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78608" autoAdjust="0"/>
  </p:normalViewPr>
  <p:slideViewPr>
    <p:cSldViewPr snapToGrid="0" showGuides="1">
      <p:cViewPr varScale="1">
        <p:scale>
          <a:sx n="57" d="100"/>
          <a:sy n="57" d="100"/>
        </p:scale>
        <p:origin x="468" y="54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-6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FF648-769C-45F1-A4C9-855C945F9047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076E-30E5-4468-BC47-E2654F94F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大家对社交组群的概念肯定不会陌生。现实中，我们上课的这些人就构成了一个组群。线上，大家加入了各种各样的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群，微信群。你有没有想过自己和他人的社交关系， 以及自己在群里的行为，都和这个群的语义息息相关。比如在课堂中这个组群，我们对数据感兴趣，这就构成了群的语义。再比如新年期间的一个红包群，当有人发红包时，大家就会特别活跃，但是群里的人很多都不是好友关系。</a:t>
            </a:r>
            <a:endParaRPr lang="en-US" altLang="zh-CN" dirty="0" smtClean="0"/>
          </a:p>
          <a:p>
            <a:r>
              <a:rPr lang="zh-CN" altLang="en-US" dirty="0" smtClean="0"/>
              <a:t>社交组群（</a:t>
            </a:r>
            <a:r>
              <a:rPr lang="en-US" altLang="zh-CN" dirty="0" smtClean="0"/>
              <a:t>Social group</a:t>
            </a:r>
            <a:r>
              <a:rPr lang="zh-CN" altLang="en-US" dirty="0" smtClean="0"/>
              <a:t>）和个体成员在组群里的群体行为（</a:t>
            </a:r>
            <a:r>
              <a:rPr lang="en-US" altLang="zh-CN" dirty="0" smtClean="0"/>
              <a:t>collective behavior</a:t>
            </a:r>
            <a:r>
              <a:rPr lang="zh-CN" altLang="en-US" dirty="0" smtClean="0"/>
              <a:t>）是社会学，经济学，计算机等都热门研究的问题。</a:t>
            </a:r>
            <a:endParaRPr lang="en-US" altLang="zh-CN" dirty="0" smtClean="0"/>
          </a:p>
          <a:p>
            <a:r>
              <a:rPr lang="zh-CN" altLang="en-US" dirty="0" smtClean="0"/>
              <a:t>但是受限于传统线下访问的困难，组群研究很难大规模进行。</a:t>
            </a:r>
            <a:endParaRPr lang="en-US" altLang="zh-CN" dirty="0" smtClean="0"/>
          </a:p>
          <a:p>
            <a:r>
              <a:rPr lang="zh-CN" altLang="en-US" dirty="0" smtClean="0"/>
              <a:t>随着社交网络的兴起，我们可以第一次如此大规模的，在线研究人们在组群里的集体行为。</a:t>
            </a:r>
            <a:endParaRPr lang="en-US" altLang="zh-CN" dirty="0" smtClean="0"/>
          </a:p>
          <a:p>
            <a:r>
              <a:rPr lang="zh-CN" altLang="en-US" dirty="0" smtClean="0"/>
              <a:t>在过去社会学中有这样的假设，一个组群的语义（话题）信息， 是和这个组群里成员的社会关系，以及成员的行为密切相关的。我们给定群的语义标签，以及</a:t>
            </a:r>
            <a:r>
              <a:rPr lang="en-US" altLang="zh-CN" dirty="0" smtClean="0"/>
              <a:t>social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behavioral</a:t>
            </a:r>
            <a:r>
              <a:rPr lang="zh-CN" altLang="en-US" dirty="0" smtClean="0"/>
              <a:t>的信息。</a:t>
            </a:r>
            <a:endParaRPr lang="en-US" altLang="zh-CN" dirty="0" smtClean="0"/>
          </a:p>
          <a:p>
            <a:r>
              <a:rPr lang="zh-CN" altLang="en-US" dirty="0" smtClean="0"/>
              <a:t>我们这次试验的任务是</a:t>
            </a:r>
            <a:r>
              <a:rPr lang="en-US" altLang="zh-CN" dirty="0" smtClean="0"/>
              <a:t>:</a:t>
            </a:r>
          </a:p>
          <a:p>
            <a:r>
              <a:rPr lang="en-US" altLang="zh-CN" strike="sngStrike" dirty="0" smtClean="0"/>
              <a:t>1.</a:t>
            </a:r>
            <a:r>
              <a:rPr lang="zh-CN" altLang="en-US" strike="sngStrike" dirty="0" smtClean="0"/>
              <a:t>验证</a:t>
            </a:r>
            <a:r>
              <a:rPr lang="en-US" altLang="zh-CN" strike="sngStrike" dirty="0" smtClean="0"/>
              <a:t>social</a:t>
            </a:r>
            <a:r>
              <a:rPr lang="zh-CN" altLang="en-US" strike="sngStrike" dirty="0" smtClean="0"/>
              <a:t>和</a:t>
            </a:r>
            <a:r>
              <a:rPr lang="en-US" altLang="zh-CN" strike="sngStrike" dirty="0" smtClean="0"/>
              <a:t>behavioral synchrony</a:t>
            </a:r>
            <a:r>
              <a:rPr lang="zh-CN" altLang="en-US" strike="sngStrike" dirty="0" smtClean="0"/>
              <a:t>现象的存在</a:t>
            </a:r>
            <a:endParaRPr lang="en-US" altLang="zh-CN" strike="sngStrike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social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behavioral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collective </a:t>
            </a:r>
            <a:r>
              <a:rPr lang="zh-CN" altLang="en-US" dirty="0" smtClean="0"/>
              <a:t>信息，是否可以区分不同的组群？</a:t>
            </a:r>
            <a:endParaRPr lang="en-US" altLang="zh-CN" dirty="0" smtClean="0"/>
          </a:p>
          <a:p>
            <a:r>
              <a:rPr lang="en-US" altLang="zh-CN" strike="sngStrike" dirty="0" smtClean="0"/>
              <a:t>3.</a:t>
            </a:r>
            <a:r>
              <a:rPr lang="zh-CN" altLang="en-US" strike="sngStrike" dirty="0" smtClean="0"/>
              <a:t>由</a:t>
            </a:r>
            <a:r>
              <a:rPr lang="en-US" altLang="zh-CN" strike="sngStrike" dirty="0" smtClean="0"/>
              <a:t>social</a:t>
            </a:r>
            <a:r>
              <a:rPr lang="zh-CN" altLang="en-US" strike="sngStrike" dirty="0" smtClean="0"/>
              <a:t>和</a:t>
            </a:r>
            <a:r>
              <a:rPr lang="en-US" altLang="zh-CN" strike="sngStrike" dirty="0" smtClean="0"/>
              <a:t>behavior</a:t>
            </a:r>
            <a:r>
              <a:rPr lang="zh-CN" altLang="en-US" strike="sngStrike" dirty="0" smtClean="0"/>
              <a:t>预测</a:t>
            </a:r>
            <a:r>
              <a:rPr lang="en-US" altLang="zh-CN" strike="sngStrike" dirty="0" smtClean="0"/>
              <a:t>topic</a:t>
            </a:r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076E-30E5-4468-BC47-E2654F94FD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6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076E-30E5-4468-BC47-E2654F94FD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076E-30E5-4468-BC47-E2654F94FD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9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More on </a:t>
            </a:r>
            <a:r>
              <a:rPr lang="zh-CN" altLang="en-US" dirty="0" smtClean="0"/>
              <a:t>http://d3js.org/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076E-30E5-4468-BC47-E2654F94FD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5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0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5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5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85EA-AA86-4999-869F-C7F9146D8CC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idea of hypothesis testing</a:t>
            </a:r>
          </a:p>
          <a:p>
            <a:r>
              <a:rPr lang="en-US" altLang="zh-CN" dirty="0" smtClean="0"/>
              <a:t>ANOVA</a:t>
            </a:r>
          </a:p>
          <a:p>
            <a:r>
              <a:rPr lang="en-US" altLang="zh-CN" dirty="0" smtClean="0"/>
              <a:t>Basic data analysis skills, visualization</a:t>
            </a:r>
          </a:p>
          <a:p>
            <a:r>
              <a:rPr lang="en-US" altLang="zh-CN" dirty="0" smtClean="0"/>
              <a:t>Dealing with real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" y="352313"/>
            <a:ext cx="4876800" cy="365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67" y="3810870"/>
            <a:ext cx="4507230" cy="2990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39" y="139850"/>
            <a:ext cx="3881887" cy="2743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21925" y="3363582"/>
            <a:ext cx="22876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Group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142155" y="1592132"/>
            <a:ext cx="1344706" cy="5889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111840" y="0"/>
            <a:ext cx="2934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synchrony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11840" y="5582019"/>
            <a:ext cx="37257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Behavioral synchrony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38164" y="3248809"/>
            <a:ext cx="1448697" cy="7611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551868" y="2785707"/>
            <a:ext cx="0" cy="10251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0841" y="329828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394611" y="14074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Business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385588" y="270868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School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262388" y="3054572"/>
            <a:ext cx="25388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Collective info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-1" y="6441155"/>
            <a:ext cx="3248809" cy="3448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77183"/>
              </p:ext>
            </p:extLst>
          </p:nvPr>
        </p:nvGraphicFramePr>
        <p:xfrm>
          <a:off x="2548367" y="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3326902"/>
                <a:gridCol w="2091764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Category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Theme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 Game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School Alumni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House &amp; Living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Stock Market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Organizations&amp; 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Industry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6441155"/>
            <a:ext cx="3248809" cy="3448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Data&amp;Problem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60675"/>
              </p:ext>
            </p:extLst>
          </p:nvPr>
        </p:nvGraphicFramePr>
        <p:xfrm>
          <a:off x="196063" y="2714924"/>
          <a:ext cx="11799874" cy="2341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245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</a:tblGrid>
              <a:tr h="403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群名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群类别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群人数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消息数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稠密度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性别比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平均年龄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年龄差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地域集中度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手机比例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会话数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无回应比例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夜聊比例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图片比例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黑手酒吧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0.051715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0.882353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26.68182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6.409413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0.434783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0.085714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0.069841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领秀嘉园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0.010274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0.57971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27.5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9.042524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0.40678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丶ˇ⒊無黒</a:t>
                      </a:r>
                      <a:r>
                        <a:rPr lang="en-US" altLang="zh-CN" sz="1100" u="none" strike="noStrike">
                          <a:effectLst/>
                        </a:rPr>
                        <a:t>\</a:t>
                      </a:r>
                      <a:r>
                        <a:rPr lang="zh-CN" altLang="en-US" sz="1100" u="none" strike="noStrike">
                          <a:effectLst/>
                        </a:rPr>
                        <a:t>噵丶⒈群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0.024163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23.41538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4.699893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0.287879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上海网管工作联系基地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0.006105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0.901639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29.40909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2.854965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0.340426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0.142857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tbsgame.net/bbs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0.011107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0.961832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30.31967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4.669866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0.110236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0.16714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0.53211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0.10464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0.037879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迪拜</a:t>
                      </a:r>
                      <a:r>
                        <a:rPr lang="en-US" sz="1100" u="none" strike="noStrike">
                          <a:effectLst/>
                        </a:rPr>
                        <a:t>DOTA</a:t>
                      </a:r>
                      <a:r>
                        <a:rPr lang="zh-CN" altLang="en-US" sz="1100" u="none" strike="noStrike">
                          <a:effectLst/>
                        </a:rPr>
                        <a:t>粉丝群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0.035014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0.903614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26.1125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4.415863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0.617284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0.153846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0.142857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0.065934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血踏联盟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0.038136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0.807692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29.7381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4.619109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0.357143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0.045455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黑手军团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0.086264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26.31343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4.229283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0.208696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0.034783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0.026087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百度赤水贴吧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0.091919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0.759259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24.41509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4.651776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0.745455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0.548969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0.414508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0.238783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0.017526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895190" y="2657139"/>
            <a:ext cx="914400" cy="2721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1831" y="5454128"/>
            <a:ext cx="9428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Feature can distinguish categories? =&gt; features </a:t>
            </a:r>
            <a:r>
              <a:rPr lang="en-US" altLang="zh-CN" sz="2000" dirty="0"/>
              <a:t>varied significantly across the </a:t>
            </a:r>
            <a:r>
              <a:rPr lang="en-US" altLang="zh-CN" sz="2000" dirty="0" smtClean="0"/>
              <a:t>categories?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71831" y="5838727"/>
            <a:ext cx="883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Feature like Age follows Normality. How about other behavior and social features?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71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09108" y="1018801"/>
            <a:ext cx="11482891" cy="50185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Tools: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R, python, </a:t>
            </a:r>
            <a:r>
              <a:rPr lang="en-US" altLang="zh-CN" dirty="0" err="1" smtClean="0"/>
              <a:t>spss</a:t>
            </a:r>
            <a:r>
              <a:rPr lang="en-US" altLang="zh-CN" dirty="0" smtClean="0"/>
              <a:t>, excel… </a:t>
            </a:r>
          </a:p>
          <a:p>
            <a:r>
              <a:rPr lang="en-US" altLang="zh-CN" dirty="0" smtClean="0"/>
              <a:t>Detailed problem description, see homework1.pdf</a:t>
            </a:r>
          </a:p>
          <a:p>
            <a:pPr lvl="1"/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 smtClean="0"/>
              <a:t>Understand data and Verify assumptions</a:t>
            </a:r>
          </a:p>
          <a:p>
            <a:pPr lvl="1"/>
            <a:r>
              <a:rPr lang="en-US" altLang="zh-CN" dirty="0" smtClean="0"/>
              <a:t>Experiment.</a:t>
            </a:r>
          </a:p>
          <a:p>
            <a:pPr lvl="1"/>
            <a:r>
              <a:rPr lang="en-US" altLang="zh-CN" dirty="0" smtClean="0"/>
              <a:t>Visualization</a:t>
            </a:r>
          </a:p>
          <a:p>
            <a:pPr lvl="1"/>
            <a:r>
              <a:rPr lang="en-US" altLang="zh-CN" dirty="0" smtClean="0"/>
              <a:t>Caution: Real data </a:t>
            </a:r>
            <a:r>
              <a:rPr lang="en-US" altLang="zh-CN" i="1" dirty="0" err="1" smtClean="0"/>
              <a:t>v.s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 Ideal data</a:t>
            </a:r>
          </a:p>
          <a:p>
            <a:r>
              <a:rPr lang="en-US" altLang="zh-CN" dirty="0" smtClean="0"/>
              <a:t>Hand in: An experiment reports and codes</a:t>
            </a:r>
          </a:p>
          <a:p>
            <a:r>
              <a:rPr lang="en-US" altLang="zh-CN" dirty="0" smtClean="0"/>
              <a:t>For more details and beyond:</a:t>
            </a:r>
          </a:p>
          <a:p>
            <a:pPr lvl="1"/>
            <a:r>
              <a:rPr lang="en-US" altLang="zh-CN" dirty="0"/>
              <a:t>http://media.cs.tsinghua.edu.cn/~multimedia/cuipeng/papers/Cui-group.pdf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1" y="6441155"/>
            <a:ext cx="3248809" cy="3448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  <p:pic>
        <p:nvPicPr>
          <p:cNvPr id="1026" name="Picture 2" descr="http://media.cs.tsinghua.edu.cn/~multimedia/cuipeng/files/IMG_54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66" y="5817227"/>
            <a:ext cx="932720" cy="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10" y="25319"/>
            <a:ext cx="3648075" cy="2924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891" y="3395459"/>
            <a:ext cx="5962650" cy="3038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95459"/>
            <a:ext cx="2867891" cy="23031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561398" cy="297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398" y="0"/>
            <a:ext cx="4133850" cy="243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04" y="2795310"/>
            <a:ext cx="3215596" cy="3503468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-1" y="6441155"/>
            <a:ext cx="3248809" cy="3448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10891" y="2795310"/>
            <a:ext cx="413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2-D</a:t>
            </a:r>
            <a:r>
              <a:rPr lang="en-US" altLang="zh-CN" dirty="0" smtClean="0"/>
              <a:t>=&gt;</a:t>
            </a:r>
            <a:r>
              <a:rPr lang="en-US" altLang="zh-CN" sz="2400" dirty="0" smtClean="0"/>
              <a:t>contain more information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8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637</Words>
  <Application>Microsoft Office PowerPoint</Application>
  <PresentationFormat>宽屏</PresentationFormat>
  <Paragraphs>201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HW1</vt:lpstr>
      <vt:lpstr>Background</vt:lpstr>
      <vt:lpstr>Data&amp;Problem</vt:lpstr>
      <vt:lpstr>Requirements</vt:lpstr>
      <vt:lpstr>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calvinzcx</dc:creator>
  <cp:lastModifiedBy>况琨</cp:lastModifiedBy>
  <cp:revision>52</cp:revision>
  <dcterms:created xsi:type="dcterms:W3CDTF">2015-04-13T06:23:21Z</dcterms:created>
  <dcterms:modified xsi:type="dcterms:W3CDTF">2016-10-17T15:12:23Z</dcterms:modified>
</cp:coreProperties>
</file>