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9" r:id="rId5"/>
    <p:sldId id="260" r:id="rId6"/>
    <p:sldId id="308" r:id="rId7"/>
    <p:sldId id="261" r:id="rId8"/>
    <p:sldId id="265" r:id="rId9"/>
    <p:sldId id="266" r:id="rId10"/>
    <p:sldId id="267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8" r:id="rId22"/>
    <p:sldId id="269" r:id="rId23"/>
    <p:sldId id="295" r:id="rId24"/>
    <p:sldId id="270" r:id="rId25"/>
    <p:sldId id="271" r:id="rId26"/>
    <p:sldId id="272" r:id="rId27"/>
    <p:sldId id="273" r:id="rId28"/>
    <p:sldId id="283" r:id="rId29"/>
    <p:sldId id="274" r:id="rId30"/>
    <p:sldId id="285" r:id="rId31"/>
    <p:sldId id="275" r:id="rId32"/>
    <p:sldId id="286" r:id="rId33"/>
    <p:sldId id="276" r:id="rId34"/>
    <p:sldId id="277" r:id="rId35"/>
    <p:sldId id="287" r:id="rId36"/>
    <p:sldId id="278" r:id="rId37"/>
    <p:sldId id="279" r:id="rId38"/>
    <p:sldId id="280" r:id="rId39"/>
    <p:sldId id="281" r:id="rId40"/>
    <p:sldId id="288" r:id="rId41"/>
    <p:sldId id="282" r:id="rId42"/>
    <p:sldId id="289" r:id="rId43"/>
    <p:sldId id="290" r:id="rId44"/>
    <p:sldId id="291" r:id="rId45"/>
    <p:sldId id="294" r:id="rId46"/>
    <p:sldId id="292" r:id="rId47"/>
    <p:sldId id="293" r:id="rId48"/>
    <p:sldId id="296" r:id="rId49"/>
    <p:sldId id="25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 dirty="0"/>
              <a:t>Part 02 -Web BackEnd</a:t>
            </a:r>
            <a:endParaRPr lang="en-MY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altLang="en-US"/>
              <a:t>Creating Web Service using PHP</a:t>
            </a:r>
            <a:endParaRPr lang="en-MY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HTTP-REST Response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The HTTP response is sent from the server. </a:t>
            </a:r>
            <a:endParaRPr lang="en-US" sz="2400"/>
          </a:p>
          <a:p>
            <a:r>
              <a:rPr lang="en-US" sz="2400"/>
              <a:t>Gives the status of the processed request. (HTTP code)</a:t>
            </a:r>
            <a:endParaRPr lang="en-US" sz="2400"/>
          </a:p>
          <a:p>
            <a:r>
              <a:rPr lang="en-US" sz="2400"/>
              <a:t>Supplies response headers (name-value pairs) that </a:t>
            </a:r>
            <a:endParaRPr lang="en-US" sz="2400"/>
          </a:p>
          <a:p>
            <a:r>
              <a:rPr lang="en-US" sz="2400"/>
              <a:t>provide additional information about the response. </a:t>
            </a:r>
            <a:endParaRPr lang="en-US" sz="2400"/>
          </a:p>
          <a:p>
            <a:r>
              <a:rPr lang="en-US" sz="2400"/>
              <a:t>Supplies an optional response body that identifies </a:t>
            </a:r>
            <a:endParaRPr lang="en-US" sz="2400"/>
          </a:p>
          <a:p>
            <a:r>
              <a:rPr lang="en-US" sz="2400"/>
              <a:t>additional data to be downloaded to the client (html, xml, binary data, etc.)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HTTP-REST Response Basics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04490" y="2364740"/>
          <a:ext cx="63817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1750" imgH="2571750" progId="Paint.Picture">
                  <p:embed/>
                </p:oleObj>
              </mc:Choice>
              <mc:Fallback>
                <p:oleObj name="" r:id="rId1" imgW="6381750" imgH="25717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4490" y="2364740"/>
                        <a:ext cx="638175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REST Characteristics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Resources</a:t>
            </a:r>
            <a:endParaRPr lang="en-US" sz="2400"/>
          </a:p>
          <a:p>
            <a:pPr lvl="1"/>
            <a:r>
              <a:rPr lang="en-US" sz="2100"/>
              <a:t>URI: Every resource is uniquely addressable using URIs.</a:t>
            </a:r>
            <a:endParaRPr lang="en-US" sz="2100"/>
          </a:p>
          <a:p>
            <a:pPr marL="0" indent="0">
              <a:buNone/>
            </a:pPr>
            <a:r>
              <a:rPr lang="en-US" sz="2400"/>
              <a:t>Constraints</a:t>
            </a:r>
            <a:endParaRPr lang="en-US" sz="2400"/>
          </a:p>
          <a:p>
            <a:r>
              <a:rPr lang="en-US" sz="2400"/>
              <a:t>Client-Server</a:t>
            </a:r>
            <a:endParaRPr lang="en-US" sz="2400"/>
          </a:p>
          <a:p>
            <a:r>
              <a:rPr lang="en-US" sz="2400"/>
              <a:t>Stateless</a:t>
            </a:r>
            <a:endParaRPr lang="en-US" sz="2400"/>
          </a:p>
          <a:p>
            <a:r>
              <a:rPr lang="en-US" sz="2400"/>
              <a:t>Cacheable</a:t>
            </a:r>
            <a:endParaRPr lang="en-US" sz="2400"/>
          </a:p>
          <a:p>
            <a:r>
              <a:rPr lang="en-US" sz="2400"/>
              <a:t>Layered</a:t>
            </a:r>
            <a:endParaRPr lang="en-US" sz="2400"/>
          </a:p>
          <a:p>
            <a:r>
              <a:rPr lang="en-US" sz="2400"/>
              <a:t>Code on demand (optional)</a:t>
            </a:r>
            <a:endParaRPr lang="en-US" sz="2400"/>
          </a:p>
          <a:p>
            <a:r>
              <a:rPr lang="en-US" sz="2400"/>
              <a:t>Uniform Interface</a:t>
            </a:r>
            <a:endParaRPr lang="en-US" sz="2400"/>
          </a:p>
          <a:p>
            <a:pPr lvl="1"/>
            <a:r>
              <a:rPr lang="en-US" sz="2100"/>
              <a:t>Method : Use only HTTP methods (GET, POST, PUT, </a:t>
            </a:r>
            <a:r>
              <a:rPr lang="en-US" sz="2400"/>
              <a:t>DELETE)</a:t>
            </a:r>
            <a:endParaRPr lang="en-US" sz="2400"/>
          </a:p>
          <a:p>
            <a:pPr lvl="1"/>
            <a:r>
              <a:rPr lang="en-US" sz="2400"/>
              <a:t>Representation : json, xml, etc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190500"/>
            <a:ext cx="10972800" cy="582613"/>
          </a:xfrm>
        </p:spPr>
        <p:txBody>
          <a:bodyPr/>
          <a:p>
            <a:r>
              <a:rPr lang="en-MY" altLang="en-US"/>
              <a:t>cont...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pPr marL="0" indent="0">
              <a:buNone/>
            </a:pPr>
            <a:r>
              <a:rPr lang="en-US" sz="2100" b="1"/>
              <a:t>Client-Server</a:t>
            </a:r>
            <a:endParaRPr lang="en-MY" altLang="en-US" sz="2100"/>
          </a:p>
          <a:p>
            <a:pPr marL="514350" indent="-514350">
              <a:buAutoNum type="arabicPeriod"/>
            </a:pPr>
            <a:r>
              <a:rPr lang="en-MY" altLang="en-US" sz="2100"/>
              <a:t>Separation of concerns. </a:t>
            </a:r>
            <a:endParaRPr lang="en-MY" altLang="en-US" sz="2100"/>
          </a:p>
          <a:p>
            <a:pPr marL="514350" indent="-514350">
              <a:buAutoNum type="arabicPeriod"/>
            </a:pPr>
            <a:r>
              <a:rPr lang="en-MY" altLang="en-US" sz="2100"/>
              <a:t>Client and server are independent from each other. </a:t>
            </a:r>
            <a:endParaRPr lang="en-MY" altLang="en-US" sz="2100"/>
          </a:p>
          <a:p>
            <a:pPr marL="514350" indent="-514350">
              <a:buAutoNum type="arabicPeriod"/>
            </a:pPr>
            <a:r>
              <a:rPr lang="en-MY" altLang="en-US" sz="2100"/>
              <a:t>Client doesn’t know anything about the resource which is kept in the server. </a:t>
            </a:r>
            <a:endParaRPr lang="en-MY" altLang="en-US" sz="2100"/>
          </a:p>
          <a:p>
            <a:pPr marL="514350" indent="-514350">
              <a:buAutoNum type="arabicPeriod"/>
            </a:pPr>
            <a:r>
              <a:rPr lang="en-MY" altLang="en-US" sz="2100"/>
              <a:t>Server responds as long as the right requests come in. </a:t>
            </a:r>
            <a:endParaRPr lang="en-MY" altLang="en-US" sz="2100"/>
          </a:p>
          <a:p>
            <a:pPr marL="0" indent="0">
              <a:buNone/>
            </a:pPr>
            <a:r>
              <a:rPr lang="en-MY" altLang="en-US" sz="2100"/>
              <a:t>	➔ Goal: Platform independency and to improve scalability.</a:t>
            </a:r>
            <a:endParaRPr lang="en-MY" altLang="en-US" sz="2100"/>
          </a:p>
          <a:p>
            <a:pPr marL="0" indent="0">
              <a:buNone/>
            </a:pPr>
            <a:endParaRPr lang="en-MY" altLang="en-US" sz="2100" b="1"/>
          </a:p>
          <a:p>
            <a:pPr marL="0" indent="0">
              <a:buNone/>
            </a:pPr>
            <a:r>
              <a:rPr lang="en-MY" altLang="en-US" sz="2100" b="1"/>
              <a:t>Stateless</a:t>
            </a:r>
            <a:endParaRPr lang="en-MY" altLang="en-US" sz="2100" b="1"/>
          </a:p>
          <a:p>
            <a:pPr marL="0" indent="0">
              <a:buNone/>
            </a:pPr>
            <a:r>
              <a:rPr lang="en-MY" altLang="en-US" sz="2100"/>
              <a:t>1. Each request is independent from other requests. </a:t>
            </a:r>
            <a:endParaRPr lang="en-MY" altLang="en-US" sz="2100"/>
          </a:p>
          <a:p>
            <a:pPr marL="0" indent="0">
              <a:buNone/>
            </a:pPr>
            <a:r>
              <a:rPr lang="en-MY" altLang="en-US" sz="2100"/>
              <a:t>2. No client session data or any context stored on the server. </a:t>
            </a:r>
            <a:endParaRPr lang="en-MY" altLang="en-US" sz="2100"/>
          </a:p>
          <a:p>
            <a:pPr marL="0" indent="0">
              <a:buNone/>
            </a:pPr>
            <a:r>
              <a:rPr lang="en-MY" altLang="en-US" sz="2100"/>
              <a:t>3. Every request from client stores the required information, so that the server can respond. </a:t>
            </a:r>
            <a:endParaRPr lang="en-MY" altLang="en-US" sz="2100"/>
          </a:p>
          <a:p>
            <a:pPr marL="0" indent="0">
              <a:buNone/>
            </a:pPr>
            <a:r>
              <a:rPr lang="en-MY" altLang="en-US" sz="2100"/>
              <a:t>4. If there are needs for session-specific data, it should be held and maintained by the  client and transferred to the server with each request as needed. </a:t>
            </a:r>
            <a:endParaRPr lang="en-MY" altLang="en-US" sz="2100"/>
          </a:p>
          <a:p>
            <a:pPr marL="0" indent="0">
              <a:buNone/>
            </a:pPr>
            <a:r>
              <a:rPr lang="en-MY" altLang="en-US" sz="2100"/>
              <a:t>5. A service layer which doesn’t have to maintain client sessions is much easier to scale.</a:t>
            </a:r>
            <a:endParaRPr lang="en-MY" altLang="en-US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"/>
            <a:ext cx="10972800" cy="5911850"/>
          </a:xfrm>
        </p:spPr>
        <p:txBody>
          <a:bodyPr/>
          <a:p>
            <a:pPr marL="0" indent="0">
              <a:buNone/>
            </a:pPr>
            <a:r>
              <a:rPr lang="en-US" sz="2400" b="1"/>
              <a:t>Cacheable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 HTTP responses must be cacheable by the clients.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 Important for performance.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3. If a new request for the resources comes within a while, then the cached response will be returned.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Layered System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 There can be many intermediaries between you and the server you are connecting to.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 Actually, a client does not know if it is connected to the last server or an intermediary server.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3. Intermediaries may improve performance by caching and message</a:t>
            </a:r>
            <a:r>
              <a:rPr lang="en-MY" altLang="en-US" sz="2400"/>
              <a:t> </a:t>
            </a:r>
            <a:r>
              <a:rPr lang="en-US" sz="2400"/>
              <a:t>passing.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4. Intermediary servers can increase scalability by load-balancing and can force clients to form some sort of security policies.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5. This structure can be used when encapsulation is needed.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/>
              <a:t>Code on Demand (optional)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 Servers can send some kind of executable scripts to the client_x0002_side in order to increase or change the functionality on the client side.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 This may cause low visibility, so it is the only optional constraint.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Uniform Interface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 All resources share a uniform interface for the transfer of state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between client and resource, consisting of </a:t>
            </a:r>
            <a:endParaRPr lang="en-US" sz="2400"/>
          </a:p>
          <a:p>
            <a:pPr marL="457200" lvl="1" indent="0">
              <a:buNone/>
            </a:pPr>
            <a:r>
              <a:rPr lang="en-US" sz="2100"/>
              <a:t>o HTTP Method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o HTTP Status Code</a:t>
            </a:r>
            <a:endParaRPr lang="en-US"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 Methods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83920" y="1736725"/>
          <a:ext cx="9135110" cy="335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76975" imgH="2305050" progId="Paint.Picture">
                  <p:embed/>
                </p:oleObj>
              </mc:Choice>
              <mc:Fallback>
                <p:oleObj name="" r:id="rId1" imgW="6276975" imgH="2305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3920" y="1736725"/>
                        <a:ext cx="9135110" cy="335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 Status Code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42645" y="1812925"/>
          <a:ext cx="8329295" cy="291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53150" imgH="2152650" progId="Paint.Picture">
                  <p:embed/>
                </p:oleObj>
              </mc:Choice>
              <mc:Fallback>
                <p:oleObj name="" r:id="rId1" imgW="6153150" imgH="21526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2645" y="1812925"/>
                        <a:ext cx="8329295" cy="291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RESTful WEB SERVICE</a:t>
            </a:r>
            <a:r>
              <a:rPr lang="en-MY" altLang="en-US"/>
              <a:t> </a:t>
            </a:r>
            <a:br>
              <a:rPr lang="en-MY" altLang="en-US"/>
            </a:br>
            <a:r>
              <a:rPr lang="en-MY" altLang="en-US" sz="2400">
                <a:sym typeface="+mn-ea"/>
              </a:rPr>
              <a:t>- (will be covered with more detail in the next topic)</a:t>
            </a:r>
            <a:endParaRPr lang="en-MY" alt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MY" altLang="en-US" sz="2400"/>
              <a:t>Constraints</a:t>
            </a:r>
            <a:endParaRPr lang="en-MY" altLang="en-US" sz="2400"/>
          </a:p>
          <a:p>
            <a:r>
              <a:rPr lang="en-MY" altLang="en-US" sz="2400"/>
              <a:t>Client-Server</a:t>
            </a:r>
            <a:endParaRPr lang="en-MY" altLang="en-US" sz="2400"/>
          </a:p>
          <a:p>
            <a:r>
              <a:rPr lang="en-MY" altLang="en-US" sz="2400"/>
              <a:t>Stateless</a:t>
            </a:r>
            <a:endParaRPr lang="en-MY" altLang="en-US" sz="2400"/>
          </a:p>
          <a:p>
            <a:r>
              <a:rPr lang="en-MY" altLang="en-US" sz="2400"/>
              <a:t>Cacheable</a:t>
            </a:r>
            <a:endParaRPr lang="en-MY" altLang="en-US" sz="2400"/>
          </a:p>
          <a:p>
            <a:r>
              <a:rPr lang="en-MY" altLang="en-US" sz="2400"/>
              <a:t>Layered</a:t>
            </a:r>
            <a:endParaRPr lang="en-MY" altLang="en-US" sz="2400"/>
          </a:p>
          <a:p>
            <a:r>
              <a:rPr lang="en-MY" altLang="en-US" sz="2400"/>
              <a:t>Code on demand (optional)</a:t>
            </a:r>
            <a:endParaRPr lang="en-MY" altLang="en-US" sz="2400"/>
          </a:p>
          <a:p>
            <a:r>
              <a:rPr lang="en-MY" altLang="en-US" sz="2400"/>
              <a:t>Uniform Interface</a:t>
            </a:r>
            <a:endParaRPr lang="en-MY" altLang="en-US" sz="2400"/>
          </a:p>
          <a:p>
            <a:pPr marL="0" indent="0">
              <a:buNone/>
            </a:pPr>
            <a:endParaRPr lang="en-MY" altLang="en-US" sz="2400"/>
          </a:p>
          <a:p>
            <a:pPr marL="0" indent="0">
              <a:buNone/>
            </a:pPr>
            <a:r>
              <a:rPr lang="en-MY" altLang="en-US" sz="2400"/>
              <a:t>➔ If a service does not include all constraints out of «Code on  Demand», it is not a RESTful web service</a:t>
            </a:r>
            <a:endParaRPr lang="en-MY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47420" y="1273175"/>
          <a:ext cx="8448675" cy="3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600825" imgH="3048000" progId="Paint.Picture">
                  <p:embed/>
                </p:oleObj>
              </mc:Choice>
              <mc:Fallback>
                <p:oleObj name="" r:id="rId1" imgW="6600825" imgH="3048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420" y="1273175"/>
                        <a:ext cx="8448675" cy="390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Web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sz="2800"/>
              <a:t>Normally: a method of communications over the WWW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W3C Definition: a software system</a:t>
            </a:r>
            <a:endParaRPr lang="en-US" sz="2800"/>
          </a:p>
          <a:p>
            <a:pPr marL="457200" lvl="1" indent="0">
              <a:buNone/>
            </a:pPr>
            <a:r>
              <a:rPr lang="en-US" sz="2450"/>
              <a:t>• Designed to support interoperable machine-to-machine interaction</a:t>
            </a:r>
            <a:endParaRPr lang="en-US" sz="2450"/>
          </a:p>
          <a:p>
            <a:pPr marL="457200" lvl="1" indent="0">
              <a:buNone/>
            </a:pPr>
            <a:r>
              <a:rPr lang="en-US" sz="2450"/>
              <a:t>• Over network</a:t>
            </a:r>
            <a:endParaRPr lang="en-US" sz="2450"/>
          </a:p>
          <a:p>
            <a:pPr marL="457200" lvl="1" indent="0">
              <a:buNone/>
            </a:pPr>
            <a:r>
              <a:rPr lang="en-US" sz="2450"/>
              <a:t>• An interface with a certain format</a:t>
            </a:r>
            <a:endParaRPr lang="en-US" sz="2450"/>
          </a:p>
          <a:p>
            <a:pPr marL="457200" lvl="1" indent="0">
              <a:buNone/>
            </a:pPr>
            <a:r>
              <a:rPr lang="en-US" sz="2450"/>
              <a:t>• Other systems interact with the Web Service</a:t>
            </a:r>
            <a:endParaRPr lang="en-US" sz="2450"/>
          </a:p>
          <a:p>
            <a:pPr marL="0" indent="0">
              <a:buNone/>
            </a:pPr>
            <a:r>
              <a:rPr lang="en-US" sz="2800">
                <a:sym typeface="+mn-ea"/>
              </a:rPr>
              <a:t>Means of exposing functionality or data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A lot like a web page, but </a:t>
            </a:r>
            <a:r>
              <a:rPr lang="en-MY" altLang="en-US" sz="2800">
                <a:sym typeface="+mn-ea"/>
              </a:rPr>
              <a:t>the target is </a:t>
            </a:r>
            <a:r>
              <a:rPr lang="en-US" sz="2800">
                <a:sym typeface="+mn-ea"/>
              </a:rPr>
              <a:t>for </a:t>
            </a:r>
            <a:r>
              <a:rPr lang="en-MY" altLang="en-US" sz="2800">
                <a:sym typeface="+mn-ea"/>
              </a:rPr>
              <a:t>other </a:t>
            </a:r>
            <a:r>
              <a:rPr lang="en-US" sz="2800">
                <a:sym typeface="+mn-ea"/>
              </a:rPr>
              <a:t>machines</a:t>
            </a:r>
            <a:r>
              <a:rPr lang="en-MY" altLang="en-US" sz="2800">
                <a:sym typeface="+mn-ea"/>
              </a:rPr>
              <a:t> to consume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Integration between applications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Separation within an application</a:t>
            </a: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Let’s Begin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You can make an API from any tools you like</a:t>
            </a:r>
            <a:endParaRPr lang="en-US"/>
          </a:p>
          <a:p>
            <a:r>
              <a:rPr lang="en-US"/>
              <a:t>Existing MVC setup</a:t>
            </a:r>
            <a:endParaRPr lang="en-US"/>
          </a:p>
          <a:p>
            <a:r>
              <a:rPr lang="en-US">
                <a:highlight>
                  <a:srgbClr val="00FFFF"/>
                </a:highlight>
              </a:rPr>
              <a:t>Simple PHP (as in these examples)</a:t>
            </a:r>
            <a:endParaRPr lang="en-US">
              <a:highlight>
                <a:srgbClr val="00FFFF"/>
              </a:highlight>
            </a:endParaRPr>
          </a:p>
          <a:p>
            <a:r>
              <a:rPr lang="en-US"/>
              <a:t>Framework modules</a:t>
            </a:r>
            <a:endParaRPr lang="en-US"/>
          </a:p>
          <a:p>
            <a:r>
              <a:rPr lang="en-US"/>
              <a:t>Component library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MY" altLang="en-US"/>
              <a:t>*</a:t>
            </a:r>
            <a:r>
              <a:rPr lang="en-MY" altLang="en-US">
                <a:solidFill>
                  <a:schemeClr val="accent1"/>
                </a:solidFill>
              </a:rPr>
              <a:t>we will create rest api using simple PHP in this example</a:t>
            </a:r>
            <a:endParaRPr lang="en-MY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My First Web Service</a:t>
            </a:r>
            <a:r>
              <a:rPr lang="en-MY" altLang="en-US"/>
              <a:t> using PHP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MY" altLang="en-US"/>
              <a:t>Create the first web service that return JSON data format using PHP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Steps:</a:t>
            </a:r>
            <a:endParaRPr lang="en-MY" altLang="en-US"/>
          </a:p>
          <a:p>
            <a:pPr marL="514350" indent="-514350">
              <a:buAutoNum type="arabicPeriod"/>
            </a:pPr>
            <a:r>
              <a:rPr lang="en-MY" altLang="en-US"/>
              <a:t>Create a new folder name “api” in xampp htdocs</a:t>
            </a:r>
            <a:endParaRPr lang="en-MY" altLang="en-US"/>
          </a:p>
          <a:p>
            <a:pPr marL="514350" indent="-514350">
              <a:buAutoNum type="arabicPeriod"/>
            </a:pPr>
            <a:r>
              <a:rPr lang="en-MY" altLang="en-US"/>
              <a:t>create new php file “index.php” in folder “api” </a:t>
            </a:r>
            <a:endParaRPr lang="en-MY" altLang="en-US"/>
          </a:p>
          <a:p>
            <a:pPr marL="514350" indent="-514350">
              <a:buAutoNum type="arabicPeriod"/>
            </a:pPr>
            <a:r>
              <a:rPr lang="en-MY" altLang="en-US">
                <a:sym typeface="+mn-ea"/>
              </a:rPr>
              <a:t>Write this code in index.php</a:t>
            </a:r>
            <a:endParaRPr lang="en-MY" altLang="en-US">
              <a:sym typeface="+mn-ea"/>
            </a:endParaRPr>
          </a:p>
          <a:p>
            <a:pPr marL="457200" lvl="1" indent="0">
              <a:buNone/>
            </a:pPr>
            <a:r>
              <a:rPr lang="en-MY" altLang="en-US">
                <a:sym typeface="+mn-ea"/>
              </a:rPr>
              <a:t>- PHP has some built-in functions to handle JSON.</a:t>
            </a:r>
            <a:endParaRPr lang="en-MY" altLang="en-US">
              <a:sym typeface="+mn-ea"/>
            </a:endParaRPr>
          </a:p>
          <a:p>
            <a:pPr marL="457200" lvl="1" indent="0">
              <a:buNone/>
            </a:pPr>
            <a:r>
              <a:rPr lang="en-MY" altLang="en-US">
                <a:sym typeface="+mn-ea"/>
              </a:rPr>
              <a:t>- Objects in PHP can be converted into --JSON by using the PHP function json_encode();</a:t>
            </a:r>
            <a:endParaRPr lang="en-MY" altLang="en-US"/>
          </a:p>
          <a:p>
            <a:pPr marL="0" indent="0">
              <a:buNone/>
            </a:pPr>
            <a:endParaRPr lang="en-MY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266315" y="1886585"/>
          <a:ext cx="76581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58100" imgH="4229100" progId="Paint.Picture">
                  <p:embed/>
                </p:oleObj>
              </mc:Choice>
              <mc:Fallback>
                <p:oleObj name="" r:id="rId1" imgW="7658100" imgH="4229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6315" y="1886585"/>
                        <a:ext cx="765810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cont...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845"/>
            <a:ext cx="10515600" cy="4877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MY" altLang="en-US">
                <a:sym typeface="+mn-ea"/>
              </a:rPr>
              <a:t>3. Write this code in index.php</a:t>
            </a:r>
            <a:endParaRPr lang="en-MY" altLang="en-US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&lt;?php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header('Access-Control-Allow-Origin: *');</a:t>
            </a:r>
            <a:endParaRPr lang="en-US" sz="2055">
              <a:sym typeface="+mn-ea"/>
            </a:endParaRPr>
          </a:p>
          <a:p>
            <a:pPr marL="0" lvl="1" indent="0">
              <a:buNone/>
            </a:pPr>
            <a:r>
              <a:rPr lang="en-MY" altLang="en-US" sz="2055">
                <a:sym typeface="+mn-ea"/>
              </a:rPr>
              <a:t>        </a:t>
            </a:r>
            <a:r>
              <a:rPr lang="en-US" sz="2055">
                <a:sym typeface="+mn-ea"/>
              </a:rPr>
              <a:t>class User{</a:t>
            </a:r>
            <a:r>
              <a:rPr lang="en-MY" altLang="en-US" sz="2055">
                <a:sym typeface="+mn-ea"/>
              </a:rPr>
              <a:t>                    </a:t>
            </a:r>
            <a:r>
              <a:rPr lang="en-US" sz="2050">
                <a:sym typeface="+mn-ea"/>
              </a:rPr>
              <a:t>//lets create a json object - user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    public $id="";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    public $name="";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    public $email="";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}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$user = new User();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$user-&gt;id="id10111";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$user-&gt;name="AHMAD MAHMADI";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$user-&gt;email="ammdi@gmail.com";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echo json_encode($user);</a:t>
            </a:r>
            <a:endParaRPr lang="en-US" sz="2055">
              <a:sym typeface="+mn-ea"/>
            </a:endParaRPr>
          </a:p>
          <a:p>
            <a:pPr marL="457200" lvl="1" indent="0">
              <a:buNone/>
            </a:pPr>
            <a:r>
              <a:rPr lang="en-US" sz="2055">
                <a:sym typeface="+mn-ea"/>
              </a:rPr>
              <a:t>?&gt;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582613"/>
          </a:xfrm>
        </p:spPr>
        <p:txBody>
          <a:bodyPr>
            <a:normAutofit fontScale="90000"/>
          </a:bodyPr>
          <a:p>
            <a:r>
              <a:rPr lang="en-MY" altLang="en-US"/>
              <a:t>Consume Your  Web Service : using web browser</a:t>
            </a:r>
            <a:br>
              <a:rPr lang="en-MY" altLang="en-US"/>
            </a:br>
            <a:r>
              <a:rPr lang="en-MY" altLang="en-US"/>
              <a:t>- output</a:t>
            </a:r>
            <a:endParaRPr lang="en-MY" altLang="en-US"/>
          </a:p>
        </p:txBody>
      </p:sp>
      <p:graphicFrame>
        <p:nvGraphicFramePr>
          <p:cNvPr id="13" name="Content Placeholder 12"/>
          <p:cNvGraphicFramePr>
            <a:graphicFrameLocks noChangeAspect="1"/>
          </p:cNvGraphicFramePr>
          <p:nvPr>
            <p:ph idx="1"/>
          </p:nvPr>
        </p:nvGraphicFramePr>
        <p:xfrm>
          <a:off x="1234440" y="2192020"/>
          <a:ext cx="6399530" cy="142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5048250" imgH="1123950" progId="Paint.Picture">
                  <p:embed/>
                </p:oleObj>
              </mc:Choice>
              <mc:Fallback>
                <p:oleObj name="" r:id="rId1" imgW="5048250" imgH="112395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4440" y="2192020"/>
                        <a:ext cx="6399530" cy="142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</a:t>
            </a:r>
            <a:r>
              <a:rPr lang="en-MY" altLang="en-US">
                <a:sym typeface="+mn-ea"/>
              </a:rPr>
              <a:t>Web Service : using JavaScript in “consumer.html”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825625"/>
            <a:ext cx="10515600" cy="4351338"/>
          </a:xfrm>
        </p:spPr>
        <p:txBody>
          <a:bodyPr/>
          <a:p>
            <a:r>
              <a:rPr lang="en-MY" altLang="en-US"/>
              <a:t>Create new html file --&gt;</a:t>
            </a:r>
            <a:r>
              <a:rPr lang="en-US"/>
              <a:t> </a:t>
            </a:r>
            <a:r>
              <a:rPr lang="en-MY" altLang="en-US"/>
              <a:t>“consumer.html”</a:t>
            </a:r>
            <a:endParaRPr lang="en-MY" altLang="en-US"/>
          </a:p>
          <a:p>
            <a:r>
              <a:rPr lang="en-MY" altLang="en-US">
                <a:sym typeface="+mn-ea"/>
              </a:rPr>
              <a:t>Write</a:t>
            </a:r>
            <a:r>
              <a:rPr lang="en-US">
                <a:sym typeface="+mn-ea"/>
              </a:rPr>
              <a:t> </a:t>
            </a:r>
            <a:r>
              <a:rPr lang="en-MY" altLang="en-US">
                <a:sym typeface="+mn-ea"/>
              </a:rPr>
              <a:t>this</a:t>
            </a:r>
            <a:r>
              <a:rPr lang="en-US">
                <a:sym typeface="+mn-ea"/>
              </a:rPr>
              <a:t> JavaScript on the client</a:t>
            </a:r>
            <a:r>
              <a:rPr lang="en-MY" altLang="en-US">
                <a:sym typeface="+mn-ea"/>
              </a:rPr>
              <a:t> html </a:t>
            </a:r>
            <a:endParaRPr lang="en-MY" altLang="en-US"/>
          </a:p>
          <a:p>
            <a:r>
              <a:rPr lang="en-US"/>
              <a:t>using an AJAX call to request the PHP file from the example above:</a:t>
            </a:r>
            <a:endParaRPr lang="en-US"/>
          </a:p>
          <a:p>
            <a:r>
              <a:rPr lang="en-US"/>
              <a:t>Use JSON.parse() to convert the result into a JavaScript object: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</a:t>
            </a:r>
            <a:r>
              <a:rPr lang="en-MY" altLang="en-US">
                <a:sym typeface="+mn-ea"/>
              </a:rPr>
              <a:t>Web </a:t>
            </a:r>
            <a:r>
              <a:rPr lang="en-MY" altLang="en-US">
                <a:sym typeface="+mn-ea"/>
              </a:rPr>
              <a:t>Service : (consumer.html) using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7840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/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&lt;body&gt;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&lt;h3&gt;hello index&lt;/h3&gt;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&lt;p id="consume_webservice"&gt;demo&lt;/p&gt;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&lt;/body&gt;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&lt;script&gt;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const xhr = new XMLHttpRequest();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xhr.open('get',</a:t>
            </a:r>
            <a:r>
              <a:rPr lang="en-US" sz="1600">
                <a:solidFill>
                  <a:schemeClr val="accent1"/>
                </a:solidFill>
              </a:rPr>
              <a:t>'http://localhost/api/index.php'</a:t>
            </a:r>
            <a:r>
              <a:rPr lang="en-US" sz="1600"/>
              <a:t>,true);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xhr.send();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xhr.onload = function(){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console.log(xhr.responseText);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document.querySelector('#consume_webservice').innerHTML = xhr.responseText;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&lt;/script&gt;</a:t>
            </a:r>
            <a:endParaRPr 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</a:t>
            </a:r>
            <a:r>
              <a:rPr lang="en-MY" altLang="en-US">
                <a:sym typeface="+mn-ea"/>
              </a:rPr>
              <a:t>Web </a:t>
            </a:r>
            <a:r>
              <a:rPr lang="en-MY" altLang="en-US">
                <a:sym typeface="+mn-ea"/>
              </a:rPr>
              <a:t>Service : using JavaScript in “consumer.html” - output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67180" y="2951480"/>
          <a:ext cx="707644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95875" imgH="1181100" progId="Paint.Picture">
                  <p:embed/>
                </p:oleObj>
              </mc:Choice>
              <mc:Fallback>
                <p:oleObj name="" r:id="rId1" imgW="5095875" imgH="1181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7180" y="2951480"/>
                        <a:ext cx="7076440" cy="164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>
                <a:sym typeface="+mn-ea"/>
              </a:rPr>
              <a:t>Consume Your Web Service : using Postman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070"/>
          </a:xfrm>
        </p:spPr>
        <p:txBody>
          <a:bodyPr>
            <a:normAutofit lnSpcReduction="10000"/>
          </a:bodyPr>
          <a:p>
            <a:r>
              <a:rPr lang="en-MY" altLang="en-US"/>
              <a:t>Postman is an interactive and automatic tool for verifying the APIs</a:t>
            </a:r>
            <a:endParaRPr lang="en-MY" altLang="en-US"/>
          </a:p>
          <a:p>
            <a:r>
              <a:rPr lang="en-MY" altLang="en-US"/>
              <a:t>other than Postman, you can also use ie cURL, 25</a:t>
            </a:r>
            <a:endParaRPr lang="en-MY" altLang="en-US"/>
          </a:p>
          <a:p>
            <a:r>
              <a:rPr lang="en-MY" altLang="en-US"/>
              <a:t>Advanced REST Client (ARC), HTTPie, Insomnia REST Client,  etc...</a:t>
            </a:r>
            <a:endParaRPr lang="en-MY" alt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1180465" y="3263900"/>
          <a:ext cx="950976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001250" imgH="4352925" progId="Paint.Picture">
                  <p:embed/>
                </p:oleObj>
              </mc:Choice>
              <mc:Fallback>
                <p:oleObj name="" r:id="rId1" imgW="10001250" imgH="43529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0465" y="3263900"/>
                        <a:ext cx="9509760" cy="29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MY" altLang="en-US" sz="3600"/>
              <a:t>Let’s code “users.php” </a:t>
            </a:r>
            <a:br>
              <a:rPr lang="en-MY" altLang="en-US" sz="3600"/>
            </a:br>
            <a:r>
              <a:rPr lang="en-MY" altLang="en-US" sz="3600"/>
              <a:t>that returns array of user (json format)</a:t>
            </a:r>
            <a:endParaRPr lang="en-MY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285"/>
            <a:ext cx="10515600" cy="550799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&lt;?php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header('Access-Control-Allow-Origin: *');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//lets create a json object - user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class User{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    public $id="";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    public $name="";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    public $email="";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}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$users = array();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 = new User();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$user-&gt;id="id10111";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$user-&gt;name="AHMAD MAHMADI";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$user-&gt;email="ammdi@gmail.com";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array_push($users,$user);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 = new User();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$user-&gt;id="id20222";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$user-&gt;name="PHUA";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$user-&gt;email="phua@gmail.com";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array_push($users,$user);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 = new User();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$user-&gt;id="id20333";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$user-&gt;name="ZACK";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$user-&gt;email="zack@gmail.com";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array_push($users,$user);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echo json_encode($users);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?&gt;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Concept of </a:t>
            </a:r>
            <a:r>
              <a:rPr lang="en-US"/>
              <a:t>Integration Between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78390" cy="4351655"/>
          </a:xfrm>
        </p:spPr>
        <p:txBody>
          <a:bodyPr/>
          <a:p>
            <a:r>
              <a:rPr lang="en-MY" altLang="en-US"/>
              <a:t>It is c</a:t>
            </a:r>
            <a:r>
              <a:rPr lang="en-US"/>
              <a:t>ommon to use an API internally as well as exposing it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838200" y="2703264"/>
          <a:ext cx="5181600" cy="320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48400" imgH="3867150" progId="Paint.Picture">
                  <p:embed/>
                </p:oleObj>
              </mc:Choice>
              <mc:Fallback>
                <p:oleObj name="" r:id="rId1" imgW="6248400" imgH="3867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703264"/>
                        <a:ext cx="5181600" cy="3206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 Web Service : using web browser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104265" y="1453515"/>
          <a:ext cx="7428230" cy="154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62550" imgH="1076325" progId="Paint.Picture">
                  <p:embed/>
                </p:oleObj>
              </mc:Choice>
              <mc:Fallback>
                <p:oleObj name="" r:id="rId1" imgW="5162550" imgH="10763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265" y="1453515"/>
                        <a:ext cx="7428230" cy="154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</a:t>
            </a:r>
            <a:r>
              <a:rPr lang="en-MY" altLang="en-US">
                <a:sym typeface="+mn-ea"/>
              </a:rPr>
              <a:t>Web </a:t>
            </a:r>
            <a:r>
              <a:rPr lang="en-MY" altLang="en-US">
                <a:sym typeface="+mn-ea"/>
              </a:rPr>
              <a:t>Service : (consumer.html) using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7840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/>
              <a:t>&lt;html&gt;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&lt;body&gt;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&lt;h3&gt;hello index&lt;/h3&gt;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&lt;p id="consume_webservice"&gt;demo&lt;/p&gt;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&lt;/body&gt;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&lt;script&gt;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const xhr = new XMLHttpRequest();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xhr.open('get',</a:t>
            </a:r>
            <a:r>
              <a:rPr lang="en-US" sz="1600">
                <a:solidFill>
                  <a:schemeClr val="tx1"/>
                </a:solidFill>
                <a:highlight>
                  <a:srgbClr val="FF0000"/>
                </a:highlight>
              </a:rPr>
              <a:t>'http://localhost/api/</a:t>
            </a:r>
            <a:r>
              <a:rPr lang="en-MY" altLang="en-US" sz="1600">
                <a:solidFill>
                  <a:schemeClr val="tx1"/>
                </a:solidFill>
                <a:highlight>
                  <a:srgbClr val="FF0000"/>
                </a:highlight>
              </a:rPr>
              <a:t>users</a:t>
            </a:r>
            <a:r>
              <a:rPr lang="en-US" sz="1600">
                <a:solidFill>
                  <a:schemeClr val="tx1"/>
                </a:solidFill>
                <a:highlight>
                  <a:srgbClr val="FF0000"/>
                </a:highlight>
              </a:rPr>
              <a:t>.php'</a:t>
            </a:r>
            <a:r>
              <a:rPr lang="en-US" sz="1600"/>
              <a:t>,true);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xhr.send();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xhr.onload = function(){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console.log(xhr.responseText);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document.querySelector('#consume_webservice').innerHTML = xhr.responseText;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&lt;/script&gt;</a:t>
            </a:r>
            <a:endParaRPr 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Web Service : using JavaScript in “consumer.html” - output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396365" y="2595880"/>
          <a:ext cx="74231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48300" imgH="1628775" progId="Paint.Picture">
                  <p:embed/>
                </p:oleObj>
              </mc:Choice>
              <mc:Fallback>
                <p:oleObj name="" r:id="rId1" imgW="5448300" imgH="16287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6365" y="2595880"/>
                        <a:ext cx="7423150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MY" altLang="en-US">
                <a:sym typeface="+mn-ea"/>
              </a:rPr>
              <a:t>Consume Your Web Service : using Postman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701165" y="1550035"/>
          <a:ext cx="8790305" cy="466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82000" imgH="4448175" progId="Paint.Picture">
                  <p:embed/>
                </p:oleObj>
              </mc:Choice>
              <mc:Fallback>
                <p:oleObj name="" r:id="rId1" imgW="8382000" imgH="44481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1165" y="1550035"/>
                        <a:ext cx="8790305" cy="466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/>
              <a:t>Let’s Create A Web Services (5) using PHP that connect with Database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MY" altLang="en-US"/>
              <a:t>getAllUser_db.php - that will return all user records in table “user”</a:t>
            </a:r>
            <a:endParaRPr lang="en-MY" altLang="en-US"/>
          </a:p>
          <a:p>
            <a:pPr marL="514350" indent="-514350">
              <a:buAutoNum type="arabicPeriod"/>
            </a:pPr>
            <a:r>
              <a:rPr lang="en-MY" altLang="en-US"/>
              <a:t>insertUser_db.php - that will insert the user info into table “user”</a:t>
            </a:r>
            <a:endParaRPr lang="en-MY" altLang="en-US"/>
          </a:p>
          <a:p>
            <a:pPr marL="514350" indent="-514350">
              <a:buAutoNum type="arabicPeriod"/>
            </a:pPr>
            <a:r>
              <a:rPr lang="en-MY" altLang="en-US"/>
              <a:t>deleteUser_db.php - that will delete user record from table “user” based on user id</a:t>
            </a:r>
            <a:endParaRPr lang="en-MY" altLang="en-US"/>
          </a:p>
          <a:p>
            <a:pPr marL="514350" indent="-514350">
              <a:buAutoNum type="arabicPeriod"/>
            </a:pPr>
            <a:r>
              <a:rPr lang="en-MY" altLang="en-US"/>
              <a:t>updateUser_db.php - that will update the user data for the particular user id</a:t>
            </a:r>
            <a:endParaRPr lang="en-MY" altLang="en-US"/>
          </a:p>
          <a:p>
            <a:pPr marL="514350" indent="-514350">
              <a:buAutoNum type="arabicPeriod"/>
            </a:pPr>
            <a:r>
              <a:rPr lang="en-MY" altLang="en-US"/>
              <a:t>getSingleUser_db.php - that will return single user record based on user id</a:t>
            </a:r>
            <a:endParaRPr lang="en-MY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Create a Web Service with </a:t>
            </a:r>
            <a:r>
              <a:rPr lang="en-US"/>
              <a:t>PHP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17625"/>
            <a:ext cx="10515600" cy="4351338"/>
          </a:xfrm>
        </p:spPr>
        <p:txBody>
          <a:bodyPr/>
          <a:p>
            <a:r>
              <a:rPr lang="en-US"/>
              <a:t>PHP is a server side programming language, and can be used to access a database.</a:t>
            </a:r>
            <a:endParaRPr lang="en-US"/>
          </a:p>
          <a:p>
            <a:r>
              <a:rPr lang="en-MY" altLang="en-US"/>
              <a:t>Please prepare a</a:t>
            </a:r>
            <a:r>
              <a:rPr lang="en-US"/>
              <a:t> database</a:t>
            </a:r>
            <a:r>
              <a:rPr lang="en-MY" altLang="en-US"/>
              <a:t> (name “MyProject”)</a:t>
            </a:r>
            <a:r>
              <a:rPr lang="en-US"/>
              <a:t> on your server</a:t>
            </a:r>
            <a:r>
              <a:rPr lang="en-MY" altLang="en-US"/>
              <a:t> (you can use xampp mysql for this)</a:t>
            </a:r>
            <a:r>
              <a:rPr lang="en-US"/>
              <a:t>, </a:t>
            </a:r>
            <a:r>
              <a:rPr lang="en-MY" altLang="en-US"/>
              <a:t>which have a table “user” with records in it</a:t>
            </a:r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2226945" y="3089910"/>
          <a:ext cx="7146290" cy="33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581525" imgH="2705100" progId="Paint.Picture">
                  <p:embed/>
                </p:oleObj>
              </mc:Choice>
              <mc:Fallback>
                <p:oleObj name="" r:id="rId1" imgW="4581525" imgH="2705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6945" y="3089910"/>
                        <a:ext cx="7146290" cy="33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code in “getAllUser_db.php”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1825625"/>
            <a:ext cx="7389495" cy="4351655"/>
          </a:xfrm>
        </p:spPr>
        <p:txBody>
          <a:bodyPr/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&lt;?php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header('Access-Control-Allow-Origin: *');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header("Content-Type: application/json; charset=UTF-8");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class db{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// Properties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private $host = 'localhost';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private $user = 'root';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private $password = '';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private $dbname = 'myproject';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// Connect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public function connect(){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    $mysql_connect_str = "mysql:host=$this-&gt;host;dbname=$this-&gt;dbname";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    $dbConnection = new PDO($mysql_connect_str, $this-&gt;user, $this-&gt;password);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    $dbConnection-&gt;setAttribute(</a:t>
            </a:r>
            <a:r>
              <a:rPr lang="en-MY" altLang="en-US" sz="1300"/>
              <a:t> </a:t>
            </a:r>
            <a:r>
              <a:rPr lang="en-US" sz="1300"/>
              <a:t>PDO::ATTR_ERRMODE,</a:t>
            </a:r>
            <a:r>
              <a:rPr lang="en-MY" altLang="en-US" sz="1300"/>
              <a:t>       					</a:t>
            </a:r>
            <a:r>
              <a:rPr lang="en-US" sz="1300"/>
              <a:t>PDO::ERRMODE_EXCEPTION);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MY" altLang="en-US" sz="1300"/>
              <a:t>	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    return $dbConnection;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    }</a:t>
            </a:r>
            <a:endParaRPr lang="en-US" sz="1300"/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300"/>
              <a:t>    }</a:t>
            </a:r>
            <a:endParaRPr lang="en-US" sz="13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734300" y="1698625"/>
            <a:ext cx="43008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$sql = "SELECT * FROM user";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try {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// Get DB Object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$db = new db();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// Connect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$db = $db-&gt;connect();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$stmt = $db-&gt;query($sql);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$user = $stmt-&gt;fetchAll(PDO::FETCH_OBJ);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$db = null;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echo json_encode($user);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} catch (PDOException $e) {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$data = array(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    "status" =&gt; "fail"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);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echo json_encode($data);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}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    </a:t>
            </a:r>
            <a:endParaRPr lang="en-US" sz="14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US" sz="1400"/>
              <a:t>?&gt;</a:t>
            </a:r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 Web Service : using web browser</a:t>
            </a:r>
            <a:br>
              <a:rPr lang="en-MY" altLang="en-US">
                <a:sym typeface="+mn-ea"/>
              </a:rPr>
            </a:br>
            <a:r>
              <a:rPr lang="en-MY" altLang="en-US">
                <a:sym typeface="+mn-ea"/>
              </a:rPr>
              <a:t>getAppUser_db.php</a:t>
            </a:r>
            <a:endParaRPr lang="en-MY" altLang="en-US">
              <a:sym typeface="+mn-ea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94105" y="1581150"/>
          <a:ext cx="7870825" cy="247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29200" imgH="1581150" progId="Paint.Picture">
                  <p:embed/>
                </p:oleObj>
              </mc:Choice>
              <mc:Fallback>
                <p:oleObj name="" r:id="rId1" imgW="5029200" imgH="1581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4105" y="1581150"/>
                        <a:ext cx="7870825" cy="247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Web Service : using JavaScript in “displayAllUser.html” -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3880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&lt;html&gt;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&lt;body&gt;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&lt;h3&gt;list of users&lt;/h3&gt;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&lt;p id="consume_webservice"&gt;demo&lt;/p&gt;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&lt;/body&gt;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&lt;script&gt;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    const xhr = new XMLHttpRequest();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    xhr.open('get',</a:t>
            </a:r>
            <a:r>
              <a:rPr lang="en-US" sz="1400">
                <a:solidFill>
                  <a:srgbClr val="C00000"/>
                </a:solidFill>
              </a:rPr>
              <a:t>'http://localhost/api/getAllUser_db.php'</a:t>
            </a:r>
            <a:r>
              <a:rPr lang="en-US" sz="1400"/>
              <a:t>,true);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    xhr.send();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    xhr.onload = function(){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        console.log(xhr.responseText);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        document.querySelector('#consume_webservice').innerHTML = xhr.responseText;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   }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&lt;/script&gt;</a:t>
            </a:r>
            <a:endParaRPr 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Web Service : using JavaScript in “displayAllUser.html” - output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744980" y="2030730"/>
          <a:ext cx="6831965" cy="259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72075" imgH="1962150" progId="Paint.Picture">
                  <p:embed/>
                </p:oleObj>
              </mc:Choice>
              <mc:Fallback>
                <p:oleObj name="" r:id="rId1" imgW="5172075" imgH="1962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4980" y="2030730"/>
                        <a:ext cx="6831965" cy="259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Concept of Separation Within an Application</a:t>
            </a:r>
            <a:endParaRPr lang="en-MY" alt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76220" y="3020060"/>
          <a:ext cx="663892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638925" imgH="1962150" progId="Paint.Picture">
                  <p:embed/>
                </p:oleObj>
              </mc:Choice>
              <mc:Fallback>
                <p:oleObj name="" r:id="rId1" imgW="6638925" imgH="1962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6220" y="3020060"/>
                        <a:ext cx="6638925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Web</a:t>
            </a:r>
            <a:br>
              <a:rPr lang="en-MY" altLang="en-US">
                <a:sym typeface="+mn-ea"/>
              </a:rPr>
            </a:br>
            <a:r>
              <a:rPr lang="en-MY" altLang="en-US">
                <a:sym typeface="+mn-ea"/>
              </a:rPr>
              <a:t>Service : using Postman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042025" y="365125"/>
          <a:ext cx="5152390" cy="557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933825" imgH="6848475" progId="Paint.Picture">
                  <p:embed/>
                </p:oleObj>
              </mc:Choice>
              <mc:Fallback>
                <p:oleObj name="" r:id="rId1" imgW="3933825" imgH="6848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42025" y="365125"/>
                        <a:ext cx="5152390" cy="557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code in “insertUser_db.php”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6780"/>
            <a:ext cx="6363335" cy="5270500"/>
          </a:xfrm>
        </p:spPr>
        <p:txBody>
          <a:bodyPr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&lt;?php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Header('Access-Control-Allow-Origin: *'); //for allow any domain, insecure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Header('Access-Control-Allow-Headers: *'); //for allow any headers, insecure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Header('Access-Control-Allow-Methods: GET, POST, OPTIONS, PUT, DELETE'); 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class db{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// Properties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private $host = 'localhost';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private $user = 'root';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private $password = '';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private $dbname = 'myproject';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// Connect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public function connect(){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    $mysql_connect_str = "mysql:host=$this-&gt;host;dbname=$this-&gt;dbname";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    $dbConnection = new PDO($mysql_connect_str, $this-&gt;user, $this-&gt;password);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    $dbConnection-&gt;setAttribute(PDO::ATTR_ERRMODE, 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</a:t>
            </a:r>
            <a:r>
              <a:rPr lang="en-MY" altLang="en-US" sz="1300"/>
              <a:t>                                                                 </a:t>
            </a:r>
            <a:r>
              <a:rPr lang="en-US" sz="1300"/>
              <a:t>PDO::ERRMODE_EXCEPTION);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    return $dbConnection;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    }</a:t>
            </a:r>
            <a:endParaRPr lang="en-US" sz="13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300"/>
              <a:t>    }</a:t>
            </a:r>
            <a:endParaRPr lang="en-US" sz="13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884670" y="1139825"/>
            <a:ext cx="5167630" cy="5717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$id = $_POST["id"];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$name = $_POST["name"];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$email = $_POST["email"];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try {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$sql = "INSERT INTO user (name,id,email) VALUES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			               (:name,:id,:email)";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$db = new db();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// Connect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$db = $db-&gt;connect();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$stmt = $db-&gt;prepare($sql);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$stmt-&gt;bindValue(':name', $name);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$stmt-&gt;bindValue(':id', $id);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$stmt-&gt;bindValue(':email', $email);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$stmt-&gt;execute();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$count = $stmt-&gt;rowCount();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$db = null;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$data = array(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    "status" =&gt; "success",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    "rowcount" =&gt;$count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echo json_encode($data);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} catch (PDOException $e) {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$data = array(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    "status" =&gt; "fail"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    echo json_encode($data);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}</a:t>
            </a:r>
            <a:endParaRPr lang="en-MY" altLang="en-US" sz="5200"/>
          </a:p>
          <a:p>
            <a:pPr marL="0" indent="0">
              <a:lnSpc>
                <a:spcPct val="30000"/>
              </a:lnSpc>
              <a:spcAft>
                <a:spcPts val="0"/>
              </a:spcAft>
              <a:buNone/>
            </a:pPr>
            <a:r>
              <a:rPr lang="en-MY" altLang="en-US" sz="5200"/>
              <a:t>?&gt;</a:t>
            </a:r>
            <a:endParaRPr lang="en-MY" altLang="en-US" sz="5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 Web Service : using web browser</a:t>
            </a:r>
            <a:br>
              <a:rPr lang="en-MY" altLang="en-US">
                <a:sym typeface="+mn-ea"/>
              </a:rPr>
            </a:br>
            <a:r>
              <a:rPr lang="en-MY" altLang="en-US">
                <a:sym typeface="+mn-ea"/>
              </a:rPr>
              <a:t>insert</a:t>
            </a:r>
            <a:r>
              <a:rPr lang="en-MY" altLang="en-US">
                <a:sym typeface="+mn-ea"/>
              </a:rPr>
              <a:t>User_db.php</a:t>
            </a:r>
            <a:endParaRPr lang="en-MY" altLang="en-US"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MY" alt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we can’t invoke the post method using web browser url</a:t>
            </a:r>
            <a:endParaRPr lang="en-MY" alt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Web Service : using JavaScript in “insertUser.html” -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3880"/>
          </a:xfrm>
        </p:spPr>
        <p:txBody>
          <a:bodyPr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&lt;html&gt;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&lt;head&gt;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&lt;script src="https://cdnjs.cloudflare.com/ajax/libs/jquery/3.4.1/jquery.js"&gt;&lt;/script&gt;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&lt;/head&gt;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&lt;body&gt;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&lt;h3&gt;add new user&lt;/h3&gt;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&lt;form id="addpatient"&gt;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ID : &lt;input type="text" name="id" placeholder="create id"&gt; &lt;br&gt;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Name : &lt;input type="text" name="name" placeholder="write fullname"&gt; &lt;br&gt;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ID : &lt;input type="text" name="email" placeholder="enter email"&gt; &lt;br&gt;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    &lt;input type="submit" id="submit" value="add this new user"&gt;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&lt;/form&gt;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    &lt;p id="consume_webservice"&gt;demo&lt;/p&gt;</a:t>
            </a:r>
            <a:endParaRPr 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/>
              <a:t>&lt;/body&gt;</a:t>
            </a:r>
            <a:endParaRPr 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7855"/>
            <a:ext cx="10515600" cy="555942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&lt;script&gt;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$("#addpatient").submit(function (event) {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event.preventDefault();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//use this technique for ajax data if not using RESTFul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//NOTE: this will capture the name attribute (not id) in our form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var formData = $(this).serialize();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console.log(formData); // check using console to make sure all the form data values are correctly serialized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$.ajax({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type: "POST",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url: </a:t>
            </a:r>
            <a:r>
              <a:rPr lang="en-US" sz="1200">
                <a:solidFill>
                  <a:srgbClr val="C00000"/>
                </a:solidFill>
              </a:rPr>
              <a:t>"http://localhost/api/insertUser_db.php"</a:t>
            </a:r>
            <a:r>
              <a:rPr lang="en-US" sz="1200"/>
              <a:t>,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data: formData,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dataType: "json",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success: function (data, status, xhr) {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    if (data.rowcount &gt; 0) {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        alert("ok, successfully add data");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    } else {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        alert("fail to insert, " + data.errormessage);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    }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},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error: function (xhr, resp, text) {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    alert("error " + xhr + ", " + resp + ", " + text);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    },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    });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    });</a:t>
            </a:r>
            <a:endParaRPr lang="en-US" sz="12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/>
              <a:t>&lt;/script&gt;</a:t>
            </a:r>
            <a:endParaRPr lang="en-US"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>
                <a:sym typeface="+mn-ea"/>
              </a:rPr>
              <a:t>Consume Your Web Service : using JavaScript in “insertUser.html” - output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183765" y="2330450"/>
          <a:ext cx="6654800" cy="284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486400" imgH="2343150" progId="Paint.Picture">
                  <p:embed/>
                </p:oleObj>
              </mc:Choice>
              <mc:Fallback>
                <p:oleObj name="" r:id="rId1" imgW="5486400" imgH="23431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3765" y="2330450"/>
                        <a:ext cx="6654800" cy="284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>
            <a:normAutofit/>
          </a:bodyPr>
          <a:p>
            <a:r>
              <a:rPr lang="en-MY" altLang="en-US">
                <a:sym typeface="+mn-ea"/>
              </a:rPr>
              <a:t>Consume Your Web Service : using Postman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54000" y="957580"/>
          <a:ext cx="11605260" cy="576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163175" imgH="5048250" progId="Paint.Picture">
                  <p:embed/>
                </p:oleObj>
              </mc:Choice>
              <mc:Fallback>
                <p:oleObj name="" r:id="rId1" imgW="10163175" imgH="50482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000" y="957580"/>
                        <a:ext cx="11605260" cy="576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Your Tasks: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Complete the implementation/code for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	- getSingleUser_db.php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	- updateUser_db.php</a:t>
            </a:r>
            <a:endParaRPr lang="en-MY" altLang="en-US"/>
          </a:p>
          <a:p>
            <a:pPr marL="0" indent="0">
              <a:buNone/>
            </a:pPr>
            <a:r>
              <a:rPr lang="en-MY" altLang="en-US"/>
              <a:t>	- deleteUser_db.php</a:t>
            </a:r>
            <a:endParaRPr lang="en-MY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480" y="3500755"/>
            <a:ext cx="3748405" cy="582930"/>
          </a:xfrm>
        </p:spPr>
        <p:txBody>
          <a:bodyPr/>
          <a:p>
            <a:r>
              <a:rPr lang="en-MY" altLang="en-US"/>
              <a:t>end of slides</a:t>
            </a:r>
            <a:endParaRPr lang="en-MY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>
                <a:sym typeface="+mn-ea"/>
              </a:rPr>
              <a:t>Different</a:t>
            </a:r>
            <a:r>
              <a:rPr lang="en-US">
                <a:sym typeface="+mn-ea"/>
              </a:rPr>
              <a:t> ways </a:t>
            </a:r>
            <a:r>
              <a:rPr lang="en-MY" altLang="en-US">
                <a:sym typeface="+mn-ea"/>
              </a:rPr>
              <a:t>of</a:t>
            </a:r>
            <a:r>
              <a:rPr lang="en-US">
                <a:sym typeface="+mn-ea"/>
              </a:rPr>
              <a:t> using web service: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RPC: Remote Procedure Call</a:t>
            </a:r>
            <a:br>
              <a:rPr lang="en-US">
                <a:sym typeface="+mn-ea"/>
              </a:rPr>
            </a:br>
            <a:r>
              <a:rPr lang="en-MY" altLang="en-US">
                <a:sym typeface="+mn-ea"/>
              </a:rPr>
              <a:t>- </a:t>
            </a:r>
            <a:r>
              <a:rPr lang="en-US">
                <a:sym typeface="+mn-ea"/>
              </a:rPr>
              <a:t>Strong Coupling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SOA: Service-oriented Architecture</a:t>
            </a:r>
            <a:br>
              <a:rPr lang="en-US">
                <a:sym typeface="+mn-ea"/>
              </a:rPr>
            </a:br>
            <a:r>
              <a:rPr lang="en-MY" altLang="en-US">
                <a:sym typeface="+mn-ea"/>
              </a:rPr>
              <a:t>- </a:t>
            </a:r>
            <a:r>
              <a:rPr lang="en-US">
                <a:sym typeface="+mn-ea"/>
              </a:rPr>
              <a:t>This is a good choice.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REST: Representational State Transfer</a:t>
            </a:r>
            <a:br>
              <a:rPr lang="en-US">
                <a:sym typeface="+mn-ea"/>
              </a:rPr>
            </a:br>
            <a:r>
              <a:rPr lang="en-MY" altLang="en-US">
                <a:sym typeface="+mn-ea"/>
              </a:rPr>
              <a:t>-</a:t>
            </a:r>
            <a:r>
              <a:rPr lang="en-US">
                <a:sym typeface="+mn-ea"/>
              </a:rPr>
              <a:t> Another choice</a:t>
            </a:r>
            <a:r>
              <a:rPr lang="en-MY" altLang="en-US">
                <a:sym typeface="+mn-ea"/>
              </a:rPr>
              <a:t>. Covered in this topic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Building Blocks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You can make an API from any tools you like</a:t>
            </a:r>
            <a:endParaRPr lang="en-US"/>
          </a:p>
          <a:p>
            <a:r>
              <a:rPr lang="en-US"/>
              <a:t>Existing MVC setup</a:t>
            </a:r>
            <a:endParaRPr lang="en-US"/>
          </a:p>
          <a:p>
            <a:r>
              <a:rPr lang="en-US">
                <a:highlight>
                  <a:srgbClr val="00FFFF"/>
                </a:highlight>
              </a:rPr>
              <a:t>Simple PHP (</a:t>
            </a:r>
            <a:r>
              <a:rPr lang="en-MY" altLang="en-US">
                <a:highlight>
                  <a:srgbClr val="00FFFF"/>
                </a:highlight>
              </a:rPr>
              <a:t>covered</a:t>
            </a:r>
            <a:r>
              <a:rPr lang="en-US">
                <a:highlight>
                  <a:srgbClr val="00FFFF"/>
                </a:highlight>
              </a:rPr>
              <a:t> in th</a:t>
            </a:r>
            <a:r>
              <a:rPr lang="en-MY" altLang="en-US">
                <a:highlight>
                  <a:srgbClr val="00FFFF"/>
                </a:highlight>
              </a:rPr>
              <a:t>is topic</a:t>
            </a:r>
            <a:r>
              <a:rPr lang="en-US">
                <a:highlight>
                  <a:srgbClr val="00FFFF"/>
                </a:highlight>
              </a:rPr>
              <a:t>)</a:t>
            </a:r>
            <a:endParaRPr lang="en-US">
              <a:highlight>
                <a:srgbClr val="00FFFF"/>
              </a:highlight>
            </a:endParaRPr>
          </a:p>
          <a:p>
            <a:r>
              <a:rPr lang="en-US"/>
              <a:t>Framework modules</a:t>
            </a:r>
            <a:endParaRPr lang="en-US"/>
          </a:p>
          <a:p>
            <a:r>
              <a:rPr lang="en-US"/>
              <a:t>Component library</a:t>
            </a:r>
            <a:endParaRPr lang="en-US"/>
          </a:p>
          <a:p>
            <a:r>
              <a:rPr lang="en-MY" altLang="en-US"/>
              <a:t>etc...</a:t>
            </a:r>
            <a:endParaRPr lang="en-MY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REST &amp; RESTful WEB SERVICE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7332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3200"/>
              <a:t>REST stands for Representational State Transfer</a:t>
            </a:r>
            <a:endParaRPr lang="en-US" sz="3200"/>
          </a:p>
          <a:p>
            <a:r>
              <a:rPr lang="en-US" sz="3200"/>
              <a:t>It is an architectural pattern for developing web services as opposed to a specification</a:t>
            </a:r>
            <a:endParaRPr lang="en-US" sz="3200"/>
          </a:p>
          <a:p>
            <a:r>
              <a:rPr lang="en-US" sz="3200"/>
              <a:t>REST web services communicate over the HTTP specification, using HTTP vocabulary</a:t>
            </a:r>
            <a:endParaRPr lang="en-US" sz="3200"/>
          </a:p>
          <a:p>
            <a:pPr marL="457200" lvl="1" indent="0">
              <a:buNone/>
            </a:pPr>
            <a:r>
              <a:rPr lang="en-US" sz="2800"/>
              <a:t>– Methods (GET, POST, etc.) </a:t>
            </a:r>
            <a:endParaRPr lang="en-US" sz="2800"/>
          </a:p>
          <a:p>
            <a:pPr marL="457200" lvl="1" indent="0">
              <a:buNone/>
            </a:pPr>
            <a:r>
              <a:rPr lang="en-US" sz="2800"/>
              <a:t>– HTTP URI syntax (paths, parameters, etc.) </a:t>
            </a:r>
            <a:endParaRPr lang="en-US" sz="2800"/>
          </a:p>
          <a:p>
            <a:pPr marL="457200" lvl="1" indent="0">
              <a:buNone/>
            </a:pPr>
            <a:r>
              <a:rPr lang="en-US" sz="2800"/>
              <a:t>– HTTP Response codes.</a:t>
            </a:r>
            <a:endParaRPr lang="en-US" sz="2800"/>
          </a:p>
          <a:p>
            <a:pPr marL="457200" lvl="1" indent="0">
              <a:buNone/>
            </a:pPr>
            <a:r>
              <a:rPr lang="en-US" sz="2800"/>
              <a:t>– Media types (xml, json, html, plain text, etc)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HTTP-REST Request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The HTTP request is sent from the client.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– Identifies the location of a resource (URL)</a:t>
            </a:r>
            <a:r>
              <a:rPr lang="en-MY" altLang="en-US" sz="2400"/>
              <a:t> </a:t>
            </a:r>
            <a:r>
              <a:rPr lang="en-MY" altLang="en-US" sz="2400">
                <a:solidFill>
                  <a:srgbClr val="C00000"/>
                </a:solidFill>
              </a:rPr>
              <a:t>ie http://localhost/api/getAllUsers.php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– Specifies the verb, or HTTP method (GET, POST, etc). </a:t>
            </a:r>
            <a:r>
              <a:rPr lang="en-MY" altLang="en-US" sz="2400">
                <a:solidFill>
                  <a:srgbClr val="C00000"/>
                </a:solidFill>
              </a:rPr>
              <a:t>ie ‘get’ or ‘post’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– Supplies optional request headers (GET - e.g. name-value pairs)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– Supplies an optional request body (POST - e.g. form parameters, attachments, etc.)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HTTP-REST Request Basics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814830" y="2538730"/>
          <a:ext cx="7471410" cy="19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1750" imgH="1657350" progId="Paint.Picture">
                  <p:embed/>
                </p:oleObj>
              </mc:Choice>
              <mc:Fallback>
                <p:oleObj name="" r:id="rId1" imgW="6381750" imgH="16573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4830" y="2538730"/>
                        <a:ext cx="7471410" cy="19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13504</Words>
  <Application>WPS Presentation</Application>
  <PresentationFormat>Widescreen</PresentationFormat>
  <Paragraphs>470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48</vt:i4>
      </vt:variant>
    </vt:vector>
  </HeadingPairs>
  <TitlesOfParts>
    <vt:vector size="7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Different ways of using web service: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Consume Your Web Service : (consumer.html) using 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in “getAllUser_db.php”</vt:lpstr>
      <vt:lpstr>Consume Your  Web Service : using web browser getAppUser_db.php</vt:lpstr>
      <vt:lpstr>Consume Your Web Service : using JavaScript in “displayAllUser.html” - code</vt:lpstr>
      <vt:lpstr>PowerPoint 演示文稿</vt:lpstr>
      <vt:lpstr>Consume Your Web Service : using JavaScript in “displayAllUser.html” - output</vt:lpstr>
      <vt:lpstr>Consume Your Web Service : using Postman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02 -Web BackEnd</dc:title>
  <dc:creator/>
  <cp:lastModifiedBy>User</cp:lastModifiedBy>
  <cp:revision>25</cp:revision>
  <dcterms:created xsi:type="dcterms:W3CDTF">2021-12-09T15:06:31Z</dcterms:created>
  <dcterms:modified xsi:type="dcterms:W3CDTF">2021-12-12T16:00:05Z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1A9CD00288C04585A89B610212D5564D</vt:lpwstr>
  </property>
  <property fmtid="{D5CDD505-2E9C-101B-9397-08002B2CF9AE}" pid="3" name="KSOProductBuildVer">
    <vt:lpwstr>1033-11.2.0.10382</vt:lpwstr>
  </property>
</Properties>
</file>