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14" r:id="rId3"/>
    <p:sldId id="458" r:id="rId5"/>
    <p:sldId id="459" r:id="rId6"/>
    <p:sldId id="465" r:id="rId7"/>
    <p:sldId id="463" r:id="rId8"/>
    <p:sldId id="464" r:id="rId9"/>
    <p:sldId id="480" r:id="rId10"/>
    <p:sldId id="481" r:id="rId11"/>
    <p:sldId id="482" r:id="rId12"/>
    <p:sldId id="484" r:id="rId13"/>
    <p:sldId id="485" r:id="rId14"/>
    <p:sldId id="487" r:id="rId15"/>
    <p:sldId id="469" r:id="rId16"/>
    <p:sldId id="474" r:id="rId17"/>
    <p:sldId id="475" r:id="rId18"/>
    <p:sldId id="476" r:id="rId19"/>
    <p:sldId id="477" r:id="rId20"/>
    <p:sldId id="460" r:id="rId21"/>
    <p:sldId id="461" r:id="rId22"/>
    <p:sldId id="462" r:id="rId23"/>
    <p:sldId id="478" r:id="rId24"/>
    <p:sldId id="470" r:id="rId25"/>
    <p:sldId id="479" r:id="rId26"/>
    <p:sldId id="501" r:id="rId27"/>
    <p:sldId id="502" r:id="rId28"/>
    <p:sldId id="503" r:id="rId29"/>
    <p:sldId id="504" r:id="rId30"/>
    <p:sldId id="506" r:id="rId31"/>
    <p:sldId id="507" r:id="rId32"/>
    <p:sldId id="508" r:id="rId33"/>
    <p:sldId id="505" r:id="rId34"/>
    <p:sldId id="509" r:id="rId35"/>
    <p:sldId id="510" r:id="rId36"/>
    <p:sldId id="488" r:id="rId37"/>
    <p:sldId id="50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D5A1-A266-448B-9C5D-08340C099E6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2935-D866-41AF-8D3C-881AD185C7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EC3E5D1-F0F9-4E7F-AD65-B37D77105A06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40C289D-3E48-4D66-A288-0A72570924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Web Technology SCSJ 3483</a:t>
            </a:r>
            <a:endParaRPr lang="en-MY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JavaScript Object Notation</a:t>
            </a:r>
            <a:r>
              <a:rPr lang="en-MY" alt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(JSON)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Includes true or false values</a:t>
            </a:r>
            <a:endParaRPr lang="en-US" dirty="0"/>
          </a:p>
          <a:p>
            <a:r>
              <a:rPr lang="en-US" b="1" dirty="0"/>
              <a:t>Syntax: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-object-name = {string: true/false, ……}</a:t>
            </a:r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{name: ‘Josh’, marks: 97, grad: true}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Begins with [ and ends with ]. </a:t>
            </a:r>
            <a:endParaRPr lang="en-US" dirty="0"/>
          </a:p>
          <a:p>
            <a:pPr lvl="0"/>
            <a:r>
              <a:rPr lang="en-US" dirty="0"/>
              <a:t>Values are separated by , (comma). </a:t>
            </a:r>
            <a:endParaRPr lang="en-US" dirty="0"/>
          </a:p>
          <a:p>
            <a:pPr lvl="0"/>
            <a:r>
              <a:rPr lang="en-US" dirty="0"/>
              <a:t>Indexing </a:t>
            </a:r>
            <a:r>
              <a:rPr lang="en-US" dirty="0" err="1"/>
              <a:t>canstart</a:t>
            </a:r>
            <a:r>
              <a:rPr lang="en-US" dirty="0"/>
              <a:t> at 0 or 1</a:t>
            </a:r>
            <a:endParaRPr lang="en-US" dirty="0"/>
          </a:p>
          <a:p>
            <a:r>
              <a:rPr lang="en-US" b="1" dirty="0"/>
              <a:t>Syntax:</a:t>
            </a:r>
            <a:r>
              <a:rPr lang="en-US" dirty="0"/>
              <a:t> [value, ………]</a:t>
            </a:r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 { “books”: [{“language”:”C”, “edition”:”first”}, {“language”:”C++”, “edition”:”third”}]}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means empty type</a:t>
            </a:r>
            <a:endParaRPr lang="en-US" dirty="0"/>
          </a:p>
          <a:p>
            <a:r>
              <a:rPr lang="en-US" b="1" dirty="0"/>
              <a:t>Syntax:</a:t>
            </a:r>
            <a:r>
              <a:rPr lang="en-US" dirty="0"/>
              <a:t> null</a:t>
            </a:r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null;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objects are written inside curly braces.</a:t>
            </a:r>
            <a:endParaRPr lang="en-US" dirty="0"/>
          </a:p>
          <a:p>
            <a:r>
              <a:rPr lang="en-US" dirty="0"/>
              <a:t>Just like JavaScript, JSON objects can contain multiple name/values pairs: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{"</a:t>
            </a:r>
            <a:r>
              <a:rPr lang="en-US" dirty="0" err="1"/>
              <a:t>firstName</a:t>
            </a:r>
            <a:r>
              <a:rPr lang="en-US" dirty="0"/>
              <a:t>":"John", "</a:t>
            </a:r>
            <a:r>
              <a:rPr lang="en-US" dirty="0" err="1"/>
              <a:t>lastName</a:t>
            </a:r>
            <a:r>
              <a:rPr lang="en-US" dirty="0"/>
              <a:t>":"Doe"}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Review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800" dirty="0"/>
              <a:t>Create JavaScript Array: 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	var </a:t>
            </a:r>
            <a:r>
              <a:rPr lang="en-US" sz="3800" dirty="0" err="1"/>
              <a:t>js_ary</a:t>
            </a:r>
            <a:r>
              <a:rPr lang="en-US" sz="3800" dirty="0"/>
              <a:t> = ["John", "Doe"];</a:t>
            </a:r>
            <a:endParaRPr lang="en-US" sz="3800" dirty="0"/>
          </a:p>
          <a:p>
            <a:pPr>
              <a:buNone/>
            </a:pPr>
            <a:endParaRPr lang="en-US" sz="3800" dirty="0"/>
          </a:p>
          <a:p>
            <a:r>
              <a:rPr lang="en-US" sz="3800" dirty="0"/>
              <a:t>OR 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	var 	</a:t>
            </a:r>
            <a:r>
              <a:rPr lang="en-US" sz="3800" dirty="0" err="1"/>
              <a:t>js_ary</a:t>
            </a:r>
            <a:r>
              <a:rPr lang="en-US" sz="3800" dirty="0"/>
              <a:t> = new Array(); 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		</a:t>
            </a:r>
            <a:r>
              <a:rPr lang="en-US" sz="3800" dirty="0" err="1"/>
              <a:t>js_ary</a:t>
            </a:r>
            <a:r>
              <a:rPr lang="en-US" sz="3800" dirty="0"/>
              <a:t>[0] = "John"; 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	  	</a:t>
            </a:r>
            <a:r>
              <a:rPr lang="en-US" sz="3800" dirty="0" err="1"/>
              <a:t>js_ary</a:t>
            </a:r>
            <a:r>
              <a:rPr lang="en-US" sz="3800" dirty="0"/>
              <a:t>[1] = "Doe";</a:t>
            </a:r>
            <a:endParaRPr lang="en-US" sz="3800" dirty="0"/>
          </a:p>
          <a:p>
            <a:pPr>
              <a:buNone/>
            </a:pPr>
            <a:endParaRPr lang="en-US" sz="3800" dirty="0"/>
          </a:p>
          <a:p>
            <a:r>
              <a:rPr lang="en-US" sz="3800" dirty="0"/>
              <a:t>Display JavaScript Array:</a:t>
            </a:r>
            <a:endParaRPr lang="en-US" sz="3800" dirty="0"/>
          </a:p>
          <a:p>
            <a:pPr>
              <a:buNone/>
            </a:pPr>
            <a:r>
              <a:rPr lang="en-US" sz="3800" dirty="0"/>
              <a:t>	</a:t>
            </a:r>
            <a:r>
              <a:rPr lang="en-US" sz="3800" dirty="0" err="1"/>
              <a:t>document.write</a:t>
            </a:r>
            <a:r>
              <a:rPr lang="en-US" sz="3800" dirty="0"/>
              <a:t>("&lt;h3&gt;", </a:t>
            </a:r>
            <a:r>
              <a:rPr lang="en-US" sz="3800" dirty="0" err="1"/>
              <a:t>js_ary</a:t>
            </a:r>
            <a:r>
              <a:rPr lang="en-US" sz="3800" dirty="0"/>
              <a:t>[0], " ", </a:t>
            </a:r>
            <a:r>
              <a:rPr lang="en-US" sz="3800" dirty="0" err="1"/>
              <a:t>js_ary</a:t>
            </a:r>
            <a:r>
              <a:rPr lang="en-US" sz="3800" dirty="0"/>
              <a:t>[1], "&lt;/h3&gt;");</a:t>
            </a:r>
            <a:endParaRPr lang="en-US" sz="3800" dirty="0"/>
          </a:p>
          <a:p>
            <a:endParaRPr lang="en-US" sz="3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Review -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01400" cy="4876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JavaScript Object: </a:t>
            </a:r>
            <a:endParaRPr lang="en-US" dirty="0"/>
          </a:p>
          <a:p>
            <a:pPr>
              <a:buNone/>
            </a:pPr>
            <a:r>
              <a:rPr lang="en-US" dirty="0"/>
              <a:t>	var	 </a:t>
            </a:r>
            <a:r>
              <a:rPr lang="en-US" dirty="0" err="1"/>
              <a:t>js_obj</a:t>
            </a:r>
            <a:r>
              <a:rPr lang="en-US" dirty="0"/>
              <a:t> = { </a:t>
            </a:r>
            <a:r>
              <a:rPr lang="en-US" dirty="0" err="1"/>
              <a:t>firstName</a:t>
            </a:r>
            <a:r>
              <a:rPr lang="en-US" dirty="0"/>
              <a:t> : "John", </a:t>
            </a:r>
            <a:r>
              <a:rPr lang="en-US" dirty="0" err="1"/>
              <a:t>lastName</a:t>
            </a:r>
            <a:r>
              <a:rPr lang="en-US" dirty="0"/>
              <a:t> : "Doe" };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OR </a:t>
            </a:r>
            <a:endParaRPr lang="en-US" dirty="0"/>
          </a:p>
          <a:p>
            <a:pPr>
              <a:buNone/>
            </a:pPr>
            <a:r>
              <a:rPr lang="en-US" dirty="0"/>
              <a:t>	var 	</a:t>
            </a:r>
            <a:r>
              <a:rPr lang="en-US" dirty="0" err="1"/>
              <a:t>js_obj</a:t>
            </a:r>
            <a:r>
              <a:rPr lang="en-US" dirty="0"/>
              <a:t> = new Object(); 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js_obj.firstName</a:t>
            </a:r>
            <a:r>
              <a:rPr lang="en-US" dirty="0"/>
              <a:t> = "John"; 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js_obj.lastName</a:t>
            </a:r>
            <a:r>
              <a:rPr lang="en-US" dirty="0"/>
              <a:t> = "Doe“;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Display JavaScript Object: 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("&lt;h3&gt;", </a:t>
            </a:r>
            <a:r>
              <a:rPr lang="en-US" dirty="0" err="1"/>
              <a:t>js_obj.firstName</a:t>
            </a:r>
            <a:r>
              <a:rPr lang="en-US" dirty="0"/>
              <a:t>, " ", </a:t>
            </a:r>
            <a:r>
              <a:rPr lang="en-US" dirty="0" err="1"/>
              <a:t>js_obj.lastName</a:t>
            </a:r>
            <a:r>
              <a:rPr lang="en-US" dirty="0"/>
              <a:t>, "&lt;/h3&gt;");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Display JavaScript Object using Associative Array: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("&lt;h3&gt;", </a:t>
            </a:r>
            <a:r>
              <a:rPr lang="en-US" dirty="0" err="1"/>
              <a:t>js_obj</a:t>
            </a:r>
            <a:r>
              <a:rPr lang="en-US" dirty="0"/>
              <a:t>["</a:t>
            </a:r>
            <a:r>
              <a:rPr lang="en-US" dirty="0" err="1"/>
              <a:t>firstName</a:t>
            </a:r>
            <a:r>
              <a:rPr lang="en-US" dirty="0"/>
              <a:t>"], " ", </a:t>
            </a:r>
            <a:r>
              <a:rPr lang="en-US" dirty="0" err="1"/>
              <a:t>js_obj</a:t>
            </a:r>
            <a:r>
              <a:rPr lang="en-US" dirty="0"/>
              <a:t>["</a:t>
            </a:r>
            <a:r>
              <a:rPr lang="en-US" dirty="0" err="1"/>
              <a:t>lastName</a:t>
            </a:r>
            <a:r>
              <a:rPr lang="en-US" dirty="0"/>
              <a:t>"], "&lt;/h3&gt;")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Object embedded in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 JavaScript Array with object inside: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var </a:t>
            </a:r>
            <a:r>
              <a:rPr lang="en-US" sz="2400" dirty="0" err="1"/>
              <a:t>js_ary</a:t>
            </a:r>
            <a:r>
              <a:rPr lang="en-US" sz="2400" dirty="0"/>
              <a:t> = [ { </a:t>
            </a:r>
            <a:r>
              <a:rPr lang="en-US" sz="2400" dirty="0" err="1"/>
              <a:t>firstName</a:t>
            </a:r>
            <a:r>
              <a:rPr lang="en-US" sz="2400" dirty="0"/>
              <a:t> : "Joe" }, { </a:t>
            </a:r>
            <a:r>
              <a:rPr lang="en-US" sz="2400" dirty="0" err="1"/>
              <a:t>lastName</a:t>
            </a:r>
            <a:r>
              <a:rPr lang="en-US" sz="2400" dirty="0"/>
              <a:t> : "Doe" } ];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Display JavaScript Array: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document.write</a:t>
            </a:r>
            <a:r>
              <a:rPr lang="en-US" sz="2400" dirty="0"/>
              <a:t>("&lt;h3&gt;", </a:t>
            </a:r>
            <a:r>
              <a:rPr lang="en-US" sz="2400" dirty="0" err="1"/>
              <a:t>js_ary</a:t>
            </a:r>
            <a:r>
              <a:rPr lang="en-US" sz="2400" dirty="0"/>
              <a:t>[0].</a:t>
            </a:r>
            <a:r>
              <a:rPr lang="en-US" sz="2400" dirty="0" err="1"/>
              <a:t>firstName</a:t>
            </a:r>
            <a:r>
              <a:rPr lang="en-US" sz="2400" dirty="0"/>
              <a:t>, " ", </a:t>
            </a:r>
            <a:r>
              <a:rPr lang="en-US" sz="2400" dirty="0" err="1"/>
              <a:t>js_ary</a:t>
            </a:r>
            <a:r>
              <a:rPr lang="en-US" sz="2400" dirty="0"/>
              <a:t>[1].</a:t>
            </a:r>
            <a:r>
              <a:rPr lang="en-US" sz="2400" dirty="0" err="1"/>
              <a:t>lastName</a:t>
            </a:r>
            <a:r>
              <a:rPr lang="en-US" sz="2400" dirty="0"/>
              <a:t>, "&lt;/h3&gt;");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Use Associative Array for the Object: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document.write</a:t>
            </a:r>
            <a:r>
              <a:rPr lang="en-US" sz="2400" dirty="0"/>
              <a:t>("&lt;h3&gt;", </a:t>
            </a:r>
            <a:r>
              <a:rPr lang="en-US" sz="2400" dirty="0" err="1"/>
              <a:t>js_ary</a:t>
            </a:r>
            <a:r>
              <a:rPr lang="en-US" sz="2400" dirty="0"/>
              <a:t>[0]["</a:t>
            </a:r>
            <a:r>
              <a:rPr lang="en-US" sz="2400" dirty="0" err="1"/>
              <a:t>firstName</a:t>
            </a:r>
            <a:r>
              <a:rPr lang="en-US" sz="2400" dirty="0"/>
              <a:t>"], " ", </a:t>
            </a:r>
            <a:r>
              <a:rPr lang="en-US" sz="2400" dirty="0" err="1"/>
              <a:t>js_ary</a:t>
            </a:r>
            <a:r>
              <a:rPr lang="en-US" sz="2400" dirty="0"/>
              <a:t>[1]["</a:t>
            </a:r>
            <a:r>
              <a:rPr lang="en-US" sz="2400" dirty="0" err="1"/>
              <a:t>lastName</a:t>
            </a:r>
            <a:r>
              <a:rPr lang="en-US" sz="2400" dirty="0"/>
              <a:t>"], "&lt;/h3&gt;");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Array embedded in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JavaScript Object with Array inside:</a:t>
            </a:r>
            <a:endParaRPr lang="en-US" dirty="0"/>
          </a:p>
          <a:p>
            <a:pPr>
              <a:buNone/>
            </a:pPr>
            <a:r>
              <a:rPr lang="en-US" dirty="0"/>
              <a:t>	var </a:t>
            </a:r>
            <a:r>
              <a:rPr lang="en-US" dirty="0" err="1"/>
              <a:t>js_obj</a:t>
            </a:r>
            <a:r>
              <a:rPr lang="en-US" dirty="0"/>
              <a:t> = { </a:t>
            </a:r>
            <a:r>
              <a:rPr lang="en-US" dirty="0" err="1"/>
              <a:t>firstName</a:t>
            </a:r>
            <a:r>
              <a:rPr lang="en-US" dirty="0"/>
              <a:t> : ["John"], </a:t>
            </a:r>
            <a:r>
              <a:rPr lang="en-US" dirty="0" err="1"/>
              <a:t>lastName</a:t>
            </a:r>
            <a:r>
              <a:rPr lang="en-US" dirty="0"/>
              <a:t> : ["Doe"] };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Display JavaScript Object: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("&lt;h3&gt;", </a:t>
            </a:r>
            <a:r>
              <a:rPr lang="en-US" dirty="0" err="1"/>
              <a:t>js_obj.firstName</a:t>
            </a:r>
            <a:r>
              <a:rPr lang="en-US" dirty="0"/>
              <a:t>[0], " ", </a:t>
            </a:r>
            <a:r>
              <a:rPr lang="en-US" dirty="0" err="1"/>
              <a:t>js_obj.lastName</a:t>
            </a:r>
            <a:r>
              <a:rPr lang="en-US" dirty="0"/>
              <a:t>[0], "&lt;/h3&gt;");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Use Associative Array for the Object: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("&lt;h3&gt;", </a:t>
            </a:r>
            <a:r>
              <a:rPr lang="en-US" dirty="0" err="1"/>
              <a:t>js_obj</a:t>
            </a:r>
            <a:r>
              <a:rPr lang="en-US" dirty="0"/>
              <a:t>["</a:t>
            </a:r>
            <a:r>
              <a:rPr lang="en-US" dirty="0" err="1"/>
              <a:t>firstName</a:t>
            </a:r>
            <a:r>
              <a:rPr lang="en-US" dirty="0"/>
              <a:t>"][0], " ", </a:t>
            </a:r>
            <a:r>
              <a:rPr lang="en-US" dirty="0" err="1"/>
              <a:t>js_obj</a:t>
            </a:r>
            <a:r>
              <a:rPr lang="en-US" dirty="0"/>
              <a:t>["</a:t>
            </a:r>
            <a:r>
              <a:rPr lang="en-US" dirty="0" err="1"/>
              <a:t>lastName</a:t>
            </a:r>
            <a:r>
              <a:rPr lang="en-US" dirty="0"/>
              <a:t>"][0], "&lt;/h3&gt;");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JSON – three employee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":"John", "</a:t>
            </a:r>
            <a:r>
              <a:rPr lang="en-US" dirty="0" err="1"/>
              <a:t>lastName</a:t>
            </a:r>
            <a:r>
              <a:rPr lang="en-US" dirty="0"/>
              <a:t>":"Doe"}, 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":"Anna", 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":"Peter", 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  <a:br>
              <a:rPr lang="en-US" dirty="0"/>
            </a:br>
            <a:r>
              <a:rPr lang="en-US" dirty="0"/>
              <a:t>]}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XML – three employee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&lt;employees&gt;</a:t>
            </a:r>
            <a:br>
              <a:rPr lang="en-US" dirty="0"/>
            </a:br>
            <a:r>
              <a:rPr lang="en-US" dirty="0"/>
              <a:t>    &lt;employee&gt;</a:t>
            </a:r>
            <a:br>
              <a:rPr lang="en-US" dirty="0"/>
            </a:br>
            <a:r>
              <a:rPr lang="en-US" dirty="0"/>
              <a:t>        &lt;</a:t>
            </a:r>
            <a:r>
              <a:rPr lang="en-US" dirty="0" err="1"/>
              <a:t>firstName</a:t>
            </a:r>
            <a:r>
              <a:rPr lang="en-US" dirty="0"/>
              <a:t>&gt;John&lt;/</a:t>
            </a:r>
            <a:r>
              <a:rPr lang="en-US" dirty="0" err="1"/>
              <a:t>firstName</a:t>
            </a:r>
            <a:r>
              <a:rPr lang="en-US" dirty="0"/>
              <a:t>&gt; 	&lt;</a:t>
            </a:r>
            <a:r>
              <a:rPr lang="en-US" dirty="0" err="1"/>
              <a:t>lastName</a:t>
            </a:r>
            <a:r>
              <a:rPr lang="en-US" dirty="0"/>
              <a:t>&gt;Doe&lt;/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&lt;/employee&gt;</a:t>
            </a:r>
            <a:br>
              <a:rPr lang="en-US" dirty="0"/>
            </a:br>
            <a:r>
              <a:rPr lang="en-US" dirty="0"/>
              <a:t>    &lt;employee&gt;</a:t>
            </a:r>
            <a:br>
              <a:rPr lang="en-US" dirty="0"/>
            </a:br>
            <a:r>
              <a:rPr lang="en-US" dirty="0"/>
              <a:t>        &lt;</a:t>
            </a:r>
            <a:r>
              <a:rPr lang="en-US" dirty="0" err="1"/>
              <a:t>firstName</a:t>
            </a:r>
            <a:r>
              <a:rPr lang="en-US" dirty="0"/>
              <a:t>&gt;Anna&lt;/</a:t>
            </a:r>
            <a:r>
              <a:rPr lang="en-US" dirty="0" err="1"/>
              <a:t>firstName</a:t>
            </a:r>
            <a:r>
              <a:rPr lang="en-US" dirty="0"/>
              <a:t>&gt; 	&lt;</a:t>
            </a:r>
            <a:r>
              <a:rPr lang="en-US" dirty="0" err="1"/>
              <a:t>lastName</a:t>
            </a:r>
            <a:r>
              <a:rPr lang="en-US" dirty="0"/>
              <a:t>&gt;Smith&lt;/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&lt;/employee&gt;</a:t>
            </a:r>
            <a:br>
              <a:rPr lang="en-US" dirty="0"/>
            </a:br>
            <a:r>
              <a:rPr lang="en-US" dirty="0"/>
              <a:t>    &lt;employee&gt;</a:t>
            </a:r>
            <a:br>
              <a:rPr lang="en-US" dirty="0"/>
            </a:br>
            <a:r>
              <a:rPr lang="en-US" dirty="0"/>
              <a:t>        &lt;</a:t>
            </a:r>
            <a:r>
              <a:rPr lang="en-US" dirty="0" err="1"/>
              <a:t>firstName</a:t>
            </a:r>
            <a:r>
              <a:rPr lang="en-US" dirty="0"/>
              <a:t>&gt;Peter&lt;/</a:t>
            </a:r>
            <a:r>
              <a:rPr lang="en-US" dirty="0" err="1"/>
              <a:t>firstName</a:t>
            </a:r>
            <a:r>
              <a:rPr lang="en-US" dirty="0"/>
              <a:t>&gt; 	&lt;</a:t>
            </a:r>
            <a:r>
              <a:rPr lang="en-US" dirty="0" err="1"/>
              <a:t>lastName</a:t>
            </a:r>
            <a:r>
              <a:rPr lang="en-US" dirty="0"/>
              <a:t>&gt;Jones&lt;/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&lt;/employee&gt;</a:t>
            </a:r>
            <a:endParaRPr lang="en-US" dirty="0"/>
          </a:p>
          <a:p>
            <a:pPr>
              <a:buNone/>
            </a:pPr>
            <a:r>
              <a:rPr lang="en-US" dirty="0"/>
              <a:t>&lt;/employees&gt;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short for JavaScript Object Notation. </a:t>
            </a:r>
            <a:endParaRPr lang="en-US" dirty="0"/>
          </a:p>
          <a:p>
            <a:r>
              <a:rPr lang="en-US" dirty="0"/>
              <a:t>JSON is a syntax for storing and exchanging data.</a:t>
            </a:r>
            <a:endParaRPr lang="en-US" dirty="0"/>
          </a:p>
          <a:p>
            <a:r>
              <a:rPr lang="en-US" dirty="0"/>
              <a:t>JSON is an easier-to-use alternative to XML.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Evaluates to 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format is syntactically identical to the code for creating JavaScript objects.</a:t>
            </a:r>
            <a:endParaRPr lang="en-US" dirty="0"/>
          </a:p>
          <a:p>
            <a:r>
              <a:rPr lang="en-US" dirty="0"/>
              <a:t>Because of this similarity, instead of using a parser (like XML does), a JavaScript program can use standard JavaScript functions to convert JSON data into native JavaScript objects.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JSON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JSON Object Rules: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Enclosed in curly braces.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Each name followed by : (colon) and name/value pairs separated by , (comma).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Keys must be strings and should be different from each other.</a:t>
            </a:r>
            <a:endParaRPr lang="en-US" sz="3200" dirty="0"/>
          </a:p>
          <a:p>
            <a:pPr>
              <a:buNone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Create JSON Object:</a:t>
            </a:r>
            <a:endParaRPr lang="en-US" sz="3200" dirty="0"/>
          </a:p>
          <a:p>
            <a:pPr marL="342900" lvl="1" indent="-342900">
              <a:buNone/>
            </a:pP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json_obj</a:t>
            </a:r>
            <a:r>
              <a:rPr lang="en-US" sz="3200" dirty="0"/>
              <a:t> = { "</a:t>
            </a:r>
            <a:r>
              <a:rPr lang="en-US" sz="3200" dirty="0" err="1"/>
              <a:t>firstName</a:t>
            </a:r>
            <a:r>
              <a:rPr lang="en-US" sz="3200" dirty="0"/>
              <a:t>" : "John", "</a:t>
            </a:r>
            <a:r>
              <a:rPr lang="en-US" sz="3200" dirty="0" err="1"/>
              <a:t>lastName</a:t>
            </a:r>
            <a:r>
              <a:rPr lang="en-US" sz="3200" dirty="0"/>
              <a:t>" : "Doe" };</a:t>
            </a: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Display JSON Object: </a:t>
            </a:r>
            <a:endParaRPr lang="en-US" sz="3200" dirty="0"/>
          </a:p>
          <a:p>
            <a:pPr marL="342900" lvl="1" indent="-342900">
              <a:buNone/>
            </a:pPr>
            <a:r>
              <a:rPr lang="en-US" sz="3200" dirty="0" err="1"/>
              <a:t>document.write</a:t>
            </a:r>
            <a:r>
              <a:rPr lang="en-US" sz="3200" dirty="0"/>
              <a:t>("&lt;h3&gt;", </a:t>
            </a:r>
            <a:r>
              <a:rPr lang="en-US" sz="3200" dirty="0" err="1"/>
              <a:t>json_obj.firstName</a:t>
            </a:r>
            <a:r>
              <a:rPr lang="en-US" sz="3200" dirty="0"/>
              <a:t>, " ", </a:t>
            </a:r>
            <a:r>
              <a:rPr lang="en-US" sz="3200" dirty="0" err="1"/>
              <a:t>json_obj.lastName</a:t>
            </a:r>
            <a:r>
              <a:rPr lang="en-US" sz="3200" dirty="0"/>
              <a:t>, "&lt;/h3&gt;");</a:t>
            </a: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Use Associative Array for the Object:</a:t>
            </a:r>
            <a:endParaRPr lang="en-US" sz="3200" dirty="0"/>
          </a:p>
          <a:p>
            <a:pPr marL="342900" lvl="1" indent="-342900">
              <a:buNone/>
            </a:pPr>
            <a:r>
              <a:rPr lang="en-US" sz="3200" dirty="0" err="1"/>
              <a:t>document.write</a:t>
            </a:r>
            <a:r>
              <a:rPr lang="en-US" sz="3200" dirty="0"/>
              <a:t>("&lt;h3&gt;", </a:t>
            </a:r>
            <a:r>
              <a:rPr lang="en-US" sz="3200" dirty="0" err="1"/>
              <a:t>json_obj</a:t>
            </a:r>
            <a:r>
              <a:rPr lang="en-US" sz="3200" dirty="0"/>
              <a:t>["</a:t>
            </a:r>
            <a:r>
              <a:rPr lang="en-US" sz="3200" dirty="0" err="1"/>
              <a:t>firstName</a:t>
            </a:r>
            <a:r>
              <a:rPr lang="en-US" sz="3200" dirty="0"/>
              <a:t>"], " ", </a:t>
            </a:r>
            <a:r>
              <a:rPr lang="en-US" sz="3200" dirty="0" err="1"/>
              <a:t>json_obj</a:t>
            </a:r>
            <a:r>
              <a:rPr lang="en-US" sz="3200" dirty="0"/>
              <a:t>["</a:t>
            </a:r>
            <a:r>
              <a:rPr lang="en-US" sz="3200" dirty="0" err="1"/>
              <a:t>lastName</a:t>
            </a:r>
            <a:r>
              <a:rPr lang="en-US" sz="3200" dirty="0"/>
              <a:t>"], "&lt;/h3&gt;");</a:t>
            </a:r>
            <a:endParaRPr lang="en-US" sz="3200" dirty="0"/>
          </a:p>
          <a:p>
            <a:pPr marL="342900" lvl="1" indent="-342900">
              <a:buNone/>
            </a:pP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 arrays are written inside square brackets.</a:t>
            </a:r>
            <a:endParaRPr lang="en-US" dirty="0"/>
          </a:p>
          <a:p>
            <a:r>
              <a:rPr lang="en-US" dirty="0"/>
              <a:t>Just like JavaScript, a JSON array can contain multiple objects:</a:t>
            </a:r>
            <a:endParaRPr lang="en-US" dirty="0"/>
          </a:p>
          <a:p>
            <a:pPr>
              <a:buNone/>
            </a:pPr>
            <a:r>
              <a:rPr lang="en-US" dirty="0"/>
              <a:t>"employees":[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":"John", "</a:t>
            </a:r>
            <a:r>
              <a:rPr lang="en-US" dirty="0" err="1"/>
              <a:t>lastName</a:t>
            </a:r>
            <a:r>
              <a:rPr lang="en-US" dirty="0"/>
              <a:t>":"Doe"}, 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":"Anna", "</a:t>
            </a:r>
            <a:r>
              <a:rPr lang="en-US" dirty="0" err="1"/>
              <a:t>lastName</a:t>
            </a:r>
            <a:r>
              <a:rPr lang="en-US" dirty="0"/>
              <a:t>":"Smith"}, </a:t>
            </a:r>
            <a:br>
              <a:rPr lang="en-US" dirty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</a:t>
            </a:r>
            <a:r>
              <a:rPr lang="en-US" dirty="0" err="1"/>
              <a:t>Peter","lastName</a:t>
            </a:r>
            <a:r>
              <a:rPr lang="en-US" dirty="0"/>
              <a:t>":"Jones"}</a:t>
            </a:r>
            <a:br>
              <a:rPr lang="en-US" dirty="0"/>
            </a:br>
            <a:r>
              <a:rPr lang="en-US" dirty="0"/>
              <a:t>]</a:t>
            </a:r>
            <a:endParaRPr lang="en-US" dirty="0"/>
          </a:p>
          <a:p>
            <a:r>
              <a:rPr lang="en-US" dirty="0"/>
              <a:t>In the example above, the object "employees" is an array containing three objects. Each object is a record of a person (with a first name and a last name).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 with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{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"</a:t>
            </a:r>
            <a:r>
              <a:rPr lang="en-MY" dirty="0" err="1"/>
              <a:t>name":"John</a:t>
            </a:r>
            <a:r>
              <a:rPr lang="en-MY" dirty="0"/>
              <a:t>",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"age":21,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“course":[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    { “</a:t>
            </a:r>
            <a:r>
              <a:rPr lang="en-MY" dirty="0" err="1"/>
              <a:t>name":“Web</a:t>
            </a:r>
            <a:r>
              <a:rPr lang="en-MY" dirty="0"/>
              <a:t> Tech", “</a:t>
            </a:r>
            <a:r>
              <a:rPr lang="en-MY" dirty="0" err="1"/>
              <a:t>day":“Tuesday</a:t>
            </a:r>
            <a:r>
              <a:rPr lang="en-MY" dirty="0"/>
              <a:t>" },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    { "</a:t>
            </a:r>
            <a:r>
              <a:rPr lang="en-MY" dirty="0" err="1"/>
              <a:t>name":“OOP</a:t>
            </a:r>
            <a:r>
              <a:rPr lang="en-MY" dirty="0"/>
              <a:t>", “</a:t>
            </a:r>
            <a:r>
              <a:rPr lang="en-MY" dirty="0" err="1"/>
              <a:t>day":“Monday</a:t>
            </a:r>
            <a:r>
              <a:rPr lang="en-MY" dirty="0"/>
              <a:t>" },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    { "</a:t>
            </a:r>
            <a:r>
              <a:rPr lang="en-MY" dirty="0" err="1"/>
              <a:t>name":“Software</a:t>
            </a:r>
            <a:r>
              <a:rPr lang="en-MY" dirty="0"/>
              <a:t> Engineering", “</a:t>
            </a:r>
            <a:r>
              <a:rPr lang="en-MY" dirty="0" err="1"/>
              <a:t>day":“Sunday</a:t>
            </a:r>
            <a:r>
              <a:rPr lang="en-MY" dirty="0"/>
              <a:t>" }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]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}</a:t>
            </a:r>
            <a:endParaRPr lang="en-MY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Sample Code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Note: 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2915"/>
            <a:ext cx="10972800" cy="4411345"/>
          </a:xfrm>
        </p:spPr>
        <p:txBody>
          <a:bodyPr>
            <a:normAutofit fontScale="70000"/>
          </a:bodyPr>
          <a:p>
            <a:r>
              <a:rPr lang="en-MY" altLang="en-US"/>
              <a:t>We will use the XMLHttpRequest </a:t>
            </a:r>
            <a:r>
              <a:rPr lang="en-MY" altLang="en-US">
                <a:sym typeface="+mn-ea"/>
              </a:rPr>
              <a:t>object to request data from a server.</a:t>
            </a:r>
            <a:endParaRPr lang="en-MY" altLang="en-US"/>
          </a:p>
          <a:p>
            <a:r>
              <a:rPr lang="en-MY" altLang="en-US"/>
              <a:t>XMLHttpRequest is a built-in browser object that allows to make HTTP requests in JavaScript. </a:t>
            </a:r>
            <a:endParaRPr lang="en-MY" altLang="en-US"/>
          </a:p>
          <a:p>
            <a:r>
              <a:rPr lang="en-MY" altLang="en-US"/>
              <a:t>XMLHttpRequest API provides client functionality for transferring data between a client and a server. </a:t>
            </a:r>
            <a:endParaRPr lang="en-MY" altLang="en-US"/>
          </a:p>
          <a:p>
            <a:r>
              <a:rPr lang="en-MY" altLang="en-US"/>
              <a:t>It allows an easy way to retrieve data from a URL without having to do a full page refresh.</a:t>
            </a:r>
            <a:endParaRPr lang="en-MY" altLang="en-US"/>
          </a:p>
          <a:p>
            <a:r>
              <a:rPr lang="en-MY" altLang="en-US"/>
              <a:t>As a consequence, a web page has to update just a part of the page without disrupting what the user is doing. </a:t>
            </a:r>
            <a:endParaRPr lang="en-MY" altLang="en-US"/>
          </a:p>
          <a:p>
            <a:r>
              <a:rPr lang="en-MY" altLang="en-US"/>
              <a:t>XMLHttpRequest is used heavily in AJAX programming (We will use </a:t>
            </a:r>
            <a:r>
              <a:rPr lang="en-MY" altLang="en-US">
                <a:sym typeface="+mn-ea"/>
              </a:rPr>
              <a:t>XMLHttpRequest -AJAX in the next topic)</a:t>
            </a:r>
            <a:r>
              <a:rPr lang="en-MY" altLang="en-US"/>
              <a:t>. </a:t>
            </a:r>
            <a:endParaRPr lang="en-MY" altLang="en-US"/>
          </a:p>
          <a:p>
            <a:r>
              <a:rPr lang="en-MY" altLang="en-US"/>
              <a:t>XMLHttpRequest works in two modes of operation: synchronous and asynchronous. Despite its name, XMLHttpRequest can operate on any data, not only XML.</a:t>
            </a:r>
            <a:endParaRPr lang="en-MY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XMLHttpRequest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665"/>
              <a:t>abort()</a:t>
            </a:r>
            <a:endParaRPr lang="en-US" sz="2665"/>
          </a:p>
          <a:p>
            <a:pPr marL="0" indent="0">
              <a:buNone/>
            </a:pPr>
            <a:r>
              <a:rPr lang="en-MY" altLang="en-US" sz="2665"/>
              <a:t>	</a:t>
            </a:r>
            <a:r>
              <a:rPr lang="en-US" sz="2665"/>
              <a:t>Cancels the current request.</a:t>
            </a:r>
            <a:endParaRPr lang="en-US" sz="2665"/>
          </a:p>
          <a:p>
            <a:r>
              <a:rPr lang="en-US" sz="2665"/>
              <a:t>getAllResponseHeaders()</a:t>
            </a:r>
            <a:endParaRPr lang="en-US" sz="2665"/>
          </a:p>
          <a:p>
            <a:pPr marL="0" indent="0">
              <a:buNone/>
            </a:pPr>
            <a:r>
              <a:rPr lang="en-MY" altLang="en-US" sz="2665"/>
              <a:t>	</a:t>
            </a:r>
            <a:r>
              <a:rPr lang="en-US" sz="2665"/>
              <a:t>Returns the complete set of HTTP headers as a string.</a:t>
            </a:r>
            <a:endParaRPr lang="en-US" sz="2665"/>
          </a:p>
          <a:p>
            <a:r>
              <a:rPr lang="en-US" sz="2665"/>
              <a:t>getResponseHeader( headerName )</a:t>
            </a:r>
            <a:endParaRPr lang="en-US" sz="2665"/>
          </a:p>
          <a:p>
            <a:pPr marL="0" indent="0">
              <a:buNone/>
            </a:pPr>
            <a:r>
              <a:rPr lang="en-MY" altLang="en-US" sz="2665"/>
              <a:t>	</a:t>
            </a:r>
            <a:r>
              <a:rPr lang="en-US" sz="2665"/>
              <a:t>Returns the value of the specified HTTP header.</a:t>
            </a:r>
            <a:endParaRPr lang="en-US" sz="2665"/>
          </a:p>
          <a:p>
            <a:r>
              <a:rPr lang="en-US" sz="2665"/>
              <a:t>open( method, URL )</a:t>
            </a:r>
            <a:endParaRPr lang="en-US" sz="2665"/>
          </a:p>
          <a:p>
            <a:r>
              <a:rPr lang="en-US" sz="2665"/>
              <a:t>open( method, URL, async )</a:t>
            </a:r>
            <a:endParaRPr lang="en-US" sz="2665"/>
          </a:p>
          <a:p>
            <a:r>
              <a:rPr lang="en-US" sz="2665"/>
              <a:t>open( method, URL, async, userName )</a:t>
            </a:r>
            <a:endParaRPr lang="en-US" sz="2665"/>
          </a:p>
          <a:p>
            <a:endParaRPr lang="en-US" sz="266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cont...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lvl="0"/>
            <a:r>
              <a:rPr lang="en-US">
                <a:sym typeface="+mn-ea"/>
              </a:rPr>
              <a:t>open( method, URL, async, userName, password )</a:t>
            </a:r>
            <a:endParaRPr lang="en-US"/>
          </a:p>
          <a:p>
            <a:pPr marL="914400" lvl="2" indent="0">
              <a:buNone/>
            </a:pPr>
            <a:r>
              <a:rPr lang="en-US"/>
              <a:t>Specifies the method, URL, and other optional attributes of a request.</a:t>
            </a:r>
            <a:endParaRPr lang="en-US"/>
          </a:p>
          <a:p>
            <a:pPr marL="914400" lvl="2" indent="0">
              <a:buNone/>
            </a:pPr>
            <a:r>
              <a:rPr lang="en-US"/>
              <a:t>The method parameter can have a value of "GET", "POST", or "HEAD". Other HTTP methods such as "PUT" and "DELETE" (primarily used in REST applications) may be possible.</a:t>
            </a:r>
            <a:endParaRPr lang="en-US"/>
          </a:p>
          <a:p>
            <a:pPr marL="914400" lvl="2" indent="0">
              <a:buNone/>
            </a:pPr>
            <a:r>
              <a:rPr lang="en-US"/>
              <a:t>The "async" parameter specifies whether the request should be handled asynchronously or not. </a:t>
            </a:r>
            <a:endParaRPr lang="en-US"/>
          </a:p>
          <a:p>
            <a:r>
              <a:rPr lang="en-US"/>
              <a:t>send( content )</a:t>
            </a:r>
            <a:endParaRPr lang="en-US"/>
          </a:p>
          <a:p>
            <a:pPr marL="0" indent="0">
              <a:buNone/>
            </a:pPr>
            <a:r>
              <a:rPr lang="en-MY" altLang="en-US"/>
              <a:t>	</a:t>
            </a:r>
            <a:r>
              <a:rPr lang="en-US"/>
              <a:t>Sends the request.</a:t>
            </a:r>
            <a:endParaRPr lang="en-US"/>
          </a:p>
          <a:p>
            <a:r>
              <a:rPr lang="en-US"/>
              <a:t>setRequestHeader( label, value )</a:t>
            </a:r>
            <a:endParaRPr lang="en-US"/>
          </a:p>
          <a:p>
            <a:pPr marL="0" indent="0">
              <a:buNone/>
            </a:pPr>
            <a:r>
              <a:rPr lang="en-MY" altLang="en-US"/>
              <a:t>	</a:t>
            </a:r>
            <a:r>
              <a:rPr lang="en-US"/>
              <a:t>Adds a label/value pair to the HTTP header to be sent.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XMLHttpRequest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onreadystatechange</a:t>
            </a:r>
            <a:endParaRPr lang="en-US"/>
          </a:p>
          <a:p>
            <a:pPr marL="0" indent="0">
              <a:buNone/>
            </a:pPr>
            <a:r>
              <a:rPr lang="en-MY" altLang="en-US"/>
              <a:t>	</a:t>
            </a:r>
            <a:r>
              <a:rPr lang="en-US"/>
              <a:t>An event handler for an event that fires at every state change.</a:t>
            </a:r>
            <a:endParaRPr lang="en-US"/>
          </a:p>
          <a:p>
            <a:r>
              <a:rPr lang="en-US"/>
              <a:t>readyState</a:t>
            </a:r>
            <a:endParaRPr lang="en-US"/>
          </a:p>
          <a:p>
            <a:pPr marL="914400" lvl="2" indent="0">
              <a:buNone/>
            </a:pPr>
            <a:r>
              <a:rPr lang="en-US"/>
              <a:t>The readyState property defines the current state of the XMLHttpRequest object.</a:t>
            </a:r>
            <a:endParaRPr lang="en-US"/>
          </a:p>
          <a:p>
            <a:pPr marL="914400" lvl="2" indent="0">
              <a:buNone/>
            </a:pPr>
            <a:r>
              <a:rPr lang="en-US"/>
              <a:t>The following table provides a list of the possible values for the readyState property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57200" y="2057400"/>
          <a:ext cx="1140460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1750" imgH="2266950" progId="Paint.Picture">
                  <p:embed/>
                </p:oleObj>
              </mc:Choice>
              <mc:Fallback>
                <p:oleObj name="" r:id="rId1" imgW="6381750" imgH="22669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057400"/>
                        <a:ext cx="11404600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ReadyState</a:t>
            </a:r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Lightweight, text-based open standard for data interchange</a:t>
            </a:r>
            <a:endParaRPr lang="en-US" dirty="0"/>
          </a:p>
          <a:p>
            <a:pPr lvl="0"/>
            <a:r>
              <a:rPr lang="en-US" dirty="0"/>
              <a:t>It has been extended from the JavaScript language</a:t>
            </a:r>
            <a:endParaRPr lang="en-US" dirty="0"/>
          </a:p>
          <a:p>
            <a:pPr lvl="0"/>
            <a:r>
              <a:rPr lang="en-US" dirty="0"/>
              <a:t>The extension of the file is .</a:t>
            </a:r>
            <a:r>
              <a:rPr lang="en-US" dirty="0" err="1"/>
              <a:t>json</a:t>
            </a:r>
            <a:endParaRPr lang="en-US" dirty="0"/>
          </a:p>
          <a:p>
            <a:pPr lvl="0"/>
            <a:r>
              <a:rPr lang="en-US" dirty="0"/>
              <a:t>The internet media type is application/</a:t>
            </a:r>
            <a:r>
              <a:rPr lang="en-US" dirty="0" err="1"/>
              <a:t>json</a:t>
            </a:r>
            <a:r>
              <a:rPr lang="en-US" dirty="0"/>
              <a:t> and the uniform type identifier is </a:t>
            </a:r>
            <a:r>
              <a:rPr lang="en-US" dirty="0" err="1"/>
              <a:t>public.json</a:t>
            </a:r>
            <a:endParaRPr lang="en-US" dirty="0"/>
          </a:p>
          <a:p>
            <a:pPr lvl="0"/>
            <a:r>
              <a:rPr lang="en-US" dirty="0"/>
              <a:t>It is used when writing JavaScript based application which includes browser extension and websites</a:t>
            </a:r>
            <a:endParaRPr lang="en-US" dirty="0"/>
          </a:p>
          <a:p>
            <a:pPr lvl="0"/>
            <a:r>
              <a:rPr lang="en-US" dirty="0"/>
              <a:t>It is used for transmitting structured data over network connection</a:t>
            </a:r>
            <a:endParaRPr lang="en-US" dirty="0"/>
          </a:p>
          <a:p>
            <a:pPr lvl="0"/>
            <a:r>
              <a:rPr lang="en-US" dirty="0"/>
              <a:t>Primarily used to transmit data between server and web application</a:t>
            </a:r>
            <a:endParaRPr lang="en-US" dirty="0"/>
          </a:p>
          <a:p>
            <a:pPr lvl="0"/>
            <a:r>
              <a:rPr lang="en-US" dirty="0"/>
              <a:t>Easy to read and write and language independent</a:t>
            </a: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1143000" y="589915"/>
          <a:ext cx="9126220" cy="626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448425" imgH="4857750" progId="Paint.Picture">
                  <p:embed/>
                </p:oleObj>
              </mc:Choice>
              <mc:Fallback>
                <p:oleObj name="" r:id="rId1" imgW="6448425" imgH="48577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589915"/>
                        <a:ext cx="9126220" cy="626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Sample Code - XMLHttpRequestJson.html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0940"/>
            <a:ext cx="10972800" cy="495554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&lt;!DOCTYPE html&gt;</a:t>
            </a:r>
            <a:endParaRPr lang="en-US"/>
          </a:p>
          <a:p>
            <a:pPr marL="0" indent="0">
              <a:buNone/>
            </a:pPr>
            <a:r>
              <a:rPr lang="en-US"/>
              <a:t>&lt;html lang="en"&gt;</a:t>
            </a:r>
            <a:endParaRPr lang="en-US"/>
          </a:p>
          <a:p>
            <a:pPr marL="0" indent="0">
              <a:buNone/>
            </a:pPr>
            <a:r>
              <a:rPr lang="en-US"/>
              <a:t>&lt;head&gt;</a:t>
            </a:r>
            <a:endParaRPr lang="en-US"/>
          </a:p>
          <a:p>
            <a:pPr marL="0" indent="0">
              <a:buNone/>
            </a:pPr>
            <a:r>
              <a:rPr lang="en-US"/>
              <a:t>  &lt;meta charset="UTF-8"&gt;</a:t>
            </a:r>
            <a:endParaRPr lang="en-US"/>
          </a:p>
          <a:p>
            <a:pPr marL="0" indent="0">
              <a:buNone/>
            </a:pPr>
            <a:r>
              <a:rPr lang="en-US"/>
              <a:t>  &lt;meta name="viewport" content="width=device-width, initial-scale=1.0"&gt;</a:t>
            </a:r>
            <a:endParaRPr lang="en-US"/>
          </a:p>
          <a:p>
            <a:pPr marL="0" indent="0">
              <a:buNone/>
            </a:pPr>
            <a:r>
              <a:rPr lang="en-US"/>
              <a:t>  &lt;meta http-equiv="X-UA-Compatible" content="ie=edge"&gt;</a:t>
            </a:r>
            <a:endParaRPr lang="en-US"/>
          </a:p>
          <a:p>
            <a:pPr marL="0" indent="0">
              <a:buNone/>
            </a:pPr>
            <a:r>
              <a:rPr lang="en-US"/>
              <a:t>  &lt;title&gt;XMLHttpRequest 1 - Get a Text File&lt;/title&gt;</a:t>
            </a:r>
            <a:endParaRPr lang="en-US"/>
          </a:p>
          <a:p>
            <a:pPr marL="0" indent="0">
              <a:buNone/>
            </a:pPr>
            <a:r>
              <a:rPr lang="en-US"/>
              <a:t>&lt;/head&gt;</a:t>
            </a:r>
            <a:endParaRPr lang="en-US"/>
          </a:p>
          <a:p>
            <a:pPr marL="0" indent="0">
              <a:buNone/>
            </a:pPr>
            <a:r>
              <a:rPr lang="en-US"/>
              <a:t>&lt;body&gt;</a:t>
            </a:r>
            <a:endParaRPr lang="en-US"/>
          </a:p>
          <a:p>
            <a:pPr marL="0" indent="0">
              <a:buNone/>
            </a:pPr>
            <a:r>
              <a:rPr lang="en-US"/>
              <a:t>  &lt;button id="button"&gt;Get from a Text File&lt;/button&gt;</a:t>
            </a:r>
            <a:endParaRPr lang="en-US"/>
          </a:p>
          <a:p>
            <a:pPr marL="0" indent="0">
              <a:buNone/>
            </a:pPr>
            <a:r>
              <a:rPr lang="en-US"/>
              <a:t>  &lt;br&gt;&lt;br&gt;</a:t>
            </a:r>
            <a:endParaRPr lang="en-US"/>
          </a:p>
          <a:p>
            <a:pPr marL="0" indent="0">
              <a:buNone/>
            </a:pPr>
            <a:r>
              <a:rPr lang="en-US"/>
              <a:t>  &lt;div id="text"&gt;&lt;/div&gt;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&lt;script&gt;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6775"/>
            <a:ext cx="10972800" cy="525970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    // Create </a:t>
            </a:r>
            <a:r>
              <a:rPr lang="en-MY" altLang="en-US"/>
              <a:t>an </a:t>
            </a:r>
            <a:r>
              <a:rPr lang="en-US"/>
              <a:t>event listener</a:t>
            </a:r>
            <a:endParaRPr lang="en-US"/>
          </a:p>
          <a:p>
            <a:pPr marL="0" indent="0">
              <a:buNone/>
            </a:pPr>
            <a:r>
              <a:rPr lang="en-US"/>
              <a:t>    document.getElementById('button').addEventListener('click', loadText);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function loadText(){</a:t>
            </a:r>
            <a:endParaRPr lang="en-US"/>
          </a:p>
          <a:p>
            <a:pPr marL="0" indent="0">
              <a:buNone/>
            </a:pPr>
            <a:r>
              <a:rPr lang="en-US"/>
              <a:t>      // Create XHR Object</a:t>
            </a:r>
            <a:endParaRPr lang="en-US"/>
          </a:p>
          <a:p>
            <a:pPr marL="0" indent="0">
              <a:buNone/>
            </a:pPr>
            <a:r>
              <a:rPr lang="en-US"/>
              <a:t>      var xhr = new XMLHttpRequest();</a:t>
            </a:r>
            <a:endParaRPr lang="en-US"/>
          </a:p>
          <a:p>
            <a:pPr marL="0" indent="0">
              <a:buNone/>
            </a:pPr>
            <a:r>
              <a:rPr lang="en-US"/>
              <a:t>      // OPEN - type, url/file, async</a:t>
            </a:r>
            <a:endParaRPr lang="en-US"/>
          </a:p>
          <a:p>
            <a:pPr marL="0" indent="0">
              <a:buNone/>
            </a:pPr>
            <a:r>
              <a:rPr lang="en-US"/>
              <a:t>      xhr.open('GET', 'sample.txt', true);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console.log('READYSTATE: ', xhr.readyState);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// OPTIONAL - used for loaders</a:t>
            </a:r>
            <a:endParaRPr lang="en-US"/>
          </a:p>
          <a:p>
            <a:pPr marL="0" indent="0">
              <a:buNone/>
            </a:pPr>
            <a:r>
              <a:rPr lang="en-US"/>
              <a:t>      xhr.onprogress = function(){</a:t>
            </a:r>
            <a:endParaRPr lang="en-US"/>
          </a:p>
          <a:p>
            <a:pPr marL="0" indent="0">
              <a:buNone/>
            </a:pPr>
            <a:r>
              <a:rPr lang="en-US"/>
              <a:t>        console.log('READYSTATE: ', xhr.readyState);</a:t>
            </a:r>
            <a:endParaRPr lang="en-US"/>
          </a:p>
          <a:p>
            <a:pPr marL="0" indent="0">
              <a:buNone/>
            </a:pPr>
            <a:r>
              <a:rPr lang="en-US"/>
              <a:t>      }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9565"/>
            <a:ext cx="10972800" cy="638429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/>
              <a:t>      xhr.onload = function(){</a:t>
            </a:r>
            <a:endParaRPr lang="en-US"/>
          </a:p>
          <a:p>
            <a:pPr marL="0" indent="0">
              <a:buNone/>
            </a:pPr>
            <a:r>
              <a:rPr lang="en-US"/>
              <a:t>        console.log('READYSTATE: ', xhr.readyState);</a:t>
            </a:r>
            <a:endParaRPr lang="en-US"/>
          </a:p>
          <a:p>
            <a:pPr marL="0" indent="0">
              <a:buNone/>
            </a:pPr>
            <a:r>
              <a:rPr lang="en-US"/>
              <a:t>        if(this.status == 200){</a:t>
            </a:r>
            <a:endParaRPr lang="en-US"/>
          </a:p>
          <a:p>
            <a:pPr marL="0" indent="0">
              <a:buNone/>
            </a:pPr>
            <a:r>
              <a:rPr lang="en-US"/>
              <a:t>          //console.log(this.responseText);</a:t>
            </a:r>
            <a:endParaRPr lang="en-US"/>
          </a:p>
          <a:p>
            <a:pPr marL="0" indent="0">
              <a:buNone/>
            </a:pPr>
            <a:r>
              <a:rPr lang="en-US"/>
              <a:t>          document.getElementById('text').innerHTML = this.responseText;</a:t>
            </a:r>
            <a:endParaRPr lang="en-US"/>
          </a:p>
          <a:p>
            <a:pPr marL="0" indent="0">
              <a:buNone/>
            </a:pPr>
            <a:r>
              <a:rPr lang="en-US"/>
              <a:t>        } else if(this.status = 404){</a:t>
            </a:r>
            <a:endParaRPr lang="en-US"/>
          </a:p>
          <a:p>
            <a:pPr marL="0" indent="0">
              <a:buNone/>
            </a:pPr>
            <a:r>
              <a:rPr lang="en-US"/>
              <a:t>          document.getElementById('text').innerHTML = 'Not Found';</a:t>
            </a:r>
            <a:endParaRPr lang="en-US"/>
          </a:p>
          <a:p>
            <a:pPr marL="0" indent="0">
              <a:buNone/>
            </a:pPr>
            <a:r>
              <a:rPr lang="en-US"/>
              <a:t>        }</a:t>
            </a:r>
            <a:endParaRPr lang="en-US"/>
          </a:p>
          <a:p>
            <a:pPr marL="0" indent="0">
              <a:buNone/>
            </a:pPr>
            <a:r>
              <a:rPr lang="en-US"/>
              <a:t>      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xhr.onerror = function(){</a:t>
            </a:r>
            <a:endParaRPr lang="en-US"/>
          </a:p>
          <a:p>
            <a:pPr marL="0" indent="0">
              <a:buNone/>
            </a:pPr>
            <a:r>
              <a:rPr lang="en-US"/>
              <a:t>        console.log('Request Error...');</a:t>
            </a:r>
            <a:endParaRPr lang="en-US"/>
          </a:p>
          <a:p>
            <a:pPr marL="0" indent="0">
              <a:buNone/>
            </a:pPr>
            <a:r>
              <a:rPr lang="en-US"/>
              <a:t>      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// Sends request</a:t>
            </a:r>
            <a:endParaRPr lang="en-US"/>
          </a:p>
          <a:p>
            <a:pPr marL="0" indent="0">
              <a:buNone/>
            </a:pPr>
            <a:r>
              <a:rPr lang="en-US"/>
              <a:t>      xhr.send();</a:t>
            </a:r>
            <a:endParaRPr lang="en-US"/>
          </a:p>
          <a:p>
            <a:pPr marL="0" indent="0">
              <a:buNone/>
            </a:pPr>
            <a:r>
              <a:rPr lang="en-US"/>
              <a:t>    }</a:t>
            </a:r>
            <a:endParaRPr lang="en-US"/>
          </a:p>
          <a:p>
            <a:pPr marL="0" indent="0">
              <a:buNone/>
            </a:pPr>
            <a:r>
              <a:rPr lang="en-US"/>
              <a:t>  &lt;/script&gt;</a:t>
            </a:r>
            <a:endParaRPr lang="en-US"/>
          </a:p>
          <a:p>
            <a:pPr marL="0" indent="0">
              <a:buNone/>
            </a:pPr>
            <a:r>
              <a:rPr lang="en-US"/>
              <a:t>&lt;/body&gt;</a:t>
            </a:r>
            <a:endParaRPr lang="en-US"/>
          </a:p>
          <a:p>
            <a:pPr marL="0" indent="0">
              <a:buNone/>
            </a:pPr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533400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800" dirty="0"/>
              <a:t>&lt;!DOCTYPE html&gt;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&lt;html&gt;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&lt;body&gt;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&lt;h2&gt;Use the </a:t>
            </a:r>
            <a:r>
              <a:rPr lang="en-MY" sz="1800" dirty="0" err="1"/>
              <a:t>XMLHttpRequest</a:t>
            </a:r>
            <a:r>
              <a:rPr lang="en-MY" sz="1800" dirty="0"/>
              <a:t> to get the content of a file.&lt;/h2&gt;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&lt;p&gt;The content is written in JSON format, and can easily be converted into a JavaScript object.&lt;/p&gt;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&lt;p id="demo"&gt;&lt;/p&gt;</a:t>
            </a:r>
            <a:endParaRPr lang="en-MY" sz="1800" dirty="0"/>
          </a:p>
          <a:p>
            <a:pPr marL="800100" lvl="2" indent="0">
              <a:buNone/>
            </a:pPr>
            <a:r>
              <a:rPr lang="en-MY" sz="1600" dirty="0"/>
              <a:t>&lt;script&gt;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/>
              <a:t>var </a:t>
            </a:r>
            <a:r>
              <a:rPr lang="en-MY" sz="1600" dirty="0" err="1"/>
              <a:t>xmlhttp</a:t>
            </a:r>
            <a:r>
              <a:rPr lang="en-MY" sz="1600" dirty="0"/>
              <a:t> = new </a:t>
            </a:r>
            <a:r>
              <a:rPr lang="en-MY" sz="1600" dirty="0" err="1"/>
              <a:t>XMLHttpRequest</a:t>
            </a:r>
            <a:r>
              <a:rPr lang="en-MY" sz="1600" dirty="0"/>
              <a:t>();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 err="1"/>
              <a:t>xmlhttp.onreadystatechange</a:t>
            </a:r>
            <a:r>
              <a:rPr lang="en-MY" sz="1600" dirty="0"/>
              <a:t> = function() {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/>
              <a:t>  if (</a:t>
            </a:r>
            <a:r>
              <a:rPr lang="en-MY" sz="1600" dirty="0" err="1"/>
              <a:t>this.readyState</a:t>
            </a:r>
            <a:r>
              <a:rPr lang="en-MY" sz="1600" dirty="0"/>
              <a:t> == 4 &amp;&amp; </a:t>
            </a:r>
            <a:r>
              <a:rPr lang="en-MY" sz="1600" dirty="0" err="1"/>
              <a:t>this.status</a:t>
            </a:r>
            <a:r>
              <a:rPr lang="en-MY" sz="1600" dirty="0"/>
              <a:t> == 200) {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/>
              <a:t>    var </a:t>
            </a:r>
            <a:r>
              <a:rPr lang="en-MY" sz="1600" dirty="0" err="1"/>
              <a:t>myObj</a:t>
            </a:r>
            <a:r>
              <a:rPr lang="en-MY" sz="1600" dirty="0"/>
              <a:t> = </a:t>
            </a:r>
            <a:r>
              <a:rPr lang="en-MY" sz="1600" dirty="0" err="1"/>
              <a:t>JSON.parse</a:t>
            </a:r>
            <a:r>
              <a:rPr lang="en-MY" sz="1600" dirty="0"/>
              <a:t>(</a:t>
            </a:r>
            <a:r>
              <a:rPr lang="en-MY" sz="1600" dirty="0" err="1"/>
              <a:t>this.responseText</a:t>
            </a:r>
            <a:r>
              <a:rPr lang="en-MY" sz="1600" dirty="0"/>
              <a:t>);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/>
              <a:t>    </a:t>
            </a:r>
            <a:r>
              <a:rPr lang="en-MY" sz="1600" dirty="0" err="1"/>
              <a:t>document.getElementById</a:t>
            </a:r>
            <a:r>
              <a:rPr lang="en-MY" sz="1600" dirty="0"/>
              <a:t>("demo").</a:t>
            </a:r>
            <a:r>
              <a:rPr lang="en-MY" sz="1600" dirty="0" err="1"/>
              <a:t>innerHTML</a:t>
            </a:r>
            <a:r>
              <a:rPr lang="en-MY" sz="1600" dirty="0"/>
              <a:t> = myObj.name;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/>
              <a:t>  }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/>
              <a:t>};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 err="1"/>
              <a:t>xmlhttp.open</a:t>
            </a:r>
            <a:r>
              <a:rPr lang="en-MY" sz="1600" dirty="0"/>
              <a:t>("GET", "json_demo.txt", true);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 err="1"/>
              <a:t>xmlhttp.send</a:t>
            </a:r>
            <a:r>
              <a:rPr lang="en-MY" sz="1600" dirty="0"/>
              <a:t>();</a:t>
            </a:r>
            <a:endParaRPr lang="en-MY" sz="1600" dirty="0"/>
          </a:p>
          <a:p>
            <a:pPr marL="800100" lvl="2" indent="0">
              <a:buNone/>
            </a:pPr>
            <a:r>
              <a:rPr lang="en-MY" sz="1600" dirty="0"/>
              <a:t>&lt;/script&gt;</a:t>
            </a:r>
            <a:endParaRPr lang="en-MY" sz="1600" dirty="0"/>
          </a:p>
          <a:p>
            <a:pPr marL="0" indent="0">
              <a:buNone/>
            </a:pPr>
            <a:r>
              <a:rPr lang="en-MY" sz="1800" dirty="0"/>
              <a:t>&lt;/body&gt;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&lt;/html&gt;</a:t>
            </a:r>
            <a:endParaRPr lang="en-MY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274955"/>
            <a:ext cx="11991340" cy="1143000"/>
          </a:xfrm>
        </p:spPr>
        <p:txBody>
          <a:bodyPr>
            <a:normAutofit/>
          </a:bodyPr>
          <a:p>
            <a:r>
              <a:rPr lang="en-MY" altLang="en-US">
                <a:sym typeface="+mn-ea"/>
              </a:rPr>
              <a:t> </a:t>
            </a:r>
            <a:r>
              <a:rPr lang="en-MY" altLang="en-US">
                <a:sym typeface="+mn-ea"/>
              </a:rPr>
              <a:t>JSONLint.com </a:t>
            </a:r>
            <a:r>
              <a:rPr lang="en-MY" altLang="en-US"/>
              <a:t>- The JSON Validator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1"/>
            <a:ext cx="10972800" cy="4525963"/>
          </a:xfrm>
        </p:spPr>
        <p:txBody>
          <a:bodyPr/>
          <a:p>
            <a:r>
              <a:rPr lang="en-MY" altLang="en-US"/>
              <a:t>JSONLint.com is a free online validator and reformatter tool for JSON</a:t>
            </a:r>
            <a:endParaRPr lang="en-MY" altLang="en-US"/>
          </a:p>
          <a:p>
            <a:r>
              <a:rPr lang="en-MY" altLang="en-US"/>
              <a:t>JSONLint itself is an open source project which allows you to validate your JSON data. </a:t>
            </a:r>
            <a:endParaRPr lang="en-MY" altLang="en-US"/>
          </a:p>
          <a:p>
            <a:r>
              <a:rPr lang="en-MY" altLang="en-US"/>
              <a:t>Since when you are wo</a:t>
            </a:r>
            <a:r>
              <a:rPr lang="en-MY" altLang="en-US"/>
              <a:t>rking with any programming language and JSON, if your JSON data is not properly formatted, it can cause error, it is better to validate your JSON data beforehand</a:t>
            </a:r>
            <a:endParaRPr lang="en-MY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AJAX applications, JSON is faster and easier than XML:</a:t>
            </a:r>
            <a:endParaRPr lang="en-US" dirty="0"/>
          </a:p>
          <a:p>
            <a:r>
              <a:rPr lang="en-US" dirty="0"/>
              <a:t>Using XML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Fetch an XML document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the XML DOM to loop through the document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Extract values and store in variables</a:t>
            </a:r>
            <a:endParaRPr lang="en-US" dirty="0"/>
          </a:p>
          <a:p>
            <a:r>
              <a:rPr lang="en-US" dirty="0"/>
              <a:t>Using JSON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Fetch a JSON string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JSON.Parse</a:t>
            </a:r>
            <a:r>
              <a:rPr lang="en-US" dirty="0"/>
              <a:t> the JSON string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Similar to XML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Both JSON and XML is "self describing" (human readable)</a:t>
            </a:r>
            <a:endParaRPr lang="en-US" dirty="0"/>
          </a:p>
          <a:p>
            <a:pPr lvl="0"/>
            <a:r>
              <a:rPr lang="en-US" dirty="0"/>
              <a:t>Both JSON and XML is hierarchical (values within values)</a:t>
            </a:r>
            <a:endParaRPr lang="en-US" dirty="0"/>
          </a:p>
          <a:p>
            <a:pPr lvl="0"/>
            <a:r>
              <a:rPr lang="en-US" dirty="0"/>
              <a:t>Both JSON and XML can be parsed and used by lots of programming languages</a:t>
            </a:r>
            <a:endParaRPr lang="en-US" dirty="0"/>
          </a:p>
          <a:p>
            <a:pPr lvl="0"/>
            <a:r>
              <a:rPr lang="en-US" dirty="0"/>
              <a:t>Both JSON and XML can be fetched with an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Different from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JSON doesn't use end tag</a:t>
            </a:r>
            <a:endParaRPr lang="en-US" dirty="0"/>
          </a:p>
          <a:p>
            <a:pPr lvl="0"/>
            <a:r>
              <a:rPr lang="en-US" dirty="0"/>
              <a:t>JSON is shorter</a:t>
            </a:r>
            <a:endParaRPr lang="en-US" dirty="0"/>
          </a:p>
          <a:p>
            <a:pPr lvl="0"/>
            <a:r>
              <a:rPr lang="en-US" dirty="0"/>
              <a:t>JSON is quicker to read and write</a:t>
            </a:r>
            <a:endParaRPr lang="en-US" dirty="0"/>
          </a:p>
          <a:p>
            <a:pPr lvl="0"/>
            <a:r>
              <a:rPr lang="en-US" dirty="0"/>
              <a:t>JSON can use arrays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biggest difference is: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XML has to be parsed with an XML parser, JSON can be parsed by a standard JavaScript function.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Double-precision</a:t>
                      </a:r>
                      <a:r>
                        <a:rPr lang="en-US" sz="2000" baseline="0" dirty="0"/>
                        <a:t> floating-point format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Double-quoted</a:t>
                      </a:r>
                      <a:r>
                        <a:rPr lang="en-US" sz="2000" baseline="0" dirty="0"/>
                        <a:t> Unicode with backslash escaping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 or False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Array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Ordered sequence</a:t>
                      </a:r>
                      <a:r>
                        <a:rPr lang="en-US" sz="2000" baseline="0" dirty="0"/>
                        <a:t> of values (values = string, number, true or false, null, etc)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Whitespace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 between any pair of tokens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Object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Unordered</a:t>
                      </a:r>
                      <a:r>
                        <a:rPr lang="en-US" sz="2000" baseline="0" dirty="0"/>
                        <a:t> collection of </a:t>
                      </a:r>
                      <a:r>
                        <a:rPr lang="en-US" sz="2000" baseline="0" dirty="0" err="1"/>
                        <a:t>key:value</a:t>
                      </a:r>
                      <a:r>
                        <a:rPr lang="en-US" sz="2000" baseline="0" dirty="0"/>
                        <a:t> pairs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empty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Octal and hexadecimal formats are not used</a:t>
            </a:r>
            <a:endParaRPr lang="en-US" dirty="0"/>
          </a:p>
          <a:p>
            <a:pPr lvl="0"/>
            <a:r>
              <a:rPr lang="en-US" dirty="0"/>
              <a:t>No </a:t>
            </a:r>
            <a:r>
              <a:rPr lang="en-US" dirty="0" err="1"/>
              <a:t>NaN</a:t>
            </a:r>
            <a:r>
              <a:rPr lang="en-US" dirty="0"/>
              <a:t> or Infinity is used in Number</a:t>
            </a:r>
            <a:endParaRPr lang="en-US" dirty="0"/>
          </a:p>
          <a:p>
            <a:r>
              <a:rPr lang="en-US" b="1" dirty="0"/>
              <a:t>Syntax: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-object-name = {string: </a:t>
            </a:r>
            <a:r>
              <a:rPr lang="en-US" dirty="0" err="1"/>
              <a:t>number_value</a:t>
            </a:r>
            <a:r>
              <a:rPr lang="en-US" dirty="0"/>
              <a:t>, ……}</a:t>
            </a:r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{marks: 97}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Sequence of zero or more double quoted characters with backslash escaping</a:t>
            </a:r>
            <a:endParaRPr lang="en-US" dirty="0"/>
          </a:p>
          <a:p>
            <a:r>
              <a:rPr lang="en-US" b="1" dirty="0"/>
              <a:t>Syntax: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-object-name = {string: </a:t>
            </a:r>
            <a:r>
              <a:rPr lang="en-US" dirty="0" err="1"/>
              <a:t>number_value</a:t>
            </a:r>
            <a:r>
              <a:rPr lang="en-US" dirty="0"/>
              <a:t>, ……}</a:t>
            </a:r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{name: ‘Joseph’}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10175</Words>
  <Application>WPS Presentation</Application>
  <PresentationFormat>Widescreen</PresentationFormat>
  <Paragraphs>370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Microsoft YaHei</vt:lpstr>
      <vt:lpstr>Arial Unicode MS</vt:lpstr>
      <vt:lpstr>Gear Drives</vt:lpstr>
      <vt:lpstr>Paint.Picture</vt:lpstr>
      <vt:lpstr>Paint.Picture</vt:lpstr>
      <vt:lpstr>Web Technology SCSJ 3483</vt:lpstr>
      <vt:lpstr>What is JSON?</vt:lpstr>
      <vt:lpstr>Characteristics of JSON</vt:lpstr>
      <vt:lpstr>Why JSON?</vt:lpstr>
      <vt:lpstr>JSON Similar to XML </vt:lpstr>
      <vt:lpstr>JSON Different from XML</vt:lpstr>
      <vt:lpstr>JSON Data Types</vt:lpstr>
      <vt:lpstr>JSON Number</vt:lpstr>
      <vt:lpstr>JSON String</vt:lpstr>
      <vt:lpstr>JSON Boolean</vt:lpstr>
      <vt:lpstr>JSON Array</vt:lpstr>
      <vt:lpstr>JSON null</vt:lpstr>
      <vt:lpstr>JSON Object</vt:lpstr>
      <vt:lpstr>JavaScript Review - Array</vt:lpstr>
      <vt:lpstr>JavaScript Review - Object</vt:lpstr>
      <vt:lpstr>JavaScript Object embedded in Array</vt:lpstr>
      <vt:lpstr>JavaScript Array embedded in Object</vt:lpstr>
      <vt:lpstr>Sample JSON – three employee records</vt:lpstr>
      <vt:lpstr>Sample XML – three employee records</vt:lpstr>
      <vt:lpstr>JSON Evaluates to JavaScript Objects</vt:lpstr>
      <vt:lpstr>Sample JSON Object</vt:lpstr>
      <vt:lpstr>JSON Arrays</vt:lpstr>
      <vt:lpstr>JSON Object with Array</vt:lpstr>
      <vt:lpstr>Sample Code</vt:lpstr>
      <vt:lpstr>Note: </vt:lpstr>
      <vt:lpstr>XMLHttpRequest Methods</vt:lpstr>
      <vt:lpstr>cont...</vt:lpstr>
      <vt:lpstr>XMLHttpRequest Properties</vt:lpstr>
      <vt:lpstr>ReadyState</vt:lpstr>
      <vt:lpstr>PowerPoint 演示文稿</vt:lpstr>
      <vt:lpstr>Sample Code - XMLHttpRequestJson.html</vt:lpstr>
      <vt:lpstr>PowerPoint 演示文稿</vt:lpstr>
      <vt:lpstr>PowerPoint 演示文稿</vt:lpstr>
      <vt:lpstr>PowerPoint 演示文稿</vt:lpstr>
      <vt:lpstr> JSONLint.com - The JSON Validator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Formed XML</dc:title>
  <dc:creator>Hans</dc:creator>
  <cp:lastModifiedBy>User</cp:lastModifiedBy>
  <cp:revision>225</cp:revision>
  <dcterms:created xsi:type="dcterms:W3CDTF">2016-02-01T23:15:00Z</dcterms:created>
  <dcterms:modified xsi:type="dcterms:W3CDTF">2021-10-19T00:25:46Z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229DFCE93D2549E785B8A88FE998C159</vt:lpwstr>
  </property>
</Properties>
</file>