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5"/>
  </p:notesMasterIdLst>
  <p:sldIdLst>
    <p:sldId id="316" r:id="rId2"/>
    <p:sldId id="280" r:id="rId3"/>
    <p:sldId id="271" r:id="rId4"/>
    <p:sldId id="272" r:id="rId5"/>
    <p:sldId id="286" r:id="rId6"/>
    <p:sldId id="297" r:id="rId7"/>
    <p:sldId id="257" r:id="rId8"/>
    <p:sldId id="301" r:id="rId9"/>
    <p:sldId id="305" r:id="rId10"/>
    <p:sldId id="313" r:id="rId11"/>
    <p:sldId id="312" r:id="rId12"/>
    <p:sldId id="311" r:id="rId13"/>
    <p:sldId id="284" r:id="rId14"/>
    <p:sldId id="268" r:id="rId15"/>
    <p:sldId id="300" r:id="rId16"/>
    <p:sldId id="267" r:id="rId17"/>
    <p:sldId id="302" r:id="rId18"/>
    <p:sldId id="303" r:id="rId19"/>
    <p:sldId id="306" r:id="rId20"/>
    <p:sldId id="307" r:id="rId21"/>
    <p:sldId id="309" r:id="rId22"/>
    <p:sldId id="314" r:id="rId23"/>
    <p:sldId id="28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4576" autoAdjust="0"/>
    <p:restoredTop sz="86436" autoAdjust="0"/>
  </p:normalViewPr>
  <p:slideViewPr>
    <p:cSldViewPr>
      <p:cViewPr>
        <p:scale>
          <a:sx n="110" d="100"/>
          <a:sy n="110" d="100"/>
        </p:scale>
        <p:origin x="-10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30231-C165-47E1-AE4A-C5CE59B6B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474F7B-F4FC-44BA-A62F-130C943F79EB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This project aims to select the best model from logistic regression, random forest , support vector machine, decision tree and gradient boosting models to predict if the income level of an individual in the US is greater than or less than $50,000 based on the information available for the individual from the </a:t>
          </a:r>
          <a:r>
            <a:rPr lang="en-US" sz="1800" b="1" dirty="0" smtClean="0">
              <a:solidFill>
                <a:schemeClr val="tx1"/>
              </a:solidFill>
            </a:rPr>
            <a:t>census data</a:t>
          </a:r>
          <a:r>
            <a:rPr lang="en-US" sz="18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.</a:t>
          </a:r>
        </a:p>
        <a:p>
          <a:r>
            <a:rPr lang="en-US" sz="1800" b="1" i="0" dirty="0" smtClean="0"/>
            <a:t>Area under the curve (AUC) of receiver operating characteristic</a:t>
          </a:r>
          <a:r>
            <a:rPr lang="en-US" sz="1800" b="0" i="0" dirty="0" smtClean="0"/>
            <a:t> (</a:t>
          </a:r>
          <a:r>
            <a:rPr lang="en-US" sz="1800" b="1" i="0" dirty="0" smtClean="0"/>
            <a:t>ROC</a:t>
          </a:r>
          <a:r>
            <a:rPr lang="en-US" sz="1800" b="0" i="0" dirty="0" smtClean="0"/>
            <a:t>)</a:t>
          </a:r>
          <a:endParaRPr lang="en-US" sz="1800" b="1" i="0" dirty="0" smtClean="0"/>
        </a:p>
        <a:p>
          <a:r>
            <a:rPr lang="en-US" sz="1800" b="1" i="0" dirty="0" smtClean="0"/>
            <a:t>and confusion matrix as selection criterions </a:t>
          </a:r>
          <a:endParaRPr lang="en-US" sz="1800" b="1" dirty="0">
            <a:solidFill>
              <a:schemeClr val="tx1"/>
            </a:solidFill>
          </a:endParaRPr>
        </a:p>
      </dgm:t>
    </dgm:pt>
    <dgm:pt modelId="{D8634266-37D4-44EA-AFF7-31AE64956217}" type="parTrans" cxnId="{F4CC6F4D-B1F6-4964-AB6D-FC517F183676}">
      <dgm:prSet/>
      <dgm:spPr/>
      <dgm:t>
        <a:bodyPr/>
        <a:lstStyle/>
        <a:p>
          <a:endParaRPr lang="en-US"/>
        </a:p>
      </dgm:t>
    </dgm:pt>
    <dgm:pt modelId="{7349F714-479D-463D-B53B-ECA8B724E57C}" type="sibTrans" cxnId="{F4CC6F4D-B1F6-4964-AB6D-FC517F183676}">
      <dgm:prSet/>
      <dgm:spPr/>
      <dgm:t>
        <a:bodyPr/>
        <a:lstStyle/>
        <a:p>
          <a:endParaRPr lang="en-US"/>
        </a:p>
      </dgm:t>
    </dgm:pt>
    <dgm:pt modelId="{C8C7D4A2-64A1-4AB2-9D01-B5C2DE5D1B40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The dependent (target) variable for this project is binary (</a:t>
          </a:r>
          <a:r>
            <a:rPr lang="en-US" sz="1800" b="1" smtClean="0">
              <a:solidFill>
                <a:schemeClr val="tx1"/>
              </a:solidFill>
              <a:latin typeface="+mn-lt"/>
              <a:ea typeface="+mn-ea"/>
              <a:cs typeface="+mn-cs"/>
            </a:rPr>
            <a:t>income level&gt;50K </a:t>
          </a:r>
          <a:r>
            <a:rPr lang="en-US" sz="18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or &lt;=50K).</a:t>
          </a:r>
          <a:endParaRPr lang="en-US" sz="1800" b="1" dirty="0">
            <a:solidFill>
              <a:schemeClr val="tx1"/>
            </a:solidFill>
          </a:endParaRPr>
        </a:p>
      </dgm:t>
    </dgm:pt>
    <dgm:pt modelId="{1971A85A-2C26-47DF-9CAC-9F739900A552}" type="parTrans" cxnId="{62BDC571-12B8-4197-9061-1C3031A4E8C9}">
      <dgm:prSet/>
      <dgm:spPr/>
      <dgm:t>
        <a:bodyPr/>
        <a:lstStyle/>
        <a:p>
          <a:endParaRPr lang="en-US"/>
        </a:p>
      </dgm:t>
    </dgm:pt>
    <dgm:pt modelId="{91453E07-87C7-4371-8A25-72A0F0311CEA}" type="sibTrans" cxnId="{62BDC571-12B8-4197-9061-1C3031A4E8C9}">
      <dgm:prSet/>
      <dgm:spPr/>
      <dgm:t>
        <a:bodyPr/>
        <a:lstStyle/>
        <a:p>
          <a:endParaRPr lang="en-US"/>
        </a:p>
      </dgm:t>
    </dgm:pt>
    <dgm:pt modelId="{2D332040-AEB7-48EE-9B8B-EA6B9EDA2E4A}" type="pres">
      <dgm:prSet presAssocID="{A8F30231-C165-47E1-AE4A-C5CE59B6B5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58FD1F-5966-4567-8759-33B4AE195BEF}" type="pres">
      <dgm:prSet presAssocID="{EF474F7B-F4FC-44BA-A62F-130C943F79EB}" presName="parentLin" presStyleCnt="0"/>
      <dgm:spPr/>
    </dgm:pt>
    <dgm:pt modelId="{4462A107-FB90-47FF-BE5A-065E3D416ABE}" type="pres">
      <dgm:prSet presAssocID="{EF474F7B-F4FC-44BA-A62F-130C943F79E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989425E-A7A1-4085-B781-68BD7B3490A7}" type="pres">
      <dgm:prSet presAssocID="{EF474F7B-F4FC-44BA-A62F-130C943F79EB}" presName="parentText" presStyleLbl="node1" presStyleIdx="0" presStyleCnt="2" custScaleX="140129" custScaleY="258948" custLinFactNeighborX="-63614" custLinFactNeighborY="88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9D558-650C-4C07-99DF-D5A6F81F9DDF}" type="pres">
      <dgm:prSet presAssocID="{EF474F7B-F4FC-44BA-A62F-130C943F79EB}" presName="negativeSpace" presStyleCnt="0"/>
      <dgm:spPr/>
    </dgm:pt>
    <dgm:pt modelId="{4A9A873E-00EC-4653-BE3B-552B28B8BF8C}" type="pres">
      <dgm:prSet presAssocID="{EF474F7B-F4FC-44BA-A62F-130C943F79EB}" presName="childText" presStyleLbl="conFgAcc1" presStyleIdx="0" presStyleCnt="2" custLinFactY="18137" custLinFactNeighborX="-943" custLinFactNeighborY="100000">
        <dgm:presLayoutVars>
          <dgm:bulletEnabled val="1"/>
        </dgm:presLayoutVars>
      </dgm:prSet>
      <dgm:spPr>
        <a:ln>
          <a:noFill/>
        </a:ln>
      </dgm:spPr>
      <dgm:t>
        <a:bodyPr/>
        <a:lstStyle/>
        <a:p>
          <a:endParaRPr lang="en-US"/>
        </a:p>
      </dgm:t>
    </dgm:pt>
    <dgm:pt modelId="{AE57BDCB-43E9-40E3-8F59-4EBA85E4B166}" type="pres">
      <dgm:prSet presAssocID="{7349F714-479D-463D-B53B-ECA8B724E57C}" presName="spaceBetweenRectangles" presStyleCnt="0"/>
      <dgm:spPr/>
    </dgm:pt>
    <dgm:pt modelId="{84DC509F-4898-4C82-8BA4-50952204DBE8}" type="pres">
      <dgm:prSet presAssocID="{C8C7D4A2-64A1-4AB2-9D01-B5C2DE5D1B40}" presName="parentLin" presStyleCnt="0"/>
      <dgm:spPr/>
    </dgm:pt>
    <dgm:pt modelId="{AE4CF90F-1F8E-4FBF-A3E4-43C4C36EA14D}" type="pres">
      <dgm:prSet presAssocID="{C8C7D4A2-64A1-4AB2-9D01-B5C2DE5D1B4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C7A6A14-AF02-4106-9E88-F87CC3F6749C}" type="pres">
      <dgm:prSet presAssocID="{C8C7D4A2-64A1-4AB2-9D01-B5C2DE5D1B40}" presName="parentText" presStyleLbl="node1" presStyleIdx="1" presStyleCnt="2" custScaleX="142857" custLinFactNeighborX="-63614" custLinFactNeighborY="161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8BC4C-315F-4AEE-B0A6-E68B8CF6EFCB}" type="pres">
      <dgm:prSet presAssocID="{C8C7D4A2-64A1-4AB2-9D01-B5C2DE5D1B40}" presName="negativeSpace" presStyleCnt="0"/>
      <dgm:spPr/>
    </dgm:pt>
    <dgm:pt modelId="{E8A99E9E-5DF5-428C-B0A7-AC94D216C8E3}" type="pres">
      <dgm:prSet presAssocID="{C8C7D4A2-64A1-4AB2-9D01-B5C2DE5D1B40}" presName="childText" presStyleLbl="conFgAcc1" presStyleIdx="1" presStyleCnt="2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2B2024A-304D-490B-A561-3114D837A267}" type="presOf" srcId="{EF474F7B-F4FC-44BA-A62F-130C943F79EB}" destId="{7989425E-A7A1-4085-B781-68BD7B3490A7}" srcOrd="1" destOrd="0" presId="urn:microsoft.com/office/officeart/2005/8/layout/list1"/>
    <dgm:cxn modelId="{CA308C68-3091-4D50-8145-DE7516A1CFB0}" type="presOf" srcId="{EF474F7B-F4FC-44BA-A62F-130C943F79EB}" destId="{4462A107-FB90-47FF-BE5A-065E3D416ABE}" srcOrd="0" destOrd="0" presId="urn:microsoft.com/office/officeart/2005/8/layout/list1"/>
    <dgm:cxn modelId="{2F4BF5D8-992C-4ED2-8C88-A0EE17FCAB34}" type="presOf" srcId="{C8C7D4A2-64A1-4AB2-9D01-B5C2DE5D1B40}" destId="{AE4CF90F-1F8E-4FBF-A3E4-43C4C36EA14D}" srcOrd="0" destOrd="0" presId="urn:microsoft.com/office/officeart/2005/8/layout/list1"/>
    <dgm:cxn modelId="{62BDC571-12B8-4197-9061-1C3031A4E8C9}" srcId="{A8F30231-C165-47E1-AE4A-C5CE59B6B5BC}" destId="{C8C7D4A2-64A1-4AB2-9D01-B5C2DE5D1B40}" srcOrd="1" destOrd="0" parTransId="{1971A85A-2C26-47DF-9CAC-9F739900A552}" sibTransId="{91453E07-87C7-4371-8A25-72A0F0311CEA}"/>
    <dgm:cxn modelId="{F4CC6F4D-B1F6-4964-AB6D-FC517F183676}" srcId="{A8F30231-C165-47E1-AE4A-C5CE59B6B5BC}" destId="{EF474F7B-F4FC-44BA-A62F-130C943F79EB}" srcOrd="0" destOrd="0" parTransId="{D8634266-37D4-44EA-AFF7-31AE64956217}" sibTransId="{7349F714-479D-463D-B53B-ECA8B724E57C}"/>
    <dgm:cxn modelId="{CA9104EA-33FB-4358-A9BF-BB778DD75DA9}" type="presOf" srcId="{C8C7D4A2-64A1-4AB2-9D01-B5C2DE5D1B40}" destId="{EC7A6A14-AF02-4106-9E88-F87CC3F6749C}" srcOrd="1" destOrd="0" presId="urn:microsoft.com/office/officeart/2005/8/layout/list1"/>
    <dgm:cxn modelId="{48009D5A-6C96-40A6-BDCE-67C145267EEF}" type="presOf" srcId="{A8F30231-C165-47E1-AE4A-C5CE59B6B5BC}" destId="{2D332040-AEB7-48EE-9B8B-EA6B9EDA2E4A}" srcOrd="0" destOrd="0" presId="urn:microsoft.com/office/officeart/2005/8/layout/list1"/>
    <dgm:cxn modelId="{46EDFD99-C306-488E-8A6F-1A2F375B98D2}" type="presParOf" srcId="{2D332040-AEB7-48EE-9B8B-EA6B9EDA2E4A}" destId="{D358FD1F-5966-4567-8759-33B4AE195BEF}" srcOrd="0" destOrd="0" presId="urn:microsoft.com/office/officeart/2005/8/layout/list1"/>
    <dgm:cxn modelId="{465C2E85-2C14-472C-AEEB-74FD65DB459A}" type="presParOf" srcId="{D358FD1F-5966-4567-8759-33B4AE195BEF}" destId="{4462A107-FB90-47FF-BE5A-065E3D416ABE}" srcOrd="0" destOrd="0" presId="urn:microsoft.com/office/officeart/2005/8/layout/list1"/>
    <dgm:cxn modelId="{BABCEDA1-EB1A-4767-B7BD-F758D2095D2C}" type="presParOf" srcId="{D358FD1F-5966-4567-8759-33B4AE195BEF}" destId="{7989425E-A7A1-4085-B781-68BD7B3490A7}" srcOrd="1" destOrd="0" presId="urn:microsoft.com/office/officeart/2005/8/layout/list1"/>
    <dgm:cxn modelId="{B1484F8C-D601-4FEC-9CD2-F0D4DCB342FF}" type="presParOf" srcId="{2D332040-AEB7-48EE-9B8B-EA6B9EDA2E4A}" destId="{CCB9D558-650C-4C07-99DF-D5A6F81F9DDF}" srcOrd="1" destOrd="0" presId="urn:microsoft.com/office/officeart/2005/8/layout/list1"/>
    <dgm:cxn modelId="{73F7476C-FD70-4F20-B0A4-D090839F1577}" type="presParOf" srcId="{2D332040-AEB7-48EE-9B8B-EA6B9EDA2E4A}" destId="{4A9A873E-00EC-4653-BE3B-552B28B8BF8C}" srcOrd="2" destOrd="0" presId="urn:microsoft.com/office/officeart/2005/8/layout/list1"/>
    <dgm:cxn modelId="{DC636D82-7BB4-470F-BB87-15A6A584BACA}" type="presParOf" srcId="{2D332040-AEB7-48EE-9B8B-EA6B9EDA2E4A}" destId="{AE57BDCB-43E9-40E3-8F59-4EBA85E4B166}" srcOrd="3" destOrd="0" presId="urn:microsoft.com/office/officeart/2005/8/layout/list1"/>
    <dgm:cxn modelId="{F84266D2-09B8-43F6-AD28-9B1E11E9971B}" type="presParOf" srcId="{2D332040-AEB7-48EE-9B8B-EA6B9EDA2E4A}" destId="{84DC509F-4898-4C82-8BA4-50952204DBE8}" srcOrd="4" destOrd="0" presId="urn:microsoft.com/office/officeart/2005/8/layout/list1"/>
    <dgm:cxn modelId="{DE968C60-A14F-4E4E-8707-717248DB4303}" type="presParOf" srcId="{84DC509F-4898-4C82-8BA4-50952204DBE8}" destId="{AE4CF90F-1F8E-4FBF-A3E4-43C4C36EA14D}" srcOrd="0" destOrd="0" presId="urn:microsoft.com/office/officeart/2005/8/layout/list1"/>
    <dgm:cxn modelId="{566E32DF-BD8A-4390-8E12-D09D4E2C3953}" type="presParOf" srcId="{84DC509F-4898-4C82-8BA4-50952204DBE8}" destId="{EC7A6A14-AF02-4106-9E88-F87CC3F6749C}" srcOrd="1" destOrd="0" presId="urn:microsoft.com/office/officeart/2005/8/layout/list1"/>
    <dgm:cxn modelId="{1DB4D34E-AADD-481B-9800-0289C464050F}" type="presParOf" srcId="{2D332040-AEB7-48EE-9B8B-EA6B9EDA2E4A}" destId="{CE38BC4C-315F-4AEE-B0A6-E68B8CF6EFCB}" srcOrd="5" destOrd="0" presId="urn:microsoft.com/office/officeart/2005/8/layout/list1"/>
    <dgm:cxn modelId="{2943D0C5-ECA1-4626-98C9-E055AF2C50C6}" type="presParOf" srcId="{2D332040-AEB7-48EE-9B8B-EA6B9EDA2E4A}" destId="{E8A99E9E-5DF5-428C-B0A7-AC94D216C8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A873E-00EC-4653-BE3B-552B28B8BF8C}">
      <dsp:nvSpPr>
        <dsp:cNvPr id="0" name=""/>
        <dsp:cNvSpPr/>
      </dsp:nvSpPr>
      <dsp:spPr>
        <a:xfrm>
          <a:off x="0" y="2392331"/>
          <a:ext cx="80772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425E-A7A1-4085-B781-68BD7B3490A7}">
      <dsp:nvSpPr>
        <dsp:cNvPr id="0" name=""/>
        <dsp:cNvSpPr/>
      </dsp:nvSpPr>
      <dsp:spPr>
        <a:xfrm>
          <a:off x="142499" y="114302"/>
          <a:ext cx="7683094" cy="252256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This project aims to select the best model from logistic regression, random forest , support vector machine, decision tree and gradient boosting models to predict if the income level of an individual in the US is greater than or less than $50,000 based on the information available for the individual from the </a:t>
          </a:r>
          <a:r>
            <a:rPr lang="en-US" sz="1800" b="1" kern="1200" dirty="0" smtClean="0">
              <a:solidFill>
                <a:schemeClr val="tx1"/>
              </a:solidFill>
            </a:rPr>
            <a:t>census data</a:t>
          </a:r>
          <a:r>
            <a:rPr lang="en-US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Area under the curve (AUC) of receiver operating characteristic</a:t>
          </a:r>
          <a:r>
            <a:rPr lang="en-US" sz="1800" b="0" i="0" kern="1200" dirty="0" smtClean="0"/>
            <a:t> (</a:t>
          </a:r>
          <a:r>
            <a:rPr lang="en-US" sz="1800" b="1" i="0" kern="1200" dirty="0" smtClean="0"/>
            <a:t>ROC</a:t>
          </a:r>
          <a:r>
            <a:rPr lang="en-US" sz="1800" b="0" i="0" kern="1200" dirty="0" smtClean="0"/>
            <a:t>)</a:t>
          </a:r>
          <a:endParaRPr lang="en-US" sz="1800" b="1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and confusion matrix as selection criterions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65641" y="237444"/>
        <a:ext cx="7436810" cy="2276283"/>
      </dsp:txXfrm>
    </dsp:sp>
    <dsp:sp modelId="{E8A99E9E-5DF5-428C-B0A7-AC94D216C8E3}">
      <dsp:nvSpPr>
        <dsp:cNvPr id="0" name=""/>
        <dsp:cNvSpPr/>
      </dsp:nvSpPr>
      <dsp:spPr>
        <a:xfrm>
          <a:off x="0" y="3560183"/>
          <a:ext cx="8077200" cy="831600"/>
        </a:xfrm>
        <a:prstGeom prst="rect">
          <a:avLst/>
        </a:prstGeom>
        <a:solidFill>
          <a:schemeClr val="bg1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A6A14-AF02-4106-9E88-F87CC3F6749C}">
      <dsp:nvSpPr>
        <dsp:cNvPr id="0" name=""/>
        <dsp:cNvSpPr/>
      </dsp:nvSpPr>
      <dsp:spPr>
        <a:xfrm>
          <a:off x="139916" y="3230537"/>
          <a:ext cx="7690685" cy="974160"/>
        </a:xfrm>
        <a:prstGeom prst="roundRect">
          <a:avLst/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The dependent (target) variable for this project is binary (</a:t>
          </a:r>
          <a:r>
            <a:rPr lang="en-US" sz="1800" b="1" kern="1200" smtClean="0">
              <a:solidFill>
                <a:schemeClr val="tx1"/>
              </a:solidFill>
              <a:latin typeface="+mn-lt"/>
              <a:ea typeface="+mn-ea"/>
              <a:cs typeface="+mn-cs"/>
            </a:rPr>
            <a:t>income level&gt;50K </a:t>
          </a:r>
          <a:r>
            <a:rPr lang="en-US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or &lt;=50K).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87471" y="3278092"/>
        <a:ext cx="7595575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B5EA42-7697-47FF-A154-AC3F5D182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5EA42-7697-47FF-A154-AC3F5D1824D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58F7-F179-4B95-8FF8-34A8638FA5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B253-8C27-4FB9-95AA-EB2C4F71C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A5D1-2E27-4459-B266-6426CC4D86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EE65-CF29-4B22-A083-0536CE851A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1EC2-0028-4535-B375-83191F140D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5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A978-A08E-4844-B942-10844E6B6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4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A5C-C309-493C-A4C8-422D92BDF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AB3-E5DC-4BE6-B700-1115A602F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8338-F28C-4FE4-B040-2F038A684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E59E4-FD06-48DB-9E33-BE5BE047C2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598F-631F-4B6C-998D-A08F04C8F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8BD507-EC0D-4A3F-A631-8C6AF54A57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rchive.ics.uci.edu/ml/datasets/Census+Inc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178041" cy="3793066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স্যাস লোগ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8" y="2876973"/>
            <a:ext cx="246697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94" y="2697087"/>
            <a:ext cx="2113442" cy="142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xMTEhUSExMVFhUXFRYVFRcYGBcVGBUWFxUWGBUXGBcYHSggGBolGxUWITEhJSkrLi4uGB8zODMtNygtMCsBCgoKDg0OGA8QFysdHR0vKy0tLSsrLS0rLS0rKystKysrLS0rLS0tLS0tLS0tLS0tLS0tLS0rLSsrLSsrLSs3Lf/AABEIAMMBAgMBIgACEQEDEQH/xAAcAAACAgMBAQAAAAAAAAAAAAAABgUHAgMECAH/xABMEAABAwEDBgcMBwcDBAMAAAABAAIDBAURIQYSMUFRYQcTIjJxgZEUM0JScnOSobGywdEVIzRTVGKTFhdDgqLC0kRj4SQ1dPGDo/D/xAAYAQEBAQEBAAAAAAAAAAAAAAAAAQMCBP/EACQRAQEAAgAEBwEBAAAAAAAAAAABAhEDEiExEzIzQVFhgVIi/9oADAMBAAIRAxEAPwC8UIQgEIQgEIQgEIUbaduwQYPeM7xW8p3YNHXcgkkJEtDLiR2EMYaPGfyndgwHrS5W2hNN3yV7hsvub6Iw9Sm02susygpoufMy/Y0557G3kKFqsvIRzI5H9NzAfWT6kiCFZiFNhkqMvpjzIY2+UXP9mauCbLGsdoe1vksb/deowQHYjiFB0PykrDpnd1Bo9gWl1tVZH2iX0iPYvnEIEGlBg62av8RN6bvmtjcoqwaKiTruPtCwdTrE05QdkeWFc3+KHdLGfAArtg4Qaoc6OJw3BzT25xHqUG6n3LW6BA503CQz+LTvb5Dg/wBRzVNUWWdFJhxwYdkgLP6jyfWqtdAtL6dNi9YZmvGc1wcDoIIIPWFmqFgfJEc6J72Ha1xafVpTDZuX9XFhIGzN/MMx3U5ou7QVdm1soSvY+XdJNc1zjC/ZJgD0P5vbcdyZwb8Qqr6hCEAhCEAhCEAhCEAhCEAhC+OcACSbgMSTgAEH1RtrW3DTjluvdqYMXHq1DeUv27lacY6foMh/sB9p/wCUpEFxJJJJxJOJJ3nWpsTFq5UzzXhp4pmxp5R6Xaey5QYjXfFQm7Odc1usnALhq7YijwjGe7adCiNsdMTqWEskbOc8X7Biomatll0m4bBgFspbNc44AlB1OtFvgt7UCred3QpKlycdpeQ1dgooYxtQQzM47VvbC7YumotBreaAoqptc7bkHdxRCxc9o0uCX57WGty4ZLXbtQNLqtg1rA17EovtgLX9LhA4fSDUd3t2JPFrBZttVu1A2d1RnUvhMZ8K5LLbRbtW5tdvQTzqe/QQehc0tPuUeysXVFaB237jj7UGmamXXZFv1VIfqpDm643cph/l8HpbcVkKhjtIu3j5FYyU1+Ix6NPYgsXJzL6nqCGS/UynC5x5Dj+V+o7jduvTevPVRSqdyYy3noyI5L5YNGaTy2D8jjq/KcNlyuza6ELisi1YamMSwvDmntadbXDS07iu1VQhCEAhCEAhC+PcACSbgBeScAANJQYVE7WNL3kBoF5J1KvsoLffUHNbe2IHAa3b3fJGUdtGofmtvETTyR4x8Y/ALmsyzXSuuaMNZ1AKI5qWlc83NF5XRaNXBSC43SS3cwaGnetGUGUbIAaelxfofJ7Q35pTgp3POc68k6SoOmutGaode84amjADqW+z7Kc83AXqcsHJx0lxIubtTdFBHC25oF+1BBWfky1ovkPUpB0rIxc0ALRaVpBoJcbgkS3MrhiI+1A02ja4biXAJTtLKduN2KTLRtpzje516YcnODm0K257mdzRHw5gQ4ja2LnH+bNB1FBHVmULjruXHTST1Ds2GOWV2sRtc8i/bmg3dauuwOCWggudK11S/bKeRfuibybtzs5PNNTMjaGRsaxo0NaA1o6AMAro0oGzuDS1JsXRshG2WQX3eTHnEddyZaLgXdpmrelscf8Ac539qt5CaVXdLwPULefJUSdL2tH9DAfWpKLgussaadzumab4PCckK6Cq3g6swf6RvW+Q+1yH8HNmH/SjqfKPY9NSECZLwX2adEL29Esv9zio+o4I6Q8yaoZ0ljh7oPrVhoTQqWr4JZ295qmP2B7HR+tpd7FBV2Rlow4mnMjRriIk7GjlepXuhTSaeb+6S12a4Frhpa4FpHSDiuuGs3q+rQs2GdubNEyQbHtDrui/R1JMtjgvgde6mkdC7xTfIz1nOHaehTRojMqQ7nY79f8Ayueqo8LxiNvz2LfbGT1VR4zR8j7xnKjPX4P8wC5qaqQa7Itaeil42F13jNOLXjY4fHSFdeS2UkNdFxkeDhcJIyeVG47drTjc7X0ggU5PTh4vaMfF29HyUfZtpS0c7Z4Tc4YEHmvbrY4awbvYdISUejUKKyat2KtgbPFrwc06WPHOae3rBB1qVXShCEIBJ+Wtr/6dh2GQ+sN+J6t6ZrUrRDE+Q+CMBtJwaO0hVgXF7i5xvc4kk7ScSpR0WbQuleGNGlfMsrfbTs7jpjytErx7oUnaNaLPozJ/GlFzNoG1VrSRl7i52JJvJURuoKQkp8yaydzrnvHJXNktYue4EjAJ7mIjbmjBIOaolDBmtwAStb9uMhaS446gtuUlsiFhcTjqCp63rYc9xc44oOq38onyE3nDUFyZM5OVdpSFlO25jTdJM7COPcT4TrvBGOjQMVK8HWQUlpv46bOjpGuuLhg6Yg4sj2NGt3UMb830NZtBFBG2GFjY42C5rWi4AfPXfrV0FbI3g4o6C5+bx1QP40gBIP8Att0R9WO0lOSEKqS8ubQkZNGxkr4w5hN7SRjnXXm7SEvSzVzTcZptoIe64jUQb1KcI3f4vNn3iobK6256aigdA5rXOlzL3NDxdmk6DvC9eGuSXTG72y7rrfvpvTd80d11v303pu+aWGW5bRAIfDccR9U35rL6atrxov0m/NXc/lP0y911v303pu+aO66376b03fNLX01bXjRfpN+aPpq2vGi/Sb803P5P0y911v303pu+aO66376b03fNLX01bXjRfpN+aPpq2vGi/Sb803P5P0y911v303pu+aO66376b03fNLX01bXjRfpN+aPpq2vGi/Sb803P5P0y911v303pu+awNq1zDfx8vWc73r0u/TVteNF+k35rH9pbVb3yKGRvmy09rXJufC9fk20mXdXHzwyQbxmntbh6kzWRl7TSkNkvhcfHxYeh40ddyrCLK2B/JqKd8J8ZvLb1jA+1b56NkjOMhe2Rm1urpGkHpXNwxy7LMrF5YOGogjpBB9oSVlJwexS3yU10MmnN/huPQOZ1YbklZN5XzULg118kF/KYdLd7CdB3aD61cdnV8c8bZYnBzHC8EesHYRouXnzw00l2o2pppYJDFMwseNR1jaDoI3haq2mEgvHO1/m/5V3W7YkNXHxcrdHNcOcw7Wn4aCqltix5aSXi5MRpY8aHt2jYRrGrsJzsETkVlI6z6oOcTxElzZm7tTwNrb794vC9AscCAQQQReCMQQdBBXnK3qO8cYBp5247egqzOBvKAzUzqV5vkp7g3fC6/M9Egt6A1WEWEhCFVKGXtZ3uEb5He63+7sUJYNJxkrW6r7z0BZZVz51XJsbmtHU0X+slZWXUcVDPNrbGbuk4BcoUsurV7prHAHkR8ho1YaVtsOiziAl+hGc4uOs3qxMkaO9wQONj0gijG0hcNq1QaC4nAC9TFW65tyrzL20MyLMBxd7FapBystkyvc6/DQBuUfkHks+1KzizeII7n1DhpzTfmsafGcQRuAcdVxhraqdK9IcGuTIoKGOIj61442c6zI8C8dDRc3+XekQx0dKyJjYo2hjGNDWNaLg1oFwAC3IQqoQhCCvuEbv8Xmz7xSvwg/Yabz49xyaOEbv8Xmz7xSvwg/Yabz49xy9ePpsb5m2i72zyR7FvWii72zyR7FvW8cN1JSvkcGMF5Pq3k6gpOayI4x9ZNjrDReB1lcv0iKeAkc5wLidw0BVTbeVbzLy3HT1Do2LPLPSzHa2u5Kf713ohHclP9670QqZ/aX8/rR+0v5/WufEjrkq5xSU/3r/RC1yQQapH9YB9ips5S/n9a6aLKEki53rTxIci0jTX4scHDsPYVoIS7Zlr5+DtesaQpU1ZY4NkN4dzH7Qu5k503VFGx4uc0H29qhJ7GfC7jadxadY2jYRrCYV9XVxlSUtVDxMwvAzXjnt2bxuUrwY5SmmqhTSH6md1wv0Ml0NO7O5p6ti02hR5rhK3RocNx0pQt5hY68G4g3g7CNBWGc6dWmNeolH25ZMdTEYn9LXa2O1OH/7EXrXkvafdNJBUa5ImuPlXXOHpAqUXlaqQr7PdG98EoxF7XdGpw3aCFDZC2gaO1Yg43Ne40794kIDOrPzD1K1+ESyg6NtQ0cplzX72E4Hqcf6iqWy0jLHMmbg67AjU9mg+zsXKPTSFz2dVCWKOUaJGMeOhzQ4e1C6VWVruvqZ/Ov8AU4harTmuoZhrOaPWtlvNzaqYf7jj6RzviuC0zfTyDcD61yheshuhWnkdHoVXWQdCtLI9+HUkE3aTsFUnCHUXy3bArYtMqn8vm/XHoCtKVsjbOFTatJEcW8cJHDaIgZSDuOZd1r1GvO/A80fTEd+qGa7pzQPYSvRCRQhCFQIQhBX3CN3+LzZ94pX4QfsNN58e45NHCN3+LzZ94pX4QfsNN58e45evH02N8zbRd7Z5I9i3rRRd7Z5I9i3rednDlt7mDzfxVf2FE11qUTXNDgamMEEAgjO0EHSFYFvcweb+KQsnP+7UX/lRe8vPxWmD0r9CU34eH9NnyR9CU34eH9NnyXeheVq4PoSm/Dw/ps+S1VmTlJKM2SmhcN8bb+ogXjqUohBUGWeRDaQianv4lzrnMJv4tx0XE4lp36Otcnc3G0kg8KMcYz+XEjrF6s/LRgNFNfsb257bkk5OQ8iS8YcW73SvVwrvFln0qCsOq4yIHWMFIpbyIffE7pHxTItsLuM73Yyx5zHjdf2JEypb7B7FYdM3B+5h+CrvLJ9xI2D4LjidnWK3+BGpL7KiB8CSZnVxjnD3k+Ku+AZl1ksPjTTOHpXf2qxF4q3c9fTCSJ8Z0Oa5vaLr159y1i/6YE6WyAdoN/sXopef+ElwbBJs4/DoGepUqy8jbScLPoxjhS04/wDpYhSGR9khtBRtdg4UsAd0iJl/rQqpby7p8yrztUjGu6xyT7o7VBuxa5u0EJ74Q6DPgEoGMTrz5Drg715p6iq+ikXNRB0PJddsKsTJCqucAkOtizZM4aCpyw6zNcCgsm0xgqvy/pea/qKs0TCSMOGxKuUdDxkbm69I6VaKyyDquItWleTcDIYj/wDK10bf6nNPUvSi8t2lTOa7C8OabwRgQQcCF6KyPtwVlJFUC7OLbpB4sjcHjovxG4hIRNIQhVQhCEFfcI3f4vNn3ilfhB+w03nx7jk0cI3f4vNn3ilfhB+w03nx7jl68fTY3zNtF3tnkj2LetFF3tnkj2Let52cOW3uYPN/FIWTn/dqL/yoveTvbL+aCbmkZt+xQ1DYDmTtlAIexwcwjURoIWGeNy6O8bp6GQqnba9cP40nqPtCy+ma776T1fJZeBfl34kWshVT9M1330nq+SybVVkvJdLIRrF9wPSBpV8C/KeJDFlrazXgU0ZzsQZCMQLtDem/HqUHblQKKzJ5nYOczi4xrL38lt3bf1LvpLNip2Geqe2ONovJcbv/AGVWuUVuvtmqY2NpZRwn6sEXF50GRw1YaAtOmM5cXPe7ruyMpiynBOv4KeWEMYa0NGgC4KYsyxi/lyciPadLtzR8VrP8xxetaWR5lO57sM83DyW4kqmssa69zt5KsjhBykYAYmXAAXYaAB4PTtVeZEWE61LRjiuviYeMmOoRtIvHS43NHSsOLl7NMI9D8GdmGmsukiIudxQe4aw6QmQg7733JnXwBfV5mrXUzBjHPOhrS49AF6895cRGd1JSDn1E4/rcIwe0vPUrmy0rs2IQt58pAu/KDj2m4dqrTg8pe7rakqhjBRszIzqLyCxh6/rX7jcoLrjYGgNGAAAHQMAhZIVGE0Qc0tcL2uBaRtBFxCpu2LPdTTvhdoBvafGYeafnvBVzpdy0yf7qivYPro7yz8w1sPTq39JUorCdme27sWikeWm5fY5CDccCDcQcCCNIIWUjL8RpUQ55NWrdyHHAqStGLWkKjnIKb7MtMPbmu06kCZlZY998jR0haODnKbuCoLJD/wBPKQH/AO2/Q2To1HdcfBTrX0+lI9u2Hde5gw1jYgvprgReMQcQdq+qoOD/AC3NNdS1RPE6I5DiYvyu/wBvYfB6NFuseCAQQQReCMQQdBB1hdKyQhCCvuEbv8Xmz7xSvwg/Yabz49xyaOEbv8Xmz7xSvwg/Yabz49xy9ePpsb5m2i72zyR7FvWii72zyR7FvW8cOavpBKwtPUdig2VdpU3JhzJGjRntz7huIIKaaeBz3BrASToAUnJYgYPrJWtOwAuu6SuMpKspGGVtrD/T0538W/8AyX39r7W/DU/6b/8AJOn0dH9//SfmtctDGNEw62kKcv2u/on/ALX2t+Gp/wBN/wDkg5XWycGRQMJ1iJxI9JxCZpKcjHAjaDesYGZzg3aQE5Ps5votUWRFdaDhNX1DnMb45uaPJYML+gJzorCo6duYHuuGm4Bt/WVF5ZZTmJmZFyQMBdqA+J2qq5sqSSb3G+/WVxuYLq1dktu0VPi1rS4ayc89mgJNyo4QXPBDTmjbfj/x1JCpXVdUc2ngmlvwvYxzh1kC4dacsneBatqCH1sjaePSWNIklO7Dkt6bz0LPLi/DqYEWFlRaE7aenY573HQNQ1ucdDWjWSvSnB1kVFZlNxbbnTPudPJ4zhoaNjG3m4bydakMlslKWz4+Lpog2/nPPKe87XPOJ6NA1AKbWNu2gWitqmxMdI83NaLz8AN6+1dUyJpe9wa0a/gNp3Kssssq25plkvbC03Rx38p7rsB5W06Gj1wQXCJlM8Nc4Xmef6uFjcS1h5JIGs45o2kuOpWPwbZL/R9DHC67jXfWzka5HAXi/Y0AN/lv1pB4J8mpKyoNr1beSD/0rDoJGHGAamNGDd951Am51IBCEKgQhCBHy7yTMl9TTt+sGMjB/EA8Jo8fdr6dNdQzq/UlZZ5EicmenubNpc3Q2Xf+V+/Qde1SxCA12sLspp7lCuc6NxY9pa5puc0i4g7wumKdQN1JaIcM1/atdZDr1KChqdqk6es6wghbTsprsRgV0ZM5U1FAeLcDJBf3snm7TG7V0aOi+9SksYdiOxRlVTbQgtawsoKerbnQvBI5zDg9nlN+OjepRUH3K5jg+NzmOGILSQQdxGITXY3CDPFc2pZxrfHbc146RzXerpV2bSHCN3+LzZ94pX4QfsNN58e45TGVVtQ1UkUkLiQGFrgQWlpzr7jf06rwofhB+w03nx7jl7MfTZXzNtF3tnkj2LetFF3tnkj2Let52cJKG0G00Jf4bgTfrDRoA6SqvtvLKQycp5GOABuATpbx+rHm/iq8selZJadHHIxr2OqY2ua4XhzS7EEHSFhxLZ2d4xs/ad3jntXVQ5RvJ5x7Vfn7D2b+Apf0Y/kueu4PbNkaW9yxxnU6ICNw3jNwPWCsZxHfKrOz7Q4y4B2a7UdR6V30lbe7NcM14Ojao/KDJqSglDSc6N2Mcmi8DSDscFtlYZYs9vfIxf5TRpHVpXoxy3Ns7HBX0fHFzNLmkm7WQvljULqQ58bWhx0lzGvv6nArKamdO0TROLZBrBux2rEZQ1kXJqIWTN8YDMf2jA9il17xT1ZHCIW3NqIRdozo8Lv5Dh2FPNlWtDUMz4ZA8a7tLdzmnEdapenraWpwjcY5Pu5OST0HQ5Rz6+aklEkLi17T1Ea2uGsHYs8uHLNx1Mr7vQyh7YyhigvF+e/xAdHlHwfbuSU/LOWqjDmERsI5QacQdYc/T2XJHt7K6OEFsVz3+N4Df8j6uleau9mbKrKm4cbUP28XG3C/yRqG1x9ehLuR2S09tTipqb2UUZuDRe3jbjjHHrzb+c/TpAxvLejIfg4ntB4q7Qz2QHlNYSWyTjVfrjj7CRouFxV6U1OyNjY42tYxoDWtaAGtaBcAAMAEkGUMTWNDGtDWtAa1oFwa0C4AAaAAs0IVUIQhAIQhAIQhBCZSZLwVjeWM2QC5sjecNx8Zu477rlU+UOTVTRG97c6O/CVt5buztbD09RKvNfHNBFxF4OBB1hTQ89w1a7IaverDyh4OKea98B4h+m4C+M/yeD/LcNxVdW1k1WUl5liJYP4jOWy7aSMW/wAwCmkSMNauttQHJQird66469AwyQgrlkpFxxWjvXWy0AdN3sQYRRZpHSt/CD9hpvPj3HLF0gcQQsuEH7DTefHuOXsw9NlfM20Xe2eSPYt60UXe2eSPYt69E7OHLb3MHm/ikCwHhtq0TnEACpjJJNwAztJJ0BP9vcweb+KrSJt9bANsrfavPxWmD1MLVgOiaL02/NfHWtTjTPEOmRnzVR9wN2rIUTd68m2h/wAqqujqKd8Tp4ibs5hDg7NeOacOzoJVZ2PV5jx2FSApWjUoq0Wta8FpGOkAgkFbcHPrpxnPdtLO56gsHe5OUzoOrqOCliL9K4JY+PpyB3yPls2nxm9Y9izsqq4xgOsYFerH4Z1zWhYUT8Q252nBRtRHxjCDz2YO2kaimhRFqw5jhKBhocNo1plj7kpOkhlddBG67jHtAaXZrS4m4ZxOA06SrcyF4J4aUtnqy2oqBcQ26+GI/lB57h4zh0AHFVra9KOc3QcQVcfBnlN3XTZjz9dDcyTa4eA/rAuO8HavJxMddWuNOCEIWbsIQhAIQhAIQhAIQhAIQhAIQhAuWzkRRVN5dCGPPhx/Vuv2m7kuPSCkq1OCmVt5pqhrxqbICw+k28E9QVsIU0PPtoZMV8HPppCPGYONHTey+4dNyh+7SDccCNIOBHUvTS5a2zoZhdLFHINj2Nf7wTSaUXYc2cCfzfAKV4QfsNN58e45TeWVkwU80bYImxhzc5waLgTnXX3aBgoThB+w03nx7jl7MfTZXzNtF3tnkj2LetFF3tnkj2Let52cOW3uYPN/FVfJLm1UThqkB7FaFvcweb+KrejoRPX08BJaJZmRlw0gON14v1rz8VpgYn5RyeN6guWbKCQ+Ge25WfDwN0Y589S7cHRtHuX+tSlLwW2Yy4mBzyPHlkPaA4A9i8emmlF1FsE6XHrK7LHoK2Z7XQU00g2hhDCNfLdc31r0RZ+TlHBjDSwMO1sbA70rr1KKzoaUVRSPhlLXAtc1xa5p1EaQVlUtEFQHDvUvKGwHwh1H2pr4TrGzXtq2DB1zJdzhzHdYw6htS2xndEBi8NvKjP5hq6xgvbjlubZWaruWMjA4EHQVxWNVZ7Ljzm4FSC1nWOC5JBcXQkbSz4hcmT9sPoKtk4vzb82VvjRnnDpGkbwFPWtS5zc5vObiFA2lCHtzwNODhsdrWWWPs7lehqWobIxsjCHNc0OaRoIIvBW1VbwPZSaaCU4i98BOsaXs6ucOvYrSXks1WsoQhCihCEIBCEIBCEIBCEIBCEIBCEIBCEIK+4Ru/wAXmz7xS5lzA59HSsaL3GcXD+RyneFGpbHLG95uAjPvFVpaGWr3kBrs1reaB7elerGzkkrKzqsGksi5jQZowQ0AjHYt30UPvo/Wqt/ayT7w9qP2sk+8Pau/EjnlP+U9GWxhwIc3MILm6Ab9B2KucnP+7UX/AJUXvLc/Kp7gWl5IOkX4Fc+TEgdatCR+Ki95ZcTKWO8Zp6mQhC87QIQhBy2nQtnifC/mvaQd2wjeDcepUsI3007o34OY6479hG4i49avNV/wn2Ng2rYMW3Ml6PAd1HDrC14WWrpxnNlOalLalj4+ZNp2Nd4V/tTD9Ft+/Z2FVpXZUlpzGuIDdh1rl/ap/jntW/PI45atX6Lb98zsKg67J97HExkSxu5wZi5h1HN03bwkb9qn+Oe1fW5WSDESOB6SlzlOWuqo4ynlbLGc18bg5p2EH2L0BkvbbKymjqGYZwue3xHjBze31ELzhPlCJO+HOJ0nX/ym3gryqbT1PFOeOJnIafySaGO3A809WxY5yXs7x6L3QhCxdhCEIBCEIBCEIBCEIBCEIBCEIBCEIIq2snKWru7pgZLm4DOvNyhzwaWV+Cj7X/5IQmwfuzsn8FH2v/yR+7OyfwUfa/8AyQhXYP3Z2T+Cj7X/AOSLP4PLNhlZNHStbIxwex2fIc1wxBuLrkITYbUIQoBCEIBaqmnbIx0b2hzXAtc06CDpCEIFs8HVl/gYew/NH7ubK/AweifmhCbB+7myvwMHon5o/dzZX4GD0T80ITYP3c2V+Bg9E/NfWcHllg3iihB3A/NfUJsMzG3AAaALgvqEIBCE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jpeg;base64,/9j/4AAQSkZJRgABAQAAAQABAAD/2wCEAAkGBxMTEhUSExMVFhUXFRYVFRcYGBcVGBUWFxUWGBUXGBcYHSggGBolGxUWITEhJSkrLi4uGB8zODMtNygtMCsBCgoKDg0OGA8QFysdHR0vKy0tLSsrLS0rLS0rKystKysrLS0rLS0tLS0tLS0tLS0tLS0tLS0rLSsrLSsrLSs3Lf/AABEIAMMBAgMBIgACEQEDEQH/xAAcAAACAgMBAQAAAAAAAAAAAAAABgUHAgMECAH/xABMEAABAwEDBgcMBwcDBAMAAAABAAIDBAURIQYSMUFRYQcTIjJxgZEUM0JScnOSobGywdEVIzRTVGKTFhdDgqLC0kRj4SQ1dPGDo/D/xAAYAQEBAQEBAAAAAAAAAAAAAAAAAQMCBP/EACQRAQEAAgAEBwEBAAAAAAAAAAABAhEDEiExEzIzQVFhgVIi/9oADAMBAAIRAxEAPwC8UIQgEIQgEIQgEIUbaduwQYPeM7xW8p3YNHXcgkkJEtDLiR2EMYaPGfyndgwHrS5W2hNN3yV7hsvub6Iw9Sm02susygpoufMy/Y0557G3kKFqsvIRzI5H9NzAfWT6kiCFZiFNhkqMvpjzIY2+UXP9mauCbLGsdoe1vksb/deowQHYjiFB0PykrDpnd1Bo9gWl1tVZH2iX0iPYvnEIEGlBg62av8RN6bvmtjcoqwaKiTruPtCwdTrE05QdkeWFc3+KHdLGfAArtg4Qaoc6OJw3BzT25xHqUG6n3LW6BA503CQz+LTvb5Dg/wBRzVNUWWdFJhxwYdkgLP6jyfWqtdAtL6dNi9YZmvGc1wcDoIIIPWFmqFgfJEc6J72Ha1xafVpTDZuX9XFhIGzN/MMx3U5ou7QVdm1soSvY+XdJNc1zjC/ZJgD0P5vbcdyZwb8Qqr6hCEAhCEAhCEAhCEAhCEAhC+OcACSbgMSTgAEH1RtrW3DTjluvdqYMXHq1DeUv27lacY6foMh/sB9p/wCUpEFxJJJJxJOJJ3nWpsTFq5UzzXhp4pmxp5R6Xaey5QYjXfFQm7Odc1usnALhq7YijwjGe7adCiNsdMTqWEskbOc8X7Biomatll0m4bBgFspbNc44AlB1OtFvgt7UCred3QpKlycdpeQ1dgooYxtQQzM47VvbC7YumotBreaAoqptc7bkHdxRCxc9o0uCX57WGty4ZLXbtQNLqtg1rA17EovtgLX9LhA4fSDUd3t2JPFrBZttVu1A2d1RnUvhMZ8K5LLbRbtW5tdvQTzqe/QQehc0tPuUeysXVFaB237jj7UGmamXXZFv1VIfqpDm643cph/l8HpbcVkKhjtIu3j5FYyU1+Ix6NPYgsXJzL6nqCGS/UynC5x5Dj+V+o7jduvTevPVRSqdyYy3noyI5L5YNGaTy2D8jjq/KcNlyuza6ELisi1YamMSwvDmntadbXDS07iu1VQhCEAhCEAhC+PcACSbgBeScAANJQYVE7WNL3kBoF5J1KvsoLffUHNbe2IHAa3b3fJGUdtGofmtvETTyR4x8Y/ALmsyzXSuuaMNZ1AKI5qWlc83NF5XRaNXBSC43SS3cwaGnetGUGUbIAaelxfofJ7Q35pTgp3POc68k6SoOmutGaode84amjADqW+z7Kc83AXqcsHJx0lxIubtTdFBHC25oF+1BBWfky1ovkPUpB0rIxc0ALRaVpBoJcbgkS3MrhiI+1A02ja4biXAJTtLKduN2KTLRtpzje516YcnODm0K257mdzRHw5gQ4ja2LnH+bNB1FBHVmULjruXHTST1Ds2GOWV2sRtc8i/bmg3dauuwOCWggudK11S/bKeRfuibybtzs5PNNTMjaGRsaxo0NaA1o6AMAro0oGzuDS1JsXRshG2WQX3eTHnEddyZaLgXdpmrelscf8Ac539qt5CaVXdLwPULefJUSdL2tH9DAfWpKLgussaadzumab4PCckK6Cq3g6swf6RvW+Q+1yH8HNmH/SjqfKPY9NSECZLwX2adEL29Esv9zio+o4I6Q8yaoZ0ljh7oPrVhoTQqWr4JZ295qmP2B7HR+tpd7FBV2Rlow4mnMjRriIk7GjlepXuhTSaeb+6S12a4Frhpa4FpHSDiuuGs3q+rQs2GdubNEyQbHtDrui/R1JMtjgvgde6mkdC7xTfIz1nOHaehTRojMqQ7nY79f8Ayueqo8LxiNvz2LfbGT1VR4zR8j7xnKjPX4P8wC5qaqQa7Itaeil42F13jNOLXjY4fHSFdeS2UkNdFxkeDhcJIyeVG47drTjc7X0ggU5PTh4vaMfF29HyUfZtpS0c7Z4Tc4YEHmvbrY4awbvYdISUejUKKyat2KtgbPFrwc06WPHOae3rBB1qVXShCEIBJ+Wtr/6dh2GQ+sN+J6t6ZrUrRDE+Q+CMBtJwaO0hVgXF7i5xvc4kk7ScSpR0WbQuleGNGlfMsrfbTs7jpjytErx7oUnaNaLPozJ/GlFzNoG1VrSRl7i52JJvJURuoKQkp8yaydzrnvHJXNktYue4EjAJ7mIjbmjBIOaolDBmtwAStb9uMhaS446gtuUlsiFhcTjqCp63rYc9xc44oOq38onyE3nDUFyZM5OVdpSFlO25jTdJM7COPcT4TrvBGOjQMVK8HWQUlpv46bOjpGuuLhg6Yg4sj2NGt3UMb830NZtBFBG2GFjY42C5rWi4AfPXfrV0FbI3g4o6C5+bx1QP40gBIP8Att0R9WO0lOSEKqS8ubQkZNGxkr4w5hN7SRjnXXm7SEvSzVzTcZptoIe64jUQb1KcI3f4vNn3iobK6256aigdA5rXOlzL3NDxdmk6DvC9eGuSXTG72y7rrfvpvTd80d11v303pu+aWGW5bRAIfDccR9U35rL6atrxov0m/NXc/lP0y911v303pu+aO66376b03fNLX01bXjRfpN+aPpq2vGi/Sb803P5P0y911v303pu+aO66376b03fNLX01bXjRfpN+aPpq2vGi/Sb803P5P0y911v303pu+aO66376b03fNLX01bXjRfpN+aPpq2vGi/Sb803P5P0y911v303pu+awNq1zDfx8vWc73r0u/TVteNF+k35rH9pbVb3yKGRvmy09rXJufC9fk20mXdXHzwyQbxmntbh6kzWRl7TSkNkvhcfHxYeh40ddyrCLK2B/JqKd8J8ZvLb1jA+1b56NkjOMhe2Rm1urpGkHpXNwxy7LMrF5YOGogjpBB9oSVlJwexS3yU10MmnN/huPQOZ1YbklZN5XzULg118kF/KYdLd7CdB3aD61cdnV8c8bZYnBzHC8EesHYRouXnzw00l2o2pppYJDFMwseNR1jaDoI3haq2mEgvHO1/m/5V3W7YkNXHxcrdHNcOcw7Wn4aCqltix5aSXi5MRpY8aHt2jYRrGrsJzsETkVlI6z6oOcTxElzZm7tTwNrb794vC9AscCAQQQReCMQQdBBXnK3qO8cYBp5247egqzOBvKAzUzqV5vkp7g3fC6/M9Egt6A1WEWEhCFVKGXtZ3uEb5He63+7sUJYNJxkrW6r7z0BZZVz51XJsbmtHU0X+slZWXUcVDPNrbGbuk4BcoUsurV7prHAHkR8ho1YaVtsOiziAl+hGc4uOs3qxMkaO9wQONj0gijG0hcNq1QaC4nAC9TFW65tyrzL20MyLMBxd7FapBystkyvc6/DQBuUfkHks+1KzizeII7n1DhpzTfmsafGcQRuAcdVxhraqdK9IcGuTIoKGOIj61442c6zI8C8dDRc3+XekQx0dKyJjYo2hjGNDWNaLg1oFwAC3IQqoQhCCvuEbv8Xmz7xSvwg/Yabz49xyaOEbv8Xmz7xSvwg/Yabz49xy9ePpsb5m2i72zyR7FvWii72zyR7FvW8cN1JSvkcGMF5Pq3k6gpOayI4x9ZNjrDReB1lcv0iKeAkc5wLidw0BVTbeVbzLy3HT1Do2LPLPSzHa2u5Kf713ohHclP9670QqZ/aX8/rR+0v5/WufEjrkq5xSU/3r/RC1yQQapH9YB9ips5S/n9a6aLKEki53rTxIci0jTX4scHDsPYVoIS7Zlr5+DtesaQpU1ZY4NkN4dzH7Qu5k503VFGx4uc0H29qhJ7GfC7jadxadY2jYRrCYV9XVxlSUtVDxMwvAzXjnt2bxuUrwY5SmmqhTSH6md1wv0Ml0NO7O5p6ti02hR5rhK3RocNx0pQt5hY68G4g3g7CNBWGc6dWmNeolH25ZMdTEYn9LXa2O1OH/7EXrXkvafdNJBUa5ImuPlXXOHpAqUXlaqQr7PdG98EoxF7XdGpw3aCFDZC2gaO1Yg43Ne40794kIDOrPzD1K1+ESyg6NtQ0cplzX72E4Hqcf6iqWy0jLHMmbg67AjU9mg+zsXKPTSFz2dVCWKOUaJGMeOhzQ4e1C6VWVruvqZ/Ov8AU4harTmuoZhrOaPWtlvNzaqYf7jj6RzviuC0zfTyDcD61yheshuhWnkdHoVXWQdCtLI9+HUkE3aTsFUnCHUXy3bArYtMqn8vm/XHoCtKVsjbOFTatJEcW8cJHDaIgZSDuOZd1r1GvO/A80fTEd+qGa7pzQPYSvRCRQhCFQIQhBX3CN3+LzZ94pX4QfsNN58e45NHCN3+LzZ94pX4QfsNN58e45evH02N8zbRd7Z5I9i3rRRd7Z5I9i3rednDlt7mDzfxVf2FE11qUTXNDgamMEEAgjO0EHSFYFvcweb+KQsnP+7UX/lRe8vPxWmD0r9CU34eH9NnyR9CU34eH9NnyXeheVq4PoSm/Dw/ps+S1VmTlJKM2SmhcN8bb+ogXjqUohBUGWeRDaQianv4lzrnMJv4tx0XE4lp36Otcnc3G0kg8KMcYz+XEjrF6s/LRgNFNfsb257bkk5OQ8iS8YcW73SvVwrvFln0qCsOq4yIHWMFIpbyIffE7pHxTItsLuM73Yyx5zHjdf2JEypb7B7FYdM3B+5h+CrvLJ9xI2D4LjidnWK3+BGpL7KiB8CSZnVxjnD3k+Ku+AZl1ksPjTTOHpXf2qxF4q3c9fTCSJ8Z0Oa5vaLr159y1i/6YE6WyAdoN/sXopef+ElwbBJs4/DoGepUqy8jbScLPoxjhS04/wDpYhSGR9khtBRtdg4UsAd0iJl/rQqpby7p8yrztUjGu6xyT7o7VBuxa5u0EJ74Q6DPgEoGMTrz5Drg715p6iq+ikXNRB0PJddsKsTJCqucAkOtizZM4aCpyw6zNcCgsm0xgqvy/pea/qKs0TCSMOGxKuUdDxkbm69I6VaKyyDquItWleTcDIYj/wDK10bf6nNPUvSi8t2lTOa7C8OabwRgQQcCF6KyPtwVlJFUC7OLbpB4sjcHjovxG4hIRNIQhVQhCEFfcI3f4vNn3ilfhB+w03nx7jk0cI3f4vNn3ilfhB+w03nx7jl68fTY3zNtF3tnkj2LetFF3tnkj2Let52cOW3uYPN/FIWTn/dqL/yoveTvbL+aCbmkZt+xQ1DYDmTtlAIexwcwjURoIWGeNy6O8bp6GQqnba9cP40nqPtCy+ma776T1fJZeBfl34kWshVT9M1330nq+SybVVkvJdLIRrF9wPSBpV8C/KeJDFlrazXgU0ZzsQZCMQLtDem/HqUHblQKKzJ5nYOczi4xrL38lt3bf1LvpLNip2Geqe2ONovJcbv/AGVWuUVuvtmqY2NpZRwn6sEXF50GRw1YaAtOmM5cXPe7ruyMpiynBOv4KeWEMYa0NGgC4KYsyxi/lyciPadLtzR8VrP8xxetaWR5lO57sM83DyW4kqmssa69zt5KsjhBykYAYmXAAXYaAB4PTtVeZEWE61LRjiuviYeMmOoRtIvHS43NHSsOLl7NMI9D8GdmGmsukiIudxQe4aw6QmQg7733JnXwBfV5mrXUzBjHPOhrS49AF6895cRGd1JSDn1E4/rcIwe0vPUrmy0rs2IQt58pAu/KDj2m4dqrTg8pe7rakqhjBRszIzqLyCxh6/rX7jcoLrjYGgNGAAAHQMAhZIVGE0Qc0tcL2uBaRtBFxCpu2LPdTTvhdoBvafGYeafnvBVzpdy0yf7qivYPro7yz8w1sPTq39JUorCdme27sWikeWm5fY5CDccCDcQcCCNIIWUjL8RpUQ55NWrdyHHAqStGLWkKjnIKb7MtMPbmu06kCZlZY998jR0haODnKbuCoLJD/wBPKQH/AO2/Q2To1HdcfBTrX0+lI9u2Hde5gw1jYgvprgReMQcQdq+qoOD/AC3NNdS1RPE6I5DiYvyu/wBvYfB6NFuseCAQQQReCMQQdBB1hdKyQhCCvuEbv8Xmz7xSvwg/Yabz49xyaOEbv8Xmz7xSvwg/Yabz49xy9ePpsb5m2i72zyR7FvWii72zyR7FvW8cOavpBKwtPUdig2VdpU3JhzJGjRntz7huIIKaaeBz3BrASToAUnJYgYPrJWtOwAuu6SuMpKspGGVtrD/T0538W/8AyX39r7W/DU/6b/8AJOn0dH9//SfmtctDGNEw62kKcv2u/on/ALX2t+Gp/wBN/wDkg5XWycGRQMJ1iJxI9JxCZpKcjHAjaDesYGZzg3aQE5Ps5votUWRFdaDhNX1DnMb45uaPJYML+gJzorCo6duYHuuGm4Bt/WVF5ZZTmJmZFyQMBdqA+J2qq5sqSSb3G+/WVxuYLq1dktu0VPi1rS4ayc89mgJNyo4QXPBDTmjbfj/x1JCpXVdUc2ngmlvwvYxzh1kC4dacsneBatqCH1sjaePSWNIklO7Dkt6bz0LPLi/DqYEWFlRaE7aenY573HQNQ1ucdDWjWSvSnB1kVFZlNxbbnTPudPJ4zhoaNjG3m4bydakMlslKWz4+Lpog2/nPPKe87XPOJ6NA1AKbWNu2gWitqmxMdI83NaLz8AN6+1dUyJpe9wa0a/gNp3Kssssq25plkvbC03Rx38p7rsB5W06Gj1wQXCJlM8Nc4Xmef6uFjcS1h5JIGs45o2kuOpWPwbZL/R9DHC67jXfWzka5HAXi/Y0AN/lv1pB4J8mpKyoNr1beSD/0rDoJGHGAamNGDd951Am51IBCEKgQhCBHy7yTMl9TTt+sGMjB/EA8Jo8fdr6dNdQzq/UlZZ5EicmenubNpc3Q2Xf+V+/Qde1SxCA12sLspp7lCuc6NxY9pa5puc0i4g7wumKdQN1JaIcM1/atdZDr1KChqdqk6es6wghbTsprsRgV0ZM5U1FAeLcDJBf3snm7TG7V0aOi+9SksYdiOxRlVTbQgtawsoKerbnQvBI5zDg9nlN+OjepRUH3K5jg+NzmOGILSQQdxGITXY3CDPFc2pZxrfHbc146RzXerpV2bSHCN3+LzZ94pX4QfsNN58e45TGVVtQ1UkUkLiQGFrgQWlpzr7jf06rwofhB+w03nx7jl7MfTZXzNtF3tnkj2LetFF3tnkj2Let52cJKG0G00Jf4bgTfrDRoA6SqvtvLKQycp5GOABuATpbx+rHm/iq8selZJadHHIxr2OqY2ua4XhzS7EEHSFhxLZ2d4xs/ad3jntXVQ5RvJ5x7Vfn7D2b+Apf0Y/kueu4PbNkaW9yxxnU6ICNw3jNwPWCsZxHfKrOz7Q4y4B2a7UdR6V30lbe7NcM14Ojao/KDJqSglDSc6N2Mcmi8DSDscFtlYZYs9vfIxf5TRpHVpXoxy3Ns7HBX0fHFzNLmkm7WQvljULqQ58bWhx0lzGvv6nArKamdO0TROLZBrBux2rEZQ1kXJqIWTN8YDMf2jA9il17xT1ZHCIW3NqIRdozo8Lv5Dh2FPNlWtDUMz4ZA8a7tLdzmnEdapenraWpwjcY5Pu5OST0HQ5Rz6+aklEkLi17T1Ea2uGsHYs8uHLNx1Mr7vQyh7YyhigvF+e/xAdHlHwfbuSU/LOWqjDmERsI5QacQdYc/T2XJHt7K6OEFsVz3+N4Df8j6uleau9mbKrKm4cbUP28XG3C/yRqG1x9ehLuR2S09tTipqb2UUZuDRe3jbjjHHrzb+c/TpAxvLejIfg4ntB4q7Qz2QHlNYSWyTjVfrjj7CRouFxV6U1OyNjY42tYxoDWtaAGtaBcAAMAEkGUMTWNDGtDWtAa1oFwa0C4AAaAAs0IVUIQhAIQhAIQhBCZSZLwVjeWM2QC5sjecNx8Zu477rlU+UOTVTRG97c6O/CVt5buztbD09RKvNfHNBFxF4OBB1hTQ89w1a7IaverDyh4OKea98B4h+m4C+M/yeD/LcNxVdW1k1WUl5liJYP4jOWy7aSMW/wAwCmkSMNauttQHJQird66469AwyQgrlkpFxxWjvXWy0AdN3sQYRRZpHSt/CD9hpvPj3HLF0gcQQsuEH7DTefHuOXsw9NlfM20Xe2eSPYt60UXe2eSPYt69E7OHLb3MHm/ikCwHhtq0TnEACpjJJNwAztJJ0BP9vcweb+KrSJt9bANsrfavPxWmD1MLVgOiaL02/NfHWtTjTPEOmRnzVR9wN2rIUTd68m2h/wAqqujqKd8Tp4ibs5hDg7NeOacOzoJVZ2PV5jx2FSApWjUoq0Wta8FpGOkAgkFbcHPrpxnPdtLO56gsHe5OUzoOrqOCliL9K4JY+PpyB3yPls2nxm9Y9izsqq4xgOsYFerH4Z1zWhYUT8Q252nBRtRHxjCDz2YO2kaimhRFqw5jhKBhocNo1plj7kpOkhlddBG67jHtAaXZrS4m4ZxOA06SrcyF4J4aUtnqy2oqBcQ26+GI/lB57h4zh0AHFVra9KOc3QcQVcfBnlN3XTZjz9dDcyTa4eA/rAuO8HavJxMddWuNOCEIWbsIQhAIQhAIQhAIQhAIQhAIQhAuWzkRRVN5dCGPPhx/Vuv2m7kuPSCkq1OCmVt5pqhrxqbICw+k28E9QVsIU0PPtoZMV8HPppCPGYONHTey+4dNyh+7SDccCNIOBHUvTS5a2zoZhdLFHINj2Nf7wTSaUXYc2cCfzfAKV4QfsNN58e45TeWVkwU80bYImxhzc5waLgTnXX3aBgoThB+w03nx7jl7MfTZXzNtF3tnkj2LetFF3tnkj2Let52cOW3uYPN/FVfJLm1UThqkB7FaFvcweb+KrejoRPX08BJaJZmRlw0gON14v1rz8VpgYn5RyeN6guWbKCQ+Ge25WfDwN0Y589S7cHRtHuX+tSlLwW2Yy4mBzyPHlkPaA4A9i8emmlF1FsE6XHrK7LHoK2Z7XQU00g2hhDCNfLdc31r0RZ+TlHBjDSwMO1sbA70rr1KKzoaUVRSPhlLXAtc1xa5p1EaQVlUtEFQHDvUvKGwHwh1H2pr4TrGzXtq2DB1zJdzhzHdYw6htS2xndEBi8NvKjP5hq6xgvbjlubZWaruWMjA4EHQVxWNVZ7Ljzm4FSC1nWOC5JBcXQkbSz4hcmT9sPoKtk4vzb82VvjRnnDpGkbwFPWtS5zc5vObiFA2lCHtzwNODhsdrWWWPs7lehqWobIxsjCHNc0OaRoIIvBW1VbwPZSaaCU4i98BOsaXs6ucOvYrSXks1WsoQhCihCEIBCEIBCEIBCEIBCEIBCEIBCEIK+4Ru/wAXmz7xS5lzA59HSsaL3GcXD+RyneFGpbHLG95uAjPvFVpaGWr3kBrs1reaB7elerGzkkrKzqsGksi5jQZowQ0AjHYt30UPvo/Wqt/ayT7w9qP2sk+8Pau/EjnlP+U9GWxhwIc3MILm6Ab9B2KucnP+7UX/AJUXvLc/Kp7gWl5IOkX4Fc+TEgdatCR+Ki95ZcTKWO8Zp6mQhC87QIQhBy2nQtnifC/mvaQd2wjeDcepUsI3007o34OY6479hG4i49avNV/wn2Ng2rYMW3Ml6PAd1HDrC14WWrpxnNlOalLalj4+ZNp2Nd4V/tTD9Ft+/Z2FVpXZUlpzGuIDdh1rl/ap/jntW/PI45atX6Lb98zsKg67J97HExkSxu5wZi5h1HN03bwkb9qn+Oe1fW5WSDESOB6SlzlOWuqo4ynlbLGc18bg5p2EH2L0BkvbbKymjqGYZwue3xHjBze31ELzhPlCJO+HOJ0nX/ym3gryqbT1PFOeOJnIafySaGO3A809WxY5yXs7x6L3QhCxdhCEIBCEIBCEIBCEIBCEIBCEIBCEIIq2snKWru7pgZLm4DOvNyhzwaWV+Cj7X/5IQmwfuzsn8FH2v/yR+7OyfwUfa/8AyQhXYP3Z2T+Cj7X/AOSLP4PLNhlZNHStbIxwex2fIc1wxBuLrkITYbUIQoBCEIBaqmnbIx0b2hzXAtc06CDpCEIFs8HVl/gYew/NH7ubK/AweifmhCbB+7myvwMHon5o/dzZX4GD0T80ITYP3c2V+Bg9E/NfWcHllg3iihB3A/NfUJsMzG3AAaALgvqEIBCE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R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17575"/>
            <a:ext cx="2095500" cy="158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843"/>
            <a:ext cx="7772400" cy="145075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Confusion 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Matrix</a:t>
            </a:r>
            <a:b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3600" dirty="0"/>
          </a:p>
        </p:txBody>
      </p:sp>
      <p:pic>
        <p:nvPicPr>
          <p:cNvPr id="4" name="Picture -1023" descr="precision and rec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2325357" cy="609600"/>
          </a:xfrm>
          <a:prstGeom prst="rect">
            <a:avLst/>
          </a:prstGeom>
          <a:noFill/>
        </p:spPr>
      </p:pic>
      <p:pic>
        <p:nvPicPr>
          <p:cNvPr id="5" name="Picture 444" descr="rec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0"/>
            <a:ext cx="2006827" cy="609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743200" y="316813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=&gt;Sensitivity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4267200"/>
            <a:ext cx="3023350" cy="6524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3800" y="4343400"/>
            <a:ext cx="5878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=&gt; W</a:t>
            </a:r>
            <a:r>
              <a:rPr lang="en-US" dirty="0" smtClean="0">
                <a:uFill>
                  <a:solidFill>
                    <a:schemeClr val="bg1"/>
                  </a:solidFill>
                </a:uFill>
              </a:rPr>
              <a:t>eighted average of </a:t>
            </a:r>
            <a:r>
              <a:rPr lang="en-US" dirty="0">
                <a:uFill>
                  <a:solidFill>
                    <a:schemeClr val="bg1"/>
                  </a:solidFill>
                </a:uFill>
              </a:rPr>
              <a:t>the precision and recall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54496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higher the better!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9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457200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Distribution of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Variables 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t="2503" r="8145" b="5652"/>
          <a:stretch/>
        </p:blipFill>
        <p:spPr>
          <a:xfrm>
            <a:off x="40758" y="948070"/>
            <a:ext cx="9027042" cy="5528930"/>
          </a:xfrm>
        </p:spPr>
      </p:pic>
    </p:spTree>
    <p:extLst>
      <p:ext uri="{BB962C8B-B14F-4D97-AF65-F5344CB8AC3E}">
        <p14:creationId xmlns:p14="http://schemas.microsoft.com/office/powerpoint/2010/main" val="33163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 t="4769" r="16739" b="-814"/>
          <a:stretch/>
        </p:blipFill>
        <p:spPr>
          <a:xfrm>
            <a:off x="119154" y="990600"/>
            <a:ext cx="8948646" cy="5897387"/>
          </a:xfrm>
        </p:spPr>
      </p:pic>
      <p:sp>
        <p:nvSpPr>
          <p:cNvPr id="8" name="Down Arrow 7"/>
          <p:cNvSpPr/>
          <p:nvPr/>
        </p:nvSpPr>
        <p:spPr>
          <a:xfrm>
            <a:off x="1119963" y="5638800"/>
            <a:ext cx="2286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971800" y="5600700"/>
            <a:ext cx="2286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600700"/>
            <a:ext cx="28098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-457200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Correlation Matrix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85800"/>
            <a:ext cx="4940906" cy="4940906"/>
          </a:xfrm>
          <a:prstGeom prst="rect">
            <a:avLst/>
          </a:prstGeom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23" y="5562600"/>
            <a:ext cx="6500812" cy="107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-764957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ROC Curve for Logistic Regression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219200"/>
            <a:ext cx="1683509" cy="101777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5" y="1027331"/>
            <a:ext cx="7037625" cy="52782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39"/>
            <a:ext cx="7543800" cy="74676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AUC Comparisons in Decision Tree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39"/>
            <a:ext cx="7543800" cy="74676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AUC Comparisons in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andom Forest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80010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3" t="5133" r="748" b="1915"/>
          <a:stretch/>
        </p:blipFill>
        <p:spPr bwMode="auto">
          <a:xfrm>
            <a:off x="914400" y="990600"/>
            <a:ext cx="6797675" cy="5251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3957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Importance R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ank of Features Found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Grid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earch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Random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orest 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4733" r="10027"/>
          <a:stretch/>
        </p:blipFill>
        <p:spPr bwMode="auto">
          <a:xfrm>
            <a:off x="914400" y="1295399"/>
            <a:ext cx="7543800" cy="4800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72979"/>
            <a:ext cx="7543800" cy="925378"/>
          </a:xfrm>
        </p:spPr>
        <p:txBody>
          <a:bodyPr>
            <a:norm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AUC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Comparisons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GBM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6934200" cy="4622800"/>
          </a:xfrm>
        </p:spPr>
      </p:pic>
    </p:spTree>
    <p:extLst>
      <p:ext uri="{BB962C8B-B14F-4D97-AF65-F5344CB8AC3E}">
        <p14:creationId xmlns:p14="http://schemas.microsoft.com/office/powerpoint/2010/main" val="16234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7757"/>
            <a:ext cx="7543800" cy="1069757"/>
          </a:xfrm>
        </p:spPr>
        <p:txBody>
          <a:bodyPr>
            <a:norm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Importance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Rank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of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Features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ound  in GBM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r="9881"/>
          <a:stretch/>
        </p:blipFill>
        <p:spPr>
          <a:xfrm>
            <a:off x="1" y="685800"/>
            <a:ext cx="9144000" cy="6172200"/>
          </a:xfrm>
        </p:spPr>
      </p:pic>
    </p:spTree>
    <p:extLst>
      <p:ext uri="{BB962C8B-B14F-4D97-AF65-F5344CB8AC3E}">
        <p14:creationId xmlns:p14="http://schemas.microsoft.com/office/powerpoint/2010/main" val="692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Comparison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Linear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Non-linear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ernel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 SVM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Using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efault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arameters 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1096"/>
            <a:ext cx="7545332" cy="5630704"/>
          </a:xfrm>
        </p:spPr>
      </p:pic>
    </p:spTree>
    <p:extLst>
      <p:ext uri="{BB962C8B-B14F-4D97-AF65-F5344CB8AC3E}">
        <p14:creationId xmlns:p14="http://schemas.microsoft.com/office/powerpoint/2010/main" val="1118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0296"/>
            <a:ext cx="7543800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6200" y="1752600"/>
            <a:ext cx="89154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Comparison of Income Level Prediction Models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3962400"/>
            <a:ext cx="746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4782234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Qiudong</a:t>
            </a:r>
            <a:r>
              <a:rPr lang="en-US" b="1" dirty="0" smtClean="0"/>
              <a:t> Deng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Comparison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Default and Optimized Parameters 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-SVM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862512" cy="5867400"/>
          </a:xfrm>
        </p:spPr>
      </p:pic>
    </p:spTree>
    <p:extLst>
      <p:ext uri="{BB962C8B-B14F-4D97-AF65-F5344CB8AC3E}">
        <p14:creationId xmlns:p14="http://schemas.microsoft.com/office/powerpoint/2010/main" val="8112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94" y="-554557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AUC </a:t>
            </a:r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Comparison of Optimized Models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772400" cy="5181600"/>
          </a:xfrm>
        </p:spPr>
      </p:pic>
    </p:spTree>
    <p:extLst>
      <p:ext uri="{BB962C8B-B14F-4D97-AF65-F5344CB8AC3E}">
        <p14:creationId xmlns:p14="http://schemas.microsoft.com/office/powerpoint/2010/main" val="35007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990600"/>
            <a:ext cx="4267200" cy="4876800"/>
          </a:xfrm>
        </p:spPr>
      </p:pic>
      <p:sp>
        <p:nvSpPr>
          <p:cNvPr id="10" name="TextBox 9"/>
          <p:cNvSpPr txBox="1"/>
          <p:nvPr/>
        </p:nvSpPr>
        <p:spPr>
          <a:xfrm>
            <a:off x="324017" y="587870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on predication of   =&lt;50K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35955" y="5879068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50K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53" y="1066800"/>
            <a:ext cx="4210735" cy="48122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9179" y="237287"/>
            <a:ext cx="8534400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spc="-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Confusion </a:t>
            </a:r>
            <a:r>
              <a:rPr lang="en-US" sz="3200" b="1" spc="-5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Matrix </a:t>
            </a:r>
            <a:r>
              <a:rPr lang="en-US" sz="3200" b="1" spc="-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200" b="1" spc="-5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omparison </a:t>
            </a:r>
            <a:r>
              <a:rPr lang="en-US" sz="3200" b="1" spc="-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on O</a:t>
            </a:r>
            <a:r>
              <a:rPr lang="en-US" sz="3200" b="1" spc="-5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ptimized  Models</a:t>
            </a:r>
          </a:p>
        </p:txBody>
      </p:sp>
      <p:sp>
        <p:nvSpPr>
          <p:cNvPr id="18" name="AutoShape 4" descr="https://wikimedia.org/api/rest_v1/media/math/render/svg/2a535af958c5c05eb6c41ebac60a81dbddb29e6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45550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AUC </a:t>
            </a:r>
            <a:r>
              <a:rPr lang="en-US" sz="2800" b="1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 </a:t>
            </a:r>
            <a:r>
              <a:rPr lang="en-US" sz="2800" b="1" dirty="0" smtClean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confusion </a:t>
            </a:r>
            <a:r>
              <a:rPr lang="en-US" sz="2800" b="1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matrix both showed </a:t>
            </a:r>
            <a:r>
              <a:rPr lang="en-US" sz="2800" b="1" dirty="0" smtClean="0">
                <a:solidFill>
                  <a:srgbClr val="333333"/>
                </a:solidFill>
                <a:latin typeface="Arial" pitchFamily="34" charset="0"/>
                <a:ea typeface="Arial" panose="020B0604020202020204" pitchFamily="34" charset="0"/>
                <a:cs typeface="Arial" pitchFamily="34" charset="0"/>
              </a:rPr>
              <a:t>that optimized GBM model has the best performance in all models built in this project on this dataset.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 smtClean="0">
              <a:solidFill>
                <a:srgbClr val="333333"/>
              </a:solidFill>
              <a:latin typeface="Arial" pitchFamily="34" charset="0"/>
              <a:ea typeface="Arial" panose="020B0604020202020204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333333"/>
                </a:solidFill>
                <a:latin typeface="Arial" pitchFamily="34" charset="0"/>
                <a:ea typeface="Arial" panose="020B0604020202020204" pitchFamily="34" charset="0"/>
                <a:cs typeface="Arial" pitchFamily="34" charset="0"/>
              </a:rPr>
              <a:t>We can do importance rank of features in GBM and random forest models.</a:t>
            </a:r>
            <a:r>
              <a:rPr lang="en-US" sz="2800" b="1" dirty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 models showed capital gain is the most important feature to determine income level. </a:t>
            </a:r>
            <a:endParaRPr lang="en-US" sz="2800" b="1" dirty="0">
              <a:solidFill>
                <a:srgbClr val="333333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817099"/>
            <a:ext cx="3850190" cy="56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Conclusions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4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4389" y="685800"/>
            <a:ext cx="32063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 Goal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40884"/>
            <a:ext cx="2540000" cy="158791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82959098"/>
              </p:ext>
            </p:extLst>
          </p:nvPr>
        </p:nvGraphicFramePr>
        <p:xfrm>
          <a:off x="375789" y="1828800"/>
          <a:ext cx="807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dataset named “Census Income Data Set” can be downloaded from the public website (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http://archive.ics.uci.edu/ml/datasets/Census+Income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endParaRPr lang="en-US" sz="28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 has 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48,842 instances and 14 independent variables </a:t>
            </a:r>
            <a:r>
              <a:rPr lang="en-US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were extracted from the 1994 census data</a:t>
            </a:r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953000"/>
            <a:ext cx="1752600" cy="12141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968514"/>
            <a:ext cx="1297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516" y="0"/>
            <a:ext cx="26263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Workflow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2" y="990600"/>
            <a:ext cx="8930178" cy="5715000"/>
          </a:xfrm>
        </p:spPr>
      </p:pic>
    </p:spTree>
    <p:extLst>
      <p:ext uri="{BB962C8B-B14F-4D97-AF65-F5344CB8AC3E}">
        <p14:creationId xmlns:p14="http://schemas.microsoft.com/office/powerpoint/2010/main" val="2309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45" y="2514600"/>
            <a:ext cx="5100827" cy="24860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3677402" cy="3962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763000" cy="1234189"/>
          </a:xfrm>
        </p:spPr>
        <p:txBody>
          <a:bodyPr>
            <a:noAutofit/>
          </a:bodyPr>
          <a:lstStyle/>
          <a:p>
            <a:r>
              <a:rPr lang="en-US" sz="32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Two Layouts for Hyper-parameter Optimization in Python </a:t>
            </a:r>
            <a:r>
              <a:rPr lang="en-US" sz="3200" b="1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Scikit</a:t>
            </a:r>
            <a:r>
              <a:rPr lang="en-US" sz="32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-learn Library  </a:t>
            </a:r>
          </a:p>
        </p:txBody>
      </p:sp>
    </p:spTree>
    <p:extLst>
      <p:ext uri="{BB962C8B-B14F-4D97-AF65-F5344CB8AC3E}">
        <p14:creationId xmlns:p14="http://schemas.microsoft.com/office/powerpoint/2010/main" val="29110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940040" cy="1450757"/>
          </a:xfrm>
        </p:spPr>
        <p:txBody>
          <a:bodyPr/>
          <a:lstStyle/>
          <a:p>
            <a:r>
              <a:rPr lang="en-U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Random </a:t>
            </a:r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U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orest </a:t>
            </a:r>
            <a:endParaRPr lang="en-US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3513"/>
            <a:ext cx="2395626" cy="1595487"/>
          </a:xfrm>
        </p:spPr>
      </p:pic>
      <p:pic>
        <p:nvPicPr>
          <p:cNvPr id="3076" name="Picture 4" descr="a_random_fore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57400"/>
            <a:ext cx="7162800" cy="4250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6604"/>
            <a:ext cx="7833360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Gradient 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Boosting Machines (GBM)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pic>
        <p:nvPicPr>
          <p:cNvPr id="5122" name="Picture 2" descr="http://i2.wp.com/www.analyticsvidhya.com/wp-content/uploads/2016/02/boo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34916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457200"/>
            <a:ext cx="7543800" cy="145075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Support 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Vector 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Machines (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SVM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b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269" name="Picture 5" descr="sv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88392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25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393877</TotalTime>
  <Words>300</Words>
  <Application>Microsoft Office PowerPoint</Application>
  <PresentationFormat>On-screen Show (4:3)</PresentationFormat>
  <Paragraphs>41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PowerPoint Presentation</vt:lpstr>
      <vt:lpstr> </vt:lpstr>
      <vt:lpstr>PowerPoint Presentation</vt:lpstr>
      <vt:lpstr>PowerPoint Presentation</vt:lpstr>
      <vt:lpstr>PowerPoint Presentation</vt:lpstr>
      <vt:lpstr>Two Layouts for Hyper-parameter Optimization in Python Scikit-learn Library  </vt:lpstr>
      <vt:lpstr>                            Random Forest </vt:lpstr>
      <vt:lpstr>Gradient Boosting Machines (GBM) </vt:lpstr>
      <vt:lpstr>Support Vector Machines (SVM) </vt:lpstr>
      <vt:lpstr>Confusion Matrix </vt:lpstr>
      <vt:lpstr>Distribution of Variables </vt:lpstr>
      <vt:lpstr>Correlation Matrix</vt:lpstr>
      <vt:lpstr>ROC Curve for Logistic Regression</vt:lpstr>
      <vt:lpstr>AUC Comparisons in Decision Tree</vt:lpstr>
      <vt:lpstr>AUC Comparisons in Random Forest</vt:lpstr>
      <vt:lpstr>Importance Rank of Features Found in Grid Search in Random Forest </vt:lpstr>
      <vt:lpstr>AUC Comparisons in GBM</vt:lpstr>
      <vt:lpstr>Importance Rank of Features Found  in GBM</vt:lpstr>
      <vt:lpstr>Comparison Linear and Non-linear Kernel in SVM Using Default Parameters </vt:lpstr>
      <vt:lpstr>Comparison Default and Optimized Parameters -SVM</vt:lpstr>
      <vt:lpstr>AUC Comparison of Optimized Models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</dc:title>
  <dc:creator>qddeng</dc:creator>
  <cp:lastModifiedBy>qddeng</cp:lastModifiedBy>
  <cp:revision>141</cp:revision>
  <dcterms:created xsi:type="dcterms:W3CDTF">2016-04-01T01:56:55Z</dcterms:created>
  <dcterms:modified xsi:type="dcterms:W3CDTF">2016-08-31T02:05:45Z</dcterms:modified>
</cp:coreProperties>
</file>