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59" r:id="rId4"/>
    <p:sldId id="269" r:id="rId5"/>
    <p:sldId id="267" r:id="rId6"/>
    <p:sldId id="268" r:id="rId7"/>
    <p:sldId id="281" r:id="rId8"/>
    <p:sldId id="270" r:id="rId9"/>
    <p:sldId id="262" r:id="rId10"/>
    <p:sldId id="263" r:id="rId11"/>
    <p:sldId id="271" r:id="rId12"/>
    <p:sldId id="275" r:id="rId13"/>
    <p:sldId id="280" r:id="rId14"/>
  </p:sldIdLst>
  <p:sldSz cx="9144000" cy="5143500" type="screen16x9"/>
  <p:notesSz cx="6858000" cy="9144000"/>
  <p:embeddedFontLst>
    <p:embeddedFont>
      <p:font typeface="等距更纱黑体 Slab SC Light" panose="02010600030101010101" charset="-122"/>
      <p:regular r:id="rId16"/>
      <p:italic r:id="rId17"/>
    </p:embeddedFont>
    <p:embeddedFont>
      <p:font typeface="等距更纱黑体 Slab SC Semibold" panose="02010600030101010101" charset="-122"/>
      <p:bold r:id="rId18"/>
      <p:boldItalic r:id="rId19"/>
    </p:embeddedFont>
    <p:embeddedFont>
      <p:font typeface="Exo 2" panose="02010600030101010101" charset="0"/>
      <p:regular r:id="rId20"/>
      <p:bold r:id="rId21"/>
      <p:italic r:id="rId22"/>
      <p:boldItalic r:id="rId23"/>
    </p:embeddedFont>
    <p:embeddedFont>
      <p:font typeface="Fira Sans Extra Condensed Medium" panose="02010600030101010101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bold r:id="rId29"/>
      <p:italic r:id="rId30"/>
      <p:boldItalic r:id="rId31"/>
    </p:embeddedFont>
    <p:embeddedFont>
      <p:font typeface="Squada One" panose="02010600030101010101" charset="0"/>
      <p:regular r:id="rId32"/>
    </p:embeddedFont>
    <p:embeddedFont>
      <p:font typeface="等线 Light" panose="02010600030101010101" pitchFamily="2" charset="-122"/>
      <p:regular r:id="rId33"/>
    </p:embeddedFont>
    <p:embeddedFont>
      <p:font typeface="微软雅黑" panose="020B0503020204020204" pitchFamily="34" charset="-122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EAEAEA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B2A168-8E42-42A2-A859-9F87FFBDAF6D}">
  <a:tblStyle styleId="{BCB2A168-8E42-42A2-A859-9F87FFBDAF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18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624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60" r:id="rId9"/>
    <p:sldLayoutId id="2147483661" r:id="rId10"/>
    <p:sldLayoutId id="2147483665" r:id="rId11"/>
    <p:sldLayoutId id="2147483671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048722" y="1393700"/>
            <a:ext cx="7046555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434343"/>
                </a:solidFill>
                <a:latin typeface="等距更纱黑体 Slab SC Light" panose="02010600030101010101" charset="-122"/>
                <a:ea typeface="等距更纱黑体 Slab SC Light" panose="02010600030101010101" charset="-122"/>
              </a:rPr>
              <a:t>基于自然语言处理的新冠相关推特属性判断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70DD12A-686D-4244-99A9-EC123914C3CA}"/>
              </a:ext>
            </a:extLst>
          </p:cNvPr>
          <p:cNvSpPr txBox="1"/>
          <p:nvPr/>
        </p:nvSpPr>
        <p:spPr>
          <a:xfrm>
            <a:off x="5690338" y="3955282"/>
            <a:ext cx="4055469" cy="31777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>
              <a:defRPr b="1" spc="3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华文细黑" panose="02010600040101010101" pitchFamily="2" charset="-122"/>
              </a:rPr>
              <a:t>组员</a:t>
            </a:r>
            <a:r>
              <a: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sym typeface="华文细黑" panose="02010600040101010101" pitchFamily="2" charset="-122"/>
              </a:rPr>
              <a:t>：段皞一 杨浩峰 翟智超</a:t>
            </a:r>
            <a:endParaRPr kumimoji="0" lang="zh-CN" altLang="en-US" sz="1465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  <a:sym typeface="华文细黑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F9A651-A681-4D04-AA5D-651332152BEC}"/>
              </a:ext>
            </a:extLst>
          </p:cNvPr>
          <p:cNvSpPr txBox="1"/>
          <p:nvPr/>
        </p:nvSpPr>
        <p:spPr>
          <a:xfrm>
            <a:off x="5682522" y="3392574"/>
            <a:ext cx="2340259" cy="31810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>
              <a:defRPr b="1" spc="3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华文细黑" panose="02010600040101010101" pitchFamily="2" charset="-122"/>
              </a:rPr>
              <a:t>指导老师</a:t>
            </a:r>
            <a:r>
              <a: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sym typeface="华文细黑" panose="02010600040101010101" pitchFamily="2" charset="-122"/>
              </a:rPr>
              <a:t>：汤斯亮</a:t>
            </a:r>
            <a:endParaRPr kumimoji="0" lang="zh-CN" altLang="en-US" sz="1465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3888000" y="826614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zh-CN" altLang="en-US" dirty="0">
                <a:latin typeface="等距更纱黑体 Slab SC Light" panose="02000409000000000000" pitchFamily="49" charset="-122"/>
                <a:ea typeface="等距更纱黑体 Slab SC Light" panose="02000409000000000000" pitchFamily="49" charset="-122"/>
              </a:rPr>
              <a:t>主要问题及分析</a:t>
            </a:r>
            <a:endParaRPr dirty="0">
              <a:latin typeface="等距更纱黑体 Slab SC Light" panose="02000409000000000000" pitchFamily="49" charset="-122"/>
              <a:ea typeface="等距更纱黑体 Slab SC Light" panose="02000409000000000000" pitchFamily="49" charset="-122"/>
            </a:endParaRPr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1819868" y="1057003"/>
            <a:ext cx="5504263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sz="120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1</a:t>
            </a:r>
            <a:r>
              <a:rPr lang="en-US" altLang="zh-CN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.</a:t>
            </a:r>
            <a:r>
              <a:rPr lang="zh-CN" altLang="en-US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目前部分题目是对事实性陈述进行进一步的分类，第一问中非事实性陈述就在这部分问题中无关，标签是“</a:t>
            </a:r>
            <a:r>
              <a:rPr lang="en-US" altLang="zh-CN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nan</a:t>
            </a:r>
            <a:r>
              <a:rPr lang="zh-CN" altLang="en-US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”。目前，我们对如何处理这种关联性还存在一定的问题，一种办法是忽略这种关联性，把这些问题当作三分类任务；另一种是我们目前</a:t>
            </a:r>
            <a:r>
              <a:rPr lang="zh-CN" altLang="en-US" sz="120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所</a:t>
            </a:r>
            <a:r>
              <a:rPr lang="zh-CN" altLang="en-US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实现的，考虑这种关联性，将这些问题的预测数据在第一问的基础上进行过滤，从而变成二分类问题。</a:t>
            </a:r>
            <a:endParaRPr lang="en-US" altLang="zh-CN" sz="1200" b="0" i="0" u="none" strike="noStrike" baseline="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marL="0" indent="0" algn="l"/>
            <a:endParaRPr lang="zh-CN" altLang="en-US" sz="1200" b="0" i="0" u="none" strike="noStrike" baseline="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marL="0" indent="0" algn="l"/>
            <a:r>
              <a:rPr lang="en-US" altLang="zh-CN" sz="120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2</a:t>
            </a:r>
            <a:r>
              <a:rPr lang="en-US" altLang="zh-CN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.</a:t>
            </a:r>
            <a:r>
              <a:rPr lang="zh-CN" altLang="en-US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目前使用的模型是比较传统的</a:t>
            </a:r>
            <a:r>
              <a:rPr lang="en-US" altLang="zh-CN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CNN</a:t>
            </a:r>
            <a:r>
              <a:rPr lang="zh-CN" altLang="en-US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和</a:t>
            </a:r>
            <a:r>
              <a:rPr lang="en-US" altLang="zh-CN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RNN</a:t>
            </a:r>
            <a:r>
              <a:rPr lang="zh-CN" altLang="en-US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，并且没有对参数进行过多的分析，之后需要分析参数对预测结果的影响，并且还要再引入一些额外的模型和工具进行优化，比如</a:t>
            </a:r>
            <a:r>
              <a:rPr lang="en-US" altLang="zh-CN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BERT</a:t>
            </a:r>
            <a:r>
              <a:rPr lang="zh-CN" altLang="en-US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等；使用其他的神经网络模型进行训练。</a:t>
            </a:r>
            <a:endParaRPr lang="en-US" altLang="zh-CN" sz="1200" b="0" i="0" u="none" strike="noStrike" baseline="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marL="0" indent="0" algn="l"/>
            <a:endParaRPr lang="zh-CN" altLang="en-US" sz="1200" b="0" i="0" u="none" strike="noStrike" baseline="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marL="0" indent="0" algn="l"/>
            <a:r>
              <a:rPr lang="en-US" altLang="zh-CN" sz="120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3</a:t>
            </a:r>
            <a:r>
              <a:rPr lang="en-US" altLang="zh-CN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.</a:t>
            </a:r>
            <a:r>
              <a:rPr lang="zh-CN" altLang="en-US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目前模型训练时间较长，后期考虑使用并行之类的方法优化模型的计算性能。</a:t>
            </a:r>
            <a:endParaRPr lang="en-US" altLang="zh-CN" sz="1200" b="0" i="0" u="none" strike="noStrike" baseline="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marL="0" indent="0" algn="l"/>
            <a:endParaRPr lang="zh-CN" altLang="en-US" sz="1200" b="0" i="0" u="none" strike="noStrike" baseline="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marL="0" indent="0" algn="l"/>
            <a:r>
              <a:rPr lang="en-US" altLang="zh-CN" sz="120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4</a:t>
            </a:r>
            <a:r>
              <a:rPr lang="en-US" altLang="zh-CN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.</a:t>
            </a:r>
            <a:r>
              <a:rPr lang="zh-CN" altLang="en-US" sz="12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当前的嵌入层的编码方式更侧重单个词能体现出的特征，从而忽视了句子结构对问题相关属性的影响。</a:t>
            </a:r>
            <a:endParaRPr lang="en-US" sz="120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下阶段安排</a:t>
            </a:r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5</a:t>
            </a:r>
            <a:endParaRPr dirty="0"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ctrTitle"/>
          </p:nvPr>
        </p:nvSpPr>
        <p:spPr>
          <a:xfrm>
            <a:off x="1964850" y="336974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CN" altLang="en-US" dirty="0">
                <a:latin typeface="等距更纱黑体 Slab SC Light" panose="02000409000000000000" pitchFamily="49" charset="-122"/>
                <a:ea typeface="等距更纱黑体 Slab SC Light" panose="02000409000000000000" pitchFamily="49" charset="-122"/>
              </a:rPr>
              <a:t>下阶段安排</a:t>
            </a:r>
            <a:endParaRPr dirty="0">
              <a:latin typeface="等距更纱黑体 Slab SC Light" panose="02000409000000000000" pitchFamily="49" charset="-122"/>
              <a:ea typeface="等距更纱黑体 Slab SC Light" panose="02000409000000000000" pitchFamily="49" charset="-122"/>
            </a:endParaRPr>
          </a:p>
        </p:txBody>
      </p:sp>
      <p:grpSp>
        <p:nvGrpSpPr>
          <p:cNvPr id="440" name="Google Shape;440;p47"/>
          <p:cNvGrpSpPr/>
          <p:nvPr/>
        </p:nvGrpSpPr>
        <p:grpSpPr>
          <a:xfrm>
            <a:off x="1907268" y="2372969"/>
            <a:ext cx="1873113" cy="1290901"/>
            <a:chOff x="720000" y="2341741"/>
            <a:chExt cx="2120585" cy="1442831"/>
          </a:xfrm>
        </p:grpSpPr>
        <p:sp>
          <p:nvSpPr>
            <p:cNvPr id="441" name="Google Shape;441;p47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2" name="Google Shape;442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47"/>
          <p:cNvGrpSpPr/>
          <p:nvPr/>
        </p:nvGrpSpPr>
        <p:grpSpPr>
          <a:xfrm rot="10800000" flipH="1">
            <a:off x="3458117" y="1731323"/>
            <a:ext cx="1871633" cy="792615"/>
            <a:chOff x="720000" y="2913790"/>
            <a:chExt cx="2118910" cy="885900"/>
          </a:xfrm>
        </p:grpSpPr>
        <p:sp>
          <p:nvSpPr>
            <p:cNvPr id="445" name="Google Shape;445;p47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6" name="Google Shape;446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8" name="Google Shape;448;p47"/>
          <p:cNvGrpSpPr/>
          <p:nvPr/>
        </p:nvGrpSpPr>
        <p:grpSpPr>
          <a:xfrm>
            <a:off x="5080474" y="2128287"/>
            <a:ext cx="782515" cy="1447667"/>
            <a:chOff x="443746" y="2163473"/>
            <a:chExt cx="885900" cy="1618048"/>
          </a:xfrm>
        </p:grpSpPr>
        <p:sp>
          <p:nvSpPr>
            <p:cNvPr id="449" name="Google Shape;449;p47"/>
            <p:cNvSpPr/>
            <p:nvPr/>
          </p:nvSpPr>
          <p:spPr>
            <a:xfrm>
              <a:off x="443746" y="2895621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1" name="Google Shape;451;p47"/>
            <p:cNvCxnSpPr/>
            <p:nvPr/>
          </p:nvCxnSpPr>
          <p:spPr>
            <a:xfrm rot="10800000">
              <a:off x="720000" y="2163473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7" name="Google Shape;457;p47"/>
          <p:cNvSpPr txBox="1"/>
          <p:nvPr/>
        </p:nvSpPr>
        <p:spPr>
          <a:xfrm>
            <a:off x="1883471" y="3027926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dirty="0">
                <a:solidFill>
                  <a:srgbClr val="FFFFFF"/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  <a:cs typeface="Exo 2"/>
                <a:sym typeface="Exo 2"/>
              </a:rPr>
              <a:t>①</a:t>
            </a:r>
            <a:endParaRPr lang="en-US" altLang="zh-CN" sz="1200" b="1" dirty="0">
              <a:solidFill>
                <a:srgbClr val="FFFFFF"/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  <a:cs typeface="Exo 2"/>
              <a:sym typeface="Exo 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solidFill>
                  <a:srgbClr val="FFFFFF"/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  <a:cs typeface="Exo 2"/>
                <a:sym typeface="Exo 2"/>
              </a:rPr>
              <a:t>12</a:t>
            </a:r>
            <a:r>
              <a:rPr lang="zh-CN" altLang="en-US" sz="1200" b="1" dirty="0">
                <a:solidFill>
                  <a:srgbClr val="FFFFFF"/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  <a:cs typeface="Exo 2"/>
                <a:sym typeface="Exo 2"/>
              </a:rPr>
              <a:t>月</a:t>
            </a:r>
            <a:endParaRPr sz="1200" b="1" dirty="0">
              <a:solidFill>
                <a:srgbClr val="FFFFFF"/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  <a:cs typeface="Exo 2"/>
              <a:sym typeface="Exo 2"/>
            </a:endParaRPr>
          </a:p>
        </p:txBody>
      </p:sp>
      <p:sp>
        <p:nvSpPr>
          <p:cNvPr id="458" name="Google Shape;458;p47"/>
          <p:cNvSpPr txBox="1"/>
          <p:nvPr/>
        </p:nvSpPr>
        <p:spPr>
          <a:xfrm>
            <a:off x="937275" y="3739633"/>
            <a:ext cx="2700153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将当前的</a:t>
            </a:r>
            <a:r>
              <a:rPr lang="en-US" altLang="zh-CN" sz="1600" b="0" i="0" u="none" strike="noStrike" baseline="0" dirty="0" err="1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TextCNN</a:t>
            </a:r>
            <a:r>
              <a:rPr lang="zh-CN" altLang="en-US" sz="16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和</a:t>
            </a:r>
            <a:r>
              <a:rPr lang="en-US" altLang="zh-CN" sz="1600" b="0" i="0" u="none" strike="noStrike" baseline="0" dirty="0" err="1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TextRNN</a:t>
            </a:r>
            <a:r>
              <a:rPr lang="zh-CN" altLang="en-US" sz="16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迁移到</a:t>
            </a:r>
            <a:r>
              <a:rPr lang="en-US" altLang="zh-CN" sz="1600" b="0" i="0" u="none" strike="noStrike" baseline="0" dirty="0" err="1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Pytorch</a:t>
            </a:r>
            <a:r>
              <a:rPr lang="zh-CN" altLang="en-US" sz="16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上，使用</a:t>
            </a:r>
            <a:r>
              <a:rPr lang="en-US" altLang="zh-CN" sz="1600" b="0" i="0" u="none" strike="noStrike" baseline="0" dirty="0" err="1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Pytorch</a:t>
            </a:r>
            <a:r>
              <a:rPr lang="zh-CN" altLang="en-US" sz="16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的</a:t>
            </a:r>
            <a:r>
              <a:rPr lang="en-US" altLang="zh-CN" sz="1600" b="0" i="0" u="none" strike="noStrike" baseline="0" dirty="0" err="1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Cuda</a:t>
            </a:r>
            <a:r>
              <a:rPr lang="zh-CN" altLang="en-US" sz="16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初步跑出</a:t>
            </a:r>
            <a:endParaRPr sz="1600" dirty="0">
              <a:solidFill>
                <a:schemeClr val="dk1"/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  <a:cs typeface="Roboto Condensed Light"/>
              <a:sym typeface="Roboto Condensed Ligh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3463011" y="1795071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dirty="0">
                <a:solidFill>
                  <a:srgbClr val="FFFFFF"/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  <a:cs typeface="Exo 2"/>
                <a:sym typeface="Exo 2"/>
              </a:rPr>
              <a:t>②</a:t>
            </a:r>
            <a:endParaRPr lang="en-US" altLang="zh-CN" sz="1200" b="1" dirty="0">
              <a:solidFill>
                <a:srgbClr val="FFFFFF"/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  <a:cs typeface="Exo 2"/>
              <a:sym typeface="Exo 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solidFill>
                  <a:srgbClr val="FFFFFF"/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  <a:cs typeface="Exo 2"/>
                <a:sym typeface="Exo 2"/>
              </a:rPr>
              <a:t>12-2</a:t>
            </a:r>
            <a:r>
              <a:rPr lang="zh-CN" altLang="en-US" sz="1200" b="1" dirty="0">
                <a:solidFill>
                  <a:srgbClr val="FFFFFF"/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  <a:cs typeface="Exo 2"/>
                <a:sym typeface="Exo 2"/>
              </a:rPr>
              <a:t>月</a:t>
            </a:r>
            <a:endParaRPr sz="1200" b="1" dirty="0">
              <a:solidFill>
                <a:srgbClr val="FFFFFF"/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  <a:cs typeface="Exo 2"/>
              <a:sym typeface="Exo 2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5080474" y="2885853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dirty="0">
                <a:solidFill>
                  <a:srgbClr val="FFFFFF"/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  <a:cs typeface="Exo 2"/>
                <a:sym typeface="Exo 2"/>
              </a:rPr>
              <a:t>③</a:t>
            </a:r>
            <a:endParaRPr lang="en-US" altLang="zh-CN" sz="1200" b="1" dirty="0">
              <a:solidFill>
                <a:srgbClr val="FFFFFF"/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  <a:cs typeface="Exo 2"/>
              <a:sym typeface="Exo 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solidFill>
                  <a:srgbClr val="FFFFFF"/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  <a:cs typeface="Exo 2"/>
                <a:sym typeface="Exo 2"/>
              </a:rPr>
              <a:t>2-4</a:t>
            </a:r>
            <a:r>
              <a:rPr lang="zh-CN" altLang="en-US" sz="1200" b="1" dirty="0">
                <a:solidFill>
                  <a:srgbClr val="FFFFFF"/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  <a:cs typeface="Exo 2"/>
                <a:sym typeface="Exo 2"/>
              </a:rPr>
              <a:t>月</a:t>
            </a:r>
            <a:endParaRPr sz="1200" b="1" dirty="0">
              <a:solidFill>
                <a:srgbClr val="FFFFFF"/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  <a:cs typeface="Exo 2"/>
              <a:sym typeface="Exo 2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6143106" y="1435195"/>
            <a:ext cx="2731951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CN" altLang="en-US" sz="160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对模型进行具体优化。</a:t>
            </a:r>
            <a:endParaRPr lang="en-US" altLang="zh-CN" sz="160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algn="l"/>
            <a:endParaRPr lang="en-US" altLang="zh-CN" sz="160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algn="l"/>
            <a:r>
              <a:rPr lang="en-US" altLang="zh-CN" sz="160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· </a:t>
            </a:r>
            <a:r>
              <a:rPr lang="zh-CN" altLang="en-US" sz="160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预处理上，考虑上下文之间的关系、句子的结构，能够对否定、转折等特殊结构的句子具有更好的预测效果。</a:t>
            </a:r>
            <a:endParaRPr lang="en-US" altLang="zh-CN" sz="160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algn="l"/>
            <a:endParaRPr lang="en-US" altLang="zh-CN" sz="160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algn="l"/>
            <a:r>
              <a:rPr lang="en-US" altLang="zh-CN" sz="160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· </a:t>
            </a:r>
            <a:r>
              <a:rPr lang="zh-CN" altLang="en-US" sz="160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模型上，通过调整参数、配置优化器和损失函数的方法得出更优质的预测结果；</a:t>
            </a:r>
            <a:endParaRPr lang="en-US" altLang="zh-CN" sz="160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algn="l"/>
            <a:endParaRPr lang="en-US" altLang="zh-CN" sz="160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algn="l"/>
            <a:r>
              <a:rPr lang="en-US" altLang="zh-CN" sz="160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· </a:t>
            </a:r>
            <a:r>
              <a:rPr lang="zh-CN" altLang="en-US" sz="160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性能上，从并行的角度尝试对模型的计算性能进行优化</a:t>
            </a:r>
            <a:endParaRPr lang="en-US" sz="1600" dirty="0">
              <a:latin typeface="等距更纱黑体 Slab SC Semibold" panose="02000709000000000000" pitchFamily="49" charset="-122"/>
              <a:ea typeface="等距更纱黑体 Slab SC Semibold" panose="02000709000000000000" pitchFamily="49" charset="-122"/>
              <a:sym typeface="Roboto Condensed Light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2784671" y="1107031"/>
            <a:ext cx="2094182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学习</a:t>
            </a:r>
            <a:r>
              <a:rPr lang="en-US" altLang="zh-CN" sz="16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BERT</a:t>
            </a:r>
            <a:r>
              <a:rPr lang="zh-CN" altLang="en-US" sz="1600" b="0" i="0" u="none" strike="noStrike" baseline="0" dirty="0"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模型，掌握其原理，并进行实现。</a:t>
            </a:r>
            <a:endParaRPr sz="1600" dirty="0">
              <a:solidFill>
                <a:schemeClr val="dk1"/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8;p51">
            <a:extLst>
              <a:ext uri="{FF2B5EF4-FFF2-40B4-BE49-F238E27FC236}">
                <a16:creationId xmlns:a16="http://schemas.microsoft.com/office/drawing/2014/main" id="{85EB3867-BA25-4A2C-AC42-69F2C0BF65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971750" y="1369429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38071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目录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508837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项目内容简介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4882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项目研究进展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231800" y="248087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阶段性成果</a:t>
            </a:r>
            <a:endParaRPr dirty="0"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11558" y="209263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主要问题及分析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3112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下阶段安排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项目内容简介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副标题 3">
            <a:extLst>
              <a:ext uri="{FF2B5EF4-FFF2-40B4-BE49-F238E27FC236}">
                <a16:creationId xmlns:a16="http://schemas.microsoft.com/office/drawing/2014/main" id="{580B275F-874F-4330-80C6-180FA19F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/>
          <p:nvPr/>
        </p:nvSpPr>
        <p:spPr>
          <a:xfrm rot="-5400000" flipH="1">
            <a:off x="5399608" y="1821475"/>
            <a:ext cx="1975500" cy="26289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41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41"/>
          <p:cNvSpPr/>
          <p:nvPr/>
        </p:nvSpPr>
        <p:spPr>
          <a:xfrm rot="5400000">
            <a:off x="1759800" y="1039900"/>
            <a:ext cx="1975500" cy="26310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6" name="Google Shape;376;p41"/>
          <p:cNvCxnSpPr/>
          <p:nvPr/>
        </p:nvCxnSpPr>
        <p:spPr>
          <a:xfrm rot="10800000">
            <a:off x="-17529" y="2054045"/>
            <a:ext cx="244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41"/>
          <p:cNvSpPr txBox="1">
            <a:spLocks noGrp="1"/>
          </p:cNvSpPr>
          <p:nvPr>
            <p:ph type="subTitle" idx="1"/>
          </p:nvPr>
        </p:nvSpPr>
        <p:spPr>
          <a:xfrm>
            <a:off x="1534231" y="1757506"/>
            <a:ext cx="2426638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2000"/>
            </a:pPr>
            <a:r>
              <a:rPr lang="en-US" altLang="zh-CN" sz="1400" b="1" dirty="0">
                <a:solidFill>
                  <a:schemeClr val="lt1"/>
                </a:solidFill>
                <a:latin typeface="Exo 2"/>
                <a:sym typeface="Exo 2"/>
              </a:rPr>
              <a:t>Q1 Verifiable Factual Claim</a:t>
            </a:r>
            <a:endParaRPr sz="1400" b="1" dirty="0">
              <a:solidFill>
                <a:schemeClr val="lt1"/>
              </a:solidFill>
              <a:latin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indent="0"/>
            <a:r>
              <a:rPr lang="en-US" altLang="zh-CN" sz="1400" b="1" dirty="0">
                <a:solidFill>
                  <a:schemeClr val="lt1"/>
                </a:solidFill>
                <a:latin typeface="Exo 2"/>
              </a:rPr>
              <a:t>Q6 Harmful to Society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lt1"/>
              </a:solidFill>
              <a:latin typeface="Exo 2"/>
            </a:endParaRPr>
          </a:p>
          <a:p>
            <a:pPr marL="0" indent="0"/>
            <a:r>
              <a:rPr lang="en-US" sz="1400" b="1" dirty="0">
                <a:solidFill>
                  <a:schemeClr val="lt1"/>
                </a:solidFill>
                <a:latin typeface="Exo 2"/>
              </a:rPr>
              <a:t>Q7 </a:t>
            </a:r>
            <a:r>
              <a:rPr lang="en-US" altLang="zh-CN" sz="1400" b="1" dirty="0">
                <a:solidFill>
                  <a:schemeClr val="lt1"/>
                </a:solidFill>
                <a:latin typeface="Exo 2"/>
              </a:rPr>
              <a:t>Require attention</a:t>
            </a:r>
            <a:endParaRPr lang="zh-CN" altLang="en-US" sz="1400" b="1" dirty="0">
              <a:solidFill>
                <a:schemeClr val="lt1"/>
              </a:solidFill>
              <a:latin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80" name="Google Shape;380;p41"/>
          <p:cNvSpPr txBox="1">
            <a:spLocks noGrp="1"/>
          </p:cNvSpPr>
          <p:nvPr>
            <p:ph type="subTitle" idx="4"/>
          </p:nvPr>
        </p:nvSpPr>
        <p:spPr>
          <a:xfrm>
            <a:off x="4793096" y="2054045"/>
            <a:ext cx="2918854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Exo 2"/>
              </a:rPr>
              <a:t>IF ANSWER OF Q1 IS YES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3" name="Google Shape;197;p33">
            <a:extLst>
              <a:ext uri="{FF2B5EF4-FFF2-40B4-BE49-F238E27FC236}">
                <a16:creationId xmlns:a16="http://schemas.microsoft.com/office/drawing/2014/main" id="{743AF681-6663-412B-A6C9-064496C294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88648" y="406125"/>
            <a:ext cx="676663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dirty="0">
                <a:latin typeface="等距更纱黑体 Slab SC Light" panose="02000409000000000000" pitchFamily="49" charset="-122"/>
                <a:ea typeface="等距更纱黑体 Slab SC Light" panose="02000409000000000000" pitchFamily="49" charset="-122"/>
              </a:rPr>
              <a:t>判断关于</a:t>
            </a:r>
            <a:r>
              <a:rPr lang="en-US" altLang="zh-CN" dirty="0"/>
              <a:t>COVID-19</a:t>
            </a:r>
            <a:r>
              <a:rPr lang="zh-CN" altLang="en-US" dirty="0">
                <a:latin typeface="等距更纱黑体 Slab SC Light" panose="02000409000000000000" pitchFamily="49" charset="-122"/>
                <a:ea typeface="等距更纱黑体 Slab SC Light" panose="02000409000000000000" pitchFamily="49" charset="-122"/>
              </a:rPr>
              <a:t>的</a:t>
            </a:r>
            <a:r>
              <a:rPr lang="en-US" altLang="zh-CN" dirty="0"/>
              <a:t>tweet</a:t>
            </a:r>
            <a:r>
              <a:rPr lang="zh-CN" altLang="en-US" dirty="0">
                <a:latin typeface="等距更纱黑体 Slab SC Light" panose="02000409000000000000" pitchFamily="49" charset="-122"/>
                <a:ea typeface="等距更纱黑体 Slab SC Light" panose="02000409000000000000" pitchFamily="49" charset="-122"/>
              </a:rPr>
              <a:t>的一系</a:t>
            </a:r>
            <a:r>
              <a:rPr lang="zh-CN" altLang="en-US" b="0" dirty="0">
                <a:latin typeface="等距更纱黑体 Slab SC Light" panose="02000409000000000000" pitchFamily="49" charset="-122"/>
                <a:ea typeface="等距更纱黑体 Slab SC Light" panose="02000409000000000000" pitchFamily="49" charset="-122"/>
              </a:rPr>
              <a:t>列</a:t>
            </a:r>
            <a:r>
              <a:rPr lang="zh-CN" altLang="en-US" dirty="0">
                <a:latin typeface="等距更纱黑体 Slab SC Light" panose="02000409000000000000" pitchFamily="49" charset="-122"/>
                <a:ea typeface="等距更纱黑体 Slab SC Light" panose="02000409000000000000" pitchFamily="49" charset="-122"/>
              </a:rPr>
              <a:t>二进</a:t>
            </a:r>
            <a:r>
              <a:rPr lang="zh-CN" altLang="en-US" b="0" dirty="0">
                <a:latin typeface="等距更纱黑体 Slab SC Light" panose="02000409000000000000" pitchFamily="49" charset="-122"/>
                <a:ea typeface="等距更纱黑体 Slab SC Light" panose="02000409000000000000" pitchFamily="49" charset="-122"/>
              </a:rPr>
              <a:t>制</a:t>
            </a:r>
            <a:r>
              <a:rPr lang="zh-CN" altLang="en-US" dirty="0">
                <a:latin typeface="等距更纱黑体 Slab SC Light" panose="02000409000000000000" pitchFamily="49" charset="-122"/>
                <a:ea typeface="等距更纱黑体 Slab SC Light" panose="02000409000000000000" pitchFamily="49" charset="-122"/>
              </a:rPr>
              <a:t>属性</a:t>
            </a:r>
            <a:br>
              <a:rPr lang="en-US" altLang="zh-CN" sz="2400" noProof="1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dirty="0"/>
          </a:p>
        </p:txBody>
      </p:sp>
      <p:sp>
        <p:nvSpPr>
          <p:cNvPr id="18" name="Google Shape;378;p41">
            <a:extLst>
              <a:ext uri="{FF2B5EF4-FFF2-40B4-BE49-F238E27FC236}">
                <a16:creationId xmlns:a16="http://schemas.microsoft.com/office/drawing/2014/main" id="{8B9B479F-62D2-4E22-B001-AB8403EFF499}"/>
              </a:ext>
            </a:extLst>
          </p:cNvPr>
          <p:cNvSpPr txBox="1">
            <a:spLocks/>
          </p:cNvSpPr>
          <p:nvPr/>
        </p:nvSpPr>
        <p:spPr>
          <a:xfrm>
            <a:off x="5201129" y="2437215"/>
            <a:ext cx="2626738" cy="124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SzPts val="2000"/>
            </a:pPr>
            <a:r>
              <a:rPr lang="en-US" altLang="zh-CN" sz="1400" b="1" dirty="0">
                <a:solidFill>
                  <a:schemeClr val="lt1"/>
                </a:solidFill>
                <a:latin typeface="Exo 2"/>
                <a:sym typeface="Exo 2"/>
              </a:rPr>
              <a:t>Q2 </a:t>
            </a:r>
            <a:r>
              <a:rPr lang="en-US" altLang="zh-CN" sz="1400" b="1" dirty="0">
                <a:solidFill>
                  <a:schemeClr val="lt1"/>
                </a:solidFill>
                <a:latin typeface="Exo 2"/>
              </a:rPr>
              <a:t>False Information</a:t>
            </a:r>
            <a:endParaRPr lang="en-US" sz="1400" b="1" dirty="0">
              <a:solidFill>
                <a:schemeClr val="lt1"/>
              </a:solidFill>
              <a:latin typeface="Exo 2"/>
              <a:sym typeface="Exo 2"/>
            </a:endParaRPr>
          </a:p>
          <a:p>
            <a:pPr marL="0" indent="0"/>
            <a:endParaRPr lang="en-US" dirty="0">
              <a:solidFill>
                <a:schemeClr val="lt1"/>
              </a:solidFill>
            </a:endParaRPr>
          </a:p>
          <a:p>
            <a:pPr marL="0" indent="0"/>
            <a:r>
              <a:rPr lang="en-US" altLang="zh-CN" sz="1400" b="1" dirty="0">
                <a:solidFill>
                  <a:schemeClr val="lt1"/>
                </a:solidFill>
                <a:latin typeface="Exo 2"/>
              </a:rPr>
              <a:t>Q3 Interest to General Public</a:t>
            </a:r>
          </a:p>
          <a:p>
            <a:pPr marL="0" indent="0"/>
            <a:endParaRPr lang="en-US" sz="1400" b="1" dirty="0">
              <a:solidFill>
                <a:schemeClr val="lt1"/>
              </a:solidFill>
              <a:latin typeface="Exo 2"/>
            </a:endParaRPr>
          </a:p>
          <a:p>
            <a:pPr marL="0" indent="0"/>
            <a:r>
              <a:rPr lang="en-US" sz="1400" b="1" dirty="0">
                <a:solidFill>
                  <a:schemeClr val="lt1"/>
                </a:solidFill>
                <a:latin typeface="Exo 2"/>
              </a:rPr>
              <a:t>Q4 </a:t>
            </a:r>
            <a:r>
              <a:rPr lang="en-US" altLang="zh-CN" sz="1400" b="1" dirty="0">
                <a:solidFill>
                  <a:schemeClr val="lt1"/>
                </a:solidFill>
                <a:latin typeface="Exo 2"/>
              </a:rPr>
              <a:t>Harmfulness</a:t>
            </a:r>
          </a:p>
          <a:p>
            <a:pPr marL="0" indent="0"/>
            <a:endParaRPr lang="en-US" altLang="zh-CN" sz="1400" b="1" dirty="0">
              <a:solidFill>
                <a:schemeClr val="lt1"/>
              </a:solidFill>
              <a:latin typeface="Exo 2"/>
            </a:endParaRPr>
          </a:p>
          <a:p>
            <a:pPr marL="0" indent="0"/>
            <a:r>
              <a:rPr lang="en-US" altLang="zh-CN" sz="1400" b="1" dirty="0">
                <a:solidFill>
                  <a:schemeClr val="lt1"/>
                </a:solidFill>
                <a:latin typeface="Exo 2"/>
              </a:rPr>
              <a:t>Q5 Need of Verification</a:t>
            </a:r>
          </a:p>
          <a:p>
            <a:pPr marL="0" indent="0"/>
            <a:endParaRPr lang="en-US" altLang="zh-CN" sz="1400" b="1" dirty="0">
              <a:solidFill>
                <a:schemeClr val="lt1"/>
              </a:solidFill>
              <a:latin typeface="Exo 2"/>
            </a:endParaRPr>
          </a:p>
          <a:p>
            <a:pPr marL="0" indent="0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95830E-ACA0-4BFC-8B3B-AAFE3BAE0AD3}"/>
              </a:ext>
            </a:extLst>
          </p:cNvPr>
          <p:cNvCxnSpPr>
            <a:cxnSpLocks/>
          </p:cNvCxnSpPr>
          <p:nvPr/>
        </p:nvCxnSpPr>
        <p:spPr>
          <a:xfrm>
            <a:off x="4057017" y="2054045"/>
            <a:ext cx="1023935" cy="20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项目研究进展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等距更纱黑体 Slab SC Light" panose="02000409000000000000" pitchFamily="49" charset="-122"/>
                <a:ea typeface="等距更纱黑体 Slab SC Light" panose="02000409000000000000" pitchFamily="49" charset="-122"/>
              </a:rPr>
              <a:t>项目研究进展</a:t>
            </a:r>
            <a:endParaRPr dirty="0">
              <a:latin typeface="等距更纱黑体 Slab SC Light" panose="02000409000000000000" pitchFamily="49" charset="-122"/>
              <a:ea typeface="等距更纱黑体 Slab SC Light" panose="02000409000000000000" pitchFamily="49" charset="-122"/>
            </a:endParaRPr>
          </a:p>
        </p:txBody>
      </p:sp>
      <p:sp>
        <p:nvSpPr>
          <p:cNvPr id="321" name="Google Shape;321;p40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2021.4-5</a:t>
            </a:r>
            <a:endParaRPr dirty="0"/>
          </a:p>
        </p:txBody>
      </p:sp>
      <p:sp>
        <p:nvSpPr>
          <p:cNvPr id="322" name="Google Shape;322;p40"/>
          <p:cNvSpPr txBox="1">
            <a:spLocks noGrp="1"/>
          </p:cNvSpPr>
          <p:nvPr>
            <p:ph type="subTitle" idx="1"/>
          </p:nvPr>
        </p:nvSpPr>
        <p:spPr>
          <a:xfrm>
            <a:off x="207592" y="2164710"/>
            <a:ext cx="202932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l" latinLnBrk="1"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用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Pytorch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、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lvl="0" indent="0" algn="l" latinLnBrk="1"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MXNet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搭建</a:t>
            </a:r>
            <a:r>
              <a:rPr lang="en-US" altLang="zh-CN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Imdb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情感分析网络，初步了解结构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2021.6-7</a:t>
            </a:r>
            <a:endParaRPr dirty="0"/>
          </a:p>
        </p:txBody>
      </p:sp>
      <p:sp>
        <p:nvSpPr>
          <p:cNvPr id="324" name="Google Shape;324;p40"/>
          <p:cNvSpPr txBox="1">
            <a:spLocks noGrp="1"/>
          </p:cNvSpPr>
          <p:nvPr>
            <p:ph type="subTitle" idx="4"/>
          </p:nvPr>
        </p:nvSpPr>
        <p:spPr>
          <a:xfrm>
            <a:off x="1914859" y="2207812"/>
            <a:ext cx="1826947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l" latinLnBrk="1">
              <a:defRPr/>
            </a:pP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用学习简单的神经网络模型</a:t>
            </a:r>
            <a:r>
              <a:rPr lang="en-US" altLang="zh-CN" sz="1600" b="1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TextCNN</a:t>
            </a: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、</a:t>
            </a:r>
            <a:r>
              <a:rPr lang="en-US" altLang="zh-CN" sz="1600" b="1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TextRNN</a:t>
            </a:r>
            <a:endParaRPr sz="1600" b="1" kern="1200" dirty="0">
              <a:solidFill>
                <a:prstClr val="black">
                  <a:lumMod val="85000"/>
                  <a:lumOff val="15000"/>
                </a:prstClr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</p:txBody>
      </p:sp>
      <p:sp>
        <p:nvSpPr>
          <p:cNvPr id="325" name="Google Shape;325;p40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2021.8</a:t>
            </a:r>
            <a:endParaRPr dirty="0"/>
          </a:p>
        </p:txBody>
      </p:sp>
      <p:sp>
        <p:nvSpPr>
          <p:cNvPr id="326" name="Google Shape;326;p40"/>
          <p:cNvSpPr txBox="1">
            <a:spLocks noGrp="1"/>
          </p:cNvSpPr>
          <p:nvPr>
            <p:ph type="subTitle" idx="6"/>
          </p:nvPr>
        </p:nvSpPr>
        <p:spPr>
          <a:xfrm>
            <a:off x="3390017" y="2242570"/>
            <a:ext cx="2298089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l" latinLnBrk="1">
              <a:defRPr/>
            </a:pP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使用</a:t>
            </a:r>
            <a:r>
              <a:rPr lang="en-US" altLang="zh-CN" sz="1600" b="1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MXNet</a:t>
            </a: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搭建了 </a:t>
            </a:r>
            <a:r>
              <a:rPr lang="en-US" altLang="zh-CN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CNN</a:t>
            </a: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和</a:t>
            </a:r>
            <a:r>
              <a:rPr lang="en-US" altLang="zh-CN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RNN</a:t>
            </a: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网络，并编写了读入相关训练集和标签的接口，</a:t>
            </a:r>
            <a:endParaRPr lang="en-US" altLang="zh-CN" sz="1600" b="1" kern="1200" dirty="0">
              <a:solidFill>
                <a:prstClr val="black">
                  <a:lumMod val="85000"/>
                  <a:lumOff val="15000"/>
                </a:prstClr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lvl="0" indent="0" algn="l" latinLnBrk="1">
              <a:defRPr/>
            </a:pP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进行了训练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40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2021.9-10</a:t>
            </a:r>
            <a:endParaRPr dirty="0"/>
          </a:p>
        </p:txBody>
      </p:sp>
      <p:sp>
        <p:nvSpPr>
          <p:cNvPr id="330" name="Google Shape;330;p40"/>
          <p:cNvSpPr txBox="1">
            <a:spLocks noGrp="1"/>
          </p:cNvSpPr>
          <p:nvPr>
            <p:ph type="subTitle" idx="13"/>
          </p:nvPr>
        </p:nvSpPr>
        <p:spPr>
          <a:xfrm>
            <a:off x="4912258" y="3907649"/>
            <a:ext cx="2695721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latinLnBrk="1">
              <a:defRPr/>
            </a:pP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为了使用</a:t>
            </a:r>
            <a:r>
              <a:rPr lang="en-US" altLang="zh-CN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GPU</a:t>
            </a: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加速计算，</a:t>
            </a:r>
            <a:endParaRPr lang="en-US" altLang="zh-CN" sz="1600" b="1" kern="1200" dirty="0">
              <a:solidFill>
                <a:prstClr val="black">
                  <a:lumMod val="85000"/>
                  <a:lumOff val="15000"/>
                </a:prstClr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lvl="0" algn="l" latinLnBrk="1">
              <a:defRPr/>
            </a:pP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尝试配置</a:t>
            </a:r>
            <a:r>
              <a:rPr lang="en-US" altLang="zh-CN" sz="1600" b="1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MXNet</a:t>
            </a: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的</a:t>
            </a:r>
            <a:r>
              <a:rPr lang="en-US" altLang="zh-CN" sz="1600" b="1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Cuda</a:t>
            </a:r>
            <a:endParaRPr lang="en-US" altLang="zh-CN" sz="1600" b="1" kern="1200" dirty="0">
              <a:solidFill>
                <a:prstClr val="black">
                  <a:lumMod val="85000"/>
                  <a:lumOff val="15000"/>
                </a:prstClr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lvl="0" algn="l" latinLnBrk="1">
              <a:defRPr/>
            </a:pP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版本</a:t>
            </a:r>
            <a:r>
              <a:rPr lang="en-US" altLang="zh-CN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,</a:t>
            </a: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最终以失败告终</a:t>
            </a:r>
            <a:endParaRPr sz="1600" b="1" kern="1200" dirty="0">
              <a:solidFill>
                <a:prstClr val="black">
                  <a:lumMod val="85000"/>
                  <a:lumOff val="15000"/>
                </a:prstClr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</p:txBody>
      </p:sp>
      <p:sp>
        <p:nvSpPr>
          <p:cNvPr id="331" name="Google Shape;331;p40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2021.11</a:t>
            </a:r>
            <a:endParaRPr dirty="0"/>
          </a:p>
        </p:txBody>
      </p:sp>
      <p:sp>
        <p:nvSpPr>
          <p:cNvPr id="332" name="Google Shape;332;p40"/>
          <p:cNvSpPr txBox="1">
            <a:spLocks noGrp="1"/>
          </p:cNvSpPr>
          <p:nvPr>
            <p:ph type="subTitle" idx="15"/>
          </p:nvPr>
        </p:nvSpPr>
        <p:spPr>
          <a:xfrm>
            <a:off x="7280477" y="3907649"/>
            <a:ext cx="1935015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latinLnBrk="1">
              <a:defRPr/>
            </a:pP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配置</a:t>
            </a:r>
            <a:r>
              <a:rPr lang="en-US" altLang="zh-CN" sz="1600" b="1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Pytorch</a:t>
            </a: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的</a:t>
            </a:r>
            <a:r>
              <a:rPr lang="en-US" altLang="zh-CN" sz="1600" b="1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Cuda</a:t>
            </a: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环境，准备将项目</a:t>
            </a:r>
            <a:endParaRPr lang="en-US" altLang="zh-CN" sz="1600" b="1" kern="1200" dirty="0">
              <a:solidFill>
                <a:prstClr val="black">
                  <a:lumMod val="85000"/>
                  <a:lumOff val="15000"/>
                </a:prstClr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  <a:p>
            <a:pPr marL="0" indent="0" algn="l" latinLnBrk="1">
              <a:defRPr/>
            </a:pPr>
            <a:r>
              <a:rPr lang="zh-CN" altLang="en-US" sz="16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迁移到</a:t>
            </a:r>
            <a:r>
              <a:rPr lang="en-US" altLang="zh-CN" sz="1600" b="1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距更纱黑体 Slab SC Semibold" panose="02000709000000000000" pitchFamily="49" charset="-122"/>
                <a:ea typeface="等距更纱黑体 Slab SC Semibold" panose="02000709000000000000" pitchFamily="49" charset="-122"/>
              </a:rPr>
              <a:t>Pytorch</a:t>
            </a:r>
            <a:endParaRPr lang="zh-CN" altLang="en-US" sz="1600" b="1" kern="1200" dirty="0">
              <a:solidFill>
                <a:prstClr val="black">
                  <a:lumMod val="85000"/>
                  <a:lumOff val="15000"/>
                </a:prstClr>
              </a:solidFill>
              <a:latin typeface="等距更纱黑体 Slab SC Semibold" panose="02000709000000000000" pitchFamily="49" charset="-122"/>
              <a:ea typeface="等距更纱黑体 Slab SC Semibold" panose="02000709000000000000" pitchFamily="49" charset="-122"/>
            </a:endParaRPr>
          </a:p>
        </p:txBody>
      </p:sp>
      <p:cxnSp>
        <p:nvCxnSpPr>
          <p:cNvPr id="333" name="Google Shape;333;p40"/>
          <p:cNvCxnSpPr/>
          <p:nvPr/>
        </p:nvCxnSpPr>
        <p:spPr>
          <a:xfrm rot="10800000">
            <a:off x="-49600" y="1722725"/>
            <a:ext cx="53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40"/>
          <p:cNvCxnSpPr>
            <a:cxnSpLocks/>
          </p:cNvCxnSpPr>
          <p:nvPr/>
        </p:nvCxnSpPr>
        <p:spPr>
          <a:xfrm flipH="1">
            <a:off x="5415516" y="3496967"/>
            <a:ext cx="379997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" name="Google Shape;335;p40"/>
          <p:cNvGrpSpPr/>
          <p:nvPr/>
        </p:nvGrpSpPr>
        <p:grpSpPr>
          <a:xfrm>
            <a:off x="2828333" y="1307814"/>
            <a:ext cx="278692" cy="331130"/>
            <a:chOff x="-48233050" y="3569725"/>
            <a:chExt cx="252050" cy="299475"/>
          </a:xfrm>
        </p:grpSpPr>
        <p:sp>
          <p:nvSpPr>
            <p:cNvPr id="336" name="Google Shape;336;p40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40"/>
          <p:cNvGrpSpPr/>
          <p:nvPr/>
        </p:nvGrpSpPr>
        <p:grpSpPr>
          <a:xfrm>
            <a:off x="1189260" y="1308215"/>
            <a:ext cx="330936" cy="330743"/>
            <a:chOff x="-49764975" y="3183375"/>
            <a:chExt cx="299300" cy="299125"/>
          </a:xfrm>
        </p:grpSpPr>
        <p:sp>
          <p:nvSpPr>
            <p:cNvPr id="340" name="Google Shape;340;p40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40"/>
          <p:cNvGrpSpPr/>
          <p:nvPr/>
        </p:nvGrpSpPr>
        <p:grpSpPr>
          <a:xfrm>
            <a:off x="4414286" y="1311087"/>
            <a:ext cx="332677" cy="330964"/>
            <a:chOff x="-47155575" y="3200500"/>
            <a:chExt cx="300875" cy="299325"/>
          </a:xfrm>
        </p:grpSpPr>
        <p:sp>
          <p:nvSpPr>
            <p:cNvPr id="350" name="Google Shape;350;p40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40"/>
          <p:cNvGrpSpPr/>
          <p:nvPr/>
        </p:nvGrpSpPr>
        <p:grpSpPr>
          <a:xfrm>
            <a:off x="7701924" y="3056473"/>
            <a:ext cx="336507" cy="336507"/>
            <a:chOff x="3271200" y="1435075"/>
            <a:chExt cx="481825" cy="481825"/>
          </a:xfrm>
        </p:grpSpPr>
        <p:sp>
          <p:nvSpPr>
            <p:cNvPr id="362" name="Google Shape;362;p40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4" name="Google Shape;364;p40"/>
          <p:cNvGrpSpPr/>
          <p:nvPr/>
        </p:nvGrpSpPr>
        <p:grpSpPr>
          <a:xfrm>
            <a:off x="6064921" y="3041415"/>
            <a:ext cx="334924" cy="334820"/>
            <a:chOff x="5642475" y="1435075"/>
            <a:chExt cx="481975" cy="481825"/>
          </a:xfrm>
        </p:grpSpPr>
        <p:sp>
          <p:nvSpPr>
            <p:cNvPr id="365" name="Google Shape;365;p40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阶段性成果</a:t>
            </a:r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/>
          <p:nvPr/>
        </p:nvSpPr>
        <p:spPr>
          <a:xfrm>
            <a:off x="1508225" y="1359425"/>
            <a:ext cx="6019500" cy="2778300"/>
          </a:xfrm>
          <a:prstGeom prst="snip2DiagRect">
            <a:avLst>
              <a:gd name="adj1" fmla="val 1825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>
                <a:latin typeface="等距更纱黑体 Slab SC Light" panose="02000409000000000000" pitchFamily="49" charset="-122"/>
                <a:ea typeface="等距更纱黑体 Slab SC Light" panose="02000409000000000000" pitchFamily="49" charset="-122"/>
              </a:rPr>
              <a:t>阶段性成果</a:t>
            </a:r>
            <a:endParaRPr dirty="0">
              <a:latin typeface="等距更纱黑体 Slab SC Light" panose="02000409000000000000" pitchFamily="49" charset="-122"/>
              <a:ea typeface="等距更纱黑体 Slab SC Light" panose="02000409000000000000" pitchFamily="49" charset="-122"/>
            </a:endParaRPr>
          </a:p>
        </p:txBody>
      </p:sp>
      <p:graphicFrame>
        <p:nvGraphicFramePr>
          <p:cNvPr id="387" name="Google Shape;387;p42"/>
          <p:cNvGraphicFramePr/>
          <p:nvPr>
            <p:extLst>
              <p:ext uri="{D42A27DB-BD31-4B8C-83A1-F6EECF244321}">
                <p14:modId xmlns:p14="http://schemas.microsoft.com/office/powerpoint/2010/main" val="2471123927"/>
              </p:ext>
            </p:extLst>
          </p:nvPr>
        </p:nvGraphicFramePr>
        <p:xfrm>
          <a:off x="1618875" y="1343925"/>
          <a:ext cx="5906250" cy="2793800"/>
        </p:xfrm>
        <a:graphic>
          <a:graphicData uri="http://schemas.openxmlformats.org/drawingml/2006/table">
            <a:tbl>
              <a:tblPr>
                <a:noFill/>
                <a:tableStyleId>{BCB2A168-8E42-42A2-A859-9F87FFBDAF6D}</a:tableStyleId>
              </a:tblPr>
              <a:tblGrid>
                <a:gridCol w="11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Arabic</a:t>
                      </a:r>
                      <a:endParaRPr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Bulgarian</a:t>
                      </a:r>
                      <a:endParaRPr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English</a:t>
                      </a:r>
                      <a:endParaRPr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CNN</a:t>
                      </a:r>
                      <a:endParaRPr sz="1200"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65.6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77.3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76.3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dirty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单位：</a:t>
                      </a:r>
                      <a:r>
                        <a:rPr lang="en-US" altLang="zh-CN" sz="1200" dirty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%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RNN</a:t>
                      </a:r>
                      <a:endParaRPr sz="1200"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33.7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68.9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61.5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dirty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单位：</a:t>
                      </a:r>
                      <a:r>
                        <a:rPr lang="en-US" altLang="zh-CN" sz="1200" dirty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%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dirty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10</a:t>
                      </a:r>
                      <a:r>
                        <a:rPr lang="zh-CN" altLang="en-US" sz="1100" dirty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次训练周期后</a:t>
                      </a:r>
                      <a:r>
                        <a:rPr lang="en-US" altLang="zh-CN" sz="1100" dirty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Q1</a:t>
                      </a:r>
                      <a:r>
                        <a:rPr lang="zh-CN" altLang="en-US" sz="1100" dirty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的测试准确率</a:t>
                      </a:r>
                      <a:endParaRPr sz="11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88" name="Google Shape;388;p42"/>
          <p:cNvCxnSpPr/>
          <p:nvPr/>
        </p:nvCxnSpPr>
        <p:spPr>
          <a:xfrm rot="10800000">
            <a:off x="-6750" y="2740825"/>
            <a:ext cx="206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 rot="10800000">
            <a:off x="-6750" y="3439275"/>
            <a:ext cx="206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1508225" y="2740825"/>
            <a:ext cx="576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>
            <a:off x="1508225" y="3439275"/>
            <a:ext cx="576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主要问题及分析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545</Words>
  <Application>Microsoft Office PowerPoint</Application>
  <PresentationFormat>全屏显示(16:9)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 Light</vt:lpstr>
      <vt:lpstr>Fira Sans Extra Condensed Medium</vt:lpstr>
      <vt:lpstr>等距更纱黑体 Slab SC Semibold</vt:lpstr>
      <vt:lpstr>宋体</vt:lpstr>
      <vt:lpstr>Roboto Condensed Light</vt:lpstr>
      <vt:lpstr>Arial</vt:lpstr>
      <vt:lpstr>等距更纱黑体 Slab SC Light</vt:lpstr>
      <vt:lpstr>Squada One</vt:lpstr>
      <vt:lpstr>微软雅黑</vt:lpstr>
      <vt:lpstr>Exo 2</vt:lpstr>
      <vt:lpstr>Tech Newsletter by Slidesgo</vt:lpstr>
      <vt:lpstr>基于自然语言处理的新冠相关推特属性判断</vt:lpstr>
      <vt:lpstr>目录</vt:lpstr>
      <vt:lpstr>项目内容简介</vt:lpstr>
      <vt:lpstr>判断关于COVID-19的tweet的一系列二进制属性 </vt:lpstr>
      <vt:lpstr>项目研究进展</vt:lpstr>
      <vt:lpstr>项目研究进展</vt:lpstr>
      <vt:lpstr>阶段性成果</vt:lpstr>
      <vt:lpstr>阶段性成果</vt:lpstr>
      <vt:lpstr>主要问题及分析</vt:lpstr>
      <vt:lpstr> 主要问题及分析</vt:lpstr>
      <vt:lpstr>下阶段安排</vt:lpstr>
      <vt:lpstr>下阶段安排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基于自然语言处理的新冠相关推特属性判断</dc:title>
  <cp:lastModifiedBy>Daniel Howard</cp:lastModifiedBy>
  <cp:revision>42</cp:revision>
  <dcterms:modified xsi:type="dcterms:W3CDTF">2021-12-11T05:51:08Z</dcterms:modified>
</cp:coreProperties>
</file>