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超 翟" initials="智超" lastIdx="1" clrIdx="0">
    <p:extLst>
      <p:ext uri="{19B8F6BF-5375-455C-9EA6-DF929625EA0E}">
        <p15:presenceInfo xmlns:p15="http://schemas.microsoft.com/office/powerpoint/2012/main" userId="6c1502547ec7f4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54" autoAdjust="0"/>
  </p:normalViewPr>
  <p:slideViewPr>
    <p:cSldViewPr>
      <p:cViewPr varScale="1">
        <p:scale>
          <a:sx n="61" d="100"/>
          <a:sy n="61" d="100"/>
        </p:scale>
        <p:origin x="149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9T15:13:10.212" idx="1">
    <p:pos x="5547" y="2564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E4207-8E45-45F0-AC2A-99829425AFCE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64762-67D1-4A1A-A97F-26C2EB7DA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3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ResultSet </a:t>
            </a:r>
            <a:r>
              <a:rPr lang="zh-CN" altLang="en-US"/>
              <a:t>代表返回的集合</a:t>
            </a:r>
            <a:endParaRPr lang="en-US" altLang="zh-CN"/>
          </a:p>
          <a:p>
            <a:r>
              <a:rPr lang="en-US" altLang="zh-CN"/>
              <a:t>next </a:t>
            </a:r>
            <a:r>
              <a:rPr lang="zh-CN" altLang="en-US"/>
              <a:t>一次取一行</a:t>
            </a:r>
            <a:endParaRPr lang="en-US" altLang="zh-CN"/>
          </a:p>
          <a:p>
            <a:r>
              <a:rPr lang="en-US" altLang="zh-CN"/>
              <a:t>getString</a:t>
            </a:r>
            <a:r>
              <a:rPr lang="zh-CN" altLang="en-US"/>
              <a:t>取到</a:t>
            </a:r>
            <a:r>
              <a:rPr lang="en-US" altLang="zh-CN"/>
              <a:t>dept_name</a:t>
            </a:r>
            <a:r>
              <a:rPr lang="zh-CN" altLang="en-US"/>
              <a:t>的值，它正好是字符串</a:t>
            </a:r>
            <a:endParaRPr lang="en-US" altLang="zh-CN"/>
          </a:p>
          <a:p>
            <a:r>
              <a:rPr lang="en-US" altLang="zh-CN"/>
              <a:t>getFloat(2) </a:t>
            </a:r>
            <a:r>
              <a:rPr lang="zh-CN" altLang="en-US"/>
              <a:t>表示返回的行第二列，而第二列正好是浮点数，所以</a:t>
            </a:r>
            <a:r>
              <a:rPr lang="en-US" altLang="zh-CN"/>
              <a:t>getFloat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23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r </a:t>
            </a:r>
            <a:r>
              <a:rPr lang="zh-CN" altLang="en-US"/>
              <a:t>对记录的每一行进行循环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854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return 0 </a:t>
            </a:r>
            <a:r>
              <a:rPr lang="zh-CN" altLang="en-US"/>
              <a:t>表示成功，这段程序就</a:t>
            </a:r>
            <a:r>
              <a:rPr lang="en-US" altLang="zh-CN"/>
              <a:t>jieshule</a:t>
            </a:r>
          </a:p>
          <a:p>
            <a:r>
              <a:rPr lang="zh-CN" altLang="en-US"/>
              <a:t>如果没有</a:t>
            </a:r>
            <a:r>
              <a:rPr lang="en-US" altLang="zh-CN"/>
              <a:t>return</a:t>
            </a:r>
            <a:r>
              <a:rPr lang="zh-CN" altLang="en-US"/>
              <a:t>，那么就意味着</a:t>
            </a:r>
            <a:r>
              <a:rPr lang="en-US" altLang="zh-CN"/>
              <a:t>if</a:t>
            </a:r>
            <a:r>
              <a:rPr lang="zh-CN" altLang="en-US"/>
              <a:t>判断条件为</a:t>
            </a:r>
            <a:r>
              <a:rPr lang="en-US" altLang="zh-CN"/>
              <a:t>false</a:t>
            </a:r>
            <a:r>
              <a:rPr lang="zh-CN" altLang="en-US"/>
              <a:t>，因此后面设置错误信息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58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出于效率的考虑，可以用</a:t>
            </a:r>
            <a:r>
              <a:rPr lang="en-US" altLang="zh-CN"/>
              <a:t>C</a:t>
            </a:r>
            <a:r>
              <a:rPr lang="zh-CN" altLang="en-US"/>
              <a:t>语言里面写程序，然后在</a:t>
            </a:r>
            <a:r>
              <a:rPr lang="en-US" altLang="zh-CN"/>
              <a:t>SQL</a:t>
            </a:r>
            <a:r>
              <a:rPr lang="zh-CN" altLang="en-US"/>
              <a:t>中</a:t>
            </a:r>
            <a:r>
              <a:rPr lang="en-US" altLang="zh-CN"/>
              <a:t>call</a:t>
            </a:r>
            <a:r>
              <a:rPr lang="zh-CN" altLang="en-US"/>
              <a:t>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1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each row </a:t>
            </a:r>
            <a:r>
              <a:rPr lang="zh-CN" altLang="en-US"/>
              <a:t>表明 </a:t>
            </a:r>
            <a:r>
              <a:rPr lang="en-US" altLang="zh-CN"/>
              <a:t>account(balance) </a:t>
            </a:r>
            <a:r>
              <a:rPr lang="zh-CN" altLang="en-US"/>
              <a:t>每一行中做修改都会触发一次</a:t>
            </a:r>
            <a:r>
              <a:rPr lang="en-US" altLang="zh-CN"/>
              <a:t>trigger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9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16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atomic </a:t>
            </a:r>
            <a:r>
              <a:rPr lang="zh-CN" altLang="en-US"/>
              <a:t>表明后面的部分作为一个事务来执行，要么都执行，要么都不执行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trigger </a:t>
            </a:r>
            <a:r>
              <a:rPr lang="zh-CN" altLang="en-US"/>
              <a:t>不应该经常用，上面这个</a:t>
            </a:r>
            <a:r>
              <a:rPr lang="en-US" altLang="zh-CN"/>
              <a:t>trigger</a:t>
            </a:r>
            <a:r>
              <a:rPr lang="zh-CN" altLang="en-US"/>
              <a:t>的功能可以用一个函数来实现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24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37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7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0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prepare</a:t>
            </a:r>
            <a:r>
              <a:rPr lang="zh-CN" altLang="en-US"/>
              <a:t>做语法检查，语义检查，权限检查，查询优化</a:t>
            </a:r>
            <a:endParaRPr lang="en-US" altLang="zh-CN"/>
          </a:p>
          <a:p>
            <a:r>
              <a:rPr lang="zh-CN" altLang="en-US"/>
              <a:t>？表示占位符</a:t>
            </a:r>
            <a:endParaRPr lang="en-US" altLang="zh-CN"/>
          </a:p>
          <a:p>
            <a:r>
              <a:rPr lang="zh-CN" altLang="en-US"/>
              <a:t>上面的</a:t>
            </a:r>
            <a:r>
              <a:rPr lang="en-US" altLang="zh-CN"/>
              <a:t>set</a:t>
            </a:r>
            <a:r>
              <a:rPr lang="zh-CN" altLang="en-US"/>
              <a:t>始终修改的是同一条语句，</a:t>
            </a:r>
            <a:endParaRPr lang="en-US" altLang="zh-CN"/>
          </a:p>
          <a:p>
            <a:r>
              <a:rPr lang="en-US" altLang="zh-CN"/>
              <a:t>prepare</a:t>
            </a:r>
            <a:r>
              <a:rPr lang="zh-CN" altLang="en-US"/>
              <a:t>的方便之处，是一次编译多次执行，避免多次进行语法检查。。。</a:t>
            </a:r>
            <a:endParaRPr lang="en-US" altLang="zh-CN"/>
          </a:p>
          <a:p>
            <a:r>
              <a:rPr lang="en-US" altLang="zh-CN"/>
              <a:t>prepare</a:t>
            </a:r>
            <a:r>
              <a:rPr lang="zh-CN" altLang="en-US"/>
              <a:t>之后可以避免信息安全的攻击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4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9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9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&amp;lenOut </a:t>
            </a:r>
            <a:r>
              <a:rPr lang="zh-CN" altLang="en-US"/>
              <a:t>实际返回的长度</a:t>
            </a:r>
            <a:endParaRPr lang="en-US" altLang="zh-CN"/>
          </a:p>
          <a:p>
            <a:r>
              <a:rPr lang="zh-CN" altLang="en-US"/>
              <a:t>不是字符串</a:t>
            </a:r>
            <a:r>
              <a:rPr lang="en-US" altLang="zh-CN"/>
              <a:t>length</a:t>
            </a:r>
            <a:r>
              <a:rPr lang="zh-CN" altLang="en-US"/>
              <a:t>都填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04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0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4762-67D1-4A1A-A97F-26C2EB7DA90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10"/>
            <a:ext cx="887729" cy="816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5365" y="182520"/>
            <a:ext cx="508761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16860" y="1198520"/>
            <a:ext cx="6972300" cy="2045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6519" y="6660120"/>
            <a:ext cx="240157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93250" y="6660120"/>
            <a:ext cx="2219959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136640" y="6660120"/>
            <a:ext cx="297179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db-book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db-book.com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9259" y="5633360"/>
            <a:ext cx="3535045" cy="8559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5720" algn="ctr">
              <a:lnSpc>
                <a:spcPct val="100000"/>
              </a:lnSpc>
              <a:spcBef>
                <a:spcPts val="1100"/>
              </a:spcBef>
            </a:pPr>
            <a:r>
              <a:rPr sz="1600" b="1" spc="-10" dirty="0">
                <a:solidFill>
                  <a:srgbClr val="CC3300"/>
                </a:solidFill>
                <a:latin typeface="Arial"/>
                <a:cs typeface="Arial"/>
              </a:rPr>
              <a:t>Database System Concepts, </a:t>
            </a:r>
            <a:r>
              <a:rPr sz="1600" b="1" spc="10" dirty="0">
                <a:solidFill>
                  <a:srgbClr val="CC3300"/>
                </a:solidFill>
                <a:latin typeface="Arial"/>
                <a:cs typeface="Arial"/>
              </a:rPr>
              <a:t>6</a:t>
            </a:r>
            <a:r>
              <a:rPr sz="1350" b="1" spc="15" baseline="30864" dirty="0">
                <a:solidFill>
                  <a:srgbClr val="CC3300"/>
                </a:solidFill>
                <a:latin typeface="Arial"/>
                <a:cs typeface="Arial"/>
              </a:rPr>
              <a:t>th</a:t>
            </a:r>
            <a:r>
              <a:rPr sz="1350" b="1" spc="315" baseline="3086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3300"/>
                </a:solidFill>
                <a:latin typeface="Arial"/>
                <a:cs typeface="Arial"/>
              </a:rPr>
              <a:t>Ed</a:t>
            </a:r>
            <a:r>
              <a:rPr sz="1600" spc="-5" dirty="0">
                <a:solidFill>
                  <a:srgbClr val="CC330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2545" algn="ctr">
              <a:lnSpc>
                <a:spcPts val="1435"/>
              </a:lnSpc>
              <a:spcBef>
                <a:spcPts val="750"/>
              </a:spcBef>
            </a:pP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©Silberschatz, Korth and</a:t>
            </a:r>
            <a:r>
              <a:rPr sz="1200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3300"/>
                </a:solidFill>
                <a:latin typeface="Arial"/>
                <a:cs typeface="Arial"/>
              </a:rPr>
              <a:t>Sudarshan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</a:pPr>
            <a:r>
              <a:rPr sz="1200" b="1" dirty="0">
                <a:solidFill>
                  <a:srgbClr val="CC3300"/>
                </a:solidFill>
                <a:latin typeface="Arial"/>
                <a:cs typeface="Arial"/>
              </a:rPr>
              <a:t>See </a:t>
            </a:r>
            <a:r>
              <a:rPr sz="1200" b="1" spc="-5" dirty="0">
                <a:solidFill>
                  <a:srgbClr val="FF9900"/>
                </a:solidFill>
                <a:latin typeface="Arial"/>
                <a:cs typeface="Arial"/>
                <a:hlinkClick r:id="rId2"/>
              </a:rPr>
              <a:t>www.db-book.com </a:t>
            </a: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for conditions on</a:t>
            </a:r>
            <a:r>
              <a:rPr sz="1200" b="1" spc="6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re-use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10"/>
            <a:ext cx="1856739" cy="1700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3940" y="2883810"/>
            <a:ext cx="5019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Advanced</a:t>
            </a:r>
            <a:r>
              <a:rPr spc="-200" dirty="0"/>
              <a:t> </a:t>
            </a:r>
            <a:r>
              <a:rPr spc="-5" dirty="0"/>
              <a:t>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6750" y="182520"/>
            <a:ext cx="3861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Prepared</a:t>
            </a:r>
            <a:r>
              <a:rPr spc="-8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569" y="1051200"/>
            <a:ext cx="17145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229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660" y="1072790"/>
            <a:ext cx="7231380" cy="628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solidFill>
                  <a:srgbClr val="FF0000"/>
                </a:solidFill>
                <a:latin typeface="Arial"/>
                <a:cs typeface="Arial"/>
              </a:rPr>
              <a:t>PreparedStatement </a:t>
            </a: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pStmt </a:t>
            </a:r>
            <a:r>
              <a:rPr sz="1950" spc="15" dirty="0">
                <a:solidFill>
                  <a:srgbClr val="993300"/>
                </a:solidFill>
                <a:latin typeface="Arial"/>
                <a:cs typeface="Arial"/>
              </a:rPr>
              <a:t>=</a:t>
            </a:r>
            <a:r>
              <a:rPr sz="1950" spc="2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conn.</a:t>
            </a:r>
            <a:r>
              <a:rPr sz="1950" spc="10" dirty="0">
                <a:solidFill>
                  <a:srgbClr val="0000CC"/>
                </a:solidFill>
                <a:latin typeface="Arial"/>
                <a:cs typeface="Arial"/>
              </a:rPr>
              <a:t>prepareStatement</a:t>
            </a: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(</a:t>
            </a:r>
            <a:endParaRPr sz="1950">
              <a:latin typeface="Arial"/>
              <a:cs typeface="Arial"/>
            </a:endParaRPr>
          </a:p>
          <a:p>
            <a:pPr marL="2948940">
              <a:lnSpc>
                <a:spcPct val="100000"/>
              </a:lnSpc>
              <a:spcBef>
                <a:spcPts val="30"/>
              </a:spcBef>
            </a:pP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"insert into instructor</a:t>
            </a:r>
            <a:r>
              <a:rPr sz="1950" spc="-2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values(?,?,?,?)");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9944" y="1676040"/>
            <a:ext cx="3060065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>
              <a:lnSpc>
                <a:spcPct val="101299"/>
              </a:lnSpc>
              <a:spcBef>
                <a:spcPts val="100"/>
              </a:spcBef>
            </a:pP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pStmt.</a:t>
            </a:r>
            <a:r>
              <a:rPr sz="1950" spc="10" dirty="0">
                <a:solidFill>
                  <a:srgbClr val="0000CC"/>
                </a:solidFill>
                <a:latin typeface="Arial"/>
                <a:cs typeface="Arial"/>
              </a:rPr>
              <a:t>setString</a:t>
            </a: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(2, "Perry");  pStmt.</a:t>
            </a:r>
            <a:r>
              <a:rPr sz="1950" spc="10" dirty="0">
                <a:solidFill>
                  <a:srgbClr val="0000CC"/>
                </a:solidFill>
                <a:latin typeface="Arial"/>
                <a:cs typeface="Arial"/>
              </a:rPr>
              <a:t>setInt</a:t>
            </a: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(4,</a:t>
            </a:r>
            <a:r>
              <a:rPr sz="1950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125000);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3660" y="1676040"/>
            <a:ext cx="3380740" cy="15088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pStmt.</a:t>
            </a:r>
            <a:r>
              <a:rPr sz="1950" spc="10" dirty="0">
                <a:solidFill>
                  <a:srgbClr val="0000CC"/>
                </a:solidFill>
                <a:latin typeface="Arial"/>
                <a:cs typeface="Arial"/>
              </a:rPr>
              <a:t>setString</a:t>
            </a: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(1, "88877");  pStmt.</a:t>
            </a:r>
            <a:r>
              <a:rPr sz="1950" spc="10" dirty="0">
                <a:solidFill>
                  <a:srgbClr val="0000CC"/>
                </a:solidFill>
                <a:latin typeface="Arial"/>
                <a:cs typeface="Arial"/>
              </a:rPr>
              <a:t>setString</a:t>
            </a: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(3, "Finance");  pStmt.</a:t>
            </a:r>
            <a:r>
              <a:rPr sz="1950" spc="10">
                <a:solidFill>
                  <a:srgbClr val="0000CC"/>
                </a:solidFill>
                <a:latin typeface="Arial"/>
                <a:cs typeface="Arial"/>
              </a:rPr>
              <a:t>executeUpdate</a:t>
            </a:r>
            <a:r>
              <a:rPr sz="1950" spc="10">
                <a:solidFill>
                  <a:srgbClr val="993300"/>
                </a:solidFill>
                <a:latin typeface="Arial"/>
                <a:cs typeface="Arial"/>
              </a:rPr>
              <a:t>();</a:t>
            </a:r>
            <a:r>
              <a:rPr lang="zh-CN" altLang="en-US" sz="1950" spc="1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spc="10">
                <a:solidFill>
                  <a:srgbClr val="993300"/>
                </a:solidFill>
                <a:latin typeface="Arial"/>
                <a:cs typeface="Arial"/>
              </a:rPr>
              <a:t>pStmt</a:t>
            </a: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.</a:t>
            </a:r>
            <a:r>
              <a:rPr sz="1950" spc="10" dirty="0">
                <a:solidFill>
                  <a:srgbClr val="0000CC"/>
                </a:solidFill>
                <a:latin typeface="Arial"/>
                <a:cs typeface="Arial"/>
              </a:rPr>
              <a:t>setString</a:t>
            </a: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(1, "88878");  pStmt.</a:t>
            </a:r>
            <a:r>
              <a:rPr sz="1950" spc="10" dirty="0">
                <a:solidFill>
                  <a:srgbClr val="0000CC"/>
                </a:solidFill>
                <a:latin typeface="Arial"/>
                <a:cs typeface="Arial"/>
              </a:rPr>
              <a:t>executeUpdate</a:t>
            </a:r>
            <a:r>
              <a:rPr sz="1950" spc="10" dirty="0">
                <a:solidFill>
                  <a:srgbClr val="993300"/>
                </a:solidFill>
                <a:latin typeface="Arial"/>
                <a:cs typeface="Arial"/>
              </a:rPr>
              <a:t>();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569" y="3682640"/>
            <a:ext cx="17145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229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3660" y="3704230"/>
            <a:ext cx="7386320" cy="629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sz="1950" spc="10" dirty="0">
                <a:latin typeface="Arial"/>
                <a:cs typeface="Arial"/>
              </a:rPr>
              <a:t>WARNING: </a:t>
            </a:r>
            <a:r>
              <a:rPr sz="1950" spc="15" dirty="0">
                <a:latin typeface="Arial"/>
                <a:cs typeface="Arial"/>
              </a:rPr>
              <a:t>always use </a:t>
            </a:r>
            <a:r>
              <a:rPr sz="1950" spc="10" dirty="0">
                <a:latin typeface="Arial"/>
                <a:cs typeface="Arial"/>
              </a:rPr>
              <a:t>prepared statements </a:t>
            </a:r>
            <a:r>
              <a:rPr sz="1950" spc="15" dirty="0">
                <a:latin typeface="Arial"/>
                <a:cs typeface="Arial"/>
              </a:rPr>
              <a:t>when </a:t>
            </a:r>
            <a:r>
              <a:rPr sz="1950" spc="10" dirty="0">
                <a:latin typeface="Arial"/>
                <a:cs typeface="Arial"/>
              </a:rPr>
              <a:t>taking an input  from the </a:t>
            </a:r>
            <a:r>
              <a:rPr sz="1950" spc="15" dirty="0">
                <a:latin typeface="Arial"/>
                <a:cs typeface="Arial"/>
              </a:rPr>
              <a:t>user and </a:t>
            </a:r>
            <a:r>
              <a:rPr sz="1950" spc="10" dirty="0">
                <a:latin typeface="Arial"/>
                <a:cs typeface="Arial"/>
              </a:rPr>
              <a:t>adding </a:t>
            </a:r>
            <a:r>
              <a:rPr sz="1950" spc="5" dirty="0">
                <a:latin typeface="Arial"/>
                <a:cs typeface="Arial"/>
              </a:rPr>
              <a:t>it </a:t>
            </a:r>
            <a:r>
              <a:rPr sz="1950" spc="10" dirty="0">
                <a:latin typeface="Arial"/>
                <a:cs typeface="Arial"/>
              </a:rPr>
              <a:t>to </a:t>
            </a:r>
            <a:r>
              <a:rPr sz="1950" spc="15" dirty="0">
                <a:latin typeface="Arial"/>
                <a:cs typeface="Arial"/>
              </a:rPr>
              <a:t>a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query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6689" y="4415430"/>
            <a:ext cx="1771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34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6689" y="5127900"/>
            <a:ext cx="1771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34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6689" y="5840370"/>
            <a:ext cx="1771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34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9900" y="4417970"/>
            <a:ext cx="7205345" cy="175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8120">
              <a:lnSpc>
                <a:spcPct val="101299"/>
              </a:lnSpc>
              <a:spcBef>
                <a:spcPts val="100"/>
              </a:spcBef>
            </a:pPr>
            <a:r>
              <a:rPr sz="1950" b="1" spc="10" dirty="0">
                <a:solidFill>
                  <a:srgbClr val="CC0000"/>
                </a:solidFill>
                <a:latin typeface="Arial"/>
                <a:cs typeface="Arial"/>
              </a:rPr>
              <a:t>NEVER create </a:t>
            </a:r>
            <a:r>
              <a:rPr sz="1950" b="1" spc="15" dirty="0">
                <a:solidFill>
                  <a:srgbClr val="CC0000"/>
                </a:solidFill>
                <a:latin typeface="Arial"/>
                <a:cs typeface="Arial"/>
              </a:rPr>
              <a:t>a </a:t>
            </a:r>
            <a:r>
              <a:rPr sz="1950" b="1" spc="10" dirty="0">
                <a:solidFill>
                  <a:srgbClr val="CC0000"/>
                </a:solidFill>
                <a:latin typeface="Arial"/>
                <a:cs typeface="Arial"/>
              </a:rPr>
              <a:t>query </a:t>
            </a:r>
            <a:r>
              <a:rPr sz="1950" b="1" spc="15" dirty="0">
                <a:solidFill>
                  <a:srgbClr val="CC0000"/>
                </a:solidFill>
                <a:latin typeface="Arial"/>
                <a:cs typeface="Arial"/>
              </a:rPr>
              <a:t>by </a:t>
            </a:r>
            <a:r>
              <a:rPr sz="1950" b="1" spc="10" dirty="0">
                <a:solidFill>
                  <a:srgbClr val="CC0000"/>
                </a:solidFill>
                <a:latin typeface="Arial"/>
                <a:cs typeface="Arial"/>
              </a:rPr>
              <a:t>concatenating strings </a:t>
            </a:r>
            <a:r>
              <a:rPr sz="1950" b="1" spc="15" dirty="0">
                <a:solidFill>
                  <a:srgbClr val="CC0000"/>
                </a:solidFill>
                <a:latin typeface="Arial"/>
                <a:cs typeface="Arial"/>
              </a:rPr>
              <a:t>which you  </a:t>
            </a:r>
            <a:r>
              <a:rPr sz="1950" b="1" spc="10" dirty="0">
                <a:solidFill>
                  <a:srgbClr val="CC0000"/>
                </a:solidFill>
                <a:latin typeface="Arial"/>
                <a:cs typeface="Arial"/>
              </a:rPr>
              <a:t>get as</a:t>
            </a:r>
            <a:r>
              <a:rPr sz="195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CC0000"/>
                </a:solidFill>
                <a:latin typeface="Arial"/>
                <a:cs typeface="Arial"/>
              </a:rPr>
              <a:t>inputs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950" spc="10" dirty="0">
                <a:solidFill>
                  <a:srgbClr val="CC3300"/>
                </a:solidFill>
                <a:latin typeface="Arial"/>
                <a:cs typeface="Arial"/>
              </a:rPr>
              <a:t>"</a:t>
            </a:r>
            <a:r>
              <a:rPr sz="1950" spc="10" dirty="0">
                <a:solidFill>
                  <a:srgbClr val="00AF4F"/>
                </a:solidFill>
                <a:latin typeface="Arial"/>
                <a:cs typeface="Arial"/>
              </a:rPr>
              <a:t>insert into instructor values(’ </a:t>
            </a:r>
            <a:r>
              <a:rPr sz="1950" spc="10" dirty="0">
                <a:solidFill>
                  <a:srgbClr val="CC3300"/>
                </a:solidFill>
                <a:latin typeface="Arial"/>
                <a:cs typeface="Arial"/>
              </a:rPr>
              <a:t>" </a:t>
            </a:r>
            <a:r>
              <a:rPr sz="1950" spc="15" dirty="0">
                <a:latin typeface="Arial"/>
                <a:cs typeface="Arial"/>
              </a:rPr>
              <a:t>+ </a:t>
            </a:r>
            <a:r>
              <a:rPr sz="1950" spc="10" dirty="0">
                <a:solidFill>
                  <a:srgbClr val="00AF4F"/>
                </a:solidFill>
                <a:latin typeface="Arial"/>
                <a:cs typeface="Arial"/>
              </a:rPr>
              <a:t>ID </a:t>
            </a:r>
            <a:r>
              <a:rPr sz="1950" spc="15" dirty="0">
                <a:latin typeface="Arial"/>
                <a:cs typeface="Arial"/>
              </a:rPr>
              <a:t>+ </a:t>
            </a:r>
            <a:r>
              <a:rPr sz="1950" spc="10" dirty="0">
                <a:solidFill>
                  <a:srgbClr val="CC3300"/>
                </a:solidFill>
                <a:latin typeface="Arial"/>
                <a:cs typeface="Arial"/>
              </a:rPr>
              <a:t>" </a:t>
            </a:r>
            <a:r>
              <a:rPr sz="1950" spc="10" dirty="0">
                <a:solidFill>
                  <a:srgbClr val="00AF4F"/>
                </a:solidFill>
                <a:latin typeface="Arial"/>
                <a:cs typeface="Arial"/>
              </a:rPr>
              <a:t>’, </a:t>
            </a:r>
            <a:r>
              <a:rPr sz="1950" spc="5" dirty="0">
                <a:solidFill>
                  <a:srgbClr val="00AF4F"/>
                </a:solidFill>
                <a:latin typeface="Arial"/>
                <a:cs typeface="Arial"/>
              </a:rPr>
              <a:t>’ </a:t>
            </a:r>
            <a:r>
              <a:rPr sz="1950" spc="10" dirty="0">
                <a:solidFill>
                  <a:srgbClr val="CC3300"/>
                </a:solidFill>
                <a:latin typeface="Arial"/>
                <a:cs typeface="Arial"/>
              </a:rPr>
              <a:t>" </a:t>
            </a:r>
            <a:r>
              <a:rPr sz="1950" spc="15" dirty="0">
                <a:latin typeface="Arial"/>
                <a:cs typeface="Arial"/>
              </a:rPr>
              <a:t>+ </a:t>
            </a:r>
            <a:r>
              <a:rPr sz="1950" spc="15" dirty="0">
                <a:solidFill>
                  <a:srgbClr val="00AF4F"/>
                </a:solidFill>
                <a:latin typeface="Arial"/>
                <a:cs typeface="Arial"/>
              </a:rPr>
              <a:t>name </a:t>
            </a:r>
            <a:r>
              <a:rPr sz="1950" spc="15" dirty="0">
                <a:latin typeface="Arial"/>
                <a:cs typeface="Arial"/>
              </a:rPr>
              <a:t>+ </a:t>
            </a:r>
            <a:r>
              <a:rPr sz="1950" spc="10" dirty="0">
                <a:solidFill>
                  <a:srgbClr val="CC3300"/>
                </a:solidFill>
                <a:latin typeface="Arial"/>
                <a:cs typeface="Arial"/>
              </a:rPr>
              <a:t>" </a:t>
            </a:r>
            <a:r>
              <a:rPr sz="1950" spc="10" dirty="0">
                <a:solidFill>
                  <a:srgbClr val="00AF4F"/>
                </a:solidFill>
                <a:latin typeface="Arial"/>
                <a:cs typeface="Arial"/>
              </a:rPr>
              <a:t>’, </a:t>
            </a:r>
            <a:r>
              <a:rPr sz="1950" spc="10" dirty="0">
                <a:solidFill>
                  <a:srgbClr val="CC3300"/>
                </a:solidFill>
                <a:latin typeface="Arial"/>
                <a:cs typeface="Arial"/>
              </a:rPr>
              <a:t>"</a:t>
            </a:r>
            <a:r>
              <a:rPr sz="1950" spc="-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+</a:t>
            </a:r>
            <a:endParaRPr sz="1950">
              <a:latin typeface="Arial"/>
              <a:cs typeface="Arial"/>
            </a:endParaRPr>
          </a:p>
          <a:p>
            <a:pPr marL="3087370">
              <a:lnSpc>
                <a:spcPct val="100000"/>
              </a:lnSpc>
              <a:spcBef>
                <a:spcPts val="30"/>
              </a:spcBef>
            </a:pPr>
            <a:r>
              <a:rPr sz="1950" spc="10" dirty="0">
                <a:solidFill>
                  <a:srgbClr val="CC3300"/>
                </a:solidFill>
                <a:latin typeface="Arial"/>
                <a:cs typeface="Arial"/>
              </a:rPr>
              <a:t>" </a:t>
            </a:r>
            <a:r>
              <a:rPr sz="1950" spc="5" dirty="0">
                <a:solidFill>
                  <a:srgbClr val="00AF4F"/>
                </a:solidFill>
                <a:latin typeface="Arial"/>
                <a:cs typeface="Arial"/>
              </a:rPr>
              <a:t>’ </a:t>
            </a:r>
            <a:r>
              <a:rPr sz="1950" spc="10" dirty="0">
                <a:solidFill>
                  <a:srgbClr val="0000CC"/>
                </a:solidFill>
                <a:latin typeface="Arial"/>
                <a:cs typeface="Arial"/>
              </a:rPr>
              <a:t>" </a:t>
            </a:r>
            <a:r>
              <a:rPr sz="1950" spc="15" dirty="0">
                <a:latin typeface="Arial"/>
                <a:cs typeface="Arial"/>
              </a:rPr>
              <a:t>+ </a:t>
            </a:r>
            <a:r>
              <a:rPr sz="1950" spc="10" dirty="0">
                <a:solidFill>
                  <a:srgbClr val="00AF4F"/>
                </a:solidFill>
                <a:latin typeface="Arial"/>
                <a:cs typeface="Arial"/>
              </a:rPr>
              <a:t>dept </a:t>
            </a:r>
            <a:r>
              <a:rPr sz="1950" spc="15" dirty="0">
                <a:solidFill>
                  <a:srgbClr val="00AF4F"/>
                </a:solidFill>
                <a:latin typeface="Arial"/>
                <a:cs typeface="Arial"/>
              </a:rPr>
              <a:t>name </a:t>
            </a:r>
            <a:r>
              <a:rPr sz="1950" spc="15" dirty="0">
                <a:latin typeface="Arial"/>
                <a:cs typeface="Arial"/>
              </a:rPr>
              <a:t>+ </a:t>
            </a:r>
            <a:r>
              <a:rPr sz="1950" spc="10" dirty="0">
                <a:solidFill>
                  <a:srgbClr val="CC3300"/>
                </a:solidFill>
                <a:latin typeface="Arial"/>
                <a:cs typeface="Arial"/>
              </a:rPr>
              <a:t>" </a:t>
            </a:r>
            <a:r>
              <a:rPr sz="1950" spc="10" dirty="0">
                <a:solidFill>
                  <a:srgbClr val="00AF4F"/>
                </a:solidFill>
                <a:latin typeface="Arial"/>
                <a:cs typeface="Arial"/>
              </a:rPr>
              <a:t>’, </a:t>
            </a:r>
            <a:r>
              <a:rPr sz="1950" spc="10" dirty="0">
                <a:solidFill>
                  <a:srgbClr val="CC3300"/>
                </a:solidFill>
                <a:latin typeface="Arial"/>
                <a:cs typeface="Arial"/>
              </a:rPr>
              <a:t>" </a:t>
            </a:r>
            <a:r>
              <a:rPr sz="1950" spc="15" dirty="0">
                <a:latin typeface="Arial"/>
                <a:cs typeface="Arial"/>
              </a:rPr>
              <a:t>+ </a:t>
            </a:r>
            <a:r>
              <a:rPr sz="1950" spc="10" dirty="0">
                <a:solidFill>
                  <a:srgbClr val="00AF4F"/>
                </a:solidFill>
                <a:latin typeface="Arial"/>
                <a:cs typeface="Arial"/>
              </a:rPr>
              <a:t>salary </a:t>
            </a:r>
            <a:r>
              <a:rPr sz="1950" spc="15" dirty="0">
                <a:latin typeface="Arial"/>
                <a:cs typeface="Arial"/>
              </a:rPr>
              <a:t>+ </a:t>
            </a:r>
            <a:r>
              <a:rPr sz="1950" spc="10" dirty="0">
                <a:solidFill>
                  <a:srgbClr val="CC3300"/>
                </a:solidFill>
                <a:latin typeface="Arial"/>
                <a:cs typeface="Arial"/>
              </a:rPr>
              <a:t>"</a:t>
            </a:r>
            <a:r>
              <a:rPr sz="1950" spc="10" dirty="0">
                <a:solidFill>
                  <a:srgbClr val="00AF4F"/>
                </a:solidFill>
                <a:latin typeface="Arial"/>
                <a:cs typeface="Arial"/>
              </a:rPr>
              <a:t>)</a:t>
            </a:r>
            <a:r>
              <a:rPr sz="1950" spc="10" dirty="0">
                <a:solidFill>
                  <a:srgbClr val="CC3300"/>
                </a:solidFill>
                <a:latin typeface="Arial"/>
                <a:cs typeface="Arial"/>
              </a:rPr>
              <a:t>"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950" spc="15" dirty="0">
                <a:latin typeface="Arial"/>
                <a:cs typeface="Arial"/>
              </a:rPr>
              <a:t>What </a:t>
            </a:r>
            <a:r>
              <a:rPr sz="1950" spc="5" dirty="0">
                <a:latin typeface="Arial"/>
                <a:cs typeface="Arial"/>
              </a:rPr>
              <a:t>if </a:t>
            </a:r>
            <a:r>
              <a:rPr sz="1950" spc="15" dirty="0">
                <a:latin typeface="Arial"/>
                <a:cs typeface="Arial"/>
              </a:rPr>
              <a:t>name </a:t>
            </a:r>
            <a:r>
              <a:rPr sz="1950" spc="5" dirty="0">
                <a:latin typeface="Arial"/>
                <a:cs typeface="Arial"/>
              </a:rPr>
              <a:t>is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“</a:t>
            </a:r>
            <a:r>
              <a:rPr sz="1950" spc="15" dirty="0">
                <a:solidFill>
                  <a:srgbClr val="00AF4F"/>
                </a:solidFill>
                <a:latin typeface="Arial"/>
                <a:cs typeface="Arial"/>
              </a:rPr>
              <a:t>D’Souza</a:t>
            </a:r>
            <a:r>
              <a:rPr sz="1950" spc="15" dirty="0">
                <a:latin typeface="Arial"/>
                <a:cs typeface="Arial"/>
              </a:rPr>
              <a:t>”?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1290" y="182520"/>
            <a:ext cx="4875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4445" algn="l"/>
              </a:tabLst>
            </a:pPr>
            <a:r>
              <a:rPr dirty="0"/>
              <a:t>SQL </a:t>
            </a:r>
            <a:r>
              <a:rPr spc="-5" dirty="0"/>
              <a:t>Injection(SQL	</a:t>
            </a:r>
            <a:r>
              <a:rPr spc="-15" dirty="0">
                <a:latin typeface="MS PGothic"/>
                <a:cs typeface="MS PGothic"/>
              </a:rPr>
              <a:t>注入</a:t>
            </a:r>
            <a:r>
              <a:rPr spc="-295" dirty="0">
                <a:latin typeface="MS PGothic"/>
                <a:cs typeface="MS PGothic"/>
              </a:rPr>
              <a:t> </a:t>
            </a:r>
            <a:r>
              <a:rPr dirty="0"/>
              <a:t>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4889" y="86070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7789" y="878480"/>
            <a:ext cx="4057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Suppose query </a:t>
            </a:r>
            <a:r>
              <a:rPr sz="2000" spc="-5" dirty="0">
                <a:latin typeface="Arial"/>
                <a:cs typeface="Arial"/>
              </a:rPr>
              <a:t>is constructed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2089" y="126583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6570" y="1264560"/>
            <a:ext cx="61455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"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select * </a:t>
            </a:r>
            <a:r>
              <a:rPr sz="2000" spc="-5" dirty="0">
                <a:solidFill>
                  <a:srgbClr val="00AF4F"/>
                </a:solidFill>
                <a:latin typeface="Arial"/>
                <a:cs typeface="Arial"/>
              </a:rPr>
              <a:t>from instructor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where name = </a:t>
            </a:r>
            <a:r>
              <a:rPr sz="2000" spc="20" dirty="0">
                <a:solidFill>
                  <a:srgbClr val="00AF4F"/>
                </a:solidFill>
                <a:latin typeface="Arial"/>
                <a:cs typeface="Arial"/>
              </a:rPr>
              <a:t>’</a:t>
            </a:r>
            <a:r>
              <a:rPr sz="2000" spc="20" dirty="0">
                <a:solidFill>
                  <a:srgbClr val="993300"/>
                </a:solidFill>
                <a:latin typeface="Arial"/>
                <a:cs typeface="Arial"/>
              </a:rPr>
              <a:t>"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name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“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’</a:t>
            </a:r>
            <a:r>
              <a:rPr sz="2000" spc="-65" dirty="0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4889" y="163159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7789" y="1649370"/>
            <a:ext cx="6087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Suppose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user, </a:t>
            </a:r>
            <a:r>
              <a:rPr sz="2000" spc="-5" dirty="0">
                <a:latin typeface="Arial"/>
                <a:cs typeface="Arial"/>
              </a:rPr>
              <a:t>instead of entering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name, </a:t>
            </a:r>
            <a:r>
              <a:rPr sz="2000" dirty="0">
                <a:latin typeface="Arial"/>
                <a:cs typeface="Arial"/>
              </a:rPr>
              <a:t>enters: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089" y="203672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6570" y="2035450"/>
            <a:ext cx="1414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X’ or </a:t>
            </a:r>
            <a:r>
              <a:rPr sz="2000" spc="-5" dirty="0">
                <a:solidFill>
                  <a:srgbClr val="000099"/>
                </a:solidFill>
                <a:latin typeface="Arial"/>
                <a:cs typeface="Arial"/>
              </a:rPr>
              <a:t>’Y’ </a:t>
            </a: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=</a:t>
            </a:r>
            <a:r>
              <a:rPr sz="2000" spc="-1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’Y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889" y="240248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7789" y="2420260"/>
            <a:ext cx="573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then the resulting string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statement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becomes: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2089" y="280761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2089" y="319369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2089" y="396458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1170" y="2725060"/>
            <a:ext cx="6988809" cy="311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6699"/>
              </a:lnSpc>
              <a:spcBef>
                <a:spcPts val="100"/>
              </a:spcBef>
            </a:pP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"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select * </a:t>
            </a:r>
            <a:r>
              <a:rPr sz="2000" spc="-5" dirty="0">
                <a:solidFill>
                  <a:srgbClr val="00AF4F"/>
                </a:solidFill>
                <a:latin typeface="Arial"/>
                <a:cs typeface="Arial"/>
              </a:rPr>
              <a:t>from instructor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where name = </a:t>
            </a:r>
            <a:r>
              <a:rPr sz="2000" spc="20" dirty="0">
                <a:solidFill>
                  <a:srgbClr val="00AF4F"/>
                </a:solidFill>
                <a:latin typeface="Arial"/>
                <a:cs typeface="Arial"/>
              </a:rPr>
              <a:t>’</a:t>
            </a:r>
            <a:r>
              <a:rPr sz="2000" spc="20" dirty="0">
                <a:solidFill>
                  <a:srgbClr val="993300"/>
                </a:solidFill>
                <a:latin typeface="Arial"/>
                <a:cs typeface="Arial"/>
              </a:rPr>
              <a:t>"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"</a:t>
            </a:r>
            <a:r>
              <a:rPr sz="2000" spc="-5" dirty="0">
                <a:solidFill>
                  <a:srgbClr val="00AF4F"/>
                </a:solidFill>
                <a:latin typeface="Arial"/>
                <a:cs typeface="Arial"/>
              </a:rPr>
              <a:t>X’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or </a:t>
            </a:r>
            <a:r>
              <a:rPr sz="2000" spc="-5" dirty="0">
                <a:solidFill>
                  <a:srgbClr val="00AF4F"/>
                </a:solidFill>
                <a:latin typeface="Arial"/>
                <a:cs typeface="Arial"/>
              </a:rPr>
              <a:t>’Y’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= ’Y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"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’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" 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38100" marR="808990" indent="115570">
              <a:lnSpc>
                <a:spcPts val="3040"/>
              </a:lnSpc>
              <a:spcBef>
                <a:spcPts val="195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2270" algn="l"/>
              </a:tabLst>
            </a:pP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select * </a:t>
            </a:r>
            <a:r>
              <a:rPr sz="2000" spc="-5" dirty="0">
                <a:solidFill>
                  <a:srgbClr val="00AF4F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instructor where name = </a:t>
            </a:r>
            <a:r>
              <a:rPr sz="2000" spc="-5" dirty="0">
                <a:solidFill>
                  <a:srgbClr val="00AF4F"/>
                </a:solidFill>
                <a:latin typeface="Arial"/>
                <a:cs typeface="Arial"/>
              </a:rPr>
              <a:t>’X’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or </a:t>
            </a:r>
            <a:r>
              <a:rPr sz="2000" spc="-5" dirty="0">
                <a:solidFill>
                  <a:srgbClr val="00AF4F"/>
                </a:solidFill>
                <a:latin typeface="Arial"/>
                <a:cs typeface="Arial"/>
              </a:rPr>
              <a:t>’Y’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= </a:t>
            </a:r>
            <a:r>
              <a:rPr sz="2000" spc="-459" dirty="0">
                <a:solidFill>
                  <a:srgbClr val="00AF4F"/>
                </a:solidFill>
                <a:latin typeface="Arial"/>
                <a:cs typeface="Arial"/>
              </a:rPr>
              <a:t>’Y’ </a:t>
            </a:r>
            <a:r>
              <a:rPr sz="2000" spc="-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User could have even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382270" indent="-229235">
              <a:lnSpc>
                <a:spcPct val="100000"/>
              </a:lnSpc>
              <a:spcBef>
                <a:spcPts val="425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2270" algn="l"/>
              </a:tabLst>
            </a:pPr>
            <a:r>
              <a:rPr sz="2000" spc="-5" dirty="0">
                <a:solidFill>
                  <a:srgbClr val="00AF4F"/>
                </a:solidFill>
                <a:latin typeface="Arial"/>
                <a:cs typeface="Arial"/>
              </a:rPr>
              <a:t>X’; update instructor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set salary = </a:t>
            </a:r>
            <a:r>
              <a:rPr sz="2000" spc="-5" dirty="0">
                <a:solidFill>
                  <a:srgbClr val="00AF4F"/>
                </a:solidFill>
                <a:latin typeface="Arial"/>
                <a:cs typeface="Arial"/>
              </a:rPr>
              <a:t>salary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+</a:t>
            </a:r>
            <a:r>
              <a:rPr sz="2000" spc="10" dirty="0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10000;</a:t>
            </a:r>
            <a:endParaRPr sz="20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latin typeface="Arial"/>
                <a:cs typeface="Arial"/>
              </a:rPr>
              <a:t>then </a:t>
            </a:r>
            <a:r>
              <a:rPr sz="200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  <a:p>
            <a:pPr marL="362585" marR="1525905" indent="-209550">
              <a:lnSpc>
                <a:spcPct val="126299"/>
              </a:lnSpc>
              <a:spcBef>
                <a:spcPts val="5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2270" algn="l"/>
              </a:tabLst>
            </a:pP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select * </a:t>
            </a:r>
            <a:r>
              <a:rPr sz="2000" spc="-5" dirty="0">
                <a:solidFill>
                  <a:srgbClr val="00AF4F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instructor where name = </a:t>
            </a:r>
            <a:r>
              <a:rPr sz="2000" spc="-5" dirty="0">
                <a:solidFill>
                  <a:srgbClr val="00AF4F"/>
                </a:solidFill>
                <a:latin typeface="Arial"/>
                <a:cs typeface="Arial"/>
              </a:rPr>
              <a:t>’X’; 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update </a:t>
            </a:r>
            <a:r>
              <a:rPr sz="2000" spc="-5" dirty="0">
                <a:solidFill>
                  <a:srgbClr val="00AF4F"/>
                </a:solidFill>
                <a:latin typeface="Arial"/>
                <a:cs typeface="Arial"/>
              </a:rPr>
              <a:t>instructor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set salary = salary +</a:t>
            </a:r>
            <a:r>
              <a:rPr sz="2000" spc="-50" dirty="0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4F"/>
                </a:solidFill>
                <a:latin typeface="Arial"/>
                <a:cs typeface="Arial"/>
              </a:rPr>
              <a:t>10000;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4889" y="587339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67789" y="5891170"/>
            <a:ext cx="7864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Always use prepared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statements,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with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user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inputs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as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parameters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640" y="182520"/>
            <a:ext cx="35896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Metadata</a:t>
            </a:r>
            <a:r>
              <a:rPr spc="-90" dirty="0"/>
              <a:t> </a:t>
            </a:r>
            <a:r>
              <a:rPr spc="-5" dirty="0"/>
              <a:t>Features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589" y="963570"/>
            <a:ext cx="172720" cy="8585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7489" y="1018180"/>
            <a:ext cx="5440045" cy="85598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b="1" spc="-5" dirty="0">
                <a:latin typeface="Arial"/>
                <a:cs typeface="Arial"/>
              </a:rPr>
              <a:t>ResultSet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metadata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spc="-5" dirty="0">
                <a:latin typeface="Arial"/>
                <a:cs typeface="Arial"/>
              </a:rPr>
              <a:t>E.g., after </a:t>
            </a:r>
            <a:r>
              <a:rPr sz="2000" dirty="0">
                <a:latin typeface="Arial"/>
                <a:cs typeface="Arial"/>
              </a:rPr>
              <a:t>executing </a:t>
            </a:r>
            <a:r>
              <a:rPr sz="2000" spc="-5" dirty="0">
                <a:latin typeface="Arial"/>
                <a:cs typeface="Arial"/>
              </a:rPr>
              <a:t>query to </a:t>
            </a:r>
            <a:r>
              <a:rPr sz="2000" dirty="0">
                <a:latin typeface="Arial"/>
                <a:cs typeface="Arial"/>
              </a:rPr>
              <a:t>get a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ResultSet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789" y="195671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589" y="401919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7489" y="1848760"/>
            <a:ext cx="6452870" cy="252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040" marR="701040" indent="-35560">
              <a:lnSpc>
                <a:spcPct val="1367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ResultSetMetaData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rsmd = rs.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getMetaData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(); 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for(int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i =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1;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i </a:t>
            </a:r>
            <a:r>
              <a:rPr sz="2000" spc="5" dirty="0">
                <a:solidFill>
                  <a:srgbClr val="993300"/>
                </a:solidFill>
                <a:latin typeface="Arial"/>
                <a:cs typeface="Arial"/>
              </a:rPr>
              <a:t>&lt;=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rsmd.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getColumnCount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(); i++)</a:t>
            </a:r>
            <a:r>
              <a:rPr sz="2000" spc="-6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821690" marR="5080" indent="8890">
              <a:lnSpc>
                <a:spcPts val="3279"/>
              </a:lnSpc>
              <a:spcBef>
                <a:spcPts val="245"/>
              </a:spcBef>
            </a:pP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System.out.println(rsmd.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getColumnName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(i)); 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993300"/>
                </a:solidFill>
                <a:latin typeface="Arial"/>
                <a:cs typeface="Arial"/>
              </a:rPr>
              <a:t>ys</a:t>
            </a:r>
            <a:r>
              <a:rPr sz="2000" spc="-10" dirty="0">
                <a:solidFill>
                  <a:srgbClr val="99330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993300"/>
                </a:solidFill>
                <a:latin typeface="Arial"/>
                <a:cs typeface="Arial"/>
              </a:rPr>
              <a:t>.</a:t>
            </a:r>
            <a:r>
              <a:rPr sz="2000" spc="5" dirty="0">
                <a:solidFill>
                  <a:srgbClr val="993300"/>
                </a:solidFill>
                <a:latin typeface="Arial"/>
                <a:cs typeface="Arial"/>
              </a:rPr>
              <a:t>ou</a:t>
            </a:r>
            <a:r>
              <a:rPr sz="2000" spc="-10" dirty="0">
                <a:solidFill>
                  <a:srgbClr val="993300"/>
                </a:solidFill>
                <a:latin typeface="Arial"/>
                <a:cs typeface="Arial"/>
              </a:rPr>
              <a:t>t.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p</a:t>
            </a:r>
            <a:r>
              <a:rPr sz="2000" spc="10" dirty="0">
                <a:solidFill>
                  <a:srgbClr val="993300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993300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99330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9933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(r</a:t>
            </a:r>
            <a:r>
              <a:rPr sz="2000" spc="5" dirty="0">
                <a:solidFill>
                  <a:srgbClr val="9933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m</a:t>
            </a:r>
            <a:r>
              <a:rPr sz="2000" spc="5" dirty="0">
                <a:solidFill>
                  <a:srgbClr val="993300"/>
                </a:solidFill>
                <a:latin typeface="Arial"/>
                <a:cs typeface="Arial"/>
              </a:rPr>
              <a:t>d</a:t>
            </a:r>
            <a:r>
              <a:rPr sz="2000" spc="20" dirty="0">
                <a:solidFill>
                  <a:srgbClr val="993300"/>
                </a:solidFill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000" spc="2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i</a:t>
            </a:r>
            <a:r>
              <a:rPr sz="2000" spc="10" dirty="0">
                <a:solidFill>
                  <a:srgbClr val="993300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459740">
              <a:lnSpc>
                <a:spcPct val="100000"/>
              </a:lnSpc>
              <a:spcBef>
                <a:spcPts val="625"/>
              </a:spcBef>
            </a:pP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000" spc="-5" dirty="0">
                <a:latin typeface="Arial"/>
                <a:cs typeface="Arial"/>
              </a:rPr>
              <a:t>How is this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useful?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0290" y="182520"/>
            <a:ext cx="3092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Metadata</a:t>
            </a:r>
            <a:r>
              <a:rPr spc="-80" dirty="0"/>
              <a:t> </a:t>
            </a:r>
            <a:r>
              <a:rPr spc="-5" dirty="0"/>
              <a:t>(Cont)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489" y="1024784"/>
            <a:ext cx="169545" cy="83820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75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7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75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9489" y="5640980"/>
            <a:ext cx="16954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910" y="1074314"/>
            <a:ext cx="7719059" cy="49123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65"/>
              </a:spcBef>
            </a:pPr>
            <a:r>
              <a:rPr sz="1950" b="1" dirty="0">
                <a:latin typeface="Arial"/>
                <a:cs typeface="Arial"/>
              </a:rPr>
              <a:t>Database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metadata</a:t>
            </a:r>
            <a:endParaRPr sz="195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869"/>
              </a:spcBef>
            </a:pPr>
            <a:r>
              <a:rPr sz="1950" dirty="0">
                <a:solidFill>
                  <a:srgbClr val="FF0000"/>
                </a:solidFill>
                <a:latin typeface="Arial"/>
                <a:cs typeface="Arial"/>
              </a:rPr>
              <a:t>DatabaseMetaData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dbmd </a:t>
            </a:r>
            <a:r>
              <a:rPr sz="1950" spc="5" dirty="0">
                <a:solidFill>
                  <a:srgbClr val="993300"/>
                </a:solidFill>
                <a:latin typeface="Arial"/>
                <a:cs typeface="Arial"/>
              </a:rPr>
              <a:t>=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 conn.</a:t>
            </a:r>
            <a:r>
              <a:rPr sz="1950" dirty="0">
                <a:solidFill>
                  <a:srgbClr val="0000CC"/>
                </a:solidFill>
                <a:latin typeface="Arial"/>
                <a:cs typeface="Arial"/>
              </a:rPr>
              <a:t>getMetaData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();</a:t>
            </a:r>
            <a:endParaRPr sz="195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ResultSet </a:t>
            </a:r>
            <a:r>
              <a:rPr sz="1950" spc="-5" dirty="0">
                <a:solidFill>
                  <a:srgbClr val="993300"/>
                </a:solidFill>
                <a:latin typeface="Arial"/>
                <a:cs typeface="Arial"/>
              </a:rPr>
              <a:t>rs </a:t>
            </a:r>
            <a:r>
              <a:rPr sz="1950" spc="5" dirty="0">
                <a:solidFill>
                  <a:srgbClr val="993300"/>
                </a:solidFill>
                <a:latin typeface="Arial"/>
                <a:cs typeface="Arial"/>
              </a:rPr>
              <a:t>=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dbmd.</a:t>
            </a:r>
            <a:r>
              <a:rPr sz="1950" dirty="0">
                <a:solidFill>
                  <a:srgbClr val="0000CC"/>
                </a:solidFill>
                <a:latin typeface="Arial"/>
                <a:cs typeface="Arial"/>
              </a:rPr>
              <a:t>getColumns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(null, "univdb", "department",</a:t>
            </a:r>
            <a:r>
              <a:rPr sz="1950" spc="-2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"%");</a:t>
            </a:r>
            <a:endParaRPr sz="195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869"/>
              </a:spcBef>
            </a:pP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// </a:t>
            </a:r>
            <a:r>
              <a:rPr sz="1950" dirty="0">
                <a:solidFill>
                  <a:srgbClr val="666699"/>
                </a:solidFill>
                <a:latin typeface="Arial"/>
                <a:cs typeface="Arial"/>
              </a:rPr>
              <a:t>Arguments to getColumns: Catalog, Schema-pattern,</a:t>
            </a:r>
            <a:r>
              <a:rPr sz="1950" spc="-55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99"/>
                </a:solidFill>
                <a:latin typeface="Arial"/>
                <a:cs typeface="Arial"/>
              </a:rPr>
              <a:t>Table-pattern,</a:t>
            </a:r>
            <a:endParaRPr sz="195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1950" dirty="0">
                <a:solidFill>
                  <a:srgbClr val="666699"/>
                </a:solidFill>
                <a:latin typeface="Arial"/>
                <a:cs typeface="Arial"/>
              </a:rPr>
              <a:t>// and</a:t>
            </a:r>
            <a:r>
              <a:rPr sz="1950" spc="-5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99"/>
                </a:solidFill>
                <a:latin typeface="Arial"/>
                <a:cs typeface="Arial"/>
              </a:rPr>
              <a:t>Column-Pattern</a:t>
            </a:r>
            <a:endParaRPr sz="195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869"/>
              </a:spcBef>
            </a:pPr>
            <a:r>
              <a:rPr sz="1950" dirty="0">
                <a:solidFill>
                  <a:srgbClr val="666699"/>
                </a:solidFill>
                <a:latin typeface="Arial"/>
                <a:cs typeface="Arial"/>
              </a:rPr>
              <a:t>// Returns: One row for each column; row has </a:t>
            </a:r>
            <a:r>
              <a:rPr sz="1950" spc="5" dirty="0">
                <a:solidFill>
                  <a:srgbClr val="666699"/>
                </a:solidFill>
                <a:latin typeface="Arial"/>
                <a:cs typeface="Arial"/>
              </a:rPr>
              <a:t>a </a:t>
            </a:r>
            <a:r>
              <a:rPr sz="1950" dirty="0">
                <a:solidFill>
                  <a:srgbClr val="666699"/>
                </a:solidFill>
                <a:latin typeface="Arial"/>
                <a:cs typeface="Arial"/>
              </a:rPr>
              <a:t>number of</a:t>
            </a:r>
            <a:r>
              <a:rPr sz="1950" spc="-45" dirty="0">
                <a:solidFill>
                  <a:srgbClr val="666699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99"/>
                </a:solidFill>
                <a:latin typeface="Arial"/>
                <a:cs typeface="Arial"/>
              </a:rPr>
              <a:t>attributes</a:t>
            </a:r>
            <a:endParaRPr sz="1950">
              <a:latin typeface="Arial"/>
              <a:cs typeface="Arial"/>
            </a:endParaRPr>
          </a:p>
          <a:p>
            <a:pPr marL="34925" marR="2962275">
              <a:lnSpc>
                <a:spcPct val="136800"/>
              </a:lnSpc>
              <a:spcBef>
                <a:spcPts val="10"/>
              </a:spcBef>
            </a:pPr>
            <a:r>
              <a:rPr sz="1950" dirty="0">
                <a:solidFill>
                  <a:srgbClr val="666699"/>
                </a:solidFill>
                <a:latin typeface="Arial"/>
                <a:cs typeface="Arial"/>
              </a:rPr>
              <a:t>// such as COLUMN_NAME, TYPE_NAME  </a:t>
            </a:r>
            <a:r>
              <a:rPr sz="1950" spc="-5" dirty="0">
                <a:solidFill>
                  <a:srgbClr val="993300"/>
                </a:solidFill>
                <a:latin typeface="Arial"/>
                <a:cs typeface="Arial"/>
              </a:rPr>
              <a:t>while(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rs.</a:t>
            </a:r>
            <a:r>
              <a:rPr sz="1950" dirty="0">
                <a:solidFill>
                  <a:srgbClr val="0000CC"/>
                </a:solidFill>
                <a:latin typeface="Arial"/>
                <a:cs typeface="Arial"/>
              </a:rPr>
              <a:t>next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())</a:t>
            </a:r>
            <a:r>
              <a:rPr sz="1950" spc="-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{</a:t>
            </a:r>
            <a:endParaRPr sz="195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869"/>
              </a:spcBef>
            </a:pP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System.out.println(rs.</a:t>
            </a:r>
            <a:r>
              <a:rPr sz="1950" dirty="0">
                <a:solidFill>
                  <a:srgbClr val="0000CC"/>
                </a:solidFill>
                <a:latin typeface="Arial"/>
                <a:cs typeface="Arial"/>
              </a:rPr>
              <a:t>getString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("COLUMN_NAME"),</a:t>
            </a:r>
            <a:endParaRPr sz="1950">
              <a:latin typeface="Arial"/>
              <a:cs typeface="Arial"/>
            </a:endParaRPr>
          </a:p>
          <a:p>
            <a:pPr marL="3540760">
              <a:lnSpc>
                <a:spcPct val="100000"/>
              </a:lnSpc>
              <a:spcBef>
                <a:spcPts val="860"/>
              </a:spcBef>
            </a:pP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rs.</a:t>
            </a:r>
            <a:r>
              <a:rPr sz="1950" dirty="0">
                <a:solidFill>
                  <a:srgbClr val="0000CC"/>
                </a:solidFill>
                <a:latin typeface="Arial"/>
                <a:cs typeface="Arial"/>
              </a:rPr>
              <a:t>getString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("TYPE_NAME");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}</a:t>
            </a:r>
            <a:endParaRPr sz="195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869"/>
              </a:spcBef>
            </a:pPr>
            <a:r>
              <a:rPr sz="1950" dirty="0">
                <a:latin typeface="Arial"/>
                <a:cs typeface="Arial"/>
              </a:rPr>
              <a:t>And where </a:t>
            </a:r>
            <a:r>
              <a:rPr sz="1950" spc="-5" dirty="0">
                <a:latin typeface="Arial"/>
                <a:cs typeface="Arial"/>
              </a:rPr>
              <a:t>is this</a:t>
            </a:r>
            <a:r>
              <a:rPr sz="1950" dirty="0">
                <a:latin typeface="Arial"/>
                <a:cs typeface="Arial"/>
              </a:rPr>
              <a:t> useful?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3590" y="149500"/>
            <a:ext cx="5575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Transaction Control in</a:t>
            </a:r>
            <a:r>
              <a:rPr spc="-65" dirty="0"/>
              <a:t> </a:t>
            </a:r>
            <a:r>
              <a:rPr spc="-5" dirty="0"/>
              <a:t>JDBC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18074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8430" y="1203600"/>
            <a:ext cx="63404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default, </a:t>
            </a: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SQL statement is treated as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separate  </a:t>
            </a:r>
            <a:r>
              <a:rPr sz="2000" dirty="0">
                <a:latin typeface="Arial"/>
                <a:cs typeface="Arial"/>
              </a:rPr>
              <a:t>transaction that </a:t>
            </a:r>
            <a:r>
              <a:rPr sz="2000" spc="-5" dirty="0">
                <a:latin typeface="Arial"/>
                <a:cs typeface="Arial"/>
              </a:rPr>
              <a:t>is committed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automatically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192115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8479" y="1924960"/>
            <a:ext cx="5254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bad idea </a:t>
            </a:r>
            <a:r>
              <a:rPr sz="2000" spc="-5" dirty="0">
                <a:latin typeface="Arial"/>
                <a:cs typeface="Arial"/>
              </a:rPr>
              <a:t>for transactions with multiple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updates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800" y="231866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8430" y="2340250"/>
            <a:ext cx="5280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turn off automatic commit on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00" y="275300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8479" y="2756810"/>
            <a:ext cx="3163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conn.setAutoCommit(false);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6800" y="315051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8430" y="3173370"/>
            <a:ext cx="6894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Transactions must </a:t>
            </a:r>
            <a:r>
              <a:rPr sz="2000" spc="-5" dirty="0">
                <a:latin typeface="Arial"/>
                <a:cs typeface="Arial"/>
              </a:rPr>
              <a:t>then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committed or rolled </a:t>
            </a:r>
            <a:r>
              <a:rPr sz="2000" dirty="0">
                <a:latin typeface="Arial"/>
                <a:cs typeface="Arial"/>
              </a:rPr>
              <a:t>back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explicitly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4000" y="358612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4000" y="400268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8479" y="3476900"/>
            <a:ext cx="228663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0"/>
              </a:spcBef>
              <a:tabLst>
                <a:tab pos="2046605" algn="l"/>
              </a:tabLst>
            </a:pPr>
            <a:r>
              <a:rPr sz="2000" spc="5" dirty="0">
                <a:solidFill>
                  <a:srgbClr val="993300"/>
                </a:solidFill>
                <a:latin typeface="Arial"/>
                <a:cs typeface="Arial"/>
              </a:rPr>
              <a:t>co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993300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993300"/>
                </a:solidFill>
                <a:latin typeface="Arial"/>
                <a:cs typeface="Arial"/>
              </a:rPr>
              <a:t>.</a:t>
            </a:r>
            <a:r>
              <a:rPr sz="2000" spc="5" dirty="0">
                <a:solidFill>
                  <a:srgbClr val="993300"/>
                </a:solidFill>
                <a:latin typeface="Arial"/>
                <a:cs typeface="Arial"/>
              </a:rPr>
              <a:t>co</a:t>
            </a:r>
            <a:r>
              <a:rPr sz="2000" spc="-10" dirty="0">
                <a:solidFill>
                  <a:srgbClr val="993300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t();	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 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conn.rollback();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6800" y="439892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8430" y="4421780"/>
            <a:ext cx="6115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conn.setAutoCommit(true) turns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automatic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commit.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7259" y="182520"/>
            <a:ext cx="3321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JDBC</a:t>
            </a:r>
            <a:r>
              <a:rPr spc="-75" dirty="0"/>
              <a:t> </a:t>
            </a:r>
            <a:r>
              <a:rPr spc="-5" dirty="0"/>
              <a:t>Resources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5.16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4250" y="1281070"/>
            <a:ext cx="1581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7150" y="1301390"/>
            <a:ext cx="2181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JDBC </a:t>
            </a:r>
            <a:r>
              <a:rPr sz="1800" spc="-10" dirty="0">
                <a:latin typeface="Arial"/>
                <a:cs typeface="Arial"/>
              </a:rPr>
              <a:t>Basics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Tutorial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1450" y="167223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9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7200" y="1674770"/>
            <a:ext cx="542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https://docs.oracle.com/javase/tutorial/jdbc/index.html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4859" y="182520"/>
            <a:ext cx="1087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spc="-5" dirty="0"/>
              <a:t>Q</a:t>
            </a:r>
            <a:r>
              <a:rPr dirty="0"/>
              <a:t>LJ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4889" y="983890"/>
            <a:ext cx="172720" cy="8585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7789" y="1037230"/>
            <a:ext cx="691197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JDBC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overly dynamic, errors cannot be caught by </a:t>
            </a:r>
            <a:r>
              <a:rPr sz="2000" spc="-5" dirty="0">
                <a:latin typeface="Arial"/>
                <a:cs typeface="Arial"/>
              </a:rPr>
              <a:t>compiler  SQLJ: </a:t>
            </a:r>
            <a:r>
              <a:rPr sz="2000" dirty="0">
                <a:latin typeface="Arial"/>
                <a:cs typeface="Arial"/>
              </a:rPr>
              <a:t>embedded </a:t>
            </a:r>
            <a:r>
              <a:rPr sz="2000" spc="-5" dirty="0">
                <a:latin typeface="Arial"/>
                <a:cs typeface="Arial"/>
              </a:rPr>
              <a:t>SQL in</a:t>
            </a:r>
            <a:r>
              <a:rPr sz="2000" dirty="0">
                <a:latin typeface="Arial"/>
                <a:cs typeface="Arial"/>
              </a:rPr>
              <a:t> Java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2089" y="197830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6570" y="1869080"/>
            <a:ext cx="6465570" cy="418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8595">
              <a:lnSpc>
                <a:spcPct val="1367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#sql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iterator deptInfoIter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( </a:t>
            </a:r>
            <a:r>
              <a:rPr sz="2000" spc="-5">
                <a:solidFill>
                  <a:srgbClr val="993300"/>
                </a:solidFill>
                <a:latin typeface="Arial"/>
                <a:cs typeface="Arial"/>
              </a:rPr>
              <a:t>String </a:t>
            </a:r>
            <a:r>
              <a:rPr sz="2000">
                <a:solidFill>
                  <a:srgbClr val="993300"/>
                </a:solidFill>
                <a:latin typeface="Arial"/>
                <a:cs typeface="Arial"/>
              </a:rPr>
              <a:t>dept</a:t>
            </a:r>
            <a:r>
              <a:rPr lang="en-US" altLang="zh-CN" sz="2000">
                <a:solidFill>
                  <a:srgbClr val="993300"/>
                </a:solidFill>
                <a:latin typeface="Arial"/>
                <a:cs typeface="Arial"/>
              </a:rPr>
              <a:t>_</a:t>
            </a:r>
            <a:r>
              <a:rPr sz="2000">
                <a:solidFill>
                  <a:srgbClr val="993300"/>
                </a:solidFill>
                <a:latin typeface="Arial"/>
                <a:cs typeface="Arial"/>
              </a:rPr>
              <a:t>name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, int avgSal); 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deptInfoIter iter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=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null;</a:t>
            </a:r>
            <a:endParaRPr sz="2000">
              <a:latin typeface="Arial"/>
              <a:cs typeface="Arial"/>
            </a:endParaRPr>
          </a:p>
          <a:p>
            <a:pPr marL="1169670" marR="5080" indent="-1156970">
              <a:lnSpc>
                <a:spcPct val="136200"/>
              </a:lnSpc>
              <a:spcBef>
                <a:spcPts val="1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#sql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iter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= { select dept_name, avg(salary)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from instructor 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group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by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dept name</a:t>
            </a:r>
            <a:r>
              <a:rPr sz="2000" spc="-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while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(iter.next())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 {</a:t>
            </a:r>
            <a:endParaRPr sz="2000">
              <a:latin typeface="Arial"/>
              <a:cs typeface="Arial"/>
            </a:endParaRPr>
          </a:p>
          <a:p>
            <a:pPr marL="434340" marR="1928495" indent="-39370">
              <a:lnSpc>
                <a:spcPct val="136300"/>
              </a:lnSpc>
              <a:spcBef>
                <a:spcPts val="10"/>
              </a:spcBef>
            </a:pP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String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deptName =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iter.dept_name();  int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avgSal =</a:t>
            </a:r>
            <a:r>
              <a:rPr sz="2000" spc="-1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iter.avgSal();</a:t>
            </a:r>
            <a:endParaRPr sz="2000">
              <a:latin typeface="Arial"/>
              <a:cs typeface="Arial"/>
            </a:endParaRPr>
          </a:p>
          <a:p>
            <a:pPr marL="43434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System.out.println(deptName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+ " " +</a:t>
            </a:r>
            <a:r>
              <a:rPr sz="2000" spc="-2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avgSal);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iter.close();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0120" y="182520"/>
            <a:ext cx="32753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SQLJ</a:t>
            </a:r>
            <a:r>
              <a:rPr spc="-90" dirty="0"/>
              <a:t> </a:t>
            </a:r>
            <a:r>
              <a:rPr spc="-5" dirty="0"/>
              <a:t>Resources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4889" y="983890"/>
            <a:ext cx="172720" cy="8585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7789" y="1037230"/>
            <a:ext cx="8535670" cy="85851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-5" dirty="0">
                <a:latin typeface="Arial"/>
                <a:cs typeface="Arial"/>
              </a:rPr>
              <a:t>SQLJ </a:t>
            </a:r>
            <a:r>
              <a:rPr sz="2000" dirty="0">
                <a:latin typeface="Arial"/>
                <a:cs typeface="Arial"/>
              </a:rPr>
              <a:t>Developer's Guide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solidFill>
                  <a:srgbClr val="FF9900"/>
                </a:solidFill>
                <a:latin typeface="Arial"/>
                <a:cs typeface="Arial"/>
              </a:rPr>
              <a:t>https://docs.oracle.com/en/database/oracle/oracle-database/20/jsqlj/toc.htm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6279" y="182520"/>
            <a:ext cx="1223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O</a:t>
            </a:r>
            <a:r>
              <a:rPr spc="-5" dirty="0"/>
              <a:t>D</a:t>
            </a:r>
            <a:r>
              <a:rPr spc="5" dirty="0"/>
              <a:t>B</a:t>
            </a:r>
            <a:r>
              <a:rPr dirty="0"/>
              <a:t>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5.19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419" y="125821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0319" y="1281070"/>
            <a:ext cx="5262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Open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DataBase Connectivity(ODBC)</a:t>
            </a: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standard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619" y="169382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619" y="240375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4970" y="1696360"/>
            <a:ext cx="6336665" cy="2266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0400"/>
              </a:lnSpc>
              <a:spcBef>
                <a:spcPts val="90"/>
              </a:spcBef>
            </a:pPr>
            <a:r>
              <a:rPr sz="2000" dirty="0">
                <a:latin typeface="Arial"/>
                <a:cs typeface="Arial"/>
              </a:rPr>
              <a:t>standard </a:t>
            </a:r>
            <a:r>
              <a:rPr sz="2000" spc="-5" dirty="0">
                <a:latin typeface="Arial"/>
                <a:cs typeface="Arial"/>
              </a:rPr>
              <a:t>for application </a:t>
            </a:r>
            <a:r>
              <a:rPr sz="2000" dirty="0">
                <a:latin typeface="Arial"/>
                <a:cs typeface="Arial"/>
              </a:rPr>
              <a:t>program </a:t>
            </a:r>
            <a:r>
              <a:rPr sz="2000" spc="-5" dirty="0">
                <a:latin typeface="Arial"/>
                <a:cs typeface="Arial"/>
              </a:rPr>
              <a:t>to communicate with </a:t>
            </a:r>
            <a:r>
              <a:rPr sz="2000" dirty="0">
                <a:latin typeface="Arial"/>
                <a:cs typeface="Arial"/>
              </a:rPr>
              <a:t>a  database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server.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2000" spc="-5" dirty="0">
                <a:latin typeface="Arial"/>
                <a:cs typeface="Arial"/>
              </a:rPr>
              <a:t>application </a:t>
            </a:r>
            <a:r>
              <a:rPr sz="2000" dirty="0">
                <a:latin typeface="Arial"/>
                <a:cs typeface="Arial"/>
              </a:rPr>
              <a:t>program </a:t>
            </a:r>
            <a:r>
              <a:rPr sz="2000" spc="-5" dirty="0">
                <a:latin typeface="Arial"/>
                <a:cs typeface="Arial"/>
              </a:rPr>
              <a:t>interface (API) to</a:t>
            </a:r>
            <a:endParaRPr sz="2000">
              <a:latin typeface="Arial"/>
              <a:cs typeface="Arial"/>
            </a:endParaRPr>
          </a:p>
          <a:p>
            <a:pPr marL="381000" indent="-228600">
              <a:lnSpc>
                <a:spcPct val="100000"/>
              </a:lnSpc>
              <a:spcBef>
                <a:spcPts val="790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1000" algn="l"/>
              </a:tabLst>
            </a:pPr>
            <a:r>
              <a:rPr sz="2000" spc="-5" dirty="0">
                <a:latin typeface="Arial"/>
                <a:cs typeface="Arial"/>
              </a:rPr>
              <a:t>open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connection with </a:t>
            </a:r>
            <a:r>
              <a:rPr sz="2000" dirty="0">
                <a:latin typeface="Arial"/>
                <a:cs typeface="Arial"/>
              </a:rPr>
              <a:t>a database,</a:t>
            </a:r>
            <a:endParaRPr sz="2000">
              <a:latin typeface="Arial"/>
              <a:cs typeface="Arial"/>
            </a:endParaRPr>
          </a:p>
          <a:p>
            <a:pPr marL="381000" indent="-228600">
              <a:lnSpc>
                <a:spcPct val="100000"/>
              </a:lnSpc>
              <a:spcBef>
                <a:spcPts val="790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1000" algn="l"/>
              </a:tabLst>
            </a:pPr>
            <a:r>
              <a:rPr sz="2000" dirty="0">
                <a:latin typeface="Arial"/>
                <a:cs typeface="Arial"/>
              </a:rPr>
              <a:t>send queries 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updates,</a:t>
            </a:r>
            <a:endParaRPr sz="2000">
              <a:latin typeface="Arial"/>
              <a:cs typeface="Arial"/>
            </a:endParaRPr>
          </a:p>
          <a:p>
            <a:pPr marL="381000" indent="-228600">
              <a:lnSpc>
                <a:spcPct val="100000"/>
              </a:lnSpc>
              <a:spcBef>
                <a:spcPts val="869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1000" algn="l"/>
              </a:tabLst>
            </a:pPr>
            <a:r>
              <a:rPr sz="2000" dirty="0">
                <a:latin typeface="Arial"/>
                <a:cs typeface="Arial"/>
              </a:rPr>
              <a:t>get back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419" y="3884570"/>
            <a:ext cx="172720" cy="8585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0319" y="3937910"/>
            <a:ext cx="6858000" cy="11633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-5" dirty="0">
                <a:latin typeface="Arial"/>
                <a:cs typeface="Arial"/>
              </a:rPr>
              <a:t>Applications </a:t>
            </a:r>
            <a:r>
              <a:rPr sz="2000" dirty="0">
                <a:latin typeface="Arial"/>
                <a:cs typeface="Arial"/>
              </a:rPr>
              <a:t>such as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GUI, spreadsheets</a:t>
            </a:r>
            <a:r>
              <a:rPr sz="2000" dirty="0">
                <a:latin typeface="Arial"/>
                <a:cs typeface="Arial"/>
              </a:rPr>
              <a:t>, etc. can use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ODBC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Was </a:t>
            </a:r>
            <a:r>
              <a:rPr sz="2000" spc="-5" dirty="0">
                <a:latin typeface="Arial"/>
                <a:cs typeface="Arial"/>
              </a:rPr>
              <a:t>defined originally for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Basic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, versions available </a:t>
            </a:r>
            <a:r>
              <a:rPr sz="2000" spc="-5" dirty="0">
                <a:latin typeface="Arial"/>
                <a:cs typeface="Arial"/>
              </a:rPr>
              <a:t>for  </a:t>
            </a:r>
            <a:r>
              <a:rPr sz="2000" dirty="0">
                <a:latin typeface="Arial"/>
                <a:cs typeface="Arial"/>
              </a:rPr>
              <a:t>many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7929" y="182520"/>
            <a:ext cx="2758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5735" algn="l"/>
              </a:tabLst>
            </a:pPr>
            <a:r>
              <a:rPr dirty="0"/>
              <a:t>ODBC	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619" y="1088030"/>
            <a:ext cx="1581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5250" y="1107080"/>
            <a:ext cx="7222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Each </a:t>
            </a:r>
            <a:r>
              <a:rPr sz="1800" spc="-10" dirty="0">
                <a:latin typeface="Arial"/>
                <a:cs typeface="Arial"/>
              </a:rPr>
              <a:t>database </a:t>
            </a:r>
            <a:r>
              <a:rPr sz="1800" spc="-5" dirty="0">
                <a:latin typeface="Arial"/>
                <a:cs typeface="Arial"/>
              </a:rPr>
              <a:t>system supporting ODBC provides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"driver" library that 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linked with the client program.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7456" y="2138255"/>
            <a:ext cx="5193600" cy="3124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859" y="182520"/>
            <a:ext cx="5147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4725" algn="l"/>
              </a:tabLst>
            </a:pPr>
            <a:r>
              <a:rPr spc="-5" dirty="0"/>
              <a:t>Chapter 5:	Advanced</a:t>
            </a:r>
            <a:r>
              <a:rPr spc="-85" dirty="0"/>
              <a:t> </a:t>
            </a:r>
            <a:r>
              <a:rPr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3479" y="1004209"/>
            <a:ext cx="172720" cy="210693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6379" y="1057550"/>
            <a:ext cx="5440045" cy="210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Accessing </a:t>
            </a:r>
            <a:r>
              <a:rPr sz="2000" spc="-5" dirty="0">
                <a:latin typeface="Arial"/>
                <a:cs typeface="Arial"/>
              </a:rPr>
              <a:t>SQL </a:t>
            </a:r>
            <a:r>
              <a:rPr sz="2000" dirty="0">
                <a:latin typeface="Arial"/>
                <a:cs typeface="Arial"/>
              </a:rPr>
              <a:t>From a Programming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  </a:t>
            </a:r>
            <a:r>
              <a:rPr sz="2000" spc="-5" dirty="0">
                <a:latin typeface="Arial"/>
                <a:cs typeface="Arial"/>
              </a:rPr>
              <a:t>Functions </a:t>
            </a:r>
            <a:r>
              <a:rPr sz="2000" dirty="0">
                <a:latin typeface="Arial"/>
                <a:cs typeface="Arial"/>
              </a:rPr>
              <a:t>and Procedures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000" dirty="0">
                <a:latin typeface="Arial"/>
                <a:cs typeface="Arial"/>
              </a:rPr>
              <a:t>Triggers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Cooper Black"/>
                <a:cs typeface="Cooper Black"/>
              </a:rPr>
              <a:t>**</a:t>
            </a:r>
            <a:r>
              <a:rPr sz="2000" dirty="0">
                <a:latin typeface="Arial"/>
                <a:cs typeface="Arial"/>
              </a:rPr>
              <a:t>Recursive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Queries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Cooper Black"/>
                <a:cs typeface="Cooper Black"/>
              </a:rPr>
              <a:t>**</a:t>
            </a:r>
            <a:r>
              <a:rPr sz="2000" spc="-5" dirty="0">
                <a:latin typeface="Arial"/>
                <a:cs typeface="Arial"/>
              </a:rPr>
              <a:t>Advanced </a:t>
            </a:r>
            <a:r>
              <a:rPr sz="2000" dirty="0">
                <a:latin typeface="Arial"/>
                <a:cs typeface="Arial"/>
              </a:rPr>
              <a:t>Aggregation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7929" y="182520"/>
            <a:ext cx="2758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5735" algn="l"/>
              </a:tabLst>
            </a:pPr>
            <a:r>
              <a:rPr dirty="0"/>
              <a:t>ODBC	</a:t>
            </a:r>
            <a:r>
              <a:rPr spc="-5" dirty="0"/>
              <a:t>(Cont.)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5.21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6480" y="116804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480" y="188940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6480" y="291556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6480" y="363692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9380" y="1189630"/>
            <a:ext cx="7468870" cy="310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929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database </a:t>
            </a:r>
            <a:r>
              <a:rPr sz="2000" dirty="0">
                <a:latin typeface="Arial"/>
                <a:cs typeface="Arial"/>
              </a:rPr>
              <a:t>system supporting </a:t>
            </a:r>
            <a:r>
              <a:rPr sz="2000" spc="-5" dirty="0">
                <a:latin typeface="Arial"/>
                <a:cs typeface="Arial"/>
              </a:rPr>
              <a:t>ODBC </a:t>
            </a:r>
            <a:r>
              <a:rPr sz="2000" dirty="0">
                <a:latin typeface="Arial"/>
                <a:cs typeface="Arial"/>
              </a:rPr>
              <a:t>provides a </a:t>
            </a:r>
            <a:r>
              <a:rPr sz="2000" spc="5" dirty="0">
                <a:latin typeface="Arial"/>
                <a:cs typeface="Arial"/>
              </a:rPr>
              <a:t>"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driver</a:t>
            </a:r>
            <a:r>
              <a:rPr sz="2000" spc="5" dirty="0">
                <a:latin typeface="Arial"/>
                <a:cs typeface="Arial"/>
              </a:rPr>
              <a:t>"  </a:t>
            </a:r>
            <a:r>
              <a:rPr sz="2000" dirty="0">
                <a:latin typeface="Arial"/>
                <a:cs typeface="Arial"/>
              </a:rPr>
              <a:t>library that must be linked </a:t>
            </a:r>
            <a:r>
              <a:rPr sz="2000" spc="-5" dirty="0">
                <a:latin typeface="Arial"/>
                <a:cs typeface="Arial"/>
              </a:rPr>
              <a:t>with the </a:t>
            </a:r>
            <a:r>
              <a:rPr sz="2000" dirty="0">
                <a:latin typeface="Arial"/>
                <a:cs typeface="Arial"/>
              </a:rPr>
              <a:t>client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  <a:p>
            <a:pPr marL="12700" marR="351155" algn="just">
              <a:lnSpc>
                <a:spcPct val="100200"/>
              </a:lnSpc>
              <a:spcBef>
                <a:spcPts val="875"/>
              </a:spcBef>
            </a:pPr>
            <a:r>
              <a:rPr sz="2000" dirty="0">
                <a:latin typeface="Arial"/>
                <a:cs typeface="Arial"/>
              </a:rPr>
              <a:t>When client program makes an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ODBC API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call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code in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library communicates </a:t>
            </a:r>
            <a:r>
              <a:rPr sz="2000" spc="-5" dirty="0">
                <a:latin typeface="Arial"/>
                <a:cs typeface="Arial"/>
              </a:rPr>
              <a:t>with the </a:t>
            </a:r>
            <a:r>
              <a:rPr sz="2000" dirty="0">
                <a:latin typeface="Arial"/>
                <a:cs typeface="Arial"/>
              </a:rPr>
              <a:t>server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carry out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requested  action, and </a:t>
            </a:r>
            <a:r>
              <a:rPr sz="2000" spc="-5" dirty="0">
                <a:latin typeface="Arial"/>
                <a:cs typeface="Arial"/>
              </a:rPr>
              <a:t>fetch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results.</a:t>
            </a:r>
            <a:endParaRPr sz="2000">
              <a:latin typeface="Arial"/>
              <a:cs typeface="Arial"/>
            </a:endParaRPr>
          </a:p>
          <a:p>
            <a:pPr marL="12700" marR="885825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ODBC </a:t>
            </a:r>
            <a:r>
              <a:rPr sz="2000" dirty="0">
                <a:latin typeface="Arial"/>
                <a:cs typeface="Arial"/>
              </a:rPr>
              <a:t>program </a:t>
            </a:r>
            <a:r>
              <a:rPr sz="2000" spc="-5" dirty="0">
                <a:latin typeface="Arial"/>
                <a:cs typeface="Arial"/>
              </a:rPr>
              <a:t>first allocates an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SQL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environment</a:t>
            </a:r>
            <a:r>
              <a:rPr sz="2000" dirty="0">
                <a:latin typeface="Arial"/>
                <a:cs typeface="Arial"/>
              </a:rPr>
              <a:t>, then a 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database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connection</a:t>
            </a:r>
            <a:r>
              <a:rPr sz="20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handle.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80"/>
              </a:spcBef>
              <a:tabLst>
                <a:tab pos="5774055" algn="l"/>
              </a:tabLst>
            </a:pPr>
            <a:r>
              <a:rPr sz="2000" dirty="0">
                <a:latin typeface="Arial"/>
                <a:cs typeface="Arial"/>
              </a:rPr>
              <a:t>Opens database connection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SQLConnect()</a:t>
            </a:r>
            <a:r>
              <a:rPr sz="2000" dirty="0">
                <a:latin typeface="Arial"/>
                <a:cs typeface="Arial"/>
              </a:rPr>
              <a:t>.	</a:t>
            </a:r>
            <a:r>
              <a:rPr sz="2000" spc="-5" dirty="0">
                <a:latin typeface="Arial"/>
                <a:cs typeface="Arial"/>
              </a:rPr>
              <a:t>Parameters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 </a:t>
            </a:r>
            <a:r>
              <a:rPr sz="2000" dirty="0">
                <a:latin typeface="Arial"/>
                <a:cs typeface="Arial"/>
              </a:rPr>
              <a:t>SQLConnect: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3680" y="436717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9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3680" y="474055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9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3680" y="511520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9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3680" y="548858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9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9429" y="4270650"/>
            <a:ext cx="3055620" cy="15201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latin typeface="Arial"/>
                <a:cs typeface="Arial"/>
              </a:rPr>
              <a:t>connection</a:t>
            </a:r>
            <a:r>
              <a:rPr sz="1800" spc="-10" dirty="0">
                <a:latin typeface="Arial"/>
                <a:cs typeface="Arial"/>
              </a:rPr>
              <a:t> handle,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95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the server to </a:t>
            </a:r>
            <a:r>
              <a:rPr sz="1800" spc="-10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to connect  the </a:t>
            </a:r>
            <a:r>
              <a:rPr sz="1800" spc="-10" dirty="0">
                <a:latin typeface="Arial"/>
                <a:cs typeface="Arial"/>
              </a:rPr>
              <a:t>user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identifier,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latin typeface="Arial"/>
                <a:cs typeface="Arial"/>
              </a:rPr>
              <a:t>password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6480" y="585434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9380" y="5877200"/>
            <a:ext cx="4281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Must </a:t>
            </a:r>
            <a:r>
              <a:rPr sz="2000" spc="-5" dirty="0">
                <a:latin typeface="Arial"/>
                <a:cs typeface="Arial"/>
              </a:rPr>
              <a:t>also </a:t>
            </a:r>
            <a:r>
              <a:rPr sz="2000" dirty="0">
                <a:latin typeface="Arial"/>
                <a:cs typeface="Arial"/>
              </a:rPr>
              <a:t>specify </a:t>
            </a:r>
            <a:r>
              <a:rPr sz="2000" spc="-5" dirty="0">
                <a:latin typeface="Arial"/>
                <a:cs typeface="Arial"/>
              </a:rPr>
              <a:t>types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3680" y="627979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9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9429" y="6282330"/>
            <a:ext cx="6566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SQL_NTS </a:t>
            </a:r>
            <a:r>
              <a:rPr sz="1800" spc="-10" dirty="0">
                <a:latin typeface="Arial"/>
                <a:cs typeface="Arial"/>
              </a:rPr>
              <a:t>denotes </a:t>
            </a:r>
            <a:r>
              <a:rPr sz="1800" spc="-5" dirty="0">
                <a:latin typeface="Arial"/>
                <a:cs typeface="Arial"/>
              </a:rPr>
              <a:t>previous </a:t>
            </a:r>
            <a:r>
              <a:rPr sz="1800" spc="-10" dirty="0">
                <a:latin typeface="Arial"/>
                <a:cs typeface="Arial"/>
              </a:rPr>
              <a:t>argument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null-terminated string.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7759" y="54250"/>
            <a:ext cx="2352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ODBC</a:t>
            </a:r>
            <a:r>
              <a:rPr spc="-80" dirty="0"/>
              <a:t> </a:t>
            </a:r>
            <a:r>
              <a:rPr spc="-5" dirty="0"/>
              <a:t>Code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860" y="980080"/>
            <a:ext cx="1581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760" y="922930"/>
            <a:ext cx="2105025" cy="10655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int</a:t>
            </a:r>
            <a:r>
              <a:rPr sz="1800" b="1" spc="-4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993300"/>
                </a:solidFill>
                <a:latin typeface="Arial"/>
                <a:cs typeface="Arial"/>
              </a:rPr>
              <a:t>ODBCexample()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570"/>
              </a:spcBef>
            </a:pP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RETCODE</a:t>
            </a:r>
            <a:r>
              <a:rPr sz="1800" b="1" spc="-4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993300"/>
                </a:solidFill>
                <a:latin typeface="Arial"/>
                <a:cs typeface="Arial"/>
              </a:rPr>
              <a:t>error;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1900" y="1961790"/>
            <a:ext cx="6993890" cy="40830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670"/>
              </a:spcBef>
              <a:tabLst>
                <a:tab pos="1166495" algn="l"/>
                <a:tab pos="1953895" algn="l"/>
              </a:tabLst>
            </a:pP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HENV	</a:t>
            </a:r>
            <a:r>
              <a:rPr sz="1800" b="1" spc="-10" dirty="0">
                <a:solidFill>
                  <a:srgbClr val="993300"/>
                </a:solidFill>
                <a:latin typeface="Arial"/>
                <a:cs typeface="Arial"/>
              </a:rPr>
              <a:t>env;	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/*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environment</a:t>
            </a:r>
            <a:r>
              <a:rPr sz="1800" b="1" spc="-1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278130" marR="2339340">
              <a:lnSpc>
                <a:spcPct val="126400"/>
              </a:lnSpc>
              <a:tabLst>
                <a:tab pos="1191260" algn="l"/>
                <a:tab pos="1942464" algn="l"/>
              </a:tabLst>
            </a:pP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HDBC	conn;	/* database connection */ 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SQLAllocEnv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(&amp;env); 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SQLAllocConnect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(env,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&amp;conn);</a:t>
            </a:r>
            <a:endParaRPr sz="1800">
              <a:latin typeface="Arial"/>
              <a:cs typeface="Arial"/>
            </a:endParaRPr>
          </a:p>
          <a:p>
            <a:pPr marL="435609" marR="5080" indent="-157480">
              <a:lnSpc>
                <a:spcPts val="1939"/>
              </a:lnSpc>
              <a:spcBef>
                <a:spcPts val="805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SQLConnect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(conn, “db.yale.edu", SQL_NTS, "avi", SQL_NTS,  "avipasswd", SQL_NTS);</a:t>
            </a:r>
            <a:endParaRPr sz="18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545"/>
              </a:spcBef>
            </a:pP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{ ….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Do actual work 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…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"/>
              <a:cs typeface="Arial"/>
            </a:endParaRPr>
          </a:p>
          <a:p>
            <a:pPr marL="278130" marR="4065904">
              <a:lnSpc>
                <a:spcPct val="126200"/>
              </a:lnSpc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SQLDisconnect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(conn); 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800" b="1" spc="5" dirty="0">
                <a:solidFill>
                  <a:srgbClr val="0000CC"/>
                </a:solidFill>
                <a:latin typeface="Arial"/>
                <a:cs typeface="Arial"/>
              </a:rPr>
              <a:t>Q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LFr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eCo</a:t>
            </a:r>
            <a:r>
              <a:rPr sz="1800" b="1" spc="1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ne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800" b="1" spc="1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(co</a:t>
            </a:r>
            <a:r>
              <a:rPr sz="1800" b="1" spc="10" dirty="0">
                <a:solidFill>
                  <a:srgbClr val="993300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n); 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SQLFreeEnv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(env);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9929" y="182520"/>
            <a:ext cx="37738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ODBC </a:t>
            </a:r>
            <a:r>
              <a:rPr spc="-5" dirty="0"/>
              <a:t>Code</a:t>
            </a:r>
            <a:r>
              <a:rPr spc="-70" dirty="0"/>
              <a:t> </a:t>
            </a:r>
            <a:r>
              <a:rPr spc="-5" dirty="0"/>
              <a:t>(Cont.)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280" y="832760"/>
            <a:ext cx="172720" cy="117221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180" y="883560"/>
            <a:ext cx="7880350" cy="144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Program sends </a:t>
            </a:r>
            <a:r>
              <a:rPr sz="2000" spc="-5" dirty="0">
                <a:latin typeface="Arial"/>
                <a:cs typeface="Arial"/>
              </a:rPr>
              <a:t>SQL </a:t>
            </a:r>
            <a:r>
              <a:rPr sz="2000" dirty="0">
                <a:latin typeface="Arial"/>
                <a:cs typeface="Arial"/>
              </a:rPr>
              <a:t>commands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database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using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SQLExecDirect  </a:t>
            </a:r>
            <a:r>
              <a:rPr sz="2000" dirty="0">
                <a:latin typeface="Arial"/>
                <a:cs typeface="Arial"/>
              </a:rPr>
              <a:t>Result </a:t>
            </a:r>
            <a:r>
              <a:rPr sz="2000" spc="-5" dirty="0">
                <a:latin typeface="Arial"/>
                <a:cs typeface="Arial"/>
              </a:rPr>
              <a:t>tuples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fetched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SQLFetch</a:t>
            </a:r>
            <a:r>
              <a:rPr sz="2000" spc="-5" dirty="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marL="12700" marR="339725">
              <a:lnSpc>
                <a:spcPts val="2160"/>
              </a:lnSpc>
              <a:spcBef>
                <a:spcPts val="825"/>
              </a:spcBef>
            </a:pP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SQLBindCol</a:t>
            </a:r>
            <a:r>
              <a:rPr sz="2000" dirty="0">
                <a:latin typeface="Arial"/>
                <a:cs typeface="Arial"/>
              </a:rPr>
              <a:t>() binds C language variables </a:t>
            </a:r>
            <a:r>
              <a:rPr sz="2000" spc="-5" dirty="0">
                <a:latin typeface="Arial"/>
                <a:cs typeface="Arial"/>
              </a:rPr>
              <a:t>to attributes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query  result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480" y="237708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9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480" y="296890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9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7829" y="2375810"/>
            <a:ext cx="7226300" cy="35636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8100" marR="10541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tuple is </a:t>
            </a:r>
            <a:r>
              <a:rPr sz="1800" spc="-10" dirty="0">
                <a:latin typeface="Arial"/>
                <a:cs typeface="Arial"/>
              </a:rPr>
              <a:t>fetched, </a:t>
            </a:r>
            <a:r>
              <a:rPr sz="1800" spc="-5" dirty="0">
                <a:latin typeface="Arial"/>
                <a:cs typeface="Arial"/>
              </a:rPr>
              <a:t>its attribute </a:t>
            </a:r>
            <a:r>
              <a:rPr sz="1800" spc="-10" dirty="0">
                <a:latin typeface="Arial"/>
                <a:cs typeface="Arial"/>
              </a:rPr>
              <a:t>values </a:t>
            </a:r>
            <a:r>
              <a:rPr sz="1800" spc="-5" dirty="0">
                <a:latin typeface="Arial"/>
                <a:cs typeface="Arial"/>
              </a:rPr>
              <a:t>are automatically </a:t>
            </a:r>
            <a:r>
              <a:rPr sz="1800" dirty="0">
                <a:latin typeface="Arial"/>
                <a:cs typeface="Arial"/>
              </a:rPr>
              <a:t>stored </a:t>
            </a:r>
            <a:r>
              <a:rPr sz="1800" spc="-5" dirty="0">
                <a:latin typeface="Arial"/>
                <a:cs typeface="Arial"/>
              </a:rPr>
              <a:t>in  corresponding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 variables.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1800" spc="-10" dirty="0">
                <a:latin typeface="Arial"/>
                <a:cs typeface="Arial"/>
              </a:rPr>
              <a:t>Arguments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SQLBindCol()</a:t>
            </a:r>
            <a:endParaRPr sz="1800">
              <a:latin typeface="Arial"/>
              <a:cs typeface="Arial"/>
            </a:endParaRPr>
          </a:p>
          <a:p>
            <a:pPr marL="381000" indent="-228600">
              <a:lnSpc>
                <a:spcPct val="100000"/>
              </a:lnSpc>
              <a:spcBef>
                <a:spcPts val="560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1000" algn="l"/>
              </a:tabLst>
            </a:pPr>
            <a:r>
              <a:rPr sz="1800" spc="-5" dirty="0">
                <a:latin typeface="Arial"/>
                <a:cs typeface="Arial"/>
              </a:rPr>
              <a:t>ODBC </a:t>
            </a:r>
            <a:r>
              <a:rPr sz="1800" dirty="0">
                <a:latin typeface="Arial"/>
                <a:cs typeface="Arial"/>
              </a:rPr>
              <a:t>stmt </a:t>
            </a:r>
            <a:r>
              <a:rPr sz="1800" spc="-5" dirty="0">
                <a:latin typeface="Arial"/>
                <a:cs typeface="Arial"/>
              </a:rPr>
              <a:t>variable, </a:t>
            </a:r>
            <a:r>
              <a:rPr sz="1800" spc="-10" dirty="0">
                <a:latin typeface="Arial"/>
                <a:cs typeface="Arial"/>
              </a:rPr>
              <a:t>attribute </a:t>
            </a:r>
            <a:r>
              <a:rPr sz="1800" spc="-5" dirty="0">
                <a:latin typeface="Arial"/>
                <a:cs typeface="Arial"/>
              </a:rPr>
              <a:t>position in </a:t>
            </a:r>
            <a:r>
              <a:rPr sz="1800" spc="-10" dirty="0">
                <a:latin typeface="Arial"/>
                <a:cs typeface="Arial"/>
              </a:rPr>
              <a:t>query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  <a:p>
            <a:pPr marL="381000" indent="-228600">
              <a:lnSpc>
                <a:spcPct val="100000"/>
              </a:lnSpc>
              <a:spcBef>
                <a:spcPts val="570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1000" algn="l"/>
              </a:tabLst>
            </a:pPr>
            <a:r>
              <a:rPr sz="1800" spc="-5" dirty="0">
                <a:latin typeface="Arial"/>
                <a:cs typeface="Arial"/>
              </a:rPr>
              <a:t>The type conversion from </a:t>
            </a:r>
            <a:r>
              <a:rPr sz="1800" dirty="0">
                <a:latin typeface="Arial"/>
                <a:cs typeface="Arial"/>
              </a:rPr>
              <a:t>SQL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C.</a:t>
            </a:r>
            <a:endParaRPr sz="1800">
              <a:latin typeface="Arial"/>
              <a:cs typeface="Arial"/>
            </a:endParaRPr>
          </a:p>
          <a:p>
            <a:pPr marL="381000" indent="-228600">
              <a:lnSpc>
                <a:spcPct val="100000"/>
              </a:lnSpc>
              <a:spcBef>
                <a:spcPts val="570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1000" algn="l"/>
              </a:tabLst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address 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variable.</a:t>
            </a:r>
            <a:endParaRPr sz="1800">
              <a:latin typeface="Arial"/>
              <a:cs typeface="Arial"/>
            </a:endParaRPr>
          </a:p>
          <a:p>
            <a:pPr marL="381000" indent="-228600">
              <a:lnSpc>
                <a:spcPct val="100000"/>
              </a:lnSpc>
              <a:spcBef>
                <a:spcPts val="560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1000" algn="l"/>
              </a:tabLst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variable-length </a:t>
            </a:r>
            <a:r>
              <a:rPr sz="1800" spc="-5" dirty="0">
                <a:latin typeface="Arial"/>
                <a:cs typeface="Arial"/>
              </a:rPr>
              <a:t>types like character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arrays,</a:t>
            </a:r>
            <a:endParaRPr sz="1800">
              <a:latin typeface="Arial"/>
              <a:cs typeface="Arial"/>
            </a:endParaRPr>
          </a:p>
          <a:p>
            <a:pPr marL="723900" lvl="1" indent="-228600">
              <a:lnSpc>
                <a:spcPct val="100000"/>
              </a:lnSpc>
              <a:spcBef>
                <a:spcPts val="570"/>
              </a:spcBef>
              <a:buClr>
                <a:srgbClr val="FF9900"/>
              </a:buClr>
              <a:buFont typeface="Times New Roman"/>
              <a:buChar char="–"/>
              <a:tabLst>
                <a:tab pos="723900" algn="l"/>
              </a:tabLst>
            </a:pPr>
            <a:r>
              <a:rPr sz="1800" spc="-5" dirty="0">
                <a:latin typeface="Arial"/>
                <a:cs typeface="Arial"/>
              </a:rPr>
              <a:t>The maximum </a:t>
            </a:r>
            <a:r>
              <a:rPr sz="1800" spc="-10" dirty="0">
                <a:latin typeface="Arial"/>
                <a:cs typeface="Arial"/>
              </a:rPr>
              <a:t>length 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723900" lvl="1" indent="-228600">
              <a:lnSpc>
                <a:spcPct val="100000"/>
              </a:lnSpc>
              <a:spcBef>
                <a:spcPts val="570"/>
              </a:spcBef>
              <a:buClr>
                <a:srgbClr val="FF9900"/>
              </a:buClr>
              <a:buFont typeface="Times New Roman"/>
              <a:buChar char="–"/>
              <a:tabLst>
                <a:tab pos="723900" algn="l"/>
              </a:tabLst>
            </a:pPr>
            <a:r>
              <a:rPr sz="1800" spc="-10" dirty="0">
                <a:latin typeface="Arial"/>
                <a:cs typeface="Arial"/>
              </a:rPr>
              <a:t>Location </a:t>
            </a:r>
            <a:r>
              <a:rPr sz="1800" dirty="0">
                <a:latin typeface="Arial"/>
                <a:cs typeface="Arial"/>
              </a:rPr>
              <a:t>to store </a:t>
            </a:r>
            <a:r>
              <a:rPr sz="1800" spc="-5" dirty="0">
                <a:latin typeface="Arial"/>
                <a:cs typeface="Arial"/>
              </a:rPr>
              <a:t>actual </a:t>
            </a:r>
            <a:r>
              <a:rPr sz="1800" spc="-10" dirty="0">
                <a:latin typeface="Arial"/>
                <a:cs typeface="Arial"/>
              </a:rPr>
              <a:t>length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tuple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fetched.</a:t>
            </a:r>
            <a:endParaRPr sz="1800">
              <a:latin typeface="Arial"/>
              <a:cs typeface="Arial"/>
            </a:endParaRPr>
          </a:p>
          <a:p>
            <a:pPr marL="723900" marR="30480" lvl="1" indent="-228600">
              <a:lnSpc>
                <a:spcPts val="1950"/>
              </a:lnSpc>
              <a:spcBef>
                <a:spcPts val="800"/>
              </a:spcBef>
              <a:buClr>
                <a:srgbClr val="FF9900"/>
              </a:buClr>
              <a:buFont typeface="Times New Roman"/>
              <a:buChar char="–"/>
              <a:tabLst>
                <a:tab pos="723900" algn="l"/>
              </a:tabLst>
            </a:pPr>
            <a:r>
              <a:rPr sz="1800" spc="-5" dirty="0">
                <a:latin typeface="Arial"/>
                <a:cs typeface="Arial"/>
              </a:rPr>
              <a:t>Note: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negative </a:t>
            </a:r>
            <a:r>
              <a:rPr sz="1800" spc="-5" dirty="0">
                <a:latin typeface="Arial"/>
                <a:cs typeface="Arial"/>
              </a:rPr>
              <a:t>value returned for the length </a:t>
            </a:r>
            <a:r>
              <a:rPr sz="1800" spc="-10" dirty="0">
                <a:latin typeface="Arial"/>
                <a:cs typeface="Arial"/>
              </a:rPr>
              <a:t>field </a:t>
            </a:r>
            <a:r>
              <a:rPr sz="1800" spc="-5" dirty="0">
                <a:latin typeface="Arial"/>
                <a:cs typeface="Arial"/>
              </a:rPr>
              <a:t>indicates </a:t>
            </a:r>
            <a:r>
              <a:rPr sz="1800" spc="-10" dirty="0">
                <a:latin typeface="Arial"/>
                <a:cs typeface="Arial"/>
              </a:rPr>
              <a:t>null  </a:t>
            </a:r>
            <a:r>
              <a:rPr sz="1800" spc="-5" dirty="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0280" y="597499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180" y="5994040"/>
            <a:ext cx="785812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latin typeface="Arial"/>
                <a:cs typeface="Arial"/>
              </a:rPr>
              <a:t>Good </a:t>
            </a:r>
            <a:r>
              <a:rPr sz="2000" spc="-5" dirty="0">
                <a:latin typeface="Arial"/>
                <a:cs typeface="Arial"/>
              </a:rPr>
              <a:t>programming </a:t>
            </a:r>
            <a:r>
              <a:rPr sz="2000" dirty="0">
                <a:latin typeface="Arial"/>
                <a:cs typeface="Arial"/>
              </a:rPr>
              <a:t>requires checking results of every </a:t>
            </a:r>
            <a:r>
              <a:rPr sz="2000" spc="-5" dirty="0">
                <a:latin typeface="Arial"/>
                <a:cs typeface="Arial"/>
              </a:rPr>
              <a:t>function </a:t>
            </a:r>
            <a:r>
              <a:rPr sz="2000" dirty="0">
                <a:latin typeface="Arial"/>
                <a:cs typeface="Arial"/>
              </a:rPr>
              <a:t>call </a:t>
            </a:r>
            <a:r>
              <a:rPr sz="2000" spc="-5" dirty="0">
                <a:latin typeface="Arial"/>
                <a:cs typeface="Arial"/>
              </a:rPr>
              <a:t>for  </a:t>
            </a:r>
            <a:r>
              <a:rPr sz="2000" dirty="0">
                <a:latin typeface="Arial"/>
                <a:cs typeface="Arial"/>
              </a:rPr>
              <a:t>errors; we have </a:t>
            </a:r>
            <a:r>
              <a:rPr sz="2000" spc="-5" dirty="0">
                <a:latin typeface="Arial"/>
                <a:cs typeface="Arial"/>
              </a:rPr>
              <a:t>omitted </a:t>
            </a:r>
            <a:r>
              <a:rPr sz="2000" dirty="0">
                <a:latin typeface="Arial"/>
                <a:cs typeface="Arial"/>
              </a:rPr>
              <a:t>most checks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brevity.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9929" y="182520"/>
            <a:ext cx="37738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ODBC </a:t>
            </a:r>
            <a:r>
              <a:rPr spc="-5" dirty="0"/>
              <a:t>Code</a:t>
            </a:r>
            <a:r>
              <a:rPr spc="-7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760" y="917850"/>
            <a:ext cx="16954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674723"/>
            <a:ext cx="8016875" cy="5662448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950" dirty="0">
                <a:latin typeface="Arial"/>
                <a:cs typeface="Arial"/>
              </a:rPr>
              <a:t>Main body of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program</a:t>
            </a:r>
            <a:endParaRPr sz="1950">
              <a:latin typeface="Arial"/>
              <a:cs typeface="Arial"/>
            </a:endParaRPr>
          </a:p>
          <a:p>
            <a:pPr marL="404495" marR="5463540" indent="-5080">
              <a:lnSpc>
                <a:spcPct val="100400"/>
              </a:lnSpc>
              <a:spcBef>
                <a:spcPts val="850"/>
              </a:spcBef>
            </a:pP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char</a:t>
            </a:r>
            <a:r>
              <a:rPr sz="1950" spc="-6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deptname[80];  </a:t>
            </a:r>
            <a:r>
              <a:rPr sz="1950" spc="-5" dirty="0">
                <a:solidFill>
                  <a:srgbClr val="993300"/>
                </a:solidFill>
                <a:latin typeface="Arial"/>
                <a:cs typeface="Arial"/>
              </a:rPr>
              <a:t>float</a:t>
            </a:r>
            <a:r>
              <a:rPr sz="1950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salary;</a:t>
            </a:r>
            <a:endParaRPr sz="1950">
              <a:latin typeface="Arial"/>
              <a:cs typeface="Arial"/>
            </a:endParaRPr>
          </a:p>
          <a:p>
            <a:pPr marL="404495" marR="5322570">
              <a:lnSpc>
                <a:spcPct val="100400"/>
              </a:lnSpc>
              <a:spcBef>
                <a:spcPts val="15"/>
              </a:spcBef>
            </a:pPr>
            <a:r>
              <a:rPr sz="1950" spc="-5" dirty="0">
                <a:solidFill>
                  <a:srgbClr val="993300"/>
                </a:solidFill>
                <a:latin typeface="Arial"/>
                <a:cs typeface="Arial"/>
              </a:rPr>
              <a:t>int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lenOut1, lenOut2;  HSTMT</a:t>
            </a:r>
            <a:r>
              <a:rPr sz="1950" spc="-1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>
                <a:solidFill>
                  <a:srgbClr val="993300"/>
                </a:solidFill>
                <a:latin typeface="Arial"/>
                <a:cs typeface="Arial"/>
              </a:rPr>
              <a:t>stmt;</a:t>
            </a:r>
            <a:r>
              <a:rPr lang="en-US" altLang="zh-CN" sz="1950">
                <a:solidFill>
                  <a:srgbClr val="993300"/>
                </a:solidFill>
                <a:latin typeface="Arial"/>
                <a:cs typeface="Arial"/>
              </a:rPr>
              <a:t>  </a:t>
            </a:r>
            <a:endParaRPr sz="195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10"/>
              </a:spcBef>
            </a:pPr>
            <a:r>
              <a:rPr sz="1950" spc="5" dirty="0">
                <a:solidFill>
                  <a:srgbClr val="993300"/>
                </a:solidFill>
                <a:latin typeface="Arial"/>
                <a:cs typeface="Arial"/>
              </a:rPr>
              <a:t>char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* sqlquery </a:t>
            </a:r>
            <a:r>
              <a:rPr sz="1950" spc="5" dirty="0">
                <a:solidFill>
                  <a:srgbClr val="993300"/>
                </a:solidFill>
                <a:latin typeface="Arial"/>
                <a:cs typeface="Arial"/>
              </a:rPr>
              <a:t>=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"select dept_name, </a:t>
            </a:r>
            <a:r>
              <a:rPr sz="1950" spc="5" dirty="0">
                <a:solidFill>
                  <a:srgbClr val="993300"/>
                </a:solidFill>
                <a:latin typeface="Arial"/>
                <a:cs typeface="Arial"/>
              </a:rPr>
              <a:t>sum</a:t>
            </a:r>
            <a:r>
              <a:rPr sz="1950" spc="-5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(salary)</a:t>
            </a:r>
            <a:endParaRPr sz="1950">
              <a:latin typeface="Arial"/>
              <a:cs typeface="Arial"/>
            </a:endParaRPr>
          </a:p>
          <a:p>
            <a:pPr marL="2465705">
              <a:lnSpc>
                <a:spcPct val="100000"/>
              </a:lnSpc>
              <a:spcBef>
                <a:spcPts val="10"/>
              </a:spcBef>
            </a:pP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from</a:t>
            </a:r>
            <a:r>
              <a:rPr sz="1950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instructor</a:t>
            </a:r>
            <a:endParaRPr sz="1950">
              <a:latin typeface="Arial"/>
              <a:cs typeface="Arial"/>
            </a:endParaRPr>
          </a:p>
          <a:p>
            <a:pPr marL="404495" marR="3101975" indent="2060575">
              <a:lnSpc>
                <a:spcPct val="100400"/>
              </a:lnSpc>
              <a:spcBef>
                <a:spcPts val="10"/>
              </a:spcBef>
            </a:pP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group </a:t>
            </a:r>
            <a:r>
              <a:rPr sz="1950" spc="5" dirty="0">
                <a:solidFill>
                  <a:srgbClr val="993300"/>
                </a:solidFill>
                <a:latin typeface="Arial"/>
                <a:cs typeface="Arial"/>
              </a:rPr>
              <a:t>by</a:t>
            </a:r>
            <a:r>
              <a:rPr sz="1950" spc="-7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dept_name";  </a:t>
            </a:r>
            <a:r>
              <a:rPr sz="1950" dirty="0">
                <a:solidFill>
                  <a:srgbClr val="0000CC"/>
                </a:solidFill>
                <a:latin typeface="Arial"/>
                <a:cs typeface="Arial"/>
              </a:rPr>
              <a:t>SQLAllocStmt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(conn,</a:t>
            </a:r>
            <a:r>
              <a:rPr sz="1950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&amp;stmt);</a:t>
            </a:r>
            <a:endParaRPr sz="1950">
              <a:latin typeface="Arial"/>
              <a:cs typeface="Arial"/>
            </a:endParaRPr>
          </a:p>
          <a:p>
            <a:pPr marL="404495" marR="2040889">
              <a:lnSpc>
                <a:spcPts val="2360"/>
              </a:lnSpc>
              <a:spcBef>
                <a:spcPts val="70"/>
              </a:spcBef>
            </a:pP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error </a:t>
            </a:r>
            <a:r>
              <a:rPr sz="1950" spc="5" dirty="0">
                <a:solidFill>
                  <a:srgbClr val="993300"/>
                </a:solidFill>
                <a:latin typeface="Arial"/>
                <a:cs typeface="Arial"/>
              </a:rPr>
              <a:t>= </a:t>
            </a:r>
            <a:r>
              <a:rPr sz="1950" dirty="0">
                <a:solidFill>
                  <a:srgbClr val="0000CC"/>
                </a:solidFill>
                <a:latin typeface="Arial"/>
                <a:cs typeface="Arial"/>
              </a:rPr>
              <a:t>SQLExecDirect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(stmt, sqlquery, SQL_NTS);  </a:t>
            </a:r>
            <a:r>
              <a:rPr sz="1950" spc="-5" dirty="0">
                <a:solidFill>
                  <a:srgbClr val="993300"/>
                </a:solidFill>
                <a:latin typeface="Arial"/>
                <a:cs typeface="Arial"/>
              </a:rPr>
              <a:t>if (error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== SQL SUCCESS)</a:t>
            </a:r>
            <a:r>
              <a:rPr sz="1950" spc="-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{</a:t>
            </a:r>
            <a:endParaRPr sz="1950">
              <a:latin typeface="Arial"/>
              <a:cs typeface="Arial"/>
            </a:endParaRPr>
          </a:p>
          <a:p>
            <a:pPr marL="953769">
              <a:lnSpc>
                <a:spcPts val="2270"/>
              </a:lnSpc>
            </a:pPr>
            <a:r>
              <a:rPr sz="1950" dirty="0">
                <a:solidFill>
                  <a:srgbClr val="0000CC"/>
                </a:solidFill>
                <a:latin typeface="Arial"/>
                <a:cs typeface="Arial"/>
              </a:rPr>
              <a:t>SQLBindCol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(stmt, 1, SQL_C_CHAR, deptname , 80,</a:t>
            </a:r>
            <a:r>
              <a:rPr sz="1950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&amp;lenOut1);</a:t>
            </a:r>
            <a:endParaRPr sz="1950">
              <a:latin typeface="Arial"/>
              <a:cs typeface="Arial"/>
            </a:endParaRPr>
          </a:p>
          <a:p>
            <a:pPr marL="954405" marR="323215" indent="-1270">
              <a:lnSpc>
                <a:spcPct val="100000"/>
              </a:lnSpc>
              <a:spcBef>
                <a:spcPts val="10"/>
              </a:spcBef>
            </a:pPr>
            <a:r>
              <a:rPr sz="1950" dirty="0">
                <a:solidFill>
                  <a:srgbClr val="0000CC"/>
                </a:solidFill>
                <a:latin typeface="Arial"/>
                <a:cs typeface="Arial"/>
              </a:rPr>
              <a:t>SQLBindCol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(stmt, 2, SQL_C_FLOAT, &amp;salary, </a:t>
            </a:r>
            <a:r>
              <a:rPr sz="1950" spc="5" dirty="0">
                <a:solidFill>
                  <a:srgbClr val="993300"/>
                </a:solidFill>
                <a:latin typeface="Arial"/>
                <a:cs typeface="Arial"/>
              </a:rPr>
              <a:t>0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, &amp;lenOut2);  </a:t>
            </a:r>
            <a:r>
              <a:rPr sz="1950" spc="-5" dirty="0">
                <a:solidFill>
                  <a:srgbClr val="993300"/>
                </a:solidFill>
                <a:latin typeface="Arial"/>
                <a:cs typeface="Arial"/>
              </a:rPr>
              <a:t>while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</a:t>
            </a:r>
            <a:r>
              <a:rPr sz="1950" dirty="0">
                <a:solidFill>
                  <a:srgbClr val="0000CC"/>
                </a:solidFill>
                <a:latin typeface="Arial"/>
                <a:cs typeface="Arial"/>
              </a:rPr>
              <a:t>SQLFetch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(stmt) == SQL_SUCCESS)</a:t>
            </a:r>
            <a:r>
              <a:rPr sz="1950" spc="-3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{</a:t>
            </a:r>
            <a:endParaRPr sz="1950">
              <a:latin typeface="Arial"/>
              <a:cs typeface="Arial"/>
            </a:endParaRPr>
          </a:p>
          <a:p>
            <a:pPr marL="1366520">
              <a:lnSpc>
                <a:spcPct val="100000"/>
              </a:lnSpc>
              <a:spcBef>
                <a:spcPts val="30"/>
              </a:spcBef>
            </a:pPr>
            <a:r>
              <a:rPr sz="1950" spc="-5" dirty="0">
                <a:solidFill>
                  <a:srgbClr val="993300"/>
                </a:solidFill>
                <a:latin typeface="Arial"/>
                <a:cs typeface="Arial"/>
              </a:rPr>
              <a:t>printf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(" %s %g\n", deptname,</a:t>
            </a:r>
            <a:r>
              <a:rPr sz="1950" spc="-2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salary);</a:t>
            </a:r>
            <a:endParaRPr sz="1950">
              <a:latin typeface="Arial"/>
              <a:cs typeface="Arial"/>
            </a:endParaRPr>
          </a:p>
          <a:p>
            <a:pPr marL="954405">
              <a:lnSpc>
                <a:spcPct val="100000"/>
              </a:lnSpc>
              <a:spcBef>
                <a:spcPts val="10"/>
              </a:spcBef>
            </a:pP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}</a:t>
            </a:r>
            <a:endParaRPr sz="195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10"/>
              </a:spcBef>
            </a:pP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}</a:t>
            </a:r>
            <a:endParaRPr sz="195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20"/>
              </a:spcBef>
            </a:pPr>
            <a:r>
              <a:rPr sz="1950" dirty="0">
                <a:solidFill>
                  <a:srgbClr val="0000CC"/>
                </a:solidFill>
                <a:latin typeface="Arial"/>
                <a:cs typeface="Arial"/>
              </a:rPr>
              <a:t>SQLFreeStmt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(stmt,</a:t>
            </a:r>
            <a:r>
              <a:rPr sz="1950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993300"/>
                </a:solidFill>
                <a:latin typeface="Arial"/>
                <a:cs typeface="Arial"/>
              </a:rPr>
              <a:t>SQL_DROP);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182520"/>
            <a:ext cx="5396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ODBC </a:t>
            </a:r>
            <a:r>
              <a:rPr spc="-5" dirty="0"/>
              <a:t>Prepared</a:t>
            </a:r>
            <a:r>
              <a:rPr spc="-95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5.25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4889" y="113248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7789" y="1155340"/>
            <a:ext cx="2426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Prepared</a:t>
            </a:r>
            <a:r>
              <a:rPr sz="2000" b="1" spc="-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2089" y="156809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2089" y="198465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089" y="239994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6570" y="1461410"/>
            <a:ext cx="7037705" cy="127254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dirty="0">
                <a:latin typeface="Arial"/>
                <a:cs typeface="Arial"/>
              </a:rPr>
              <a:t>SQL </a:t>
            </a:r>
            <a:r>
              <a:rPr sz="2000" spc="-5" dirty="0">
                <a:latin typeface="Arial"/>
                <a:cs typeface="Arial"/>
              </a:rPr>
              <a:t>statement </a:t>
            </a:r>
            <a:r>
              <a:rPr sz="2000" dirty="0">
                <a:latin typeface="Arial"/>
                <a:cs typeface="Arial"/>
              </a:rPr>
              <a:t>prepared: compiled </a:t>
            </a:r>
            <a:r>
              <a:rPr sz="2000" spc="-5" dirty="0">
                <a:latin typeface="Arial"/>
                <a:cs typeface="Arial"/>
              </a:rPr>
              <a:t>at 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3279"/>
              </a:lnSpc>
              <a:spcBef>
                <a:spcPts val="245"/>
              </a:spcBef>
              <a:tabLst>
                <a:tab pos="2827020" algn="l"/>
                <a:tab pos="3418204" algn="l"/>
              </a:tabLst>
            </a:pPr>
            <a:r>
              <a:rPr sz="2000" dirty="0">
                <a:latin typeface="Arial"/>
                <a:cs typeface="Arial"/>
              </a:rPr>
              <a:t>Can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placeholders:	</a:t>
            </a:r>
            <a:r>
              <a:rPr sz="2000" spc="-5" dirty="0">
                <a:latin typeface="Arial"/>
                <a:cs typeface="Arial"/>
              </a:rPr>
              <a:t>E.g.	</a:t>
            </a:r>
            <a:r>
              <a:rPr sz="2000" dirty="0">
                <a:latin typeface="Arial"/>
                <a:cs typeface="Arial"/>
              </a:rPr>
              <a:t>insert </a:t>
            </a:r>
            <a:r>
              <a:rPr sz="2000" spc="-5" dirty="0">
                <a:latin typeface="Arial"/>
                <a:cs typeface="Arial"/>
              </a:rPr>
              <a:t>into </a:t>
            </a:r>
            <a:r>
              <a:rPr sz="2000" dirty="0">
                <a:latin typeface="Arial"/>
                <a:cs typeface="Arial"/>
              </a:rPr>
              <a:t>account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values(?,?,?)  Repeatedly executed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actual values </a:t>
            </a:r>
            <a:r>
              <a:rPr sz="2000" spc="-5" dirty="0">
                <a:latin typeface="Arial"/>
                <a:cs typeface="Arial"/>
              </a:rPr>
              <a:t>for 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placeholders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4889" y="279745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4889" y="351881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889" y="454497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7789" y="2820310"/>
            <a:ext cx="6838315" cy="238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2721610" indent="-279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prepare a </a:t>
            </a:r>
            <a:r>
              <a:rPr sz="2000" spc="-5" dirty="0">
                <a:latin typeface="Arial"/>
                <a:cs typeface="Arial"/>
              </a:rPr>
              <a:t>statement 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SQLPrepare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(stmt, &lt;SQL</a:t>
            </a:r>
            <a:r>
              <a:rPr sz="2000" spc="-7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String&gt;);</a:t>
            </a:r>
            <a:endParaRPr sz="2000">
              <a:latin typeface="Arial"/>
              <a:cs typeface="Arial"/>
            </a:endParaRPr>
          </a:p>
          <a:p>
            <a:pPr marL="222250" marR="2026285" indent="-20955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To bind </a:t>
            </a:r>
            <a:r>
              <a:rPr sz="2000" dirty="0">
                <a:latin typeface="Arial"/>
                <a:cs typeface="Arial"/>
              </a:rPr>
              <a:t>parameters 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SQLBindParameter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(stmt,</a:t>
            </a:r>
            <a:r>
              <a:rPr sz="2000" spc="-9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&lt;parameter#&gt;,</a:t>
            </a:r>
            <a:endParaRPr sz="2000">
              <a:latin typeface="Arial"/>
              <a:cs typeface="Arial"/>
            </a:endParaRPr>
          </a:p>
          <a:p>
            <a:pPr marL="922655">
              <a:lnSpc>
                <a:spcPct val="100000"/>
              </a:lnSpc>
            </a:pP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…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type information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and value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omitted for</a:t>
            </a:r>
            <a:r>
              <a:rPr sz="2000" spc="1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simplicity..)</a:t>
            </a:r>
            <a:endParaRPr sz="2000">
              <a:latin typeface="Arial"/>
              <a:cs typeface="Arial"/>
            </a:endParaRPr>
          </a:p>
          <a:p>
            <a:pPr marL="222250" marR="3247390" indent="-139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execute </a:t>
            </a:r>
            <a:r>
              <a:rPr sz="2000" spc="-5" dirty="0">
                <a:latin typeface="Arial"/>
                <a:cs typeface="Arial"/>
              </a:rPr>
              <a:t>the statement 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retcode =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SQLExecute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(</a:t>
            </a:r>
            <a:r>
              <a:rPr sz="2000" spc="-6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stmt);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0" y="149500"/>
            <a:ext cx="4111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 </a:t>
            </a:r>
            <a:r>
              <a:rPr dirty="0"/>
              <a:t>ODBC</a:t>
            </a:r>
            <a:r>
              <a:rPr spc="-80" dirty="0"/>
              <a:t> </a:t>
            </a:r>
            <a:r>
              <a:rPr spc="-5" dirty="0"/>
              <a:t>Features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6136640" y="6660120"/>
            <a:ext cx="27178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000099"/>
                </a:solidFill>
                <a:latin typeface="Arial"/>
                <a:cs typeface="Arial"/>
              </a:rPr>
              <a:t>5</a:t>
            </a:r>
            <a:r>
              <a:rPr sz="1000" b="1" spc="-10" dirty="0">
                <a:solidFill>
                  <a:srgbClr val="000099"/>
                </a:solidFill>
                <a:latin typeface="Arial"/>
                <a:cs typeface="Arial"/>
              </a:rPr>
              <a:t>.2</a:t>
            </a:r>
            <a:r>
              <a:rPr sz="1000" b="1" dirty="0">
                <a:solidFill>
                  <a:srgbClr val="000099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1710" y="102326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610" y="1044850"/>
            <a:ext cx="2189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Metadata</a:t>
            </a:r>
            <a:r>
              <a:rPr sz="2000" b="1" spc="-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8910" y="145887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8910" y="187416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4660" y="1349650"/>
            <a:ext cx="6906895" cy="11633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-5" dirty="0">
                <a:latin typeface="Arial"/>
                <a:cs typeface="Arial"/>
              </a:rPr>
              <a:t>finding </a:t>
            </a:r>
            <a:r>
              <a:rPr sz="2000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the relations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database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finding the </a:t>
            </a:r>
            <a:r>
              <a:rPr sz="2000" dirty="0">
                <a:latin typeface="Arial"/>
                <a:cs typeface="Arial"/>
              </a:rPr>
              <a:t>names and types </a:t>
            </a:r>
            <a:r>
              <a:rPr sz="2000" spc="-5" dirty="0">
                <a:latin typeface="Arial"/>
                <a:cs typeface="Arial"/>
              </a:rPr>
              <a:t>of columns </a:t>
            </a:r>
            <a:r>
              <a:rPr sz="2000" dirty="0">
                <a:latin typeface="Arial"/>
                <a:cs typeface="Arial"/>
              </a:rPr>
              <a:t>of a query result or a  </a:t>
            </a:r>
            <a:r>
              <a:rPr sz="2000" spc="-5" dirty="0">
                <a:latin typeface="Arial"/>
                <a:cs typeface="Arial"/>
              </a:rPr>
              <a:t>relation in 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1710" y="257647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4610" y="2599330"/>
            <a:ext cx="6339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By default, </a:t>
            </a:r>
            <a:r>
              <a:rPr sz="2000" dirty="0">
                <a:latin typeface="Arial"/>
                <a:cs typeface="Arial"/>
              </a:rPr>
              <a:t>each SQL </a:t>
            </a:r>
            <a:r>
              <a:rPr sz="2000" spc="-5" dirty="0">
                <a:latin typeface="Arial"/>
                <a:cs typeface="Arial"/>
              </a:rPr>
              <a:t>statement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treated as </a:t>
            </a:r>
            <a:r>
              <a:rPr sz="2000" dirty="0">
                <a:latin typeface="Arial"/>
                <a:cs typeface="Arial"/>
              </a:rPr>
              <a:t>a separate  </a:t>
            </a:r>
            <a:r>
              <a:rPr sz="2000" spc="-5" dirty="0">
                <a:latin typeface="Arial"/>
                <a:cs typeface="Arial"/>
              </a:rPr>
              <a:t>transaction that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committed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automatically.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8910" y="331688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8910" y="415000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9260" y="3208930"/>
            <a:ext cx="6944359" cy="241173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turn off automatic </a:t>
            </a:r>
            <a:r>
              <a:rPr sz="2000" dirty="0">
                <a:latin typeface="Arial"/>
                <a:cs typeface="Arial"/>
              </a:rPr>
              <a:t>commit on 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381000" indent="-228600">
              <a:lnSpc>
                <a:spcPct val="100000"/>
              </a:lnSpc>
              <a:spcBef>
                <a:spcPts val="880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1000" algn="l"/>
              </a:tabLst>
            </a:pP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SQLSetConnectOption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(conn,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SQL_AUTOCOMMIT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Arial"/>
                <a:cs typeface="Arial"/>
              </a:rPr>
              <a:t>0)}</a:t>
            </a:r>
            <a:endParaRPr sz="2000">
              <a:latin typeface="Arial"/>
              <a:cs typeface="Arial"/>
            </a:endParaRPr>
          </a:p>
          <a:p>
            <a:pPr marL="38100" marR="30480">
              <a:lnSpc>
                <a:spcPct val="100400"/>
              </a:lnSpc>
              <a:spcBef>
                <a:spcPts val="860"/>
              </a:spcBef>
            </a:pPr>
            <a:r>
              <a:rPr sz="2000" dirty="0">
                <a:latin typeface="Arial"/>
                <a:cs typeface="Arial"/>
              </a:rPr>
              <a:t>Transactions must then be </a:t>
            </a:r>
            <a:r>
              <a:rPr sz="2000" spc="-5" dirty="0">
                <a:latin typeface="Arial"/>
                <a:cs typeface="Arial"/>
              </a:rPr>
              <a:t>committed or </a:t>
            </a:r>
            <a:r>
              <a:rPr sz="2000" dirty="0">
                <a:latin typeface="Arial"/>
                <a:cs typeface="Arial"/>
              </a:rPr>
              <a:t>rolled back </a:t>
            </a:r>
            <a:r>
              <a:rPr sz="2000" spc="-5" dirty="0">
                <a:latin typeface="Arial"/>
                <a:cs typeface="Arial"/>
              </a:rPr>
              <a:t>explicitly  by</a:t>
            </a:r>
            <a:endParaRPr sz="2000">
              <a:latin typeface="Arial"/>
              <a:cs typeface="Arial"/>
            </a:endParaRPr>
          </a:p>
          <a:p>
            <a:pPr marL="381000" indent="-228600">
              <a:lnSpc>
                <a:spcPct val="100000"/>
              </a:lnSpc>
              <a:spcBef>
                <a:spcPts val="869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1000" algn="l"/>
              </a:tabLst>
            </a:pP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SQLTransact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(conn,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SQL_COMMIT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)</a:t>
            </a:r>
            <a:r>
              <a:rPr sz="2000" spc="-1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381000" indent="-228600">
              <a:lnSpc>
                <a:spcPct val="100000"/>
              </a:lnSpc>
              <a:spcBef>
                <a:spcPts val="880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1000" algn="l"/>
              </a:tabLst>
            </a:pP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SQLTransact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(conn,</a:t>
            </a:r>
            <a:r>
              <a:rPr sz="2000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SQL_ROLLBACK</a:t>
            </a:r>
            <a:r>
              <a:rPr sz="2000" dirty="0">
                <a:solidFill>
                  <a:srgbClr val="9933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4390" y="182520"/>
            <a:ext cx="35261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5735" algn="l"/>
              </a:tabLst>
            </a:pPr>
            <a:r>
              <a:rPr spc="5" dirty="0"/>
              <a:t>OD</a:t>
            </a:r>
            <a:r>
              <a:rPr spc="-5" dirty="0"/>
              <a:t>B</a:t>
            </a:r>
            <a:r>
              <a:rPr dirty="0"/>
              <a:t>C	</a:t>
            </a:r>
            <a:r>
              <a:rPr spc="5" dirty="0"/>
              <a:t>R</a:t>
            </a:r>
            <a:r>
              <a:rPr spc="-5" dirty="0"/>
              <a:t>e</a:t>
            </a:r>
            <a:r>
              <a:rPr spc="-15" dirty="0"/>
              <a:t>s</a:t>
            </a:r>
            <a:r>
              <a:rPr dirty="0"/>
              <a:t>o</a:t>
            </a:r>
            <a:r>
              <a:rPr spc="-10" dirty="0"/>
              <a:t>u</a:t>
            </a:r>
            <a:r>
              <a:rPr dirty="0"/>
              <a:t>r</a:t>
            </a:r>
            <a:r>
              <a:rPr spc="-5" dirty="0"/>
              <a:t>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5.29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760" y="1082950"/>
            <a:ext cx="172720" cy="85598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660" y="1133750"/>
            <a:ext cx="6617970" cy="11633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2062480" algn="l"/>
              </a:tabLst>
            </a:pPr>
            <a:r>
              <a:rPr sz="2000" dirty="0">
                <a:latin typeface="Arial"/>
                <a:cs typeface="Arial"/>
              </a:rPr>
              <a:t>Oracle Database	Programmer's Guide - Embedded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SQL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https://docs.oracle.com/cd/E17952_01/connector-odbc-en/  index.html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3150" y="182520"/>
            <a:ext cx="3049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Embedded</a:t>
            </a:r>
            <a:r>
              <a:rPr spc="-90" dirty="0"/>
              <a:t> </a:t>
            </a:r>
            <a:r>
              <a:rPr spc="-5" dirty="0"/>
              <a:t>SQL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5.30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39" y="115788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839" y="187924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39" y="290667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839" y="362803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8739" y="1180740"/>
            <a:ext cx="7559040" cy="393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71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The SQL </a:t>
            </a:r>
            <a:r>
              <a:rPr sz="2000" dirty="0">
                <a:latin typeface="Arial"/>
                <a:cs typeface="Arial"/>
              </a:rPr>
              <a:t>standard </a:t>
            </a:r>
            <a:r>
              <a:rPr sz="2000" spc="-5" dirty="0">
                <a:latin typeface="Arial"/>
                <a:cs typeface="Arial"/>
              </a:rPr>
              <a:t>defines </a:t>
            </a:r>
            <a:r>
              <a:rPr sz="2000" dirty="0">
                <a:latin typeface="Arial"/>
                <a:cs typeface="Arial"/>
              </a:rPr>
              <a:t>embeddings of </a:t>
            </a:r>
            <a:r>
              <a:rPr sz="2000" spc="-5" dirty="0">
                <a:latin typeface="Arial"/>
                <a:cs typeface="Arial"/>
              </a:rPr>
              <a:t>SQL </a:t>
            </a:r>
            <a:r>
              <a:rPr sz="2000" dirty="0">
                <a:latin typeface="Arial"/>
                <a:cs typeface="Arial"/>
              </a:rPr>
              <a:t>in a variety of  programming languages such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C, C++, Java, Fortran</a:t>
            </a:r>
            <a:r>
              <a:rPr sz="2000" dirty="0">
                <a:latin typeface="Arial"/>
                <a:cs typeface="Arial"/>
              </a:rPr>
              <a:t>, 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PL/1</a:t>
            </a:r>
            <a:r>
              <a:rPr sz="2000" spc="-5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200"/>
              </a:lnSpc>
              <a:spcBef>
                <a:spcPts val="875"/>
              </a:spcBef>
            </a:pPr>
            <a:r>
              <a:rPr sz="2000" dirty="0">
                <a:latin typeface="Arial"/>
                <a:cs typeface="Arial"/>
              </a:rPr>
              <a:t>A language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which </a:t>
            </a:r>
            <a:r>
              <a:rPr sz="2000" spc="-5" dirty="0">
                <a:latin typeface="Arial"/>
                <a:cs typeface="Arial"/>
              </a:rPr>
              <a:t>SQL </a:t>
            </a:r>
            <a:r>
              <a:rPr sz="2000" dirty="0">
                <a:latin typeface="Arial"/>
                <a:cs typeface="Arial"/>
              </a:rPr>
              <a:t>queries are embedded is </a:t>
            </a:r>
            <a:r>
              <a:rPr sz="2000" spc="-5" dirty="0">
                <a:latin typeface="Arial"/>
                <a:cs typeface="Arial"/>
              </a:rPr>
              <a:t>referred </a:t>
            </a:r>
            <a:r>
              <a:rPr sz="2000" dirty="0">
                <a:latin typeface="Arial"/>
                <a:cs typeface="Arial"/>
              </a:rPr>
              <a:t>to as a 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host language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the SQL structures permitted in the </a:t>
            </a:r>
            <a:r>
              <a:rPr sz="2000" dirty="0">
                <a:latin typeface="Arial"/>
                <a:cs typeface="Arial"/>
              </a:rPr>
              <a:t>host  language comprise </a:t>
            </a:r>
            <a:r>
              <a:rPr sz="2000" i="1" dirty="0">
                <a:latin typeface="Arial"/>
                <a:cs typeface="Arial"/>
              </a:rPr>
              <a:t>embedded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SQL.</a:t>
            </a:r>
            <a:endParaRPr sz="2000">
              <a:latin typeface="Arial"/>
              <a:cs typeface="Arial"/>
            </a:endParaRPr>
          </a:p>
          <a:p>
            <a:pPr marL="12700" marR="419100">
              <a:lnSpc>
                <a:spcPct val="100400"/>
              </a:lnSpc>
              <a:spcBef>
                <a:spcPts val="860"/>
              </a:spcBef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basic </a:t>
            </a:r>
            <a:r>
              <a:rPr sz="2000" spc="-5" dirty="0">
                <a:latin typeface="Arial"/>
                <a:cs typeface="Arial"/>
              </a:rPr>
              <a:t>form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these languages follows that of the </a:t>
            </a:r>
            <a:r>
              <a:rPr sz="2000" dirty="0">
                <a:latin typeface="Arial"/>
                <a:cs typeface="Arial"/>
              </a:rPr>
              <a:t>System R  embedding of SQL </a:t>
            </a:r>
            <a:r>
              <a:rPr sz="2000" spc="-5" dirty="0">
                <a:latin typeface="Arial"/>
                <a:cs typeface="Arial"/>
              </a:rPr>
              <a:t>into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PL/1.</a:t>
            </a:r>
            <a:endParaRPr sz="2000">
              <a:latin typeface="Arial"/>
              <a:cs typeface="Arial"/>
            </a:endParaRPr>
          </a:p>
          <a:p>
            <a:pPr marL="12700" marR="674370">
              <a:lnSpc>
                <a:spcPct val="100000"/>
              </a:lnSpc>
              <a:spcBef>
                <a:spcPts val="88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EXEC SQL </a:t>
            </a:r>
            <a:r>
              <a:rPr sz="2000" spc="-5" dirty="0">
                <a:latin typeface="Arial"/>
                <a:cs typeface="Arial"/>
              </a:rPr>
              <a:t>statement is </a:t>
            </a:r>
            <a:r>
              <a:rPr sz="2000" dirty="0">
                <a:latin typeface="Arial"/>
                <a:cs typeface="Arial"/>
              </a:rPr>
              <a:t>used </a:t>
            </a:r>
            <a:r>
              <a:rPr sz="2000" spc="-5" dirty="0">
                <a:latin typeface="Arial"/>
                <a:cs typeface="Arial"/>
              </a:rPr>
              <a:t>in the </a:t>
            </a:r>
            <a:r>
              <a:rPr sz="2000" dirty="0">
                <a:latin typeface="Arial"/>
                <a:cs typeface="Arial"/>
              </a:rPr>
              <a:t>host language </a:t>
            </a:r>
            <a:r>
              <a:rPr sz="2000" spc="-5" dirty="0">
                <a:latin typeface="Arial"/>
                <a:cs typeface="Arial"/>
              </a:rPr>
              <a:t>to identify  </a:t>
            </a:r>
            <a:r>
              <a:rPr sz="2000" dirty="0">
                <a:latin typeface="Arial"/>
                <a:cs typeface="Arial"/>
              </a:rPr>
              <a:t>embedded </a:t>
            </a:r>
            <a:r>
              <a:rPr sz="2000" spc="-5" dirty="0">
                <a:latin typeface="Arial"/>
                <a:cs typeface="Arial"/>
              </a:rPr>
              <a:t>SQL </a:t>
            </a:r>
            <a:r>
              <a:rPr sz="2000" dirty="0">
                <a:latin typeface="Arial"/>
                <a:cs typeface="Arial"/>
              </a:rPr>
              <a:t>request </a:t>
            </a:r>
            <a:r>
              <a:rPr sz="2000" spc="-5" dirty="0">
                <a:latin typeface="Arial"/>
                <a:cs typeface="Arial"/>
              </a:rPr>
              <a:t>to 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preprocessor</a:t>
            </a:r>
            <a:endParaRPr sz="2000">
              <a:latin typeface="Arial"/>
              <a:cs typeface="Arial"/>
            </a:endParaRPr>
          </a:p>
          <a:p>
            <a:pPr marL="89535" marR="2083435" indent="631190">
              <a:lnSpc>
                <a:spcPct val="136200"/>
              </a:lnSpc>
              <a:spcBef>
                <a:spcPts val="10"/>
              </a:spcBef>
              <a:tabLst>
                <a:tab pos="836930" algn="l"/>
              </a:tabLst>
            </a:pPr>
            <a:r>
              <a:rPr sz="2000" spc="-5" dirty="0">
                <a:latin typeface="Arial"/>
                <a:cs typeface="Arial"/>
              </a:rPr>
              <a:t>EXEC SQL </a:t>
            </a:r>
            <a:r>
              <a:rPr sz="2000" dirty="0">
                <a:latin typeface="Arial"/>
                <a:cs typeface="Arial"/>
              </a:rPr>
              <a:t>&lt;embedded </a:t>
            </a:r>
            <a:r>
              <a:rPr sz="2000" spc="-5" dirty="0">
                <a:latin typeface="Arial"/>
                <a:cs typeface="Arial"/>
              </a:rPr>
              <a:t>SQL statement </a:t>
            </a:r>
            <a:r>
              <a:rPr sz="2000" dirty="0">
                <a:latin typeface="Arial"/>
                <a:cs typeface="Arial"/>
              </a:rPr>
              <a:t>&gt;;  Note:	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varies by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3039" y="520029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3039" y="592292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8789" y="5204100"/>
            <a:ext cx="674243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858895" algn="l"/>
              </a:tabLst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some languages,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like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COBOL</a:t>
            </a:r>
            <a:r>
              <a:rPr sz="2000" dirty="0">
                <a:latin typeface="Arial"/>
                <a:cs typeface="Arial"/>
              </a:rPr>
              <a:t>,	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semicolon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replaced  </a:t>
            </a:r>
            <a:r>
              <a:rPr sz="2000" spc="-5" dirty="0">
                <a:latin typeface="Arial"/>
                <a:cs typeface="Arial"/>
              </a:rPr>
              <a:t>with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END-EXEC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053715" algn="l"/>
              </a:tabLst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embedding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uses	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SQL </a:t>
            </a:r>
            <a:r>
              <a:rPr sz="2000" dirty="0">
                <a:latin typeface="Arial"/>
                <a:cs typeface="Arial"/>
              </a:rPr>
              <a:t>{ ….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Embedded </a:t>
            </a:r>
            <a:r>
              <a:rPr dirty="0"/>
              <a:t>SQL</a:t>
            </a:r>
            <a:r>
              <a:rPr spc="-65" dirty="0"/>
              <a:t> </a:t>
            </a:r>
            <a:r>
              <a:rPr spc="-5" dirty="0"/>
              <a:t>(Cont.)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5.31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489" y="1225190"/>
            <a:ext cx="1631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9489" y="2970170"/>
            <a:ext cx="1631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9489" y="3934100"/>
            <a:ext cx="1631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2069" y="1245510"/>
            <a:ext cx="7540625" cy="4766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30810">
              <a:lnSpc>
                <a:spcPct val="101800"/>
              </a:lnSpc>
              <a:spcBef>
                <a:spcPts val="90"/>
              </a:spcBef>
              <a:tabLst>
                <a:tab pos="1859280" algn="l"/>
              </a:tabLst>
            </a:pPr>
            <a:r>
              <a:rPr sz="1850" spc="10" dirty="0">
                <a:latin typeface="Arial"/>
                <a:cs typeface="Arial"/>
              </a:rPr>
              <a:t>Before executing any </a:t>
            </a:r>
            <a:r>
              <a:rPr sz="1850" spc="20" dirty="0">
                <a:latin typeface="Arial"/>
                <a:cs typeface="Arial"/>
              </a:rPr>
              <a:t>SQL </a:t>
            </a:r>
            <a:r>
              <a:rPr sz="1850" spc="10" dirty="0">
                <a:latin typeface="Arial"/>
                <a:cs typeface="Arial"/>
              </a:rPr>
              <a:t>statements, </a:t>
            </a:r>
            <a:r>
              <a:rPr sz="1850" spc="15" dirty="0">
                <a:latin typeface="Arial"/>
                <a:cs typeface="Arial"/>
              </a:rPr>
              <a:t>the </a:t>
            </a:r>
            <a:r>
              <a:rPr sz="1850" spc="10" dirty="0">
                <a:latin typeface="Arial"/>
                <a:cs typeface="Arial"/>
              </a:rPr>
              <a:t>program </a:t>
            </a:r>
            <a:r>
              <a:rPr sz="1850" spc="15" dirty="0">
                <a:latin typeface="Arial"/>
                <a:cs typeface="Arial"/>
              </a:rPr>
              <a:t>must </a:t>
            </a:r>
            <a:r>
              <a:rPr sz="1850" spc="5" dirty="0">
                <a:latin typeface="Arial"/>
                <a:cs typeface="Arial"/>
              </a:rPr>
              <a:t>first </a:t>
            </a:r>
            <a:r>
              <a:rPr sz="1850" spc="10" dirty="0">
                <a:latin typeface="Arial"/>
                <a:cs typeface="Arial"/>
              </a:rPr>
              <a:t>connect  to</a:t>
            </a:r>
            <a:r>
              <a:rPr sz="1850" spc="2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the database.	This </a:t>
            </a:r>
            <a:r>
              <a:rPr sz="1850" spc="5" dirty="0">
                <a:latin typeface="Arial"/>
                <a:cs typeface="Arial"/>
              </a:rPr>
              <a:t>is </a:t>
            </a:r>
            <a:r>
              <a:rPr sz="1850" spc="10" dirty="0">
                <a:latin typeface="Arial"/>
                <a:cs typeface="Arial"/>
              </a:rPr>
              <a:t>done</a:t>
            </a:r>
            <a:r>
              <a:rPr sz="1850" spc="2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using:</a:t>
            </a:r>
            <a:endParaRPr sz="18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50"/>
              </a:spcBef>
              <a:tabLst>
                <a:tab pos="2644775" algn="l"/>
                <a:tab pos="3443604" algn="l"/>
              </a:tabLst>
            </a:pPr>
            <a:r>
              <a:rPr sz="1850" spc="15" dirty="0">
                <a:latin typeface="Arial"/>
                <a:cs typeface="Arial"/>
              </a:rPr>
              <a:t>EXEC-SQL</a:t>
            </a:r>
            <a:r>
              <a:rPr sz="1850" spc="40" dirty="0"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FF0000"/>
                </a:solidFill>
                <a:latin typeface="Arial"/>
                <a:cs typeface="Arial"/>
              </a:rPr>
              <a:t>connect</a:t>
            </a:r>
            <a:r>
              <a:rPr sz="18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FF0000"/>
                </a:solidFill>
                <a:latin typeface="Arial"/>
                <a:cs typeface="Arial"/>
              </a:rPr>
              <a:t>to	</a:t>
            </a:r>
            <a:r>
              <a:rPr sz="1850" i="1" spc="10" dirty="0">
                <a:latin typeface="Arial"/>
                <a:cs typeface="Arial"/>
              </a:rPr>
              <a:t>server	</a:t>
            </a:r>
            <a:r>
              <a:rPr sz="1850" b="1" spc="10" dirty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sz="1850" i="1" spc="10" dirty="0">
                <a:latin typeface="Arial"/>
                <a:cs typeface="Arial"/>
              </a:rPr>
              <a:t>user-name </a:t>
            </a:r>
            <a:r>
              <a:rPr sz="1850" b="1" spc="15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18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i="1" spc="10" dirty="0">
                <a:latin typeface="Arial"/>
                <a:cs typeface="Arial"/>
              </a:rPr>
              <a:t>password</a:t>
            </a:r>
            <a:r>
              <a:rPr sz="1850" spc="10" dirty="0"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  <a:p>
            <a:pPr marL="12700" marR="847725" indent="12700">
              <a:lnSpc>
                <a:spcPct val="101400"/>
              </a:lnSpc>
              <a:spcBef>
                <a:spcPts val="825"/>
              </a:spcBef>
            </a:pPr>
            <a:r>
              <a:rPr sz="1850" spc="5" dirty="0">
                <a:latin typeface="Arial"/>
                <a:cs typeface="Arial"/>
              </a:rPr>
              <a:t>Here, </a:t>
            </a:r>
            <a:r>
              <a:rPr sz="1850" i="1" spc="10" dirty="0">
                <a:latin typeface="Arial"/>
                <a:cs typeface="Arial"/>
              </a:rPr>
              <a:t>server </a:t>
            </a:r>
            <a:r>
              <a:rPr sz="1850" spc="5" dirty="0">
                <a:latin typeface="Arial"/>
                <a:cs typeface="Arial"/>
              </a:rPr>
              <a:t>identifies </a:t>
            </a:r>
            <a:r>
              <a:rPr sz="1850" spc="15" dirty="0">
                <a:latin typeface="Arial"/>
                <a:cs typeface="Arial"/>
              </a:rPr>
              <a:t>the </a:t>
            </a:r>
            <a:r>
              <a:rPr sz="1850" spc="10" dirty="0">
                <a:latin typeface="Arial"/>
                <a:cs typeface="Arial"/>
              </a:rPr>
              <a:t>server </a:t>
            </a:r>
            <a:r>
              <a:rPr sz="1850" spc="15" dirty="0">
                <a:latin typeface="Arial"/>
                <a:cs typeface="Arial"/>
              </a:rPr>
              <a:t>to </a:t>
            </a:r>
            <a:r>
              <a:rPr sz="1850" spc="10" dirty="0">
                <a:latin typeface="Arial"/>
                <a:cs typeface="Arial"/>
              </a:rPr>
              <a:t>which </a:t>
            </a:r>
            <a:r>
              <a:rPr sz="1850" spc="15" dirty="0">
                <a:latin typeface="Arial"/>
                <a:cs typeface="Arial"/>
              </a:rPr>
              <a:t>a </a:t>
            </a:r>
            <a:r>
              <a:rPr sz="1850" spc="10" dirty="0">
                <a:latin typeface="Arial"/>
                <a:cs typeface="Arial"/>
              </a:rPr>
              <a:t>connection </a:t>
            </a:r>
            <a:r>
              <a:rPr sz="1850" spc="5" dirty="0">
                <a:latin typeface="Arial"/>
                <a:cs typeface="Arial"/>
              </a:rPr>
              <a:t>is </a:t>
            </a:r>
            <a:r>
              <a:rPr sz="1850" spc="15" dirty="0">
                <a:latin typeface="Arial"/>
                <a:cs typeface="Arial"/>
              </a:rPr>
              <a:t>to be  </a:t>
            </a:r>
            <a:r>
              <a:rPr sz="1850" spc="5" dirty="0">
                <a:latin typeface="Arial"/>
                <a:cs typeface="Arial"/>
              </a:rPr>
              <a:t>established.</a:t>
            </a: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  <a:spcBef>
                <a:spcPts val="825"/>
              </a:spcBef>
              <a:tabLst>
                <a:tab pos="1383665" algn="l"/>
                <a:tab pos="1712595" algn="l"/>
                <a:tab pos="3522345" algn="l"/>
                <a:tab pos="4744720" algn="l"/>
              </a:tabLst>
            </a:pPr>
            <a:r>
              <a:rPr sz="1850" spc="5" dirty="0">
                <a:latin typeface="Arial"/>
                <a:cs typeface="Arial"/>
              </a:rPr>
              <a:t>Variables of </a:t>
            </a:r>
            <a:r>
              <a:rPr sz="1850" spc="10" dirty="0">
                <a:latin typeface="Arial"/>
                <a:cs typeface="Arial"/>
              </a:rPr>
              <a:t>the </a:t>
            </a:r>
            <a:r>
              <a:rPr sz="1850" spc="10" dirty="0">
                <a:solidFill>
                  <a:srgbClr val="FF0000"/>
                </a:solidFill>
                <a:latin typeface="Arial"/>
                <a:cs typeface="Arial"/>
              </a:rPr>
              <a:t>host </a:t>
            </a:r>
            <a:r>
              <a:rPr sz="1850" spc="5" dirty="0">
                <a:solidFill>
                  <a:srgbClr val="FF0000"/>
                </a:solidFill>
                <a:latin typeface="Arial"/>
                <a:cs typeface="Arial"/>
              </a:rPr>
              <a:t>language </a:t>
            </a:r>
            <a:r>
              <a:rPr sz="1850" spc="15" dirty="0">
                <a:latin typeface="Arial"/>
                <a:cs typeface="Arial"/>
              </a:rPr>
              <a:t>can </a:t>
            </a:r>
            <a:r>
              <a:rPr sz="1850" spc="10" dirty="0">
                <a:latin typeface="Arial"/>
                <a:cs typeface="Arial"/>
              </a:rPr>
              <a:t>be </a:t>
            </a:r>
            <a:r>
              <a:rPr sz="1850" spc="15" dirty="0">
                <a:latin typeface="Arial"/>
                <a:cs typeface="Arial"/>
              </a:rPr>
              <a:t>used </a:t>
            </a:r>
            <a:r>
              <a:rPr sz="1850" spc="5" dirty="0">
                <a:latin typeface="Arial"/>
                <a:cs typeface="Arial"/>
              </a:rPr>
              <a:t>within </a:t>
            </a:r>
            <a:r>
              <a:rPr sz="1850" spc="10" dirty="0">
                <a:latin typeface="Arial"/>
                <a:cs typeface="Arial"/>
              </a:rPr>
              <a:t>embedded </a:t>
            </a:r>
            <a:r>
              <a:rPr sz="1850" spc="15" dirty="0">
                <a:latin typeface="Arial"/>
                <a:cs typeface="Arial"/>
              </a:rPr>
              <a:t>SQL  </a:t>
            </a:r>
            <a:r>
              <a:rPr sz="1850" spc="10" dirty="0">
                <a:latin typeface="Arial"/>
                <a:cs typeface="Arial"/>
              </a:rPr>
              <a:t>statements.	They</a:t>
            </a:r>
            <a:r>
              <a:rPr sz="1850" spc="2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are</a:t>
            </a:r>
            <a:r>
              <a:rPr sz="1850" spc="2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preceded	by</a:t>
            </a:r>
            <a:r>
              <a:rPr sz="1850" spc="2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a</a:t>
            </a:r>
            <a:r>
              <a:rPr sz="1850" spc="10" dirty="0">
                <a:latin typeface="Arial"/>
                <a:cs typeface="Arial"/>
              </a:rPr>
              <a:t> colon	</a:t>
            </a:r>
            <a:r>
              <a:rPr sz="1850" spc="20" dirty="0">
                <a:latin typeface="Arial"/>
                <a:cs typeface="Arial"/>
              </a:rPr>
              <a:t>(</a:t>
            </a:r>
            <a:r>
              <a:rPr sz="1850" spc="20" dirty="0">
                <a:solidFill>
                  <a:srgbClr val="FF0000"/>
                </a:solidFill>
                <a:latin typeface="Arial"/>
                <a:cs typeface="Arial"/>
              </a:rPr>
              <a:t>:) </a:t>
            </a:r>
            <a:r>
              <a:rPr sz="1850" spc="15" dirty="0">
                <a:latin typeface="Arial"/>
                <a:cs typeface="Arial"/>
              </a:rPr>
              <a:t>to </a:t>
            </a:r>
            <a:r>
              <a:rPr sz="1850" spc="10" dirty="0">
                <a:latin typeface="Arial"/>
                <a:cs typeface="Arial"/>
              </a:rPr>
              <a:t>distinguish from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SQL  </a:t>
            </a:r>
            <a:r>
              <a:rPr sz="1850" spc="5" dirty="0">
                <a:latin typeface="Arial"/>
                <a:cs typeface="Arial"/>
              </a:rPr>
              <a:t>variables</a:t>
            </a:r>
            <a:r>
              <a:rPr sz="1850" spc="6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(e.g.,	</a:t>
            </a:r>
            <a:r>
              <a:rPr sz="1850" spc="10" dirty="0">
                <a:latin typeface="Arial"/>
                <a:cs typeface="Arial"/>
              </a:rPr>
              <a:t>:</a:t>
            </a:r>
            <a:r>
              <a:rPr sz="1850" i="1" spc="10" dirty="0">
                <a:latin typeface="Arial"/>
                <a:cs typeface="Arial"/>
              </a:rPr>
              <a:t>credit_amount )</a:t>
            </a:r>
            <a:endParaRPr sz="1850">
              <a:latin typeface="Arial"/>
              <a:cs typeface="Arial"/>
            </a:endParaRPr>
          </a:p>
          <a:p>
            <a:pPr marL="12700" marR="425450">
              <a:lnSpc>
                <a:spcPct val="101600"/>
              </a:lnSpc>
              <a:spcBef>
                <a:spcPts val="825"/>
              </a:spcBef>
            </a:pPr>
            <a:r>
              <a:rPr sz="1850" spc="10" dirty="0">
                <a:solidFill>
                  <a:srgbClr val="FF0000"/>
                </a:solidFill>
                <a:latin typeface="Arial"/>
                <a:cs typeface="Arial"/>
              </a:rPr>
              <a:t>Host Variables </a:t>
            </a:r>
            <a:r>
              <a:rPr sz="1850" spc="10" dirty="0">
                <a:latin typeface="Arial"/>
                <a:cs typeface="Arial"/>
              </a:rPr>
              <a:t>used as above </a:t>
            </a:r>
            <a:r>
              <a:rPr sz="1850" spc="15" dirty="0">
                <a:latin typeface="Arial"/>
                <a:cs typeface="Arial"/>
              </a:rPr>
              <a:t>must </a:t>
            </a:r>
            <a:r>
              <a:rPr sz="1850" spc="10" dirty="0">
                <a:latin typeface="Arial"/>
                <a:cs typeface="Arial"/>
              </a:rPr>
              <a:t>be declared </a:t>
            </a:r>
            <a:r>
              <a:rPr sz="1850" spc="5" dirty="0">
                <a:latin typeface="Arial"/>
                <a:cs typeface="Arial"/>
              </a:rPr>
              <a:t>within </a:t>
            </a:r>
            <a:r>
              <a:rPr sz="1850" spc="15" dirty="0">
                <a:solidFill>
                  <a:srgbClr val="FF0000"/>
                </a:solidFill>
                <a:latin typeface="Arial"/>
                <a:cs typeface="Arial"/>
              </a:rPr>
              <a:t>DECLARE  </a:t>
            </a:r>
            <a:r>
              <a:rPr sz="1850" spc="10" dirty="0">
                <a:latin typeface="Arial"/>
                <a:cs typeface="Arial"/>
              </a:rPr>
              <a:t>section, as </a:t>
            </a:r>
            <a:r>
              <a:rPr sz="1850" spc="5" dirty="0">
                <a:latin typeface="Arial"/>
                <a:cs typeface="Arial"/>
              </a:rPr>
              <a:t>illustrated below. </a:t>
            </a:r>
            <a:r>
              <a:rPr sz="1850" spc="15" dirty="0">
                <a:latin typeface="Arial"/>
                <a:cs typeface="Arial"/>
              </a:rPr>
              <a:t>The </a:t>
            </a:r>
            <a:r>
              <a:rPr sz="1850" spc="10" dirty="0">
                <a:latin typeface="Arial"/>
                <a:cs typeface="Arial"/>
              </a:rPr>
              <a:t>syntax for </a:t>
            </a:r>
            <a:r>
              <a:rPr sz="1850" spc="5" dirty="0">
                <a:latin typeface="Arial"/>
                <a:cs typeface="Arial"/>
              </a:rPr>
              <a:t>declaring </a:t>
            </a:r>
            <a:r>
              <a:rPr sz="1850" spc="15" dirty="0">
                <a:latin typeface="Arial"/>
                <a:cs typeface="Arial"/>
              </a:rPr>
              <a:t>the </a:t>
            </a:r>
            <a:r>
              <a:rPr sz="1850" spc="5" dirty="0">
                <a:latin typeface="Arial"/>
                <a:cs typeface="Arial"/>
              </a:rPr>
              <a:t>variables,  </a:t>
            </a:r>
            <a:r>
              <a:rPr sz="1850" spc="10" dirty="0">
                <a:latin typeface="Arial"/>
                <a:cs typeface="Arial"/>
              </a:rPr>
              <a:t>however, </a:t>
            </a:r>
            <a:r>
              <a:rPr sz="1850" spc="5" dirty="0">
                <a:latin typeface="Arial"/>
                <a:cs typeface="Arial"/>
              </a:rPr>
              <a:t>follows </a:t>
            </a:r>
            <a:r>
              <a:rPr sz="1850" spc="15" dirty="0">
                <a:latin typeface="Arial"/>
                <a:cs typeface="Arial"/>
              </a:rPr>
              <a:t>the </a:t>
            </a:r>
            <a:r>
              <a:rPr sz="1850" spc="10" dirty="0">
                <a:latin typeface="Arial"/>
                <a:cs typeface="Arial"/>
              </a:rPr>
              <a:t>usual host </a:t>
            </a:r>
            <a:r>
              <a:rPr sz="1850" spc="5" dirty="0">
                <a:latin typeface="Arial"/>
                <a:cs typeface="Arial"/>
              </a:rPr>
              <a:t>language</a:t>
            </a:r>
            <a:r>
              <a:rPr sz="1850" spc="2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syntax.</a:t>
            </a:r>
            <a:endParaRPr sz="185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860"/>
              </a:spcBef>
            </a:pPr>
            <a:r>
              <a:rPr sz="1850" spc="20" dirty="0">
                <a:solidFill>
                  <a:srgbClr val="FF0000"/>
                </a:solidFill>
                <a:latin typeface="Arial"/>
                <a:cs typeface="Arial"/>
              </a:rPr>
              <a:t>EXEC-SQL </a:t>
            </a:r>
            <a:r>
              <a:rPr sz="1850" spc="15" dirty="0">
                <a:solidFill>
                  <a:srgbClr val="FF0000"/>
                </a:solidFill>
                <a:latin typeface="Arial"/>
                <a:cs typeface="Arial"/>
              </a:rPr>
              <a:t>BEGIN DECLARE</a:t>
            </a:r>
            <a:r>
              <a:rPr sz="185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endParaRPr sz="1850">
              <a:latin typeface="Arial"/>
              <a:cs typeface="Arial"/>
            </a:endParaRPr>
          </a:p>
          <a:p>
            <a:pPr marL="1165860">
              <a:lnSpc>
                <a:spcPct val="100000"/>
              </a:lnSpc>
              <a:spcBef>
                <a:spcPts val="850"/>
              </a:spcBef>
              <a:tabLst>
                <a:tab pos="1551305" algn="l"/>
              </a:tabLst>
            </a:pPr>
            <a:r>
              <a:rPr sz="1850" spc="5" dirty="0">
                <a:latin typeface="Arial"/>
                <a:cs typeface="Arial"/>
              </a:rPr>
              <a:t>int	</a:t>
            </a:r>
            <a:r>
              <a:rPr sz="1850" i="1" spc="10" dirty="0">
                <a:latin typeface="Arial"/>
                <a:cs typeface="Arial"/>
              </a:rPr>
              <a:t>credit-amount</a:t>
            </a:r>
            <a:r>
              <a:rPr sz="1850" i="1" spc="2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860"/>
              </a:spcBef>
            </a:pPr>
            <a:r>
              <a:rPr sz="1850" spc="20" dirty="0">
                <a:solidFill>
                  <a:srgbClr val="FF0000"/>
                </a:solidFill>
                <a:latin typeface="Arial"/>
                <a:cs typeface="Arial"/>
              </a:rPr>
              <a:t>EXEC-SQL </a:t>
            </a:r>
            <a:r>
              <a:rPr sz="1850" spc="15" dirty="0">
                <a:solidFill>
                  <a:srgbClr val="FF0000"/>
                </a:solidFill>
                <a:latin typeface="Arial"/>
                <a:cs typeface="Arial"/>
              </a:rPr>
              <a:t>END DECLARE</a:t>
            </a:r>
            <a:r>
              <a:rPr sz="185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r>
              <a:rPr sz="1850" spc="20" dirty="0"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Embedded </a:t>
            </a:r>
            <a:r>
              <a:rPr dirty="0"/>
              <a:t>SQL</a:t>
            </a:r>
            <a:r>
              <a:rPr spc="-65" dirty="0"/>
              <a:t> </a:t>
            </a:r>
            <a:r>
              <a:rPr spc="-5" dirty="0"/>
              <a:t>(Cont.)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5.32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489" y="1201060"/>
            <a:ext cx="17145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229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9489" y="2434230"/>
            <a:ext cx="17145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229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8580" y="1112922"/>
            <a:ext cx="6286500" cy="167132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R="1118870" algn="ctr">
              <a:lnSpc>
                <a:spcPct val="100000"/>
              </a:lnSpc>
              <a:spcBef>
                <a:spcPts val="990"/>
              </a:spcBef>
            </a:pPr>
            <a:r>
              <a:rPr sz="1950" spc="15" dirty="0">
                <a:latin typeface="Arial"/>
                <a:cs typeface="Arial"/>
              </a:rPr>
              <a:t>To </a:t>
            </a:r>
            <a:r>
              <a:rPr sz="1950" spc="5" dirty="0">
                <a:latin typeface="Arial"/>
                <a:cs typeface="Arial"/>
              </a:rPr>
              <a:t>write </a:t>
            </a:r>
            <a:r>
              <a:rPr sz="1950" spc="10" dirty="0">
                <a:latin typeface="Arial"/>
                <a:cs typeface="Arial"/>
              </a:rPr>
              <a:t>an embedded </a:t>
            </a:r>
            <a:r>
              <a:rPr sz="1950" spc="15" dirty="0">
                <a:latin typeface="Arial"/>
                <a:cs typeface="Arial"/>
              </a:rPr>
              <a:t>SQL </a:t>
            </a:r>
            <a:r>
              <a:rPr sz="1950" spc="10" dirty="0">
                <a:latin typeface="Arial"/>
                <a:cs typeface="Arial"/>
              </a:rPr>
              <a:t>query, </a:t>
            </a:r>
            <a:r>
              <a:rPr sz="1950" spc="15" dirty="0">
                <a:latin typeface="Arial"/>
                <a:cs typeface="Arial"/>
              </a:rPr>
              <a:t>we use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the</a:t>
            </a:r>
            <a:endParaRPr sz="1950">
              <a:latin typeface="Arial"/>
              <a:cs typeface="Arial"/>
            </a:endParaRPr>
          </a:p>
          <a:p>
            <a:pPr marR="1068705" algn="ctr">
              <a:lnSpc>
                <a:spcPct val="100000"/>
              </a:lnSpc>
              <a:spcBef>
                <a:spcPts val="900"/>
              </a:spcBef>
              <a:tabLst>
                <a:tab pos="2474595" algn="l"/>
              </a:tabLst>
            </a:pPr>
            <a:r>
              <a:rPr sz="1950" b="1" spc="10" dirty="0">
                <a:latin typeface="Arial"/>
                <a:cs typeface="Arial"/>
              </a:rPr>
              <a:t>declare </a:t>
            </a:r>
            <a:r>
              <a:rPr sz="1950" i="1" spc="15" dirty="0">
                <a:latin typeface="Arial"/>
                <a:cs typeface="Arial"/>
              </a:rPr>
              <a:t>c</a:t>
            </a:r>
            <a:r>
              <a:rPr sz="1950" i="1" spc="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cursor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	</a:t>
            </a:r>
            <a:r>
              <a:rPr sz="1950" b="1" spc="10" dirty="0">
                <a:latin typeface="Arial"/>
                <a:cs typeface="Arial"/>
              </a:rPr>
              <a:t>&lt;SQL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query&gt;</a:t>
            </a:r>
            <a:endParaRPr sz="1950">
              <a:latin typeface="Arial"/>
              <a:cs typeface="Arial"/>
            </a:endParaRPr>
          </a:p>
          <a:p>
            <a:pPr marL="12700" marR="5080" indent="81280">
              <a:lnSpc>
                <a:spcPct val="138500"/>
              </a:lnSpc>
              <a:tabLst>
                <a:tab pos="1409065" algn="l"/>
                <a:tab pos="1982470" algn="l"/>
                <a:tab pos="3204845" algn="l"/>
              </a:tabLst>
            </a:pPr>
            <a:r>
              <a:rPr sz="1950" spc="10" dirty="0">
                <a:latin typeface="Arial"/>
                <a:cs typeface="Arial"/>
              </a:rPr>
              <a:t>statement.	The	variable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i="1" spc="15" dirty="0">
                <a:latin typeface="Arial"/>
                <a:cs typeface="Arial"/>
              </a:rPr>
              <a:t>c	</a:t>
            </a:r>
            <a:r>
              <a:rPr sz="1950" spc="10" dirty="0">
                <a:latin typeface="Arial"/>
                <a:cs typeface="Arial"/>
              </a:rPr>
              <a:t>is </a:t>
            </a:r>
            <a:r>
              <a:rPr sz="1950" spc="15" dirty="0">
                <a:latin typeface="Arial"/>
                <a:cs typeface="Arial"/>
              </a:rPr>
              <a:t>used </a:t>
            </a:r>
            <a:r>
              <a:rPr sz="1950" spc="10" dirty="0">
                <a:latin typeface="Arial"/>
                <a:cs typeface="Arial"/>
              </a:rPr>
              <a:t>to identify the query  Example: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1610" y="2866030"/>
            <a:ext cx="1771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34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610" y="3879490"/>
            <a:ext cx="1771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34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4820" y="2867300"/>
            <a:ext cx="6487795" cy="3069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  <a:tabLst>
                <a:tab pos="1637030" algn="l"/>
              </a:tabLst>
            </a:pPr>
            <a:r>
              <a:rPr sz="1950" spc="10" dirty="0">
                <a:latin typeface="Arial"/>
                <a:cs typeface="Arial"/>
              </a:rPr>
              <a:t>From within </a:t>
            </a:r>
            <a:r>
              <a:rPr sz="1950" spc="15" dirty="0">
                <a:latin typeface="Arial"/>
                <a:cs typeface="Arial"/>
              </a:rPr>
              <a:t>a host </a:t>
            </a:r>
            <a:r>
              <a:rPr sz="1950" spc="10" dirty="0">
                <a:latin typeface="Arial"/>
                <a:cs typeface="Arial"/>
              </a:rPr>
              <a:t>language, find the ID and </a:t>
            </a:r>
            <a:r>
              <a:rPr sz="1950" spc="15" dirty="0">
                <a:latin typeface="Arial"/>
                <a:cs typeface="Arial"/>
              </a:rPr>
              <a:t>name </a:t>
            </a:r>
            <a:r>
              <a:rPr sz="1950" spc="5" dirty="0">
                <a:latin typeface="Arial"/>
                <a:cs typeface="Arial"/>
              </a:rPr>
              <a:t>of  </a:t>
            </a:r>
            <a:r>
              <a:rPr sz="1950" spc="10" dirty="0">
                <a:latin typeface="Arial"/>
                <a:cs typeface="Arial"/>
              </a:rPr>
              <a:t>students</a:t>
            </a:r>
            <a:r>
              <a:rPr sz="1950" spc="15" dirty="0">
                <a:latin typeface="Arial"/>
                <a:cs typeface="Arial"/>
              </a:rPr>
              <a:t> who	have </a:t>
            </a:r>
            <a:r>
              <a:rPr sz="1950" spc="10" dirty="0">
                <a:latin typeface="Arial"/>
                <a:cs typeface="Arial"/>
              </a:rPr>
              <a:t>completed </a:t>
            </a:r>
            <a:r>
              <a:rPr sz="1950" spc="15" dirty="0">
                <a:latin typeface="Arial"/>
                <a:cs typeface="Arial"/>
              </a:rPr>
              <a:t>more </a:t>
            </a:r>
            <a:r>
              <a:rPr sz="1950" spc="10" dirty="0">
                <a:latin typeface="Arial"/>
                <a:cs typeface="Arial"/>
              </a:rPr>
              <a:t>than the </a:t>
            </a:r>
            <a:r>
              <a:rPr sz="1950" spc="15" dirty="0">
                <a:latin typeface="Arial"/>
                <a:cs typeface="Arial"/>
              </a:rPr>
              <a:t>number of  </a:t>
            </a:r>
            <a:r>
              <a:rPr sz="1950" spc="10" dirty="0">
                <a:latin typeface="Arial"/>
                <a:cs typeface="Arial"/>
              </a:rPr>
              <a:t>credits stored </a:t>
            </a:r>
            <a:r>
              <a:rPr sz="1950" spc="5" dirty="0">
                <a:latin typeface="Arial"/>
                <a:cs typeface="Arial"/>
              </a:rPr>
              <a:t>in </a:t>
            </a:r>
            <a:r>
              <a:rPr sz="1950" spc="10" dirty="0">
                <a:latin typeface="Arial"/>
                <a:cs typeface="Arial"/>
              </a:rPr>
              <a:t>variable </a:t>
            </a:r>
            <a:r>
              <a:rPr sz="1950" spc="10" dirty="0">
                <a:solidFill>
                  <a:srgbClr val="001F5F"/>
                </a:solidFill>
                <a:latin typeface="Arial"/>
                <a:cs typeface="Arial"/>
              </a:rPr>
              <a:t>credit_amount </a:t>
            </a:r>
            <a:r>
              <a:rPr sz="1950" spc="5" dirty="0">
                <a:latin typeface="Arial"/>
                <a:cs typeface="Arial"/>
              </a:rPr>
              <a:t>in </a:t>
            </a:r>
            <a:r>
              <a:rPr sz="1950" spc="10" dirty="0">
                <a:latin typeface="Arial"/>
                <a:cs typeface="Arial"/>
              </a:rPr>
              <a:t>the </a:t>
            </a:r>
            <a:r>
              <a:rPr sz="1950" spc="15" dirty="0">
                <a:latin typeface="Arial"/>
                <a:cs typeface="Arial"/>
              </a:rPr>
              <a:t>host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langue</a:t>
            </a:r>
            <a:endParaRPr sz="1950">
              <a:latin typeface="Arial"/>
              <a:cs typeface="Arial"/>
            </a:endParaRPr>
          </a:p>
          <a:p>
            <a:pPr marL="571500" marR="2435860" indent="-558800">
              <a:lnSpc>
                <a:spcPct val="138500"/>
              </a:lnSpc>
            </a:pPr>
            <a:r>
              <a:rPr sz="1950" spc="10" dirty="0">
                <a:latin typeface="Arial"/>
                <a:cs typeface="Arial"/>
              </a:rPr>
              <a:t>Specify the query </a:t>
            </a:r>
            <a:r>
              <a:rPr sz="1950" spc="5" dirty="0">
                <a:latin typeface="Arial"/>
                <a:cs typeface="Arial"/>
              </a:rPr>
              <a:t>in </a:t>
            </a:r>
            <a:r>
              <a:rPr sz="1950" spc="15" dirty="0">
                <a:latin typeface="Arial"/>
                <a:cs typeface="Arial"/>
              </a:rPr>
              <a:t>SQL </a:t>
            </a:r>
            <a:r>
              <a:rPr sz="1950" spc="10" dirty="0">
                <a:latin typeface="Arial"/>
                <a:cs typeface="Arial"/>
              </a:rPr>
              <a:t>as follows:  </a:t>
            </a:r>
            <a:r>
              <a:rPr sz="1950" spc="15" dirty="0">
                <a:solidFill>
                  <a:srgbClr val="001F5F"/>
                </a:solidFill>
                <a:latin typeface="Arial"/>
                <a:cs typeface="Arial"/>
              </a:rPr>
              <a:t>EXEC</a:t>
            </a:r>
            <a:r>
              <a:rPr sz="19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950" spc="15" dirty="0">
                <a:solidFill>
                  <a:srgbClr val="001F5F"/>
                </a:solidFill>
                <a:latin typeface="Arial"/>
                <a:cs typeface="Arial"/>
              </a:rPr>
              <a:t>SQL</a:t>
            </a:r>
            <a:endParaRPr sz="1950">
              <a:latin typeface="Arial"/>
              <a:cs typeface="Arial"/>
            </a:endParaRPr>
          </a:p>
          <a:p>
            <a:pPr marL="781050" marR="3359785" indent="1905">
              <a:lnSpc>
                <a:spcPct val="101499"/>
              </a:lnSpc>
              <a:spcBef>
                <a:spcPts val="860"/>
              </a:spcBef>
            </a:pPr>
            <a:r>
              <a:rPr sz="1950" b="1" spc="10" dirty="0">
                <a:solidFill>
                  <a:srgbClr val="001F5F"/>
                </a:solidFill>
                <a:latin typeface="Arial"/>
                <a:cs typeface="Arial"/>
              </a:rPr>
              <a:t>declare </a:t>
            </a:r>
            <a:r>
              <a:rPr sz="1950" i="1" spc="15" dirty="0">
                <a:solidFill>
                  <a:srgbClr val="001F5F"/>
                </a:solidFill>
                <a:latin typeface="Arial"/>
                <a:cs typeface="Arial"/>
              </a:rPr>
              <a:t>c </a:t>
            </a:r>
            <a:r>
              <a:rPr sz="1950" b="1" spc="10" dirty="0">
                <a:solidFill>
                  <a:srgbClr val="001F5F"/>
                </a:solidFill>
                <a:latin typeface="Arial"/>
                <a:cs typeface="Arial"/>
              </a:rPr>
              <a:t>cursor</a:t>
            </a:r>
            <a:r>
              <a:rPr sz="195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001F5F"/>
                </a:solidFill>
                <a:latin typeface="Arial"/>
                <a:cs typeface="Arial"/>
              </a:rPr>
              <a:t>for  select </a:t>
            </a:r>
            <a:r>
              <a:rPr sz="1950" i="1" spc="5" dirty="0">
                <a:solidFill>
                  <a:srgbClr val="001F5F"/>
                </a:solidFill>
                <a:latin typeface="Arial"/>
                <a:cs typeface="Arial"/>
              </a:rPr>
              <a:t>ID, </a:t>
            </a:r>
            <a:r>
              <a:rPr sz="1950" i="1" spc="15" dirty="0">
                <a:solidFill>
                  <a:srgbClr val="001F5F"/>
                </a:solidFill>
                <a:latin typeface="Arial"/>
                <a:cs typeface="Arial"/>
              </a:rPr>
              <a:t>name  </a:t>
            </a:r>
            <a:r>
              <a:rPr sz="1950" b="1" spc="15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195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950" i="1" spc="10" dirty="0">
                <a:solidFill>
                  <a:srgbClr val="001F5F"/>
                </a:solidFill>
                <a:latin typeface="Arial"/>
                <a:cs typeface="Arial"/>
              </a:rPr>
              <a:t>student</a:t>
            </a:r>
            <a:endParaRPr sz="1950">
              <a:latin typeface="Arial"/>
              <a:cs typeface="Arial"/>
            </a:endParaRPr>
          </a:p>
          <a:p>
            <a:pPr marL="783590">
              <a:lnSpc>
                <a:spcPct val="100000"/>
              </a:lnSpc>
              <a:spcBef>
                <a:spcPts val="30"/>
              </a:spcBef>
            </a:pPr>
            <a:r>
              <a:rPr sz="1950" b="1" spc="10" dirty="0">
                <a:solidFill>
                  <a:srgbClr val="001F5F"/>
                </a:solidFill>
                <a:latin typeface="Arial"/>
                <a:cs typeface="Arial"/>
              </a:rPr>
              <a:t>where </a:t>
            </a:r>
            <a:r>
              <a:rPr sz="1950" b="1" spc="15" dirty="0">
                <a:solidFill>
                  <a:srgbClr val="001F5F"/>
                </a:solidFill>
                <a:latin typeface="Arial"/>
                <a:cs typeface="Arial"/>
              </a:rPr>
              <a:t>tot_cred </a:t>
            </a:r>
            <a:r>
              <a:rPr sz="1950" i="1" spc="15" dirty="0">
                <a:solidFill>
                  <a:srgbClr val="001F5F"/>
                </a:solidFill>
                <a:latin typeface="Arial"/>
                <a:cs typeface="Arial"/>
              </a:rPr>
              <a:t>&gt;</a:t>
            </a:r>
            <a:r>
              <a:rPr sz="1950" i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950" i="1" spc="10" dirty="0">
                <a:solidFill>
                  <a:srgbClr val="001F5F"/>
                </a:solidFill>
                <a:latin typeface="Arial"/>
                <a:cs typeface="Arial"/>
              </a:rPr>
              <a:t>:credit_amount;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860" y="359050"/>
            <a:ext cx="685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Accessing </a:t>
            </a:r>
            <a:r>
              <a:rPr sz="2400" spc="-5" dirty="0"/>
              <a:t>SQL from </a:t>
            </a:r>
            <a:r>
              <a:rPr sz="2400" dirty="0"/>
              <a:t>a </a:t>
            </a:r>
            <a:r>
              <a:rPr sz="2400" spc="-5" dirty="0"/>
              <a:t>Programming</a:t>
            </a:r>
            <a:r>
              <a:rPr sz="2400" spc="-10" dirty="0"/>
              <a:t> Language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639" y="203926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306542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2539" y="2060850"/>
            <a:ext cx="7038975" cy="196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5410">
              <a:lnSpc>
                <a:spcPct val="1002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Not </a:t>
            </a:r>
            <a:r>
              <a:rPr sz="2000" spc="-5" dirty="0">
                <a:latin typeface="Arial"/>
                <a:cs typeface="Arial"/>
              </a:rPr>
              <a:t>all </a:t>
            </a:r>
            <a:r>
              <a:rPr sz="2000" dirty="0">
                <a:latin typeface="Arial"/>
                <a:cs typeface="Arial"/>
              </a:rPr>
              <a:t>queries can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expressed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SQL, since </a:t>
            </a:r>
            <a:r>
              <a:rPr sz="2000" spc="-5" dirty="0">
                <a:latin typeface="Arial"/>
                <a:cs typeface="Arial"/>
              </a:rPr>
              <a:t>SQL does </a:t>
            </a:r>
            <a:r>
              <a:rPr sz="2000" dirty="0">
                <a:latin typeface="Arial"/>
                <a:cs typeface="Arial"/>
              </a:rPr>
              <a:t>not  provide </a:t>
            </a:r>
            <a:r>
              <a:rPr sz="2000" spc="-5" dirty="0">
                <a:latin typeface="Arial"/>
                <a:cs typeface="Arial"/>
              </a:rPr>
              <a:t>the full </a:t>
            </a:r>
            <a:r>
              <a:rPr sz="2000" dirty="0">
                <a:latin typeface="Arial"/>
                <a:cs typeface="Arial"/>
              </a:rPr>
              <a:t>expressive </a:t>
            </a:r>
            <a:r>
              <a:rPr sz="2000" spc="-5" dirty="0">
                <a:latin typeface="Arial"/>
                <a:cs typeface="Arial"/>
              </a:rPr>
              <a:t>power </a:t>
            </a:r>
            <a:r>
              <a:rPr sz="2000" dirty="0">
                <a:latin typeface="Arial"/>
                <a:cs typeface="Arial"/>
              </a:rPr>
              <a:t>of a general-purpose  language.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200"/>
              </a:lnSpc>
              <a:spcBef>
                <a:spcPts val="875"/>
              </a:spcBef>
            </a:pPr>
            <a:r>
              <a:rPr sz="2000" dirty="0">
                <a:latin typeface="Arial"/>
                <a:cs typeface="Arial"/>
              </a:rPr>
              <a:t>Non-declarative </a:t>
            </a:r>
            <a:r>
              <a:rPr sz="2000" spc="-5" dirty="0">
                <a:latin typeface="Arial"/>
                <a:cs typeface="Arial"/>
              </a:rPr>
              <a:t>actions </a:t>
            </a:r>
            <a:r>
              <a:rPr sz="2000" dirty="0">
                <a:latin typeface="Arial"/>
                <a:cs typeface="Arial"/>
              </a:rPr>
              <a:t>-- such as </a:t>
            </a:r>
            <a:r>
              <a:rPr sz="2000" spc="-5" dirty="0">
                <a:latin typeface="Arial"/>
                <a:cs typeface="Arial"/>
              </a:rPr>
              <a:t>printing </a:t>
            </a:r>
            <a:r>
              <a:rPr sz="2000" dirty="0">
                <a:latin typeface="Arial"/>
                <a:cs typeface="Arial"/>
              </a:rPr>
              <a:t>a report, </a:t>
            </a:r>
            <a:r>
              <a:rPr sz="2000" spc="-5" dirty="0">
                <a:latin typeface="Arial"/>
                <a:cs typeface="Arial"/>
              </a:rPr>
              <a:t>interacting  with </a:t>
            </a:r>
            <a:r>
              <a:rPr sz="2000" dirty="0">
                <a:latin typeface="Arial"/>
                <a:cs typeface="Arial"/>
              </a:rPr>
              <a:t>a user,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sending </a:t>
            </a:r>
            <a:r>
              <a:rPr sz="2000" spc="-5" dirty="0">
                <a:latin typeface="Arial"/>
                <a:cs typeface="Arial"/>
              </a:rPr>
              <a:t>the results of </a:t>
            </a:r>
            <a:r>
              <a:rPr sz="2000" dirty="0">
                <a:latin typeface="Arial"/>
                <a:cs typeface="Arial"/>
              </a:rPr>
              <a:t>a query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 graphical  user </a:t>
            </a:r>
            <a:r>
              <a:rPr sz="2000" spc="-5" dirty="0">
                <a:latin typeface="Arial"/>
                <a:cs typeface="Arial"/>
              </a:rPr>
              <a:t>interface </a:t>
            </a:r>
            <a:r>
              <a:rPr sz="2000" spc="5" dirty="0">
                <a:latin typeface="Arial"/>
                <a:cs typeface="Arial"/>
              </a:rPr>
              <a:t>-- </a:t>
            </a:r>
            <a:r>
              <a:rPr sz="2000" dirty="0">
                <a:latin typeface="Arial"/>
                <a:cs typeface="Arial"/>
              </a:rPr>
              <a:t>cannot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done </a:t>
            </a:r>
            <a:r>
              <a:rPr sz="2000" spc="-5" dirty="0">
                <a:latin typeface="Arial"/>
                <a:cs typeface="Arial"/>
              </a:rPr>
              <a:t>from within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SQL.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369" y="1231540"/>
            <a:ext cx="7294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 database programmer must have access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 general-purpose  programming language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at least </a:t>
            </a:r>
            <a:r>
              <a:rPr sz="2000" spc="-5" dirty="0">
                <a:latin typeface="Arial"/>
                <a:cs typeface="Arial"/>
              </a:rPr>
              <a:t>two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reasons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Embedded </a:t>
            </a:r>
            <a:r>
              <a:rPr dirty="0"/>
              <a:t>SQL</a:t>
            </a:r>
            <a:r>
              <a:rPr spc="-65" dirty="0"/>
              <a:t> </a:t>
            </a:r>
            <a:r>
              <a:rPr spc="-5" dirty="0"/>
              <a:t>(Cont.)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5.33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489" y="125821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9489" y="342229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2389" y="1168039"/>
            <a:ext cx="7061834" cy="333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6239" marR="1388745" indent="-1653539">
              <a:lnSpc>
                <a:spcPct val="1367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open </a:t>
            </a:r>
            <a:r>
              <a:rPr sz="2000" spc="-5" dirty="0">
                <a:latin typeface="Arial"/>
                <a:cs typeface="Arial"/>
              </a:rPr>
              <a:t>statement for </a:t>
            </a:r>
            <a:r>
              <a:rPr sz="2000" dirty="0">
                <a:latin typeface="Arial"/>
                <a:cs typeface="Arial"/>
              </a:rPr>
              <a:t>our example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follows: 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EXEC SQL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open </a:t>
            </a:r>
            <a:r>
              <a:rPr sz="2000" i="1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2000" i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 marR="5080" indent="7620">
              <a:lnSpc>
                <a:spcPct val="100099"/>
              </a:lnSpc>
              <a:spcBef>
                <a:spcPts val="875"/>
              </a:spcBef>
              <a:tabLst>
                <a:tab pos="1284605" algn="l"/>
                <a:tab pos="6610350" algn="l"/>
              </a:tabLst>
            </a:pPr>
            <a:r>
              <a:rPr sz="2000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statement </a:t>
            </a:r>
            <a:r>
              <a:rPr sz="2000" dirty="0">
                <a:latin typeface="Arial"/>
                <a:cs typeface="Arial"/>
              </a:rPr>
              <a:t>causes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database system to execute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spc="5" dirty="0">
                <a:latin typeface="Arial"/>
                <a:cs typeface="Arial"/>
              </a:rPr>
              <a:t>q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5" dirty="0">
                <a:latin typeface="Arial"/>
                <a:cs typeface="Arial"/>
              </a:rPr>
              <a:t>sa</a:t>
            </a:r>
            <a:r>
              <a:rPr sz="2000" dirty="0">
                <a:latin typeface="Arial"/>
                <a:cs typeface="Arial"/>
              </a:rPr>
              <a:t>ve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 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ts 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 a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ry 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.	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  query uses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value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dirty="0">
                <a:latin typeface="Arial"/>
                <a:cs typeface="Arial"/>
              </a:rPr>
              <a:t>host-language variable </a:t>
            </a:r>
            <a:r>
              <a:rPr sz="2000" i="1" spc="-5" dirty="0">
                <a:latin typeface="Arial"/>
                <a:cs typeface="Arial"/>
              </a:rPr>
              <a:t>credit-  </a:t>
            </a:r>
            <a:r>
              <a:rPr sz="2000" i="1" dirty="0">
                <a:latin typeface="Arial"/>
                <a:cs typeface="Arial"/>
              </a:rPr>
              <a:t>amount </a:t>
            </a:r>
            <a:r>
              <a:rPr sz="2000" spc="-5" dirty="0">
                <a:latin typeface="Arial"/>
                <a:cs typeface="Arial"/>
              </a:rPr>
              <a:t>at the time the </a:t>
            </a:r>
            <a:r>
              <a:rPr sz="2000" b="1" spc="-5" dirty="0">
                <a:latin typeface="Arial"/>
                <a:cs typeface="Arial"/>
              </a:rPr>
              <a:t>open </a:t>
            </a:r>
            <a:r>
              <a:rPr sz="2000" spc="-5" dirty="0">
                <a:latin typeface="Arial"/>
                <a:cs typeface="Arial"/>
              </a:rPr>
              <a:t>statement is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executed.</a:t>
            </a:r>
            <a:endParaRPr sz="2000">
              <a:latin typeface="Arial"/>
              <a:cs typeface="Arial"/>
            </a:endParaRPr>
          </a:p>
          <a:p>
            <a:pPr marL="12700" marR="598805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The fetch statement </a:t>
            </a:r>
            <a:r>
              <a:rPr sz="2000" dirty="0">
                <a:latin typeface="Arial"/>
                <a:cs typeface="Arial"/>
              </a:rPr>
              <a:t>causes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values of one </a:t>
            </a:r>
            <a:r>
              <a:rPr sz="2000" spc="-5" dirty="0">
                <a:latin typeface="Arial"/>
                <a:cs typeface="Arial"/>
              </a:rPr>
              <a:t>tuple in the  </a:t>
            </a:r>
            <a:r>
              <a:rPr sz="2000" dirty="0">
                <a:latin typeface="Arial"/>
                <a:cs typeface="Arial"/>
              </a:rPr>
              <a:t>query result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be placed on host language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variables.</a:t>
            </a:r>
            <a:endParaRPr sz="2000">
              <a:latin typeface="Arial"/>
              <a:cs typeface="Arial"/>
            </a:endParaRPr>
          </a:p>
          <a:p>
            <a:pPr marL="969644">
              <a:lnSpc>
                <a:spcPct val="100000"/>
              </a:lnSpc>
              <a:spcBef>
                <a:spcPts val="830"/>
              </a:spcBef>
            </a:pP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EXEC SQL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fetch </a:t>
            </a:r>
            <a:r>
              <a:rPr sz="2000" i="1" dirty="0">
                <a:solidFill>
                  <a:srgbClr val="001F5F"/>
                </a:solidFill>
                <a:latin typeface="Arial"/>
                <a:cs typeface="Arial"/>
              </a:rPr>
              <a:t>c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2000" i="1" dirty="0">
                <a:solidFill>
                  <a:srgbClr val="001F5F"/>
                </a:solidFill>
                <a:latin typeface="Arial"/>
                <a:cs typeface="Arial"/>
              </a:rPr>
              <a:t>si, </a:t>
            </a:r>
            <a:r>
              <a:rPr sz="2000" i="1" spc="-5" dirty="0">
                <a:solidFill>
                  <a:srgbClr val="001F5F"/>
                </a:solidFill>
                <a:latin typeface="Arial"/>
                <a:cs typeface="Arial"/>
              </a:rPr>
              <a:t>:sn</a:t>
            </a:r>
            <a:r>
              <a:rPr sz="2000" i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50" i="1" spc="-25" dirty="0">
                <a:solidFill>
                  <a:srgbClr val="001F5F"/>
                </a:solidFill>
                <a:latin typeface="MS PGothic"/>
                <a:cs typeface="MS PGothic"/>
              </a:rPr>
              <a:t>；</a:t>
            </a:r>
            <a:endParaRPr sz="205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2389" y="4887870"/>
            <a:ext cx="6500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Repeated </a:t>
            </a:r>
            <a:r>
              <a:rPr sz="2000" dirty="0">
                <a:latin typeface="Arial"/>
                <a:cs typeface="Arial"/>
              </a:rPr>
              <a:t>calls to </a:t>
            </a:r>
            <a:r>
              <a:rPr sz="2000" spc="-5" dirty="0">
                <a:latin typeface="Arial"/>
                <a:cs typeface="Arial"/>
              </a:rPr>
              <a:t>fetch </a:t>
            </a:r>
            <a:r>
              <a:rPr sz="2000" dirty="0">
                <a:latin typeface="Arial"/>
                <a:cs typeface="Arial"/>
              </a:rPr>
              <a:t>get successive </a:t>
            </a:r>
            <a:r>
              <a:rPr sz="2000" spc="-5" dirty="0">
                <a:latin typeface="Arial"/>
                <a:cs typeface="Arial"/>
              </a:rPr>
              <a:t>tuples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query  result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Embedded </a:t>
            </a:r>
            <a:r>
              <a:rPr dirty="0"/>
              <a:t>SQL</a:t>
            </a:r>
            <a:r>
              <a:rPr spc="-65" dirty="0"/>
              <a:t> </a:t>
            </a:r>
            <a:r>
              <a:rPr spc="-5" dirty="0"/>
              <a:t>(Cont.)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5.34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20995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223738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2700" y="1232810"/>
            <a:ext cx="6922134" cy="20789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A variable called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SQLSTATE </a:t>
            </a:r>
            <a:r>
              <a:rPr sz="2000" spc="-5" dirty="0">
                <a:latin typeface="Arial"/>
                <a:cs typeface="Arial"/>
              </a:rPr>
              <a:t>in the SQL communication </a:t>
            </a:r>
            <a:r>
              <a:rPr sz="2000" dirty="0">
                <a:latin typeface="Arial"/>
                <a:cs typeface="Arial"/>
              </a:rPr>
              <a:t>area  (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SQLCA</a:t>
            </a:r>
            <a:r>
              <a:rPr sz="2000" dirty="0">
                <a:latin typeface="Arial"/>
                <a:cs typeface="Arial"/>
              </a:rPr>
              <a:t>) </a:t>
            </a:r>
            <a:r>
              <a:rPr sz="2000" spc="-5" dirty="0">
                <a:latin typeface="Arial"/>
                <a:cs typeface="Arial"/>
              </a:rPr>
              <a:t>gets </a:t>
            </a:r>
            <a:r>
              <a:rPr sz="2000" dirty="0">
                <a:latin typeface="Arial"/>
                <a:cs typeface="Arial"/>
              </a:rPr>
              <a:t>set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'02000' </a:t>
            </a:r>
            <a:r>
              <a:rPr sz="2000" spc="-5" dirty="0">
                <a:latin typeface="Arial"/>
                <a:cs typeface="Arial"/>
              </a:rPr>
              <a:t>to indicate no </a:t>
            </a:r>
            <a:r>
              <a:rPr sz="2000" dirty="0">
                <a:latin typeface="Arial"/>
                <a:cs typeface="Arial"/>
              </a:rPr>
              <a:t>more data </a:t>
            </a:r>
            <a:r>
              <a:rPr sz="2000" spc="-5" dirty="0">
                <a:latin typeface="Arial"/>
                <a:cs typeface="Arial"/>
              </a:rPr>
              <a:t>is  </a:t>
            </a:r>
            <a:r>
              <a:rPr sz="2000" dirty="0"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 marL="12700" marR="215265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statement </a:t>
            </a:r>
            <a:r>
              <a:rPr sz="2000" dirty="0">
                <a:latin typeface="Arial"/>
                <a:cs typeface="Arial"/>
              </a:rPr>
              <a:t>causes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database system </a:t>
            </a:r>
            <a:r>
              <a:rPr sz="2000" spc="-5" dirty="0">
                <a:latin typeface="Arial"/>
                <a:cs typeface="Arial"/>
              </a:rPr>
              <a:t>to delete  the </a:t>
            </a:r>
            <a:r>
              <a:rPr sz="2000" dirty="0">
                <a:latin typeface="Arial"/>
                <a:cs typeface="Arial"/>
              </a:rPr>
              <a:t>temporary </a:t>
            </a:r>
            <a:r>
              <a:rPr sz="2000" spc="-5" dirty="0">
                <a:latin typeface="Arial"/>
                <a:cs typeface="Arial"/>
              </a:rPr>
              <a:t>relation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holds the </a:t>
            </a:r>
            <a:r>
              <a:rPr sz="2000" dirty="0">
                <a:latin typeface="Arial"/>
                <a:cs typeface="Arial"/>
              </a:rPr>
              <a:t>result 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query.</a:t>
            </a:r>
            <a:endParaRPr sz="2000">
              <a:latin typeface="Arial"/>
              <a:cs typeface="Arial"/>
            </a:endParaRPr>
          </a:p>
          <a:p>
            <a:pPr marL="164465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EXEC SQL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close </a:t>
            </a:r>
            <a:r>
              <a:rPr sz="2000" i="1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2000" i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250" y="182520"/>
            <a:ext cx="6523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Updates Through Embedded</a:t>
            </a:r>
            <a:r>
              <a:rPr spc="-75" dirty="0"/>
              <a:t> </a:t>
            </a:r>
            <a:r>
              <a:rPr spc="-5" dirty="0"/>
              <a:t>SQL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5.35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39" y="1179470"/>
            <a:ext cx="14351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7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839" y="1756050"/>
            <a:ext cx="14351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7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39" y="3730900"/>
            <a:ext cx="14351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7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0160" y="1197250"/>
            <a:ext cx="6960870" cy="3884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Embedded SQL expressions for database modification (</a:t>
            </a:r>
            <a:r>
              <a:rPr sz="1600" b="1" spc="-5" dirty="0">
                <a:latin typeface="Arial"/>
                <a:cs typeface="Arial"/>
              </a:rPr>
              <a:t>update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b="1" spc="-5" dirty="0">
                <a:latin typeface="Arial"/>
                <a:cs typeface="Arial"/>
              </a:rPr>
              <a:t>insert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delete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Arial"/>
                <a:cs typeface="Arial"/>
              </a:rPr>
              <a:t>Can update tuples fetched by cursor by declaring that the cursor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for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update</a:t>
            </a:r>
            <a:endParaRPr sz="1600">
              <a:latin typeface="Arial"/>
              <a:cs typeface="Arial"/>
            </a:endParaRPr>
          </a:p>
          <a:p>
            <a:pPr marL="52832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EXEC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SQL</a:t>
            </a:r>
            <a:endParaRPr sz="1600">
              <a:latin typeface="Arial"/>
              <a:cs typeface="Arial"/>
            </a:endParaRPr>
          </a:p>
          <a:p>
            <a:pPr marL="744220" marR="4431030" indent="-104139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declare </a:t>
            </a:r>
            <a:r>
              <a:rPr sz="1600" i="1" dirty="0">
                <a:solidFill>
                  <a:srgbClr val="001F5F"/>
                </a:solidFill>
                <a:latin typeface="Arial"/>
                <a:cs typeface="Arial"/>
              </a:rPr>
              <a:t>c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cursor</a:t>
            </a:r>
            <a:r>
              <a:rPr sz="16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for  select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1F5F"/>
                </a:solidFill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  <a:p>
            <a:pPr marL="745490">
              <a:lnSpc>
                <a:spcPct val="100000"/>
              </a:lnSpc>
            </a:pP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1F5F"/>
                </a:solidFill>
                <a:latin typeface="Arial"/>
                <a:cs typeface="Arial"/>
              </a:rPr>
              <a:t>instructor</a:t>
            </a:r>
            <a:endParaRPr sz="1600">
              <a:latin typeface="Arial"/>
              <a:cs typeface="Arial"/>
            </a:endParaRPr>
          </a:p>
          <a:p>
            <a:pPr marL="74549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where </a:t>
            </a:r>
            <a:r>
              <a:rPr sz="1600" i="1" spc="-5" dirty="0">
                <a:solidFill>
                  <a:srgbClr val="001F5F"/>
                </a:solidFill>
                <a:latin typeface="Arial"/>
                <a:cs typeface="Arial"/>
              </a:rPr>
              <a:t>dept_name </a:t>
            </a:r>
            <a:r>
              <a:rPr sz="1600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'Music'</a:t>
            </a:r>
            <a:endParaRPr sz="1600">
              <a:latin typeface="Arial"/>
              <a:cs typeface="Arial"/>
            </a:endParaRPr>
          </a:p>
          <a:p>
            <a:pPr marL="74549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endParaRPr sz="1600">
              <a:latin typeface="Arial"/>
              <a:cs typeface="Arial"/>
            </a:endParaRPr>
          </a:p>
          <a:p>
            <a:pPr marL="12700" marR="366395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Arial"/>
                <a:cs typeface="Arial"/>
              </a:rPr>
              <a:t>We then iterate through the tuples by performing </a:t>
            </a:r>
            <a:r>
              <a:rPr sz="1600" b="1" spc="-10" dirty="0">
                <a:latin typeface="Arial"/>
                <a:cs typeface="Arial"/>
              </a:rPr>
              <a:t>fetch </a:t>
            </a:r>
            <a:r>
              <a:rPr sz="1600" spc="-5" dirty="0">
                <a:latin typeface="Arial"/>
                <a:cs typeface="Arial"/>
              </a:rPr>
              <a:t>operations on the  cursor 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and after fetching each tuple </a:t>
            </a:r>
            <a:r>
              <a:rPr sz="160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execute the following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code:</a:t>
            </a:r>
            <a:endParaRPr sz="1600">
              <a:latin typeface="Arial"/>
              <a:cs typeface="Arial"/>
            </a:endParaRPr>
          </a:p>
          <a:p>
            <a:pPr marL="753110">
              <a:lnSpc>
                <a:spcPct val="100000"/>
              </a:lnSpc>
              <a:spcBef>
                <a:spcPts val="700"/>
              </a:spcBef>
            </a:pP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update </a:t>
            </a:r>
            <a:r>
              <a:rPr sz="1600" i="1" spc="-5" dirty="0">
                <a:solidFill>
                  <a:srgbClr val="001F5F"/>
                </a:solidFill>
                <a:latin typeface="Arial"/>
                <a:cs typeface="Arial"/>
              </a:rPr>
              <a:t>instructor</a:t>
            </a:r>
            <a:endParaRPr sz="1600">
              <a:latin typeface="Arial"/>
              <a:cs typeface="Arial"/>
            </a:endParaRPr>
          </a:p>
          <a:p>
            <a:pPr marL="745490">
              <a:lnSpc>
                <a:spcPct val="100000"/>
              </a:lnSpc>
            </a:pP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1600" i="1" spc="-5" dirty="0">
                <a:solidFill>
                  <a:srgbClr val="001F5F"/>
                </a:solidFill>
                <a:latin typeface="Arial"/>
                <a:cs typeface="Arial"/>
              </a:rPr>
              <a:t>salary </a:t>
            </a:r>
            <a:r>
              <a:rPr sz="1600" i="1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sz="1600" i="1" spc="-5" dirty="0">
                <a:solidFill>
                  <a:srgbClr val="001F5F"/>
                </a:solidFill>
                <a:latin typeface="Arial"/>
                <a:cs typeface="Arial"/>
              </a:rPr>
              <a:t>salary </a:t>
            </a:r>
            <a:r>
              <a:rPr sz="1600" dirty="0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sz="1600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1000</a:t>
            </a:r>
            <a:endParaRPr sz="1600">
              <a:latin typeface="Arial"/>
              <a:cs typeface="Arial"/>
            </a:endParaRPr>
          </a:p>
          <a:p>
            <a:pPr marL="74549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where current of 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259" y="182520"/>
            <a:ext cx="5352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1995" algn="l"/>
              </a:tabLst>
            </a:pPr>
            <a:r>
              <a:rPr dirty="0"/>
              <a:t>E</a:t>
            </a:r>
            <a:r>
              <a:rPr spc="-10" dirty="0"/>
              <a:t>m</a:t>
            </a:r>
            <a:r>
              <a:rPr dirty="0"/>
              <a:t>b</a:t>
            </a:r>
            <a:r>
              <a:rPr spc="-15" dirty="0"/>
              <a:t>e</a:t>
            </a:r>
            <a:r>
              <a:rPr dirty="0"/>
              <a:t>d</a:t>
            </a:r>
            <a:r>
              <a:rPr spc="-10" dirty="0"/>
              <a:t>d</a:t>
            </a:r>
            <a:r>
              <a:rPr spc="-5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S</a:t>
            </a:r>
            <a:r>
              <a:rPr spc="5" dirty="0"/>
              <a:t>Q</a:t>
            </a:r>
            <a:r>
              <a:rPr dirty="0"/>
              <a:t>L	</a:t>
            </a:r>
            <a:r>
              <a:rPr spc="-5" dirty="0"/>
              <a:t>Reso</a:t>
            </a:r>
            <a:r>
              <a:rPr dirty="0"/>
              <a:t>ur</a:t>
            </a:r>
            <a:r>
              <a:rPr spc="-15" dirty="0"/>
              <a:t>c</a:t>
            </a:r>
            <a:r>
              <a:rPr spc="-5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5.36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760" y="1082950"/>
            <a:ext cx="172720" cy="85598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660" y="1133750"/>
            <a:ext cx="7306309" cy="146939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2062480" algn="l"/>
              </a:tabLst>
            </a:pPr>
            <a:r>
              <a:rPr sz="2000" dirty="0">
                <a:latin typeface="Arial"/>
                <a:cs typeface="Arial"/>
              </a:rPr>
              <a:t>Oracle Database	Programmer's Guide - Embedded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SQL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200"/>
              </a:lnSpc>
              <a:spcBef>
                <a:spcPts val="875"/>
              </a:spcBef>
            </a:pPr>
            <a:r>
              <a:rPr sz="2000" spc="-5" dirty="0">
                <a:latin typeface="Arial"/>
                <a:cs typeface="Arial"/>
              </a:rPr>
              <a:t>https://docs.oracle.com/en/database/oracle/oracle-database/20/  lnpcc/embedded-SQL.html#GUID-C671CABF-202A-4503-A16B-  DC78D3F1AB13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79" y="3055260"/>
            <a:ext cx="5824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Procedural Constructs in</a:t>
            </a:r>
            <a:r>
              <a:rPr spc="-90" dirty="0"/>
              <a:t> </a:t>
            </a:r>
            <a:r>
              <a:rPr dirty="0"/>
              <a:t>SQL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5.37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1120" y="153310"/>
            <a:ext cx="7875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Procedural </a:t>
            </a:r>
            <a:r>
              <a:rPr sz="2800" spc="-5" dirty="0"/>
              <a:t>Extensions and Stored</a:t>
            </a:r>
            <a:r>
              <a:rPr sz="2800" spc="-20" dirty="0"/>
              <a:t> </a:t>
            </a:r>
            <a:r>
              <a:rPr sz="2800" spc="-10" dirty="0"/>
              <a:t>Procedures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5.38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3479" y="114645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6379" y="1169310"/>
            <a:ext cx="3871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SQL </a:t>
            </a:r>
            <a:r>
              <a:rPr sz="2000" dirty="0">
                <a:latin typeface="Arial"/>
                <a:cs typeface="Arial"/>
              </a:rPr>
              <a:t>provides a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module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0679" y="158206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3479" y="228437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6379" y="1585870"/>
            <a:ext cx="677354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Permits definition </a:t>
            </a:r>
            <a:r>
              <a:rPr sz="2000" dirty="0">
                <a:latin typeface="Arial"/>
                <a:cs typeface="Arial"/>
              </a:rPr>
              <a:t>of procedures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SQL,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if-then-else  </a:t>
            </a:r>
            <a:r>
              <a:rPr sz="2000" spc="-5" dirty="0">
                <a:latin typeface="Arial"/>
                <a:cs typeface="Arial"/>
              </a:rPr>
              <a:t>statements,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while </a:t>
            </a:r>
            <a:r>
              <a:rPr sz="2000" dirty="0">
                <a:latin typeface="Arial"/>
                <a:cs typeface="Arial"/>
              </a:rPr>
              <a:t>loops,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Stored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Procedures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0679" y="270855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0679" y="312511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0679" y="354167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6429" y="2600600"/>
            <a:ext cx="6229350" cy="157988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Arial"/>
                <a:cs typeface="Arial"/>
              </a:rPr>
              <a:t>Can store procedures </a:t>
            </a:r>
            <a:r>
              <a:rPr sz="2000" spc="-5" dirty="0">
                <a:latin typeface="Arial"/>
                <a:cs typeface="Arial"/>
              </a:rPr>
              <a:t>in 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then </a:t>
            </a:r>
            <a:r>
              <a:rPr sz="2000" dirty="0">
                <a:latin typeface="Arial"/>
                <a:cs typeface="Arial"/>
              </a:rPr>
              <a:t>execute them </a:t>
            </a:r>
            <a:r>
              <a:rPr sz="2000" spc="-5" dirty="0">
                <a:latin typeface="Arial"/>
                <a:cs typeface="Arial"/>
              </a:rPr>
              <a:t>using the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call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70"/>
              </a:spcBef>
            </a:pPr>
            <a:r>
              <a:rPr sz="2000" dirty="0">
                <a:latin typeface="Arial"/>
                <a:cs typeface="Arial"/>
              </a:rPr>
              <a:t>permit external </a:t>
            </a:r>
            <a:r>
              <a:rPr sz="2000" spc="-5" dirty="0">
                <a:latin typeface="Arial"/>
                <a:cs typeface="Arial"/>
              </a:rPr>
              <a:t>applications to </a:t>
            </a:r>
            <a:r>
              <a:rPr sz="2000" dirty="0">
                <a:latin typeface="Arial"/>
                <a:cs typeface="Arial"/>
              </a:rPr>
              <a:t>operate </a:t>
            </a:r>
            <a:r>
              <a:rPr sz="2000" spc="-5" dirty="0">
                <a:latin typeface="Arial"/>
                <a:cs typeface="Arial"/>
              </a:rPr>
              <a:t>on the database  without </a:t>
            </a:r>
            <a:r>
              <a:rPr sz="2000" dirty="0">
                <a:latin typeface="Arial"/>
                <a:cs typeface="Arial"/>
              </a:rPr>
              <a:t>knowing about </a:t>
            </a:r>
            <a:r>
              <a:rPr sz="2000" spc="-5" dirty="0">
                <a:latin typeface="Arial"/>
                <a:cs typeface="Arial"/>
              </a:rPr>
              <a:t>internal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details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4129" y="182520"/>
            <a:ext cx="5146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and</a:t>
            </a:r>
            <a:r>
              <a:rPr spc="-90" dirty="0"/>
              <a:t> </a:t>
            </a:r>
            <a:r>
              <a:rPr spc="-5" dirty="0"/>
              <a:t>Procedures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5.39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0130" y="108422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0130" y="180558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0130" y="283301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3030" y="1107080"/>
            <a:ext cx="7019290" cy="2078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Functions and procedures </a:t>
            </a:r>
            <a:r>
              <a:rPr sz="2000" spc="-5" dirty="0">
                <a:latin typeface="Arial"/>
                <a:cs typeface="Arial"/>
              </a:rPr>
              <a:t>allow 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business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logic</a:t>
            </a:r>
            <a:r>
              <a:rPr sz="2000" dirty="0">
                <a:latin typeface="Arial"/>
                <a:cs typeface="Arial"/>
              </a:rPr>
              <a:t>” </a:t>
            </a:r>
            <a:r>
              <a:rPr sz="2000" spc="-5" dirty="0">
                <a:latin typeface="Arial"/>
                <a:cs typeface="Arial"/>
              </a:rPr>
              <a:t>to be </a:t>
            </a:r>
            <a:r>
              <a:rPr sz="2000" dirty="0">
                <a:latin typeface="Arial"/>
                <a:cs typeface="Arial"/>
              </a:rPr>
              <a:t>stored 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database and executed </a:t>
            </a:r>
            <a:r>
              <a:rPr sz="2000" spc="-5" dirty="0">
                <a:latin typeface="Arial"/>
                <a:cs typeface="Arial"/>
              </a:rPr>
              <a:t>from SQL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statements.</a:t>
            </a:r>
            <a:endParaRPr sz="2000">
              <a:latin typeface="Arial"/>
              <a:cs typeface="Arial"/>
            </a:endParaRPr>
          </a:p>
          <a:p>
            <a:pPr marL="12700" marR="140335" algn="just">
              <a:lnSpc>
                <a:spcPct val="100200"/>
              </a:lnSpc>
              <a:spcBef>
                <a:spcPts val="875"/>
              </a:spcBef>
            </a:pPr>
            <a:r>
              <a:rPr sz="2000" dirty="0">
                <a:latin typeface="Arial"/>
                <a:cs typeface="Arial"/>
              </a:rPr>
              <a:t>These can </a:t>
            </a:r>
            <a:r>
              <a:rPr sz="2000" spc="-5" dirty="0">
                <a:latin typeface="Arial"/>
                <a:cs typeface="Arial"/>
              </a:rPr>
              <a:t>be defined either by the </a:t>
            </a:r>
            <a:r>
              <a:rPr sz="2000" dirty="0">
                <a:latin typeface="Arial"/>
                <a:cs typeface="Arial"/>
              </a:rPr>
              <a:t>procedural component of  </a:t>
            </a:r>
            <a:r>
              <a:rPr sz="2000" spc="-5" dirty="0">
                <a:latin typeface="Arial"/>
                <a:cs typeface="Arial"/>
              </a:rPr>
              <a:t>SQL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an external programming language such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Java,  C,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C++.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The syntax we present here is </a:t>
            </a:r>
            <a:r>
              <a:rPr sz="2000" spc="-5" dirty="0">
                <a:latin typeface="Arial"/>
                <a:cs typeface="Arial"/>
              </a:rPr>
              <a:t>defined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the SQL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standard.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7330" y="326862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3079" y="3271160"/>
            <a:ext cx="63169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Most </a:t>
            </a:r>
            <a:r>
              <a:rPr sz="2000" spc="-5" dirty="0">
                <a:latin typeface="Arial"/>
                <a:cs typeface="Arial"/>
              </a:rPr>
              <a:t>databases implement </a:t>
            </a:r>
            <a:r>
              <a:rPr sz="2000" dirty="0">
                <a:latin typeface="Arial"/>
                <a:cs typeface="Arial"/>
              </a:rPr>
              <a:t>nonstandard versions </a:t>
            </a:r>
            <a:r>
              <a:rPr sz="2000" spc="-5" dirty="0">
                <a:latin typeface="Arial"/>
                <a:cs typeface="Arial"/>
              </a:rPr>
              <a:t>of this  </a:t>
            </a:r>
            <a:r>
              <a:rPr sz="2000" dirty="0">
                <a:latin typeface="Arial"/>
                <a:cs typeface="Arial"/>
              </a:rPr>
              <a:t>syntax.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459" y="182520"/>
            <a:ext cx="2914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5.40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1192170"/>
            <a:ext cx="160020" cy="27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195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485280"/>
            <a:ext cx="160020" cy="27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195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0960" y="1209950"/>
            <a:ext cx="7038975" cy="482473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92710">
              <a:lnSpc>
                <a:spcPts val="2210"/>
              </a:lnSpc>
              <a:spcBef>
                <a:spcPts val="170"/>
              </a:spcBef>
            </a:pPr>
            <a:r>
              <a:rPr sz="1850" spc="-5" dirty="0">
                <a:latin typeface="Arial"/>
                <a:cs typeface="Arial"/>
              </a:rPr>
              <a:t>Define </a:t>
            </a:r>
            <a:r>
              <a:rPr sz="1850" spc="-10" dirty="0">
                <a:latin typeface="Arial"/>
                <a:cs typeface="Arial"/>
              </a:rPr>
              <a:t>a </a:t>
            </a:r>
            <a:r>
              <a:rPr sz="1850" spc="-5" dirty="0">
                <a:latin typeface="Arial"/>
                <a:cs typeface="Arial"/>
              </a:rPr>
              <a:t>function </a:t>
            </a:r>
            <a:r>
              <a:rPr sz="1850" dirty="0">
                <a:latin typeface="Arial"/>
                <a:cs typeface="Arial"/>
              </a:rPr>
              <a:t>that, </a:t>
            </a:r>
            <a:r>
              <a:rPr sz="1850" spc="-5" dirty="0">
                <a:latin typeface="Arial"/>
                <a:cs typeface="Arial"/>
              </a:rPr>
              <a:t>given the name </a:t>
            </a:r>
            <a:r>
              <a:rPr sz="1850" dirty="0">
                <a:latin typeface="Arial"/>
                <a:cs typeface="Arial"/>
              </a:rPr>
              <a:t>of </a:t>
            </a:r>
            <a:r>
              <a:rPr sz="1850" spc="-10" dirty="0">
                <a:latin typeface="Arial"/>
                <a:cs typeface="Arial"/>
              </a:rPr>
              <a:t>a </a:t>
            </a:r>
            <a:r>
              <a:rPr sz="1850" spc="-5" dirty="0">
                <a:latin typeface="Arial"/>
                <a:cs typeface="Arial"/>
              </a:rPr>
              <a:t>department, returns the  count of the number of instructors </a:t>
            </a:r>
            <a:r>
              <a:rPr sz="1850" spc="-10" dirty="0">
                <a:latin typeface="Arial"/>
                <a:cs typeface="Arial"/>
              </a:rPr>
              <a:t>in </a:t>
            </a:r>
            <a:r>
              <a:rPr sz="1850" spc="-5" dirty="0">
                <a:latin typeface="Arial"/>
                <a:cs typeface="Arial"/>
              </a:rPr>
              <a:t>that</a:t>
            </a:r>
            <a:r>
              <a:rPr sz="1850" spc="8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department.</a:t>
            </a:r>
            <a:endParaRPr sz="1850">
              <a:latin typeface="Arial"/>
              <a:cs typeface="Arial"/>
            </a:endParaRPr>
          </a:p>
          <a:p>
            <a:pPr marL="419100" marR="1010285" indent="-46990">
              <a:lnSpc>
                <a:spcPct val="100000"/>
              </a:lnSpc>
              <a:spcBef>
                <a:spcPts val="730"/>
              </a:spcBef>
            </a:pPr>
            <a:r>
              <a:rPr sz="1850" b="1" spc="-5" dirty="0">
                <a:solidFill>
                  <a:srgbClr val="FF0000"/>
                </a:solidFill>
                <a:latin typeface="Arial"/>
                <a:cs typeface="Arial"/>
              </a:rPr>
              <a:t>create function </a:t>
            </a:r>
            <a:r>
              <a:rPr sz="1850" i="1" dirty="0">
                <a:latin typeface="Arial"/>
                <a:cs typeface="Arial"/>
              </a:rPr>
              <a:t>dept_count </a:t>
            </a:r>
            <a:r>
              <a:rPr sz="1850" spc="-5" dirty="0">
                <a:latin typeface="Arial"/>
                <a:cs typeface="Arial"/>
              </a:rPr>
              <a:t>(</a:t>
            </a:r>
            <a:r>
              <a:rPr sz="1850" i="1" spc="-5" dirty="0">
                <a:latin typeface="Arial"/>
                <a:cs typeface="Arial"/>
              </a:rPr>
              <a:t>dept_name </a:t>
            </a:r>
            <a:r>
              <a:rPr sz="1850" b="1" spc="-5" dirty="0">
                <a:latin typeface="Arial"/>
                <a:cs typeface="Arial"/>
              </a:rPr>
              <a:t>varchar</a:t>
            </a:r>
            <a:r>
              <a:rPr sz="1850" spc="-5" dirty="0">
                <a:latin typeface="Arial"/>
                <a:cs typeface="Arial"/>
              </a:rPr>
              <a:t>(20))  </a:t>
            </a:r>
            <a:r>
              <a:rPr sz="1850" b="1" spc="-5" dirty="0">
                <a:solidFill>
                  <a:srgbClr val="FF0000"/>
                </a:solidFill>
                <a:latin typeface="Arial"/>
                <a:cs typeface="Arial"/>
              </a:rPr>
              <a:t>returns</a:t>
            </a:r>
            <a:r>
              <a:rPr sz="185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latin typeface="Arial"/>
                <a:cs typeface="Arial"/>
              </a:rPr>
              <a:t>integer</a:t>
            </a:r>
            <a:endParaRPr sz="1850">
              <a:latin typeface="Arial"/>
              <a:cs typeface="Arial"/>
            </a:endParaRPr>
          </a:p>
          <a:p>
            <a:pPr marL="406400">
              <a:lnSpc>
                <a:spcPts val="2195"/>
              </a:lnSpc>
            </a:pPr>
            <a:r>
              <a:rPr sz="1850" b="1" spc="-10" dirty="0">
                <a:solidFill>
                  <a:srgbClr val="FF0000"/>
                </a:solidFill>
                <a:latin typeface="Arial"/>
                <a:cs typeface="Arial"/>
              </a:rPr>
              <a:t>begin</a:t>
            </a:r>
            <a:endParaRPr sz="1850">
              <a:latin typeface="Arial"/>
              <a:cs typeface="Arial"/>
            </a:endParaRPr>
          </a:p>
          <a:p>
            <a:pPr marL="732790" marR="3148965" indent="635">
              <a:lnSpc>
                <a:spcPts val="2210"/>
              </a:lnSpc>
              <a:spcBef>
                <a:spcPts val="75"/>
              </a:spcBef>
            </a:pPr>
            <a:r>
              <a:rPr sz="1850" b="1" spc="-5" dirty="0">
                <a:solidFill>
                  <a:srgbClr val="FF0000"/>
                </a:solidFill>
                <a:latin typeface="Arial"/>
                <a:cs typeface="Arial"/>
              </a:rPr>
              <a:t>declare </a:t>
            </a:r>
            <a:r>
              <a:rPr sz="1850" i="1" spc="-5" dirty="0">
                <a:latin typeface="Arial"/>
                <a:cs typeface="Arial"/>
              </a:rPr>
              <a:t>d_count </a:t>
            </a:r>
            <a:r>
              <a:rPr sz="1850" b="1" spc="-5" dirty="0">
                <a:latin typeface="Arial"/>
                <a:cs typeface="Arial"/>
              </a:rPr>
              <a:t>integer;  select count </a:t>
            </a:r>
            <a:r>
              <a:rPr sz="1850" spc="-10" dirty="0">
                <a:latin typeface="Arial"/>
                <a:cs typeface="Arial"/>
              </a:rPr>
              <a:t>(</a:t>
            </a:r>
            <a:r>
              <a:rPr sz="1850" i="1" spc="-10" dirty="0">
                <a:latin typeface="Arial"/>
                <a:cs typeface="Arial"/>
              </a:rPr>
              <a:t>* </a:t>
            </a:r>
            <a:r>
              <a:rPr sz="1850" spc="-5" dirty="0">
                <a:latin typeface="Arial"/>
                <a:cs typeface="Arial"/>
              </a:rPr>
              <a:t>) </a:t>
            </a:r>
            <a:r>
              <a:rPr sz="1850" b="1" spc="-5" dirty="0">
                <a:solidFill>
                  <a:srgbClr val="FF0000"/>
                </a:solidFill>
                <a:latin typeface="Arial"/>
                <a:cs typeface="Arial"/>
              </a:rPr>
              <a:t>into </a:t>
            </a:r>
            <a:r>
              <a:rPr sz="1850" i="1" spc="-5" dirty="0">
                <a:latin typeface="Arial"/>
                <a:cs typeface="Arial"/>
              </a:rPr>
              <a:t>d_count  </a:t>
            </a:r>
            <a:r>
              <a:rPr sz="1850" b="1" spc="-10" dirty="0">
                <a:latin typeface="Arial"/>
                <a:cs typeface="Arial"/>
              </a:rPr>
              <a:t>from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i="1" spc="-5" dirty="0">
                <a:latin typeface="Arial"/>
                <a:cs typeface="Arial"/>
              </a:rPr>
              <a:t>instructor</a:t>
            </a:r>
            <a:endParaRPr sz="1850">
              <a:latin typeface="Arial"/>
              <a:cs typeface="Arial"/>
            </a:endParaRPr>
          </a:p>
          <a:p>
            <a:pPr marL="734060">
              <a:lnSpc>
                <a:spcPts val="2135"/>
              </a:lnSpc>
            </a:pPr>
            <a:r>
              <a:rPr sz="1850" b="1" spc="-5" dirty="0">
                <a:latin typeface="Arial"/>
                <a:cs typeface="Arial"/>
              </a:rPr>
              <a:t>where </a:t>
            </a:r>
            <a:r>
              <a:rPr sz="1850" i="1" spc="-5" dirty="0">
                <a:latin typeface="Arial"/>
                <a:cs typeface="Arial"/>
              </a:rPr>
              <a:t>instructor.dept_name </a:t>
            </a:r>
            <a:r>
              <a:rPr sz="1850" i="1" spc="-10" dirty="0">
                <a:latin typeface="Arial"/>
                <a:cs typeface="Arial"/>
              </a:rPr>
              <a:t>=</a:t>
            </a:r>
            <a:r>
              <a:rPr sz="1850" i="1" spc="35" dirty="0">
                <a:latin typeface="Arial"/>
                <a:cs typeface="Arial"/>
              </a:rPr>
              <a:t> </a:t>
            </a:r>
            <a:r>
              <a:rPr sz="1850" i="1" spc="-5" dirty="0">
                <a:latin typeface="Arial"/>
                <a:cs typeface="Arial"/>
              </a:rPr>
              <a:t>dept_name</a:t>
            </a:r>
            <a:endParaRPr sz="1850">
              <a:latin typeface="Arial"/>
              <a:cs typeface="Arial"/>
            </a:endParaRPr>
          </a:p>
          <a:p>
            <a:pPr marL="734060">
              <a:lnSpc>
                <a:spcPts val="2215"/>
              </a:lnSpc>
            </a:pPr>
            <a:r>
              <a:rPr sz="1850" b="1" spc="-5" dirty="0">
                <a:latin typeface="Arial"/>
                <a:cs typeface="Arial"/>
              </a:rPr>
              <a:t>return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i="1" spc="-5" dirty="0">
                <a:latin typeface="Arial"/>
                <a:cs typeface="Arial"/>
              </a:rPr>
              <a:t>d_count;</a:t>
            </a:r>
            <a:endParaRPr sz="185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</a:pPr>
            <a:r>
              <a:rPr sz="1850" b="1" spc="-5" dirty="0">
                <a:solidFill>
                  <a:srgbClr val="FF0000"/>
                </a:solidFill>
                <a:latin typeface="Arial"/>
                <a:cs typeface="Arial"/>
              </a:rPr>
              <a:t>end</a:t>
            </a: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90"/>
              </a:spcBef>
            </a:pPr>
            <a:r>
              <a:rPr sz="1850" spc="-5" dirty="0">
                <a:latin typeface="Arial"/>
                <a:cs typeface="Arial"/>
              </a:rPr>
              <a:t>Find the department name and budget of all departments </a:t>
            </a:r>
            <a:r>
              <a:rPr sz="1850" spc="-10" dirty="0">
                <a:latin typeface="Arial"/>
                <a:cs typeface="Arial"/>
              </a:rPr>
              <a:t>with </a:t>
            </a:r>
            <a:r>
              <a:rPr sz="1850" spc="-5" dirty="0">
                <a:latin typeface="Arial"/>
                <a:cs typeface="Arial"/>
              </a:rPr>
              <a:t>more  that 12</a:t>
            </a:r>
            <a:r>
              <a:rPr sz="1850" spc="2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instructors.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215"/>
              </a:lnSpc>
              <a:spcBef>
                <a:spcPts val="780"/>
              </a:spcBef>
            </a:pPr>
            <a:r>
              <a:rPr sz="1850" b="1" spc="-5" dirty="0">
                <a:latin typeface="Arial"/>
                <a:cs typeface="Arial"/>
              </a:rPr>
              <a:t>select </a:t>
            </a:r>
            <a:r>
              <a:rPr sz="1850" i="1" spc="-5" dirty="0">
                <a:latin typeface="Arial"/>
                <a:cs typeface="Arial"/>
              </a:rPr>
              <a:t>dept_name,</a:t>
            </a:r>
            <a:r>
              <a:rPr sz="1850" i="1" spc="10" dirty="0">
                <a:latin typeface="Arial"/>
                <a:cs typeface="Arial"/>
              </a:rPr>
              <a:t> </a:t>
            </a:r>
            <a:r>
              <a:rPr sz="1850" i="1" spc="-5" dirty="0">
                <a:latin typeface="Arial"/>
                <a:cs typeface="Arial"/>
              </a:rPr>
              <a:t>budget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215"/>
              </a:lnSpc>
            </a:pPr>
            <a:r>
              <a:rPr sz="1850" b="1" spc="-5" dirty="0">
                <a:latin typeface="Arial"/>
                <a:cs typeface="Arial"/>
              </a:rPr>
              <a:t>from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i="1" spc="-5" dirty="0">
                <a:latin typeface="Arial"/>
                <a:cs typeface="Arial"/>
              </a:rPr>
              <a:t>department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50" b="1" spc="-5" dirty="0">
                <a:latin typeface="Arial"/>
                <a:cs typeface="Arial"/>
              </a:rPr>
              <a:t>where </a:t>
            </a:r>
            <a:r>
              <a:rPr sz="1850" i="1" dirty="0">
                <a:latin typeface="Arial"/>
                <a:cs typeface="Arial"/>
              </a:rPr>
              <a:t>dept_</a:t>
            </a:r>
            <a:r>
              <a:rPr sz="1850" dirty="0">
                <a:latin typeface="Arial"/>
                <a:cs typeface="Arial"/>
              </a:rPr>
              <a:t>count </a:t>
            </a:r>
            <a:r>
              <a:rPr sz="1850" spc="-5" dirty="0">
                <a:latin typeface="Arial"/>
                <a:cs typeface="Arial"/>
              </a:rPr>
              <a:t>(</a:t>
            </a:r>
            <a:r>
              <a:rPr sz="1850" i="1" spc="-5" dirty="0">
                <a:latin typeface="Arial"/>
                <a:cs typeface="Arial"/>
              </a:rPr>
              <a:t>dept_name </a:t>
            </a:r>
            <a:r>
              <a:rPr sz="1850" spc="-5" dirty="0">
                <a:latin typeface="Arial"/>
                <a:cs typeface="Arial"/>
              </a:rPr>
              <a:t>) </a:t>
            </a:r>
            <a:r>
              <a:rPr sz="1850" spc="-10" dirty="0">
                <a:latin typeface="Arial"/>
                <a:cs typeface="Arial"/>
              </a:rPr>
              <a:t>&gt;</a:t>
            </a:r>
            <a:r>
              <a:rPr sz="1850" spc="5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700" y="182520"/>
            <a:ext cx="3138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Table</a:t>
            </a:r>
            <a:r>
              <a:rPr spc="-8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5.41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4730" y="817520"/>
            <a:ext cx="172720" cy="85598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4730" y="487009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838775"/>
            <a:ext cx="7114540" cy="507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3395">
              <a:lnSpc>
                <a:spcPct val="1367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SQL:2003 </a:t>
            </a:r>
            <a:r>
              <a:rPr sz="2000" dirty="0">
                <a:latin typeface="Arial"/>
                <a:cs typeface="Arial"/>
              </a:rPr>
              <a:t>added </a:t>
            </a:r>
            <a:r>
              <a:rPr sz="2000" spc="-5" dirty="0">
                <a:latin typeface="Arial"/>
                <a:cs typeface="Arial"/>
              </a:rPr>
              <a:t>functions that </a:t>
            </a:r>
            <a:r>
              <a:rPr sz="2000" dirty="0">
                <a:latin typeface="Arial"/>
                <a:cs typeface="Arial"/>
              </a:rPr>
              <a:t>return a </a:t>
            </a:r>
            <a:r>
              <a:rPr sz="2000" spc="-5" dirty="0">
                <a:latin typeface="Arial"/>
                <a:cs typeface="Arial"/>
              </a:rPr>
              <a:t>relation as </a:t>
            </a:r>
            <a:r>
              <a:rPr sz="2000" dirty="0">
                <a:latin typeface="Arial"/>
                <a:cs typeface="Arial"/>
              </a:rPr>
              <a:t>a result  </a:t>
            </a:r>
            <a:r>
              <a:rPr sz="2000" spc="-5" dirty="0">
                <a:latin typeface="Arial"/>
                <a:cs typeface="Arial"/>
              </a:rPr>
              <a:t>Example: Return </a:t>
            </a:r>
            <a:r>
              <a:rPr sz="2000" dirty="0">
                <a:latin typeface="Arial"/>
                <a:cs typeface="Arial"/>
              </a:rPr>
              <a:t>all accounts owned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a given customer 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create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function </a:t>
            </a:r>
            <a:r>
              <a:rPr sz="2000" i="1" dirty="0">
                <a:latin typeface="Arial"/>
                <a:cs typeface="Arial"/>
              </a:rPr>
              <a:t>instructors_of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dept_name </a:t>
            </a:r>
            <a:r>
              <a:rPr sz="2000" b="1" dirty="0">
                <a:latin typeface="Arial"/>
                <a:cs typeface="Arial"/>
              </a:rPr>
              <a:t>char</a:t>
            </a:r>
            <a:r>
              <a:rPr sz="2000" dirty="0">
                <a:latin typeface="Arial"/>
                <a:cs typeface="Arial"/>
              </a:rPr>
              <a:t>(20) )</a:t>
            </a:r>
            <a:endParaRPr sz="20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870"/>
              </a:spcBef>
              <a:tabLst>
                <a:tab pos="2412365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returns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table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	</a:t>
            </a:r>
            <a:r>
              <a:rPr sz="2000" i="1" spc="-5" dirty="0">
                <a:latin typeface="Arial"/>
                <a:cs typeface="Arial"/>
              </a:rPr>
              <a:t>ID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varchar</a:t>
            </a:r>
            <a:r>
              <a:rPr sz="2000" dirty="0">
                <a:latin typeface="Arial"/>
                <a:cs typeface="Arial"/>
              </a:rPr>
              <a:t>(5),</a:t>
            </a:r>
            <a:endParaRPr sz="2000">
              <a:latin typeface="Arial"/>
              <a:cs typeface="Arial"/>
            </a:endParaRPr>
          </a:p>
          <a:p>
            <a:pPr marL="2396490" marR="1920875" indent="16510">
              <a:lnSpc>
                <a:spcPct val="100200"/>
              </a:lnSpc>
              <a:spcBef>
                <a:spcPts val="5"/>
              </a:spcBef>
            </a:pPr>
            <a:r>
              <a:rPr sz="2000" i="1" dirty="0">
                <a:latin typeface="Arial"/>
                <a:cs typeface="Arial"/>
              </a:rPr>
              <a:t>name </a:t>
            </a:r>
            <a:r>
              <a:rPr sz="2000" b="1" dirty="0">
                <a:latin typeface="Arial"/>
                <a:cs typeface="Arial"/>
              </a:rPr>
              <a:t>varchar</a:t>
            </a:r>
            <a:r>
              <a:rPr sz="2000" dirty="0">
                <a:latin typeface="Arial"/>
                <a:cs typeface="Arial"/>
              </a:rPr>
              <a:t>(20),  </a:t>
            </a:r>
            <a:r>
              <a:rPr sz="2000" i="1" spc="-5" dirty="0">
                <a:latin typeface="Arial"/>
                <a:cs typeface="Arial"/>
              </a:rPr>
              <a:t>dept_name </a:t>
            </a:r>
            <a:r>
              <a:rPr sz="2000" b="1" dirty="0">
                <a:latin typeface="Arial"/>
                <a:cs typeface="Arial"/>
              </a:rPr>
              <a:t>varchar</a:t>
            </a:r>
            <a:r>
              <a:rPr sz="2000" dirty="0">
                <a:latin typeface="Arial"/>
                <a:cs typeface="Arial"/>
              </a:rPr>
              <a:t>(20),  </a:t>
            </a:r>
            <a:r>
              <a:rPr sz="2000" i="1" dirty="0">
                <a:latin typeface="Arial"/>
                <a:cs typeface="Arial"/>
              </a:rPr>
              <a:t>salary </a:t>
            </a:r>
            <a:r>
              <a:rPr sz="2000" b="1" spc="-5" dirty="0">
                <a:latin typeface="Arial"/>
                <a:cs typeface="Arial"/>
              </a:rPr>
              <a:t>numeric</a:t>
            </a:r>
            <a:r>
              <a:rPr sz="2000" spc="-5" dirty="0">
                <a:latin typeface="Arial"/>
                <a:cs typeface="Arial"/>
              </a:rPr>
              <a:t>(8,2))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select </a:t>
            </a:r>
            <a:r>
              <a:rPr sz="2000" i="1" dirty="0">
                <a:latin typeface="Arial"/>
                <a:cs typeface="Arial"/>
              </a:rPr>
              <a:t>ID, name, dept_name,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salary</a:t>
            </a:r>
            <a:endParaRPr sz="2000">
              <a:latin typeface="Arial"/>
              <a:cs typeface="Arial"/>
            </a:endParaRPr>
          </a:p>
          <a:p>
            <a:pPr marL="65405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from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instructor</a:t>
            </a:r>
            <a:endParaRPr sz="2000">
              <a:latin typeface="Arial"/>
              <a:cs typeface="Arial"/>
            </a:endParaRPr>
          </a:p>
          <a:p>
            <a:pPr marL="65405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where </a:t>
            </a:r>
            <a:r>
              <a:rPr sz="2000" i="1" spc="-5" dirty="0">
                <a:latin typeface="Arial"/>
                <a:cs typeface="Arial"/>
              </a:rPr>
              <a:t>instructor.dept_name </a:t>
            </a:r>
            <a:r>
              <a:rPr sz="2000" i="1" dirty="0">
                <a:latin typeface="Arial"/>
                <a:cs typeface="Arial"/>
              </a:rPr>
              <a:t>=</a:t>
            </a:r>
            <a:r>
              <a:rPr sz="2000" i="1" spc="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instructors_of.dept_name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Usage</a:t>
            </a:r>
            <a:endParaRPr sz="20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880"/>
              </a:spcBef>
            </a:pPr>
            <a:r>
              <a:rPr sz="2000" b="1" dirty="0">
                <a:latin typeface="Arial"/>
                <a:cs typeface="Arial"/>
              </a:rPr>
              <a:t>select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from table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instructors_of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(‘Music’))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6970" y="131720"/>
            <a:ext cx="32086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  <a:r>
              <a:rPr spc="-75" dirty="0"/>
              <a:t> </a:t>
            </a:r>
            <a:r>
              <a:rPr spc="-5" dirty="0"/>
              <a:t>Procedures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5.42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010" y="102453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9050" y="962300"/>
            <a:ext cx="7322820" cy="266573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i="1" dirty="0">
                <a:latin typeface="Arial"/>
                <a:cs typeface="Arial"/>
              </a:rPr>
              <a:t>dept_count </a:t>
            </a:r>
            <a:r>
              <a:rPr sz="2000" spc="-5" dirty="0">
                <a:latin typeface="Arial"/>
                <a:cs typeface="Arial"/>
              </a:rPr>
              <a:t>function </a:t>
            </a:r>
            <a:r>
              <a:rPr sz="2000" dirty="0">
                <a:latin typeface="Arial"/>
                <a:cs typeface="Arial"/>
              </a:rPr>
              <a:t>could </a:t>
            </a:r>
            <a:r>
              <a:rPr sz="2000" spc="-5" dirty="0">
                <a:latin typeface="Arial"/>
                <a:cs typeface="Arial"/>
              </a:rPr>
              <a:t>instead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written as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procedure:</a:t>
            </a:r>
            <a:endParaRPr sz="2000">
              <a:latin typeface="Arial"/>
              <a:cs typeface="Arial"/>
            </a:endParaRPr>
          </a:p>
          <a:p>
            <a:pPr marL="34925">
              <a:lnSpc>
                <a:spcPts val="2285"/>
              </a:lnSpc>
              <a:spcBef>
                <a:spcPts val="63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create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procedure </a:t>
            </a:r>
            <a:r>
              <a:rPr sz="2000" i="1" dirty="0">
                <a:latin typeface="Arial"/>
                <a:cs typeface="Arial"/>
              </a:rPr>
              <a:t>dept_count_proc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000" i="1" dirty="0">
                <a:latin typeface="Arial"/>
                <a:cs typeface="Arial"/>
              </a:rPr>
              <a:t>dept_name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varchar</a:t>
            </a:r>
            <a:r>
              <a:rPr sz="2000" dirty="0">
                <a:latin typeface="Arial"/>
                <a:cs typeface="Arial"/>
              </a:rPr>
              <a:t>(20),</a:t>
            </a:r>
            <a:endParaRPr sz="2000">
              <a:latin typeface="Arial"/>
              <a:cs typeface="Arial"/>
            </a:endParaRPr>
          </a:p>
          <a:p>
            <a:pPr marL="4171950">
              <a:lnSpc>
                <a:spcPts val="2165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out </a:t>
            </a:r>
            <a:r>
              <a:rPr sz="2000" i="1" dirty="0">
                <a:latin typeface="Arial"/>
                <a:cs typeface="Arial"/>
              </a:rPr>
              <a:t>d_count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integer)</a:t>
            </a:r>
            <a:endParaRPr sz="2000">
              <a:latin typeface="Arial"/>
              <a:cs typeface="Arial"/>
            </a:endParaRPr>
          </a:p>
          <a:p>
            <a:pPr marL="34925">
              <a:lnSpc>
                <a:spcPts val="2280"/>
              </a:lnSpc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begin</a:t>
            </a:r>
            <a:endParaRPr sz="2000">
              <a:latin typeface="Arial"/>
              <a:cs typeface="Arial"/>
            </a:endParaRPr>
          </a:p>
          <a:p>
            <a:pPr marL="163830">
              <a:lnSpc>
                <a:spcPts val="2280"/>
              </a:lnSpc>
              <a:spcBef>
                <a:spcPts val="640"/>
              </a:spcBef>
            </a:pPr>
            <a:r>
              <a:rPr sz="2000" b="1" dirty="0">
                <a:latin typeface="Arial"/>
                <a:cs typeface="Arial"/>
              </a:rPr>
              <a:t>select count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*</a:t>
            </a:r>
            <a:r>
              <a:rPr sz="2000" dirty="0">
                <a:latin typeface="Arial"/>
                <a:cs typeface="Arial"/>
              </a:rPr>
              <a:t>) </a:t>
            </a:r>
            <a:r>
              <a:rPr sz="2000" b="1" spc="-5" dirty="0">
                <a:latin typeface="Arial"/>
                <a:cs typeface="Arial"/>
              </a:rPr>
              <a:t>into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d_count</a:t>
            </a:r>
            <a:endParaRPr sz="2000">
              <a:latin typeface="Arial"/>
              <a:cs typeface="Arial"/>
            </a:endParaRPr>
          </a:p>
          <a:p>
            <a:pPr marL="17462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from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instructor</a:t>
            </a:r>
            <a:endParaRPr sz="2000">
              <a:latin typeface="Arial"/>
              <a:cs typeface="Arial"/>
            </a:endParaRPr>
          </a:p>
          <a:p>
            <a:pPr marL="174625">
              <a:lnSpc>
                <a:spcPts val="2280"/>
              </a:lnSpc>
            </a:pPr>
            <a:r>
              <a:rPr sz="2000" b="1" spc="-5" dirty="0">
                <a:latin typeface="Arial"/>
                <a:cs typeface="Arial"/>
              </a:rPr>
              <a:t>where </a:t>
            </a:r>
            <a:r>
              <a:rPr sz="2000" i="1" spc="-5" dirty="0">
                <a:latin typeface="Arial"/>
                <a:cs typeface="Arial"/>
              </a:rPr>
              <a:t>instructor.dept_name </a:t>
            </a:r>
            <a:r>
              <a:rPr sz="2000" i="1" dirty="0">
                <a:latin typeface="Arial"/>
                <a:cs typeface="Arial"/>
              </a:rPr>
              <a:t>=</a:t>
            </a:r>
            <a:r>
              <a:rPr sz="2000" i="1" spc="5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dept_count_proc.dept_name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010" y="401157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1910" y="4029350"/>
            <a:ext cx="7420609" cy="16510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latin typeface="Arial"/>
                <a:cs typeface="Arial"/>
              </a:rPr>
              <a:t>Procedures can be invoked </a:t>
            </a:r>
            <a:r>
              <a:rPr sz="2000" spc="-5" dirty="0">
                <a:latin typeface="Arial"/>
                <a:cs typeface="Arial"/>
              </a:rPr>
              <a:t>either from </a:t>
            </a: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SQL </a:t>
            </a:r>
            <a:r>
              <a:rPr sz="2000" dirty="0">
                <a:latin typeface="Arial"/>
                <a:cs typeface="Arial"/>
              </a:rPr>
              <a:t>procedure </a:t>
            </a:r>
            <a:r>
              <a:rPr sz="2000" spc="-5" dirty="0">
                <a:latin typeface="Arial"/>
                <a:cs typeface="Arial"/>
              </a:rPr>
              <a:t>or from  </a:t>
            </a:r>
            <a:r>
              <a:rPr sz="2000" dirty="0">
                <a:latin typeface="Arial"/>
                <a:cs typeface="Arial"/>
              </a:rPr>
              <a:t>embedded SQL, using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call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statement.</a:t>
            </a:r>
            <a:endParaRPr sz="2000">
              <a:latin typeface="Arial"/>
              <a:cs typeface="Arial"/>
            </a:endParaRPr>
          </a:p>
          <a:p>
            <a:pPr marL="584200">
              <a:lnSpc>
                <a:spcPts val="2280"/>
              </a:lnSpc>
              <a:spcBef>
                <a:spcPts val="610"/>
              </a:spcBef>
            </a:pPr>
            <a:r>
              <a:rPr sz="2000" b="1" spc="-5" dirty="0">
                <a:latin typeface="Arial"/>
                <a:cs typeface="Arial"/>
              </a:rPr>
              <a:t>declare </a:t>
            </a:r>
            <a:r>
              <a:rPr sz="2000" i="1" dirty="0">
                <a:latin typeface="Arial"/>
                <a:cs typeface="Arial"/>
              </a:rPr>
              <a:t>d_count </a:t>
            </a:r>
            <a:r>
              <a:rPr sz="2000" b="1" dirty="0">
                <a:latin typeface="Arial"/>
                <a:cs typeface="Arial"/>
              </a:rPr>
              <a:t>integer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84200">
              <a:lnSpc>
                <a:spcPts val="2280"/>
              </a:lnSpc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call </a:t>
            </a:r>
            <a:r>
              <a:rPr sz="2000" i="1" dirty="0">
                <a:latin typeface="Arial"/>
                <a:cs typeface="Arial"/>
              </a:rPr>
              <a:t>dept_count_proc</a:t>
            </a:r>
            <a:r>
              <a:rPr sz="2000" dirty="0">
                <a:latin typeface="Arial"/>
                <a:cs typeface="Arial"/>
              </a:rPr>
              <a:t>( ‘Physics’,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d_count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Arial"/>
                <a:cs typeface="Arial"/>
              </a:rPr>
              <a:t>Procedures and </a:t>
            </a:r>
            <a:r>
              <a:rPr sz="2000" spc="-5" dirty="0">
                <a:latin typeface="Arial"/>
                <a:cs typeface="Arial"/>
              </a:rPr>
              <a:t>functions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invoked also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dynamic </a:t>
            </a:r>
            <a:r>
              <a:rPr sz="2000" spc="-5" dirty="0">
                <a:latin typeface="Arial"/>
                <a:cs typeface="Arial"/>
              </a:rPr>
              <a:t>SQL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489" y="315870"/>
            <a:ext cx="7927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Accessing SQL from </a:t>
            </a:r>
            <a:r>
              <a:rPr sz="2400" dirty="0"/>
              <a:t>a </a:t>
            </a:r>
            <a:r>
              <a:rPr sz="2400" spc="-5" dirty="0"/>
              <a:t>Programming </a:t>
            </a:r>
            <a:r>
              <a:rPr sz="2400" spc="-10" dirty="0"/>
              <a:t>Language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0130" y="189067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0130" y="291810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3030" y="1913530"/>
            <a:ext cx="6571615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51815" algn="l"/>
                <a:tab pos="2092325" algn="l"/>
                <a:tab pos="4421505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API	</a:t>
            </a:r>
            <a:r>
              <a:rPr sz="2000" dirty="0">
                <a:latin typeface="MS PGothic"/>
                <a:cs typeface="MS PGothic"/>
              </a:rPr>
              <a:t>（ </a:t>
            </a:r>
            <a:r>
              <a:rPr sz="2000" spc="-5" dirty="0">
                <a:latin typeface="Arial"/>
                <a:cs typeface="Arial"/>
              </a:rPr>
              <a:t>Application </a:t>
            </a:r>
            <a:r>
              <a:rPr sz="2000" dirty="0">
                <a:latin typeface="Arial"/>
                <a:cs typeface="Arial"/>
              </a:rPr>
              <a:t>Program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Interface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MS PGothic"/>
                <a:cs typeface="MS PGothic"/>
              </a:rPr>
              <a:t>）	</a:t>
            </a:r>
            <a:r>
              <a:rPr sz="2000" dirty="0">
                <a:latin typeface="Arial"/>
                <a:cs typeface="Arial"/>
              </a:rPr>
              <a:t>- - A general-  purpose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	can connect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communicate with </a:t>
            </a:r>
            <a:r>
              <a:rPr sz="2000" dirty="0">
                <a:latin typeface="Arial"/>
                <a:cs typeface="Arial"/>
              </a:rPr>
              <a:t>a  database server using a </a:t>
            </a:r>
            <a:r>
              <a:rPr sz="2000" spc="-5" dirty="0">
                <a:latin typeface="Arial"/>
                <a:cs typeface="Arial"/>
              </a:rPr>
              <a:t>collection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functions.</a:t>
            </a:r>
            <a:endParaRPr sz="2000">
              <a:latin typeface="Arial"/>
              <a:cs typeface="Arial"/>
            </a:endParaRPr>
          </a:p>
          <a:p>
            <a:pPr marL="12700" marR="129539">
              <a:lnSpc>
                <a:spcPct val="100000"/>
              </a:lnSpc>
              <a:spcBef>
                <a:spcPts val="89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Embedded SQL </a:t>
            </a:r>
            <a:r>
              <a:rPr sz="2000" dirty="0">
                <a:latin typeface="Arial"/>
                <a:cs typeface="Arial"/>
              </a:rPr>
              <a:t>-- provides a means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which a program  can </a:t>
            </a:r>
            <a:r>
              <a:rPr sz="2000" spc="-5" dirty="0">
                <a:latin typeface="Arial"/>
                <a:cs typeface="Arial"/>
              </a:rPr>
              <a:t>interact with </a:t>
            </a:r>
            <a:r>
              <a:rPr sz="2000" dirty="0">
                <a:latin typeface="Arial"/>
                <a:cs typeface="Arial"/>
              </a:rPr>
              <a:t>a database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7330" y="365851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7330" y="437987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3079" y="3662320"/>
            <a:ext cx="6339840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4984">
              <a:lnSpc>
                <a:spcPct val="100000"/>
              </a:lnSpc>
              <a:spcBef>
                <a:spcPts val="100"/>
              </a:spcBef>
              <a:tabLst>
                <a:tab pos="591185" algn="l"/>
              </a:tabLst>
            </a:pPr>
            <a:r>
              <a:rPr sz="2000" dirty="0">
                <a:latin typeface="Arial"/>
                <a:cs typeface="Arial"/>
              </a:rPr>
              <a:t>The	</a:t>
            </a:r>
            <a:r>
              <a:rPr sz="2000" spc="-5" dirty="0">
                <a:latin typeface="Arial"/>
                <a:cs typeface="Arial"/>
              </a:rPr>
              <a:t>SQL statements are translated </a:t>
            </a:r>
            <a:r>
              <a:rPr sz="2000" dirty="0">
                <a:latin typeface="Arial"/>
                <a:cs typeface="Arial"/>
              </a:rPr>
              <a:t>at compile </a:t>
            </a:r>
            <a:r>
              <a:rPr sz="2000" spc="-5" dirty="0">
                <a:latin typeface="Arial"/>
                <a:cs typeface="Arial"/>
              </a:rPr>
              <a:t>time  into </a:t>
            </a:r>
            <a:r>
              <a:rPr sz="2000" dirty="0">
                <a:latin typeface="Arial"/>
                <a:cs typeface="Arial"/>
              </a:rPr>
              <a:t>function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calls.</a:t>
            </a:r>
            <a:endParaRPr sz="2000">
              <a:latin typeface="Arial"/>
              <a:cs typeface="Arial"/>
            </a:endParaRPr>
          </a:p>
          <a:p>
            <a:pPr marL="82550" marR="5080" indent="-69850">
              <a:lnSpc>
                <a:spcPct val="100000"/>
              </a:lnSpc>
              <a:spcBef>
                <a:spcPts val="880"/>
              </a:spcBef>
              <a:tabLst>
                <a:tab pos="1379855" algn="l"/>
                <a:tab pos="1663064" algn="l"/>
                <a:tab pos="4278630" algn="l"/>
              </a:tabLst>
            </a:pPr>
            <a:r>
              <a:rPr sz="2000" spc="-5" dirty="0">
                <a:latin typeface="Arial"/>
                <a:cs typeface="Arial"/>
              </a:rPr>
              <a:t>At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runtime,	these function calls </a:t>
            </a:r>
            <a:r>
              <a:rPr sz="2000" dirty="0">
                <a:latin typeface="Arial"/>
                <a:cs typeface="Arial"/>
              </a:rPr>
              <a:t>connect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dirty="0">
                <a:latin typeface="Arial"/>
                <a:cs typeface="Arial"/>
              </a:rPr>
              <a:t>database  using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API	that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provides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dynamic	SQL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facilities.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4250" y="1079140"/>
            <a:ext cx="6459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08830" algn="l"/>
              </a:tabLst>
            </a:pPr>
            <a:r>
              <a:rPr sz="2000" spc="-5" dirty="0">
                <a:latin typeface="Arial"/>
                <a:cs typeface="Arial"/>
              </a:rPr>
              <a:t>There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approaches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accessing	database </a:t>
            </a:r>
            <a:r>
              <a:rPr sz="2000" spc="-5" dirty="0">
                <a:latin typeface="Arial"/>
                <a:cs typeface="Arial"/>
              </a:rPr>
              <a:t>from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general-purpose </a:t>
            </a:r>
            <a:r>
              <a:rPr sz="2000" spc="-5" dirty="0">
                <a:latin typeface="Arial"/>
                <a:cs typeface="Arial"/>
              </a:rPr>
              <a:t>programming </a:t>
            </a:r>
            <a:r>
              <a:rPr sz="2000" dirty="0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970" y="182520"/>
            <a:ext cx="4404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Procedural</a:t>
            </a:r>
            <a:r>
              <a:rPr spc="-80" dirty="0"/>
              <a:t> </a:t>
            </a:r>
            <a:r>
              <a:rPr spc="-5" dirty="0"/>
              <a:t>Constructs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5.43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619" y="1114700"/>
            <a:ext cx="1562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95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2710" y="1133750"/>
            <a:ext cx="6867525" cy="568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sz="1750" spc="10" dirty="0">
                <a:latin typeface="Tahoma"/>
                <a:cs typeface="Tahoma"/>
              </a:rPr>
              <a:t>Warning: </a:t>
            </a:r>
            <a:r>
              <a:rPr sz="1750" spc="5" dirty="0">
                <a:latin typeface="Tahoma"/>
                <a:cs typeface="Tahoma"/>
              </a:rPr>
              <a:t>most </a:t>
            </a:r>
            <a:r>
              <a:rPr sz="1750" spc="10" dirty="0">
                <a:latin typeface="Tahoma"/>
                <a:cs typeface="Tahoma"/>
              </a:rPr>
              <a:t>database systems implement their own variant </a:t>
            </a:r>
            <a:r>
              <a:rPr sz="1750" spc="5" dirty="0">
                <a:latin typeface="Tahoma"/>
                <a:cs typeface="Tahoma"/>
              </a:rPr>
              <a:t>of </a:t>
            </a:r>
            <a:r>
              <a:rPr sz="1750" spc="15" dirty="0">
                <a:latin typeface="Tahoma"/>
                <a:cs typeface="Tahoma"/>
              </a:rPr>
              <a:t>the  </a:t>
            </a:r>
            <a:r>
              <a:rPr sz="1750" spc="10" dirty="0">
                <a:latin typeface="Tahoma"/>
                <a:cs typeface="Tahoma"/>
              </a:rPr>
              <a:t>standard syntax</a:t>
            </a:r>
            <a:r>
              <a:rPr sz="1750" spc="-25" dirty="0">
                <a:latin typeface="Tahoma"/>
                <a:cs typeface="Tahoma"/>
              </a:rPr>
              <a:t> </a:t>
            </a:r>
            <a:r>
              <a:rPr sz="1750" spc="10" dirty="0">
                <a:latin typeface="Tahoma"/>
                <a:cs typeface="Tahoma"/>
              </a:rPr>
              <a:t>below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5739" y="1772560"/>
            <a:ext cx="16192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305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8950" y="1775100"/>
            <a:ext cx="603504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0" dirty="0">
                <a:latin typeface="Tahoma"/>
                <a:cs typeface="Tahoma"/>
              </a:rPr>
              <a:t>read your system manual to see what </a:t>
            </a:r>
            <a:r>
              <a:rPr sz="1750" spc="5" dirty="0">
                <a:latin typeface="Tahoma"/>
                <a:cs typeface="Tahoma"/>
              </a:rPr>
              <a:t>works </a:t>
            </a:r>
            <a:r>
              <a:rPr sz="1750" spc="10" dirty="0">
                <a:latin typeface="Tahoma"/>
                <a:cs typeface="Tahoma"/>
              </a:rPr>
              <a:t>on your</a:t>
            </a:r>
            <a:r>
              <a:rPr sz="1750" spc="-65" dirty="0">
                <a:latin typeface="Tahoma"/>
                <a:cs typeface="Tahoma"/>
              </a:rPr>
              <a:t> </a:t>
            </a:r>
            <a:r>
              <a:rPr sz="1750" spc="10" dirty="0">
                <a:latin typeface="Tahoma"/>
                <a:cs typeface="Tahoma"/>
              </a:rPr>
              <a:t>system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619" y="2124350"/>
            <a:ext cx="1562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95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2710" y="2144670"/>
            <a:ext cx="3796029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0" dirty="0">
                <a:latin typeface="Tahoma"/>
                <a:cs typeface="Tahoma"/>
              </a:rPr>
              <a:t>Compound statement: </a:t>
            </a:r>
            <a:r>
              <a:rPr sz="1750" b="1" spc="10" dirty="0">
                <a:latin typeface="Tahoma"/>
                <a:cs typeface="Tahoma"/>
              </a:rPr>
              <a:t>begin </a:t>
            </a:r>
            <a:r>
              <a:rPr sz="1750" b="1" spc="30" dirty="0">
                <a:latin typeface="Tahoma"/>
                <a:cs typeface="Tahoma"/>
              </a:rPr>
              <a:t>…</a:t>
            </a:r>
            <a:r>
              <a:rPr sz="1750" b="1" spc="-60" dirty="0">
                <a:latin typeface="Tahoma"/>
                <a:cs typeface="Tahoma"/>
              </a:rPr>
              <a:t> </a:t>
            </a:r>
            <a:r>
              <a:rPr sz="1750" b="1" spc="15" dirty="0">
                <a:latin typeface="Tahoma"/>
                <a:cs typeface="Tahoma"/>
              </a:rPr>
              <a:t>end</a:t>
            </a:r>
            <a:r>
              <a:rPr sz="1750" spc="15" dirty="0">
                <a:latin typeface="Tahoma"/>
                <a:cs typeface="Tahoma"/>
              </a:rPr>
              <a:t>,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5739" y="2511700"/>
            <a:ext cx="16192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305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5739" y="2881270"/>
            <a:ext cx="16192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305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8950" y="2415942"/>
            <a:ext cx="6346190" cy="764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8600"/>
              </a:lnSpc>
              <a:spcBef>
                <a:spcPts val="90"/>
              </a:spcBef>
            </a:pPr>
            <a:r>
              <a:rPr sz="1750" spc="10" dirty="0">
                <a:latin typeface="Tahoma"/>
                <a:cs typeface="Tahoma"/>
              </a:rPr>
              <a:t>May contain multiple SQL statements between </a:t>
            </a:r>
            <a:r>
              <a:rPr sz="1750" b="1" spc="10" dirty="0">
                <a:latin typeface="Tahoma"/>
                <a:cs typeface="Tahoma"/>
              </a:rPr>
              <a:t>begin </a:t>
            </a:r>
            <a:r>
              <a:rPr sz="1750" spc="15" dirty="0">
                <a:latin typeface="Tahoma"/>
                <a:cs typeface="Tahoma"/>
              </a:rPr>
              <a:t>and </a:t>
            </a:r>
            <a:r>
              <a:rPr sz="1750" b="1" spc="10" dirty="0">
                <a:latin typeface="Tahoma"/>
                <a:cs typeface="Tahoma"/>
              </a:rPr>
              <a:t>end</a:t>
            </a:r>
            <a:r>
              <a:rPr sz="1750" spc="10" dirty="0">
                <a:latin typeface="Tahoma"/>
                <a:cs typeface="Tahoma"/>
              </a:rPr>
              <a:t>.  </a:t>
            </a:r>
            <a:r>
              <a:rPr sz="1750" spc="5" dirty="0">
                <a:latin typeface="Tahoma"/>
                <a:cs typeface="Tahoma"/>
              </a:rPr>
              <a:t>Local variables </a:t>
            </a:r>
            <a:r>
              <a:rPr sz="1750" spc="10" dirty="0">
                <a:latin typeface="Tahoma"/>
                <a:cs typeface="Tahoma"/>
              </a:rPr>
              <a:t>can </a:t>
            </a:r>
            <a:r>
              <a:rPr sz="1750" spc="15" dirty="0">
                <a:latin typeface="Tahoma"/>
                <a:cs typeface="Tahoma"/>
              </a:rPr>
              <a:t>be </a:t>
            </a:r>
            <a:r>
              <a:rPr sz="1750" spc="10" dirty="0">
                <a:latin typeface="Tahoma"/>
                <a:cs typeface="Tahoma"/>
              </a:rPr>
              <a:t>declared within </a:t>
            </a:r>
            <a:r>
              <a:rPr sz="1750" spc="15" dirty="0">
                <a:latin typeface="Tahoma"/>
                <a:cs typeface="Tahoma"/>
              </a:rPr>
              <a:t>a </a:t>
            </a:r>
            <a:r>
              <a:rPr sz="1750" spc="10" dirty="0">
                <a:latin typeface="Tahoma"/>
                <a:cs typeface="Tahoma"/>
              </a:rPr>
              <a:t>compound</a:t>
            </a:r>
            <a:r>
              <a:rPr sz="1750" spc="-50" dirty="0">
                <a:latin typeface="Tahoma"/>
                <a:cs typeface="Tahoma"/>
              </a:rPr>
              <a:t> </a:t>
            </a:r>
            <a:r>
              <a:rPr sz="1750" spc="10" dirty="0">
                <a:latin typeface="Tahoma"/>
                <a:cs typeface="Tahoma"/>
              </a:rPr>
              <a:t>statements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3619" y="3249570"/>
            <a:ext cx="1562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95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2710" y="3185400"/>
            <a:ext cx="3238500" cy="31438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750" b="1" spc="10" dirty="0">
                <a:solidFill>
                  <a:srgbClr val="FF0000"/>
                </a:solidFill>
                <a:latin typeface="Tahoma"/>
                <a:cs typeface="Tahoma"/>
              </a:rPr>
              <a:t>While </a:t>
            </a:r>
            <a:r>
              <a:rPr sz="1750" spc="15" dirty="0">
                <a:latin typeface="Tahoma"/>
                <a:cs typeface="Tahoma"/>
              </a:rPr>
              <a:t>and </a:t>
            </a:r>
            <a:r>
              <a:rPr sz="1750" b="1" spc="10" dirty="0">
                <a:solidFill>
                  <a:srgbClr val="FF0000"/>
                </a:solidFill>
                <a:latin typeface="Tahoma"/>
                <a:cs typeface="Tahoma"/>
              </a:rPr>
              <a:t>repeat </a:t>
            </a:r>
            <a:r>
              <a:rPr sz="1750" spc="10" dirty="0">
                <a:latin typeface="Tahoma"/>
                <a:cs typeface="Tahoma"/>
              </a:rPr>
              <a:t>statements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spc="10" dirty="0">
                <a:latin typeface="Tahoma"/>
                <a:cs typeface="Tahoma"/>
              </a:rPr>
              <a:t>: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750" b="1" spc="10" dirty="0">
                <a:latin typeface="Tahoma"/>
                <a:cs typeface="Tahoma"/>
              </a:rPr>
              <a:t>declare </a:t>
            </a:r>
            <a:r>
              <a:rPr sz="1850" i="1" spc="-40" dirty="0">
                <a:latin typeface="Tahoma"/>
                <a:cs typeface="Tahoma"/>
              </a:rPr>
              <a:t>n </a:t>
            </a:r>
            <a:r>
              <a:rPr sz="1750" b="1" spc="10" dirty="0">
                <a:latin typeface="Tahoma"/>
                <a:cs typeface="Tahoma"/>
              </a:rPr>
              <a:t>integer default</a:t>
            </a:r>
            <a:r>
              <a:rPr sz="1750" b="1" spc="-30" dirty="0">
                <a:latin typeface="Tahoma"/>
                <a:cs typeface="Tahoma"/>
              </a:rPr>
              <a:t> </a:t>
            </a:r>
            <a:r>
              <a:rPr sz="1750" spc="5" dirty="0">
                <a:latin typeface="Tahoma"/>
                <a:cs typeface="Tahoma"/>
              </a:rPr>
              <a:t>0;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10" dirty="0">
                <a:solidFill>
                  <a:srgbClr val="FF0000"/>
                </a:solidFill>
                <a:latin typeface="Tahoma"/>
                <a:cs typeface="Tahoma"/>
              </a:rPr>
              <a:t>while </a:t>
            </a:r>
            <a:r>
              <a:rPr sz="1850" i="1" spc="-40" dirty="0">
                <a:latin typeface="Tahoma"/>
                <a:cs typeface="Tahoma"/>
              </a:rPr>
              <a:t>n </a:t>
            </a:r>
            <a:r>
              <a:rPr sz="1750" spc="20" dirty="0">
                <a:latin typeface="Tahoma"/>
                <a:cs typeface="Tahoma"/>
              </a:rPr>
              <a:t>&lt; </a:t>
            </a:r>
            <a:r>
              <a:rPr sz="1750" spc="10" dirty="0">
                <a:latin typeface="Tahoma"/>
                <a:cs typeface="Tahoma"/>
              </a:rPr>
              <a:t>10</a:t>
            </a:r>
            <a:r>
              <a:rPr sz="1750" spc="-10" dirty="0">
                <a:latin typeface="Tahoma"/>
                <a:cs typeface="Tahoma"/>
              </a:rPr>
              <a:t> </a:t>
            </a:r>
            <a:r>
              <a:rPr sz="1750" b="1" spc="10" dirty="0">
                <a:latin typeface="Tahoma"/>
                <a:cs typeface="Tahoma"/>
              </a:rPr>
              <a:t>do</a:t>
            </a:r>
            <a:endParaRPr sz="1750">
              <a:latin typeface="Tahoma"/>
              <a:cs typeface="Tahoma"/>
            </a:endParaRPr>
          </a:p>
          <a:p>
            <a:pPr marL="670560">
              <a:lnSpc>
                <a:spcPct val="100000"/>
              </a:lnSpc>
              <a:spcBef>
                <a:spcPts val="50"/>
              </a:spcBef>
            </a:pPr>
            <a:r>
              <a:rPr sz="1750" b="1" spc="10" dirty="0">
                <a:latin typeface="Tahoma"/>
                <a:cs typeface="Tahoma"/>
              </a:rPr>
              <a:t>set </a:t>
            </a:r>
            <a:r>
              <a:rPr sz="1850" i="1" spc="-40" dirty="0">
                <a:latin typeface="Tahoma"/>
                <a:cs typeface="Tahoma"/>
              </a:rPr>
              <a:t>n </a:t>
            </a:r>
            <a:r>
              <a:rPr sz="1750" spc="20" dirty="0">
                <a:latin typeface="Tahoma"/>
                <a:cs typeface="Tahoma"/>
              </a:rPr>
              <a:t>= </a:t>
            </a:r>
            <a:r>
              <a:rPr sz="1850" i="1" spc="-40" dirty="0">
                <a:latin typeface="Tahoma"/>
                <a:cs typeface="Tahoma"/>
              </a:rPr>
              <a:t>n </a:t>
            </a:r>
            <a:r>
              <a:rPr sz="1750" spc="20" dirty="0">
                <a:latin typeface="Tahoma"/>
                <a:cs typeface="Tahoma"/>
              </a:rPr>
              <a:t>+</a:t>
            </a:r>
            <a:r>
              <a:rPr sz="1750" spc="-25" dirty="0">
                <a:latin typeface="Tahoma"/>
                <a:cs typeface="Tahoma"/>
              </a:rPr>
              <a:t> </a:t>
            </a:r>
            <a:r>
              <a:rPr sz="1750" spc="15" dirty="0">
                <a:latin typeface="Tahoma"/>
                <a:cs typeface="Tahoma"/>
              </a:rPr>
              <a:t>1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50" b="1" spc="15" dirty="0">
                <a:solidFill>
                  <a:srgbClr val="FF0000"/>
                </a:solidFill>
                <a:latin typeface="Tahoma"/>
                <a:cs typeface="Tahoma"/>
              </a:rPr>
              <a:t>end</a:t>
            </a:r>
            <a:r>
              <a:rPr sz="175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50" b="1" spc="10" dirty="0">
                <a:solidFill>
                  <a:srgbClr val="FF0000"/>
                </a:solidFill>
                <a:latin typeface="Tahoma"/>
                <a:cs typeface="Tahoma"/>
              </a:rPr>
              <a:t>while</a:t>
            </a:r>
            <a:endParaRPr sz="1750">
              <a:latin typeface="Tahoma"/>
              <a:cs typeface="Tahoma"/>
            </a:endParaRPr>
          </a:p>
          <a:p>
            <a:pPr marL="590550">
              <a:lnSpc>
                <a:spcPct val="100000"/>
              </a:lnSpc>
              <a:spcBef>
                <a:spcPts val="1670"/>
              </a:spcBef>
            </a:pPr>
            <a:r>
              <a:rPr sz="1750" b="1" spc="10" dirty="0">
                <a:solidFill>
                  <a:srgbClr val="FF0000"/>
                </a:solidFill>
                <a:latin typeface="Tahoma"/>
                <a:cs typeface="Tahoma"/>
              </a:rPr>
              <a:t>repeat</a:t>
            </a:r>
            <a:endParaRPr sz="1750">
              <a:latin typeface="Tahoma"/>
              <a:cs typeface="Tahoma"/>
            </a:endParaRPr>
          </a:p>
          <a:p>
            <a:pPr marL="781050">
              <a:lnSpc>
                <a:spcPct val="100000"/>
              </a:lnSpc>
              <a:spcBef>
                <a:spcPts val="650"/>
              </a:spcBef>
              <a:tabLst>
                <a:tab pos="1886585" algn="l"/>
              </a:tabLst>
            </a:pPr>
            <a:r>
              <a:rPr sz="1750" b="1" spc="10" dirty="0">
                <a:latin typeface="Tahoma"/>
                <a:cs typeface="Tahoma"/>
              </a:rPr>
              <a:t>set </a:t>
            </a:r>
            <a:r>
              <a:rPr sz="1850" i="1" spc="-40" dirty="0">
                <a:latin typeface="Tahoma"/>
                <a:cs typeface="Tahoma"/>
              </a:rPr>
              <a:t>n </a:t>
            </a:r>
            <a:r>
              <a:rPr sz="1750" spc="20" dirty="0">
                <a:latin typeface="Tahoma"/>
                <a:cs typeface="Tahoma"/>
              </a:rPr>
              <a:t>=</a:t>
            </a:r>
            <a:r>
              <a:rPr sz="1750" dirty="0">
                <a:latin typeface="Tahoma"/>
                <a:cs typeface="Tahoma"/>
              </a:rPr>
              <a:t> </a:t>
            </a:r>
            <a:r>
              <a:rPr sz="1850" i="1" spc="-40" dirty="0">
                <a:latin typeface="Tahoma"/>
                <a:cs typeface="Tahoma"/>
              </a:rPr>
              <a:t>n	</a:t>
            </a:r>
            <a:r>
              <a:rPr sz="1750" spc="15" dirty="0">
                <a:latin typeface="Tahoma"/>
                <a:cs typeface="Tahoma"/>
              </a:rPr>
              <a:t>–</a:t>
            </a:r>
            <a:r>
              <a:rPr sz="1750" dirty="0">
                <a:latin typeface="Tahoma"/>
                <a:cs typeface="Tahoma"/>
              </a:rPr>
              <a:t> </a:t>
            </a:r>
            <a:r>
              <a:rPr sz="1750" spc="15" dirty="0">
                <a:latin typeface="Tahoma"/>
                <a:cs typeface="Tahoma"/>
              </a:rPr>
              <a:t>1</a:t>
            </a:r>
            <a:endParaRPr sz="1750">
              <a:latin typeface="Tahoma"/>
              <a:cs typeface="Tahoma"/>
            </a:endParaRPr>
          </a:p>
          <a:p>
            <a:pPr marL="590550">
              <a:lnSpc>
                <a:spcPct val="100000"/>
              </a:lnSpc>
              <a:spcBef>
                <a:spcPts val="690"/>
              </a:spcBef>
            </a:pPr>
            <a:r>
              <a:rPr sz="1750" b="1" spc="5" dirty="0">
                <a:solidFill>
                  <a:srgbClr val="FF0000"/>
                </a:solidFill>
                <a:latin typeface="Tahoma"/>
                <a:cs typeface="Tahoma"/>
              </a:rPr>
              <a:t>until </a:t>
            </a:r>
            <a:r>
              <a:rPr sz="1850" i="1" spc="-40" dirty="0">
                <a:latin typeface="Tahoma"/>
                <a:cs typeface="Tahoma"/>
              </a:rPr>
              <a:t>n </a:t>
            </a:r>
            <a:r>
              <a:rPr sz="1750" spc="20" dirty="0">
                <a:latin typeface="Tahoma"/>
                <a:cs typeface="Tahoma"/>
              </a:rPr>
              <a:t>=</a:t>
            </a:r>
            <a:r>
              <a:rPr sz="1750" spc="15" dirty="0">
                <a:latin typeface="Tahoma"/>
                <a:cs typeface="Tahoma"/>
              </a:rPr>
              <a:t> 0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750" b="1" spc="15" dirty="0">
                <a:solidFill>
                  <a:srgbClr val="FF0000"/>
                </a:solidFill>
                <a:latin typeface="Tahoma"/>
                <a:cs typeface="Tahoma"/>
              </a:rPr>
              <a:t>end</a:t>
            </a:r>
            <a:r>
              <a:rPr sz="175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50" b="1" spc="10" dirty="0">
                <a:solidFill>
                  <a:srgbClr val="FF0000"/>
                </a:solidFill>
                <a:latin typeface="Tahoma"/>
                <a:cs typeface="Tahoma"/>
              </a:rPr>
              <a:t>repeat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770" y="182520"/>
            <a:ext cx="5824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Procedural Constructs</a:t>
            </a:r>
            <a:r>
              <a:rPr spc="-60" dirty="0"/>
              <a:t> </a:t>
            </a:r>
            <a:r>
              <a:rPr spc="-5" dirty="0"/>
              <a:t>(Cont.)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5.44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3479" y="108549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6379" y="1109620"/>
            <a:ext cx="9950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20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loop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0679" y="146014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0679" y="187670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6429" y="1356000"/>
            <a:ext cx="480314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Permits iteration </a:t>
            </a:r>
            <a:r>
              <a:rPr sz="2000" dirty="0">
                <a:latin typeface="Tahoma"/>
                <a:cs typeface="Tahoma"/>
              </a:rPr>
              <a:t>over </a:t>
            </a:r>
            <a:r>
              <a:rPr sz="2000" spc="-5" dirty="0">
                <a:latin typeface="Tahoma"/>
                <a:cs typeface="Tahoma"/>
              </a:rPr>
              <a:t>all results </a:t>
            </a:r>
            <a:r>
              <a:rPr sz="2000" dirty="0">
                <a:latin typeface="Tahoma"/>
                <a:cs typeface="Tahoma"/>
              </a:rPr>
              <a:t>of a </a:t>
            </a:r>
            <a:r>
              <a:rPr sz="2000" spc="-5" dirty="0">
                <a:latin typeface="Tahoma"/>
                <a:cs typeface="Tahoma"/>
              </a:rPr>
              <a:t>query  Example: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7250" y="2490110"/>
            <a:ext cx="4080510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  <a:tabLst>
                <a:tab pos="1282065" algn="l"/>
              </a:tabLst>
            </a:pPr>
            <a:r>
              <a:rPr sz="2000" b="1" spc="-5" dirty="0">
                <a:latin typeface="Arial"/>
                <a:cs typeface="Arial"/>
              </a:rPr>
              <a:t>declare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	</a:t>
            </a:r>
            <a:r>
              <a:rPr sz="2000" b="1" spc="-5" dirty="0">
                <a:latin typeface="Arial"/>
                <a:cs typeface="Arial"/>
              </a:rPr>
              <a:t>integer default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47065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	</a:t>
            </a:r>
            <a:r>
              <a:rPr sz="2000" b="1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502284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latin typeface="Arial"/>
                <a:cs typeface="Arial"/>
              </a:rPr>
              <a:t>select </a:t>
            </a:r>
            <a:r>
              <a:rPr sz="2000" i="1" dirty="0">
                <a:latin typeface="Arial"/>
                <a:cs typeface="Arial"/>
              </a:rPr>
              <a:t>budget </a:t>
            </a:r>
            <a:r>
              <a:rPr sz="2000" b="1" spc="-5" dirty="0">
                <a:latin typeface="Arial"/>
                <a:cs typeface="Arial"/>
              </a:rPr>
              <a:t>from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department</a:t>
            </a:r>
            <a:endParaRPr sz="20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where </a:t>
            </a:r>
            <a:r>
              <a:rPr sz="2000" i="1" spc="-5" dirty="0">
                <a:latin typeface="Arial"/>
                <a:cs typeface="Arial"/>
              </a:rPr>
              <a:t>dept_name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‘Music’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latin typeface="Arial"/>
                <a:cs typeface="Arial"/>
              </a:rPr>
              <a:t>set 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r.</a:t>
            </a:r>
            <a:r>
              <a:rPr sz="2000" i="1" dirty="0">
                <a:latin typeface="Arial"/>
                <a:cs typeface="Arial"/>
              </a:rPr>
              <a:t>budget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8059" y="182520"/>
            <a:ext cx="5755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Procedural Constructs</a:t>
            </a:r>
            <a:r>
              <a:rPr spc="-70" dirty="0"/>
              <a:t> </a:t>
            </a:r>
            <a:r>
              <a:rPr spc="-5" dirty="0"/>
              <a:t>(cont.)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5.45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7070" y="114645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9970" y="1169310"/>
            <a:ext cx="4283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8755" algn="l"/>
              </a:tabLst>
            </a:pPr>
            <a:r>
              <a:rPr sz="2000" spc="-5" dirty="0">
                <a:latin typeface="Arial"/>
                <a:cs typeface="Arial"/>
              </a:rPr>
              <a:t>Conditional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statements	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if-then-else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1470" y="1890670"/>
            <a:ext cx="4788535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sz="2000" b="1" dirty="0">
                <a:latin typeface="Arial"/>
                <a:cs typeface="Arial"/>
              </a:rPr>
              <a:t>if </a:t>
            </a:r>
            <a:r>
              <a:rPr sz="2000" i="1" dirty="0">
                <a:latin typeface="Arial"/>
                <a:cs typeface="Arial"/>
              </a:rPr>
              <a:t>boolean	expression</a:t>
            </a:r>
            <a:endParaRPr sz="20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then </a:t>
            </a:r>
            <a:r>
              <a:rPr sz="2000" i="1" spc="-5" dirty="0">
                <a:latin typeface="Arial"/>
                <a:cs typeface="Arial"/>
              </a:rPr>
              <a:t>statement or </a:t>
            </a:r>
            <a:r>
              <a:rPr sz="2000" i="1" dirty="0">
                <a:latin typeface="Arial"/>
                <a:cs typeface="Arial"/>
              </a:rPr>
              <a:t>compound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778000" algn="l"/>
              </a:tabLst>
            </a:pPr>
            <a:r>
              <a:rPr sz="2000" b="1" spc="-5" dirty="0">
                <a:latin typeface="Arial"/>
                <a:cs typeface="Arial"/>
              </a:rPr>
              <a:t>elseif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boolean	expression</a:t>
            </a:r>
            <a:endParaRPr sz="20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then </a:t>
            </a:r>
            <a:r>
              <a:rPr sz="2000" i="1" spc="-5" dirty="0">
                <a:latin typeface="Arial"/>
                <a:cs typeface="Arial"/>
              </a:rPr>
              <a:t>statement or </a:t>
            </a:r>
            <a:r>
              <a:rPr sz="2000" i="1" dirty="0">
                <a:latin typeface="Arial"/>
                <a:cs typeface="Arial"/>
              </a:rPr>
              <a:t>compound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else </a:t>
            </a:r>
            <a:r>
              <a:rPr sz="2000" i="1" spc="-5" dirty="0">
                <a:latin typeface="Arial"/>
                <a:cs typeface="Arial"/>
              </a:rPr>
              <a:t>statement or </a:t>
            </a:r>
            <a:r>
              <a:rPr sz="2000" i="1" dirty="0">
                <a:latin typeface="Arial"/>
                <a:cs typeface="Arial"/>
              </a:rPr>
              <a:t>compound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latin typeface="Arial"/>
                <a:cs typeface="Arial"/>
              </a:rPr>
              <a:t>end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7070" y="422747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9970" y="4249060"/>
            <a:ext cx="7929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SQL:1999 </a:t>
            </a:r>
            <a:r>
              <a:rPr sz="2000" dirty="0">
                <a:latin typeface="Arial"/>
                <a:cs typeface="Arial"/>
              </a:rPr>
              <a:t>also supports a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case </a:t>
            </a:r>
            <a:r>
              <a:rPr sz="2000" spc="-5" dirty="0">
                <a:latin typeface="Arial"/>
                <a:cs typeface="Arial"/>
              </a:rPr>
              <a:t>statement similar to </a:t>
            </a:r>
            <a:r>
              <a:rPr sz="2000" dirty="0">
                <a:latin typeface="Arial"/>
                <a:cs typeface="Arial"/>
              </a:rPr>
              <a:t>C case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360" y="182520"/>
            <a:ext cx="37928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spc="-5" dirty="0"/>
              <a:t>procedure</a:t>
            </a:r>
          </a:p>
        </p:txBody>
      </p:sp>
      <p:sp>
        <p:nvSpPr>
          <p:cNvPr id="3" name="object 3"/>
          <p:cNvSpPr/>
          <p:nvPr/>
        </p:nvSpPr>
        <p:spPr>
          <a:xfrm>
            <a:off x="3071321" y="694330"/>
            <a:ext cx="4744695" cy="6076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6090" y="4336690"/>
            <a:ext cx="3909695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 indent="-168910">
              <a:lnSpc>
                <a:spcPts val="1914"/>
              </a:lnSpc>
              <a:spcBef>
                <a:spcPts val="100"/>
              </a:spcBef>
              <a:buChar char="–"/>
              <a:tabLst>
                <a:tab pos="181610" algn="l"/>
              </a:tabLst>
            </a:pP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Registers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student after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ensuring</a:t>
            </a:r>
            <a:endParaRPr sz="1600">
              <a:latin typeface="Arial"/>
              <a:cs typeface="Arial"/>
            </a:endParaRPr>
          </a:p>
          <a:p>
            <a:pPr marL="180975" indent="-168910">
              <a:lnSpc>
                <a:spcPts val="1914"/>
              </a:lnSpc>
              <a:buChar char="–"/>
              <a:tabLst>
                <a:tab pos="181610" algn="l"/>
                <a:tab pos="633095" algn="l"/>
              </a:tabLst>
            </a:pPr>
            <a:r>
              <a:rPr sz="1600" dirty="0">
                <a:latin typeface="Arial"/>
                <a:cs typeface="Arial"/>
              </a:rPr>
              <a:t>–	</a:t>
            </a:r>
            <a:r>
              <a:rPr sz="1600" spc="-5" dirty="0">
                <a:latin typeface="Arial"/>
                <a:cs typeface="Arial"/>
              </a:rPr>
              <a:t>classroom capacity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not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exceeded.</a:t>
            </a:r>
            <a:endParaRPr sz="1600">
              <a:latin typeface="Arial"/>
              <a:cs typeface="Arial"/>
            </a:endParaRPr>
          </a:p>
          <a:p>
            <a:pPr marL="180975" indent="-168910">
              <a:lnSpc>
                <a:spcPct val="100000"/>
              </a:lnSpc>
              <a:buChar char="–"/>
              <a:tabLst>
                <a:tab pos="181610" algn="l"/>
              </a:tabLst>
            </a:pPr>
            <a:r>
              <a:rPr sz="1600" dirty="0">
                <a:latin typeface="Arial"/>
                <a:cs typeface="Arial"/>
              </a:rPr>
              <a:t>– </a:t>
            </a:r>
            <a:r>
              <a:rPr sz="1600" spc="-10" dirty="0">
                <a:latin typeface="Arial"/>
                <a:cs typeface="Arial"/>
              </a:rPr>
              <a:t>Returns </a:t>
            </a:r>
            <a:r>
              <a:rPr sz="1600" dirty="0">
                <a:latin typeface="Arial"/>
                <a:cs typeface="Arial"/>
              </a:rPr>
              <a:t>0 </a:t>
            </a:r>
            <a:r>
              <a:rPr sz="1600" spc="-5" dirty="0">
                <a:latin typeface="Arial"/>
                <a:cs typeface="Arial"/>
              </a:rPr>
              <a:t>on </a:t>
            </a:r>
            <a:r>
              <a:rPr sz="1600" dirty="0">
                <a:latin typeface="Arial"/>
                <a:cs typeface="Arial"/>
              </a:rPr>
              <a:t>success,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spc="-10" dirty="0">
                <a:latin typeface="Arial"/>
                <a:cs typeface="Arial"/>
              </a:rPr>
              <a:t>-1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if</a:t>
            </a:r>
            <a:endParaRPr sz="1600">
              <a:latin typeface="Arial"/>
              <a:cs typeface="Arial"/>
            </a:endParaRPr>
          </a:p>
          <a:p>
            <a:pPr marL="180975" indent="-168910">
              <a:lnSpc>
                <a:spcPct val="100000"/>
              </a:lnSpc>
              <a:buChar char="–"/>
              <a:tabLst>
                <a:tab pos="181610" algn="l"/>
                <a:tab pos="633095" algn="l"/>
              </a:tabLst>
            </a:pPr>
            <a:r>
              <a:rPr sz="1600" dirty="0">
                <a:latin typeface="Arial"/>
                <a:cs typeface="Arial"/>
              </a:rPr>
              <a:t>–	</a:t>
            </a:r>
            <a:r>
              <a:rPr sz="1600" spc="-5" dirty="0">
                <a:latin typeface="Arial"/>
                <a:cs typeface="Arial"/>
              </a:rPr>
              <a:t>capacity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exceeded.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9340" y="6672820"/>
            <a:ext cx="246379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000" b="1" dirty="0">
                <a:solidFill>
                  <a:srgbClr val="000099"/>
                </a:solidFill>
                <a:latin typeface="Arial"/>
                <a:cs typeface="Arial"/>
              </a:rPr>
              <a:t>5</a:t>
            </a:r>
            <a:r>
              <a:rPr sz="1000" b="1" spc="-10" dirty="0">
                <a:solidFill>
                  <a:srgbClr val="000099"/>
                </a:solidFill>
                <a:latin typeface="Arial"/>
                <a:cs typeface="Arial"/>
              </a:rPr>
              <a:t>.4</a:t>
            </a:r>
            <a:r>
              <a:rPr sz="1000" b="1" dirty="0">
                <a:solidFill>
                  <a:srgbClr val="000099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360" y="243480"/>
            <a:ext cx="7048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External </a:t>
            </a:r>
            <a:r>
              <a:rPr sz="2800" spc="-10" dirty="0"/>
              <a:t>Language</a:t>
            </a:r>
            <a:r>
              <a:rPr sz="2800" spc="-65" dirty="0"/>
              <a:t> </a:t>
            </a:r>
            <a:r>
              <a:rPr sz="2800" spc="-5" dirty="0"/>
              <a:t>Functions/Procedures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5.47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030" y="125059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030" y="197195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4930" y="1273450"/>
            <a:ext cx="727519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SQL:1999 permits the </a:t>
            </a:r>
            <a:r>
              <a:rPr sz="2000" dirty="0">
                <a:latin typeface="Arial"/>
                <a:cs typeface="Arial"/>
              </a:rPr>
              <a:t>use of </a:t>
            </a:r>
            <a:r>
              <a:rPr sz="2000" spc="-5" dirty="0">
                <a:latin typeface="Arial"/>
                <a:cs typeface="Arial"/>
              </a:rPr>
              <a:t>functions </a:t>
            </a:r>
            <a:r>
              <a:rPr sz="2000" dirty="0">
                <a:latin typeface="Arial"/>
                <a:cs typeface="Arial"/>
              </a:rPr>
              <a:t>and procedures </a:t>
            </a:r>
            <a:r>
              <a:rPr sz="2000" spc="-5" dirty="0">
                <a:latin typeface="Arial"/>
                <a:cs typeface="Arial"/>
              </a:rPr>
              <a:t>written in  other </a:t>
            </a:r>
            <a:r>
              <a:rPr sz="2000" dirty="0">
                <a:latin typeface="Arial"/>
                <a:cs typeface="Arial"/>
              </a:rPr>
              <a:t>languages such as C 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C++</a:t>
            </a: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Declaring </a:t>
            </a:r>
            <a:r>
              <a:rPr sz="2000" spc="-5" dirty="0">
                <a:latin typeface="Arial"/>
                <a:cs typeface="Arial"/>
              </a:rPr>
              <a:t>external </a:t>
            </a:r>
            <a:r>
              <a:rPr sz="2000" dirty="0">
                <a:latin typeface="Arial"/>
                <a:cs typeface="Arial"/>
              </a:rPr>
              <a:t>language procedures and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4930" y="2716170"/>
            <a:ext cx="7231380" cy="277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create </a:t>
            </a:r>
            <a:r>
              <a:rPr sz="2000" b="1" spc="-5" dirty="0">
                <a:latin typeface="Arial"/>
                <a:cs typeface="Arial"/>
              </a:rPr>
              <a:t>procedure </a:t>
            </a:r>
            <a:r>
              <a:rPr sz="2000" dirty="0">
                <a:latin typeface="Arial"/>
                <a:cs typeface="Arial"/>
              </a:rPr>
              <a:t>dept_count_proc(</a:t>
            </a:r>
            <a:r>
              <a:rPr sz="2000" b="1" dirty="0">
                <a:latin typeface="Arial"/>
                <a:cs typeface="Arial"/>
              </a:rPr>
              <a:t>in </a:t>
            </a:r>
            <a:r>
              <a:rPr sz="2000" i="1" dirty="0">
                <a:latin typeface="Arial"/>
                <a:cs typeface="Arial"/>
              </a:rPr>
              <a:t>dept_name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varchar</a:t>
            </a:r>
            <a:r>
              <a:rPr sz="2000" dirty="0">
                <a:latin typeface="Arial"/>
                <a:cs typeface="Arial"/>
              </a:rPr>
              <a:t>(20),</a:t>
            </a:r>
            <a:endParaRPr sz="2000">
              <a:latin typeface="Arial"/>
              <a:cs typeface="Arial"/>
            </a:endParaRPr>
          </a:p>
          <a:p>
            <a:pPr marL="421894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out </a:t>
            </a:r>
            <a:r>
              <a:rPr sz="2000" dirty="0">
                <a:latin typeface="Arial"/>
                <a:cs typeface="Arial"/>
              </a:rPr>
              <a:t>count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integer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language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latin typeface="Arial"/>
                <a:cs typeface="Arial"/>
              </a:rPr>
              <a:t>external </a:t>
            </a:r>
            <a:r>
              <a:rPr sz="2000" b="1" spc="-5" dirty="0">
                <a:latin typeface="Arial"/>
                <a:cs typeface="Arial"/>
              </a:rPr>
              <a:t>name </a:t>
            </a:r>
            <a:r>
              <a:rPr sz="2000" dirty="0">
                <a:latin typeface="Arial"/>
                <a:cs typeface="Arial"/>
              </a:rPr>
              <a:t>’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/usr/avi/bin/dept_count_proc’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2700" marR="116522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create </a:t>
            </a:r>
            <a:r>
              <a:rPr sz="2000" b="1" spc="-5" dirty="0">
                <a:latin typeface="Arial"/>
                <a:cs typeface="Arial"/>
              </a:rPr>
              <a:t>function </a:t>
            </a:r>
            <a:r>
              <a:rPr sz="2000" dirty="0">
                <a:latin typeface="Arial"/>
                <a:cs typeface="Arial"/>
              </a:rPr>
              <a:t>dept_count(</a:t>
            </a:r>
            <a:r>
              <a:rPr sz="2000" i="1" dirty="0">
                <a:latin typeface="Arial"/>
                <a:cs typeface="Arial"/>
              </a:rPr>
              <a:t>dept_name </a:t>
            </a:r>
            <a:r>
              <a:rPr sz="2000" b="1" dirty="0">
                <a:latin typeface="Arial"/>
                <a:cs typeface="Arial"/>
              </a:rPr>
              <a:t>varchar</a:t>
            </a:r>
            <a:r>
              <a:rPr sz="2000" dirty="0">
                <a:latin typeface="Arial"/>
                <a:cs typeface="Arial"/>
              </a:rPr>
              <a:t>(20))  </a:t>
            </a:r>
            <a:r>
              <a:rPr sz="2000" b="1" dirty="0">
                <a:latin typeface="Arial"/>
                <a:cs typeface="Arial"/>
              </a:rPr>
              <a:t>returns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language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latin typeface="Arial"/>
                <a:cs typeface="Arial"/>
              </a:rPr>
              <a:t>external </a:t>
            </a:r>
            <a:r>
              <a:rPr sz="2000" b="1" spc="-5" dirty="0">
                <a:latin typeface="Arial"/>
                <a:cs typeface="Arial"/>
              </a:rPr>
              <a:t>name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‘/usr/avi/bin/dept_count’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360" y="182520"/>
            <a:ext cx="6929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External Language Routines</a:t>
            </a:r>
            <a:r>
              <a:rPr spc="-65" dirty="0"/>
              <a:t> </a:t>
            </a:r>
            <a:r>
              <a:rPr spc="-5" dirty="0"/>
              <a:t>(Cont.)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5.48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6950" y="122392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580" y="1245510"/>
            <a:ext cx="5823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Benefits </a:t>
            </a:r>
            <a:r>
              <a:rPr sz="2000" dirty="0">
                <a:latin typeface="Arial"/>
                <a:cs typeface="Arial"/>
              </a:rPr>
              <a:t>of external language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functions/procedures: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150" y="165826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6950" y="236057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580" y="1662070"/>
            <a:ext cx="677354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more </a:t>
            </a:r>
            <a:r>
              <a:rPr sz="2000" spc="-5" dirty="0">
                <a:latin typeface="Arial"/>
                <a:cs typeface="Arial"/>
              </a:rPr>
              <a:t>efficient for </a:t>
            </a:r>
            <a:r>
              <a:rPr sz="2000" dirty="0">
                <a:latin typeface="Arial"/>
                <a:cs typeface="Arial"/>
              </a:rPr>
              <a:t>many operations, and </a:t>
            </a:r>
            <a:r>
              <a:rPr sz="2000" spc="-5" dirty="0">
                <a:latin typeface="Arial"/>
                <a:cs typeface="Arial"/>
              </a:rPr>
              <a:t>more </a:t>
            </a:r>
            <a:r>
              <a:rPr sz="2000" dirty="0">
                <a:latin typeface="Arial"/>
                <a:cs typeface="Arial"/>
              </a:rPr>
              <a:t>expressive  power.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Drawbacks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4150" y="279618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4150" y="465546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4150" y="537682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3229" y="2799990"/>
            <a:ext cx="7076440" cy="321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6388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Code </a:t>
            </a:r>
            <a:r>
              <a:rPr sz="2000" spc="-5" dirty="0">
                <a:latin typeface="Arial"/>
                <a:cs typeface="Arial"/>
              </a:rPr>
              <a:t>to implement function may </a:t>
            </a:r>
            <a:r>
              <a:rPr sz="2000" dirty="0">
                <a:latin typeface="Arial"/>
                <a:cs typeface="Arial"/>
              </a:rPr>
              <a:t>need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be loaded </a:t>
            </a:r>
            <a:r>
              <a:rPr sz="2000" spc="-5" dirty="0">
                <a:latin typeface="Arial"/>
                <a:cs typeface="Arial"/>
              </a:rPr>
              <a:t>into  </a:t>
            </a:r>
            <a:r>
              <a:rPr sz="2000" dirty="0">
                <a:latin typeface="Arial"/>
                <a:cs typeface="Arial"/>
              </a:rPr>
              <a:t>database system and executed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database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system’s  address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space.</a:t>
            </a:r>
            <a:endParaRPr sz="2000">
              <a:latin typeface="Arial"/>
              <a:cs typeface="Arial"/>
            </a:endParaRPr>
          </a:p>
          <a:p>
            <a:pPr marL="381000" indent="-228600">
              <a:lnSpc>
                <a:spcPct val="100000"/>
              </a:lnSpc>
              <a:spcBef>
                <a:spcPts val="880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1000" algn="l"/>
              </a:tabLst>
            </a:pPr>
            <a:r>
              <a:rPr sz="2000" dirty="0">
                <a:latin typeface="Arial"/>
                <a:cs typeface="Arial"/>
              </a:rPr>
              <a:t>risk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accidental corruption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database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structures</a:t>
            </a:r>
            <a:endParaRPr sz="2000">
              <a:latin typeface="Arial"/>
              <a:cs typeface="Arial"/>
            </a:endParaRPr>
          </a:p>
          <a:p>
            <a:pPr marL="381000" indent="-228600">
              <a:lnSpc>
                <a:spcPct val="100000"/>
              </a:lnSpc>
              <a:spcBef>
                <a:spcPts val="880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1000" algn="l"/>
              </a:tabLst>
            </a:pPr>
            <a:r>
              <a:rPr sz="2000" dirty="0">
                <a:latin typeface="Arial"/>
                <a:cs typeface="Arial"/>
              </a:rPr>
              <a:t>security risk, </a:t>
            </a:r>
            <a:r>
              <a:rPr sz="2000" spc="-5" dirty="0">
                <a:latin typeface="Arial"/>
                <a:cs typeface="Arial"/>
              </a:rPr>
              <a:t>allowing </a:t>
            </a:r>
            <a:r>
              <a:rPr sz="2000" dirty="0">
                <a:latin typeface="Arial"/>
                <a:cs typeface="Arial"/>
              </a:rPr>
              <a:t>users access to </a:t>
            </a:r>
            <a:r>
              <a:rPr sz="2000" spc="-5" dirty="0">
                <a:latin typeface="Arial"/>
                <a:cs typeface="Arial"/>
              </a:rPr>
              <a:t>unauthorized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8100" marR="116839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There are </a:t>
            </a:r>
            <a:r>
              <a:rPr sz="2000" spc="-5" dirty="0">
                <a:latin typeface="Arial"/>
                <a:cs typeface="Arial"/>
              </a:rPr>
              <a:t>alternatives, </a:t>
            </a:r>
            <a:r>
              <a:rPr sz="2000" dirty="0">
                <a:latin typeface="Arial"/>
                <a:cs typeface="Arial"/>
              </a:rPr>
              <a:t>which </a:t>
            </a:r>
            <a:r>
              <a:rPr sz="2000" spc="-5" dirty="0">
                <a:latin typeface="Arial"/>
                <a:cs typeface="Arial"/>
              </a:rPr>
              <a:t>give </a:t>
            </a:r>
            <a:r>
              <a:rPr sz="2000" dirty="0">
                <a:latin typeface="Arial"/>
                <a:cs typeface="Arial"/>
              </a:rPr>
              <a:t>good </a:t>
            </a:r>
            <a:r>
              <a:rPr sz="2000" spc="-5" dirty="0">
                <a:latin typeface="Arial"/>
                <a:cs typeface="Arial"/>
              </a:rPr>
              <a:t>security at the </a:t>
            </a:r>
            <a:r>
              <a:rPr sz="2000" dirty="0">
                <a:latin typeface="Arial"/>
                <a:cs typeface="Arial"/>
              </a:rPr>
              <a:t>cost </a:t>
            </a:r>
            <a:r>
              <a:rPr sz="2000" spc="-5" dirty="0">
                <a:latin typeface="Arial"/>
                <a:cs typeface="Arial"/>
              </a:rPr>
              <a:t>of  potentially </a:t>
            </a:r>
            <a:r>
              <a:rPr sz="2000" dirty="0">
                <a:latin typeface="Arial"/>
                <a:cs typeface="Arial"/>
              </a:rPr>
              <a:t>worse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performance.</a:t>
            </a:r>
            <a:endParaRPr sz="20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Direct execution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database system’s space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used when  </a:t>
            </a:r>
            <a:r>
              <a:rPr sz="2000" spc="-5" dirty="0">
                <a:latin typeface="Arial"/>
                <a:cs typeface="Arial"/>
              </a:rPr>
              <a:t>efficiency is </a:t>
            </a:r>
            <a:r>
              <a:rPr sz="2000" dirty="0">
                <a:latin typeface="Arial"/>
                <a:cs typeface="Arial"/>
              </a:rPr>
              <a:t>more </a:t>
            </a:r>
            <a:r>
              <a:rPr sz="2000" spc="-5" dirty="0">
                <a:latin typeface="Arial"/>
                <a:cs typeface="Arial"/>
              </a:rPr>
              <a:t>important than</a:t>
            </a:r>
            <a:r>
              <a:rPr sz="2000" dirty="0">
                <a:latin typeface="Arial"/>
                <a:cs typeface="Arial"/>
              </a:rPr>
              <a:t> security.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360" y="243480"/>
            <a:ext cx="7127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Security with External </a:t>
            </a:r>
            <a:r>
              <a:rPr sz="2800" spc="-10" dirty="0"/>
              <a:t>Language</a:t>
            </a:r>
            <a:r>
              <a:rPr sz="2800" spc="-25" dirty="0"/>
              <a:t> </a:t>
            </a:r>
            <a:r>
              <a:rPr sz="2800" spc="-10" dirty="0"/>
              <a:t>Routines</a:t>
            </a:r>
            <a:endParaRPr sz="28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5.49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589" y="115280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0489" y="1175660"/>
            <a:ext cx="34594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deal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security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4789" y="158841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2439" y="1481730"/>
            <a:ext cx="6522720" cy="14668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969"/>
              </a:spcBef>
            </a:pPr>
            <a:r>
              <a:rPr sz="2000" dirty="0">
                <a:latin typeface="Arial"/>
                <a:cs typeface="Arial"/>
              </a:rPr>
              <a:t>Use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sandbox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techniques</a:t>
            </a:r>
            <a:endParaRPr sz="2000">
              <a:latin typeface="Arial"/>
              <a:cs typeface="Arial"/>
            </a:endParaRPr>
          </a:p>
          <a:p>
            <a:pPr marL="393700" marR="43180" indent="-228600" algn="just">
              <a:lnSpc>
                <a:spcPct val="100200"/>
              </a:lnSpc>
              <a:spcBef>
                <a:spcPts val="865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93700" algn="l"/>
              </a:tabLst>
            </a:pPr>
            <a:r>
              <a:rPr sz="2000" spc="-5" dirty="0">
                <a:latin typeface="Arial"/>
                <a:cs typeface="Arial"/>
              </a:rPr>
              <a:t>that is </a:t>
            </a:r>
            <a:r>
              <a:rPr sz="2000" dirty="0">
                <a:latin typeface="Arial"/>
                <a:cs typeface="Arial"/>
              </a:rPr>
              <a:t>use a safe language like Java, which cannot </a:t>
            </a:r>
            <a:r>
              <a:rPr sz="2000" spc="-735" dirty="0">
                <a:latin typeface="Arial"/>
                <a:cs typeface="Arial"/>
              </a:rPr>
              <a:t>be </a:t>
            </a:r>
            <a:r>
              <a:rPr sz="2000" spc="-5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 to access/damage </a:t>
            </a:r>
            <a:r>
              <a:rPr sz="2000" spc="-5" dirty="0">
                <a:latin typeface="Arial"/>
                <a:cs typeface="Arial"/>
              </a:rPr>
              <a:t>other </a:t>
            </a:r>
            <a:r>
              <a:rPr sz="2000" dirty="0">
                <a:latin typeface="Arial"/>
                <a:cs typeface="Arial"/>
              </a:rPr>
              <a:t>parts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dirty="0">
                <a:latin typeface="Arial"/>
                <a:cs typeface="Arial"/>
              </a:rPr>
              <a:t>database  code.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4789" y="303113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589" y="4619900"/>
            <a:ext cx="172720" cy="85598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5089" y="3034940"/>
            <a:ext cx="7112000" cy="2799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 marR="59690">
              <a:lnSpc>
                <a:spcPct val="1002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Or, run external language </a:t>
            </a:r>
            <a:r>
              <a:rPr sz="2000" spc="-5" dirty="0">
                <a:latin typeface="Arial"/>
                <a:cs typeface="Arial"/>
              </a:rPr>
              <a:t>functions/procedures in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separate </a:t>
            </a:r>
            <a:r>
              <a:rPr sz="2000" dirty="0">
                <a:latin typeface="Arial"/>
                <a:cs typeface="Arial"/>
              </a:rPr>
              <a:t>process,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no access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dirty="0">
                <a:latin typeface="Arial"/>
                <a:cs typeface="Arial"/>
              </a:rPr>
              <a:t>database process’  memory.</a:t>
            </a:r>
            <a:endParaRPr sz="2000">
              <a:latin typeface="Arial"/>
              <a:cs typeface="Arial"/>
            </a:endParaRPr>
          </a:p>
          <a:p>
            <a:pPr marL="780415" marR="30480" indent="-228600">
              <a:lnSpc>
                <a:spcPct val="100000"/>
              </a:lnSpc>
              <a:spcBef>
                <a:spcPts val="869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781050" algn="l"/>
              </a:tabLst>
            </a:pPr>
            <a:r>
              <a:rPr sz="2000" spc="-5" dirty="0">
                <a:latin typeface="Arial"/>
                <a:cs typeface="Arial"/>
              </a:rPr>
              <a:t>Parameters </a:t>
            </a:r>
            <a:r>
              <a:rPr sz="2000" dirty="0">
                <a:latin typeface="Arial"/>
                <a:cs typeface="Arial"/>
              </a:rPr>
              <a:t>and results </a:t>
            </a:r>
            <a:r>
              <a:rPr sz="2000" spc="-5" dirty="0">
                <a:latin typeface="Arial"/>
                <a:cs typeface="Arial"/>
              </a:rPr>
              <a:t>communicated </a:t>
            </a:r>
            <a:r>
              <a:rPr sz="2000" dirty="0">
                <a:latin typeface="Arial"/>
                <a:cs typeface="Arial"/>
              </a:rPr>
              <a:t>via </a:t>
            </a:r>
            <a:r>
              <a:rPr sz="2000" spc="-114" dirty="0">
                <a:latin typeface="Arial"/>
                <a:cs typeface="Arial"/>
              </a:rPr>
              <a:t>inter-process  </a:t>
            </a:r>
            <a:r>
              <a:rPr sz="2000" spc="-5" dirty="0"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Both </a:t>
            </a:r>
            <a:r>
              <a:rPr sz="2000" dirty="0">
                <a:latin typeface="Arial"/>
                <a:cs typeface="Arial"/>
              </a:rPr>
              <a:t>have performance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overheads</a:t>
            </a:r>
            <a:endParaRPr sz="2000">
              <a:latin typeface="Arial"/>
              <a:cs typeface="Arial"/>
            </a:endParaRPr>
          </a:p>
          <a:p>
            <a:pPr marL="38100" marR="332105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Many database systems support both above approaches as  well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direct executing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database system address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space.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500" y="3055260"/>
            <a:ext cx="1649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</a:t>
            </a:r>
            <a:r>
              <a:rPr dirty="0"/>
              <a:t>r</a:t>
            </a:r>
            <a:r>
              <a:rPr spc="-5" dirty="0"/>
              <a:t>i</a:t>
            </a:r>
            <a:r>
              <a:rPr spc="-10" dirty="0"/>
              <a:t>g</a:t>
            </a:r>
            <a:r>
              <a:rPr dirty="0"/>
              <a:t>g</a:t>
            </a:r>
            <a:r>
              <a:rPr spc="-5" dirty="0"/>
              <a:t>e</a:t>
            </a:r>
            <a:r>
              <a:rPr spc="-10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5.50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2920" y="182520"/>
            <a:ext cx="1651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dirty="0"/>
              <a:t>gg</a:t>
            </a:r>
            <a:r>
              <a:rPr spc="-15" dirty="0"/>
              <a:t>e</a:t>
            </a:r>
            <a:r>
              <a:rPr dirty="0"/>
              <a:t>rs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5.51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9379" y="83911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9379" y="1856380"/>
            <a:ext cx="163830" cy="636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450" spc="29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9379" y="262219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9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9379" y="299557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9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9379" y="336133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9379" y="379694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9379" y="451830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9379" y="520918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2279" y="860700"/>
            <a:ext cx="6467475" cy="531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trigger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statement that is </a:t>
            </a:r>
            <a:r>
              <a:rPr sz="2000" dirty="0">
                <a:latin typeface="Arial"/>
                <a:cs typeface="Arial"/>
              </a:rPr>
              <a:t>executed </a:t>
            </a:r>
            <a:r>
              <a:rPr sz="2000" spc="-5" dirty="0">
                <a:latin typeface="Arial"/>
                <a:cs typeface="Arial"/>
              </a:rPr>
              <a:t>automatically </a:t>
            </a:r>
            <a:r>
              <a:rPr sz="2000" dirty="0">
                <a:latin typeface="Arial"/>
                <a:cs typeface="Arial"/>
              </a:rPr>
              <a:t>by 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system as a </a:t>
            </a:r>
            <a:r>
              <a:rPr sz="2000" spc="-5" dirty="0">
                <a:latin typeface="Arial"/>
                <a:cs typeface="Arial"/>
              </a:rPr>
              <a:t>side effect </a:t>
            </a:r>
            <a:r>
              <a:rPr sz="2000" dirty="0">
                <a:latin typeface="Arial"/>
                <a:cs typeface="Arial"/>
              </a:rPr>
              <a:t>of a </a:t>
            </a:r>
            <a:r>
              <a:rPr sz="2000" spc="-5" dirty="0">
                <a:latin typeface="Arial"/>
                <a:cs typeface="Arial"/>
              </a:rPr>
              <a:t>modification to the  </a:t>
            </a:r>
            <a:r>
              <a:rPr sz="2000" dirty="0"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100203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Trigger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ECA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rule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112331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E: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Event	</a:t>
            </a: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（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insert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delete </a:t>
            </a:r>
            <a:r>
              <a:rPr sz="1800" dirty="0">
                <a:solidFill>
                  <a:srgbClr val="FF0000"/>
                </a:solidFill>
                <a:latin typeface="MS PGothic"/>
                <a:cs typeface="MS PGothic"/>
              </a:rPr>
              <a:t>，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  <a:p>
            <a:pPr marL="12700" marR="5191760">
              <a:lnSpc>
                <a:spcPct val="136100"/>
              </a:lnSpc>
              <a:spcBef>
                <a:spcPts val="1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C: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FF0000"/>
                </a:solidFill>
                <a:latin typeface="Arial"/>
                <a:cs typeface="Arial"/>
              </a:rPr>
              <a:t>Condition </a:t>
            </a:r>
            <a:r>
              <a:rPr lang="en-US" altLang="zh-CN" sz="18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zh-CN" altLang="en-US" spc="-10">
                <a:solidFill>
                  <a:srgbClr val="FF0000"/>
                </a:solidFill>
                <a:latin typeface="Arial"/>
                <a:cs typeface="Arial"/>
              </a:rPr>
              <a:t>           </a:t>
            </a:r>
            <a:r>
              <a:rPr sz="18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A: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Action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To design a </a:t>
            </a:r>
            <a:r>
              <a:rPr sz="2000" spc="-5" dirty="0">
                <a:latin typeface="Arial"/>
                <a:cs typeface="Arial"/>
              </a:rPr>
              <a:t>trigger </a:t>
            </a:r>
            <a:r>
              <a:rPr sz="2000" dirty="0">
                <a:latin typeface="Arial"/>
                <a:cs typeface="Arial"/>
              </a:rPr>
              <a:t>mechanism, we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must:</a:t>
            </a:r>
            <a:endParaRPr sz="2000">
              <a:latin typeface="Arial"/>
              <a:cs typeface="Arial"/>
            </a:endParaRPr>
          </a:p>
          <a:p>
            <a:pPr marL="12700" marR="425450">
              <a:lnSpc>
                <a:spcPct val="100400"/>
              </a:lnSpc>
              <a:spcBef>
                <a:spcPts val="860"/>
              </a:spcBef>
            </a:pPr>
            <a:r>
              <a:rPr sz="2000" spc="-5" dirty="0">
                <a:latin typeface="Arial"/>
                <a:cs typeface="Arial"/>
              </a:rPr>
              <a:t>Specify the </a:t>
            </a:r>
            <a:r>
              <a:rPr sz="2000" dirty="0">
                <a:latin typeface="Arial"/>
                <a:cs typeface="Arial"/>
              </a:rPr>
              <a:t>conditions under which </a:t>
            </a:r>
            <a:r>
              <a:rPr sz="2000" spc="-5" dirty="0">
                <a:latin typeface="Arial"/>
                <a:cs typeface="Arial"/>
              </a:rPr>
              <a:t>the trigger is to </a:t>
            </a:r>
            <a:r>
              <a:rPr sz="2000" dirty="0">
                <a:latin typeface="Arial"/>
                <a:cs typeface="Arial"/>
              </a:rPr>
              <a:t>be  executed.</a:t>
            </a:r>
            <a:endParaRPr sz="2000">
              <a:latin typeface="Arial"/>
              <a:cs typeface="Arial"/>
            </a:endParaRPr>
          </a:p>
          <a:p>
            <a:pPr marL="12700" marR="109093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Specify the actions to </a:t>
            </a:r>
            <a:r>
              <a:rPr sz="2000" dirty="0">
                <a:latin typeface="Arial"/>
                <a:cs typeface="Arial"/>
              </a:rPr>
              <a:t>be taken when </a:t>
            </a:r>
            <a:r>
              <a:rPr sz="2000" spc="-5" dirty="0">
                <a:latin typeface="Arial"/>
                <a:cs typeface="Arial"/>
              </a:rPr>
              <a:t>the trigger  </a:t>
            </a:r>
            <a:r>
              <a:rPr sz="2000" dirty="0">
                <a:latin typeface="Arial"/>
                <a:cs typeface="Arial"/>
              </a:rPr>
              <a:t>executes.</a:t>
            </a:r>
            <a:endParaRPr sz="2000">
              <a:latin typeface="Arial"/>
              <a:cs typeface="Arial"/>
            </a:endParaRPr>
          </a:p>
          <a:p>
            <a:pPr marL="12700" marR="354965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latin typeface="Arial"/>
                <a:cs typeface="Arial"/>
              </a:rPr>
              <a:t>Triggers introduced </a:t>
            </a:r>
            <a:r>
              <a:rPr sz="2000" spc="-5" dirty="0">
                <a:latin typeface="Arial"/>
                <a:cs typeface="Arial"/>
              </a:rPr>
              <a:t>to SQL </a:t>
            </a:r>
            <a:r>
              <a:rPr sz="2000" dirty="0">
                <a:latin typeface="Arial"/>
                <a:cs typeface="Arial"/>
              </a:rPr>
              <a:t>standard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SQL:1999, but  supported even earlier using non-standard syntax </a:t>
            </a:r>
            <a:r>
              <a:rPr sz="2000" spc="-5" dirty="0">
                <a:latin typeface="Arial"/>
                <a:cs typeface="Arial"/>
              </a:rPr>
              <a:t>by  </a:t>
            </a:r>
            <a:r>
              <a:rPr sz="2000" dirty="0">
                <a:latin typeface="Arial"/>
                <a:cs typeface="Arial"/>
              </a:rPr>
              <a:t>most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8529" y="182520"/>
            <a:ext cx="3206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Trigger</a:t>
            </a:r>
            <a:r>
              <a:rPr spc="-3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5.52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6810" y="1293770"/>
            <a:ext cx="1581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9710" y="1312820"/>
            <a:ext cx="40944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account_log(account, </a:t>
            </a:r>
            <a:r>
              <a:rPr sz="1800" spc="-5" dirty="0">
                <a:latin typeface="Arial"/>
                <a:cs typeface="Arial"/>
              </a:rPr>
              <a:t>amount,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datetime)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6810" y="2041800"/>
            <a:ext cx="1581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9710" y="2060850"/>
            <a:ext cx="6647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create </a:t>
            </a:r>
            <a:r>
              <a:rPr sz="1800" b="1" dirty="0">
                <a:latin typeface="Arial"/>
                <a:cs typeface="Arial"/>
              </a:rPr>
              <a:t>trigger </a:t>
            </a:r>
            <a:r>
              <a:rPr sz="1800" i="1" spc="-5" dirty="0">
                <a:latin typeface="Arial"/>
                <a:cs typeface="Arial"/>
              </a:rPr>
              <a:t>account_trigger </a:t>
            </a:r>
            <a:r>
              <a:rPr sz="1800" b="1" spc="-10" dirty="0">
                <a:latin typeface="Arial"/>
                <a:cs typeface="Arial"/>
              </a:rPr>
              <a:t>after </a:t>
            </a:r>
            <a:r>
              <a:rPr sz="1800" b="1" spc="-5" dirty="0">
                <a:latin typeface="Arial"/>
                <a:cs typeface="Arial"/>
              </a:rPr>
              <a:t>update on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account(balance)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referencing new row as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nrow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6850" y="2883810"/>
            <a:ext cx="6292215" cy="26200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1447800" algn="l"/>
              </a:tabLst>
            </a:pPr>
            <a:r>
              <a:rPr sz="1800" b="1" spc="-5" dirty="0">
                <a:latin typeface="Arial"/>
                <a:cs typeface="Arial"/>
              </a:rPr>
              <a:t>referencing	old row as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orow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10" dirty="0">
                <a:latin typeface="Arial"/>
                <a:cs typeface="Arial"/>
              </a:rPr>
              <a:t>each</a:t>
            </a:r>
            <a:r>
              <a:rPr sz="1800" b="1" spc="-5" dirty="0">
                <a:latin typeface="Arial"/>
                <a:cs typeface="Arial"/>
              </a:rPr>
              <a:t> row</a:t>
            </a:r>
            <a:endParaRPr sz="18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when </a:t>
            </a:r>
            <a:r>
              <a:rPr sz="1800" i="1" spc="-10" dirty="0">
                <a:latin typeface="Arial"/>
                <a:cs typeface="Arial"/>
              </a:rPr>
              <a:t>nrow.balance </a:t>
            </a:r>
            <a:r>
              <a:rPr sz="1800" i="1" dirty="0">
                <a:latin typeface="Arial"/>
                <a:cs typeface="Arial"/>
              </a:rPr>
              <a:t>- </a:t>
            </a:r>
            <a:r>
              <a:rPr sz="1800" i="1" spc="-10" dirty="0">
                <a:latin typeface="Arial"/>
                <a:cs typeface="Arial"/>
              </a:rPr>
              <a:t>orow.balance </a:t>
            </a:r>
            <a:r>
              <a:rPr sz="1800" dirty="0">
                <a:latin typeface="Arial"/>
                <a:cs typeface="Arial"/>
              </a:rPr>
              <a:t>&gt; </a:t>
            </a:r>
            <a:r>
              <a:rPr sz="1800" spc="-10" dirty="0">
                <a:latin typeface="Arial"/>
                <a:cs typeface="Arial"/>
              </a:rPr>
              <a:t>=200000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652145">
              <a:lnSpc>
                <a:spcPct val="100000"/>
              </a:lnSpc>
              <a:spcBef>
                <a:spcPts val="780"/>
              </a:spcBef>
              <a:tabLst>
                <a:tab pos="2135505" algn="l"/>
              </a:tabLst>
            </a:pPr>
            <a:r>
              <a:rPr sz="1800" i="1" spc="-10" dirty="0">
                <a:latin typeface="Arial"/>
                <a:cs typeface="Arial"/>
              </a:rPr>
              <a:t>orow.balance	-nrow.balance &gt;=50000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begin</a:t>
            </a:r>
            <a:endParaRPr sz="1800">
              <a:latin typeface="Arial"/>
              <a:cs typeface="Arial"/>
            </a:endParaRPr>
          </a:p>
          <a:p>
            <a:pPr marL="60706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insert </a:t>
            </a:r>
            <a:r>
              <a:rPr sz="1800" b="1" dirty="0">
                <a:latin typeface="Arial"/>
                <a:cs typeface="Arial"/>
              </a:rPr>
              <a:t>into </a:t>
            </a:r>
            <a:r>
              <a:rPr sz="1800" i="1" spc="-10" dirty="0">
                <a:latin typeface="Arial"/>
                <a:cs typeface="Arial"/>
              </a:rPr>
              <a:t>account_log </a:t>
            </a:r>
            <a:r>
              <a:rPr sz="1800" b="1" spc="-10" dirty="0">
                <a:latin typeface="Arial"/>
                <a:cs typeface="Arial"/>
              </a:rPr>
              <a:t>values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(nrow.account-number,</a:t>
            </a:r>
            <a:endParaRPr sz="1800">
              <a:latin typeface="Arial"/>
              <a:cs typeface="Arial"/>
            </a:endParaRPr>
          </a:p>
          <a:p>
            <a:pPr marL="1741170">
              <a:lnSpc>
                <a:spcPct val="100000"/>
              </a:lnSpc>
              <a:spcBef>
                <a:spcPts val="790"/>
              </a:spcBef>
            </a:pPr>
            <a:r>
              <a:rPr sz="1800" i="1" spc="-10" dirty="0">
                <a:latin typeface="Arial"/>
                <a:cs typeface="Arial"/>
              </a:rPr>
              <a:t>nrow.balance-orow.balance </a:t>
            </a:r>
            <a:r>
              <a:rPr sz="1800" i="1" dirty="0">
                <a:latin typeface="Arial"/>
                <a:cs typeface="Arial"/>
              </a:rPr>
              <a:t>, </a:t>
            </a:r>
            <a:r>
              <a:rPr sz="1800" i="1" spc="-5" dirty="0">
                <a:latin typeface="Arial"/>
                <a:cs typeface="Arial"/>
              </a:rPr>
              <a:t>current_time()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8850" y="182520"/>
            <a:ext cx="3275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JDBC and</a:t>
            </a:r>
            <a:r>
              <a:rPr spc="-75" dirty="0"/>
              <a:t> </a:t>
            </a:r>
            <a:r>
              <a:rPr spc="-5" dirty="0"/>
              <a:t>ODBC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589" y="110581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589" y="182717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7489" y="1128670"/>
            <a:ext cx="675640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API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(application-program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interface)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 program </a:t>
            </a:r>
            <a:r>
              <a:rPr sz="2000" spc="-5" dirty="0">
                <a:latin typeface="Arial"/>
                <a:cs typeface="Arial"/>
              </a:rPr>
              <a:t>to interact  with </a:t>
            </a:r>
            <a:r>
              <a:rPr sz="2000" dirty="0">
                <a:latin typeface="Arial"/>
                <a:cs typeface="Arial"/>
              </a:rPr>
              <a:t>a database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Application </a:t>
            </a:r>
            <a:r>
              <a:rPr sz="2000" dirty="0">
                <a:latin typeface="Arial"/>
                <a:cs typeface="Arial"/>
              </a:rPr>
              <a:t>makes </a:t>
            </a:r>
            <a:r>
              <a:rPr sz="2000" spc="-5" dirty="0">
                <a:latin typeface="Arial"/>
                <a:cs typeface="Arial"/>
              </a:rPr>
              <a:t>calls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1789" y="226278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1789" y="267807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1789" y="309463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539" y="2153560"/>
            <a:ext cx="6330315" cy="127508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Arial"/>
                <a:cs typeface="Arial"/>
              </a:rPr>
              <a:t>Connect </a:t>
            </a:r>
            <a:r>
              <a:rPr sz="2000" spc="-5" dirty="0">
                <a:latin typeface="Arial"/>
                <a:cs typeface="Arial"/>
              </a:rPr>
              <a:t>with the </a:t>
            </a:r>
            <a:r>
              <a:rPr sz="2000" dirty="0">
                <a:latin typeface="Arial"/>
                <a:cs typeface="Arial"/>
              </a:rPr>
              <a:t>database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Send SQL </a:t>
            </a:r>
            <a:r>
              <a:rPr sz="2000" dirty="0">
                <a:latin typeface="Arial"/>
                <a:cs typeface="Arial"/>
              </a:rPr>
              <a:t>commands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dirty="0">
                <a:latin typeface="Arial"/>
                <a:cs typeface="Arial"/>
              </a:rPr>
              <a:t>database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Fetch </a:t>
            </a:r>
            <a:r>
              <a:rPr sz="2000" dirty="0">
                <a:latin typeface="Arial"/>
                <a:cs typeface="Arial"/>
              </a:rPr>
              <a:t>tuples of result one-by-one </a:t>
            </a:r>
            <a:r>
              <a:rPr sz="2000" spc="-5" dirty="0">
                <a:latin typeface="Arial"/>
                <a:cs typeface="Arial"/>
              </a:rPr>
              <a:t>into </a:t>
            </a:r>
            <a:r>
              <a:rPr sz="2000" dirty="0">
                <a:latin typeface="Arial"/>
                <a:cs typeface="Arial"/>
              </a:rPr>
              <a:t>program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4589" y="3351170"/>
            <a:ext cx="172720" cy="210439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7489" y="3401970"/>
            <a:ext cx="6841490" cy="210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ODBC </a:t>
            </a:r>
            <a:r>
              <a:rPr sz="2000" dirty="0">
                <a:latin typeface="Arial"/>
                <a:cs typeface="Arial"/>
              </a:rPr>
              <a:t>(Open Database Connectivity) works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C, C++, C#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JDBC </a:t>
            </a:r>
            <a:r>
              <a:rPr sz="2000" dirty="0">
                <a:latin typeface="Arial"/>
                <a:cs typeface="Arial"/>
              </a:rPr>
              <a:t>(Java </a:t>
            </a:r>
            <a:r>
              <a:rPr sz="2000" spc="-5" dirty="0">
                <a:latin typeface="Arial"/>
                <a:cs typeface="Arial"/>
              </a:rPr>
              <a:t>Database Connectivity) </a:t>
            </a:r>
            <a:r>
              <a:rPr sz="2000" dirty="0">
                <a:latin typeface="Arial"/>
                <a:cs typeface="Arial"/>
              </a:rPr>
              <a:t>works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Java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Embedded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SQL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SQLJ </a:t>
            </a:r>
            <a:r>
              <a:rPr sz="2000" dirty="0">
                <a:latin typeface="Arial"/>
                <a:cs typeface="Arial"/>
              </a:rPr>
              <a:t>- embedded SQL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20992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JPA(Java Persistence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API)	</a:t>
            </a:r>
            <a:r>
              <a:rPr sz="2000" dirty="0">
                <a:latin typeface="Arial"/>
                <a:cs typeface="Arial"/>
              </a:rPr>
              <a:t>- OR mapping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02040" y="3563187"/>
            <a:ext cx="2590800" cy="1447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800" b="1" i="1" dirty="0">
                <a:latin typeface="Arial"/>
                <a:cs typeface="Arial"/>
              </a:rPr>
              <a:t>zhichao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latin typeface="Arial"/>
                <a:cs typeface="Arial"/>
              </a:rPr>
              <a:t>2021-03-29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05:27:36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1000" dirty="0">
                <a:latin typeface="Arial"/>
                <a:cs typeface="Arial"/>
              </a:rPr>
              <a:t>--------------------------------------------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Base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120" y="182520"/>
            <a:ext cx="7333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Triggering Events and Actions in</a:t>
            </a:r>
            <a:r>
              <a:rPr spc="-85" dirty="0"/>
              <a:t> </a:t>
            </a:r>
            <a:r>
              <a:rPr spc="-5" dirty="0"/>
              <a:t>SQL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5.55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3170" y="1071266"/>
            <a:ext cx="143510" cy="6502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50" spc="17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50" spc="17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0029" y="1111398"/>
            <a:ext cx="5216525" cy="65024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00" dirty="0">
                <a:latin typeface="Arial"/>
                <a:cs typeface="Arial"/>
              </a:rPr>
              <a:t>Triggering </a:t>
            </a:r>
            <a:r>
              <a:rPr sz="1600" spc="5" dirty="0">
                <a:latin typeface="Arial"/>
                <a:cs typeface="Arial"/>
              </a:rPr>
              <a:t>event </a:t>
            </a:r>
            <a:r>
              <a:rPr sz="1600" spc="10" dirty="0">
                <a:latin typeface="Arial"/>
                <a:cs typeface="Arial"/>
              </a:rPr>
              <a:t>can </a:t>
            </a:r>
            <a:r>
              <a:rPr sz="1600" spc="5" dirty="0">
                <a:latin typeface="Arial"/>
                <a:cs typeface="Arial"/>
              </a:rPr>
              <a:t>be </a:t>
            </a:r>
            <a:r>
              <a:rPr sz="1600" b="1" spc="5" dirty="0">
                <a:latin typeface="Arial"/>
                <a:cs typeface="Arial"/>
              </a:rPr>
              <a:t>insert</a:t>
            </a:r>
            <a:r>
              <a:rPr sz="1600" spc="5" dirty="0">
                <a:latin typeface="Arial"/>
                <a:cs typeface="Arial"/>
              </a:rPr>
              <a:t>, </a:t>
            </a:r>
            <a:r>
              <a:rPr sz="1600" b="1" spc="5" dirty="0">
                <a:latin typeface="Arial"/>
                <a:cs typeface="Arial"/>
              </a:rPr>
              <a:t>delete </a:t>
            </a:r>
            <a:r>
              <a:rPr sz="1600" spc="5" dirty="0">
                <a:latin typeface="Arial"/>
                <a:cs typeface="Arial"/>
              </a:rPr>
              <a:t>or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update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600" spc="5" dirty="0">
                <a:latin typeface="Arial"/>
                <a:cs typeface="Arial"/>
              </a:rPr>
              <a:t>Triggers on update </a:t>
            </a:r>
            <a:r>
              <a:rPr sz="1600" spc="10" dirty="0">
                <a:latin typeface="Arial"/>
                <a:cs typeface="Arial"/>
              </a:rPr>
              <a:t>can </a:t>
            </a:r>
            <a:r>
              <a:rPr sz="1600" spc="5" dirty="0">
                <a:latin typeface="Arial"/>
                <a:cs typeface="Arial"/>
              </a:rPr>
              <a:t>be restricted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5" dirty="0">
                <a:latin typeface="Arial"/>
                <a:cs typeface="Arial"/>
              </a:rPr>
              <a:t>specific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attributes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2739" y="1804310"/>
            <a:ext cx="14859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8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3879" y="1800500"/>
            <a:ext cx="344868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5" dirty="0">
                <a:latin typeface="Arial"/>
                <a:cs typeface="Arial"/>
              </a:rPr>
              <a:t>E.g., </a:t>
            </a:r>
            <a:r>
              <a:rPr sz="1600" b="1" dirty="0">
                <a:latin typeface="Arial"/>
                <a:cs typeface="Arial"/>
              </a:rPr>
              <a:t>after </a:t>
            </a:r>
            <a:r>
              <a:rPr sz="1600" b="1" spc="5" dirty="0">
                <a:latin typeface="Arial"/>
                <a:cs typeface="Arial"/>
              </a:rPr>
              <a:t>update of </a:t>
            </a:r>
            <a:r>
              <a:rPr sz="1600" i="1" spc="5" dirty="0">
                <a:latin typeface="Arial"/>
                <a:cs typeface="Arial"/>
              </a:rPr>
              <a:t>takes </a:t>
            </a:r>
            <a:r>
              <a:rPr sz="1600" b="1" spc="5" dirty="0">
                <a:latin typeface="Arial"/>
                <a:cs typeface="Arial"/>
              </a:rPr>
              <a:t>on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grade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3170" y="2100220"/>
            <a:ext cx="14351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7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0029" y="2112920"/>
            <a:ext cx="599503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Arial"/>
                <a:cs typeface="Arial"/>
              </a:rPr>
              <a:t>Values of attributes before and after an update can be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referenced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2739" y="2427880"/>
            <a:ext cx="14859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8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2739" y="2739030"/>
            <a:ext cx="14859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8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3879" y="2358538"/>
            <a:ext cx="4734560" cy="65024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381885" algn="l"/>
              </a:tabLst>
            </a:pPr>
            <a:r>
              <a:rPr sz="1600" b="1" spc="5" dirty="0">
                <a:latin typeface="Arial"/>
                <a:cs typeface="Arial"/>
              </a:rPr>
              <a:t>referencing old</a:t>
            </a:r>
            <a:r>
              <a:rPr sz="1600" b="1" spc="10" dirty="0">
                <a:latin typeface="Arial"/>
                <a:cs typeface="Arial"/>
              </a:rPr>
              <a:t> row as	</a:t>
            </a:r>
            <a:r>
              <a:rPr sz="1600" b="1" spc="5" dirty="0">
                <a:latin typeface="Arial"/>
                <a:cs typeface="Arial"/>
              </a:rPr>
              <a:t>: </a:t>
            </a:r>
            <a:r>
              <a:rPr sz="1600" spc="5" dirty="0">
                <a:latin typeface="Arial"/>
                <a:cs typeface="Arial"/>
              </a:rPr>
              <a:t>for </a:t>
            </a:r>
            <a:r>
              <a:rPr sz="1600" dirty="0">
                <a:latin typeface="Arial"/>
                <a:cs typeface="Arial"/>
              </a:rPr>
              <a:t>deletes </a:t>
            </a:r>
            <a:r>
              <a:rPr sz="1600" spc="5" dirty="0">
                <a:latin typeface="Arial"/>
                <a:cs typeface="Arial"/>
              </a:rPr>
              <a:t>and updates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600" b="1" spc="5" dirty="0">
                <a:latin typeface="Arial"/>
                <a:cs typeface="Arial"/>
              </a:rPr>
              <a:t>referencing new </a:t>
            </a:r>
            <a:r>
              <a:rPr sz="1600" b="1" spc="10" dirty="0">
                <a:latin typeface="Arial"/>
                <a:cs typeface="Arial"/>
              </a:rPr>
              <a:t>row as </a:t>
            </a:r>
            <a:r>
              <a:rPr sz="1600" b="1" spc="5" dirty="0">
                <a:latin typeface="Arial"/>
                <a:cs typeface="Arial"/>
              </a:rPr>
              <a:t>: </a:t>
            </a:r>
            <a:r>
              <a:rPr sz="1600" spc="5" dirty="0">
                <a:latin typeface="Arial"/>
                <a:cs typeface="Arial"/>
              </a:rPr>
              <a:t>for inserts 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updates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3170" y="3034940"/>
            <a:ext cx="14351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7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0029" y="3047640"/>
            <a:ext cx="6213475" cy="213931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320"/>
              </a:spcBef>
            </a:pPr>
            <a:r>
              <a:rPr sz="1600" spc="5" dirty="0">
                <a:latin typeface="Arial"/>
                <a:cs typeface="Arial"/>
              </a:rPr>
              <a:t>Triggers </a:t>
            </a:r>
            <a:r>
              <a:rPr sz="1600" spc="10" dirty="0">
                <a:latin typeface="Arial"/>
                <a:cs typeface="Arial"/>
              </a:rPr>
              <a:t>can </a:t>
            </a:r>
            <a:r>
              <a:rPr sz="1600" spc="5" dirty="0">
                <a:latin typeface="Arial"/>
                <a:cs typeface="Arial"/>
              </a:rPr>
              <a:t>be activated before an event, which </a:t>
            </a:r>
            <a:r>
              <a:rPr sz="1600" spc="10" dirty="0">
                <a:latin typeface="Arial"/>
                <a:cs typeface="Arial"/>
              </a:rPr>
              <a:t>can </a:t>
            </a:r>
            <a:r>
              <a:rPr sz="1600" spc="5" dirty="0">
                <a:latin typeface="Arial"/>
                <a:cs typeface="Arial"/>
              </a:rPr>
              <a:t>serve as extra  constraints. E.g. convert blank grades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null.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  <a:spcBef>
                <a:spcPts val="500"/>
              </a:spcBef>
            </a:pPr>
            <a:r>
              <a:rPr sz="1600" b="1" spc="5" dirty="0">
                <a:latin typeface="Arial"/>
                <a:cs typeface="Arial"/>
              </a:rPr>
              <a:t>create trigger </a:t>
            </a:r>
            <a:r>
              <a:rPr sz="1600" i="1" spc="5" dirty="0">
                <a:latin typeface="Arial"/>
                <a:cs typeface="Arial"/>
              </a:rPr>
              <a:t>setnull_trigger </a:t>
            </a:r>
            <a:r>
              <a:rPr sz="1600" b="1" spc="5" dirty="0">
                <a:latin typeface="Arial"/>
                <a:cs typeface="Arial"/>
              </a:rPr>
              <a:t>before update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takes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50"/>
              </a:lnSpc>
            </a:pPr>
            <a:r>
              <a:rPr sz="1600" b="1" spc="5" dirty="0">
                <a:latin typeface="Arial"/>
                <a:cs typeface="Arial"/>
              </a:rPr>
              <a:t>referencing new row as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nrow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50"/>
              </a:lnSpc>
            </a:pPr>
            <a:r>
              <a:rPr sz="1600" b="1" spc="5" dirty="0">
                <a:latin typeface="Arial"/>
                <a:cs typeface="Arial"/>
              </a:rPr>
              <a:t>for each row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50"/>
              </a:lnSpc>
            </a:pPr>
            <a:r>
              <a:rPr sz="1600" b="1" spc="5" dirty="0">
                <a:latin typeface="Arial"/>
                <a:cs typeface="Arial"/>
              </a:rPr>
              <a:t>when (</a:t>
            </a:r>
            <a:r>
              <a:rPr sz="1600" i="1" spc="5" dirty="0">
                <a:latin typeface="Arial"/>
                <a:cs typeface="Arial"/>
              </a:rPr>
              <a:t>nrow.grade </a:t>
            </a:r>
            <a:r>
              <a:rPr sz="1600" spc="10" dirty="0">
                <a:latin typeface="Arial"/>
                <a:cs typeface="Arial"/>
              </a:rPr>
              <a:t>= </a:t>
            </a:r>
            <a:r>
              <a:rPr sz="1600" dirty="0">
                <a:latin typeface="Arial"/>
                <a:cs typeface="Arial"/>
              </a:rPr>
              <a:t>‘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‘)</a:t>
            </a:r>
            <a:endParaRPr sz="1600">
              <a:latin typeface="Arial"/>
              <a:cs typeface="Arial"/>
            </a:endParaRPr>
          </a:p>
          <a:p>
            <a:pPr marL="534035">
              <a:lnSpc>
                <a:spcPts val="1750"/>
              </a:lnSpc>
            </a:pPr>
            <a:r>
              <a:rPr sz="1600" b="1" spc="5" dirty="0">
                <a:latin typeface="Arial"/>
                <a:cs typeface="Arial"/>
              </a:rPr>
              <a:t>begin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atomic</a:t>
            </a:r>
            <a:endParaRPr sz="1600">
              <a:latin typeface="Arial"/>
              <a:cs typeface="Arial"/>
            </a:endParaRPr>
          </a:p>
          <a:p>
            <a:pPr marL="532765" marR="3559175" indent="56515">
              <a:lnSpc>
                <a:spcPts val="1750"/>
              </a:lnSpc>
              <a:spcBef>
                <a:spcPts val="115"/>
              </a:spcBef>
            </a:pPr>
            <a:r>
              <a:rPr sz="1600" b="1" spc="5" dirty="0">
                <a:latin typeface="Arial"/>
                <a:cs typeface="Arial"/>
              </a:rPr>
              <a:t>set </a:t>
            </a:r>
            <a:r>
              <a:rPr sz="1600" i="1" spc="5" dirty="0">
                <a:latin typeface="Arial"/>
                <a:cs typeface="Arial"/>
              </a:rPr>
              <a:t>nrow.grade </a:t>
            </a:r>
            <a:r>
              <a:rPr sz="1600" spc="10" dirty="0">
                <a:latin typeface="Arial"/>
                <a:cs typeface="Arial"/>
              </a:rPr>
              <a:t>= </a:t>
            </a:r>
            <a:r>
              <a:rPr sz="1600" b="1" spc="5" dirty="0">
                <a:latin typeface="Arial"/>
                <a:cs typeface="Arial"/>
              </a:rPr>
              <a:t>null;  </a:t>
            </a:r>
            <a:r>
              <a:rPr sz="1600" b="1" dirty="0">
                <a:latin typeface="Arial"/>
                <a:cs typeface="Arial"/>
              </a:rPr>
              <a:t>end;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470" y="182520"/>
            <a:ext cx="78301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Trigger to Maintain credits_earned</a:t>
            </a:r>
            <a:r>
              <a:rPr spc="-70" dirty="0"/>
              <a:t> </a:t>
            </a:r>
            <a:r>
              <a:rPr spc="-5" dirty="0"/>
              <a:t>value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5.56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589" y="110581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7489" y="1128670"/>
            <a:ext cx="7202170" cy="429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create trigger </a:t>
            </a:r>
            <a:r>
              <a:rPr sz="2000" i="1" dirty="0">
                <a:latin typeface="Arial"/>
                <a:cs typeface="Arial"/>
              </a:rPr>
              <a:t>credits_earned </a:t>
            </a:r>
            <a:r>
              <a:rPr sz="2000" b="1" dirty="0">
                <a:latin typeface="Arial"/>
                <a:cs typeface="Arial"/>
              </a:rPr>
              <a:t>after </a:t>
            </a:r>
            <a:r>
              <a:rPr sz="2000" b="1" spc="-5" dirty="0">
                <a:latin typeface="Arial"/>
                <a:cs typeface="Arial"/>
              </a:rPr>
              <a:t>update of </a:t>
            </a:r>
            <a:r>
              <a:rPr sz="2000" i="1" dirty="0">
                <a:latin typeface="Arial"/>
                <a:cs typeface="Arial"/>
              </a:rPr>
              <a:t>takes </a:t>
            </a:r>
            <a:r>
              <a:rPr sz="2000" b="1" spc="-5" dirty="0">
                <a:latin typeface="Arial"/>
                <a:cs typeface="Arial"/>
              </a:rPr>
              <a:t>on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grade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referencing new row as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nrow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referencing old row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orow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for 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row</a:t>
            </a:r>
            <a:endParaRPr sz="2000">
              <a:latin typeface="Arial"/>
              <a:cs typeface="Arial"/>
            </a:endParaRPr>
          </a:p>
          <a:p>
            <a:pPr marL="292100" marR="1341120" indent="-2794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when </a:t>
            </a:r>
            <a:r>
              <a:rPr sz="2000" i="1" dirty="0">
                <a:latin typeface="Arial"/>
                <a:cs typeface="Arial"/>
              </a:rPr>
              <a:t>nrow.grade </a:t>
            </a:r>
            <a:r>
              <a:rPr sz="2000" dirty="0">
                <a:latin typeface="Arial"/>
                <a:cs typeface="Arial"/>
              </a:rPr>
              <a:t>&lt;&gt; ’F’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i="1" dirty="0">
                <a:latin typeface="Arial"/>
                <a:cs typeface="Arial"/>
              </a:rPr>
              <a:t>nrow.grade </a:t>
            </a:r>
            <a:r>
              <a:rPr sz="2000" b="1" dirty="0">
                <a:latin typeface="Arial"/>
                <a:cs typeface="Arial"/>
              </a:rPr>
              <a:t>is not </a:t>
            </a:r>
            <a:r>
              <a:rPr sz="2000" b="1" spc="-5" dirty="0">
                <a:latin typeface="Arial"/>
                <a:cs typeface="Arial"/>
              </a:rPr>
              <a:t>null 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orow.grade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’F’ </a:t>
            </a:r>
            <a:r>
              <a:rPr sz="2000" b="1" spc="-5" dirty="0">
                <a:latin typeface="Arial"/>
                <a:cs typeface="Arial"/>
              </a:rPr>
              <a:t>or </a:t>
            </a:r>
            <a:r>
              <a:rPr sz="2000" i="1" dirty="0">
                <a:latin typeface="Arial"/>
                <a:cs typeface="Arial"/>
              </a:rPr>
              <a:t>orow.grade </a:t>
            </a:r>
            <a:r>
              <a:rPr sz="2000" b="1" spc="-5" dirty="0">
                <a:latin typeface="Arial"/>
                <a:cs typeface="Arial"/>
              </a:rPr>
              <a:t>is null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62585" marR="5090795" indent="-35052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begin atomic  </a:t>
            </a:r>
            <a:r>
              <a:rPr sz="2000" b="1" dirty="0">
                <a:latin typeface="Arial"/>
                <a:cs typeface="Arial"/>
              </a:rPr>
              <a:t>update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student</a:t>
            </a:r>
            <a:endParaRPr sz="2000">
              <a:latin typeface="Arial"/>
              <a:cs typeface="Arial"/>
            </a:endParaRPr>
          </a:p>
          <a:p>
            <a:pPr marL="782955" marR="4112895" indent="-42037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latin typeface="Arial"/>
                <a:cs typeface="Arial"/>
              </a:rPr>
              <a:t>set </a:t>
            </a:r>
            <a:r>
              <a:rPr sz="2000" i="1" dirty="0">
                <a:latin typeface="Arial"/>
                <a:cs typeface="Arial"/>
              </a:rPr>
              <a:t>tot_cred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i="1" spc="-5" dirty="0">
                <a:latin typeface="Arial"/>
                <a:cs typeface="Arial"/>
              </a:rPr>
              <a:t>tot_cred </a:t>
            </a:r>
            <a:r>
              <a:rPr sz="2000" dirty="0">
                <a:latin typeface="Arial"/>
                <a:cs typeface="Arial"/>
              </a:rPr>
              <a:t>+  (</a:t>
            </a:r>
            <a:r>
              <a:rPr sz="2000" b="1" dirty="0">
                <a:latin typeface="Arial"/>
                <a:cs typeface="Arial"/>
              </a:rPr>
              <a:t>select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credits</a:t>
            </a:r>
            <a:endParaRPr sz="2000">
              <a:latin typeface="Arial"/>
              <a:cs typeface="Arial"/>
            </a:endParaRPr>
          </a:p>
          <a:p>
            <a:pPr marL="85344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from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  <a:p>
            <a:pPr marL="85344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where </a:t>
            </a:r>
            <a:r>
              <a:rPr sz="2000" i="1" dirty="0">
                <a:latin typeface="Arial"/>
                <a:cs typeface="Arial"/>
              </a:rPr>
              <a:t>course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i="1" dirty="0">
                <a:latin typeface="Arial"/>
                <a:cs typeface="Arial"/>
              </a:rPr>
              <a:t>course_id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nrow.course_id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6322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where </a:t>
            </a:r>
            <a:r>
              <a:rPr sz="2000" i="1" spc="-5" dirty="0">
                <a:latin typeface="Arial"/>
                <a:cs typeface="Arial"/>
              </a:rPr>
              <a:t>student.id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nrow.id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end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0" y="182520"/>
            <a:ext cx="4875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Statement </a:t>
            </a:r>
            <a:r>
              <a:rPr spc="-10" dirty="0"/>
              <a:t>Level</a:t>
            </a:r>
            <a:r>
              <a:rPr spc="-65" dirty="0"/>
              <a:t> </a:t>
            </a:r>
            <a:r>
              <a:rPr spc="-5" dirty="0"/>
              <a:t>Triggers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5.57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020" y="120614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8920" y="1227730"/>
            <a:ext cx="675259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Instead of </a:t>
            </a:r>
            <a:r>
              <a:rPr sz="2000" dirty="0">
                <a:latin typeface="Arial"/>
                <a:cs typeface="Arial"/>
              </a:rPr>
              <a:t>executing a </a:t>
            </a:r>
            <a:r>
              <a:rPr sz="2000" spc="-5" dirty="0">
                <a:latin typeface="Arial"/>
                <a:cs typeface="Arial"/>
              </a:rPr>
              <a:t>separate </a:t>
            </a:r>
            <a:r>
              <a:rPr sz="2000" dirty="0">
                <a:latin typeface="Arial"/>
                <a:cs typeface="Arial"/>
              </a:rPr>
              <a:t>action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affected  </a:t>
            </a:r>
            <a:r>
              <a:rPr sz="2000" dirty="0">
                <a:latin typeface="Arial"/>
                <a:cs typeface="Arial"/>
              </a:rPr>
              <a:t>row, a single </a:t>
            </a:r>
            <a:r>
              <a:rPr sz="2000" spc="-5" dirty="0">
                <a:latin typeface="Arial"/>
                <a:cs typeface="Arial"/>
              </a:rPr>
              <a:t>action </a:t>
            </a:r>
            <a:r>
              <a:rPr sz="2000" dirty="0">
                <a:latin typeface="Arial"/>
                <a:cs typeface="Arial"/>
              </a:rPr>
              <a:t>can be executed </a:t>
            </a:r>
            <a:r>
              <a:rPr sz="2000" spc="-5" dirty="0">
                <a:latin typeface="Arial"/>
                <a:cs typeface="Arial"/>
              </a:rPr>
              <a:t>for all </a:t>
            </a:r>
            <a:r>
              <a:rPr sz="2000" dirty="0">
                <a:latin typeface="Arial"/>
                <a:cs typeface="Arial"/>
              </a:rPr>
              <a:t>rows </a:t>
            </a:r>
            <a:r>
              <a:rPr sz="2000" spc="-5" dirty="0">
                <a:latin typeface="Arial"/>
                <a:cs typeface="Arial"/>
              </a:rPr>
              <a:t>affected </a:t>
            </a:r>
            <a:r>
              <a:rPr sz="2000" dirty="0">
                <a:latin typeface="Arial"/>
                <a:cs typeface="Arial"/>
              </a:rPr>
              <a:t>by 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transaction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3220" y="225135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3220" y="297271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2879" y="2976520"/>
            <a:ext cx="5125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4785" algn="l"/>
                <a:tab pos="3161665" algn="l"/>
              </a:tabLst>
            </a:pPr>
            <a:r>
              <a:rPr sz="2000" b="1" spc="-5" dirty="0">
                <a:latin typeface="Arial"/>
                <a:cs typeface="Arial"/>
              </a:rPr>
              <a:t>referencing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old</a:t>
            </a:r>
            <a:r>
              <a:rPr sz="2000" b="1" dirty="0">
                <a:latin typeface="Arial"/>
                <a:cs typeface="Arial"/>
              </a:rPr>
              <a:t> table	</a:t>
            </a:r>
            <a:r>
              <a:rPr sz="2000" dirty="0">
                <a:latin typeface="Arial"/>
                <a:cs typeface="Arial"/>
              </a:rPr>
              <a:t>or	</a:t>
            </a:r>
            <a:r>
              <a:rPr sz="2000" b="1" spc="-5" dirty="0">
                <a:latin typeface="Arial"/>
                <a:cs typeface="Arial"/>
              </a:rPr>
              <a:t>referencing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new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8970" y="2255160"/>
            <a:ext cx="5888355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15975" algn="l"/>
                <a:tab pos="3500754" algn="l"/>
                <a:tab pos="4885055" algn="l"/>
              </a:tabLst>
            </a:pPr>
            <a:r>
              <a:rPr sz="2000" dirty="0">
                <a:latin typeface="Arial"/>
                <a:cs typeface="Arial"/>
              </a:rPr>
              <a:t>Use	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statement	</a:t>
            </a:r>
            <a:r>
              <a:rPr sz="2000" dirty="0">
                <a:latin typeface="Arial"/>
                <a:cs typeface="Arial"/>
              </a:rPr>
              <a:t>instead </a:t>
            </a:r>
            <a:r>
              <a:rPr sz="2000" spc="-5" dirty="0">
                <a:latin typeface="Arial"/>
                <a:cs typeface="Arial"/>
              </a:rPr>
              <a:t>of	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each  </a:t>
            </a:r>
            <a:r>
              <a:rPr sz="2000" b="1" spc="-5" dirty="0">
                <a:latin typeface="Arial"/>
                <a:cs typeface="Arial"/>
              </a:rPr>
              <a:t>row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Use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2879" y="3281320"/>
            <a:ext cx="5200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4845" algn="l"/>
              </a:tabLst>
            </a:pP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refer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temporary </a:t>
            </a:r>
            <a:r>
              <a:rPr sz="2000" spc="-5" dirty="0">
                <a:latin typeface="Arial"/>
                <a:cs typeface="Arial"/>
              </a:rPr>
              <a:t>tables	</a:t>
            </a:r>
            <a:r>
              <a:rPr sz="2000" dirty="0">
                <a:latin typeface="Arial"/>
                <a:cs typeface="Arial"/>
              </a:rPr>
              <a:t>(called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0099"/>
                </a:solidFill>
                <a:latin typeface="Arial"/>
                <a:cs typeface="Arial"/>
              </a:rPr>
              <a:t>transition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3220" y="400014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8970" y="3476900"/>
            <a:ext cx="5280660" cy="116205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000" b="1" i="1" spc="-5" dirty="0">
                <a:solidFill>
                  <a:srgbClr val="000099"/>
                </a:solidFill>
                <a:latin typeface="Arial"/>
                <a:cs typeface="Arial"/>
              </a:rPr>
              <a:t>tables</a:t>
            </a:r>
            <a:r>
              <a:rPr sz="2000" spc="-5" dirty="0">
                <a:latin typeface="Arial"/>
                <a:cs typeface="Arial"/>
              </a:rPr>
              <a:t>) containing the affected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rows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400"/>
              </a:lnSpc>
              <a:spcBef>
                <a:spcPts val="860"/>
              </a:spcBef>
            </a:pPr>
            <a:r>
              <a:rPr sz="2000" spc="-5" dirty="0">
                <a:latin typeface="Arial"/>
                <a:cs typeface="Arial"/>
              </a:rPr>
              <a:t>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more efficient </a:t>
            </a:r>
            <a:r>
              <a:rPr sz="2000" dirty="0">
                <a:latin typeface="Arial"/>
                <a:cs typeface="Arial"/>
              </a:rPr>
              <a:t>when dealing </a:t>
            </a:r>
            <a:r>
              <a:rPr sz="2000" spc="-5" dirty="0">
                <a:latin typeface="Arial"/>
                <a:cs typeface="Arial"/>
              </a:rPr>
              <a:t>with SQL  statements </a:t>
            </a:r>
            <a:r>
              <a:rPr sz="2000" dirty="0">
                <a:latin typeface="Arial"/>
                <a:cs typeface="Arial"/>
              </a:rPr>
              <a:t>that update a large number 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rows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0" y="182520"/>
            <a:ext cx="4875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Statement </a:t>
            </a:r>
            <a:r>
              <a:rPr spc="-10" dirty="0"/>
              <a:t>Level</a:t>
            </a:r>
            <a:r>
              <a:rPr spc="-65" dirty="0"/>
              <a:t> </a:t>
            </a:r>
            <a:r>
              <a:rPr spc="-5" dirty="0"/>
              <a:t>Triggers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5.58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020" y="1082188"/>
            <a:ext cx="158115" cy="77216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8920" y="1128670"/>
            <a:ext cx="6129020" cy="10464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1540510" algn="l"/>
                <a:tab pos="2310765" algn="l"/>
              </a:tabLst>
            </a:pPr>
            <a:r>
              <a:rPr sz="1800" spc="-5" dirty="0">
                <a:latin typeface="Arial"/>
                <a:cs typeface="Arial"/>
              </a:rPr>
              <a:t>register(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sid, 	cno</a:t>
            </a:r>
            <a:r>
              <a:rPr sz="1800" spc="-5" dirty="0">
                <a:latin typeface="Cooper Black"/>
                <a:cs typeface="Cooper Black"/>
              </a:rPr>
              <a:t>,	</a:t>
            </a:r>
            <a:r>
              <a:rPr sz="1800" spc="-5" dirty="0">
                <a:latin typeface="Arial"/>
                <a:cs typeface="Arial"/>
              </a:rPr>
              <a:t>score)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b="1" spc="-10" dirty="0">
                <a:latin typeface="Arial"/>
                <a:cs typeface="Arial"/>
              </a:rPr>
              <a:t>create </a:t>
            </a:r>
            <a:r>
              <a:rPr sz="1800" b="1" dirty="0">
                <a:latin typeface="Arial"/>
                <a:cs typeface="Arial"/>
              </a:rPr>
              <a:t>trigger </a:t>
            </a:r>
            <a:r>
              <a:rPr sz="1800" i="1" spc="-10" dirty="0">
                <a:latin typeface="Arial"/>
                <a:cs typeface="Arial"/>
              </a:rPr>
              <a:t>score_trigger </a:t>
            </a:r>
            <a:r>
              <a:rPr sz="1800" b="1" spc="-5" dirty="0">
                <a:latin typeface="Arial"/>
                <a:cs typeface="Arial"/>
              </a:rPr>
              <a:t>after update on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register(score)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referencing </a:t>
            </a:r>
            <a:r>
              <a:rPr sz="1800" b="1" spc="-5" dirty="0">
                <a:latin typeface="Arial"/>
                <a:cs typeface="Arial"/>
              </a:rPr>
              <a:t>new </a:t>
            </a:r>
            <a:r>
              <a:rPr sz="1800" b="1" dirty="0">
                <a:latin typeface="Arial"/>
                <a:cs typeface="Arial"/>
              </a:rPr>
              <a:t>table </a:t>
            </a:r>
            <a:r>
              <a:rPr sz="1800" b="1" spc="-10" dirty="0">
                <a:latin typeface="Arial"/>
                <a:cs typeface="Arial"/>
              </a:rPr>
              <a:t>as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ntable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6060" y="2524400"/>
            <a:ext cx="4146550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10" dirty="0">
                <a:latin typeface="Arial"/>
                <a:cs typeface="Arial"/>
              </a:rPr>
              <a:t>each</a:t>
            </a:r>
            <a:r>
              <a:rPr sz="1800" b="1" spc="-5" dirty="0">
                <a:latin typeface="Arial"/>
                <a:cs typeface="Arial"/>
              </a:rPr>
              <a:t> statement</a:t>
            </a:r>
            <a:endParaRPr sz="18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tabLst>
                <a:tab pos="1065530" algn="l"/>
              </a:tabLst>
            </a:pPr>
            <a:r>
              <a:rPr sz="1800" b="1" spc="-5" dirty="0">
                <a:latin typeface="Arial"/>
                <a:cs typeface="Arial"/>
              </a:rPr>
              <a:t>when	</a:t>
            </a:r>
            <a:r>
              <a:rPr sz="1800" b="1" spc="-10" dirty="0">
                <a:latin typeface="Arial"/>
                <a:cs typeface="Arial"/>
              </a:rPr>
              <a:t>some( select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average(score)</a:t>
            </a:r>
            <a:endParaRPr sz="1800">
              <a:latin typeface="Arial"/>
              <a:cs typeface="Arial"/>
            </a:endParaRPr>
          </a:p>
          <a:p>
            <a:pPr marL="1867535">
              <a:lnSpc>
                <a:spcPct val="100000"/>
              </a:lnSpc>
              <a:spcBef>
                <a:spcPts val="790"/>
              </a:spcBef>
            </a:pP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ntable</a:t>
            </a:r>
            <a:endParaRPr sz="1800">
              <a:latin typeface="Arial"/>
              <a:cs typeface="Arial"/>
            </a:endParaRPr>
          </a:p>
          <a:p>
            <a:pPr marL="1867535">
              <a:lnSpc>
                <a:spcPct val="100000"/>
              </a:lnSpc>
              <a:spcBef>
                <a:spcPts val="780"/>
              </a:spcBef>
            </a:pPr>
            <a:r>
              <a:rPr sz="1800" b="1" spc="-5" dirty="0">
                <a:latin typeface="Arial"/>
                <a:cs typeface="Arial"/>
              </a:rPr>
              <a:t>group by </a:t>
            </a:r>
            <a:r>
              <a:rPr sz="1800" b="1" dirty="0">
                <a:latin typeface="Arial"/>
                <a:cs typeface="Arial"/>
              </a:rPr>
              <a:t>cno) &lt;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begin</a:t>
            </a:r>
            <a:endParaRPr sz="1800">
              <a:latin typeface="Arial"/>
              <a:cs typeface="Arial"/>
            </a:endParaRPr>
          </a:p>
          <a:p>
            <a:pPr marL="60515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rollback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b="1" spc="-5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290" y="182520"/>
            <a:ext cx="5124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When Not To Use</a:t>
            </a:r>
            <a:r>
              <a:rPr spc="-75" dirty="0"/>
              <a:t> </a:t>
            </a:r>
            <a:r>
              <a:rPr spc="-5" dirty="0"/>
              <a:t>Triggers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5.59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8200" y="115407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100" y="1176930"/>
            <a:ext cx="4961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Triggers were used earlier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tasks such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5400" y="158968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400" y="200624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1150" y="1483000"/>
            <a:ext cx="7367905" cy="14668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spc="-5" dirty="0">
                <a:latin typeface="Arial"/>
                <a:cs typeface="Arial"/>
              </a:rPr>
              <a:t>maintaining </a:t>
            </a:r>
            <a:r>
              <a:rPr sz="2000" dirty="0">
                <a:latin typeface="Arial"/>
                <a:cs typeface="Arial"/>
              </a:rPr>
              <a:t>summary </a:t>
            </a:r>
            <a:r>
              <a:rPr sz="2000" spc="-5" dirty="0">
                <a:latin typeface="Arial"/>
                <a:cs typeface="Arial"/>
              </a:rPr>
              <a:t>data (e.g., total </a:t>
            </a:r>
            <a:r>
              <a:rPr sz="2000" dirty="0">
                <a:latin typeface="Arial"/>
                <a:cs typeface="Arial"/>
              </a:rPr>
              <a:t>salary of each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department)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69"/>
              </a:spcBef>
            </a:pPr>
            <a:r>
              <a:rPr sz="2000" spc="-5" dirty="0">
                <a:latin typeface="Arial"/>
                <a:cs typeface="Arial"/>
              </a:rPr>
              <a:t>Replicating databases by </a:t>
            </a:r>
            <a:r>
              <a:rPr sz="2000" dirty="0">
                <a:latin typeface="Arial"/>
                <a:cs typeface="Arial"/>
              </a:rPr>
              <a:t>recording changes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special </a:t>
            </a:r>
            <a:r>
              <a:rPr sz="2000" spc="-5" dirty="0">
                <a:latin typeface="Arial"/>
                <a:cs typeface="Arial"/>
              </a:rPr>
              <a:t>relations  </a:t>
            </a:r>
            <a:r>
              <a:rPr sz="2000" dirty="0">
                <a:latin typeface="Arial"/>
                <a:cs typeface="Arial"/>
              </a:rPr>
              <a:t>(called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change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delta </a:t>
            </a:r>
            <a:r>
              <a:rPr sz="2000" spc="-5" dirty="0">
                <a:latin typeface="Arial"/>
                <a:cs typeface="Arial"/>
              </a:rPr>
              <a:t>relations) </a:t>
            </a:r>
            <a:r>
              <a:rPr sz="2000" dirty="0">
                <a:latin typeface="Arial"/>
                <a:cs typeface="Arial"/>
              </a:rPr>
              <a:t>and having a separate process  that </a:t>
            </a:r>
            <a:r>
              <a:rPr sz="2000" spc="-5" dirty="0">
                <a:latin typeface="Arial"/>
                <a:cs typeface="Arial"/>
              </a:rPr>
              <a:t>applies the </a:t>
            </a:r>
            <a:r>
              <a:rPr sz="2000" dirty="0">
                <a:latin typeface="Arial"/>
                <a:cs typeface="Arial"/>
              </a:rPr>
              <a:t>changes over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replica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8200" y="301335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1100" y="3036210"/>
            <a:ext cx="4775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There are </a:t>
            </a:r>
            <a:r>
              <a:rPr sz="2000" spc="-5" dirty="0">
                <a:latin typeface="Arial"/>
                <a:cs typeface="Arial"/>
              </a:rPr>
              <a:t>better </a:t>
            </a:r>
            <a:r>
              <a:rPr sz="2000" dirty="0">
                <a:latin typeface="Arial"/>
                <a:cs typeface="Arial"/>
              </a:rPr>
              <a:t>ways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doing </a:t>
            </a:r>
            <a:r>
              <a:rPr sz="2000" spc="-5" dirty="0">
                <a:latin typeface="Arial"/>
                <a:cs typeface="Arial"/>
              </a:rPr>
              <a:t>these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now: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5400" y="344896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5400" y="417032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1150" y="3452770"/>
            <a:ext cx="692975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Databases </a:t>
            </a:r>
            <a:r>
              <a:rPr sz="2000" spc="-5" dirty="0">
                <a:latin typeface="Arial"/>
                <a:cs typeface="Arial"/>
              </a:rPr>
              <a:t>today </a:t>
            </a:r>
            <a:r>
              <a:rPr sz="2000" dirty="0">
                <a:latin typeface="Arial"/>
                <a:cs typeface="Arial"/>
              </a:rPr>
              <a:t>provide built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materialized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view </a:t>
            </a:r>
            <a:r>
              <a:rPr sz="2000" spc="-5" dirty="0">
                <a:latin typeface="Arial"/>
                <a:cs typeface="Arial"/>
              </a:rPr>
              <a:t>facilities to  maintain summary</a:t>
            </a:r>
            <a:r>
              <a:rPr sz="2000" dirty="0">
                <a:latin typeface="Arial"/>
                <a:cs typeface="Arial"/>
              </a:rPr>
              <a:t> data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Databases provide </a:t>
            </a:r>
            <a:r>
              <a:rPr sz="2000" spc="-5" dirty="0">
                <a:latin typeface="Arial"/>
                <a:cs typeface="Arial"/>
              </a:rPr>
              <a:t>built-in </a:t>
            </a:r>
            <a:r>
              <a:rPr sz="2000" dirty="0">
                <a:latin typeface="Arial"/>
                <a:cs typeface="Arial"/>
              </a:rPr>
              <a:t>support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8200" y="456783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1100" y="4589420"/>
            <a:ext cx="784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Encapsulation </a:t>
            </a:r>
            <a:r>
              <a:rPr sz="2000" spc="-5" dirty="0">
                <a:latin typeface="Arial"/>
                <a:cs typeface="Arial"/>
              </a:rPr>
              <a:t>facilities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used </a:t>
            </a:r>
            <a:r>
              <a:rPr sz="2000" spc="-5" dirty="0">
                <a:latin typeface="Arial"/>
                <a:cs typeface="Arial"/>
              </a:rPr>
              <a:t>instead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triggers in </a:t>
            </a:r>
            <a:r>
              <a:rPr sz="2000" dirty="0">
                <a:latin typeface="Arial"/>
                <a:cs typeface="Arial"/>
              </a:rPr>
              <a:t>many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5400" y="500344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5400" y="541873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1150" y="4894220"/>
            <a:ext cx="6569075" cy="11633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-5" dirty="0">
                <a:latin typeface="Arial"/>
                <a:cs typeface="Arial"/>
              </a:rPr>
              <a:t>Define methods to </a:t>
            </a:r>
            <a:r>
              <a:rPr sz="2000" dirty="0">
                <a:latin typeface="Arial"/>
                <a:cs typeface="Arial"/>
              </a:rPr>
              <a:t>update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fields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Carry out </a:t>
            </a:r>
            <a:r>
              <a:rPr sz="2000" spc="-5" dirty="0">
                <a:latin typeface="Arial"/>
                <a:cs typeface="Arial"/>
              </a:rPr>
              <a:t>actions </a:t>
            </a:r>
            <a:r>
              <a:rPr sz="2000" dirty="0">
                <a:latin typeface="Arial"/>
                <a:cs typeface="Arial"/>
              </a:rPr>
              <a:t>as part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dirty="0">
                <a:latin typeface="Arial"/>
                <a:cs typeface="Arial"/>
              </a:rPr>
              <a:t>update </a:t>
            </a:r>
            <a:r>
              <a:rPr sz="2000" spc="-5" dirty="0">
                <a:latin typeface="Arial"/>
                <a:cs typeface="Arial"/>
              </a:rPr>
              <a:t>methods instead </a:t>
            </a:r>
            <a:r>
              <a:rPr sz="2000" dirty="0">
                <a:latin typeface="Arial"/>
                <a:cs typeface="Arial"/>
              </a:rPr>
              <a:t>of  through a</a:t>
            </a:r>
            <a:r>
              <a:rPr sz="2000" spc="-5" dirty="0">
                <a:latin typeface="Arial"/>
                <a:cs typeface="Arial"/>
              </a:rPr>
              <a:t> trigger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290" y="182520"/>
            <a:ext cx="5124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When Not To Use</a:t>
            </a:r>
            <a:r>
              <a:rPr spc="-75" dirty="0"/>
              <a:t> </a:t>
            </a:r>
            <a:r>
              <a:rPr spc="-5" dirty="0"/>
              <a:t>Triggers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5.60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4570" y="115407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6200" y="1176930"/>
            <a:ext cx="6711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Risk of unintended execution </a:t>
            </a:r>
            <a:r>
              <a:rPr sz="2000" spc="-5" dirty="0">
                <a:latin typeface="Arial"/>
                <a:cs typeface="Arial"/>
              </a:rPr>
              <a:t>of triggers, for </a:t>
            </a:r>
            <a:r>
              <a:rPr sz="2000" dirty="0">
                <a:latin typeface="Arial"/>
                <a:cs typeface="Arial"/>
              </a:rPr>
              <a:t>example,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1770" y="158968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1770" y="200624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1770" y="242280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6250" y="1483000"/>
            <a:ext cx="6192520" cy="1272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14880">
              <a:lnSpc>
                <a:spcPct val="1363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loading data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a backup copy  replicating </a:t>
            </a:r>
            <a:r>
              <a:rPr sz="2000" spc="-5" dirty="0">
                <a:latin typeface="Arial"/>
                <a:cs typeface="Arial"/>
              </a:rPr>
              <a:t>updates </a:t>
            </a:r>
            <a:r>
              <a:rPr sz="2000" dirty="0">
                <a:latin typeface="Arial"/>
                <a:cs typeface="Arial"/>
              </a:rPr>
              <a:t>at a </a:t>
            </a:r>
            <a:r>
              <a:rPr sz="2000" spc="-5" dirty="0">
                <a:latin typeface="Arial"/>
                <a:cs typeface="Arial"/>
              </a:rPr>
              <a:t>remote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site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Trigger execution can be disabled before such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4570" y="281904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6200" y="2841900"/>
            <a:ext cx="2769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Other risks </a:t>
            </a:r>
            <a:r>
              <a:rPr sz="2000" spc="-5" dirty="0">
                <a:latin typeface="Arial"/>
                <a:cs typeface="Arial"/>
              </a:rPr>
              <a:t>with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triggers: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1770" y="325465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1770" y="397601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6250" y="3258460"/>
            <a:ext cx="671957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Error </a:t>
            </a:r>
            <a:r>
              <a:rPr sz="2000" spc="-5" dirty="0">
                <a:latin typeface="Arial"/>
                <a:cs typeface="Arial"/>
              </a:rPr>
              <a:t>leading to failure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critical </a:t>
            </a:r>
            <a:r>
              <a:rPr sz="2000" dirty="0">
                <a:latin typeface="Arial"/>
                <a:cs typeface="Arial"/>
              </a:rPr>
              <a:t>transactions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set </a:t>
            </a:r>
            <a:r>
              <a:rPr sz="2000" spc="-5" dirty="0">
                <a:latin typeface="Arial"/>
                <a:cs typeface="Arial"/>
              </a:rPr>
              <a:t>off the  </a:t>
            </a:r>
            <a:r>
              <a:rPr sz="2000" dirty="0">
                <a:latin typeface="Arial"/>
                <a:cs typeface="Arial"/>
              </a:rPr>
              <a:t>trigger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Cascading</a:t>
            </a:r>
            <a:r>
              <a:rPr sz="2000" spc="-5" dirty="0">
                <a:latin typeface="Arial"/>
                <a:cs typeface="Arial"/>
              </a:rPr>
              <a:t> execution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8950" y="3055260"/>
            <a:ext cx="3591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</a:t>
            </a:r>
            <a:r>
              <a:rPr spc="-95" dirty="0"/>
              <a:t> </a:t>
            </a:r>
            <a:r>
              <a:rPr spc="-5" dirty="0"/>
              <a:t>Queries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5.61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0109" y="182520"/>
            <a:ext cx="3432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Recursion in</a:t>
            </a:r>
            <a:r>
              <a:rPr spc="-85" dirty="0"/>
              <a:t> </a:t>
            </a:r>
            <a:r>
              <a:rPr spc="-5" dirty="0"/>
              <a:t>SQL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5.62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2189" y="776626"/>
            <a:ext cx="167640" cy="83058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75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7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75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3660" y="827426"/>
            <a:ext cx="6997700" cy="331597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950" spc="-10" dirty="0">
                <a:latin typeface="Arial"/>
                <a:cs typeface="Arial"/>
              </a:rPr>
              <a:t>SQL:1999 permits recursive </a:t>
            </a:r>
            <a:r>
              <a:rPr sz="1950" spc="-5" dirty="0">
                <a:latin typeface="Arial"/>
                <a:cs typeface="Arial"/>
              </a:rPr>
              <a:t>view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definition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ts val="2330"/>
              </a:lnSpc>
              <a:spcBef>
                <a:spcPts val="915"/>
              </a:spcBef>
            </a:pPr>
            <a:r>
              <a:rPr sz="1950" spc="-10" dirty="0">
                <a:latin typeface="Arial"/>
                <a:cs typeface="Arial"/>
              </a:rPr>
              <a:t>Example: </a:t>
            </a:r>
            <a:r>
              <a:rPr sz="1950" spc="-5" dirty="0">
                <a:latin typeface="Arial"/>
                <a:cs typeface="Arial"/>
              </a:rPr>
              <a:t>find </a:t>
            </a:r>
            <a:r>
              <a:rPr sz="1950" spc="-10" dirty="0">
                <a:latin typeface="Arial"/>
                <a:cs typeface="Arial"/>
              </a:rPr>
              <a:t>which courses are a prerequisite, whether directly  or indirectly, for a </a:t>
            </a:r>
            <a:r>
              <a:rPr sz="1950" spc="-5" dirty="0">
                <a:latin typeface="Arial"/>
                <a:cs typeface="Arial"/>
              </a:rPr>
              <a:t>specific</a:t>
            </a:r>
            <a:r>
              <a:rPr sz="1950" spc="10" dirty="0">
                <a:latin typeface="Arial"/>
                <a:cs typeface="Arial"/>
              </a:rPr>
              <a:t> </a:t>
            </a:r>
            <a:r>
              <a:rPr sz="1950" spc="-5" dirty="0">
                <a:latin typeface="Arial"/>
                <a:cs typeface="Arial"/>
              </a:rPr>
              <a:t>course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50" b="1" spc="-5" dirty="0">
                <a:latin typeface="Arial"/>
                <a:cs typeface="Arial"/>
              </a:rPr>
              <a:t>with </a:t>
            </a:r>
            <a:r>
              <a:rPr sz="1950" b="1" spc="-10" dirty="0">
                <a:latin typeface="Arial"/>
                <a:cs typeface="Arial"/>
              </a:rPr>
              <a:t>recursive </a:t>
            </a:r>
            <a:r>
              <a:rPr sz="1950" i="1" spc="-10" dirty="0">
                <a:latin typeface="Arial"/>
                <a:cs typeface="Arial"/>
              </a:rPr>
              <a:t>rec_prereq</a:t>
            </a:r>
            <a:r>
              <a:rPr sz="1950" spc="-10" dirty="0">
                <a:latin typeface="Arial"/>
                <a:cs typeface="Arial"/>
              </a:rPr>
              <a:t>(</a:t>
            </a:r>
            <a:r>
              <a:rPr sz="1950" i="1" spc="-10" dirty="0">
                <a:latin typeface="Arial"/>
                <a:cs typeface="Arial"/>
              </a:rPr>
              <a:t>course_id</a:t>
            </a:r>
            <a:r>
              <a:rPr sz="1950" spc="-10" dirty="0">
                <a:latin typeface="Arial"/>
                <a:cs typeface="Arial"/>
              </a:rPr>
              <a:t>, </a:t>
            </a:r>
            <a:r>
              <a:rPr sz="1950" i="1" spc="-10" dirty="0">
                <a:latin typeface="Arial"/>
                <a:cs typeface="Arial"/>
              </a:rPr>
              <a:t>prereq_id</a:t>
            </a:r>
            <a:r>
              <a:rPr sz="1950" spc="-10" dirty="0">
                <a:latin typeface="Arial"/>
                <a:cs typeface="Arial"/>
              </a:rPr>
              <a:t>) </a:t>
            </a:r>
            <a:r>
              <a:rPr sz="1950" b="1" spc="-10" dirty="0">
                <a:latin typeface="Arial"/>
                <a:cs typeface="Arial"/>
              </a:rPr>
              <a:t>as</a:t>
            </a:r>
            <a:r>
              <a:rPr sz="1950" b="1" spc="265" dirty="0">
                <a:latin typeface="Arial"/>
                <a:cs typeface="Arial"/>
              </a:rPr>
              <a:t> </a:t>
            </a:r>
            <a:r>
              <a:rPr sz="1950" spc="-5" dirty="0">
                <a:latin typeface="Arial"/>
                <a:cs typeface="Arial"/>
              </a:rPr>
              <a:t>(</a:t>
            </a:r>
            <a:endParaRPr sz="1950">
              <a:latin typeface="Arial"/>
              <a:cs typeface="Arial"/>
            </a:endParaRPr>
          </a:p>
          <a:p>
            <a:pPr marL="560705">
              <a:lnSpc>
                <a:spcPts val="2335"/>
              </a:lnSpc>
              <a:spcBef>
                <a:spcPts val="140"/>
              </a:spcBef>
            </a:pPr>
            <a:r>
              <a:rPr sz="1950" b="1" spc="-10" dirty="0">
                <a:latin typeface="Arial"/>
                <a:cs typeface="Arial"/>
              </a:rPr>
              <a:t>select </a:t>
            </a:r>
            <a:r>
              <a:rPr sz="1950" i="1" spc="-10" dirty="0">
                <a:latin typeface="Arial"/>
                <a:cs typeface="Arial"/>
              </a:rPr>
              <a:t>course_id</a:t>
            </a:r>
            <a:r>
              <a:rPr sz="1950" spc="-10" dirty="0">
                <a:latin typeface="Arial"/>
                <a:cs typeface="Arial"/>
              </a:rPr>
              <a:t>,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i="1" spc="-10" dirty="0">
                <a:latin typeface="Arial"/>
                <a:cs typeface="Arial"/>
              </a:rPr>
              <a:t>prereq_id</a:t>
            </a:r>
            <a:endParaRPr sz="1950">
              <a:latin typeface="Arial"/>
              <a:cs typeface="Arial"/>
            </a:endParaRPr>
          </a:p>
          <a:p>
            <a:pPr marL="560705">
              <a:lnSpc>
                <a:spcPts val="2330"/>
              </a:lnSpc>
            </a:pPr>
            <a:r>
              <a:rPr sz="1950" b="1" spc="-10" dirty="0">
                <a:latin typeface="Arial"/>
                <a:cs typeface="Arial"/>
              </a:rPr>
              <a:t>from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i="1" spc="-10" dirty="0">
                <a:latin typeface="Arial"/>
                <a:cs typeface="Arial"/>
              </a:rPr>
              <a:t>prereq</a:t>
            </a:r>
            <a:endParaRPr sz="1950">
              <a:latin typeface="Arial"/>
              <a:cs typeface="Arial"/>
            </a:endParaRPr>
          </a:p>
          <a:p>
            <a:pPr marL="286385">
              <a:lnSpc>
                <a:spcPts val="2330"/>
              </a:lnSpc>
            </a:pPr>
            <a:r>
              <a:rPr sz="1950" b="1" spc="-10" dirty="0">
                <a:latin typeface="Arial"/>
                <a:cs typeface="Arial"/>
              </a:rPr>
              <a:t>union</a:t>
            </a:r>
            <a:endParaRPr sz="1950">
              <a:latin typeface="Arial"/>
              <a:cs typeface="Arial"/>
            </a:endParaRPr>
          </a:p>
          <a:p>
            <a:pPr marL="560070">
              <a:lnSpc>
                <a:spcPts val="2330"/>
              </a:lnSpc>
            </a:pPr>
            <a:r>
              <a:rPr sz="1950" b="1" spc="-10" dirty="0">
                <a:latin typeface="Arial"/>
                <a:cs typeface="Arial"/>
              </a:rPr>
              <a:t>select </a:t>
            </a:r>
            <a:r>
              <a:rPr sz="1950" i="1" spc="-10" dirty="0">
                <a:latin typeface="Arial"/>
                <a:cs typeface="Arial"/>
              </a:rPr>
              <a:t>rec_prereq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i="1" spc="-10" dirty="0">
                <a:latin typeface="Arial"/>
                <a:cs typeface="Arial"/>
              </a:rPr>
              <a:t>course_id</a:t>
            </a:r>
            <a:r>
              <a:rPr sz="1950" b="1" spc="-10" dirty="0">
                <a:latin typeface="Arial"/>
                <a:cs typeface="Arial"/>
              </a:rPr>
              <a:t>,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i="1" spc="-10" dirty="0">
                <a:latin typeface="Arial"/>
                <a:cs typeface="Arial"/>
              </a:rPr>
              <a:t>prereq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i="1" spc="-10" dirty="0">
                <a:latin typeface="Arial"/>
                <a:cs typeface="Arial"/>
              </a:rPr>
              <a:t>prereq_id</a:t>
            </a:r>
            <a:r>
              <a:rPr sz="1950" spc="-10" dirty="0">
                <a:latin typeface="Arial"/>
                <a:cs typeface="Arial"/>
              </a:rPr>
              <a:t>,</a:t>
            </a:r>
            <a:endParaRPr sz="1950">
              <a:latin typeface="Arial"/>
              <a:cs typeface="Arial"/>
            </a:endParaRPr>
          </a:p>
          <a:p>
            <a:pPr marL="560705">
              <a:lnSpc>
                <a:spcPts val="2335"/>
              </a:lnSpc>
            </a:pPr>
            <a:r>
              <a:rPr sz="1950" b="1" spc="-10" dirty="0">
                <a:latin typeface="Arial"/>
                <a:cs typeface="Arial"/>
              </a:rPr>
              <a:t>from </a:t>
            </a:r>
            <a:r>
              <a:rPr sz="1950" i="1" spc="-10" dirty="0">
                <a:latin typeface="Arial"/>
                <a:cs typeface="Arial"/>
              </a:rPr>
              <a:t>rec_prereq</a:t>
            </a:r>
            <a:r>
              <a:rPr sz="1950" spc="-10" dirty="0">
                <a:latin typeface="Arial"/>
                <a:cs typeface="Arial"/>
              </a:rPr>
              <a:t>,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i="1" spc="-10" dirty="0">
                <a:latin typeface="Arial"/>
                <a:cs typeface="Arial"/>
              </a:rPr>
              <a:t>prereq</a:t>
            </a:r>
            <a:endParaRPr sz="1950">
              <a:latin typeface="Arial"/>
              <a:cs typeface="Arial"/>
            </a:endParaRPr>
          </a:p>
          <a:p>
            <a:pPr marL="560705">
              <a:lnSpc>
                <a:spcPct val="100000"/>
              </a:lnSpc>
            </a:pPr>
            <a:r>
              <a:rPr sz="1950" b="1" spc="-10" dirty="0">
                <a:latin typeface="Arial"/>
                <a:cs typeface="Arial"/>
              </a:rPr>
              <a:t>where </a:t>
            </a:r>
            <a:r>
              <a:rPr sz="1950" i="1" spc="-10" dirty="0">
                <a:latin typeface="Arial"/>
                <a:cs typeface="Arial"/>
              </a:rPr>
              <a:t>rec_prereq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i="1" spc="-10" dirty="0">
                <a:latin typeface="Arial"/>
                <a:cs typeface="Arial"/>
              </a:rPr>
              <a:t>prereq_id </a:t>
            </a:r>
            <a:r>
              <a:rPr sz="1950" spc="-10" dirty="0">
                <a:latin typeface="Arial"/>
                <a:cs typeface="Arial"/>
              </a:rPr>
              <a:t>=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i="1" spc="-10" dirty="0">
                <a:latin typeface="Arial"/>
                <a:cs typeface="Arial"/>
              </a:rPr>
              <a:t>prereq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i="1" spc="-10" dirty="0">
                <a:latin typeface="Arial"/>
                <a:cs typeface="Arial"/>
              </a:rPr>
              <a:t>course_id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6360" y="4118250"/>
            <a:ext cx="6995795" cy="1611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3685">
              <a:lnSpc>
                <a:spcPts val="2335"/>
              </a:lnSpc>
              <a:spcBef>
                <a:spcPts val="90"/>
              </a:spcBef>
            </a:pPr>
            <a:r>
              <a:rPr sz="1950" spc="-5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  <a:p>
            <a:pPr>
              <a:lnSpc>
                <a:spcPts val="2330"/>
              </a:lnSpc>
            </a:pPr>
            <a:r>
              <a:rPr sz="1950" b="1" spc="-10" dirty="0">
                <a:latin typeface="Arial"/>
                <a:cs typeface="Arial"/>
              </a:rPr>
              <a:t>select </a:t>
            </a:r>
            <a:r>
              <a:rPr sz="1950" spc="75" dirty="0">
                <a:latin typeface="Lucida Sans Unicode"/>
                <a:cs typeface="Lucida Sans Unicode"/>
              </a:rPr>
              <a:t>∗</a:t>
            </a:r>
            <a:endParaRPr sz="1950">
              <a:latin typeface="Lucida Sans Unicode"/>
              <a:cs typeface="Lucida Sans Unicode"/>
            </a:endParaRPr>
          </a:p>
          <a:p>
            <a:pPr>
              <a:lnSpc>
                <a:spcPts val="2335"/>
              </a:lnSpc>
            </a:pPr>
            <a:r>
              <a:rPr sz="1950" b="1" spc="-10" dirty="0">
                <a:latin typeface="Arial"/>
                <a:cs typeface="Arial"/>
              </a:rPr>
              <a:t>from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i="1" spc="-10" dirty="0">
                <a:latin typeface="Arial"/>
                <a:cs typeface="Arial"/>
              </a:rPr>
              <a:t>rec_prereq</a:t>
            </a:r>
            <a:r>
              <a:rPr sz="1950" spc="-1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r>
              <a:rPr sz="1950" spc="-5" dirty="0">
                <a:latin typeface="Arial"/>
                <a:cs typeface="Arial"/>
              </a:rPr>
              <a:t>This </a:t>
            </a:r>
            <a:r>
              <a:rPr sz="1950" spc="-10" dirty="0">
                <a:latin typeface="Arial"/>
                <a:cs typeface="Arial"/>
              </a:rPr>
              <a:t>example view, </a:t>
            </a:r>
            <a:r>
              <a:rPr sz="1950" i="1" spc="-10" dirty="0">
                <a:latin typeface="Arial"/>
                <a:cs typeface="Arial"/>
              </a:rPr>
              <a:t>rec_prereq, </a:t>
            </a:r>
            <a:r>
              <a:rPr sz="1950" spc="-10" dirty="0">
                <a:latin typeface="Arial"/>
                <a:cs typeface="Arial"/>
              </a:rPr>
              <a:t>is </a:t>
            </a:r>
            <a:r>
              <a:rPr sz="1950" spc="-5" dirty="0">
                <a:latin typeface="Arial"/>
                <a:cs typeface="Arial"/>
              </a:rPr>
              <a:t>called </a:t>
            </a:r>
            <a:r>
              <a:rPr sz="1950" spc="-10" dirty="0">
                <a:latin typeface="Arial"/>
                <a:cs typeface="Arial"/>
              </a:rPr>
              <a:t>the </a:t>
            </a:r>
            <a:r>
              <a:rPr sz="1950" i="1" spc="-10" dirty="0">
                <a:latin typeface="Arial"/>
                <a:cs typeface="Arial"/>
              </a:rPr>
              <a:t>transitive closure </a:t>
            </a:r>
            <a:r>
              <a:rPr sz="1950" spc="-10" dirty="0">
                <a:latin typeface="Arial"/>
                <a:cs typeface="Arial"/>
              </a:rPr>
              <a:t>of  </a:t>
            </a:r>
            <a:r>
              <a:rPr sz="1950" spc="-5" dirty="0">
                <a:latin typeface="Arial"/>
                <a:cs typeface="Arial"/>
              </a:rPr>
              <a:t>the </a:t>
            </a:r>
            <a:r>
              <a:rPr sz="1950" i="1" spc="-10" dirty="0">
                <a:latin typeface="Arial"/>
                <a:cs typeface="Arial"/>
              </a:rPr>
              <a:t>prereq</a:t>
            </a:r>
            <a:r>
              <a:rPr sz="1950" i="1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relation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079" y="182520"/>
            <a:ext cx="4672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Power </a:t>
            </a:r>
            <a:r>
              <a:rPr dirty="0"/>
              <a:t>of</a:t>
            </a:r>
            <a:r>
              <a:rPr spc="-114" dirty="0"/>
              <a:t> </a:t>
            </a:r>
            <a:r>
              <a:rPr spc="-5" dirty="0"/>
              <a:t>Recursion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5.63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5689" y="117693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8589" y="1199790"/>
            <a:ext cx="74047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Recursive views make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possible to </a:t>
            </a:r>
            <a:r>
              <a:rPr sz="2000" spc="-5" dirty="0">
                <a:latin typeface="Arial"/>
                <a:cs typeface="Arial"/>
              </a:rPr>
              <a:t>write </a:t>
            </a:r>
            <a:r>
              <a:rPr sz="2000" dirty="0">
                <a:latin typeface="Arial"/>
                <a:cs typeface="Arial"/>
              </a:rPr>
              <a:t>queries, such </a:t>
            </a:r>
            <a:r>
              <a:rPr sz="2000" spc="-5" dirty="0">
                <a:latin typeface="Arial"/>
                <a:cs typeface="Arial"/>
              </a:rPr>
              <a:t>as  transitive </a:t>
            </a:r>
            <a:r>
              <a:rPr sz="2000" dirty="0">
                <a:latin typeface="Arial"/>
                <a:cs typeface="Arial"/>
              </a:rPr>
              <a:t>closure queries,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cannot be </a:t>
            </a:r>
            <a:r>
              <a:rPr sz="2000" spc="-5" dirty="0">
                <a:latin typeface="Arial"/>
                <a:cs typeface="Arial"/>
              </a:rPr>
              <a:t>written </a:t>
            </a:r>
            <a:r>
              <a:rPr sz="2000" dirty="0">
                <a:latin typeface="Arial"/>
                <a:cs typeface="Arial"/>
              </a:rPr>
              <a:t>without recursion  </a:t>
            </a:r>
            <a:r>
              <a:rPr sz="2000" spc="-5" dirty="0">
                <a:latin typeface="Arial"/>
                <a:cs typeface="Arial"/>
              </a:rPr>
              <a:t>or iteration.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2889" y="222341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1970" y="2225950"/>
            <a:ext cx="7177405" cy="352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494665">
              <a:lnSpc>
                <a:spcPct val="100200"/>
              </a:lnSpc>
              <a:spcBef>
                <a:spcPts val="95"/>
              </a:spcBef>
              <a:tabLst>
                <a:tab pos="1137285" algn="l"/>
              </a:tabLst>
            </a:pPr>
            <a:r>
              <a:rPr sz="2000" spc="-5" dirty="0">
                <a:latin typeface="Arial"/>
                <a:cs typeface="Arial"/>
              </a:rPr>
              <a:t>Intuition:	Without </a:t>
            </a:r>
            <a:r>
              <a:rPr sz="2000" dirty="0">
                <a:latin typeface="Arial"/>
                <a:cs typeface="Arial"/>
              </a:rPr>
              <a:t>recursion, a non-recursive </a:t>
            </a:r>
            <a:r>
              <a:rPr sz="2000" spc="-5" dirty="0">
                <a:latin typeface="Arial"/>
                <a:cs typeface="Arial"/>
              </a:rPr>
              <a:t>non-iterative  </a:t>
            </a:r>
            <a:r>
              <a:rPr sz="2000" dirty="0">
                <a:latin typeface="Arial"/>
                <a:cs typeface="Arial"/>
              </a:rPr>
              <a:t>program can </a:t>
            </a:r>
            <a:r>
              <a:rPr sz="2000" spc="-5" dirty="0">
                <a:latin typeface="Arial"/>
                <a:cs typeface="Arial"/>
              </a:rPr>
              <a:t>perform only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fixed </a:t>
            </a:r>
            <a:r>
              <a:rPr sz="200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joins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i="1" dirty="0">
                <a:latin typeface="Arial"/>
                <a:cs typeface="Arial"/>
              </a:rPr>
              <a:t>prereq  </a:t>
            </a:r>
            <a:r>
              <a:rPr sz="2000" spc="-5" dirty="0">
                <a:latin typeface="Arial"/>
                <a:cs typeface="Arial"/>
              </a:rPr>
              <a:t>with itself</a:t>
            </a:r>
            <a:endParaRPr sz="2000">
              <a:latin typeface="Arial"/>
              <a:cs typeface="Arial"/>
            </a:endParaRPr>
          </a:p>
          <a:p>
            <a:pPr marL="382270" indent="-229235">
              <a:lnSpc>
                <a:spcPct val="100000"/>
              </a:lnSpc>
              <a:spcBef>
                <a:spcPts val="880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2270" algn="l"/>
              </a:tabLst>
            </a:pP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can give only a </a:t>
            </a:r>
            <a:r>
              <a:rPr sz="2000" spc="-5" dirty="0">
                <a:latin typeface="Arial"/>
                <a:cs typeface="Arial"/>
              </a:rPr>
              <a:t>fixed </a:t>
            </a:r>
            <a:r>
              <a:rPr sz="200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 levels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prerequisites.</a:t>
            </a:r>
            <a:endParaRPr sz="2000">
              <a:latin typeface="Arial"/>
              <a:cs typeface="Arial"/>
            </a:endParaRPr>
          </a:p>
          <a:p>
            <a:pPr marL="381635" marR="30480" indent="-228600">
              <a:lnSpc>
                <a:spcPct val="100200"/>
              </a:lnSpc>
              <a:spcBef>
                <a:spcPts val="865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452120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Given a </a:t>
            </a:r>
            <a:r>
              <a:rPr sz="2000" spc="-5" dirty="0">
                <a:latin typeface="Arial"/>
                <a:cs typeface="Arial"/>
              </a:rPr>
              <a:t>fixed </a:t>
            </a:r>
            <a:r>
              <a:rPr sz="2000" dirty="0">
                <a:latin typeface="Arial"/>
                <a:cs typeface="Arial"/>
              </a:rPr>
              <a:t>non-recursive query, </a:t>
            </a:r>
            <a:r>
              <a:rPr sz="2000" spc="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can construct a  database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a greater number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levels of prerequisites on  which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query </a:t>
            </a:r>
            <a:r>
              <a:rPr sz="2000" spc="-5" dirty="0">
                <a:latin typeface="Arial"/>
                <a:cs typeface="Arial"/>
              </a:rPr>
              <a:t>will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  <a:p>
            <a:pPr marL="381635" marR="373380" indent="-228600">
              <a:lnSpc>
                <a:spcPct val="100000"/>
              </a:lnSpc>
              <a:spcBef>
                <a:spcPts val="880"/>
              </a:spcBef>
              <a:buClr>
                <a:srgbClr val="33CC33"/>
              </a:buClr>
              <a:buSzPct val="75000"/>
              <a:buFont typeface="Webdings"/>
              <a:buChar char="◗"/>
              <a:tabLst>
                <a:tab pos="382270" algn="l"/>
              </a:tabLst>
            </a:pPr>
            <a:r>
              <a:rPr sz="2000" spc="-5" dirty="0">
                <a:latin typeface="Arial"/>
                <a:cs typeface="Arial"/>
              </a:rPr>
              <a:t>Alternative: write </a:t>
            </a:r>
            <a:r>
              <a:rPr sz="2000" dirty="0">
                <a:latin typeface="Arial"/>
                <a:cs typeface="Arial"/>
              </a:rPr>
              <a:t>a procedure to </a:t>
            </a:r>
            <a:r>
              <a:rPr sz="2000" spc="-5" dirty="0">
                <a:latin typeface="Arial"/>
                <a:cs typeface="Arial"/>
              </a:rPr>
              <a:t>iterate </a:t>
            </a:r>
            <a:r>
              <a:rPr sz="2000" dirty="0">
                <a:latin typeface="Arial"/>
                <a:cs typeface="Arial"/>
              </a:rPr>
              <a:t>as many </a:t>
            </a:r>
            <a:r>
              <a:rPr sz="2000" spc="-5" dirty="0">
                <a:latin typeface="Arial"/>
                <a:cs typeface="Arial"/>
              </a:rPr>
              <a:t>times </a:t>
            </a:r>
            <a:r>
              <a:rPr sz="2000" spc="-720" dirty="0">
                <a:latin typeface="Arial"/>
                <a:cs typeface="Arial"/>
              </a:rPr>
              <a:t>as </a:t>
            </a:r>
            <a:r>
              <a:rPr sz="2000" spc="-5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880"/>
              </a:spcBef>
            </a:pPr>
            <a:r>
              <a:rPr sz="3000" baseline="4166" dirty="0">
                <a:solidFill>
                  <a:srgbClr val="FF9900"/>
                </a:solidFill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Arial"/>
                <a:cs typeface="Arial"/>
              </a:rPr>
              <a:t>See </a:t>
            </a:r>
            <a:r>
              <a:rPr sz="2000" dirty="0">
                <a:latin typeface="Arial"/>
                <a:cs typeface="Arial"/>
              </a:rPr>
              <a:t>procedure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findAllPrereqs </a:t>
            </a:r>
            <a:r>
              <a:rPr sz="2000" spc="-5" dirty="0">
                <a:latin typeface="Arial"/>
                <a:cs typeface="Arial"/>
              </a:rPr>
              <a:t>in book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Page.189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079" y="182520"/>
            <a:ext cx="4672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Power </a:t>
            </a:r>
            <a:r>
              <a:rPr dirty="0"/>
              <a:t>of</a:t>
            </a:r>
            <a:r>
              <a:rPr spc="-114" dirty="0"/>
              <a:t> </a:t>
            </a:r>
            <a:r>
              <a:rPr spc="-5" dirty="0"/>
              <a:t>Recursion</a:t>
            </a:r>
          </a:p>
        </p:txBody>
      </p:sp>
      <p:sp>
        <p:nvSpPr>
          <p:cNvPr id="3" name="object 3"/>
          <p:cNvSpPr/>
          <p:nvPr/>
        </p:nvSpPr>
        <p:spPr>
          <a:xfrm>
            <a:off x="3798570" y="699410"/>
            <a:ext cx="5035550" cy="5985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5.64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0" y="182520"/>
            <a:ext cx="11328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JD</a:t>
            </a:r>
            <a:r>
              <a:rPr spc="5" dirty="0"/>
              <a:t>B</a:t>
            </a:r>
            <a:r>
              <a:rPr dirty="0"/>
              <a:t>C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330" y="119598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9330" y="191734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9330" y="263870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9330" y="366613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2230" y="1218840"/>
            <a:ext cx="715962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69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JDBC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Java </a:t>
            </a:r>
            <a:r>
              <a:rPr sz="2000" spc="-5" dirty="0">
                <a:latin typeface="Arial"/>
                <a:cs typeface="Arial"/>
              </a:rPr>
              <a:t>API for communicating with </a:t>
            </a:r>
            <a:r>
              <a:rPr sz="2000" dirty="0">
                <a:latin typeface="Arial"/>
                <a:cs typeface="Arial"/>
              </a:rPr>
              <a:t>database systems  supporting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SQL.</a:t>
            </a:r>
            <a:endParaRPr sz="2000">
              <a:latin typeface="Arial"/>
              <a:cs typeface="Arial"/>
            </a:endParaRPr>
          </a:p>
          <a:p>
            <a:pPr marL="12700" marR="168275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JDBC supports a variety of </a:t>
            </a:r>
            <a:r>
              <a:rPr sz="2000" spc="-5" dirty="0">
                <a:latin typeface="Arial"/>
                <a:cs typeface="Arial"/>
              </a:rPr>
              <a:t>features for </a:t>
            </a:r>
            <a:r>
              <a:rPr sz="2000" dirty="0">
                <a:latin typeface="Arial"/>
                <a:cs typeface="Arial"/>
              </a:rPr>
              <a:t>querying and </a:t>
            </a:r>
            <a:r>
              <a:rPr sz="2000" spc="-5" dirty="0">
                <a:latin typeface="Arial"/>
                <a:cs typeface="Arial"/>
              </a:rPr>
              <a:t>updating  data,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for retrieving </a:t>
            </a:r>
            <a:r>
              <a:rPr sz="2000" dirty="0">
                <a:latin typeface="Arial"/>
                <a:cs typeface="Arial"/>
              </a:rPr>
              <a:t>query results.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200"/>
              </a:lnSpc>
              <a:spcBef>
                <a:spcPts val="875"/>
              </a:spcBef>
            </a:pPr>
            <a:r>
              <a:rPr sz="2000" dirty="0">
                <a:latin typeface="Arial"/>
                <a:cs typeface="Arial"/>
              </a:rPr>
              <a:t>JDBC also supports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metadata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retrieval</a:t>
            </a:r>
            <a:r>
              <a:rPr sz="2000" dirty="0">
                <a:latin typeface="Arial"/>
                <a:cs typeface="Arial"/>
              </a:rPr>
              <a:t>, such as querying about  </a:t>
            </a:r>
            <a:r>
              <a:rPr sz="2000" spc="-5" dirty="0">
                <a:latin typeface="Arial"/>
                <a:cs typeface="Arial"/>
              </a:rPr>
              <a:t>relations </a:t>
            </a:r>
            <a:r>
              <a:rPr sz="2000" dirty="0">
                <a:latin typeface="Arial"/>
                <a:cs typeface="Arial"/>
              </a:rPr>
              <a:t>present </a:t>
            </a:r>
            <a:r>
              <a:rPr sz="2000" spc="-5" dirty="0">
                <a:latin typeface="Arial"/>
                <a:cs typeface="Arial"/>
              </a:rPr>
              <a:t>in the </a:t>
            </a:r>
            <a:r>
              <a:rPr sz="2000" dirty="0">
                <a:latin typeface="Arial"/>
                <a:cs typeface="Arial"/>
              </a:rPr>
              <a:t>database and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names and types </a:t>
            </a:r>
            <a:r>
              <a:rPr sz="2000" spc="-5" dirty="0">
                <a:latin typeface="Arial"/>
                <a:cs typeface="Arial"/>
              </a:rPr>
              <a:t>of  relation attributes.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Model </a:t>
            </a:r>
            <a:r>
              <a:rPr sz="2000" spc="-5" dirty="0">
                <a:latin typeface="Arial"/>
                <a:cs typeface="Arial"/>
              </a:rPr>
              <a:t>for communicating with the </a:t>
            </a:r>
            <a:r>
              <a:rPr sz="2000" dirty="0">
                <a:latin typeface="Arial"/>
                <a:cs typeface="Arial"/>
              </a:rPr>
              <a:t>database: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6530" y="410174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6530" y="451703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6530" y="493359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6530" y="565495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2279" y="3992520"/>
            <a:ext cx="6741159" cy="199643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Open a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Create a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“statement”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object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Execute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queries </a:t>
            </a:r>
            <a:r>
              <a:rPr sz="20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the Statement </a:t>
            </a:r>
            <a:r>
              <a:rPr sz="2000" dirty="0">
                <a:latin typeface="Arial"/>
                <a:cs typeface="Arial"/>
              </a:rPr>
              <a:t>object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send queries  and </a:t>
            </a:r>
            <a:r>
              <a:rPr sz="2000" spc="-5" dirty="0">
                <a:latin typeface="Arial"/>
                <a:cs typeface="Arial"/>
              </a:rPr>
              <a:t>fetch </a:t>
            </a:r>
            <a:r>
              <a:rPr sz="2000" dirty="0">
                <a:latin typeface="Arial"/>
                <a:cs typeface="Arial"/>
              </a:rPr>
              <a:t>results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Exception mechanism </a:t>
            </a:r>
            <a:r>
              <a:rPr sz="2000" dirty="0">
                <a:latin typeface="Arial"/>
                <a:cs typeface="Arial"/>
              </a:rPr>
              <a:t>to handle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errors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0" y="3055260"/>
            <a:ext cx="1471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O</a:t>
            </a:r>
            <a:r>
              <a:rPr spc="-10" dirty="0"/>
              <a:t>L</a:t>
            </a:r>
            <a:r>
              <a:rPr spc="5" dirty="0"/>
              <a:t>A</a:t>
            </a:r>
            <a:r>
              <a:rPr spc="-5" dirty="0"/>
              <a:t>P</a:t>
            </a:r>
            <a:r>
              <a:rPr dirty="0"/>
              <a:t>**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5.74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629" y="182520"/>
            <a:ext cx="4762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</a:t>
            </a:r>
            <a:r>
              <a:rPr spc="-10" dirty="0"/>
              <a:t>Analysis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OLAP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5.75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5329" y="1107080"/>
            <a:ext cx="16637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4260" y="1127400"/>
            <a:ext cx="428625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5" dirty="0">
                <a:solidFill>
                  <a:srgbClr val="000099"/>
                </a:solidFill>
                <a:latin typeface="Arial"/>
                <a:cs typeface="Arial"/>
              </a:rPr>
              <a:t>Online Analytical Processing</a:t>
            </a:r>
            <a:r>
              <a:rPr sz="1900" b="1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00" b="1" spc="5" dirty="0">
                <a:solidFill>
                  <a:srgbClr val="000099"/>
                </a:solidFill>
                <a:latin typeface="Arial"/>
                <a:cs typeface="Arial"/>
              </a:rPr>
              <a:t>(OLAP)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4750" y="1524910"/>
            <a:ext cx="17145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325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5329" y="2196740"/>
            <a:ext cx="16637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4260" y="1526180"/>
            <a:ext cx="7569200" cy="1302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5605" marR="5080">
              <a:lnSpc>
                <a:spcPct val="101299"/>
              </a:lnSpc>
              <a:spcBef>
                <a:spcPts val="90"/>
              </a:spcBef>
            </a:pPr>
            <a:r>
              <a:rPr sz="1900" dirty="0">
                <a:latin typeface="Arial"/>
                <a:cs typeface="Arial"/>
              </a:rPr>
              <a:t>Interactive </a:t>
            </a:r>
            <a:r>
              <a:rPr sz="1900" spc="5" dirty="0">
                <a:latin typeface="Arial"/>
                <a:cs typeface="Arial"/>
              </a:rPr>
              <a:t>analysis of </a:t>
            </a:r>
            <a:r>
              <a:rPr sz="1900" dirty="0">
                <a:latin typeface="Arial"/>
                <a:cs typeface="Arial"/>
              </a:rPr>
              <a:t>data, </a:t>
            </a:r>
            <a:r>
              <a:rPr sz="1900" spc="5" dirty="0">
                <a:latin typeface="Arial"/>
                <a:cs typeface="Arial"/>
              </a:rPr>
              <a:t>allowing </a:t>
            </a:r>
            <a:r>
              <a:rPr sz="1900" dirty="0">
                <a:latin typeface="Arial"/>
                <a:cs typeface="Arial"/>
              </a:rPr>
              <a:t>data </a:t>
            </a:r>
            <a:r>
              <a:rPr sz="1900" spc="5" dirty="0">
                <a:latin typeface="Arial"/>
                <a:cs typeface="Arial"/>
              </a:rPr>
              <a:t>to be summarized and  </a:t>
            </a:r>
            <a:r>
              <a:rPr sz="1900" spc="10" dirty="0">
                <a:latin typeface="Arial"/>
                <a:cs typeface="Arial"/>
              </a:rPr>
              <a:t>viewed </a:t>
            </a:r>
            <a:r>
              <a:rPr sz="1900" spc="5" dirty="0">
                <a:latin typeface="Arial"/>
                <a:cs typeface="Arial"/>
              </a:rPr>
              <a:t>in </a:t>
            </a:r>
            <a:r>
              <a:rPr sz="1900" dirty="0">
                <a:latin typeface="Arial"/>
                <a:cs typeface="Arial"/>
              </a:rPr>
              <a:t>different </a:t>
            </a:r>
            <a:r>
              <a:rPr sz="1900" spc="5" dirty="0">
                <a:latin typeface="Arial"/>
                <a:cs typeface="Arial"/>
              </a:rPr>
              <a:t>ways in an online fashion (with negligible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delay)</a:t>
            </a:r>
            <a:endParaRPr sz="1900">
              <a:latin typeface="Arial"/>
              <a:cs typeface="Arial"/>
            </a:endParaRPr>
          </a:p>
          <a:p>
            <a:pPr marL="12700" marR="706755">
              <a:lnSpc>
                <a:spcPct val="100899"/>
              </a:lnSpc>
              <a:spcBef>
                <a:spcPts val="840"/>
              </a:spcBef>
            </a:pPr>
            <a:r>
              <a:rPr sz="1900" spc="5" dirty="0">
                <a:latin typeface="Arial"/>
                <a:cs typeface="Arial"/>
              </a:rPr>
              <a:t>Data </a:t>
            </a:r>
            <a:r>
              <a:rPr sz="1900" dirty="0">
                <a:latin typeface="Arial"/>
                <a:cs typeface="Arial"/>
              </a:rPr>
              <a:t>that </a:t>
            </a:r>
            <a:r>
              <a:rPr sz="1900" spc="10" dirty="0">
                <a:latin typeface="Arial"/>
                <a:cs typeface="Arial"/>
              </a:rPr>
              <a:t>can </a:t>
            </a:r>
            <a:r>
              <a:rPr sz="1900" spc="5" dirty="0">
                <a:latin typeface="Arial"/>
                <a:cs typeface="Arial"/>
              </a:rPr>
              <a:t>be modeled as dimension </a:t>
            </a:r>
            <a:r>
              <a:rPr sz="1900" dirty="0">
                <a:latin typeface="Arial"/>
                <a:cs typeface="Arial"/>
              </a:rPr>
              <a:t>attributes </a:t>
            </a:r>
            <a:r>
              <a:rPr sz="1900" spc="5" dirty="0">
                <a:latin typeface="Arial"/>
                <a:cs typeface="Arial"/>
              </a:rPr>
              <a:t>and measure  </a:t>
            </a:r>
            <a:r>
              <a:rPr sz="1900" dirty="0">
                <a:latin typeface="Arial"/>
                <a:cs typeface="Arial"/>
              </a:rPr>
              <a:t>attributes </a:t>
            </a:r>
            <a:r>
              <a:rPr sz="1900" spc="5" dirty="0">
                <a:latin typeface="Arial"/>
                <a:cs typeface="Arial"/>
              </a:rPr>
              <a:t>are called </a:t>
            </a:r>
            <a:r>
              <a:rPr sz="1900" b="1" spc="5" dirty="0">
                <a:solidFill>
                  <a:srgbClr val="000099"/>
                </a:solidFill>
                <a:latin typeface="Arial"/>
                <a:cs typeface="Arial"/>
              </a:rPr>
              <a:t>multidimensional</a:t>
            </a:r>
            <a:r>
              <a:rPr sz="19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00" b="1" spc="10" dirty="0">
                <a:solidFill>
                  <a:srgbClr val="000099"/>
                </a:solidFill>
                <a:latin typeface="Arial"/>
                <a:cs typeface="Arial"/>
              </a:rPr>
              <a:t>data</a:t>
            </a:r>
            <a:r>
              <a:rPr sz="1900" spc="10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4750" y="2897780"/>
            <a:ext cx="17145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325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4750" y="4492900"/>
            <a:ext cx="17145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325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400" y="2792878"/>
            <a:ext cx="7096759" cy="31102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sz="1900" b="1" spc="5" dirty="0">
                <a:solidFill>
                  <a:srgbClr val="000099"/>
                </a:solidFill>
                <a:latin typeface="Arial"/>
                <a:cs typeface="Arial"/>
              </a:rPr>
              <a:t>Measure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00" b="1" spc="5" dirty="0">
                <a:solidFill>
                  <a:srgbClr val="000099"/>
                </a:solidFill>
                <a:latin typeface="Arial"/>
                <a:cs typeface="Arial"/>
              </a:rPr>
              <a:t>attributes</a:t>
            </a:r>
            <a:endParaRPr sz="1900">
              <a:latin typeface="Arial"/>
              <a:cs typeface="Arial"/>
            </a:endParaRPr>
          </a:p>
          <a:p>
            <a:pPr marL="368300" indent="-220345">
              <a:lnSpc>
                <a:spcPct val="100000"/>
              </a:lnSpc>
              <a:spcBef>
                <a:spcPts val="860"/>
              </a:spcBef>
              <a:buClr>
                <a:srgbClr val="33CC33"/>
              </a:buClr>
              <a:buSzPct val="76315"/>
              <a:buFont typeface="Webdings"/>
              <a:buChar char="◗"/>
              <a:tabLst>
                <a:tab pos="368300" algn="l"/>
              </a:tabLst>
            </a:pPr>
            <a:r>
              <a:rPr sz="1900" spc="5" dirty="0">
                <a:latin typeface="Arial"/>
                <a:cs typeface="Arial"/>
              </a:rPr>
              <a:t>measure some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5" dirty="0">
                <a:latin typeface="Arial"/>
                <a:cs typeface="Arial"/>
              </a:rPr>
              <a:t>value</a:t>
            </a:r>
            <a:endParaRPr sz="1900">
              <a:latin typeface="Arial"/>
              <a:cs typeface="Arial"/>
            </a:endParaRPr>
          </a:p>
          <a:p>
            <a:pPr marL="368300" indent="-220345">
              <a:lnSpc>
                <a:spcPct val="100000"/>
              </a:lnSpc>
              <a:spcBef>
                <a:spcPts val="860"/>
              </a:spcBef>
              <a:buClr>
                <a:srgbClr val="33CC33"/>
              </a:buClr>
              <a:buSzPct val="76315"/>
              <a:buFont typeface="Webdings"/>
              <a:buChar char="◗"/>
              <a:tabLst>
                <a:tab pos="368300" algn="l"/>
              </a:tabLst>
            </a:pPr>
            <a:r>
              <a:rPr sz="1900" spc="5" dirty="0">
                <a:latin typeface="Arial"/>
                <a:cs typeface="Arial"/>
              </a:rPr>
              <a:t>can be </a:t>
            </a:r>
            <a:r>
              <a:rPr sz="1900" dirty="0">
                <a:latin typeface="Arial"/>
                <a:cs typeface="Arial"/>
              </a:rPr>
              <a:t>aggregated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5" dirty="0">
                <a:latin typeface="Arial"/>
                <a:cs typeface="Arial"/>
              </a:rPr>
              <a:t>upon</a:t>
            </a:r>
            <a:endParaRPr sz="1900">
              <a:latin typeface="Arial"/>
              <a:cs typeface="Arial"/>
            </a:endParaRPr>
          </a:p>
          <a:p>
            <a:pPr marL="368300" indent="-220345">
              <a:lnSpc>
                <a:spcPct val="100000"/>
              </a:lnSpc>
              <a:spcBef>
                <a:spcPts val="860"/>
              </a:spcBef>
              <a:buClr>
                <a:srgbClr val="33CC33"/>
              </a:buClr>
              <a:buSzPct val="76315"/>
              <a:buFont typeface="Webdings"/>
              <a:buChar char="◗"/>
              <a:tabLst>
                <a:tab pos="368300" algn="l"/>
              </a:tabLst>
            </a:pPr>
            <a:r>
              <a:rPr sz="1900" dirty="0">
                <a:latin typeface="Arial"/>
                <a:cs typeface="Arial"/>
              </a:rPr>
              <a:t>e.g., the attribute </a:t>
            </a:r>
            <a:r>
              <a:rPr sz="1900" i="1" spc="5" dirty="0">
                <a:latin typeface="Arial"/>
                <a:cs typeface="Arial"/>
              </a:rPr>
              <a:t>number </a:t>
            </a:r>
            <a:r>
              <a:rPr sz="1900" spc="5" dirty="0">
                <a:latin typeface="Arial"/>
                <a:cs typeface="Arial"/>
              </a:rPr>
              <a:t>of </a:t>
            </a:r>
            <a:r>
              <a:rPr sz="1900" dirty="0">
                <a:latin typeface="Arial"/>
                <a:cs typeface="Arial"/>
              </a:rPr>
              <a:t>the </a:t>
            </a:r>
            <a:r>
              <a:rPr sz="1900" i="1" spc="5" dirty="0">
                <a:latin typeface="Arial"/>
                <a:cs typeface="Arial"/>
              </a:rPr>
              <a:t>sales </a:t>
            </a:r>
            <a:r>
              <a:rPr sz="1900" dirty="0">
                <a:latin typeface="Arial"/>
                <a:cs typeface="Arial"/>
              </a:rPr>
              <a:t>relation</a:t>
            </a:r>
            <a:endParaRPr sz="1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1900" b="1" spc="5" dirty="0">
                <a:solidFill>
                  <a:srgbClr val="000099"/>
                </a:solidFill>
                <a:latin typeface="Arial"/>
                <a:cs typeface="Arial"/>
              </a:rPr>
              <a:t>Dimension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00" b="1" spc="5" dirty="0">
                <a:solidFill>
                  <a:srgbClr val="000099"/>
                </a:solidFill>
                <a:latin typeface="Arial"/>
                <a:cs typeface="Arial"/>
              </a:rPr>
              <a:t>attributes</a:t>
            </a:r>
            <a:endParaRPr sz="1900">
              <a:latin typeface="Arial"/>
              <a:cs typeface="Arial"/>
            </a:endParaRPr>
          </a:p>
          <a:p>
            <a:pPr marL="368300" marR="879475" indent="-219710">
              <a:lnSpc>
                <a:spcPct val="101299"/>
              </a:lnSpc>
              <a:spcBef>
                <a:spcPts val="830"/>
              </a:spcBef>
              <a:buClr>
                <a:srgbClr val="33CC33"/>
              </a:buClr>
              <a:buSzPct val="76315"/>
              <a:buFont typeface="Webdings"/>
              <a:buChar char="◗"/>
              <a:tabLst>
                <a:tab pos="368300" algn="l"/>
              </a:tabLst>
            </a:pPr>
            <a:r>
              <a:rPr sz="1900" dirty="0">
                <a:latin typeface="Arial"/>
                <a:cs typeface="Arial"/>
              </a:rPr>
              <a:t>define the </a:t>
            </a:r>
            <a:r>
              <a:rPr sz="1900" spc="5" dirty="0">
                <a:latin typeface="Arial"/>
                <a:cs typeface="Arial"/>
              </a:rPr>
              <a:t>dimensions on which measure </a:t>
            </a:r>
            <a:r>
              <a:rPr sz="1900" dirty="0">
                <a:latin typeface="Arial"/>
                <a:cs typeface="Arial"/>
              </a:rPr>
              <a:t>attributes </a:t>
            </a:r>
            <a:r>
              <a:rPr sz="1900" spc="-450" dirty="0">
                <a:latin typeface="Arial"/>
                <a:cs typeface="Arial"/>
              </a:rPr>
              <a:t>(or  </a:t>
            </a:r>
            <a:r>
              <a:rPr sz="1900" dirty="0">
                <a:latin typeface="Arial"/>
                <a:cs typeface="Arial"/>
              </a:rPr>
              <a:t>aggregates thereof) </a:t>
            </a:r>
            <a:r>
              <a:rPr sz="1900" spc="5" dirty="0">
                <a:latin typeface="Arial"/>
                <a:cs typeface="Arial"/>
              </a:rPr>
              <a:t>are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viewed</a:t>
            </a:r>
            <a:endParaRPr sz="1900">
              <a:latin typeface="Arial"/>
              <a:cs typeface="Arial"/>
            </a:endParaRPr>
          </a:p>
          <a:p>
            <a:pPr marL="368300" indent="-220345">
              <a:lnSpc>
                <a:spcPct val="100000"/>
              </a:lnSpc>
              <a:spcBef>
                <a:spcPts val="860"/>
              </a:spcBef>
              <a:buClr>
                <a:srgbClr val="33CC33"/>
              </a:buClr>
              <a:buSzPct val="76315"/>
              <a:buFont typeface="Webdings"/>
              <a:buChar char="◗"/>
              <a:tabLst>
                <a:tab pos="368300" algn="l"/>
              </a:tabLst>
            </a:pPr>
            <a:r>
              <a:rPr sz="1900" dirty="0">
                <a:latin typeface="Arial"/>
                <a:cs typeface="Arial"/>
              </a:rPr>
              <a:t>e.g., attributes </a:t>
            </a:r>
            <a:r>
              <a:rPr sz="1900" i="1" spc="5" dirty="0">
                <a:latin typeface="Arial"/>
                <a:cs typeface="Arial"/>
              </a:rPr>
              <a:t>item_name, color, </a:t>
            </a:r>
            <a:r>
              <a:rPr sz="1900" spc="5" dirty="0">
                <a:latin typeface="Arial"/>
                <a:cs typeface="Arial"/>
              </a:rPr>
              <a:t>and </a:t>
            </a:r>
            <a:r>
              <a:rPr sz="1900" i="1" spc="5" dirty="0">
                <a:latin typeface="Arial"/>
                <a:cs typeface="Arial"/>
              </a:rPr>
              <a:t>size </a:t>
            </a:r>
            <a:r>
              <a:rPr sz="1900" spc="5" dirty="0">
                <a:latin typeface="Arial"/>
                <a:cs typeface="Arial"/>
              </a:rPr>
              <a:t>of the </a:t>
            </a:r>
            <a:r>
              <a:rPr sz="1900" i="1" spc="5" dirty="0">
                <a:latin typeface="Arial"/>
                <a:cs typeface="Arial"/>
              </a:rPr>
              <a:t>sales</a:t>
            </a:r>
            <a:r>
              <a:rPr sz="1900" i="1" spc="-15" dirty="0">
                <a:latin typeface="Arial"/>
                <a:cs typeface="Arial"/>
              </a:rPr>
              <a:t> </a:t>
            </a:r>
            <a:r>
              <a:rPr sz="1900" spc="-135" dirty="0">
                <a:latin typeface="Arial"/>
                <a:cs typeface="Arial"/>
              </a:rPr>
              <a:t>relation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93250" y="6648090"/>
            <a:ext cx="22199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0099"/>
                </a:solidFill>
                <a:latin typeface="Arial"/>
                <a:cs typeface="Arial"/>
              </a:rPr>
              <a:t>©Silberschatz, Korth and</a:t>
            </a:r>
            <a:r>
              <a:rPr sz="10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99"/>
                </a:solidFill>
                <a:latin typeface="Arial"/>
                <a:cs typeface="Arial"/>
              </a:rPr>
              <a:t>Sudarshan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19" y="6648090"/>
            <a:ext cx="2452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0099"/>
                </a:solidFill>
                <a:latin typeface="Arial"/>
                <a:cs typeface="Arial"/>
              </a:rPr>
              <a:t>Database System Concepts </a:t>
            </a:r>
            <a:r>
              <a:rPr sz="1000" b="1" dirty="0">
                <a:solidFill>
                  <a:srgbClr val="000099"/>
                </a:solidFill>
                <a:latin typeface="Arial"/>
                <a:cs typeface="Arial"/>
              </a:rPr>
              <a:t>- </a:t>
            </a:r>
            <a:r>
              <a:rPr sz="1000" b="1" spc="5" dirty="0">
                <a:solidFill>
                  <a:srgbClr val="000099"/>
                </a:solidFill>
                <a:latin typeface="Arial"/>
                <a:cs typeface="Arial"/>
              </a:rPr>
              <a:t>6</a:t>
            </a:r>
            <a:r>
              <a:rPr sz="825" b="1" spc="7" baseline="30303" dirty="0">
                <a:solidFill>
                  <a:srgbClr val="000099"/>
                </a:solidFill>
                <a:latin typeface="Arial"/>
                <a:cs typeface="Arial"/>
              </a:rPr>
              <a:t>th</a:t>
            </a:r>
            <a:r>
              <a:rPr sz="825" b="1" spc="75" baseline="30303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10"/>
            <a:ext cx="887729" cy="81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8490" y="243480"/>
            <a:ext cx="3856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Example sales</a:t>
            </a:r>
            <a:r>
              <a:rPr sz="2800" spc="-70" dirty="0"/>
              <a:t> </a:t>
            </a:r>
            <a:r>
              <a:rPr sz="2800" spc="-5" dirty="0"/>
              <a:t>relation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898900" y="884830"/>
            <a:ext cx="4046220" cy="5350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31970" y="6311540"/>
            <a:ext cx="193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..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..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2090" y="6311540"/>
            <a:ext cx="194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..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..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6640" y="6295030"/>
            <a:ext cx="264795" cy="5461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229"/>
              </a:spcBef>
            </a:pP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..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-204" dirty="0">
                <a:solidFill>
                  <a:srgbClr val="000099"/>
                </a:solidFill>
                <a:latin typeface="Arial"/>
                <a:cs typeface="Arial"/>
              </a:rPr>
              <a:t>5</a:t>
            </a:r>
            <a:r>
              <a:rPr sz="2400" spc="-307" baseline="5208" dirty="0">
                <a:latin typeface="Arial"/>
                <a:cs typeface="Arial"/>
              </a:rPr>
              <a:t>.</a:t>
            </a:r>
            <a:r>
              <a:rPr sz="1000" b="1" spc="-204" dirty="0">
                <a:solidFill>
                  <a:srgbClr val="000099"/>
                </a:solidFill>
                <a:latin typeface="Arial"/>
                <a:cs typeface="Arial"/>
              </a:rPr>
              <a:t>.7</a:t>
            </a:r>
            <a:r>
              <a:rPr sz="2400" spc="-307" baseline="5208" dirty="0">
                <a:latin typeface="Arial"/>
                <a:cs typeface="Arial"/>
              </a:rPr>
              <a:t>.</a:t>
            </a:r>
            <a:r>
              <a:rPr sz="1000" b="1" spc="-204" dirty="0">
                <a:solidFill>
                  <a:srgbClr val="000099"/>
                </a:solidFill>
                <a:latin typeface="Arial"/>
                <a:cs typeface="Arial"/>
              </a:rPr>
              <a:t>6</a:t>
            </a:r>
            <a:r>
              <a:rPr sz="2400" spc="-307" baseline="5208" dirty="0">
                <a:latin typeface="Arial"/>
                <a:cs typeface="Arial"/>
              </a:rPr>
              <a:t>.</a:t>
            </a:r>
            <a:endParaRPr sz="2400" baseline="520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7130" y="6311540"/>
            <a:ext cx="194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.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.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20" y="177440"/>
            <a:ext cx="8267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Cross Tabulation of </a:t>
            </a:r>
            <a:r>
              <a:rPr sz="2800" b="0" i="1" spc="-5" dirty="0">
                <a:latin typeface="Arial"/>
                <a:cs typeface="Arial"/>
              </a:rPr>
              <a:t>sales </a:t>
            </a:r>
            <a:r>
              <a:rPr sz="2800" spc="-5" dirty="0"/>
              <a:t>by </a:t>
            </a:r>
            <a:r>
              <a:rPr sz="2800" b="0" i="1" spc="-5" dirty="0">
                <a:latin typeface="Arial"/>
                <a:cs typeface="Arial"/>
              </a:rPr>
              <a:t>item_name </a:t>
            </a:r>
            <a:r>
              <a:rPr sz="2800" spc="-5" dirty="0"/>
              <a:t>and</a:t>
            </a:r>
            <a:r>
              <a:rPr sz="2800" spc="55" dirty="0"/>
              <a:t> </a:t>
            </a:r>
            <a:r>
              <a:rPr sz="2800" b="0" i="1" spc="-5" dirty="0">
                <a:latin typeface="Arial"/>
                <a:cs typeface="Arial"/>
              </a:rPr>
              <a:t>color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3579" y="397093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6479" y="3993790"/>
            <a:ext cx="74961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table </a:t>
            </a:r>
            <a:r>
              <a:rPr sz="2000" dirty="0">
                <a:latin typeface="Arial"/>
                <a:cs typeface="Arial"/>
              </a:rPr>
              <a:t>above is an example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cross-tabulation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cross-tab</a:t>
            </a:r>
            <a:r>
              <a:rPr sz="2000" dirty="0">
                <a:latin typeface="Arial"/>
                <a:cs typeface="Arial"/>
              </a:rPr>
              <a:t>),  also </a:t>
            </a:r>
            <a:r>
              <a:rPr sz="2000" spc="-5" dirty="0">
                <a:latin typeface="Arial"/>
                <a:cs typeface="Arial"/>
              </a:rPr>
              <a:t>referred </a:t>
            </a:r>
            <a:r>
              <a:rPr sz="2000" dirty="0">
                <a:latin typeface="Arial"/>
                <a:cs typeface="Arial"/>
              </a:rPr>
              <a:t>to as a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pivot-table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779" y="471134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779" y="512790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0779" y="554446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0779" y="596102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6529" y="4603390"/>
            <a:ext cx="7204075" cy="199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65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Values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one 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dimension </a:t>
            </a:r>
            <a:r>
              <a:rPr sz="2000" spc="-5" dirty="0">
                <a:latin typeface="Arial"/>
                <a:cs typeface="Arial"/>
              </a:rPr>
              <a:t>attributes form the </a:t>
            </a:r>
            <a:r>
              <a:rPr sz="2000" dirty="0">
                <a:latin typeface="Arial"/>
                <a:cs typeface="Arial"/>
              </a:rPr>
              <a:t>row headers  Values </a:t>
            </a:r>
            <a:r>
              <a:rPr sz="2000" spc="-5" dirty="0">
                <a:latin typeface="Arial"/>
                <a:cs typeface="Arial"/>
              </a:rPr>
              <a:t>for another dimension attribute form the </a:t>
            </a:r>
            <a:r>
              <a:rPr sz="2000" dirty="0">
                <a:latin typeface="Arial"/>
                <a:cs typeface="Arial"/>
              </a:rPr>
              <a:t>column headers  </a:t>
            </a:r>
            <a:r>
              <a:rPr sz="2000" spc="-5" dirty="0">
                <a:latin typeface="Arial"/>
                <a:cs typeface="Arial"/>
              </a:rPr>
              <a:t>Other </a:t>
            </a:r>
            <a:r>
              <a:rPr sz="2000" dirty="0">
                <a:latin typeface="Arial"/>
                <a:cs typeface="Arial"/>
              </a:rPr>
              <a:t>dimension </a:t>
            </a:r>
            <a:r>
              <a:rPr sz="2000" spc="-5" dirty="0">
                <a:latin typeface="Arial"/>
                <a:cs typeface="Arial"/>
              </a:rPr>
              <a:t>attributes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listed on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top</a:t>
            </a:r>
            <a:endParaRPr sz="2000">
              <a:latin typeface="Arial"/>
              <a:cs typeface="Arial"/>
            </a:endParaRPr>
          </a:p>
          <a:p>
            <a:pPr marL="12700" marR="256540" algn="just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Values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individual cells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(aggregates </a:t>
            </a:r>
            <a:r>
              <a:rPr sz="2000" spc="-5" dirty="0">
                <a:latin typeface="Arial"/>
                <a:cs typeface="Arial"/>
              </a:rPr>
              <a:t>of) the </a:t>
            </a:r>
            <a:r>
              <a:rPr sz="2000" dirty="0">
                <a:latin typeface="Arial"/>
                <a:cs typeface="Arial"/>
              </a:rPr>
              <a:t>values </a:t>
            </a:r>
            <a:r>
              <a:rPr sz="2000" spc="-5" dirty="0">
                <a:latin typeface="Arial"/>
                <a:cs typeface="Arial"/>
              </a:rPr>
              <a:t>of the  </a:t>
            </a:r>
            <a:r>
              <a:rPr sz="2000" dirty="0">
                <a:latin typeface="Arial"/>
                <a:cs typeface="Arial"/>
              </a:rPr>
              <a:t>dimension </a:t>
            </a:r>
            <a:r>
              <a:rPr sz="2000" spc="-5" dirty="0">
                <a:latin typeface="Arial"/>
                <a:cs typeface="Arial"/>
              </a:rPr>
              <a:t>attributes that </a:t>
            </a:r>
            <a:r>
              <a:rPr sz="2000" dirty="0">
                <a:latin typeface="Arial"/>
                <a:cs typeface="Arial"/>
              </a:rPr>
              <a:t>specify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cell.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44750" y="686710"/>
            <a:ext cx="7095490" cy="3200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5.77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1150" y="182520"/>
            <a:ext cx="20339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85" dirty="0"/>
              <a:t> </a:t>
            </a:r>
            <a:r>
              <a:rPr spc="-5" dirty="0"/>
              <a:t>Cube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0470" y="840634"/>
            <a:ext cx="144780" cy="9715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450" spc="18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50" spc="18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450" spc="18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1139" y="880766"/>
            <a:ext cx="5862955" cy="97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650" spc="-10" dirty="0">
                <a:latin typeface="Arial"/>
                <a:cs typeface="Arial"/>
              </a:rPr>
              <a:t>A </a:t>
            </a:r>
            <a:r>
              <a:rPr sz="1650" b="1" spc="-10" dirty="0">
                <a:solidFill>
                  <a:srgbClr val="000099"/>
                </a:solidFill>
                <a:latin typeface="Arial"/>
                <a:cs typeface="Arial"/>
              </a:rPr>
              <a:t>data </a:t>
            </a:r>
            <a:r>
              <a:rPr sz="1650" b="1" spc="-5" dirty="0">
                <a:solidFill>
                  <a:srgbClr val="000099"/>
                </a:solidFill>
                <a:latin typeface="Arial"/>
                <a:cs typeface="Arial"/>
              </a:rPr>
              <a:t>cube </a:t>
            </a:r>
            <a:r>
              <a:rPr sz="1650" spc="-10" dirty="0">
                <a:latin typeface="Arial"/>
                <a:cs typeface="Arial"/>
              </a:rPr>
              <a:t>is a multidimensional generalization </a:t>
            </a:r>
            <a:r>
              <a:rPr sz="1650" spc="-5" dirty="0">
                <a:latin typeface="Arial"/>
                <a:cs typeface="Arial"/>
              </a:rPr>
              <a:t>of </a:t>
            </a:r>
            <a:r>
              <a:rPr sz="1650" spc="-10" dirty="0">
                <a:latin typeface="Arial"/>
                <a:cs typeface="Arial"/>
              </a:rPr>
              <a:t>a </a:t>
            </a:r>
            <a:r>
              <a:rPr sz="1650" spc="-5" dirty="0">
                <a:latin typeface="Arial"/>
                <a:cs typeface="Arial"/>
              </a:rPr>
              <a:t>cross-tab  </a:t>
            </a:r>
            <a:r>
              <a:rPr sz="1650" spc="-10" dirty="0">
                <a:latin typeface="Arial"/>
                <a:cs typeface="Arial"/>
              </a:rPr>
              <a:t>Can have </a:t>
            </a:r>
            <a:r>
              <a:rPr sz="1650" i="1" spc="-10" dirty="0">
                <a:latin typeface="Arial"/>
                <a:cs typeface="Arial"/>
              </a:rPr>
              <a:t>n </a:t>
            </a:r>
            <a:r>
              <a:rPr sz="1650" spc="-10" dirty="0">
                <a:latin typeface="Arial"/>
                <a:cs typeface="Arial"/>
              </a:rPr>
              <a:t>dimensions; we show 3</a:t>
            </a:r>
            <a:r>
              <a:rPr sz="1650" spc="30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below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650" spc="-10" dirty="0">
                <a:latin typeface="Arial"/>
                <a:cs typeface="Arial"/>
              </a:rPr>
              <a:t>Cross-tabs </a:t>
            </a:r>
            <a:r>
              <a:rPr sz="1650" spc="-5" dirty="0">
                <a:latin typeface="Arial"/>
                <a:cs typeface="Arial"/>
              </a:rPr>
              <a:t>can </a:t>
            </a:r>
            <a:r>
              <a:rPr sz="1650" spc="-10" dirty="0">
                <a:latin typeface="Arial"/>
                <a:cs typeface="Arial"/>
              </a:rPr>
              <a:t>be used as views on a data</a:t>
            </a:r>
            <a:r>
              <a:rPr sz="1650" spc="3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cube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3179" y="2504080"/>
            <a:ext cx="4538980" cy="307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5.78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00" y="225700"/>
            <a:ext cx="6319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Cross Tabulation With</a:t>
            </a:r>
            <a:r>
              <a:rPr spc="-80" dirty="0"/>
              <a:t> </a:t>
            </a:r>
            <a:r>
              <a:rPr spc="-5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1870" y="117820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9370" y="1090993"/>
            <a:ext cx="6652259" cy="81406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5"/>
              </a:spcBef>
            </a:pPr>
            <a:r>
              <a:rPr sz="2000" dirty="0">
                <a:latin typeface="Arial"/>
                <a:cs typeface="Arial"/>
              </a:rPr>
              <a:t>Cross-tabs can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easily extended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deal </a:t>
            </a:r>
            <a:r>
              <a:rPr sz="2000" spc="-5" dirty="0">
                <a:latin typeface="Arial"/>
                <a:cs typeface="Arial"/>
              </a:rPr>
              <a:t>with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hierarchies</a:t>
            </a:r>
            <a:endParaRPr sz="2000">
              <a:latin typeface="Arial"/>
              <a:cs typeface="Arial"/>
            </a:endParaRPr>
          </a:p>
          <a:p>
            <a:pPr marL="436880" indent="-284480">
              <a:lnSpc>
                <a:spcPct val="100000"/>
              </a:lnSpc>
              <a:spcBef>
                <a:spcPts val="780"/>
              </a:spcBef>
              <a:buClr>
                <a:srgbClr val="FF9933"/>
              </a:buClr>
              <a:buSzPct val="80555"/>
              <a:buFont typeface="Wingdings"/>
              <a:buChar char=""/>
              <a:tabLst>
                <a:tab pos="436245" algn="l"/>
                <a:tab pos="436880" algn="l"/>
              </a:tabLst>
            </a:pPr>
            <a:r>
              <a:rPr sz="1800" spc="-5" dirty="0">
                <a:latin typeface="Arial"/>
                <a:cs typeface="Arial"/>
              </a:rPr>
              <a:t>Can drill </a:t>
            </a:r>
            <a:r>
              <a:rPr sz="1800" spc="-10" dirty="0">
                <a:latin typeface="Arial"/>
                <a:cs typeface="Arial"/>
              </a:rPr>
              <a:t>down </a:t>
            </a:r>
            <a:r>
              <a:rPr sz="1800" spc="-5" dirty="0">
                <a:latin typeface="Arial"/>
                <a:cs typeface="Arial"/>
              </a:rPr>
              <a:t>or roll up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hierarchy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8670" y="2485030"/>
            <a:ext cx="7793990" cy="356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5.80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520" y="64410"/>
            <a:ext cx="77635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Relational Representation </a:t>
            </a:r>
            <a:r>
              <a:rPr dirty="0"/>
              <a:t>of</a:t>
            </a:r>
            <a:r>
              <a:rPr spc="-80" dirty="0"/>
              <a:t> </a:t>
            </a:r>
            <a:r>
              <a:rPr spc="-5" dirty="0"/>
              <a:t>Cross-tabs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2310" y="112486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5210" y="1142640"/>
            <a:ext cx="3521710" cy="6057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360"/>
              </a:spcBef>
            </a:pPr>
            <a:r>
              <a:rPr sz="2000" dirty="0">
                <a:latin typeface="Arial"/>
                <a:cs typeface="Arial"/>
              </a:rPr>
              <a:t>Cross-tabs can be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represented  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relations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9510" y="2486300"/>
            <a:ext cx="1771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9933"/>
                </a:solidFill>
                <a:latin typeface="Wingdings"/>
                <a:cs typeface="Wingdings"/>
              </a:rPr>
              <a:t>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9510" y="1803040"/>
            <a:ext cx="3507104" cy="18148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8450" marR="5080" indent="-285750">
              <a:lnSpc>
                <a:spcPts val="2170"/>
              </a:lnSpc>
              <a:spcBef>
                <a:spcPts val="360"/>
              </a:spcBef>
              <a:buClr>
                <a:srgbClr val="FF9933"/>
              </a:buClr>
              <a:buSzPct val="80000"/>
              <a:buFont typeface="Wingdings"/>
              <a:buChar char=""/>
              <a:tabLst>
                <a:tab pos="297815" algn="l"/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We use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value </a:t>
            </a:r>
            <a:r>
              <a:rPr sz="2000" b="1" spc="-5" dirty="0">
                <a:latin typeface="Arial"/>
                <a:cs typeface="Arial"/>
              </a:rPr>
              <a:t>all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 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represent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aggregates.</a:t>
            </a:r>
            <a:endParaRPr sz="2000">
              <a:latin typeface="Arial"/>
              <a:cs typeface="Arial"/>
            </a:endParaRPr>
          </a:p>
          <a:p>
            <a:pPr marL="298450" marR="160655">
              <a:lnSpc>
                <a:spcPct val="90100"/>
              </a:lnSpc>
              <a:spcBef>
                <a:spcPts val="835"/>
              </a:spcBef>
            </a:pPr>
            <a:r>
              <a:rPr sz="2000" spc="-5" dirty="0">
                <a:latin typeface="Arial"/>
                <a:cs typeface="Arial"/>
              </a:rPr>
              <a:t>The SQL </a:t>
            </a:r>
            <a:r>
              <a:rPr sz="2000" dirty="0">
                <a:latin typeface="Arial"/>
                <a:cs typeface="Arial"/>
              </a:rPr>
              <a:t>standard </a:t>
            </a:r>
            <a:r>
              <a:rPr sz="2000" spc="-5" dirty="0">
                <a:latin typeface="Arial"/>
                <a:cs typeface="Arial"/>
              </a:rPr>
              <a:t>actually  </a:t>
            </a:r>
            <a:r>
              <a:rPr sz="2000" dirty="0">
                <a:latin typeface="Arial"/>
                <a:cs typeface="Arial"/>
              </a:rPr>
              <a:t>uses </a:t>
            </a:r>
            <a:r>
              <a:rPr sz="2000" spc="-5" dirty="0">
                <a:latin typeface="Arial"/>
                <a:cs typeface="Arial"/>
              </a:rPr>
              <a:t>null </a:t>
            </a:r>
            <a:r>
              <a:rPr sz="2000" dirty="0">
                <a:latin typeface="Arial"/>
                <a:cs typeface="Arial"/>
              </a:rPr>
              <a:t>values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place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b="1" spc="-5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despite </a:t>
            </a:r>
            <a:r>
              <a:rPr sz="2000" dirty="0">
                <a:latin typeface="Arial"/>
                <a:cs typeface="Arial"/>
              </a:rPr>
              <a:t>confusion </a:t>
            </a:r>
            <a:r>
              <a:rPr sz="2000" spc="-5" dirty="0">
                <a:latin typeface="Arial"/>
                <a:cs typeface="Arial"/>
              </a:rPr>
              <a:t>with  </a:t>
            </a:r>
            <a:r>
              <a:rPr sz="2000" dirty="0">
                <a:latin typeface="Arial"/>
                <a:cs typeface="Arial"/>
              </a:rPr>
              <a:t>regular null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57290" y="1018180"/>
            <a:ext cx="3860800" cy="5300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5.81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220" y="182520"/>
            <a:ext cx="7766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Extended Aggregation </a:t>
            </a:r>
            <a:r>
              <a:rPr dirty="0"/>
              <a:t>to </a:t>
            </a:r>
            <a:r>
              <a:rPr spc="-5" dirty="0"/>
              <a:t>Support</a:t>
            </a:r>
            <a:r>
              <a:rPr spc="-65" dirty="0"/>
              <a:t> </a:t>
            </a:r>
            <a:r>
              <a:rPr spc="-5" dirty="0"/>
              <a:t>OLAP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5.82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9610" y="976270"/>
            <a:ext cx="1581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610" y="1623970"/>
            <a:ext cx="1581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9610" y="2272940"/>
            <a:ext cx="1581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2510" y="995320"/>
            <a:ext cx="7475220" cy="326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cube </a:t>
            </a:r>
            <a:r>
              <a:rPr sz="1800" spc="-5" dirty="0">
                <a:latin typeface="Arial"/>
                <a:cs typeface="Arial"/>
              </a:rPr>
              <a:t>operation computes </a:t>
            </a:r>
            <a:r>
              <a:rPr sz="1800" spc="-10" dirty="0">
                <a:latin typeface="Arial"/>
                <a:cs typeface="Arial"/>
              </a:rPr>
              <a:t>union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group by</a:t>
            </a:r>
            <a:r>
              <a:rPr sz="1800" spc="-5" dirty="0">
                <a:latin typeface="Arial"/>
                <a:cs typeface="Arial"/>
              </a:rPr>
              <a:t>’s on every subset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 specified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-10" dirty="0">
                <a:latin typeface="Arial"/>
                <a:cs typeface="Arial"/>
              </a:rPr>
              <a:t>Example relation </a:t>
            </a:r>
            <a:r>
              <a:rPr sz="1800" spc="-5" dirty="0">
                <a:latin typeface="Arial"/>
                <a:cs typeface="Arial"/>
              </a:rPr>
              <a:t>for this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section</a:t>
            </a:r>
            <a:endParaRPr sz="1800">
              <a:latin typeface="Arial"/>
              <a:cs typeface="Arial"/>
            </a:endParaRPr>
          </a:p>
          <a:p>
            <a:pPr marL="203835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sales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item_name, </a:t>
            </a:r>
            <a:r>
              <a:rPr sz="1800" i="1" spc="-10" dirty="0">
                <a:latin typeface="Arial"/>
                <a:cs typeface="Arial"/>
              </a:rPr>
              <a:t>color, </a:t>
            </a:r>
            <a:r>
              <a:rPr sz="1800" i="1" spc="-5" dirty="0">
                <a:latin typeface="Arial"/>
                <a:cs typeface="Arial"/>
              </a:rPr>
              <a:t>clothes_size,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quantity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E.g. </a:t>
            </a:r>
            <a:r>
              <a:rPr sz="1800" spc="-10" dirty="0">
                <a:latin typeface="Arial"/>
                <a:cs typeface="Arial"/>
              </a:rPr>
              <a:t>consider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  <a:p>
            <a:pPr marL="584200" marR="2367280">
              <a:lnSpc>
                <a:spcPct val="100000"/>
              </a:lnSpc>
              <a:spcBef>
                <a:spcPts val="790"/>
              </a:spcBef>
            </a:pPr>
            <a:r>
              <a:rPr sz="1800" b="1" spc="-10" dirty="0">
                <a:latin typeface="Arial"/>
                <a:cs typeface="Arial"/>
              </a:rPr>
              <a:t>select </a:t>
            </a:r>
            <a:r>
              <a:rPr sz="1800" i="1" spc="-10" dirty="0">
                <a:latin typeface="Arial"/>
                <a:cs typeface="Arial"/>
              </a:rPr>
              <a:t>item_name, </a:t>
            </a:r>
            <a:r>
              <a:rPr sz="1800" i="1" spc="-5" dirty="0">
                <a:latin typeface="Arial"/>
                <a:cs typeface="Arial"/>
              </a:rPr>
              <a:t>color, size, </a:t>
            </a:r>
            <a:r>
              <a:rPr sz="1800" b="1" spc="-5" dirty="0">
                <a:latin typeface="Arial"/>
                <a:cs typeface="Arial"/>
              </a:rPr>
              <a:t>sum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number</a:t>
            </a:r>
            <a:r>
              <a:rPr sz="1800" spc="-5" dirty="0">
                <a:latin typeface="Arial"/>
                <a:cs typeface="Arial"/>
              </a:rPr>
              <a:t>)  </a:t>
            </a:r>
            <a:r>
              <a:rPr sz="1800" b="1" spc="-5" dirty="0">
                <a:latin typeface="Arial"/>
                <a:cs typeface="Arial"/>
              </a:rPr>
              <a:t>from </a:t>
            </a:r>
            <a:r>
              <a:rPr sz="1800" i="1" spc="-5" dirty="0">
                <a:latin typeface="Arial"/>
                <a:cs typeface="Arial"/>
              </a:rPr>
              <a:t>sales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group </a:t>
            </a:r>
            <a:r>
              <a:rPr sz="1800" b="1" dirty="0">
                <a:latin typeface="Arial"/>
                <a:cs typeface="Arial"/>
              </a:rPr>
              <a:t>by </a:t>
            </a:r>
            <a:r>
              <a:rPr sz="1800" b="1" spc="-5" dirty="0">
                <a:latin typeface="Arial"/>
                <a:cs typeface="Arial"/>
              </a:rPr>
              <a:t>cube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item_name, color, </a:t>
            </a:r>
            <a:r>
              <a:rPr sz="1800" i="1" dirty="0">
                <a:latin typeface="Arial"/>
                <a:cs typeface="Arial"/>
              </a:rPr>
              <a:t>size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780"/>
              </a:spcBef>
            </a:pPr>
            <a:r>
              <a:rPr sz="1800" spc="-10" dirty="0">
                <a:latin typeface="Arial"/>
                <a:cs typeface="Arial"/>
              </a:rPr>
              <a:t>This computes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union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eight </a:t>
            </a:r>
            <a:r>
              <a:rPr sz="1800" spc="-5" dirty="0">
                <a:latin typeface="Arial"/>
                <a:cs typeface="Arial"/>
              </a:rPr>
              <a:t>different </a:t>
            </a:r>
            <a:r>
              <a:rPr sz="1800" spc="-10" dirty="0">
                <a:latin typeface="Arial"/>
                <a:cs typeface="Arial"/>
              </a:rPr>
              <a:t>groupings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i="1" spc="-10" dirty="0">
                <a:latin typeface="Arial"/>
                <a:cs typeface="Arial"/>
              </a:rPr>
              <a:t>sales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relation:</a:t>
            </a:r>
            <a:endParaRPr sz="1800">
              <a:latin typeface="Arial"/>
              <a:cs typeface="Arial"/>
            </a:endParaRPr>
          </a:p>
          <a:p>
            <a:pPr marL="20383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Arial"/>
                <a:cs typeface="Arial"/>
              </a:rPr>
              <a:t>{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item_name, color, size</a:t>
            </a:r>
            <a:r>
              <a:rPr sz="1800" spc="-5" dirty="0">
                <a:latin typeface="Arial"/>
                <a:cs typeface="Arial"/>
              </a:rPr>
              <a:t>), (</a:t>
            </a:r>
            <a:r>
              <a:rPr sz="1800" i="1" spc="-5" dirty="0">
                <a:latin typeface="Arial"/>
                <a:cs typeface="Arial"/>
              </a:rPr>
              <a:t>item_name,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color</a:t>
            </a:r>
            <a:r>
              <a:rPr sz="1800" spc="-5" dirty="0">
                <a:latin typeface="Arial"/>
                <a:cs typeface="Arial"/>
              </a:rPr>
              <a:t>),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1407" y="4237630"/>
            <a:ext cx="19037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item_name,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),  (</a:t>
            </a:r>
            <a:r>
              <a:rPr sz="1800" i="1" spc="-5" dirty="0">
                <a:latin typeface="Arial"/>
                <a:cs typeface="Arial"/>
              </a:rPr>
              <a:t>item_name</a:t>
            </a:r>
            <a:r>
              <a:rPr sz="1800" spc="-5" dirty="0">
                <a:latin typeface="Arial"/>
                <a:cs typeface="Arial"/>
              </a:rPr>
              <a:t>),  (</a:t>
            </a:r>
            <a:r>
              <a:rPr sz="1800" i="1" spc="-5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),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8039" y="4237630"/>
            <a:ext cx="13150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color,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size</a:t>
            </a:r>
            <a:r>
              <a:rPr sz="1800" dirty="0">
                <a:latin typeface="Arial"/>
                <a:cs typeface="Arial"/>
              </a:rPr>
              <a:t>),</a:t>
            </a:r>
            <a:endParaRPr sz="18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</a:t>
            </a:r>
            <a:r>
              <a:rPr sz="1800" i="1" dirty="0">
                <a:latin typeface="Arial"/>
                <a:cs typeface="Arial"/>
              </a:rPr>
              <a:t>color</a:t>
            </a:r>
            <a:r>
              <a:rPr sz="1800" dirty="0">
                <a:latin typeface="Arial"/>
                <a:cs typeface="Arial"/>
              </a:rPr>
              <a:t>),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 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9610" y="5515250"/>
            <a:ext cx="1581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2510" y="5059320"/>
            <a:ext cx="5257800" cy="10490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890"/>
              </a:spcBef>
            </a:pPr>
            <a:r>
              <a:rPr sz="1800" spc="-10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( ) </a:t>
            </a:r>
            <a:r>
              <a:rPr sz="1800" spc="-10" dirty="0">
                <a:latin typeface="Arial"/>
                <a:cs typeface="Arial"/>
              </a:rPr>
              <a:t>denotes </a:t>
            </a:r>
            <a:r>
              <a:rPr sz="1800" spc="-5" dirty="0">
                <a:latin typeface="Arial"/>
                <a:cs typeface="Arial"/>
              </a:rPr>
              <a:t>an empty </a:t>
            </a:r>
            <a:r>
              <a:rPr sz="1800" b="1" spc="-5" dirty="0">
                <a:latin typeface="Arial"/>
                <a:cs typeface="Arial"/>
              </a:rPr>
              <a:t>group </a:t>
            </a:r>
            <a:r>
              <a:rPr sz="1800" b="1" dirty="0">
                <a:latin typeface="Arial"/>
                <a:cs typeface="Arial"/>
              </a:rPr>
              <a:t>by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list.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Arial"/>
                <a:cs typeface="Arial"/>
              </a:rPr>
              <a:t>For each </a:t>
            </a:r>
            <a:r>
              <a:rPr sz="1800" spc="-10" dirty="0">
                <a:latin typeface="Arial"/>
                <a:cs typeface="Arial"/>
              </a:rPr>
              <a:t>grouping, </a:t>
            </a:r>
            <a:r>
              <a:rPr sz="1800" spc="-5" dirty="0">
                <a:latin typeface="Arial"/>
                <a:cs typeface="Arial"/>
              </a:rPr>
              <a:t>the result contains the </a:t>
            </a:r>
            <a:r>
              <a:rPr sz="1800" spc="-10" dirty="0">
                <a:latin typeface="Arial"/>
                <a:cs typeface="Arial"/>
              </a:rPr>
              <a:t>null value  </a:t>
            </a:r>
            <a:r>
              <a:rPr sz="1800" spc="-5" dirty="0">
                <a:latin typeface="Arial"/>
                <a:cs typeface="Arial"/>
              </a:rPr>
              <a:t>for attributes </a:t>
            </a:r>
            <a:r>
              <a:rPr sz="1800" spc="-10" dirty="0">
                <a:latin typeface="Arial"/>
                <a:cs typeface="Arial"/>
              </a:rPr>
              <a:t>not present </a:t>
            </a:r>
            <a:r>
              <a:rPr sz="1800" spc="-5" dirty="0">
                <a:latin typeface="Arial"/>
                <a:cs typeface="Arial"/>
              </a:rPr>
              <a:t>in 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grouping.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182520"/>
            <a:ext cx="5779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Extended Aggregation</a:t>
            </a:r>
            <a:r>
              <a:rPr spc="-55" dirty="0"/>
              <a:t> </a:t>
            </a:r>
            <a:r>
              <a:rPr spc="-5" dirty="0"/>
              <a:t>(Cont.)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5.85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975000"/>
            <a:ext cx="160020" cy="27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195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6139" y="1583330"/>
            <a:ext cx="160020" cy="27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195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139" y="3506110"/>
            <a:ext cx="160020" cy="27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195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6139" y="4114440"/>
            <a:ext cx="160020" cy="27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195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1100" y="990240"/>
            <a:ext cx="7389495" cy="51638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45"/>
              </a:spcBef>
            </a:pPr>
            <a:r>
              <a:rPr sz="1850" spc="-5" dirty="0">
                <a:latin typeface="Arial"/>
                <a:cs typeface="Arial"/>
              </a:rPr>
              <a:t>The </a:t>
            </a:r>
            <a:r>
              <a:rPr sz="1850" b="1" spc="-5" dirty="0">
                <a:latin typeface="Arial"/>
                <a:cs typeface="Arial"/>
              </a:rPr>
              <a:t>rollup </a:t>
            </a:r>
            <a:r>
              <a:rPr sz="1850" spc="-5" dirty="0">
                <a:latin typeface="Arial"/>
                <a:cs typeface="Arial"/>
              </a:rPr>
              <a:t>construct generates union on every prefix of specified </a:t>
            </a:r>
            <a:r>
              <a:rPr sz="1850" spc="-10" dirty="0">
                <a:latin typeface="Arial"/>
                <a:cs typeface="Arial"/>
              </a:rPr>
              <a:t>list </a:t>
            </a:r>
            <a:r>
              <a:rPr sz="1850" spc="-5" dirty="0">
                <a:latin typeface="Arial"/>
                <a:cs typeface="Arial"/>
              </a:rPr>
              <a:t>of  attributes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850" spc="-5" dirty="0">
                <a:latin typeface="Arial"/>
                <a:cs typeface="Arial"/>
              </a:rPr>
              <a:t>E.g.,</a:t>
            </a:r>
            <a:endParaRPr sz="1850">
              <a:latin typeface="Arial"/>
              <a:cs typeface="Arial"/>
            </a:endParaRPr>
          </a:p>
          <a:p>
            <a:pPr marL="12700" marR="2717165">
              <a:lnSpc>
                <a:spcPts val="1989"/>
              </a:lnSpc>
              <a:spcBef>
                <a:spcPts val="825"/>
              </a:spcBef>
            </a:pPr>
            <a:r>
              <a:rPr sz="1850" b="1" spc="-5" dirty="0">
                <a:latin typeface="Arial"/>
                <a:cs typeface="Arial"/>
              </a:rPr>
              <a:t>select </a:t>
            </a:r>
            <a:r>
              <a:rPr sz="1850" i="1" spc="-5" dirty="0">
                <a:latin typeface="Arial"/>
                <a:cs typeface="Arial"/>
              </a:rPr>
              <a:t>item_name</a:t>
            </a:r>
            <a:r>
              <a:rPr sz="1850" spc="-5" dirty="0">
                <a:latin typeface="Arial"/>
                <a:cs typeface="Arial"/>
              </a:rPr>
              <a:t>, </a:t>
            </a:r>
            <a:r>
              <a:rPr sz="1850" i="1" spc="-5" dirty="0">
                <a:latin typeface="Arial"/>
                <a:cs typeface="Arial"/>
              </a:rPr>
              <a:t>color</a:t>
            </a:r>
            <a:r>
              <a:rPr sz="1850" spc="-5" dirty="0">
                <a:latin typeface="Arial"/>
                <a:cs typeface="Arial"/>
              </a:rPr>
              <a:t>, </a:t>
            </a:r>
            <a:r>
              <a:rPr sz="1850" i="1" spc="-5" dirty="0">
                <a:latin typeface="Arial"/>
                <a:cs typeface="Arial"/>
              </a:rPr>
              <a:t>size</a:t>
            </a:r>
            <a:r>
              <a:rPr sz="1850" spc="-5" dirty="0">
                <a:latin typeface="Arial"/>
                <a:cs typeface="Arial"/>
              </a:rPr>
              <a:t>, </a:t>
            </a:r>
            <a:r>
              <a:rPr sz="1850" b="1" spc="-5" dirty="0">
                <a:latin typeface="Arial"/>
                <a:cs typeface="Arial"/>
              </a:rPr>
              <a:t>sum</a:t>
            </a:r>
            <a:r>
              <a:rPr sz="1850" spc="-5" dirty="0">
                <a:latin typeface="Arial"/>
                <a:cs typeface="Arial"/>
              </a:rPr>
              <a:t>(</a:t>
            </a:r>
            <a:r>
              <a:rPr sz="1850" i="1" spc="-5" dirty="0">
                <a:latin typeface="Arial"/>
                <a:cs typeface="Arial"/>
              </a:rPr>
              <a:t>number</a:t>
            </a:r>
            <a:r>
              <a:rPr sz="1850" spc="-5" dirty="0">
                <a:latin typeface="Arial"/>
                <a:cs typeface="Arial"/>
              </a:rPr>
              <a:t>)  </a:t>
            </a:r>
            <a:r>
              <a:rPr sz="1850" b="1" spc="-10" dirty="0">
                <a:latin typeface="Arial"/>
                <a:cs typeface="Arial"/>
              </a:rPr>
              <a:t>from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i="1" spc="-5" dirty="0">
                <a:latin typeface="Arial"/>
                <a:cs typeface="Arial"/>
              </a:rPr>
              <a:t>sales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1960"/>
              </a:lnSpc>
            </a:pPr>
            <a:r>
              <a:rPr sz="1850" b="1" spc="-10" dirty="0">
                <a:latin typeface="Arial"/>
                <a:cs typeface="Arial"/>
              </a:rPr>
              <a:t>group by </a:t>
            </a:r>
            <a:r>
              <a:rPr sz="1850" b="1" spc="-5" dirty="0">
                <a:latin typeface="Arial"/>
                <a:cs typeface="Arial"/>
              </a:rPr>
              <a:t>rollup</a:t>
            </a:r>
            <a:r>
              <a:rPr sz="1850" spc="-5" dirty="0">
                <a:latin typeface="Arial"/>
                <a:cs typeface="Arial"/>
              </a:rPr>
              <a:t>(</a:t>
            </a:r>
            <a:r>
              <a:rPr sz="1850" i="1" spc="-5" dirty="0">
                <a:latin typeface="Arial"/>
                <a:cs typeface="Arial"/>
              </a:rPr>
              <a:t>item_name, color,</a:t>
            </a:r>
            <a:r>
              <a:rPr sz="1850" i="1" spc="30" dirty="0">
                <a:latin typeface="Arial"/>
                <a:cs typeface="Arial"/>
              </a:rPr>
              <a:t> </a:t>
            </a:r>
            <a:r>
              <a:rPr sz="1850" i="1" dirty="0">
                <a:latin typeface="Arial"/>
                <a:cs typeface="Arial"/>
              </a:rPr>
              <a:t>size</a:t>
            </a:r>
            <a:r>
              <a:rPr sz="1850" dirty="0">
                <a:latin typeface="Arial"/>
                <a:cs typeface="Arial"/>
              </a:rPr>
              <a:t>)</a:t>
            </a:r>
            <a:endParaRPr sz="185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570"/>
              </a:spcBef>
            </a:pPr>
            <a:r>
              <a:rPr sz="1850" spc="-5" dirty="0">
                <a:latin typeface="Arial"/>
                <a:cs typeface="Arial"/>
              </a:rPr>
              <a:t>Generates union of four</a:t>
            </a:r>
            <a:r>
              <a:rPr sz="1850" spc="2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groupings:</a:t>
            </a:r>
            <a:endParaRPr sz="1850">
              <a:latin typeface="Arial"/>
              <a:cs typeface="Arial"/>
            </a:endParaRPr>
          </a:p>
          <a:p>
            <a:pPr marL="470534">
              <a:lnSpc>
                <a:spcPct val="100000"/>
              </a:lnSpc>
              <a:spcBef>
                <a:spcPts val="570"/>
              </a:spcBef>
            </a:pPr>
            <a:r>
              <a:rPr sz="1850" spc="-5" dirty="0">
                <a:latin typeface="Arial"/>
                <a:cs typeface="Arial"/>
              </a:rPr>
              <a:t>{ (</a:t>
            </a:r>
            <a:r>
              <a:rPr sz="1850" i="1" spc="-5" dirty="0">
                <a:latin typeface="Arial"/>
                <a:cs typeface="Arial"/>
              </a:rPr>
              <a:t>item_name, color, </a:t>
            </a:r>
            <a:r>
              <a:rPr sz="1850" i="1" dirty="0">
                <a:latin typeface="Arial"/>
                <a:cs typeface="Arial"/>
              </a:rPr>
              <a:t>size</a:t>
            </a:r>
            <a:r>
              <a:rPr sz="1850" dirty="0">
                <a:latin typeface="Arial"/>
                <a:cs typeface="Arial"/>
              </a:rPr>
              <a:t>), </a:t>
            </a:r>
            <a:r>
              <a:rPr sz="1850" spc="-5" dirty="0">
                <a:latin typeface="Arial"/>
                <a:cs typeface="Arial"/>
              </a:rPr>
              <a:t>(</a:t>
            </a:r>
            <a:r>
              <a:rPr sz="1850" i="1" spc="-5" dirty="0">
                <a:latin typeface="Arial"/>
                <a:cs typeface="Arial"/>
              </a:rPr>
              <a:t>item_name, color</a:t>
            </a:r>
            <a:r>
              <a:rPr sz="1850" spc="-5" dirty="0">
                <a:latin typeface="Arial"/>
                <a:cs typeface="Arial"/>
              </a:rPr>
              <a:t>), (</a:t>
            </a:r>
            <a:r>
              <a:rPr sz="1850" i="1" spc="-5" dirty="0">
                <a:latin typeface="Arial"/>
                <a:cs typeface="Arial"/>
              </a:rPr>
              <a:t>item_name</a:t>
            </a:r>
            <a:r>
              <a:rPr sz="1850" spc="-5" dirty="0">
                <a:latin typeface="Arial"/>
                <a:cs typeface="Arial"/>
              </a:rPr>
              <a:t>), ( )</a:t>
            </a:r>
            <a:r>
              <a:rPr sz="1850" spc="6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}</a:t>
            </a:r>
            <a:endParaRPr sz="1850">
              <a:latin typeface="Arial"/>
              <a:cs typeface="Arial"/>
            </a:endParaRPr>
          </a:p>
          <a:p>
            <a:pPr marL="12700" marR="602615">
              <a:lnSpc>
                <a:spcPts val="1989"/>
              </a:lnSpc>
              <a:spcBef>
                <a:spcPts val="840"/>
              </a:spcBef>
            </a:pPr>
            <a:r>
              <a:rPr sz="1850" spc="-10" dirty="0">
                <a:latin typeface="Arial"/>
                <a:cs typeface="Arial"/>
              </a:rPr>
              <a:t>Rollup </a:t>
            </a:r>
            <a:r>
              <a:rPr sz="1850" spc="-5" dirty="0">
                <a:latin typeface="Arial"/>
                <a:cs typeface="Arial"/>
              </a:rPr>
              <a:t>can be used to generate aggregates at multiple levels of </a:t>
            </a:r>
            <a:r>
              <a:rPr sz="1850" spc="-10" dirty="0">
                <a:latin typeface="Arial"/>
                <a:cs typeface="Arial"/>
              </a:rPr>
              <a:t>a  </a:t>
            </a:r>
            <a:r>
              <a:rPr sz="1850" spc="-5" dirty="0">
                <a:latin typeface="Arial"/>
                <a:cs typeface="Arial"/>
              </a:rPr>
              <a:t>hierarchy.</a:t>
            </a:r>
            <a:endParaRPr sz="1850">
              <a:latin typeface="Arial"/>
              <a:cs typeface="Arial"/>
            </a:endParaRPr>
          </a:p>
          <a:p>
            <a:pPr marL="12700" marR="584835">
              <a:lnSpc>
                <a:spcPts val="1989"/>
              </a:lnSpc>
              <a:spcBef>
                <a:spcPts val="800"/>
              </a:spcBef>
            </a:pPr>
            <a:r>
              <a:rPr sz="1850" spc="-5" dirty="0">
                <a:latin typeface="Arial"/>
                <a:cs typeface="Arial"/>
              </a:rPr>
              <a:t>E.g., suppose table </a:t>
            </a:r>
            <a:r>
              <a:rPr sz="1850" i="1" spc="-5" dirty="0">
                <a:latin typeface="Arial"/>
                <a:cs typeface="Arial"/>
              </a:rPr>
              <a:t>itemcategory</a:t>
            </a:r>
            <a:r>
              <a:rPr sz="1850" spc="-5" dirty="0">
                <a:latin typeface="Arial"/>
                <a:cs typeface="Arial"/>
              </a:rPr>
              <a:t>(</a:t>
            </a:r>
            <a:r>
              <a:rPr sz="1850" i="1" spc="-5" dirty="0">
                <a:latin typeface="Arial"/>
                <a:cs typeface="Arial"/>
              </a:rPr>
              <a:t>item_name, category</a:t>
            </a:r>
            <a:r>
              <a:rPr sz="1850" spc="-5" dirty="0">
                <a:latin typeface="Arial"/>
                <a:cs typeface="Arial"/>
              </a:rPr>
              <a:t>) gives </a:t>
            </a:r>
            <a:r>
              <a:rPr sz="1850" spc="-10" dirty="0">
                <a:latin typeface="Arial"/>
                <a:cs typeface="Arial"/>
              </a:rPr>
              <a:t>the  </a:t>
            </a:r>
            <a:r>
              <a:rPr sz="1850" spc="-5" dirty="0">
                <a:latin typeface="Arial"/>
                <a:cs typeface="Arial"/>
              </a:rPr>
              <a:t>category of each </a:t>
            </a:r>
            <a:r>
              <a:rPr sz="1850" spc="-10" dirty="0">
                <a:latin typeface="Arial"/>
                <a:cs typeface="Arial"/>
              </a:rPr>
              <a:t>item.</a:t>
            </a:r>
            <a:r>
              <a:rPr sz="1850" spc="2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Then</a:t>
            </a:r>
            <a:endParaRPr sz="1850">
              <a:latin typeface="Arial"/>
              <a:cs typeface="Arial"/>
            </a:endParaRPr>
          </a:p>
          <a:p>
            <a:pPr marL="734060" marR="2152015">
              <a:lnSpc>
                <a:spcPts val="1989"/>
              </a:lnSpc>
              <a:spcBef>
                <a:spcPts val="800"/>
              </a:spcBef>
            </a:pPr>
            <a:r>
              <a:rPr sz="1850" b="1" spc="-5" dirty="0">
                <a:latin typeface="Arial"/>
                <a:cs typeface="Arial"/>
              </a:rPr>
              <a:t>select </a:t>
            </a:r>
            <a:r>
              <a:rPr sz="1850" i="1" spc="-5" dirty="0">
                <a:latin typeface="Arial"/>
                <a:cs typeface="Arial"/>
              </a:rPr>
              <a:t>category, item_name</a:t>
            </a:r>
            <a:r>
              <a:rPr sz="1850" spc="-5" dirty="0">
                <a:latin typeface="Arial"/>
                <a:cs typeface="Arial"/>
              </a:rPr>
              <a:t>, </a:t>
            </a:r>
            <a:r>
              <a:rPr sz="1850" b="1" spc="-5" dirty="0">
                <a:latin typeface="Arial"/>
                <a:cs typeface="Arial"/>
              </a:rPr>
              <a:t>sum</a:t>
            </a:r>
            <a:r>
              <a:rPr sz="1850" spc="-5" dirty="0">
                <a:latin typeface="Arial"/>
                <a:cs typeface="Arial"/>
              </a:rPr>
              <a:t>(</a:t>
            </a:r>
            <a:r>
              <a:rPr sz="1850" i="1" spc="-5" dirty="0">
                <a:latin typeface="Arial"/>
                <a:cs typeface="Arial"/>
              </a:rPr>
              <a:t>number</a:t>
            </a:r>
            <a:r>
              <a:rPr sz="1850" spc="-5" dirty="0">
                <a:latin typeface="Arial"/>
                <a:cs typeface="Arial"/>
              </a:rPr>
              <a:t>)  </a:t>
            </a:r>
            <a:r>
              <a:rPr sz="1850" b="1" spc="-10" dirty="0">
                <a:latin typeface="Arial"/>
                <a:cs typeface="Arial"/>
              </a:rPr>
              <a:t>from </a:t>
            </a:r>
            <a:r>
              <a:rPr sz="1850" i="1" spc="-5" dirty="0">
                <a:latin typeface="Arial"/>
                <a:cs typeface="Arial"/>
              </a:rPr>
              <a:t>sales,</a:t>
            </a:r>
            <a:r>
              <a:rPr sz="1850" i="1" spc="15" dirty="0">
                <a:latin typeface="Arial"/>
                <a:cs typeface="Arial"/>
              </a:rPr>
              <a:t> </a:t>
            </a:r>
            <a:r>
              <a:rPr sz="1850" i="1" spc="-5" dirty="0">
                <a:latin typeface="Arial"/>
                <a:cs typeface="Arial"/>
              </a:rPr>
              <a:t>itemcategory</a:t>
            </a:r>
            <a:endParaRPr sz="1850">
              <a:latin typeface="Arial"/>
              <a:cs typeface="Arial"/>
            </a:endParaRPr>
          </a:p>
          <a:p>
            <a:pPr marL="734060">
              <a:lnSpc>
                <a:spcPts val="1845"/>
              </a:lnSpc>
            </a:pPr>
            <a:r>
              <a:rPr sz="1850" b="1" spc="-5" dirty="0">
                <a:latin typeface="Arial"/>
                <a:cs typeface="Arial"/>
              </a:rPr>
              <a:t>where </a:t>
            </a:r>
            <a:r>
              <a:rPr sz="1850" i="1" spc="-5" dirty="0">
                <a:latin typeface="Arial"/>
                <a:cs typeface="Arial"/>
              </a:rPr>
              <a:t>sales.item_name </a:t>
            </a:r>
            <a:r>
              <a:rPr sz="1850" i="1" spc="-10" dirty="0">
                <a:latin typeface="Arial"/>
                <a:cs typeface="Arial"/>
              </a:rPr>
              <a:t>=</a:t>
            </a:r>
            <a:r>
              <a:rPr sz="1850" i="1" spc="25" dirty="0">
                <a:latin typeface="Arial"/>
                <a:cs typeface="Arial"/>
              </a:rPr>
              <a:t> </a:t>
            </a:r>
            <a:r>
              <a:rPr sz="1850" i="1" spc="-5" dirty="0">
                <a:latin typeface="Arial"/>
                <a:cs typeface="Arial"/>
              </a:rPr>
              <a:t>itemcategory.item_name</a:t>
            </a:r>
            <a:endParaRPr sz="1850">
              <a:latin typeface="Arial"/>
              <a:cs typeface="Arial"/>
            </a:endParaRPr>
          </a:p>
          <a:p>
            <a:pPr marL="734060">
              <a:lnSpc>
                <a:spcPts val="2105"/>
              </a:lnSpc>
            </a:pPr>
            <a:r>
              <a:rPr sz="1850" b="1" spc="-10" dirty="0">
                <a:latin typeface="Arial"/>
                <a:cs typeface="Arial"/>
              </a:rPr>
              <a:t>group by </a:t>
            </a:r>
            <a:r>
              <a:rPr sz="1850" b="1" spc="-5" dirty="0">
                <a:latin typeface="Arial"/>
                <a:cs typeface="Arial"/>
              </a:rPr>
              <a:t>rollup</a:t>
            </a:r>
            <a:r>
              <a:rPr sz="1850" spc="-5" dirty="0">
                <a:latin typeface="Arial"/>
                <a:cs typeface="Arial"/>
              </a:rPr>
              <a:t>(</a:t>
            </a:r>
            <a:r>
              <a:rPr sz="1850" i="1" spc="-5" dirty="0">
                <a:latin typeface="Arial"/>
                <a:cs typeface="Arial"/>
              </a:rPr>
              <a:t>category,</a:t>
            </a:r>
            <a:r>
              <a:rPr sz="1850" i="1" spc="25" dirty="0">
                <a:latin typeface="Arial"/>
                <a:cs typeface="Arial"/>
              </a:rPr>
              <a:t> </a:t>
            </a:r>
            <a:r>
              <a:rPr sz="1850" i="1" spc="-5" dirty="0">
                <a:latin typeface="Arial"/>
                <a:cs typeface="Arial"/>
              </a:rPr>
              <a:t>item_name</a:t>
            </a:r>
            <a:r>
              <a:rPr sz="1850" spc="-5" dirty="0">
                <a:latin typeface="Arial"/>
                <a:cs typeface="Arial"/>
              </a:rPr>
              <a:t>)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50" spc="-10" dirty="0">
                <a:latin typeface="Arial"/>
                <a:cs typeface="Arial"/>
              </a:rPr>
              <a:t>would </a:t>
            </a:r>
            <a:r>
              <a:rPr sz="1850" spc="-5" dirty="0">
                <a:latin typeface="Arial"/>
                <a:cs typeface="Arial"/>
              </a:rPr>
              <a:t>give </a:t>
            </a:r>
            <a:r>
              <a:rPr sz="1850" spc="-10" dirty="0">
                <a:latin typeface="Arial"/>
                <a:cs typeface="Arial"/>
              </a:rPr>
              <a:t>a </a:t>
            </a:r>
            <a:r>
              <a:rPr sz="1850" spc="-5" dirty="0">
                <a:latin typeface="Arial"/>
                <a:cs typeface="Arial"/>
              </a:rPr>
              <a:t>hierarchical summary by </a:t>
            </a:r>
            <a:r>
              <a:rPr sz="1850" i="1" spc="-5" dirty="0">
                <a:latin typeface="Arial"/>
                <a:cs typeface="Arial"/>
              </a:rPr>
              <a:t>item_name </a:t>
            </a:r>
            <a:r>
              <a:rPr sz="1850" spc="-5" dirty="0">
                <a:latin typeface="Arial"/>
                <a:cs typeface="Arial"/>
              </a:rPr>
              <a:t>and by</a:t>
            </a:r>
            <a:r>
              <a:rPr sz="1850" spc="175" dirty="0">
                <a:latin typeface="Arial"/>
                <a:cs typeface="Arial"/>
              </a:rPr>
              <a:t> </a:t>
            </a:r>
            <a:r>
              <a:rPr sz="1850" i="1" spc="-5" dirty="0">
                <a:latin typeface="Arial"/>
                <a:cs typeface="Arial"/>
              </a:rPr>
              <a:t>category.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182520"/>
            <a:ext cx="5779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Extended Aggregation</a:t>
            </a:r>
            <a:r>
              <a:rPr spc="-55" dirty="0"/>
              <a:t> </a:t>
            </a:r>
            <a:r>
              <a:rPr spc="-5" dirty="0"/>
              <a:t>(Cont.)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5.86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7079" y="112613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9979" y="1148990"/>
            <a:ext cx="750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Multiple </a:t>
            </a:r>
            <a:r>
              <a:rPr sz="2000" dirty="0">
                <a:latin typeface="Arial"/>
                <a:cs typeface="Arial"/>
              </a:rPr>
              <a:t>rollups and cubes can be used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a single group </a:t>
            </a:r>
            <a:r>
              <a:rPr sz="2000" spc="-5" dirty="0">
                <a:latin typeface="Arial"/>
                <a:cs typeface="Arial"/>
              </a:rPr>
              <a:t>by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clause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4279" y="156174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7079" y="226405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9979" y="1565550"/>
            <a:ext cx="7621905" cy="363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Each generates set of group by </a:t>
            </a:r>
            <a:r>
              <a:rPr sz="2000" spc="-5" dirty="0">
                <a:latin typeface="Arial"/>
                <a:cs typeface="Arial"/>
              </a:rPr>
              <a:t>lists, </a:t>
            </a:r>
            <a:r>
              <a:rPr sz="2000" dirty="0">
                <a:latin typeface="Arial"/>
                <a:cs typeface="Arial"/>
              </a:rPr>
              <a:t>cross product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sets gives  overall set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group 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E.g.,</a:t>
            </a:r>
            <a:endParaRPr sz="2000">
              <a:latin typeface="Arial"/>
              <a:cs typeface="Arial"/>
            </a:endParaRPr>
          </a:p>
          <a:p>
            <a:pPr marL="573405" marR="2004695">
              <a:lnSpc>
                <a:spcPct val="100400"/>
              </a:lnSpc>
              <a:spcBef>
                <a:spcPts val="860"/>
              </a:spcBef>
            </a:pPr>
            <a:r>
              <a:rPr sz="2000" b="1" dirty="0">
                <a:latin typeface="Arial"/>
                <a:cs typeface="Arial"/>
              </a:rPr>
              <a:t>select </a:t>
            </a:r>
            <a:r>
              <a:rPr sz="2000" i="1" spc="-5" dirty="0">
                <a:latin typeface="Arial"/>
                <a:cs typeface="Arial"/>
              </a:rPr>
              <a:t>item_name, </a:t>
            </a:r>
            <a:r>
              <a:rPr sz="2000" i="1" dirty="0">
                <a:latin typeface="Arial"/>
                <a:cs typeface="Arial"/>
              </a:rPr>
              <a:t>color, </a:t>
            </a:r>
            <a:r>
              <a:rPr sz="2000" i="1" spc="5" dirty="0">
                <a:latin typeface="Arial"/>
                <a:cs typeface="Arial"/>
              </a:rPr>
              <a:t>size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b="1" dirty="0">
                <a:latin typeface="Arial"/>
                <a:cs typeface="Arial"/>
              </a:rPr>
              <a:t>sum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number</a:t>
            </a:r>
            <a:r>
              <a:rPr sz="2000" dirty="0">
                <a:latin typeface="Arial"/>
                <a:cs typeface="Arial"/>
              </a:rPr>
              <a:t>)  </a:t>
            </a:r>
            <a:r>
              <a:rPr sz="2000" b="1" spc="-5" dirty="0">
                <a:latin typeface="Arial"/>
                <a:cs typeface="Arial"/>
              </a:rPr>
              <a:t>from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sales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group by </a:t>
            </a:r>
            <a:r>
              <a:rPr sz="2000" b="1" dirty="0">
                <a:latin typeface="Arial"/>
                <a:cs typeface="Arial"/>
              </a:rPr>
              <a:t>rollup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item_name</a:t>
            </a:r>
            <a:r>
              <a:rPr sz="2000" dirty="0">
                <a:latin typeface="Arial"/>
                <a:cs typeface="Arial"/>
              </a:rPr>
              <a:t>), </a:t>
            </a:r>
            <a:r>
              <a:rPr sz="2000" b="1" spc="-5" dirty="0">
                <a:latin typeface="Arial"/>
                <a:cs typeface="Arial"/>
              </a:rPr>
              <a:t>rollup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color,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size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generates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groupings</a:t>
            </a:r>
            <a:endParaRPr sz="20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{</a:t>
            </a:r>
            <a:r>
              <a:rPr sz="2000" i="1" spc="-5" dirty="0">
                <a:latin typeface="Arial"/>
                <a:cs typeface="Arial"/>
              </a:rPr>
              <a:t>item_name, </a:t>
            </a:r>
            <a:r>
              <a:rPr sz="2000" i="1" dirty="0">
                <a:latin typeface="Arial"/>
                <a:cs typeface="Arial"/>
              </a:rPr>
              <a:t>()} X {(color, size), (color),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()}</a:t>
            </a:r>
            <a:endParaRPr sz="2000">
              <a:latin typeface="Arial"/>
              <a:cs typeface="Arial"/>
            </a:endParaRPr>
          </a:p>
          <a:p>
            <a:pPr marL="923290" marR="43815" indent="-349885">
              <a:lnSpc>
                <a:spcPct val="100400"/>
              </a:lnSpc>
              <a:spcBef>
                <a:spcPts val="860"/>
              </a:spcBef>
            </a:pPr>
            <a:r>
              <a:rPr sz="2000" dirty="0">
                <a:latin typeface="Arial"/>
                <a:cs typeface="Arial"/>
              </a:rPr>
              <a:t>= {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item_name, </a:t>
            </a:r>
            <a:r>
              <a:rPr sz="2000" i="1" dirty="0">
                <a:latin typeface="Arial"/>
                <a:cs typeface="Arial"/>
              </a:rPr>
              <a:t>color, </a:t>
            </a:r>
            <a:r>
              <a:rPr sz="2000" i="1" spc="5" dirty="0">
                <a:latin typeface="Arial"/>
                <a:cs typeface="Arial"/>
              </a:rPr>
              <a:t>size</a:t>
            </a:r>
            <a:r>
              <a:rPr sz="2000" spc="5" dirty="0">
                <a:latin typeface="Arial"/>
                <a:cs typeface="Arial"/>
              </a:rPr>
              <a:t>),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item_name, color</a:t>
            </a:r>
            <a:r>
              <a:rPr sz="2000" dirty="0">
                <a:latin typeface="Arial"/>
                <a:cs typeface="Arial"/>
              </a:rPr>
              <a:t>), (</a:t>
            </a:r>
            <a:r>
              <a:rPr sz="2000" i="1" dirty="0">
                <a:latin typeface="Arial"/>
                <a:cs typeface="Arial"/>
              </a:rPr>
              <a:t>item_name</a:t>
            </a:r>
            <a:r>
              <a:rPr sz="2000" dirty="0">
                <a:latin typeface="Arial"/>
                <a:cs typeface="Arial"/>
              </a:rPr>
              <a:t>),  (</a:t>
            </a:r>
            <a:r>
              <a:rPr sz="2000" i="1" dirty="0">
                <a:latin typeface="Arial"/>
                <a:cs typeface="Arial"/>
              </a:rPr>
              <a:t>color, size</a:t>
            </a:r>
            <a:r>
              <a:rPr sz="2000" dirty="0">
                <a:latin typeface="Arial"/>
                <a:cs typeface="Arial"/>
              </a:rPr>
              <a:t>), (</a:t>
            </a:r>
            <a:r>
              <a:rPr sz="2000" i="1" dirty="0">
                <a:latin typeface="Arial"/>
                <a:cs typeface="Arial"/>
              </a:rPr>
              <a:t>color</a:t>
            </a:r>
            <a:r>
              <a:rPr sz="2000" dirty="0">
                <a:latin typeface="Arial"/>
                <a:cs typeface="Arial"/>
              </a:rPr>
              <a:t>), ( 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120" y="182520"/>
            <a:ext cx="2261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JDBC</a:t>
            </a:r>
            <a:r>
              <a:rPr spc="-85" dirty="0"/>
              <a:t> </a:t>
            </a:r>
            <a:r>
              <a:rPr dirty="0"/>
              <a:t>Code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7639" y="1108350"/>
            <a:ext cx="7161530" cy="45783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790"/>
              </a:spcBef>
            </a:pP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public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static void 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JDBCexample(String dbid,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String userid, String</a:t>
            </a:r>
            <a:r>
              <a:rPr sz="1600" b="1" spc="7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passwd)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00990">
              <a:lnSpc>
                <a:spcPct val="100000"/>
              </a:lnSpc>
              <a:spcBef>
                <a:spcPts val="690"/>
              </a:spcBef>
            </a:pP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try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040765" marR="57150" indent="-453390">
              <a:lnSpc>
                <a:spcPct val="100000"/>
              </a:lnSpc>
              <a:spcBef>
                <a:spcPts val="690"/>
              </a:spcBef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Connection 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conn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= 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DriverManager.</a:t>
            </a:r>
            <a:r>
              <a:rPr sz="1600" b="1" spc="-10" dirty="0">
                <a:solidFill>
                  <a:srgbClr val="0000CC"/>
                </a:solidFill>
                <a:latin typeface="Arial"/>
                <a:cs typeface="Arial"/>
              </a:rPr>
              <a:t>getConnection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(  "jdbc:oracle:thin:</a:t>
            </a:r>
            <a:r>
              <a:rPr sz="1600" spc="-10" dirty="0">
                <a:solidFill>
                  <a:srgbClr val="993300"/>
                </a:solidFill>
                <a:latin typeface="Arial"/>
                <a:cs typeface="Arial"/>
              </a:rPr>
              <a:t>@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db.yale.edu:2000:univdb",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userid,</a:t>
            </a:r>
            <a:r>
              <a:rPr sz="1600" b="1" spc="10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passwd);</a:t>
            </a:r>
            <a:endParaRPr sz="160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  <a:spcBef>
                <a:spcPts val="680"/>
              </a:spcBef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Statement 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stmt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=</a:t>
            </a:r>
            <a:r>
              <a:rPr sz="1600" b="1" spc="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conn.</a:t>
            </a:r>
            <a:r>
              <a:rPr sz="1600" b="1" spc="-10" dirty="0">
                <a:solidFill>
                  <a:srgbClr val="0000CC"/>
                </a:solidFill>
                <a:latin typeface="Arial"/>
                <a:cs typeface="Arial"/>
              </a:rPr>
              <a:t>createStatement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();</a:t>
            </a:r>
            <a:endParaRPr sz="1600">
              <a:latin typeface="Arial"/>
              <a:cs typeface="Arial"/>
            </a:endParaRPr>
          </a:p>
          <a:p>
            <a:pPr marL="582295" marR="4262755" indent="223520">
              <a:lnSpc>
                <a:spcPct val="135900"/>
              </a:lnSpc>
            </a:pP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…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Do 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Actual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Work</a:t>
            </a:r>
            <a:r>
              <a:rPr sz="1600" b="1" spc="-6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….  stmt.</a:t>
            </a: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close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();</a:t>
            </a:r>
            <a:endParaRPr sz="160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  <a:spcBef>
                <a:spcPts val="690"/>
              </a:spcBef>
            </a:pP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conn.</a:t>
            </a:r>
            <a:r>
              <a:rPr sz="1600" b="1" spc="-10" dirty="0">
                <a:solidFill>
                  <a:srgbClr val="0000CC"/>
                </a:solidFill>
                <a:latin typeface="Arial"/>
                <a:cs typeface="Arial"/>
              </a:rPr>
              <a:t>close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();</a:t>
            </a:r>
            <a:endParaRPr sz="1600">
              <a:latin typeface="Arial"/>
              <a:cs typeface="Arial"/>
            </a:endParaRPr>
          </a:p>
          <a:p>
            <a:pPr marL="300990">
              <a:lnSpc>
                <a:spcPct val="100000"/>
              </a:lnSpc>
              <a:spcBef>
                <a:spcPts val="700"/>
              </a:spcBef>
            </a:pP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582295" marR="2202180" indent="-281940">
              <a:lnSpc>
                <a:spcPct val="135900"/>
              </a:lnSpc>
            </a:pP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catch (SQLException sqle)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{  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System.out.println("SQLException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: " +</a:t>
            </a:r>
            <a:r>
              <a:rPr sz="1600" b="1" spc="4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993300"/>
                </a:solidFill>
                <a:latin typeface="Arial"/>
                <a:cs typeface="Arial"/>
              </a:rPr>
              <a:t>sqle);</a:t>
            </a:r>
            <a:endParaRPr sz="1600">
              <a:latin typeface="Arial"/>
              <a:cs typeface="Arial"/>
            </a:endParaRPr>
          </a:p>
          <a:p>
            <a:pPr marL="300990">
              <a:lnSpc>
                <a:spcPct val="100000"/>
              </a:lnSpc>
              <a:spcBef>
                <a:spcPts val="690"/>
              </a:spcBef>
            </a:pP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610" y="182520"/>
            <a:ext cx="7877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Online </a:t>
            </a:r>
            <a:r>
              <a:rPr spc="-10" dirty="0"/>
              <a:t>Analytical </a:t>
            </a:r>
            <a:r>
              <a:rPr spc="-5" dirty="0"/>
              <a:t>Processing</a:t>
            </a:r>
            <a:r>
              <a:rPr spc="-3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5.87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4239" y="983890"/>
            <a:ext cx="172720" cy="8585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39" y="1038500"/>
            <a:ext cx="7207884" cy="85598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Pivoting: </a:t>
            </a:r>
            <a:r>
              <a:rPr sz="2000" dirty="0">
                <a:latin typeface="Arial"/>
                <a:cs typeface="Arial"/>
              </a:rPr>
              <a:t>changing </a:t>
            </a:r>
            <a:r>
              <a:rPr sz="2000" spc="-5" dirty="0">
                <a:latin typeface="Arial"/>
                <a:cs typeface="Arial"/>
              </a:rPr>
              <a:t>the dimensions </a:t>
            </a:r>
            <a:r>
              <a:rPr sz="2000" dirty="0">
                <a:latin typeface="Arial"/>
                <a:cs typeface="Arial"/>
              </a:rPr>
              <a:t>used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a cross-tab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Slicing: </a:t>
            </a:r>
            <a:r>
              <a:rPr sz="2000" dirty="0">
                <a:latin typeface="Arial"/>
                <a:cs typeface="Arial"/>
              </a:rPr>
              <a:t>creating a cross-tab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fixed values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439" y="197830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39" y="267934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4239" y="340197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7139" y="1980840"/>
            <a:ext cx="6480175" cy="2078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952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Sometimes </a:t>
            </a:r>
            <a:r>
              <a:rPr sz="2000" dirty="0">
                <a:latin typeface="Arial"/>
                <a:cs typeface="Arial"/>
              </a:rPr>
              <a:t>called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dicing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particularly when values </a:t>
            </a:r>
            <a:r>
              <a:rPr sz="2000" spc="-5" dirty="0">
                <a:latin typeface="Arial"/>
                <a:cs typeface="Arial"/>
              </a:rPr>
              <a:t>for  multiple </a:t>
            </a:r>
            <a:r>
              <a:rPr sz="2000" dirty="0">
                <a:latin typeface="Arial"/>
                <a:cs typeface="Arial"/>
              </a:rPr>
              <a:t>dimensions 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fixed.</a:t>
            </a:r>
            <a:endParaRPr sz="2000">
              <a:latin typeface="Arial"/>
              <a:cs typeface="Arial"/>
            </a:endParaRPr>
          </a:p>
          <a:p>
            <a:pPr marL="12700" marR="297815">
              <a:lnSpc>
                <a:spcPct val="100400"/>
              </a:lnSpc>
              <a:spcBef>
                <a:spcPts val="869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Rollup: </a:t>
            </a:r>
            <a:r>
              <a:rPr sz="2000" spc="-5" dirty="0">
                <a:latin typeface="Arial"/>
                <a:cs typeface="Arial"/>
              </a:rPr>
              <a:t>moving from finer-granularity data to </a:t>
            </a:r>
            <a:r>
              <a:rPr sz="2000" dirty="0">
                <a:latin typeface="Arial"/>
                <a:cs typeface="Arial"/>
              </a:rPr>
              <a:t>a coarser  </a:t>
            </a:r>
            <a:r>
              <a:rPr sz="2000" spc="-5" dirty="0">
                <a:latin typeface="Arial"/>
                <a:cs typeface="Arial"/>
              </a:rPr>
              <a:t>granularity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69"/>
              </a:spcBef>
              <a:tabLst>
                <a:tab pos="4292600" algn="l"/>
              </a:tabLst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Drill down: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opposite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	</a:t>
            </a:r>
            <a:r>
              <a:rPr sz="2000" spc="-5" dirty="0">
                <a:latin typeface="Arial"/>
                <a:cs typeface="Arial"/>
              </a:rPr>
              <a:t>that of </a:t>
            </a:r>
            <a:r>
              <a:rPr sz="2000" dirty="0">
                <a:latin typeface="Arial"/>
                <a:cs typeface="Arial"/>
              </a:rPr>
              <a:t>moving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from  </a:t>
            </a:r>
            <a:r>
              <a:rPr sz="2000" dirty="0">
                <a:latin typeface="Arial"/>
                <a:cs typeface="Arial"/>
              </a:rPr>
              <a:t>coarser-granularity data to </a:t>
            </a:r>
            <a:r>
              <a:rPr sz="2000" spc="-5" dirty="0">
                <a:latin typeface="Arial"/>
                <a:cs typeface="Arial"/>
              </a:rPr>
              <a:t>finer-granularity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9259" y="5633360"/>
            <a:ext cx="3535045" cy="8559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5720" algn="ctr">
              <a:lnSpc>
                <a:spcPct val="100000"/>
              </a:lnSpc>
              <a:spcBef>
                <a:spcPts val="1100"/>
              </a:spcBef>
            </a:pPr>
            <a:r>
              <a:rPr sz="1600" b="1" spc="-10" dirty="0">
                <a:solidFill>
                  <a:srgbClr val="CC3300"/>
                </a:solidFill>
                <a:latin typeface="Arial"/>
                <a:cs typeface="Arial"/>
              </a:rPr>
              <a:t>Database System Concepts, </a:t>
            </a:r>
            <a:r>
              <a:rPr sz="1600" b="1" spc="10" dirty="0">
                <a:solidFill>
                  <a:srgbClr val="CC3300"/>
                </a:solidFill>
                <a:latin typeface="Arial"/>
                <a:cs typeface="Arial"/>
              </a:rPr>
              <a:t>6</a:t>
            </a:r>
            <a:r>
              <a:rPr sz="1350" b="1" spc="15" baseline="30864" dirty="0">
                <a:solidFill>
                  <a:srgbClr val="CC3300"/>
                </a:solidFill>
                <a:latin typeface="Arial"/>
                <a:cs typeface="Arial"/>
              </a:rPr>
              <a:t>th</a:t>
            </a:r>
            <a:r>
              <a:rPr sz="1350" b="1" spc="315" baseline="3086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3300"/>
                </a:solidFill>
                <a:latin typeface="Arial"/>
                <a:cs typeface="Arial"/>
              </a:rPr>
              <a:t>Ed</a:t>
            </a:r>
            <a:r>
              <a:rPr sz="1600" spc="-5" dirty="0">
                <a:solidFill>
                  <a:srgbClr val="CC330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2545" algn="ctr">
              <a:lnSpc>
                <a:spcPts val="1435"/>
              </a:lnSpc>
              <a:spcBef>
                <a:spcPts val="750"/>
              </a:spcBef>
            </a:pP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©Silberschatz, Korth and</a:t>
            </a:r>
            <a:r>
              <a:rPr sz="1200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3300"/>
                </a:solidFill>
                <a:latin typeface="Arial"/>
                <a:cs typeface="Arial"/>
              </a:rPr>
              <a:t>Sudarshan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</a:pPr>
            <a:r>
              <a:rPr sz="1200" b="1" dirty="0">
                <a:solidFill>
                  <a:srgbClr val="CC3300"/>
                </a:solidFill>
                <a:latin typeface="Arial"/>
                <a:cs typeface="Arial"/>
              </a:rPr>
              <a:t>See </a:t>
            </a:r>
            <a:r>
              <a:rPr sz="1200" b="1" spc="-5" dirty="0">
                <a:solidFill>
                  <a:srgbClr val="FF9900"/>
                </a:solidFill>
                <a:latin typeface="Arial"/>
                <a:cs typeface="Arial"/>
                <a:hlinkClick r:id="rId2"/>
              </a:rPr>
              <a:t>www.db-book.com </a:t>
            </a: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for conditions on</a:t>
            </a:r>
            <a:r>
              <a:rPr sz="1200" b="1" spc="6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CC3300"/>
                </a:solidFill>
                <a:latin typeface="Arial"/>
                <a:cs typeface="Arial"/>
              </a:rPr>
              <a:t>re-use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10"/>
            <a:ext cx="1856739" cy="1700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26609" y="2883810"/>
            <a:ext cx="2936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End </a:t>
            </a:r>
            <a:r>
              <a:rPr dirty="0"/>
              <a:t>of</a:t>
            </a:r>
            <a:r>
              <a:rPr spc="-85" dirty="0"/>
              <a:t> </a:t>
            </a:r>
            <a:r>
              <a:rPr spc="-5" dirty="0"/>
              <a:t>Chapter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3840" y="182520"/>
            <a:ext cx="2167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Figure</a:t>
            </a:r>
            <a:r>
              <a:rPr spc="-80" dirty="0"/>
              <a:t> </a:t>
            </a:r>
            <a:r>
              <a:rPr spc="-10" dirty="0"/>
              <a:t>5.22</a:t>
            </a:r>
          </a:p>
        </p:txBody>
      </p:sp>
      <p:sp>
        <p:nvSpPr>
          <p:cNvPr id="3" name="object 3"/>
          <p:cNvSpPr/>
          <p:nvPr/>
        </p:nvSpPr>
        <p:spPr>
          <a:xfrm>
            <a:off x="4128770" y="1984650"/>
            <a:ext cx="3573779" cy="292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5.91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3840" y="182520"/>
            <a:ext cx="2167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Figure</a:t>
            </a:r>
            <a:r>
              <a:rPr spc="-80" dirty="0"/>
              <a:t> </a:t>
            </a:r>
            <a:r>
              <a:rPr spc="-10" dirty="0"/>
              <a:t>5.23</a:t>
            </a:r>
          </a:p>
        </p:txBody>
      </p:sp>
      <p:sp>
        <p:nvSpPr>
          <p:cNvPr id="3" name="object 3"/>
          <p:cNvSpPr/>
          <p:nvPr/>
        </p:nvSpPr>
        <p:spPr>
          <a:xfrm>
            <a:off x="4597400" y="2444390"/>
            <a:ext cx="2531109" cy="185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5.92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3840" y="182520"/>
            <a:ext cx="2167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Figure</a:t>
            </a:r>
            <a:r>
              <a:rPr spc="-80" dirty="0"/>
              <a:t> </a:t>
            </a:r>
            <a:r>
              <a:rPr spc="-10" dirty="0"/>
              <a:t>5.24</a:t>
            </a:r>
          </a:p>
        </p:txBody>
      </p:sp>
      <p:sp>
        <p:nvSpPr>
          <p:cNvPr id="3" name="object 3"/>
          <p:cNvSpPr/>
          <p:nvPr/>
        </p:nvSpPr>
        <p:spPr>
          <a:xfrm>
            <a:off x="4754879" y="1806850"/>
            <a:ext cx="2623820" cy="3318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5.93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182520"/>
            <a:ext cx="5462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 Recursion</a:t>
            </a:r>
            <a:r>
              <a:rPr spc="-5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5.94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960" y="1179470"/>
            <a:ext cx="1581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3960" y="1828440"/>
            <a:ext cx="1581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Given</a:t>
            </a:r>
            <a:r>
              <a:rPr spc="-10" dirty="0"/>
              <a:t> relation</a:t>
            </a:r>
          </a:p>
          <a:p>
            <a:pPr marL="332105" algn="just">
              <a:lnSpc>
                <a:spcPct val="100000"/>
              </a:lnSpc>
            </a:pPr>
            <a:r>
              <a:rPr i="1" spc="-10" dirty="0">
                <a:latin typeface="Arial"/>
                <a:cs typeface="Arial"/>
              </a:rPr>
              <a:t>manager</a:t>
            </a:r>
            <a:r>
              <a:rPr spc="-10" dirty="0"/>
              <a:t>(</a:t>
            </a:r>
            <a:r>
              <a:rPr i="1" spc="-10" dirty="0">
                <a:latin typeface="Arial"/>
                <a:cs typeface="Arial"/>
              </a:rPr>
              <a:t>employee_name,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manager_name</a:t>
            </a:r>
            <a:r>
              <a:rPr spc="-10" dirty="0"/>
              <a:t>)</a:t>
            </a:r>
          </a:p>
          <a:p>
            <a:pPr marL="12700" marR="5080" algn="just">
              <a:lnSpc>
                <a:spcPct val="100000"/>
              </a:lnSpc>
              <a:spcBef>
                <a:spcPts val="790"/>
              </a:spcBef>
            </a:pPr>
            <a:r>
              <a:rPr spc="-5" dirty="0"/>
              <a:t>Find </a:t>
            </a:r>
            <a:r>
              <a:rPr spc="-10" dirty="0"/>
              <a:t>all employee-manager pairs, </a:t>
            </a:r>
            <a:r>
              <a:rPr spc="-5" dirty="0"/>
              <a:t>where the </a:t>
            </a:r>
            <a:r>
              <a:rPr spc="-10" dirty="0"/>
              <a:t>employee </a:t>
            </a:r>
            <a:r>
              <a:rPr spc="-5" dirty="0"/>
              <a:t>reports to the  </a:t>
            </a:r>
            <a:r>
              <a:rPr spc="-10" dirty="0"/>
              <a:t>manager </a:t>
            </a:r>
            <a:r>
              <a:rPr spc="-5" dirty="0"/>
              <a:t>directly </a:t>
            </a:r>
            <a:r>
              <a:rPr spc="-10" dirty="0"/>
              <a:t>or indirectly </a:t>
            </a:r>
            <a:r>
              <a:rPr spc="-5" dirty="0"/>
              <a:t>(that is manager’s </a:t>
            </a:r>
            <a:r>
              <a:rPr spc="-10" dirty="0"/>
              <a:t>manager, </a:t>
            </a:r>
            <a:r>
              <a:rPr spc="-5" dirty="0"/>
              <a:t>manager’s  manager’s </a:t>
            </a:r>
            <a:r>
              <a:rPr spc="-10" dirty="0"/>
              <a:t>manager,</a:t>
            </a:r>
            <a:r>
              <a:rPr dirty="0"/>
              <a:t> </a:t>
            </a:r>
            <a:r>
              <a:rPr spc="-5" dirty="0"/>
              <a:t>etc.)</a:t>
            </a:r>
          </a:p>
          <a:p>
            <a:pPr marL="268605" algn="just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with </a:t>
            </a:r>
            <a:r>
              <a:rPr b="1" spc="-10" dirty="0">
                <a:latin typeface="Arial"/>
                <a:cs typeface="Arial"/>
              </a:rPr>
              <a:t>recursive </a:t>
            </a:r>
            <a:r>
              <a:rPr i="1" spc="-5" dirty="0">
                <a:latin typeface="Arial"/>
                <a:cs typeface="Arial"/>
              </a:rPr>
              <a:t>empl </a:t>
            </a:r>
            <a:r>
              <a:rPr spc="-5" dirty="0"/>
              <a:t>(</a:t>
            </a:r>
            <a:r>
              <a:rPr i="1" spc="-5" dirty="0">
                <a:latin typeface="Arial"/>
                <a:cs typeface="Arial"/>
              </a:rPr>
              <a:t>employee_name</a:t>
            </a:r>
            <a:r>
              <a:rPr spc="-5" dirty="0"/>
              <a:t>, </a:t>
            </a:r>
            <a:r>
              <a:rPr i="1" spc="-10" dirty="0">
                <a:latin typeface="Arial"/>
                <a:cs typeface="Arial"/>
              </a:rPr>
              <a:t>manager_name </a:t>
            </a:r>
            <a:r>
              <a:rPr dirty="0"/>
              <a:t>) </a:t>
            </a:r>
            <a:r>
              <a:rPr b="1" spc="-10" dirty="0">
                <a:latin typeface="Arial"/>
                <a:cs typeface="Arial"/>
              </a:rPr>
              <a:t>as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dirty="0"/>
              <a:t>(</a:t>
            </a:r>
          </a:p>
          <a:p>
            <a:pPr marL="972185" algn="just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select </a:t>
            </a:r>
            <a:r>
              <a:rPr i="1" spc="-10" dirty="0">
                <a:latin typeface="Arial"/>
                <a:cs typeface="Arial"/>
              </a:rPr>
              <a:t>employee_name,</a:t>
            </a:r>
            <a:r>
              <a:rPr i="1" spc="1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manager_name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6860" y="3219090"/>
            <a:ext cx="6722745" cy="259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2185">
              <a:lnSpc>
                <a:spcPct val="100000"/>
              </a:lnSpc>
              <a:spcBef>
                <a:spcPts val="100"/>
              </a:spcBef>
              <a:tabLst>
                <a:tab pos="1735455" algn="l"/>
              </a:tabLst>
            </a:pPr>
            <a:r>
              <a:rPr sz="1800" b="1" dirty="0">
                <a:latin typeface="Arial"/>
                <a:cs typeface="Arial"/>
              </a:rPr>
              <a:t>from	</a:t>
            </a:r>
            <a:r>
              <a:rPr sz="1800" i="1" spc="-10" dirty="0">
                <a:latin typeface="Arial"/>
                <a:cs typeface="Arial"/>
              </a:rPr>
              <a:t>manager</a:t>
            </a:r>
            <a:endParaRPr sz="1800">
              <a:latin typeface="Arial"/>
              <a:cs typeface="Arial"/>
            </a:endParaRPr>
          </a:p>
          <a:p>
            <a:pPr marL="52451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union</a:t>
            </a:r>
            <a:endParaRPr sz="1800">
              <a:latin typeface="Arial"/>
              <a:cs typeface="Arial"/>
            </a:endParaRPr>
          </a:p>
          <a:p>
            <a:pPr marL="97218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select </a:t>
            </a:r>
            <a:r>
              <a:rPr sz="1800" spc="-10" dirty="0">
                <a:latin typeface="Arial"/>
                <a:cs typeface="Arial"/>
              </a:rPr>
              <a:t>manager.</a:t>
            </a:r>
            <a:r>
              <a:rPr sz="1800" i="1" spc="-10" dirty="0">
                <a:latin typeface="Arial"/>
                <a:cs typeface="Arial"/>
              </a:rPr>
              <a:t>employee_name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empl</a:t>
            </a:r>
            <a:r>
              <a:rPr sz="1800" spc="-10" dirty="0">
                <a:latin typeface="Arial"/>
                <a:cs typeface="Arial"/>
              </a:rPr>
              <a:t>.</a:t>
            </a:r>
            <a:r>
              <a:rPr sz="1800" i="1" spc="-10" dirty="0">
                <a:latin typeface="Arial"/>
                <a:cs typeface="Arial"/>
              </a:rPr>
              <a:t>manager_name</a:t>
            </a:r>
            <a:endParaRPr sz="1800">
              <a:latin typeface="Arial"/>
              <a:cs typeface="Arial"/>
            </a:endParaRPr>
          </a:p>
          <a:p>
            <a:pPr marL="972185">
              <a:lnSpc>
                <a:spcPct val="100000"/>
              </a:lnSpc>
              <a:tabLst>
                <a:tab pos="1671955" algn="l"/>
              </a:tabLst>
            </a:pPr>
            <a:r>
              <a:rPr sz="1800" b="1" dirty="0">
                <a:latin typeface="Arial"/>
                <a:cs typeface="Arial"/>
              </a:rPr>
              <a:t>from	</a:t>
            </a:r>
            <a:r>
              <a:rPr sz="1800" i="1" spc="-10" dirty="0">
                <a:latin typeface="Arial"/>
                <a:cs typeface="Arial"/>
              </a:rPr>
              <a:t>manager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empl</a:t>
            </a:r>
            <a:endParaRPr sz="1800">
              <a:latin typeface="Arial"/>
              <a:cs typeface="Arial"/>
            </a:endParaRPr>
          </a:p>
          <a:p>
            <a:pPr marL="97218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where </a:t>
            </a:r>
            <a:r>
              <a:rPr sz="1800" i="1" spc="-10" dirty="0">
                <a:latin typeface="Arial"/>
                <a:cs typeface="Arial"/>
              </a:rPr>
              <a:t>manager</a:t>
            </a:r>
            <a:r>
              <a:rPr sz="1800" spc="-10" dirty="0">
                <a:latin typeface="Arial"/>
                <a:cs typeface="Arial"/>
              </a:rPr>
              <a:t>.</a:t>
            </a:r>
            <a:r>
              <a:rPr sz="1800" i="1" spc="-10" dirty="0">
                <a:latin typeface="Arial"/>
                <a:cs typeface="Arial"/>
              </a:rPr>
              <a:t>manager_name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empl</a:t>
            </a:r>
            <a:r>
              <a:rPr sz="1800" spc="-10" dirty="0">
                <a:latin typeface="Arial"/>
                <a:cs typeface="Arial"/>
              </a:rPr>
              <a:t>.</a:t>
            </a:r>
            <a:r>
              <a:rPr sz="1800" i="1" spc="-10" dirty="0">
                <a:latin typeface="Arial"/>
                <a:cs typeface="Arial"/>
              </a:rPr>
              <a:t>emp</a:t>
            </a:r>
            <a:r>
              <a:rPr sz="1800" spc="-10" dirty="0">
                <a:latin typeface="Arial"/>
                <a:cs typeface="Arial"/>
              </a:rPr>
              <a:t>loye_name)</a:t>
            </a:r>
            <a:endParaRPr sz="18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select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tabLst>
                <a:tab pos="1031875" algn="l"/>
              </a:tabLst>
            </a:pPr>
            <a:r>
              <a:rPr sz="1800" b="1" spc="-5" dirty="0">
                <a:latin typeface="Arial"/>
                <a:cs typeface="Arial"/>
              </a:rPr>
              <a:t>from	</a:t>
            </a:r>
            <a:r>
              <a:rPr sz="1800" i="1" spc="-10" dirty="0">
                <a:latin typeface="Arial"/>
                <a:cs typeface="Arial"/>
              </a:rPr>
              <a:t>empl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This example view, </a:t>
            </a:r>
            <a:r>
              <a:rPr sz="1800" i="1" spc="-10" dirty="0">
                <a:latin typeface="Arial"/>
                <a:cs typeface="Arial"/>
              </a:rPr>
              <a:t>empl, </a:t>
            </a:r>
            <a:r>
              <a:rPr sz="1800" spc="-5" dirty="0">
                <a:latin typeface="Arial"/>
                <a:cs typeface="Arial"/>
              </a:rPr>
              <a:t>is the </a:t>
            </a:r>
            <a:r>
              <a:rPr sz="1800" i="1" spc="-5" dirty="0">
                <a:latin typeface="Arial"/>
                <a:cs typeface="Arial"/>
              </a:rPr>
              <a:t>transitive closure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manager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relation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720" y="182520"/>
            <a:ext cx="7130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 </a:t>
            </a:r>
            <a:r>
              <a:rPr spc="-10" dirty="0"/>
              <a:t>statement </a:t>
            </a:r>
            <a:r>
              <a:rPr spc="-5" dirty="0"/>
              <a:t>(now in Chapter</a:t>
            </a:r>
            <a:r>
              <a:rPr spc="-15" dirty="0"/>
              <a:t> </a:t>
            </a:r>
            <a:r>
              <a:rPr spc="-10" dirty="0"/>
              <a:t>24)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5.95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589" y="980588"/>
            <a:ext cx="158115" cy="77470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7489" y="1027070"/>
            <a:ext cx="9053195" cy="27940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latin typeface="Arial"/>
                <a:cs typeface="Arial"/>
              </a:rPr>
              <a:t>Merge construct </a:t>
            </a:r>
            <a:r>
              <a:rPr sz="1800" spc="-10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batch processing </a:t>
            </a:r>
            <a:r>
              <a:rPr sz="1800" spc="-10" dirty="0">
                <a:latin typeface="Arial"/>
                <a:cs typeface="Arial"/>
              </a:rPr>
              <a:t>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updates.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90"/>
              </a:spcBef>
              <a:tabLst>
                <a:tab pos="4477385" algn="l"/>
              </a:tabLst>
            </a:pPr>
            <a:r>
              <a:rPr sz="1800" spc="-5" dirty="0">
                <a:latin typeface="Arial"/>
                <a:cs typeface="Arial"/>
              </a:rPr>
              <a:t>Example: </a:t>
            </a:r>
            <a:r>
              <a:rPr sz="1800" spc="-10" dirty="0">
                <a:latin typeface="Arial"/>
                <a:cs typeface="Arial"/>
              </a:rPr>
              <a:t>relation </a:t>
            </a:r>
            <a:r>
              <a:rPr sz="1800" i="1" spc="-5" dirty="0">
                <a:latin typeface="Arial"/>
                <a:cs typeface="Arial"/>
              </a:rPr>
              <a:t>funds_received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i="1" spc="-10" dirty="0">
                <a:latin typeface="Arial"/>
                <a:cs typeface="Arial"/>
              </a:rPr>
              <a:t>account_number, amount 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10" dirty="0">
                <a:latin typeface="Arial"/>
                <a:cs typeface="Arial"/>
              </a:rPr>
              <a:t>has </a:t>
            </a:r>
            <a:r>
              <a:rPr sz="1800" spc="-5" dirty="0">
                <a:latin typeface="Arial"/>
                <a:cs typeface="Arial"/>
              </a:rPr>
              <a:t>batch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deposits to be  </a:t>
            </a:r>
            <a:r>
              <a:rPr sz="1800" spc="-10" dirty="0">
                <a:latin typeface="Arial"/>
                <a:cs typeface="Arial"/>
              </a:rPr>
              <a:t>added </a:t>
            </a:r>
            <a:r>
              <a:rPr sz="1800" spc="-5" dirty="0">
                <a:latin typeface="Arial"/>
                <a:cs typeface="Arial"/>
              </a:rPr>
              <a:t>to the </a:t>
            </a:r>
            <a:r>
              <a:rPr sz="1800" spc="-10" dirty="0">
                <a:latin typeface="Arial"/>
                <a:cs typeface="Arial"/>
              </a:rPr>
              <a:t>proper account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account	</a:t>
            </a:r>
            <a:r>
              <a:rPr sz="1800" spc="-10" dirty="0">
                <a:latin typeface="Arial"/>
                <a:cs typeface="Arial"/>
              </a:rPr>
              <a:t>relation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b="1" spc="-10" dirty="0">
                <a:latin typeface="Arial"/>
                <a:cs typeface="Arial"/>
              </a:rPr>
              <a:t>merge </a:t>
            </a:r>
            <a:r>
              <a:rPr sz="1800" b="1" dirty="0">
                <a:latin typeface="Arial"/>
                <a:cs typeface="Arial"/>
              </a:rPr>
              <a:t>into </a:t>
            </a:r>
            <a:r>
              <a:rPr sz="1800" i="1" spc="-10" dirty="0">
                <a:latin typeface="Arial"/>
                <a:cs typeface="Arial"/>
              </a:rPr>
              <a:t>account </a:t>
            </a:r>
            <a:r>
              <a:rPr sz="1800" b="1" spc="-10" dirty="0">
                <a:latin typeface="Arial"/>
                <a:cs typeface="Arial"/>
              </a:rPr>
              <a:t>as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using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select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135064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from </a:t>
            </a:r>
            <a:r>
              <a:rPr sz="1800" i="1" spc="-5" dirty="0">
                <a:latin typeface="Arial"/>
                <a:cs typeface="Arial"/>
              </a:rPr>
              <a:t>funds_received </a:t>
            </a:r>
            <a:r>
              <a:rPr sz="1800" b="1" spc="-10" dirty="0">
                <a:latin typeface="Arial"/>
                <a:cs typeface="Arial"/>
              </a:rPr>
              <a:t>as </a:t>
            </a:r>
            <a:r>
              <a:rPr sz="1800" i="1" dirty="0">
                <a:latin typeface="Arial"/>
                <a:cs typeface="Arial"/>
              </a:rPr>
              <a:t>F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801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(A</a:t>
            </a:r>
            <a:r>
              <a:rPr sz="1800" i="1" spc="-5" dirty="0">
                <a:latin typeface="Arial"/>
                <a:cs typeface="Arial"/>
              </a:rPr>
              <a:t>.account_number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i="1" spc="-10" dirty="0">
                <a:latin typeface="Arial"/>
                <a:cs typeface="Arial"/>
              </a:rPr>
              <a:t>F.account_number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801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when matched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then</a:t>
            </a:r>
            <a:endParaRPr sz="1800">
              <a:latin typeface="Arial"/>
              <a:cs typeface="Arial"/>
            </a:endParaRPr>
          </a:p>
          <a:p>
            <a:pPr marL="96901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update </a:t>
            </a:r>
            <a:r>
              <a:rPr sz="1800" b="1" spc="-10" dirty="0">
                <a:latin typeface="Arial"/>
                <a:cs typeface="Arial"/>
              </a:rPr>
              <a:t>set </a:t>
            </a:r>
            <a:r>
              <a:rPr sz="1800" i="1" spc="-10" dirty="0">
                <a:latin typeface="Arial"/>
                <a:cs typeface="Arial"/>
              </a:rPr>
              <a:t>balance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i="1" spc="-10" dirty="0">
                <a:latin typeface="Arial"/>
                <a:cs typeface="Arial"/>
              </a:rPr>
              <a:t>balance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F.amount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650" y="182520"/>
            <a:ext cx="3683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JDBC Code</a:t>
            </a:r>
            <a:r>
              <a:rPr spc="-55" dirty="0"/>
              <a:t> </a:t>
            </a:r>
            <a:r>
              <a:rPr spc="-5" dirty="0"/>
              <a:t>(Cont.)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1710" y="1128670"/>
            <a:ext cx="1581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610" y="1148990"/>
            <a:ext cx="7515859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8861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Update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10" dirty="0">
                <a:latin typeface="Arial"/>
                <a:cs typeface="Arial"/>
              </a:rPr>
              <a:t>database  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try</a:t>
            </a:r>
            <a:r>
              <a:rPr sz="1800" b="1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31470">
              <a:lnSpc>
                <a:spcPct val="100000"/>
              </a:lnSpc>
            </a:pP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stmt.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executeUpdate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marL="650240">
              <a:lnSpc>
                <a:spcPct val="100000"/>
              </a:lnSpc>
            </a:pP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"insert into instructor </a:t>
            </a:r>
            <a:r>
              <a:rPr sz="1800" b="1" spc="-10" dirty="0">
                <a:solidFill>
                  <a:srgbClr val="993300"/>
                </a:solidFill>
                <a:latin typeface="Arial"/>
                <a:cs typeface="Arial"/>
              </a:rPr>
              <a:t>values(’77987’,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’Kim’, ’Physics’,</a:t>
            </a:r>
            <a:r>
              <a:rPr sz="1800" b="1" spc="9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993300"/>
                </a:solidFill>
                <a:latin typeface="Arial"/>
                <a:cs typeface="Arial"/>
              </a:rPr>
              <a:t>98000)");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}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catch (SQLException</a:t>
            </a:r>
            <a:r>
              <a:rPr sz="1800" b="1" spc="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sqle)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</a:pP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System.out.println("Could 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not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insert tuple. 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" +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sqle);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1710" y="3796940"/>
            <a:ext cx="1581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4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4610" y="3718200"/>
            <a:ext cx="67564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040" marR="2240915" indent="-434340">
              <a:lnSpc>
                <a:spcPct val="1361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Execute </a:t>
            </a:r>
            <a:r>
              <a:rPr sz="1800" b="1" spc="-5" dirty="0">
                <a:latin typeface="Arial"/>
                <a:cs typeface="Arial"/>
              </a:rPr>
              <a:t>query and fetch and print results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ResultSet </a:t>
            </a:r>
            <a:r>
              <a:rPr sz="1800" b="1" spc="-10" dirty="0">
                <a:solidFill>
                  <a:srgbClr val="993300"/>
                </a:solidFill>
                <a:latin typeface="Arial"/>
                <a:cs typeface="Arial"/>
              </a:rPr>
              <a:t>rset 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=</a:t>
            </a:r>
            <a:r>
              <a:rPr sz="1800" b="1" spc="-2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stmt.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executeQuery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marL="2517140" marR="876300" indent="-63500">
              <a:lnSpc>
                <a:spcPct val="100000"/>
              </a:lnSpc>
            </a:pPr>
            <a:r>
              <a:rPr sz="1800" b="1" spc="-10" dirty="0">
                <a:solidFill>
                  <a:srgbClr val="993300"/>
                </a:solidFill>
                <a:latin typeface="Arial"/>
                <a:cs typeface="Arial"/>
              </a:rPr>
              <a:t>"select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dept_name, </a:t>
            </a:r>
            <a:r>
              <a:rPr sz="1800" b="1" spc="-10" dirty="0">
                <a:solidFill>
                  <a:srgbClr val="993300"/>
                </a:solidFill>
                <a:latin typeface="Arial"/>
                <a:cs typeface="Arial"/>
              </a:rPr>
              <a:t>avg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(salary)  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from</a:t>
            </a:r>
            <a:r>
              <a:rPr sz="1800" b="1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instructor</a:t>
            </a:r>
            <a:endParaRPr sz="1800">
              <a:latin typeface="Arial"/>
              <a:cs typeface="Arial"/>
            </a:endParaRPr>
          </a:p>
          <a:p>
            <a:pPr marL="2517140">
              <a:lnSpc>
                <a:spcPct val="100000"/>
              </a:lnSpc>
            </a:pP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group by dept_name");</a:t>
            </a:r>
            <a:endParaRPr sz="1800">
              <a:latin typeface="Arial"/>
              <a:cs typeface="Arial"/>
            </a:endParaRPr>
          </a:p>
          <a:p>
            <a:pPr marL="859155" marR="5080" indent="-447040">
              <a:lnSpc>
                <a:spcPct val="100000"/>
              </a:lnSpc>
            </a:pP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while (rset.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next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()) 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{  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System.out.println(rset.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getString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("dept_name") 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+ " " +</a:t>
            </a:r>
            <a:endParaRPr sz="1800">
              <a:latin typeface="Arial"/>
              <a:cs typeface="Arial"/>
            </a:endParaRPr>
          </a:p>
          <a:p>
            <a:pPr marL="3345815">
              <a:lnSpc>
                <a:spcPct val="100000"/>
              </a:lnSpc>
            </a:pP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rset.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getFloat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(2));</a:t>
            </a:r>
            <a:endParaRPr sz="18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0520" y="182520"/>
            <a:ext cx="3704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JDBC Code</a:t>
            </a:r>
            <a:r>
              <a:rPr spc="-65" dirty="0"/>
              <a:t> </a:t>
            </a:r>
            <a:r>
              <a:rPr spc="-5" dirty="0"/>
              <a:t>Details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Database System Concepts </a:t>
            </a:r>
            <a:r>
              <a:rPr dirty="0"/>
              <a:t>- </a:t>
            </a:r>
            <a:r>
              <a:rPr spc="5" dirty="0"/>
              <a:t>6</a:t>
            </a:r>
            <a:r>
              <a:rPr sz="825" spc="7" baseline="30303" dirty="0"/>
              <a:t>th</a:t>
            </a:r>
            <a:r>
              <a:rPr sz="825" spc="67" baseline="30303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5.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©Silberschatz, Korth and</a:t>
            </a:r>
            <a:r>
              <a:rPr spc="-45" dirty="0"/>
              <a:t> </a:t>
            </a:r>
            <a:r>
              <a:rPr spc="-10" dirty="0"/>
              <a:t>Sudarshan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123789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1259480"/>
            <a:ext cx="2270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Getting </a:t>
            </a:r>
            <a:r>
              <a:rPr sz="2000" dirty="0">
                <a:latin typeface="Arial"/>
                <a:cs typeface="Arial"/>
              </a:rPr>
              <a:t>result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8439" y="167223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2680610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solidFill>
                  <a:srgbClr val="CC33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139" y="1676040"/>
            <a:ext cx="6934200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115" marR="5080">
              <a:lnSpc>
                <a:spcPct val="100200"/>
              </a:lnSpc>
              <a:spcBef>
                <a:spcPts val="95"/>
              </a:spcBef>
            </a:pPr>
            <a:r>
              <a:rPr sz="2000" b="1" spc="-5" dirty="0">
                <a:solidFill>
                  <a:srgbClr val="993300"/>
                </a:solidFill>
                <a:latin typeface="Arial"/>
                <a:cs typeface="Arial"/>
              </a:rPr>
              <a:t>rset.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getString</a:t>
            </a:r>
            <a:r>
              <a:rPr sz="2000" b="1" spc="-5" dirty="0">
                <a:solidFill>
                  <a:srgbClr val="993300"/>
                </a:solidFill>
                <a:latin typeface="Arial"/>
                <a:cs typeface="Arial"/>
              </a:rPr>
              <a:t>(“dept_name”)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993300"/>
                </a:solidFill>
                <a:latin typeface="Arial"/>
                <a:cs typeface="Arial"/>
              </a:rPr>
              <a:t>rset.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getString</a:t>
            </a:r>
            <a:r>
              <a:rPr sz="2000" b="1" dirty="0">
                <a:solidFill>
                  <a:srgbClr val="993300"/>
                </a:solidFill>
                <a:latin typeface="Arial"/>
                <a:cs typeface="Arial"/>
              </a:rPr>
              <a:t>(1)  </a:t>
            </a:r>
            <a:r>
              <a:rPr sz="2000" b="1" spc="-5" dirty="0">
                <a:latin typeface="Arial"/>
                <a:cs typeface="Arial"/>
              </a:rPr>
              <a:t>equivalent if dept_name is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first argument </a:t>
            </a:r>
            <a:r>
              <a:rPr sz="2000" b="1" dirty="0">
                <a:latin typeface="Arial"/>
                <a:cs typeface="Arial"/>
              </a:rPr>
              <a:t>of select  </a:t>
            </a:r>
            <a:r>
              <a:rPr sz="2000" b="1" spc="-5" dirty="0">
                <a:latin typeface="Arial"/>
                <a:cs typeface="Arial"/>
              </a:rPr>
              <a:t>result.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dirty="0">
                <a:latin typeface="Arial"/>
                <a:cs typeface="Arial"/>
              </a:rPr>
              <a:t>Dealing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Null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8439" y="3116220"/>
            <a:ext cx="179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30" dirty="0">
                <a:solidFill>
                  <a:srgbClr val="FF9933"/>
                </a:solidFill>
                <a:latin typeface="Symbol"/>
                <a:cs typeface="Symbol"/>
              </a:rPr>
              <a:t>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3710" y="3007000"/>
            <a:ext cx="6723380" cy="85851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980"/>
              </a:spcBef>
            </a:pPr>
            <a:r>
              <a:rPr sz="2000" b="1" spc="-5" dirty="0">
                <a:solidFill>
                  <a:srgbClr val="993300"/>
                </a:solidFill>
                <a:latin typeface="Arial"/>
                <a:cs typeface="Arial"/>
              </a:rPr>
              <a:t>int </a:t>
            </a:r>
            <a:r>
              <a:rPr sz="2000" b="1" dirty="0">
                <a:solidFill>
                  <a:srgbClr val="993300"/>
                </a:solidFill>
                <a:latin typeface="Arial"/>
                <a:cs typeface="Arial"/>
              </a:rPr>
              <a:t>a =</a:t>
            </a:r>
            <a:r>
              <a:rPr sz="2000" b="1" spc="-1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3300"/>
                </a:solidFill>
                <a:latin typeface="Arial"/>
                <a:cs typeface="Arial"/>
              </a:rPr>
              <a:t>rset.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getInt</a:t>
            </a:r>
            <a:r>
              <a:rPr sz="2000" b="1" dirty="0">
                <a:solidFill>
                  <a:srgbClr val="993300"/>
                </a:solidFill>
                <a:latin typeface="Arial"/>
                <a:cs typeface="Arial"/>
              </a:rPr>
              <a:t>(“a”);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b="1" dirty="0">
                <a:solidFill>
                  <a:srgbClr val="993300"/>
                </a:solidFill>
                <a:latin typeface="Arial"/>
                <a:cs typeface="Arial"/>
              </a:rPr>
              <a:t>if (rset.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wasNull</a:t>
            </a:r>
            <a:r>
              <a:rPr sz="2000" b="1" dirty="0">
                <a:solidFill>
                  <a:srgbClr val="993300"/>
                </a:solidFill>
                <a:latin typeface="Arial"/>
                <a:cs typeface="Arial"/>
              </a:rPr>
              <a:t>()) </a:t>
            </a:r>
            <a:r>
              <a:rPr sz="2000" b="1" spc="-5" dirty="0">
                <a:solidFill>
                  <a:srgbClr val="993300"/>
                </a:solidFill>
                <a:latin typeface="Arial"/>
                <a:cs typeface="Arial"/>
              </a:rPr>
              <a:t>Systems.out.println(“Got null</a:t>
            </a:r>
            <a:r>
              <a:rPr sz="2000" b="1" spc="-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3300"/>
                </a:solidFill>
                <a:latin typeface="Arial"/>
                <a:cs typeface="Arial"/>
              </a:rPr>
              <a:t>value”);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7167</Words>
  <Application>Microsoft Office PowerPoint</Application>
  <PresentationFormat>宽屏</PresentationFormat>
  <Paragraphs>1109</Paragraphs>
  <Slides>76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MS PGothic</vt:lpstr>
      <vt:lpstr>等线</vt:lpstr>
      <vt:lpstr>宋体</vt:lpstr>
      <vt:lpstr>Arial</vt:lpstr>
      <vt:lpstr>Calibri</vt:lpstr>
      <vt:lpstr>Cooper Black</vt:lpstr>
      <vt:lpstr>Lucida Sans Unicode</vt:lpstr>
      <vt:lpstr>Symbol</vt:lpstr>
      <vt:lpstr>Tahoma</vt:lpstr>
      <vt:lpstr>Times New Roman</vt:lpstr>
      <vt:lpstr>Webdings</vt:lpstr>
      <vt:lpstr>Wingdings</vt:lpstr>
      <vt:lpstr>Office Theme</vt:lpstr>
      <vt:lpstr>Chapter 5: Advanced SQL</vt:lpstr>
      <vt:lpstr>Chapter 5: Advanced SQL</vt:lpstr>
      <vt:lpstr>Accessing SQL from a Programming Language</vt:lpstr>
      <vt:lpstr>Accessing SQL from a Programming Language (Cont.)</vt:lpstr>
      <vt:lpstr>JDBC and ODBC</vt:lpstr>
      <vt:lpstr>JDBC</vt:lpstr>
      <vt:lpstr>JDBC Code</vt:lpstr>
      <vt:lpstr>JDBC Code (Cont.)</vt:lpstr>
      <vt:lpstr>JDBC Code Details</vt:lpstr>
      <vt:lpstr>Prepared Statement</vt:lpstr>
      <vt:lpstr>SQL Injection(SQL 注入 )</vt:lpstr>
      <vt:lpstr>Metadata Features</vt:lpstr>
      <vt:lpstr>Metadata (Cont)</vt:lpstr>
      <vt:lpstr>Transaction Control in JDBC</vt:lpstr>
      <vt:lpstr>JDBC Resources</vt:lpstr>
      <vt:lpstr>SQLJ</vt:lpstr>
      <vt:lpstr>SQLJ Resources</vt:lpstr>
      <vt:lpstr>ODBC</vt:lpstr>
      <vt:lpstr>ODBC (Cont.)</vt:lpstr>
      <vt:lpstr>ODBC (Cont.)</vt:lpstr>
      <vt:lpstr>ODBC Code</vt:lpstr>
      <vt:lpstr>ODBC Code (Cont.)</vt:lpstr>
      <vt:lpstr>ODBC Code (Cont.)</vt:lpstr>
      <vt:lpstr>ODBC Prepared Statements</vt:lpstr>
      <vt:lpstr>More ODBC Features</vt:lpstr>
      <vt:lpstr>ODBC Resources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Embedded SQL Resources</vt:lpstr>
      <vt:lpstr>Procedural Constructs in SQL</vt:lpstr>
      <vt:lpstr>Procedural Extensions and Stored Procedures</vt:lpstr>
      <vt:lpstr>Functions and Procedures</vt:lpstr>
      <vt:lpstr>SQL Functions</vt:lpstr>
      <vt:lpstr>Table Functions</vt:lpstr>
      <vt:lpstr>SQL Procedures</vt:lpstr>
      <vt:lpstr>Procedural Constructs</vt:lpstr>
      <vt:lpstr>Procedural Constructs (Cont.)</vt:lpstr>
      <vt:lpstr>Procedural Constructs (cont.)</vt:lpstr>
      <vt:lpstr>Example procedure</vt:lpstr>
      <vt:lpstr>External Language Functions/Procedures</vt:lpstr>
      <vt:lpstr>External Language Routines (Cont.)</vt:lpstr>
      <vt:lpstr>Security with External Language Routines</vt:lpstr>
      <vt:lpstr>Triggers</vt:lpstr>
      <vt:lpstr>Triggers</vt:lpstr>
      <vt:lpstr>Trigger Example</vt:lpstr>
      <vt:lpstr>Triggering Events and Actions in SQL</vt:lpstr>
      <vt:lpstr>Trigger to Maintain credits_earned value</vt:lpstr>
      <vt:lpstr>Statement Level Triggers</vt:lpstr>
      <vt:lpstr>Statement Level Triggers</vt:lpstr>
      <vt:lpstr>When Not To Use Triggers</vt:lpstr>
      <vt:lpstr>When Not To Use Triggers</vt:lpstr>
      <vt:lpstr>Recursive Queries</vt:lpstr>
      <vt:lpstr>Recursion in SQL</vt:lpstr>
      <vt:lpstr>The Power of Recursion</vt:lpstr>
      <vt:lpstr>The Power of Recursion</vt:lpstr>
      <vt:lpstr>OLAP**</vt:lpstr>
      <vt:lpstr>Data Analysis and OLAP</vt:lpstr>
      <vt:lpstr>Example sales relation</vt:lpstr>
      <vt:lpstr>Cross Tabulation of sales by item_name and color</vt:lpstr>
      <vt:lpstr>Data Cube</vt:lpstr>
      <vt:lpstr>Cross Tabulation With Hierarchy</vt:lpstr>
      <vt:lpstr>Relational Representation of Cross-tabs</vt:lpstr>
      <vt:lpstr>Extended Aggregation to Support OLAP</vt:lpstr>
      <vt:lpstr>Extended Aggregation (Cont.)</vt:lpstr>
      <vt:lpstr>Extended Aggregation (Cont.)</vt:lpstr>
      <vt:lpstr>Online Analytical Processing Operations</vt:lpstr>
      <vt:lpstr>End of Chapter</vt:lpstr>
      <vt:lpstr>Figure 5.22</vt:lpstr>
      <vt:lpstr>Figure 5.23</vt:lpstr>
      <vt:lpstr>Figure 5.24</vt:lpstr>
      <vt:lpstr>Another Recursion Example</vt:lpstr>
      <vt:lpstr>Merge statement (now in Chapter 24)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智超 翟</cp:lastModifiedBy>
  <cp:revision>14</cp:revision>
  <dcterms:created xsi:type="dcterms:W3CDTF">2021-03-29T05:28:52Z</dcterms:created>
  <dcterms:modified xsi:type="dcterms:W3CDTF">2021-04-01T15:38:33Z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2020-03-31T00:00:00Z</vt:filetime>
  </property>
  <property fmtid="{D5CDD505-2E9C-101B-9397-08002B2CF9AE}" pid="3" name="Creator">
    <vt:lpwstr>Impress</vt:lpwstr>
  </property>
  <property fmtid="{D5CDD505-2E9C-101B-9397-08002B2CF9AE}" pid="4" name="LastSaved">
    <vt:filetime>2020-03-31T00:00:00Z</vt:filetime>
  </property>
</Properties>
</file>