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4"/>
  </p:notesMasterIdLst>
  <p:handoutMasterIdLst>
    <p:handoutMasterId r:id="rId65"/>
  </p:handoutMasterIdLst>
  <p:sldIdLst>
    <p:sldId id="256" r:id="rId2"/>
    <p:sldId id="330" r:id="rId3"/>
    <p:sldId id="331" r:id="rId4"/>
    <p:sldId id="332" r:id="rId5"/>
    <p:sldId id="333" r:id="rId6"/>
    <p:sldId id="258" r:id="rId7"/>
    <p:sldId id="335" r:id="rId8"/>
    <p:sldId id="321" r:id="rId9"/>
    <p:sldId id="322" r:id="rId10"/>
    <p:sldId id="266" r:id="rId11"/>
    <p:sldId id="337" r:id="rId12"/>
    <p:sldId id="338" r:id="rId13"/>
    <p:sldId id="339" r:id="rId14"/>
    <p:sldId id="340" r:id="rId15"/>
    <p:sldId id="270" r:id="rId16"/>
    <p:sldId id="271" r:id="rId17"/>
    <p:sldId id="272" r:id="rId18"/>
    <p:sldId id="341" r:id="rId19"/>
    <p:sldId id="323" r:id="rId20"/>
    <p:sldId id="324" r:id="rId21"/>
    <p:sldId id="325" r:id="rId22"/>
    <p:sldId id="345" r:id="rId23"/>
    <p:sldId id="346" r:id="rId24"/>
    <p:sldId id="347" r:id="rId25"/>
    <p:sldId id="348" r:id="rId26"/>
    <p:sldId id="349"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50" r:id="rId54"/>
    <p:sldId id="282" r:id="rId55"/>
    <p:sldId id="319" r:id="rId56"/>
    <p:sldId id="342" r:id="rId57"/>
    <p:sldId id="343" r:id="rId58"/>
    <p:sldId id="377" r:id="rId59"/>
    <p:sldId id="378" r:id="rId60"/>
    <p:sldId id="379" r:id="rId61"/>
    <p:sldId id="380" r:id="rId62"/>
    <p:sldId id="381" r:id="rId6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2" autoAdjust="0"/>
    <p:restoredTop sz="90929"/>
  </p:normalViewPr>
  <p:slideViewPr>
    <p:cSldViewPr snapToGrid="0">
      <p:cViewPr varScale="1">
        <p:scale>
          <a:sx n="127" d="100"/>
          <a:sy n="127" d="100"/>
        </p:scale>
        <p:origin x="-7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44851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44851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44851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0D8B2F9E-5FB4-480B-AA95-AE0F01EABCF9}" type="slidenum">
              <a:rPr lang="zh-CN" altLang="en-US"/>
              <a:pPr/>
              <a:t>‹#›</a:t>
            </a:fld>
            <a:endParaRPr lang="en-US" altLang="zh-CN"/>
          </a:p>
        </p:txBody>
      </p:sp>
    </p:spTree>
    <p:extLst>
      <p:ext uri="{BB962C8B-B14F-4D97-AF65-F5344CB8AC3E}">
        <p14:creationId xmlns:p14="http://schemas.microsoft.com/office/powerpoint/2010/main" val="184778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defTabSz="966788">
              <a:defRPr sz="1300">
                <a:latin typeface="Times New Roman" pitchFamily="18" charset="0"/>
              </a:defRPr>
            </a:lvl1pPr>
          </a:lstStyle>
          <a:p>
            <a:endParaRPr lang="zh-CN" altLang="en-US"/>
          </a:p>
        </p:txBody>
      </p:sp>
      <p:sp>
        <p:nvSpPr>
          <p:cNvPr id="614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algn="r" defTabSz="966788">
              <a:defRPr sz="1300">
                <a:latin typeface="Times New Roman" pitchFamily="18" charset="0"/>
              </a:defRPr>
            </a:lvl1pPr>
          </a:lstStyle>
          <a:p>
            <a:endParaRPr lang="en-US" altLang="zh-CN"/>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zh-CN"/>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962E7D5D-71A8-4912-830C-D0BA0C69CEDA}" type="slidenum">
              <a:rPr lang="zh-CN" altLang="en-US"/>
              <a:pPr/>
              <a:t>‹#›</a:t>
            </a:fld>
            <a:endParaRPr lang="en-US" altLang="zh-CN"/>
          </a:p>
        </p:txBody>
      </p:sp>
    </p:spTree>
    <p:extLst>
      <p:ext uri="{BB962C8B-B14F-4D97-AF65-F5344CB8AC3E}">
        <p14:creationId xmlns:p14="http://schemas.microsoft.com/office/powerpoint/2010/main" val="2563290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4E353CB-D083-4B6D-825F-777773C87A6C}" type="slidenum">
              <a:rPr lang="en-US" altLang="zh-CN" sz="1300">
                <a:latin typeface="Times New Roman" pitchFamily="18" charset="0"/>
              </a:rPr>
              <a:pPr/>
              <a:t>3</a:t>
            </a:fld>
            <a:endParaRPr lang="en-US" altLang="zh-CN" sz="130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3118D008-2AFC-45EB-B761-C286B53E0B3B}" type="slidenum">
              <a:rPr lang="en-US" altLang="zh-CN" sz="1300">
                <a:latin typeface="Times New Roman" pitchFamily="18" charset="0"/>
              </a:rPr>
              <a:pPr/>
              <a:t>22</a:t>
            </a:fld>
            <a:endParaRPr lang="en-US" altLang="zh-CN" sz="13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8BB97E0D-AE4B-43F7-80DB-994F0FC2125D}" type="slidenum">
              <a:rPr lang="en-US" altLang="zh-CN" sz="1300">
                <a:latin typeface="Times New Roman" pitchFamily="18" charset="0"/>
              </a:rPr>
              <a:pPr/>
              <a:t>23</a:t>
            </a:fld>
            <a:endParaRPr lang="en-US" altLang="zh-CN" sz="130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90FD057-8B85-4680-8598-983AC37DB79B}" type="slidenum">
              <a:rPr lang="en-US" altLang="zh-CN" sz="1300">
                <a:latin typeface="Times New Roman" pitchFamily="18" charset="0"/>
              </a:rPr>
              <a:pPr/>
              <a:t>24</a:t>
            </a:fld>
            <a:endParaRPr lang="en-US" altLang="zh-CN" sz="13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A7D941A6-6209-4DC9-83BF-06BF6557FF21}" type="slidenum">
              <a:rPr lang="en-US" altLang="zh-CN" sz="1300">
                <a:latin typeface="Times New Roman" pitchFamily="18" charset="0"/>
              </a:rPr>
              <a:pPr/>
              <a:t>25</a:t>
            </a:fld>
            <a:endParaRPr lang="en-US" altLang="zh-CN" sz="13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8002C85-3F54-4C52-9D6B-1DC4532FD864}" type="slidenum">
              <a:rPr lang="en-US" altLang="zh-CN" sz="1300">
                <a:latin typeface="Times New Roman" pitchFamily="18" charset="0"/>
              </a:rPr>
              <a:pPr/>
              <a:t>26</a:t>
            </a:fld>
            <a:endParaRPr lang="en-US" altLang="zh-CN" sz="13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FA5C510-1E39-4782-AB94-150522CD9D25}" type="slidenum">
              <a:rPr lang="en-US" altLang="zh-CN" sz="1300">
                <a:latin typeface="Times New Roman" pitchFamily="18" charset="0"/>
              </a:rPr>
              <a:pPr/>
              <a:t>46</a:t>
            </a:fld>
            <a:endParaRPr lang="en-US" altLang="zh-CN" sz="13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00428D31-EF7D-470F-B717-99DE50434CD3}" type="slidenum">
              <a:rPr lang="en-US" altLang="zh-CN" sz="1300">
                <a:latin typeface="Times New Roman" pitchFamily="18" charset="0"/>
              </a:rPr>
              <a:pPr/>
              <a:t>53</a:t>
            </a:fld>
            <a:endParaRPr lang="en-US" altLang="zh-CN" sz="13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BABC045-170B-439B-938F-EE92CA0201B1}" type="slidenum">
              <a:rPr lang="en-US" altLang="zh-CN" sz="1300">
                <a:latin typeface="Times New Roman" pitchFamily="18" charset="0"/>
              </a:rPr>
              <a:pPr/>
              <a:t>58</a:t>
            </a:fld>
            <a:endParaRPr lang="en-US" altLang="zh-CN" sz="130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8C5A5DA-26C6-46F1-BC9A-D01EF2CE497C}" type="slidenum">
              <a:rPr lang="en-US" altLang="zh-CN" sz="1300">
                <a:latin typeface="Times New Roman" pitchFamily="18" charset="0"/>
              </a:rPr>
              <a:pPr/>
              <a:t>59</a:t>
            </a:fld>
            <a:endParaRPr lang="en-US" altLang="zh-CN" sz="13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4E97E2B-FCE8-4233-9A37-57385F9DCB12}" type="slidenum">
              <a:rPr lang="en-US" altLang="zh-CN" sz="1300">
                <a:latin typeface="Times New Roman" pitchFamily="18" charset="0"/>
              </a:rPr>
              <a:pPr/>
              <a:t>60</a:t>
            </a:fld>
            <a:endParaRPr lang="en-US" altLang="zh-CN" sz="130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C6067F20-7C42-431A-8790-C83F668B0C04}" type="slidenum">
              <a:rPr lang="en-US" altLang="zh-CN" sz="1300">
                <a:latin typeface="Times New Roman" pitchFamily="18" charset="0"/>
              </a:rPr>
              <a:pPr/>
              <a:t>4</a:t>
            </a:fld>
            <a:endParaRPr lang="en-US" altLang="zh-CN" sz="13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E2F97CB9-F800-4441-8B62-8D88115A0B92}" type="slidenum">
              <a:rPr lang="en-US" altLang="zh-CN" sz="1300">
                <a:latin typeface="Times New Roman" pitchFamily="18" charset="0"/>
              </a:rPr>
              <a:pPr/>
              <a:t>61</a:t>
            </a:fld>
            <a:endParaRPr lang="en-US" altLang="zh-CN" sz="13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303D4B75-547E-412E-9C65-4E493EAF2937}" type="slidenum">
              <a:rPr lang="en-US" altLang="zh-CN" sz="1300">
                <a:latin typeface="Times New Roman" pitchFamily="18" charset="0"/>
              </a:rPr>
              <a:pPr/>
              <a:t>5</a:t>
            </a:fld>
            <a:endParaRPr lang="en-US" altLang="zh-CN" sz="130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081B6AC-6826-44BE-9BB3-C2CB273AD998}" type="slidenum">
              <a:rPr lang="en-US" altLang="zh-CN" sz="1300">
                <a:latin typeface="Times New Roman" pitchFamily="18" charset="0"/>
              </a:rPr>
              <a:pPr/>
              <a:t>7</a:t>
            </a:fld>
            <a:endParaRPr lang="en-US" altLang="zh-CN" sz="13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1A7B9EB-1438-47D4-85F2-33B1A7B5EA49}" type="slidenum">
              <a:rPr lang="en-US" altLang="zh-CN" sz="1300">
                <a:latin typeface="Times New Roman" pitchFamily="18" charset="0"/>
              </a:rPr>
              <a:pPr/>
              <a:t>11</a:t>
            </a:fld>
            <a:endParaRPr lang="en-US" altLang="zh-CN" sz="13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A94A8B0-B387-498E-A426-8CFC3914D390}" type="slidenum">
              <a:rPr lang="en-US" altLang="zh-CN" sz="1300">
                <a:latin typeface="Times New Roman" pitchFamily="18" charset="0"/>
              </a:rPr>
              <a:pPr/>
              <a:t>12</a:t>
            </a:fld>
            <a:endParaRPr lang="en-US" altLang="zh-CN" sz="13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C8890DA-2030-4B06-AF96-AC157E21D777}" type="slidenum">
              <a:rPr lang="en-US" altLang="zh-CN" sz="1300">
                <a:latin typeface="Times New Roman" pitchFamily="18" charset="0"/>
              </a:rPr>
              <a:pPr/>
              <a:t>13</a:t>
            </a:fld>
            <a:endParaRPr lang="en-US" altLang="zh-CN" sz="13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DFE76CDB-DBF7-44E8-8AEA-C3378AFEBA00}" type="slidenum">
              <a:rPr lang="en-US" altLang="zh-CN" sz="1300">
                <a:latin typeface="Times New Roman" pitchFamily="18" charset="0"/>
              </a:rPr>
              <a:pPr/>
              <a:t>14</a:t>
            </a:fld>
            <a:endParaRPr lang="en-US" altLang="zh-CN" sz="13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1792EA5-4EC3-4FDD-92EE-60F102D6C016}" type="slidenum">
              <a:rPr lang="en-US" altLang="zh-CN" sz="1300">
                <a:latin typeface="Times New Roman" pitchFamily="18" charset="0"/>
              </a:rPr>
              <a:pPr/>
              <a:t>18</a:t>
            </a:fld>
            <a:endParaRPr lang="en-US" altLang="zh-CN" sz="13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25986"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25987"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42598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425989"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425990"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pitchFamily="2" charset="-122"/>
              </a:defRPr>
            </a:lvl1pPr>
          </a:lstStyle>
          <a:p>
            <a:endParaRPr lang="en-US" altLang="zh-CN"/>
          </a:p>
        </p:txBody>
      </p:sp>
      <p:sp>
        <p:nvSpPr>
          <p:cNvPr id="425991" name="Rectangle 7"/>
          <p:cNvSpPr>
            <a:spLocks noGrp="1" noChangeArrowheads="1"/>
          </p:cNvSpPr>
          <p:nvPr>
            <p:ph type="sldNum" sz="quarter" idx="4"/>
          </p:nvPr>
        </p:nvSpPr>
        <p:spPr/>
        <p:txBody>
          <a:bodyPr/>
          <a:lstStyle>
            <a:lvl1pPr>
              <a:defRPr>
                <a:solidFill>
                  <a:srgbClr val="578963"/>
                </a:solidFill>
              </a:defRPr>
            </a:lvl1pPr>
          </a:lstStyle>
          <a:p>
            <a:fld id="{C0FB537C-11BD-4C17-82AA-DF9C4787C99D}"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F22D1F4-31E4-462A-B0D5-B792F733C08E}" type="slidenum">
              <a:rPr lang="zh-CN" altLang="en-US"/>
              <a:pPr/>
              <a:t>‹#›</a:t>
            </a:fld>
            <a:endParaRPr lang="en-US" altLang="zh-CN"/>
          </a:p>
        </p:txBody>
      </p:sp>
    </p:spTree>
    <p:extLst>
      <p:ext uri="{BB962C8B-B14F-4D97-AF65-F5344CB8AC3E}">
        <p14:creationId xmlns:p14="http://schemas.microsoft.com/office/powerpoint/2010/main" val="131792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4488" y="0"/>
            <a:ext cx="2039937"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5970588"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6CAD8AF-60F0-413E-B0E4-B274BB83B83F}" type="slidenum">
              <a:rPr lang="zh-CN" altLang="en-US"/>
              <a:pPr/>
              <a:t>‹#›</a:t>
            </a:fld>
            <a:endParaRPr lang="en-US" altLang="zh-CN"/>
          </a:p>
        </p:txBody>
      </p:sp>
    </p:spTree>
    <p:extLst>
      <p:ext uri="{BB962C8B-B14F-4D97-AF65-F5344CB8AC3E}">
        <p14:creationId xmlns:p14="http://schemas.microsoft.com/office/powerpoint/2010/main" val="268464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7225"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1144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6290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fld id="{C2C2B912-A032-495B-99CF-BC4B39238D85}" type="slidenum">
              <a:rPr lang="zh-CN" altLang="en-US"/>
              <a:pPr/>
              <a:t>‹#›</a:t>
            </a:fld>
            <a:endParaRPr lang="en-US" altLang="zh-CN"/>
          </a:p>
        </p:txBody>
      </p:sp>
    </p:spTree>
    <p:extLst>
      <p:ext uri="{BB962C8B-B14F-4D97-AF65-F5344CB8AC3E}">
        <p14:creationId xmlns:p14="http://schemas.microsoft.com/office/powerpoint/2010/main" val="346820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7225"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159CDA2D-1EBC-42EA-A59A-5504796C4169}" type="slidenum">
              <a:rPr lang="zh-CN" altLang="en-US"/>
              <a:pPr/>
              <a:t>‹#›</a:t>
            </a:fld>
            <a:endParaRPr lang="en-US" altLang="zh-CN"/>
          </a:p>
        </p:txBody>
      </p:sp>
    </p:spTree>
    <p:extLst>
      <p:ext uri="{BB962C8B-B14F-4D97-AF65-F5344CB8AC3E}">
        <p14:creationId xmlns:p14="http://schemas.microsoft.com/office/powerpoint/2010/main" val="193621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2078293-0EAA-4097-ABD7-C1C2E27AF2C0}" type="slidenum">
              <a:rPr lang="zh-CN" altLang="en-US"/>
              <a:pPr/>
              <a:t>‹#›</a:t>
            </a:fld>
            <a:endParaRPr lang="en-US" altLang="zh-CN"/>
          </a:p>
        </p:txBody>
      </p:sp>
    </p:spTree>
    <p:extLst>
      <p:ext uri="{BB962C8B-B14F-4D97-AF65-F5344CB8AC3E}">
        <p14:creationId xmlns:p14="http://schemas.microsoft.com/office/powerpoint/2010/main" val="386089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85E28FE-4D4F-4C35-8AED-8D8E96E12ABB}" type="slidenum">
              <a:rPr lang="zh-CN" altLang="en-US"/>
              <a:pPr/>
              <a:t>‹#›</a:t>
            </a:fld>
            <a:endParaRPr lang="en-US" altLang="zh-CN"/>
          </a:p>
        </p:txBody>
      </p:sp>
    </p:spTree>
    <p:extLst>
      <p:ext uri="{BB962C8B-B14F-4D97-AF65-F5344CB8AC3E}">
        <p14:creationId xmlns:p14="http://schemas.microsoft.com/office/powerpoint/2010/main" val="15310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9B8F3B3-2CFC-4534-8E6C-6CF7D90F6DF6}" type="slidenum">
              <a:rPr lang="zh-CN" altLang="en-US"/>
              <a:pPr/>
              <a:t>‹#›</a:t>
            </a:fld>
            <a:endParaRPr lang="en-US" altLang="zh-CN"/>
          </a:p>
        </p:txBody>
      </p:sp>
    </p:spTree>
    <p:extLst>
      <p:ext uri="{BB962C8B-B14F-4D97-AF65-F5344CB8AC3E}">
        <p14:creationId xmlns:p14="http://schemas.microsoft.com/office/powerpoint/2010/main" val="410056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D746977E-5E5B-4736-93F7-A6EADF192C3C}" type="slidenum">
              <a:rPr lang="zh-CN" altLang="en-US"/>
              <a:pPr/>
              <a:t>‹#›</a:t>
            </a:fld>
            <a:endParaRPr lang="en-US" altLang="zh-CN"/>
          </a:p>
        </p:txBody>
      </p:sp>
    </p:spTree>
    <p:extLst>
      <p:ext uri="{BB962C8B-B14F-4D97-AF65-F5344CB8AC3E}">
        <p14:creationId xmlns:p14="http://schemas.microsoft.com/office/powerpoint/2010/main" val="207576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1A11F218-B54F-4B68-82A9-93CD850E9CC5}" type="slidenum">
              <a:rPr lang="zh-CN" altLang="en-US"/>
              <a:pPr/>
              <a:t>‹#›</a:t>
            </a:fld>
            <a:endParaRPr lang="en-US" altLang="zh-CN"/>
          </a:p>
        </p:txBody>
      </p:sp>
    </p:spTree>
    <p:extLst>
      <p:ext uri="{BB962C8B-B14F-4D97-AF65-F5344CB8AC3E}">
        <p14:creationId xmlns:p14="http://schemas.microsoft.com/office/powerpoint/2010/main" val="356721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074EF2B0-133F-4C06-96EF-CA7D609DE119}" type="slidenum">
              <a:rPr lang="zh-CN" altLang="en-US"/>
              <a:pPr/>
              <a:t>‹#›</a:t>
            </a:fld>
            <a:endParaRPr lang="en-US" altLang="zh-CN"/>
          </a:p>
        </p:txBody>
      </p:sp>
    </p:spTree>
    <p:extLst>
      <p:ext uri="{BB962C8B-B14F-4D97-AF65-F5344CB8AC3E}">
        <p14:creationId xmlns:p14="http://schemas.microsoft.com/office/powerpoint/2010/main" val="18388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D63D1A4-5C68-4C72-B980-64BC8683A900}" type="slidenum">
              <a:rPr lang="zh-CN" altLang="en-US"/>
              <a:pPr/>
              <a:t>‹#›</a:t>
            </a:fld>
            <a:endParaRPr lang="en-US" altLang="zh-CN"/>
          </a:p>
        </p:txBody>
      </p:sp>
    </p:spTree>
    <p:extLst>
      <p:ext uri="{BB962C8B-B14F-4D97-AF65-F5344CB8AC3E}">
        <p14:creationId xmlns:p14="http://schemas.microsoft.com/office/powerpoint/2010/main" val="71464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76F0AC5-58E4-4B92-850C-92334D4E3C0F}" type="slidenum">
              <a:rPr lang="zh-CN" altLang="en-US"/>
              <a:pPr/>
              <a:t>‹#›</a:t>
            </a:fld>
            <a:endParaRPr lang="en-US" altLang="zh-CN"/>
          </a:p>
        </p:txBody>
      </p:sp>
    </p:spTree>
    <p:extLst>
      <p:ext uri="{BB962C8B-B14F-4D97-AF65-F5344CB8AC3E}">
        <p14:creationId xmlns:p14="http://schemas.microsoft.com/office/powerpoint/2010/main" val="11843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63"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2496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pitchFamily="2" charset="-122"/>
              </a:defRPr>
            </a:lvl1pPr>
          </a:lstStyle>
          <a:p>
            <a:endParaRPr lang="en-US" altLang="zh-CN"/>
          </a:p>
        </p:txBody>
      </p:sp>
      <p:sp>
        <p:nvSpPr>
          <p:cNvPr id="424965"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pitchFamily="2" charset="-122"/>
              </a:defRPr>
            </a:lvl1pPr>
          </a:lstStyle>
          <a:p>
            <a:fld id="{235051D0-A92B-4A72-8AD5-2D5B4EDC5205}" type="slidenum">
              <a:rPr lang="zh-CN" altLang="en-US"/>
              <a:pPr/>
              <a:t>‹#›</a:t>
            </a:fld>
            <a:endParaRPr lang="en-US" altLang="zh-CN"/>
          </a:p>
        </p:txBody>
      </p:sp>
      <p:sp>
        <p:nvSpPr>
          <p:cNvPr id="424966"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67"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8"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9"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70" name="Group 10"/>
          <p:cNvGrpSpPr>
            <a:grpSpLocks/>
          </p:cNvGrpSpPr>
          <p:nvPr/>
        </p:nvGrpSpPr>
        <p:grpSpPr bwMode="auto">
          <a:xfrm>
            <a:off x="7620000" y="5076825"/>
            <a:ext cx="1371600" cy="1600200"/>
            <a:chOff x="0" y="3182"/>
            <a:chExt cx="808" cy="998"/>
          </a:xfrm>
        </p:grpSpPr>
        <p:grpSp>
          <p:nvGrpSpPr>
            <p:cNvPr id="424971" name="Group 11"/>
            <p:cNvGrpSpPr>
              <a:grpSpLocks/>
            </p:cNvGrpSpPr>
            <p:nvPr/>
          </p:nvGrpSpPr>
          <p:grpSpPr bwMode="auto">
            <a:xfrm>
              <a:off x="0" y="3182"/>
              <a:ext cx="506" cy="927"/>
              <a:chOff x="1685" y="1023"/>
              <a:chExt cx="506" cy="927"/>
            </a:xfrm>
          </p:grpSpPr>
          <p:sp>
            <p:nvSpPr>
              <p:cNvPr id="424972"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3"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4"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75" name="Group 15"/>
              <p:cNvGrpSpPr>
                <a:grpSpLocks/>
              </p:cNvGrpSpPr>
              <p:nvPr/>
            </p:nvGrpSpPr>
            <p:grpSpPr bwMode="auto">
              <a:xfrm>
                <a:off x="1707" y="1466"/>
                <a:ext cx="484" cy="368"/>
                <a:chOff x="1707" y="1466"/>
                <a:chExt cx="484" cy="368"/>
              </a:xfrm>
            </p:grpSpPr>
            <p:sp>
              <p:nvSpPr>
                <p:cNvPr id="424976"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7"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8"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9"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4980"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81" name="Group 21"/>
            <p:cNvGrpSpPr>
              <a:grpSpLocks/>
            </p:cNvGrpSpPr>
            <p:nvPr/>
          </p:nvGrpSpPr>
          <p:grpSpPr bwMode="auto">
            <a:xfrm>
              <a:off x="300" y="3360"/>
              <a:ext cx="508" cy="820"/>
              <a:chOff x="1985" y="1201"/>
              <a:chExt cx="508" cy="820"/>
            </a:xfrm>
          </p:grpSpPr>
          <p:grpSp>
            <p:nvGrpSpPr>
              <p:cNvPr id="424982" name="Group 22"/>
              <p:cNvGrpSpPr>
                <a:grpSpLocks/>
              </p:cNvGrpSpPr>
              <p:nvPr/>
            </p:nvGrpSpPr>
            <p:grpSpPr bwMode="auto">
              <a:xfrm>
                <a:off x="2247" y="1201"/>
                <a:ext cx="246" cy="810"/>
                <a:chOff x="2247" y="1201"/>
                <a:chExt cx="246" cy="810"/>
              </a:xfrm>
            </p:grpSpPr>
            <p:sp>
              <p:nvSpPr>
                <p:cNvPr id="424983"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4"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85" name="Group 25"/>
              <p:cNvGrpSpPr>
                <a:grpSpLocks/>
              </p:cNvGrpSpPr>
              <p:nvPr/>
            </p:nvGrpSpPr>
            <p:grpSpPr bwMode="auto">
              <a:xfrm>
                <a:off x="1985" y="1419"/>
                <a:ext cx="465" cy="602"/>
                <a:chOff x="1985" y="1419"/>
                <a:chExt cx="465" cy="602"/>
              </a:xfrm>
            </p:grpSpPr>
            <p:sp>
              <p:nvSpPr>
                <p:cNvPr id="424986"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7"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88" name="Group 28"/>
                <p:cNvGrpSpPr>
                  <a:grpSpLocks/>
                </p:cNvGrpSpPr>
                <p:nvPr/>
              </p:nvGrpSpPr>
              <p:grpSpPr bwMode="auto">
                <a:xfrm>
                  <a:off x="1985" y="1419"/>
                  <a:ext cx="465" cy="349"/>
                  <a:chOff x="1985" y="1419"/>
                  <a:chExt cx="465" cy="349"/>
                </a:xfrm>
              </p:grpSpPr>
              <p:sp>
                <p:nvSpPr>
                  <p:cNvPr id="424989"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0"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1"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2"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424993" name="Group 33"/>
          <p:cNvGrpSpPr>
            <a:grpSpLocks/>
          </p:cNvGrpSpPr>
          <p:nvPr/>
        </p:nvGrpSpPr>
        <p:grpSpPr bwMode="auto">
          <a:xfrm>
            <a:off x="7934325" y="6124575"/>
            <a:ext cx="322263" cy="420688"/>
            <a:chOff x="112" y="4288"/>
            <a:chExt cx="439" cy="478"/>
          </a:xfrm>
        </p:grpSpPr>
        <p:grpSp>
          <p:nvGrpSpPr>
            <p:cNvPr id="424994" name="Group 34"/>
            <p:cNvGrpSpPr>
              <a:grpSpLocks/>
            </p:cNvGrpSpPr>
            <p:nvPr/>
          </p:nvGrpSpPr>
          <p:grpSpPr bwMode="auto">
            <a:xfrm>
              <a:off x="259" y="4288"/>
              <a:ext cx="148" cy="478"/>
              <a:chOff x="259" y="4288"/>
              <a:chExt cx="148" cy="478"/>
            </a:xfrm>
          </p:grpSpPr>
          <p:sp>
            <p:nvSpPr>
              <p:cNvPr id="424995"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6"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97" name="Group 37"/>
            <p:cNvGrpSpPr>
              <a:grpSpLocks/>
            </p:cNvGrpSpPr>
            <p:nvPr/>
          </p:nvGrpSpPr>
          <p:grpSpPr bwMode="auto">
            <a:xfrm>
              <a:off x="112" y="4295"/>
              <a:ext cx="439" cy="321"/>
              <a:chOff x="112" y="4295"/>
              <a:chExt cx="439" cy="321"/>
            </a:xfrm>
          </p:grpSpPr>
          <p:sp>
            <p:nvSpPr>
              <p:cNvPr id="424998"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9"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25000" name="Text Box 40"/>
          <p:cNvSpPr txBox="1">
            <a:spLocks noChangeArrowheads="1"/>
          </p:cNvSpPr>
          <p:nvPr/>
        </p:nvSpPr>
        <p:spPr bwMode="auto">
          <a:xfrm>
            <a:off x="605472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pitchFamily="2" charset="-122"/>
              </a:rPr>
              <a:t>©Silberschatz, Korth and Sudarshan, Bo Zhou</a:t>
            </a:r>
          </a:p>
        </p:txBody>
      </p:sp>
      <p:sp>
        <p:nvSpPr>
          <p:cNvPr id="425001"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F4EAA92A-E573-4C86-8FD6-AFE6B1323F05}" type="slidenum">
              <a:rPr lang="en-US" altLang="zh-CN" sz="1000" b="1" smtClean="0">
                <a:solidFill>
                  <a:schemeClr val="tx2"/>
                </a:solidFill>
                <a:ea typeface="宋体" pitchFamily="2" charset="-122"/>
              </a:rPr>
              <a:pPr algn="ctr">
                <a:spcBef>
                  <a:spcPct val="50000"/>
                </a:spcBef>
              </a:pPr>
              <a:t>‹#›</a:t>
            </a:fld>
            <a:endParaRPr lang="en-US" altLang="zh-CN" sz="1000" b="1" dirty="0">
              <a:solidFill>
                <a:schemeClr val="tx2"/>
              </a:solidFill>
              <a:ea typeface="宋体" pitchFamily="2" charset="-122"/>
            </a:endParaRPr>
          </a:p>
        </p:txBody>
      </p:sp>
      <p:sp>
        <p:nvSpPr>
          <p:cNvPr id="425002" name="Rectangle 42"/>
          <p:cNvSpPr>
            <a:spLocks noGrp="1" noChangeArrowheads="1"/>
          </p:cNvSpPr>
          <p:nvPr>
            <p:ph type="title"/>
          </p:nvPr>
        </p:nvSpPr>
        <p:spPr bwMode="auto">
          <a:xfrm>
            <a:off x="611505" y="64008"/>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25003"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pitchFamily="2" charset="-122"/>
              </a:rPr>
              <a:t>Database </a:t>
            </a:r>
            <a:r>
              <a:rPr lang="en-US" altLang="zh-CN" sz="1000" b="1" dirty="0" smtClean="0">
                <a:solidFill>
                  <a:schemeClr val="tx2"/>
                </a:solidFill>
                <a:ea typeface="宋体" pitchFamily="2" charset="-122"/>
              </a:rPr>
              <a:t>System</a:t>
            </a:r>
            <a:endParaRPr lang="en-US" altLang="zh-CN" sz="1000" b="1" dirty="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56641" y="371562"/>
            <a:ext cx="8077200" cy="609600"/>
          </a:xfrm>
        </p:spPr>
        <p:txBody>
          <a:bodyPr/>
          <a:lstStyle/>
          <a:p>
            <a:r>
              <a:rPr lang="en-US" altLang="zh-CN" sz="2800" dirty="0" smtClean="0">
                <a:ea typeface="宋体" pitchFamily="2" charset="-122"/>
              </a:rPr>
              <a:t>Introduction of Transactions </a:t>
            </a:r>
            <a:br>
              <a:rPr lang="en-US" altLang="zh-CN" sz="2800" dirty="0" smtClean="0">
                <a:ea typeface="宋体" pitchFamily="2" charset="-122"/>
              </a:rPr>
            </a:br>
            <a:r>
              <a:rPr lang="en-US" altLang="zh-CN" sz="2800" dirty="0" smtClean="0">
                <a:ea typeface="宋体" pitchFamily="2" charset="-122"/>
              </a:rPr>
              <a:t>and Concurrency Control</a:t>
            </a:r>
            <a:endParaRPr lang="en-US" altLang="zh-CN" sz="2800" dirty="0">
              <a:ea typeface="宋体" pitchFamily="2" charset="-122"/>
            </a:endParaRPr>
          </a:p>
        </p:txBody>
      </p:sp>
      <p:sp>
        <p:nvSpPr>
          <p:cNvPr id="30723" name="Rectangle 3"/>
          <p:cNvSpPr>
            <a:spLocks noGrp="1" noChangeArrowheads="1"/>
          </p:cNvSpPr>
          <p:nvPr>
            <p:ph type="body" idx="1"/>
          </p:nvPr>
        </p:nvSpPr>
        <p:spPr>
          <a:xfrm>
            <a:off x="1467977" y="1296760"/>
            <a:ext cx="6115730" cy="4697640"/>
          </a:xfrm>
        </p:spPr>
        <p:txBody>
          <a:bodyPr/>
          <a:lstStyle/>
          <a:p>
            <a:r>
              <a:rPr lang="en-US" altLang="zh-CN" sz="1800" dirty="0">
                <a:ea typeface="宋体" pitchFamily="2" charset="-122"/>
              </a:rPr>
              <a:t>Transaction Concept</a:t>
            </a:r>
          </a:p>
          <a:p>
            <a:pPr lvl="1"/>
            <a:r>
              <a:rPr lang="en-US" altLang="zh-CN" sz="1600" dirty="0">
                <a:ea typeface="宋体" pitchFamily="2" charset="-122"/>
              </a:rPr>
              <a:t>ACID Properties</a:t>
            </a:r>
          </a:p>
          <a:p>
            <a:pPr lvl="1"/>
            <a:r>
              <a:rPr lang="en-US" altLang="zh-CN" sz="1600" dirty="0" smtClean="0">
                <a:ea typeface="宋体" pitchFamily="2" charset="-122"/>
              </a:rPr>
              <a:t>Transaction State</a:t>
            </a:r>
          </a:p>
          <a:p>
            <a:r>
              <a:rPr lang="en-US" altLang="zh-CN" sz="1800" dirty="0" smtClean="0">
                <a:ea typeface="宋体" pitchFamily="2" charset="-122"/>
              </a:rPr>
              <a:t>Challenge of Concurrent </a:t>
            </a:r>
            <a:r>
              <a:rPr lang="en-US" altLang="zh-CN" sz="1800" dirty="0">
                <a:ea typeface="宋体" pitchFamily="2" charset="-122"/>
              </a:rPr>
              <a:t>Executions</a:t>
            </a:r>
          </a:p>
          <a:p>
            <a:r>
              <a:rPr lang="en-US" altLang="zh-CN" sz="1800" dirty="0" err="1">
                <a:ea typeface="宋体" pitchFamily="2" charset="-122"/>
              </a:rPr>
              <a:t>Serializability</a:t>
            </a:r>
            <a:endParaRPr lang="en-US" altLang="zh-CN" sz="1800" dirty="0">
              <a:ea typeface="宋体" pitchFamily="2" charset="-122"/>
            </a:endParaRPr>
          </a:p>
          <a:p>
            <a:pPr lvl="1"/>
            <a:r>
              <a:rPr lang="en-US" altLang="zh-CN" sz="1600" dirty="0" smtClean="0">
                <a:ea typeface="宋体" pitchFamily="2" charset="-122"/>
              </a:rPr>
              <a:t>Schedule</a:t>
            </a:r>
          </a:p>
          <a:p>
            <a:pPr lvl="1"/>
            <a:r>
              <a:rPr lang="en-US" altLang="zh-CN" sz="1600" dirty="0" smtClean="0">
                <a:ea typeface="宋体" pitchFamily="2" charset="-122"/>
              </a:rPr>
              <a:t>Testing </a:t>
            </a:r>
            <a:r>
              <a:rPr lang="en-US" altLang="zh-CN" sz="1600" dirty="0">
                <a:ea typeface="宋体" pitchFamily="2" charset="-122"/>
              </a:rPr>
              <a:t>for </a:t>
            </a:r>
            <a:r>
              <a:rPr lang="en-US" altLang="zh-CN" sz="1600" dirty="0" err="1">
                <a:ea typeface="宋体" pitchFamily="2" charset="-122"/>
              </a:rPr>
              <a:t>Serializability</a:t>
            </a:r>
            <a:endParaRPr lang="en-US" altLang="zh-CN" sz="1600" dirty="0">
              <a:ea typeface="宋体" pitchFamily="2" charset="-122"/>
            </a:endParaRPr>
          </a:p>
          <a:p>
            <a:pPr lvl="1"/>
            <a:r>
              <a:rPr lang="en-US" altLang="zh-CN" sz="1600" dirty="0" smtClean="0">
                <a:ea typeface="宋体" pitchFamily="2" charset="-122"/>
              </a:rPr>
              <a:t>Recoverability</a:t>
            </a:r>
          </a:p>
          <a:p>
            <a:r>
              <a:rPr lang="en-US" altLang="zh-CN" sz="1800" dirty="0">
                <a:ea typeface="宋体" pitchFamily="2" charset="-122"/>
              </a:rPr>
              <a:t>Concurrency </a:t>
            </a:r>
            <a:r>
              <a:rPr lang="en-US" altLang="zh-CN" sz="1800" dirty="0" smtClean="0">
                <a:ea typeface="宋体" pitchFamily="2" charset="-122"/>
              </a:rPr>
              <a:t>Control</a:t>
            </a:r>
          </a:p>
          <a:p>
            <a:pPr lvl="1"/>
            <a:r>
              <a:rPr lang="en-US" altLang="zh-CN" sz="1600" dirty="0">
                <a:ea typeface="宋体" pitchFamily="2" charset="-122"/>
              </a:rPr>
              <a:t>Lock-Based Protocols</a:t>
            </a:r>
          </a:p>
          <a:p>
            <a:pPr lvl="1"/>
            <a:r>
              <a:rPr lang="en-US" altLang="zh-CN" sz="1600" dirty="0">
                <a:ea typeface="宋体" pitchFamily="2" charset="-122"/>
              </a:rPr>
              <a:t>Deadlock Handling</a:t>
            </a:r>
          </a:p>
          <a:p>
            <a:pPr lvl="1"/>
            <a:r>
              <a:rPr lang="en-US" altLang="zh-CN" sz="1600" dirty="0">
                <a:ea typeface="宋体" pitchFamily="2" charset="-122"/>
              </a:rPr>
              <a:t>Multiple Granularity</a:t>
            </a:r>
          </a:p>
          <a:p>
            <a:r>
              <a:rPr lang="en-US" altLang="zh-CN" sz="1800" dirty="0" smtClean="0">
                <a:ea typeface="宋体" pitchFamily="2" charset="-122"/>
              </a:rPr>
              <a:t>Levels </a:t>
            </a:r>
            <a:r>
              <a:rPr lang="en-US" altLang="zh-CN" sz="1800" dirty="0">
                <a:ea typeface="宋体" pitchFamily="2" charset="-122"/>
              </a:rPr>
              <a:t>of Consistency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29209" y="64008"/>
            <a:ext cx="8077200" cy="609600"/>
          </a:xfrm>
        </p:spPr>
        <p:txBody>
          <a:bodyPr/>
          <a:lstStyle/>
          <a:p>
            <a:r>
              <a:rPr lang="en-US" altLang="zh-CN" dirty="0">
                <a:ea typeface="宋体" pitchFamily="2" charset="-122"/>
              </a:rPr>
              <a:t>Schedules</a:t>
            </a:r>
          </a:p>
        </p:txBody>
      </p:sp>
      <p:sp>
        <p:nvSpPr>
          <p:cNvPr id="390147" name="Rectangle 3"/>
          <p:cNvSpPr>
            <a:spLocks noGrp="1" noChangeArrowheads="1"/>
          </p:cNvSpPr>
          <p:nvPr>
            <p:ph type="body" idx="1"/>
          </p:nvPr>
        </p:nvSpPr>
        <p:spPr>
          <a:xfrm>
            <a:off x="781812" y="1048702"/>
            <a:ext cx="7575804" cy="5443537"/>
          </a:xfrm>
        </p:spPr>
        <p:txBody>
          <a:bodyPr/>
          <a:lstStyle/>
          <a:p>
            <a:pPr>
              <a:lnSpc>
                <a:spcPct val="90000"/>
              </a:lnSpc>
            </a:pPr>
            <a:r>
              <a:rPr lang="en-US" altLang="zh-CN" i="1" dirty="0" smtClean="0">
                <a:solidFill>
                  <a:schemeClr val="tx2"/>
                </a:solidFill>
                <a:ea typeface="宋体" pitchFamily="2" charset="-122"/>
              </a:rPr>
              <a:t>Schedule</a:t>
            </a:r>
            <a:r>
              <a:rPr lang="en-US" altLang="zh-CN" dirty="0" smtClean="0">
                <a:ea typeface="宋体" pitchFamily="2" charset="-122"/>
              </a:rPr>
              <a:t> </a:t>
            </a:r>
            <a:r>
              <a:rPr lang="en-US" altLang="zh-CN" dirty="0">
                <a:ea typeface="宋体" pitchFamily="2" charset="-122"/>
              </a:rPr>
              <a:t>– a sequences of instructions that specify the chronological order in which instructions of concurrent transactions are executed</a:t>
            </a:r>
          </a:p>
          <a:p>
            <a:pPr lvl="1">
              <a:lnSpc>
                <a:spcPct val="90000"/>
              </a:lnSpc>
            </a:pPr>
            <a:r>
              <a:rPr lang="en-US" altLang="zh-CN" dirty="0" smtClean="0">
                <a:ea typeface="宋体" pitchFamily="2" charset="-122"/>
              </a:rPr>
              <a:t>a </a:t>
            </a:r>
            <a:r>
              <a:rPr lang="en-US" altLang="zh-CN" dirty="0">
                <a:ea typeface="宋体" pitchFamily="2" charset="-122"/>
              </a:rPr>
              <a:t>schedule for a set of transactions must </a:t>
            </a:r>
            <a:r>
              <a:rPr lang="en-US" altLang="zh-CN" dirty="0">
                <a:solidFill>
                  <a:schemeClr val="tx2"/>
                </a:solidFill>
                <a:ea typeface="宋体" pitchFamily="2" charset="-122"/>
              </a:rPr>
              <a:t>consist of all instructions</a:t>
            </a:r>
            <a:r>
              <a:rPr lang="en-US" altLang="zh-CN" dirty="0">
                <a:ea typeface="宋体" pitchFamily="2" charset="-122"/>
              </a:rPr>
              <a:t> of those transactions</a:t>
            </a:r>
          </a:p>
          <a:p>
            <a:pPr lvl="1">
              <a:lnSpc>
                <a:spcPct val="90000"/>
              </a:lnSpc>
            </a:pPr>
            <a:r>
              <a:rPr lang="en-US" altLang="zh-CN" dirty="0">
                <a:ea typeface="宋体" pitchFamily="2" charset="-122"/>
              </a:rPr>
              <a:t>must </a:t>
            </a:r>
            <a:r>
              <a:rPr lang="en-US" altLang="zh-CN" dirty="0">
                <a:solidFill>
                  <a:schemeClr val="tx2"/>
                </a:solidFill>
                <a:ea typeface="宋体" pitchFamily="2" charset="-122"/>
              </a:rPr>
              <a:t>preserve the order</a:t>
            </a:r>
            <a:r>
              <a:rPr lang="en-US" altLang="zh-CN" dirty="0">
                <a:ea typeface="宋体" pitchFamily="2" charset="-122"/>
              </a:rPr>
              <a:t> in which the instructions appear in each individual transaction.</a:t>
            </a:r>
          </a:p>
          <a:p>
            <a:r>
              <a:rPr lang="en-US" altLang="zh-CN" dirty="0" smtClean="0"/>
              <a:t>The last step of a transaction</a:t>
            </a:r>
          </a:p>
          <a:p>
            <a:pPr lvl="1"/>
            <a:r>
              <a:rPr lang="en-US" altLang="zh-CN" dirty="0" smtClean="0"/>
              <a:t>A </a:t>
            </a:r>
            <a:r>
              <a:rPr lang="en-US" altLang="zh-CN" dirty="0"/>
              <a:t>transaction that successfully completes its execution will have a </a:t>
            </a:r>
            <a:r>
              <a:rPr lang="en-US" altLang="zh-CN" b="1" dirty="0">
                <a:solidFill>
                  <a:srgbClr val="C00000"/>
                </a:solidFill>
              </a:rPr>
              <a:t>commit</a:t>
            </a:r>
            <a:r>
              <a:rPr lang="en-US" altLang="zh-CN" dirty="0">
                <a:solidFill>
                  <a:srgbClr val="C00000"/>
                </a:solidFill>
              </a:rPr>
              <a:t> </a:t>
            </a:r>
            <a:r>
              <a:rPr lang="en-US" altLang="zh-CN" dirty="0"/>
              <a:t>instructions as the last statement </a:t>
            </a:r>
          </a:p>
          <a:p>
            <a:pPr lvl="1"/>
            <a:r>
              <a:rPr lang="en-US" altLang="zh-CN" dirty="0" smtClean="0"/>
              <a:t>A </a:t>
            </a:r>
            <a:r>
              <a:rPr lang="en-US" altLang="zh-CN" dirty="0"/>
              <a:t>transaction that fails to successfully complete its execution will have an </a:t>
            </a:r>
            <a:r>
              <a:rPr lang="en-US" altLang="zh-CN" b="1" dirty="0">
                <a:solidFill>
                  <a:srgbClr val="C00000"/>
                </a:solidFill>
              </a:rPr>
              <a:t>abort</a:t>
            </a:r>
            <a:r>
              <a:rPr lang="en-US" altLang="zh-CN" dirty="0">
                <a:solidFill>
                  <a:srgbClr val="C00000"/>
                </a:solidFill>
              </a:rPr>
              <a:t> </a:t>
            </a:r>
            <a:r>
              <a:rPr lang="en-US" altLang="zh-CN" dirty="0"/>
              <a:t>instruction as the last statement </a:t>
            </a:r>
          </a:p>
          <a:p>
            <a:pPr>
              <a:lnSpc>
                <a:spcPct val="90000"/>
              </a:lnSpc>
            </a:pPr>
            <a:r>
              <a:rPr lang="en-US" altLang="zh-CN" dirty="0" smtClean="0">
                <a:ea typeface="宋体" pitchFamily="2" charset="-122"/>
              </a:rPr>
              <a:t>Some </a:t>
            </a:r>
            <a:r>
              <a:rPr lang="en-US" altLang="zh-CN" dirty="0">
                <a:ea typeface="宋体" pitchFamily="2" charset="-122"/>
              </a:rPr>
              <a:t>notions:</a:t>
            </a:r>
          </a:p>
          <a:p>
            <a:pPr lvl="1">
              <a:lnSpc>
                <a:spcPct val="90000"/>
              </a:lnSpc>
            </a:pPr>
            <a:r>
              <a:rPr lang="en-US" altLang="zh-CN" dirty="0">
                <a:ea typeface="宋体" pitchFamily="2" charset="-122"/>
              </a:rPr>
              <a:t>Serial Schedule</a:t>
            </a:r>
          </a:p>
          <a:p>
            <a:pPr lvl="1">
              <a:lnSpc>
                <a:spcPct val="90000"/>
              </a:lnSpc>
            </a:pPr>
            <a:r>
              <a:rPr lang="en-US" altLang="zh-CN" dirty="0">
                <a:ea typeface="宋体" pitchFamily="2" charset="-122"/>
              </a:rPr>
              <a:t>Equivalent schedule</a:t>
            </a:r>
          </a:p>
          <a:p>
            <a:pPr lvl="1">
              <a:lnSpc>
                <a:spcPct val="90000"/>
              </a:lnSpc>
            </a:pPr>
            <a:r>
              <a:rPr lang="en-US" altLang="zh-CN" dirty="0">
                <a:ea typeface="宋体" pitchFamily="2" charset="-122"/>
              </a:rPr>
              <a:t>Serializable Schedule</a:t>
            </a:r>
          </a:p>
          <a:p>
            <a:pPr lvl="1">
              <a:lnSpc>
                <a:spcPct val="90000"/>
              </a:lnSpc>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29209" y="64008"/>
            <a:ext cx="8077200" cy="609600"/>
          </a:xfrm>
        </p:spPr>
        <p:txBody>
          <a:bodyPr/>
          <a:lstStyle/>
          <a:p>
            <a:pPr>
              <a:defRPr/>
            </a:pPr>
            <a:r>
              <a:rPr lang="en-US" dirty="0">
                <a:ea typeface="+mj-ea"/>
              </a:rPr>
              <a:t>Schedule 1</a:t>
            </a:r>
          </a:p>
        </p:txBody>
      </p:sp>
      <p:sp>
        <p:nvSpPr>
          <p:cNvPr id="15363" name="Rectangle 3"/>
          <p:cNvSpPr>
            <a:spLocks noGrp="1" noChangeArrowheads="1"/>
          </p:cNvSpPr>
          <p:nvPr>
            <p:ph type="body" idx="1"/>
          </p:nvPr>
        </p:nvSpPr>
        <p:spPr>
          <a:xfrm>
            <a:off x="814388" y="1011492"/>
            <a:ext cx="7945437" cy="1184275"/>
          </a:xfrm>
        </p:spPr>
        <p:txBody>
          <a:bodyPr/>
          <a:lstStyle/>
          <a:p>
            <a:pPr>
              <a:tabLst>
                <a:tab pos="1947863" algn="l"/>
                <a:tab pos="2684463" algn="l"/>
                <a:tab pos="3594100" algn="l"/>
                <a:tab pos="4286250" algn="l"/>
              </a:tabLst>
            </a:pPr>
            <a:r>
              <a:rPr lang="en-US" altLang="zh-CN" sz="1800" dirty="0" smtClean="0"/>
              <a:t>Let </a:t>
            </a:r>
            <a:r>
              <a:rPr lang="en-US" altLang="zh-CN" sz="1800" i="1" dirty="0" smtClean="0"/>
              <a:t>T</a:t>
            </a:r>
            <a:r>
              <a:rPr lang="en-US" altLang="zh-CN" sz="1800" baseline="-25000" dirty="0" smtClean="0"/>
              <a:t>1</a:t>
            </a:r>
            <a:r>
              <a:rPr lang="en-US" altLang="zh-CN" sz="1800" dirty="0" smtClean="0"/>
              <a:t> transfer $50 from </a:t>
            </a:r>
            <a:r>
              <a:rPr lang="en-US" altLang="zh-CN" sz="1800" i="1" dirty="0" smtClean="0"/>
              <a:t>A </a:t>
            </a:r>
            <a:r>
              <a:rPr lang="en-US" altLang="zh-CN" sz="1800" dirty="0" smtClean="0"/>
              <a:t>to </a:t>
            </a:r>
            <a:r>
              <a:rPr lang="en-US" altLang="zh-CN" sz="1800" i="1" dirty="0" smtClean="0"/>
              <a:t>B</a:t>
            </a:r>
            <a:r>
              <a:rPr lang="en-US" altLang="zh-CN" sz="1800" dirty="0" smtClean="0"/>
              <a:t>, and </a:t>
            </a:r>
            <a:br>
              <a:rPr lang="en-US" altLang="zh-CN" sz="1800" dirty="0" smtClean="0"/>
            </a:br>
            <a:r>
              <a:rPr lang="en-US" altLang="zh-CN" sz="1800" dirty="0" smtClean="0"/>
              <a:t>      </a:t>
            </a:r>
            <a:r>
              <a:rPr lang="en-US" altLang="zh-CN" sz="1800" i="1" dirty="0" smtClean="0"/>
              <a:t>T</a:t>
            </a:r>
            <a:r>
              <a:rPr lang="en-US" altLang="zh-CN" sz="1800" baseline="-25000" dirty="0" smtClean="0"/>
              <a:t>2</a:t>
            </a:r>
            <a:r>
              <a:rPr lang="en-US" altLang="zh-CN" sz="1800" dirty="0" smtClean="0"/>
              <a:t> transfer 10% of the balance from </a:t>
            </a:r>
            <a:r>
              <a:rPr lang="en-US" altLang="zh-CN" sz="1800" i="1" dirty="0" smtClean="0"/>
              <a:t>A </a:t>
            </a:r>
            <a:r>
              <a:rPr lang="en-US" altLang="zh-CN" sz="1800" dirty="0" smtClean="0"/>
              <a:t>to </a:t>
            </a:r>
            <a:r>
              <a:rPr lang="en-US" altLang="zh-CN" sz="1800" i="1" dirty="0" smtClean="0"/>
              <a:t>B.</a:t>
            </a:r>
            <a:r>
              <a:rPr lang="en-US" altLang="zh-CN" sz="1800" dirty="0" smtClean="0"/>
              <a:t>  </a:t>
            </a:r>
          </a:p>
          <a:p>
            <a:pPr>
              <a:tabLst>
                <a:tab pos="1947863" algn="l"/>
                <a:tab pos="2684463" algn="l"/>
                <a:tab pos="3594100" algn="l"/>
                <a:tab pos="4286250" algn="l"/>
              </a:tabLst>
            </a:pPr>
            <a:r>
              <a:rPr lang="en-US" altLang="zh-CN" sz="1800" dirty="0" smtClean="0"/>
              <a:t>An example of a  </a:t>
            </a:r>
            <a:r>
              <a:rPr lang="en-US" altLang="zh-CN" sz="1800" b="1" dirty="0" smtClean="0">
                <a:solidFill>
                  <a:srgbClr val="C00000"/>
                </a:solidFill>
              </a:rPr>
              <a:t>serial</a:t>
            </a:r>
            <a:r>
              <a:rPr lang="en-US" altLang="zh-CN" sz="1800" b="1" dirty="0" smtClean="0">
                <a:solidFill>
                  <a:srgbClr val="000099"/>
                </a:solidFill>
              </a:rPr>
              <a:t> </a:t>
            </a:r>
            <a:r>
              <a:rPr lang="en-US" altLang="zh-CN" sz="1800" dirty="0" smtClean="0"/>
              <a:t>schedule in which </a:t>
            </a:r>
            <a:r>
              <a:rPr lang="en-US" altLang="zh-CN" sz="1800" i="1" dirty="0" smtClean="0"/>
              <a:t>T</a:t>
            </a:r>
            <a:r>
              <a:rPr lang="en-US" altLang="zh-CN" sz="1800" baseline="-25000" dirty="0" smtClean="0"/>
              <a:t>1</a:t>
            </a:r>
            <a:r>
              <a:rPr lang="en-US" altLang="zh-CN" sz="1800" dirty="0" smtClean="0"/>
              <a:t> is followed by </a:t>
            </a:r>
            <a:r>
              <a:rPr lang="en-US" altLang="zh-CN" sz="1800" i="1" dirty="0" smtClean="0"/>
              <a:t>T</a:t>
            </a:r>
            <a:r>
              <a:rPr lang="en-US" altLang="zh-CN" sz="1800" baseline="-25000" dirty="0" smtClean="0"/>
              <a:t>2</a:t>
            </a:r>
            <a:r>
              <a:rPr lang="en-US" altLang="zh-CN" sz="1800" dirty="0" smtClean="0"/>
              <a:t> :</a:t>
            </a:r>
          </a:p>
          <a:p>
            <a:pPr>
              <a:buFont typeface="Monotype Sorts" pitchFamily="2" charset="2"/>
              <a:buNone/>
              <a:tabLst>
                <a:tab pos="1947863" algn="l"/>
                <a:tab pos="2684463" algn="l"/>
                <a:tab pos="3594100" algn="l"/>
                <a:tab pos="4286250" algn="l"/>
              </a:tabLst>
            </a:pPr>
            <a:r>
              <a:rPr lang="en-US" altLang="zh-CN" sz="1400" dirty="0" smtClean="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426" y="2210053"/>
            <a:ext cx="3281997" cy="41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73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47497" y="64008"/>
            <a:ext cx="8077200" cy="609600"/>
          </a:xfrm>
        </p:spPr>
        <p:txBody>
          <a:bodyPr/>
          <a:lstStyle/>
          <a:p>
            <a:pPr>
              <a:defRPr/>
            </a:pPr>
            <a:r>
              <a:rPr lang="en-US" dirty="0">
                <a:ea typeface="+mj-ea"/>
              </a:rPr>
              <a:t>Schedule </a:t>
            </a:r>
            <a:r>
              <a:rPr lang="en-US" dirty="0" smtClean="0">
                <a:ea typeface="+mj-ea"/>
              </a:rPr>
              <a:t>2</a:t>
            </a:r>
            <a:endParaRPr lang="en-US" dirty="0">
              <a:ea typeface="+mj-ea"/>
            </a:endParaRPr>
          </a:p>
        </p:txBody>
      </p:sp>
      <p:sp>
        <p:nvSpPr>
          <p:cNvPr id="16387"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altLang="zh-CN" sz="1800" dirty="0" smtClean="0"/>
              <a:t>A </a:t>
            </a:r>
            <a:r>
              <a:rPr lang="en-US" altLang="zh-CN" sz="1800" b="1" dirty="0" smtClean="0">
                <a:solidFill>
                  <a:srgbClr val="C00000"/>
                </a:solidFill>
              </a:rPr>
              <a:t>serial</a:t>
            </a:r>
            <a:r>
              <a:rPr lang="en-US" altLang="zh-CN" sz="1800" dirty="0" smtClean="0">
                <a:solidFill>
                  <a:srgbClr val="C00000"/>
                </a:solidFill>
              </a:rPr>
              <a:t> </a:t>
            </a:r>
            <a:r>
              <a:rPr lang="en-US" altLang="zh-CN" sz="1800" dirty="0" smtClean="0"/>
              <a:t>schedule in which </a:t>
            </a:r>
            <a:r>
              <a:rPr lang="en-US" altLang="zh-CN" sz="1800" i="1" dirty="0" smtClean="0"/>
              <a:t>T</a:t>
            </a:r>
            <a:r>
              <a:rPr lang="en-US" altLang="zh-CN" sz="1800" baseline="-25000" dirty="0" smtClean="0"/>
              <a:t>2</a:t>
            </a:r>
            <a:r>
              <a:rPr lang="en-US" altLang="zh-CN" sz="1800" dirty="0" smtClean="0"/>
              <a:t> is followed by </a:t>
            </a:r>
            <a:r>
              <a:rPr lang="en-US" altLang="zh-CN" sz="1800" i="1" dirty="0" smtClean="0"/>
              <a:t>T</a:t>
            </a:r>
            <a:r>
              <a:rPr lang="en-US" altLang="zh-CN" sz="1800" baseline="-25000" dirty="0" smtClean="0"/>
              <a:t>1</a:t>
            </a:r>
            <a:r>
              <a:rPr lang="en-US" altLang="zh-CN" sz="1800" dirty="0" smtClean="0"/>
              <a:t> :</a:t>
            </a:r>
          </a:p>
          <a:p>
            <a:pPr>
              <a:buFont typeface="Monotype Sorts" pitchFamily="2" charset="2"/>
              <a:buNone/>
              <a:tabLst>
                <a:tab pos="1947863" algn="l"/>
                <a:tab pos="2684463" algn="l"/>
                <a:tab pos="3594100" algn="l"/>
                <a:tab pos="4286250" algn="l"/>
              </a:tabLst>
            </a:pPr>
            <a:r>
              <a:rPr lang="en-US" altLang="zh-CN" sz="1400" dirty="0" smtClean="0"/>
              <a:t>		</a:t>
            </a:r>
          </a:p>
        </p:txBody>
      </p:sp>
      <p:pic>
        <p:nvPicPr>
          <p:cNvPr id="1638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238" y="1763713"/>
            <a:ext cx="2981642" cy="370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05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538353" y="64008"/>
            <a:ext cx="8077200" cy="609600"/>
          </a:xfrm>
        </p:spPr>
        <p:txBody>
          <a:bodyPr/>
          <a:lstStyle/>
          <a:p>
            <a:pPr>
              <a:defRPr/>
            </a:pPr>
            <a:r>
              <a:rPr lang="en-US" dirty="0">
                <a:ea typeface="+mj-ea"/>
              </a:rPr>
              <a:t>Schedule 3</a:t>
            </a:r>
          </a:p>
        </p:txBody>
      </p:sp>
      <p:sp>
        <p:nvSpPr>
          <p:cNvPr id="17411" name="Rectangle 4"/>
          <p:cNvSpPr>
            <a:spLocks noGrp="1" noChangeArrowheads="1"/>
          </p:cNvSpPr>
          <p:nvPr>
            <p:ph type="body" idx="1"/>
          </p:nvPr>
        </p:nvSpPr>
        <p:spPr>
          <a:xfrm>
            <a:off x="814388" y="1093788"/>
            <a:ext cx="6839140" cy="1054100"/>
          </a:xfrm>
          <a:noFill/>
        </p:spPr>
        <p:txBody>
          <a:bodyPr/>
          <a:lstStyle/>
          <a:p>
            <a:pPr>
              <a:lnSpc>
                <a:spcPct val="90000"/>
              </a:lnSpc>
              <a:tabLst>
                <a:tab pos="1947863" algn="l"/>
                <a:tab pos="2684463" algn="l"/>
                <a:tab pos="3594100" algn="l"/>
                <a:tab pos="4286250" algn="l"/>
              </a:tabLst>
            </a:pPr>
            <a:r>
              <a:rPr lang="en-US" altLang="zh-CN" sz="1800" dirty="0" smtClean="0"/>
              <a:t>Let </a:t>
            </a:r>
            <a:r>
              <a:rPr lang="en-US" altLang="zh-CN" sz="1800" i="1" dirty="0" smtClean="0"/>
              <a:t>T</a:t>
            </a:r>
            <a:r>
              <a:rPr lang="en-US" altLang="zh-CN" sz="1800" baseline="-25000" dirty="0" smtClean="0"/>
              <a:t>1</a:t>
            </a:r>
            <a:r>
              <a:rPr lang="en-US" altLang="zh-CN" sz="1800" dirty="0" smtClean="0"/>
              <a:t> and </a:t>
            </a:r>
            <a:r>
              <a:rPr lang="en-US" altLang="zh-CN" sz="1800" i="1" dirty="0" smtClean="0"/>
              <a:t>T</a:t>
            </a:r>
            <a:r>
              <a:rPr lang="en-US" altLang="zh-CN" sz="1800" baseline="-25000" dirty="0" smtClean="0"/>
              <a:t>2</a:t>
            </a:r>
            <a:r>
              <a:rPr lang="en-US" altLang="zh-CN" sz="1800" dirty="0" smtClean="0"/>
              <a:t> be the transactions defined previously</a:t>
            </a:r>
            <a:r>
              <a:rPr lang="en-US" altLang="zh-CN" sz="1800" i="1" dirty="0" smtClean="0"/>
              <a:t>.</a:t>
            </a:r>
            <a:r>
              <a:rPr lang="en-US" altLang="zh-CN" sz="1800" dirty="0" smtClean="0"/>
              <a:t>  The following schedule is not a serial schedule, but it is </a:t>
            </a:r>
            <a:r>
              <a:rPr lang="en-US" altLang="zh-CN" sz="1800" b="1" dirty="0" smtClean="0">
                <a:solidFill>
                  <a:srgbClr val="C00000"/>
                </a:solidFill>
              </a:rPr>
              <a:t>equivalent</a:t>
            </a:r>
            <a:r>
              <a:rPr lang="en-US" altLang="zh-CN" sz="1800" dirty="0" smtClean="0">
                <a:solidFill>
                  <a:srgbClr val="C00000"/>
                </a:solidFill>
              </a:rPr>
              <a:t> </a:t>
            </a:r>
            <a:r>
              <a:rPr lang="en-US" altLang="zh-CN" sz="1800" dirty="0" smtClean="0"/>
              <a:t>to Schedule 1.</a:t>
            </a:r>
          </a:p>
          <a:p>
            <a:pPr>
              <a:lnSpc>
                <a:spcPct val="90000"/>
              </a:lnSpc>
              <a:buFont typeface="Monotype Sorts" pitchFamily="2" charset="2"/>
              <a:buNone/>
              <a:tabLst>
                <a:tab pos="1947863" algn="l"/>
                <a:tab pos="2684463" algn="l"/>
                <a:tab pos="3594100" algn="l"/>
                <a:tab pos="4286250" algn="l"/>
              </a:tabLst>
            </a:pPr>
            <a:r>
              <a:rPr lang="en-US" altLang="zh-CN" dirty="0" smtClean="0"/>
              <a:t>		</a:t>
            </a:r>
            <a:endParaRPr lang="en-US" altLang="zh-CN" i="1" dirty="0" smtClean="0"/>
          </a:p>
        </p:txBody>
      </p:sp>
      <p:sp>
        <p:nvSpPr>
          <p:cNvPr id="17412" name="Rectangle 7"/>
          <p:cNvSpPr>
            <a:spLocks noChangeArrowheads="1"/>
          </p:cNvSpPr>
          <p:nvPr/>
        </p:nvSpPr>
        <p:spPr bwMode="auto">
          <a:xfrm>
            <a:off x="1169988" y="5828729"/>
            <a:ext cx="6724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947863" algn="l"/>
                <a:tab pos="2684463" algn="l"/>
                <a:tab pos="3594100" algn="l"/>
                <a:tab pos="4286250" algn="l"/>
              </a:tabLst>
              <a:defRPr sz="1600">
                <a:solidFill>
                  <a:schemeClr val="tx1"/>
                </a:solidFill>
                <a:latin typeface="Helvetica" pitchFamily="34" charset="0"/>
                <a:ea typeface="MS PGothic" pitchFamily="34" charset="-128"/>
              </a:defRPr>
            </a:lvl1pPr>
            <a:lvl2pPr marL="742950" indent="-285750">
              <a:tabLst>
                <a:tab pos="1947863" algn="l"/>
                <a:tab pos="2684463" algn="l"/>
                <a:tab pos="3594100" algn="l"/>
                <a:tab pos="4286250" algn="l"/>
              </a:tabLst>
              <a:defRPr sz="1600">
                <a:solidFill>
                  <a:schemeClr val="tx1"/>
                </a:solidFill>
                <a:latin typeface="Helvetica" pitchFamily="34" charset="0"/>
                <a:ea typeface="MS PGothic" pitchFamily="34" charset="-128"/>
              </a:defRPr>
            </a:lvl2pPr>
            <a:lvl3pPr marL="11430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3pPr>
            <a:lvl4pPr marL="16002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4pPr>
            <a:lvl5pPr marL="20574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9pPr>
          </a:lstStyle>
          <a:p>
            <a:pPr>
              <a:spcBef>
                <a:spcPct val="35000"/>
              </a:spcBef>
              <a:buClr>
                <a:schemeClr val="tx2"/>
              </a:buClr>
              <a:buFont typeface="Monotype Sorts" pitchFamily="2" charset="2"/>
              <a:buNone/>
            </a:pPr>
            <a:r>
              <a:rPr kumimoji="1" lang="en-US" altLang="zh-CN" dirty="0">
                <a:latin typeface="Arial" pitchFamily="34" charset="0"/>
              </a:rPr>
              <a:t>Note -- In schedules 1, 2 and 3, the sum “A + B” is preserved</a:t>
            </a:r>
            <a:r>
              <a:rPr kumimoji="1" lang="en-US" altLang="zh-CN" sz="1800" dirty="0">
                <a:latin typeface="Arial" pitchFamily="34" charset="0"/>
              </a:rPr>
              <a:t>.</a:t>
            </a:r>
          </a:p>
        </p:txBody>
      </p:sp>
      <p:pic>
        <p:nvPicPr>
          <p:cNvPr id="174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464" y="2013712"/>
            <a:ext cx="2905696" cy="36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0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a typeface="+mj-ea"/>
              </a:rPr>
              <a:t>Schedule 4</a:t>
            </a:r>
          </a:p>
        </p:txBody>
      </p:sp>
      <p:sp>
        <p:nvSpPr>
          <p:cNvPr id="18435" name="Rectangle 4"/>
          <p:cNvSpPr>
            <a:spLocks noGrp="1" noChangeArrowheads="1"/>
          </p:cNvSpPr>
          <p:nvPr>
            <p:ph type="body" idx="1"/>
          </p:nvPr>
        </p:nvSpPr>
        <p:spPr>
          <a:xfrm>
            <a:off x="814388" y="1093788"/>
            <a:ext cx="6656260" cy="1184275"/>
          </a:xfrm>
          <a:noFill/>
        </p:spPr>
        <p:txBody>
          <a:bodyPr/>
          <a:lstStyle/>
          <a:p>
            <a:pPr>
              <a:tabLst>
                <a:tab pos="1947863" algn="l"/>
                <a:tab pos="2684463" algn="l"/>
                <a:tab pos="3594100" algn="l"/>
                <a:tab pos="4286250" algn="l"/>
              </a:tabLst>
            </a:pPr>
            <a:r>
              <a:rPr lang="en-US" altLang="zh-CN" sz="1800" dirty="0" smtClean="0"/>
              <a:t>The following concurrent schedule does not preserve the sum  of  “</a:t>
            </a:r>
            <a:r>
              <a:rPr lang="en-US" altLang="zh-CN" sz="1800" i="1" dirty="0" smtClean="0"/>
              <a:t>A </a:t>
            </a:r>
            <a:r>
              <a:rPr lang="en-US" altLang="zh-CN" sz="1800" dirty="0" smtClean="0"/>
              <a:t>+ </a:t>
            </a:r>
            <a:r>
              <a:rPr lang="en-US" altLang="zh-CN" sz="1800" i="1" dirty="0" smtClean="0"/>
              <a:t>B</a:t>
            </a:r>
            <a:r>
              <a:rPr lang="en-US" altLang="zh-CN" sz="1800" dirty="0" smtClean="0"/>
              <a:t>”</a:t>
            </a:r>
            <a:r>
              <a:rPr lang="en-US" altLang="zh-CN" sz="2400" dirty="0" smtClean="0"/>
              <a:t>		</a:t>
            </a:r>
            <a:r>
              <a:rPr lang="en-US" altLang="zh-CN" dirty="0" smtClean="0"/>
              <a:t>	</a:t>
            </a:r>
            <a:endParaRPr lang="en-US" altLang="zh-CN" i="1" dirty="0" smtClean="0"/>
          </a:p>
        </p:txBody>
      </p:sp>
      <p:pic>
        <p:nvPicPr>
          <p:cNvPr id="1843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3062" y="1974850"/>
            <a:ext cx="3231705" cy="403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58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ea typeface="宋体" pitchFamily="2" charset="-122"/>
              </a:rPr>
              <a:t>Serializability</a:t>
            </a:r>
          </a:p>
        </p:txBody>
      </p:sp>
      <p:sp>
        <p:nvSpPr>
          <p:cNvPr id="394243" name="Rectangle 3"/>
          <p:cNvSpPr>
            <a:spLocks noGrp="1" noChangeArrowheads="1"/>
          </p:cNvSpPr>
          <p:nvPr>
            <p:ph type="body" idx="1"/>
          </p:nvPr>
        </p:nvSpPr>
        <p:spPr>
          <a:xfrm>
            <a:off x="730250" y="911225"/>
            <a:ext cx="7515225" cy="4813300"/>
          </a:xfrm>
        </p:spPr>
        <p:txBody>
          <a:bodyPr/>
          <a:lstStyle/>
          <a:p>
            <a:r>
              <a:rPr lang="en-US" altLang="zh-CN" sz="1800" dirty="0">
                <a:ea typeface="宋体" pitchFamily="2" charset="-122"/>
              </a:rPr>
              <a:t>Basic Assumption </a:t>
            </a:r>
          </a:p>
          <a:p>
            <a:pPr lvl="1"/>
            <a:r>
              <a:rPr lang="en-US" altLang="zh-CN" sz="1600" dirty="0">
                <a:ea typeface="宋体" pitchFamily="2" charset="-122"/>
              </a:rPr>
              <a:t>Each transaction preserves database consistency.</a:t>
            </a:r>
          </a:p>
          <a:p>
            <a:pPr lvl="1"/>
            <a:r>
              <a:rPr lang="en-US" altLang="zh-CN" sz="1600" dirty="0">
                <a:ea typeface="宋体" pitchFamily="2" charset="-122"/>
              </a:rPr>
              <a:t>We ignore operations other than </a:t>
            </a:r>
            <a:r>
              <a:rPr lang="en-US" altLang="zh-CN" sz="1600" b="1" dirty="0">
                <a:ea typeface="宋体" pitchFamily="2" charset="-122"/>
              </a:rPr>
              <a:t>read</a:t>
            </a:r>
            <a:r>
              <a:rPr lang="en-US" altLang="zh-CN" sz="1600" dirty="0">
                <a:ea typeface="宋体" pitchFamily="2" charset="-122"/>
              </a:rPr>
              <a:t> and </a:t>
            </a:r>
            <a:r>
              <a:rPr lang="en-US" altLang="zh-CN" sz="1600" b="1" dirty="0">
                <a:ea typeface="宋体" pitchFamily="2" charset="-122"/>
              </a:rPr>
              <a:t>write</a:t>
            </a:r>
            <a:r>
              <a:rPr lang="en-US" altLang="zh-CN" sz="1600" dirty="0">
                <a:ea typeface="宋体" pitchFamily="2" charset="-122"/>
              </a:rPr>
              <a:t> instructions, and we assume that transactions may perform arbitrary computations on data in local buffers in between reads and writes.  Our simplified schedules consist of only </a:t>
            </a:r>
            <a:r>
              <a:rPr lang="en-US" altLang="zh-CN" sz="1600" b="1" dirty="0">
                <a:ea typeface="宋体" pitchFamily="2" charset="-122"/>
              </a:rPr>
              <a:t>read</a:t>
            </a:r>
            <a:r>
              <a:rPr lang="en-US" altLang="zh-CN" sz="1600" dirty="0">
                <a:ea typeface="宋体" pitchFamily="2" charset="-122"/>
              </a:rPr>
              <a:t> and </a:t>
            </a:r>
            <a:r>
              <a:rPr lang="en-US" altLang="zh-CN" sz="1600" b="1" dirty="0">
                <a:ea typeface="宋体" pitchFamily="2" charset="-122"/>
              </a:rPr>
              <a:t>write </a:t>
            </a:r>
            <a:r>
              <a:rPr lang="en-US" altLang="zh-CN" sz="1600" dirty="0">
                <a:ea typeface="宋体" pitchFamily="2" charset="-122"/>
              </a:rPr>
              <a:t>instructions.</a:t>
            </a:r>
          </a:p>
          <a:p>
            <a:r>
              <a:rPr lang="en-US" altLang="zh-CN" sz="1800" dirty="0">
                <a:ea typeface="宋体" pitchFamily="2" charset="-122"/>
              </a:rPr>
              <a:t>Thus serial execution of a set of transactions preserves database consistency.</a:t>
            </a:r>
          </a:p>
          <a:p>
            <a:r>
              <a:rPr lang="en-US" altLang="zh-CN" sz="1800" dirty="0">
                <a:ea typeface="宋体" pitchFamily="2" charset="-122"/>
              </a:rPr>
              <a:t>A (possibly concurrent) schedule is</a:t>
            </a:r>
            <a:r>
              <a:rPr lang="en-US" altLang="zh-CN" sz="1800" dirty="0">
                <a:solidFill>
                  <a:schemeClr val="tx2"/>
                </a:solidFill>
                <a:ea typeface="宋体" pitchFamily="2" charset="-122"/>
              </a:rPr>
              <a:t> serializable</a:t>
            </a:r>
            <a:r>
              <a:rPr lang="en-US" altLang="zh-CN" sz="1800" dirty="0">
                <a:ea typeface="宋体" pitchFamily="2" charset="-122"/>
              </a:rPr>
              <a:t> if it is equivalent to a serial schedule. </a:t>
            </a:r>
          </a:p>
          <a:p>
            <a:r>
              <a:rPr lang="en-US" altLang="zh-CN" sz="1800" dirty="0">
                <a:ea typeface="宋体" pitchFamily="2" charset="-122"/>
              </a:rPr>
              <a:t>How to determine a schedule is equivalent to a serial schedule? </a:t>
            </a:r>
          </a:p>
          <a:p>
            <a:pPr lvl="1"/>
            <a:r>
              <a:rPr lang="en-US" altLang="zh-CN" sz="1600" dirty="0">
                <a:ea typeface="宋体" pitchFamily="2" charset="-122"/>
              </a:rPr>
              <a:t>Different forms of schedule equivalence give rise to the notions of:</a:t>
            </a:r>
          </a:p>
          <a:p>
            <a:pPr lvl="2">
              <a:buFont typeface="Wingdings" pitchFamily="2" charset="2"/>
              <a:buNone/>
            </a:pPr>
            <a:r>
              <a:rPr lang="en-US" altLang="zh-CN" sz="1600" dirty="0">
                <a:ea typeface="宋体" pitchFamily="2" charset="-122"/>
              </a:rPr>
              <a:t>1.	</a:t>
            </a:r>
            <a:r>
              <a:rPr lang="en-US" altLang="zh-CN" sz="1600" dirty="0">
                <a:solidFill>
                  <a:schemeClr val="tx2"/>
                </a:solidFill>
                <a:ea typeface="宋体" pitchFamily="2" charset="-122"/>
              </a:rPr>
              <a:t>conflict </a:t>
            </a:r>
            <a:r>
              <a:rPr lang="en-US" altLang="zh-CN" sz="1600" dirty="0" err="1">
                <a:solidFill>
                  <a:schemeClr val="tx2"/>
                </a:solidFill>
                <a:ea typeface="宋体" pitchFamily="2" charset="-122"/>
              </a:rPr>
              <a:t>serializability</a:t>
            </a:r>
            <a:endParaRPr lang="en-US" altLang="zh-CN" sz="1600" dirty="0">
              <a:solidFill>
                <a:schemeClr val="tx2"/>
              </a:solidFill>
              <a:ea typeface="宋体" pitchFamily="2" charset="-122"/>
            </a:endParaRPr>
          </a:p>
          <a:p>
            <a:pPr lvl="2">
              <a:buFont typeface="Wingdings" pitchFamily="2" charset="2"/>
              <a:buNone/>
            </a:pPr>
            <a:r>
              <a:rPr lang="en-US" altLang="zh-CN" sz="1600" dirty="0">
                <a:ea typeface="宋体" pitchFamily="2" charset="-122"/>
              </a:rPr>
              <a:t>2.	</a:t>
            </a:r>
            <a:r>
              <a:rPr lang="en-US" altLang="zh-CN" sz="1600" dirty="0">
                <a:solidFill>
                  <a:schemeClr val="tx2"/>
                </a:solidFill>
                <a:ea typeface="宋体" pitchFamily="2" charset="-122"/>
              </a:rPr>
              <a:t>view </a:t>
            </a:r>
            <a:r>
              <a:rPr lang="en-US" altLang="zh-CN" sz="1600" dirty="0" err="1">
                <a:solidFill>
                  <a:schemeClr val="tx2"/>
                </a:solidFill>
                <a:ea typeface="宋体" pitchFamily="2" charset="-122"/>
              </a:rPr>
              <a:t>serializability</a:t>
            </a:r>
            <a:endParaRPr lang="en-US" altLang="zh-CN" sz="1600" dirty="0">
              <a:solidFill>
                <a:schemeClr val="tx2"/>
              </a:solidFill>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ea typeface="宋体" pitchFamily="2" charset="-122"/>
              </a:rPr>
              <a:t>Conflicting Instructions </a:t>
            </a:r>
          </a:p>
        </p:txBody>
      </p:sp>
      <p:sp>
        <p:nvSpPr>
          <p:cNvPr id="395267" name="Rectangle 3"/>
          <p:cNvSpPr>
            <a:spLocks noGrp="1" noChangeArrowheads="1"/>
          </p:cNvSpPr>
          <p:nvPr>
            <p:ph type="body" idx="1"/>
          </p:nvPr>
        </p:nvSpPr>
        <p:spPr/>
        <p:txBody>
          <a:bodyPr/>
          <a:lstStyle/>
          <a:p>
            <a:r>
              <a:rPr lang="en-US" altLang="zh-CN" dirty="0">
                <a:ea typeface="宋体" pitchFamily="2" charset="-122"/>
              </a:rPr>
              <a:t>Instructions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of transactions </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and </a:t>
            </a:r>
            <a:r>
              <a:rPr lang="en-US" altLang="zh-CN" i="1" dirty="0" err="1">
                <a:ea typeface="宋体" pitchFamily="2" charset="-122"/>
              </a:rPr>
              <a:t>T</a:t>
            </a:r>
            <a:r>
              <a:rPr lang="en-US" altLang="zh-CN" i="1" baseline="-25000" dirty="0" err="1">
                <a:ea typeface="宋体" pitchFamily="2" charset="-122"/>
              </a:rPr>
              <a:t>j</a:t>
            </a:r>
            <a:r>
              <a:rPr lang="en-US" altLang="zh-CN" dirty="0">
                <a:ea typeface="宋体" pitchFamily="2" charset="-122"/>
              </a:rPr>
              <a:t> respectively, </a:t>
            </a:r>
            <a:r>
              <a:rPr lang="en-US" altLang="zh-CN" b="1" dirty="0">
                <a:solidFill>
                  <a:schemeClr val="tx2"/>
                </a:solidFill>
                <a:ea typeface="宋体" pitchFamily="2" charset="-122"/>
              </a:rPr>
              <a:t>conflict</a:t>
            </a:r>
            <a:r>
              <a:rPr lang="en-US" altLang="zh-CN" dirty="0">
                <a:ea typeface="宋体" pitchFamily="2" charset="-122"/>
              </a:rPr>
              <a:t> if and only if there exists some item </a:t>
            </a:r>
            <a:r>
              <a:rPr lang="en-US" altLang="zh-CN" i="1" dirty="0">
                <a:ea typeface="宋体" pitchFamily="2" charset="-122"/>
              </a:rPr>
              <a:t>Q</a:t>
            </a:r>
            <a:r>
              <a:rPr lang="en-US" altLang="zh-CN" dirty="0">
                <a:ea typeface="宋体" pitchFamily="2" charset="-122"/>
              </a:rPr>
              <a:t> accessed by both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and at least one of these instructions wrote </a:t>
            </a:r>
            <a:r>
              <a:rPr lang="en-US" altLang="zh-CN" i="1" dirty="0">
                <a:ea typeface="宋体" pitchFamily="2" charset="-122"/>
              </a:rPr>
              <a:t>Q.</a:t>
            </a:r>
            <a:endParaRPr lang="en-US" altLang="zh-CN" dirty="0">
              <a:ea typeface="宋体" pitchFamily="2" charset="-122"/>
            </a:endParaRPr>
          </a:p>
          <a:p>
            <a:pPr>
              <a:buFont typeface="Monotype Sorts" pitchFamily="2" charset="2"/>
              <a:buNone/>
            </a:pPr>
            <a:r>
              <a:rPr lang="en-US" altLang="zh-CN" dirty="0">
                <a:ea typeface="宋体" pitchFamily="2" charset="-122"/>
              </a:rPr>
              <a:t>	</a:t>
            </a:r>
            <a:r>
              <a:rPr lang="en-US" altLang="zh-CN" dirty="0" smtClean="0">
                <a:ea typeface="宋体" pitchFamily="2" charset="-122"/>
              </a:rPr>
              <a:t>	</a:t>
            </a:r>
            <a:r>
              <a:rPr lang="en-US" altLang="zh-CN" sz="1800" dirty="0" smtClean="0">
                <a:ea typeface="宋体" pitchFamily="2" charset="-122"/>
              </a:rPr>
              <a:t>1</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and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a:t>
            </a:r>
            <a:r>
              <a:rPr lang="en-US" altLang="zh-CN" sz="1800" dirty="0">
                <a:ea typeface="宋体" pitchFamily="2" charset="-122"/>
              </a:rPr>
              <a:t>don’t conflict.</a:t>
            </a:r>
            <a:br>
              <a:rPr lang="en-US" altLang="zh-CN" sz="1800" dirty="0">
                <a:ea typeface="宋体" pitchFamily="2" charset="-122"/>
              </a:rPr>
            </a:br>
            <a:r>
              <a:rPr lang="en-US" altLang="zh-CN" sz="1800" dirty="0" smtClean="0">
                <a:ea typeface="宋体" pitchFamily="2" charset="-122"/>
              </a:rPr>
              <a:t>	2</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br>
              <a:rPr lang="en-US" altLang="zh-CN" sz="1800" dirty="0">
                <a:ea typeface="宋体" pitchFamily="2" charset="-122"/>
              </a:rPr>
            </a:br>
            <a:r>
              <a:rPr lang="en-US" altLang="zh-CN" sz="1800" dirty="0" smtClean="0">
                <a:ea typeface="宋体" pitchFamily="2" charset="-122"/>
              </a:rPr>
              <a:t>	3</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br>
              <a:rPr lang="en-US" altLang="zh-CN" sz="1800" dirty="0">
                <a:ea typeface="宋体" pitchFamily="2" charset="-122"/>
              </a:rPr>
            </a:br>
            <a:r>
              <a:rPr lang="en-US" altLang="zh-CN" sz="1800" dirty="0" smtClean="0">
                <a:ea typeface="宋体" pitchFamily="2" charset="-122"/>
              </a:rPr>
              <a:t>	4</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p>
          <a:p>
            <a:pPr>
              <a:spcBef>
                <a:spcPts val="1800"/>
              </a:spcBef>
            </a:pPr>
            <a:r>
              <a:rPr lang="en-US" altLang="zh-CN" dirty="0">
                <a:ea typeface="宋体" pitchFamily="2" charset="-122"/>
              </a:rPr>
              <a:t>Intuitively, a conflict between </a:t>
            </a:r>
            <a:r>
              <a:rPr lang="en-US" altLang="zh-CN" i="1" dirty="0">
                <a:ea typeface="宋体" pitchFamily="2" charset="-122"/>
              </a:rPr>
              <a:t>l</a:t>
            </a:r>
            <a:r>
              <a:rPr lang="en-US" altLang="zh-CN" i="1" baseline="-25000" dirty="0">
                <a:ea typeface="宋体" pitchFamily="2" charset="-122"/>
              </a:rPr>
              <a:t>i</a:t>
            </a:r>
            <a:r>
              <a:rPr lang="en-US" altLang="zh-CN" i="1" dirty="0">
                <a:ea typeface="宋体" pitchFamily="2" charset="-122"/>
              </a:rPr>
              <a:t> </a:t>
            </a:r>
            <a:r>
              <a:rPr lang="en-US" altLang="zh-CN" dirty="0">
                <a:ea typeface="宋体" pitchFamily="2" charset="-122"/>
              </a:rPr>
              <a:t>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forces a (logical) temporal order between them.  </a:t>
            </a:r>
            <a:endParaRPr lang="en-US" altLang="zh-CN" dirty="0" smtClean="0">
              <a:ea typeface="宋体" pitchFamily="2" charset="-122"/>
            </a:endParaRPr>
          </a:p>
          <a:p>
            <a:pPr lvl="1"/>
            <a:r>
              <a:rPr lang="en-US" altLang="zh-CN" dirty="0" smtClean="0">
                <a:ea typeface="宋体" pitchFamily="2" charset="-122"/>
              </a:rPr>
              <a:t>If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dirty="0">
                <a:ea typeface="宋体" pitchFamily="2" charset="-122"/>
              </a:rPr>
              <a:t>Conflict </a:t>
            </a:r>
            <a:r>
              <a:rPr lang="en-US" altLang="zh-CN" dirty="0" err="1" smtClean="0">
                <a:ea typeface="宋体" pitchFamily="2" charset="-122"/>
              </a:rPr>
              <a:t>Serializability</a:t>
            </a:r>
            <a:endParaRPr lang="en-US" altLang="zh-CN" dirty="0">
              <a:ea typeface="宋体" pitchFamily="2" charset="-122"/>
            </a:endParaRPr>
          </a:p>
        </p:txBody>
      </p:sp>
      <p:sp>
        <p:nvSpPr>
          <p:cNvPr id="396291" name="Rectangle 3"/>
          <p:cNvSpPr>
            <a:spLocks noGrp="1" noChangeArrowheads="1"/>
          </p:cNvSpPr>
          <p:nvPr>
            <p:ph type="body" idx="1"/>
          </p:nvPr>
        </p:nvSpPr>
        <p:spPr>
          <a:xfrm>
            <a:off x="1074738" y="949325"/>
            <a:ext cx="7258050" cy="4695825"/>
          </a:xfrm>
        </p:spPr>
        <p:txBody>
          <a:bodyPr/>
          <a:lstStyle/>
          <a:p>
            <a:pPr>
              <a:tabLst>
                <a:tab pos="2222500" algn="l"/>
                <a:tab pos="2568575" algn="l"/>
                <a:tab pos="3319463" algn="l"/>
                <a:tab pos="3594100" algn="l"/>
              </a:tabLst>
            </a:pPr>
            <a:r>
              <a:rPr lang="en-US" altLang="zh-CN" dirty="0">
                <a:ea typeface="宋体" pitchFamily="2" charset="-122"/>
              </a:rPr>
              <a:t>If a schedule </a:t>
            </a:r>
            <a:r>
              <a:rPr lang="en-US" altLang="zh-CN" i="1" dirty="0">
                <a:ea typeface="宋体" pitchFamily="2" charset="-122"/>
              </a:rPr>
              <a:t>S</a:t>
            </a:r>
            <a:r>
              <a:rPr lang="en-US" altLang="zh-CN" dirty="0">
                <a:ea typeface="宋体" pitchFamily="2" charset="-122"/>
              </a:rPr>
              <a:t> can be transformed into a schedule </a:t>
            </a:r>
            <a:r>
              <a:rPr lang="en-US" altLang="zh-CN" i="1" dirty="0">
                <a:ea typeface="宋体" pitchFamily="2" charset="-122"/>
              </a:rPr>
              <a:t>S´ </a:t>
            </a:r>
            <a:r>
              <a:rPr lang="en-US" altLang="zh-CN" dirty="0">
                <a:ea typeface="宋体" pitchFamily="2" charset="-122"/>
              </a:rPr>
              <a:t>by a series of swaps of non-conflicting instructions, we say that </a:t>
            </a:r>
            <a:r>
              <a:rPr lang="en-US" altLang="zh-CN" i="1" dirty="0">
                <a:ea typeface="宋体" pitchFamily="2" charset="-122"/>
              </a:rPr>
              <a:t>S</a:t>
            </a:r>
            <a:r>
              <a:rPr lang="en-US" altLang="zh-CN" dirty="0">
                <a:ea typeface="宋体" pitchFamily="2" charset="-122"/>
              </a:rPr>
              <a:t> and </a:t>
            </a:r>
            <a:r>
              <a:rPr lang="en-US" altLang="zh-CN" i="1" dirty="0">
                <a:ea typeface="宋体" pitchFamily="2" charset="-122"/>
              </a:rPr>
              <a:t>S´ </a:t>
            </a:r>
            <a:r>
              <a:rPr lang="en-US" altLang="zh-CN" dirty="0">
                <a:ea typeface="宋体" pitchFamily="2" charset="-122"/>
              </a:rPr>
              <a:t>are </a:t>
            </a:r>
            <a:r>
              <a:rPr lang="en-US" altLang="zh-CN" b="1" dirty="0">
                <a:solidFill>
                  <a:schemeClr val="tx2"/>
                </a:solidFill>
                <a:ea typeface="宋体" pitchFamily="2" charset="-122"/>
              </a:rPr>
              <a:t>conflict equivalent</a:t>
            </a:r>
            <a:r>
              <a:rPr lang="en-US" altLang="zh-CN" i="1" dirty="0">
                <a:ea typeface="宋体" pitchFamily="2" charset="-122"/>
              </a:rPr>
              <a:t>.</a:t>
            </a:r>
            <a:endParaRPr lang="en-US" altLang="zh-CN" dirty="0">
              <a:ea typeface="宋体" pitchFamily="2" charset="-122"/>
            </a:endParaRPr>
          </a:p>
          <a:p>
            <a:pPr>
              <a:tabLst>
                <a:tab pos="2222500" algn="l"/>
                <a:tab pos="2568575" algn="l"/>
                <a:tab pos="3319463" algn="l"/>
                <a:tab pos="3594100" algn="l"/>
              </a:tabLst>
            </a:pPr>
            <a:r>
              <a:rPr lang="en-US" altLang="zh-CN" dirty="0">
                <a:ea typeface="宋体" pitchFamily="2" charset="-122"/>
              </a:rPr>
              <a:t>We say that a schedule </a:t>
            </a:r>
            <a:r>
              <a:rPr lang="en-US" altLang="zh-CN" i="1" dirty="0">
                <a:ea typeface="宋体" pitchFamily="2" charset="-122"/>
              </a:rPr>
              <a:t>S</a:t>
            </a:r>
            <a:r>
              <a:rPr lang="en-US" altLang="zh-CN" dirty="0">
                <a:ea typeface="宋体" pitchFamily="2" charset="-122"/>
              </a:rPr>
              <a:t> is </a:t>
            </a:r>
            <a:r>
              <a:rPr lang="en-US" altLang="zh-CN" b="1" dirty="0">
                <a:solidFill>
                  <a:schemeClr val="tx2"/>
                </a:solidFill>
                <a:ea typeface="宋体" pitchFamily="2" charset="-122"/>
              </a:rPr>
              <a:t>conflict serializable</a:t>
            </a:r>
            <a:r>
              <a:rPr lang="en-US" altLang="zh-CN" dirty="0">
                <a:ea typeface="宋体" pitchFamily="2" charset="-122"/>
              </a:rPr>
              <a:t> if it is conflict equivalent to a serial schedule</a:t>
            </a:r>
          </a:p>
          <a:p>
            <a:pPr>
              <a:tabLst>
                <a:tab pos="2222500" algn="l"/>
                <a:tab pos="2568575" algn="l"/>
                <a:tab pos="3319463" algn="l"/>
                <a:tab pos="3594100" algn="l"/>
              </a:tabLst>
            </a:pPr>
            <a:r>
              <a:rPr lang="en-US" altLang="zh-CN" dirty="0">
                <a:ea typeface="宋体" pitchFamily="2" charset="-122"/>
              </a:rPr>
              <a:t>Example of a schedule that is not conflict serializable:</a:t>
            </a:r>
          </a:p>
          <a:p>
            <a:pPr>
              <a:buFont typeface="Monotype Sorts" pitchFamily="2" charset="2"/>
              <a:buNone/>
              <a:tabLst>
                <a:tab pos="2222500" algn="l"/>
                <a:tab pos="2568575" algn="l"/>
                <a:tab pos="3319463" algn="l"/>
                <a:tab pos="3594100" algn="l"/>
              </a:tabLst>
            </a:pPr>
            <a:r>
              <a:rPr lang="en-US" altLang="zh-CN" i="1" dirty="0">
                <a:ea typeface="宋体" pitchFamily="2" charset="-122"/>
              </a:rPr>
              <a:t>		</a:t>
            </a:r>
            <a:r>
              <a:rPr lang="en-US" altLang="zh-CN" sz="1800" i="1" dirty="0">
                <a:ea typeface="宋体" pitchFamily="2" charset="-122"/>
              </a:rPr>
              <a:t>	T</a:t>
            </a:r>
            <a:r>
              <a:rPr lang="en-US" altLang="zh-CN" sz="1800" baseline="-25000" dirty="0">
                <a:ea typeface="宋体" pitchFamily="2" charset="-122"/>
              </a:rPr>
              <a:t>3</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4</a:t>
            </a:r>
            <a:br>
              <a:rPr lang="en-US" altLang="zh-CN" sz="1800" baseline="-25000" dirty="0">
                <a:ea typeface="宋体" pitchFamily="2" charset="-122"/>
              </a:rPr>
            </a:br>
            <a:r>
              <a:rPr lang="en-US" altLang="zh-CN" sz="1800" baseline="-25000" dirty="0">
                <a:ea typeface="宋体" pitchFamily="2" charset="-122"/>
              </a:rPr>
              <a:t>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r>
            <a:br>
              <a:rPr lang="en-US" altLang="zh-CN" sz="1800" dirty="0">
                <a:ea typeface="宋体" pitchFamily="2" charset="-122"/>
              </a:rPr>
            </a:br>
            <a:r>
              <a:rPr lang="en-US" altLang="zh-CN" sz="1800" dirty="0">
                <a:ea typeface="宋体" pitchFamily="2" charset="-122"/>
              </a:rPr>
              <a:t>We are unable to swap instructions in the above schedule to obtain either the serial schedule &lt; </a:t>
            </a:r>
            <a:r>
              <a:rPr lang="en-US" altLang="zh-CN" sz="1800" i="1" dirty="0">
                <a:ea typeface="宋体" pitchFamily="2" charset="-122"/>
              </a:rPr>
              <a:t>T</a:t>
            </a:r>
            <a:r>
              <a:rPr lang="en-US" altLang="zh-CN" sz="1800" baseline="-25000" dirty="0">
                <a:ea typeface="宋体" pitchFamily="2" charset="-122"/>
              </a:rPr>
              <a:t>3</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4</a:t>
            </a:r>
            <a:r>
              <a:rPr lang="en-US" altLang="zh-CN" sz="1800" dirty="0">
                <a:ea typeface="宋体" pitchFamily="2" charset="-122"/>
              </a:rPr>
              <a:t> &gt;, or the serial schedule &lt; </a:t>
            </a:r>
            <a:r>
              <a:rPr lang="en-US" altLang="zh-CN" sz="1800" i="1" dirty="0">
                <a:ea typeface="宋体" pitchFamily="2" charset="-122"/>
              </a:rPr>
              <a:t>T</a:t>
            </a:r>
            <a:r>
              <a:rPr lang="en-US" altLang="zh-CN" sz="1800" baseline="-25000" dirty="0">
                <a:ea typeface="宋体" pitchFamily="2" charset="-122"/>
              </a:rPr>
              <a:t>4</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3</a:t>
            </a:r>
            <a:r>
              <a:rPr lang="en-US" altLang="zh-CN" sz="1800" dirty="0">
                <a:ea typeface="宋体" pitchFamily="2" charset="-122"/>
              </a:rPr>
              <a:t> &gt;.</a:t>
            </a:r>
          </a:p>
        </p:txBody>
      </p:sp>
      <p:sp>
        <p:nvSpPr>
          <p:cNvPr id="396292" name="Line 4"/>
          <p:cNvSpPr>
            <a:spLocks noChangeShapeType="1"/>
          </p:cNvSpPr>
          <p:nvPr/>
        </p:nvSpPr>
        <p:spPr bwMode="auto">
          <a:xfrm>
            <a:off x="4374261" y="3192463"/>
            <a:ext cx="0" cy="1355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3" name="Line 5"/>
          <p:cNvSpPr>
            <a:spLocks noChangeShapeType="1"/>
          </p:cNvSpPr>
          <p:nvPr/>
        </p:nvSpPr>
        <p:spPr bwMode="auto">
          <a:xfrm>
            <a:off x="3505993" y="3467354"/>
            <a:ext cx="184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a typeface="+mj-ea"/>
              </a:rPr>
              <a:t>Conflict Serializability (Cont.)</a:t>
            </a:r>
          </a:p>
        </p:txBody>
      </p:sp>
      <p:sp>
        <p:nvSpPr>
          <p:cNvPr id="23555" name="Rectangle 3"/>
          <p:cNvSpPr>
            <a:spLocks noGrp="1" noChangeArrowheads="1"/>
          </p:cNvSpPr>
          <p:nvPr>
            <p:ph type="body" idx="1"/>
          </p:nvPr>
        </p:nvSpPr>
        <p:spPr>
          <a:xfrm>
            <a:off x="814388" y="1093788"/>
            <a:ext cx="7524940" cy="4068762"/>
          </a:xfrm>
        </p:spPr>
        <p:txBody>
          <a:bodyPr/>
          <a:lstStyle/>
          <a:p>
            <a:pPr>
              <a:tabLst>
                <a:tab pos="2063750" algn="l"/>
                <a:tab pos="2511425" algn="l"/>
                <a:tab pos="3262313" algn="l"/>
                <a:tab pos="3881438" algn="l"/>
              </a:tabLst>
            </a:pPr>
            <a:r>
              <a:rPr lang="en-US" altLang="zh-CN" sz="1800" dirty="0" smtClean="0"/>
              <a:t>Schedule 3 can be transformed into Schedule 6 -- a serial schedule where </a:t>
            </a:r>
            <a:r>
              <a:rPr lang="en-US" altLang="zh-CN" sz="1800" i="1" dirty="0" smtClean="0"/>
              <a:t>T</a:t>
            </a:r>
            <a:r>
              <a:rPr lang="en-US" altLang="zh-CN" sz="1800" baseline="-25000" dirty="0" smtClean="0"/>
              <a:t>2</a:t>
            </a:r>
            <a:r>
              <a:rPr lang="en-US" altLang="zh-CN" sz="1800" dirty="0" smtClean="0"/>
              <a:t> follows </a:t>
            </a:r>
            <a:r>
              <a:rPr lang="en-US" altLang="zh-CN" sz="1800" i="1" dirty="0" smtClean="0"/>
              <a:t>T</a:t>
            </a:r>
            <a:r>
              <a:rPr lang="en-US" altLang="zh-CN" sz="1800" baseline="-25000" dirty="0" smtClean="0"/>
              <a:t>1</a:t>
            </a:r>
            <a:r>
              <a:rPr lang="en-US" altLang="zh-CN" sz="1800" dirty="0" smtClean="0"/>
              <a:t>, by a series of swaps of non-conflicting instructions.  Therefore, Schedule 3 is conflict serializable.</a:t>
            </a:r>
          </a:p>
        </p:txBody>
      </p:sp>
      <p:sp>
        <p:nvSpPr>
          <p:cNvPr id="23556" name="Text Box 11"/>
          <p:cNvSpPr txBox="1">
            <a:spLocks noChangeArrowheads="1"/>
          </p:cNvSpPr>
          <p:nvPr/>
        </p:nvSpPr>
        <p:spPr bwMode="auto">
          <a:xfrm>
            <a:off x="2082800" y="5059363"/>
            <a:ext cx="145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MS PGothic" pitchFamily="34" charset="-128"/>
              </a:defRPr>
            </a:lvl1pPr>
            <a:lvl2pPr marL="742950" indent="-285750">
              <a:defRPr sz="1600">
                <a:solidFill>
                  <a:schemeClr val="tx1"/>
                </a:solidFill>
                <a:latin typeface="Helvetica" pitchFamily="34" charset="0"/>
                <a:ea typeface="MS PGothic" pitchFamily="34" charset="-128"/>
              </a:defRPr>
            </a:lvl2pPr>
            <a:lvl3pPr marL="1143000" indent="-228600">
              <a:defRPr sz="1600">
                <a:solidFill>
                  <a:schemeClr val="tx1"/>
                </a:solidFill>
                <a:latin typeface="Helvetica" pitchFamily="34" charset="0"/>
                <a:ea typeface="MS PGothic" pitchFamily="34" charset="-128"/>
              </a:defRPr>
            </a:lvl3pPr>
            <a:lvl4pPr marL="1600200" indent="-228600">
              <a:defRPr sz="1600">
                <a:solidFill>
                  <a:schemeClr val="tx1"/>
                </a:solidFill>
                <a:latin typeface="Helvetica" pitchFamily="34" charset="0"/>
                <a:ea typeface="MS PGothic" pitchFamily="34" charset="-128"/>
              </a:defRPr>
            </a:lvl4pPr>
            <a:lvl5pPr marL="2057400" indent="-228600">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itchFamily="34" charset="-128"/>
              </a:defRPr>
            </a:lvl9pPr>
          </a:lstStyle>
          <a:p>
            <a:pPr algn="r"/>
            <a:r>
              <a:rPr lang="en-US" altLang="zh-CN" sz="2000" dirty="0"/>
              <a:t>Schedule 3</a:t>
            </a:r>
          </a:p>
        </p:txBody>
      </p:sp>
      <p:sp>
        <p:nvSpPr>
          <p:cNvPr id="23557" name="Text Box 12"/>
          <p:cNvSpPr txBox="1">
            <a:spLocks noChangeArrowheads="1"/>
          </p:cNvSpPr>
          <p:nvPr/>
        </p:nvSpPr>
        <p:spPr bwMode="auto">
          <a:xfrm>
            <a:off x="5986463" y="5078413"/>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MS PGothic" pitchFamily="34" charset="-128"/>
              </a:defRPr>
            </a:lvl1pPr>
            <a:lvl2pPr marL="742950" indent="-285750">
              <a:defRPr sz="1600">
                <a:solidFill>
                  <a:schemeClr val="tx1"/>
                </a:solidFill>
                <a:latin typeface="Helvetica" pitchFamily="34" charset="0"/>
                <a:ea typeface="MS PGothic" pitchFamily="34" charset="-128"/>
              </a:defRPr>
            </a:lvl2pPr>
            <a:lvl3pPr marL="1143000" indent="-228600">
              <a:defRPr sz="1600">
                <a:solidFill>
                  <a:schemeClr val="tx1"/>
                </a:solidFill>
                <a:latin typeface="Helvetica" pitchFamily="34" charset="0"/>
                <a:ea typeface="MS PGothic" pitchFamily="34" charset="-128"/>
              </a:defRPr>
            </a:lvl3pPr>
            <a:lvl4pPr marL="1600200" indent="-228600">
              <a:defRPr sz="1600">
                <a:solidFill>
                  <a:schemeClr val="tx1"/>
                </a:solidFill>
                <a:latin typeface="Helvetica" pitchFamily="34" charset="0"/>
                <a:ea typeface="MS PGothic" pitchFamily="34" charset="-128"/>
              </a:defRPr>
            </a:lvl4pPr>
            <a:lvl5pPr marL="2057400" indent="-228600">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itchFamily="34" charset="-128"/>
              </a:defRPr>
            </a:lvl9pPr>
          </a:lstStyle>
          <a:p>
            <a:pPr algn="r"/>
            <a:r>
              <a:rPr lang="en-US" altLang="zh-CN" sz="200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318385"/>
            <a:ext cx="30924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5" y="2319973"/>
            <a:ext cx="33194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18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a:ea typeface="宋体" pitchFamily="2" charset="-122"/>
              </a:rPr>
              <a:t>Testing for Serializability</a:t>
            </a:r>
          </a:p>
        </p:txBody>
      </p:sp>
      <p:sp>
        <p:nvSpPr>
          <p:cNvPr id="466947" name="Rectangle 3"/>
          <p:cNvSpPr>
            <a:spLocks noGrp="1" noChangeArrowheads="1"/>
          </p:cNvSpPr>
          <p:nvPr>
            <p:ph type="body" idx="1"/>
          </p:nvPr>
        </p:nvSpPr>
        <p:spPr>
          <a:xfrm>
            <a:off x="1171575" y="904875"/>
            <a:ext cx="6724650" cy="3105150"/>
          </a:xfrm>
        </p:spPr>
        <p:txBody>
          <a:bodyPr/>
          <a:lstStyle/>
          <a:p>
            <a:pPr>
              <a:lnSpc>
                <a:spcPct val="90000"/>
              </a:lnSpc>
            </a:pPr>
            <a:r>
              <a:rPr lang="en-US" altLang="zh-CN" dirty="0">
                <a:ea typeface="宋体" pitchFamily="2" charset="-122"/>
              </a:rPr>
              <a:t>Consider some schedule of a set of transactions </a:t>
            </a:r>
            <a:r>
              <a:rPr lang="en-US" altLang="zh-CN" i="1" dirty="0">
                <a:ea typeface="宋体" pitchFamily="2" charset="-122"/>
              </a:rPr>
              <a:t>T</a:t>
            </a:r>
            <a:r>
              <a:rPr lang="en-US" altLang="zh-CN" baseline="-25000" dirty="0">
                <a:ea typeface="宋体" pitchFamily="2" charset="-122"/>
              </a:rPr>
              <a:t>1</a:t>
            </a:r>
            <a:r>
              <a:rPr lang="en-US" altLang="zh-CN" dirty="0">
                <a:ea typeface="宋体" pitchFamily="2" charset="-122"/>
              </a:rPr>
              <a:t>, </a:t>
            </a:r>
            <a:r>
              <a:rPr lang="en-US" altLang="zh-CN" i="1" dirty="0">
                <a:ea typeface="宋体" pitchFamily="2" charset="-122"/>
              </a:rPr>
              <a:t>T</a:t>
            </a:r>
            <a:r>
              <a:rPr lang="en-US" altLang="zh-CN" baseline="-25000" dirty="0">
                <a:ea typeface="宋体" pitchFamily="2" charset="-122"/>
              </a:rPr>
              <a:t>2</a:t>
            </a:r>
            <a:r>
              <a:rPr lang="en-US" altLang="zh-CN" dirty="0">
                <a:ea typeface="宋体" pitchFamily="2" charset="-122"/>
              </a:rPr>
              <a:t>, ..., </a:t>
            </a:r>
            <a:r>
              <a:rPr lang="en-US" altLang="zh-CN" i="1" dirty="0" err="1">
                <a:ea typeface="宋体" pitchFamily="2" charset="-122"/>
              </a:rPr>
              <a:t>T</a:t>
            </a:r>
            <a:r>
              <a:rPr lang="en-US" altLang="zh-CN" i="1" baseline="-25000" dirty="0" err="1">
                <a:ea typeface="宋体" pitchFamily="2" charset="-122"/>
              </a:rPr>
              <a:t>n</a:t>
            </a:r>
            <a:endParaRPr lang="en-US" altLang="zh-CN" dirty="0">
              <a:ea typeface="宋体" pitchFamily="2" charset="-122"/>
            </a:endParaRPr>
          </a:p>
          <a:p>
            <a:pPr>
              <a:lnSpc>
                <a:spcPct val="90000"/>
              </a:lnSpc>
            </a:pPr>
            <a:r>
              <a:rPr lang="en-US" altLang="zh-CN" b="1" dirty="0">
                <a:solidFill>
                  <a:schemeClr val="tx2"/>
                </a:solidFill>
                <a:ea typeface="宋体" pitchFamily="2" charset="-122"/>
              </a:rPr>
              <a:t>Precedence graph</a:t>
            </a:r>
            <a:r>
              <a:rPr lang="en-US" altLang="zh-CN" i="1" dirty="0">
                <a:ea typeface="宋体" pitchFamily="2" charset="-122"/>
              </a:rPr>
              <a:t> </a:t>
            </a:r>
            <a:r>
              <a:rPr lang="en-US" altLang="zh-CN" dirty="0">
                <a:ea typeface="宋体" pitchFamily="2" charset="-122"/>
              </a:rPr>
              <a:t>— a direct graph where the vertices are the transactions (names).</a:t>
            </a:r>
          </a:p>
          <a:p>
            <a:pPr>
              <a:lnSpc>
                <a:spcPct val="90000"/>
              </a:lnSpc>
            </a:pPr>
            <a:r>
              <a:rPr lang="en-US" altLang="zh-CN" dirty="0">
                <a:ea typeface="宋体" pitchFamily="2" charset="-122"/>
              </a:rPr>
              <a:t>We draw an arc from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to </a:t>
            </a:r>
            <a:r>
              <a:rPr lang="en-US" altLang="zh-CN" i="1" dirty="0" err="1">
                <a:ea typeface="宋体" pitchFamily="2" charset="-122"/>
              </a:rPr>
              <a:t>T</a:t>
            </a:r>
            <a:r>
              <a:rPr lang="en-US" altLang="zh-CN" i="1" baseline="-25000" dirty="0" err="1">
                <a:ea typeface="宋体" pitchFamily="2" charset="-122"/>
              </a:rPr>
              <a:t>j</a:t>
            </a:r>
            <a:r>
              <a:rPr lang="en-US" altLang="zh-CN" i="1" dirty="0">
                <a:ea typeface="宋体" pitchFamily="2" charset="-122"/>
              </a:rPr>
              <a:t> </a:t>
            </a:r>
            <a:r>
              <a:rPr lang="en-US" altLang="zh-CN" dirty="0">
                <a:ea typeface="宋体" pitchFamily="2" charset="-122"/>
              </a:rPr>
              <a:t>if the two transaction conflict, and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accessed the data item on which the conflict arose earlier.</a:t>
            </a:r>
          </a:p>
          <a:p>
            <a:pPr>
              <a:lnSpc>
                <a:spcPct val="90000"/>
              </a:lnSpc>
            </a:pPr>
            <a:r>
              <a:rPr lang="en-US" altLang="zh-CN" dirty="0">
                <a:ea typeface="宋体" pitchFamily="2" charset="-122"/>
              </a:rPr>
              <a:t>We may label the arc by the item that was accessed.</a:t>
            </a:r>
          </a:p>
          <a:p>
            <a:pPr>
              <a:lnSpc>
                <a:spcPct val="90000"/>
              </a:lnSpc>
            </a:pPr>
            <a:r>
              <a:rPr lang="en-US" altLang="zh-CN" b="1" dirty="0">
                <a:ea typeface="宋体" pitchFamily="2" charset="-122"/>
              </a:rPr>
              <a:t>Example </a:t>
            </a:r>
            <a:endParaRPr lang="en-US" altLang="zh-CN" dirty="0">
              <a:ea typeface="宋体" pitchFamily="2" charset="-122"/>
            </a:endParaRPr>
          </a:p>
        </p:txBody>
      </p:sp>
      <p:sp>
        <p:nvSpPr>
          <p:cNvPr id="466948" name="Text Box 4"/>
          <p:cNvSpPr txBox="1">
            <a:spLocks noChangeArrowheads="1"/>
          </p:cNvSpPr>
          <p:nvPr/>
        </p:nvSpPr>
        <p:spPr bwMode="auto">
          <a:xfrm>
            <a:off x="4183647" y="3811866"/>
            <a:ext cx="3385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dirty="0" smtClean="0">
                <a:ea typeface="宋体" pitchFamily="2" charset="-122"/>
              </a:rPr>
              <a:t>A</a:t>
            </a:r>
            <a:endParaRPr lang="en-US" altLang="zh-CN" dirty="0">
              <a:ea typeface="宋体" pitchFamily="2" charset="-122"/>
            </a:endParaRPr>
          </a:p>
        </p:txBody>
      </p:sp>
      <p:sp>
        <p:nvSpPr>
          <p:cNvPr id="466949" name="Text Box 5"/>
          <p:cNvSpPr txBox="1">
            <a:spLocks noChangeArrowheads="1"/>
          </p:cNvSpPr>
          <p:nvPr/>
        </p:nvSpPr>
        <p:spPr bwMode="auto">
          <a:xfrm>
            <a:off x="4205872" y="6091516"/>
            <a:ext cx="3385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dirty="0" smtClean="0">
                <a:ea typeface="宋体" pitchFamily="2" charset="-122"/>
              </a:rPr>
              <a:t>B</a:t>
            </a:r>
            <a:endParaRPr lang="en-US" altLang="zh-CN" dirty="0">
              <a:ea typeface="宋体" pitchFamily="2" charset="-122"/>
            </a:endParaRPr>
          </a:p>
        </p:txBody>
      </p:sp>
      <p:pic>
        <p:nvPicPr>
          <p:cNvPr id="427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4326192"/>
            <a:ext cx="25908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ltLang="zh-CN" smtClean="0">
                <a:ea typeface="宋体" pitchFamily="2" charset="-122"/>
              </a:rPr>
              <a:t>Transaction Concept</a:t>
            </a:r>
          </a:p>
        </p:txBody>
      </p:sp>
      <p:sp>
        <p:nvSpPr>
          <p:cNvPr id="5123" name="Rectangle 3"/>
          <p:cNvSpPr>
            <a:spLocks noGrp="1" noChangeArrowheads="1"/>
          </p:cNvSpPr>
          <p:nvPr>
            <p:ph type="body" idx="1"/>
          </p:nvPr>
        </p:nvSpPr>
        <p:spPr>
          <a:xfrm>
            <a:off x="1154113" y="1150938"/>
            <a:ext cx="7331075" cy="5326062"/>
          </a:xfrm>
        </p:spPr>
        <p:txBody>
          <a:bodyPr/>
          <a:lstStyle/>
          <a:p>
            <a:r>
              <a:rPr lang="en-US" altLang="zh-CN" sz="1800" dirty="0" smtClean="0">
                <a:ea typeface="宋体" pitchFamily="2" charset="-122"/>
              </a:rPr>
              <a:t>E.g. Transaction to transfer $50 from account </a:t>
            </a:r>
            <a:r>
              <a:rPr lang="en-US" altLang="zh-CN" sz="1800" i="1" dirty="0" smtClean="0">
                <a:ea typeface="宋体" pitchFamily="2" charset="-122"/>
              </a:rPr>
              <a:t>A</a:t>
            </a:r>
            <a:r>
              <a:rPr lang="en-US" altLang="zh-CN" sz="1800" dirty="0" smtClean="0">
                <a:ea typeface="宋体" pitchFamily="2" charset="-122"/>
              </a:rPr>
              <a:t> to account </a:t>
            </a:r>
            <a:r>
              <a:rPr lang="en-US" altLang="zh-CN" sz="1800" i="1" dirty="0" smtClean="0">
                <a:ea typeface="宋体" pitchFamily="2" charset="-122"/>
              </a:rPr>
              <a:t>B</a:t>
            </a:r>
            <a:r>
              <a:rPr lang="en-US" altLang="zh-CN" sz="1800" dirty="0" smtClean="0">
                <a:ea typeface="宋体" pitchFamily="2" charset="-122"/>
              </a:rPr>
              <a:t>:</a:t>
            </a:r>
          </a:p>
          <a:p>
            <a:pPr marL="1504950" lvl="3" indent="-304800">
              <a:buFontTx/>
              <a:buNone/>
            </a:pPr>
            <a:r>
              <a:rPr lang="en-US" altLang="zh-CN" sz="1400" dirty="0" smtClean="0">
                <a:ea typeface="宋体" pitchFamily="2" charset="-122"/>
              </a:rPr>
              <a:t>1.	</a:t>
            </a:r>
            <a:r>
              <a:rPr lang="en-US" altLang="zh-CN" sz="1400" b="1" dirty="0" smtClean="0">
                <a:ea typeface="宋体" pitchFamily="2" charset="-122"/>
              </a:rPr>
              <a:t>read</a:t>
            </a:r>
            <a:r>
              <a:rPr lang="en-US" altLang="zh-CN" sz="1400" dirty="0" smtClean="0">
                <a:ea typeface="宋体" pitchFamily="2" charset="-122"/>
              </a:rPr>
              <a:t>(</a:t>
            </a:r>
            <a:r>
              <a:rPr lang="en-US" altLang="zh-CN" sz="1400" i="1" dirty="0" smtClean="0">
                <a:ea typeface="宋体" pitchFamily="2" charset="-122"/>
              </a:rPr>
              <a:t>A</a:t>
            </a:r>
            <a:r>
              <a:rPr lang="en-US" altLang="zh-CN" sz="1400" dirty="0" smtClean="0">
                <a:ea typeface="宋体" pitchFamily="2" charset="-122"/>
              </a:rPr>
              <a:t>) 		4. </a:t>
            </a:r>
            <a:r>
              <a:rPr lang="en-US" altLang="zh-CN" sz="1400" b="1" dirty="0" smtClean="0">
                <a:ea typeface="宋体" pitchFamily="2" charset="-122"/>
              </a:rPr>
              <a:t>read</a:t>
            </a:r>
            <a:r>
              <a:rPr lang="en-US" altLang="zh-CN" sz="1400" dirty="0" smtClean="0">
                <a:ea typeface="宋体" pitchFamily="2" charset="-122"/>
              </a:rPr>
              <a:t>(</a:t>
            </a:r>
            <a:r>
              <a:rPr lang="en-US" altLang="zh-CN" sz="1400" i="1" dirty="0" smtClean="0">
                <a:ea typeface="宋体" pitchFamily="2" charset="-122"/>
              </a:rPr>
              <a:t>B</a:t>
            </a:r>
            <a:r>
              <a:rPr lang="en-US" altLang="zh-CN" sz="1400" dirty="0" smtClean="0">
                <a:ea typeface="宋体" pitchFamily="2" charset="-122"/>
              </a:rPr>
              <a:t>)</a:t>
            </a:r>
          </a:p>
          <a:p>
            <a:pPr marL="1504950" lvl="3" indent="-304800">
              <a:buFontTx/>
              <a:buNone/>
            </a:pPr>
            <a:r>
              <a:rPr lang="en-US" altLang="zh-CN" sz="1400" dirty="0" smtClean="0">
                <a:ea typeface="宋体" pitchFamily="2" charset="-122"/>
              </a:rPr>
              <a:t>2.	</a:t>
            </a:r>
            <a:r>
              <a:rPr lang="en-US" altLang="zh-CN" sz="1400" i="1" dirty="0" smtClean="0">
                <a:ea typeface="宋体" pitchFamily="2" charset="-122"/>
              </a:rPr>
              <a:t>A</a:t>
            </a:r>
            <a:r>
              <a:rPr lang="en-US" altLang="zh-CN" sz="1400" dirty="0" smtClean="0">
                <a:ea typeface="宋体" pitchFamily="2" charset="-122"/>
              </a:rPr>
              <a:t> := </a:t>
            </a:r>
            <a:r>
              <a:rPr lang="en-US" altLang="zh-CN" sz="1400" i="1" dirty="0" smtClean="0">
                <a:ea typeface="宋体" pitchFamily="2" charset="-122"/>
              </a:rPr>
              <a:t>A – </a:t>
            </a:r>
            <a:r>
              <a:rPr lang="en-US" altLang="zh-CN" sz="1400" dirty="0" smtClean="0">
                <a:ea typeface="宋体" pitchFamily="2" charset="-122"/>
              </a:rPr>
              <a:t>50		5. </a:t>
            </a:r>
            <a:r>
              <a:rPr lang="en-US" altLang="zh-CN" sz="1400" i="1" dirty="0" smtClean="0">
                <a:ea typeface="宋体" pitchFamily="2" charset="-122"/>
              </a:rPr>
              <a:t>B</a:t>
            </a:r>
            <a:r>
              <a:rPr lang="en-US" altLang="zh-CN" sz="1400" dirty="0" smtClean="0">
                <a:ea typeface="宋体" pitchFamily="2" charset="-122"/>
              </a:rPr>
              <a:t> := </a:t>
            </a:r>
            <a:r>
              <a:rPr lang="en-US" altLang="zh-CN" sz="1400" i="1" dirty="0" smtClean="0">
                <a:ea typeface="宋体" pitchFamily="2" charset="-122"/>
              </a:rPr>
              <a:t>B + </a:t>
            </a:r>
            <a:r>
              <a:rPr lang="en-US" altLang="zh-CN" sz="1400" dirty="0" smtClean="0">
                <a:ea typeface="宋体" pitchFamily="2" charset="-122"/>
              </a:rPr>
              <a:t>50</a:t>
            </a:r>
          </a:p>
          <a:p>
            <a:pPr marL="1504950" lvl="3" indent="-304800">
              <a:buFontTx/>
              <a:buNone/>
            </a:pPr>
            <a:r>
              <a:rPr lang="en-US" altLang="zh-CN" sz="1400" dirty="0" smtClean="0">
                <a:ea typeface="宋体" pitchFamily="2" charset="-122"/>
              </a:rPr>
              <a:t>3.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A</a:t>
            </a:r>
            <a:r>
              <a:rPr lang="en-US" altLang="zh-CN" sz="1400" dirty="0" smtClean="0">
                <a:ea typeface="宋体" pitchFamily="2" charset="-122"/>
              </a:rPr>
              <a:t>) 		6.</a:t>
            </a:r>
            <a:r>
              <a:rPr lang="en-US" altLang="zh-CN" sz="1400" b="1" dirty="0" smtClean="0">
                <a:ea typeface="宋体" pitchFamily="2" charset="-122"/>
              </a:rPr>
              <a:t>  write</a:t>
            </a:r>
            <a:r>
              <a:rPr lang="en-US" altLang="zh-CN" sz="1400" dirty="0" smtClean="0">
                <a:ea typeface="宋体" pitchFamily="2" charset="-122"/>
              </a:rPr>
              <a:t>(</a:t>
            </a:r>
            <a:r>
              <a:rPr lang="en-US" altLang="zh-CN" sz="1400" i="1" dirty="0" smtClean="0">
                <a:ea typeface="宋体" pitchFamily="2" charset="-122"/>
              </a:rPr>
              <a:t>B</a:t>
            </a:r>
            <a:endParaRPr lang="en-US" altLang="zh-CN" sz="14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 </a:t>
            </a:r>
            <a:r>
              <a:rPr lang="en-US" altLang="zh-CN" sz="1800" b="1" i="1" dirty="0" smtClean="0">
                <a:solidFill>
                  <a:schemeClr val="tx2"/>
                </a:solidFill>
                <a:ea typeface="宋体" pitchFamily="2" charset="-122"/>
              </a:rPr>
              <a:t>transaction</a:t>
            </a:r>
            <a:r>
              <a:rPr lang="en-US" altLang="zh-CN" sz="1800" i="1" dirty="0" smtClean="0">
                <a:ea typeface="宋体" pitchFamily="2" charset="-122"/>
              </a:rPr>
              <a:t> </a:t>
            </a:r>
            <a:r>
              <a:rPr lang="en-US" altLang="zh-CN" sz="1800" dirty="0" smtClean="0">
                <a:ea typeface="宋体" pitchFamily="2" charset="-122"/>
              </a:rPr>
              <a:t>is a </a:t>
            </a:r>
            <a:r>
              <a:rPr lang="en-US" altLang="zh-CN" sz="1800" i="1" dirty="0" smtClean="0">
                <a:ea typeface="宋体" pitchFamily="2" charset="-122"/>
              </a:rPr>
              <a:t>unit </a:t>
            </a:r>
            <a:r>
              <a:rPr lang="en-US" altLang="zh-CN" sz="1800" dirty="0" smtClean="0">
                <a:ea typeface="宋体" pitchFamily="2" charset="-122"/>
              </a:rPr>
              <a:t>of program execution that accesses and  possibly updates various data items.</a:t>
            </a:r>
          </a:p>
          <a:p>
            <a:pPr marL="762000" lvl="1" indent="-304800"/>
            <a:r>
              <a:rPr lang="en-US" altLang="zh-CN" sz="1600" dirty="0" smtClean="0">
                <a:ea typeface="宋体" pitchFamily="2" charset="-122"/>
              </a:rPr>
              <a:t>A transaction must see a consistent database.</a:t>
            </a:r>
          </a:p>
          <a:p>
            <a:pPr marL="762000" lvl="1" indent="-304800"/>
            <a:r>
              <a:rPr lang="en-US" altLang="zh-CN" sz="1600" dirty="0" smtClean="0">
                <a:ea typeface="宋体" pitchFamily="2" charset="-122"/>
              </a:rPr>
              <a:t>During transaction execution the database may be inconsistent.</a:t>
            </a:r>
          </a:p>
          <a:p>
            <a:pPr marL="762000" lvl="1" indent="-304800"/>
            <a:r>
              <a:rPr lang="en-US" altLang="zh-CN" sz="1600" dirty="0" smtClean="0">
                <a:ea typeface="宋体" pitchFamily="2" charset="-122"/>
              </a:rPr>
              <a:t>When the transaction is committed, the database must be consistent.</a:t>
            </a:r>
          </a:p>
          <a:p>
            <a:endParaRPr lang="en-US" altLang="zh-CN" sz="1800" dirty="0" smtClean="0">
              <a:ea typeface="宋体" pitchFamily="2" charset="-122"/>
            </a:endParaRPr>
          </a:p>
          <a:p>
            <a:r>
              <a:rPr lang="en-US" altLang="zh-CN" sz="1800" dirty="0" smtClean="0">
                <a:ea typeface="宋体" pitchFamily="2" charset="-122"/>
              </a:rPr>
              <a:t>Two main issues to deal with:</a:t>
            </a:r>
          </a:p>
          <a:p>
            <a:pPr marL="762000" lvl="1" indent="-304800"/>
            <a:r>
              <a:rPr lang="en-US" altLang="zh-CN" sz="1600" dirty="0" smtClean="0">
                <a:ea typeface="宋体" pitchFamily="2" charset="-122"/>
              </a:rPr>
              <a:t>Failures of various kinds, such as hardware failures and system crashes, </a:t>
            </a:r>
            <a:r>
              <a:rPr lang="en-US" altLang="zh-CN" sz="1600" i="1" dirty="0" smtClean="0">
                <a:ea typeface="宋体" pitchFamily="2" charset="-122"/>
              </a:rPr>
              <a:t>including </a:t>
            </a:r>
            <a:r>
              <a:rPr lang="en-US" altLang="zh-CN" sz="1600" i="1" dirty="0" smtClean="0">
                <a:solidFill>
                  <a:srgbClr val="FF0000"/>
                </a:solidFill>
                <a:ea typeface="宋体" pitchFamily="2" charset="-122"/>
              </a:rPr>
              <a:t>the error of DBMS itself!</a:t>
            </a:r>
          </a:p>
          <a:p>
            <a:pPr marL="762000" lvl="1" indent="-304800"/>
            <a:r>
              <a:rPr lang="en-US" altLang="zh-CN" sz="1600" dirty="0" smtClean="0">
                <a:ea typeface="宋体" pitchFamily="2" charset="-122"/>
              </a:rPr>
              <a:t>Concurrent execution of multiple transactions</a:t>
            </a:r>
          </a:p>
        </p:txBody>
      </p:sp>
    </p:spTree>
    <p:extLst>
      <p:ext uri="{BB962C8B-B14F-4D97-AF65-F5344CB8AC3E}">
        <p14:creationId xmlns:p14="http://schemas.microsoft.com/office/powerpoint/2010/main" val="2433523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ea typeface="宋体" pitchFamily="2" charset="-122"/>
              </a:rPr>
              <a:t>Example Schedule (Schedule A)</a:t>
            </a:r>
          </a:p>
        </p:txBody>
      </p:sp>
      <p:sp>
        <p:nvSpPr>
          <p:cNvPr id="467971" name="Rectangle 3"/>
          <p:cNvSpPr>
            <a:spLocks noGrp="1" noChangeArrowheads="1"/>
          </p:cNvSpPr>
          <p:nvPr>
            <p:ph type="body" idx="1"/>
          </p:nvPr>
        </p:nvSpPr>
        <p:spPr>
          <a:xfrm>
            <a:off x="1262063" y="731838"/>
            <a:ext cx="6724650" cy="4114800"/>
          </a:xfrm>
        </p:spPr>
        <p:txBody>
          <a:bodyPr/>
          <a:lstStyle/>
          <a:p>
            <a:pPr marL="346075" indent="0">
              <a:lnSpc>
                <a:spcPct val="110000"/>
              </a:lnSpc>
              <a:buFont typeface="Monotype Sorts" pitchFamily="2" charset="2"/>
              <a:buNone/>
              <a:tabLst>
                <a:tab pos="635000" algn="l"/>
                <a:tab pos="1485900" algn="l"/>
                <a:tab pos="1717675" algn="l"/>
                <a:tab pos="2684463" algn="l"/>
                <a:tab pos="2973388" algn="l"/>
                <a:tab pos="3767138" algn="l"/>
                <a:tab pos="3940175" algn="l"/>
                <a:tab pos="4805363" algn="l"/>
                <a:tab pos="4978400" algn="l"/>
              </a:tabLst>
            </a:pPr>
            <a:r>
              <a:rPr lang="zh-CN" altLang="en-US">
                <a:ea typeface="宋体" pitchFamily="2" charset="-122"/>
              </a:rPr>
              <a:t>	</a:t>
            </a:r>
            <a:r>
              <a:rPr lang="en-US" altLang="zh-CN" i="1">
                <a:ea typeface="宋体" pitchFamily="2" charset="-122"/>
              </a:rPr>
              <a:t>T</a:t>
            </a:r>
            <a:r>
              <a:rPr lang="en-US" altLang="zh-CN" baseline="-25000">
                <a:ea typeface="宋体" pitchFamily="2" charset="-122"/>
              </a:rPr>
              <a:t>1		 </a:t>
            </a:r>
            <a:r>
              <a:rPr lang="en-US" altLang="zh-CN" i="1">
                <a:ea typeface="宋体" pitchFamily="2" charset="-122"/>
              </a:rPr>
              <a:t>T</a:t>
            </a:r>
            <a:r>
              <a:rPr lang="en-US" altLang="zh-CN" baseline="-25000">
                <a:ea typeface="宋体" pitchFamily="2" charset="-122"/>
              </a:rPr>
              <a:t>2		 </a:t>
            </a:r>
            <a:r>
              <a:rPr lang="en-US" altLang="zh-CN" i="1">
                <a:ea typeface="宋体" pitchFamily="2" charset="-122"/>
              </a:rPr>
              <a:t>T</a:t>
            </a:r>
            <a:r>
              <a:rPr lang="en-US" altLang="zh-CN" baseline="-25000">
                <a:ea typeface="宋体" pitchFamily="2" charset="-122"/>
              </a:rPr>
              <a:t>3		 </a:t>
            </a:r>
            <a:r>
              <a:rPr lang="en-US" altLang="zh-CN" i="1">
                <a:ea typeface="宋体" pitchFamily="2" charset="-122"/>
              </a:rPr>
              <a:t>T</a:t>
            </a:r>
            <a:r>
              <a:rPr lang="en-US" altLang="zh-CN" baseline="-25000">
                <a:ea typeface="宋体" pitchFamily="2" charset="-122"/>
              </a:rPr>
              <a:t>4		 </a:t>
            </a:r>
            <a:r>
              <a:rPr lang="en-US" altLang="zh-CN" i="1">
                <a:ea typeface="宋体" pitchFamily="2" charset="-122"/>
              </a:rPr>
              <a:t>T</a:t>
            </a:r>
            <a:r>
              <a:rPr lang="en-US" altLang="zh-CN" baseline="-25000">
                <a:ea typeface="宋体" pitchFamily="2" charset="-122"/>
              </a:rPr>
              <a:t>5</a:t>
            </a:r>
            <a:r>
              <a:rPr lang="en-US" altLang="zh-CN">
                <a:ea typeface="宋体" pitchFamily="2" charset="-122"/>
              </a:rPr>
              <a:t/>
            </a:r>
            <a:br>
              <a:rPr lang="en-US" altLang="zh-CN">
                <a:ea typeface="宋体" pitchFamily="2" charset="-122"/>
              </a:rPr>
            </a:br>
            <a:r>
              <a:rPr lang="en-US" altLang="zh-CN">
                <a:ea typeface="宋体" pitchFamily="2" charset="-122"/>
              </a:rPr>
              <a:t>		read(X)</a:t>
            </a:r>
            <a:br>
              <a:rPr lang="en-US" altLang="zh-CN">
                <a:ea typeface="宋体" pitchFamily="2" charset="-122"/>
              </a:rPr>
            </a:br>
            <a:r>
              <a:rPr lang="en-US" altLang="zh-CN">
                <a:ea typeface="宋体" pitchFamily="2" charset="-122"/>
              </a:rPr>
              <a:t>read(Y)</a:t>
            </a:r>
            <a:br>
              <a:rPr lang="en-US" altLang="zh-CN">
                <a:ea typeface="宋体" pitchFamily="2" charset="-122"/>
              </a:rPr>
            </a:br>
            <a:r>
              <a:rPr lang="en-US" altLang="zh-CN">
                <a:ea typeface="宋体" pitchFamily="2" charset="-122"/>
              </a:rPr>
              <a:t>read(Z)</a:t>
            </a:r>
            <a:br>
              <a:rPr lang="en-US" altLang="zh-CN">
                <a:ea typeface="宋体" pitchFamily="2" charset="-122"/>
              </a:rPr>
            </a:br>
            <a:r>
              <a:rPr lang="en-US" altLang="zh-CN">
                <a:ea typeface="宋体" pitchFamily="2" charset="-122"/>
              </a:rPr>
              <a:t>								read(V)</a:t>
            </a:r>
            <a:br>
              <a:rPr lang="en-US" altLang="zh-CN">
                <a:ea typeface="宋体" pitchFamily="2" charset="-122"/>
              </a:rPr>
            </a:br>
            <a:r>
              <a:rPr lang="en-US" altLang="zh-CN">
                <a:ea typeface="宋体" pitchFamily="2" charset="-122"/>
              </a:rPr>
              <a:t>								read(W)</a:t>
            </a:r>
            <a:br>
              <a:rPr lang="en-US" altLang="zh-CN">
                <a:ea typeface="宋体" pitchFamily="2" charset="-122"/>
              </a:rPr>
            </a:br>
            <a:r>
              <a:rPr lang="en-US" altLang="zh-CN">
                <a:ea typeface="宋体" pitchFamily="2" charset="-122"/>
              </a:rPr>
              <a:t>								read(W)</a:t>
            </a:r>
            <a:br>
              <a:rPr lang="en-US" altLang="zh-CN">
                <a:ea typeface="宋体" pitchFamily="2" charset="-122"/>
              </a:rPr>
            </a:br>
            <a:r>
              <a:rPr lang="en-US" altLang="zh-CN">
                <a:ea typeface="宋体" pitchFamily="2" charset="-122"/>
              </a:rPr>
              <a:t>		read(Y)</a:t>
            </a:r>
            <a:br>
              <a:rPr lang="en-US" altLang="zh-CN">
                <a:ea typeface="宋体" pitchFamily="2" charset="-122"/>
              </a:rPr>
            </a:br>
            <a:r>
              <a:rPr lang="en-US" altLang="zh-CN">
                <a:ea typeface="宋体" pitchFamily="2" charset="-122"/>
              </a:rPr>
              <a:t>		write(Y)</a:t>
            </a:r>
            <a:br>
              <a:rPr lang="en-US" altLang="zh-CN">
                <a:ea typeface="宋体" pitchFamily="2" charset="-122"/>
              </a:rPr>
            </a:br>
            <a:r>
              <a:rPr lang="en-US" altLang="zh-CN">
                <a:ea typeface="宋体" pitchFamily="2" charset="-122"/>
              </a:rPr>
              <a:t>				write(Z)</a:t>
            </a:r>
            <a:br>
              <a:rPr lang="en-US" altLang="zh-CN">
                <a:ea typeface="宋体" pitchFamily="2" charset="-122"/>
              </a:rPr>
            </a:br>
            <a:r>
              <a:rPr lang="en-US" altLang="zh-CN">
                <a:ea typeface="宋体" pitchFamily="2" charset="-122"/>
              </a:rPr>
              <a:t>read(U)</a:t>
            </a:r>
            <a:br>
              <a:rPr lang="en-US" altLang="zh-CN">
                <a:ea typeface="宋体" pitchFamily="2" charset="-122"/>
              </a:rPr>
            </a:br>
            <a:r>
              <a:rPr lang="en-US" altLang="zh-CN">
                <a:ea typeface="宋体" pitchFamily="2" charset="-122"/>
              </a:rPr>
              <a:t>						read(Y)</a:t>
            </a:r>
            <a:br>
              <a:rPr lang="en-US" altLang="zh-CN">
                <a:ea typeface="宋体" pitchFamily="2" charset="-122"/>
              </a:rPr>
            </a:br>
            <a:r>
              <a:rPr lang="en-US" altLang="zh-CN">
                <a:ea typeface="宋体" pitchFamily="2" charset="-122"/>
              </a:rPr>
              <a:t>						write(Y)</a:t>
            </a:r>
            <a:br>
              <a:rPr lang="en-US" altLang="zh-CN">
                <a:ea typeface="宋体" pitchFamily="2" charset="-122"/>
              </a:rPr>
            </a:br>
            <a:r>
              <a:rPr lang="en-US" altLang="zh-CN">
                <a:ea typeface="宋体" pitchFamily="2" charset="-122"/>
              </a:rPr>
              <a:t>						read(Z)</a:t>
            </a:r>
            <a:br>
              <a:rPr lang="en-US" altLang="zh-CN">
                <a:ea typeface="宋体" pitchFamily="2" charset="-122"/>
              </a:rPr>
            </a:br>
            <a:r>
              <a:rPr lang="en-US" altLang="zh-CN">
                <a:ea typeface="宋体" pitchFamily="2" charset="-122"/>
              </a:rPr>
              <a:t>						write(Z)</a:t>
            </a:r>
          </a:p>
          <a:p>
            <a:pPr marL="346075" indent="0">
              <a:lnSpc>
                <a:spcPct val="110000"/>
              </a:lnSpc>
              <a:buFont typeface="Monotype Sorts" pitchFamily="2" charset="2"/>
              <a:buNone/>
              <a:tabLst>
                <a:tab pos="635000" algn="l"/>
                <a:tab pos="1485900" algn="l"/>
                <a:tab pos="1717675" algn="l"/>
                <a:tab pos="2684463" algn="l"/>
                <a:tab pos="2973388" algn="l"/>
                <a:tab pos="3767138" algn="l"/>
                <a:tab pos="3940175" algn="l"/>
                <a:tab pos="4805363" algn="l"/>
                <a:tab pos="4978400" algn="l"/>
              </a:tabLst>
            </a:pPr>
            <a:r>
              <a:rPr lang="en-US" altLang="zh-CN">
                <a:ea typeface="宋体" pitchFamily="2" charset="-122"/>
              </a:rPr>
              <a:t>read(U)</a:t>
            </a:r>
            <a:br>
              <a:rPr lang="en-US" altLang="zh-CN">
                <a:ea typeface="宋体" pitchFamily="2" charset="-122"/>
              </a:rPr>
            </a:br>
            <a:r>
              <a:rPr lang="en-US" altLang="zh-CN">
                <a:ea typeface="宋体" pitchFamily="2" charset="-122"/>
              </a:rPr>
              <a:t>write(U)</a:t>
            </a:r>
            <a:endParaRPr lang="en-US" altLang="zh-CN" baseline="-25000">
              <a:ea typeface="宋体" pitchFamily="2" charset="-122"/>
            </a:endParaRPr>
          </a:p>
        </p:txBody>
      </p:sp>
      <p:sp>
        <p:nvSpPr>
          <p:cNvPr id="467972" name="Line 4"/>
          <p:cNvSpPr>
            <a:spLocks noChangeShapeType="1"/>
          </p:cNvSpPr>
          <p:nvPr/>
        </p:nvSpPr>
        <p:spPr bwMode="auto">
          <a:xfrm>
            <a:off x="1616075" y="1135063"/>
            <a:ext cx="5408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3" name="Line 5"/>
          <p:cNvSpPr>
            <a:spLocks noChangeShapeType="1"/>
          </p:cNvSpPr>
          <p:nvPr/>
        </p:nvSpPr>
        <p:spPr bwMode="auto">
          <a:xfrm>
            <a:off x="1595438" y="769938"/>
            <a:ext cx="0" cy="581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4" name="Line 6"/>
          <p:cNvSpPr>
            <a:spLocks noChangeShapeType="1"/>
          </p:cNvSpPr>
          <p:nvPr/>
        </p:nvSpPr>
        <p:spPr bwMode="auto">
          <a:xfrm>
            <a:off x="2732088" y="769938"/>
            <a:ext cx="0" cy="581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5" name="Line 7"/>
          <p:cNvSpPr>
            <a:spLocks noChangeShapeType="1"/>
          </p:cNvSpPr>
          <p:nvPr/>
        </p:nvSpPr>
        <p:spPr bwMode="auto">
          <a:xfrm>
            <a:off x="3854450" y="769938"/>
            <a:ext cx="0" cy="580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6" name="Line 8"/>
          <p:cNvSpPr>
            <a:spLocks noChangeShapeType="1"/>
          </p:cNvSpPr>
          <p:nvPr/>
        </p:nvSpPr>
        <p:spPr bwMode="auto">
          <a:xfrm>
            <a:off x="4919663" y="769938"/>
            <a:ext cx="0" cy="5829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7" name="Line 9"/>
          <p:cNvSpPr>
            <a:spLocks noChangeShapeType="1"/>
          </p:cNvSpPr>
          <p:nvPr/>
        </p:nvSpPr>
        <p:spPr bwMode="auto">
          <a:xfrm>
            <a:off x="5970588" y="769938"/>
            <a:ext cx="0" cy="586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8" name="Line 10"/>
          <p:cNvSpPr>
            <a:spLocks noChangeShapeType="1"/>
          </p:cNvSpPr>
          <p:nvPr/>
        </p:nvSpPr>
        <p:spPr bwMode="auto">
          <a:xfrm>
            <a:off x="7035800" y="769938"/>
            <a:ext cx="0" cy="5857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ea typeface="宋体" pitchFamily="2" charset="-122"/>
              </a:rPr>
              <a:t>Precedence Graph for Schedule A</a:t>
            </a:r>
          </a:p>
        </p:txBody>
      </p:sp>
      <p:sp>
        <p:nvSpPr>
          <p:cNvPr id="468995" name="Text Box 3"/>
          <p:cNvSpPr txBox="1">
            <a:spLocks noChangeArrowheads="1"/>
          </p:cNvSpPr>
          <p:nvPr/>
        </p:nvSpPr>
        <p:spPr bwMode="auto">
          <a:xfrm>
            <a:off x="3179763" y="42100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3</a:t>
            </a:r>
            <a:endParaRPr lang="en-US" altLang="zh-CN" sz="2400" i="1">
              <a:ea typeface="宋体" pitchFamily="2" charset="-122"/>
            </a:endParaRPr>
          </a:p>
        </p:txBody>
      </p:sp>
      <p:sp>
        <p:nvSpPr>
          <p:cNvPr id="468996" name="Arc 4"/>
          <p:cNvSpPr>
            <a:spLocks/>
          </p:cNvSpPr>
          <p:nvPr/>
        </p:nvSpPr>
        <p:spPr bwMode="auto">
          <a:xfrm rot="10800000">
            <a:off x="3665538" y="4267200"/>
            <a:ext cx="1573212" cy="476250"/>
          </a:xfrm>
          <a:custGeom>
            <a:avLst/>
            <a:gdLst>
              <a:gd name="G0" fmla="+- 20539 0 0"/>
              <a:gd name="G1" fmla="+- 21600 0 0"/>
              <a:gd name="G2" fmla="+- 21600 0 0"/>
              <a:gd name="T0" fmla="*/ 0 w 36403"/>
              <a:gd name="T1" fmla="*/ 14914 h 21600"/>
              <a:gd name="T2" fmla="*/ 36403 w 36403"/>
              <a:gd name="T3" fmla="*/ 6941 h 21600"/>
              <a:gd name="T4" fmla="*/ 20539 w 36403"/>
              <a:gd name="T5" fmla="*/ 21600 h 21600"/>
            </a:gdLst>
            <a:ahLst/>
            <a:cxnLst>
              <a:cxn ang="0">
                <a:pos x="T0" y="T1"/>
              </a:cxn>
              <a:cxn ang="0">
                <a:pos x="T2" y="T3"/>
              </a:cxn>
              <a:cxn ang="0">
                <a:pos x="T4" y="T5"/>
              </a:cxn>
            </a:cxnLst>
            <a:rect l="0" t="0" r="r" b="b"/>
            <a:pathLst>
              <a:path w="36403" h="21600" fill="none" extrusionOk="0">
                <a:moveTo>
                  <a:pt x="-1" y="14913"/>
                </a:moveTo>
                <a:cubicBezTo>
                  <a:pt x="2895" y="6020"/>
                  <a:pt x="11185" y="-1"/>
                  <a:pt x="20539" y="0"/>
                </a:cubicBezTo>
                <a:cubicBezTo>
                  <a:pt x="26563" y="0"/>
                  <a:pt x="32314" y="2516"/>
                  <a:pt x="36403" y="6940"/>
                </a:cubicBezTo>
              </a:path>
              <a:path w="36403" h="21600" stroke="0" extrusionOk="0">
                <a:moveTo>
                  <a:pt x="-1" y="14913"/>
                </a:moveTo>
                <a:cubicBezTo>
                  <a:pt x="2895" y="6020"/>
                  <a:pt x="11185" y="-1"/>
                  <a:pt x="20539" y="0"/>
                </a:cubicBezTo>
                <a:cubicBezTo>
                  <a:pt x="26563" y="0"/>
                  <a:pt x="32314" y="2516"/>
                  <a:pt x="36403" y="6940"/>
                </a:cubicBezTo>
                <a:lnTo>
                  <a:pt x="20539"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8997" name="Text Box 5"/>
          <p:cNvSpPr txBox="1">
            <a:spLocks noChangeArrowheads="1"/>
          </p:cNvSpPr>
          <p:nvPr/>
        </p:nvSpPr>
        <p:spPr bwMode="auto">
          <a:xfrm>
            <a:off x="5135563" y="4030663"/>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4</a:t>
            </a:r>
            <a:endParaRPr lang="en-US" altLang="zh-CN" sz="2400" i="1">
              <a:ea typeface="宋体" pitchFamily="2" charset="-122"/>
            </a:endParaRPr>
          </a:p>
        </p:txBody>
      </p:sp>
      <p:sp>
        <p:nvSpPr>
          <p:cNvPr id="468998" name="Text Box 6"/>
          <p:cNvSpPr txBox="1">
            <a:spLocks noChangeArrowheads="1"/>
          </p:cNvSpPr>
          <p:nvPr/>
        </p:nvSpPr>
        <p:spPr bwMode="auto">
          <a:xfrm>
            <a:off x="2944813" y="20256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1</a:t>
            </a:r>
            <a:endParaRPr lang="en-US" altLang="zh-CN" sz="2400" i="1">
              <a:ea typeface="宋体" pitchFamily="2" charset="-122"/>
            </a:endParaRPr>
          </a:p>
        </p:txBody>
      </p:sp>
      <p:sp>
        <p:nvSpPr>
          <p:cNvPr id="468999" name="Arc 7"/>
          <p:cNvSpPr>
            <a:spLocks/>
          </p:cNvSpPr>
          <p:nvPr/>
        </p:nvSpPr>
        <p:spPr bwMode="auto">
          <a:xfrm rot="16200000" flipV="1">
            <a:off x="4650582" y="2959894"/>
            <a:ext cx="1465262" cy="558800"/>
          </a:xfrm>
          <a:custGeom>
            <a:avLst/>
            <a:gdLst>
              <a:gd name="G0" fmla="+- 17210 0 0"/>
              <a:gd name="G1" fmla="+- 21600 0 0"/>
              <a:gd name="G2" fmla="+- 21600 0 0"/>
              <a:gd name="T0" fmla="*/ 0 w 33913"/>
              <a:gd name="T1" fmla="*/ 8547 h 21600"/>
              <a:gd name="T2" fmla="*/ 33913 w 33913"/>
              <a:gd name="T3" fmla="*/ 7904 h 21600"/>
              <a:gd name="T4" fmla="*/ 17210 w 33913"/>
              <a:gd name="T5" fmla="*/ 21600 h 21600"/>
            </a:gdLst>
            <a:ahLst/>
            <a:cxnLst>
              <a:cxn ang="0">
                <a:pos x="T0" y="T1"/>
              </a:cxn>
              <a:cxn ang="0">
                <a:pos x="T2" y="T3"/>
              </a:cxn>
              <a:cxn ang="0">
                <a:pos x="T4" y="T5"/>
              </a:cxn>
            </a:cxnLst>
            <a:rect l="0" t="0" r="r" b="b"/>
            <a:pathLst>
              <a:path w="33913" h="21600" fill="none" extrusionOk="0">
                <a:moveTo>
                  <a:pt x="0" y="8547"/>
                </a:moveTo>
                <a:cubicBezTo>
                  <a:pt x="4083" y="3162"/>
                  <a:pt x="10452" y="-1"/>
                  <a:pt x="17210" y="0"/>
                </a:cubicBezTo>
                <a:cubicBezTo>
                  <a:pt x="23680" y="0"/>
                  <a:pt x="29810" y="2900"/>
                  <a:pt x="33912" y="7904"/>
                </a:cubicBezTo>
              </a:path>
              <a:path w="33913" h="21600" stroke="0" extrusionOk="0">
                <a:moveTo>
                  <a:pt x="0" y="8547"/>
                </a:moveTo>
                <a:cubicBezTo>
                  <a:pt x="4083" y="3162"/>
                  <a:pt x="10452" y="-1"/>
                  <a:pt x="17210" y="0"/>
                </a:cubicBezTo>
                <a:cubicBezTo>
                  <a:pt x="23680" y="0"/>
                  <a:pt x="29810" y="2900"/>
                  <a:pt x="33912" y="7904"/>
                </a:cubicBezTo>
                <a:lnTo>
                  <a:pt x="1721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0" name="Text Box 8"/>
          <p:cNvSpPr txBox="1">
            <a:spLocks noChangeArrowheads="1"/>
          </p:cNvSpPr>
          <p:nvPr/>
        </p:nvSpPr>
        <p:spPr bwMode="auto">
          <a:xfrm>
            <a:off x="5057775" y="20256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2</a:t>
            </a:r>
            <a:endParaRPr lang="en-US" altLang="zh-CN" sz="2400" i="1">
              <a:ea typeface="宋体" pitchFamily="2" charset="-122"/>
            </a:endParaRPr>
          </a:p>
        </p:txBody>
      </p:sp>
      <p:sp>
        <p:nvSpPr>
          <p:cNvPr id="469001" name="Arc 9"/>
          <p:cNvSpPr>
            <a:spLocks/>
          </p:cNvSpPr>
          <p:nvPr/>
        </p:nvSpPr>
        <p:spPr bwMode="auto">
          <a:xfrm rot="10800000" flipV="1">
            <a:off x="3400425" y="1879600"/>
            <a:ext cx="1716088" cy="547688"/>
          </a:xfrm>
          <a:custGeom>
            <a:avLst/>
            <a:gdLst>
              <a:gd name="G0" fmla="+- 20539 0 0"/>
              <a:gd name="G1" fmla="+- 21600 0 0"/>
              <a:gd name="G2" fmla="+- 21600 0 0"/>
              <a:gd name="T0" fmla="*/ 0 w 39702"/>
              <a:gd name="T1" fmla="*/ 14914 h 21600"/>
              <a:gd name="T2" fmla="*/ 39702 w 39702"/>
              <a:gd name="T3" fmla="*/ 11633 h 21600"/>
              <a:gd name="T4" fmla="*/ 20539 w 39702"/>
              <a:gd name="T5" fmla="*/ 21600 h 21600"/>
            </a:gdLst>
            <a:ahLst/>
            <a:cxnLst>
              <a:cxn ang="0">
                <a:pos x="T0" y="T1"/>
              </a:cxn>
              <a:cxn ang="0">
                <a:pos x="T2" y="T3"/>
              </a:cxn>
              <a:cxn ang="0">
                <a:pos x="T4" y="T5"/>
              </a:cxn>
            </a:cxnLst>
            <a:rect l="0" t="0" r="r" b="b"/>
            <a:pathLst>
              <a:path w="39702" h="21600" fill="none" extrusionOk="0">
                <a:moveTo>
                  <a:pt x="-1" y="14913"/>
                </a:moveTo>
                <a:cubicBezTo>
                  <a:pt x="2895" y="6020"/>
                  <a:pt x="11185" y="-1"/>
                  <a:pt x="20539" y="0"/>
                </a:cubicBezTo>
                <a:cubicBezTo>
                  <a:pt x="28596" y="0"/>
                  <a:pt x="35984" y="4484"/>
                  <a:pt x="39701" y="11633"/>
                </a:cubicBezTo>
              </a:path>
              <a:path w="39702" h="21600" stroke="0" extrusionOk="0">
                <a:moveTo>
                  <a:pt x="-1" y="14913"/>
                </a:moveTo>
                <a:cubicBezTo>
                  <a:pt x="2895" y="6020"/>
                  <a:pt x="11185" y="-1"/>
                  <a:pt x="20539" y="0"/>
                </a:cubicBezTo>
                <a:cubicBezTo>
                  <a:pt x="28596" y="0"/>
                  <a:pt x="35984" y="4484"/>
                  <a:pt x="39701" y="11633"/>
                </a:cubicBezTo>
                <a:lnTo>
                  <a:pt x="20539"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2" name="Arc 10"/>
          <p:cNvSpPr>
            <a:spLocks/>
          </p:cNvSpPr>
          <p:nvPr/>
        </p:nvSpPr>
        <p:spPr bwMode="auto">
          <a:xfrm rot="16200000">
            <a:off x="2218531" y="3085307"/>
            <a:ext cx="1827213" cy="444500"/>
          </a:xfrm>
          <a:custGeom>
            <a:avLst/>
            <a:gdLst>
              <a:gd name="G0" fmla="+- 21600 0 0"/>
              <a:gd name="G1" fmla="+- 21600 0 0"/>
              <a:gd name="G2" fmla="+- 21600 0 0"/>
              <a:gd name="T0" fmla="*/ 44 w 42266"/>
              <a:gd name="T1" fmla="*/ 22982 h 22982"/>
              <a:gd name="T2" fmla="*/ 42266 w 42266"/>
              <a:gd name="T3" fmla="*/ 15316 h 22982"/>
              <a:gd name="T4" fmla="*/ 21600 w 42266"/>
              <a:gd name="T5" fmla="*/ 21600 h 22982"/>
            </a:gdLst>
            <a:ahLst/>
            <a:cxnLst>
              <a:cxn ang="0">
                <a:pos x="T0" y="T1"/>
              </a:cxn>
              <a:cxn ang="0">
                <a:pos x="T2" y="T3"/>
              </a:cxn>
              <a:cxn ang="0">
                <a:pos x="T4" y="T5"/>
              </a:cxn>
            </a:cxnLst>
            <a:rect l="0" t="0" r="r" b="b"/>
            <a:pathLst>
              <a:path w="42266" h="22982" fill="none" extrusionOk="0">
                <a:moveTo>
                  <a:pt x="44" y="22981"/>
                </a:moveTo>
                <a:cubicBezTo>
                  <a:pt x="14" y="22521"/>
                  <a:pt x="0" y="22061"/>
                  <a:pt x="0" y="21600"/>
                </a:cubicBezTo>
                <a:cubicBezTo>
                  <a:pt x="0" y="9670"/>
                  <a:pt x="9670" y="0"/>
                  <a:pt x="21600" y="0"/>
                </a:cubicBezTo>
                <a:cubicBezTo>
                  <a:pt x="31108" y="-1"/>
                  <a:pt x="39499" y="6218"/>
                  <a:pt x="42265" y="15316"/>
                </a:cubicBezTo>
              </a:path>
              <a:path w="42266" h="22982" stroke="0" extrusionOk="0">
                <a:moveTo>
                  <a:pt x="44" y="22981"/>
                </a:moveTo>
                <a:cubicBezTo>
                  <a:pt x="14" y="22521"/>
                  <a:pt x="0" y="22061"/>
                  <a:pt x="0" y="21600"/>
                </a:cubicBezTo>
                <a:cubicBezTo>
                  <a:pt x="0" y="9670"/>
                  <a:pt x="9670" y="0"/>
                  <a:pt x="21600" y="0"/>
                </a:cubicBezTo>
                <a:cubicBezTo>
                  <a:pt x="31108" y="-1"/>
                  <a:pt x="39499" y="6218"/>
                  <a:pt x="42265" y="15316"/>
                </a:cubicBezTo>
                <a:lnTo>
                  <a:pt x="2160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3" name="Text Box 11"/>
          <p:cNvSpPr txBox="1">
            <a:spLocks noChangeArrowheads="1"/>
          </p:cNvSpPr>
          <p:nvPr/>
        </p:nvSpPr>
        <p:spPr bwMode="auto">
          <a:xfrm>
            <a:off x="6357938" y="2144713"/>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5</a:t>
            </a:r>
            <a:endParaRPr lang="en-US" altLang="zh-CN" sz="2400" i="1">
              <a:ea typeface="宋体" pitchFamily="2" charset="-122"/>
            </a:endParaRPr>
          </a:p>
        </p:txBody>
      </p:sp>
      <p:sp>
        <p:nvSpPr>
          <p:cNvPr id="469004" name="Line 12"/>
          <p:cNvSpPr>
            <a:spLocks noChangeShapeType="1"/>
          </p:cNvSpPr>
          <p:nvPr/>
        </p:nvSpPr>
        <p:spPr bwMode="auto">
          <a:xfrm>
            <a:off x="3438525" y="2414588"/>
            <a:ext cx="1816100" cy="1766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42963" y="117475"/>
            <a:ext cx="8077200" cy="609600"/>
          </a:xfrm>
        </p:spPr>
        <p:txBody>
          <a:bodyPr/>
          <a:lstStyle/>
          <a:p>
            <a:pPr>
              <a:defRPr/>
            </a:pPr>
            <a:r>
              <a:rPr lang="en-US" dirty="0" smtClean="0">
                <a:ea typeface="+mj-ea"/>
              </a:rPr>
              <a:t>Testing </a:t>
            </a:r>
            <a:r>
              <a:rPr lang="en-US" dirty="0">
                <a:ea typeface="+mj-ea"/>
              </a:rPr>
              <a:t>for Conflict </a:t>
            </a:r>
            <a:r>
              <a:rPr lang="en-US" dirty="0" smtClean="0">
                <a:ea typeface="+mj-ea"/>
              </a:rPr>
              <a:t>Serializability</a:t>
            </a:r>
            <a:endParaRPr lang="en-US" dirty="0">
              <a:ea typeface="+mj-ea"/>
            </a:endParaRPr>
          </a:p>
        </p:txBody>
      </p:sp>
      <p:sp>
        <p:nvSpPr>
          <p:cNvPr id="26627" name="Rectangle 3"/>
          <p:cNvSpPr>
            <a:spLocks noGrp="1" noChangeArrowheads="1"/>
          </p:cNvSpPr>
          <p:nvPr>
            <p:ph type="body" idx="1"/>
          </p:nvPr>
        </p:nvSpPr>
        <p:spPr>
          <a:xfrm>
            <a:off x="680911" y="1170496"/>
            <a:ext cx="5097462" cy="5248275"/>
          </a:xfrm>
        </p:spPr>
        <p:txBody>
          <a:bodyPr/>
          <a:lstStyle/>
          <a:p>
            <a:r>
              <a:rPr lang="en-US" altLang="zh-CN" sz="1800" dirty="0" smtClean="0"/>
              <a:t>A schedule is </a:t>
            </a:r>
            <a:r>
              <a:rPr lang="en-US" altLang="zh-CN" sz="1800" dirty="0" smtClean="0">
                <a:solidFill>
                  <a:srgbClr val="C00000"/>
                </a:solidFill>
              </a:rPr>
              <a:t>conflict serializable if and only if</a:t>
            </a:r>
            <a:r>
              <a:rPr lang="en-US" altLang="zh-CN" sz="1800" dirty="0" smtClean="0"/>
              <a:t> its precedence graph is </a:t>
            </a:r>
            <a:r>
              <a:rPr lang="en-US" altLang="zh-CN" sz="1800" dirty="0" smtClean="0">
                <a:solidFill>
                  <a:srgbClr val="C00000"/>
                </a:solidFill>
              </a:rPr>
              <a:t>acyclic</a:t>
            </a:r>
            <a:r>
              <a:rPr lang="en-US" altLang="zh-CN" sz="1800" dirty="0" smtClean="0"/>
              <a:t>.</a:t>
            </a:r>
          </a:p>
          <a:p>
            <a:r>
              <a:rPr lang="en-US" altLang="zh-CN" sz="1800" dirty="0" smtClean="0"/>
              <a:t>Cycle-detection algorithms exist which take order </a:t>
            </a:r>
            <a:r>
              <a:rPr lang="en-US" altLang="zh-CN" sz="1800" i="1" dirty="0" smtClean="0"/>
              <a:t>n</a:t>
            </a:r>
            <a:r>
              <a:rPr lang="en-US" altLang="zh-CN" sz="1800" baseline="30000" dirty="0" smtClean="0"/>
              <a:t>2</a:t>
            </a:r>
            <a:r>
              <a:rPr lang="en-US" altLang="zh-CN" sz="1800" dirty="0" smtClean="0"/>
              <a:t> time, where </a:t>
            </a:r>
            <a:r>
              <a:rPr lang="en-US" altLang="zh-CN" sz="1800" i="1" dirty="0" smtClean="0"/>
              <a:t>n </a:t>
            </a:r>
            <a:r>
              <a:rPr lang="en-US" altLang="zh-CN" sz="1800" dirty="0" smtClean="0"/>
              <a:t>is the number of vertices in the graph.  </a:t>
            </a:r>
          </a:p>
          <a:p>
            <a:pPr lvl="1"/>
            <a:r>
              <a:rPr lang="en-US" altLang="zh-CN" sz="1600" dirty="0" smtClean="0"/>
              <a:t>(Better algorithms take order </a:t>
            </a:r>
            <a:r>
              <a:rPr lang="en-US" altLang="zh-CN" sz="1600" i="1" dirty="0" smtClean="0"/>
              <a:t>n</a:t>
            </a:r>
            <a:r>
              <a:rPr lang="en-US" altLang="zh-CN" sz="1600" dirty="0" smtClean="0"/>
              <a:t> + </a:t>
            </a:r>
            <a:r>
              <a:rPr lang="en-US" altLang="zh-CN" sz="1600" i="1" dirty="0" smtClean="0"/>
              <a:t>e</a:t>
            </a:r>
            <a:r>
              <a:rPr lang="en-US" altLang="zh-CN" sz="1600" dirty="0" smtClean="0"/>
              <a:t> where </a:t>
            </a:r>
            <a:r>
              <a:rPr lang="en-US" altLang="zh-CN" sz="1600" i="1" dirty="0" smtClean="0"/>
              <a:t>e</a:t>
            </a:r>
            <a:r>
              <a:rPr lang="en-US" altLang="zh-CN" sz="1600" dirty="0" smtClean="0"/>
              <a:t> is the number of edges.)</a:t>
            </a:r>
          </a:p>
          <a:p>
            <a:r>
              <a:rPr lang="en-US" altLang="zh-CN" sz="1800" dirty="0" smtClean="0"/>
              <a:t>If precedence graph is acyclic, the </a:t>
            </a:r>
            <a:r>
              <a:rPr lang="en-US" altLang="zh-CN" sz="1800" dirty="0" err="1" smtClean="0"/>
              <a:t>serializability</a:t>
            </a:r>
            <a:r>
              <a:rPr lang="en-US" altLang="zh-CN" sz="1800" dirty="0" smtClean="0"/>
              <a:t> order can be obtained by a </a:t>
            </a:r>
            <a:r>
              <a:rPr lang="en-US" altLang="zh-CN" sz="1800" i="1" dirty="0" smtClean="0">
                <a:solidFill>
                  <a:srgbClr val="C00000"/>
                </a:solidFill>
              </a:rPr>
              <a:t>topological</a:t>
            </a:r>
            <a:r>
              <a:rPr lang="en-US" altLang="zh-CN" sz="1800" i="1" dirty="0" smtClean="0">
                <a:solidFill>
                  <a:srgbClr val="000099"/>
                </a:solidFill>
              </a:rPr>
              <a:t> </a:t>
            </a:r>
            <a:r>
              <a:rPr lang="en-US" altLang="zh-CN" sz="1800" i="1" dirty="0" smtClean="0">
                <a:solidFill>
                  <a:srgbClr val="C00000"/>
                </a:solidFill>
              </a:rPr>
              <a:t>sorting</a:t>
            </a:r>
            <a:r>
              <a:rPr lang="en-US" altLang="zh-CN" sz="1800" dirty="0" smtClean="0">
                <a:solidFill>
                  <a:srgbClr val="C00000"/>
                </a:solidFill>
              </a:rPr>
              <a:t> </a:t>
            </a:r>
            <a:r>
              <a:rPr lang="en-US" altLang="zh-CN" sz="1800" dirty="0" smtClean="0"/>
              <a:t>of the graph. </a:t>
            </a:r>
          </a:p>
          <a:p>
            <a:pPr lvl="1"/>
            <a:r>
              <a:rPr lang="en-US" altLang="zh-CN" sz="1600" dirty="0" smtClean="0"/>
              <a:t>That is, a linear order consistent with the partial order of the graph.</a:t>
            </a:r>
          </a:p>
          <a:p>
            <a:pPr lvl="1"/>
            <a:r>
              <a:rPr lang="en-US" altLang="zh-CN" sz="1600" dirty="0" smtClean="0"/>
              <a:t>For example, a </a:t>
            </a:r>
            <a:r>
              <a:rPr lang="en-US" altLang="zh-CN" sz="1600" dirty="0" err="1" smtClean="0"/>
              <a:t>serializability</a:t>
            </a:r>
            <a:r>
              <a:rPr lang="en-US" altLang="zh-CN" sz="1600" dirty="0" smtClean="0"/>
              <a:t> order for the schedule (a)  would be one of either (b) or (c)</a:t>
            </a:r>
            <a:r>
              <a:rPr lang="en-US" altLang="zh-CN" dirty="0" smtClean="0"/>
              <a:t/>
            </a:r>
            <a:br>
              <a:rPr lang="en-US" altLang="zh-CN" dirty="0" smtClean="0"/>
            </a:br>
            <a:endParaRPr lang="en-US" altLang="zh-CN" sz="1600" dirty="0" smtClean="0">
              <a:sym typeface="Monotype Sorts" pitchFamily="2" charset="2"/>
            </a:endParaRPr>
          </a:p>
        </p:txBody>
      </p:sp>
      <p:pic>
        <p:nvPicPr>
          <p:cNvPr id="2662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7471" y="1191387"/>
            <a:ext cx="2630487"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875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a typeface="+mj-ea"/>
              </a:rPr>
              <a:t>Recoverable Schedules</a:t>
            </a:r>
          </a:p>
        </p:txBody>
      </p:sp>
      <p:sp>
        <p:nvSpPr>
          <p:cNvPr id="27651" name="Rectangle 3"/>
          <p:cNvSpPr>
            <a:spLocks noGrp="1" noChangeArrowheads="1"/>
          </p:cNvSpPr>
          <p:nvPr>
            <p:ph type="body" idx="1"/>
          </p:nvPr>
        </p:nvSpPr>
        <p:spPr>
          <a:xfrm>
            <a:off x="914400" y="1158875"/>
            <a:ext cx="7040563" cy="4876800"/>
          </a:xfrm>
        </p:spPr>
        <p:txBody>
          <a:bodyPr/>
          <a:lstStyle/>
          <a:p>
            <a:pPr>
              <a:tabLst>
                <a:tab pos="2395538" algn="l"/>
                <a:tab pos="2857500" algn="l"/>
                <a:tab pos="3549650" algn="l"/>
                <a:tab pos="3997325" algn="l"/>
              </a:tabLst>
            </a:pPr>
            <a:r>
              <a:rPr lang="en-US" altLang="zh-CN" sz="1800" b="1" dirty="0" smtClean="0">
                <a:solidFill>
                  <a:srgbClr val="C00000"/>
                </a:solidFill>
              </a:rPr>
              <a:t>Recoverable</a:t>
            </a:r>
            <a:r>
              <a:rPr lang="en-US" altLang="zh-CN" sz="1800" b="1" i="1" dirty="0" smtClean="0">
                <a:solidFill>
                  <a:srgbClr val="C00000"/>
                </a:solidFill>
              </a:rPr>
              <a:t> </a:t>
            </a:r>
            <a:r>
              <a:rPr lang="en-US" altLang="zh-CN" sz="1800" b="1" dirty="0" smtClean="0">
                <a:solidFill>
                  <a:srgbClr val="C00000"/>
                </a:solidFill>
              </a:rPr>
              <a:t>schedule</a:t>
            </a:r>
            <a:r>
              <a:rPr lang="en-US" altLang="zh-CN" sz="1800" dirty="0" smtClean="0">
                <a:solidFill>
                  <a:srgbClr val="C00000"/>
                </a:solidFill>
              </a:rPr>
              <a:t> </a:t>
            </a:r>
            <a:r>
              <a:rPr lang="en-US" altLang="zh-CN" sz="1800" dirty="0" smtClean="0"/>
              <a:t>— if a transaction </a:t>
            </a:r>
            <a:r>
              <a:rPr lang="en-US" altLang="zh-CN" sz="1800" i="1" dirty="0" err="1" smtClean="0"/>
              <a:t>T</a:t>
            </a:r>
            <a:r>
              <a:rPr lang="en-US" altLang="zh-CN" sz="1800" i="1" baseline="-25000" dirty="0" err="1" smtClean="0"/>
              <a:t>j</a:t>
            </a:r>
            <a:r>
              <a:rPr lang="en-US" altLang="zh-CN" sz="1800" dirty="0" smtClean="0"/>
              <a:t> reads a data item previously written by a transaction </a:t>
            </a:r>
            <a:r>
              <a:rPr lang="en-US" altLang="zh-CN" sz="1800" i="1" dirty="0" err="1" smtClean="0"/>
              <a:t>T</a:t>
            </a:r>
            <a:r>
              <a:rPr lang="en-US" altLang="zh-CN" sz="1800" i="1" baseline="-25000" dirty="0" err="1" smtClean="0"/>
              <a:t>i</a:t>
            </a:r>
            <a:r>
              <a:rPr lang="en-US" altLang="zh-CN" sz="1800" i="1" baseline="-25000" dirty="0" smtClean="0"/>
              <a:t> </a:t>
            </a:r>
            <a:r>
              <a:rPr lang="en-US" altLang="zh-CN" sz="1800" dirty="0" smtClean="0"/>
              <a:t>, then the commit operation of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 </a:t>
            </a:r>
            <a:r>
              <a:rPr lang="en-US" altLang="zh-CN" sz="1800" b="1" dirty="0" smtClean="0">
                <a:solidFill>
                  <a:srgbClr val="C00000"/>
                </a:solidFill>
              </a:rPr>
              <a:t>must</a:t>
            </a:r>
            <a:r>
              <a:rPr lang="en-US" altLang="zh-CN" sz="1800" dirty="0" smtClean="0">
                <a:solidFill>
                  <a:srgbClr val="C00000"/>
                </a:solidFill>
              </a:rPr>
              <a:t> appear before the commit </a:t>
            </a:r>
            <a:r>
              <a:rPr lang="en-US" altLang="zh-CN" sz="1800" dirty="0" smtClean="0"/>
              <a:t>operation of </a:t>
            </a:r>
            <a:r>
              <a:rPr lang="en-US" altLang="zh-CN" sz="1800" i="1" dirty="0" err="1" smtClean="0"/>
              <a:t>T</a:t>
            </a:r>
            <a:r>
              <a:rPr lang="en-US" altLang="zh-CN" sz="1800" i="1" baseline="-25000" dirty="0" err="1" smtClean="0"/>
              <a:t>j</a:t>
            </a:r>
            <a:r>
              <a:rPr lang="en-US" altLang="zh-CN" sz="1800" i="1" dirty="0" smtClean="0"/>
              <a:t>.</a:t>
            </a:r>
            <a:endParaRPr lang="en-US" altLang="zh-CN" sz="1800" dirty="0" smtClean="0"/>
          </a:p>
          <a:p>
            <a:pPr>
              <a:tabLst>
                <a:tab pos="2395538" algn="l"/>
                <a:tab pos="2857500" algn="l"/>
                <a:tab pos="3549650" algn="l"/>
                <a:tab pos="3997325" algn="l"/>
              </a:tabLst>
            </a:pPr>
            <a:r>
              <a:rPr lang="en-US" altLang="zh-CN" sz="1800" dirty="0" smtClean="0"/>
              <a:t>The following schedule is not recoverable if </a:t>
            </a:r>
            <a:r>
              <a:rPr lang="en-US" altLang="zh-CN" sz="1800" i="1" dirty="0" smtClean="0"/>
              <a:t>T</a:t>
            </a:r>
            <a:r>
              <a:rPr lang="en-US" altLang="zh-CN" sz="1800" i="1" baseline="-25000" dirty="0" smtClean="0"/>
              <a:t>9</a:t>
            </a:r>
            <a:r>
              <a:rPr lang="en-US" altLang="zh-CN" sz="1800" i="1" dirty="0" smtClean="0"/>
              <a:t> </a:t>
            </a:r>
            <a:r>
              <a:rPr lang="en-US" altLang="zh-CN" sz="1800" dirty="0" smtClean="0"/>
              <a:t>commits immediately after the read(A) operation.</a:t>
            </a:r>
            <a:r>
              <a:rPr lang="en-US" altLang="zh-CN" sz="1600" dirty="0" smtClean="0"/>
              <a:t/>
            </a:r>
            <a:br>
              <a:rPr lang="en-US" altLang="zh-CN" sz="1600" dirty="0" smtClean="0"/>
            </a:br>
            <a:r>
              <a:rPr lang="en-US" altLang="zh-CN" sz="1600" dirty="0" smtClean="0"/>
              <a:t>		</a:t>
            </a:r>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lvl="1">
              <a:tabLst>
                <a:tab pos="2395538" algn="l"/>
                <a:tab pos="2857500" algn="l"/>
                <a:tab pos="3549650" algn="l"/>
                <a:tab pos="3997325" algn="l"/>
              </a:tabLst>
            </a:pPr>
            <a:r>
              <a:rPr lang="en-US" altLang="zh-CN" sz="1600" dirty="0" smtClean="0"/>
              <a:t>If </a:t>
            </a:r>
            <a:r>
              <a:rPr lang="en-US" altLang="zh-CN" sz="1600" i="1" dirty="0" smtClean="0"/>
              <a:t>T</a:t>
            </a:r>
            <a:r>
              <a:rPr lang="en-US" altLang="zh-CN" sz="1600" baseline="-25000" dirty="0" smtClean="0"/>
              <a:t>8</a:t>
            </a:r>
            <a:r>
              <a:rPr lang="en-US" altLang="zh-CN" sz="1600" dirty="0" smtClean="0"/>
              <a:t> should abort, </a:t>
            </a:r>
            <a:r>
              <a:rPr lang="en-US" altLang="zh-CN" sz="1600" i="1" dirty="0" smtClean="0"/>
              <a:t>T</a:t>
            </a:r>
            <a:r>
              <a:rPr lang="en-US" altLang="zh-CN" sz="1600" baseline="-25000" dirty="0" smtClean="0"/>
              <a:t>9</a:t>
            </a:r>
            <a:r>
              <a:rPr lang="en-US" altLang="zh-CN" sz="1600" dirty="0" smtClean="0"/>
              <a:t> would have read (and possibly shown to the user) an inconsistent database state.  Hence, </a:t>
            </a:r>
            <a:r>
              <a:rPr lang="en-US" altLang="zh-CN" sz="1600" dirty="0" smtClean="0">
                <a:solidFill>
                  <a:srgbClr val="C00000"/>
                </a:solidFill>
              </a:rPr>
              <a:t>database must ensure that schedules are recoverable</a:t>
            </a:r>
            <a:r>
              <a:rPr lang="en-US" altLang="zh-CN" sz="1600" dirty="0" smtClean="0"/>
              <a:t>.</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1" y="2823972"/>
            <a:ext cx="303212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181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a typeface="+mj-ea"/>
              </a:rPr>
              <a:t>Cascading Rollbacks</a:t>
            </a:r>
          </a:p>
        </p:txBody>
      </p:sp>
      <p:sp>
        <p:nvSpPr>
          <p:cNvPr id="28675" name="Rectangle 3"/>
          <p:cNvSpPr>
            <a:spLocks noGrp="1" noChangeArrowheads="1"/>
          </p:cNvSpPr>
          <p:nvPr>
            <p:ph type="body" idx="1"/>
          </p:nvPr>
        </p:nvSpPr>
        <p:spPr>
          <a:xfrm>
            <a:off x="814388" y="1066356"/>
            <a:ext cx="7214044" cy="5151564"/>
          </a:xfrm>
        </p:spPr>
        <p:txBody>
          <a:bodyPr/>
          <a:lstStyle/>
          <a:p>
            <a:pPr>
              <a:tabLst>
                <a:tab pos="1658938" algn="l"/>
                <a:tab pos="2120900" algn="l"/>
                <a:tab pos="2684463" algn="l"/>
                <a:tab pos="3030538" algn="l"/>
                <a:tab pos="3767138" algn="l"/>
                <a:tab pos="4056063" algn="l"/>
              </a:tabLst>
            </a:pPr>
            <a:r>
              <a:rPr lang="en-US" altLang="zh-CN" sz="1800" b="1" dirty="0" smtClean="0">
                <a:solidFill>
                  <a:srgbClr val="C00000"/>
                </a:solidFill>
              </a:rPr>
              <a:t>Cascading rollback</a:t>
            </a:r>
            <a:r>
              <a:rPr lang="en-US" altLang="zh-CN" sz="1800" dirty="0" smtClean="0">
                <a:solidFill>
                  <a:srgbClr val="C00000"/>
                </a:solidFill>
              </a:rPr>
              <a:t> </a:t>
            </a:r>
            <a:r>
              <a:rPr lang="en-US" altLang="zh-CN" sz="1800" dirty="0" smtClean="0"/>
              <a:t>– a single transaction failure leads to a series of transaction rollbacks.  Consider the following schedule where none of the transactions has yet committed (so the schedule is recoverable)</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800" dirty="0" smtClean="0"/>
              <a:t>If </a:t>
            </a:r>
            <a:r>
              <a:rPr lang="en-US" altLang="zh-CN" sz="1800" i="1" dirty="0" smtClean="0"/>
              <a:t>T</a:t>
            </a:r>
            <a:r>
              <a:rPr lang="en-US" altLang="zh-CN" sz="1800" baseline="-25000" dirty="0" smtClean="0"/>
              <a:t>10</a:t>
            </a:r>
            <a:r>
              <a:rPr lang="en-US" altLang="zh-CN" sz="1800" dirty="0" smtClean="0"/>
              <a:t> fails, </a:t>
            </a:r>
            <a:r>
              <a:rPr lang="en-US" altLang="zh-CN" sz="1800" i="1" dirty="0" smtClean="0"/>
              <a:t>T</a:t>
            </a:r>
            <a:r>
              <a:rPr lang="en-US" altLang="zh-CN" sz="1800" baseline="-25000" dirty="0" smtClean="0"/>
              <a:t>11</a:t>
            </a:r>
            <a:r>
              <a:rPr lang="en-US" altLang="zh-CN" sz="1800" dirty="0" smtClean="0"/>
              <a:t> and </a:t>
            </a:r>
            <a:r>
              <a:rPr lang="en-US" altLang="zh-CN" sz="1800" i="1" dirty="0" smtClean="0"/>
              <a:t>T</a:t>
            </a:r>
            <a:r>
              <a:rPr lang="en-US" altLang="zh-CN" sz="1800" baseline="-25000" dirty="0" smtClean="0"/>
              <a:t>12</a:t>
            </a:r>
            <a:r>
              <a:rPr lang="en-US" altLang="zh-CN" sz="1800" dirty="0" smtClean="0"/>
              <a:t> must also be rolled back.</a:t>
            </a:r>
          </a:p>
          <a:p>
            <a:pPr>
              <a:tabLst>
                <a:tab pos="1658938" algn="l"/>
                <a:tab pos="2120900" algn="l"/>
                <a:tab pos="2684463" algn="l"/>
                <a:tab pos="3030538" algn="l"/>
                <a:tab pos="3767138" algn="l"/>
                <a:tab pos="4056063" algn="l"/>
              </a:tabLst>
            </a:pPr>
            <a:r>
              <a:rPr lang="en-US" altLang="zh-CN" sz="1800" dirty="0" smtClean="0"/>
              <a:t>Can lead to the undoing of a significant amount of work</a:t>
            </a:r>
          </a:p>
          <a:p>
            <a:pPr>
              <a:tabLst>
                <a:tab pos="1658938" algn="l"/>
                <a:tab pos="2120900" algn="l"/>
                <a:tab pos="2684463" algn="l"/>
                <a:tab pos="3030538" algn="l"/>
                <a:tab pos="3767138" algn="l"/>
                <a:tab pos="4056063" algn="l"/>
              </a:tabLst>
            </a:pPr>
            <a:r>
              <a:rPr lang="en-US" altLang="zh-CN" sz="1800" dirty="0">
                <a:ea typeface="宋体" pitchFamily="2" charset="-122"/>
              </a:rPr>
              <a:t>Theoretically, it is </a:t>
            </a:r>
            <a:r>
              <a:rPr lang="en-US" altLang="zh-CN" sz="1800" dirty="0">
                <a:solidFill>
                  <a:schemeClr val="tx2"/>
                </a:solidFill>
                <a:ea typeface="宋体" pitchFamily="2" charset="-122"/>
              </a:rPr>
              <a:t>not mandatory</a:t>
            </a:r>
            <a:r>
              <a:rPr lang="en-US" altLang="zh-CN" sz="1800" dirty="0">
                <a:ea typeface="宋体" pitchFamily="2" charset="-122"/>
              </a:rPr>
              <a:t> to avoid cascading rollback</a:t>
            </a:r>
            <a:r>
              <a:rPr lang="en-US" altLang="zh-CN" sz="1800" dirty="0" smtClean="0">
                <a:ea typeface="宋体" pitchFamily="2" charset="-122"/>
              </a:rPr>
              <a:t>.</a:t>
            </a:r>
            <a:endParaRPr lang="en-US" altLang="zh-CN" sz="1800" dirty="0">
              <a:ea typeface="宋体" pitchFamily="2" charset="-122"/>
            </a:endParaRP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2379980"/>
            <a:ext cx="380682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211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a typeface="+mj-ea"/>
              </a:rPr>
              <a:t>Cascadeless Schedules</a:t>
            </a:r>
          </a:p>
        </p:txBody>
      </p:sp>
      <p:sp>
        <p:nvSpPr>
          <p:cNvPr id="29699" name="Rectangle 3"/>
          <p:cNvSpPr>
            <a:spLocks noGrp="1" noChangeArrowheads="1"/>
          </p:cNvSpPr>
          <p:nvPr>
            <p:ph type="body" idx="1"/>
          </p:nvPr>
        </p:nvSpPr>
        <p:spPr>
          <a:xfrm>
            <a:off x="1048131" y="1140079"/>
            <a:ext cx="7080250" cy="4903788"/>
          </a:xfrm>
        </p:spPr>
        <p:txBody>
          <a:bodyPr/>
          <a:lstStyle/>
          <a:p>
            <a:r>
              <a:rPr lang="en-US" altLang="zh-CN" sz="1800" b="1" dirty="0" err="1" smtClean="0">
                <a:solidFill>
                  <a:srgbClr val="C00000"/>
                </a:solidFill>
              </a:rPr>
              <a:t>Cascadeless</a:t>
            </a:r>
            <a:r>
              <a:rPr lang="en-US" altLang="zh-CN" sz="1800" b="1" i="1" dirty="0" smtClean="0">
                <a:solidFill>
                  <a:srgbClr val="C00000"/>
                </a:solidFill>
              </a:rPr>
              <a:t> </a:t>
            </a:r>
            <a:r>
              <a:rPr lang="en-US" altLang="zh-CN" sz="1800" b="1" dirty="0" smtClean="0">
                <a:solidFill>
                  <a:srgbClr val="C00000"/>
                </a:solidFill>
              </a:rPr>
              <a:t>schedules</a:t>
            </a:r>
            <a:r>
              <a:rPr lang="en-US" altLang="zh-CN" sz="1800" dirty="0" smtClean="0">
                <a:solidFill>
                  <a:srgbClr val="C00000"/>
                </a:solidFill>
              </a:rPr>
              <a:t> </a:t>
            </a:r>
            <a:r>
              <a:rPr lang="en-US" altLang="zh-CN" sz="1800" dirty="0" smtClean="0"/>
              <a:t>— for each pair of transactions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and </a:t>
            </a:r>
            <a:r>
              <a:rPr lang="en-US" altLang="zh-CN" sz="1800" i="1" dirty="0" err="1" smtClean="0"/>
              <a:t>T</a:t>
            </a:r>
            <a:r>
              <a:rPr lang="en-US" altLang="zh-CN" sz="1800" i="1" baseline="-25000" dirty="0" err="1" smtClean="0"/>
              <a:t>j</a:t>
            </a:r>
            <a:r>
              <a:rPr lang="en-US" altLang="zh-CN" sz="1800" dirty="0" smtClean="0"/>
              <a:t> such that </a:t>
            </a:r>
            <a:r>
              <a:rPr lang="en-US" altLang="zh-CN" sz="1800" i="1" dirty="0" err="1" smtClean="0"/>
              <a:t>T</a:t>
            </a:r>
            <a:r>
              <a:rPr lang="en-US" altLang="zh-CN" sz="1800" i="1" baseline="-25000" dirty="0" err="1" smtClean="0"/>
              <a:t>j</a:t>
            </a:r>
            <a:r>
              <a:rPr lang="en-US" altLang="zh-CN" sz="1800" dirty="0" smtClean="0"/>
              <a:t>  reads a data item previously written by </a:t>
            </a:r>
            <a:r>
              <a:rPr lang="en-US" altLang="zh-CN" sz="1800" i="1" dirty="0" err="1" smtClean="0"/>
              <a:t>T</a:t>
            </a:r>
            <a:r>
              <a:rPr lang="en-US" altLang="zh-CN" sz="1800" i="1" baseline="-25000" dirty="0" err="1" smtClean="0"/>
              <a:t>i</a:t>
            </a:r>
            <a:r>
              <a:rPr lang="en-US" altLang="zh-CN" sz="1800" dirty="0" smtClean="0"/>
              <a:t>, the commit operation of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 appears before the read operation of </a:t>
            </a:r>
            <a:r>
              <a:rPr lang="en-US" altLang="zh-CN" sz="1800" i="1" dirty="0" err="1" smtClean="0"/>
              <a:t>T</a:t>
            </a:r>
            <a:r>
              <a:rPr lang="en-US" altLang="zh-CN" sz="1800" i="1" baseline="-25000" dirty="0" err="1" smtClean="0"/>
              <a:t>j</a:t>
            </a:r>
            <a:r>
              <a:rPr lang="en-US" altLang="zh-CN" sz="1800" dirty="0" smtClean="0"/>
              <a:t>.</a:t>
            </a:r>
          </a:p>
          <a:p>
            <a:r>
              <a:rPr lang="en-US" altLang="zh-CN" sz="1800" dirty="0" smtClean="0"/>
              <a:t>Every </a:t>
            </a:r>
            <a:r>
              <a:rPr lang="en-US" altLang="zh-CN" sz="1800" dirty="0" err="1" smtClean="0"/>
              <a:t>cascadeless</a:t>
            </a:r>
            <a:r>
              <a:rPr lang="en-US" altLang="zh-CN" sz="1800" dirty="0" smtClean="0"/>
              <a:t> schedule is also recoverable</a:t>
            </a:r>
          </a:p>
          <a:p>
            <a:r>
              <a:rPr lang="en-US" altLang="zh-CN" sz="1800" dirty="0" smtClean="0"/>
              <a:t>It is desirable to restrict the schedules to those that are </a:t>
            </a:r>
            <a:r>
              <a:rPr lang="en-US" altLang="zh-CN" sz="1800" dirty="0" err="1" smtClean="0"/>
              <a:t>cascadeless</a:t>
            </a:r>
            <a:endParaRPr lang="en-US" altLang="zh-CN" sz="1800" dirty="0" smtClean="0"/>
          </a:p>
          <a:p>
            <a:r>
              <a:rPr lang="en-US" altLang="zh-CN" sz="1800" dirty="0" smtClean="0"/>
              <a:t>Example of  a schedule that is NOT </a:t>
            </a:r>
            <a:r>
              <a:rPr lang="en-US" altLang="zh-CN" sz="1800" dirty="0" err="1" smtClean="0"/>
              <a:t>cascadeless</a:t>
            </a:r>
            <a:endParaRPr lang="en-US" altLang="zh-CN" sz="1800" dirty="0" smtClean="0"/>
          </a:p>
          <a:p>
            <a:endParaRPr lang="en-US" altLang="zh-CN" dirty="0" smtClean="0"/>
          </a:p>
        </p:txBody>
      </p:sp>
      <p:pic>
        <p:nvPicPr>
          <p:cNvPr id="297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480" y="3605848"/>
            <a:ext cx="38068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022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547497" y="64008"/>
            <a:ext cx="8077200" cy="609600"/>
          </a:xfrm>
        </p:spPr>
        <p:txBody>
          <a:bodyPr/>
          <a:lstStyle/>
          <a:p>
            <a:pPr>
              <a:defRPr/>
            </a:pPr>
            <a:r>
              <a:rPr lang="en-US" dirty="0">
                <a:ea typeface="+mj-ea"/>
              </a:rPr>
              <a:t>Concurrency Control</a:t>
            </a:r>
          </a:p>
        </p:txBody>
      </p:sp>
      <p:sp>
        <p:nvSpPr>
          <p:cNvPr id="30723" name="Rectangle 3"/>
          <p:cNvSpPr>
            <a:spLocks noGrp="1" noChangeArrowheads="1"/>
          </p:cNvSpPr>
          <p:nvPr>
            <p:ph type="body" idx="1"/>
          </p:nvPr>
        </p:nvSpPr>
        <p:spPr>
          <a:xfrm>
            <a:off x="919925" y="1088200"/>
            <a:ext cx="7508875" cy="4884737"/>
          </a:xfrm>
        </p:spPr>
        <p:txBody>
          <a:bodyPr/>
          <a:lstStyle/>
          <a:p>
            <a:r>
              <a:rPr lang="en-US" altLang="zh-CN" sz="1800" dirty="0" smtClean="0"/>
              <a:t>A database must provide a mechanism that will ensure that all possible schedules are both:</a:t>
            </a:r>
          </a:p>
          <a:p>
            <a:pPr lvl="1"/>
            <a:r>
              <a:rPr lang="en-US" altLang="zh-CN" sz="1600" dirty="0" smtClean="0"/>
              <a:t>serializable. </a:t>
            </a:r>
          </a:p>
          <a:p>
            <a:pPr lvl="1"/>
            <a:r>
              <a:rPr lang="en-US" altLang="zh-CN" sz="1600" dirty="0" smtClean="0"/>
              <a:t>Recoverable and preferably </a:t>
            </a:r>
            <a:r>
              <a:rPr lang="en-US" altLang="zh-CN" sz="1600" dirty="0" err="1" smtClean="0"/>
              <a:t>cascadeless</a:t>
            </a:r>
            <a:endParaRPr lang="en-US" altLang="zh-CN" sz="1600" dirty="0" smtClean="0"/>
          </a:p>
          <a:p>
            <a:r>
              <a:rPr lang="en-US" altLang="zh-CN" sz="1800" dirty="0" smtClean="0"/>
              <a:t>A policy in which only one transaction can execute at a time generates serial schedules, but provides a poor degree of concurrency</a:t>
            </a:r>
          </a:p>
          <a:p>
            <a:r>
              <a:rPr lang="en-US" altLang="zh-CN" sz="1800" dirty="0" smtClean="0"/>
              <a:t>Concurrency-control schemes tradeoff between the amount of concurrency they allow and the amount of overhead that they incur</a:t>
            </a:r>
          </a:p>
          <a:p>
            <a:r>
              <a:rPr lang="en-US" altLang="zh-CN" sz="1800" dirty="0" smtClean="0"/>
              <a:t>Testing a schedule for </a:t>
            </a:r>
            <a:r>
              <a:rPr lang="en-US" altLang="zh-CN" sz="1800" dirty="0" err="1" smtClean="0"/>
              <a:t>serializability</a:t>
            </a:r>
            <a:r>
              <a:rPr lang="en-US" altLang="zh-CN" sz="1800" dirty="0" smtClean="0"/>
              <a:t> </a:t>
            </a:r>
            <a:r>
              <a:rPr lang="en-US" altLang="zh-CN" sz="1800" i="1" dirty="0" smtClean="0"/>
              <a:t>after</a:t>
            </a:r>
            <a:r>
              <a:rPr lang="en-US" altLang="zh-CN" sz="1800" dirty="0" smtClean="0"/>
              <a:t> it has executed is a little too late! </a:t>
            </a:r>
          </a:p>
          <a:p>
            <a:pPr lvl="1"/>
            <a:r>
              <a:rPr lang="en-US" altLang="zh-CN" sz="1600" dirty="0" smtClean="0"/>
              <a:t>Tests for </a:t>
            </a:r>
            <a:r>
              <a:rPr lang="en-US" altLang="zh-CN" sz="1600" dirty="0" err="1" smtClean="0"/>
              <a:t>serializability</a:t>
            </a:r>
            <a:r>
              <a:rPr lang="en-US" altLang="zh-CN" sz="1600" dirty="0" smtClean="0"/>
              <a:t> help us understand why a concurrency control protocol is correct</a:t>
            </a:r>
          </a:p>
          <a:p>
            <a:r>
              <a:rPr lang="en-US" altLang="zh-CN" sz="1800" b="1" dirty="0" smtClean="0"/>
              <a:t>Goal</a:t>
            </a:r>
            <a:r>
              <a:rPr lang="en-US" altLang="zh-CN" sz="1800" dirty="0" smtClean="0"/>
              <a:t> – to develop concurrency control protocols that will assure </a:t>
            </a:r>
            <a:r>
              <a:rPr lang="en-US" altLang="zh-CN" sz="1800" dirty="0" err="1" smtClean="0"/>
              <a:t>serializability</a:t>
            </a:r>
            <a:r>
              <a:rPr lang="en-US" altLang="zh-CN" sz="1800" dirty="0" smtClean="0"/>
              <a:t>.</a:t>
            </a:r>
          </a:p>
        </p:txBody>
      </p:sp>
    </p:spTree>
    <p:extLst>
      <p:ext uri="{BB962C8B-B14F-4D97-AF65-F5344CB8AC3E}">
        <p14:creationId xmlns:p14="http://schemas.microsoft.com/office/powerpoint/2010/main" val="954525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74040" y="233680"/>
            <a:ext cx="7857653" cy="609600"/>
          </a:xfrm>
        </p:spPr>
        <p:txBody>
          <a:bodyPr/>
          <a:lstStyle/>
          <a:p>
            <a:r>
              <a:rPr lang="en-US" altLang="zh-CN" dirty="0" smtClean="0">
                <a:ea typeface="宋体" pitchFamily="2" charset="-122"/>
              </a:rPr>
              <a:t>Concurrency Control Protocols</a:t>
            </a:r>
            <a:endParaRPr lang="en-US" altLang="zh-CN" dirty="0">
              <a:ea typeface="宋体" pitchFamily="2" charset="-122"/>
            </a:endParaRPr>
          </a:p>
        </p:txBody>
      </p:sp>
      <p:sp>
        <p:nvSpPr>
          <p:cNvPr id="2051" name="Rectangle 3"/>
          <p:cNvSpPr>
            <a:spLocks noGrp="1" noChangeArrowheads="1"/>
          </p:cNvSpPr>
          <p:nvPr>
            <p:ph type="body" idx="4294967295"/>
          </p:nvPr>
        </p:nvSpPr>
        <p:spPr>
          <a:xfrm>
            <a:off x="1010920" y="1457960"/>
            <a:ext cx="7848600" cy="1966375"/>
          </a:xfrm>
        </p:spPr>
        <p:txBody>
          <a:bodyPr/>
          <a:lstStyle/>
          <a:p>
            <a:r>
              <a:rPr lang="en-US" altLang="zh-CN" dirty="0">
                <a:ea typeface="宋体" pitchFamily="2" charset="-122"/>
              </a:rPr>
              <a:t>Lock-Based Protocols</a:t>
            </a:r>
          </a:p>
          <a:p>
            <a:r>
              <a:rPr lang="en-US" altLang="zh-CN" dirty="0">
                <a:ea typeface="宋体" pitchFamily="2" charset="-122"/>
              </a:rPr>
              <a:t>Deadlock Handling</a:t>
            </a:r>
          </a:p>
          <a:p>
            <a:r>
              <a:rPr lang="en-US" altLang="zh-CN" dirty="0" smtClean="0">
                <a:ea typeface="宋体" pitchFamily="2" charset="-122"/>
              </a:rPr>
              <a:t>Multiple Granularity</a:t>
            </a:r>
            <a:endParaRPr lang="en-US" altLang="zh-CN" dirty="0">
              <a:ea typeface="宋体" pitchFamily="2" charset="-122"/>
            </a:endParaRPr>
          </a:p>
        </p:txBody>
      </p:sp>
    </p:spTree>
    <p:extLst>
      <p:ext uri="{BB962C8B-B14F-4D97-AF65-F5344CB8AC3E}">
        <p14:creationId xmlns:p14="http://schemas.microsoft.com/office/powerpoint/2010/main" val="1540844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ea typeface="宋体" pitchFamily="2" charset="-122"/>
              </a:rPr>
              <a:t>Lock-Based Protocols</a:t>
            </a:r>
          </a:p>
        </p:txBody>
      </p:sp>
      <p:sp>
        <p:nvSpPr>
          <p:cNvPr id="6147" name="Rectangle 3"/>
          <p:cNvSpPr>
            <a:spLocks noGrp="1" noChangeArrowheads="1"/>
          </p:cNvSpPr>
          <p:nvPr>
            <p:ph type="body" idx="4294967295"/>
          </p:nvPr>
        </p:nvSpPr>
        <p:spPr>
          <a:xfrm>
            <a:off x="571500" y="1447800"/>
            <a:ext cx="7972136" cy="4876800"/>
          </a:xfrm>
        </p:spPr>
        <p:txBody>
          <a:bodyPr/>
          <a:lstStyle/>
          <a:p>
            <a:r>
              <a:rPr lang="en-US" altLang="zh-CN" dirty="0">
                <a:ea typeface="宋体" pitchFamily="2" charset="-122"/>
              </a:rPr>
              <a:t>A lock is a mechanism to control concurrent access to a data item</a:t>
            </a:r>
          </a:p>
          <a:p>
            <a:pPr>
              <a:spcBef>
                <a:spcPts val="1800"/>
              </a:spcBef>
            </a:pPr>
            <a:r>
              <a:rPr lang="en-US" altLang="zh-CN" dirty="0">
                <a:ea typeface="宋体" pitchFamily="2" charset="-122"/>
              </a:rPr>
              <a:t>Data items can be locked in two modes :</a:t>
            </a:r>
          </a:p>
          <a:p>
            <a:pPr>
              <a:buFont typeface="Monotype Sorts" pitchFamily="2" charset="2"/>
              <a:buNone/>
            </a:pPr>
            <a:r>
              <a:rPr lang="en-US" altLang="zh-CN" sz="1800" i="1" dirty="0">
                <a:ea typeface="宋体" pitchFamily="2" charset="-122"/>
              </a:rPr>
              <a:t>    </a:t>
            </a:r>
            <a:r>
              <a:rPr lang="en-US" altLang="zh-CN" sz="1800" dirty="0">
                <a:ea typeface="宋体" pitchFamily="2" charset="-122"/>
              </a:rPr>
              <a:t>1</a:t>
            </a:r>
            <a:r>
              <a:rPr lang="en-US" altLang="zh-CN" sz="1800" i="1" dirty="0">
                <a:ea typeface="宋体" pitchFamily="2" charset="-122"/>
              </a:rPr>
              <a:t>.  </a:t>
            </a:r>
            <a:r>
              <a:rPr lang="en-US" altLang="zh-CN" sz="1800" i="1" dirty="0">
                <a:solidFill>
                  <a:schemeClr val="tx2"/>
                </a:solidFill>
                <a:ea typeface="宋体" pitchFamily="2" charset="-122"/>
              </a:rPr>
              <a:t>exclusive</a:t>
            </a:r>
            <a:r>
              <a:rPr lang="en-US" altLang="zh-CN" sz="1800" i="1" dirty="0">
                <a:ea typeface="宋体" pitchFamily="2" charset="-122"/>
              </a:rPr>
              <a:t> (X) mode</a:t>
            </a:r>
            <a:r>
              <a:rPr lang="en-US" altLang="zh-CN" sz="1800" dirty="0">
                <a:ea typeface="宋体" pitchFamily="2" charset="-122"/>
              </a:rPr>
              <a:t>. Data item can be both read as well as   </a:t>
            </a:r>
          </a:p>
          <a:p>
            <a:pPr>
              <a:lnSpc>
                <a:spcPct val="60000"/>
              </a:lnSpc>
              <a:buFont typeface="Monotype Sorts" pitchFamily="2" charset="2"/>
              <a:buNone/>
            </a:pPr>
            <a:r>
              <a:rPr lang="en-US" altLang="zh-CN" sz="1800" dirty="0">
                <a:ea typeface="宋体" pitchFamily="2" charset="-122"/>
              </a:rPr>
              <a:t>         written. X-lock is requested using </a:t>
            </a:r>
            <a:r>
              <a:rPr lang="en-US" altLang="zh-CN" sz="1800" b="1" dirty="0">
                <a:ea typeface="宋体" pitchFamily="2" charset="-122"/>
              </a:rPr>
              <a:t> lock-X</a:t>
            </a:r>
            <a:r>
              <a:rPr lang="en-US" altLang="zh-CN" sz="1800" dirty="0">
                <a:ea typeface="宋体" pitchFamily="2" charset="-122"/>
              </a:rPr>
              <a:t> instruction.</a:t>
            </a:r>
          </a:p>
          <a:p>
            <a:pPr>
              <a:buFont typeface="Monotype Sorts" pitchFamily="2" charset="2"/>
              <a:buNone/>
            </a:pPr>
            <a:r>
              <a:rPr lang="en-US" altLang="zh-CN" sz="1800" i="1" dirty="0">
                <a:ea typeface="宋体" pitchFamily="2" charset="-122"/>
              </a:rPr>
              <a:t>    </a:t>
            </a:r>
            <a:r>
              <a:rPr lang="en-US" altLang="zh-CN" sz="1800" dirty="0">
                <a:ea typeface="宋体" pitchFamily="2" charset="-122"/>
              </a:rPr>
              <a:t>2</a:t>
            </a:r>
            <a:r>
              <a:rPr lang="en-US" altLang="zh-CN" sz="1800" i="1" dirty="0">
                <a:ea typeface="宋体" pitchFamily="2" charset="-122"/>
              </a:rPr>
              <a:t>.  </a:t>
            </a:r>
            <a:r>
              <a:rPr lang="en-US" altLang="zh-CN" sz="1800" i="1" dirty="0">
                <a:solidFill>
                  <a:schemeClr val="tx2"/>
                </a:solidFill>
                <a:ea typeface="宋体" pitchFamily="2" charset="-122"/>
              </a:rPr>
              <a:t>shared</a:t>
            </a:r>
            <a:r>
              <a:rPr lang="en-US" altLang="zh-CN" sz="1800" i="1" dirty="0">
                <a:ea typeface="宋体" pitchFamily="2" charset="-122"/>
              </a:rPr>
              <a:t> (S) mode</a:t>
            </a:r>
            <a:r>
              <a:rPr lang="en-US" altLang="zh-CN" sz="1800" dirty="0">
                <a:ea typeface="宋体" pitchFamily="2" charset="-122"/>
              </a:rPr>
              <a:t>. Data item can only be read. S-lock is          </a:t>
            </a:r>
          </a:p>
          <a:p>
            <a:pPr>
              <a:lnSpc>
                <a:spcPct val="60000"/>
              </a:lnSpc>
              <a:buFont typeface="Monotype Sorts" pitchFamily="2" charset="2"/>
              <a:buNone/>
            </a:pPr>
            <a:r>
              <a:rPr lang="en-US" altLang="zh-CN" sz="1800" dirty="0">
                <a:ea typeface="宋体" pitchFamily="2" charset="-122"/>
              </a:rPr>
              <a:t>         requested using </a:t>
            </a:r>
            <a:r>
              <a:rPr lang="en-US" altLang="zh-CN" sz="1800" b="1" dirty="0">
                <a:ea typeface="宋体" pitchFamily="2" charset="-122"/>
              </a:rPr>
              <a:t> lock-S</a:t>
            </a:r>
            <a:r>
              <a:rPr lang="en-US" altLang="zh-CN" sz="1800" dirty="0">
                <a:ea typeface="宋体" pitchFamily="2" charset="-122"/>
              </a:rPr>
              <a:t> instruction.</a:t>
            </a:r>
          </a:p>
          <a:p>
            <a:pPr>
              <a:lnSpc>
                <a:spcPct val="110000"/>
              </a:lnSpc>
              <a:spcBef>
                <a:spcPts val="1800"/>
              </a:spcBef>
            </a:pPr>
            <a:r>
              <a:rPr lang="en-US" altLang="zh-CN" dirty="0">
                <a:ea typeface="宋体" pitchFamily="2" charset="-122"/>
              </a:rPr>
              <a:t>Lock requests are made to concurrency-control manager. </a:t>
            </a:r>
            <a:r>
              <a:rPr lang="en-US" altLang="zh-CN" dirty="0">
                <a:solidFill>
                  <a:schemeClr val="tx2"/>
                </a:solidFill>
                <a:ea typeface="宋体" pitchFamily="2" charset="-122"/>
              </a:rPr>
              <a:t>Transaction can proceed only after request is granted</a:t>
            </a:r>
            <a:r>
              <a:rPr lang="en-US" altLang="zh-CN" dirty="0">
                <a:ea typeface="宋体" pitchFamily="2" charset="-122"/>
              </a:rPr>
              <a:t>.</a:t>
            </a:r>
          </a:p>
        </p:txBody>
      </p:sp>
    </p:spTree>
    <p:extLst>
      <p:ext uri="{BB962C8B-B14F-4D97-AF65-F5344CB8AC3E}">
        <p14:creationId xmlns:p14="http://schemas.microsoft.com/office/powerpoint/2010/main" val="207734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8195" name="Rectangle 3"/>
          <p:cNvSpPr>
            <a:spLocks noGrp="1" noChangeArrowheads="1"/>
          </p:cNvSpPr>
          <p:nvPr>
            <p:ph type="body" idx="4294967295"/>
          </p:nvPr>
        </p:nvSpPr>
        <p:spPr>
          <a:xfrm>
            <a:off x="571500" y="1143000"/>
            <a:ext cx="7848600" cy="4876800"/>
          </a:xfrm>
        </p:spPr>
        <p:txBody>
          <a:bodyPr/>
          <a:lstStyle/>
          <a:p>
            <a:pPr>
              <a:lnSpc>
                <a:spcPct val="90000"/>
              </a:lnSpc>
            </a:pPr>
            <a:r>
              <a:rPr lang="en-US" altLang="zh-CN" dirty="0">
                <a:solidFill>
                  <a:schemeClr val="tx2"/>
                </a:solidFill>
                <a:ea typeface="宋体" pitchFamily="2" charset="-122"/>
              </a:rPr>
              <a:t>Lock-compatibility matrix</a:t>
            </a:r>
          </a:p>
          <a:p>
            <a:pPr>
              <a:lnSpc>
                <a:spcPct val="90000"/>
              </a:lnSpc>
            </a:pPr>
            <a:endParaRPr lang="en-US" altLang="zh-CN" dirty="0">
              <a:solidFill>
                <a:schemeClr val="tx2"/>
              </a:solidFill>
              <a:ea typeface="宋体" pitchFamily="2" charset="-122"/>
            </a:endParaRPr>
          </a:p>
          <a:p>
            <a:pPr>
              <a:lnSpc>
                <a:spcPct val="90000"/>
              </a:lnSpc>
            </a:pPr>
            <a:endParaRPr lang="en-US" altLang="zh-CN" dirty="0">
              <a:ea typeface="宋体" pitchFamily="2" charset="-122"/>
            </a:endParaRPr>
          </a:p>
          <a:p>
            <a:pPr>
              <a:lnSpc>
                <a:spcPct val="90000"/>
              </a:lnSpc>
            </a:pPr>
            <a:endParaRPr lang="en-US" altLang="zh-CN" dirty="0">
              <a:ea typeface="宋体" pitchFamily="2" charset="-122"/>
            </a:endParaRPr>
          </a:p>
          <a:p>
            <a:pPr>
              <a:lnSpc>
                <a:spcPct val="90000"/>
              </a:lnSpc>
              <a:buFont typeface="Monotype Sorts" pitchFamily="2" charset="2"/>
              <a:buNone/>
            </a:pPr>
            <a:endParaRPr lang="en-US" altLang="zh-CN" dirty="0">
              <a:ea typeface="宋体" pitchFamily="2" charset="-122"/>
            </a:endParaRPr>
          </a:p>
          <a:p>
            <a:pPr>
              <a:lnSpc>
                <a:spcPct val="90000"/>
              </a:lnSpc>
            </a:pPr>
            <a:r>
              <a:rPr lang="en-US" altLang="zh-CN" dirty="0">
                <a:ea typeface="宋体" pitchFamily="2" charset="-122"/>
              </a:rPr>
              <a:t>A transaction may be granted a lock on an item if the requested lock is compatible with locks already held on the item by other transactions</a:t>
            </a:r>
          </a:p>
          <a:p>
            <a:pPr>
              <a:lnSpc>
                <a:spcPct val="90000"/>
              </a:lnSpc>
            </a:pPr>
            <a:r>
              <a:rPr lang="en-US" altLang="zh-CN" dirty="0">
                <a:ea typeface="宋体" pitchFamily="2" charset="-122"/>
              </a:rPr>
              <a:t>Any number of transactions can hold shared locks on an item, but if any transaction holds an exclusive on the item no other transaction may hold any lock on the item.</a:t>
            </a:r>
          </a:p>
          <a:p>
            <a:pPr>
              <a:lnSpc>
                <a:spcPct val="90000"/>
              </a:lnSpc>
            </a:pPr>
            <a:r>
              <a:rPr lang="en-US" altLang="zh-CN" dirty="0">
                <a:solidFill>
                  <a:schemeClr val="tx2"/>
                </a:solidFill>
                <a:ea typeface="宋体" pitchFamily="2" charset="-122"/>
              </a:rPr>
              <a:t>If a lock cannot be granted, the requesting transaction is made to wait</a:t>
            </a:r>
            <a:r>
              <a:rPr lang="en-US" altLang="zh-CN" dirty="0">
                <a:ea typeface="宋体" pitchFamily="2" charset="-122"/>
              </a:rPr>
              <a:t> till all incompatible locks held by other transactions have been released.  The lock is then granted.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950" y="1700502"/>
            <a:ext cx="21097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61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dirty="0" smtClean="0">
                <a:ea typeface="+mj-ea"/>
              </a:rPr>
              <a:t>Required  Properties of a Transaction</a:t>
            </a:r>
            <a:endParaRPr lang="en-US" dirty="0">
              <a:ea typeface="+mj-ea"/>
            </a:endParaRPr>
          </a:p>
        </p:txBody>
      </p:sp>
      <p:sp>
        <p:nvSpPr>
          <p:cNvPr id="7171" name="Rectangle 3"/>
          <p:cNvSpPr>
            <a:spLocks noGrp="1" noChangeArrowheads="1"/>
          </p:cNvSpPr>
          <p:nvPr>
            <p:ph type="body" idx="1"/>
          </p:nvPr>
        </p:nvSpPr>
        <p:spPr>
          <a:xfrm>
            <a:off x="914400" y="1097344"/>
            <a:ext cx="7443215" cy="5000625"/>
          </a:xfrm>
        </p:spPr>
        <p:txBody>
          <a:bodyPr/>
          <a:lstStyle/>
          <a:p>
            <a:r>
              <a:rPr lang="en-US" altLang="zh-CN" sz="1800" dirty="0" smtClean="0"/>
              <a:t>Consider a transaction to transfer $50 from account A to account B:</a:t>
            </a:r>
          </a:p>
          <a:p>
            <a:pPr marL="1504950" lvl="3" indent="-304800">
              <a:buFontTx/>
              <a:buNone/>
            </a:pPr>
            <a:r>
              <a:rPr lang="en-US" altLang="zh-CN" sz="1400" dirty="0">
                <a:ea typeface="宋体" pitchFamily="2" charset="-122"/>
              </a:rPr>
              <a:t>1.	</a:t>
            </a:r>
            <a:r>
              <a:rPr lang="en-US" altLang="zh-CN" sz="1400" b="1" dirty="0">
                <a:ea typeface="宋体" pitchFamily="2" charset="-122"/>
              </a:rPr>
              <a:t>read</a:t>
            </a:r>
            <a:r>
              <a:rPr lang="en-US" altLang="zh-CN" sz="1400" dirty="0">
                <a:ea typeface="宋体" pitchFamily="2" charset="-122"/>
              </a:rPr>
              <a:t>(</a:t>
            </a:r>
            <a:r>
              <a:rPr lang="en-US" altLang="zh-CN" sz="1400" i="1" dirty="0">
                <a:ea typeface="宋体" pitchFamily="2" charset="-122"/>
              </a:rPr>
              <a:t>A</a:t>
            </a:r>
            <a:r>
              <a:rPr lang="en-US" altLang="zh-CN" sz="1400" dirty="0">
                <a:ea typeface="宋体" pitchFamily="2" charset="-122"/>
              </a:rPr>
              <a:t>) </a:t>
            </a:r>
            <a:r>
              <a:rPr lang="en-US" altLang="zh-CN" sz="1400" b="1" dirty="0">
                <a:ea typeface="宋体" pitchFamily="2" charset="-122"/>
              </a:rPr>
              <a:t>	</a:t>
            </a:r>
            <a:r>
              <a:rPr lang="en-US" altLang="zh-CN" sz="1400" dirty="0">
                <a:ea typeface="宋体" pitchFamily="2" charset="-122"/>
              </a:rPr>
              <a:t>	4. </a:t>
            </a:r>
            <a:r>
              <a:rPr lang="en-US" altLang="zh-CN" sz="1400" b="1" dirty="0">
                <a:ea typeface="宋体" pitchFamily="2" charset="-122"/>
              </a:rPr>
              <a:t>read</a:t>
            </a:r>
            <a:r>
              <a:rPr lang="en-US" altLang="zh-CN" sz="1400" dirty="0">
                <a:ea typeface="宋体" pitchFamily="2" charset="-122"/>
              </a:rPr>
              <a:t>(</a:t>
            </a:r>
            <a:r>
              <a:rPr lang="en-US" altLang="zh-CN" sz="1400" i="1" dirty="0">
                <a:ea typeface="宋体" pitchFamily="2" charset="-122"/>
              </a:rPr>
              <a:t>B</a:t>
            </a:r>
            <a:r>
              <a:rPr lang="en-US" altLang="zh-CN" sz="1400" dirty="0">
                <a:ea typeface="宋体" pitchFamily="2" charset="-122"/>
              </a:rPr>
              <a:t>)</a:t>
            </a:r>
          </a:p>
          <a:p>
            <a:pPr marL="1504950" lvl="3" indent="-304800">
              <a:buFontTx/>
              <a:buNone/>
            </a:pPr>
            <a:r>
              <a:rPr lang="en-US" altLang="zh-CN" sz="1400" dirty="0">
                <a:ea typeface="宋体" pitchFamily="2" charset="-122"/>
              </a:rPr>
              <a:t>2.	</a:t>
            </a:r>
            <a:r>
              <a:rPr lang="en-US" altLang="zh-CN" sz="1400" i="1" dirty="0">
                <a:ea typeface="宋体" pitchFamily="2" charset="-122"/>
              </a:rPr>
              <a:t>A</a:t>
            </a:r>
            <a:r>
              <a:rPr lang="en-US" altLang="zh-CN" sz="1400" dirty="0">
                <a:ea typeface="宋体" pitchFamily="2" charset="-122"/>
              </a:rPr>
              <a:t> := </a:t>
            </a:r>
            <a:r>
              <a:rPr lang="en-US" altLang="zh-CN" sz="1400" i="1" dirty="0">
                <a:ea typeface="宋体" pitchFamily="2" charset="-122"/>
              </a:rPr>
              <a:t>A – </a:t>
            </a:r>
            <a:r>
              <a:rPr lang="en-US" altLang="zh-CN" sz="1400" dirty="0">
                <a:ea typeface="宋体" pitchFamily="2" charset="-122"/>
              </a:rPr>
              <a:t>50		5. </a:t>
            </a:r>
            <a:r>
              <a:rPr lang="en-US" altLang="zh-CN" sz="1400" i="1" dirty="0">
                <a:ea typeface="宋体" pitchFamily="2" charset="-122"/>
              </a:rPr>
              <a:t>B</a:t>
            </a:r>
            <a:r>
              <a:rPr lang="en-US" altLang="zh-CN" sz="1400" dirty="0">
                <a:ea typeface="宋体" pitchFamily="2" charset="-122"/>
              </a:rPr>
              <a:t> := </a:t>
            </a:r>
            <a:r>
              <a:rPr lang="en-US" altLang="zh-CN" sz="1400" i="1" dirty="0">
                <a:ea typeface="宋体" pitchFamily="2" charset="-122"/>
              </a:rPr>
              <a:t>B + </a:t>
            </a:r>
            <a:r>
              <a:rPr lang="en-US" altLang="zh-CN" sz="1400" dirty="0">
                <a:ea typeface="宋体" pitchFamily="2" charset="-122"/>
              </a:rPr>
              <a:t>50</a:t>
            </a:r>
          </a:p>
          <a:p>
            <a:pPr marL="1504950" lvl="3" indent="-304800">
              <a:buFontTx/>
              <a:buNone/>
            </a:pPr>
            <a:r>
              <a:rPr lang="en-US" altLang="zh-CN" sz="1400" dirty="0" smtClean="0">
                <a:ea typeface="宋体" pitchFamily="2" charset="-122"/>
              </a:rPr>
              <a:t>3.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A</a:t>
            </a:r>
            <a:r>
              <a:rPr lang="en-US" altLang="zh-CN" sz="1400" dirty="0">
                <a:ea typeface="宋体" pitchFamily="2" charset="-122"/>
              </a:rPr>
              <a:t>) 		6.</a:t>
            </a:r>
            <a:r>
              <a:rPr lang="en-US" altLang="zh-CN" sz="1400" b="1" dirty="0">
                <a:ea typeface="宋体" pitchFamily="2" charset="-122"/>
              </a:rPr>
              <a:t>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B</a:t>
            </a:r>
            <a:r>
              <a:rPr lang="en-US" altLang="zh-CN" sz="1400" dirty="0" smtClean="0">
                <a:ea typeface="宋体" pitchFamily="2" charset="-122"/>
              </a:rPr>
              <a:t>)</a:t>
            </a:r>
          </a:p>
          <a:p>
            <a:pPr marL="1504950" lvl="3" indent="-304800">
              <a:buFontTx/>
              <a:buNone/>
            </a:pPr>
            <a:endParaRPr lang="en-US" altLang="zh-CN" sz="1400" dirty="0">
              <a:ea typeface="宋体" pitchFamily="2" charset="-122"/>
            </a:endParaRPr>
          </a:p>
          <a:p>
            <a:r>
              <a:rPr lang="en-US" altLang="zh-CN" sz="1800" b="1" dirty="0" smtClean="0">
                <a:solidFill>
                  <a:srgbClr val="C00000"/>
                </a:solidFill>
              </a:rPr>
              <a:t>Atomicity</a:t>
            </a:r>
            <a:r>
              <a:rPr lang="en-US" altLang="zh-CN" sz="1800" b="1" dirty="0" smtClean="0">
                <a:solidFill>
                  <a:srgbClr val="000099"/>
                </a:solidFill>
              </a:rPr>
              <a:t> </a:t>
            </a:r>
            <a:r>
              <a:rPr lang="en-US" altLang="zh-CN" sz="1800" b="1" dirty="0" smtClean="0"/>
              <a:t>requirement</a:t>
            </a:r>
            <a:r>
              <a:rPr lang="en-US" altLang="zh-CN" sz="1800" dirty="0" smtClean="0"/>
              <a:t> </a:t>
            </a:r>
          </a:p>
          <a:p>
            <a:pPr lvl="1"/>
            <a:r>
              <a:rPr lang="en-US" altLang="zh-CN" sz="1600" dirty="0" smtClean="0"/>
              <a:t>If the transaction fails after step 3 and before step 6, money will be “lost” leading to an inconsistent database state</a:t>
            </a:r>
          </a:p>
          <a:p>
            <a:pPr lvl="2"/>
            <a:r>
              <a:rPr lang="en-US" altLang="zh-CN" sz="1600" dirty="0" smtClean="0"/>
              <a:t>Failure could be due to software or hardware</a:t>
            </a:r>
          </a:p>
          <a:p>
            <a:pPr lvl="1"/>
            <a:r>
              <a:rPr lang="en-US" altLang="zh-CN" sz="1600" dirty="0" smtClean="0"/>
              <a:t>The system should ensure that updates of a partially executed transaction are not reflected in the database</a:t>
            </a:r>
          </a:p>
          <a:p>
            <a:r>
              <a:rPr lang="en-US" altLang="zh-CN" sz="1800" b="1" dirty="0" smtClean="0">
                <a:solidFill>
                  <a:srgbClr val="C00000"/>
                </a:solidFill>
              </a:rPr>
              <a:t>Durability</a:t>
            </a:r>
            <a:r>
              <a:rPr lang="en-US" altLang="zh-CN" sz="1800" b="1" dirty="0" smtClean="0">
                <a:solidFill>
                  <a:srgbClr val="000099"/>
                </a:solidFill>
              </a:rPr>
              <a:t> </a:t>
            </a:r>
            <a:r>
              <a:rPr lang="en-US" altLang="zh-CN" sz="1800" b="1" dirty="0" smtClean="0"/>
              <a:t>requirement</a:t>
            </a:r>
            <a:r>
              <a:rPr lang="en-US" altLang="zh-CN" sz="1800" dirty="0" smtClean="0"/>
              <a:t> </a:t>
            </a:r>
          </a:p>
          <a:p>
            <a:pPr lvl="1"/>
            <a:r>
              <a:rPr lang="en-US" altLang="zh-CN" sz="1600" dirty="0" smtClean="0"/>
              <a:t>once the user has been notified that the transaction has completed (i.e., the transfer of the $50 has taken place), the updates to the database by the transaction must persist even if there are software or hardware failures.</a:t>
            </a:r>
          </a:p>
        </p:txBody>
      </p:sp>
    </p:spTree>
    <p:extLst>
      <p:ext uri="{BB962C8B-B14F-4D97-AF65-F5344CB8AC3E}">
        <p14:creationId xmlns:p14="http://schemas.microsoft.com/office/powerpoint/2010/main" val="103827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10243" name="Rectangle 3"/>
          <p:cNvSpPr>
            <a:spLocks noGrp="1" noChangeArrowheads="1"/>
          </p:cNvSpPr>
          <p:nvPr>
            <p:ph type="body" idx="4294967295"/>
          </p:nvPr>
        </p:nvSpPr>
        <p:spPr>
          <a:xfrm>
            <a:off x="571500" y="1114425"/>
            <a:ext cx="8115300" cy="4876800"/>
          </a:xfrm>
        </p:spPr>
        <p:txBody>
          <a:bodyPr/>
          <a:lstStyle/>
          <a:p>
            <a:r>
              <a:rPr lang="en-US" altLang="zh-CN" dirty="0">
                <a:ea typeface="宋体" pitchFamily="2" charset="-122"/>
              </a:rPr>
              <a:t>Example of a transaction performing locking:</a:t>
            </a:r>
          </a:p>
          <a:p>
            <a:pPr>
              <a:buFont typeface="Monotype Sorts" pitchFamily="2" charset="2"/>
              <a:buNone/>
            </a:pPr>
            <a:r>
              <a:rPr lang="en-US" altLang="zh-CN" sz="1600" dirty="0">
                <a:ea typeface="宋体" pitchFamily="2" charset="-122"/>
              </a:rPr>
              <a:t>                       </a:t>
            </a:r>
            <a:r>
              <a:rPr lang="en-US" altLang="zh-CN" sz="1600" i="1" dirty="0">
                <a:ea typeface="宋体" pitchFamily="2" charset="-122"/>
              </a:rPr>
              <a:t>T</a:t>
            </a:r>
            <a:r>
              <a:rPr lang="en-US" altLang="zh-CN" sz="1600" i="1" baseline="-25000" dirty="0">
                <a:ea typeface="宋体" pitchFamily="2" charset="-122"/>
              </a:rPr>
              <a:t>2</a:t>
            </a:r>
            <a:r>
              <a:rPr lang="en-US" altLang="zh-CN" sz="1600" dirty="0">
                <a:ea typeface="宋体" pitchFamily="2" charset="-122"/>
              </a:rPr>
              <a:t>:</a:t>
            </a:r>
            <a:r>
              <a:rPr lang="en-US" altLang="zh-CN" sz="1600" b="1" dirty="0">
                <a:ea typeface="宋体" pitchFamily="2" charset="-122"/>
              </a:rPr>
              <a:t> lock-S</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lock-S</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display</a:t>
            </a:r>
            <a:r>
              <a:rPr lang="en-US" altLang="zh-CN" sz="1600" i="1" dirty="0">
                <a:ea typeface="宋体" pitchFamily="2" charset="-122"/>
              </a:rPr>
              <a:t>(A+B)</a:t>
            </a:r>
          </a:p>
          <a:p>
            <a:r>
              <a:rPr lang="en-US" altLang="zh-CN" dirty="0">
                <a:ea typeface="宋体" pitchFamily="2" charset="-122"/>
              </a:rPr>
              <a:t>Locking as above is not sufficient to guarantee </a:t>
            </a:r>
            <a:r>
              <a:rPr lang="en-US" altLang="zh-CN" dirty="0" err="1">
                <a:ea typeface="宋体" pitchFamily="2" charset="-122"/>
              </a:rPr>
              <a:t>serializability</a:t>
            </a:r>
            <a:r>
              <a:rPr lang="en-US" altLang="zh-CN" dirty="0">
                <a:ea typeface="宋体" pitchFamily="2" charset="-122"/>
              </a:rPr>
              <a:t> </a:t>
            </a:r>
            <a:endParaRPr lang="en-US" altLang="zh-CN" dirty="0" smtClean="0">
              <a:ea typeface="宋体" pitchFamily="2" charset="-122"/>
            </a:endParaRPr>
          </a:p>
          <a:p>
            <a:pPr lvl="1"/>
            <a:r>
              <a:rPr lang="en-US" altLang="zh-CN" dirty="0" smtClean="0">
                <a:ea typeface="宋体" pitchFamily="2" charset="-122"/>
              </a:rPr>
              <a:t>if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get updated in-between the read of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the displayed sum would be wrong</a:t>
            </a:r>
            <a:r>
              <a:rPr lang="en-US" altLang="zh-CN" dirty="0" smtClean="0">
                <a:ea typeface="宋体" pitchFamily="2" charset="-122"/>
              </a:rPr>
              <a:t>.</a:t>
            </a:r>
          </a:p>
          <a:p>
            <a:r>
              <a:rPr lang="en-US" altLang="zh-CN" dirty="0">
                <a:ea typeface="ＭＳ Ｐゴシック" pitchFamily="34" charset="-128"/>
              </a:rPr>
              <a:t>A  </a:t>
            </a:r>
            <a:r>
              <a:rPr lang="en-US" altLang="zh-CN" b="1" dirty="0">
                <a:solidFill>
                  <a:srgbClr val="C00000"/>
                </a:solidFill>
                <a:ea typeface="ＭＳ Ｐゴシック" pitchFamily="34" charset="-128"/>
              </a:rPr>
              <a:t>locking protocol</a:t>
            </a:r>
            <a:r>
              <a:rPr lang="en-US" altLang="zh-CN" dirty="0">
                <a:solidFill>
                  <a:srgbClr val="C00000"/>
                </a:solidFill>
                <a:ea typeface="ＭＳ Ｐゴシック" pitchFamily="34" charset="-128"/>
              </a:rPr>
              <a:t> </a:t>
            </a:r>
            <a:r>
              <a:rPr lang="en-US" altLang="zh-CN" dirty="0">
                <a:ea typeface="ＭＳ Ｐゴシック" pitchFamily="34" charset="-128"/>
              </a:rPr>
              <a:t>is a set of rules followed by all transactions while requesting and releasing locks. Locking protocols restrict the set of possible schedules</a:t>
            </a:r>
            <a:r>
              <a:rPr lang="en-US" altLang="zh-CN" dirty="0" smtClean="0">
                <a:ea typeface="ＭＳ Ｐゴシック" pitchFamily="34" charset="-128"/>
              </a:rPr>
              <a:t>.</a:t>
            </a:r>
            <a:endParaRPr lang="en-US" altLang="zh-CN" dirty="0">
              <a:ea typeface="ＭＳ Ｐゴシック" pitchFamily="34" charset="-128"/>
            </a:endParaRPr>
          </a:p>
        </p:txBody>
      </p:sp>
    </p:spTree>
    <p:extLst>
      <p:ext uri="{BB962C8B-B14F-4D97-AF65-F5344CB8AC3E}">
        <p14:creationId xmlns:p14="http://schemas.microsoft.com/office/powerpoint/2010/main" val="143044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itchFamily="2" charset="-122"/>
              </a:rPr>
              <a:t>Pitfalls of Lock-Based Protocols</a:t>
            </a:r>
          </a:p>
        </p:txBody>
      </p:sp>
      <p:sp>
        <p:nvSpPr>
          <p:cNvPr id="12291" name="Rectangle 3"/>
          <p:cNvSpPr>
            <a:spLocks noGrp="1" noChangeArrowheads="1"/>
          </p:cNvSpPr>
          <p:nvPr>
            <p:ph type="body" idx="4294967295"/>
          </p:nvPr>
        </p:nvSpPr>
        <p:spPr>
          <a:xfrm>
            <a:off x="546100" y="901700"/>
            <a:ext cx="7848600" cy="5143500"/>
          </a:xfrm>
        </p:spPr>
        <p:txBody>
          <a:bodyPr/>
          <a:lstStyle/>
          <a:p>
            <a:pPr>
              <a:lnSpc>
                <a:spcPct val="90000"/>
              </a:lnSpc>
            </a:pPr>
            <a:r>
              <a:rPr lang="en-US" altLang="zh-CN" sz="1800" dirty="0">
                <a:ea typeface="宋体" pitchFamily="2" charset="-122"/>
              </a:rPr>
              <a:t>Consider the partial schedule</a:t>
            </a: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r>
              <a:rPr lang="en-US" altLang="zh-CN" sz="1800" dirty="0">
                <a:ea typeface="宋体" pitchFamily="2" charset="-122"/>
              </a:rPr>
              <a:t>Neither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nor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can make progress — executing  </a:t>
            </a:r>
            <a:r>
              <a:rPr lang="en-US" altLang="zh-CN" sz="1800" b="1" dirty="0">
                <a:ea typeface="宋体" pitchFamily="2" charset="-122"/>
              </a:rPr>
              <a:t>lock-S</a:t>
            </a:r>
            <a:r>
              <a:rPr lang="en-US" altLang="zh-CN" sz="1800" i="1" dirty="0">
                <a:ea typeface="宋体" pitchFamily="2" charset="-122"/>
              </a:rPr>
              <a:t>(B)</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to release its lock on </a:t>
            </a:r>
            <a:r>
              <a:rPr lang="en-US" altLang="zh-CN" sz="1800" i="1" dirty="0">
                <a:ea typeface="宋体" pitchFamily="2" charset="-122"/>
              </a:rPr>
              <a:t>B</a:t>
            </a:r>
            <a:r>
              <a:rPr lang="en-US" altLang="zh-CN" sz="1800" dirty="0">
                <a:ea typeface="宋体" pitchFamily="2" charset="-122"/>
              </a:rPr>
              <a:t>, while executing  </a:t>
            </a:r>
            <a:r>
              <a:rPr lang="en-US" altLang="zh-CN" sz="1800" b="1" dirty="0">
                <a:ea typeface="宋体" pitchFamily="2" charset="-122"/>
              </a:rPr>
              <a:t>lock-X</a:t>
            </a:r>
            <a:r>
              <a:rPr lang="en-US" altLang="zh-CN" sz="1800" i="1" dirty="0">
                <a:ea typeface="宋体" pitchFamily="2" charset="-122"/>
              </a:rPr>
              <a:t>(A)</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3</a:t>
            </a:r>
            <a:r>
              <a:rPr lang="en-US" altLang="zh-CN" sz="1800" i="1" dirty="0">
                <a:ea typeface="宋体" pitchFamily="2" charset="-122"/>
              </a:rPr>
              <a:t> </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release its lock on </a:t>
            </a:r>
            <a:r>
              <a:rPr lang="en-US" altLang="zh-CN" sz="1800" i="1" dirty="0">
                <a:ea typeface="宋体" pitchFamily="2" charset="-122"/>
              </a:rPr>
              <a:t>A</a:t>
            </a:r>
            <a:r>
              <a:rPr lang="en-US" altLang="zh-CN" sz="1800" dirty="0">
                <a:ea typeface="宋体" pitchFamily="2" charset="-122"/>
              </a:rPr>
              <a:t>.</a:t>
            </a:r>
          </a:p>
          <a:p>
            <a:pPr>
              <a:lnSpc>
                <a:spcPct val="90000"/>
              </a:lnSpc>
            </a:pPr>
            <a:r>
              <a:rPr lang="en-US" altLang="zh-CN" sz="1800" dirty="0">
                <a:ea typeface="宋体" pitchFamily="2" charset="-122"/>
              </a:rPr>
              <a:t>Such a situation is called a </a:t>
            </a:r>
            <a:r>
              <a:rPr lang="en-US" altLang="zh-CN" sz="1800" b="1" dirty="0">
                <a:solidFill>
                  <a:schemeClr val="tx2"/>
                </a:solidFill>
                <a:ea typeface="宋体" pitchFamily="2" charset="-122"/>
              </a:rPr>
              <a:t>deadlock</a:t>
            </a:r>
            <a:r>
              <a:rPr lang="en-US" altLang="zh-CN" sz="1800" dirty="0">
                <a:ea typeface="宋体" pitchFamily="2" charset="-122"/>
              </a:rPr>
              <a:t>. </a:t>
            </a:r>
          </a:p>
          <a:p>
            <a:pPr lvl="1">
              <a:lnSpc>
                <a:spcPct val="90000"/>
              </a:lnSpc>
            </a:pPr>
            <a:r>
              <a:rPr lang="en-US" altLang="zh-CN" dirty="0">
                <a:ea typeface="宋体" pitchFamily="2" charset="-122"/>
              </a:rPr>
              <a:t>To handle a deadlock one of </a:t>
            </a:r>
            <a:r>
              <a:rPr lang="en-US" altLang="zh-CN" i="1" dirty="0">
                <a:ea typeface="宋体" pitchFamily="2" charset="-122"/>
              </a:rPr>
              <a:t>T</a:t>
            </a:r>
            <a:r>
              <a:rPr lang="en-US" altLang="zh-CN" i="1" baseline="-25000" dirty="0">
                <a:ea typeface="宋体" pitchFamily="2" charset="-122"/>
              </a:rPr>
              <a:t>3</a:t>
            </a:r>
            <a:r>
              <a:rPr lang="en-US" altLang="zh-CN" dirty="0">
                <a:ea typeface="宋体" pitchFamily="2" charset="-122"/>
              </a:rPr>
              <a:t> or </a:t>
            </a:r>
            <a:r>
              <a:rPr lang="en-US" altLang="zh-CN" i="1" dirty="0">
                <a:ea typeface="宋体" pitchFamily="2" charset="-122"/>
              </a:rPr>
              <a:t>T</a:t>
            </a:r>
            <a:r>
              <a:rPr lang="en-US" altLang="zh-CN" i="1" baseline="-25000" dirty="0">
                <a:ea typeface="宋体" pitchFamily="2" charset="-122"/>
              </a:rPr>
              <a:t>4</a:t>
            </a:r>
            <a:r>
              <a:rPr lang="en-US" altLang="zh-CN" dirty="0">
                <a:ea typeface="宋体" pitchFamily="2" charset="-122"/>
              </a:rPr>
              <a:t> must be rolled back </a:t>
            </a:r>
            <a:br>
              <a:rPr lang="en-US" altLang="zh-CN" dirty="0">
                <a:ea typeface="宋体" pitchFamily="2" charset="-122"/>
              </a:rPr>
            </a:br>
            <a:r>
              <a:rPr lang="en-US" altLang="zh-CN" dirty="0">
                <a:ea typeface="宋体" pitchFamily="2" charset="-122"/>
              </a:rPr>
              <a:t>and its locks released.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59" y="1404650"/>
            <a:ext cx="2957513"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664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r>
              <a:rPr lang="en-US" altLang="zh-CN">
                <a:ea typeface="宋体" pitchFamily="2" charset="-122"/>
              </a:rPr>
              <a:t>Pitfalls of Lock-Based Protocols (Cont.)</a:t>
            </a:r>
          </a:p>
        </p:txBody>
      </p:sp>
      <p:sp>
        <p:nvSpPr>
          <p:cNvPr id="14339" name="Rectangle 3"/>
          <p:cNvSpPr>
            <a:spLocks noGrp="1" noChangeArrowheads="1"/>
          </p:cNvSpPr>
          <p:nvPr>
            <p:ph type="body" idx="4294967295"/>
          </p:nvPr>
        </p:nvSpPr>
        <p:spPr/>
        <p:txBody>
          <a:bodyPr/>
          <a:lstStyle/>
          <a:p>
            <a:r>
              <a:rPr lang="en-US" altLang="zh-CN">
                <a:ea typeface="宋体" pitchFamily="2" charset="-122"/>
              </a:rPr>
              <a:t>The potential for deadlock exists in most locking protocols. Deadlocks are a necessary evil.</a:t>
            </a:r>
          </a:p>
          <a:p>
            <a:r>
              <a:rPr lang="en-US" altLang="zh-CN" b="1">
                <a:solidFill>
                  <a:schemeClr val="tx2"/>
                </a:solidFill>
                <a:ea typeface="宋体" pitchFamily="2" charset="-122"/>
              </a:rPr>
              <a:t>Starvation</a:t>
            </a:r>
            <a:r>
              <a:rPr lang="en-US" altLang="zh-CN">
                <a:ea typeface="宋体" pitchFamily="2" charset="-122"/>
              </a:rPr>
              <a:t> is also possible if concurrency control manager is badly designed. For example:</a:t>
            </a:r>
          </a:p>
          <a:p>
            <a:pPr lvl="1"/>
            <a:r>
              <a:rPr lang="en-US" altLang="zh-CN">
                <a:ea typeface="宋体" pitchFamily="2" charset="-122"/>
              </a:rPr>
              <a:t>A transaction may be waiting for an X-lock on an item, while a sequence of other transactions request and are granted an S-lock on the same item.  </a:t>
            </a:r>
          </a:p>
          <a:p>
            <a:pPr lvl="1"/>
            <a:r>
              <a:rPr lang="en-US" altLang="zh-CN">
                <a:ea typeface="宋体" pitchFamily="2" charset="-122"/>
              </a:rPr>
              <a:t>The same transaction is repeatedly rolled back due to deadlocks.</a:t>
            </a:r>
          </a:p>
          <a:p>
            <a:r>
              <a:rPr lang="en-US" altLang="zh-CN">
                <a:ea typeface="宋体" pitchFamily="2" charset="-122"/>
              </a:rPr>
              <a:t>Concurrency control manager can be designed to prevent starvation.</a:t>
            </a:r>
          </a:p>
        </p:txBody>
      </p:sp>
    </p:spTree>
    <p:extLst>
      <p:ext uri="{BB962C8B-B14F-4D97-AF65-F5344CB8AC3E}">
        <p14:creationId xmlns:p14="http://schemas.microsoft.com/office/powerpoint/2010/main" val="1391611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pitchFamily="2" charset="-122"/>
              </a:rPr>
              <a:t>The Two-Phase Locking Protocol</a:t>
            </a:r>
          </a:p>
        </p:txBody>
      </p:sp>
      <p:sp>
        <p:nvSpPr>
          <p:cNvPr id="16387" name="Rectangle 3"/>
          <p:cNvSpPr>
            <a:spLocks noGrp="1" noChangeArrowheads="1"/>
          </p:cNvSpPr>
          <p:nvPr>
            <p:ph type="body" idx="4294967295"/>
          </p:nvPr>
        </p:nvSpPr>
        <p:spPr>
          <a:xfrm>
            <a:off x="738908" y="1168400"/>
            <a:ext cx="7604991" cy="5054600"/>
          </a:xfrm>
        </p:spPr>
        <p:txBody>
          <a:bodyPr/>
          <a:lstStyle/>
          <a:p>
            <a:pPr>
              <a:lnSpc>
                <a:spcPct val="90000"/>
              </a:lnSpc>
            </a:pPr>
            <a:r>
              <a:rPr lang="en-US" altLang="zh-CN" dirty="0" smtClean="0">
                <a:ea typeface="宋体" pitchFamily="2" charset="-122"/>
              </a:rPr>
              <a:t>Two-Phase </a:t>
            </a:r>
            <a:r>
              <a:rPr lang="en-US" altLang="zh-CN" dirty="0">
                <a:ea typeface="宋体" pitchFamily="2" charset="-122"/>
              </a:rPr>
              <a:t>Locking is a protocol which </a:t>
            </a:r>
            <a:r>
              <a:rPr lang="en-US" altLang="zh-CN" dirty="0">
                <a:solidFill>
                  <a:srgbClr val="C00000"/>
                </a:solidFill>
                <a:ea typeface="宋体" pitchFamily="2" charset="-122"/>
              </a:rPr>
              <a:t>ensures conflict-serializable</a:t>
            </a:r>
            <a:r>
              <a:rPr lang="en-US" altLang="zh-CN" dirty="0">
                <a:ea typeface="宋体" pitchFamily="2" charset="-122"/>
              </a:rPr>
              <a:t> schedules.</a:t>
            </a:r>
          </a:p>
          <a:p>
            <a:pPr>
              <a:lnSpc>
                <a:spcPct val="90000"/>
              </a:lnSpc>
            </a:pPr>
            <a:r>
              <a:rPr lang="en-US" altLang="zh-CN" dirty="0">
                <a:ea typeface="宋体" pitchFamily="2" charset="-122"/>
              </a:rPr>
              <a:t>Phase 1: Growing Phase</a:t>
            </a:r>
          </a:p>
          <a:p>
            <a:pPr lvl="1">
              <a:lnSpc>
                <a:spcPct val="90000"/>
              </a:lnSpc>
            </a:pPr>
            <a:r>
              <a:rPr lang="en-US" altLang="zh-CN" dirty="0">
                <a:ea typeface="宋体" pitchFamily="2" charset="-122"/>
              </a:rPr>
              <a:t>transaction may obtain locks </a:t>
            </a:r>
          </a:p>
          <a:p>
            <a:pPr lvl="1">
              <a:lnSpc>
                <a:spcPct val="90000"/>
              </a:lnSpc>
            </a:pPr>
            <a:r>
              <a:rPr lang="en-US" altLang="zh-CN" dirty="0">
                <a:ea typeface="宋体" pitchFamily="2" charset="-122"/>
              </a:rPr>
              <a:t>transaction may not release locks</a:t>
            </a:r>
          </a:p>
          <a:p>
            <a:pPr>
              <a:lnSpc>
                <a:spcPct val="90000"/>
              </a:lnSpc>
            </a:pPr>
            <a:r>
              <a:rPr lang="en-US" altLang="zh-CN" dirty="0">
                <a:ea typeface="宋体" pitchFamily="2" charset="-122"/>
              </a:rPr>
              <a:t>Phase 2: Shrinking Phase</a:t>
            </a:r>
          </a:p>
          <a:p>
            <a:pPr lvl="1">
              <a:lnSpc>
                <a:spcPct val="90000"/>
              </a:lnSpc>
            </a:pPr>
            <a:r>
              <a:rPr lang="en-US" altLang="zh-CN" dirty="0">
                <a:ea typeface="宋体" pitchFamily="2" charset="-122"/>
              </a:rPr>
              <a:t>transaction may release locks</a:t>
            </a:r>
          </a:p>
          <a:p>
            <a:pPr lvl="1">
              <a:lnSpc>
                <a:spcPct val="90000"/>
              </a:lnSpc>
            </a:pPr>
            <a:r>
              <a:rPr lang="en-US" altLang="zh-CN" dirty="0">
                <a:ea typeface="宋体" pitchFamily="2" charset="-122"/>
              </a:rPr>
              <a:t>transaction may not obtain locks</a:t>
            </a:r>
          </a:p>
          <a:p>
            <a:pPr>
              <a:lnSpc>
                <a:spcPct val="120000"/>
              </a:lnSpc>
            </a:pPr>
            <a:r>
              <a:rPr lang="en-US" altLang="zh-CN" dirty="0">
                <a:ea typeface="宋体" pitchFamily="2" charset="-122"/>
              </a:rPr>
              <a:t>The protocol assures </a:t>
            </a:r>
            <a:r>
              <a:rPr lang="en-US" altLang="zh-CN" dirty="0" err="1">
                <a:ea typeface="宋体" pitchFamily="2" charset="-122"/>
              </a:rPr>
              <a:t>serializability</a:t>
            </a:r>
            <a:r>
              <a:rPr lang="en-US" altLang="zh-CN" dirty="0">
                <a:ea typeface="宋体" pitchFamily="2" charset="-122"/>
              </a:rPr>
              <a:t>. It can be proved that the transactions can be serialized in the order of their </a:t>
            </a:r>
            <a:r>
              <a:rPr lang="en-US" altLang="zh-CN" b="1" dirty="0">
                <a:solidFill>
                  <a:schemeClr val="tx2"/>
                </a:solidFill>
                <a:ea typeface="宋体" pitchFamily="2" charset="-122"/>
              </a:rPr>
              <a:t>lock points</a:t>
            </a:r>
            <a:r>
              <a:rPr lang="en-US" altLang="zh-CN" i="1" dirty="0">
                <a:ea typeface="宋体" pitchFamily="2" charset="-122"/>
              </a:rPr>
              <a:t> </a:t>
            </a:r>
            <a:r>
              <a:rPr lang="en-US" altLang="zh-CN" dirty="0">
                <a:ea typeface="宋体" pitchFamily="2" charset="-122"/>
              </a:rPr>
              <a:t> (i.e. the point where a transaction acquired its final lock). </a:t>
            </a:r>
          </a:p>
        </p:txBody>
      </p:sp>
    </p:spTree>
    <p:extLst>
      <p:ext uri="{BB962C8B-B14F-4D97-AF65-F5344CB8AC3E}">
        <p14:creationId xmlns:p14="http://schemas.microsoft.com/office/powerpoint/2010/main" val="1949407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8984" y="101596"/>
            <a:ext cx="8077200" cy="609600"/>
          </a:xfrm>
        </p:spPr>
        <p:txBody>
          <a:bodyPr/>
          <a:lstStyle/>
          <a:p>
            <a:r>
              <a:rPr lang="en-US" altLang="zh-CN" dirty="0">
                <a:ea typeface="宋体" pitchFamily="2" charset="-122"/>
              </a:rPr>
              <a:t>The Two-Phase Locking Protocol (Cont.)</a:t>
            </a:r>
          </a:p>
        </p:txBody>
      </p:sp>
      <p:sp>
        <p:nvSpPr>
          <p:cNvPr id="18435" name="Rectangle 3"/>
          <p:cNvSpPr>
            <a:spLocks noGrp="1" noChangeArrowheads="1"/>
          </p:cNvSpPr>
          <p:nvPr>
            <p:ph type="body" idx="4294967295"/>
          </p:nvPr>
        </p:nvSpPr>
        <p:spPr>
          <a:xfrm>
            <a:off x="571500" y="1614632"/>
            <a:ext cx="7848600" cy="4083050"/>
          </a:xfrm>
        </p:spPr>
        <p:txBody>
          <a:bodyPr/>
          <a:lstStyle/>
          <a:p>
            <a:r>
              <a:rPr lang="en-US" altLang="zh-CN" dirty="0">
                <a:ea typeface="宋体" pitchFamily="2" charset="-122"/>
              </a:rPr>
              <a:t>Two-phase locking </a:t>
            </a:r>
            <a:r>
              <a:rPr lang="en-US" altLang="zh-CN" i="1" dirty="0">
                <a:ea typeface="宋体" pitchFamily="2" charset="-122"/>
              </a:rPr>
              <a:t>does not</a:t>
            </a:r>
            <a:r>
              <a:rPr lang="en-US" altLang="zh-CN" dirty="0">
                <a:ea typeface="宋体" pitchFamily="2" charset="-122"/>
              </a:rPr>
              <a:t> ensure freedom from deadlocks</a:t>
            </a:r>
          </a:p>
          <a:p>
            <a:pPr>
              <a:lnSpc>
                <a:spcPct val="110000"/>
              </a:lnSpc>
            </a:pPr>
            <a:r>
              <a:rPr lang="en-US" altLang="zh-CN" dirty="0">
                <a:solidFill>
                  <a:schemeClr val="tx2"/>
                </a:solidFill>
                <a:ea typeface="宋体" pitchFamily="2" charset="-122"/>
              </a:rPr>
              <a:t>Cascading roll-back</a:t>
            </a:r>
            <a:r>
              <a:rPr lang="en-US" altLang="zh-CN" dirty="0">
                <a:ea typeface="宋体" pitchFamily="2" charset="-122"/>
              </a:rPr>
              <a:t> is possible under two-phase locking. To avoid this, follow a modified protocol called </a:t>
            </a:r>
            <a:r>
              <a:rPr lang="en-US" altLang="zh-CN" b="1" dirty="0">
                <a:solidFill>
                  <a:schemeClr val="tx2"/>
                </a:solidFill>
                <a:ea typeface="宋体" pitchFamily="2" charset="-122"/>
              </a:rPr>
              <a:t>strict two-phase locking</a:t>
            </a:r>
            <a:r>
              <a:rPr lang="en-US" altLang="zh-CN" dirty="0">
                <a:ea typeface="宋体" pitchFamily="2" charset="-122"/>
              </a:rPr>
              <a:t>. Here a transaction must hold all its exclusive locks till it commits/aborts.</a:t>
            </a:r>
          </a:p>
          <a:p>
            <a:pPr>
              <a:lnSpc>
                <a:spcPct val="110000"/>
              </a:lnSpc>
            </a:pPr>
            <a:r>
              <a:rPr lang="en-US" altLang="zh-CN" b="1" dirty="0">
                <a:solidFill>
                  <a:schemeClr val="tx2"/>
                </a:solidFill>
                <a:ea typeface="宋体" pitchFamily="2" charset="-122"/>
              </a:rPr>
              <a:t>Rigorous two-phase locking</a:t>
            </a:r>
            <a:r>
              <a:rPr lang="en-US" altLang="zh-CN" dirty="0">
                <a:ea typeface="宋体" pitchFamily="2" charset="-122"/>
              </a:rPr>
              <a:t> is even stricter: here </a:t>
            </a:r>
            <a:r>
              <a:rPr lang="en-US" altLang="zh-CN" i="1" dirty="0">
                <a:ea typeface="宋体" pitchFamily="2" charset="-122"/>
              </a:rPr>
              <a:t>all </a:t>
            </a:r>
            <a:r>
              <a:rPr lang="en-US" altLang="zh-CN" dirty="0">
                <a:ea typeface="宋体" pitchFamily="2" charset="-122"/>
              </a:rPr>
              <a:t>locks are held till commit/abort. In this protocol transactions can be serialized in the order in which they commit</a:t>
            </a:r>
            <a:r>
              <a:rPr lang="en-US" altLang="zh-CN" dirty="0" smtClean="0">
                <a:ea typeface="宋体" pitchFamily="2" charset="-122"/>
              </a:rPr>
              <a:t>.</a:t>
            </a:r>
          </a:p>
          <a:p>
            <a:pPr>
              <a:lnSpc>
                <a:spcPct val="110000"/>
              </a:lnSpc>
            </a:pPr>
            <a:r>
              <a:rPr lang="en-US" altLang="zh-CN" dirty="0" smtClean="0">
                <a:ea typeface="宋体" pitchFamily="2" charset="-122"/>
              </a:rPr>
              <a:t>Strict two-phase locking and rigorous two-phase locking(with lock conversions) are used extensively in DBMS.</a:t>
            </a:r>
            <a:endParaRPr lang="en-US" altLang="zh-CN" dirty="0">
              <a:ea typeface="宋体" pitchFamily="2" charset="-122"/>
            </a:endParaRPr>
          </a:p>
        </p:txBody>
      </p:sp>
    </p:spTree>
    <p:extLst>
      <p:ext uri="{BB962C8B-B14F-4D97-AF65-F5344CB8AC3E}">
        <p14:creationId xmlns:p14="http://schemas.microsoft.com/office/powerpoint/2010/main" val="1677374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8964" y="62340"/>
            <a:ext cx="8077200" cy="609600"/>
          </a:xfrm>
        </p:spPr>
        <p:txBody>
          <a:bodyPr/>
          <a:lstStyle/>
          <a:p>
            <a:r>
              <a:rPr lang="en-US" altLang="zh-CN" dirty="0">
                <a:ea typeface="宋体" pitchFamily="2" charset="-122"/>
              </a:rPr>
              <a:t>The Two-Phase Locking Protocol (Cont.)</a:t>
            </a:r>
          </a:p>
        </p:txBody>
      </p:sp>
      <p:sp>
        <p:nvSpPr>
          <p:cNvPr id="20483" name="Rectangle 3"/>
          <p:cNvSpPr>
            <a:spLocks noGrp="1" noChangeArrowheads="1"/>
          </p:cNvSpPr>
          <p:nvPr>
            <p:ph type="body" idx="4294967295"/>
          </p:nvPr>
        </p:nvSpPr>
        <p:spPr>
          <a:xfrm>
            <a:off x="749300" y="1397000"/>
            <a:ext cx="7848600" cy="3962400"/>
          </a:xfrm>
        </p:spPr>
        <p:txBody>
          <a:bodyPr/>
          <a:lstStyle/>
          <a:p>
            <a:r>
              <a:rPr lang="en-US" altLang="zh-CN" dirty="0">
                <a:ea typeface="宋体" pitchFamily="2" charset="-122"/>
              </a:rPr>
              <a:t>There may be conflict serializable schedules that cannot be </a:t>
            </a:r>
            <a:r>
              <a:rPr lang="en-US" altLang="zh-CN" dirty="0" smtClean="0">
                <a:ea typeface="宋体" pitchFamily="2" charset="-122"/>
              </a:rPr>
              <a:t>obtained through </a:t>
            </a:r>
            <a:r>
              <a:rPr lang="en-US" altLang="zh-CN" dirty="0">
                <a:ea typeface="宋体" pitchFamily="2" charset="-122"/>
              </a:rPr>
              <a:t>two-phase </a:t>
            </a:r>
            <a:r>
              <a:rPr lang="en-US" altLang="zh-CN" dirty="0" smtClean="0">
                <a:ea typeface="宋体" pitchFamily="2" charset="-122"/>
              </a:rPr>
              <a:t>locking protocol.  </a:t>
            </a:r>
            <a:endParaRPr lang="en-US" altLang="zh-CN" dirty="0">
              <a:ea typeface="宋体" pitchFamily="2" charset="-122"/>
            </a:endParaRPr>
          </a:p>
          <a:p>
            <a:r>
              <a:rPr lang="en-US" altLang="zh-CN" dirty="0">
                <a:ea typeface="宋体" pitchFamily="2" charset="-122"/>
              </a:rPr>
              <a:t>To obtain conflict serializable schedules though non-two-phase locking protocol, we need:</a:t>
            </a:r>
          </a:p>
          <a:p>
            <a:pPr lvl="1"/>
            <a:r>
              <a:rPr lang="en-US" altLang="zh-CN" dirty="0">
                <a:ea typeface="宋体" pitchFamily="2" charset="-122"/>
              </a:rPr>
              <a:t>Either to have additional information about the transactions</a:t>
            </a:r>
          </a:p>
          <a:p>
            <a:pPr lvl="1"/>
            <a:r>
              <a:rPr lang="en-US" altLang="zh-CN" dirty="0">
                <a:ea typeface="宋体" pitchFamily="2" charset="-122"/>
              </a:rPr>
              <a:t>Or to impose some structure or ordering on the set of date items in the database.</a:t>
            </a:r>
          </a:p>
        </p:txBody>
      </p:sp>
    </p:spTree>
    <p:extLst>
      <p:ext uri="{BB962C8B-B14F-4D97-AF65-F5344CB8AC3E}">
        <p14:creationId xmlns:p14="http://schemas.microsoft.com/office/powerpoint/2010/main" val="850532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itchFamily="2" charset="-122"/>
              </a:rPr>
              <a:t>Lock Conversions</a:t>
            </a:r>
          </a:p>
        </p:txBody>
      </p:sp>
      <p:sp>
        <p:nvSpPr>
          <p:cNvPr id="23556" name="Rectangle 4"/>
          <p:cNvSpPr>
            <a:spLocks noGrp="1" noChangeArrowheads="1"/>
          </p:cNvSpPr>
          <p:nvPr>
            <p:ph type="body" idx="4294967295"/>
          </p:nvPr>
        </p:nvSpPr>
        <p:spPr>
          <a:xfrm>
            <a:off x="546100" y="1181100"/>
            <a:ext cx="7848600" cy="4876800"/>
          </a:xfrm>
        </p:spPr>
        <p:txBody>
          <a:bodyPr/>
          <a:lstStyle/>
          <a:p>
            <a:r>
              <a:rPr lang="en-US" altLang="zh-CN" sz="1800" dirty="0">
                <a:ea typeface="宋体" pitchFamily="2" charset="-122"/>
              </a:rPr>
              <a:t>Lock Conversions: </a:t>
            </a:r>
            <a:r>
              <a:rPr lang="en-US" altLang="zh-CN" sz="1800" dirty="0">
                <a:solidFill>
                  <a:srgbClr val="C00000"/>
                </a:solidFill>
                <a:ea typeface="宋体" pitchFamily="2" charset="-122"/>
              </a:rPr>
              <a:t>Only acquire X lock when necessary</a:t>
            </a:r>
            <a:r>
              <a:rPr lang="en-US" altLang="zh-CN" sz="1800" dirty="0">
                <a:ea typeface="宋体" pitchFamily="2" charset="-122"/>
              </a:rPr>
              <a:t>.</a:t>
            </a:r>
          </a:p>
          <a:p>
            <a:pPr lvl="1"/>
            <a:r>
              <a:rPr lang="en-US" altLang="zh-CN" sz="1600" dirty="0">
                <a:ea typeface="宋体" pitchFamily="2" charset="-122"/>
              </a:rPr>
              <a:t>Provide a mechanism for upgrading a S lock to a X lock.</a:t>
            </a:r>
          </a:p>
          <a:p>
            <a:r>
              <a:rPr lang="en-US" altLang="zh-CN" sz="1800" dirty="0">
                <a:ea typeface="宋体" pitchFamily="2" charset="-122"/>
              </a:rPr>
              <a:t>Two-phase locking with lock conversions:</a:t>
            </a:r>
          </a:p>
          <a:p>
            <a:pPr>
              <a:lnSpc>
                <a:spcPct val="130000"/>
              </a:lnSpc>
              <a:buFont typeface="Monotype Sorts" pitchFamily="2" charset="2"/>
              <a:buNone/>
            </a:pPr>
            <a:r>
              <a:rPr lang="en-US" altLang="zh-CN" sz="1800" dirty="0">
                <a:ea typeface="宋体" pitchFamily="2" charset="-122"/>
              </a:rPr>
              <a:t>     –   First Phase:        </a:t>
            </a:r>
          </a:p>
          <a:p>
            <a:pPr lvl="1"/>
            <a:r>
              <a:rPr lang="en-US" altLang="zh-CN" sz="1600" dirty="0">
                <a:ea typeface="宋体" pitchFamily="2" charset="-122"/>
              </a:rPr>
              <a:t>can acquire a </a:t>
            </a:r>
            <a:r>
              <a:rPr lang="en-US" altLang="zh-CN" sz="1600" b="1" dirty="0">
                <a:ea typeface="宋体" pitchFamily="2" charset="-122"/>
              </a:rPr>
              <a:t>lock-S</a:t>
            </a:r>
            <a:r>
              <a:rPr lang="en-US" altLang="zh-CN" sz="1600" dirty="0">
                <a:ea typeface="宋体" pitchFamily="2" charset="-122"/>
              </a:rPr>
              <a:t> on item</a:t>
            </a:r>
          </a:p>
          <a:p>
            <a:pPr lvl="1"/>
            <a:r>
              <a:rPr lang="en-US" altLang="zh-CN" sz="1600" dirty="0">
                <a:ea typeface="宋体" pitchFamily="2" charset="-122"/>
              </a:rPr>
              <a:t>can acquire a </a:t>
            </a:r>
            <a:r>
              <a:rPr lang="en-US" altLang="zh-CN" sz="1600" b="1" dirty="0">
                <a:ea typeface="宋体" pitchFamily="2" charset="-122"/>
              </a:rPr>
              <a:t>lock-X</a:t>
            </a:r>
            <a:r>
              <a:rPr lang="en-US" altLang="zh-CN" sz="1600" dirty="0">
                <a:ea typeface="宋体" pitchFamily="2" charset="-122"/>
              </a:rPr>
              <a:t> on item</a:t>
            </a:r>
          </a:p>
          <a:p>
            <a:pPr lvl="1"/>
            <a:r>
              <a:rPr lang="en-US" altLang="zh-CN" sz="1600" dirty="0">
                <a:ea typeface="宋体" pitchFamily="2" charset="-122"/>
              </a:rPr>
              <a:t>can convert a </a:t>
            </a:r>
            <a:r>
              <a:rPr lang="en-US" altLang="zh-CN" sz="1600" b="1" dirty="0">
                <a:ea typeface="宋体" pitchFamily="2" charset="-122"/>
              </a:rPr>
              <a:t>lock-S</a:t>
            </a:r>
            <a:r>
              <a:rPr lang="en-US" altLang="zh-CN" sz="1600" dirty="0">
                <a:ea typeface="宋体" pitchFamily="2" charset="-122"/>
              </a:rPr>
              <a:t> to a </a:t>
            </a:r>
            <a:r>
              <a:rPr lang="en-US" altLang="zh-CN" sz="1600" b="1" dirty="0">
                <a:ea typeface="宋体" pitchFamily="2" charset="-122"/>
              </a:rPr>
              <a:t>lock-X</a:t>
            </a:r>
            <a:r>
              <a:rPr lang="en-US" altLang="zh-CN" sz="1600" dirty="0">
                <a:ea typeface="宋体" pitchFamily="2" charset="-122"/>
              </a:rPr>
              <a:t> (</a:t>
            </a:r>
            <a:r>
              <a:rPr lang="en-US" altLang="zh-CN" sz="1600" b="1" dirty="0">
                <a:ea typeface="宋体" pitchFamily="2" charset="-122"/>
              </a:rPr>
              <a:t>upgrade</a:t>
            </a:r>
            <a:r>
              <a:rPr lang="en-US" altLang="zh-CN" sz="1600" dirty="0">
                <a:ea typeface="宋体" pitchFamily="2" charset="-122"/>
              </a:rPr>
              <a:t>)</a:t>
            </a:r>
          </a:p>
          <a:p>
            <a:pPr>
              <a:lnSpc>
                <a:spcPct val="130000"/>
              </a:lnSpc>
              <a:buFont typeface="Monotype Sorts" pitchFamily="2" charset="2"/>
              <a:buNone/>
            </a:pPr>
            <a:r>
              <a:rPr lang="en-US" altLang="zh-CN" sz="1800" dirty="0">
                <a:ea typeface="宋体" pitchFamily="2" charset="-122"/>
              </a:rPr>
              <a:t>     –   Second Phase:</a:t>
            </a:r>
          </a:p>
          <a:p>
            <a:pPr lvl="1"/>
            <a:r>
              <a:rPr lang="en-US" altLang="zh-CN" sz="1600" dirty="0">
                <a:ea typeface="宋体" pitchFamily="2" charset="-122"/>
              </a:rPr>
              <a:t>can release a </a:t>
            </a:r>
            <a:r>
              <a:rPr lang="en-US" altLang="zh-CN" sz="1600" b="1" dirty="0">
                <a:ea typeface="宋体" pitchFamily="2" charset="-122"/>
              </a:rPr>
              <a:t>lock-S</a:t>
            </a:r>
            <a:endParaRPr lang="en-US" altLang="zh-CN" sz="1600" dirty="0">
              <a:ea typeface="宋体" pitchFamily="2" charset="-122"/>
            </a:endParaRPr>
          </a:p>
          <a:p>
            <a:pPr lvl="1"/>
            <a:r>
              <a:rPr lang="en-US" altLang="zh-CN" sz="1600" dirty="0">
                <a:ea typeface="宋体" pitchFamily="2" charset="-122"/>
              </a:rPr>
              <a:t>can release a </a:t>
            </a:r>
            <a:r>
              <a:rPr lang="en-US" altLang="zh-CN" sz="1600" b="1" dirty="0">
                <a:ea typeface="宋体" pitchFamily="2" charset="-122"/>
              </a:rPr>
              <a:t>lock-X</a:t>
            </a:r>
            <a:endParaRPr lang="en-US" altLang="zh-CN" sz="1600" dirty="0">
              <a:ea typeface="宋体" pitchFamily="2" charset="-122"/>
            </a:endParaRPr>
          </a:p>
          <a:p>
            <a:pPr lvl="1"/>
            <a:r>
              <a:rPr lang="en-US" altLang="zh-CN" sz="1600" dirty="0">
                <a:ea typeface="宋体" pitchFamily="2" charset="-122"/>
              </a:rPr>
              <a:t>can convert a </a:t>
            </a:r>
            <a:r>
              <a:rPr lang="en-US" altLang="zh-CN" sz="1600" b="1" dirty="0">
                <a:ea typeface="宋体" pitchFamily="2" charset="-122"/>
              </a:rPr>
              <a:t>lock-X</a:t>
            </a:r>
            <a:r>
              <a:rPr lang="en-US" altLang="zh-CN" sz="1600" dirty="0">
                <a:ea typeface="宋体" pitchFamily="2" charset="-122"/>
              </a:rPr>
              <a:t> to a </a:t>
            </a:r>
            <a:r>
              <a:rPr lang="en-US" altLang="zh-CN" sz="1600" b="1" dirty="0">
                <a:ea typeface="宋体" pitchFamily="2" charset="-122"/>
              </a:rPr>
              <a:t>lock-S</a:t>
            </a:r>
            <a:r>
              <a:rPr lang="en-US" altLang="zh-CN" sz="1600" dirty="0">
                <a:ea typeface="宋体" pitchFamily="2" charset="-122"/>
              </a:rPr>
              <a:t> </a:t>
            </a:r>
            <a:r>
              <a:rPr lang="en-US" altLang="zh-CN" sz="1600" b="1" dirty="0">
                <a:ea typeface="宋体" pitchFamily="2" charset="-122"/>
              </a:rPr>
              <a:t> (downgrade</a:t>
            </a:r>
            <a:r>
              <a:rPr lang="en-US" altLang="zh-CN" sz="1600" dirty="0">
                <a:ea typeface="宋体" pitchFamily="2" charset="-122"/>
              </a:rPr>
              <a:t>)</a:t>
            </a:r>
          </a:p>
          <a:p>
            <a:pPr>
              <a:lnSpc>
                <a:spcPct val="120000"/>
              </a:lnSpc>
            </a:pPr>
            <a:r>
              <a:rPr lang="en-US" altLang="zh-CN" sz="1800" dirty="0">
                <a:ea typeface="宋体" pitchFamily="2" charset="-122"/>
              </a:rPr>
              <a:t>This protocol assures </a:t>
            </a:r>
            <a:r>
              <a:rPr lang="en-US" altLang="zh-CN" sz="1800" dirty="0" err="1">
                <a:ea typeface="宋体" pitchFamily="2" charset="-122"/>
              </a:rPr>
              <a:t>serializability</a:t>
            </a:r>
            <a:r>
              <a:rPr lang="en-US" altLang="zh-CN" sz="1800" dirty="0">
                <a:ea typeface="宋体" pitchFamily="2" charset="-122"/>
              </a:rPr>
              <a:t>. But still relies on the programmer to insert the various  locking instructions.</a:t>
            </a:r>
          </a:p>
        </p:txBody>
      </p:sp>
    </p:spTree>
    <p:extLst>
      <p:ext uri="{BB962C8B-B14F-4D97-AF65-F5344CB8AC3E}">
        <p14:creationId xmlns:p14="http://schemas.microsoft.com/office/powerpoint/2010/main" val="1283229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8077200" cy="977900"/>
          </a:xfrm>
        </p:spPr>
        <p:txBody>
          <a:bodyPr/>
          <a:lstStyle/>
          <a:p>
            <a:r>
              <a:rPr lang="en-US" altLang="zh-CN" sz="2800">
                <a:ea typeface="宋体" pitchFamily="2" charset="-122"/>
              </a:rPr>
              <a:t>Automatic Acquisition of Locks</a:t>
            </a:r>
            <a:br>
              <a:rPr lang="en-US" altLang="zh-CN" sz="2800">
                <a:ea typeface="宋体" pitchFamily="2" charset="-122"/>
              </a:rPr>
            </a:br>
            <a:r>
              <a:rPr lang="en-US" altLang="zh-CN" sz="2400">
                <a:ea typeface="宋体" pitchFamily="2" charset="-122"/>
              </a:rPr>
              <a:t>(Commercial DBMS Uses)</a:t>
            </a:r>
          </a:p>
        </p:txBody>
      </p:sp>
      <p:sp>
        <p:nvSpPr>
          <p:cNvPr id="25603" name="Rectangle 3"/>
          <p:cNvSpPr>
            <a:spLocks noGrp="1" noChangeArrowheads="1"/>
          </p:cNvSpPr>
          <p:nvPr>
            <p:ph type="body" idx="4294967295"/>
          </p:nvPr>
        </p:nvSpPr>
        <p:spPr>
          <a:xfrm>
            <a:off x="571500" y="1216021"/>
            <a:ext cx="7848600" cy="4833797"/>
          </a:xfrm>
        </p:spPr>
        <p:txBody>
          <a:bodyPr/>
          <a:lstStyle/>
          <a:p>
            <a:pPr>
              <a:lnSpc>
                <a:spcPct val="110000"/>
              </a:lnSpc>
            </a:pPr>
            <a:r>
              <a:rPr lang="en-US" altLang="zh-CN" dirty="0">
                <a:ea typeface="宋体" pitchFamily="2" charset="-122"/>
              </a:rPr>
              <a:t>A transaction </a:t>
            </a:r>
            <a:r>
              <a:rPr lang="en-US" altLang="zh-CN" i="1" dirty="0" err="1">
                <a:ea typeface="宋体" pitchFamily="2" charset="-122"/>
              </a:rPr>
              <a:t>T</a:t>
            </a:r>
            <a:r>
              <a:rPr lang="en-US" altLang="zh-CN" baseline="-25000" dirty="0" err="1">
                <a:ea typeface="宋体" pitchFamily="2" charset="-122"/>
              </a:rPr>
              <a:t>i</a:t>
            </a:r>
            <a:r>
              <a:rPr lang="en-US" altLang="zh-CN" dirty="0">
                <a:ea typeface="宋体" pitchFamily="2" charset="-122"/>
              </a:rPr>
              <a:t> issues the standard read/write instruction, without explicit locking calls.</a:t>
            </a:r>
          </a:p>
          <a:p>
            <a:r>
              <a:rPr lang="en-US" altLang="zh-CN" dirty="0">
                <a:ea typeface="宋体" pitchFamily="2" charset="-122"/>
              </a:rPr>
              <a:t>The operation </a:t>
            </a:r>
            <a:r>
              <a:rPr lang="en-US" altLang="zh-CN" b="1" dirty="0">
                <a:ea typeface="宋体" pitchFamily="2" charset="-122"/>
              </a:rPr>
              <a:t>read</a:t>
            </a:r>
            <a:r>
              <a:rPr lang="en-US" altLang="zh-CN" dirty="0">
                <a:ea typeface="宋体" pitchFamily="2" charset="-122"/>
              </a:rPr>
              <a:t>(</a:t>
            </a:r>
            <a:r>
              <a:rPr lang="en-US" altLang="zh-CN" i="1" dirty="0">
                <a:ea typeface="宋体" pitchFamily="2" charset="-122"/>
              </a:rPr>
              <a:t>D</a:t>
            </a:r>
            <a:r>
              <a:rPr lang="en-US" altLang="zh-CN" dirty="0">
                <a:ea typeface="宋体" pitchFamily="2" charset="-122"/>
              </a:rPr>
              <a:t>) is processed as:</a:t>
            </a:r>
          </a:p>
          <a:p>
            <a:pPr>
              <a:buFont typeface="Monotype Sorts" pitchFamily="2" charset="2"/>
              <a:buNone/>
            </a:pPr>
            <a:r>
              <a:rPr lang="en-US" altLang="zh-CN" sz="1800" dirty="0">
                <a:ea typeface="宋体" pitchFamily="2" charset="-122"/>
              </a:rPr>
              <a:t>                      if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has a lock on </a:t>
            </a:r>
            <a:r>
              <a:rPr lang="en-US" altLang="zh-CN" sz="1800" i="1" dirty="0">
                <a:ea typeface="宋体" pitchFamily="2" charset="-122"/>
              </a:rPr>
              <a:t>D</a:t>
            </a:r>
            <a:endParaRPr lang="en-US" altLang="zh-CN" sz="1800" dirty="0">
              <a:ea typeface="宋体" pitchFamily="2" charset="-122"/>
            </a:endParaRPr>
          </a:p>
          <a:p>
            <a:pPr>
              <a:buFont typeface="Monotype Sorts" pitchFamily="2" charset="2"/>
              <a:buNone/>
            </a:pPr>
            <a:r>
              <a:rPr lang="en-US" altLang="zh-CN" sz="1800" dirty="0">
                <a:ea typeface="宋体" pitchFamily="2" charset="-122"/>
              </a:rPr>
              <a:t>                         </a:t>
            </a:r>
            <a:r>
              <a:rPr lang="en-US" altLang="zh-CN" sz="1800" b="1" dirty="0">
                <a:ea typeface="宋体" pitchFamily="2" charset="-122"/>
              </a:rPr>
              <a:t>then</a:t>
            </a:r>
            <a:endParaRPr lang="en-US" altLang="zh-CN" sz="1800" dirty="0">
              <a:ea typeface="宋体" pitchFamily="2" charset="-122"/>
            </a:endParaRP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 </a:t>
            </a:r>
          </a:p>
          <a:p>
            <a:pPr>
              <a:lnSpc>
                <a:spcPct val="80000"/>
              </a:lnSpc>
              <a:buFont typeface="Monotype Sorts" pitchFamily="2" charset="2"/>
              <a:buNone/>
            </a:pPr>
            <a:r>
              <a:rPr lang="en-US" altLang="zh-CN" sz="1800" b="1" dirty="0">
                <a:ea typeface="宋体" pitchFamily="2" charset="-122"/>
              </a:rPr>
              <a:t>                         else</a:t>
            </a:r>
            <a:endParaRPr lang="en-US" altLang="zh-CN" sz="1800" dirty="0">
              <a:ea typeface="宋体" pitchFamily="2" charset="-122"/>
            </a:endParaRPr>
          </a:p>
          <a:p>
            <a:pPr>
              <a:buFont typeface="Monotype Sorts" pitchFamily="2" charset="2"/>
              <a:buNone/>
            </a:pPr>
            <a:r>
              <a:rPr lang="en-US" altLang="zh-CN" sz="1800" b="1" dirty="0">
                <a:ea typeface="宋体" pitchFamily="2" charset="-122"/>
              </a:rPr>
              <a:t>                                begin</a:t>
            </a:r>
            <a:r>
              <a:rPr lang="en-US" altLang="zh-CN" sz="1800" dirty="0">
                <a:ea typeface="宋体" pitchFamily="2" charset="-122"/>
              </a:rPr>
              <a:t> </a:t>
            </a:r>
          </a:p>
          <a:p>
            <a:pPr>
              <a:buFont typeface="Monotype Sorts" pitchFamily="2" charset="2"/>
              <a:buNone/>
            </a:pPr>
            <a:r>
              <a:rPr lang="en-US" altLang="zh-CN" sz="1800" dirty="0">
                <a:ea typeface="宋体" pitchFamily="2" charset="-122"/>
              </a:rPr>
              <a:t>                                   if necessary wait until no other  </a:t>
            </a:r>
          </a:p>
          <a:p>
            <a:pPr>
              <a:lnSpc>
                <a:spcPct val="80000"/>
              </a:lnSpc>
              <a:buFont typeface="Monotype Sorts" pitchFamily="2" charset="2"/>
              <a:buNone/>
            </a:pPr>
            <a:r>
              <a:rPr lang="en-US" altLang="zh-CN" sz="1800" dirty="0">
                <a:ea typeface="宋体" pitchFamily="2" charset="-122"/>
              </a:rPr>
              <a:t>                                       transaction has a </a:t>
            </a:r>
            <a:r>
              <a:rPr lang="en-US" altLang="zh-CN" sz="1800" b="1" dirty="0">
                <a:ea typeface="宋体" pitchFamily="2" charset="-122"/>
              </a:rPr>
              <a:t>lock-X</a:t>
            </a:r>
            <a:r>
              <a:rPr lang="en-US" altLang="zh-CN" sz="1800" dirty="0">
                <a:ea typeface="宋体" pitchFamily="2" charset="-122"/>
              </a:rPr>
              <a:t> on </a:t>
            </a:r>
            <a:r>
              <a:rPr lang="en-US" altLang="zh-CN" sz="1800" i="1" dirty="0">
                <a:ea typeface="宋体" pitchFamily="2" charset="-122"/>
              </a:rPr>
              <a:t>D</a:t>
            </a: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grant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a </a:t>
            </a:r>
            <a:r>
              <a:rPr lang="en-US" altLang="zh-CN" sz="1800" b="1" dirty="0">
                <a:ea typeface="宋体" pitchFamily="2" charset="-122"/>
              </a:rPr>
              <a:t> lock-S</a:t>
            </a:r>
            <a:r>
              <a:rPr lang="en-US" altLang="zh-CN" sz="1800" dirty="0">
                <a:ea typeface="宋体" pitchFamily="2" charset="-122"/>
              </a:rPr>
              <a:t> on </a:t>
            </a:r>
            <a:r>
              <a:rPr lang="en-US" altLang="zh-CN" sz="1800" i="1" dirty="0">
                <a:ea typeface="宋体" pitchFamily="2" charset="-122"/>
              </a:rPr>
              <a:t>D</a:t>
            </a:r>
            <a:r>
              <a:rPr lang="en-US" altLang="zh-CN" sz="1800" dirty="0">
                <a:ea typeface="宋体" pitchFamily="2" charset="-122"/>
              </a:rPr>
              <a:t>;</a:t>
            </a: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a:t>
            </a:r>
          </a:p>
          <a:p>
            <a:pPr>
              <a:lnSpc>
                <a:spcPct val="70000"/>
              </a:lnSpc>
              <a:buFont typeface="Monotype Sorts" pitchFamily="2" charset="2"/>
              <a:buNone/>
            </a:pPr>
            <a:r>
              <a:rPr lang="en-US" altLang="zh-CN" sz="1800" b="1" dirty="0">
                <a:ea typeface="宋体" pitchFamily="2" charset="-122"/>
              </a:rPr>
              <a:t>                                end</a:t>
            </a:r>
            <a:endParaRPr lang="en-US" altLang="zh-CN" sz="1800" dirty="0">
              <a:ea typeface="宋体" pitchFamily="2" charset="-122"/>
            </a:endParaRPr>
          </a:p>
        </p:txBody>
      </p:sp>
    </p:spTree>
    <p:extLst>
      <p:ext uri="{BB962C8B-B14F-4D97-AF65-F5344CB8AC3E}">
        <p14:creationId xmlns:p14="http://schemas.microsoft.com/office/powerpoint/2010/main" val="2664815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2800" dirty="0">
                <a:ea typeface="宋体" pitchFamily="2" charset="-122"/>
              </a:rPr>
              <a:t>Automatic Acquisition of Locks (Cont.)</a:t>
            </a:r>
          </a:p>
        </p:txBody>
      </p:sp>
      <p:sp>
        <p:nvSpPr>
          <p:cNvPr id="27651" name="Rectangle 3"/>
          <p:cNvSpPr>
            <a:spLocks noGrp="1" noChangeArrowheads="1"/>
          </p:cNvSpPr>
          <p:nvPr>
            <p:ph type="body" idx="4294967295"/>
          </p:nvPr>
        </p:nvSpPr>
        <p:spPr>
          <a:xfrm>
            <a:off x="533400" y="1219200"/>
            <a:ext cx="7848600" cy="4876800"/>
          </a:xfrm>
        </p:spPr>
        <p:txBody>
          <a:bodyPr/>
          <a:lstStyle/>
          <a:p>
            <a:r>
              <a:rPr lang="en-US" altLang="zh-CN" sz="1800" b="1" dirty="0">
                <a:ea typeface="宋体" pitchFamily="2" charset="-122"/>
              </a:rPr>
              <a:t>write</a:t>
            </a:r>
            <a:r>
              <a:rPr lang="en-US" altLang="zh-CN" sz="1800" i="1" dirty="0">
                <a:ea typeface="宋体" pitchFamily="2" charset="-122"/>
              </a:rPr>
              <a:t>(D)</a:t>
            </a:r>
            <a:r>
              <a:rPr lang="en-US" altLang="zh-CN" sz="1800" dirty="0">
                <a:ea typeface="宋体" pitchFamily="2" charset="-122"/>
              </a:rPr>
              <a:t> is processed as:</a:t>
            </a:r>
          </a:p>
          <a:p>
            <a:pPr>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r>
              <a:rPr lang="en-US" altLang="zh-CN" sz="1600" dirty="0">
                <a:ea typeface="宋体" pitchFamily="2" charset="-122"/>
              </a:rPr>
              <a:t> </a:t>
            </a:r>
          </a:p>
          <a:p>
            <a:pPr>
              <a:lnSpc>
                <a:spcPct val="70000"/>
              </a:lnSpc>
              <a:buFont typeface="Monotype Sorts" pitchFamily="2" charset="2"/>
              <a:buNone/>
            </a:pPr>
            <a:r>
              <a:rPr lang="en-US" altLang="zh-CN" sz="1600" b="1" dirty="0">
                <a:ea typeface="宋体" pitchFamily="2" charset="-122"/>
              </a:rPr>
              <a:t>        then</a:t>
            </a:r>
            <a:r>
              <a:rPr lang="en-US" altLang="zh-CN" sz="1600" dirty="0">
                <a:ea typeface="宋体" pitchFamily="2" charset="-122"/>
              </a:rPr>
              <a:t> </a:t>
            </a:r>
          </a:p>
          <a:p>
            <a:pPr>
              <a:lnSpc>
                <a:spcPct val="60000"/>
              </a:lnSpc>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70000"/>
              </a:lnSpc>
              <a:buFont typeface="Monotype Sorts" pitchFamily="2" charset="2"/>
              <a:buNone/>
            </a:pPr>
            <a:r>
              <a:rPr lang="en-US" altLang="zh-CN" sz="1600" dirty="0">
                <a:ea typeface="宋体" pitchFamily="2" charset="-122"/>
              </a:rPr>
              <a:t>       else</a:t>
            </a:r>
          </a:p>
          <a:p>
            <a:pPr>
              <a:lnSpc>
                <a:spcPct val="70000"/>
              </a:lnSpc>
              <a:buFont typeface="Monotype Sorts" pitchFamily="2" charset="2"/>
              <a:buNone/>
            </a:pPr>
            <a:r>
              <a:rPr lang="en-US" altLang="zh-CN" sz="1600" b="1" dirty="0">
                <a:ea typeface="宋体" pitchFamily="2" charset="-122"/>
              </a:rPr>
              <a:t>         begin</a:t>
            </a:r>
            <a:endParaRPr lang="en-US" altLang="zh-CN" sz="1600" dirty="0">
              <a:ea typeface="宋体" pitchFamily="2" charset="-122"/>
            </a:endParaRPr>
          </a:p>
          <a:p>
            <a:pPr>
              <a:lnSpc>
                <a:spcPct val="80000"/>
              </a:lnSpc>
              <a:buFont typeface="Monotype Sorts" pitchFamily="2" charset="2"/>
              <a:buNone/>
            </a:pPr>
            <a:r>
              <a:rPr lang="en-US" altLang="zh-CN" sz="1600" dirty="0">
                <a:ea typeface="宋体" pitchFamily="2" charset="-122"/>
              </a:rPr>
              <a:t>            if necessary wait until no other trans. has any lock on </a:t>
            </a:r>
            <a:r>
              <a:rPr lang="en-US" altLang="zh-CN" sz="1600" i="1" dirty="0">
                <a:ea typeface="宋体" pitchFamily="2" charset="-122"/>
              </a:rPr>
              <a:t>D</a:t>
            </a:r>
            <a:r>
              <a:rPr lang="en-US" altLang="zh-CN" sz="1600" dirty="0">
                <a:ea typeface="宋体" pitchFamily="2" charset="-122"/>
              </a:rPr>
              <a:t>,</a:t>
            </a:r>
          </a:p>
          <a:p>
            <a:pPr>
              <a:lnSpc>
                <a:spcPct val="80000"/>
              </a:lnSpc>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lock-S</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then</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upgrade</a:t>
            </a:r>
            <a:r>
              <a:rPr lang="en-US" altLang="zh-CN" sz="1600" dirty="0">
                <a:ea typeface="宋体" pitchFamily="2" charset="-122"/>
              </a:rPr>
              <a:t> lock on </a:t>
            </a:r>
            <a:r>
              <a:rPr lang="en-US" altLang="zh-CN" sz="1600" i="1" dirty="0">
                <a:ea typeface="宋体" pitchFamily="2" charset="-122"/>
              </a:rPr>
              <a:t>D</a:t>
            </a:r>
            <a:r>
              <a:rPr lang="en-US" altLang="zh-CN" sz="1600" dirty="0">
                <a:ea typeface="宋体" pitchFamily="2" charset="-122"/>
              </a:rPr>
              <a:t>  to </a:t>
            </a:r>
            <a:r>
              <a:rPr lang="en-US" altLang="zh-CN" sz="1600" b="1" dirty="0">
                <a:ea typeface="宋体" pitchFamily="2" charset="-122"/>
              </a:rPr>
              <a:t>lock-X</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else</a:t>
            </a:r>
            <a:endParaRPr lang="en-US" altLang="zh-CN" sz="1600" dirty="0">
              <a:ea typeface="宋体" pitchFamily="2" charset="-122"/>
            </a:endParaRPr>
          </a:p>
          <a:p>
            <a:pPr>
              <a:lnSpc>
                <a:spcPct val="70000"/>
              </a:lnSpc>
              <a:buFont typeface="Monotype Sorts" pitchFamily="2" charset="2"/>
              <a:buNone/>
            </a:pPr>
            <a:r>
              <a:rPr lang="en-US" altLang="zh-CN" sz="1600" dirty="0">
                <a:ea typeface="宋体" pitchFamily="2" charset="-122"/>
              </a:rPr>
              <a:t>                    grant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50000"/>
              </a:lnSpc>
              <a:buFont typeface="Monotype Sorts" pitchFamily="2" charset="2"/>
              <a:buNone/>
            </a:pPr>
            <a:r>
              <a:rPr lang="en-US" altLang="zh-CN" sz="1600" b="1" dirty="0">
                <a:ea typeface="宋体" pitchFamily="2" charset="-122"/>
              </a:rPr>
              <a:t>         end</a:t>
            </a:r>
            <a:r>
              <a:rPr lang="en-US" altLang="zh-CN" sz="1600" dirty="0">
                <a:ea typeface="宋体" pitchFamily="2" charset="-122"/>
              </a:rPr>
              <a:t>;</a:t>
            </a:r>
          </a:p>
          <a:p>
            <a:r>
              <a:rPr lang="en-US" altLang="zh-CN" sz="1800" dirty="0">
                <a:solidFill>
                  <a:schemeClr val="tx2"/>
                </a:solidFill>
                <a:ea typeface="宋体" pitchFamily="2" charset="-122"/>
              </a:rPr>
              <a:t>All locks are released after commit or abort</a:t>
            </a:r>
          </a:p>
        </p:txBody>
      </p:sp>
    </p:spTree>
    <p:extLst>
      <p:ext uri="{BB962C8B-B14F-4D97-AF65-F5344CB8AC3E}">
        <p14:creationId xmlns:p14="http://schemas.microsoft.com/office/powerpoint/2010/main" val="175938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ea typeface="宋体" pitchFamily="2" charset="-122"/>
              </a:rPr>
              <a:t>Implementation of Locking</a:t>
            </a:r>
          </a:p>
        </p:txBody>
      </p:sp>
      <p:sp>
        <p:nvSpPr>
          <p:cNvPr id="126979" name="Rectangle 3"/>
          <p:cNvSpPr>
            <a:spLocks noGrp="1" noChangeArrowheads="1"/>
          </p:cNvSpPr>
          <p:nvPr>
            <p:ph type="body" idx="1"/>
          </p:nvPr>
        </p:nvSpPr>
        <p:spPr>
          <a:xfrm>
            <a:off x="635000" y="1231900"/>
            <a:ext cx="7797800" cy="4127500"/>
          </a:xfrm>
        </p:spPr>
        <p:txBody>
          <a:bodyPr/>
          <a:lstStyle/>
          <a:p>
            <a:r>
              <a:rPr lang="en-US" altLang="zh-CN">
                <a:ea typeface="宋体" pitchFamily="2" charset="-122"/>
              </a:rPr>
              <a:t>A</a:t>
            </a:r>
            <a:r>
              <a:rPr lang="en-US" altLang="zh-CN" b="1">
                <a:solidFill>
                  <a:schemeClr val="tx2"/>
                </a:solidFill>
                <a:ea typeface="宋体" pitchFamily="2" charset="-122"/>
              </a:rPr>
              <a:t> Lock manager </a:t>
            </a:r>
            <a:r>
              <a:rPr lang="en-US" altLang="zh-CN">
                <a:ea typeface="宋体" pitchFamily="2" charset="-122"/>
              </a:rPr>
              <a:t>can be implemented as a separate process to which transactions send lock and unlock requests</a:t>
            </a:r>
          </a:p>
          <a:p>
            <a:r>
              <a:rPr lang="en-US" altLang="zh-CN">
                <a:ea typeface="宋体" pitchFamily="2" charset="-122"/>
              </a:rPr>
              <a:t>The lock manager replies to a lock request by sending a lock grant messages (or a message asking the transaction to roll back, in case of  a deadlock)</a:t>
            </a:r>
          </a:p>
          <a:p>
            <a:r>
              <a:rPr lang="en-US" altLang="zh-CN">
                <a:ea typeface="宋体" pitchFamily="2" charset="-122"/>
              </a:rPr>
              <a:t>The requesting transaction waits until its request is answered</a:t>
            </a:r>
          </a:p>
          <a:p>
            <a:r>
              <a:rPr lang="en-US" altLang="zh-CN">
                <a:ea typeface="宋体" pitchFamily="2" charset="-122"/>
              </a:rPr>
              <a:t>The lock manager maintains a data structure called a </a:t>
            </a:r>
            <a:r>
              <a:rPr lang="en-US" altLang="zh-CN" b="1">
                <a:solidFill>
                  <a:schemeClr val="tx2"/>
                </a:solidFill>
                <a:ea typeface="宋体" pitchFamily="2" charset="-122"/>
              </a:rPr>
              <a:t>lock table </a:t>
            </a:r>
            <a:r>
              <a:rPr lang="en-US" altLang="zh-CN">
                <a:ea typeface="宋体" pitchFamily="2" charset="-122"/>
              </a:rPr>
              <a:t>to record granted locks and pending requests</a:t>
            </a:r>
          </a:p>
          <a:p>
            <a:r>
              <a:rPr lang="en-US" altLang="zh-CN">
                <a:ea typeface="宋体" pitchFamily="2" charset="-122"/>
              </a:rPr>
              <a:t>The lock table is usually implemented as </a:t>
            </a:r>
            <a:r>
              <a:rPr lang="en-US" altLang="zh-CN">
                <a:solidFill>
                  <a:schemeClr val="tx2"/>
                </a:solidFill>
                <a:ea typeface="宋体" pitchFamily="2" charset="-122"/>
              </a:rPr>
              <a:t>an in-memory hash table</a:t>
            </a:r>
            <a:r>
              <a:rPr lang="en-US" altLang="zh-CN">
                <a:ea typeface="宋体" pitchFamily="2" charset="-122"/>
              </a:rPr>
              <a:t> indexed on the name of the data item being locked</a:t>
            </a:r>
            <a:endParaRPr lang="en-US" altLang="zh-CN" b="1">
              <a:solidFill>
                <a:schemeClr val="tx2"/>
              </a:solidFill>
              <a:ea typeface="宋体" pitchFamily="2" charset="-122"/>
            </a:endParaRPr>
          </a:p>
        </p:txBody>
      </p:sp>
    </p:spTree>
    <p:extLst>
      <p:ext uri="{BB962C8B-B14F-4D97-AF65-F5344CB8AC3E}">
        <p14:creationId xmlns:p14="http://schemas.microsoft.com/office/powerpoint/2010/main" val="1344976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68350" y="117475"/>
            <a:ext cx="8375650" cy="609600"/>
          </a:xfrm>
        </p:spPr>
        <p:txBody>
          <a:bodyPr/>
          <a:lstStyle/>
          <a:p>
            <a:pPr>
              <a:defRPr/>
            </a:pPr>
            <a:r>
              <a:rPr lang="en-US" sz="2800" dirty="0" smtClean="0">
                <a:ea typeface="ＭＳ Ｐゴシック" charset="-128"/>
              </a:rPr>
              <a:t>Required Properties of a Transaction </a:t>
            </a:r>
            <a:r>
              <a:rPr lang="en-US" sz="2800" dirty="0" smtClean="0">
                <a:ea typeface="+mj-ea"/>
              </a:rPr>
              <a:t>(Cont</a:t>
            </a:r>
            <a:r>
              <a:rPr lang="en-US" sz="2800" dirty="0">
                <a:ea typeface="+mj-ea"/>
              </a:rPr>
              <a:t>.)</a:t>
            </a:r>
          </a:p>
        </p:txBody>
      </p:sp>
      <p:sp>
        <p:nvSpPr>
          <p:cNvPr id="528387" name="Rectangle 3"/>
          <p:cNvSpPr>
            <a:spLocks noGrp="1" noChangeArrowheads="1"/>
          </p:cNvSpPr>
          <p:nvPr>
            <p:ph type="body" idx="1"/>
          </p:nvPr>
        </p:nvSpPr>
        <p:spPr>
          <a:xfrm>
            <a:off x="912813" y="1149351"/>
            <a:ext cx="7298499" cy="4812538"/>
          </a:xfrm>
        </p:spPr>
        <p:txBody>
          <a:bodyPr/>
          <a:lstStyle/>
          <a:p>
            <a:r>
              <a:rPr lang="en-US" altLang="zh-CN" b="1" dirty="0" smtClean="0">
                <a:solidFill>
                  <a:srgbClr val="C00000"/>
                </a:solidFill>
              </a:rPr>
              <a:t>Consistency</a:t>
            </a:r>
            <a:r>
              <a:rPr lang="en-US" altLang="zh-CN" b="1" dirty="0" smtClean="0">
                <a:solidFill>
                  <a:srgbClr val="000099"/>
                </a:solidFill>
              </a:rPr>
              <a:t> </a:t>
            </a:r>
            <a:r>
              <a:rPr lang="en-US" altLang="zh-CN" b="1" dirty="0" smtClean="0"/>
              <a:t>requirement</a:t>
            </a:r>
            <a:r>
              <a:rPr lang="en-US" altLang="zh-CN" dirty="0" smtClean="0"/>
              <a:t> in above example:</a:t>
            </a:r>
          </a:p>
          <a:p>
            <a:pPr lvl="1"/>
            <a:r>
              <a:rPr lang="en-US" altLang="zh-CN" dirty="0" smtClean="0"/>
              <a:t> </a:t>
            </a:r>
            <a:r>
              <a:rPr lang="en-US" altLang="zh-CN" sz="1600" dirty="0" smtClean="0"/>
              <a:t>The sum of A and B is unchanged by the execution of the transaction</a:t>
            </a:r>
          </a:p>
          <a:p>
            <a:r>
              <a:rPr lang="en-US" altLang="zh-CN" sz="1600" dirty="0" smtClean="0"/>
              <a:t>In general, consistency requirements include </a:t>
            </a:r>
          </a:p>
          <a:p>
            <a:pPr lvl="2"/>
            <a:r>
              <a:rPr lang="en-US" altLang="zh-CN" sz="1600" dirty="0" smtClean="0"/>
              <a:t>Explicitly specified integrity constraints such as primary keys and foreign keys</a:t>
            </a:r>
          </a:p>
          <a:p>
            <a:pPr lvl="2"/>
            <a:r>
              <a:rPr lang="en-US" altLang="zh-CN" sz="1600" dirty="0" smtClean="0"/>
              <a:t>Implicit integrity constraints</a:t>
            </a:r>
          </a:p>
          <a:p>
            <a:pPr lvl="3"/>
            <a:r>
              <a:rPr lang="en-US" altLang="zh-CN" sz="1600" dirty="0" smtClean="0"/>
              <a:t>e.g., sum of balances of all accounts, minus sum of loan amounts must equal value of cash-in-hand</a:t>
            </a:r>
          </a:p>
          <a:p>
            <a:r>
              <a:rPr lang="en-US" altLang="zh-CN" sz="1600" dirty="0" smtClean="0"/>
              <a:t>A transaction, when starting to execute,  must see a consistent database.</a:t>
            </a:r>
          </a:p>
          <a:p>
            <a:r>
              <a:rPr lang="en-US" altLang="zh-CN" sz="1600" dirty="0" smtClean="0"/>
              <a:t>During transaction execution the database may be temporarily inconsistent.</a:t>
            </a:r>
          </a:p>
          <a:p>
            <a:r>
              <a:rPr lang="en-US" altLang="zh-CN" sz="1600" dirty="0" smtClean="0"/>
              <a:t>When the transaction completes successfully the database must be consistent</a:t>
            </a:r>
          </a:p>
          <a:p>
            <a:pPr lvl="1"/>
            <a:r>
              <a:rPr lang="en-US" altLang="zh-CN" sz="1600" dirty="0" smtClean="0">
                <a:solidFill>
                  <a:srgbClr val="FF0000"/>
                </a:solidFill>
              </a:rPr>
              <a:t>Erroneous transaction logic can lead to inconsistency</a:t>
            </a:r>
            <a:r>
              <a:rPr lang="en-US" altLang="zh-CN" sz="1600" dirty="0" smtClean="0"/>
              <a:t>, but this is not the responsibility of DBMS.</a:t>
            </a:r>
          </a:p>
        </p:txBody>
      </p:sp>
    </p:spTree>
    <p:extLst>
      <p:ext uri="{BB962C8B-B14F-4D97-AF65-F5344CB8AC3E}">
        <p14:creationId xmlns:p14="http://schemas.microsoft.com/office/powerpoint/2010/main" val="4125501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ea typeface="宋体" pitchFamily="2" charset="-122"/>
              </a:rPr>
              <a:t>Lock Table</a:t>
            </a:r>
          </a:p>
        </p:txBody>
      </p:sp>
      <p:sp>
        <p:nvSpPr>
          <p:cNvPr id="128003" name="Rectangle 3"/>
          <p:cNvSpPr>
            <a:spLocks noGrp="1" noChangeArrowheads="1"/>
          </p:cNvSpPr>
          <p:nvPr>
            <p:ph type="body" idx="1"/>
          </p:nvPr>
        </p:nvSpPr>
        <p:spPr>
          <a:xfrm>
            <a:off x="4610100" y="901692"/>
            <a:ext cx="4191000" cy="5168900"/>
          </a:xfrm>
          <a:solidFill>
            <a:schemeClr val="bg1"/>
          </a:solidFill>
          <a:ln/>
        </p:spPr>
        <p:txBody>
          <a:bodyPr/>
          <a:lstStyle/>
          <a:p>
            <a:pPr>
              <a:lnSpc>
                <a:spcPct val="90000"/>
              </a:lnSpc>
            </a:pPr>
            <a:r>
              <a:rPr lang="en-US" altLang="zh-CN" sz="1800" dirty="0">
                <a:ea typeface="宋体" pitchFamily="2" charset="-122"/>
              </a:rPr>
              <a:t>Black rectangles indicate granted locks, white ones indicate waiting requests</a:t>
            </a:r>
          </a:p>
          <a:p>
            <a:pPr>
              <a:lnSpc>
                <a:spcPct val="90000"/>
              </a:lnSpc>
            </a:pPr>
            <a:r>
              <a:rPr lang="en-US" altLang="zh-CN" sz="1800" dirty="0">
                <a:ea typeface="宋体" pitchFamily="2" charset="-122"/>
              </a:rPr>
              <a:t>Lock table also records the type of lock granted or requested</a:t>
            </a:r>
          </a:p>
          <a:p>
            <a:pPr>
              <a:lnSpc>
                <a:spcPct val="90000"/>
              </a:lnSpc>
            </a:pPr>
            <a:r>
              <a:rPr lang="en-US" altLang="zh-CN" sz="1800" dirty="0">
                <a:ea typeface="宋体" pitchFamily="2" charset="-122"/>
              </a:rPr>
              <a:t>New request is added to the end of the queue of requests for the data item, and </a:t>
            </a:r>
            <a:r>
              <a:rPr lang="en-US" altLang="zh-CN" sz="1800" dirty="0">
                <a:solidFill>
                  <a:schemeClr val="tx2"/>
                </a:solidFill>
                <a:ea typeface="宋体" pitchFamily="2" charset="-122"/>
              </a:rPr>
              <a:t>granted if it is compatible with all earlier locks</a:t>
            </a:r>
          </a:p>
          <a:p>
            <a:pPr>
              <a:lnSpc>
                <a:spcPct val="90000"/>
              </a:lnSpc>
            </a:pPr>
            <a:r>
              <a:rPr lang="en-US" altLang="zh-CN" sz="1800" dirty="0">
                <a:ea typeface="宋体" pitchFamily="2" charset="-122"/>
              </a:rPr>
              <a:t>Unlock requests result in the request being deleted, and later requests are checked to see if they can now be granted</a:t>
            </a:r>
          </a:p>
          <a:p>
            <a:pPr>
              <a:lnSpc>
                <a:spcPct val="90000"/>
              </a:lnSpc>
            </a:pPr>
            <a:r>
              <a:rPr lang="en-US" altLang="zh-CN" sz="1800" dirty="0">
                <a:ea typeface="宋体" pitchFamily="2" charset="-122"/>
              </a:rPr>
              <a:t>If transaction aborts, all waiting or granted requests of the transaction are deleted </a:t>
            </a:r>
          </a:p>
          <a:p>
            <a:pPr lvl="1">
              <a:lnSpc>
                <a:spcPct val="90000"/>
              </a:lnSpc>
            </a:pPr>
            <a:r>
              <a:rPr lang="en-US" altLang="zh-CN" sz="1600" dirty="0">
                <a:ea typeface="宋体" pitchFamily="2" charset="-122"/>
              </a:rPr>
              <a:t>lock manager may keep a list of locks held by each transaction, to implement this efficiently</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l="19557" t="1344" r="20766" b="2420"/>
          <a:stretch>
            <a:fillRect/>
          </a:stretch>
        </p:blipFill>
        <p:spPr bwMode="auto">
          <a:xfrm>
            <a:off x="622300" y="1254988"/>
            <a:ext cx="3759200" cy="4546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960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Deadlock Handling</a:t>
            </a:r>
          </a:p>
        </p:txBody>
      </p:sp>
      <p:sp>
        <p:nvSpPr>
          <p:cNvPr id="80899" name="Rectangle 3"/>
          <p:cNvSpPr>
            <a:spLocks noGrp="1" noChangeArrowheads="1"/>
          </p:cNvSpPr>
          <p:nvPr>
            <p:ph type="body" idx="4294967295"/>
          </p:nvPr>
        </p:nvSpPr>
        <p:spPr>
          <a:xfrm>
            <a:off x="650875" y="1492250"/>
            <a:ext cx="7848600" cy="3381375"/>
          </a:xfrm>
        </p:spPr>
        <p:txBody>
          <a:bodyPr/>
          <a:lstStyle/>
          <a:p>
            <a:r>
              <a:rPr lang="en-US" altLang="zh-CN">
                <a:ea typeface="宋体" pitchFamily="2" charset="-122"/>
              </a:rPr>
              <a:t>System is deadlocked if there is a set of transactions such that every transaction in the set is waiting for another transaction in the set.</a:t>
            </a:r>
          </a:p>
          <a:p>
            <a:r>
              <a:rPr lang="en-US" altLang="zh-CN" b="1" i="1">
                <a:solidFill>
                  <a:schemeClr val="tx2"/>
                </a:solidFill>
                <a:ea typeface="宋体" pitchFamily="2" charset="-122"/>
              </a:rPr>
              <a:t>Deadlock prevention</a:t>
            </a:r>
            <a:r>
              <a:rPr lang="en-US" altLang="zh-CN">
                <a:ea typeface="宋体" pitchFamily="2" charset="-122"/>
              </a:rPr>
              <a:t> protocols ensure that the system will </a:t>
            </a:r>
            <a:r>
              <a:rPr lang="en-US" altLang="zh-CN" i="1">
                <a:solidFill>
                  <a:schemeClr val="tx2"/>
                </a:solidFill>
                <a:ea typeface="宋体" pitchFamily="2" charset="-122"/>
              </a:rPr>
              <a:t>never</a:t>
            </a:r>
            <a:r>
              <a:rPr lang="en-US" altLang="zh-CN">
                <a:solidFill>
                  <a:schemeClr val="tx2"/>
                </a:solidFill>
                <a:ea typeface="宋体" pitchFamily="2" charset="-122"/>
              </a:rPr>
              <a:t> enter into a deadlock state</a:t>
            </a:r>
            <a:r>
              <a:rPr lang="en-US" altLang="zh-CN">
                <a:ea typeface="宋体" pitchFamily="2" charset="-122"/>
              </a:rPr>
              <a:t>. Some prevention strategies :</a:t>
            </a:r>
          </a:p>
          <a:p>
            <a:pPr lvl="1"/>
            <a:r>
              <a:rPr lang="en-US" altLang="zh-CN">
                <a:ea typeface="宋体" pitchFamily="2" charset="-122"/>
              </a:rPr>
              <a:t>Require that each transaction locks all its data items before it begins execution (predeclaration).</a:t>
            </a:r>
          </a:p>
          <a:p>
            <a:pPr lvl="1"/>
            <a:r>
              <a:rPr lang="en-US" altLang="zh-CN">
                <a:ea typeface="宋体" pitchFamily="2" charset="-122"/>
              </a:rPr>
              <a:t>Impose partial ordering of all data items and require that a transaction can lock data items only in the order specified by the partial order (graph-based protocol).</a:t>
            </a:r>
          </a:p>
        </p:txBody>
      </p:sp>
    </p:spTree>
    <p:extLst>
      <p:ext uri="{BB962C8B-B14F-4D97-AF65-F5344CB8AC3E}">
        <p14:creationId xmlns:p14="http://schemas.microsoft.com/office/powerpoint/2010/main" val="3245566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itchFamily="2" charset="-122"/>
              </a:rPr>
              <a:t>More Deadlock Prevention Strategies</a:t>
            </a:r>
          </a:p>
        </p:txBody>
      </p:sp>
      <p:sp>
        <p:nvSpPr>
          <p:cNvPr id="82947" name="Rectangle 3"/>
          <p:cNvSpPr>
            <a:spLocks noGrp="1" noChangeArrowheads="1"/>
          </p:cNvSpPr>
          <p:nvPr>
            <p:ph type="body" idx="4294967295"/>
          </p:nvPr>
        </p:nvSpPr>
        <p:spPr>
          <a:xfrm>
            <a:off x="533400" y="1358900"/>
            <a:ext cx="7848600" cy="4876800"/>
          </a:xfrm>
        </p:spPr>
        <p:txBody>
          <a:bodyPr/>
          <a:lstStyle/>
          <a:p>
            <a:r>
              <a:rPr lang="en-US" altLang="zh-CN" dirty="0">
                <a:ea typeface="宋体" pitchFamily="2" charset="-122"/>
              </a:rPr>
              <a:t>Following schemes use transaction timestamps for the sake of deadlock prevention alone.</a:t>
            </a:r>
          </a:p>
          <a:p>
            <a:r>
              <a:rPr lang="en-US" altLang="zh-CN" b="1" dirty="0">
                <a:solidFill>
                  <a:schemeClr val="tx2"/>
                </a:solidFill>
                <a:ea typeface="宋体" pitchFamily="2" charset="-122"/>
              </a:rPr>
              <a:t>wait-die</a:t>
            </a:r>
            <a:r>
              <a:rPr lang="en-US" altLang="zh-CN" dirty="0">
                <a:ea typeface="宋体" pitchFamily="2" charset="-122"/>
              </a:rPr>
              <a:t> scheme — non-preemptive</a:t>
            </a:r>
          </a:p>
          <a:p>
            <a:pPr lvl="1"/>
            <a:r>
              <a:rPr lang="en-US" altLang="zh-CN" dirty="0">
                <a:ea typeface="宋体" pitchFamily="2" charset="-122"/>
              </a:rPr>
              <a:t>older transaction may wait for younger one to release data item. </a:t>
            </a:r>
            <a:r>
              <a:rPr lang="en-US" altLang="zh-CN" dirty="0">
                <a:solidFill>
                  <a:schemeClr val="tx2"/>
                </a:solidFill>
                <a:ea typeface="宋体" pitchFamily="2" charset="-122"/>
              </a:rPr>
              <a:t>Younger transactions never wait for older ones</a:t>
            </a:r>
            <a:r>
              <a:rPr lang="en-US" altLang="zh-CN" dirty="0">
                <a:ea typeface="宋体" pitchFamily="2" charset="-122"/>
              </a:rPr>
              <a:t>; they are rolled back instead.</a:t>
            </a:r>
          </a:p>
          <a:p>
            <a:pPr lvl="1"/>
            <a:r>
              <a:rPr lang="en-US" altLang="zh-CN" dirty="0">
                <a:ea typeface="宋体" pitchFamily="2" charset="-122"/>
              </a:rPr>
              <a:t>a transaction may die several times before acquiring needed data item</a:t>
            </a:r>
          </a:p>
          <a:p>
            <a:r>
              <a:rPr lang="en-US" altLang="zh-CN" b="1" dirty="0">
                <a:solidFill>
                  <a:schemeClr val="tx2"/>
                </a:solidFill>
                <a:ea typeface="宋体" pitchFamily="2" charset="-122"/>
              </a:rPr>
              <a:t>wound-wait</a:t>
            </a:r>
            <a:r>
              <a:rPr lang="en-US" altLang="zh-CN" dirty="0">
                <a:ea typeface="宋体" pitchFamily="2" charset="-122"/>
              </a:rPr>
              <a:t> scheme — preemptive</a:t>
            </a:r>
          </a:p>
          <a:p>
            <a:pPr lvl="1"/>
            <a:r>
              <a:rPr lang="en-US" altLang="zh-CN" dirty="0">
                <a:solidFill>
                  <a:schemeClr val="tx2"/>
                </a:solidFill>
                <a:ea typeface="宋体" pitchFamily="2" charset="-122"/>
              </a:rPr>
              <a:t>older transaction </a:t>
            </a:r>
            <a:r>
              <a:rPr lang="en-US" altLang="zh-CN" i="1" dirty="0">
                <a:solidFill>
                  <a:schemeClr val="tx2"/>
                </a:solidFill>
                <a:ea typeface="宋体" pitchFamily="2" charset="-122"/>
              </a:rPr>
              <a:t>wounds</a:t>
            </a:r>
            <a:r>
              <a:rPr lang="en-US" altLang="zh-CN" dirty="0">
                <a:solidFill>
                  <a:schemeClr val="tx2"/>
                </a:solidFill>
                <a:ea typeface="宋体" pitchFamily="2" charset="-122"/>
              </a:rPr>
              <a:t> (forces rollback) of younger transaction</a:t>
            </a:r>
            <a:r>
              <a:rPr lang="en-US" altLang="zh-CN" dirty="0">
                <a:ea typeface="宋体" pitchFamily="2" charset="-122"/>
              </a:rPr>
              <a:t> instead of waiting for it. Younger transactions may wait for older ones.</a:t>
            </a:r>
          </a:p>
          <a:p>
            <a:pPr lvl="1"/>
            <a:r>
              <a:rPr lang="en-US" altLang="zh-CN" dirty="0">
                <a:ea typeface="宋体" pitchFamily="2" charset="-122"/>
              </a:rPr>
              <a:t>may be fewer rollbacks than </a:t>
            </a:r>
            <a:r>
              <a:rPr lang="en-US" altLang="zh-CN" i="1" dirty="0">
                <a:ea typeface="宋体" pitchFamily="2" charset="-122"/>
              </a:rPr>
              <a:t>wait-die</a:t>
            </a:r>
            <a:r>
              <a:rPr lang="en-US" altLang="zh-CN" dirty="0">
                <a:ea typeface="宋体" pitchFamily="2" charset="-122"/>
              </a:rPr>
              <a:t> scheme.</a:t>
            </a:r>
          </a:p>
        </p:txBody>
      </p:sp>
    </p:spTree>
    <p:extLst>
      <p:ext uri="{BB962C8B-B14F-4D97-AF65-F5344CB8AC3E}">
        <p14:creationId xmlns:p14="http://schemas.microsoft.com/office/powerpoint/2010/main" val="1575516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宋体" pitchFamily="2" charset="-122"/>
              </a:rPr>
              <a:t>Wait-die vs. Wound-wait</a:t>
            </a:r>
          </a:p>
        </p:txBody>
      </p:sp>
      <p:sp>
        <p:nvSpPr>
          <p:cNvPr id="134147" name="Rectangle 3"/>
          <p:cNvSpPr>
            <a:spLocks noGrp="1" noChangeArrowheads="1"/>
          </p:cNvSpPr>
          <p:nvPr>
            <p:ph type="body" sz="half" idx="1"/>
          </p:nvPr>
        </p:nvSpPr>
        <p:spPr>
          <a:xfrm>
            <a:off x="584200" y="1257300"/>
            <a:ext cx="8013700" cy="977900"/>
          </a:xfrm>
        </p:spPr>
        <p:txBody>
          <a:bodyPr/>
          <a:lstStyle/>
          <a:p>
            <a:r>
              <a:rPr lang="en-US" altLang="zh-CN" sz="1800">
                <a:ea typeface="宋体" pitchFamily="2" charset="-122"/>
              </a:rPr>
              <a:t>Three transactions: A, B , C ordered by starting time. B held a lock on data item Y. Then</a:t>
            </a:r>
          </a:p>
          <a:p>
            <a:pPr>
              <a:buFont typeface="Monotype Sorts" pitchFamily="2" charset="2"/>
              <a:buNone/>
            </a:pPr>
            <a:endParaRPr lang="en-US" altLang="zh-CN" sz="1800">
              <a:ea typeface="宋体" pitchFamily="2" charset="-122"/>
            </a:endParaRPr>
          </a:p>
        </p:txBody>
      </p:sp>
      <p:graphicFrame>
        <p:nvGraphicFramePr>
          <p:cNvPr id="134168" name="Group 24"/>
          <p:cNvGraphicFramePr>
            <a:graphicFrameLocks noGrp="1"/>
          </p:cNvGraphicFramePr>
          <p:nvPr>
            <p:ph sz="half" idx="2"/>
          </p:nvPr>
        </p:nvGraphicFramePr>
        <p:xfrm>
          <a:off x="1257300" y="2311400"/>
          <a:ext cx="6477000" cy="2565400"/>
        </p:xfrm>
        <a:graphic>
          <a:graphicData uri="http://schemas.openxmlformats.org/drawingml/2006/table">
            <a:tbl>
              <a:tblPr/>
              <a:tblGrid>
                <a:gridCol w="2159000"/>
                <a:gridCol w="2159000"/>
                <a:gridCol w="2159000"/>
              </a:tblGrid>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Wait-die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Wound-wait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A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B rollback; A granted the lock on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rollback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5539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ea typeface="宋体" pitchFamily="2" charset="-122"/>
              </a:rPr>
              <a:t>Deadlock prevention (Cont.)</a:t>
            </a:r>
          </a:p>
        </p:txBody>
      </p:sp>
      <p:sp>
        <p:nvSpPr>
          <p:cNvPr id="84995" name="Rectangle 3"/>
          <p:cNvSpPr>
            <a:spLocks noGrp="1" noChangeArrowheads="1"/>
          </p:cNvSpPr>
          <p:nvPr>
            <p:ph type="body" idx="4294967295"/>
          </p:nvPr>
        </p:nvSpPr>
        <p:spPr/>
        <p:txBody>
          <a:bodyPr/>
          <a:lstStyle/>
          <a:p>
            <a:r>
              <a:rPr lang="en-US" altLang="zh-CN">
                <a:ea typeface="宋体" pitchFamily="2" charset="-122"/>
              </a:rPr>
              <a:t>Both in </a:t>
            </a:r>
            <a:r>
              <a:rPr lang="en-US" altLang="zh-CN" i="1">
                <a:ea typeface="宋体" pitchFamily="2" charset="-122"/>
              </a:rPr>
              <a:t>wait-die</a:t>
            </a:r>
            <a:r>
              <a:rPr lang="en-US" altLang="zh-CN">
                <a:ea typeface="宋体" pitchFamily="2" charset="-122"/>
              </a:rPr>
              <a:t> and in </a:t>
            </a:r>
            <a:r>
              <a:rPr lang="en-US" altLang="zh-CN" i="1">
                <a:ea typeface="宋体" pitchFamily="2" charset="-122"/>
              </a:rPr>
              <a:t>wound-wait</a:t>
            </a:r>
            <a:r>
              <a:rPr lang="en-US" altLang="zh-CN">
                <a:ea typeface="宋体" pitchFamily="2" charset="-122"/>
              </a:rPr>
              <a:t> schemes, a rolled back transactions is restarted with </a:t>
            </a:r>
            <a:r>
              <a:rPr lang="en-US" altLang="zh-CN">
                <a:solidFill>
                  <a:schemeClr val="tx2"/>
                </a:solidFill>
                <a:ea typeface="宋体" pitchFamily="2" charset="-122"/>
              </a:rPr>
              <a:t>its original timestamp</a:t>
            </a:r>
            <a:r>
              <a:rPr lang="en-US" altLang="zh-CN">
                <a:ea typeface="宋体" pitchFamily="2" charset="-122"/>
              </a:rPr>
              <a:t>. Older transactions thus have precedence over newer ones, and </a:t>
            </a:r>
            <a:r>
              <a:rPr lang="en-US" altLang="zh-CN">
                <a:solidFill>
                  <a:schemeClr val="tx2"/>
                </a:solidFill>
                <a:ea typeface="宋体" pitchFamily="2" charset="-122"/>
              </a:rPr>
              <a:t>starvation is hence avoided</a:t>
            </a:r>
            <a:r>
              <a:rPr lang="en-US" altLang="zh-CN">
                <a:ea typeface="宋体" pitchFamily="2" charset="-122"/>
              </a:rPr>
              <a:t>.</a:t>
            </a:r>
          </a:p>
          <a:p>
            <a:endParaRPr lang="en-US" altLang="zh-CN">
              <a:ea typeface="宋体" pitchFamily="2" charset="-122"/>
            </a:endParaRPr>
          </a:p>
          <a:p>
            <a:r>
              <a:rPr lang="en-US" altLang="zh-CN">
                <a:solidFill>
                  <a:schemeClr val="tx2"/>
                </a:solidFill>
                <a:ea typeface="宋体" pitchFamily="2" charset="-122"/>
              </a:rPr>
              <a:t>Timeout-Based Schemes</a:t>
            </a:r>
            <a:r>
              <a:rPr lang="en-US" altLang="zh-CN">
                <a:ea typeface="宋体" pitchFamily="2" charset="-122"/>
              </a:rPr>
              <a:t> :</a:t>
            </a:r>
          </a:p>
          <a:p>
            <a:pPr lvl="1"/>
            <a:r>
              <a:rPr lang="en-US" altLang="zh-CN">
                <a:ea typeface="宋体" pitchFamily="2" charset="-122"/>
              </a:rPr>
              <a:t>a transaction waits for a lock only for a specified amount of time. After that, the wait times out and the transaction is rolled back.</a:t>
            </a:r>
          </a:p>
          <a:p>
            <a:pPr lvl="1"/>
            <a:r>
              <a:rPr lang="en-US" altLang="zh-CN">
                <a:ea typeface="宋体" pitchFamily="2" charset="-122"/>
              </a:rPr>
              <a:t>thus deadlocks are not possible</a:t>
            </a:r>
          </a:p>
          <a:p>
            <a:pPr lvl="1"/>
            <a:r>
              <a:rPr lang="en-US" altLang="zh-CN">
                <a:solidFill>
                  <a:schemeClr val="tx2"/>
                </a:solidFill>
                <a:ea typeface="宋体" pitchFamily="2" charset="-122"/>
              </a:rPr>
              <a:t>simple to implement; but starvation is possible</a:t>
            </a:r>
            <a:r>
              <a:rPr lang="en-US" altLang="zh-CN">
                <a:ea typeface="宋体" pitchFamily="2" charset="-122"/>
              </a:rPr>
              <a:t>. Also difficult to determine good value of the timeout interval.</a:t>
            </a:r>
          </a:p>
        </p:txBody>
      </p:sp>
    </p:spTree>
    <p:extLst>
      <p:ext uri="{BB962C8B-B14F-4D97-AF65-F5344CB8AC3E}">
        <p14:creationId xmlns:p14="http://schemas.microsoft.com/office/powerpoint/2010/main" val="1713462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48476" y="105128"/>
            <a:ext cx="7857653" cy="609600"/>
          </a:xfrm>
        </p:spPr>
        <p:txBody>
          <a:bodyPr/>
          <a:lstStyle/>
          <a:p>
            <a:r>
              <a:rPr lang="en-US" altLang="zh-CN" dirty="0">
                <a:ea typeface="宋体" pitchFamily="2" charset="-122"/>
              </a:rPr>
              <a:t>Deadlock Detection</a:t>
            </a:r>
          </a:p>
        </p:txBody>
      </p:sp>
      <p:sp>
        <p:nvSpPr>
          <p:cNvPr id="87043" name="Rectangle 3"/>
          <p:cNvSpPr>
            <a:spLocks noGrp="1" noChangeArrowheads="1"/>
          </p:cNvSpPr>
          <p:nvPr>
            <p:ph type="body" idx="4294967295"/>
          </p:nvPr>
        </p:nvSpPr>
        <p:spPr>
          <a:xfrm>
            <a:off x="622300" y="1257300"/>
            <a:ext cx="7848600" cy="4876800"/>
          </a:xfrm>
        </p:spPr>
        <p:txBody>
          <a:bodyPr/>
          <a:lstStyle/>
          <a:p>
            <a:r>
              <a:rPr lang="en-US" altLang="zh-CN">
                <a:ea typeface="宋体" pitchFamily="2" charset="-122"/>
              </a:rPr>
              <a:t>Deadlocks can be described as a </a:t>
            </a:r>
            <a:r>
              <a:rPr lang="en-US" altLang="zh-CN" i="1">
                <a:solidFill>
                  <a:schemeClr val="tx2"/>
                </a:solidFill>
                <a:ea typeface="宋体" pitchFamily="2" charset="-122"/>
              </a:rPr>
              <a:t>wait-for</a:t>
            </a:r>
            <a:r>
              <a:rPr lang="en-US" altLang="zh-CN" i="1">
                <a:ea typeface="宋体" pitchFamily="2" charset="-122"/>
              </a:rPr>
              <a:t> graph</a:t>
            </a:r>
            <a:r>
              <a:rPr lang="en-US" altLang="zh-CN">
                <a:ea typeface="宋体" pitchFamily="2" charset="-122"/>
              </a:rPr>
              <a:t>, which consists of a pair </a:t>
            </a:r>
            <a:r>
              <a:rPr lang="en-US" altLang="zh-CN" i="1">
                <a:ea typeface="宋体" pitchFamily="2" charset="-122"/>
              </a:rPr>
              <a:t>G</a:t>
            </a:r>
            <a:r>
              <a:rPr lang="en-US" altLang="zh-CN">
                <a:ea typeface="宋体" pitchFamily="2" charset="-122"/>
              </a:rPr>
              <a:t> = (</a:t>
            </a:r>
            <a:r>
              <a:rPr lang="en-US" altLang="zh-CN" i="1">
                <a:ea typeface="宋体" pitchFamily="2" charset="-122"/>
              </a:rPr>
              <a:t>V</a:t>
            </a:r>
            <a:r>
              <a:rPr lang="en-US" altLang="zh-CN">
                <a:ea typeface="宋体" pitchFamily="2" charset="-122"/>
              </a:rPr>
              <a:t>,</a:t>
            </a:r>
            <a:r>
              <a:rPr lang="en-US" altLang="zh-CN" i="1">
                <a:ea typeface="宋体" pitchFamily="2" charset="-122"/>
              </a:rPr>
              <a:t>E</a:t>
            </a:r>
            <a:r>
              <a:rPr lang="en-US" altLang="zh-CN">
                <a:ea typeface="宋体" pitchFamily="2" charset="-122"/>
              </a:rPr>
              <a:t>), </a:t>
            </a:r>
          </a:p>
          <a:p>
            <a:pPr lvl="1"/>
            <a:r>
              <a:rPr lang="en-US" altLang="zh-CN" i="1">
                <a:ea typeface="宋体" pitchFamily="2" charset="-122"/>
              </a:rPr>
              <a:t>V</a:t>
            </a:r>
            <a:r>
              <a:rPr lang="en-US" altLang="zh-CN">
                <a:ea typeface="宋体" pitchFamily="2" charset="-122"/>
              </a:rPr>
              <a:t> is a set of vertices (all the transactions in the system)</a:t>
            </a:r>
          </a:p>
          <a:p>
            <a:pPr lvl="1"/>
            <a:r>
              <a:rPr lang="en-US" altLang="zh-CN" i="1">
                <a:ea typeface="宋体" pitchFamily="2" charset="-122"/>
              </a:rPr>
              <a:t>E</a:t>
            </a:r>
            <a:r>
              <a:rPr lang="en-US" altLang="zh-CN">
                <a:ea typeface="宋体" pitchFamily="2" charset="-122"/>
              </a:rPr>
              <a:t> is a set of edges; each element is an ordered pair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a:ea typeface="宋体" pitchFamily="2" charset="-122"/>
                <a:sym typeface="Symbol" pitchFamily="18" charset="2"/>
              </a:rPr>
              <a:t></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p>
          <a:p>
            <a:r>
              <a:rPr lang="en-US" altLang="zh-CN">
                <a:ea typeface="宋体" pitchFamily="2" charset="-122"/>
              </a:rPr>
              <a:t>If </a:t>
            </a:r>
            <a:r>
              <a:rPr lang="en-US" altLang="zh-CN" i="1">
                <a:ea typeface="宋体" pitchFamily="2" charset="-122"/>
              </a:rPr>
              <a:t>T</a:t>
            </a:r>
            <a:r>
              <a:rPr lang="en-US" altLang="zh-CN" i="1" baseline="-25000">
                <a:ea typeface="宋体" pitchFamily="2" charset="-122"/>
              </a:rPr>
              <a:t>i </a:t>
            </a:r>
            <a:r>
              <a:rPr lang="en-US" altLang="zh-CN" i="1">
                <a:ea typeface="宋体" pitchFamily="2" charset="-122"/>
                <a:sym typeface="Symbol" pitchFamily="18" charset="2"/>
              </a:rPr>
              <a:t></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baseline="-25000">
                <a:ea typeface="宋体" pitchFamily="2" charset="-122"/>
              </a:rPr>
              <a:t> </a:t>
            </a:r>
            <a:r>
              <a:rPr lang="en-US" altLang="zh-CN">
                <a:ea typeface="宋体" pitchFamily="2" charset="-122"/>
              </a:rPr>
              <a:t>is in </a:t>
            </a:r>
            <a:r>
              <a:rPr lang="en-US" altLang="zh-CN" i="1">
                <a:ea typeface="宋体" pitchFamily="2" charset="-122"/>
              </a:rPr>
              <a:t>E</a:t>
            </a:r>
            <a:r>
              <a:rPr lang="en-US" altLang="zh-CN">
                <a:ea typeface="宋体" pitchFamily="2" charset="-122"/>
              </a:rPr>
              <a:t>, then there is a directed edge from </a:t>
            </a:r>
            <a:r>
              <a:rPr lang="en-US" altLang="zh-CN" i="1">
                <a:ea typeface="宋体" pitchFamily="2" charset="-122"/>
              </a:rPr>
              <a:t>T</a:t>
            </a:r>
            <a:r>
              <a:rPr lang="en-US" altLang="zh-CN" i="1" baseline="-25000">
                <a:ea typeface="宋体" pitchFamily="2" charset="-122"/>
              </a:rPr>
              <a:t>i</a:t>
            </a:r>
            <a:r>
              <a:rPr lang="en-US" altLang="zh-CN">
                <a:ea typeface="宋体" pitchFamily="2" charset="-122"/>
              </a:rPr>
              <a:t> to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implying that </a:t>
            </a:r>
            <a:r>
              <a:rPr lang="en-US" altLang="zh-CN" i="1">
                <a:ea typeface="宋体" pitchFamily="2" charset="-122"/>
              </a:rPr>
              <a:t>T</a:t>
            </a:r>
            <a:r>
              <a:rPr lang="en-US" altLang="zh-CN" i="1" baseline="-25000">
                <a:ea typeface="宋体" pitchFamily="2" charset="-122"/>
              </a:rPr>
              <a:t>i</a:t>
            </a:r>
            <a:r>
              <a:rPr lang="en-US" altLang="zh-CN">
                <a:ea typeface="宋体" pitchFamily="2" charset="-122"/>
              </a:rPr>
              <a:t> is waiting for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to release a data item.</a:t>
            </a:r>
          </a:p>
          <a:p>
            <a:r>
              <a:rPr lang="en-US" altLang="zh-CN">
                <a:ea typeface="宋体" pitchFamily="2" charset="-122"/>
              </a:rPr>
              <a:t>When </a:t>
            </a:r>
            <a:r>
              <a:rPr lang="en-US" altLang="zh-CN" i="1">
                <a:ea typeface="宋体" pitchFamily="2" charset="-122"/>
              </a:rPr>
              <a:t>T</a:t>
            </a:r>
            <a:r>
              <a:rPr lang="en-US" altLang="zh-CN" i="1" baseline="-25000">
                <a:ea typeface="宋体" pitchFamily="2" charset="-122"/>
              </a:rPr>
              <a:t>i</a:t>
            </a:r>
            <a:r>
              <a:rPr lang="en-US" altLang="zh-CN">
                <a:ea typeface="宋体" pitchFamily="2" charset="-122"/>
              </a:rPr>
              <a:t> requests a data item currently being held by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then the edge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inserted in the wait-for graph. This edge is removed only when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no longer holding a data item needed by </a:t>
            </a:r>
            <a:r>
              <a:rPr lang="en-US" altLang="zh-CN" i="1">
                <a:ea typeface="宋体" pitchFamily="2" charset="-122"/>
              </a:rPr>
              <a:t>T</a:t>
            </a:r>
            <a:r>
              <a:rPr lang="en-US" altLang="zh-CN" i="1" baseline="-25000">
                <a:ea typeface="宋体" pitchFamily="2" charset="-122"/>
              </a:rPr>
              <a:t>i</a:t>
            </a:r>
            <a:r>
              <a:rPr lang="en-US" altLang="zh-CN">
                <a:ea typeface="宋体" pitchFamily="2" charset="-122"/>
              </a:rPr>
              <a:t>.</a:t>
            </a:r>
          </a:p>
          <a:p>
            <a:r>
              <a:rPr lang="en-US" altLang="zh-CN">
                <a:ea typeface="宋体" pitchFamily="2" charset="-122"/>
              </a:rPr>
              <a:t>The system is in a deadlock state if and only if the </a:t>
            </a:r>
            <a:r>
              <a:rPr lang="en-US" altLang="zh-CN">
                <a:solidFill>
                  <a:schemeClr val="tx2"/>
                </a:solidFill>
                <a:ea typeface="宋体" pitchFamily="2" charset="-122"/>
              </a:rPr>
              <a:t>wait-for graph has a cycle</a:t>
            </a:r>
            <a:r>
              <a:rPr lang="en-US" altLang="zh-CN">
                <a:ea typeface="宋体" pitchFamily="2" charset="-122"/>
              </a:rPr>
              <a:t>.  Must invoke a deadlock-detection algorithm periodically to look for cycles.</a:t>
            </a:r>
          </a:p>
        </p:txBody>
      </p:sp>
    </p:spTree>
    <p:extLst>
      <p:ext uri="{BB962C8B-B14F-4D97-AF65-F5344CB8AC3E}">
        <p14:creationId xmlns:p14="http://schemas.microsoft.com/office/powerpoint/2010/main" val="1464445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50813"/>
            <a:ext cx="8077200" cy="609600"/>
          </a:xfrm>
        </p:spPr>
        <p:txBody>
          <a:bodyPr/>
          <a:lstStyle/>
          <a:p>
            <a:pPr>
              <a:defRPr/>
            </a:pPr>
            <a:r>
              <a:rPr lang="en-US" dirty="0">
                <a:ea typeface="宋体" pitchFamily="2" charset="-122"/>
              </a:rPr>
              <a:t>Deadlock Detection (Cont.)</a:t>
            </a:r>
          </a:p>
        </p:txBody>
      </p:sp>
      <p:sp>
        <p:nvSpPr>
          <p:cNvPr id="23555" name="Text Box 3"/>
          <p:cNvSpPr txBox="1">
            <a:spLocks noChangeArrowheads="1"/>
          </p:cNvSpPr>
          <p:nvPr/>
        </p:nvSpPr>
        <p:spPr bwMode="auto">
          <a:xfrm>
            <a:off x="909638" y="4210050"/>
            <a:ext cx="352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without a cycle</a:t>
            </a:r>
          </a:p>
        </p:txBody>
      </p:sp>
      <p:sp>
        <p:nvSpPr>
          <p:cNvPr id="23556" name="Text Box 4"/>
          <p:cNvSpPr txBox="1">
            <a:spLocks noChangeArrowheads="1"/>
          </p:cNvSpPr>
          <p:nvPr/>
        </p:nvSpPr>
        <p:spPr bwMode="auto">
          <a:xfrm>
            <a:off x="5284788" y="4246563"/>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 a cycle</a:t>
            </a:r>
          </a:p>
        </p:txBody>
      </p:sp>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574800"/>
            <a:ext cx="28829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747838"/>
            <a:ext cx="2562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3321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ea typeface="宋体" pitchFamily="2" charset="-122"/>
              </a:rPr>
              <a:t>Deadlock Recovery</a:t>
            </a:r>
          </a:p>
        </p:txBody>
      </p:sp>
      <p:sp>
        <p:nvSpPr>
          <p:cNvPr id="91139" name="Rectangle 3"/>
          <p:cNvSpPr>
            <a:spLocks noGrp="1" noChangeArrowheads="1"/>
          </p:cNvSpPr>
          <p:nvPr>
            <p:ph type="body" idx="4294967295"/>
          </p:nvPr>
        </p:nvSpPr>
        <p:spPr/>
        <p:txBody>
          <a:bodyPr/>
          <a:lstStyle/>
          <a:p>
            <a:r>
              <a:rPr lang="en-US" altLang="zh-CN" dirty="0">
                <a:ea typeface="宋体" pitchFamily="2" charset="-122"/>
              </a:rPr>
              <a:t>When deadlock is  detected :</a:t>
            </a:r>
          </a:p>
          <a:p>
            <a:pPr lvl="1"/>
            <a:r>
              <a:rPr lang="en-US" altLang="zh-CN" dirty="0">
                <a:ea typeface="宋体" pitchFamily="2" charset="-122"/>
              </a:rPr>
              <a:t>Some transaction will have to rolled back (made a victim) to break deadlock.  Select that transaction as victim that will </a:t>
            </a:r>
            <a:r>
              <a:rPr lang="en-US" altLang="zh-CN" dirty="0">
                <a:solidFill>
                  <a:schemeClr val="tx2"/>
                </a:solidFill>
                <a:ea typeface="宋体" pitchFamily="2" charset="-122"/>
              </a:rPr>
              <a:t>incur minimum cost</a:t>
            </a:r>
            <a:r>
              <a:rPr lang="en-US" altLang="zh-CN" dirty="0">
                <a:ea typeface="宋体" pitchFamily="2" charset="-122"/>
              </a:rPr>
              <a:t>.</a:t>
            </a:r>
          </a:p>
          <a:p>
            <a:pPr lvl="1"/>
            <a:r>
              <a:rPr lang="en-US" altLang="zh-CN" dirty="0">
                <a:ea typeface="宋体" pitchFamily="2" charset="-122"/>
              </a:rPr>
              <a:t>Rollback -- determine how far to roll back transaction</a:t>
            </a:r>
          </a:p>
          <a:p>
            <a:pPr lvl="2"/>
            <a:r>
              <a:rPr lang="en-US" altLang="zh-CN" dirty="0">
                <a:solidFill>
                  <a:schemeClr val="tx2"/>
                </a:solidFill>
                <a:ea typeface="宋体" pitchFamily="2" charset="-122"/>
              </a:rPr>
              <a:t>Total rollback</a:t>
            </a:r>
            <a:r>
              <a:rPr lang="en-US" altLang="zh-CN" dirty="0">
                <a:ea typeface="宋体" pitchFamily="2" charset="-122"/>
              </a:rPr>
              <a:t>: Abort the transaction and then restart it.</a:t>
            </a:r>
          </a:p>
          <a:p>
            <a:pPr lvl="2"/>
            <a:r>
              <a:rPr lang="en-US" altLang="zh-CN" dirty="0">
                <a:solidFill>
                  <a:schemeClr val="tx2"/>
                </a:solidFill>
                <a:ea typeface="宋体" pitchFamily="2" charset="-122"/>
              </a:rPr>
              <a:t>Partial rollback</a:t>
            </a:r>
            <a:r>
              <a:rPr lang="en-US" altLang="zh-CN" dirty="0" smtClean="0">
                <a:ea typeface="宋体" pitchFamily="2" charset="-122"/>
              </a:rPr>
              <a:t>: More </a:t>
            </a:r>
            <a:r>
              <a:rPr lang="en-US" altLang="zh-CN" dirty="0">
                <a:ea typeface="宋体" pitchFamily="2" charset="-122"/>
              </a:rPr>
              <a:t>effective to roll back transaction only as far as necessary to break deadlock</a:t>
            </a:r>
            <a:r>
              <a:rPr lang="en-US" altLang="zh-CN" dirty="0" smtClean="0">
                <a:ea typeface="宋体" pitchFamily="2" charset="-122"/>
              </a:rPr>
              <a:t>. Partial rollback requires the system to maintain additional information about the running </a:t>
            </a:r>
            <a:r>
              <a:rPr lang="en-US" altLang="zh-CN" dirty="0" err="1" smtClean="0">
                <a:ea typeface="宋体" pitchFamily="2" charset="-122"/>
              </a:rPr>
              <a:t>trasactions</a:t>
            </a:r>
            <a:r>
              <a:rPr lang="en-US" altLang="zh-CN" dirty="0" smtClean="0">
                <a:ea typeface="宋体" pitchFamily="2" charset="-122"/>
              </a:rPr>
              <a:t>. </a:t>
            </a:r>
            <a:endParaRPr lang="en-US" altLang="zh-CN" dirty="0">
              <a:ea typeface="宋体" pitchFamily="2" charset="-122"/>
            </a:endParaRPr>
          </a:p>
          <a:p>
            <a:pPr lvl="1"/>
            <a:r>
              <a:rPr lang="en-US" altLang="zh-CN" dirty="0">
                <a:solidFill>
                  <a:schemeClr val="tx2"/>
                </a:solidFill>
                <a:ea typeface="宋体" pitchFamily="2" charset="-122"/>
              </a:rPr>
              <a:t>Starvation happens</a:t>
            </a:r>
            <a:r>
              <a:rPr lang="en-US" altLang="zh-CN" dirty="0">
                <a:ea typeface="宋体" pitchFamily="2" charset="-122"/>
              </a:rPr>
              <a:t> if same transaction is always chosen as victim. Include the number of rollbacks in the cost factor to avoid starvation</a:t>
            </a:r>
          </a:p>
        </p:txBody>
      </p:sp>
    </p:spTree>
    <p:extLst>
      <p:ext uri="{BB962C8B-B14F-4D97-AF65-F5344CB8AC3E}">
        <p14:creationId xmlns:p14="http://schemas.microsoft.com/office/powerpoint/2010/main" val="22991697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76469" y="77135"/>
            <a:ext cx="7857653" cy="609600"/>
          </a:xfrm>
        </p:spPr>
        <p:txBody>
          <a:bodyPr/>
          <a:lstStyle/>
          <a:p>
            <a:r>
              <a:rPr lang="en-US" altLang="zh-CN" dirty="0">
                <a:ea typeface="宋体" pitchFamily="2" charset="-122"/>
              </a:rPr>
              <a:t>Multiple Granularity</a:t>
            </a:r>
          </a:p>
        </p:txBody>
      </p:sp>
      <p:sp>
        <p:nvSpPr>
          <p:cNvPr id="58371" name="Rectangle 3"/>
          <p:cNvSpPr>
            <a:spLocks noGrp="1" noChangeArrowheads="1"/>
          </p:cNvSpPr>
          <p:nvPr>
            <p:ph type="body" idx="4294967295"/>
          </p:nvPr>
        </p:nvSpPr>
        <p:spPr>
          <a:xfrm>
            <a:off x="742950" y="1292225"/>
            <a:ext cx="7848600" cy="4876800"/>
          </a:xfrm>
        </p:spPr>
        <p:txBody>
          <a:bodyPr/>
          <a:lstStyle/>
          <a:p>
            <a:r>
              <a:rPr lang="en-US" altLang="zh-CN" dirty="0">
                <a:ea typeface="宋体" pitchFamily="2" charset="-122"/>
              </a:rPr>
              <a:t>Allow  data items to be of various sizes and define a hierarchy of data granularities, where the small granularities are nested within larger ones</a:t>
            </a:r>
          </a:p>
          <a:p>
            <a:r>
              <a:rPr lang="en-US" altLang="zh-CN" dirty="0">
                <a:ea typeface="宋体" pitchFamily="2" charset="-122"/>
              </a:rPr>
              <a:t>Can be represented graphically as a tree</a:t>
            </a:r>
          </a:p>
          <a:p>
            <a:r>
              <a:rPr lang="en-US" altLang="zh-CN" dirty="0">
                <a:ea typeface="宋体" pitchFamily="2" charset="-122"/>
              </a:rPr>
              <a:t>When a transaction locks a node in the tree </a:t>
            </a:r>
            <a:r>
              <a:rPr lang="en-US" altLang="zh-CN" i="1" dirty="0">
                <a:ea typeface="宋体" pitchFamily="2" charset="-122"/>
              </a:rPr>
              <a:t>explicitly</a:t>
            </a:r>
            <a:r>
              <a:rPr lang="en-US" altLang="zh-CN" dirty="0">
                <a:ea typeface="宋体" pitchFamily="2" charset="-122"/>
              </a:rPr>
              <a:t>, it </a:t>
            </a:r>
            <a:r>
              <a:rPr lang="en-US" altLang="zh-CN" i="1" dirty="0">
                <a:ea typeface="宋体" pitchFamily="2" charset="-122"/>
              </a:rPr>
              <a:t>implicitly</a:t>
            </a:r>
            <a:r>
              <a:rPr lang="en-US" altLang="zh-CN" dirty="0">
                <a:ea typeface="宋体" pitchFamily="2" charset="-122"/>
              </a:rPr>
              <a:t> locks all the node's </a:t>
            </a:r>
            <a:r>
              <a:rPr lang="en-US" altLang="zh-CN" dirty="0" err="1">
                <a:ea typeface="宋体" pitchFamily="2" charset="-122"/>
              </a:rPr>
              <a:t>descendents</a:t>
            </a:r>
            <a:r>
              <a:rPr lang="en-US" altLang="zh-CN" dirty="0">
                <a:ea typeface="宋体" pitchFamily="2" charset="-122"/>
              </a:rPr>
              <a:t> in the same mode.</a:t>
            </a:r>
          </a:p>
          <a:p>
            <a:r>
              <a:rPr lang="en-US" altLang="zh-CN" dirty="0">
                <a:solidFill>
                  <a:schemeClr val="tx2"/>
                </a:solidFill>
                <a:ea typeface="宋体" pitchFamily="2" charset="-122"/>
              </a:rPr>
              <a:t>Granularity of locking</a:t>
            </a:r>
            <a:r>
              <a:rPr lang="en-US" altLang="zh-CN" dirty="0">
                <a:ea typeface="宋体" pitchFamily="2" charset="-122"/>
              </a:rPr>
              <a:t> (level in tree where locking is done):</a:t>
            </a:r>
          </a:p>
          <a:p>
            <a:pPr lvl="1"/>
            <a:r>
              <a:rPr lang="en-US" altLang="zh-CN" i="1" dirty="0">
                <a:solidFill>
                  <a:schemeClr val="tx2"/>
                </a:solidFill>
                <a:ea typeface="宋体" pitchFamily="2" charset="-122"/>
              </a:rPr>
              <a:t>fine granularity</a:t>
            </a:r>
            <a:r>
              <a:rPr lang="en-US" altLang="zh-CN" dirty="0">
                <a:ea typeface="宋体" pitchFamily="2" charset="-122"/>
              </a:rPr>
              <a:t> (lower in tree): high concurrency, high locking overhead</a:t>
            </a:r>
          </a:p>
          <a:p>
            <a:pPr lvl="1"/>
            <a:r>
              <a:rPr lang="en-US" altLang="zh-CN" i="1" dirty="0">
                <a:solidFill>
                  <a:schemeClr val="tx2"/>
                </a:solidFill>
                <a:ea typeface="宋体" pitchFamily="2" charset="-122"/>
              </a:rPr>
              <a:t>coarse granularity</a:t>
            </a:r>
            <a:r>
              <a:rPr lang="en-US" altLang="zh-CN" i="1" dirty="0">
                <a:ea typeface="宋体" pitchFamily="2" charset="-122"/>
              </a:rPr>
              <a:t> </a:t>
            </a:r>
            <a:r>
              <a:rPr lang="en-US" altLang="zh-CN" dirty="0">
                <a:ea typeface="宋体" pitchFamily="2" charset="-122"/>
              </a:rPr>
              <a:t> (higher in tree): low locking overhead, low concurrency</a:t>
            </a:r>
          </a:p>
        </p:txBody>
      </p:sp>
    </p:spTree>
    <p:extLst>
      <p:ext uri="{BB962C8B-B14F-4D97-AF65-F5344CB8AC3E}">
        <p14:creationId xmlns:p14="http://schemas.microsoft.com/office/powerpoint/2010/main" val="2516421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2800" dirty="0">
                <a:ea typeface="宋体" pitchFamily="2" charset="-122"/>
              </a:rPr>
              <a:t>Example of Granularity Hierarchy</a:t>
            </a:r>
          </a:p>
        </p:txBody>
      </p:sp>
      <p:sp>
        <p:nvSpPr>
          <p:cNvPr id="60419" name="Rectangle 3"/>
          <p:cNvSpPr>
            <a:spLocks noGrp="1" noChangeArrowheads="1"/>
          </p:cNvSpPr>
          <p:nvPr>
            <p:ph type="body" idx="4294967295"/>
          </p:nvPr>
        </p:nvSpPr>
        <p:spPr>
          <a:xfrm>
            <a:off x="203200" y="1511300"/>
            <a:ext cx="7848600" cy="4876800"/>
          </a:xfrm>
        </p:spPr>
        <p:txBody>
          <a:bodyPr/>
          <a:lstStyle/>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pPr>
              <a:buFont typeface="Monotype Sorts" pitchFamily="2" charset="2"/>
              <a:buNone/>
            </a:pPr>
            <a:r>
              <a:rPr lang="zh-CN" altLang="en-US" dirty="0">
                <a:ea typeface="宋体" pitchFamily="2" charset="-122"/>
              </a:rPr>
              <a:t>   </a:t>
            </a:r>
            <a:r>
              <a:rPr lang="en-US" altLang="zh-CN" dirty="0">
                <a:ea typeface="宋体" pitchFamily="2" charset="-122"/>
              </a:rPr>
              <a:t>The highest level in the example hierarchy is the entire </a:t>
            </a:r>
            <a:r>
              <a:rPr lang="en-US" altLang="zh-CN" i="1" dirty="0">
                <a:solidFill>
                  <a:srgbClr val="C00000"/>
                </a:solidFill>
                <a:ea typeface="宋体" pitchFamily="2" charset="-122"/>
              </a:rPr>
              <a:t>database</a:t>
            </a:r>
            <a:r>
              <a:rPr lang="en-US" altLang="zh-CN" dirty="0">
                <a:ea typeface="宋体" pitchFamily="2" charset="-122"/>
              </a:rPr>
              <a:t>.</a:t>
            </a:r>
          </a:p>
          <a:p>
            <a:pPr>
              <a:buFont typeface="Monotype Sorts" pitchFamily="2" charset="2"/>
              <a:buNone/>
            </a:pPr>
            <a:r>
              <a:rPr lang="en-US" altLang="zh-CN" dirty="0">
                <a:ea typeface="宋体" pitchFamily="2" charset="-122"/>
              </a:rPr>
              <a:t>   The levels below are of type </a:t>
            </a:r>
            <a:r>
              <a:rPr lang="en-US" altLang="zh-CN" i="1" dirty="0">
                <a:solidFill>
                  <a:srgbClr val="C00000"/>
                </a:solidFill>
                <a:ea typeface="宋体" pitchFamily="2" charset="-122"/>
              </a:rPr>
              <a:t>area</a:t>
            </a:r>
            <a:r>
              <a:rPr lang="en-US" altLang="zh-CN" dirty="0">
                <a:ea typeface="宋体" pitchFamily="2" charset="-122"/>
              </a:rPr>
              <a:t>, </a:t>
            </a:r>
            <a:r>
              <a:rPr lang="en-US" altLang="zh-CN" i="1" dirty="0">
                <a:solidFill>
                  <a:srgbClr val="C00000"/>
                </a:solidFill>
                <a:ea typeface="宋体" pitchFamily="2" charset="-122"/>
              </a:rPr>
              <a:t>file</a:t>
            </a:r>
            <a:r>
              <a:rPr lang="en-US" altLang="zh-CN" dirty="0">
                <a:solidFill>
                  <a:srgbClr val="C00000"/>
                </a:solidFill>
                <a:ea typeface="宋体" pitchFamily="2" charset="-122"/>
              </a:rPr>
              <a:t> </a:t>
            </a:r>
            <a:r>
              <a:rPr lang="en-US" altLang="zh-CN" dirty="0">
                <a:ea typeface="宋体" pitchFamily="2" charset="-122"/>
              </a:rPr>
              <a:t>and </a:t>
            </a:r>
            <a:r>
              <a:rPr lang="en-US" altLang="zh-CN" i="1" dirty="0">
                <a:solidFill>
                  <a:srgbClr val="C00000"/>
                </a:solidFill>
                <a:ea typeface="宋体" pitchFamily="2" charset="-122"/>
              </a:rPr>
              <a:t>record</a:t>
            </a:r>
            <a:r>
              <a:rPr lang="en-US" altLang="zh-CN" dirty="0">
                <a:solidFill>
                  <a:srgbClr val="C00000"/>
                </a:solidFill>
                <a:ea typeface="宋体" pitchFamily="2" charset="-122"/>
              </a:rPr>
              <a:t> </a:t>
            </a:r>
            <a:r>
              <a:rPr lang="en-US" altLang="zh-CN" dirty="0">
                <a:ea typeface="宋体" pitchFamily="2" charset="-122"/>
              </a:rPr>
              <a:t>in that order.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86" y="1183303"/>
            <a:ext cx="6964839" cy="319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585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sz="2800" dirty="0" smtClean="0">
                <a:ea typeface="ＭＳ Ｐゴシック" charset="-128"/>
              </a:rPr>
              <a:t>Required Properties of a Transaction (Cont.)</a:t>
            </a:r>
            <a:endParaRPr lang="en-US" sz="2800" dirty="0">
              <a:ea typeface="+mj-ea"/>
            </a:endParaRPr>
          </a:p>
        </p:txBody>
      </p:sp>
      <p:sp>
        <p:nvSpPr>
          <p:cNvPr id="9219" name="Rectangle 3"/>
          <p:cNvSpPr>
            <a:spLocks noGrp="1" noChangeArrowheads="1"/>
          </p:cNvSpPr>
          <p:nvPr>
            <p:ph type="body" idx="1"/>
          </p:nvPr>
        </p:nvSpPr>
        <p:spPr>
          <a:xfrm>
            <a:off x="814388" y="1093788"/>
            <a:ext cx="7442644" cy="4884737"/>
          </a:xfrm>
        </p:spPr>
        <p:txBody>
          <a:bodyPr/>
          <a:lstStyle/>
          <a:p>
            <a:r>
              <a:rPr lang="en-US" altLang="zh-CN" sz="1800" b="1" dirty="0" smtClean="0">
                <a:solidFill>
                  <a:srgbClr val="C00000"/>
                </a:solidFill>
              </a:rPr>
              <a:t>Isolation</a:t>
            </a:r>
            <a:r>
              <a:rPr lang="en-US" altLang="zh-CN" sz="1800" b="1" dirty="0" smtClean="0">
                <a:solidFill>
                  <a:srgbClr val="000099"/>
                </a:solidFill>
              </a:rPr>
              <a:t> </a:t>
            </a:r>
            <a:r>
              <a:rPr lang="en-US" altLang="zh-CN" sz="1800" b="1" dirty="0" smtClean="0"/>
              <a:t>requirement</a:t>
            </a:r>
            <a:r>
              <a:rPr lang="en-US" altLang="zh-CN" sz="1800" dirty="0" smtClean="0"/>
              <a:t> </a:t>
            </a:r>
            <a:r>
              <a:rPr lang="en-US" altLang="zh-CN" sz="1600" dirty="0" smtClean="0"/>
              <a:t>— if between steps 3 and 6 (of the fund transfer transaction) , another transaction </a:t>
            </a:r>
            <a:r>
              <a:rPr lang="en-US" altLang="zh-CN" sz="1600" b="1" dirty="0" smtClean="0"/>
              <a:t>T2</a:t>
            </a:r>
            <a:r>
              <a:rPr lang="en-US" altLang="zh-CN" sz="1600" dirty="0" smtClean="0"/>
              <a:t> is allowed to access the partially updated database, it will see an inconsistent database (the sum  </a:t>
            </a:r>
            <a:r>
              <a:rPr lang="en-US" altLang="zh-CN" sz="1600" i="1" dirty="0" smtClean="0"/>
              <a:t>A + B</a:t>
            </a:r>
            <a:r>
              <a:rPr lang="en-US" altLang="zh-CN" sz="1600" dirty="0" smtClean="0"/>
              <a:t> will be less than it should be).</a:t>
            </a:r>
            <a:br>
              <a:rPr lang="en-US" altLang="zh-CN" sz="1600" dirty="0" smtClean="0"/>
            </a:br>
            <a:endParaRPr lang="en-US" altLang="zh-CN" sz="1600" dirty="0" smtClean="0"/>
          </a:p>
          <a:p>
            <a:pPr>
              <a:buFont typeface="Monotype Sorts" pitchFamily="2" charset="2"/>
              <a:buNone/>
            </a:pPr>
            <a:r>
              <a:rPr lang="en-US" altLang="zh-CN" sz="1600" dirty="0" smtClean="0"/>
              <a:t>               </a:t>
            </a:r>
            <a:r>
              <a:rPr lang="en-US" altLang="zh-CN" sz="1600" b="1" dirty="0" smtClean="0"/>
              <a:t>T1                                        T2</a:t>
            </a:r>
          </a:p>
          <a:p>
            <a:pPr lvl="1">
              <a:buFont typeface="Monotype Sorts" pitchFamily="2" charset="2"/>
              <a:buNone/>
            </a:pPr>
            <a:r>
              <a:rPr lang="en-US" altLang="zh-CN" sz="1400" dirty="0" smtClean="0"/>
              <a:t>1.	</a:t>
            </a:r>
            <a:r>
              <a:rPr lang="en-US" altLang="zh-CN" sz="1400" b="1" dirty="0" smtClean="0"/>
              <a:t>read</a:t>
            </a:r>
            <a:r>
              <a:rPr lang="en-US" altLang="zh-CN" sz="1400" dirty="0" smtClean="0"/>
              <a:t>(</a:t>
            </a:r>
            <a:r>
              <a:rPr lang="en-US" altLang="zh-CN" sz="1400" i="1" dirty="0" smtClean="0"/>
              <a:t>A</a:t>
            </a:r>
            <a:r>
              <a:rPr lang="en-US" altLang="zh-CN" sz="1400" dirty="0" smtClean="0"/>
              <a:t>)</a:t>
            </a:r>
          </a:p>
          <a:p>
            <a:pPr lvl="1">
              <a:buFont typeface="Monotype Sorts" pitchFamily="2" charset="2"/>
              <a:buNone/>
            </a:pPr>
            <a:r>
              <a:rPr lang="en-US" altLang="zh-CN" sz="1400" dirty="0" smtClean="0"/>
              <a:t>2.	</a:t>
            </a:r>
            <a:r>
              <a:rPr lang="en-US" altLang="zh-CN" sz="1400" i="1" dirty="0" smtClean="0"/>
              <a:t>A</a:t>
            </a:r>
            <a:r>
              <a:rPr lang="en-US" altLang="zh-CN" sz="1400" dirty="0" smtClean="0"/>
              <a:t> := </a:t>
            </a:r>
            <a:r>
              <a:rPr lang="en-US" altLang="zh-CN" sz="1400" i="1" dirty="0" smtClean="0"/>
              <a:t>A – </a:t>
            </a:r>
            <a:r>
              <a:rPr lang="en-US" altLang="zh-CN" sz="1400" dirty="0" smtClean="0"/>
              <a:t>50</a:t>
            </a:r>
          </a:p>
          <a:p>
            <a:pPr lvl="1">
              <a:buFont typeface="Monotype Sorts" pitchFamily="2" charset="2"/>
              <a:buNone/>
            </a:pPr>
            <a:r>
              <a:rPr lang="en-US" altLang="zh-CN" sz="1400" dirty="0" smtClean="0"/>
              <a:t>3.	</a:t>
            </a:r>
            <a:r>
              <a:rPr lang="en-US" altLang="zh-CN" sz="1400" b="1" dirty="0" smtClean="0"/>
              <a:t>write</a:t>
            </a:r>
            <a:r>
              <a:rPr lang="en-US" altLang="zh-CN" sz="1400" dirty="0" smtClean="0"/>
              <a:t>(</a:t>
            </a:r>
            <a:r>
              <a:rPr lang="en-US" altLang="zh-CN" sz="1400" i="1" dirty="0" smtClean="0"/>
              <a:t>A</a:t>
            </a:r>
            <a:r>
              <a:rPr lang="en-US" altLang="zh-CN" sz="1400" dirty="0" smtClean="0"/>
              <a:t>)</a:t>
            </a:r>
            <a:br>
              <a:rPr lang="en-US" altLang="zh-CN" sz="1400" dirty="0" smtClean="0"/>
            </a:br>
            <a:r>
              <a:rPr lang="en-US" altLang="zh-CN" sz="1400" dirty="0" smtClean="0"/>
              <a:t>                                      read(A), read(B), print(A+B)</a:t>
            </a:r>
          </a:p>
          <a:p>
            <a:pPr lvl="1">
              <a:buFont typeface="Monotype Sorts" pitchFamily="2" charset="2"/>
              <a:buNone/>
            </a:pPr>
            <a:r>
              <a:rPr lang="en-US" altLang="zh-CN" sz="1400" dirty="0" smtClean="0"/>
              <a:t>4.	</a:t>
            </a:r>
            <a:r>
              <a:rPr lang="en-US" altLang="zh-CN" sz="1400" b="1" dirty="0" smtClean="0"/>
              <a:t>read</a:t>
            </a:r>
            <a:r>
              <a:rPr lang="en-US" altLang="zh-CN" sz="1400" dirty="0" smtClean="0"/>
              <a:t>(</a:t>
            </a:r>
            <a:r>
              <a:rPr lang="en-US" altLang="zh-CN" sz="1400" i="1" dirty="0" smtClean="0"/>
              <a:t>B</a:t>
            </a:r>
            <a:r>
              <a:rPr lang="en-US" altLang="zh-CN" sz="1400" dirty="0" smtClean="0"/>
              <a:t>)</a:t>
            </a:r>
          </a:p>
          <a:p>
            <a:pPr lvl="1">
              <a:buFont typeface="Monotype Sorts" pitchFamily="2" charset="2"/>
              <a:buNone/>
            </a:pPr>
            <a:r>
              <a:rPr lang="en-US" altLang="zh-CN" sz="1400" dirty="0" smtClean="0"/>
              <a:t>5.	</a:t>
            </a:r>
            <a:r>
              <a:rPr lang="en-US" altLang="zh-CN" sz="1400" i="1" dirty="0" smtClean="0"/>
              <a:t>B</a:t>
            </a:r>
            <a:r>
              <a:rPr lang="en-US" altLang="zh-CN" sz="1400" dirty="0" smtClean="0"/>
              <a:t> := </a:t>
            </a:r>
            <a:r>
              <a:rPr lang="en-US" altLang="zh-CN" sz="1400" i="1" dirty="0" smtClean="0"/>
              <a:t>B + </a:t>
            </a:r>
            <a:r>
              <a:rPr lang="en-US" altLang="zh-CN" sz="1400" dirty="0" smtClean="0"/>
              <a:t>50</a:t>
            </a:r>
          </a:p>
          <a:p>
            <a:pPr lvl="1">
              <a:buFont typeface="Monotype Sorts" pitchFamily="2" charset="2"/>
              <a:buNone/>
            </a:pPr>
            <a:r>
              <a:rPr lang="en-US" altLang="zh-CN" sz="1400" dirty="0" smtClean="0"/>
              <a:t>6.	</a:t>
            </a:r>
            <a:r>
              <a:rPr lang="en-US" altLang="zh-CN" sz="1400" b="1" dirty="0" smtClean="0"/>
              <a:t>write</a:t>
            </a:r>
            <a:r>
              <a:rPr lang="en-US" altLang="zh-CN" sz="1400" dirty="0" smtClean="0"/>
              <a:t>(</a:t>
            </a:r>
            <a:r>
              <a:rPr lang="en-US" altLang="zh-CN" sz="1400" i="1" dirty="0" smtClean="0"/>
              <a:t>B</a:t>
            </a:r>
            <a:endParaRPr lang="en-US" altLang="zh-CN" sz="1600" dirty="0" smtClean="0"/>
          </a:p>
          <a:p>
            <a:r>
              <a:rPr lang="en-US" altLang="zh-CN" sz="1600" dirty="0" smtClean="0"/>
              <a:t>Isolation can be ensured trivially by running transactions </a:t>
            </a:r>
            <a:r>
              <a:rPr lang="en-US" altLang="zh-CN" sz="1600" b="1" dirty="0" smtClean="0">
                <a:solidFill>
                  <a:srgbClr val="C00000"/>
                </a:solidFill>
              </a:rPr>
              <a:t>serially</a:t>
            </a:r>
          </a:p>
          <a:p>
            <a:pPr lvl="1"/>
            <a:r>
              <a:rPr lang="en-US" altLang="zh-CN" sz="1600" dirty="0" smtClean="0"/>
              <a:t> That is, one after the other.   </a:t>
            </a:r>
          </a:p>
          <a:p>
            <a:r>
              <a:rPr lang="en-US" altLang="zh-CN" sz="1600" dirty="0" smtClean="0"/>
              <a:t>However, executing multiple transactions concurrently has significant benefits, as we will see later.</a:t>
            </a:r>
          </a:p>
        </p:txBody>
      </p:sp>
    </p:spTree>
    <p:extLst>
      <p:ext uri="{BB962C8B-B14F-4D97-AF65-F5344CB8AC3E}">
        <p14:creationId xmlns:p14="http://schemas.microsoft.com/office/powerpoint/2010/main" val="750463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ea typeface="宋体" pitchFamily="2" charset="-122"/>
              </a:rPr>
              <a:t>Intention Lock Modes</a:t>
            </a:r>
          </a:p>
        </p:txBody>
      </p:sp>
      <p:sp>
        <p:nvSpPr>
          <p:cNvPr id="62467" name="Rectangle 3"/>
          <p:cNvSpPr>
            <a:spLocks noGrp="1" noChangeArrowheads="1"/>
          </p:cNvSpPr>
          <p:nvPr>
            <p:ph type="body" idx="4294967295"/>
          </p:nvPr>
        </p:nvSpPr>
        <p:spPr/>
        <p:txBody>
          <a:bodyPr/>
          <a:lstStyle/>
          <a:p>
            <a:r>
              <a:rPr lang="en-US" altLang="zh-CN" dirty="0">
                <a:ea typeface="宋体" pitchFamily="2" charset="-122"/>
              </a:rPr>
              <a:t>In addition to S and X lock modes, there are three additional lock modes with multiple granularity:</a:t>
            </a:r>
          </a:p>
          <a:p>
            <a:pPr lvl="1"/>
            <a:r>
              <a:rPr lang="en-US" altLang="zh-CN" b="1" i="1" dirty="0">
                <a:ea typeface="宋体" pitchFamily="2" charset="-122"/>
              </a:rPr>
              <a:t>intention-shared</a:t>
            </a:r>
            <a:r>
              <a:rPr lang="en-US" altLang="zh-CN" dirty="0">
                <a:ea typeface="宋体" pitchFamily="2" charset="-122"/>
              </a:rPr>
              <a:t> (</a:t>
            </a:r>
            <a:r>
              <a:rPr lang="en-US" altLang="zh-CN" dirty="0">
                <a:solidFill>
                  <a:srgbClr val="C00000"/>
                </a:solidFill>
                <a:ea typeface="宋体" pitchFamily="2" charset="-122"/>
              </a:rPr>
              <a:t>IS</a:t>
            </a:r>
            <a:r>
              <a:rPr lang="en-US" altLang="zh-CN" dirty="0">
                <a:ea typeface="宋体" pitchFamily="2" charset="-122"/>
              </a:rPr>
              <a:t>): indicates explicit locking at a lower level of the tree but only with shared locks.</a:t>
            </a:r>
          </a:p>
          <a:p>
            <a:pPr lvl="1"/>
            <a:r>
              <a:rPr lang="en-US" altLang="zh-CN" b="1" i="1" dirty="0">
                <a:ea typeface="宋体" pitchFamily="2" charset="-122"/>
              </a:rPr>
              <a:t>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IX</a:t>
            </a:r>
            <a:r>
              <a:rPr lang="en-US" altLang="zh-CN" dirty="0">
                <a:ea typeface="宋体" pitchFamily="2" charset="-122"/>
              </a:rPr>
              <a:t>): indicates explicit locking at a lower level with exclusive or shared locks</a:t>
            </a:r>
          </a:p>
          <a:p>
            <a:pPr lvl="1"/>
            <a:r>
              <a:rPr lang="en-US" altLang="zh-CN" b="1" i="1" dirty="0">
                <a:ea typeface="宋体" pitchFamily="2" charset="-122"/>
              </a:rPr>
              <a:t>shared and 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SIX</a:t>
            </a:r>
            <a:r>
              <a:rPr lang="en-US" altLang="zh-CN" dirty="0">
                <a:ea typeface="宋体" pitchFamily="2" charset="-122"/>
              </a:rPr>
              <a:t>): the subtree rooted by that node is locked explicitly in shared mode and explicit locking is being done at a lower level with exclusive-mode locks.</a:t>
            </a:r>
          </a:p>
          <a:p>
            <a:r>
              <a:rPr lang="en-US" altLang="zh-CN" dirty="0">
                <a:ea typeface="宋体" pitchFamily="2" charset="-122"/>
              </a:rPr>
              <a:t>intention locks allow a higher level node to be locked in S or X mode </a:t>
            </a:r>
            <a:r>
              <a:rPr lang="en-US" altLang="zh-CN" dirty="0">
                <a:solidFill>
                  <a:schemeClr val="tx2"/>
                </a:solidFill>
                <a:ea typeface="宋体" pitchFamily="2" charset="-122"/>
              </a:rPr>
              <a:t>without having to check all descendent nodes</a:t>
            </a:r>
            <a:r>
              <a:rPr lang="en-US" altLang="zh-CN" dirty="0">
                <a:ea typeface="宋体" pitchFamily="2" charset="-122"/>
              </a:rPr>
              <a:t>.</a:t>
            </a:r>
          </a:p>
        </p:txBody>
      </p:sp>
    </p:spTree>
    <p:extLst>
      <p:ext uri="{BB962C8B-B14F-4D97-AF65-F5344CB8AC3E}">
        <p14:creationId xmlns:p14="http://schemas.microsoft.com/office/powerpoint/2010/main" val="1312270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5100" y="228600"/>
            <a:ext cx="8763000" cy="609600"/>
          </a:xfrm>
        </p:spPr>
        <p:txBody>
          <a:bodyPr/>
          <a:lstStyle/>
          <a:p>
            <a:r>
              <a:rPr lang="en-US" altLang="zh-CN" sz="2800">
                <a:ea typeface="宋体" pitchFamily="2" charset="-122"/>
              </a:rPr>
              <a:t>Compatibility Matrix with</a:t>
            </a:r>
            <a:br>
              <a:rPr lang="en-US" altLang="zh-CN" sz="2800">
                <a:ea typeface="宋体" pitchFamily="2" charset="-122"/>
              </a:rPr>
            </a:br>
            <a:r>
              <a:rPr lang="en-US" altLang="zh-CN" sz="2800">
                <a:ea typeface="宋体" pitchFamily="2" charset="-122"/>
              </a:rPr>
              <a:t> Intention Lock Modes</a:t>
            </a:r>
          </a:p>
        </p:txBody>
      </p:sp>
      <p:sp>
        <p:nvSpPr>
          <p:cNvPr id="64515" name="Rectangle 3"/>
          <p:cNvSpPr>
            <a:spLocks noGrp="1" noChangeArrowheads="1"/>
          </p:cNvSpPr>
          <p:nvPr>
            <p:ph type="body" idx="4294967295"/>
          </p:nvPr>
        </p:nvSpPr>
        <p:spPr>
          <a:xfrm>
            <a:off x="571500" y="1371600"/>
            <a:ext cx="7848600" cy="4419600"/>
          </a:xfrm>
        </p:spPr>
        <p:txBody>
          <a:bodyPr/>
          <a:lstStyle/>
          <a:p>
            <a:r>
              <a:rPr lang="en-US" altLang="zh-CN">
                <a:ea typeface="宋体" pitchFamily="2" charset="-122"/>
              </a:rPr>
              <a:t>The compatibility matrix for all lock modes is: </a:t>
            </a:r>
            <a:endParaRPr lang="en-US" altLang="zh-CN">
              <a:ea typeface="宋体" pitchFamily="2" charset="-122"/>
              <a:sym typeface="Wingdings" pitchFamily="2" charset="2"/>
            </a:endParaRPr>
          </a:p>
        </p:txBody>
      </p:sp>
      <p:grpSp>
        <p:nvGrpSpPr>
          <p:cNvPr id="64565" name="Group 53"/>
          <p:cNvGrpSpPr>
            <a:grpSpLocks/>
          </p:cNvGrpSpPr>
          <p:nvPr/>
        </p:nvGrpSpPr>
        <p:grpSpPr bwMode="auto">
          <a:xfrm>
            <a:off x="1928813" y="1866900"/>
            <a:ext cx="4624387" cy="3810000"/>
            <a:chOff x="831" y="1104"/>
            <a:chExt cx="2913" cy="2400"/>
          </a:xfrm>
        </p:grpSpPr>
        <p:sp>
          <p:nvSpPr>
            <p:cNvPr id="64517" name="Line 5"/>
            <p:cNvSpPr>
              <a:spLocks noChangeShapeType="1"/>
            </p:cNvSpPr>
            <p:nvPr/>
          </p:nvSpPr>
          <p:spPr bwMode="auto">
            <a:xfrm>
              <a:off x="1296" y="1104"/>
              <a:ext cx="0" cy="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Line 6"/>
            <p:cNvSpPr>
              <a:spLocks noChangeShapeType="1"/>
            </p:cNvSpPr>
            <p:nvPr/>
          </p:nvSpPr>
          <p:spPr bwMode="auto">
            <a:xfrm>
              <a:off x="1776" y="1137"/>
              <a:ext cx="0" cy="23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Line 7"/>
            <p:cNvSpPr>
              <a:spLocks noChangeShapeType="1"/>
            </p:cNvSpPr>
            <p:nvPr/>
          </p:nvSpPr>
          <p:spPr bwMode="auto">
            <a:xfrm>
              <a:off x="225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Line 8"/>
            <p:cNvSpPr>
              <a:spLocks noChangeShapeType="1"/>
            </p:cNvSpPr>
            <p:nvPr/>
          </p:nvSpPr>
          <p:spPr bwMode="auto">
            <a:xfrm>
              <a:off x="273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Line 9"/>
            <p:cNvSpPr>
              <a:spLocks noChangeShapeType="1"/>
            </p:cNvSpPr>
            <p:nvPr/>
          </p:nvSpPr>
          <p:spPr bwMode="auto">
            <a:xfrm>
              <a:off x="326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Line 10"/>
            <p:cNvSpPr>
              <a:spLocks noChangeShapeType="1"/>
            </p:cNvSpPr>
            <p:nvPr/>
          </p:nvSpPr>
          <p:spPr bwMode="auto">
            <a:xfrm>
              <a:off x="374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Line 11"/>
            <p:cNvSpPr>
              <a:spLocks noChangeShapeType="1"/>
            </p:cNvSpPr>
            <p:nvPr/>
          </p:nvSpPr>
          <p:spPr bwMode="auto">
            <a:xfrm>
              <a:off x="864" y="13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Line 12"/>
            <p:cNvSpPr>
              <a:spLocks noChangeShapeType="1"/>
            </p:cNvSpPr>
            <p:nvPr/>
          </p:nvSpPr>
          <p:spPr bwMode="auto">
            <a:xfrm>
              <a:off x="849" y="1776"/>
              <a:ext cx="2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5" name="Line 13"/>
            <p:cNvSpPr>
              <a:spLocks noChangeShapeType="1"/>
            </p:cNvSpPr>
            <p:nvPr/>
          </p:nvSpPr>
          <p:spPr bwMode="auto">
            <a:xfrm>
              <a:off x="864" y="2160"/>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Line 14"/>
            <p:cNvSpPr>
              <a:spLocks noChangeShapeType="1"/>
            </p:cNvSpPr>
            <p:nvPr/>
          </p:nvSpPr>
          <p:spPr bwMode="auto">
            <a:xfrm>
              <a:off x="864" y="25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Line 15"/>
            <p:cNvSpPr>
              <a:spLocks noChangeShapeType="1"/>
            </p:cNvSpPr>
            <p:nvPr/>
          </p:nvSpPr>
          <p:spPr bwMode="auto">
            <a:xfrm>
              <a:off x="864" y="302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Line 16"/>
            <p:cNvSpPr>
              <a:spLocks noChangeShapeType="1"/>
            </p:cNvSpPr>
            <p:nvPr/>
          </p:nvSpPr>
          <p:spPr bwMode="auto">
            <a:xfrm>
              <a:off x="864" y="350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Text Box 17"/>
            <p:cNvSpPr txBox="1">
              <a:spLocks noChangeArrowheads="1"/>
            </p:cNvSpPr>
            <p:nvPr/>
          </p:nvSpPr>
          <p:spPr bwMode="auto">
            <a:xfrm>
              <a:off x="1382" y="1186"/>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1" name="Text Box 19"/>
            <p:cNvSpPr txBox="1">
              <a:spLocks noChangeArrowheads="1"/>
            </p:cNvSpPr>
            <p:nvPr/>
          </p:nvSpPr>
          <p:spPr bwMode="auto">
            <a:xfrm>
              <a:off x="1872" y="116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2" name="Text Box 20"/>
            <p:cNvSpPr txBox="1">
              <a:spLocks noChangeArrowheads="1"/>
            </p:cNvSpPr>
            <p:nvPr/>
          </p:nvSpPr>
          <p:spPr bwMode="auto">
            <a:xfrm>
              <a:off x="2372" y="1162"/>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3" name="Text Box 21"/>
            <p:cNvSpPr txBox="1">
              <a:spLocks noChangeArrowheads="1"/>
            </p:cNvSpPr>
            <p:nvPr/>
          </p:nvSpPr>
          <p:spPr bwMode="auto">
            <a:xfrm>
              <a:off x="2784" y="1159"/>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4" name="Text Box 22"/>
            <p:cNvSpPr txBox="1">
              <a:spLocks noChangeArrowheads="1"/>
            </p:cNvSpPr>
            <p:nvPr/>
          </p:nvSpPr>
          <p:spPr bwMode="auto">
            <a:xfrm>
              <a:off x="3312" y="11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35" name="Text Box 23"/>
            <p:cNvSpPr txBox="1">
              <a:spLocks noChangeArrowheads="1"/>
            </p:cNvSpPr>
            <p:nvPr/>
          </p:nvSpPr>
          <p:spPr bwMode="auto">
            <a:xfrm>
              <a:off x="971" y="14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6" name="Text Box 24"/>
            <p:cNvSpPr txBox="1">
              <a:spLocks noChangeArrowheads="1"/>
            </p:cNvSpPr>
            <p:nvPr/>
          </p:nvSpPr>
          <p:spPr bwMode="auto">
            <a:xfrm>
              <a:off x="947" y="182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7" name="Text Box 25"/>
            <p:cNvSpPr txBox="1">
              <a:spLocks noChangeArrowheads="1"/>
            </p:cNvSpPr>
            <p:nvPr/>
          </p:nvSpPr>
          <p:spPr bwMode="auto">
            <a:xfrm>
              <a:off x="960" y="223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8" name="Text Box 26"/>
            <p:cNvSpPr txBox="1">
              <a:spLocks noChangeArrowheads="1"/>
            </p:cNvSpPr>
            <p:nvPr/>
          </p:nvSpPr>
          <p:spPr bwMode="auto">
            <a:xfrm>
              <a:off x="831" y="2671"/>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9" name="Text Box 27"/>
            <p:cNvSpPr txBox="1">
              <a:spLocks noChangeArrowheads="1"/>
            </p:cNvSpPr>
            <p:nvPr/>
          </p:nvSpPr>
          <p:spPr bwMode="auto">
            <a:xfrm>
              <a:off x="912" y="315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40" name="Text Box 28"/>
            <p:cNvSpPr txBox="1">
              <a:spLocks noChangeArrowheads="1"/>
            </p:cNvSpPr>
            <p:nvPr/>
          </p:nvSpPr>
          <p:spPr bwMode="auto">
            <a:xfrm>
              <a:off x="1382" y="1448"/>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1" name="Text Box 29"/>
            <p:cNvSpPr txBox="1">
              <a:spLocks noChangeArrowheads="1"/>
            </p:cNvSpPr>
            <p:nvPr/>
          </p:nvSpPr>
          <p:spPr bwMode="auto">
            <a:xfrm>
              <a:off x="1365"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2" name="Text Box 30"/>
            <p:cNvSpPr txBox="1">
              <a:spLocks noChangeArrowheads="1"/>
            </p:cNvSpPr>
            <p:nvPr/>
          </p:nvSpPr>
          <p:spPr bwMode="auto">
            <a:xfrm>
              <a:off x="1365"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3" name="Text Box 31"/>
            <p:cNvSpPr txBox="1">
              <a:spLocks noChangeArrowheads="1"/>
            </p:cNvSpPr>
            <p:nvPr/>
          </p:nvSpPr>
          <p:spPr bwMode="auto">
            <a:xfrm>
              <a:off x="1392" y="2719"/>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4" name="Text Box 32"/>
            <p:cNvSpPr txBox="1">
              <a:spLocks noChangeArrowheads="1"/>
            </p:cNvSpPr>
            <p:nvPr/>
          </p:nvSpPr>
          <p:spPr bwMode="auto">
            <a:xfrm>
              <a:off x="1392" y="317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p>
          </p:txBody>
        </p:sp>
        <p:sp>
          <p:nvSpPr>
            <p:cNvPr id="64545" name="Text Box 33"/>
            <p:cNvSpPr txBox="1">
              <a:spLocks noChangeArrowheads="1"/>
            </p:cNvSpPr>
            <p:nvPr/>
          </p:nvSpPr>
          <p:spPr bwMode="auto">
            <a:xfrm>
              <a:off x="1824"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6" name="Text Box 34"/>
            <p:cNvSpPr txBox="1">
              <a:spLocks noChangeArrowheads="1"/>
            </p:cNvSpPr>
            <p:nvPr/>
          </p:nvSpPr>
          <p:spPr bwMode="auto">
            <a:xfrm>
              <a:off x="2325"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7" name="Text Box 35"/>
            <p:cNvSpPr txBox="1">
              <a:spLocks noChangeArrowheads="1"/>
            </p:cNvSpPr>
            <p:nvPr/>
          </p:nvSpPr>
          <p:spPr bwMode="auto">
            <a:xfrm>
              <a:off x="2853"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8" name="Text Box 36"/>
            <p:cNvSpPr txBox="1">
              <a:spLocks noChangeArrowheads="1"/>
            </p:cNvSpPr>
            <p:nvPr/>
          </p:nvSpPr>
          <p:spPr bwMode="auto">
            <a:xfrm>
              <a:off x="1872"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9" name="Text Box 37"/>
            <p:cNvSpPr txBox="1">
              <a:spLocks noChangeArrowheads="1"/>
            </p:cNvSpPr>
            <p:nvPr/>
          </p:nvSpPr>
          <p:spPr bwMode="auto">
            <a:xfrm>
              <a:off x="2352"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50" name="Text Box 38"/>
            <p:cNvSpPr txBox="1">
              <a:spLocks noChangeArrowheads="1"/>
            </p:cNvSpPr>
            <p:nvPr/>
          </p:nvSpPr>
          <p:spPr bwMode="auto">
            <a:xfrm>
              <a:off x="1910" y="226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Helvetica" pitchFamily="34" charset="0"/>
                  <a:ea typeface="宋体" pitchFamily="2" charset="-122"/>
                  <a:sym typeface="Symbol" pitchFamily="18" charset="2"/>
                </a:rPr>
                <a:t></a:t>
              </a:r>
              <a:endParaRPr lang="zh-CN" altLang="en-US" sz="2000" dirty="0">
                <a:latin typeface="Helvetica" pitchFamily="34" charset="0"/>
                <a:ea typeface="宋体" pitchFamily="2" charset="-122"/>
              </a:endParaRPr>
            </a:p>
          </p:txBody>
        </p:sp>
        <p:sp>
          <p:nvSpPr>
            <p:cNvPr id="64551" name="Text Box 39"/>
            <p:cNvSpPr txBox="1">
              <a:spLocks noChangeArrowheads="1"/>
            </p:cNvSpPr>
            <p:nvPr/>
          </p:nvSpPr>
          <p:spPr bwMode="auto">
            <a:xfrm>
              <a:off x="189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2" name="Text Box 40"/>
            <p:cNvSpPr txBox="1">
              <a:spLocks noChangeArrowheads="1"/>
            </p:cNvSpPr>
            <p:nvPr/>
          </p:nvSpPr>
          <p:spPr bwMode="auto">
            <a:xfrm>
              <a:off x="189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3" name="Text Box 41"/>
            <p:cNvSpPr txBox="1">
              <a:spLocks noChangeArrowheads="1"/>
            </p:cNvSpPr>
            <p:nvPr/>
          </p:nvSpPr>
          <p:spPr bwMode="auto">
            <a:xfrm>
              <a:off x="237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4" name="Text Box 42"/>
            <p:cNvSpPr txBox="1">
              <a:spLocks noChangeArrowheads="1"/>
            </p:cNvSpPr>
            <p:nvPr/>
          </p:nvSpPr>
          <p:spPr bwMode="auto">
            <a:xfrm>
              <a:off x="288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5" name="Text Box 43"/>
            <p:cNvSpPr txBox="1">
              <a:spLocks noChangeArrowheads="1"/>
            </p:cNvSpPr>
            <p:nvPr/>
          </p:nvSpPr>
          <p:spPr bwMode="auto">
            <a:xfrm>
              <a:off x="3412"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6" name="Text Box 44"/>
            <p:cNvSpPr txBox="1">
              <a:spLocks noChangeArrowheads="1"/>
            </p:cNvSpPr>
            <p:nvPr/>
          </p:nvSpPr>
          <p:spPr bwMode="auto">
            <a:xfrm>
              <a:off x="3408"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7" name="Text Box 45"/>
            <p:cNvSpPr txBox="1">
              <a:spLocks noChangeArrowheads="1"/>
            </p:cNvSpPr>
            <p:nvPr/>
          </p:nvSpPr>
          <p:spPr bwMode="auto">
            <a:xfrm>
              <a:off x="237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8" name="Text Box 46"/>
            <p:cNvSpPr txBox="1">
              <a:spLocks noChangeArrowheads="1"/>
            </p:cNvSpPr>
            <p:nvPr/>
          </p:nvSpPr>
          <p:spPr bwMode="auto">
            <a:xfrm>
              <a:off x="2899"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9" name="Text Box 47"/>
            <p:cNvSpPr txBox="1">
              <a:spLocks noChangeArrowheads="1"/>
            </p:cNvSpPr>
            <p:nvPr/>
          </p:nvSpPr>
          <p:spPr bwMode="auto">
            <a:xfrm>
              <a:off x="2382"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0" name="Text Box 48"/>
            <p:cNvSpPr txBox="1">
              <a:spLocks noChangeArrowheads="1"/>
            </p:cNvSpPr>
            <p:nvPr/>
          </p:nvSpPr>
          <p:spPr bwMode="auto">
            <a:xfrm>
              <a:off x="2899"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1" name="Text Box 49"/>
            <p:cNvSpPr txBox="1">
              <a:spLocks noChangeArrowheads="1"/>
            </p:cNvSpPr>
            <p:nvPr/>
          </p:nvSpPr>
          <p:spPr bwMode="auto">
            <a:xfrm>
              <a:off x="3412" y="14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2" name="Text Box 50"/>
            <p:cNvSpPr txBox="1">
              <a:spLocks noChangeArrowheads="1"/>
            </p:cNvSpPr>
            <p:nvPr/>
          </p:nvSpPr>
          <p:spPr bwMode="auto">
            <a:xfrm>
              <a:off x="3394" y="1807"/>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3" name="Text Box 51"/>
            <p:cNvSpPr txBox="1">
              <a:spLocks noChangeArrowheads="1"/>
            </p:cNvSpPr>
            <p:nvPr/>
          </p:nvSpPr>
          <p:spPr bwMode="auto">
            <a:xfrm>
              <a:off x="3412"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4" name="Text Box 52"/>
            <p:cNvSpPr txBox="1">
              <a:spLocks noChangeArrowheads="1"/>
            </p:cNvSpPr>
            <p:nvPr/>
          </p:nvSpPr>
          <p:spPr bwMode="auto">
            <a:xfrm>
              <a:off x="2899"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grpSp>
    </p:spTree>
    <p:extLst>
      <p:ext uri="{BB962C8B-B14F-4D97-AF65-F5344CB8AC3E}">
        <p14:creationId xmlns:p14="http://schemas.microsoft.com/office/powerpoint/2010/main" val="4106740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ea typeface="宋体" pitchFamily="2" charset="-122"/>
              </a:rPr>
              <a:t>Multiple Granularity Locking Scheme</a:t>
            </a:r>
          </a:p>
        </p:txBody>
      </p:sp>
      <p:sp>
        <p:nvSpPr>
          <p:cNvPr id="66563" name="Rectangle 3"/>
          <p:cNvSpPr>
            <a:spLocks noGrp="1" noChangeArrowheads="1"/>
          </p:cNvSpPr>
          <p:nvPr>
            <p:ph type="body" idx="4294967295"/>
          </p:nvPr>
        </p:nvSpPr>
        <p:spPr>
          <a:xfrm>
            <a:off x="346886" y="1080601"/>
            <a:ext cx="8283931" cy="5032375"/>
          </a:xfrm>
        </p:spPr>
        <p:txBody>
          <a:bodyPr/>
          <a:lstStyle/>
          <a:p>
            <a:pPr>
              <a:lnSpc>
                <a:spcPct val="90000"/>
              </a:lnSpc>
            </a:pPr>
            <a:r>
              <a:rPr lang="en-US" altLang="zh-CN" sz="1800" dirty="0">
                <a:ea typeface="宋体" pitchFamily="2" charset="-122"/>
              </a:rPr>
              <a:t>Transaction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can lock a node </a:t>
            </a:r>
            <a:r>
              <a:rPr lang="en-US" altLang="zh-CN" sz="1800" i="1" dirty="0">
                <a:ea typeface="宋体" pitchFamily="2" charset="-122"/>
              </a:rPr>
              <a:t>Q</a:t>
            </a:r>
            <a:r>
              <a:rPr lang="en-US" altLang="zh-CN" sz="1800" dirty="0">
                <a:ea typeface="宋体" pitchFamily="2" charset="-122"/>
              </a:rPr>
              <a:t>, using the following rules:</a:t>
            </a:r>
          </a:p>
          <a:p>
            <a:pPr>
              <a:lnSpc>
                <a:spcPct val="90000"/>
              </a:lnSpc>
              <a:buFont typeface="Monotype Sorts" pitchFamily="2" charset="2"/>
              <a:buNone/>
            </a:pPr>
            <a:r>
              <a:rPr lang="en-US" altLang="zh-CN" sz="1600" dirty="0">
                <a:ea typeface="宋体" pitchFamily="2" charset="-122"/>
              </a:rPr>
              <a:t>  </a:t>
            </a:r>
            <a:r>
              <a:rPr lang="en-US" altLang="zh-CN" sz="1600" dirty="0" smtClean="0">
                <a:ea typeface="宋体" pitchFamily="2" charset="-122"/>
              </a:rPr>
              <a:t>     1</a:t>
            </a:r>
            <a:r>
              <a:rPr lang="en-US" altLang="zh-CN" sz="1600" dirty="0">
                <a:ea typeface="宋体" pitchFamily="2" charset="-122"/>
              </a:rPr>
              <a:t>. The lock compatibility matrix must be observed.</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2. The root of the tree must be locked first, and may be locked in </a:t>
            </a:r>
            <a:r>
              <a:rPr lang="en-US" altLang="zh-CN" sz="1600" dirty="0" smtClean="0">
                <a:ea typeface="宋体" pitchFamily="2" charset="-122"/>
              </a:rPr>
              <a:t>any </a:t>
            </a:r>
            <a:r>
              <a:rPr lang="en-US" altLang="zh-CN" sz="1600" dirty="0">
                <a:ea typeface="宋体" pitchFamily="2" charset="-122"/>
              </a:rPr>
              <a:t>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3.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S or IS mode only if the parent </a:t>
            </a:r>
            <a:r>
              <a:rPr lang="en-US" altLang="zh-CN" sz="1600" dirty="0" smtClean="0">
                <a:ea typeface="宋体" pitchFamily="2" charset="-122"/>
              </a:rPr>
              <a:t>of </a:t>
            </a:r>
            <a:r>
              <a:rPr lang="en-US" altLang="zh-CN" sz="1600" i="1" dirty="0">
                <a:ea typeface="宋体" pitchFamily="2" charset="-122"/>
              </a:rPr>
              <a:t>Q</a:t>
            </a:r>
            <a:r>
              <a:rPr lang="en-US" altLang="zh-CN" sz="1600" dirty="0">
                <a:ea typeface="宋体" pitchFamily="2" charset="-122"/>
              </a:rPr>
              <a:t> is currently </a:t>
            </a:r>
            <a:r>
              <a:rPr lang="en-US" altLang="zh-CN" sz="1600" dirty="0" smtClean="0">
                <a:ea typeface="宋体" pitchFamily="2" charset="-122"/>
              </a:rPr>
              <a:t>   </a:t>
            </a:r>
            <a:br>
              <a:rPr lang="en-US" altLang="zh-CN" sz="1600" dirty="0" smtClean="0">
                <a:ea typeface="宋体" pitchFamily="2" charset="-122"/>
              </a:rPr>
            </a:br>
            <a:r>
              <a:rPr lang="en-US" altLang="zh-CN" sz="1600" dirty="0" smtClean="0">
                <a:ea typeface="宋体" pitchFamily="2" charset="-122"/>
              </a:rPr>
              <a:t>      locked </a:t>
            </a:r>
            <a:r>
              <a:rPr lang="en-US" altLang="zh-CN" sz="1600" dirty="0">
                <a:ea typeface="宋体" pitchFamily="2" charset="-122"/>
              </a:rPr>
              <a:t>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or </a:t>
            </a:r>
            <a:r>
              <a:rPr lang="en-US" altLang="zh-CN" sz="1600" dirty="0" smtClean="0">
                <a:ea typeface="宋体" pitchFamily="2" charset="-122"/>
              </a:rPr>
              <a:t>IS mode</a:t>
            </a:r>
            <a:r>
              <a:rPr lang="en-US" altLang="zh-CN" sz="1600" dirty="0">
                <a:ea typeface="宋体" pitchFamily="2" charset="-122"/>
              </a:rPr>
              <a:t>.</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4.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X, SIX, or IX mode only if the </a:t>
            </a:r>
            <a:r>
              <a:rPr lang="en-US" altLang="zh-CN" sz="1600" dirty="0" smtClean="0">
                <a:ea typeface="宋体" pitchFamily="2" charset="-122"/>
              </a:rPr>
              <a:t>parent </a:t>
            </a:r>
            <a:r>
              <a:rPr lang="en-US" altLang="zh-CN" sz="1600" dirty="0">
                <a:ea typeface="宋体" pitchFamily="2" charset="-122"/>
              </a:rPr>
              <a:t>of </a:t>
            </a:r>
            <a:r>
              <a:rPr lang="en-US" altLang="zh-CN" sz="1600" i="1" dirty="0">
                <a:ea typeface="宋体" pitchFamily="2" charset="-122"/>
              </a:rPr>
              <a:t>Q</a:t>
            </a:r>
            <a:r>
              <a:rPr lang="en-US" altLang="zh-CN" sz="1600" dirty="0">
                <a:ea typeface="宋体" pitchFamily="2" charset="-122"/>
              </a:rPr>
              <a:t> is </a:t>
            </a:r>
            <a:r>
              <a:rPr lang="en-US" altLang="zh-CN" sz="1600" dirty="0" smtClean="0">
                <a:ea typeface="宋体" pitchFamily="2" charset="-122"/>
              </a:rPr>
              <a:t/>
            </a:r>
            <a:br>
              <a:rPr lang="en-US" altLang="zh-CN" sz="1600" dirty="0" smtClean="0">
                <a:ea typeface="宋体" pitchFamily="2" charset="-122"/>
              </a:rPr>
            </a:br>
            <a:r>
              <a:rPr lang="en-US" altLang="zh-CN" sz="1600" dirty="0" smtClean="0">
                <a:ea typeface="宋体" pitchFamily="2" charset="-122"/>
              </a:rPr>
              <a:t>      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a:t>
            </a:r>
            <a:r>
              <a:rPr lang="en-US" altLang="zh-CN" sz="1600" dirty="0" smtClean="0">
                <a:ea typeface="宋体" pitchFamily="2" charset="-122"/>
              </a:rPr>
              <a:t>or </a:t>
            </a:r>
            <a:r>
              <a:rPr lang="en-US" altLang="zh-CN" sz="1600" dirty="0">
                <a:ea typeface="宋体" pitchFamily="2" charset="-122"/>
              </a:rPr>
              <a:t>SIX 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5.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dirty="0" smtClean="0">
                <a:ea typeface="宋体" pitchFamily="2" charset="-122"/>
              </a:rPr>
              <a:t> </a:t>
            </a:r>
            <a:r>
              <a:rPr lang="en-US" altLang="zh-CN" sz="1600" dirty="0">
                <a:ea typeface="宋体" pitchFamily="2" charset="-122"/>
              </a:rPr>
              <a:t>can lock a node only if it has not previously unlocked any node </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(that is,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 </a:t>
            </a:r>
            <a:r>
              <a:rPr lang="en-US" altLang="zh-CN" sz="1600" dirty="0">
                <a:ea typeface="宋体" pitchFamily="2" charset="-122"/>
              </a:rPr>
              <a:t>is </a:t>
            </a:r>
            <a:r>
              <a:rPr lang="en-US" altLang="zh-CN" sz="1600" dirty="0" smtClean="0">
                <a:ea typeface="宋体" pitchFamily="2" charset="-122"/>
              </a:rPr>
              <a:t>two-phase locking).</a:t>
            </a:r>
            <a:endParaRPr lang="en-US" altLang="zh-CN" sz="1600" dirty="0">
              <a:ea typeface="宋体" pitchFamily="2" charset="-122"/>
            </a:endParaRP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6.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i="1" dirty="0" smtClean="0">
                <a:ea typeface="宋体" pitchFamily="2" charset="-122"/>
              </a:rPr>
              <a:t> </a:t>
            </a:r>
            <a:r>
              <a:rPr lang="en-US" altLang="zh-CN" sz="1600" dirty="0">
                <a:ea typeface="宋体" pitchFamily="2" charset="-122"/>
              </a:rPr>
              <a:t>can unlock a node </a:t>
            </a:r>
            <a:r>
              <a:rPr lang="en-US" altLang="zh-CN" sz="1600" i="1" dirty="0">
                <a:ea typeface="宋体" pitchFamily="2" charset="-122"/>
              </a:rPr>
              <a:t>Q</a:t>
            </a:r>
            <a:r>
              <a:rPr lang="en-US" altLang="zh-CN" sz="1600" dirty="0">
                <a:ea typeface="宋体" pitchFamily="2" charset="-122"/>
              </a:rPr>
              <a:t> only if none of the children of </a:t>
            </a:r>
            <a:r>
              <a:rPr lang="en-US" altLang="zh-CN" sz="1600" i="1" dirty="0">
                <a:ea typeface="宋体" pitchFamily="2" charset="-122"/>
              </a:rPr>
              <a:t>Q</a:t>
            </a:r>
            <a:r>
              <a:rPr lang="en-US" altLang="zh-CN" sz="1600" dirty="0">
                <a:ea typeface="宋体" pitchFamily="2" charset="-122"/>
              </a:rPr>
              <a:t> are </a:t>
            </a:r>
            <a:r>
              <a:rPr lang="en-US" altLang="zh-CN" sz="1600" dirty="0" smtClean="0">
                <a:ea typeface="宋体" pitchFamily="2" charset="-122"/>
              </a:rPr>
              <a:t>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a:t>
            </a:r>
            <a:endParaRPr lang="en-US" altLang="zh-CN" sz="1600" dirty="0">
              <a:ea typeface="宋体" pitchFamily="2" charset="-122"/>
            </a:endParaRPr>
          </a:p>
          <a:p>
            <a:pPr>
              <a:lnSpc>
                <a:spcPct val="90000"/>
              </a:lnSpc>
              <a:spcBef>
                <a:spcPts val="1800"/>
              </a:spcBef>
            </a:pPr>
            <a:r>
              <a:rPr lang="en-US" altLang="zh-CN" sz="1800" dirty="0">
                <a:ea typeface="宋体" pitchFamily="2" charset="-122"/>
              </a:rPr>
              <a:t>Observe that locks are acquired in </a:t>
            </a:r>
            <a:r>
              <a:rPr lang="en-US" altLang="zh-CN" sz="1800" dirty="0">
                <a:solidFill>
                  <a:schemeClr val="tx2"/>
                </a:solidFill>
                <a:ea typeface="宋体" pitchFamily="2" charset="-122"/>
              </a:rPr>
              <a:t>root-to-leaf order</a:t>
            </a:r>
            <a:r>
              <a:rPr lang="en-US" altLang="zh-CN" sz="1800" dirty="0">
                <a:ea typeface="宋体" pitchFamily="2" charset="-122"/>
              </a:rPr>
              <a:t>, </a:t>
            </a:r>
            <a:r>
              <a:rPr lang="en-US" altLang="zh-CN" sz="1800" dirty="0" smtClean="0">
                <a:ea typeface="宋体" pitchFamily="2" charset="-122"/>
              </a:rPr>
              <a:t>whereas </a:t>
            </a:r>
            <a:r>
              <a:rPr lang="en-US" altLang="zh-CN" sz="1800" dirty="0">
                <a:ea typeface="宋体" pitchFamily="2" charset="-122"/>
              </a:rPr>
              <a:t>they are </a:t>
            </a:r>
            <a:r>
              <a:rPr lang="en-US" altLang="zh-CN" sz="1800" dirty="0" smtClean="0">
                <a:ea typeface="宋体" pitchFamily="2" charset="-122"/>
              </a:rPr>
              <a:t>released </a:t>
            </a:r>
            <a:r>
              <a:rPr lang="en-US" altLang="zh-CN" sz="1800" dirty="0">
                <a:ea typeface="宋体" pitchFamily="2" charset="-122"/>
              </a:rPr>
              <a:t>in leaf-to-root order</a:t>
            </a:r>
            <a:r>
              <a:rPr lang="en-US" altLang="zh-CN" sz="1800" dirty="0" smtClean="0">
                <a:ea typeface="宋体" pitchFamily="2" charset="-122"/>
              </a:rPr>
              <a:t>.</a:t>
            </a:r>
          </a:p>
          <a:p>
            <a:pPr>
              <a:lnSpc>
                <a:spcPct val="90000"/>
              </a:lnSpc>
              <a:spcBef>
                <a:spcPts val="1800"/>
              </a:spcBef>
            </a:pPr>
            <a:r>
              <a:rPr lang="en-US" altLang="zh-CN" sz="1800" b="1" dirty="0">
                <a:solidFill>
                  <a:srgbClr val="C00000"/>
                </a:solidFill>
                <a:ea typeface="ＭＳ Ｐゴシック" pitchFamily="34" charset="-128"/>
              </a:rPr>
              <a:t>Lock granularity escalation</a:t>
            </a:r>
            <a:r>
              <a:rPr lang="en-US" altLang="zh-CN" sz="1800" dirty="0">
                <a:ea typeface="ＭＳ Ｐゴシック" pitchFamily="34" charset="-128"/>
              </a:rPr>
              <a:t>: in case there are too many locks at a particular level, switch to higher granularity S or X lock</a:t>
            </a:r>
            <a:endParaRPr lang="en-US" altLang="zh-CN" sz="1800" dirty="0">
              <a:ea typeface="宋体" pitchFamily="2" charset="-122"/>
            </a:endParaRPr>
          </a:p>
        </p:txBody>
      </p:sp>
    </p:spTree>
    <p:extLst>
      <p:ext uri="{BB962C8B-B14F-4D97-AF65-F5344CB8AC3E}">
        <p14:creationId xmlns:p14="http://schemas.microsoft.com/office/powerpoint/2010/main" val="1288320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a typeface="+mj-ea"/>
              </a:rPr>
              <a:t>Weak Levels of Consistency</a:t>
            </a:r>
          </a:p>
        </p:txBody>
      </p:sp>
      <p:sp>
        <p:nvSpPr>
          <p:cNvPr id="31747" name="Rectangle 3"/>
          <p:cNvSpPr>
            <a:spLocks noGrp="1" noChangeArrowheads="1"/>
          </p:cNvSpPr>
          <p:nvPr>
            <p:ph type="body" idx="1"/>
          </p:nvPr>
        </p:nvSpPr>
        <p:spPr>
          <a:xfrm>
            <a:off x="857250" y="1150938"/>
            <a:ext cx="7181850" cy="4903787"/>
          </a:xfrm>
        </p:spPr>
        <p:txBody>
          <a:bodyPr/>
          <a:lstStyle/>
          <a:p>
            <a:r>
              <a:rPr lang="en-US" altLang="zh-CN" smtClean="0"/>
              <a:t>Some applications are willing to live with weak levels of consistency, allowing schedules that are not serializable</a:t>
            </a:r>
          </a:p>
          <a:p>
            <a:pPr lvl="1"/>
            <a:r>
              <a:rPr lang="en-US" altLang="zh-CN" smtClean="0"/>
              <a:t>E.g., a read-only transaction that wants to get an approximate total balance of all accounts </a:t>
            </a:r>
          </a:p>
          <a:p>
            <a:pPr lvl="1"/>
            <a:r>
              <a:rPr lang="en-US" altLang="zh-CN" smtClean="0"/>
              <a:t>E.g., database statistics computed for query optimization can be approximate (why?)</a:t>
            </a:r>
          </a:p>
          <a:p>
            <a:pPr lvl="1"/>
            <a:r>
              <a:rPr lang="en-US" altLang="zh-CN" smtClean="0"/>
              <a:t>Such transactions need not be serializable with respect to other transactions</a:t>
            </a:r>
          </a:p>
          <a:p>
            <a:r>
              <a:rPr lang="en-US" altLang="zh-CN" smtClean="0"/>
              <a:t>Tradeoff accuracy for performance</a:t>
            </a:r>
          </a:p>
        </p:txBody>
      </p:sp>
    </p:spTree>
    <p:extLst>
      <p:ext uri="{BB962C8B-B14F-4D97-AF65-F5344CB8AC3E}">
        <p14:creationId xmlns:p14="http://schemas.microsoft.com/office/powerpoint/2010/main" val="3406479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dirty="0">
                <a:ea typeface="宋体" pitchFamily="2" charset="-122"/>
              </a:rPr>
              <a:t>Levels of Consistency in SQL-92</a:t>
            </a:r>
          </a:p>
        </p:txBody>
      </p:sp>
      <p:sp>
        <p:nvSpPr>
          <p:cNvPr id="406531" name="Rectangle 3"/>
          <p:cNvSpPr>
            <a:spLocks noGrp="1" noChangeArrowheads="1"/>
          </p:cNvSpPr>
          <p:nvPr>
            <p:ph type="body" idx="1"/>
          </p:nvPr>
        </p:nvSpPr>
        <p:spPr>
          <a:xfrm>
            <a:off x="1028700" y="1016000"/>
            <a:ext cx="7620000" cy="4114800"/>
          </a:xfrm>
        </p:spPr>
        <p:txBody>
          <a:bodyPr/>
          <a:lstStyle/>
          <a:p>
            <a:r>
              <a:rPr lang="en-US" altLang="zh-CN" b="1">
                <a:ea typeface="宋体" pitchFamily="2" charset="-122"/>
              </a:rPr>
              <a:t>Serializable </a:t>
            </a:r>
            <a:r>
              <a:rPr lang="en-US" altLang="zh-CN">
                <a:ea typeface="宋体" pitchFamily="2" charset="-122"/>
              </a:rPr>
              <a:t>— default</a:t>
            </a:r>
          </a:p>
          <a:p>
            <a:r>
              <a:rPr lang="en-US" altLang="zh-CN" b="1">
                <a:ea typeface="宋体" pitchFamily="2" charset="-122"/>
              </a:rPr>
              <a:t>Repeatable read </a:t>
            </a:r>
            <a:r>
              <a:rPr lang="en-US" altLang="zh-CN">
                <a:ea typeface="宋体" pitchFamily="2" charset="-122"/>
              </a:rPr>
              <a:t>—</a:t>
            </a:r>
            <a:r>
              <a:rPr lang="en-US" altLang="zh-CN" b="1">
                <a:ea typeface="宋体" pitchFamily="2" charset="-122"/>
              </a:rPr>
              <a:t> </a:t>
            </a:r>
            <a:r>
              <a:rPr lang="en-US" altLang="zh-CN">
                <a:ea typeface="宋体" pitchFamily="2" charset="-122"/>
              </a:rPr>
              <a:t>only committed records to be read, repeated reads of same </a:t>
            </a:r>
            <a:r>
              <a:rPr lang="en-US" altLang="zh-CN">
                <a:solidFill>
                  <a:schemeClr val="tx2"/>
                </a:solidFill>
                <a:ea typeface="宋体" pitchFamily="2" charset="-122"/>
              </a:rPr>
              <a:t>record</a:t>
            </a:r>
            <a:r>
              <a:rPr lang="en-US" altLang="zh-CN">
                <a:ea typeface="宋体" pitchFamily="2" charset="-122"/>
              </a:rPr>
              <a:t> must return same value.  However, a transaction may not be serializable – it may find some records inserted by a transaction but not find others.</a:t>
            </a:r>
          </a:p>
          <a:p>
            <a:pPr lvl="1"/>
            <a:r>
              <a:rPr lang="en-US" altLang="zh-CN">
                <a:solidFill>
                  <a:schemeClr val="tx2"/>
                </a:solidFill>
                <a:ea typeface="宋体" pitchFamily="2" charset="-122"/>
              </a:rPr>
              <a:t>The phantom Phenomenon</a:t>
            </a:r>
          </a:p>
          <a:p>
            <a:r>
              <a:rPr lang="en-US" altLang="zh-CN" b="1">
                <a:ea typeface="宋体" pitchFamily="2" charset="-122"/>
              </a:rPr>
              <a:t>Read committed </a:t>
            </a:r>
            <a:r>
              <a:rPr lang="en-US" altLang="zh-CN">
                <a:ea typeface="宋体" pitchFamily="2" charset="-122"/>
              </a:rPr>
              <a:t>—</a:t>
            </a:r>
            <a:r>
              <a:rPr lang="en-US" altLang="zh-CN" b="1">
                <a:ea typeface="宋体" pitchFamily="2" charset="-122"/>
              </a:rPr>
              <a:t> </a:t>
            </a:r>
            <a:r>
              <a:rPr lang="en-US" altLang="zh-CN">
                <a:ea typeface="宋体" pitchFamily="2" charset="-122"/>
              </a:rPr>
              <a:t>only committed records can be read, but successive reads of record may return different (but committed) values.</a:t>
            </a:r>
          </a:p>
          <a:p>
            <a:r>
              <a:rPr lang="en-US" altLang="zh-CN" b="1">
                <a:ea typeface="宋体" pitchFamily="2" charset="-122"/>
              </a:rPr>
              <a:t>Read uncommitted</a:t>
            </a:r>
            <a:r>
              <a:rPr lang="en-US" altLang="zh-CN">
                <a:ea typeface="宋体" pitchFamily="2" charset="-122"/>
              </a:rPr>
              <a:t> —</a:t>
            </a:r>
            <a:r>
              <a:rPr lang="en-US" altLang="zh-CN" b="1">
                <a:ea typeface="宋体" pitchFamily="2" charset="-122"/>
              </a:rPr>
              <a:t> </a:t>
            </a:r>
            <a:r>
              <a:rPr lang="en-US" altLang="zh-CN">
                <a:ea typeface="宋体" pitchFamily="2" charset="-122"/>
              </a:rPr>
              <a:t>even uncommitted records may be read. </a:t>
            </a:r>
            <a:endParaRPr lang="en-US" altLang="zh-CN" b="1">
              <a:ea typeface="宋体" pitchFamily="2" charset="-122"/>
            </a:endParaRPr>
          </a:p>
        </p:txBody>
      </p:sp>
      <p:sp>
        <p:nvSpPr>
          <p:cNvPr id="406532" name="Text Box 4"/>
          <p:cNvSpPr txBox="1">
            <a:spLocks noChangeArrowheads="1"/>
          </p:cNvSpPr>
          <p:nvPr/>
        </p:nvSpPr>
        <p:spPr bwMode="auto">
          <a:xfrm>
            <a:off x="931863" y="4848225"/>
            <a:ext cx="7596187"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000">
                <a:ea typeface="宋体" pitchFamily="2" charset="-122"/>
              </a:rPr>
              <a:t>Lower degrees of consistency useful for gathering approximate</a:t>
            </a:r>
            <a:br>
              <a:rPr lang="en-US" altLang="zh-CN" sz="2000">
                <a:ea typeface="宋体" pitchFamily="2" charset="-122"/>
              </a:rPr>
            </a:br>
            <a:r>
              <a:rPr lang="en-US" altLang="zh-CN" sz="2000">
                <a:ea typeface="宋体" pitchFamily="2" charset="-122"/>
              </a:rPr>
              <a:t>information about the database, e.g., statistics for query optimizer.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ctrTitle"/>
          </p:nvPr>
        </p:nvSpPr>
        <p:spPr/>
        <p:txBody>
          <a:bodyPr/>
          <a:lstStyle/>
          <a:p>
            <a:r>
              <a:rPr lang="en-US" altLang="zh-CN" dirty="0">
                <a:ea typeface="宋体" pitchFamily="2" charset="-122"/>
              </a:rPr>
              <a:t>End of </a:t>
            </a:r>
            <a:r>
              <a:rPr lang="en-US" altLang="zh-CN" dirty="0" smtClean="0">
                <a:ea typeface="宋体" pitchFamily="2" charset="-122"/>
              </a:rPr>
              <a:t>Lecture</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a:ea typeface="宋体" pitchFamily="2" charset="-122"/>
              </a:rPr>
              <a:t>View Serializability</a:t>
            </a:r>
          </a:p>
        </p:txBody>
      </p:sp>
      <p:sp>
        <p:nvSpPr>
          <p:cNvPr id="398339" name="Rectangle 3"/>
          <p:cNvSpPr>
            <a:spLocks noGrp="1" noChangeArrowheads="1"/>
          </p:cNvSpPr>
          <p:nvPr>
            <p:ph type="body" idx="1"/>
          </p:nvPr>
        </p:nvSpPr>
        <p:spPr>
          <a:xfrm>
            <a:off x="714375" y="852488"/>
            <a:ext cx="7745413" cy="4787900"/>
          </a:xfrm>
        </p:spPr>
        <p:txBody>
          <a:bodyPr/>
          <a:lstStyle/>
          <a:p>
            <a:pPr>
              <a:lnSpc>
                <a:spcPct val="90000"/>
              </a:lnSpc>
            </a:pPr>
            <a:r>
              <a:rPr lang="en-US" altLang="zh-CN">
                <a:ea typeface="宋体" pitchFamily="2" charset="-122"/>
              </a:rPr>
              <a:t>Let </a:t>
            </a:r>
            <a:r>
              <a:rPr lang="en-US" altLang="zh-CN" i="1">
                <a:ea typeface="宋体" pitchFamily="2" charset="-122"/>
              </a:rPr>
              <a:t>S</a:t>
            </a:r>
            <a:r>
              <a:rPr lang="en-US" altLang="zh-CN">
                <a:ea typeface="宋体" pitchFamily="2" charset="-122"/>
              </a:rPr>
              <a:t> and </a:t>
            </a:r>
            <a:r>
              <a:rPr lang="en-US" altLang="zh-CN" i="1">
                <a:ea typeface="宋体" pitchFamily="2" charset="-122"/>
              </a:rPr>
              <a:t>S´</a:t>
            </a:r>
            <a:r>
              <a:rPr lang="en-US" altLang="zh-CN">
                <a:ea typeface="宋体" pitchFamily="2" charset="-122"/>
              </a:rPr>
              <a:t> be two schedules with the same set of transactions.  </a:t>
            </a:r>
            <a:r>
              <a:rPr lang="en-US" altLang="zh-CN" i="1">
                <a:ea typeface="宋体" pitchFamily="2" charset="-122"/>
              </a:rPr>
              <a:t>S</a:t>
            </a:r>
            <a:r>
              <a:rPr lang="en-US" altLang="zh-CN">
                <a:ea typeface="宋体" pitchFamily="2" charset="-122"/>
              </a:rPr>
              <a:t> and </a:t>
            </a:r>
            <a:r>
              <a:rPr lang="en-US" altLang="zh-CN" i="1">
                <a:ea typeface="宋体" pitchFamily="2" charset="-122"/>
              </a:rPr>
              <a:t>S´</a:t>
            </a:r>
            <a:r>
              <a:rPr lang="en-US" altLang="zh-CN">
                <a:ea typeface="宋体" pitchFamily="2" charset="-122"/>
              </a:rPr>
              <a:t> are </a:t>
            </a:r>
            <a:r>
              <a:rPr lang="en-US" altLang="zh-CN" b="1">
                <a:solidFill>
                  <a:schemeClr val="tx2"/>
                </a:solidFill>
                <a:ea typeface="宋体" pitchFamily="2" charset="-122"/>
              </a:rPr>
              <a:t>view equivalent</a:t>
            </a:r>
            <a:r>
              <a:rPr lang="en-US" altLang="zh-CN" i="1">
                <a:ea typeface="宋体" pitchFamily="2" charset="-122"/>
              </a:rPr>
              <a:t> </a:t>
            </a:r>
            <a:r>
              <a:rPr lang="en-US" altLang="zh-CN">
                <a:ea typeface="宋体" pitchFamily="2" charset="-122"/>
              </a:rPr>
              <a:t>if the following three conditions are met:</a:t>
            </a:r>
          </a:p>
          <a:p>
            <a:pPr lvl="1">
              <a:lnSpc>
                <a:spcPct val="90000"/>
              </a:lnSpc>
              <a:buFont typeface="Wingdings 2" pitchFamily="18" charset="2"/>
              <a:buNone/>
            </a:pPr>
            <a:r>
              <a:rPr lang="en-US" altLang="zh-CN">
                <a:ea typeface="宋体" pitchFamily="2" charset="-122"/>
              </a:rPr>
              <a:t>1.	For each data item </a:t>
            </a:r>
            <a:r>
              <a:rPr lang="en-US" altLang="zh-CN" i="1">
                <a:ea typeface="宋体" pitchFamily="2" charset="-122"/>
              </a:rPr>
              <a:t>Q,</a:t>
            </a:r>
            <a:r>
              <a:rPr lang="en-US" altLang="zh-CN">
                <a:ea typeface="宋体" pitchFamily="2" charset="-122"/>
              </a:rPr>
              <a:t> if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reads the initial value of </a:t>
            </a:r>
            <a:r>
              <a:rPr lang="en-US" altLang="zh-CN" i="1">
                <a:ea typeface="宋体" pitchFamily="2" charset="-122"/>
              </a:rPr>
              <a:t>Q</a:t>
            </a:r>
            <a:r>
              <a:rPr lang="en-US" altLang="zh-CN">
                <a:ea typeface="宋体" pitchFamily="2" charset="-122"/>
              </a:rPr>
              <a:t> in schedule </a:t>
            </a:r>
            <a:r>
              <a:rPr lang="en-US" altLang="zh-CN" i="1">
                <a:ea typeface="宋体" pitchFamily="2" charset="-122"/>
              </a:rPr>
              <a:t>S,</a:t>
            </a:r>
            <a:r>
              <a:rPr lang="en-US" altLang="zh-CN">
                <a:ea typeface="宋体" pitchFamily="2" charset="-122"/>
              </a:rPr>
              <a:t> then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 must, in schedule </a:t>
            </a:r>
            <a:r>
              <a:rPr lang="en-US" altLang="zh-CN" i="1">
                <a:ea typeface="宋体" pitchFamily="2" charset="-122"/>
              </a:rPr>
              <a:t>S´</a:t>
            </a:r>
            <a:r>
              <a:rPr lang="en-US" altLang="zh-CN">
                <a:ea typeface="宋体" pitchFamily="2" charset="-122"/>
              </a:rPr>
              <a:t>, also read the initial value of </a:t>
            </a:r>
            <a:r>
              <a:rPr lang="en-US" altLang="zh-CN" i="1">
                <a:ea typeface="宋体" pitchFamily="2" charset="-122"/>
              </a:rPr>
              <a:t>Q.</a:t>
            </a:r>
          </a:p>
          <a:p>
            <a:pPr lvl="1">
              <a:lnSpc>
                <a:spcPct val="90000"/>
              </a:lnSpc>
              <a:buFont typeface="Wingdings 2" pitchFamily="18" charset="2"/>
              <a:buNone/>
            </a:pPr>
            <a:r>
              <a:rPr lang="en-US" altLang="zh-CN" i="1">
                <a:ea typeface="宋体" pitchFamily="2" charset="-122"/>
              </a:rPr>
              <a:t>2.	</a:t>
            </a:r>
            <a:r>
              <a:rPr lang="en-US" altLang="zh-CN">
                <a:ea typeface="宋体" pitchFamily="2" charset="-122"/>
              </a:rPr>
              <a:t>For each data item </a:t>
            </a:r>
            <a:r>
              <a:rPr lang="en-US" altLang="zh-CN" i="1">
                <a:ea typeface="宋体" pitchFamily="2" charset="-122"/>
              </a:rPr>
              <a:t>Q</a:t>
            </a:r>
            <a:r>
              <a:rPr lang="en-US" altLang="zh-CN">
                <a:ea typeface="宋体" pitchFamily="2" charset="-122"/>
              </a:rPr>
              <a:t> if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executes </a:t>
            </a:r>
            <a:r>
              <a:rPr lang="en-US" altLang="zh-CN" b="1">
                <a:ea typeface="宋体" pitchFamily="2" charset="-122"/>
              </a:rPr>
              <a:t>read</a:t>
            </a:r>
            <a:r>
              <a:rPr lang="en-US" altLang="zh-CN">
                <a:ea typeface="宋体" pitchFamily="2" charset="-122"/>
              </a:rPr>
              <a:t>(</a:t>
            </a:r>
            <a:r>
              <a:rPr lang="en-US" altLang="zh-CN" i="1">
                <a:ea typeface="宋体" pitchFamily="2" charset="-122"/>
              </a:rPr>
              <a:t>Q) </a:t>
            </a:r>
            <a:r>
              <a:rPr lang="en-US" altLang="zh-CN">
                <a:ea typeface="宋体" pitchFamily="2" charset="-122"/>
              </a:rPr>
              <a:t>in schedule </a:t>
            </a:r>
            <a:r>
              <a:rPr lang="en-US" altLang="zh-CN" i="1">
                <a:ea typeface="宋体" pitchFamily="2" charset="-122"/>
              </a:rPr>
              <a:t>S</a:t>
            </a:r>
            <a:r>
              <a:rPr lang="en-US" altLang="zh-CN">
                <a:ea typeface="宋体" pitchFamily="2" charset="-122"/>
              </a:rPr>
              <a:t>, and that value was produced by transaction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r>
              <a:rPr lang="en-US" altLang="zh-CN" i="1">
                <a:ea typeface="宋体" pitchFamily="2" charset="-122"/>
              </a:rPr>
              <a:t> </a:t>
            </a:r>
            <a:r>
              <a:rPr lang="en-US" altLang="zh-CN">
                <a:ea typeface="宋体" pitchFamily="2" charset="-122"/>
              </a:rPr>
              <a:t>(if any), then transaction </a:t>
            </a:r>
            <a:r>
              <a:rPr lang="en-US" altLang="zh-CN" i="1">
                <a:ea typeface="宋体" pitchFamily="2" charset="-122"/>
              </a:rPr>
              <a:t>T</a:t>
            </a:r>
            <a:r>
              <a:rPr lang="en-US" altLang="zh-CN" i="1" baseline="-25000">
                <a:ea typeface="宋体" pitchFamily="2" charset="-122"/>
              </a:rPr>
              <a:t>i</a:t>
            </a:r>
            <a:r>
              <a:rPr lang="en-US" altLang="zh-CN">
                <a:ea typeface="宋体" pitchFamily="2" charset="-122"/>
              </a:rPr>
              <a:t> must in schedule </a:t>
            </a:r>
            <a:r>
              <a:rPr lang="en-US" altLang="zh-CN" i="1">
                <a:ea typeface="宋体" pitchFamily="2" charset="-122"/>
              </a:rPr>
              <a:t>S´</a:t>
            </a:r>
            <a:r>
              <a:rPr lang="en-US" altLang="zh-CN">
                <a:ea typeface="宋体" pitchFamily="2" charset="-122"/>
              </a:rPr>
              <a:t> also read the value of </a:t>
            </a:r>
            <a:r>
              <a:rPr lang="en-US" altLang="zh-CN" i="1">
                <a:ea typeface="宋体" pitchFamily="2" charset="-122"/>
              </a:rPr>
              <a:t>Q</a:t>
            </a:r>
            <a:r>
              <a:rPr lang="en-US" altLang="zh-CN">
                <a:ea typeface="宋体" pitchFamily="2" charset="-122"/>
              </a:rPr>
              <a:t> that was produced by transaction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p>
          <a:p>
            <a:pPr lvl="1">
              <a:lnSpc>
                <a:spcPct val="90000"/>
              </a:lnSpc>
              <a:buFont typeface="Wingdings 2" pitchFamily="18" charset="2"/>
              <a:buNone/>
            </a:pPr>
            <a:r>
              <a:rPr lang="en-US" altLang="zh-CN">
                <a:ea typeface="宋体" pitchFamily="2" charset="-122"/>
              </a:rPr>
              <a:t>3.	For each data item </a:t>
            </a:r>
            <a:r>
              <a:rPr lang="en-US" altLang="zh-CN" i="1">
                <a:ea typeface="宋体" pitchFamily="2" charset="-122"/>
              </a:rPr>
              <a:t>Q</a:t>
            </a:r>
            <a:r>
              <a:rPr lang="en-US" altLang="zh-CN">
                <a:ea typeface="宋体" pitchFamily="2" charset="-122"/>
              </a:rPr>
              <a:t>, the transaction (if any) that performs the final </a:t>
            </a:r>
            <a:r>
              <a:rPr lang="en-US" altLang="zh-CN" b="1">
                <a:ea typeface="宋体" pitchFamily="2" charset="-122"/>
              </a:rPr>
              <a:t>write</a:t>
            </a:r>
            <a:r>
              <a:rPr lang="en-US" altLang="zh-CN">
                <a:ea typeface="宋体" pitchFamily="2" charset="-122"/>
              </a:rPr>
              <a:t>(</a:t>
            </a:r>
            <a:r>
              <a:rPr lang="en-US" altLang="zh-CN" i="1">
                <a:ea typeface="宋体" pitchFamily="2" charset="-122"/>
              </a:rPr>
              <a:t>Q</a:t>
            </a:r>
            <a:r>
              <a:rPr lang="en-US" altLang="zh-CN">
                <a:ea typeface="宋体" pitchFamily="2" charset="-122"/>
              </a:rPr>
              <a:t>) operation in schedule </a:t>
            </a:r>
            <a:r>
              <a:rPr lang="en-US" altLang="zh-CN" i="1">
                <a:ea typeface="宋体" pitchFamily="2" charset="-122"/>
              </a:rPr>
              <a:t>S </a:t>
            </a:r>
            <a:r>
              <a:rPr lang="en-US" altLang="zh-CN">
                <a:ea typeface="宋体" pitchFamily="2" charset="-122"/>
              </a:rPr>
              <a:t>must perform the final</a:t>
            </a:r>
            <a:r>
              <a:rPr lang="en-US" altLang="zh-CN" i="1">
                <a:ea typeface="宋体" pitchFamily="2" charset="-122"/>
              </a:rPr>
              <a:t> </a:t>
            </a:r>
            <a:r>
              <a:rPr lang="en-US" altLang="zh-CN" b="1">
                <a:ea typeface="宋体" pitchFamily="2" charset="-122"/>
              </a:rPr>
              <a:t>write</a:t>
            </a:r>
            <a:r>
              <a:rPr lang="en-US" altLang="zh-CN">
                <a:ea typeface="宋体" pitchFamily="2" charset="-122"/>
              </a:rPr>
              <a:t>(</a:t>
            </a:r>
            <a:r>
              <a:rPr lang="en-US" altLang="zh-CN" i="1">
                <a:ea typeface="宋体" pitchFamily="2" charset="-122"/>
              </a:rPr>
              <a:t>Q</a:t>
            </a:r>
            <a:r>
              <a:rPr lang="en-US" altLang="zh-CN">
                <a:ea typeface="宋体" pitchFamily="2" charset="-122"/>
              </a:rPr>
              <a:t>) operation in schedule </a:t>
            </a:r>
            <a:r>
              <a:rPr lang="en-US" altLang="zh-CN" i="1">
                <a:ea typeface="宋体" pitchFamily="2" charset="-122"/>
              </a:rPr>
              <a:t>S´</a:t>
            </a:r>
            <a:r>
              <a:rPr lang="en-US" altLang="zh-CN">
                <a:ea typeface="宋体" pitchFamily="2" charset="-122"/>
              </a:rPr>
              <a:t>.</a:t>
            </a:r>
          </a:p>
          <a:p>
            <a:pPr>
              <a:lnSpc>
                <a:spcPct val="90000"/>
              </a:lnSpc>
              <a:buFont typeface="Monotype Sorts" pitchFamily="2" charset="2"/>
              <a:buNone/>
            </a:pPr>
            <a:r>
              <a:rPr lang="en-US" altLang="zh-CN">
                <a:ea typeface="宋体" pitchFamily="2" charset="-122"/>
              </a:rPr>
              <a:t>As can be seen, view equivalence is also based purely on </a:t>
            </a:r>
            <a:r>
              <a:rPr lang="en-US" altLang="zh-CN" b="1">
                <a:ea typeface="宋体" pitchFamily="2" charset="-122"/>
              </a:rPr>
              <a:t>reads</a:t>
            </a:r>
          </a:p>
          <a:p>
            <a:pPr>
              <a:lnSpc>
                <a:spcPct val="90000"/>
              </a:lnSpc>
              <a:buFont typeface="Monotype Sorts" pitchFamily="2" charset="2"/>
              <a:buNone/>
            </a:pPr>
            <a:r>
              <a:rPr lang="en-US" altLang="zh-CN">
                <a:ea typeface="宋体" pitchFamily="2" charset="-122"/>
              </a:rPr>
              <a:t>and </a:t>
            </a:r>
            <a:r>
              <a:rPr lang="en-US" altLang="zh-CN" b="1">
                <a:ea typeface="宋体" pitchFamily="2" charset="-122"/>
              </a:rPr>
              <a:t>writes</a:t>
            </a:r>
            <a:r>
              <a:rPr lang="en-US" altLang="zh-CN">
                <a:ea typeface="宋体" pitchFamily="2" charset="-122"/>
              </a:rPr>
              <a:t> alone.</a:t>
            </a:r>
          </a:p>
        </p:txBody>
      </p:sp>
    </p:spTree>
    <p:extLst>
      <p:ext uri="{BB962C8B-B14F-4D97-AF65-F5344CB8AC3E}">
        <p14:creationId xmlns:p14="http://schemas.microsoft.com/office/powerpoint/2010/main" val="641092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a:ea typeface="宋体" pitchFamily="2" charset="-122"/>
              </a:rPr>
              <a:t>View Serializability (Cont.)</a:t>
            </a:r>
          </a:p>
        </p:txBody>
      </p:sp>
      <p:sp>
        <p:nvSpPr>
          <p:cNvPr id="399363" name="Rectangle 3"/>
          <p:cNvSpPr>
            <a:spLocks noGrp="1" noChangeArrowheads="1"/>
          </p:cNvSpPr>
          <p:nvPr>
            <p:ph type="body" idx="1"/>
          </p:nvPr>
        </p:nvSpPr>
        <p:spPr>
          <a:xfrm>
            <a:off x="571500" y="1114425"/>
            <a:ext cx="7848600" cy="5370513"/>
          </a:xfrm>
        </p:spPr>
        <p:txBody>
          <a:bodyPr/>
          <a:lstStyle/>
          <a:p>
            <a:pPr>
              <a:lnSpc>
                <a:spcPct val="90000"/>
              </a:lnSpc>
              <a:tabLst>
                <a:tab pos="1890713" algn="l"/>
                <a:tab pos="2338388" algn="l"/>
                <a:tab pos="2914650" algn="l"/>
                <a:tab pos="3203575" algn="l"/>
                <a:tab pos="3881438" algn="l"/>
                <a:tab pos="4286250" algn="l"/>
              </a:tabLst>
            </a:pPr>
            <a:r>
              <a:rPr lang="en-US" altLang="zh-CN" dirty="0">
                <a:ea typeface="宋体" pitchFamily="2" charset="-122"/>
              </a:rPr>
              <a:t>A schedule </a:t>
            </a:r>
            <a:r>
              <a:rPr lang="en-US" altLang="zh-CN" i="1" dirty="0">
                <a:ea typeface="宋体" pitchFamily="2" charset="-122"/>
              </a:rPr>
              <a:t>S</a:t>
            </a:r>
            <a:r>
              <a:rPr lang="en-US" altLang="zh-CN" dirty="0">
                <a:ea typeface="宋体" pitchFamily="2" charset="-122"/>
              </a:rPr>
              <a:t> is </a:t>
            </a:r>
            <a:r>
              <a:rPr lang="en-US" altLang="zh-CN" b="1" dirty="0">
                <a:solidFill>
                  <a:schemeClr val="tx2"/>
                </a:solidFill>
                <a:ea typeface="宋体" pitchFamily="2" charset="-122"/>
              </a:rPr>
              <a:t>view serializable</a:t>
            </a:r>
            <a:r>
              <a:rPr lang="en-US" altLang="zh-CN" i="1" dirty="0">
                <a:ea typeface="宋体" pitchFamily="2" charset="-122"/>
              </a:rPr>
              <a:t> </a:t>
            </a:r>
            <a:r>
              <a:rPr lang="en-US" altLang="zh-CN" dirty="0">
                <a:ea typeface="宋体" pitchFamily="2" charset="-122"/>
              </a:rPr>
              <a:t> it is view equivalent to a serial schedule.</a:t>
            </a:r>
          </a:p>
          <a:p>
            <a:pPr>
              <a:lnSpc>
                <a:spcPct val="90000"/>
              </a:lnSpc>
              <a:tabLst>
                <a:tab pos="1890713" algn="l"/>
                <a:tab pos="2338388" algn="l"/>
                <a:tab pos="2914650" algn="l"/>
                <a:tab pos="3203575" algn="l"/>
                <a:tab pos="3881438" algn="l"/>
                <a:tab pos="4286250" algn="l"/>
              </a:tabLst>
            </a:pPr>
            <a:r>
              <a:rPr lang="en-US" altLang="zh-CN" dirty="0">
                <a:solidFill>
                  <a:srgbClr val="C00000"/>
                </a:solidFill>
                <a:ea typeface="宋体" pitchFamily="2" charset="-122"/>
              </a:rPr>
              <a:t>Every conflict serializable schedule is also view serializable</a:t>
            </a:r>
            <a:r>
              <a:rPr lang="en-US" altLang="zh-CN" dirty="0">
                <a:ea typeface="宋体" pitchFamily="2" charset="-122"/>
              </a:rPr>
              <a:t>.</a:t>
            </a:r>
          </a:p>
          <a:p>
            <a:pPr>
              <a:lnSpc>
                <a:spcPct val="90000"/>
              </a:lnSpc>
              <a:tabLst>
                <a:tab pos="1890713" algn="l"/>
                <a:tab pos="2338388" algn="l"/>
                <a:tab pos="2914650" algn="l"/>
                <a:tab pos="3203575" algn="l"/>
                <a:tab pos="3881438" algn="l"/>
                <a:tab pos="4286250" algn="l"/>
              </a:tabLst>
            </a:pPr>
            <a:r>
              <a:rPr lang="en-US" altLang="zh-CN" dirty="0">
                <a:ea typeface="宋体" pitchFamily="2" charset="-122"/>
              </a:rPr>
              <a:t>Below is a schedule which is view-serializable but </a:t>
            </a:r>
            <a:r>
              <a:rPr lang="en-US" altLang="zh-CN" dirty="0">
                <a:solidFill>
                  <a:srgbClr val="C00000"/>
                </a:solidFill>
                <a:ea typeface="宋体" pitchFamily="2" charset="-122"/>
              </a:rPr>
              <a:t>not conflict serializable</a:t>
            </a:r>
            <a:r>
              <a:rPr lang="en-US" altLang="zh-CN" dirty="0">
                <a:ea typeface="宋体" pitchFamily="2" charset="-122"/>
              </a:rPr>
              <a:t>.</a:t>
            </a:r>
            <a:br>
              <a:rPr lang="en-US" altLang="zh-CN" dirty="0">
                <a:ea typeface="宋体" pitchFamily="2" charset="-122"/>
              </a:rPr>
            </a:br>
            <a:endParaRPr lang="en-US" altLang="zh-CN" dirty="0">
              <a:ea typeface="宋体" pitchFamily="2" charset="-122"/>
            </a:endParaRPr>
          </a:p>
          <a:p>
            <a:pPr>
              <a:lnSpc>
                <a:spcPct val="90000"/>
              </a:lnSpc>
              <a:buFont typeface="Monotype Sorts" pitchFamily="2" charset="2"/>
              <a:buNone/>
              <a:tabLst>
                <a:tab pos="1890713" algn="l"/>
                <a:tab pos="2338388" algn="l"/>
                <a:tab pos="2914650" algn="l"/>
                <a:tab pos="3203575" algn="l"/>
                <a:tab pos="3881438" algn="l"/>
                <a:tab pos="4286250" algn="l"/>
              </a:tabLst>
            </a:pPr>
            <a:r>
              <a:rPr lang="en-US" altLang="zh-CN" dirty="0">
                <a:ea typeface="宋体" pitchFamily="2" charset="-122"/>
              </a:rPr>
              <a:t>		</a:t>
            </a:r>
          </a:p>
          <a:p>
            <a:pPr>
              <a:lnSpc>
                <a:spcPct val="90000"/>
              </a:lnSpc>
              <a:buFont typeface="Monotype Sorts" pitchFamily="2" charset="2"/>
              <a:buNone/>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r>
              <a:rPr lang="en-US" altLang="zh-CN" dirty="0">
                <a:ea typeface="宋体" pitchFamily="2" charset="-122"/>
              </a:rPr>
              <a:t>Every view serializable schedule that is not conflict</a:t>
            </a:r>
            <a:br>
              <a:rPr lang="en-US" altLang="zh-CN" dirty="0">
                <a:ea typeface="宋体" pitchFamily="2" charset="-122"/>
              </a:rPr>
            </a:br>
            <a:r>
              <a:rPr lang="en-US" altLang="zh-CN" dirty="0">
                <a:ea typeface="宋体" pitchFamily="2" charset="-122"/>
              </a:rPr>
              <a:t> serializable has </a:t>
            </a:r>
            <a:r>
              <a:rPr lang="en-US" altLang="zh-CN" b="1" dirty="0">
                <a:solidFill>
                  <a:schemeClr val="tx2"/>
                </a:solidFill>
                <a:ea typeface="宋体" pitchFamily="2" charset="-122"/>
              </a:rPr>
              <a:t>blind writes </a:t>
            </a:r>
            <a:r>
              <a:rPr lang="en-US" altLang="zh-CN" dirty="0">
                <a:ea typeface="宋体" pitchFamily="2" charset="-122"/>
              </a:rPr>
              <a:t>(</a:t>
            </a:r>
            <a:r>
              <a:rPr lang="en-US" altLang="zh-CN" i="1" dirty="0">
                <a:ea typeface="宋体" pitchFamily="2" charset="-122"/>
              </a:rPr>
              <a:t>write(Q) without having performed a read(Q) operation</a:t>
            </a:r>
            <a:r>
              <a:rPr lang="en-US" altLang="zh-CN" dirty="0">
                <a:ea typeface="宋体" pitchFamily="2" charset="-122"/>
              </a:rPr>
              <a:t>).</a:t>
            </a:r>
          </a:p>
        </p:txBody>
      </p:sp>
      <p:pic>
        <p:nvPicPr>
          <p:cNvPr id="427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35" y="3131457"/>
            <a:ext cx="3541713"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9602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Timestamp-Based Protocols</a:t>
            </a:r>
          </a:p>
        </p:txBody>
      </p:sp>
      <p:sp>
        <p:nvSpPr>
          <p:cNvPr id="5123" name="Rectangle 3"/>
          <p:cNvSpPr>
            <a:spLocks noGrp="1" noChangeArrowheads="1"/>
          </p:cNvSpPr>
          <p:nvPr>
            <p:ph type="body" idx="4294967295"/>
          </p:nvPr>
        </p:nvSpPr>
        <p:spPr>
          <a:xfrm>
            <a:off x="825500" y="1079500"/>
            <a:ext cx="7681913" cy="4929414"/>
          </a:xfrm>
        </p:spPr>
        <p:txBody>
          <a:bodyPr/>
          <a:lstStyle/>
          <a:p>
            <a:pPr>
              <a:lnSpc>
                <a:spcPct val="110000"/>
              </a:lnSpc>
            </a:pPr>
            <a:r>
              <a:rPr lang="en-US" altLang="zh-CN" dirty="0" smtClean="0">
                <a:ea typeface="ＭＳ Ｐゴシック" pitchFamily="34" charset="-128"/>
              </a:rPr>
              <a:t>Each transaction is issued a timestamp when it enters the system. If an old transaction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has time-stamp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 new transaction </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is assigned time-stamp TS(</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such that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&lt;TS(</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a:t>
            </a:r>
          </a:p>
          <a:p>
            <a:pPr>
              <a:lnSpc>
                <a:spcPct val="110000"/>
              </a:lnSpc>
            </a:pPr>
            <a:r>
              <a:rPr lang="en-US" altLang="zh-CN" dirty="0" smtClean="0">
                <a:ea typeface="ＭＳ Ｐゴシック" pitchFamily="34" charset="-128"/>
              </a:rPr>
              <a:t>The protocol manages concurrent execution such that the time-stamps determine the </a:t>
            </a:r>
            <a:r>
              <a:rPr lang="en-US" altLang="zh-CN" dirty="0" err="1" smtClean="0">
                <a:ea typeface="ＭＳ Ｐゴシック" pitchFamily="34" charset="-128"/>
              </a:rPr>
              <a:t>serializability</a:t>
            </a:r>
            <a:r>
              <a:rPr lang="en-US" altLang="zh-CN" dirty="0" smtClean="0">
                <a:ea typeface="ＭＳ Ｐゴシック" pitchFamily="34" charset="-128"/>
              </a:rPr>
              <a:t> order.</a:t>
            </a:r>
          </a:p>
          <a:p>
            <a:pPr>
              <a:lnSpc>
                <a:spcPct val="110000"/>
              </a:lnSpc>
            </a:pPr>
            <a:r>
              <a:rPr lang="en-US" altLang="zh-CN" dirty="0" smtClean="0">
                <a:ea typeface="ＭＳ Ｐゴシック" pitchFamily="34" charset="-128"/>
              </a:rPr>
              <a:t>In order to assure such behavior, the protocol maintains for each data </a:t>
            </a:r>
            <a:r>
              <a:rPr lang="en-US" altLang="zh-CN" i="1" dirty="0" smtClean="0">
                <a:ea typeface="ＭＳ Ｐゴシック" pitchFamily="34" charset="-128"/>
              </a:rPr>
              <a:t>Q </a:t>
            </a:r>
            <a:r>
              <a:rPr lang="en-US" altLang="zh-CN" dirty="0" smtClean="0">
                <a:ea typeface="ＭＳ Ｐゴシック" pitchFamily="34" charset="-128"/>
              </a:rPr>
              <a:t>two timestamp values:</a:t>
            </a:r>
          </a:p>
          <a:p>
            <a:pPr lvl="1">
              <a:lnSpc>
                <a:spcPct val="110000"/>
              </a:lnSpc>
            </a:pPr>
            <a:r>
              <a:rPr lang="en-US" altLang="zh-CN" b="1" dirty="0" smtClean="0">
                <a:ea typeface="ＭＳ Ｐゴシック" pitchFamily="34" charset="-128"/>
              </a:rPr>
              <a:t>W-timestamp</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is the largest time-stamp of any transaction that executed </a:t>
            </a:r>
            <a:r>
              <a:rPr lang="en-US" altLang="zh-CN" b="1" dirty="0" smtClean="0">
                <a:ea typeface="ＭＳ Ｐゴシック" pitchFamily="34" charset="-128"/>
              </a:rPr>
              <a:t>write</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successfully.</a:t>
            </a:r>
          </a:p>
          <a:p>
            <a:pPr lvl="1">
              <a:lnSpc>
                <a:spcPct val="110000"/>
              </a:lnSpc>
            </a:pPr>
            <a:r>
              <a:rPr lang="en-US" altLang="zh-CN" b="1" dirty="0" smtClean="0">
                <a:ea typeface="ＭＳ Ｐゴシック" pitchFamily="34" charset="-128"/>
              </a:rPr>
              <a:t>R-timestamp</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is the largest time-stamp of any transaction that executed </a:t>
            </a:r>
            <a:r>
              <a:rPr lang="en-US" altLang="zh-CN" b="1" dirty="0" smtClean="0">
                <a:ea typeface="ＭＳ Ｐゴシック" pitchFamily="34" charset="-128"/>
              </a:rPr>
              <a:t>read</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successfully.</a:t>
            </a:r>
          </a:p>
        </p:txBody>
      </p:sp>
    </p:spTree>
    <p:extLst>
      <p:ext uri="{BB962C8B-B14F-4D97-AF65-F5344CB8AC3E}">
        <p14:creationId xmlns:p14="http://schemas.microsoft.com/office/powerpoint/2010/main" val="22579878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2450" y="134938"/>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Timestamp-Based Protocols (Cont.)</a:t>
            </a:r>
          </a:p>
        </p:txBody>
      </p:sp>
      <p:sp>
        <p:nvSpPr>
          <p:cNvPr id="6147" name="Rectangle 3"/>
          <p:cNvSpPr>
            <a:spLocks noGrp="1" noChangeArrowheads="1"/>
          </p:cNvSpPr>
          <p:nvPr>
            <p:ph type="body" idx="4294967295"/>
          </p:nvPr>
        </p:nvSpPr>
        <p:spPr>
          <a:xfrm>
            <a:off x="825500" y="1079500"/>
            <a:ext cx="7442200" cy="3705225"/>
          </a:xfrm>
        </p:spPr>
        <p:txBody>
          <a:bodyPr/>
          <a:lstStyle/>
          <a:p>
            <a:r>
              <a:rPr lang="en-US" altLang="zh-CN" dirty="0" smtClean="0">
                <a:ea typeface="ＭＳ Ｐゴシック" pitchFamily="34" charset="-128"/>
              </a:rPr>
              <a:t>The timestamp ordering protocol ensures that any conflicting </a:t>
            </a:r>
            <a:r>
              <a:rPr lang="en-US" altLang="zh-CN" b="1" dirty="0" smtClean="0">
                <a:ea typeface="ＭＳ Ｐゴシック" pitchFamily="34" charset="-128"/>
              </a:rPr>
              <a:t>read</a:t>
            </a:r>
            <a:r>
              <a:rPr lang="en-US" altLang="zh-CN" dirty="0" smtClean="0">
                <a:ea typeface="ＭＳ Ｐゴシック" pitchFamily="34" charset="-128"/>
              </a:rPr>
              <a:t> and </a:t>
            </a:r>
            <a:r>
              <a:rPr lang="en-US" altLang="zh-CN" b="1" dirty="0" smtClean="0">
                <a:ea typeface="ＭＳ Ｐゴシック" pitchFamily="34" charset="-128"/>
              </a:rPr>
              <a:t>write</a:t>
            </a:r>
            <a:r>
              <a:rPr lang="en-US" altLang="zh-CN" dirty="0" smtClean="0">
                <a:ea typeface="ＭＳ Ｐゴシック" pitchFamily="34" charset="-128"/>
              </a:rPr>
              <a:t> operations are executed in timestamp order.</a:t>
            </a:r>
          </a:p>
          <a:p>
            <a:r>
              <a:rPr lang="en-US" altLang="zh-CN" dirty="0" smtClean="0">
                <a:ea typeface="ＭＳ Ｐゴシック" pitchFamily="34" charset="-128"/>
              </a:rPr>
              <a:t>Suppose a transaction </a:t>
            </a:r>
            <a:r>
              <a:rPr lang="en-US" altLang="zh-CN" dirty="0" err="1" smtClean="0">
                <a:ea typeface="ＭＳ Ｐゴシック" pitchFamily="34" charset="-128"/>
              </a:rPr>
              <a:t>T</a:t>
            </a:r>
            <a:r>
              <a:rPr lang="en-US" altLang="zh-CN" baseline="-25000" dirty="0" err="1" smtClean="0">
                <a:ea typeface="ＭＳ Ｐゴシック" pitchFamily="34" charset="-128"/>
              </a:rPr>
              <a:t>i</a:t>
            </a:r>
            <a:r>
              <a:rPr lang="en-US" altLang="zh-CN" dirty="0" smtClean="0">
                <a:ea typeface="ＭＳ Ｐゴシック" pitchFamily="34" charset="-128"/>
              </a:rPr>
              <a:t> issues a </a:t>
            </a:r>
            <a:r>
              <a:rPr lang="en-US" altLang="zh-CN" b="1" dirty="0" smtClean="0">
                <a:ea typeface="ＭＳ Ｐゴシック" pitchFamily="34" charset="-128"/>
              </a:rPr>
              <a:t>read</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a:t>
            </a:r>
          </a:p>
          <a:p>
            <a:pPr marL="800100" lvl="1" indent="-342900">
              <a:buFont typeface="Monotype Sorts" charset="2"/>
              <a:buAutoNum type="arabicPeriod"/>
            </a:pPr>
            <a:r>
              <a:rPr lang="en-US" altLang="zh-CN" dirty="0" smtClean="0">
                <a:ea typeface="ＭＳ Ｐゴシック" pitchFamily="34" charset="-128"/>
              </a:rPr>
              <a:t>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dirty="0" smtClean="0">
                <a:ea typeface="ＭＳ Ｐゴシック" pitchFamily="34" charset="-128"/>
              </a:rPr>
              <a:t> </a:t>
            </a:r>
            <a:r>
              <a:rPr lang="en-US" altLang="zh-CN" b="1" dirty="0" smtClean="0">
                <a:ea typeface="ＭＳ Ｐゴシック" pitchFamily="34" charset="-128"/>
              </a:rPr>
              <a:t>W</a:t>
            </a:r>
            <a:r>
              <a:rPr lang="en-US" altLang="zh-CN" dirty="0" smtClean="0">
                <a:ea typeface="ＭＳ Ｐゴシック" pitchFamily="34" charset="-128"/>
              </a:rPr>
              <a:t>-timestamp(</a:t>
            </a:r>
            <a:r>
              <a:rPr lang="en-US" altLang="zh-CN" i="1" dirty="0" smtClean="0">
                <a:ea typeface="ＭＳ Ｐゴシック" pitchFamily="34" charset="-128"/>
              </a:rPr>
              <a:t>Q</a:t>
            </a:r>
            <a:r>
              <a:rPr lang="en-US" altLang="zh-CN" dirty="0" smtClean="0">
                <a:ea typeface="ＭＳ Ｐゴシック" pitchFamily="34" charset="-128"/>
              </a:rPr>
              <a:t>), then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needs to read a value of </a:t>
            </a:r>
            <a:r>
              <a:rPr lang="en-US" altLang="zh-CN" i="1" dirty="0" smtClean="0">
                <a:ea typeface="ＭＳ Ｐゴシック" pitchFamily="34" charset="-128"/>
              </a:rPr>
              <a:t>Q</a:t>
            </a:r>
            <a:r>
              <a:rPr lang="en-US" altLang="zh-CN" dirty="0" smtClean="0">
                <a:ea typeface="ＭＳ Ｐゴシック" pitchFamily="34" charset="-128"/>
              </a:rPr>
              <a:t>        that was already overwritten.</a:t>
            </a:r>
          </a:p>
          <a:p>
            <a:pPr marL="1200150" lvl="2" indent="-342900">
              <a:buFont typeface="Monotype Sorts" charset="2"/>
              <a:buChar char="n"/>
            </a:pPr>
            <a:r>
              <a:rPr lang="en-US" altLang="zh-CN" dirty="0" smtClean="0">
                <a:ea typeface="ＭＳ Ｐゴシック" pitchFamily="34" charset="-128"/>
              </a:rPr>
              <a:t>Hence, the </a:t>
            </a:r>
            <a:r>
              <a:rPr lang="en-US" altLang="zh-CN" b="1" dirty="0" smtClean="0">
                <a:ea typeface="ＭＳ Ｐゴシック" pitchFamily="34" charset="-128"/>
              </a:rPr>
              <a:t>read</a:t>
            </a:r>
            <a:r>
              <a:rPr lang="en-US" altLang="zh-CN" dirty="0" smtClean="0">
                <a:ea typeface="ＭＳ Ｐゴシック" pitchFamily="34" charset="-128"/>
              </a:rPr>
              <a:t> operation is rejected, and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i="1" dirty="0" smtClean="0">
                <a:ea typeface="ＭＳ Ｐゴシック" pitchFamily="34" charset="-128"/>
              </a:rPr>
              <a:t> </a:t>
            </a:r>
            <a:r>
              <a:rPr lang="en-US" altLang="zh-CN" dirty="0" smtClean="0">
                <a:ea typeface="ＭＳ Ｐゴシック" pitchFamily="34" charset="-128"/>
              </a:rPr>
              <a:t> is rolled back.</a:t>
            </a:r>
          </a:p>
          <a:p>
            <a:pPr marL="800100" lvl="1" indent="-342900">
              <a:buFont typeface="Monotype Sorts" charset="2"/>
              <a:buAutoNum type="arabicPeriod"/>
            </a:pPr>
            <a:r>
              <a:rPr lang="en-US" altLang="zh-CN" dirty="0" smtClean="0">
                <a:ea typeface="ＭＳ Ｐゴシック" pitchFamily="34" charset="-128"/>
              </a:rPr>
              <a:t>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dirty="0" smtClean="0">
                <a:ea typeface="ＭＳ Ｐゴシック" pitchFamily="34" charset="-128"/>
              </a:rPr>
              <a:t> </a:t>
            </a:r>
            <a:r>
              <a:rPr lang="en-US" altLang="zh-CN" b="1" dirty="0" smtClean="0">
                <a:ea typeface="ＭＳ Ｐゴシック" pitchFamily="34" charset="-128"/>
              </a:rPr>
              <a:t>W</a:t>
            </a:r>
            <a:r>
              <a:rPr lang="en-US" altLang="zh-CN" dirty="0" smtClean="0">
                <a:ea typeface="ＭＳ Ｐゴシック" pitchFamily="34" charset="-128"/>
              </a:rPr>
              <a:t>-timestamp(</a:t>
            </a:r>
            <a:r>
              <a:rPr lang="en-US" altLang="zh-CN" i="1" dirty="0" smtClean="0">
                <a:ea typeface="ＭＳ Ｐゴシック" pitchFamily="34" charset="-128"/>
              </a:rPr>
              <a:t>Q</a:t>
            </a:r>
            <a:r>
              <a:rPr lang="en-US" altLang="zh-CN" dirty="0" smtClean="0">
                <a:ea typeface="ＭＳ Ｐゴシック" pitchFamily="34" charset="-128"/>
              </a:rPr>
              <a:t>), then the </a:t>
            </a:r>
            <a:r>
              <a:rPr lang="en-US" altLang="zh-CN" b="1" dirty="0" smtClean="0">
                <a:ea typeface="ＭＳ Ｐゴシック" pitchFamily="34" charset="-128"/>
              </a:rPr>
              <a:t>read</a:t>
            </a:r>
            <a:r>
              <a:rPr lang="en-US" altLang="zh-CN" dirty="0" smtClean="0">
                <a:ea typeface="ＭＳ Ｐゴシック" pitchFamily="34" charset="-128"/>
              </a:rPr>
              <a:t> operation is executed, and R-timestamp(</a:t>
            </a:r>
            <a:r>
              <a:rPr lang="en-US" altLang="zh-CN" i="1" dirty="0" smtClean="0">
                <a:ea typeface="ＭＳ Ｐゴシック" pitchFamily="34" charset="-128"/>
              </a:rPr>
              <a:t>Q</a:t>
            </a:r>
            <a:r>
              <a:rPr lang="en-US" altLang="zh-CN" dirty="0" smtClean="0">
                <a:ea typeface="ＭＳ Ｐゴシック" pitchFamily="34" charset="-128"/>
              </a:rPr>
              <a:t>) is set to </a:t>
            </a:r>
            <a:r>
              <a:rPr lang="en-US" altLang="zh-CN" b="1" dirty="0" smtClean="0">
                <a:ea typeface="ＭＳ Ｐゴシック" pitchFamily="34" charset="-128"/>
              </a:rPr>
              <a:t>max</a:t>
            </a:r>
            <a:r>
              <a:rPr lang="en-US" altLang="zh-CN" dirty="0" smtClean="0">
                <a:ea typeface="ＭＳ Ｐゴシック" pitchFamily="34" charset="-128"/>
              </a:rPr>
              <a:t>(R-timestamp(</a:t>
            </a:r>
            <a:r>
              <a:rPr lang="en-US" altLang="zh-CN" i="1" dirty="0" smtClean="0">
                <a:ea typeface="ＭＳ Ｐゴシック" pitchFamily="34" charset="-128"/>
              </a:rPr>
              <a:t>Q</a:t>
            </a:r>
            <a:r>
              <a:rPr lang="en-US" altLang="zh-CN" dirty="0" smtClean="0">
                <a:ea typeface="ＭＳ Ｐゴシック" pitchFamily="34" charset="-128"/>
              </a:rPr>
              <a:t>),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a:t>
            </a:r>
          </a:p>
        </p:txBody>
      </p:sp>
    </p:spTree>
    <p:extLst>
      <p:ext uri="{BB962C8B-B14F-4D97-AF65-F5344CB8AC3E}">
        <p14:creationId xmlns:p14="http://schemas.microsoft.com/office/powerpoint/2010/main" val="3250680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ea typeface="宋体" pitchFamily="2" charset="-122"/>
              </a:rPr>
              <a:t>ACID Properties</a:t>
            </a:r>
          </a:p>
        </p:txBody>
      </p:sp>
      <p:sp>
        <p:nvSpPr>
          <p:cNvPr id="381955" name="Rectangle 3"/>
          <p:cNvSpPr>
            <a:spLocks noGrp="1" noChangeArrowheads="1"/>
          </p:cNvSpPr>
          <p:nvPr>
            <p:ph type="body" idx="1"/>
          </p:nvPr>
        </p:nvSpPr>
        <p:spPr>
          <a:xfrm>
            <a:off x="1014413" y="1278446"/>
            <a:ext cx="7262812" cy="4864100"/>
          </a:xfrm>
        </p:spPr>
        <p:txBody>
          <a:bodyPr/>
          <a:lstStyle/>
          <a:p>
            <a:r>
              <a:rPr lang="en-US" altLang="zh-CN" b="1" dirty="0">
                <a:solidFill>
                  <a:schemeClr val="tx2"/>
                </a:solidFill>
                <a:ea typeface="宋体" pitchFamily="2" charset="-122"/>
              </a:rPr>
              <a:t>Atomicity</a:t>
            </a:r>
            <a:r>
              <a:rPr lang="en-US" altLang="zh-CN" b="1" dirty="0">
                <a:ea typeface="宋体" pitchFamily="2" charset="-122"/>
              </a:rPr>
              <a:t>. </a:t>
            </a:r>
            <a:r>
              <a:rPr lang="en-US" altLang="zh-CN" dirty="0">
                <a:ea typeface="宋体" pitchFamily="2" charset="-122"/>
              </a:rPr>
              <a:t> Either </a:t>
            </a:r>
            <a:r>
              <a:rPr lang="en-US" altLang="zh-CN" dirty="0">
                <a:solidFill>
                  <a:schemeClr val="tx2"/>
                </a:solidFill>
                <a:ea typeface="宋体" pitchFamily="2" charset="-122"/>
              </a:rPr>
              <a:t>all</a:t>
            </a:r>
            <a:r>
              <a:rPr lang="en-US" altLang="zh-CN" dirty="0">
                <a:ea typeface="宋体" pitchFamily="2" charset="-122"/>
              </a:rPr>
              <a:t> operations of the transaction are properly reflected in the database </a:t>
            </a:r>
            <a:r>
              <a:rPr lang="en-US" altLang="zh-CN" dirty="0">
                <a:solidFill>
                  <a:schemeClr val="tx2"/>
                </a:solidFill>
                <a:ea typeface="宋体" pitchFamily="2" charset="-122"/>
              </a:rPr>
              <a:t>or none</a:t>
            </a:r>
            <a:r>
              <a:rPr lang="en-US" altLang="zh-CN" dirty="0">
                <a:ea typeface="宋体" pitchFamily="2" charset="-122"/>
              </a:rPr>
              <a:t> are.</a:t>
            </a:r>
          </a:p>
          <a:p>
            <a:pPr lvl="1"/>
            <a:r>
              <a:rPr lang="en-US" altLang="zh-CN" dirty="0">
                <a:solidFill>
                  <a:schemeClr val="tx2"/>
                </a:solidFill>
                <a:ea typeface="宋体" pitchFamily="2" charset="-122"/>
              </a:rPr>
              <a:t>Commit</a:t>
            </a:r>
            <a:r>
              <a:rPr lang="en-US" altLang="zh-CN" dirty="0">
                <a:ea typeface="宋体" pitchFamily="2" charset="-122"/>
              </a:rPr>
              <a:t> a transaction</a:t>
            </a:r>
          </a:p>
          <a:p>
            <a:pPr lvl="1"/>
            <a:r>
              <a:rPr lang="en-US" altLang="zh-CN" dirty="0">
                <a:solidFill>
                  <a:schemeClr val="tx2"/>
                </a:solidFill>
                <a:ea typeface="宋体" pitchFamily="2" charset="-122"/>
              </a:rPr>
              <a:t>Rollback</a:t>
            </a:r>
            <a:r>
              <a:rPr lang="en-US" altLang="zh-CN" dirty="0">
                <a:ea typeface="宋体" pitchFamily="2" charset="-122"/>
              </a:rPr>
              <a:t> a transaction</a:t>
            </a:r>
          </a:p>
          <a:p>
            <a:r>
              <a:rPr lang="en-US" altLang="zh-CN" b="1" dirty="0">
                <a:solidFill>
                  <a:schemeClr val="tx2"/>
                </a:solidFill>
                <a:ea typeface="宋体" pitchFamily="2" charset="-122"/>
              </a:rPr>
              <a:t>Consistency</a:t>
            </a:r>
            <a:r>
              <a:rPr lang="en-US" altLang="zh-CN" b="1" dirty="0">
                <a:ea typeface="宋体" pitchFamily="2" charset="-122"/>
              </a:rPr>
              <a:t>.</a:t>
            </a:r>
            <a:r>
              <a:rPr lang="en-US" altLang="zh-CN" dirty="0">
                <a:ea typeface="宋体" pitchFamily="2" charset="-122"/>
              </a:rPr>
              <a:t>  Execution of </a:t>
            </a:r>
            <a:r>
              <a:rPr lang="en-US" altLang="zh-CN" dirty="0">
                <a:solidFill>
                  <a:schemeClr val="tx2"/>
                </a:solidFill>
                <a:ea typeface="宋体" pitchFamily="2" charset="-122"/>
              </a:rPr>
              <a:t>a transaction in isolation</a:t>
            </a:r>
            <a:r>
              <a:rPr lang="en-US" altLang="zh-CN" dirty="0">
                <a:ea typeface="宋体" pitchFamily="2" charset="-122"/>
              </a:rPr>
              <a:t> preserves the consistency of the database.</a:t>
            </a:r>
          </a:p>
          <a:p>
            <a:r>
              <a:rPr lang="en-US" altLang="zh-CN" b="1" dirty="0">
                <a:solidFill>
                  <a:schemeClr val="tx2"/>
                </a:solidFill>
                <a:ea typeface="宋体" pitchFamily="2" charset="-122"/>
              </a:rPr>
              <a:t>Isolation</a:t>
            </a:r>
            <a:r>
              <a:rPr lang="en-US" altLang="zh-CN" b="1" dirty="0">
                <a:ea typeface="宋体" pitchFamily="2" charset="-122"/>
              </a:rPr>
              <a:t>.</a:t>
            </a:r>
            <a:r>
              <a:rPr lang="en-US" altLang="zh-CN" dirty="0">
                <a:ea typeface="宋体" pitchFamily="2" charset="-122"/>
              </a:rPr>
              <a:t>  Although multiple transactions may execute concurrently, each transaction must </a:t>
            </a:r>
            <a:r>
              <a:rPr lang="en-US" altLang="zh-CN" dirty="0">
                <a:solidFill>
                  <a:schemeClr val="tx2"/>
                </a:solidFill>
                <a:ea typeface="宋体" pitchFamily="2" charset="-122"/>
              </a:rPr>
              <a:t>be unaware of other concurrently executing transactions</a:t>
            </a:r>
            <a:r>
              <a:rPr lang="en-US" altLang="zh-CN" dirty="0">
                <a:ea typeface="宋体" pitchFamily="2" charset="-122"/>
              </a:rPr>
              <a:t>.  Intermediate transaction results must be hidden from other concurrently executed transactions.  </a:t>
            </a:r>
          </a:p>
          <a:p>
            <a:r>
              <a:rPr lang="en-US" altLang="zh-CN" b="1" dirty="0">
                <a:solidFill>
                  <a:schemeClr val="tx2"/>
                </a:solidFill>
                <a:ea typeface="宋体" pitchFamily="2" charset="-122"/>
              </a:rPr>
              <a:t>Durability</a:t>
            </a:r>
            <a:r>
              <a:rPr lang="en-US" altLang="zh-CN" b="1" dirty="0">
                <a:ea typeface="宋体" pitchFamily="2" charset="-122"/>
              </a:rPr>
              <a:t>.  </a:t>
            </a:r>
            <a:r>
              <a:rPr lang="en-US" altLang="zh-CN" dirty="0">
                <a:ea typeface="宋体" pitchFamily="2" charset="-122"/>
              </a:rPr>
              <a:t>After a transaction completes successfully, the changes it has made to the database </a:t>
            </a:r>
            <a:r>
              <a:rPr lang="en-US" altLang="zh-CN" dirty="0">
                <a:solidFill>
                  <a:schemeClr val="tx2"/>
                </a:solidFill>
                <a:ea typeface="宋体" pitchFamily="2" charset="-122"/>
              </a:rPr>
              <a:t>persist</a:t>
            </a:r>
            <a:r>
              <a:rPr lang="en-US" altLang="zh-CN" dirty="0">
                <a:ea typeface="宋体" pitchFamily="2" charset="-122"/>
              </a:rPr>
              <a:t>, even if there are system failures. </a:t>
            </a:r>
            <a:endParaRPr lang="en-US" altLang="zh-CN" i="1" dirty="0">
              <a:ea typeface="宋体" pitchFamily="2" charset="-122"/>
            </a:endParaRPr>
          </a:p>
        </p:txBody>
      </p:sp>
      <p:sp>
        <p:nvSpPr>
          <p:cNvPr id="381956" name="Text Box 4"/>
          <p:cNvSpPr txBox="1">
            <a:spLocks noChangeArrowheads="1"/>
          </p:cNvSpPr>
          <p:nvPr/>
        </p:nvSpPr>
        <p:spPr bwMode="auto">
          <a:xfrm>
            <a:off x="897636" y="852488"/>
            <a:ext cx="73564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dirty="0" smtClean="0">
                <a:ea typeface="宋体" pitchFamily="2" charset="-122"/>
              </a:rPr>
              <a:t>To </a:t>
            </a:r>
            <a:r>
              <a:rPr lang="en-US" altLang="zh-CN" sz="2000" dirty="0">
                <a:ea typeface="宋体" pitchFamily="2" charset="-122"/>
              </a:rPr>
              <a:t>preserve integrity of data, the database system must ensure: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Timestamp-Based Protocols (Cont.)</a:t>
            </a:r>
          </a:p>
        </p:txBody>
      </p:sp>
      <p:sp>
        <p:nvSpPr>
          <p:cNvPr id="7171" name="Rectangle 3"/>
          <p:cNvSpPr>
            <a:spLocks noGrp="1" noChangeArrowheads="1"/>
          </p:cNvSpPr>
          <p:nvPr>
            <p:ph type="body" idx="4294967295"/>
          </p:nvPr>
        </p:nvSpPr>
        <p:spPr>
          <a:xfrm>
            <a:off x="814388" y="1093788"/>
            <a:ext cx="7661275" cy="3706812"/>
          </a:xfrm>
        </p:spPr>
        <p:txBody>
          <a:bodyPr/>
          <a:lstStyle/>
          <a:p>
            <a:r>
              <a:rPr lang="en-US" altLang="zh-CN" smtClean="0">
                <a:ea typeface="ＭＳ Ｐゴシック" pitchFamily="34" charset="-128"/>
              </a:rPr>
              <a:t>Suppose that transaction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issues </a:t>
            </a:r>
            <a:r>
              <a:rPr lang="en-US" altLang="zh-CN" b="1" smtClean="0">
                <a:ea typeface="ＭＳ Ｐゴシック" pitchFamily="34" charset="-128"/>
              </a:rPr>
              <a:t>write</a:t>
            </a:r>
            <a:r>
              <a:rPr lang="en-US" altLang="zh-CN" smtClean="0">
                <a:ea typeface="ＭＳ Ｐゴシック" pitchFamily="34" charset="-128"/>
              </a:rPr>
              <a:t>(</a:t>
            </a:r>
            <a:r>
              <a:rPr lang="en-US" altLang="zh-CN" i="1" smtClean="0">
                <a:ea typeface="ＭＳ Ｐゴシック" pitchFamily="34" charset="-128"/>
              </a:rPr>
              <a:t>Q</a:t>
            </a:r>
            <a:r>
              <a:rPr lang="en-US" altLang="zh-CN" smtClean="0">
                <a:ea typeface="ＭＳ Ｐゴシック" pitchFamily="34" charset="-128"/>
              </a:rPr>
              <a:t>).</a:t>
            </a:r>
          </a:p>
          <a:p>
            <a:pPr marL="800100" lvl="1" indent="-342900">
              <a:buFont typeface="Monotype Sorts" charset="2"/>
              <a:buAutoNum type="arabicPeriod"/>
            </a:pPr>
            <a:r>
              <a:rPr lang="en-US" altLang="zh-CN" smtClean="0">
                <a:ea typeface="ＭＳ Ｐゴシック" pitchFamily="34" charset="-128"/>
              </a:rPr>
              <a:t>If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&lt; R-timestamp(</a:t>
            </a:r>
            <a:r>
              <a:rPr lang="en-US" altLang="zh-CN" i="1" smtClean="0">
                <a:ea typeface="ＭＳ Ｐゴシック" pitchFamily="34" charset="-128"/>
              </a:rPr>
              <a:t>Q</a:t>
            </a:r>
            <a:r>
              <a:rPr lang="en-US" altLang="zh-CN" smtClean="0">
                <a:ea typeface="ＭＳ Ｐゴシック" pitchFamily="34" charset="-128"/>
              </a:rPr>
              <a:t>), then the value of </a:t>
            </a:r>
            <a:r>
              <a:rPr lang="en-US" altLang="zh-CN" i="1" smtClean="0">
                <a:ea typeface="ＭＳ Ｐゴシック" pitchFamily="34" charset="-128"/>
              </a:rPr>
              <a:t>Q</a:t>
            </a:r>
            <a:r>
              <a:rPr lang="en-US" altLang="zh-CN" smtClean="0">
                <a:ea typeface="ＭＳ Ｐゴシック" pitchFamily="34" charset="-128"/>
              </a:rPr>
              <a:t> that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producing was needed previously, and the system assumed that that value would never be produced. </a:t>
            </a:r>
          </a:p>
          <a:p>
            <a:pPr marL="1200150" lvl="2" indent="-342900">
              <a:buFont typeface="Monotype Sorts" charset="2"/>
              <a:buChar char="n"/>
            </a:pPr>
            <a:r>
              <a:rPr lang="en-US" altLang="zh-CN" smtClean="0">
                <a:ea typeface="ＭＳ Ｐゴシック" pitchFamily="34" charset="-128"/>
              </a:rPr>
              <a:t>Hence, the </a:t>
            </a:r>
            <a:r>
              <a:rPr lang="en-US" altLang="zh-CN" b="1" smtClean="0">
                <a:ea typeface="ＭＳ Ｐゴシック" pitchFamily="34" charset="-128"/>
              </a:rPr>
              <a:t>write</a:t>
            </a:r>
            <a:r>
              <a:rPr lang="en-US" altLang="zh-CN" smtClean="0">
                <a:ea typeface="ＭＳ Ｐゴシック" pitchFamily="34" charset="-128"/>
              </a:rPr>
              <a:t> operation is rejected, and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rolled back.</a:t>
            </a:r>
          </a:p>
          <a:p>
            <a:pPr marL="800100" lvl="1" indent="-342900">
              <a:buFont typeface="Monotype Sorts" charset="2"/>
              <a:buAutoNum type="arabicPeriod"/>
            </a:pPr>
            <a:r>
              <a:rPr lang="en-US" altLang="zh-CN" smtClean="0">
                <a:ea typeface="ＭＳ Ｐゴシック" pitchFamily="34" charset="-128"/>
              </a:rPr>
              <a:t>If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&lt; W-timestamp(</a:t>
            </a:r>
            <a:r>
              <a:rPr lang="en-US" altLang="zh-CN" i="1" smtClean="0">
                <a:ea typeface="ＭＳ Ｐゴシック" pitchFamily="34" charset="-128"/>
              </a:rPr>
              <a:t>Q</a:t>
            </a:r>
            <a:r>
              <a:rPr lang="en-US" altLang="zh-CN" smtClean="0">
                <a:ea typeface="ＭＳ Ｐゴシック" pitchFamily="34" charset="-128"/>
              </a:rPr>
              <a:t>), then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attempting to write an obsolete value of </a:t>
            </a:r>
            <a:r>
              <a:rPr lang="en-US" altLang="zh-CN" i="1" smtClean="0">
                <a:ea typeface="ＭＳ Ｐゴシック" pitchFamily="34" charset="-128"/>
              </a:rPr>
              <a:t>Q</a:t>
            </a:r>
            <a:r>
              <a:rPr lang="en-US" altLang="zh-CN" smtClean="0">
                <a:ea typeface="ＭＳ Ｐゴシック" pitchFamily="34" charset="-128"/>
              </a:rPr>
              <a:t>. </a:t>
            </a:r>
          </a:p>
          <a:p>
            <a:pPr marL="1200150" lvl="2" indent="-342900">
              <a:buFont typeface="Monotype Sorts" charset="2"/>
              <a:buChar char="n"/>
            </a:pPr>
            <a:r>
              <a:rPr lang="en-US" altLang="zh-CN" smtClean="0">
                <a:ea typeface="ＭＳ Ｐゴシック" pitchFamily="34" charset="-128"/>
              </a:rPr>
              <a:t>Hence, this </a:t>
            </a:r>
            <a:r>
              <a:rPr lang="en-US" altLang="zh-CN" b="1" smtClean="0">
                <a:ea typeface="ＭＳ Ｐゴシック" pitchFamily="34" charset="-128"/>
              </a:rPr>
              <a:t>write</a:t>
            </a:r>
            <a:r>
              <a:rPr lang="en-US" altLang="zh-CN" smtClean="0">
                <a:ea typeface="ＭＳ Ｐゴシック" pitchFamily="34" charset="-128"/>
              </a:rPr>
              <a:t> operation is rejected, and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rolled back.</a:t>
            </a:r>
          </a:p>
          <a:p>
            <a:pPr marL="800100" lvl="1" indent="-342900">
              <a:buFont typeface="Monotype Sorts" charset="2"/>
              <a:buAutoNum type="arabicPeriod"/>
            </a:pPr>
            <a:r>
              <a:rPr lang="en-US" altLang="zh-CN" smtClean="0">
                <a:ea typeface="ＭＳ Ｐゴシック" pitchFamily="34" charset="-128"/>
              </a:rPr>
              <a:t>Otherwise, the </a:t>
            </a:r>
            <a:r>
              <a:rPr lang="en-US" altLang="zh-CN" b="1" smtClean="0">
                <a:ea typeface="ＭＳ Ｐゴシック" pitchFamily="34" charset="-128"/>
              </a:rPr>
              <a:t> write</a:t>
            </a:r>
            <a:r>
              <a:rPr lang="en-US" altLang="zh-CN" smtClean="0">
                <a:ea typeface="ＭＳ Ｐゴシック" pitchFamily="34" charset="-128"/>
              </a:rPr>
              <a:t> operation is executed, and W-timestamp(</a:t>
            </a:r>
            <a:r>
              <a:rPr lang="en-US" altLang="zh-CN" i="1" smtClean="0">
                <a:ea typeface="ＭＳ Ｐゴシック" pitchFamily="34" charset="-128"/>
              </a:rPr>
              <a:t>Q</a:t>
            </a:r>
            <a:r>
              <a:rPr lang="en-US" altLang="zh-CN" smtClean="0">
                <a:ea typeface="ＭＳ Ｐゴシック" pitchFamily="34" charset="-128"/>
              </a:rPr>
              <a:t>) is set to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a:t>
            </a:r>
          </a:p>
        </p:txBody>
      </p:sp>
    </p:spTree>
    <p:extLst>
      <p:ext uri="{BB962C8B-B14F-4D97-AF65-F5344CB8AC3E}">
        <p14:creationId xmlns:p14="http://schemas.microsoft.com/office/powerpoint/2010/main" val="18368598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ea typeface="ＭＳ Ｐゴシック" pitchFamily="34" charset="-128"/>
              </a:rPr>
              <a:t>Thomas</a:t>
            </a:r>
            <a:r>
              <a:rPr lang="ja-JP" altLang="en-US" smtClean="0">
                <a:effectLst>
                  <a:outerShdw blurRad="38100" dist="38100" dir="2700000" algn="tl">
                    <a:srgbClr val="C0C0C0"/>
                  </a:outerShdw>
                </a:effectLst>
                <a:ea typeface="ＭＳ Ｐゴシック" pitchFamily="34" charset="-128"/>
              </a:rPr>
              <a:t>’</a:t>
            </a:r>
            <a:r>
              <a:rPr lang="en-US" altLang="ja-JP" smtClean="0">
                <a:effectLst>
                  <a:outerShdw blurRad="38100" dist="38100" dir="2700000" algn="tl">
                    <a:srgbClr val="C0C0C0"/>
                  </a:outerShdw>
                </a:effectLst>
                <a:ea typeface="ＭＳ Ｐゴシック" pitchFamily="34" charset="-128"/>
              </a:rPr>
              <a:t> Write Rule</a:t>
            </a:r>
            <a:endParaRPr lang="en-US" altLang="zh-CN" smtClean="0">
              <a:effectLst>
                <a:outerShdw blurRad="38100" dist="38100" dir="2700000" algn="tl">
                  <a:srgbClr val="C0C0C0"/>
                </a:outerShdw>
              </a:effectLst>
              <a:ea typeface="ＭＳ Ｐゴシック" pitchFamily="34" charset="-128"/>
            </a:endParaRPr>
          </a:p>
        </p:txBody>
      </p:sp>
      <p:sp>
        <p:nvSpPr>
          <p:cNvPr id="11267" name="Rectangle 3"/>
          <p:cNvSpPr>
            <a:spLocks noGrp="1" noChangeArrowheads="1"/>
          </p:cNvSpPr>
          <p:nvPr>
            <p:ph type="body" idx="4294967295"/>
          </p:nvPr>
        </p:nvSpPr>
        <p:spPr/>
        <p:txBody>
          <a:bodyPr/>
          <a:lstStyle/>
          <a:p>
            <a:r>
              <a:rPr lang="en-US" altLang="zh-CN" dirty="0" smtClean="0">
                <a:ea typeface="ＭＳ Ｐゴシック" pitchFamily="34" charset="-128"/>
              </a:rPr>
              <a:t>Modified version of the timestamp-ordering protocol in which obsolete </a:t>
            </a:r>
            <a:r>
              <a:rPr lang="en-US" altLang="zh-CN" b="1" dirty="0" smtClean="0">
                <a:ea typeface="ＭＳ Ｐゴシック" pitchFamily="34" charset="-128"/>
              </a:rPr>
              <a:t> write</a:t>
            </a:r>
            <a:r>
              <a:rPr lang="en-US" altLang="zh-CN" dirty="0" smtClean="0">
                <a:ea typeface="ＭＳ Ｐゴシック" pitchFamily="34" charset="-128"/>
              </a:rPr>
              <a:t> operations may be ignored under certain circumstances.</a:t>
            </a:r>
          </a:p>
          <a:p>
            <a:pPr>
              <a:lnSpc>
                <a:spcPct val="110000"/>
              </a:lnSpc>
            </a:pPr>
            <a:r>
              <a:rPr lang="en-US" altLang="zh-CN" dirty="0" smtClean="0">
                <a:ea typeface="ＭＳ Ｐゴシック" pitchFamily="34" charset="-128"/>
              </a:rPr>
              <a:t>When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attempts to write data item </a:t>
            </a:r>
            <a:r>
              <a:rPr lang="en-US" altLang="zh-CN" i="1" dirty="0" smtClean="0">
                <a:ea typeface="ＭＳ Ｐゴシック" pitchFamily="34" charset="-128"/>
              </a:rPr>
              <a:t>Q</a:t>
            </a:r>
            <a:r>
              <a:rPr lang="en-US" altLang="zh-CN" dirty="0" smtClean="0">
                <a:ea typeface="ＭＳ Ｐゴシック" pitchFamily="34" charset="-128"/>
              </a:rPr>
              <a:t>, 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i="1" dirty="0" smtClean="0">
                <a:ea typeface="ＭＳ Ｐゴシック" pitchFamily="34" charset="-128"/>
              </a:rPr>
              <a:t>&lt;</a:t>
            </a:r>
            <a:r>
              <a:rPr lang="en-US" altLang="zh-CN" dirty="0" smtClean="0">
                <a:ea typeface="ＭＳ Ｐゴシック" pitchFamily="34" charset="-128"/>
              </a:rPr>
              <a:t> W-timestamp(</a:t>
            </a:r>
            <a:r>
              <a:rPr lang="en-US" altLang="zh-CN" i="1" dirty="0" smtClean="0">
                <a:ea typeface="ＭＳ Ｐゴシック" pitchFamily="34" charset="-128"/>
              </a:rPr>
              <a:t>Q</a:t>
            </a:r>
            <a:r>
              <a:rPr lang="en-US" altLang="zh-CN" dirty="0" smtClean="0">
                <a:ea typeface="ＭＳ Ｐゴシック" pitchFamily="34" charset="-128"/>
              </a:rPr>
              <a:t>), then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is attempting to write an obsolete value of {</a:t>
            </a:r>
            <a:r>
              <a:rPr lang="en-US" altLang="zh-CN" i="1" dirty="0" smtClean="0">
                <a:ea typeface="ＭＳ Ｐゴシック" pitchFamily="34" charset="-128"/>
              </a:rPr>
              <a:t>Q</a:t>
            </a:r>
            <a:r>
              <a:rPr lang="en-US" altLang="zh-CN" dirty="0" smtClean="0">
                <a:ea typeface="ＭＳ Ｐゴシック" pitchFamily="34" charset="-128"/>
              </a:rPr>
              <a:t>}. </a:t>
            </a:r>
          </a:p>
          <a:p>
            <a:pPr lvl="1">
              <a:lnSpc>
                <a:spcPct val="110000"/>
              </a:lnSpc>
            </a:pPr>
            <a:r>
              <a:rPr lang="en-US" altLang="zh-CN" dirty="0" smtClean="0">
                <a:ea typeface="ＭＳ Ｐゴシック" pitchFamily="34" charset="-128"/>
              </a:rPr>
              <a:t>Rather than rolling back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as the timestamp ordering protocol would have done, this {</a:t>
            </a:r>
            <a:r>
              <a:rPr lang="en-US" altLang="zh-CN" b="1" dirty="0" smtClean="0">
                <a:ea typeface="ＭＳ Ｐゴシック" pitchFamily="34" charset="-128"/>
              </a:rPr>
              <a:t>write</a:t>
            </a:r>
            <a:r>
              <a:rPr lang="en-US" altLang="zh-CN" dirty="0" smtClean="0">
                <a:ea typeface="ＭＳ Ｐゴシック" pitchFamily="34" charset="-128"/>
              </a:rPr>
              <a:t>} operation can be ignored.</a:t>
            </a:r>
          </a:p>
          <a:p>
            <a:r>
              <a:rPr lang="en-US" altLang="zh-CN" dirty="0" smtClean="0">
                <a:ea typeface="ＭＳ Ｐゴシック" pitchFamily="34" charset="-128"/>
              </a:rPr>
              <a:t>Otherwise this protocol is the same as the timestamp ordering protocol.</a:t>
            </a:r>
          </a:p>
          <a:p>
            <a:pPr>
              <a:lnSpc>
                <a:spcPct val="120000"/>
              </a:lnSpc>
            </a:pPr>
            <a:r>
              <a:rPr lang="en-US" altLang="zh-CN" dirty="0" smtClean="0">
                <a:ea typeface="ＭＳ Ｐゴシック" pitchFamily="34" charset="-128"/>
              </a:rPr>
              <a:t>Thomas' Write Rule allows greater potential concurrency. </a:t>
            </a:r>
          </a:p>
          <a:p>
            <a:pPr lvl="1">
              <a:lnSpc>
                <a:spcPct val="120000"/>
              </a:lnSpc>
            </a:pPr>
            <a:r>
              <a:rPr lang="en-US" altLang="zh-CN" dirty="0" smtClean="0">
                <a:ea typeface="ＭＳ Ｐゴシック" pitchFamily="34" charset="-128"/>
              </a:rPr>
              <a:t>Allows some view-serializable schedules that are not conflict-serializable.</a:t>
            </a:r>
          </a:p>
        </p:txBody>
      </p:sp>
    </p:spTree>
    <p:extLst>
      <p:ext uri="{BB962C8B-B14F-4D97-AF65-F5344CB8AC3E}">
        <p14:creationId xmlns:p14="http://schemas.microsoft.com/office/powerpoint/2010/main" val="2240586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 Isolation</a:t>
            </a:r>
            <a:endParaRPr lang="zh-CN" altLang="en-US" dirty="0"/>
          </a:p>
        </p:txBody>
      </p:sp>
      <p:sp>
        <p:nvSpPr>
          <p:cNvPr id="3" name="Rectangle 3"/>
          <p:cNvSpPr txBox="1">
            <a:spLocks noChangeArrowheads="1"/>
          </p:cNvSpPr>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a:lstStyle>
          <a:p>
            <a:r>
              <a:rPr lang="en-US" altLang="zh-CN" kern="0" dirty="0" smtClean="0">
                <a:ea typeface="ＭＳ Ｐゴシック" pitchFamily="34" charset="-128"/>
              </a:rPr>
              <a:t>Snapshot isolation is a particular type of concurrency-control scheme that has gained wide acceptance in commercial and open source systems, Oracle, PostgreSQL, SQL </a:t>
            </a:r>
            <a:r>
              <a:rPr lang="en-US" altLang="zh-CN" kern="0" dirty="0" err="1" smtClean="0">
                <a:ea typeface="ＭＳ Ｐゴシック" pitchFamily="34" charset="-128"/>
              </a:rPr>
              <a:t>Server,etc</a:t>
            </a:r>
            <a:r>
              <a:rPr lang="en-US" altLang="zh-CN" kern="0" dirty="0" smtClean="0">
                <a:ea typeface="ＭＳ Ｐゴシック" pitchFamily="34" charset="-128"/>
              </a:rPr>
              <a:t>.</a:t>
            </a:r>
          </a:p>
          <a:p>
            <a:pPr>
              <a:lnSpc>
                <a:spcPct val="110000"/>
              </a:lnSpc>
            </a:pPr>
            <a:r>
              <a:rPr lang="en-US" altLang="zh-CN" kern="0" dirty="0" smtClean="0">
                <a:ea typeface="ＭＳ Ｐゴシック" pitchFamily="34" charset="-128"/>
              </a:rPr>
              <a:t>Giving a transaction a “snapshot” of the database at the time when it begins execution</a:t>
            </a:r>
          </a:p>
          <a:p>
            <a:pPr lvl="1">
              <a:lnSpc>
                <a:spcPct val="110000"/>
              </a:lnSpc>
            </a:pPr>
            <a:r>
              <a:rPr lang="en-US" altLang="zh-CN" kern="0" dirty="0" smtClean="0">
                <a:ea typeface="ＭＳ Ｐゴシック" pitchFamily="34" charset="-128"/>
              </a:rPr>
              <a:t>It is ideal for read only transactions since they never wait and aborted.</a:t>
            </a:r>
          </a:p>
          <a:p>
            <a:pPr lvl="1">
              <a:lnSpc>
                <a:spcPct val="110000"/>
              </a:lnSpc>
            </a:pPr>
            <a:r>
              <a:rPr lang="en-US" altLang="zh-CN" kern="0" dirty="0" smtClean="0">
                <a:ea typeface="ＭＳ Ｐゴシック" pitchFamily="34" charset="-128"/>
              </a:rPr>
              <a:t>Updates are kept in the transaction’s private workspace until the transaction successfully commits. </a:t>
            </a:r>
          </a:p>
          <a:p>
            <a:r>
              <a:rPr lang="en-US" altLang="zh-CN" kern="0" dirty="0" smtClean="0">
                <a:ea typeface="ＭＳ Ｐゴシック" pitchFamily="34" charset="-128"/>
              </a:rPr>
              <a:t>Snapshot Isolation </a:t>
            </a:r>
            <a:r>
              <a:rPr lang="en-US" altLang="zh-CN" kern="0" dirty="0">
                <a:ea typeface="ＭＳ Ｐゴシック" pitchFamily="34" charset="-128"/>
              </a:rPr>
              <a:t>does not always give serializable </a:t>
            </a:r>
            <a:r>
              <a:rPr lang="en-US" altLang="zh-CN" kern="0" dirty="0" smtClean="0">
                <a:ea typeface="ＭＳ Ｐゴシック" pitchFamily="34" charset="-128"/>
              </a:rPr>
              <a:t>executions</a:t>
            </a:r>
            <a:r>
              <a:rPr lang="en-US" altLang="zh-CN" kern="0" dirty="0">
                <a:ea typeface="ＭＳ Ｐゴシック" pitchFamily="34" charset="-128"/>
              </a:rPr>
              <a:t>, Integrity constraints can be </a:t>
            </a:r>
            <a:r>
              <a:rPr lang="en-US" altLang="zh-CN" kern="0" dirty="0" smtClean="0">
                <a:ea typeface="ＭＳ Ｐゴシック" pitchFamily="34" charset="-128"/>
              </a:rPr>
              <a:t>violated, but very rare</a:t>
            </a:r>
            <a:endParaRPr lang="en-US" altLang="zh-CN" kern="0" dirty="0">
              <a:ea typeface="ＭＳ Ｐゴシック" pitchFamily="34" charset="-128"/>
            </a:endParaRPr>
          </a:p>
          <a:p>
            <a:pPr marL="0" indent="0">
              <a:buNone/>
            </a:pPr>
            <a:endParaRPr lang="en-US" altLang="zh-CN" kern="0" dirty="0">
              <a:ea typeface="ＭＳ Ｐゴシック" pitchFamily="34" charset="-128"/>
            </a:endParaRPr>
          </a:p>
          <a:p>
            <a:pPr marL="0" indent="0">
              <a:buNone/>
            </a:pPr>
            <a:endParaRPr lang="en-US" altLang="zh-CN" kern="0" dirty="0" smtClean="0">
              <a:ea typeface="ＭＳ Ｐゴシック" pitchFamily="34" charset="-128"/>
            </a:endParaRPr>
          </a:p>
        </p:txBody>
      </p:sp>
    </p:spTree>
    <p:extLst>
      <p:ext uri="{BB962C8B-B14F-4D97-AF65-F5344CB8AC3E}">
        <p14:creationId xmlns:p14="http://schemas.microsoft.com/office/powerpoint/2010/main" val="8630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a typeface="+mj-ea"/>
              </a:rPr>
              <a:t>Concurrent Executions</a:t>
            </a:r>
          </a:p>
        </p:txBody>
      </p:sp>
      <p:sp>
        <p:nvSpPr>
          <p:cNvPr id="13315" name="Rectangle 3"/>
          <p:cNvSpPr>
            <a:spLocks noGrp="1" noChangeArrowheads="1"/>
          </p:cNvSpPr>
          <p:nvPr>
            <p:ph type="body" idx="1"/>
          </p:nvPr>
        </p:nvSpPr>
        <p:spPr>
          <a:xfrm>
            <a:off x="914400" y="1001713"/>
            <a:ext cx="6910388" cy="5099050"/>
          </a:xfrm>
        </p:spPr>
        <p:txBody>
          <a:bodyPr/>
          <a:lstStyle/>
          <a:p>
            <a:r>
              <a:rPr lang="en-US" altLang="zh-CN" dirty="0" smtClean="0"/>
              <a:t>Multiple transactions are allowed to run concurrently in the system.  Advantages are:</a:t>
            </a:r>
          </a:p>
          <a:p>
            <a:pPr lvl="1"/>
            <a:r>
              <a:rPr lang="en-US" altLang="zh-CN" b="1" dirty="0" smtClean="0"/>
              <a:t>Increased processor and disk utilization</a:t>
            </a:r>
            <a:r>
              <a:rPr lang="en-US" altLang="zh-CN" dirty="0" smtClean="0"/>
              <a:t>, leading to better transaction </a:t>
            </a:r>
            <a:r>
              <a:rPr lang="en-US" altLang="zh-CN" i="1" dirty="0" smtClean="0"/>
              <a:t>throughput</a:t>
            </a:r>
          </a:p>
          <a:p>
            <a:pPr lvl="2"/>
            <a:r>
              <a:rPr lang="en-US" altLang="zh-CN" dirty="0" smtClean="0"/>
              <a:t>E.g. one transaction can be using the CPU while another is reading from or writing to the disk</a:t>
            </a:r>
          </a:p>
          <a:p>
            <a:pPr lvl="1"/>
            <a:r>
              <a:rPr lang="en-US" altLang="zh-CN" b="1" dirty="0" smtClean="0"/>
              <a:t>Reduced average response time</a:t>
            </a:r>
            <a:r>
              <a:rPr lang="en-US" altLang="zh-CN" dirty="0" smtClean="0"/>
              <a:t> for transactions: short transactions need not wait behind long ones.</a:t>
            </a:r>
          </a:p>
          <a:p>
            <a:r>
              <a:rPr lang="en-US" altLang="zh-CN" b="1" dirty="0" smtClean="0">
                <a:solidFill>
                  <a:srgbClr val="C00000"/>
                </a:solidFill>
              </a:rPr>
              <a:t>Concurrency control schemes</a:t>
            </a:r>
            <a:r>
              <a:rPr lang="en-US" altLang="zh-CN" i="1" dirty="0" smtClean="0">
                <a:solidFill>
                  <a:srgbClr val="C00000"/>
                </a:solidFill>
              </a:rPr>
              <a:t> </a:t>
            </a:r>
            <a:r>
              <a:rPr lang="en-US" altLang="zh-CN" dirty="0" smtClean="0"/>
              <a:t>– mechanisms  to achieve isolation</a:t>
            </a:r>
          </a:p>
          <a:p>
            <a:pPr lvl="1"/>
            <a:r>
              <a:rPr lang="en-US" altLang="zh-CN" dirty="0" smtClean="0"/>
              <a:t>That is, to control the interaction among the concurrent transactions in order to prevent them from destroying the consistency of the database</a:t>
            </a:r>
          </a:p>
        </p:txBody>
      </p:sp>
    </p:spTree>
    <p:extLst>
      <p:ext uri="{BB962C8B-B14F-4D97-AF65-F5344CB8AC3E}">
        <p14:creationId xmlns:p14="http://schemas.microsoft.com/office/powerpoint/2010/main" val="301659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4213" y="258763"/>
            <a:ext cx="8077200" cy="609600"/>
          </a:xfrm>
        </p:spPr>
        <p:txBody>
          <a:bodyPr/>
          <a:lstStyle/>
          <a:p>
            <a:r>
              <a:rPr lang="en-US" altLang="zh-CN" sz="2800">
                <a:ea typeface="宋体" pitchFamily="2" charset="-122"/>
              </a:rPr>
              <a:t>Consistency problems of concurrent Execution without control</a:t>
            </a:r>
          </a:p>
        </p:txBody>
      </p:sp>
      <p:sp>
        <p:nvSpPr>
          <p:cNvPr id="450563" name="Rectangle 3"/>
          <p:cNvSpPr>
            <a:spLocks noGrp="1" noChangeArrowheads="1"/>
          </p:cNvSpPr>
          <p:nvPr>
            <p:ph type="body" sz="half" idx="1"/>
          </p:nvPr>
        </p:nvSpPr>
        <p:spPr>
          <a:xfrm>
            <a:off x="557213" y="950913"/>
            <a:ext cx="3848100" cy="4876800"/>
          </a:xfrm>
        </p:spPr>
        <p:txBody>
          <a:bodyPr/>
          <a:lstStyle/>
          <a:p>
            <a:r>
              <a:rPr lang="en-US" altLang="zh-CN" sz="2400">
                <a:ea typeface="宋体" pitchFamily="2" charset="-122"/>
              </a:rPr>
              <a:t>Lost modification:</a:t>
            </a:r>
          </a:p>
          <a:p>
            <a:endParaRPr lang="en-US" altLang="zh-CN" sz="24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r>
              <a:rPr lang="en-US" altLang="zh-CN" sz="2400">
                <a:ea typeface="宋体" pitchFamily="2" charset="-122"/>
              </a:rPr>
              <a:t>Dirty Read:</a:t>
            </a:r>
          </a:p>
          <a:p>
            <a:pPr>
              <a:buFont typeface="Monotype Sorts" pitchFamily="2" charset="2"/>
              <a:buNone/>
            </a:pPr>
            <a:endParaRPr lang="en-US" altLang="zh-CN" sz="2400">
              <a:ea typeface="宋体" pitchFamily="2" charset="-122"/>
            </a:endParaRPr>
          </a:p>
        </p:txBody>
      </p:sp>
      <p:graphicFrame>
        <p:nvGraphicFramePr>
          <p:cNvPr id="450762" name="Group 202"/>
          <p:cNvGraphicFramePr>
            <a:graphicFrameLocks noGrp="1"/>
          </p:cNvGraphicFramePr>
          <p:nvPr>
            <p:ph sz="quarter" idx="2"/>
            <p:extLst>
              <p:ext uri="{D42A27DB-BD31-4B8C-83A1-F6EECF244321}">
                <p14:modId xmlns:p14="http://schemas.microsoft.com/office/powerpoint/2010/main" val="3580646721"/>
              </p:ext>
            </p:extLst>
          </p:nvPr>
        </p:nvGraphicFramePr>
        <p:xfrm>
          <a:off x="1490472" y="1435608"/>
          <a:ext cx="6373367" cy="2194560"/>
        </p:xfrm>
        <a:graphic>
          <a:graphicData uri="http://schemas.openxmlformats.org/drawingml/2006/table">
            <a:tbl>
              <a:tblPr/>
              <a:tblGrid>
                <a:gridCol w="1138769"/>
                <a:gridCol w="2617299"/>
                <a:gridCol w="2617299"/>
              </a:tblGrid>
              <a:tr h="336804">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 x+1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x*2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50760" name="Group 200"/>
          <p:cNvGraphicFramePr>
            <a:graphicFrameLocks noGrp="1"/>
          </p:cNvGraphicFramePr>
          <p:nvPr>
            <p:ph sz="quarter" idx="3"/>
            <p:extLst>
              <p:ext uri="{D42A27DB-BD31-4B8C-83A1-F6EECF244321}">
                <p14:modId xmlns:p14="http://schemas.microsoft.com/office/powerpoint/2010/main" val="1500248974"/>
              </p:ext>
            </p:extLst>
          </p:nvPr>
        </p:nvGraphicFramePr>
        <p:xfrm>
          <a:off x="1523365" y="4335526"/>
          <a:ext cx="6045200" cy="1528763"/>
        </p:xfrm>
        <a:graphic>
          <a:graphicData uri="http://schemas.openxmlformats.org/drawingml/2006/table">
            <a:tbl>
              <a:tblPr/>
              <a:tblGrid>
                <a:gridCol w="1081088"/>
                <a:gridCol w="2481262"/>
                <a:gridCol w="2482850"/>
              </a:tblGrid>
              <a:tr h="404813">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rollback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椭圆 1"/>
          <p:cNvSpPr/>
          <p:nvPr/>
        </p:nvSpPr>
        <p:spPr bwMode="auto">
          <a:xfrm>
            <a:off x="5754914" y="5043714"/>
            <a:ext cx="1117600" cy="529772"/>
          </a:xfrm>
          <a:prstGeom prst="ellipse">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7" name="椭圆 6"/>
          <p:cNvSpPr/>
          <p:nvPr/>
        </p:nvSpPr>
        <p:spPr bwMode="auto">
          <a:xfrm>
            <a:off x="3338286" y="2852057"/>
            <a:ext cx="1117600" cy="529772"/>
          </a:xfrm>
          <a:prstGeom prst="ellipse">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ea typeface="宋体" pitchFamily="2" charset="-122"/>
              </a:rPr>
              <a:t>Consistency problems (Cont.)</a:t>
            </a:r>
            <a:endParaRPr lang="zh-CN" altLang="en-US">
              <a:ea typeface="宋体" pitchFamily="2" charset="-122"/>
            </a:endParaRPr>
          </a:p>
        </p:txBody>
      </p:sp>
      <p:sp>
        <p:nvSpPr>
          <p:cNvPr id="463875" name="Rectangle 3"/>
          <p:cNvSpPr>
            <a:spLocks noGrp="1" noChangeArrowheads="1"/>
          </p:cNvSpPr>
          <p:nvPr>
            <p:ph type="body" sz="half" idx="1"/>
          </p:nvPr>
        </p:nvSpPr>
        <p:spPr/>
        <p:txBody>
          <a:bodyPr/>
          <a:lstStyle/>
          <a:p>
            <a:r>
              <a:rPr lang="en-US" altLang="zh-CN" sz="2400">
                <a:ea typeface="宋体" pitchFamily="2" charset="-122"/>
              </a:rPr>
              <a:t>Non repeatable read</a:t>
            </a:r>
          </a:p>
        </p:txBody>
      </p:sp>
      <p:graphicFrame>
        <p:nvGraphicFramePr>
          <p:cNvPr id="464070" name="Group 198"/>
          <p:cNvGraphicFramePr>
            <a:graphicFrameLocks noGrp="1"/>
          </p:cNvGraphicFramePr>
          <p:nvPr>
            <p:ph sz="half" idx="2"/>
          </p:nvPr>
        </p:nvGraphicFramePr>
        <p:xfrm>
          <a:off x="1038225" y="1931988"/>
          <a:ext cx="7216775" cy="2327276"/>
        </p:xfrm>
        <a:graphic>
          <a:graphicData uri="http://schemas.openxmlformats.org/drawingml/2006/table">
            <a:tbl>
              <a:tblPr/>
              <a:tblGrid>
                <a:gridCol w="1290638"/>
                <a:gridCol w="2962275"/>
                <a:gridCol w="2963862"/>
              </a:tblGrid>
              <a:tr h="495300">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45912</TotalTime>
  <Words>4217</Words>
  <Application>Microsoft Office PowerPoint</Application>
  <PresentationFormat>全屏显示(4:3)</PresentationFormat>
  <Paragraphs>547</Paragraphs>
  <Slides>62</Slides>
  <Notes>20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db-book</vt:lpstr>
      <vt:lpstr>Introduction of Transactions  and Concurrency Control</vt:lpstr>
      <vt:lpstr>Transaction Concept</vt:lpstr>
      <vt:lpstr>Required  Properties of a Transaction</vt:lpstr>
      <vt:lpstr>Required Properties of a Transaction (Cont.)</vt:lpstr>
      <vt:lpstr>Required Properties of a Transaction (Cont.)</vt:lpstr>
      <vt:lpstr>ACID Properties</vt:lpstr>
      <vt:lpstr>Concurrent Executions</vt:lpstr>
      <vt:lpstr>Consistency problems of concurrent Execution without control</vt:lpstr>
      <vt:lpstr>Consistency problems (Cont.)</vt:lpstr>
      <vt:lpstr>Schedules</vt:lpstr>
      <vt:lpstr>Schedule 1</vt:lpstr>
      <vt:lpstr>Schedule 2</vt:lpstr>
      <vt:lpstr>Schedule 3</vt:lpstr>
      <vt:lpstr>Schedule 4</vt:lpstr>
      <vt:lpstr>Serializability</vt:lpstr>
      <vt:lpstr>Conflicting Instructions </vt:lpstr>
      <vt:lpstr>Conflict Serializability</vt:lpstr>
      <vt:lpstr>Conflict Serializability (Cont.)</vt:lpstr>
      <vt:lpstr>Testing for Serializability</vt:lpstr>
      <vt:lpstr>Example Schedule (Schedule A)</vt:lpstr>
      <vt:lpstr>Precedence Graph for Schedule A</vt:lpstr>
      <vt:lpstr>Testing for Conflict Serializability</vt:lpstr>
      <vt:lpstr>Recoverable Schedules</vt:lpstr>
      <vt:lpstr>Cascading Rollbacks</vt:lpstr>
      <vt:lpstr>Cascadeless Schedules</vt:lpstr>
      <vt:lpstr>Concurrency Control</vt:lpstr>
      <vt:lpstr>Concurrency Control Protocols</vt:lpstr>
      <vt:lpstr>Lock-Based Protocols</vt:lpstr>
      <vt:lpstr>Lock-Based Protocols (Cont.)</vt:lpstr>
      <vt:lpstr>Lock-Based Protocols (Cont.)</vt:lpstr>
      <vt:lpstr>Pitfalls of Lock-Based Protocols</vt:lpstr>
      <vt:lpstr>Pitfalls of Lock-Based Protocols (Cont.)</vt:lpstr>
      <vt:lpstr>The Two-Phase Locking Protocol</vt:lpstr>
      <vt:lpstr>The Two-Phase Locking Protocol (Cont.)</vt:lpstr>
      <vt:lpstr>The Two-Phase Locking Protocol (Cont.)</vt:lpstr>
      <vt:lpstr>Lock Conversions</vt:lpstr>
      <vt:lpstr>Automatic Acquisition of Locks (Commercial DBMS Uses)</vt:lpstr>
      <vt:lpstr>Automatic Acquisition of Locks (Cont.)</vt:lpstr>
      <vt:lpstr>Implementation of Locking</vt:lpstr>
      <vt:lpstr>Lock Table</vt:lpstr>
      <vt:lpstr>Deadlock Handling</vt:lpstr>
      <vt:lpstr>More Deadlock Prevention Strategies</vt:lpstr>
      <vt:lpstr>Wait-die vs. Wound-wait</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lpstr>Weak Levels of Consistency</vt:lpstr>
      <vt:lpstr>Levels of Consistency in SQL-92</vt:lpstr>
      <vt:lpstr>End of Lecture</vt:lpstr>
      <vt:lpstr>View Serializability</vt:lpstr>
      <vt:lpstr>View Serializability (Cont.)</vt:lpstr>
      <vt:lpstr>Timestamp-Based Protocols</vt:lpstr>
      <vt:lpstr>Timestamp-Based Protocols (Cont.)</vt:lpstr>
      <vt:lpstr>Timestamp-Based Protocols (Cont.)</vt:lpstr>
      <vt:lpstr>Thomas’ Write Rule</vt:lpstr>
      <vt:lpstr>Snapshot Isolation</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Transactions</dc:title>
  <dc:creator>Marilyn Turnamian;Bo Zhou</dc:creator>
  <cp:lastModifiedBy>Zhou Bo</cp:lastModifiedBy>
  <cp:revision>465</cp:revision>
  <cp:lastPrinted>1999-06-28T19:27:31Z</cp:lastPrinted>
  <dcterms:created xsi:type="dcterms:W3CDTF">2000-02-23T18:58:38Z</dcterms:created>
  <dcterms:modified xsi:type="dcterms:W3CDTF">2021-06-06T14:14:09Z</dcterms:modified>
</cp:coreProperties>
</file>