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8"/>
  </p:notesMasterIdLst>
  <p:handoutMasterIdLst>
    <p:handoutMasterId r:id="rId69"/>
  </p:handoutMasterIdLst>
  <p:sldIdLst>
    <p:sldId id="256" r:id="rId2"/>
    <p:sldId id="257" r:id="rId3"/>
    <p:sldId id="315" r:id="rId4"/>
    <p:sldId id="372" r:id="rId5"/>
    <p:sldId id="373" r:id="rId6"/>
    <p:sldId id="258" r:id="rId7"/>
    <p:sldId id="261" r:id="rId8"/>
    <p:sldId id="263" r:id="rId9"/>
    <p:sldId id="262" r:id="rId10"/>
    <p:sldId id="316" r:id="rId11"/>
    <p:sldId id="266" r:id="rId12"/>
    <p:sldId id="339" r:id="rId13"/>
    <p:sldId id="340" r:id="rId14"/>
    <p:sldId id="341" r:id="rId15"/>
    <p:sldId id="267" r:id="rId16"/>
    <p:sldId id="268" r:id="rId17"/>
    <p:sldId id="269" r:id="rId18"/>
    <p:sldId id="270" r:id="rId19"/>
    <p:sldId id="271" r:id="rId20"/>
    <p:sldId id="272" r:id="rId21"/>
    <p:sldId id="273" r:id="rId22"/>
    <p:sldId id="342" r:id="rId23"/>
    <p:sldId id="274" r:id="rId24"/>
    <p:sldId id="343" r:id="rId25"/>
    <p:sldId id="276" r:id="rId26"/>
    <p:sldId id="345" r:id="rId27"/>
    <p:sldId id="346" r:id="rId28"/>
    <p:sldId id="347" r:id="rId29"/>
    <p:sldId id="348" r:id="rId30"/>
    <p:sldId id="285" r:id="rId31"/>
    <p:sldId id="318" r:id="rId32"/>
    <p:sldId id="286" r:id="rId33"/>
    <p:sldId id="349" r:id="rId34"/>
    <p:sldId id="287" r:id="rId35"/>
    <p:sldId id="288" r:id="rId36"/>
    <p:sldId id="350" r:id="rId37"/>
    <p:sldId id="351" r:id="rId38"/>
    <p:sldId id="289" r:id="rId39"/>
    <p:sldId id="375" r:id="rId40"/>
    <p:sldId id="376" r:id="rId41"/>
    <p:sldId id="377" r:id="rId42"/>
    <p:sldId id="379" r:id="rId43"/>
    <p:sldId id="380" r:id="rId44"/>
    <p:sldId id="381" r:id="rId45"/>
    <p:sldId id="384" r:id="rId46"/>
    <p:sldId id="385" r:id="rId47"/>
    <p:sldId id="382" r:id="rId48"/>
    <p:sldId id="333" r:id="rId49"/>
    <p:sldId id="354" r:id="rId50"/>
    <p:sldId id="355" r:id="rId51"/>
    <p:sldId id="356" r:id="rId52"/>
    <p:sldId id="357" r:id="rId53"/>
    <p:sldId id="358" r:id="rId54"/>
    <p:sldId id="359" r:id="rId55"/>
    <p:sldId id="360" r:id="rId56"/>
    <p:sldId id="361" r:id="rId57"/>
    <p:sldId id="362" r:id="rId58"/>
    <p:sldId id="363" r:id="rId59"/>
    <p:sldId id="364" r:id="rId60"/>
    <p:sldId id="365" r:id="rId61"/>
    <p:sldId id="366" r:id="rId62"/>
    <p:sldId id="367" r:id="rId63"/>
    <p:sldId id="368" r:id="rId64"/>
    <p:sldId id="369" r:id="rId65"/>
    <p:sldId id="370" r:id="rId66"/>
    <p:sldId id="371" r:id="rId67"/>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5" autoAdjust="0"/>
    <p:restoredTop sz="87047" autoAdjust="0"/>
  </p:normalViewPr>
  <p:slideViewPr>
    <p:cSldViewPr snapToGrid="0">
      <p:cViewPr varScale="1">
        <p:scale>
          <a:sx n="90" d="100"/>
          <a:sy n="90" d="100"/>
        </p:scale>
        <p:origin x="128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22"/>
    </p:cViewPr>
  </p:sorterViewPr>
  <p:notesViewPr>
    <p:cSldViewPr snapToGrid="0">
      <p:cViewPr varScale="1">
        <p:scale>
          <a:sx n="94" d="100"/>
          <a:sy n="94" d="100"/>
        </p:scale>
        <p:origin x="-3600" y="-10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zh-CN" altLang="en-US"/>
          </a:p>
        </p:txBody>
      </p:sp>
      <p:sp>
        <p:nvSpPr>
          <p:cNvPr id="136195"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zh-CN"/>
          </a:p>
        </p:txBody>
      </p:sp>
      <p:sp>
        <p:nvSpPr>
          <p:cNvPr id="136196"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zh-CN"/>
          </a:p>
        </p:txBody>
      </p:sp>
      <p:sp>
        <p:nvSpPr>
          <p:cNvPr id="136197"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3E9D22EF-A6C5-46D1-B346-D3EFF23609AF}" type="slidenum">
              <a:rPr lang="zh-CN" altLang="en-US"/>
              <a:pPr/>
              <a:t>‹#›</a:t>
            </a:fld>
            <a:endParaRPr lang="en-US" altLang="zh-CN"/>
          </a:p>
        </p:txBody>
      </p:sp>
    </p:spTree>
    <p:extLst>
      <p:ext uri="{BB962C8B-B14F-4D97-AF65-F5344CB8AC3E}">
        <p14:creationId xmlns:p14="http://schemas.microsoft.com/office/powerpoint/2010/main" val="1434254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B839C059-CDEE-4309-91D6-8A839F0B918C}" type="datetimeFigureOut">
              <a:rPr lang="zh-CN" altLang="en-US" smtClean="0"/>
              <a:t>2021/6/21</a:t>
            </a:fld>
            <a:endParaRPr lang="zh-CN" altLang="en-US"/>
          </a:p>
        </p:txBody>
      </p:sp>
      <p:sp>
        <p:nvSpPr>
          <p:cNvPr id="4" name="幻灯片图像占位符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98323185-B2DF-4335-B83C-914671912ED8}" type="slidenum">
              <a:rPr lang="zh-CN" altLang="en-US" smtClean="0"/>
              <a:t>‹#›</a:t>
            </a:fld>
            <a:endParaRPr lang="zh-CN" altLang="en-US"/>
          </a:p>
        </p:txBody>
      </p:sp>
    </p:spTree>
    <p:extLst>
      <p:ext uri="{BB962C8B-B14F-4D97-AF65-F5344CB8AC3E}">
        <p14:creationId xmlns:p14="http://schemas.microsoft.com/office/powerpoint/2010/main" val="241852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7EC8D3A0-6F06-442C-AD06-DA3F8F91FFE7}" type="slidenum">
              <a:rPr lang="en-US" altLang="zh-CN" sz="1300">
                <a:latin typeface="Times New Roman" pitchFamily="18" charset="0"/>
              </a:rPr>
              <a:pPr/>
              <a:t>4</a:t>
            </a:fld>
            <a:endParaRPr lang="en-US" altLang="zh-CN" sz="130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eaLnBrk="0" hangingPunct="0">
              <a:defRPr sz="1700">
                <a:solidFill>
                  <a:schemeClr val="tx1"/>
                </a:solidFill>
                <a:latin typeface="Helvetica" pitchFamily="34" charset="0"/>
                <a:ea typeface="MS PGothic" pitchFamily="34" charset="-128"/>
              </a:defRPr>
            </a:lvl1pPr>
            <a:lvl2pPr marL="771925" indent="-296894" defTabSz="913775" eaLnBrk="0" hangingPunct="0">
              <a:defRPr sz="1700">
                <a:solidFill>
                  <a:schemeClr val="tx1"/>
                </a:solidFill>
                <a:latin typeface="Helvetica" pitchFamily="34" charset="0"/>
                <a:ea typeface="MS PGothic" pitchFamily="34" charset="-128"/>
              </a:defRPr>
            </a:lvl2pPr>
            <a:lvl3pPr marL="1187577" indent="-237515" defTabSz="913775" eaLnBrk="0" hangingPunct="0">
              <a:defRPr sz="1700">
                <a:solidFill>
                  <a:schemeClr val="tx1"/>
                </a:solidFill>
                <a:latin typeface="Helvetica" pitchFamily="34" charset="0"/>
                <a:ea typeface="MS PGothic" pitchFamily="34" charset="-128"/>
              </a:defRPr>
            </a:lvl3pPr>
            <a:lvl4pPr marL="1662608" indent="-237515" defTabSz="913775" eaLnBrk="0" hangingPunct="0">
              <a:defRPr sz="1700">
                <a:solidFill>
                  <a:schemeClr val="tx1"/>
                </a:solidFill>
                <a:latin typeface="Helvetica" pitchFamily="34" charset="0"/>
                <a:ea typeface="MS PGothic" pitchFamily="34" charset="-128"/>
              </a:defRPr>
            </a:lvl4pPr>
            <a:lvl5pPr marL="2137639" indent="-237515" defTabSz="913775" eaLnBrk="0" hangingPunct="0">
              <a:defRPr sz="1700">
                <a:solidFill>
                  <a:schemeClr val="tx1"/>
                </a:solidFill>
                <a:latin typeface="Helvetica" pitchFamily="34"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86691406-66D0-43B7-B990-5A275BF93A53}" type="slidenum">
              <a:rPr lang="en-US" altLang="zh-CN" sz="1200">
                <a:latin typeface="Times New Roman" pitchFamily="18" charset="0"/>
              </a:rPr>
              <a:pPr/>
              <a:t>40</a:t>
            </a:fld>
            <a:endParaRPr lang="en-US" altLang="zh-CN" sz="120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eaLnBrk="0" hangingPunct="0">
              <a:defRPr sz="1700">
                <a:solidFill>
                  <a:schemeClr val="tx1"/>
                </a:solidFill>
                <a:latin typeface="Helvetica" pitchFamily="34" charset="0"/>
                <a:ea typeface="MS PGothic" pitchFamily="34" charset="-128"/>
              </a:defRPr>
            </a:lvl1pPr>
            <a:lvl2pPr marL="771925" indent="-296894" defTabSz="913775" eaLnBrk="0" hangingPunct="0">
              <a:defRPr sz="1700">
                <a:solidFill>
                  <a:schemeClr val="tx1"/>
                </a:solidFill>
                <a:latin typeface="Helvetica" pitchFamily="34" charset="0"/>
                <a:ea typeface="MS PGothic" pitchFamily="34" charset="-128"/>
              </a:defRPr>
            </a:lvl2pPr>
            <a:lvl3pPr marL="1187577" indent="-237515" defTabSz="913775" eaLnBrk="0" hangingPunct="0">
              <a:defRPr sz="1700">
                <a:solidFill>
                  <a:schemeClr val="tx1"/>
                </a:solidFill>
                <a:latin typeface="Helvetica" pitchFamily="34" charset="0"/>
                <a:ea typeface="MS PGothic" pitchFamily="34" charset="-128"/>
              </a:defRPr>
            </a:lvl3pPr>
            <a:lvl4pPr marL="1662608" indent="-237515" defTabSz="913775" eaLnBrk="0" hangingPunct="0">
              <a:defRPr sz="1700">
                <a:solidFill>
                  <a:schemeClr val="tx1"/>
                </a:solidFill>
                <a:latin typeface="Helvetica" pitchFamily="34" charset="0"/>
                <a:ea typeface="MS PGothic" pitchFamily="34" charset="-128"/>
              </a:defRPr>
            </a:lvl4pPr>
            <a:lvl5pPr marL="2137639" indent="-237515" defTabSz="913775" eaLnBrk="0" hangingPunct="0">
              <a:defRPr sz="1700">
                <a:solidFill>
                  <a:schemeClr val="tx1"/>
                </a:solidFill>
                <a:latin typeface="Helvetica" pitchFamily="34"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9C23A144-01A2-447B-9970-953E33DE8E9B}" type="slidenum">
              <a:rPr lang="en-US" altLang="zh-CN" sz="1200">
                <a:latin typeface="Times New Roman" pitchFamily="18" charset="0"/>
              </a:rPr>
              <a:pPr/>
              <a:t>41</a:t>
            </a:fld>
            <a:endParaRPr lang="en-US" altLang="zh-CN" sz="120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eaLnBrk="0" hangingPunct="0">
              <a:defRPr sz="1700">
                <a:solidFill>
                  <a:schemeClr val="tx1"/>
                </a:solidFill>
                <a:latin typeface="Helvetica" pitchFamily="34" charset="0"/>
                <a:ea typeface="MS PGothic" pitchFamily="34" charset="-128"/>
              </a:defRPr>
            </a:lvl1pPr>
            <a:lvl2pPr marL="771925" indent="-296894" defTabSz="913775" eaLnBrk="0" hangingPunct="0">
              <a:defRPr sz="1700">
                <a:solidFill>
                  <a:schemeClr val="tx1"/>
                </a:solidFill>
                <a:latin typeface="Helvetica" pitchFamily="34" charset="0"/>
                <a:ea typeface="MS PGothic" pitchFamily="34" charset="-128"/>
              </a:defRPr>
            </a:lvl2pPr>
            <a:lvl3pPr marL="1187577" indent="-237515" defTabSz="913775" eaLnBrk="0" hangingPunct="0">
              <a:defRPr sz="1700">
                <a:solidFill>
                  <a:schemeClr val="tx1"/>
                </a:solidFill>
                <a:latin typeface="Helvetica" pitchFamily="34" charset="0"/>
                <a:ea typeface="MS PGothic" pitchFamily="34" charset="-128"/>
              </a:defRPr>
            </a:lvl3pPr>
            <a:lvl4pPr marL="1662608" indent="-237515" defTabSz="913775" eaLnBrk="0" hangingPunct="0">
              <a:defRPr sz="1700">
                <a:solidFill>
                  <a:schemeClr val="tx1"/>
                </a:solidFill>
                <a:latin typeface="Helvetica" pitchFamily="34" charset="0"/>
                <a:ea typeface="MS PGothic" pitchFamily="34" charset="-128"/>
              </a:defRPr>
            </a:lvl4pPr>
            <a:lvl5pPr marL="2137639" indent="-237515" defTabSz="913775" eaLnBrk="0" hangingPunct="0">
              <a:defRPr sz="1700">
                <a:solidFill>
                  <a:schemeClr val="tx1"/>
                </a:solidFill>
                <a:latin typeface="Helvetica" pitchFamily="34"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00E4D60F-D753-4E73-9762-7D42BD40D9E5}" type="slidenum">
              <a:rPr lang="en-US" altLang="zh-CN" sz="1200">
                <a:latin typeface="Times New Roman" pitchFamily="18" charset="0"/>
              </a:rPr>
              <a:pPr/>
              <a:t>42</a:t>
            </a:fld>
            <a:endParaRPr lang="en-US" altLang="zh-CN" sz="120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eaLnBrk="0" hangingPunct="0">
              <a:defRPr sz="1700">
                <a:solidFill>
                  <a:schemeClr val="tx1"/>
                </a:solidFill>
                <a:latin typeface="Helvetica" pitchFamily="34" charset="0"/>
                <a:ea typeface="MS PGothic" pitchFamily="34" charset="-128"/>
              </a:defRPr>
            </a:lvl1pPr>
            <a:lvl2pPr marL="771925" indent="-296894" defTabSz="913775" eaLnBrk="0" hangingPunct="0">
              <a:defRPr sz="1700">
                <a:solidFill>
                  <a:schemeClr val="tx1"/>
                </a:solidFill>
                <a:latin typeface="Helvetica" pitchFamily="34" charset="0"/>
                <a:ea typeface="MS PGothic" pitchFamily="34" charset="-128"/>
              </a:defRPr>
            </a:lvl2pPr>
            <a:lvl3pPr marL="1187577" indent="-237515" defTabSz="913775" eaLnBrk="0" hangingPunct="0">
              <a:defRPr sz="1700">
                <a:solidFill>
                  <a:schemeClr val="tx1"/>
                </a:solidFill>
                <a:latin typeface="Helvetica" pitchFamily="34" charset="0"/>
                <a:ea typeface="MS PGothic" pitchFamily="34" charset="-128"/>
              </a:defRPr>
            </a:lvl3pPr>
            <a:lvl4pPr marL="1662608" indent="-237515" defTabSz="913775" eaLnBrk="0" hangingPunct="0">
              <a:defRPr sz="1700">
                <a:solidFill>
                  <a:schemeClr val="tx1"/>
                </a:solidFill>
                <a:latin typeface="Helvetica" pitchFamily="34" charset="0"/>
                <a:ea typeface="MS PGothic" pitchFamily="34" charset="-128"/>
              </a:defRPr>
            </a:lvl4pPr>
            <a:lvl5pPr marL="2137639" indent="-237515" defTabSz="913775" eaLnBrk="0" hangingPunct="0">
              <a:defRPr sz="1700">
                <a:solidFill>
                  <a:schemeClr val="tx1"/>
                </a:solidFill>
                <a:latin typeface="Helvetica" pitchFamily="34"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C13A322E-FABF-491E-90B8-298842A19603}" type="slidenum">
              <a:rPr lang="en-US" altLang="zh-CN" sz="1200">
                <a:latin typeface="Times New Roman" pitchFamily="18" charset="0"/>
              </a:rPr>
              <a:pPr/>
              <a:t>43</a:t>
            </a:fld>
            <a:endParaRPr lang="en-US" altLang="zh-CN" sz="120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3302A7D-0F61-44A9-9356-8337A141C979}" type="slidenum">
              <a:rPr lang="en-US" altLang="zh-CN"/>
              <a:pPr>
                <a:defRPr/>
              </a:pPr>
              <a:t>44</a:t>
            </a:fld>
            <a:endParaRPr lang="en-US" altLang="zh-CN"/>
          </a:p>
        </p:txBody>
      </p:sp>
    </p:spTree>
    <p:extLst>
      <p:ext uri="{BB962C8B-B14F-4D97-AF65-F5344CB8AC3E}">
        <p14:creationId xmlns:p14="http://schemas.microsoft.com/office/powerpoint/2010/main" val="918351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eaLnBrk="0" hangingPunct="0">
              <a:defRPr sz="1700">
                <a:solidFill>
                  <a:schemeClr val="tx1"/>
                </a:solidFill>
                <a:latin typeface="Helvetica" pitchFamily="34" charset="0"/>
                <a:ea typeface="MS PGothic" pitchFamily="34" charset="-128"/>
              </a:defRPr>
            </a:lvl1pPr>
            <a:lvl2pPr marL="771925" indent="-296894" defTabSz="913775" eaLnBrk="0" hangingPunct="0">
              <a:defRPr sz="1700">
                <a:solidFill>
                  <a:schemeClr val="tx1"/>
                </a:solidFill>
                <a:latin typeface="Helvetica" pitchFamily="34" charset="0"/>
                <a:ea typeface="MS PGothic" pitchFamily="34" charset="-128"/>
              </a:defRPr>
            </a:lvl2pPr>
            <a:lvl3pPr marL="1187577" indent="-237515" defTabSz="913775" eaLnBrk="0" hangingPunct="0">
              <a:defRPr sz="1700">
                <a:solidFill>
                  <a:schemeClr val="tx1"/>
                </a:solidFill>
                <a:latin typeface="Helvetica" pitchFamily="34" charset="0"/>
                <a:ea typeface="MS PGothic" pitchFamily="34" charset="-128"/>
              </a:defRPr>
            </a:lvl3pPr>
            <a:lvl4pPr marL="1662608" indent="-237515" defTabSz="913775" eaLnBrk="0" hangingPunct="0">
              <a:defRPr sz="1700">
                <a:solidFill>
                  <a:schemeClr val="tx1"/>
                </a:solidFill>
                <a:latin typeface="Helvetica" pitchFamily="34" charset="0"/>
                <a:ea typeface="MS PGothic" pitchFamily="34" charset="-128"/>
              </a:defRPr>
            </a:lvl4pPr>
            <a:lvl5pPr marL="2137639" indent="-237515" defTabSz="913775" eaLnBrk="0" hangingPunct="0">
              <a:defRPr sz="1700">
                <a:solidFill>
                  <a:schemeClr val="tx1"/>
                </a:solidFill>
                <a:latin typeface="Helvetica" pitchFamily="34"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CBB1D40F-43EB-4A4D-80A6-23764BAE9663}" type="slidenum">
              <a:rPr lang="en-US" altLang="zh-CN" sz="1200">
                <a:latin typeface="Times New Roman" pitchFamily="18" charset="0"/>
              </a:rPr>
              <a:pPr/>
              <a:t>45</a:t>
            </a:fld>
            <a:endParaRPr lang="en-US" altLang="zh-CN" sz="120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eaLnBrk="0" hangingPunct="0">
              <a:defRPr sz="1700">
                <a:solidFill>
                  <a:schemeClr val="tx1"/>
                </a:solidFill>
                <a:latin typeface="Helvetica" pitchFamily="34" charset="0"/>
                <a:ea typeface="MS PGothic" pitchFamily="34" charset="-128"/>
              </a:defRPr>
            </a:lvl1pPr>
            <a:lvl2pPr marL="771925" indent="-296894" defTabSz="913775" eaLnBrk="0" hangingPunct="0">
              <a:defRPr sz="1700">
                <a:solidFill>
                  <a:schemeClr val="tx1"/>
                </a:solidFill>
                <a:latin typeface="Helvetica" pitchFamily="34" charset="0"/>
                <a:ea typeface="MS PGothic" pitchFamily="34" charset="-128"/>
              </a:defRPr>
            </a:lvl2pPr>
            <a:lvl3pPr marL="1187577" indent="-237515" defTabSz="913775" eaLnBrk="0" hangingPunct="0">
              <a:defRPr sz="1700">
                <a:solidFill>
                  <a:schemeClr val="tx1"/>
                </a:solidFill>
                <a:latin typeface="Helvetica" pitchFamily="34" charset="0"/>
                <a:ea typeface="MS PGothic" pitchFamily="34" charset="-128"/>
              </a:defRPr>
            </a:lvl3pPr>
            <a:lvl4pPr marL="1662608" indent="-237515" defTabSz="913775" eaLnBrk="0" hangingPunct="0">
              <a:defRPr sz="1700">
                <a:solidFill>
                  <a:schemeClr val="tx1"/>
                </a:solidFill>
                <a:latin typeface="Helvetica" pitchFamily="34" charset="0"/>
                <a:ea typeface="MS PGothic" pitchFamily="34" charset="-128"/>
              </a:defRPr>
            </a:lvl4pPr>
            <a:lvl5pPr marL="2137639" indent="-237515" defTabSz="913775" eaLnBrk="0" hangingPunct="0">
              <a:defRPr sz="1700">
                <a:solidFill>
                  <a:schemeClr val="tx1"/>
                </a:solidFill>
                <a:latin typeface="Helvetica" pitchFamily="34"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47C4651A-98D2-4CC8-B3AA-BC0EECDF5575}" type="slidenum">
              <a:rPr lang="en-US" altLang="zh-CN" sz="1200">
                <a:latin typeface="Times New Roman" pitchFamily="18" charset="0"/>
              </a:rPr>
              <a:pPr/>
              <a:t>46</a:t>
            </a:fld>
            <a:endParaRPr lang="en-US" altLang="zh-CN" sz="120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D2DE8B4E-CAB3-4ED4-8A80-3222E581DB01}" type="slidenum">
              <a:rPr lang="en-US" altLang="zh-CN" sz="1200">
                <a:latin typeface="Times New Roman" pitchFamily="18" charset="0"/>
              </a:rPr>
              <a:pPr/>
              <a:t>49</a:t>
            </a:fld>
            <a:endParaRPr lang="en-US" altLang="zh-CN" sz="1200">
              <a:latin typeface="Times New Roman"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D1003E7C-4F12-4F34-A202-05F2CEDADEDD}" type="slidenum">
              <a:rPr lang="en-US" altLang="zh-CN" sz="1200">
                <a:latin typeface="Times New Roman" pitchFamily="18" charset="0"/>
              </a:rPr>
              <a:pPr/>
              <a:t>50</a:t>
            </a:fld>
            <a:endParaRPr lang="en-US" altLang="zh-CN" sz="1200">
              <a:latin typeface="Times New Roman"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82759719-5EC7-46A6-B0B5-AA0449AFB6F2}" type="slidenum">
              <a:rPr lang="en-US" altLang="zh-CN" sz="1200">
                <a:latin typeface="Times New Roman" pitchFamily="18" charset="0"/>
              </a:rPr>
              <a:pPr/>
              <a:t>51</a:t>
            </a:fld>
            <a:endParaRPr lang="en-US" altLang="zh-CN" sz="1200">
              <a:latin typeface="Times New Roman"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F9076F3D-F82F-435D-BEDC-DEDA0311AB15}" type="slidenum">
              <a:rPr lang="en-US" altLang="zh-CN" sz="1300">
                <a:latin typeface="Times New Roman" pitchFamily="18" charset="0"/>
              </a:rPr>
              <a:pPr/>
              <a:t>5</a:t>
            </a:fld>
            <a:endParaRPr lang="en-US" altLang="zh-CN" sz="130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6A706044-89D8-466E-9C57-980A7902B7F6}" type="slidenum">
              <a:rPr lang="en-US" altLang="zh-CN" sz="1200">
                <a:latin typeface="Times New Roman" pitchFamily="18" charset="0"/>
              </a:rPr>
              <a:pPr/>
              <a:t>52</a:t>
            </a:fld>
            <a:endParaRPr lang="en-US" altLang="zh-CN" sz="1200">
              <a:latin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F60C30FE-72D5-49AB-896A-14C3FD1B688A}" type="slidenum">
              <a:rPr lang="en-US" altLang="zh-CN" sz="1200">
                <a:latin typeface="Times New Roman" pitchFamily="18" charset="0"/>
              </a:rPr>
              <a:pPr/>
              <a:t>53</a:t>
            </a:fld>
            <a:endParaRPr lang="en-US" altLang="zh-CN" sz="1200">
              <a:latin typeface="Times New Roman"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DBB56CD6-2A31-49ED-BD69-42A1E1054602}" type="slidenum">
              <a:rPr lang="en-US" altLang="zh-CN" sz="1200">
                <a:latin typeface="Times New Roman" pitchFamily="18" charset="0"/>
              </a:rPr>
              <a:pPr/>
              <a:t>54</a:t>
            </a:fld>
            <a:endParaRPr lang="en-US" altLang="zh-CN" sz="1200">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B9C64B4A-EE9B-4FA0-ADD1-637CD13E1AA2}" type="slidenum">
              <a:rPr lang="en-US" altLang="zh-CN" sz="1200">
                <a:latin typeface="Times New Roman" pitchFamily="18" charset="0"/>
              </a:rPr>
              <a:pPr/>
              <a:t>56</a:t>
            </a:fld>
            <a:endParaRPr lang="en-US" altLang="zh-CN" sz="1200">
              <a:latin typeface="Times New Roman"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E58B9A5E-5246-4330-AF62-5C5A873FEFF2}" type="slidenum">
              <a:rPr lang="en-US" altLang="zh-CN" sz="1200">
                <a:latin typeface="Times New Roman" pitchFamily="18" charset="0"/>
              </a:rPr>
              <a:pPr/>
              <a:t>57</a:t>
            </a:fld>
            <a:endParaRPr lang="en-US" altLang="zh-CN" sz="1200">
              <a:latin typeface="Times New Roman"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6F0B1916-DB2C-4E62-BB72-CE391BF45DD9}" type="slidenum">
              <a:rPr lang="en-US" altLang="zh-CN" sz="1200">
                <a:latin typeface="Times New Roman" pitchFamily="18" charset="0"/>
              </a:rPr>
              <a:pPr/>
              <a:t>58</a:t>
            </a:fld>
            <a:endParaRPr lang="en-US" altLang="zh-CN" sz="1200">
              <a:latin typeface="Times New Roman"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B6370C2A-2FC5-47C7-AC7B-0BC2724ED201}" type="slidenum">
              <a:rPr lang="en-US" altLang="zh-CN" sz="1200">
                <a:latin typeface="Times New Roman" pitchFamily="18" charset="0"/>
              </a:rPr>
              <a:pPr/>
              <a:t>59</a:t>
            </a:fld>
            <a:endParaRPr lang="en-US" altLang="zh-CN" sz="1200">
              <a:latin typeface="Times New Roman"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0B26EFE0-95F8-45AC-83D2-464A60DB52FE}" type="slidenum">
              <a:rPr lang="en-US" altLang="zh-CN" sz="1200">
                <a:latin typeface="Times New Roman" pitchFamily="18" charset="0"/>
              </a:rPr>
              <a:pPr/>
              <a:t>60</a:t>
            </a:fld>
            <a:endParaRPr lang="en-US" altLang="zh-CN" sz="1200">
              <a:latin typeface="Times New Roman"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C85FB0AF-703E-41C8-AF5F-19180F205F72}" type="slidenum">
              <a:rPr lang="en-US" altLang="zh-CN" sz="1200">
                <a:latin typeface="Times New Roman" pitchFamily="18" charset="0"/>
              </a:rPr>
              <a:pPr/>
              <a:t>61</a:t>
            </a:fld>
            <a:endParaRPr lang="en-US" altLang="zh-CN" sz="1200">
              <a:latin typeface="Times New Roman"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296EFA7F-76BD-49F9-A232-F9D32D6667F5}" type="slidenum">
              <a:rPr lang="en-US" altLang="zh-CN" sz="1200">
                <a:latin typeface="Times New Roman" pitchFamily="18" charset="0"/>
              </a:rPr>
              <a:pPr/>
              <a:t>62</a:t>
            </a:fld>
            <a:endParaRPr lang="en-US" altLang="zh-CN" sz="1200">
              <a:latin typeface="Times New Roman"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提交之前，旧数据怎么找回来</a:t>
            </a:r>
            <a:endParaRPr lang="en-US" altLang="zh-CN" dirty="0"/>
          </a:p>
          <a:p>
            <a:r>
              <a:rPr lang="zh-CN" altLang="en-US" dirty="0"/>
              <a:t>提交之后，新数据别丢了</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8323185-B2DF-4335-B83C-914671912ED8}" type="slidenum">
              <a:rPr lang="zh-CN" altLang="en-US" smtClean="0"/>
              <a:t>11</a:t>
            </a:fld>
            <a:endParaRPr lang="zh-CN" altLang="en-US"/>
          </a:p>
        </p:txBody>
      </p:sp>
    </p:spTree>
    <p:extLst>
      <p:ext uri="{BB962C8B-B14F-4D97-AF65-F5344CB8AC3E}">
        <p14:creationId xmlns:p14="http://schemas.microsoft.com/office/powerpoint/2010/main" val="1208031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6F94ADFD-D84B-43E5-97A2-BA3FB1F7DE73}" type="slidenum">
              <a:rPr lang="en-US" altLang="zh-CN" sz="1200">
                <a:latin typeface="Times New Roman" pitchFamily="18" charset="0"/>
              </a:rPr>
              <a:pPr/>
              <a:t>63</a:t>
            </a:fld>
            <a:endParaRPr lang="en-US" altLang="zh-CN" sz="1200">
              <a:latin typeface="Times New Roman"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71FABD07-9FEC-4FCD-881F-6FC72E00533E}" type="slidenum">
              <a:rPr lang="en-US" altLang="zh-CN" sz="1200">
                <a:latin typeface="Times New Roman" pitchFamily="18" charset="0"/>
              </a:rPr>
              <a:pPr/>
              <a:t>65</a:t>
            </a:fld>
            <a:endParaRPr lang="en-US" altLang="zh-CN" sz="1200">
              <a:latin typeface="Times New Roman"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043A6254-4C7B-4FF9-BFD0-49171F2AB46E}" type="slidenum">
              <a:rPr lang="en-US" altLang="zh-CN" sz="1200">
                <a:latin typeface="Times New Roman" pitchFamily="18" charset="0"/>
              </a:rPr>
              <a:pPr/>
              <a:t>66</a:t>
            </a:fld>
            <a:endParaRPr lang="en-US" altLang="zh-CN" sz="1200">
              <a:latin typeface="Times New Roman"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8323185-B2DF-4335-B83C-914671912ED8}" type="slidenum">
              <a:rPr lang="zh-CN" altLang="en-US" smtClean="0"/>
              <a:t>23</a:t>
            </a:fld>
            <a:endParaRPr lang="zh-CN" altLang="en-US"/>
          </a:p>
        </p:txBody>
      </p:sp>
    </p:spTree>
    <p:extLst>
      <p:ext uri="{BB962C8B-B14F-4D97-AF65-F5344CB8AC3E}">
        <p14:creationId xmlns:p14="http://schemas.microsoft.com/office/powerpoint/2010/main" val="211869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0B4A58C7-B283-4B03-B9FA-FF6C8B4244A1}" type="slidenum">
              <a:rPr lang="en-US" altLang="zh-CN" sz="1200">
                <a:latin typeface="Times New Roman" pitchFamily="18" charset="0"/>
              </a:rPr>
              <a:pPr/>
              <a:t>24</a:t>
            </a:fld>
            <a:endParaRPr lang="en-US" altLang="zh-CN" sz="120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a:defRPr sz="1700">
                <a:solidFill>
                  <a:schemeClr val="tx1"/>
                </a:solidFill>
                <a:latin typeface="Helvetica" charset="0"/>
                <a:ea typeface="MS PGothic" pitchFamily="34" charset="-128"/>
              </a:defRPr>
            </a:lvl1pPr>
            <a:lvl2pPr marL="771925" indent="-296894" defTabSz="913775">
              <a:defRPr sz="1700">
                <a:solidFill>
                  <a:schemeClr val="tx1"/>
                </a:solidFill>
                <a:latin typeface="Helvetica" charset="0"/>
                <a:ea typeface="MS PGothic" pitchFamily="34" charset="-128"/>
              </a:defRPr>
            </a:lvl2pPr>
            <a:lvl3pPr marL="1187577" indent="-237515" defTabSz="913775">
              <a:defRPr sz="1700">
                <a:solidFill>
                  <a:schemeClr val="tx1"/>
                </a:solidFill>
                <a:latin typeface="Helvetica" charset="0"/>
                <a:ea typeface="MS PGothic" pitchFamily="34" charset="-128"/>
              </a:defRPr>
            </a:lvl3pPr>
            <a:lvl4pPr marL="1662608" indent="-237515" defTabSz="913775">
              <a:defRPr sz="1700">
                <a:solidFill>
                  <a:schemeClr val="tx1"/>
                </a:solidFill>
                <a:latin typeface="Helvetica" charset="0"/>
                <a:ea typeface="MS PGothic" pitchFamily="34" charset="-128"/>
              </a:defRPr>
            </a:lvl4pPr>
            <a:lvl5pPr marL="2137639" indent="-237515" defTabSz="913775">
              <a:defRPr sz="1700">
                <a:solidFill>
                  <a:schemeClr val="tx1"/>
                </a:solidFill>
                <a:latin typeface="Helvetica"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charset="0"/>
                <a:ea typeface="MS PGothic" pitchFamily="34" charset="-128"/>
              </a:defRPr>
            </a:lvl9pPr>
          </a:lstStyle>
          <a:p>
            <a:fld id="{C571DD12-9D26-4EC4-A2C6-D68FCF386963}" type="slidenum">
              <a:rPr lang="en-US" altLang="zh-CN" sz="1200">
                <a:latin typeface="Times New Roman" pitchFamily="18" charset="0"/>
              </a:rPr>
              <a:pPr/>
              <a:t>29</a:t>
            </a:fld>
            <a:endParaRPr lang="en-US" altLang="zh-CN" sz="1200">
              <a:latin typeface="Times New Roman"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4143843" y="9120156"/>
            <a:ext cx="3169699" cy="47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b"/>
          <a:lstStyle>
            <a:lvl1pPr defTabSz="879475">
              <a:defRPr sz="1600">
                <a:solidFill>
                  <a:schemeClr val="tx1"/>
                </a:solidFill>
                <a:latin typeface="Helvetica" charset="0"/>
                <a:ea typeface="MS PGothic" pitchFamily="34" charset="-128"/>
              </a:defRPr>
            </a:lvl1pPr>
            <a:lvl2pPr marL="742950" indent="-285750" defTabSz="879475">
              <a:defRPr sz="1600">
                <a:solidFill>
                  <a:schemeClr val="tx1"/>
                </a:solidFill>
                <a:latin typeface="Helvetica" charset="0"/>
                <a:ea typeface="MS PGothic" pitchFamily="34" charset="-128"/>
              </a:defRPr>
            </a:lvl2pPr>
            <a:lvl3pPr marL="1143000" indent="-228600" defTabSz="879475">
              <a:defRPr sz="1600">
                <a:solidFill>
                  <a:schemeClr val="tx1"/>
                </a:solidFill>
                <a:latin typeface="Helvetica" charset="0"/>
                <a:ea typeface="MS PGothic" pitchFamily="34" charset="-128"/>
              </a:defRPr>
            </a:lvl3pPr>
            <a:lvl4pPr marL="1600200" indent="-228600" defTabSz="879475">
              <a:defRPr sz="1600">
                <a:solidFill>
                  <a:schemeClr val="tx1"/>
                </a:solidFill>
                <a:latin typeface="Helvetica" charset="0"/>
                <a:ea typeface="MS PGothic" pitchFamily="34" charset="-128"/>
              </a:defRPr>
            </a:lvl4pPr>
            <a:lvl5pPr marL="2057400" indent="-228600" defTabSz="879475">
              <a:defRPr sz="1600">
                <a:solidFill>
                  <a:schemeClr val="tx1"/>
                </a:solidFill>
                <a:latin typeface="Helvetica" charset="0"/>
                <a:ea typeface="MS PGothic" pitchFamily="34" charset="-128"/>
              </a:defRPr>
            </a:lvl5pPr>
            <a:lvl6pPr marL="2514600" indent="-228600" defTabSz="879475"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defTabSz="879475"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defTabSz="879475"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defTabSz="879475" eaLnBrk="0" fontAlgn="base" hangingPunct="0">
              <a:spcBef>
                <a:spcPct val="0"/>
              </a:spcBef>
              <a:spcAft>
                <a:spcPct val="0"/>
              </a:spcAft>
              <a:defRPr sz="1600">
                <a:solidFill>
                  <a:schemeClr val="tx1"/>
                </a:solidFill>
                <a:latin typeface="Helvetica" charset="0"/>
                <a:ea typeface="MS PGothic" pitchFamily="34" charset="-128"/>
              </a:defRPr>
            </a:lvl9pPr>
          </a:lstStyle>
          <a:p>
            <a:pPr algn="r"/>
            <a:fld id="{ACDD2E59-8F24-437E-B58E-E41CEF5DCA8F}" type="slidenum">
              <a:rPr lang="en-US" altLang="zh-CN" sz="1200">
                <a:latin typeface="Times New Roman" pitchFamily="18" charset="0"/>
              </a:rPr>
              <a:pPr algn="r"/>
              <a:t>36</a:t>
            </a:fld>
            <a:endParaRPr lang="en-US" altLang="zh-CN" sz="1200">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4143843" y="9120156"/>
            <a:ext cx="3169699" cy="47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b"/>
          <a:lstStyle>
            <a:lvl1pPr defTabSz="879475">
              <a:defRPr sz="1600">
                <a:solidFill>
                  <a:schemeClr val="tx1"/>
                </a:solidFill>
                <a:latin typeface="Helvetica" charset="0"/>
                <a:ea typeface="MS PGothic" pitchFamily="34" charset="-128"/>
              </a:defRPr>
            </a:lvl1pPr>
            <a:lvl2pPr marL="742950" indent="-285750" defTabSz="879475">
              <a:defRPr sz="1600">
                <a:solidFill>
                  <a:schemeClr val="tx1"/>
                </a:solidFill>
                <a:latin typeface="Helvetica" charset="0"/>
                <a:ea typeface="MS PGothic" pitchFamily="34" charset="-128"/>
              </a:defRPr>
            </a:lvl2pPr>
            <a:lvl3pPr marL="1143000" indent="-228600" defTabSz="879475">
              <a:defRPr sz="1600">
                <a:solidFill>
                  <a:schemeClr val="tx1"/>
                </a:solidFill>
                <a:latin typeface="Helvetica" charset="0"/>
                <a:ea typeface="MS PGothic" pitchFamily="34" charset="-128"/>
              </a:defRPr>
            </a:lvl3pPr>
            <a:lvl4pPr marL="1600200" indent="-228600" defTabSz="879475">
              <a:defRPr sz="1600">
                <a:solidFill>
                  <a:schemeClr val="tx1"/>
                </a:solidFill>
                <a:latin typeface="Helvetica" charset="0"/>
                <a:ea typeface="MS PGothic" pitchFamily="34" charset="-128"/>
              </a:defRPr>
            </a:lvl4pPr>
            <a:lvl5pPr marL="2057400" indent="-228600" defTabSz="879475">
              <a:defRPr sz="1600">
                <a:solidFill>
                  <a:schemeClr val="tx1"/>
                </a:solidFill>
                <a:latin typeface="Helvetica" charset="0"/>
                <a:ea typeface="MS PGothic" pitchFamily="34" charset="-128"/>
              </a:defRPr>
            </a:lvl5pPr>
            <a:lvl6pPr marL="2514600" indent="-228600" defTabSz="879475"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defTabSz="879475"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defTabSz="879475"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defTabSz="879475" eaLnBrk="0" fontAlgn="base" hangingPunct="0">
              <a:spcBef>
                <a:spcPct val="0"/>
              </a:spcBef>
              <a:spcAft>
                <a:spcPct val="0"/>
              </a:spcAft>
              <a:defRPr sz="1600">
                <a:solidFill>
                  <a:schemeClr val="tx1"/>
                </a:solidFill>
                <a:latin typeface="Helvetica" charset="0"/>
                <a:ea typeface="MS PGothic" pitchFamily="34" charset="-128"/>
              </a:defRPr>
            </a:lvl9pPr>
          </a:lstStyle>
          <a:p>
            <a:pPr algn="r"/>
            <a:fld id="{86C2166E-62C2-454D-B509-23600AC712F2}" type="slidenum">
              <a:rPr lang="en-US" altLang="zh-CN" sz="1200">
                <a:latin typeface="Times New Roman" pitchFamily="18" charset="0"/>
              </a:rPr>
              <a:pPr algn="r"/>
              <a:t>37</a:t>
            </a:fld>
            <a:endParaRPr lang="en-US" altLang="zh-CN" sz="120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775" eaLnBrk="0" hangingPunct="0">
              <a:defRPr sz="1700">
                <a:solidFill>
                  <a:schemeClr val="tx1"/>
                </a:solidFill>
                <a:latin typeface="Helvetica" pitchFamily="34" charset="0"/>
                <a:ea typeface="MS PGothic" pitchFamily="34" charset="-128"/>
              </a:defRPr>
            </a:lvl1pPr>
            <a:lvl2pPr marL="771925" indent="-296894" defTabSz="913775" eaLnBrk="0" hangingPunct="0">
              <a:defRPr sz="1700">
                <a:solidFill>
                  <a:schemeClr val="tx1"/>
                </a:solidFill>
                <a:latin typeface="Helvetica" pitchFamily="34" charset="0"/>
                <a:ea typeface="MS PGothic" pitchFamily="34" charset="-128"/>
              </a:defRPr>
            </a:lvl2pPr>
            <a:lvl3pPr marL="1187577" indent="-237515" defTabSz="913775" eaLnBrk="0" hangingPunct="0">
              <a:defRPr sz="1700">
                <a:solidFill>
                  <a:schemeClr val="tx1"/>
                </a:solidFill>
                <a:latin typeface="Helvetica" pitchFamily="34" charset="0"/>
                <a:ea typeface="MS PGothic" pitchFamily="34" charset="-128"/>
              </a:defRPr>
            </a:lvl3pPr>
            <a:lvl4pPr marL="1662608" indent="-237515" defTabSz="913775" eaLnBrk="0" hangingPunct="0">
              <a:defRPr sz="1700">
                <a:solidFill>
                  <a:schemeClr val="tx1"/>
                </a:solidFill>
                <a:latin typeface="Helvetica" pitchFamily="34" charset="0"/>
                <a:ea typeface="MS PGothic" pitchFamily="34" charset="-128"/>
              </a:defRPr>
            </a:lvl4pPr>
            <a:lvl5pPr marL="2137639" indent="-237515" defTabSz="913775" eaLnBrk="0" hangingPunct="0">
              <a:defRPr sz="1700">
                <a:solidFill>
                  <a:schemeClr val="tx1"/>
                </a:solidFill>
                <a:latin typeface="Helvetica" pitchFamily="34" charset="0"/>
                <a:ea typeface="MS PGothic" pitchFamily="34" charset="-128"/>
              </a:defRPr>
            </a:lvl5pPr>
            <a:lvl6pPr marL="2612669"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6pPr>
            <a:lvl7pPr marL="3087700"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7pPr>
            <a:lvl8pPr marL="3562731"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8pPr>
            <a:lvl9pPr marL="4037762" indent="-237515" defTabSz="913775"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09842EF4-0F41-496D-8AFD-3946FA7A2CFE}" type="slidenum">
              <a:rPr lang="en-US" altLang="zh-CN" sz="1200">
                <a:latin typeface="Times New Roman" pitchFamily="18" charset="0"/>
              </a:rPr>
              <a:pPr/>
              <a:t>39</a:t>
            </a:fld>
            <a:endParaRPr lang="en-US" altLang="zh-CN" sz="120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1"/>
            </a:gs>
            <a:gs pos="100000">
              <a:schemeClr val="bg1">
                <a:gamma/>
                <a:shade val="66275"/>
                <a:invGamma/>
              </a:schemeClr>
            </a:gs>
          </a:gsLst>
          <a:lin ang="5400000" scaled="1"/>
        </a:gradFill>
        <a:effectLst/>
      </p:bgPr>
    </p:bg>
    <p:spTree>
      <p:nvGrpSpPr>
        <p:cNvPr id="1" name=""/>
        <p:cNvGrpSpPr/>
        <p:nvPr/>
      </p:nvGrpSpPr>
      <p:grpSpPr>
        <a:xfrm>
          <a:off x="0" y="0"/>
          <a:ext cx="0" cy="0"/>
          <a:chOff x="0" y="0"/>
          <a:chExt cx="0" cy="0"/>
        </a:xfrm>
      </p:grpSpPr>
      <p:sp>
        <p:nvSpPr>
          <p:cNvPr id="4098" name="Freeform 2"/>
          <p:cNvSpPr>
            <a:spLocks/>
          </p:cNvSpPr>
          <p:nvPr/>
        </p:nvSpPr>
        <p:spPr bwMode="gray">
          <a:xfrm>
            <a:off x="690563" y="3340100"/>
            <a:ext cx="7653337"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4099"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a:t>Click to edit Master title style</a:t>
            </a:r>
          </a:p>
        </p:txBody>
      </p:sp>
      <p:sp>
        <p:nvSpPr>
          <p:cNvPr id="4100"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zh-CN" noProof="0"/>
              <a:t>Click to edit Master subtitle style</a:t>
            </a:r>
          </a:p>
        </p:txBody>
      </p:sp>
      <p:sp>
        <p:nvSpPr>
          <p:cNvPr id="4101" name="Rectangle 5"/>
          <p:cNvSpPr>
            <a:spLocks noGrp="1" noChangeArrowheads="1"/>
          </p:cNvSpPr>
          <p:nvPr>
            <p:ph type="dt" sz="half" idx="2"/>
          </p:nvPr>
        </p:nvSpPr>
        <p:spPr/>
        <p:txBody>
          <a:bodyPr/>
          <a:lstStyle>
            <a:lvl1pPr>
              <a:defRPr>
                <a:solidFill>
                  <a:srgbClr val="578963"/>
                </a:solidFill>
              </a:defRPr>
            </a:lvl1pPr>
          </a:lstStyle>
          <a:p>
            <a:endParaRPr lang="en-US" altLang="zh-CN"/>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ea typeface="宋体" pitchFamily="2" charset="-122"/>
              </a:defRPr>
            </a:lvl1pPr>
          </a:lstStyle>
          <a:p>
            <a:endParaRPr lang="en-US" altLang="zh-CN"/>
          </a:p>
        </p:txBody>
      </p:sp>
      <p:sp>
        <p:nvSpPr>
          <p:cNvPr id="4103" name="Rectangle 7"/>
          <p:cNvSpPr>
            <a:spLocks noGrp="1" noChangeArrowheads="1"/>
          </p:cNvSpPr>
          <p:nvPr>
            <p:ph type="sldNum" sz="quarter" idx="4"/>
          </p:nvPr>
        </p:nvSpPr>
        <p:spPr/>
        <p:txBody>
          <a:bodyPr/>
          <a:lstStyle>
            <a:lvl1pPr>
              <a:defRPr>
                <a:solidFill>
                  <a:srgbClr val="578963"/>
                </a:solidFill>
              </a:defRPr>
            </a:lvl1pPr>
          </a:lstStyle>
          <a:p>
            <a:fld id="{4634191E-BD7E-4847-A1BC-A368488097A9}"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8E9BA1FD-3E22-49D2-9182-B04DF53C2234}" type="slidenum">
              <a:rPr lang="zh-CN" altLang="en-US"/>
              <a:pPr/>
              <a:t>‹#›</a:t>
            </a:fld>
            <a:endParaRPr lang="en-US" altLang="zh-CN"/>
          </a:p>
        </p:txBody>
      </p:sp>
    </p:spTree>
    <p:extLst>
      <p:ext uri="{BB962C8B-B14F-4D97-AF65-F5344CB8AC3E}">
        <p14:creationId xmlns:p14="http://schemas.microsoft.com/office/powerpoint/2010/main" val="2432746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0"/>
            <a:ext cx="2019300" cy="5969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0"/>
            <a:ext cx="5905500" cy="5969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F51740C1-841C-475D-BB84-4173B196500E}" type="slidenum">
              <a:rPr lang="zh-CN" altLang="en-US"/>
              <a:pPr/>
              <a:t>‹#›</a:t>
            </a:fld>
            <a:endParaRPr lang="en-US" altLang="zh-CN"/>
          </a:p>
        </p:txBody>
      </p:sp>
    </p:spTree>
    <p:extLst>
      <p:ext uri="{BB962C8B-B14F-4D97-AF65-F5344CB8AC3E}">
        <p14:creationId xmlns:p14="http://schemas.microsoft.com/office/powerpoint/2010/main" val="409794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81177B68-74D6-422B-B950-0A772C5D02AC}" type="slidenum">
              <a:rPr lang="zh-CN" altLang="en-US"/>
              <a:pPr/>
              <a:t>‹#›</a:t>
            </a:fld>
            <a:endParaRPr lang="en-US" altLang="zh-CN"/>
          </a:p>
        </p:txBody>
      </p:sp>
    </p:spTree>
    <p:extLst>
      <p:ext uri="{BB962C8B-B14F-4D97-AF65-F5344CB8AC3E}">
        <p14:creationId xmlns:p14="http://schemas.microsoft.com/office/powerpoint/2010/main" val="183850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CBDD0937-35AD-4504-992F-0F2DFE719C98}" type="slidenum">
              <a:rPr lang="zh-CN" altLang="en-US"/>
              <a:pPr/>
              <a:t>‹#›</a:t>
            </a:fld>
            <a:endParaRPr lang="en-US" altLang="zh-CN"/>
          </a:p>
        </p:txBody>
      </p:sp>
    </p:spTree>
    <p:extLst>
      <p:ext uri="{BB962C8B-B14F-4D97-AF65-F5344CB8AC3E}">
        <p14:creationId xmlns:p14="http://schemas.microsoft.com/office/powerpoint/2010/main" val="380104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71500" y="1092200"/>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092200"/>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A17F4DFB-F71B-4240-9BF9-6C615433D7B5}" type="slidenum">
              <a:rPr lang="zh-CN" altLang="en-US"/>
              <a:pPr/>
              <a:t>‹#›</a:t>
            </a:fld>
            <a:endParaRPr lang="en-US" altLang="zh-CN"/>
          </a:p>
        </p:txBody>
      </p:sp>
    </p:spTree>
    <p:extLst>
      <p:ext uri="{BB962C8B-B14F-4D97-AF65-F5344CB8AC3E}">
        <p14:creationId xmlns:p14="http://schemas.microsoft.com/office/powerpoint/2010/main" val="415951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26C9F750-4FC4-4964-AAE6-7307D51953EF}" type="slidenum">
              <a:rPr lang="zh-CN" altLang="en-US"/>
              <a:pPr/>
              <a:t>‹#›</a:t>
            </a:fld>
            <a:endParaRPr lang="en-US" altLang="zh-CN"/>
          </a:p>
        </p:txBody>
      </p:sp>
    </p:spTree>
    <p:extLst>
      <p:ext uri="{BB962C8B-B14F-4D97-AF65-F5344CB8AC3E}">
        <p14:creationId xmlns:p14="http://schemas.microsoft.com/office/powerpoint/2010/main" val="74236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026FC7D3-CDEA-43D9-9BF6-1FDA24867B1A}" type="slidenum">
              <a:rPr lang="zh-CN" altLang="en-US"/>
              <a:pPr/>
              <a:t>‹#›</a:t>
            </a:fld>
            <a:endParaRPr lang="en-US" altLang="zh-CN"/>
          </a:p>
        </p:txBody>
      </p:sp>
    </p:spTree>
    <p:extLst>
      <p:ext uri="{BB962C8B-B14F-4D97-AF65-F5344CB8AC3E}">
        <p14:creationId xmlns:p14="http://schemas.microsoft.com/office/powerpoint/2010/main" val="229853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D7D39387-F465-4EAF-981D-04268570649D}" type="slidenum">
              <a:rPr lang="zh-CN" altLang="en-US"/>
              <a:pPr/>
              <a:t>‹#›</a:t>
            </a:fld>
            <a:endParaRPr lang="en-US" altLang="zh-CN"/>
          </a:p>
        </p:txBody>
      </p:sp>
    </p:spTree>
    <p:extLst>
      <p:ext uri="{BB962C8B-B14F-4D97-AF65-F5344CB8AC3E}">
        <p14:creationId xmlns:p14="http://schemas.microsoft.com/office/powerpoint/2010/main" val="331030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2B1A1DFB-B2C0-42B3-BEFC-16DD25C99701}" type="slidenum">
              <a:rPr lang="zh-CN" altLang="en-US"/>
              <a:pPr/>
              <a:t>‹#›</a:t>
            </a:fld>
            <a:endParaRPr lang="en-US" altLang="zh-CN"/>
          </a:p>
        </p:txBody>
      </p:sp>
    </p:spTree>
    <p:extLst>
      <p:ext uri="{BB962C8B-B14F-4D97-AF65-F5344CB8AC3E}">
        <p14:creationId xmlns:p14="http://schemas.microsoft.com/office/powerpoint/2010/main" val="22462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2DED1314-024D-4024-8036-8C9587D6A076}" type="slidenum">
              <a:rPr lang="zh-CN" altLang="en-US"/>
              <a:pPr/>
              <a:t>‹#›</a:t>
            </a:fld>
            <a:endParaRPr lang="en-US" altLang="zh-CN"/>
          </a:p>
        </p:txBody>
      </p:sp>
    </p:spTree>
    <p:extLst>
      <p:ext uri="{BB962C8B-B14F-4D97-AF65-F5344CB8AC3E}">
        <p14:creationId xmlns:p14="http://schemas.microsoft.com/office/powerpoint/2010/main" val="83835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76078"/>
                <a:invGamma/>
              </a:schemeClr>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 name="Rectangle 3"/>
          <p:cNvSpPr>
            <a:spLocks noGrp="1" noChangeArrowheads="1"/>
          </p:cNvSpPr>
          <p:nvPr>
            <p:ph type="body" idx="1"/>
          </p:nvPr>
        </p:nvSpPr>
        <p:spPr bwMode="auto">
          <a:xfrm>
            <a:off x="571500" y="1092200"/>
            <a:ext cx="7848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ea typeface="宋体" pitchFamily="2" charset="-122"/>
              </a:defRPr>
            </a:lvl1pPr>
          </a:lstStyle>
          <a:p>
            <a:endParaRPr lang="en-US" altLang="zh-CN"/>
          </a:p>
        </p:txBody>
      </p:sp>
      <p:sp>
        <p:nvSpPr>
          <p:cNvPr id="3077" name="Rectangle 5"/>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ea typeface="宋体" pitchFamily="2" charset="-122"/>
              </a:defRPr>
            </a:lvl1pPr>
          </a:lstStyle>
          <a:p>
            <a:fld id="{AF53C844-78EB-40E3-A82C-0792D528DB2C}" type="slidenum">
              <a:rPr lang="zh-CN" altLang="en-US"/>
              <a:pPr/>
              <a:t>‹#›</a:t>
            </a:fld>
            <a:endParaRPr lang="en-US" altLang="zh-CN"/>
          </a:p>
        </p:txBody>
      </p:sp>
      <p:sp>
        <p:nvSpPr>
          <p:cNvPr id="3078"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 name="Freeform 7"/>
          <p:cNvSpPr>
            <a:spLocks/>
          </p:cNvSpPr>
          <p:nvPr/>
        </p:nvSpPr>
        <p:spPr bwMode="auto">
          <a:xfrm>
            <a:off x="31750" y="338138"/>
            <a:ext cx="390525" cy="149225"/>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 name="Freeform 8"/>
          <p:cNvSpPr>
            <a:spLocks/>
          </p:cNvSpPr>
          <p:nvPr/>
        </p:nvSpPr>
        <p:spPr bwMode="auto">
          <a:xfrm>
            <a:off x="619125" y="638175"/>
            <a:ext cx="468313" cy="177800"/>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1" name="Freeform 9"/>
          <p:cNvSpPr>
            <a:spLocks/>
          </p:cNvSpPr>
          <p:nvPr/>
        </p:nvSpPr>
        <p:spPr bwMode="auto">
          <a:xfrm>
            <a:off x="7515225" y="6257925"/>
            <a:ext cx="1524000" cy="533400"/>
          </a:xfrm>
          <a:custGeom>
            <a:avLst/>
            <a:gdLst>
              <a:gd name="T0" fmla="*/ 285 w 1453"/>
              <a:gd name="T1" fmla="*/ 7 h 374"/>
              <a:gd name="T2" fmla="*/ 234 w 1453"/>
              <a:gd name="T3" fmla="*/ 15 h 374"/>
              <a:gd name="T4" fmla="*/ 184 w 1453"/>
              <a:gd name="T5" fmla="*/ 52 h 374"/>
              <a:gd name="T6" fmla="*/ 133 w 1453"/>
              <a:gd name="T7" fmla="*/ 82 h 374"/>
              <a:gd name="T8" fmla="*/ 83 w 1453"/>
              <a:gd name="T9" fmla="*/ 89 h 374"/>
              <a:gd name="T10" fmla="*/ 34 w 1453"/>
              <a:gd name="T11" fmla="*/ 104 h 374"/>
              <a:gd name="T12" fmla="*/ 0 w 1453"/>
              <a:gd name="T13" fmla="*/ 141 h 374"/>
              <a:gd name="T14" fmla="*/ 0 w 1453"/>
              <a:gd name="T15" fmla="*/ 186 h 374"/>
              <a:gd name="T16" fmla="*/ 17 w 1453"/>
              <a:gd name="T17" fmla="*/ 231 h 374"/>
              <a:gd name="T18" fmla="*/ 66 w 1453"/>
              <a:gd name="T19" fmla="*/ 238 h 374"/>
              <a:gd name="T20" fmla="*/ 117 w 1453"/>
              <a:gd name="T21" fmla="*/ 223 h 374"/>
              <a:gd name="T22" fmla="*/ 159 w 1453"/>
              <a:gd name="T23" fmla="*/ 238 h 374"/>
              <a:gd name="T24" fmla="*/ 201 w 1453"/>
              <a:gd name="T25" fmla="*/ 283 h 374"/>
              <a:gd name="T26" fmla="*/ 251 w 1453"/>
              <a:gd name="T27" fmla="*/ 313 h 374"/>
              <a:gd name="T28" fmla="*/ 310 w 1453"/>
              <a:gd name="T29" fmla="*/ 313 h 374"/>
              <a:gd name="T30" fmla="*/ 361 w 1453"/>
              <a:gd name="T31" fmla="*/ 305 h 374"/>
              <a:gd name="T32" fmla="*/ 411 w 1453"/>
              <a:gd name="T33" fmla="*/ 328 h 374"/>
              <a:gd name="T34" fmla="*/ 461 w 1453"/>
              <a:gd name="T35" fmla="*/ 357 h 374"/>
              <a:gd name="T36" fmla="*/ 536 w 1453"/>
              <a:gd name="T37" fmla="*/ 365 h 374"/>
              <a:gd name="T38" fmla="*/ 654 w 1453"/>
              <a:gd name="T39" fmla="*/ 365 h 374"/>
              <a:gd name="T40" fmla="*/ 704 w 1453"/>
              <a:gd name="T41" fmla="*/ 357 h 374"/>
              <a:gd name="T42" fmla="*/ 755 w 1453"/>
              <a:gd name="T43" fmla="*/ 350 h 374"/>
              <a:gd name="T44" fmla="*/ 805 w 1453"/>
              <a:gd name="T45" fmla="*/ 335 h 374"/>
              <a:gd name="T46" fmla="*/ 855 w 1453"/>
              <a:gd name="T47" fmla="*/ 328 h 374"/>
              <a:gd name="T48" fmla="*/ 906 w 1453"/>
              <a:gd name="T49" fmla="*/ 335 h 374"/>
              <a:gd name="T50" fmla="*/ 956 w 1453"/>
              <a:gd name="T51" fmla="*/ 350 h 374"/>
              <a:gd name="T52" fmla="*/ 1040 w 1453"/>
              <a:gd name="T53" fmla="*/ 365 h 374"/>
              <a:gd name="T54" fmla="*/ 1133 w 1453"/>
              <a:gd name="T55" fmla="*/ 365 h 374"/>
              <a:gd name="T56" fmla="*/ 1217 w 1453"/>
              <a:gd name="T57" fmla="*/ 357 h 374"/>
              <a:gd name="T58" fmla="*/ 1267 w 1453"/>
              <a:gd name="T59" fmla="*/ 328 h 374"/>
              <a:gd name="T60" fmla="*/ 1325 w 1453"/>
              <a:gd name="T61" fmla="*/ 298 h 374"/>
              <a:gd name="T62" fmla="*/ 1376 w 1453"/>
              <a:gd name="T63" fmla="*/ 283 h 374"/>
              <a:gd name="T64" fmla="*/ 1426 w 1453"/>
              <a:gd name="T65" fmla="*/ 275 h 374"/>
              <a:gd name="T66" fmla="*/ 1443 w 1453"/>
              <a:gd name="T67" fmla="*/ 254 h 374"/>
              <a:gd name="T68" fmla="*/ 1417 w 1453"/>
              <a:gd name="T69" fmla="*/ 208 h 374"/>
              <a:gd name="T70" fmla="*/ 1443 w 1453"/>
              <a:gd name="T71" fmla="*/ 164 h 374"/>
              <a:gd name="T72" fmla="*/ 1443 w 1453"/>
              <a:gd name="T73" fmla="*/ 119 h 374"/>
              <a:gd name="T74" fmla="*/ 1400 w 1453"/>
              <a:gd name="T75" fmla="*/ 82 h 374"/>
              <a:gd name="T76" fmla="*/ 1351 w 1453"/>
              <a:gd name="T77" fmla="*/ 82 h 374"/>
              <a:gd name="T78" fmla="*/ 1301 w 1453"/>
              <a:gd name="T79" fmla="*/ 82 h 374"/>
              <a:gd name="T80" fmla="*/ 1250 w 1453"/>
              <a:gd name="T81" fmla="*/ 74 h 374"/>
              <a:gd name="T82" fmla="*/ 1200 w 1453"/>
              <a:gd name="T83" fmla="*/ 67 h 374"/>
              <a:gd name="T84" fmla="*/ 1150 w 1453"/>
              <a:gd name="T85" fmla="*/ 74 h 374"/>
              <a:gd name="T86" fmla="*/ 1107 w 1453"/>
              <a:gd name="T87" fmla="*/ 59 h 374"/>
              <a:gd name="T88" fmla="*/ 1057 w 1453"/>
              <a:gd name="T89" fmla="*/ 30 h 374"/>
              <a:gd name="T90" fmla="*/ 1006 w 1453"/>
              <a:gd name="T91" fmla="*/ 22 h 374"/>
              <a:gd name="T92" fmla="*/ 948 w 1453"/>
              <a:gd name="T93" fmla="*/ 7 h 374"/>
              <a:gd name="T94" fmla="*/ 898 w 1453"/>
              <a:gd name="T95" fmla="*/ 22 h 374"/>
              <a:gd name="T96" fmla="*/ 847 w 1453"/>
              <a:gd name="T97" fmla="*/ 30 h 374"/>
              <a:gd name="T98" fmla="*/ 797 w 1453"/>
              <a:gd name="T99" fmla="*/ 30 h 374"/>
              <a:gd name="T100" fmla="*/ 747 w 1453"/>
              <a:gd name="T101" fmla="*/ 22 h 374"/>
              <a:gd name="T102" fmla="*/ 696 w 1453"/>
              <a:gd name="T103" fmla="*/ 7 h 374"/>
              <a:gd name="T104" fmla="*/ 646 w 1453"/>
              <a:gd name="T105" fmla="*/ 7 h 374"/>
              <a:gd name="T106" fmla="*/ 596 w 1453"/>
              <a:gd name="T107" fmla="*/ 22 h 374"/>
              <a:gd name="T108" fmla="*/ 545 w 1453"/>
              <a:gd name="T109" fmla="*/ 30 h 374"/>
              <a:gd name="T110" fmla="*/ 486 w 1453"/>
              <a:gd name="T111" fmla="*/ 7 h 374"/>
              <a:gd name="T112" fmla="*/ 436 w 1453"/>
              <a:gd name="T113" fmla="*/ 0 h 374"/>
              <a:gd name="T114" fmla="*/ 385 w 1453"/>
              <a:gd name="T115" fmla="*/ 0 h 374"/>
              <a:gd name="T116" fmla="*/ 319 w 1453"/>
              <a:gd name="T117" fmla="*/ 12 h 374"/>
              <a:gd name="T118" fmla="*/ 268 w 1453"/>
              <a:gd name="T119" fmla="*/ 59 h 374"/>
              <a:gd name="T120" fmla="*/ 234 w 1453"/>
              <a:gd name="T121" fmla="*/ 74 h 374"/>
              <a:gd name="T122" fmla="*/ 217 w 1453"/>
              <a:gd name="T123" fmla="*/ 5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82" name="Group 10"/>
          <p:cNvGrpSpPr>
            <a:grpSpLocks/>
          </p:cNvGrpSpPr>
          <p:nvPr/>
        </p:nvGrpSpPr>
        <p:grpSpPr bwMode="auto">
          <a:xfrm>
            <a:off x="7620000" y="5076825"/>
            <a:ext cx="1371600" cy="1600200"/>
            <a:chOff x="0" y="3182"/>
            <a:chExt cx="808" cy="998"/>
          </a:xfrm>
        </p:grpSpPr>
        <p:grpSp>
          <p:nvGrpSpPr>
            <p:cNvPr id="3083" name="Group 11"/>
            <p:cNvGrpSpPr>
              <a:grpSpLocks/>
            </p:cNvGrpSpPr>
            <p:nvPr/>
          </p:nvGrpSpPr>
          <p:grpSpPr bwMode="auto">
            <a:xfrm>
              <a:off x="0" y="3182"/>
              <a:ext cx="506" cy="927"/>
              <a:chOff x="1685" y="1023"/>
              <a:chExt cx="506" cy="927"/>
            </a:xfrm>
          </p:grpSpPr>
          <p:sp>
            <p:nvSpPr>
              <p:cNvPr id="3084" name="Freeform 12"/>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5" name="Freeform 13"/>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6" name="Freeform 14"/>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87" name="Group 15"/>
              <p:cNvGrpSpPr>
                <a:grpSpLocks/>
              </p:cNvGrpSpPr>
              <p:nvPr/>
            </p:nvGrpSpPr>
            <p:grpSpPr bwMode="auto">
              <a:xfrm>
                <a:off x="1707" y="1466"/>
                <a:ext cx="484" cy="368"/>
                <a:chOff x="1707" y="1466"/>
                <a:chExt cx="484" cy="368"/>
              </a:xfrm>
            </p:grpSpPr>
            <p:sp>
              <p:nvSpPr>
                <p:cNvPr id="3088" name="Freeform 16"/>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9" name="Freeform 17"/>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0" name="Freeform 18"/>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1" name="Freeform 19"/>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92" name="Freeform 20"/>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93" name="Group 21"/>
            <p:cNvGrpSpPr>
              <a:grpSpLocks/>
            </p:cNvGrpSpPr>
            <p:nvPr/>
          </p:nvGrpSpPr>
          <p:grpSpPr bwMode="auto">
            <a:xfrm>
              <a:off x="300" y="3360"/>
              <a:ext cx="508" cy="820"/>
              <a:chOff x="1985" y="1201"/>
              <a:chExt cx="508" cy="820"/>
            </a:xfrm>
          </p:grpSpPr>
          <p:grpSp>
            <p:nvGrpSpPr>
              <p:cNvPr id="3094" name="Group 22"/>
              <p:cNvGrpSpPr>
                <a:grpSpLocks/>
              </p:cNvGrpSpPr>
              <p:nvPr/>
            </p:nvGrpSpPr>
            <p:grpSpPr bwMode="auto">
              <a:xfrm>
                <a:off x="2247" y="1201"/>
                <a:ext cx="246" cy="810"/>
                <a:chOff x="2247" y="1201"/>
                <a:chExt cx="246" cy="810"/>
              </a:xfrm>
            </p:grpSpPr>
            <p:sp>
              <p:nvSpPr>
                <p:cNvPr id="3095" name="Freeform 23"/>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6" name="Freeform 24"/>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97" name="Group 25"/>
              <p:cNvGrpSpPr>
                <a:grpSpLocks/>
              </p:cNvGrpSpPr>
              <p:nvPr/>
            </p:nvGrpSpPr>
            <p:grpSpPr bwMode="auto">
              <a:xfrm>
                <a:off x="1985" y="1419"/>
                <a:ext cx="465" cy="602"/>
                <a:chOff x="1985" y="1419"/>
                <a:chExt cx="465" cy="602"/>
              </a:xfrm>
            </p:grpSpPr>
            <p:sp>
              <p:nvSpPr>
                <p:cNvPr id="3098" name="Freeform 26"/>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9" name="Freeform 27"/>
                <p:cNvSpPr>
                  <a:spLocks/>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100" name="Group 28"/>
                <p:cNvGrpSpPr>
                  <a:grpSpLocks/>
                </p:cNvGrpSpPr>
                <p:nvPr/>
              </p:nvGrpSpPr>
              <p:grpSpPr bwMode="auto">
                <a:xfrm>
                  <a:off x="1985" y="1419"/>
                  <a:ext cx="465" cy="349"/>
                  <a:chOff x="1985" y="1419"/>
                  <a:chExt cx="465" cy="349"/>
                </a:xfrm>
              </p:grpSpPr>
              <p:sp>
                <p:nvSpPr>
                  <p:cNvPr id="3101" name="Freeform 29"/>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2" name="Freeform 30"/>
                  <p:cNvSpPr>
                    <a:spLocks/>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3" name="Freeform 31"/>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4" name="Freeform 32"/>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3105" name="Group 33"/>
          <p:cNvGrpSpPr>
            <a:grpSpLocks/>
          </p:cNvGrpSpPr>
          <p:nvPr/>
        </p:nvGrpSpPr>
        <p:grpSpPr bwMode="auto">
          <a:xfrm>
            <a:off x="7934325" y="6124575"/>
            <a:ext cx="322263" cy="420688"/>
            <a:chOff x="112" y="4288"/>
            <a:chExt cx="439" cy="478"/>
          </a:xfrm>
        </p:grpSpPr>
        <p:grpSp>
          <p:nvGrpSpPr>
            <p:cNvPr id="3106" name="Group 34"/>
            <p:cNvGrpSpPr>
              <a:grpSpLocks/>
            </p:cNvGrpSpPr>
            <p:nvPr/>
          </p:nvGrpSpPr>
          <p:grpSpPr bwMode="auto">
            <a:xfrm>
              <a:off x="259" y="4288"/>
              <a:ext cx="148" cy="478"/>
              <a:chOff x="259" y="4288"/>
              <a:chExt cx="148" cy="478"/>
            </a:xfrm>
          </p:grpSpPr>
          <p:sp>
            <p:nvSpPr>
              <p:cNvPr id="3107" name="Freeform 35"/>
              <p:cNvSpPr>
                <a:spLocks/>
              </p:cNvSpPr>
              <p:nvPr/>
            </p:nvSpPr>
            <p:spPr bwMode="auto">
              <a:xfrm>
                <a:off x="260" y="4288"/>
                <a:ext cx="147" cy="478"/>
              </a:xfrm>
              <a:custGeom>
                <a:avLst/>
                <a:gdLst>
                  <a:gd name="T0" fmla="*/ 49 w 147"/>
                  <a:gd name="T1" fmla="*/ 188 h 478"/>
                  <a:gd name="T2" fmla="*/ 131 w 147"/>
                  <a:gd name="T3" fmla="*/ 472 h 478"/>
                  <a:gd name="T4" fmla="*/ 135 w 147"/>
                  <a:gd name="T5" fmla="*/ 475 h 478"/>
                  <a:gd name="T6" fmla="*/ 139 w 147"/>
                  <a:gd name="T7" fmla="*/ 477 h 478"/>
                  <a:gd name="T8" fmla="*/ 142 w 147"/>
                  <a:gd name="T9" fmla="*/ 475 h 478"/>
                  <a:gd name="T10" fmla="*/ 144 w 147"/>
                  <a:gd name="T11" fmla="*/ 472 h 478"/>
                  <a:gd name="T12" fmla="*/ 146 w 147"/>
                  <a:gd name="T13" fmla="*/ 468 h 478"/>
                  <a:gd name="T14" fmla="*/ 146 w 147"/>
                  <a:gd name="T15" fmla="*/ 463 h 478"/>
                  <a:gd name="T16" fmla="*/ 143 w 147"/>
                  <a:gd name="T17" fmla="*/ 455 h 478"/>
                  <a:gd name="T18" fmla="*/ 61 w 147"/>
                  <a:gd name="T19" fmla="*/ 176 h 478"/>
                  <a:gd name="T20" fmla="*/ 9 w 147"/>
                  <a:gd name="T21" fmla="*/ 5 h 478"/>
                  <a:gd name="T22" fmla="*/ 6 w 147"/>
                  <a:gd name="T23" fmla="*/ 2 h 478"/>
                  <a:gd name="T24" fmla="*/ 4 w 147"/>
                  <a:gd name="T25" fmla="*/ 1 h 478"/>
                  <a:gd name="T26" fmla="*/ 1 w 147"/>
                  <a:gd name="T27" fmla="*/ 0 h 478"/>
                  <a:gd name="T28" fmla="*/ 0 w 147"/>
                  <a:gd name="T29" fmla="*/ 2 h 478"/>
                  <a:gd name="T30" fmla="*/ 0 w 147"/>
                  <a:gd name="T31" fmla="*/ 6 h 478"/>
                  <a:gd name="T32" fmla="*/ 0 w 147"/>
                  <a:gd name="T33" fmla="*/ 10 h 478"/>
                  <a:gd name="T34" fmla="*/ 49 w 147"/>
                  <a:gd name="T35" fmla="*/ 18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8" name="Freeform 36"/>
              <p:cNvSpPr>
                <a:spLocks/>
              </p:cNvSpPr>
              <p:nvPr/>
            </p:nvSpPr>
            <p:spPr bwMode="auto">
              <a:xfrm>
                <a:off x="259" y="4289"/>
                <a:ext cx="146" cy="477"/>
              </a:xfrm>
              <a:custGeom>
                <a:avLst/>
                <a:gdLst>
                  <a:gd name="T0" fmla="*/ 50 w 146"/>
                  <a:gd name="T1" fmla="*/ 186 h 477"/>
                  <a:gd name="T2" fmla="*/ 131 w 146"/>
                  <a:gd name="T3" fmla="*/ 471 h 477"/>
                  <a:gd name="T4" fmla="*/ 133 w 146"/>
                  <a:gd name="T5" fmla="*/ 474 h 477"/>
                  <a:gd name="T6" fmla="*/ 138 w 146"/>
                  <a:gd name="T7" fmla="*/ 476 h 477"/>
                  <a:gd name="T8" fmla="*/ 141 w 146"/>
                  <a:gd name="T9" fmla="*/ 474 h 477"/>
                  <a:gd name="T10" fmla="*/ 144 w 146"/>
                  <a:gd name="T11" fmla="*/ 473 h 477"/>
                  <a:gd name="T12" fmla="*/ 145 w 146"/>
                  <a:gd name="T13" fmla="*/ 467 h 477"/>
                  <a:gd name="T14" fmla="*/ 145 w 146"/>
                  <a:gd name="T15" fmla="*/ 462 h 477"/>
                  <a:gd name="T16" fmla="*/ 143 w 146"/>
                  <a:gd name="T17" fmla="*/ 454 h 477"/>
                  <a:gd name="T18" fmla="*/ 61 w 146"/>
                  <a:gd name="T19" fmla="*/ 174 h 477"/>
                  <a:gd name="T20" fmla="*/ 9 w 146"/>
                  <a:gd name="T21" fmla="*/ 4 h 477"/>
                  <a:gd name="T22" fmla="*/ 6 w 146"/>
                  <a:gd name="T23" fmla="*/ 2 h 477"/>
                  <a:gd name="T24" fmla="*/ 4 w 146"/>
                  <a:gd name="T25" fmla="*/ 0 h 477"/>
                  <a:gd name="T26" fmla="*/ 2 w 146"/>
                  <a:gd name="T27" fmla="*/ 0 h 477"/>
                  <a:gd name="T28" fmla="*/ 1 w 146"/>
                  <a:gd name="T29" fmla="*/ 2 h 477"/>
                  <a:gd name="T30" fmla="*/ 0 w 146"/>
                  <a:gd name="T31" fmla="*/ 5 h 477"/>
                  <a:gd name="T32" fmla="*/ 0 w 146"/>
                  <a:gd name="T33" fmla="*/ 9 h 477"/>
                  <a:gd name="T34" fmla="*/ 50 w 146"/>
                  <a:gd name="T35"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09" name="Group 37"/>
            <p:cNvGrpSpPr>
              <a:grpSpLocks/>
            </p:cNvGrpSpPr>
            <p:nvPr/>
          </p:nvGrpSpPr>
          <p:grpSpPr bwMode="auto">
            <a:xfrm>
              <a:off x="112" y="4295"/>
              <a:ext cx="439" cy="321"/>
              <a:chOff x="112" y="4295"/>
              <a:chExt cx="439" cy="321"/>
            </a:xfrm>
          </p:grpSpPr>
          <p:sp>
            <p:nvSpPr>
              <p:cNvPr id="3110" name="Freeform 38"/>
              <p:cNvSpPr>
                <a:spLocks/>
              </p:cNvSpPr>
              <p:nvPr/>
            </p:nvSpPr>
            <p:spPr bwMode="auto">
              <a:xfrm>
                <a:off x="191" y="4304"/>
                <a:ext cx="273" cy="276"/>
              </a:xfrm>
              <a:custGeom>
                <a:avLst/>
                <a:gdLst>
                  <a:gd name="T0" fmla="*/ 43 w 273"/>
                  <a:gd name="T1" fmla="*/ 32 h 276"/>
                  <a:gd name="T2" fmla="*/ 69 w 273"/>
                  <a:gd name="T3" fmla="*/ 13 h 276"/>
                  <a:gd name="T4" fmla="*/ 92 w 273"/>
                  <a:gd name="T5" fmla="*/ 4 h 276"/>
                  <a:gd name="T6" fmla="*/ 123 w 273"/>
                  <a:gd name="T7" fmla="*/ 0 h 276"/>
                  <a:gd name="T8" fmla="*/ 154 w 273"/>
                  <a:gd name="T9" fmla="*/ 9 h 276"/>
                  <a:gd name="T10" fmla="*/ 194 w 273"/>
                  <a:gd name="T11" fmla="*/ 36 h 276"/>
                  <a:gd name="T12" fmla="*/ 232 w 273"/>
                  <a:gd name="T13" fmla="*/ 75 h 276"/>
                  <a:gd name="T14" fmla="*/ 265 w 273"/>
                  <a:gd name="T15" fmla="*/ 128 h 276"/>
                  <a:gd name="T16" fmla="*/ 268 w 273"/>
                  <a:gd name="T17" fmla="*/ 156 h 276"/>
                  <a:gd name="T18" fmla="*/ 261 w 273"/>
                  <a:gd name="T19" fmla="*/ 146 h 276"/>
                  <a:gd name="T20" fmla="*/ 253 w 273"/>
                  <a:gd name="T21" fmla="*/ 138 h 276"/>
                  <a:gd name="T22" fmla="*/ 242 w 273"/>
                  <a:gd name="T23" fmla="*/ 133 h 276"/>
                  <a:gd name="T24" fmla="*/ 232 w 273"/>
                  <a:gd name="T25" fmla="*/ 132 h 276"/>
                  <a:gd name="T26" fmla="*/ 220 w 273"/>
                  <a:gd name="T27" fmla="*/ 133 h 276"/>
                  <a:gd name="T28" fmla="*/ 209 w 273"/>
                  <a:gd name="T29" fmla="*/ 137 h 276"/>
                  <a:gd name="T30" fmla="*/ 201 w 273"/>
                  <a:gd name="T31" fmla="*/ 144 h 276"/>
                  <a:gd name="T32" fmla="*/ 193 w 273"/>
                  <a:gd name="T33" fmla="*/ 155 h 276"/>
                  <a:gd name="T34" fmla="*/ 187 w 273"/>
                  <a:gd name="T35" fmla="*/ 167 h 276"/>
                  <a:gd name="T36" fmla="*/ 184 w 273"/>
                  <a:gd name="T37" fmla="*/ 181 h 276"/>
                  <a:gd name="T38" fmla="*/ 186 w 273"/>
                  <a:gd name="T39" fmla="*/ 196 h 276"/>
                  <a:gd name="T40" fmla="*/ 166 w 273"/>
                  <a:gd name="T41" fmla="*/ 150 h 276"/>
                  <a:gd name="T42" fmla="*/ 99 w 273"/>
                  <a:gd name="T43" fmla="*/ 225 h 276"/>
                  <a:gd name="T44" fmla="*/ 99 w 273"/>
                  <a:gd name="T45" fmla="*/ 231 h 276"/>
                  <a:gd name="T46" fmla="*/ 92 w 273"/>
                  <a:gd name="T47" fmla="*/ 221 h 276"/>
                  <a:gd name="T48" fmla="*/ 83 w 273"/>
                  <a:gd name="T49" fmla="*/ 212 h 276"/>
                  <a:gd name="T50" fmla="*/ 73 w 273"/>
                  <a:gd name="T51" fmla="*/ 207 h 276"/>
                  <a:gd name="T52" fmla="*/ 63 w 273"/>
                  <a:gd name="T53" fmla="*/ 204 h 276"/>
                  <a:gd name="T54" fmla="*/ 53 w 273"/>
                  <a:gd name="T55" fmla="*/ 206 h 276"/>
                  <a:gd name="T56" fmla="*/ 43 w 273"/>
                  <a:gd name="T57" fmla="*/ 208 h 276"/>
                  <a:gd name="T58" fmla="*/ 33 w 273"/>
                  <a:gd name="T59" fmla="*/ 214 h 276"/>
                  <a:gd name="T60" fmla="*/ 25 w 273"/>
                  <a:gd name="T61" fmla="*/ 222 h 276"/>
                  <a:gd name="T62" fmla="*/ 19 w 273"/>
                  <a:gd name="T63" fmla="*/ 231 h 276"/>
                  <a:gd name="T64" fmla="*/ 15 w 273"/>
                  <a:gd name="T65" fmla="*/ 243 h 276"/>
                  <a:gd name="T66" fmla="*/ 14 w 273"/>
                  <a:gd name="T67" fmla="*/ 258 h 276"/>
                  <a:gd name="T68" fmla="*/ 17 w 273"/>
                  <a:gd name="T69" fmla="*/ 275 h 276"/>
                  <a:gd name="T70" fmla="*/ 3 w 273"/>
                  <a:gd name="T71" fmla="*/ 229 h 276"/>
                  <a:gd name="T72" fmla="*/ 0 w 273"/>
                  <a:gd name="T73" fmla="*/ 173 h 276"/>
                  <a:gd name="T74" fmla="*/ 4 w 273"/>
                  <a:gd name="T75" fmla="*/ 119 h 276"/>
                  <a:gd name="T76" fmla="*/ 30 w 273"/>
                  <a:gd name="T77" fmla="*/ 4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1" name="Freeform 39"/>
              <p:cNvSpPr>
                <a:spLocks/>
              </p:cNvSpPr>
              <p:nvPr/>
            </p:nvSpPr>
            <p:spPr bwMode="auto">
              <a:xfrm>
                <a:off x="112" y="4295"/>
                <a:ext cx="439" cy="321"/>
              </a:xfrm>
              <a:custGeom>
                <a:avLst/>
                <a:gdLst>
                  <a:gd name="T0" fmla="*/ 146 w 439"/>
                  <a:gd name="T1" fmla="*/ 22 h 321"/>
                  <a:gd name="T2" fmla="*/ 113 w 439"/>
                  <a:gd name="T3" fmla="*/ 43 h 321"/>
                  <a:gd name="T4" fmla="*/ 83 w 439"/>
                  <a:gd name="T5" fmla="*/ 67 h 321"/>
                  <a:gd name="T6" fmla="*/ 57 w 439"/>
                  <a:gd name="T7" fmla="*/ 96 h 321"/>
                  <a:gd name="T8" fmla="*/ 31 w 439"/>
                  <a:gd name="T9" fmla="*/ 134 h 321"/>
                  <a:gd name="T10" fmla="*/ 12 w 439"/>
                  <a:gd name="T11" fmla="*/ 177 h 321"/>
                  <a:gd name="T12" fmla="*/ 1 w 439"/>
                  <a:gd name="T13" fmla="*/ 227 h 321"/>
                  <a:gd name="T14" fmla="*/ 0 w 439"/>
                  <a:gd name="T15" fmla="*/ 278 h 321"/>
                  <a:gd name="T16" fmla="*/ 9 w 439"/>
                  <a:gd name="T17" fmla="*/ 320 h 321"/>
                  <a:gd name="T18" fmla="*/ 10 w 439"/>
                  <a:gd name="T19" fmla="*/ 282 h 321"/>
                  <a:gd name="T20" fmla="*/ 29 w 439"/>
                  <a:gd name="T21" fmla="*/ 258 h 321"/>
                  <a:gd name="T22" fmla="*/ 55 w 439"/>
                  <a:gd name="T23" fmla="*/ 250 h 321"/>
                  <a:gd name="T24" fmla="*/ 81 w 439"/>
                  <a:gd name="T25" fmla="*/ 260 h 321"/>
                  <a:gd name="T26" fmla="*/ 94 w 439"/>
                  <a:gd name="T27" fmla="*/ 276 h 321"/>
                  <a:gd name="T28" fmla="*/ 84 w 439"/>
                  <a:gd name="T29" fmla="*/ 229 h 321"/>
                  <a:gd name="T30" fmla="*/ 81 w 439"/>
                  <a:gd name="T31" fmla="*/ 178 h 321"/>
                  <a:gd name="T32" fmla="*/ 85 w 439"/>
                  <a:gd name="T33" fmla="*/ 129 h 321"/>
                  <a:gd name="T34" fmla="*/ 96 w 439"/>
                  <a:gd name="T35" fmla="*/ 91 h 321"/>
                  <a:gd name="T36" fmla="*/ 113 w 439"/>
                  <a:gd name="T37" fmla="*/ 57 h 321"/>
                  <a:gd name="T38" fmla="*/ 138 w 439"/>
                  <a:gd name="T39" fmla="*/ 30 h 321"/>
                  <a:gd name="T40" fmla="*/ 149 w 439"/>
                  <a:gd name="T41" fmla="*/ 30 h 321"/>
                  <a:gd name="T42" fmla="*/ 146 w 439"/>
                  <a:gd name="T43" fmla="*/ 71 h 321"/>
                  <a:gd name="T44" fmla="*/ 150 w 439"/>
                  <a:gd name="T45" fmla="*/ 116 h 321"/>
                  <a:gd name="T46" fmla="*/ 161 w 439"/>
                  <a:gd name="T47" fmla="*/ 172 h 321"/>
                  <a:gd name="T48" fmla="*/ 174 w 439"/>
                  <a:gd name="T49" fmla="*/ 220 h 321"/>
                  <a:gd name="T50" fmla="*/ 179 w 439"/>
                  <a:gd name="T51" fmla="*/ 231 h 321"/>
                  <a:gd name="T52" fmla="*/ 189 w 439"/>
                  <a:gd name="T53" fmla="*/ 196 h 321"/>
                  <a:gd name="T54" fmla="*/ 217 w 439"/>
                  <a:gd name="T55" fmla="*/ 178 h 321"/>
                  <a:gd name="T56" fmla="*/ 247 w 439"/>
                  <a:gd name="T57" fmla="*/ 184 h 321"/>
                  <a:gd name="T58" fmla="*/ 262 w 439"/>
                  <a:gd name="T59" fmla="*/ 198 h 321"/>
                  <a:gd name="T60" fmla="*/ 248 w 439"/>
                  <a:gd name="T61" fmla="*/ 158 h 321"/>
                  <a:gd name="T62" fmla="*/ 231 w 439"/>
                  <a:gd name="T63" fmla="*/ 115 h 321"/>
                  <a:gd name="T64" fmla="*/ 211 w 439"/>
                  <a:gd name="T65" fmla="*/ 75 h 321"/>
                  <a:gd name="T66" fmla="*/ 192 w 439"/>
                  <a:gd name="T67" fmla="*/ 44 h 321"/>
                  <a:gd name="T68" fmla="*/ 170 w 439"/>
                  <a:gd name="T69" fmla="*/ 20 h 321"/>
                  <a:gd name="T70" fmla="*/ 183 w 439"/>
                  <a:gd name="T71" fmla="*/ 12 h 321"/>
                  <a:gd name="T72" fmla="*/ 217 w 439"/>
                  <a:gd name="T73" fmla="*/ 14 h 321"/>
                  <a:gd name="T74" fmla="*/ 251 w 439"/>
                  <a:gd name="T75" fmla="*/ 30 h 321"/>
                  <a:gd name="T76" fmla="*/ 278 w 439"/>
                  <a:gd name="T77" fmla="*/ 52 h 321"/>
                  <a:gd name="T78" fmla="*/ 303 w 439"/>
                  <a:gd name="T79" fmla="*/ 80 h 321"/>
                  <a:gd name="T80" fmla="*/ 324 w 439"/>
                  <a:gd name="T81" fmla="*/ 112 h 321"/>
                  <a:gd name="T82" fmla="*/ 341 w 439"/>
                  <a:gd name="T83" fmla="*/ 149 h 321"/>
                  <a:gd name="T84" fmla="*/ 350 w 439"/>
                  <a:gd name="T85" fmla="*/ 157 h 321"/>
                  <a:gd name="T86" fmla="*/ 360 w 439"/>
                  <a:gd name="T87" fmla="*/ 125 h 321"/>
                  <a:gd name="T88" fmla="*/ 383 w 439"/>
                  <a:gd name="T89" fmla="*/ 106 h 321"/>
                  <a:gd name="T90" fmla="*/ 407 w 439"/>
                  <a:gd name="T91" fmla="*/ 106 h 321"/>
                  <a:gd name="T92" fmla="*/ 430 w 439"/>
                  <a:gd name="T93" fmla="*/ 125 h 321"/>
                  <a:gd name="T94" fmla="*/ 430 w 439"/>
                  <a:gd name="T95" fmla="*/ 116 h 321"/>
                  <a:gd name="T96" fmla="*/ 411 w 439"/>
                  <a:gd name="T97" fmla="*/ 83 h 321"/>
                  <a:gd name="T98" fmla="*/ 387 w 439"/>
                  <a:gd name="T99" fmla="*/ 53 h 321"/>
                  <a:gd name="T100" fmla="*/ 356 w 439"/>
                  <a:gd name="T101" fmla="*/ 29 h 321"/>
                  <a:gd name="T102" fmla="*/ 324 w 439"/>
                  <a:gd name="T103" fmla="*/ 13 h 321"/>
                  <a:gd name="T104" fmla="*/ 291 w 439"/>
                  <a:gd name="T105" fmla="*/ 4 h 321"/>
                  <a:gd name="T106" fmla="*/ 256 w 439"/>
                  <a:gd name="T107" fmla="*/ 0 h 321"/>
                  <a:gd name="T108" fmla="*/ 217 w 439"/>
                  <a:gd name="T109" fmla="*/ 1 h 321"/>
                  <a:gd name="T110" fmla="*/ 180 w 439"/>
                  <a:gd name="T111" fmla="*/ 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112" name="Text Box 40"/>
          <p:cNvSpPr txBox="1">
            <a:spLocks noChangeArrowheads="1"/>
          </p:cNvSpPr>
          <p:nvPr/>
        </p:nvSpPr>
        <p:spPr bwMode="auto">
          <a:xfrm>
            <a:off x="5988050" y="6613525"/>
            <a:ext cx="29670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zh-CN" sz="1000" b="1">
                <a:solidFill>
                  <a:schemeClr val="tx2"/>
                </a:solidFill>
                <a:latin typeface="Helvetica" pitchFamily="34" charset="0"/>
                <a:ea typeface="宋体" pitchFamily="2" charset="-122"/>
              </a:rPr>
              <a:t>©Silberschatz, Korth and Sudarshan, Bo Zhou</a:t>
            </a:r>
          </a:p>
        </p:txBody>
      </p:sp>
      <p:sp>
        <p:nvSpPr>
          <p:cNvPr id="3113" name="Text Box 41"/>
          <p:cNvSpPr txBox="1">
            <a:spLocks noChangeArrowheads="1"/>
          </p:cNvSpPr>
          <p:nvPr/>
        </p:nvSpPr>
        <p:spPr bwMode="auto">
          <a:xfrm>
            <a:off x="4532883" y="6613525"/>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fld id="{90BB7EE0-D56D-4633-ADA2-6508C94D114D}" type="slidenum">
              <a:rPr lang="en-US" altLang="zh-CN" sz="1000" b="1" smtClean="0">
                <a:solidFill>
                  <a:schemeClr val="tx2"/>
                </a:solidFill>
                <a:latin typeface="Helvetica" pitchFamily="34" charset="0"/>
                <a:ea typeface="宋体" pitchFamily="2" charset="-122"/>
              </a:rPr>
              <a:pPr algn="ctr">
                <a:spcBef>
                  <a:spcPct val="50000"/>
                </a:spcBef>
              </a:pPr>
              <a:t>‹#›</a:t>
            </a:fld>
            <a:endParaRPr lang="en-US" altLang="zh-CN" sz="1000" b="1" dirty="0">
              <a:solidFill>
                <a:schemeClr val="tx2"/>
              </a:solidFill>
              <a:latin typeface="Helvetica" pitchFamily="34" charset="0"/>
              <a:ea typeface="宋体" pitchFamily="2" charset="-122"/>
            </a:endParaRPr>
          </a:p>
        </p:txBody>
      </p:sp>
      <p:sp>
        <p:nvSpPr>
          <p:cNvPr id="3114" name="Rectangle 42"/>
          <p:cNvSpPr>
            <a:spLocks noGrp="1" noChangeArrowheads="1"/>
          </p:cNvSpPr>
          <p:nvPr>
            <p:ph type="title"/>
          </p:nvPr>
        </p:nvSpPr>
        <p:spPr bwMode="auto">
          <a:xfrm>
            <a:off x="533400" y="28800"/>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3115" name="Text Box 43"/>
          <p:cNvSpPr txBox="1">
            <a:spLocks noChangeArrowheads="1"/>
          </p:cNvSpPr>
          <p:nvPr/>
        </p:nvSpPr>
        <p:spPr bwMode="auto">
          <a:xfrm>
            <a:off x="0" y="6613525"/>
            <a:ext cx="124104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000" b="1" dirty="0">
                <a:solidFill>
                  <a:schemeClr val="tx2"/>
                </a:solidFill>
                <a:latin typeface="Helvetica" pitchFamily="34" charset="0"/>
                <a:ea typeface="宋体" pitchFamily="2" charset="-122"/>
              </a:rPr>
              <a:t>Database System</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kumimoji="1" sz="28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Wingdings 2" pitchFamily="18" charset="2"/>
        <a:buChar char="ê"/>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Wingdings" pitchFamily="2" charset="2"/>
        <a:buChar char="Ø"/>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533400" y="113324"/>
            <a:ext cx="8077200" cy="609600"/>
          </a:xfrm>
        </p:spPr>
        <p:txBody>
          <a:bodyPr/>
          <a:lstStyle/>
          <a:p>
            <a:r>
              <a:rPr lang="en-US" altLang="zh-CN" dirty="0">
                <a:ea typeface="宋体" pitchFamily="2" charset="-122"/>
              </a:rPr>
              <a:t>Recovery System</a:t>
            </a:r>
          </a:p>
        </p:txBody>
      </p:sp>
      <p:sp>
        <p:nvSpPr>
          <p:cNvPr id="2051" name="Rectangle 3"/>
          <p:cNvSpPr>
            <a:spLocks noGrp="1" noChangeArrowheads="1"/>
          </p:cNvSpPr>
          <p:nvPr>
            <p:ph type="body" idx="4294967295"/>
          </p:nvPr>
        </p:nvSpPr>
        <p:spPr>
          <a:xfrm>
            <a:off x="1349829" y="1424152"/>
            <a:ext cx="6887454" cy="3513609"/>
          </a:xfrm>
        </p:spPr>
        <p:txBody>
          <a:bodyPr/>
          <a:lstStyle/>
          <a:p>
            <a:pPr>
              <a:lnSpc>
                <a:spcPct val="90000"/>
              </a:lnSpc>
              <a:spcBef>
                <a:spcPts val="1800"/>
              </a:spcBef>
            </a:pPr>
            <a:r>
              <a:rPr lang="en-US" altLang="zh-CN" dirty="0">
                <a:ea typeface="宋体" pitchFamily="2" charset="-122"/>
              </a:rPr>
              <a:t>Failure Classification</a:t>
            </a:r>
          </a:p>
          <a:p>
            <a:pPr>
              <a:lnSpc>
                <a:spcPct val="90000"/>
              </a:lnSpc>
              <a:spcBef>
                <a:spcPts val="1800"/>
              </a:spcBef>
            </a:pPr>
            <a:r>
              <a:rPr lang="en-US" altLang="zh-CN" dirty="0">
                <a:ea typeface="宋体" pitchFamily="2" charset="-122"/>
              </a:rPr>
              <a:t>Storage Structure</a:t>
            </a:r>
          </a:p>
          <a:p>
            <a:pPr>
              <a:lnSpc>
                <a:spcPct val="90000"/>
              </a:lnSpc>
              <a:spcBef>
                <a:spcPts val="1800"/>
              </a:spcBef>
            </a:pPr>
            <a:r>
              <a:rPr lang="en-US" altLang="zh-CN" dirty="0">
                <a:ea typeface="宋体" pitchFamily="2" charset="-122"/>
              </a:rPr>
              <a:t>Log-Based Recovery</a:t>
            </a:r>
          </a:p>
          <a:p>
            <a:pPr>
              <a:lnSpc>
                <a:spcPct val="90000"/>
              </a:lnSpc>
              <a:spcBef>
                <a:spcPts val="1800"/>
              </a:spcBef>
            </a:pPr>
            <a:r>
              <a:rPr lang="en-US" altLang="zh-CN" dirty="0">
                <a:ea typeface="宋体" pitchFamily="2" charset="-122"/>
              </a:rPr>
              <a:t>Recovery Algorithms</a:t>
            </a:r>
          </a:p>
          <a:p>
            <a:pPr>
              <a:lnSpc>
                <a:spcPct val="90000"/>
              </a:lnSpc>
              <a:spcBef>
                <a:spcPts val="1800"/>
              </a:spcBef>
            </a:pPr>
            <a:r>
              <a:rPr lang="en-US" altLang="zh-CN" dirty="0">
                <a:ea typeface="宋体" pitchFamily="2" charset="-122"/>
              </a:rPr>
              <a:t>Buffer Management</a:t>
            </a:r>
          </a:p>
          <a:p>
            <a:pPr>
              <a:lnSpc>
                <a:spcPct val="90000"/>
              </a:lnSpc>
              <a:spcBef>
                <a:spcPts val="1800"/>
              </a:spcBef>
            </a:pPr>
            <a:r>
              <a:rPr lang="en-US" altLang="zh-CN" dirty="0">
                <a:ea typeface="宋体" pitchFamily="2" charset="-122"/>
              </a:rPr>
              <a:t>ARIES Recovery Algorithm</a:t>
            </a:r>
          </a:p>
          <a:p>
            <a:pPr marL="0" indent="0">
              <a:lnSpc>
                <a:spcPct val="90000"/>
              </a:lnSpc>
              <a:buNone/>
            </a:pPr>
            <a:endParaRPr lang="en-US" altLang="zh-CN" dirty="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26"/>
          <p:cNvSpPr>
            <a:spLocks noGrp="1" noChangeArrowheads="1"/>
          </p:cNvSpPr>
          <p:nvPr>
            <p:ph type="title"/>
          </p:nvPr>
        </p:nvSpPr>
        <p:spPr/>
        <p:txBody>
          <a:bodyPr/>
          <a:lstStyle/>
          <a:p>
            <a:r>
              <a:rPr lang="en-US" altLang="zh-CN" dirty="0">
                <a:ea typeface="宋体" pitchFamily="2" charset="-122"/>
              </a:rPr>
              <a:t>Recovery and Atomicity</a:t>
            </a:r>
          </a:p>
        </p:txBody>
      </p:sp>
      <p:sp>
        <p:nvSpPr>
          <p:cNvPr id="114691" name="Rectangle 1027"/>
          <p:cNvSpPr>
            <a:spLocks noGrp="1" noChangeArrowheads="1"/>
          </p:cNvSpPr>
          <p:nvPr>
            <p:ph type="body" idx="1"/>
          </p:nvPr>
        </p:nvSpPr>
        <p:spPr>
          <a:xfrm>
            <a:off x="544338" y="865872"/>
            <a:ext cx="8065507" cy="4876800"/>
          </a:xfrm>
        </p:spPr>
        <p:txBody>
          <a:bodyPr/>
          <a:lstStyle/>
          <a:p>
            <a:r>
              <a:rPr lang="en-US" altLang="zh-CN" dirty="0">
                <a:ea typeface="宋体" pitchFamily="2" charset="-122"/>
              </a:rPr>
              <a:t>To ensure atomicity despite failures</a:t>
            </a:r>
          </a:p>
          <a:p>
            <a:pPr lvl="1"/>
            <a:r>
              <a:rPr lang="en-US" altLang="zh-CN" dirty="0">
                <a:ea typeface="宋体" pitchFamily="2" charset="-122"/>
              </a:rPr>
              <a:t> we first output information describing the </a:t>
            </a:r>
            <a:r>
              <a:rPr lang="en-US" altLang="zh-CN" dirty="0">
                <a:solidFill>
                  <a:schemeClr val="tx2"/>
                </a:solidFill>
                <a:ea typeface="宋体" pitchFamily="2" charset="-122"/>
              </a:rPr>
              <a:t>modifications to stable storage without modifying the database itself</a:t>
            </a:r>
            <a:r>
              <a:rPr lang="en-US" altLang="zh-CN" dirty="0">
                <a:ea typeface="宋体" pitchFamily="2" charset="-122"/>
              </a:rPr>
              <a:t>.</a:t>
            </a:r>
          </a:p>
          <a:p>
            <a:pPr lvl="1"/>
            <a:r>
              <a:rPr lang="en-US" altLang="zh-CN" dirty="0">
                <a:ea typeface="宋体" pitchFamily="2" charset="-122"/>
              </a:rPr>
              <a:t>Then make the modification to database at commit point, or remove all the modification if the transaction failed (rollback)  </a:t>
            </a:r>
          </a:p>
          <a:p>
            <a:r>
              <a:rPr lang="en-US" altLang="zh-CN" dirty="0"/>
              <a:t>We study </a:t>
            </a:r>
            <a:r>
              <a:rPr lang="en-US" altLang="zh-CN" b="1" dirty="0">
                <a:solidFill>
                  <a:schemeClr val="tx2"/>
                </a:solidFill>
                <a:ea typeface="宋体" pitchFamily="2" charset="-122"/>
              </a:rPr>
              <a:t>log-based recovery </a:t>
            </a:r>
            <a:r>
              <a:rPr lang="en-US" altLang="zh-CN" dirty="0"/>
              <a:t>mechanisms in detail</a:t>
            </a:r>
          </a:p>
          <a:p>
            <a:pPr lvl="1"/>
            <a:r>
              <a:rPr lang="en-US" altLang="zh-CN" dirty="0"/>
              <a:t>Key concepts, and the actual recovery algorithm</a:t>
            </a:r>
          </a:p>
          <a:p>
            <a:pPr lvl="1"/>
            <a:r>
              <a:rPr lang="en-US" altLang="zh-CN" dirty="0">
                <a:ea typeface="宋体" pitchFamily="2" charset="-122"/>
              </a:rPr>
              <a:t>We assume (initially) that transactions run </a:t>
            </a:r>
            <a:r>
              <a:rPr lang="en-US" altLang="zh-CN" dirty="0">
                <a:solidFill>
                  <a:schemeClr val="tx2"/>
                </a:solidFill>
                <a:ea typeface="宋体" pitchFamily="2" charset="-122"/>
              </a:rPr>
              <a:t>serially</a:t>
            </a:r>
            <a:r>
              <a:rPr lang="en-US" altLang="zh-CN" dirty="0">
                <a:ea typeface="宋体" pitchFamily="2" charset="-122"/>
              </a:rPr>
              <a:t>, but the actual recovery algorithm need work together with concurrency control.</a:t>
            </a:r>
          </a:p>
          <a:p>
            <a:r>
              <a:rPr lang="en-US" altLang="zh-CN" dirty="0"/>
              <a:t>Less used alternative: </a:t>
            </a:r>
            <a:r>
              <a:rPr lang="en-US" altLang="zh-CN" b="1" dirty="0">
                <a:solidFill>
                  <a:srgbClr val="000099"/>
                </a:solidFill>
              </a:rPr>
              <a:t>shadow-copy </a:t>
            </a:r>
            <a:r>
              <a:rPr lang="en-US" altLang="zh-CN" dirty="0"/>
              <a:t>and</a:t>
            </a:r>
            <a:r>
              <a:rPr lang="en-US" altLang="zh-CN" dirty="0">
                <a:solidFill>
                  <a:srgbClr val="000099"/>
                </a:solidFill>
              </a:rPr>
              <a:t> </a:t>
            </a:r>
            <a:r>
              <a:rPr lang="en-US" altLang="zh-CN" b="1" dirty="0">
                <a:solidFill>
                  <a:srgbClr val="000099"/>
                </a:solidFill>
              </a:rPr>
              <a:t>shadow-paging</a:t>
            </a:r>
            <a:endParaRPr lang="en-US" altLang="zh-CN" dirty="0">
              <a:ea typeface="宋体" pitchFamily="2" charset="-122"/>
            </a:endParaRPr>
          </a:p>
        </p:txBody>
      </p:sp>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620" y="4462839"/>
            <a:ext cx="4453458" cy="214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a:ea typeface="宋体" pitchFamily="2" charset="-122"/>
              </a:rPr>
              <a:t>Log-Based Recovery</a:t>
            </a:r>
          </a:p>
        </p:txBody>
      </p:sp>
      <p:sp>
        <p:nvSpPr>
          <p:cNvPr id="24579" name="Rectangle 3"/>
          <p:cNvSpPr>
            <a:spLocks noGrp="1" noChangeArrowheads="1"/>
          </p:cNvSpPr>
          <p:nvPr>
            <p:ph type="body" idx="4294967295"/>
          </p:nvPr>
        </p:nvSpPr>
        <p:spPr>
          <a:xfrm>
            <a:off x="571500" y="990600"/>
            <a:ext cx="7848600" cy="5509788"/>
          </a:xfrm>
        </p:spPr>
        <p:txBody>
          <a:bodyPr/>
          <a:lstStyle/>
          <a:p>
            <a:pPr>
              <a:lnSpc>
                <a:spcPct val="90000"/>
              </a:lnSpc>
            </a:pPr>
            <a:r>
              <a:rPr lang="en-US" altLang="zh-CN" sz="1800" dirty="0">
                <a:ea typeface="宋体" pitchFamily="2" charset="-122"/>
              </a:rPr>
              <a:t>A  </a:t>
            </a:r>
            <a:r>
              <a:rPr lang="en-US" altLang="zh-CN" sz="1800" b="1" dirty="0">
                <a:solidFill>
                  <a:schemeClr val="tx2"/>
                </a:solidFill>
                <a:ea typeface="宋体" pitchFamily="2" charset="-122"/>
              </a:rPr>
              <a:t>log</a:t>
            </a:r>
            <a:r>
              <a:rPr lang="en-US" altLang="zh-CN" sz="1800" dirty="0">
                <a:ea typeface="宋体" pitchFamily="2" charset="-122"/>
              </a:rPr>
              <a:t> is kept on stable storage. </a:t>
            </a:r>
          </a:p>
          <a:p>
            <a:pPr lvl="1">
              <a:lnSpc>
                <a:spcPct val="90000"/>
              </a:lnSpc>
            </a:pPr>
            <a:r>
              <a:rPr lang="en-US" altLang="zh-CN" sz="1600" dirty="0">
                <a:ea typeface="宋体" pitchFamily="2" charset="-122"/>
              </a:rPr>
              <a:t>The log is a sequence of </a:t>
            </a:r>
            <a:r>
              <a:rPr lang="en-US" altLang="zh-CN" sz="1600" b="1" dirty="0">
                <a:solidFill>
                  <a:schemeClr val="tx2"/>
                </a:solidFill>
                <a:ea typeface="宋体" pitchFamily="2" charset="-122"/>
              </a:rPr>
              <a:t>log records</a:t>
            </a:r>
            <a:r>
              <a:rPr lang="en-US" altLang="zh-CN" sz="1600" dirty="0">
                <a:ea typeface="宋体" pitchFamily="2" charset="-122"/>
              </a:rPr>
              <a:t>, and maintains a record of update activities on the database.</a:t>
            </a:r>
          </a:p>
          <a:p>
            <a:pPr>
              <a:lnSpc>
                <a:spcPct val="90000"/>
              </a:lnSpc>
            </a:pPr>
            <a:r>
              <a:rPr lang="en-US" altLang="zh-CN" sz="1800" dirty="0">
                <a:ea typeface="宋体" pitchFamily="2" charset="-122"/>
              </a:rPr>
              <a:t>When transaction </a:t>
            </a:r>
            <a:r>
              <a:rPr lang="en-US" altLang="zh-CN" sz="1800" i="1" dirty="0" err="1">
                <a:ea typeface="宋体" pitchFamily="2" charset="-122"/>
              </a:rPr>
              <a:t>T</a:t>
            </a:r>
            <a:r>
              <a:rPr lang="en-US" altLang="zh-CN" i="1" baseline="-25000" dirty="0" err="1">
                <a:ea typeface="宋体" pitchFamily="2" charset="-122"/>
              </a:rPr>
              <a:t>i</a:t>
            </a:r>
            <a:r>
              <a:rPr lang="en-US" altLang="zh-CN" sz="1800" i="1" dirty="0">
                <a:ea typeface="宋体" pitchFamily="2" charset="-122"/>
              </a:rPr>
              <a:t> </a:t>
            </a:r>
            <a:r>
              <a:rPr lang="en-US" altLang="zh-CN" sz="1800" dirty="0">
                <a:ea typeface="宋体" pitchFamily="2" charset="-122"/>
              </a:rPr>
              <a:t>starts, it registers itself by writing a </a:t>
            </a:r>
            <a:br>
              <a:rPr lang="en-US" altLang="zh-CN" sz="1800" dirty="0">
                <a:ea typeface="宋体" pitchFamily="2" charset="-122"/>
              </a:rPr>
            </a:br>
            <a:r>
              <a:rPr lang="en-US" altLang="zh-CN" sz="1800" dirty="0">
                <a:ea typeface="宋体" pitchFamily="2" charset="-122"/>
              </a:rPr>
              <a:t>       </a:t>
            </a:r>
            <a:r>
              <a:rPr lang="en-US" altLang="zh-CN" sz="1800" i="1" dirty="0">
                <a:ea typeface="宋体" pitchFamily="2" charset="-122"/>
              </a:rPr>
              <a:t>&lt;</a:t>
            </a:r>
            <a:r>
              <a:rPr lang="en-US" altLang="zh-CN" sz="1800" i="1" dirty="0" err="1">
                <a:ea typeface="宋体" pitchFamily="2" charset="-122"/>
              </a:rPr>
              <a:t>T</a:t>
            </a:r>
            <a:r>
              <a:rPr lang="en-US" altLang="zh-CN" i="1" baseline="-25000" dirty="0" err="1">
                <a:ea typeface="宋体" pitchFamily="2" charset="-122"/>
              </a:rPr>
              <a:t>i</a:t>
            </a:r>
            <a:r>
              <a:rPr lang="en-US" altLang="zh-CN" sz="1800" i="1" baseline="-25000" dirty="0">
                <a:ea typeface="宋体" pitchFamily="2" charset="-122"/>
              </a:rPr>
              <a:t>  </a:t>
            </a:r>
            <a:r>
              <a:rPr lang="en-US" altLang="zh-CN" sz="1800" b="1" dirty="0">
                <a:ea typeface="宋体" pitchFamily="2" charset="-122"/>
              </a:rPr>
              <a:t>start</a:t>
            </a:r>
            <a:r>
              <a:rPr lang="en-US" altLang="zh-CN" sz="1800" dirty="0">
                <a:ea typeface="宋体" pitchFamily="2" charset="-122"/>
              </a:rPr>
              <a:t>&gt;log record</a:t>
            </a:r>
          </a:p>
          <a:p>
            <a:pPr>
              <a:lnSpc>
                <a:spcPct val="90000"/>
              </a:lnSpc>
            </a:pPr>
            <a:r>
              <a:rPr lang="en-US" altLang="zh-CN" sz="1800" i="1" dirty="0">
                <a:ea typeface="宋体" pitchFamily="2" charset="-122"/>
              </a:rPr>
              <a:t>Before </a:t>
            </a:r>
            <a:r>
              <a:rPr lang="en-US" altLang="zh-CN" sz="1800" i="1" dirty="0" err="1">
                <a:ea typeface="宋体" pitchFamily="2" charset="-122"/>
              </a:rPr>
              <a:t>T</a:t>
            </a:r>
            <a:r>
              <a:rPr lang="en-US" altLang="zh-CN" sz="1800" i="1" baseline="-25000" dirty="0" err="1">
                <a:ea typeface="宋体" pitchFamily="2" charset="-122"/>
              </a:rPr>
              <a:t>i</a:t>
            </a:r>
            <a:r>
              <a:rPr lang="en-US" altLang="zh-CN" sz="1800" i="1" dirty="0">
                <a:ea typeface="宋体" pitchFamily="2" charset="-122"/>
              </a:rPr>
              <a:t> </a:t>
            </a:r>
            <a:r>
              <a:rPr lang="en-US" altLang="zh-CN" sz="1800" dirty="0">
                <a:ea typeface="宋体" pitchFamily="2" charset="-122"/>
              </a:rPr>
              <a:t>executes </a:t>
            </a:r>
            <a:r>
              <a:rPr lang="en-US" altLang="zh-CN" sz="1800" b="1" dirty="0">
                <a:ea typeface="宋体" pitchFamily="2" charset="-122"/>
              </a:rPr>
              <a:t>write</a:t>
            </a:r>
            <a:r>
              <a:rPr lang="en-US" altLang="zh-CN" sz="1800" dirty="0">
                <a:ea typeface="宋体" pitchFamily="2" charset="-122"/>
              </a:rPr>
              <a:t>(</a:t>
            </a:r>
            <a:r>
              <a:rPr lang="en-US" altLang="zh-CN" sz="1800" i="1" dirty="0">
                <a:ea typeface="宋体" pitchFamily="2" charset="-122"/>
              </a:rPr>
              <a:t>X</a:t>
            </a:r>
            <a:r>
              <a:rPr lang="en-US" altLang="zh-CN" sz="1800" dirty="0">
                <a:ea typeface="宋体" pitchFamily="2" charset="-122"/>
              </a:rPr>
              <a:t>), a log record </a:t>
            </a:r>
            <a:r>
              <a:rPr lang="en-US" altLang="zh-CN" sz="1600" b="1" i="1" dirty="0">
                <a:solidFill>
                  <a:schemeClr val="tx2"/>
                </a:solidFill>
                <a:ea typeface="宋体" pitchFamily="2" charset="-122"/>
              </a:rPr>
              <a:t>&lt;</a:t>
            </a:r>
            <a:r>
              <a:rPr lang="en-US" altLang="zh-CN" sz="1600" b="1" i="1" dirty="0" err="1">
                <a:solidFill>
                  <a:schemeClr val="tx2"/>
                </a:solidFill>
                <a:ea typeface="宋体" pitchFamily="2" charset="-122"/>
              </a:rPr>
              <a:t>Ti</a:t>
            </a:r>
            <a:r>
              <a:rPr lang="en-US" altLang="zh-CN" sz="1600" b="1" i="1" dirty="0">
                <a:solidFill>
                  <a:schemeClr val="tx2"/>
                </a:solidFill>
                <a:ea typeface="宋体" pitchFamily="2" charset="-122"/>
              </a:rPr>
              <a:t>, X,  V1,  V2&gt; </a:t>
            </a:r>
            <a:r>
              <a:rPr lang="en-US" altLang="zh-CN" sz="1800" dirty="0">
                <a:ea typeface="宋体" pitchFamily="2" charset="-122"/>
              </a:rPr>
              <a:t>is written, where</a:t>
            </a:r>
            <a:r>
              <a:rPr lang="en-US" altLang="zh-CN" sz="1800" i="1" dirty="0">
                <a:ea typeface="宋体" pitchFamily="2" charset="-122"/>
              </a:rPr>
              <a:t> V</a:t>
            </a:r>
            <a:r>
              <a:rPr lang="en-US" altLang="zh-CN" sz="1800" i="1" baseline="-25000" dirty="0">
                <a:ea typeface="宋体" pitchFamily="2" charset="-122"/>
              </a:rPr>
              <a:t>1</a:t>
            </a:r>
            <a:r>
              <a:rPr lang="en-US" altLang="zh-CN" sz="1800" dirty="0">
                <a:ea typeface="宋体" pitchFamily="2" charset="-122"/>
              </a:rPr>
              <a:t> is the value of </a:t>
            </a:r>
            <a:r>
              <a:rPr lang="en-US" altLang="zh-CN" sz="1800" i="1" dirty="0">
                <a:ea typeface="宋体" pitchFamily="2" charset="-122"/>
              </a:rPr>
              <a:t>X</a:t>
            </a:r>
            <a:r>
              <a:rPr lang="en-US" altLang="zh-CN" sz="1800" dirty="0">
                <a:ea typeface="宋体" pitchFamily="2" charset="-122"/>
              </a:rPr>
              <a:t>  before the write, and</a:t>
            </a:r>
            <a:r>
              <a:rPr lang="en-US" altLang="zh-CN" dirty="0">
                <a:ea typeface="宋体" pitchFamily="2" charset="-122"/>
              </a:rPr>
              <a:t> </a:t>
            </a:r>
            <a:r>
              <a:rPr lang="en-US" altLang="zh-CN" sz="1800" i="1" dirty="0">
                <a:ea typeface="宋体" pitchFamily="2" charset="-122"/>
              </a:rPr>
              <a:t>V</a:t>
            </a:r>
            <a:r>
              <a:rPr lang="en-US" altLang="zh-CN" sz="1800" i="1" baseline="-25000" dirty="0">
                <a:ea typeface="宋体" pitchFamily="2" charset="-122"/>
              </a:rPr>
              <a:t>2</a:t>
            </a:r>
            <a:r>
              <a:rPr lang="en-US" altLang="zh-CN" sz="1800" i="1" dirty="0">
                <a:ea typeface="宋体" pitchFamily="2" charset="-122"/>
              </a:rPr>
              <a:t> </a:t>
            </a:r>
            <a:r>
              <a:rPr lang="en-US" altLang="zh-CN" sz="1800" dirty="0">
                <a:ea typeface="宋体" pitchFamily="2" charset="-122"/>
              </a:rPr>
              <a:t>is the value to be written to </a:t>
            </a:r>
            <a:r>
              <a:rPr lang="en-US" altLang="zh-CN" sz="1800" i="1" dirty="0">
                <a:ea typeface="宋体" pitchFamily="2" charset="-122"/>
              </a:rPr>
              <a:t>X</a:t>
            </a:r>
            <a:r>
              <a:rPr lang="en-US" altLang="zh-CN" sz="1800" dirty="0">
                <a:ea typeface="宋体" pitchFamily="2" charset="-122"/>
              </a:rPr>
              <a:t>.</a:t>
            </a:r>
          </a:p>
          <a:p>
            <a:pPr lvl="1">
              <a:lnSpc>
                <a:spcPct val="90000"/>
              </a:lnSpc>
            </a:pPr>
            <a:r>
              <a:rPr lang="en-US" altLang="zh-CN" sz="1600" i="1" dirty="0" err="1">
                <a:ea typeface="宋体" pitchFamily="2" charset="-122"/>
              </a:rPr>
              <a:t>T</a:t>
            </a:r>
            <a:r>
              <a:rPr lang="en-US" altLang="zh-CN" i="1" baseline="-25000" dirty="0" err="1">
                <a:ea typeface="宋体" pitchFamily="2" charset="-122"/>
              </a:rPr>
              <a:t>i</a:t>
            </a:r>
            <a:r>
              <a:rPr lang="en-US" altLang="zh-CN" sz="1600" dirty="0">
                <a:ea typeface="宋体" pitchFamily="2" charset="-122"/>
              </a:rPr>
              <a:t> has performed a write on data item </a:t>
            </a:r>
            <a:r>
              <a:rPr lang="en-US" altLang="zh-CN" sz="1600" i="1" dirty="0" err="1">
                <a:ea typeface="宋体" pitchFamily="2" charset="-122"/>
              </a:rPr>
              <a:t>X</a:t>
            </a:r>
            <a:r>
              <a:rPr lang="en-US" altLang="zh-CN" sz="2000" i="1" baseline="-25000" dirty="0" err="1">
                <a:ea typeface="宋体" pitchFamily="2" charset="-122"/>
              </a:rPr>
              <a:t>j</a:t>
            </a:r>
            <a:r>
              <a:rPr lang="en-US" altLang="zh-CN" sz="2000" i="1" baseline="-25000" dirty="0">
                <a:ea typeface="宋体" pitchFamily="2" charset="-122"/>
              </a:rPr>
              <a:t> </a:t>
            </a:r>
            <a:r>
              <a:rPr lang="en-US" altLang="zh-CN" sz="1600" i="1" dirty="0">
                <a:ea typeface="宋体" pitchFamily="2" charset="-122"/>
              </a:rPr>
              <a:t>  </a:t>
            </a:r>
            <a:r>
              <a:rPr lang="en-US" altLang="zh-CN" sz="1600" i="1" dirty="0" err="1">
                <a:ea typeface="宋体" pitchFamily="2" charset="-122"/>
              </a:rPr>
              <a:t>X</a:t>
            </a:r>
            <a:r>
              <a:rPr lang="en-US" altLang="zh-CN" sz="2000" i="1" baseline="-25000" dirty="0" err="1">
                <a:ea typeface="宋体" pitchFamily="2" charset="-122"/>
              </a:rPr>
              <a:t>j</a:t>
            </a:r>
            <a:r>
              <a:rPr lang="en-US" altLang="zh-CN" sz="1600" i="1" dirty="0">
                <a:ea typeface="宋体" pitchFamily="2" charset="-122"/>
              </a:rPr>
              <a:t> </a:t>
            </a:r>
            <a:r>
              <a:rPr lang="en-US" altLang="zh-CN" sz="1600" dirty="0">
                <a:ea typeface="宋体" pitchFamily="2" charset="-122"/>
              </a:rPr>
              <a:t>had </a:t>
            </a:r>
            <a:r>
              <a:rPr lang="en-US" altLang="zh-CN" sz="1600" b="1" dirty="0">
                <a:solidFill>
                  <a:schemeClr val="tx2"/>
                </a:solidFill>
                <a:ea typeface="宋体" pitchFamily="2" charset="-122"/>
              </a:rPr>
              <a:t>old value </a:t>
            </a:r>
            <a:r>
              <a:rPr lang="en-US" altLang="zh-CN" sz="1600" i="1" dirty="0">
                <a:ea typeface="宋体" pitchFamily="2" charset="-122"/>
              </a:rPr>
              <a:t>V</a:t>
            </a:r>
            <a:r>
              <a:rPr lang="en-US" altLang="zh-CN" sz="1600" i="1" baseline="-25000" dirty="0">
                <a:ea typeface="宋体" pitchFamily="2" charset="-122"/>
              </a:rPr>
              <a:t>1</a:t>
            </a:r>
            <a:r>
              <a:rPr lang="en-US" altLang="zh-CN" sz="1600" i="1" dirty="0">
                <a:ea typeface="宋体" pitchFamily="2" charset="-122"/>
              </a:rPr>
              <a:t> </a:t>
            </a:r>
            <a:r>
              <a:rPr lang="en-US" altLang="zh-CN" sz="1600" dirty="0">
                <a:ea typeface="宋体" pitchFamily="2" charset="-122"/>
              </a:rPr>
              <a:t>before the write, and will have </a:t>
            </a:r>
            <a:r>
              <a:rPr lang="en-US" altLang="zh-CN" sz="1600" b="1" dirty="0">
                <a:solidFill>
                  <a:schemeClr val="tx2"/>
                </a:solidFill>
                <a:ea typeface="宋体" pitchFamily="2" charset="-122"/>
              </a:rPr>
              <a:t>new value </a:t>
            </a:r>
            <a:r>
              <a:rPr lang="en-US" altLang="zh-CN" sz="1600" i="1" dirty="0">
                <a:ea typeface="宋体" pitchFamily="2" charset="-122"/>
              </a:rPr>
              <a:t>V</a:t>
            </a:r>
            <a:r>
              <a:rPr lang="en-US" altLang="zh-CN" sz="1600" i="1" baseline="-25000" dirty="0">
                <a:ea typeface="宋体" pitchFamily="2" charset="-122"/>
              </a:rPr>
              <a:t>2</a:t>
            </a:r>
            <a:r>
              <a:rPr lang="en-US" altLang="zh-CN" i="1" dirty="0">
                <a:ea typeface="宋体" pitchFamily="2" charset="-122"/>
              </a:rPr>
              <a:t> </a:t>
            </a:r>
            <a:r>
              <a:rPr lang="en-US" altLang="zh-CN" sz="1600" dirty="0">
                <a:ea typeface="宋体" pitchFamily="2" charset="-122"/>
              </a:rPr>
              <a:t>after the write. </a:t>
            </a:r>
          </a:p>
          <a:p>
            <a:pPr>
              <a:lnSpc>
                <a:spcPct val="90000"/>
              </a:lnSpc>
            </a:pPr>
            <a:r>
              <a:rPr lang="en-US" altLang="zh-CN" sz="1800" dirty="0">
                <a:ea typeface="宋体" pitchFamily="2" charset="-122"/>
              </a:rPr>
              <a:t>When </a:t>
            </a:r>
            <a:r>
              <a:rPr lang="en-US" altLang="zh-CN" sz="1800" i="1" dirty="0" err="1">
                <a:ea typeface="宋体" pitchFamily="2" charset="-122"/>
              </a:rPr>
              <a:t>T</a:t>
            </a:r>
            <a:r>
              <a:rPr lang="en-US" altLang="zh-CN" i="1" baseline="-25000" dirty="0" err="1">
                <a:ea typeface="宋体" pitchFamily="2" charset="-122"/>
              </a:rPr>
              <a:t>i</a:t>
            </a:r>
            <a:r>
              <a:rPr lang="en-US" altLang="zh-CN" dirty="0">
                <a:ea typeface="宋体" pitchFamily="2" charset="-122"/>
              </a:rPr>
              <a:t> </a:t>
            </a:r>
            <a:r>
              <a:rPr lang="en-US" altLang="zh-CN" sz="1800" dirty="0">
                <a:ea typeface="宋体" pitchFamily="2" charset="-122"/>
              </a:rPr>
              <a:t>finishes it last statement, the log record &lt;</a:t>
            </a:r>
            <a:r>
              <a:rPr lang="en-US" altLang="zh-CN" sz="1800"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sz="1800" b="1" i="1" dirty="0">
                <a:ea typeface="宋体" pitchFamily="2" charset="-122"/>
              </a:rPr>
              <a:t> </a:t>
            </a:r>
            <a:r>
              <a:rPr lang="en-US" altLang="zh-CN" sz="1800" b="1" dirty="0">
                <a:ea typeface="宋体" pitchFamily="2" charset="-122"/>
              </a:rPr>
              <a:t>commi</a:t>
            </a:r>
            <a:r>
              <a:rPr lang="en-US" altLang="zh-CN" sz="1800" dirty="0">
                <a:ea typeface="宋体" pitchFamily="2" charset="-122"/>
              </a:rPr>
              <a:t>t&gt; is written. </a:t>
            </a:r>
          </a:p>
          <a:p>
            <a:pPr>
              <a:lnSpc>
                <a:spcPct val="90000"/>
              </a:lnSpc>
            </a:pPr>
            <a:r>
              <a:rPr lang="en-US" altLang="zh-CN" sz="1800" dirty="0">
                <a:solidFill>
                  <a:srgbClr val="C00000"/>
                </a:solidFill>
                <a:ea typeface="宋体" pitchFamily="2" charset="-122"/>
              </a:rPr>
              <a:t>The log must reside in stable storage</a:t>
            </a:r>
            <a:r>
              <a:rPr lang="en-US" altLang="zh-CN" sz="1800" dirty="0">
                <a:ea typeface="宋体" pitchFamily="2" charset="-122"/>
              </a:rPr>
              <a:t>.</a:t>
            </a:r>
          </a:p>
          <a:p>
            <a:pPr lvl="1">
              <a:lnSpc>
                <a:spcPct val="90000"/>
              </a:lnSpc>
            </a:pPr>
            <a:r>
              <a:rPr lang="en-US" altLang="zh-CN" sz="1600" dirty="0">
                <a:ea typeface="宋体" pitchFamily="2" charset="-122"/>
              </a:rPr>
              <a:t>For now, we assume that every log record is written to the end of long file on stable storage as soon as it created. </a:t>
            </a:r>
          </a:p>
          <a:p>
            <a:pPr>
              <a:lnSpc>
                <a:spcPct val="90000"/>
              </a:lnSpc>
            </a:pPr>
            <a:r>
              <a:rPr lang="en-US" altLang="zh-CN" sz="1800" dirty="0">
                <a:ea typeface="宋体" pitchFamily="2" charset="-122"/>
              </a:rPr>
              <a:t>Two approaches using logs</a:t>
            </a:r>
          </a:p>
          <a:p>
            <a:pPr lvl="1">
              <a:lnSpc>
                <a:spcPct val="90000"/>
              </a:lnSpc>
            </a:pPr>
            <a:r>
              <a:rPr lang="en-US" altLang="zh-CN" sz="1600" dirty="0">
                <a:ea typeface="宋体" pitchFamily="2" charset="-122"/>
              </a:rPr>
              <a:t>Deferred database modification</a:t>
            </a:r>
          </a:p>
          <a:p>
            <a:pPr lvl="1">
              <a:lnSpc>
                <a:spcPct val="90000"/>
              </a:lnSpc>
            </a:pPr>
            <a:r>
              <a:rPr lang="en-US" altLang="zh-CN" sz="1600" dirty="0">
                <a:ea typeface="宋体" pitchFamily="2" charset="-122"/>
              </a:rPr>
              <a:t>Immediate database modification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a:ea typeface="宋体" pitchFamily="2" charset="-122"/>
              </a:rPr>
              <a:t>Update transaction</a:t>
            </a:r>
          </a:p>
        </p:txBody>
      </p:sp>
      <p:sp>
        <p:nvSpPr>
          <p:cNvPr id="142339" name="Rectangle 3"/>
          <p:cNvSpPr>
            <a:spLocks noGrp="1" noChangeArrowheads="1"/>
          </p:cNvSpPr>
          <p:nvPr>
            <p:ph type="body" idx="1"/>
          </p:nvPr>
        </p:nvSpPr>
        <p:spPr>
          <a:xfrm>
            <a:off x="665824" y="1092200"/>
            <a:ext cx="7754275" cy="4876800"/>
          </a:xfrm>
        </p:spPr>
        <p:txBody>
          <a:bodyPr/>
          <a:lstStyle/>
          <a:p>
            <a:r>
              <a:rPr lang="en-US" altLang="zh-CN" dirty="0">
                <a:ea typeface="宋体" pitchFamily="2" charset="-122"/>
              </a:rPr>
              <a:t>Possible inconsistency of an update transaction failure</a:t>
            </a:r>
          </a:p>
          <a:p>
            <a:pPr lvl="1"/>
            <a:r>
              <a:rPr lang="en-US" altLang="zh-CN" dirty="0">
                <a:ea typeface="宋体" pitchFamily="2" charset="-122"/>
              </a:rPr>
              <a:t>The </a:t>
            </a:r>
            <a:r>
              <a:rPr lang="en-US" altLang="zh-CN" dirty="0">
                <a:solidFill>
                  <a:srgbClr val="C00000"/>
                </a:solidFill>
                <a:ea typeface="宋体" pitchFamily="2" charset="-122"/>
              </a:rPr>
              <a:t>new value is not safe </a:t>
            </a:r>
            <a:r>
              <a:rPr lang="en-US" altLang="zh-CN" dirty="0">
                <a:ea typeface="宋体" pitchFamily="2" charset="-122"/>
              </a:rPr>
              <a:t>while the transaction commits. </a:t>
            </a:r>
          </a:p>
          <a:p>
            <a:pPr lvl="2"/>
            <a:r>
              <a:rPr lang="en-US" altLang="zh-CN" dirty="0">
                <a:ea typeface="宋体" pitchFamily="2" charset="-122"/>
              </a:rPr>
              <a:t>Can not protect the committed value if a failure occurs.</a:t>
            </a:r>
          </a:p>
          <a:p>
            <a:pPr lvl="1"/>
            <a:r>
              <a:rPr lang="en-US" altLang="zh-CN" dirty="0">
                <a:ea typeface="宋体" pitchFamily="2" charset="-122"/>
              </a:rPr>
              <a:t>The </a:t>
            </a:r>
            <a:r>
              <a:rPr lang="en-US" altLang="zh-CN" dirty="0">
                <a:solidFill>
                  <a:srgbClr val="C00000"/>
                </a:solidFill>
                <a:ea typeface="宋体" pitchFamily="2" charset="-122"/>
              </a:rPr>
              <a:t>old value is not safe </a:t>
            </a:r>
            <a:r>
              <a:rPr lang="en-US" altLang="zh-CN" dirty="0">
                <a:ea typeface="宋体" pitchFamily="2" charset="-122"/>
              </a:rPr>
              <a:t>before the transaction commits.</a:t>
            </a:r>
          </a:p>
          <a:p>
            <a:pPr lvl="2"/>
            <a:r>
              <a:rPr lang="en-US" altLang="zh-CN" dirty="0">
                <a:ea typeface="宋体" pitchFamily="2" charset="-122"/>
              </a:rPr>
              <a:t>Can not rollback to old value if a failure occurs before the commit.</a:t>
            </a:r>
          </a:p>
          <a:p>
            <a:pPr lvl="2"/>
            <a:r>
              <a:rPr lang="zh-CN" altLang="en-US" dirty="0">
                <a:solidFill>
                  <a:srgbClr val="FF0000"/>
                </a:solidFill>
                <a:ea typeface="宋体" pitchFamily="2" charset="-122"/>
              </a:rPr>
              <a:t>提交之前旧数据不安全</a:t>
            </a:r>
            <a:endParaRPr lang="en-US" altLang="zh-CN" dirty="0">
              <a:solidFill>
                <a:srgbClr val="FF0000"/>
              </a:solidFill>
              <a:ea typeface="宋体" pitchFamily="2" charset="-122"/>
            </a:endParaRPr>
          </a:p>
          <a:p>
            <a:pPr>
              <a:spcBef>
                <a:spcPts val="1800"/>
              </a:spcBef>
            </a:pPr>
            <a:r>
              <a:rPr lang="en-US" altLang="zh-CN" dirty="0">
                <a:ea typeface="宋体" pitchFamily="2" charset="-122"/>
              </a:rPr>
              <a:t>Two rules for update transaction</a:t>
            </a:r>
          </a:p>
          <a:p>
            <a:pPr lvl="1"/>
            <a:r>
              <a:rPr lang="en-US" altLang="zh-CN" dirty="0">
                <a:solidFill>
                  <a:srgbClr val="C00000"/>
                </a:solidFill>
                <a:ea typeface="宋体" pitchFamily="2" charset="-122"/>
              </a:rPr>
              <a:t>Commit rule</a:t>
            </a:r>
            <a:r>
              <a:rPr lang="en-US" altLang="zh-CN" dirty="0">
                <a:ea typeface="宋体" pitchFamily="2" charset="-122"/>
              </a:rPr>
              <a:t>: The new value must be written to non-volatile storage (Database</a:t>
            </a:r>
            <a:r>
              <a:rPr lang="en-US" altLang="zh-CN" dirty="0">
                <a:solidFill>
                  <a:schemeClr val="tx2"/>
                </a:solidFill>
                <a:ea typeface="宋体" pitchFamily="2" charset="-122"/>
              </a:rPr>
              <a:t> or </a:t>
            </a:r>
            <a:r>
              <a:rPr lang="en-US" altLang="zh-CN" dirty="0">
                <a:ea typeface="宋体" pitchFamily="2" charset="-122"/>
              </a:rPr>
              <a:t>log file) before the transaction commit. </a:t>
            </a:r>
          </a:p>
          <a:p>
            <a:pPr lvl="1"/>
            <a:r>
              <a:rPr lang="en-US" altLang="zh-CN" dirty="0">
                <a:solidFill>
                  <a:srgbClr val="C00000"/>
                </a:solidFill>
                <a:ea typeface="宋体" pitchFamily="2" charset="-122"/>
              </a:rPr>
              <a:t>Logging rule</a:t>
            </a:r>
            <a:r>
              <a:rPr lang="en-US" altLang="zh-CN" dirty="0">
                <a:ea typeface="宋体" pitchFamily="2" charset="-122"/>
              </a:rPr>
              <a:t>: The old value must be written to log file if the new value is written to database.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dirty="0">
                <a:ea typeface="宋体" pitchFamily="2" charset="-122"/>
              </a:rPr>
              <a:t>Update transaction (Cont.)</a:t>
            </a:r>
            <a:endParaRPr lang="zh-CN" altLang="en-US" dirty="0">
              <a:ea typeface="宋体" pitchFamily="2" charset="-122"/>
            </a:endParaRPr>
          </a:p>
        </p:txBody>
      </p:sp>
      <p:sp>
        <p:nvSpPr>
          <p:cNvPr id="143363" name="Rectangle 3"/>
          <p:cNvSpPr>
            <a:spLocks noGrp="1" noChangeArrowheads="1"/>
          </p:cNvSpPr>
          <p:nvPr>
            <p:ph type="body" idx="1"/>
          </p:nvPr>
        </p:nvSpPr>
        <p:spPr>
          <a:xfrm>
            <a:off x="571500" y="1092200"/>
            <a:ext cx="7905750" cy="5138738"/>
          </a:xfrm>
        </p:spPr>
        <p:txBody>
          <a:bodyPr/>
          <a:lstStyle/>
          <a:p>
            <a:pPr>
              <a:lnSpc>
                <a:spcPct val="90000"/>
              </a:lnSpc>
            </a:pPr>
            <a:r>
              <a:rPr lang="en-US" altLang="zh-CN">
                <a:ea typeface="宋体" pitchFamily="2" charset="-122"/>
              </a:rPr>
              <a:t>Possible approaches based on the update rules</a:t>
            </a:r>
          </a:p>
          <a:p>
            <a:pPr lvl="1">
              <a:lnSpc>
                <a:spcPct val="90000"/>
              </a:lnSpc>
            </a:pPr>
            <a:r>
              <a:rPr lang="en-US" altLang="zh-CN">
                <a:ea typeface="宋体" pitchFamily="2" charset="-122"/>
              </a:rPr>
              <a:t>The new value be written to database </a:t>
            </a:r>
            <a:r>
              <a:rPr lang="en-US" altLang="zh-CN">
                <a:solidFill>
                  <a:schemeClr val="tx2"/>
                </a:solidFill>
                <a:ea typeface="宋体" pitchFamily="2" charset="-122"/>
              </a:rPr>
              <a:t>totally </a:t>
            </a:r>
            <a:r>
              <a:rPr lang="en-US" altLang="zh-CN">
                <a:ea typeface="宋体" pitchFamily="2" charset="-122"/>
              </a:rPr>
              <a:t>before commit. </a:t>
            </a:r>
          </a:p>
          <a:p>
            <a:pPr lvl="2">
              <a:lnSpc>
                <a:spcPct val="90000"/>
              </a:lnSpc>
            </a:pPr>
            <a:r>
              <a:rPr lang="en-US" altLang="zh-CN">
                <a:ea typeface="宋体" pitchFamily="2" charset="-122"/>
              </a:rPr>
              <a:t>Logging rule: Write old value to log file.</a:t>
            </a:r>
          </a:p>
          <a:p>
            <a:pPr lvl="2">
              <a:lnSpc>
                <a:spcPct val="90000"/>
              </a:lnSpc>
            </a:pPr>
            <a:r>
              <a:rPr lang="en-US" altLang="zh-CN">
                <a:ea typeface="宋体" pitchFamily="2" charset="-122"/>
              </a:rPr>
              <a:t>No redo is needed. (All modification have been written to DB)</a:t>
            </a:r>
          </a:p>
          <a:p>
            <a:pPr lvl="2">
              <a:lnSpc>
                <a:spcPct val="90000"/>
              </a:lnSpc>
            </a:pPr>
            <a:r>
              <a:rPr lang="en-US" altLang="zh-CN">
                <a:ea typeface="宋体" pitchFamily="2" charset="-122"/>
              </a:rPr>
              <a:t>Low concurrency.</a:t>
            </a:r>
          </a:p>
          <a:p>
            <a:pPr lvl="1">
              <a:lnSpc>
                <a:spcPct val="90000"/>
              </a:lnSpc>
            </a:pPr>
            <a:r>
              <a:rPr lang="en-US" altLang="zh-CN">
                <a:ea typeface="宋体" pitchFamily="2" charset="-122"/>
              </a:rPr>
              <a:t>The new value be written to database </a:t>
            </a:r>
            <a:r>
              <a:rPr lang="en-US" altLang="zh-CN">
                <a:solidFill>
                  <a:schemeClr val="tx2"/>
                </a:solidFill>
                <a:ea typeface="宋体" pitchFamily="2" charset="-122"/>
              </a:rPr>
              <a:t>after</a:t>
            </a:r>
            <a:r>
              <a:rPr lang="en-US" altLang="zh-CN">
                <a:ea typeface="宋体" pitchFamily="2" charset="-122"/>
              </a:rPr>
              <a:t> commit.</a:t>
            </a:r>
          </a:p>
          <a:p>
            <a:pPr lvl="2">
              <a:lnSpc>
                <a:spcPct val="90000"/>
              </a:lnSpc>
            </a:pPr>
            <a:r>
              <a:rPr lang="en-US" altLang="zh-CN">
                <a:ea typeface="宋体" pitchFamily="2" charset="-122"/>
              </a:rPr>
              <a:t>Commit rule: Write new values to log file before commit.</a:t>
            </a:r>
          </a:p>
          <a:p>
            <a:pPr lvl="2">
              <a:lnSpc>
                <a:spcPct val="90000"/>
              </a:lnSpc>
            </a:pPr>
            <a:r>
              <a:rPr lang="en-US" altLang="zh-CN">
                <a:ea typeface="宋体" pitchFamily="2" charset="-122"/>
              </a:rPr>
              <a:t>Logging rule: no need to write old value to log file.</a:t>
            </a:r>
          </a:p>
          <a:p>
            <a:pPr lvl="2">
              <a:lnSpc>
                <a:spcPct val="90000"/>
              </a:lnSpc>
            </a:pPr>
            <a:r>
              <a:rPr lang="en-US" altLang="zh-CN">
                <a:ea typeface="宋体" pitchFamily="2" charset="-122"/>
              </a:rPr>
              <a:t>No undo is needed. ( The old value is safe before commit)</a:t>
            </a:r>
          </a:p>
          <a:p>
            <a:pPr lvl="2">
              <a:lnSpc>
                <a:spcPct val="90000"/>
              </a:lnSpc>
            </a:pPr>
            <a:r>
              <a:rPr lang="en-US" altLang="zh-CN">
                <a:ea typeface="宋体" pitchFamily="2" charset="-122"/>
              </a:rPr>
              <a:t>Better concurrency. - </a:t>
            </a:r>
            <a:r>
              <a:rPr lang="en-US" altLang="zh-CN">
                <a:solidFill>
                  <a:schemeClr val="tx2"/>
                </a:solidFill>
                <a:ea typeface="宋体" pitchFamily="2" charset="-122"/>
              </a:rPr>
              <a:t>Deferred database modification</a:t>
            </a:r>
          </a:p>
          <a:p>
            <a:pPr lvl="1">
              <a:lnSpc>
                <a:spcPct val="90000"/>
              </a:lnSpc>
            </a:pPr>
            <a:r>
              <a:rPr lang="en-US" altLang="zh-CN">
                <a:ea typeface="宋体" pitchFamily="2" charset="-122"/>
              </a:rPr>
              <a:t> The new value </a:t>
            </a:r>
            <a:r>
              <a:rPr lang="en-US" altLang="zh-CN">
                <a:solidFill>
                  <a:schemeClr val="tx2"/>
                </a:solidFill>
                <a:ea typeface="宋体" pitchFamily="2" charset="-122"/>
              </a:rPr>
              <a:t>start</a:t>
            </a:r>
            <a:r>
              <a:rPr lang="en-US" altLang="zh-CN">
                <a:ea typeface="宋体" pitchFamily="2" charset="-122"/>
              </a:rPr>
              <a:t> to be written to database before commit, and do not require to be finished before commit.</a:t>
            </a:r>
          </a:p>
          <a:p>
            <a:pPr lvl="2">
              <a:lnSpc>
                <a:spcPct val="90000"/>
              </a:lnSpc>
            </a:pPr>
            <a:r>
              <a:rPr lang="en-US" altLang="zh-CN">
                <a:ea typeface="宋体" pitchFamily="2" charset="-122"/>
              </a:rPr>
              <a:t>Commit rule: Write new values to log file before commit.</a:t>
            </a:r>
          </a:p>
          <a:p>
            <a:pPr lvl="2">
              <a:lnSpc>
                <a:spcPct val="90000"/>
              </a:lnSpc>
            </a:pPr>
            <a:r>
              <a:rPr lang="en-US" altLang="zh-CN">
                <a:ea typeface="宋体" pitchFamily="2" charset="-122"/>
              </a:rPr>
              <a:t>Logging rule: Write old value to log file.</a:t>
            </a:r>
          </a:p>
          <a:p>
            <a:pPr lvl="2">
              <a:lnSpc>
                <a:spcPct val="90000"/>
              </a:lnSpc>
            </a:pPr>
            <a:r>
              <a:rPr lang="en-US" altLang="zh-CN">
                <a:ea typeface="宋体" pitchFamily="2" charset="-122"/>
              </a:rPr>
              <a:t>Best concurrency. - </a:t>
            </a:r>
            <a:r>
              <a:rPr lang="en-US" altLang="zh-CN">
                <a:solidFill>
                  <a:schemeClr val="tx2"/>
                </a:solidFill>
                <a:ea typeface="宋体" pitchFamily="2" charset="-122"/>
              </a:rPr>
              <a:t>Immediate database modification</a:t>
            </a:r>
            <a:endParaRPr lang="en-US" altLang="zh-CN">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a typeface="宋体" pitchFamily="2" charset="-122"/>
              </a:rPr>
              <a:t>Transaction Commit</a:t>
            </a:r>
          </a:p>
        </p:txBody>
      </p:sp>
      <p:sp>
        <p:nvSpPr>
          <p:cNvPr id="13315" name="Rectangle 3"/>
          <p:cNvSpPr>
            <a:spLocks noGrp="1" noChangeArrowheads="1"/>
          </p:cNvSpPr>
          <p:nvPr>
            <p:ph type="body" idx="1"/>
          </p:nvPr>
        </p:nvSpPr>
        <p:spPr>
          <a:xfrm>
            <a:off x="571500" y="1136590"/>
            <a:ext cx="7848600" cy="3541944"/>
          </a:xfrm>
        </p:spPr>
        <p:txBody>
          <a:bodyPr/>
          <a:lstStyle/>
          <a:p>
            <a:r>
              <a:rPr lang="en-US" altLang="zh-CN" dirty="0"/>
              <a:t>A transaction is said to have committed </a:t>
            </a:r>
            <a:r>
              <a:rPr lang="en-US" altLang="zh-CN" dirty="0">
                <a:solidFill>
                  <a:srgbClr val="C00000"/>
                </a:solidFill>
              </a:rPr>
              <a:t>when its commit log record is output to stable storage</a:t>
            </a:r>
            <a:r>
              <a:rPr lang="en-US" altLang="zh-CN" dirty="0"/>
              <a:t> </a:t>
            </a:r>
          </a:p>
          <a:p>
            <a:pPr lvl="1"/>
            <a:r>
              <a:rPr lang="en-US" altLang="zh-CN" dirty="0"/>
              <a:t>all previous log records of the transaction must have been output already </a:t>
            </a:r>
          </a:p>
          <a:p>
            <a:r>
              <a:rPr lang="en-US" altLang="zh-CN" dirty="0"/>
              <a:t>Writes performed by a transaction may still be in the buffer when the transaction commits, and may be output later</a:t>
            </a:r>
          </a:p>
        </p:txBody>
      </p:sp>
    </p:spTree>
    <p:extLst>
      <p:ext uri="{BB962C8B-B14F-4D97-AF65-F5344CB8AC3E}">
        <p14:creationId xmlns:p14="http://schemas.microsoft.com/office/powerpoint/2010/main" val="3604124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ea typeface="宋体" pitchFamily="2" charset="-122"/>
              </a:rPr>
              <a:t>Deferred Database Modification</a:t>
            </a:r>
          </a:p>
        </p:txBody>
      </p:sp>
      <p:sp>
        <p:nvSpPr>
          <p:cNvPr id="26627" name="Rectangle 3"/>
          <p:cNvSpPr>
            <a:spLocks noGrp="1" noChangeArrowheads="1"/>
          </p:cNvSpPr>
          <p:nvPr>
            <p:ph type="body" idx="4294967295"/>
          </p:nvPr>
        </p:nvSpPr>
        <p:spPr/>
        <p:txBody>
          <a:bodyPr/>
          <a:lstStyle/>
          <a:p>
            <a:r>
              <a:rPr lang="en-US" altLang="zh-CN" dirty="0">
                <a:ea typeface="宋体" pitchFamily="2" charset="-122"/>
              </a:rPr>
              <a:t>The </a:t>
            </a:r>
            <a:r>
              <a:rPr lang="en-US" altLang="zh-CN" b="1" dirty="0">
                <a:solidFill>
                  <a:schemeClr val="tx2"/>
                </a:solidFill>
                <a:ea typeface="宋体" pitchFamily="2" charset="-122"/>
              </a:rPr>
              <a:t>deferred database modification</a:t>
            </a:r>
            <a:r>
              <a:rPr lang="en-US" altLang="zh-CN" dirty="0">
                <a:ea typeface="宋体" pitchFamily="2" charset="-122"/>
              </a:rPr>
              <a:t> scheme records all modifications to the log, but defers all the </a:t>
            </a:r>
            <a:r>
              <a:rPr lang="en-US" altLang="zh-CN" b="1" dirty="0">
                <a:ea typeface="宋体" pitchFamily="2" charset="-122"/>
              </a:rPr>
              <a:t>write</a:t>
            </a:r>
            <a:r>
              <a:rPr lang="en-US" altLang="zh-CN" dirty="0">
                <a:ea typeface="宋体" pitchFamily="2" charset="-122"/>
              </a:rPr>
              <a:t>s to after commit.</a:t>
            </a:r>
          </a:p>
          <a:p>
            <a:r>
              <a:rPr lang="en-US" altLang="zh-CN" dirty="0">
                <a:ea typeface="宋体" pitchFamily="2" charset="-122"/>
              </a:rPr>
              <a:t>Assume that transactions execute serially</a:t>
            </a:r>
          </a:p>
          <a:p>
            <a:r>
              <a:rPr lang="en-US" altLang="zh-CN" dirty="0">
                <a:ea typeface="宋体" pitchFamily="2" charset="-122"/>
              </a:rPr>
              <a:t>Transaction starts by writing </a:t>
            </a:r>
            <a:r>
              <a:rPr lang="en-US" altLang="zh-CN" i="1" dirty="0">
                <a:ea typeface="宋体" pitchFamily="2" charset="-122"/>
              </a:rPr>
              <a:t>&lt;</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b="1" i="1" dirty="0">
                <a:ea typeface="宋体" pitchFamily="2" charset="-122"/>
              </a:rPr>
              <a:t>start</a:t>
            </a:r>
            <a:r>
              <a:rPr lang="en-US" altLang="zh-CN" i="1" dirty="0">
                <a:ea typeface="宋体" pitchFamily="2" charset="-122"/>
              </a:rPr>
              <a:t>&gt; </a:t>
            </a:r>
            <a:r>
              <a:rPr lang="en-US" altLang="zh-CN" dirty="0">
                <a:ea typeface="宋体" pitchFamily="2" charset="-122"/>
              </a:rPr>
              <a:t>record to log. </a:t>
            </a:r>
          </a:p>
          <a:p>
            <a:r>
              <a:rPr lang="en-US" altLang="zh-CN" dirty="0">
                <a:ea typeface="宋体" pitchFamily="2" charset="-122"/>
              </a:rPr>
              <a:t>A  </a:t>
            </a:r>
            <a:r>
              <a:rPr lang="en-US" altLang="zh-CN" b="1" dirty="0">
                <a:ea typeface="宋体" pitchFamily="2" charset="-122"/>
              </a:rPr>
              <a:t>write</a:t>
            </a:r>
            <a:r>
              <a:rPr lang="en-US" altLang="zh-CN" dirty="0">
                <a:ea typeface="宋体" pitchFamily="2" charset="-122"/>
              </a:rPr>
              <a:t>(</a:t>
            </a:r>
            <a:r>
              <a:rPr lang="en-US" altLang="zh-CN" i="1" dirty="0">
                <a:ea typeface="宋体" pitchFamily="2" charset="-122"/>
              </a:rPr>
              <a:t>X</a:t>
            </a:r>
            <a:r>
              <a:rPr lang="en-US" altLang="zh-CN" dirty="0">
                <a:ea typeface="宋体" pitchFamily="2" charset="-122"/>
              </a:rPr>
              <a:t>) operation results in a log record  </a:t>
            </a:r>
            <a:r>
              <a:rPr lang="en-US" altLang="zh-CN" i="1" dirty="0">
                <a:ea typeface="宋体" pitchFamily="2" charset="-122"/>
              </a:rPr>
              <a:t>&lt;</a:t>
            </a:r>
            <a:r>
              <a:rPr lang="en-US" altLang="zh-CN" i="1" dirty="0" err="1">
                <a:ea typeface="宋体" pitchFamily="2" charset="-122"/>
              </a:rPr>
              <a:t>T</a:t>
            </a:r>
            <a:r>
              <a:rPr lang="en-US" altLang="zh-CN" sz="2400" i="1" baseline="-25000" dirty="0" err="1">
                <a:ea typeface="宋体" pitchFamily="2" charset="-122"/>
              </a:rPr>
              <a:t>i</a:t>
            </a:r>
            <a:r>
              <a:rPr lang="en-US" altLang="zh-CN" i="1" dirty="0">
                <a:ea typeface="宋体" pitchFamily="2" charset="-122"/>
              </a:rPr>
              <a:t>, X, V&gt; </a:t>
            </a:r>
            <a:r>
              <a:rPr lang="en-US" altLang="zh-CN" dirty="0">
                <a:ea typeface="宋体" pitchFamily="2" charset="-122"/>
              </a:rPr>
              <a:t>being written, where </a:t>
            </a:r>
            <a:r>
              <a:rPr lang="en-US" altLang="zh-CN" i="1" dirty="0">
                <a:ea typeface="宋体" pitchFamily="2" charset="-122"/>
              </a:rPr>
              <a:t>V </a:t>
            </a:r>
            <a:r>
              <a:rPr lang="en-US" altLang="zh-CN" dirty="0">
                <a:ea typeface="宋体" pitchFamily="2" charset="-122"/>
              </a:rPr>
              <a:t>is the new value for </a:t>
            </a:r>
            <a:r>
              <a:rPr lang="en-US" altLang="zh-CN" i="1" dirty="0">
                <a:ea typeface="宋体" pitchFamily="2" charset="-122"/>
              </a:rPr>
              <a:t>X</a:t>
            </a:r>
            <a:endParaRPr lang="en-US" altLang="zh-CN" dirty="0">
              <a:ea typeface="宋体" pitchFamily="2" charset="-122"/>
            </a:endParaRPr>
          </a:p>
          <a:p>
            <a:pPr lvl="1"/>
            <a:r>
              <a:rPr lang="en-US" altLang="zh-CN" dirty="0">
                <a:ea typeface="宋体" pitchFamily="2" charset="-122"/>
              </a:rPr>
              <a:t>Note: old value is not needed for this scheme</a:t>
            </a:r>
          </a:p>
          <a:p>
            <a:r>
              <a:rPr lang="en-US" altLang="zh-CN" dirty="0">
                <a:ea typeface="宋体" pitchFamily="2" charset="-122"/>
              </a:rPr>
              <a:t>The write is not performed on </a:t>
            </a:r>
            <a:r>
              <a:rPr lang="en-US" altLang="zh-CN" i="1" dirty="0">
                <a:ea typeface="宋体" pitchFamily="2" charset="-122"/>
              </a:rPr>
              <a:t>X </a:t>
            </a:r>
            <a:r>
              <a:rPr lang="en-US" altLang="zh-CN" dirty="0">
                <a:ea typeface="宋体" pitchFamily="2" charset="-122"/>
              </a:rPr>
              <a:t>at this time, but is deferred.</a:t>
            </a:r>
          </a:p>
          <a:p>
            <a:r>
              <a:rPr lang="en-US" altLang="zh-CN" dirty="0">
                <a:ea typeface="宋体" pitchFamily="2" charset="-122"/>
              </a:rPr>
              <a:t>When </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dirty="0">
                <a:ea typeface="宋体" pitchFamily="2" charset="-122"/>
              </a:rPr>
              <a:t>partially commits, </a:t>
            </a:r>
            <a:r>
              <a:rPr lang="en-US" altLang="zh-CN" dirty="0">
                <a:solidFill>
                  <a:schemeClr val="tx2"/>
                </a:solidFill>
                <a:ea typeface="宋体" pitchFamily="2" charset="-122"/>
              </a:rPr>
              <a:t>&lt;</a:t>
            </a:r>
            <a:r>
              <a:rPr lang="en-US" altLang="zh-CN" i="1" dirty="0" err="1">
                <a:solidFill>
                  <a:schemeClr val="tx2"/>
                </a:solidFill>
                <a:ea typeface="宋体" pitchFamily="2" charset="-122"/>
              </a:rPr>
              <a:t>T</a:t>
            </a:r>
            <a:r>
              <a:rPr lang="en-US" altLang="zh-CN" i="1" baseline="-25000" dirty="0" err="1">
                <a:solidFill>
                  <a:schemeClr val="tx2"/>
                </a:solidFill>
                <a:ea typeface="宋体" pitchFamily="2" charset="-122"/>
              </a:rPr>
              <a:t>i</a:t>
            </a:r>
            <a:r>
              <a:rPr lang="en-US" altLang="zh-CN" i="1" dirty="0">
                <a:solidFill>
                  <a:schemeClr val="tx2"/>
                </a:solidFill>
                <a:ea typeface="宋体" pitchFamily="2" charset="-122"/>
              </a:rPr>
              <a:t> </a:t>
            </a:r>
            <a:r>
              <a:rPr lang="en-US" altLang="zh-CN" b="1" dirty="0">
                <a:solidFill>
                  <a:schemeClr val="tx2"/>
                </a:solidFill>
                <a:ea typeface="宋体" pitchFamily="2" charset="-122"/>
              </a:rPr>
              <a:t>commit</a:t>
            </a:r>
            <a:r>
              <a:rPr lang="en-US" altLang="zh-CN" dirty="0">
                <a:solidFill>
                  <a:schemeClr val="tx2"/>
                </a:solidFill>
                <a:ea typeface="宋体" pitchFamily="2" charset="-122"/>
              </a:rPr>
              <a:t>&gt; is written to the log</a:t>
            </a:r>
            <a:r>
              <a:rPr lang="en-US" altLang="zh-CN" dirty="0">
                <a:ea typeface="宋体" pitchFamily="2" charset="-122"/>
              </a:rPr>
              <a:t> </a:t>
            </a:r>
          </a:p>
          <a:p>
            <a:r>
              <a:rPr lang="en-US" altLang="zh-CN" dirty="0">
                <a:ea typeface="宋体" pitchFamily="2" charset="-122"/>
              </a:rPr>
              <a:t>Finally, the log records are read and used to actually execute the previously deferred writes.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a:ea typeface="宋体" pitchFamily="2" charset="-122"/>
              </a:rPr>
              <a:t>Deferred Database Modification (Cont.)</a:t>
            </a:r>
          </a:p>
        </p:txBody>
      </p:sp>
      <p:sp>
        <p:nvSpPr>
          <p:cNvPr id="28675" name="Rectangle 3"/>
          <p:cNvSpPr>
            <a:spLocks noGrp="1" noChangeArrowheads="1"/>
          </p:cNvSpPr>
          <p:nvPr>
            <p:ph type="body" idx="4294967295"/>
          </p:nvPr>
        </p:nvSpPr>
        <p:spPr>
          <a:xfrm>
            <a:off x="508000" y="1066800"/>
            <a:ext cx="8001000" cy="5359400"/>
          </a:xfrm>
        </p:spPr>
        <p:txBody>
          <a:bodyPr/>
          <a:lstStyle/>
          <a:p>
            <a:pPr>
              <a:lnSpc>
                <a:spcPct val="90000"/>
              </a:lnSpc>
            </a:pPr>
            <a:r>
              <a:rPr lang="en-US" altLang="zh-CN" dirty="0">
                <a:ea typeface="宋体" pitchFamily="2" charset="-122"/>
              </a:rPr>
              <a:t>During recovery after a crash, a transaction needs to be redone if and only if both </a:t>
            </a:r>
            <a:r>
              <a:rPr lang="en-US" altLang="zh-CN" i="1" dirty="0">
                <a:ea typeface="宋体" pitchFamily="2" charset="-122"/>
              </a:rPr>
              <a:t>&lt;</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b="1" i="1" dirty="0">
                <a:ea typeface="宋体" pitchFamily="2" charset="-122"/>
              </a:rPr>
              <a:t> </a:t>
            </a:r>
            <a:r>
              <a:rPr lang="en-US" altLang="zh-CN" b="1" dirty="0">
                <a:ea typeface="宋体" pitchFamily="2" charset="-122"/>
              </a:rPr>
              <a:t>start</a:t>
            </a:r>
            <a:r>
              <a:rPr lang="en-US" altLang="zh-CN" dirty="0">
                <a:ea typeface="宋体" pitchFamily="2" charset="-122"/>
              </a:rPr>
              <a:t>&gt; and&lt;</a:t>
            </a:r>
            <a:r>
              <a:rPr lang="en-US" altLang="zh-CN" i="1" dirty="0" err="1">
                <a:ea typeface="宋体" pitchFamily="2" charset="-122"/>
              </a:rPr>
              <a:t>T</a:t>
            </a:r>
            <a:r>
              <a:rPr lang="en-US" altLang="zh-CN" i="1" baseline="-25000" dirty="0" err="1">
                <a:ea typeface="宋体" pitchFamily="2" charset="-122"/>
              </a:rPr>
              <a:t>i</a:t>
            </a:r>
            <a:r>
              <a:rPr lang="en-US" altLang="zh-CN" i="1" baseline="-25000" dirty="0">
                <a:ea typeface="宋体" pitchFamily="2" charset="-122"/>
              </a:rPr>
              <a:t> </a:t>
            </a:r>
            <a:r>
              <a:rPr lang="en-US" altLang="zh-CN" b="1" dirty="0">
                <a:ea typeface="宋体" pitchFamily="2" charset="-122"/>
              </a:rPr>
              <a:t>commit</a:t>
            </a:r>
            <a:r>
              <a:rPr lang="en-US" altLang="zh-CN" dirty="0">
                <a:ea typeface="宋体" pitchFamily="2" charset="-122"/>
              </a:rPr>
              <a:t>&gt; are there in the log.</a:t>
            </a:r>
          </a:p>
          <a:p>
            <a:pPr>
              <a:lnSpc>
                <a:spcPct val="90000"/>
              </a:lnSpc>
            </a:pPr>
            <a:r>
              <a:rPr lang="en-US" altLang="zh-CN" dirty="0">
                <a:ea typeface="宋体" pitchFamily="2" charset="-122"/>
              </a:rPr>
              <a:t>Redoing a transaction </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dirty="0">
                <a:ea typeface="宋体" pitchFamily="2" charset="-122"/>
              </a:rPr>
              <a:t>(</a:t>
            </a:r>
            <a:r>
              <a:rPr lang="en-US" altLang="zh-CN" b="1" dirty="0">
                <a:ea typeface="宋体" pitchFamily="2" charset="-122"/>
              </a:rPr>
              <a:t> </a:t>
            </a:r>
            <a:r>
              <a:rPr lang="en-US" altLang="zh-CN" b="1" dirty="0" err="1">
                <a:ea typeface="宋体" pitchFamily="2" charset="-122"/>
              </a:rPr>
              <a:t>redo</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 sets the value of all data items updated by the transaction to the new values.</a:t>
            </a:r>
          </a:p>
          <a:p>
            <a:pPr>
              <a:lnSpc>
                <a:spcPct val="90000"/>
              </a:lnSpc>
            </a:pPr>
            <a:r>
              <a:rPr lang="en-US" altLang="zh-CN" dirty="0">
                <a:ea typeface="宋体" pitchFamily="2" charset="-122"/>
              </a:rPr>
              <a:t>Crashes can occur while </a:t>
            </a:r>
          </a:p>
          <a:p>
            <a:pPr lvl="1">
              <a:lnSpc>
                <a:spcPct val="90000"/>
              </a:lnSpc>
            </a:pPr>
            <a:r>
              <a:rPr lang="en-US" altLang="zh-CN" dirty="0">
                <a:ea typeface="宋体" pitchFamily="2" charset="-122"/>
              </a:rPr>
              <a:t>the transaction is executing the original updates, or </a:t>
            </a:r>
          </a:p>
          <a:p>
            <a:pPr lvl="1">
              <a:lnSpc>
                <a:spcPct val="90000"/>
              </a:lnSpc>
            </a:pPr>
            <a:r>
              <a:rPr lang="en-US" altLang="zh-CN" dirty="0">
                <a:ea typeface="宋体" pitchFamily="2" charset="-122"/>
              </a:rPr>
              <a:t>while recovery action is being taken</a:t>
            </a:r>
          </a:p>
          <a:p>
            <a:pPr lvl="2">
              <a:lnSpc>
                <a:spcPct val="90000"/>
              </a:lnSpc>
            </a:pPr>
            <a:r>
              <a:rPr lang="en-US" altLang="zh-CN" dirty="0">
                <a:ea typeface="宋体" pitchFamily="2" charset="-122"/>
              </a:rPr>
              <a:t>The redo operation must be </a:t>
            </a:r>
            <a:r>
              <a:rPr lang="en-US" altLang="zh-CN" dirty="0">
                <a:solidFill>
                  <a:schemeClr val="tx2"/>
                </a:solidFill>
                <a:ea typeface="宋体" pitchFamily="2" charset="-122"/>
              </a:rPr>
              <a:t>idempotent; </a:t>
            </a:r>
            <a:r>
              <a:rPr lang="en-US" altLang="zh-CN" dirty="0">
                <a:ea typeface="宋体" pitchFamily="2" charset="-122"/>
              </a:rPr>
              <a:t>that is, executing several times must be equivalent to executing once.</a:t>
            </a:r>
          </a:p>
          <a:p>
            <a:pPr>
              <a:lnSpc>
                <a:spcPct val="90000"/>
              </a:lnSpc>
            </a:pPr>
            <a:r>
              <a:rPr lang="en-US" altLang="zh-CN" dirty="0">
                <a:ea typeface="宋体" pitchFamily="2" charset="-122"/>
              </a:rPr>
              <a:t>example transactions  </a:t>
            </a:r>
            <a:r>
              <a:rPr lang="en-US" altLang="zh-CN" i="1" dirty="0">
                <a:ea typeface="宋体" pitchFamily="2" charset="-122"/>
              </a:rPr>
              <a:t>T</a:t>
            </a:r>
            <a:r>
              <a:rPr lang="en-US" altLang="zh-CN" i="1" baseline="-25000" dirty="0">
                <a:ea typeface="宋体" pitchFamily="2" charset="-122"/>
              </a:rPr>
              <a:t>0</a:t>
            </a:r>
            <a:r>
              <a:rPr lang="en-US" altLang="zh-CN" i="1" dirty="0">
                <a:ea typeface="宋体" pitchFamily="2" charset="-122"/>
              </a:rPr>
              <a:t> </a:t>
            </a:r>
            <a:r>
              <a:rPr lang="en-US" altLang="zh-CN" dirty="0">
                <a:ea typeface="宋体" pitchFamily="2" charset="-122"/>
              </a:rPr>
              <a:t>and </a:t>
            </a:r>
            <a:r>
              <a:rPr lang="en-US" altLang="zh-CN" i="1" dirty="0">
                <a:ea typeface="宋体" pitchFamily="2" charset="-122"/>
              </a:rPr>
              <a:t>T</a:t>
            </a:r>
            <a:r>
              <a:rPr lang="en-US" altLang="zh-CN" i="1" baseline="-25000" dirty="0">
                <a:ea typeface="宋体" pitchFamily="2" charset="-122"/>
              </a:rPr>
              <a:t>1</a:t>
            </a:r>
            <a:r>
              <a:rPr lang="en-US" altLang="zh-CN" i="1" dirty="0">
                <a:ea typeface="宋体" pitchFamily="2" charset="-122"/>
              </a:rPr>
              <a:t> </a:t>
            </a:r>
            <a:r>
              <a:rPr lang="en-US" altLang="zh-CN" dirty="0">
                <a:ea typeface="宋体" pitchFamily="2" charset="-122"/>
              </a:rPr>
              <a:t>(</a:t>
            </a:r>
            <a:r>
              <a:rPr lang="en-US" altLang="zh-CN" i="1" dirty="0">
                <a:ea typeface="宋体" pitchFamily="2" charset="-122"/>
              </a:rPr>
              <a:t>T</a:t>
            </a:r>
            <a:r>
              <a:rPr lang="en-US" altLang="zh-CN" i="1" baseline="-25000" dirty="0">
                <a:ea typeface="宋体" pitchFamily="2" charset="-122"/>
              </a:rPr>
              <a:t>0</a:t>
            </a:r>
            <a:r>
              <a:rPr lang="en-US" altLang="zh-CN" i="1" dirty="0">
                <a:ea typeface="宋体" pitchFamily="2" charset="-122"/>
              </a:rPr>
              <a:t> </a:t>
            </a:r>
            <a:r>
              <a:rPr lang="en-US" altLang="zh-CN" dirty="0">
                <a:ea typeface="宋体" pitchFamily="2" charset="-122"/>
              </a:rPr>
              <a:t>executes before </a:t>
            </a:r>
            <a:r>
              <a:rPr lang="en-US" altLang="zh-CN" i="1" dirty="0">
                <a:ea typeface="宋体" pitchFamily="2" charset="-122"/>
              </a:rPr>
              <a:t>T</a:t>
            </a:r>
            <a:r>
              <a:rPr lang="en-US" altLang="zh-CN" i="1" baseline="-25000" dirty="0">
                <a:ea typeface="宋体" pitchFamily="2" charset="-122"/>
              </a:rPr>
              <a:t>1</a:t>
            </a:r>
            <a:r>
              <a:rPr lang="en-US" altLang="zh-CN" dirty="0">
                <a:ea typeface="宋体" pitchFamily="2" charset="-122"/>
              </a:rPr>
              <a:t>):</a:t>
            </a:r>
          </a:p>
          <a:p>
            <a:pPr>
              <a:lnSpc>
                <a:spcPct val="90000"/>
              </a:lnSpc>
              <a:buFont typeface="Monotype Sorts" pitchFamily="2" charset="2"/>
              <a:buNone/>
            </a:pPr>
            <a:r>
              <a:rPr lang="en-US" altLang="zh-CN" i="1" dirty="0">
                <a:ea typeface="宋体" pitchFamily="2" charset="-122"/>
              </a:rPr>
              <a:t>	</a:t>
            </a:r>
            <a:r>
              <a:rPr lang="en-US" altLang="zh-CN" sz="1600" i="1" dirty="0">
                <a:ea typeface="宋体" pitchFamily="2" charset="-122"/>
              </a:rPr>
              <a:t>T</a:t>
            </a:r>
            <a:r>
              <a:rPr lang="en-US" altLang="zh-CN" sz="1600" i="1" baseline="-25000" dirty="0">
                <a:ea typeface="宋体" pitchFamily="2" charset="-122"/>
              </a:rPr>
              <a:t>0</a:t>
            </a:r>
            <a:r>
              <a:rPr lang="en-US" altLang="zh-CN" sz="1600" dirty="0">
                <a:ea typeface="宋体" pitchFamily="2" charset="-122"/>
              </a:rPr>
              <a:t>:     </a:t>
            </a:r>
            <a:r>
              <a:rPr lang="en-US" altLang="zh-CN" sz="1600" b="1" dirty="0">
                <a:ea typeface="宋体" pitchFamily="2" charset="-122"/>
              </a:rPr>
              <a:t>read </a:t>
            </a:r>
            <a:r>
              <a:rPr lang="en-US" altLang="zh-CN" sz="1600" dirty="0">
                <a:ea typeface="宋体" pitchFamily="2" charset="-122"/>
              </a:rPr>
              <a:t>(</a:t>
            </a:r>
            <a:r>
              <a:rPr lang="en-US" altLang="zh-CN" sz="1600" i="1" dirty="0">
                <a:ea typeface="宋体" pitchFamily="2" charset="-122"/>
              </a:rPr>
              <a:t>A</a:t>
            </a:r>
            <a:r>
              <a:rPr lang="en-US" altLang="zh-CN" sz="1600" dirty="0">
                <a:ea typeface="宋体" pitchFamily="2" charset="-122"/>
              </a:rPr>
              <a:t>)			 </a:t>
            </a:r>
            <a:r>
              <a:rPr lang="en-US" altLang="zh-CN" sz="1600" i="1" dirty="0">
                <a:ea typeface="宋体" pitchFamily="2" charset="-122"/>
              </a:rPr>
              <a:t>T</a:t>
            </a:r>
            <a:r>
              <a:rPr lang="en-US" altLang="zh-CN" sz="1600" i="1" baseline="-25000" dirty="0">
                <a:ea typeface="宋体" pitchFamily="2" charset="-122"/>
              </a:rPr>
              <a:t>1</a:t>
            </a:r>
            <a:r>
              <a:rPr lang="en-US" altLang="zh-CN" sz="1600" i="1" dirty="0">
                <a:ea typeface="宋体" pitchFamily="2" charset="-122"/>
              </a:rPr>
              <a:t> </a:t>
            </a:r>
            <a:r>
              <a:rPr lang="en-US" altLang="zh-CN" sz="1600" dirty="0">
                <a:ea typeface="宋体" pitchFamily="2" charset="-122"/>
              </a:rPr>
              <a:t>: </a:t>
            </a:r>
            <a:r>
              <a:rPr lang="en-US" altLang="zh-CN" sz="1600" b="1" dirty="0">
                <a:ea typeface="宋体" pitchFamily="2" charset="-122"/>
              </a:rPr>
              <a:t>read</a:t>
            </a:r>
            <a:r>
              <a:rPr lang="en-US" altLang="zh-CN" sz="1600" dirty="0">
                <a:ea typeface="宋体" pitchFamily="2" charset="-122"/>
              </a:rPr>
              <a:t> (</a:t>
            </a:r>
            <a:r>
              <a:rPr lang="en-US" altLang="zh-CN" sz="1600" i="1" dirty="0">
                <a:ea typeface="宋体" pitchFamily="2" charset="-122"/>
              </a:rPr>
              <a:t>C</a:t>
            </a:r>
            <a:r>
              <a:rPr lang="en-US" altLang="zh-CN" sz="1600" dirty="0">
                <a:ea typeface="宋体" pitchFamily="2" charset="-122"/>
              </a:rPr>
              <a:t>)</a:t>
            </a:r>
          </a:p>
          <a:p>
            <a:pPr>
              <a:lnSpc>
                <a:spcPct val="90000"/>
              </a:lnSpc>
              <a:buFont typeface="Monotype Sorts" pitchFamily="2" charset="2"/>
              <a:buNone/>
            </a:pPr>
            <a:r>
              <a:rPr lang="en-US" altLang="zh-CN" sz="1600" i="1" dirty="0">
                <a:ea typeface="宋体" pitchFamily="2" charset="-122"/>
              </a:rPr>
              <a:t>		A: - A - 50</a:t>
            </a:r>
            <a:r>
              <a:rPr lang="en-US" altLang="zh-CN" sz="1600" dirty="0">
                <a:ea typeface="宋体" pitchFamily="2" charset="-122"/>
              </a:rPr>
              <a:t>		       </a:t>
            </a:r>
            <a:r>
              <a:rPr lang="en-US" altLang="zh-CN" sz="1600" i="1" dirty="0">
                <a:ea typeface="宋体" pitchFamily="2" charset="-122"/>
              </a:rPr>
              <a:t>C:-	C- 100</a:t>
            </a:r>
            <a:endParaRPr lang="en-US" altLang="zh-CN" sz="1600" dirty="0">
              <a:ea typeface="宋体" pitchFamily="2" charset="-122"/>
            </a:endParaRPr>
          </a:p>
          <a:p>
            <a:pPr>
              <a:lnSpc>
                <a:spcPct val="90000"/>
              </a:lnSpc>
              <a:buFont typeface="Monotype Sorts" pitchFamily="2" charset="2"/>
              <a:buNone/>
            </a:pPr>
            <a:r>
              <a:rPr lang="en-US" altLang="zh-CN" sz="1600" b="1" dirty="0">
                <a:ea typeface="宋体" pitchFamily="2" charset="-122"/>
              </a:rPr>
              <a:t>		Write </a:t>
            </a:r>
            <a:r>
              <a:rPr lang="en-US" altLang="zh-CN" sz="1600" dirty="0">
                <a:ea typeface="宋体" pitchFamily="2" charset="-122"/>
              </a:rPr>
              <a:t>(</a:t>
            </a:r>
            <a:r>
              <a:rPr lang="en-US" altLang="zh-CN" sz="1600" i="1" dirty="0">
                <a:ea typeface="宋体" pitchFamily="2" charset="-122"/>
              </a:rPr>
              <a:t>A</a:t>
            </a:r>
            <a:r>
              <a:rPr lang="en-US" altLang="zh-CN" sz="1600" dirty="0">
                <a:ea typeface="宋体" pitchFamily="2" charset="-122"/>
              </a:rPr>
              <a:t>)			        </a:t>
            </a:r>
            <a:r>
              <a:rPr lang="en-US" altLang="zh-CN" sz="1600" b="1" dirty="0">
                <a:ea typeface="宋体" pitchFamily="2" charset="-122"/>
              </a:rPr>
              <a:t>write </a:t>
            </a:r>
            <a:r>
              <a:rPr lang="en-US" altLang="zh-CN" sz="1600" dirty="0">
                <a:ea typeface="宋体" pitchFamily="2" charset="-122"/>
              </a:rPr>
              <a:t>(</a:t>
            </a:r>
            <a:r>
              <a:rPr lang="en-US" altLang="zh-CN" sz="1600" i="1" dirty="0">
                <a:ea typeface="宋体" pitchFamily="2" charset="-122"/>
              </a:rPr>
              <a:t>C</a:t>
            </a:r>
            <a:r>
              <a:rPr lang="en-US" altLang="zh-CN" sz="1600" dirty="0">
                <a:ea typeface="宋体" pitchFamily="2" charset="-122"/>
              </a:rPr>
              <a:t>)</a:t>
            </a:r>
          </a:p>
          <a:p>
            <a:pPr>
              <a:lnSpc>
                <a:spcPct val="90000"/>
              </a:lnSpc>
              <a:buFont typeface="Monotype Sorts" pitchFamily="2" charset="2"/>
              <a:buNone/>
            </a:pPr>
            <a:r>
              <a:rPr lang="en-US" altLang="zh-CN" sz="1600" b="1" dirty="0">
                <a:ea typeface="宋体" pitchFamily="2" charset="-122"/>
              </a:rPr>
              <a:t>		read </a:t>
            </a:r>
            <a:r>
              <a:rPr lang="en-US" altLang="zh-CN" sz="1600" dirty="0">
                <a:ea typeface="宋体" pitchFamily="2" charset="-122"/>
              </a:rPr>
              <a:t>(</a:t>
            </a:r>
            <a:r>
              <a:rPr lang="en-US" altLang="zh-CN" sz="1600" i="1" dirty="0">
                <a:ea typeface="宋体" pitchFamily="2" charset="-122"/>
              </a:rPr>
              <a:t>B</a:t>
            </a:r>
            <a:r>
              <a:rPr lang="en-US" altLang="zh-CN" sz="1600" dirty="0">
                <a:ea typeface="宋体" pitchFamily="2" charset="-122"/>
              </a:rPr>
              <a:t>)</a:t>
            </a:r>
          </a:p>
          <a:p>
            <a:pPr>
              <a:lnSpc>
                <a:spcPct val="90000"/>
              </a:lnSpc>
              <a:buFont typeface="Monotype Sorts" pitchFamily="2" charset="2"/>
              <a:buNone/>
            </a:pPr>
            <a:r>
              <a:rPr lang="en-US" altLang="zh-CN" sz="1600" i="1" dirty="0">
                <a:ea typeface="宋体" pitchFamily="2" charset="-122"/>
              </a:rPr>
              <a:t>		B:-  B + 50</a:t>
            </a:r>
          </a:p>
          <a:p>
            <a:pPr>
              <a:lnSpc>
                <a:spcPct val="90000"/>
              </a:lnSpc>
              <a:buFont typeface="Monotype Sorts" pitchFamily="2" charset="2"/>
              <a:buNone/>
            </a:pPr>
            <a:r>
              <a:rPr lang="en-US" altLang="zh-CN" sz="1600" b="1" dirty="0">
                <a:ea typeface="宋体" pitchFamily="2" charset="-122"/>
              </a:rPr>
              <a:t>		write </a:t>
            </a:r>
            <a:r>
              <a:rPr lang="en-US" altLang="zh-CN" sz="1600" dirty="0">
                <a:ea typeface="宋体" pitchFamily="2" charset="-122"/>
              </a:rPr>
              <a:t>(</a:t>
            </a:r>
            <a:r>
              <a:rPr lang="en-US" altLang="zh-CN" sz="1600" i="1" dirty="0">
                <a:ea typeface="宋体" pitchFamily="2" charset="-122"/>
              </a:rPr>
              <a:t>B</a:t>
            </a:r>
            <a:r>
              <a:rPr lang="en-US" altLang="zh-CN" sz="1600" dirty="0">
                <a:ea typeface="宋体" pitchFamily="2"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ea typeface="宋体" pitchFamily="2" charset="-122"/>
              </a:rPr>
              <a:t>Deferred Database Modification (Cont.)</a:t>
            </a:r>
          </a:p>
        </p:txBody>
      </p:sp>
      <p:sp>
        <p:nvSpPr>
          <p:cNvPr id="30723" name="Rectangle 3"/>
          <p:cNvSpPr>
            <a:spLocks noGrp="1" noChangeArrowheads="1"/>
          </p:cNvSpPr>
          <p:nvPr>
            <p:ph type="body" idx="4294967295"/>
          </p:nvPr>
        </p:nvSpPr>
        <p:spPr>
          <a:xfrm>
            <a:off x="457200" y="914400"/>
            <a:ext cx="8229600" cy="5105400"/>
          </a:xfrm>
        </p:spPr>
        <p:txBody>
          <a:bodyPr/>
          <a:lstStyle/>
          <a:p>
            <a:pPr>
              <a:lnSpc>
                <a:spcPct val="80000"/>
              </a:lnSpc>
            </a:pPr>
            <a:r>
              <a:rPr lang="en-US" altLang="zh-CN">
                <a:ea typeface="宋体" pitchFamily="2" charset="-122"/>
              </a:rPr>
              <a:t>Below we show the log as it appears at three instances of time.</a:t>
            </a: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pPr>
              <a:buFont typeface="Monotype Sorts" pitchFamily="2" charset="2"/>
              <a:buNone/>
            </a:pPr>
            <a:endParaRPr lang="en-US" altLang="zh-CN">
              <a:ea typeface="宋体" pitchFamily="2" charset="-122"/>
            </a:endParaRPr>
          </a:p>
          <a:p>
            <a:pPr>
              <a:buFont typeface="Monotype Sorts" pitchFamily="2" charset="2"/>
              <a:buNone/>
            </a:pPr>
            <a:endParaRPr lang="en-US" altLang="zh-CN">
              <a:ea typeface="宋体" pitchFamily="2" charset="-122"/>
            </a:endParaRPr>
          </a:p>
          <a:p>
            <a:pPr>
              <a:lnSpc>
                <a:spcPct val="20000"/>
              </a:lnSpc>
            </a:pPr>
            <a:endParaRPr lang="en-US" altLang="zh-CN">
              <a:ea typeface="宋体" pitchFamily="2" charset="-122"/>
            </a:endParaRPr>
          </a:p>
          <a:p>
            <a:r>
              <a:rPr lang="en-US" altLang="zh-CN">
                <a:ea typeface="宋体" pitchFamily="2" charset="-122"/>
              </a:rPr>
              <a:t>If log on stable storage at time of crash is as in case:</a:t>
            </a:r>
          </a:p>
          <a:p>
            <a:pPr>
              <a:lnSpc>
                <a:spcPct val="70000"/>
              </a:lnSpc>
              <a:buFont typeface="Monotype Sorts" pitchFamily="2" charset="2"/>
              <a:buNone/>
            </a:pPr>
            <a:r>
              <a:rPr lang="en-US" altLang="zh-CN">
                <a:ea typeface="宋体" pitchFamily="2" charset="-122"/>
              </a:rPr>
              <a:t>	</a:t>
            </a:r>
            <a:r>
              <a:rPr lang="en-US" altLang="zh-CN" sz="1800">
                <a:ea typeface="宋体" pitchFamily="2" charset="-122"/>
              </a:rPr>
              <a:t>(a)  No redo actions need to be taken</a:t>
            </a:r>
          </a:p>
          <a:p>
            <a:pPr>
              <a:lnSpc>
                <a:spcPct val="80000"/>
              </a:lnSpc>
              <a:buFont typeface="Monotype Sorts" pitchFamily="2" charset="2"/>
              <a:buNone/>
            </a:pPr>
            <a:r>
              <a:rPr lang="en-US" altLang="zh-CN" sz="1800">
                <a:ea typeface="宋体" pitchFamily="2" charset="-122"/>
              </a:rPr>
              <a:t>	(b)  redo(</a:t>
            </a:r>
            <a:r>
              <a:rPr lang="en-US" altLang="zh-CN" sz="1800" i="1">
                <a:ea typeface="宋体" pitchFamily="2" charset="-122"/>
              </a:rPr>
              <a:t>T</a:t>
            </a:r>
            <a:r>
              <a:rPr lang="en-US" altLang="zh-CN" sz="1800" baseline="-25000">
                <a:ea typeface="宋体" pitchFamily="2" charset="-122"/>
              </a:rPr>
              <a:t>0</a:t>
            </a:r>
            <a:r>
              <a:rPr lang="en-US" altLang="zh-CN" sz="1800">
                <a:ea typeface="宋体" pitchFamily="2" charset="-122"/>
              </a:rPr>
              <a:t>) must be performed since &lt;</a:t>
            </a:r>
            <a:r>
              <a:rPr lang="en-US" altLang="zh-CN" sz="1800" i="1">
                <a:ea typeface="宋体" pitchFamily="2" charset="-122"/>
              </a:rPr>
              <a:t>T</a:t>
            </a:r>
            <a:r>
              <a:rPr lang="en-US" altLang="zh-CN" sz="1800" baseline="-25000">
                <a:ea typeface="宋体" pitchFamily="2" charset="-122"/>
              </a:rPr>
              <a:t>0 </a:t>
            </a:r>
            <a:r>
              <a:rPr lang="en-US" altLang="zh-CN" sz="1800" b="1">
                <a:ea typeface="宋体" pitchFamily="2" charset="-122"/>
              </a:rPr>
              <a:t>commi</a:t>
            </a:r>
            <a:r>
              <a:rPr lang="en-US" altLang="zh-CN" sz="1800">
                <a:ea typeface="宋体" pitchFamily="2" charset="-122"/>
              </a:rPr>
              <a:t>t&gt; is present </a:t>
            </a:r>
          </a:p>
          <a:p>
            <a:pPr>
              <a:lnSpc>
                <a:spcPct val="80000"/>
              </a:lnSpc>
              <a:buFont typeface="Monotype Sorts" pitchFamily="2" charset="2"/>
              <a:buNone/>
            </a:pPr>
            <a:r>
              <a:rPr lang="en-US" altLang="zh-CN" sz="1800">
                <a:ea typeface="宋体" pitchFamily="2" charset="-122"/>
              </a:rPr>
              <a:t>	(c)  </a:t>
            </a:r>
            <a:r>
              <a:rPr lang="en-US" altLang="zh-CN" sz="1800" b="1">
                <a:ea typeface="宋体" pitchFamily="2" charset="-122"/>
              </a:rPr>
              <a:t>redo</a:t>
            </a:r>
            <a:r>
              <a:rPr lang="en-US" altLang="zh-CN" sz="1800">
                <a:ea typeface="宋体" pitchFamily="2" charset="-122"/>
              </a:rPr>
              <a:t>(</a:t>
            </a:r>
            <a:r>
              <a:rPr lang="en-US" altLang="zh-CN" sz="1800" i="1">
                <a:ea typeface="宋体" pitchFamily="2" charset="-122"/>
              </a:rPr>
              <a:t>T</a:t>
            </a:r>
            <a:r>
              <a:rPr lang="en-US" altLang="zh-CN" sz="1800" baseline="-25000">
                <a:ea typeface="宋体" pitchFamily="2" charset="-122"/>
              </a:rPr>
              <a:t>0</a:t>
            </a:r>
            <a:r>
              <a:rPr lang="en-US" altLang="zh-CN" sz="1800">
                <a:ea typeface="宋体" pitchFamily="2" charset="-122"/>
              </a:rPr>
              <a:t>) must be performed followed by redo(</a:t>
            </a:r>
            <a:r>
              <a:rPr lang="en-US" altLang="zh-CN" sz="1800" i="1">
                <a:ea typeface="宋体" pitchFamily="2" charset="-122"/>
              </a:rPr>
              <a:t>T</a:t>
            </a:r>
            <a:r>
              <a:rPr lang="en-US" altLang="zh-CN" sz="1800" baseline="-25000">
                <a:ea typeface="宋体" pitchFamily="2" charset="-122"/>
              </a:rPr>
              <a:t>1</a:t>
            </a:r>
            <a:r>
              <a:rPr lang="en-US" altLang="zh-CN" sz="1800">
                <a:ea typeface="宋体" pitchFamily="2" charset="-122"/>
              </a:rPr>
              <a:t>) since</a:t>
            </a:r>
          </a:p>
          <a:p>
            <a:pPr>
              <a:lnSpc>
                <a:spcPct val="70000"/>
              </a:lnSpc>
              <a:buFont typeface="Monotype Sorts" pitchFamily="2" charset="2"/>
              <a:buNone/>
            </a:pPr>
            <a:r>
              <a:rPr lang="en-US" altLang="zh-CN" sz="1800">
                <a:ea typeface="宋体" pitchFamily="2" charset="-122"/>
              </a:rPr>
              <a:t>     		 &lt;</a:t>
            </a:r>
            <a:r>
              <a:rPr lang="en-US" altLang="zh-CN" sz="1800" i="1">
                <a:ea typeface="宋体" pitchFamily="2" charset="-122"/>
              </a:rPr>
              <a:t>T</a:t>
            </a:r>
            <a:r>
              <a:rPr lang="en-US" altLang="zh-CN" sz="1800" baseline="-25000">
                <a:ea typeface="宋体" pitchFamily="2" charset="-122"/>
              </a:rPr>
              <a:t>0</a:t>
            </a:r>
            <a:r>
              <a:rPr lang="en-US" altLang="zh-CN" sz="1800">
                <a:ea typeface="宋体" pitchFamily="2" charset="-122"/>
              </a:rPr>
              <a:t> </a:t>
            </a:r>
            <a:r>
              <a:rPr lang="en-US" altLang="zh-CN" sz="1800" b="1">
                <a:ea typeface="宋体" pitchFamily="2" charset="-122"/>
              </a:rPr>
              <a:t>commit</a:t>
            </a:r>
            <a:r>
              <a:rPr lang="en-US" altLang="zh-CN" sz="1800">
                <a:ea typeface="宋体" pitchFamily="2" charset="-122"/>
              </a:rPr>
              <a:t>&gt; and &lt;</a:t>
            </a:r>
            <a:r>
              <a:rPr lang="en-US" altLang="zh-CN" sz="1800" i="1">
                <a:ea typeface="宋体" pitchFamily="2" charset="-122"/>
              </a:rPr>
              <a:t>T</a:t>
            </a:r>
            <a:r>
              <a:rPr lang="en-US" altLang="zh-CN" sz="1800" i="1" baseline="-25000">
                <a:ea typeface="宋体" pitchFamily="2" charset="-122"/>
              </a:rPr>
              <a:t>i</a:t>
            </a:r>
            <a:r>
              <a:rPr lang="en-US" altLang="zh-CN" sz="1800">
                <a:ea typeface="宋体" pitchFamily="2" charset="-122"/>
              </a:rPr>
              <a:t> commit&gt; are present</a:t>
            </a:r>
            <a:endParaRPr lang="en-US" altLang="zh-CN">
              <a:ea typeface="宋体" pitchFamily="2" charset="-122"/>
            </a:endParaRPr>
          </a:p>
        </p:txBody>
      </p:sp>
      <p:pic>
        <p:nvPicPr>
          <p:cNvPr id="30731" name="Picture 11"/>
          <p:cNvPicPr>
            <a:picLocks noChangeAspect="1" noChangeArrowheads="1"/>
          </p:cNvPicPr>
          <p:nvPr/>
        </p:nvPicPr>
        <p:blipFill>
          <a:blip r:embed="rId2">
            <a:extLst>
              <a:ext uri="{28A0092B-C50C-407E-A947-70E740481C1C}">
                <a14:useLocalDpi xmlns:a14="http://schemas.microsoft.com/office/drawing/2010/main" val="0"/>
              </a:ext>
            </a:extLst>
          </a:blip>
          <a:srcRect l="1190" t="22223" r="2380" b="22221"/>
          <a:stretch>
            <a:fillRect/>
          </a:stretch>
        </p:blipFill>
        <p:spPr bwMode="auto">
          <a:xfrm>
            <a:off x="1282700" y="1371600"/>
            <a:ext cx="6172200" cy="26670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a:ea typeface="宋体" pitchFamily="2" charset="-122"/>
              </a:rPr>
              <a:t>Immediate Database Modification</a:t>
            </a:r>
          </a:p>
        </p:txBody>
      </p:sp>
      <p:sp>
        <p:nvSpPr>
          <p:cNvPr id="32771" name="Rectangle 3"/>
          <p:cNvSpPr>
            <a:spLocks noGrp="1" noChangeArrowheads="1"/>
          </p:cNvSpPr>
          <p:nvPr>
            <p:ph type="body" idx="4294967295"/>
          </p:nvPr>
        </p:nvSpPr>
        <p:spPr/>
        <p:txBody>
          <a:bodyPr/>
          <a:lstStyle/>
          <a:p>
            <a:r>
              <a:rPr lang="en-US" altLang="zh-CN" dirty="0">
                <a:ea typeface="宋体" pitchFamily="2" charset="-122"/>
              </a:rPr>
              <a:t>The </a:t>
            </a:r>
            <a:r>
              <a:rPr lang="en-US" altLang="zh-CN" b="1" dirty="0">
                <a:solidFill>
                  <a:schemeClr val="tx2"/>
                </a:solidFill>
                <a:ea typeface="宋体" pitchFamily="2" charset="-122"/>
              </a:rPr>
              <a:t>immediate database modification</a:t>
            </a:r>
            <a:r>
              <a:rPr lang="en-US" altLang="zh-CN" dirty="0">
                <a:ea typeface="宋体" pitchFamily="2" charset="-122"/>
              </a:rPr>
              <a:t> scheme allows database updates of an uncommitted transaction to be made as the writes are issued</a:t>
            </a:r>
          </a:p>
          <a:p>
            <a:pPr lvl="1"/>
            <a:r>
              <a:rPr lang="en-US" altLang="zh-CN" dirty="0">
                <a:ea typeface="宋体" pitchFamily="2" charset="-122"/>
              </a:rPr>
              <a:t>since undoing may be needed, update logs </a:t>
            </a:r>
            <a:r>
              <a:rPr lang="en-US" altLang="zh-CN" dirty="0">
                <a:solidFill>
                  <a:srgbClr val="FF0000"/>
                </a:solidFill>
                <a:ea typeface="宋体" pitchFamily="2" charset="-122"/>
              </a:rPr>
              <a:t>must have both old value and new value</a:t>
            </a:r>
          </a:p>
          <a:p>
            <a:r>
              <a:rPr lang="en-US" altLang="zh-CN" dirty="0">
                <a:ea typeface="宋体" pitchFamily="2" charset="-122"/>
              </a:rPr>
              <a:t>Update log record must be written </a:t>
            </a:r>
            <a:r>
              <a:rPr lang="en-US" altLang="zh-CN" i="1" dirty="0">
                <a:solidFill>
                  <a:schemeClr val="tx2"/>
                </a:solidFill>
                <a:ea typeface="宋体" pitchFamily="2" charset="-122"/>
              </a:rPr>
              <a:t>before</a:t>
            </a:r>
            <a:r>
              <a:rPr lang="en-US" altLang="zh-CN" dirty="0">
                <a:ea typeface="宋体" pitchFamily="2" charset="-122"/>
              </a:rPr>
              <a:t> database item is written</a:t>
            </a:r>
          </a:p>
          <a:p>
            <a:pPr lvl="1"/>
            <a:r>
              <a:rPr lang="en-US" altLang="zh-CN" dirty="0">
                <a:ea typeface="宋体" pitchFamily="2" charset="-122"/>
              </a:rPr>
              <a:t>We assume that the log record is output directly to stable storage</a:t>
            </a:r>
          </a:p>
          <a:p>
            <a:pPr lvl="1"/>
            <a:r>
              <a:rPr lang="en-US" altLang="zh-CN" dirty="0">
                <a:ea typeface="宋体" pitchFamily="2" charset="-122"/>
              </a:rPr>
              <a:t>Can be extended to postpone log record output, so long as prior to execution of an </a:t>
            </a:r>
            <a:r>
              <a:rPr lang="en-US" altLang="zh-CN" b="1" dirty="0">
                <a:ea typeface="宋体" pitchFamily="2" charset="-122"/>
              </a:rPr>
              <a:t>output</a:t>
            </a:r>
            <a:r>
              <a:rPr lang="en-US" altLang="zh-CN" dirty="0">
                <a:ea typeface="宋体" pitchFamily="2" charset="-122"/>
              </a:rPr>
              <a:t>(</a:t>
            </a:r>
            <a:r>
              <a:rPr lang="en-US" altLang="zh-CN" i="1" dirty="0">
                <a:ea typeface="宋体" pitchFamily="2" charset="-122"/>
              </a:rPr>
              <a:t>B</a:t>
            </a:r>
            <a:r>
              <a:rPr lang="en-US" altLang="zh-CN" dirty="0">
                <a:ea typeface="宋体" pitchFamily="2" charset="-122"/>
              </a:rPr>
              <a:t>) operation for a data block B, all log records corresponding to items </a:t>
            </a:r>
            <a:r>
              <a:rPr lang="en-US" altLang="zh-CN" i="1" dirty="0">
                <a:ea typeface="宋体" pitchFamily="2" charset="-122"/>
              </a:rPr>
              <a:t>B</a:t>
            </a:r>
            <a:r>
              <a:rPr lang="en-US" altLang="zh-CN" dirty="0">
                <a:ea typeface="宋体" pitchFamily="2" charset="-122"/>
              </a:rPr>
              <a:t> must be flushed to stable storage</a:t>
            </a:r>
          </a:p>
          <a:p>
            <a:r>
              <a:rPr lang="en-US" altLang="zh-CN" dirty="0">
                <a:ea typeface="宋体" pitchFamily="2" charset="-122"/>
              </a:rPr>
              <a:t>Output of updated blocks can take place at any time before or  after transaction commit</a:t>
            </a:r>
          </a:p>
          <a:p>
            <a:r>
              <a:rPr lang="en-US" altLang="zh-CN" dirty="0">
                <a:ea typeface="宋体" pitchFamily="2" charset="-122"/>
              </a:rPr>
              <a:t>Order in which blocks are output can be different from the order in which they are written.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152400"/>
            <a:ext cx="8077200" cy="609600"/>
          </a:xfrm>
        </p:spPr>
        <p:txBody>
          <a:bodyPr/>
          <a:lstStyle/>
          <a:p>
            <a:r>
              <a:rPr lang="en-US" altLang="zh-CN" sz="3000">
                <a:ea typeface="宋体" pitchFamily="2" charset="-122"/>
              </a:rPr>
              <a:t>Immediate Database Modification Example</a:t>
            </a:r>
          </a:p>
        </p:txBody>
      </p:sp>
      <p:sp>
        <p:nvSpPr>
          <p:cNvPr id="34819" name="Rectangle 3"/>
          <p:cNvSpPr>
            <a:spLocks noGrp="1" noChangeArrowheads="1"/>
          </p:cNvSpPr>
          <p:nvPr>
            <p:ph type="body" idx="4294967295"/>
          </p:nvPr>
        </p:nvSpPr>
        <p:spPr/>
        <p:txBody>
          <a:bodyPr/>
          <a:lstStyle/>
          <a:p>
            <a:pPr>
              <a:buFont typeface="Monotype Sorts" pitchFamily="2" charset="2"/>
              <a:buNone/>
            </a:pPr>
            <a:r>
              <a:rPr lang="en-US" altLang="zh-CN" sz="1800" b="1">
                <a:ea typeface="宋体" pitchFamily="2" charset="-122"/>
              </a:rPr>
              <a:t>Log                                  Write                              Output</a:t>
            </a:r>
            <a:endParaRPr lang="en-US" altLang="zh-CN" sz="1800">
              <a:ea typeface="宋体" pitchFamily="2" charset="-122"/>
            </a:endParaRPr>
          </a:p>
          <a:p>
            <a:pPr>
              <a:lnSpc>
                <a:spcPct val="80000"/>
              </a:lnSpc>
              <a:buFont typeface="Monotype Sorts" pitchFamily="2" charset="2"/>
              <a:buNone/>
            </a:pPr>
            <a:endParaRPr lang="en-US" altLang="zh-CN" sz="1800">
              <a:ea typeface="宋体" pitchFamily="2" charset="-122"/>
            </a:endParaRPr>
          </a:p>
          <a:p>
            <a:pPr>
              <a:lnSpc>
                <a:spcPct val="60000"/>
              </a:lnSpc>
              <a:buFont typeface="Monotype Sorts" pitchFamily="2" charset="2"/>
              <a:buNone/>
            </a:pPr>
            <a:r>
              <a:rPr lang="en-US" altLang="zh-CN" sz="1800">
                <a:ea typeface="宋体" pitchFamily="2" charset="-122"/>
              </a:rPr>
              <a:t>&lt;</a:t>
            </a:r>
            <a:r>
              <a:rPr lang="en-US" altLang="zh-CN" sz="1800" i="1">
                <a:ea typeface="宋体" pitchFamily="2" charset="-122"/>
              </a:rPr>
              <a:t>T</a:t>
            </a:r>
            <a:r>
              <a:rPr lang="en-US" altLang="zh-CN" sz="1800" baseline="-25000">
                <a:ea typeface="宋体" pitchFamily="2" charset="-122"/>
              </a:rPr>
              <a:t>0</a:t>
            </a:r>
            <a:r>
              <a:rPr lang="en-US" altLang="zh-CN" sz="1800" i="1">
                <a:ea typeface="宋体" pitchFamily="2" charset="-122"/>
              </a:rPr>
              <a:t> </a:t>
            </a:r>
            <a:r>
              <a:rPr lang="en-US" altLang="zh-CN" sz="1800" b="1">
                <a:ea typeface="宋体" pitchFamily="2" charset="-122"/>
              </a:rPr>
              <a:t>start</a:t>
            </a:r>
            <a:r>
              <a:rPr lang="en-US" altLang="zh-CN" sz="1800">
                <a:ea typeface="宋体" pitchFamily="2" charset="-122"/>
              </a:rPr>
              <a:t>&gt;</a:t>
            </a:r>
          </a:p>
          <a:p>
            <a:pPr>
              <a:buFont typeface="Monotype Sorts" pitchFamily="2" charset="2"/>
              <a:buNone/>
            </a:pPr>
            <a:r>
              <a:rPr lang="en-US" altLang="zh-CN" sz="1800">
                <a:ea typeface="宋体" pitchFamily="2" charset="-122"/>
              </a:rPr>
              <a:t>&lt;</a:t>
            </a:r>
            <a:r>
              <a:rPr lang="en-US" altLang="zh-CN" sz="1800" i="1">
                <a:ea typeface="宋体" pitchFamily="2" charset="-122"/>
              </a:rPr>
              <a:t>T</a:t>
            </a:r>
            <a:r>
              <a:rPr lang="en-US" altLang="zh-CN" sz="1800" i="1" baseline="-25000">
                <a:ea typeface="宋体" pitchFamily="2" charset="-122"/>
              </a:rPr>
              <a:t>0</a:t>
            </a:r>
            <a:r>
              <a:rPr lang="en-US" altLang="zh-CN" sz="1800" i="1">
                <a:ea typeface="宋体" pitchFamily="2" charset="-122"/>
              </a:rPr>
              <a:t>,</a:t>
            </a:r>
            <a:r>
              <a:rPr lang="en-US" altLang="zh-CN" sz="1800">
                <a:ea typeface="宋体" pitchFamily="2" charset="-122"/>
              </a:rPr>
              <a:t> A, 1000, 950&gt;</a:t>
            </a:r>
          </a:p>
          <a:p>
            <a:pPr>
              <a:lnSpc>
                <a:spcPct val="70000"/>
              </a:lnSpc>
              <a:buFont typeface="Monotype Sorts" pitchFamily="2" charset="2"/>
              <a:buNone/>
            </a:pPr>
            <a:r>
              <a:rPr lang="en-US" altLang="zh-CN" sz="1800" i="1">
                <a:ea typeface="宋体" pitchFamily="2" charset="-122"/>
              </a:rPr>
              <a:t>T</a:t>
            </a:r>
            <a:r>
              <a:rPr lang="en-US" altLang="zh-CN" sz="1800" baseline="-25000">
                <a:ea typeface="宋体" pitchFamily="2" charset="-122"/>
              </a:rPr>
              <a:t>o</a:t>
            </a:r>
            <a:r>
              <a:rPr lang="en-US" altLang="zh-CN" sz="1800" i="1">
                <a:ea typeface="宋体" pitchFamily="2" charset="-122"/>
              </a:rPr>
              <a:t>,</a:t>
            </a:r>
            <a:r>
              <a:rPr lang="en-US" altLang="zh-CN" sz="1800">
                <a:ea typeface="宋体" pitchFamily="2" charset="-122"/>
              </a:rPr>
              <a:t> B, 2000, 2050</a:t>
            </a:r>
          </a:p>
          <a:p>
            <a:pPr>
              <a:lnSpc>
                <a:spcPct val="80000"/>
              </a:lnSpc>
              <a:buFont typeface="Monotype Sorts" pitchFamily="2" charset="2"/>
              <a:buNone/>
            </a:pPr>
            <a:r>
              <a:rPr lang="en-US" altLang="zh-CN" sz="1800">
                <a:ea typeface="宋体" pitchFamily="2" charset="-122"/>
              </a:rPr>
              <a:t>                                    </a:t>
            </a:r>
            <a:r>
              <a:rPr lang="en-US" altLang="zh-CN" sz="1800" i="1">
                <a:ea typeface="宋体" pitchFamily="2" charset="-122"/>
              </a:rPr>
              <a:t>A</a:t>
            </a:r>
            <a:r>
              <a:rPr lang="en-US" altLang="zh-CN" sz="1800">
                <a:ea typeface="宋体" pitchFamily="2" charset="-122"/>
              </a:rPr>
              <a:t> = 950</a:t>
            </a:r>
          </a:p>
          <a:p>
            <a:pPr>
              <a:lnSpc>
                <a:spcPct val="60000"/>
              </a:lnSpc>
              <a:buFont typeface="Monotype Sorts" pitchFamily="2" charset="2"/>
              <a:buNone/>
            </a:pPr>
            <a:r>
              <a:rPr lang="en-US" altLang="zh-CN" sz="1800">
                <a:ea typeface="宋体" pitchFamily="2" charset="-122"/>
              </a:rPr>
              <a:t>                                    </a:t>
            </a:r>
            <a:r>
              <a:rPr lang="en-US" altLang="zh-CN" sz="1800" i="1">
                <a:ea typeface="宋体" pitchFamily="2" charset="-122"/>
              </a:rPr>
              <a:t>B</a:t>
            </a:r>
            <a:r>
              <a:rPr lang="en-US" altLang="zh-CN" sz="1800">
                <a:ea typeface="宋体" pitchFamily="2" charset="-122"/>
              </a:rPr>
              <a:t> = 2050</a:t>
            </a:r>
          </a:p>
          <a:p>
            <a:pPr>
              <a:buFont typeface="Monotype Sorts" pitchFamily="2" charset="2"/>
              <a:buNone/>
            </a:pPr>
            <a:r>
              <a:rPr lang="en-US" altLang="zh-CN" sz="1800">
                <a:ea typeface="宋体" pitchFamily="2" charset="-122"/>
              </a:rPr>
              <a:t>&lt;</a:t>
            </a:r>
            <a:r>
              <a:rPr lang="en-US" altLang="zh-CN" sz="1800" i="1">
                <a:ea typeface="宋体" pitchFamily="2" charset="-122"/>
              </a:rPr>
              <a:t>T</a:t>
            </a:r>
            <a:r>
              <a:rPr lang="en-US" altLang="zh-CN" sz="1800" baseline="-25000">
                <a:ea typeface="宋体" pitchFamily="2" charset="-122"/>
              </a:rPr>
              <a:t>0</a:t>
            </a:r>
            <a:r>
              <a:rPr lang="en-US" altLang="zh-CN" sz="1800">
                <a:ea typeface="宋体" pitchFamily="2" charset="-122"/>
              </a:rPr>
              <a:t> </a:t>
            </a:r>
            <a:r>
              <a:rPr lang="en-US" altLang="zh-CN" sz="1800" b="1">
                <a:ea typeface="宋体" pitchFamily="2" charset="-122"/>
              </a:rPr>
              <a:t>commit</a:t>
            </a:r>
            <a:r>
              <a:rPr lang="en-US" altLang="zh-CN" sz="1800">
                <a:ea typeface="宋体" pitchFamily="2" charset="-122"/>
              </a:rPr>
              <a:t>&gt;</a:t>
            </a:r>
          </a:p>
          <a:p>
            <a:pPr>
              <a:lnSpc>
                <a:spcPct val="80000"/>
              </a:lnSpc>
              <a:buFont typeface="Monotype Sorts" pitchFamily="2" charset="2"/>
              <a:buNone/>
            </a:pPr>
            <a:r>
              <a:rPr lang="en-US" altLang="zh-CN" sz="1800">
                <a:ea typeface="宋体" pitchFamily="2" charset="-122"/>
              </a:rPr>
              <a:t>&lt;</a:t>
            </a:r>
            <a:r>
              <a:rPr lang="en-US" altLang="zh-CN" sz="1800" i="1">
                <a:ea typeface="宋体" pitchFamily="2" charset="-122"/>
              </a:rPr>
              <a:t>T</a:t>
            </a:r>
            <a:r>
              <a:rPr lang="en-US" altLang="zh-CN" sz="1800" baseline="-25000">
                <a:ea typeface="宋体" pitchFamily="2" charset="-122"/>
              </a:rPr>
              <a:t>1</a:t>
            </a:r>
            <a:r>
              <a:rPr lang="en-US" altLang="zh-CN" sz="1800">
                <a:ea typeface="宋体" pitchFamily="2" charset="-122"/>
              </a:rPr>
              <a:t> </a:t>
            </a:r>
            <a:r>
              <a:rPr lang="en-US" altLang="zh-CN" sz="1800" b="1">
                <a:ea typeface="宋体" pitchFamily="2" charset="-122"/>
              </a:rPr>
              <a:t>start</a:t>
            </a:r>
            <a:r>
              <a:rPr lang="en-US" altLang="zh-CN" sz="1800">
                <a:ea typeface="宋体" pitchFamily="2" charset="-122"/>
              </a:rPr>
              <a:t>&gt;</a:t>
            </a:r>
          </a:p>
          <a:p>
            <a:pPr>
              <a:lnSpc>
                <a:spcPct val="60000"/>
              </a:lnSpc>
              <a:buFont typeface="Monotype Sorts" pitchFamily="2" charset="2"/>
              <a:buNone/>
            </a:pPr>
            <a:r>
              <a:rPr lang="en-US" altLang="zh-CN" sz="1800">
                <a:ea typeface="宋体" pitchFamily="2" charset="-122"/>
              </a:rPr>
              <a:t>&lt;</a:t>
            </a:r>
            <a:r>
              <a:rPr lang="en-US" altLang="zh-CN" sz="1800" i="1">
                <a:ea typeface="宋体" pitchFamily="2" charset="-122"/>
              </a:rPr>
              <a:t>T</a:t>
            </a:r>
            <a:r>
              <a:rPr lang="en-US" altLang="zh-CN" sz="1800" baseline="-25000">
                <a:ea typeface="宋体" pitchFamily="2" charset="-122"/>
              </a:rPr>
              <a:t>1</a:t>
            </a:r>
            <a:r>
              <a:rPr lang="en-US" altLang="zh-CN" sz="1800">
                <a:ea typeface="宋体" pitchFamily="2" charset="-122"/>
              </a:rPr>
              <a:t>, C, 700, 600&gt;</a:t>
            </a:r>
          </a:p>
          <a:p>
            <a:pPr>
              <a:lnSpc>
                <a:spcPct val="80000"/>
              </a:lnSpc>
              <a:buFont typeface="Monotype Sorts" pitchFamily="2" charset="2"/>
              <a:buNone/>
            </a:pPr>
            <a:r>
              <a:rPr lang="en-US" altLang="zh-CN" sz="1800">
                <a:ea typeface="宋体" pitchFamily="2" charset="-122"/>
              </a:rPr>
              <a:t>                                      </a:t>
            </a:r>
            <a:r>
              <a:rPr lang="en-US" altLang="zh-CN" sz="1800" i="1">
                <a:ea typeface="宋体" pitchFamily="2" charset="-122"/>
              </a:rPr>
              <a:t>C</a:t>
            </a:r>
            <a:r>
              <a:rPr lang="en-US" altLang="zh-CN" sz="1800">
                <a:ea typeface="宋体" pitchFamily="2" charset="-122"/>
              </a:rPr>
              <a:t> = 600</a:t>
            </a:r>
          </a:p>
          <a:p>
            <a:pPr>
              <a:lnSpc>
                <a:spcPct val="80000"/>
              </a:lnSpc>
              <a:buFont typeface="Monotype Sorts" pitchFamily="2" charset="2"/>
              <a:buNone/>
            </a:pPr>
            <a:r>
              <a:rPr lang="en-US" altLang="zh-CN" sz="1800">
                <a:ea typeface="宋体" pitchFamily="2" charset="-122"/>
              </a:rPr>
              <a:t>                                                                         </a:t>
            </a:r>
            <a:r>
              <a:rPr lang="en-US" altLang="zh-CN" sz="1800" i="1">
                <a:ea typeface="宋体" pitchFamily="2" charset="-122"/>
              </a:rPr>
              <a:t>B</a:t>
            </a:r>
            <a:r>
              <a:rPr lang="en-US" altLang="zh-CN" sz="1800" i="1" baseline="-25000">
                <a:ea typeface="宋体" pitchFamily="2" charset="-122"/>
              </a:rPr>
              <a:t>B</a:t>
            </a:r>
            <a:r>
              <a:rPr lang="en-US" altLang="zh-CN" sz="1800">
                <a:ea typeface="宋体" pitchFamily="2" charset="-122"/>
              </a:rPr>
              <a:t>, </a:t>
            </a:r>
            <a:r>
              <a:rPr lang="en-US" altLang="zh-CN" sz="1800" i="1">
                <a:ea typeface="宋体" pitchFamily="2" charset="-122"/>
              </a:rPr>
              <a:t>B</a:t>
            </a:r>
            <a:r>
              <a:rPr lang="en-US" altLang="zh-CN" sz="1800" i="1" baseline="-25000">
                <a:ea typeface="宋体" pitchFamily="2" charset="-122"/>
              </a:rPr>
              <a:t>C</a:t>
            </a:r>
            <a:endParaRPr lang="en-US" altLang="zh-CN" sz="1800">
              <a:ea typeface="宋体" pitchFamily="2" charset="-122"/>
            </a:endParaRPr>
          </a:p>
          <a:p>
            <a:pPr>
              <a:lnSpc>
                <a:spcPct val="70000"/>
              </a:lnSpc>
              <a:buFont typeface="Monotype Sorts" pitchFamily="2" charset="2"/>
              <a:buNone/>
            </a:pPr>
            <a:r>
              <a:rPr lang="en-US" altLang="zh-CN" sz="1800">
                <a:ea typeface="宋体" pitchFamily="2" charset="-122"/>
              </a:rPr>
              <a:t>&lt;</a:t>
            </a:r>
            <a:r>
              <a:rPr lang="en-US" altLang="zh-CN" sz="1800" i="1">
                <a:ea typeface="宋体" pitchFamily="2" charset="-122"/>
              </a:rPr>
              <a:t>T</a:t>
            </a:r>
            <a:r>
              <a:rPr lang="en-US" altLang="zh-CN" sz="1800" baseline="-25000">
                <a:ea typeface="宋体" pitchFamily="2" charset="-122"/>
              </a:rPr>
              <a:t>1</a:t>
            </a:r>
            <a:r>
              <a:rPr lang="en-US" altLang="zh-CN" sz="1800">
                <a:ea typeface="宋体" pitchFamily="2" charset="-122"/>
              </a:rPr>
              <a:t> </a:t>
            </a:r>
            <a:r>
              <a:rPr lang="en-US" altLang="zh-CN" sz="1800" b="1">
                <a:ea typeface="宋体" pitchFamily="2" charset="-122"/>
              </a:rPr>
              <a:t>commit</a:t>
            </a:r>
            <a:r>
              <a:rPr lang="en-US" altLang="zh-CN" sz="1800">
                <a:ea typeface="宋体" pitchFamily="2" charset="-122"/>
              </a:rPr>
              <a:t>&gt;</a:t>
            </a:r>
          </a:p>
          <a:p>
            <a:pPr>
              <a:lnSpc>
                <a:spcPct val="70000"/>
              </a:lnSpc>
              <a:buFont typeface="Monotype Sorts" pitchFamily="2" charset="2"/>
              <a:buNone/>
            </a:pPr>
            <a:r>
              <a:rPr lang="en-US" altLang="zh-CN" sz="1800">
                <a:ea typeface="宋体" pitchFamily="2" charset="-122"/>
              </a:rPr>
              <a:t>                                                                         </a:t>
            </a:r>
            <a:r>
              <a:rPr lang="en-US" altLang="zh-CN" sz="1800" i="1">
                <a:ea typeface="宋体" pitchFamily="2" charset="-122"/>
              </a:rPr>
              <a:t>B</a:t>
            </a:r>
            <a:r>
              <a:rPr lang="en-US" altLang="zh-CN" sz="1800" i="1" baseline="-25000">
                <a:ea typeface="宋体" pitchFamily="2" charset="-122"/>
              </a:rPr>
              <a:t>A</a:t>
            </a:r>
            <a:endParaRPr lang="en-US" altLang="zh-CN" sz="1800">
              <a:ea typeface="宋体" pitchFamily="2" charset="-122"/>
            </a:endParaRPr>
          </a:p>
          <a:p>
            <a:r>
              <a:rPr lang="en-US" altLang="zh-CN" sz="1800">
                <a:ea typeface="宋体" pitchFamily="2" charset="-122"/>
              </a:rPr>
              <a:t>Note: </a:t>
            </a:r>
            <a:r>
              <a:rPr lang="en-US" altLang="zh-CN" sz="1800" i="1">
                <a:ea typeface="宋体" pitchFamily="2" charset="-122"/>
              </a:rPr>
              <a:t>B</a:t>
            </a:r>
            <a:r>
              <a:rPr lang="en-US" altLang="zh-CN" sz="1800" i="1" baseline="-25000">
                <a:ea typeface="宋体" pitchFamily="2" charset="-122"/>
              </a:rPr>
              <a:t>X</a:t>
            </a:r>
            <a:r>
              <a:rPr lang="en-US" altLang="zh-CN" sz="1800" i="1">
                <a:ea typeface="宋体" pitchFamily="2" charset="-122"/>
              </a:rPr>
              <a:t> </a:t>
            </a:r>
            <a:r>
              <a:rPr lang="en-US" altLang="zh-CN" sz="1800">
                <a:ea typeface="宋体" pitchFamily="2" charset="-122"/>
              </a:rPr>
              <a:t>denotes block containing </a:t>
            </a:r>
            <a:r>
              <a:rPr lang="en-US" altLang="zh-CN" sz="1800" i="1">
                <a:ea typeface="宋体" pitchFamily="2" charset="-122"/>
              </a:rPr>
              <a:t>X</a:t>
            </a:r>
            <a:r>
              <a:rPr lang="en-US" altLang="zh-CN" sz="1800">
                <a:ea typeface="宋体" pitchFamily="2" charset="-122"/>
              </a:rPr>
              <a:t>.</a:t>
            </a:r>
          </a:p>
          <a:p>
            <a:pPr lvl="4">
              <a:buFontTx/>
              <a:buNone/>
            </a:pPr>
            <a:endParaRPr lang="en-US" altLang="zh-CN" sz="1600">
              <a:ea typeface="宋体" pitchFamily="2" charset="-122"/>
            </a:endParaRPr>
          </a:p>
        </p:txBody>
      </p:sp>
      <p:sp>
        <p:nvSpPr>
          <p:cNvPr id="34820" name="Line 4"/>
          <p:cNvSpPr>
            <a:spLocks noChangeShapeType="1"/>
          </p:cNvSpPr>
          <p:nvPr/>
        </p:nvSpPr>
        <p:spPr bwMode="auto">
          <a:xfrm>
            <a:off x="609600" y="1752600"/>
            <a:ext cx="662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1" name="Text Box 5"/>
          <p:cNvSpPr txBox="1">
            <a:spLocks noChangeArrowheads="1"/>
          </p:cNvSpPr>
          <p:nvPr/>
        </p:nvSpPr>
        <p:spPr bwMode="auto">
          <a:xfrm>
            <a:off x="1793875" y="3567113"/>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pitchFamily="2" charset="-122"/>
              </a:rPr>
              <a:t>x</a:t>
            </a:r>
            <a:r>
              <a:rPr lang="en-US" altLang="zh-CN" sz="1400" baseline="-25000">
                <a:ea typeface="宋体" pitchFamily="2" charset="-122"/>
              </a:rPr>
              <a:t>1</a:t>
            </a:r>
            <a:endParaRPr lang="en-US" altLang="zh-CN" sz="160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ea typeface="宋体" pitchFamily="2" charset="-122"/>
              </a:rPr>
              <a:t>Failure Classification</a:t>
            </a:r>
          </a:p>
        </p:txBody>
      </p:sp>
      <p:sp>
        <p:nvSpPr>
          <p:cNvPr id="6147" name="Rectangle 3"/>
          <p:cNvSpPr>
            <a:spLocks noGrp="1" noChangeArrowheads="1"/>
          </p:cNvSpPr>
          <p:nvPr>
            <p:ph type="body" idx="4294967295"/>
          </p:nvPr>
        </p:nvSpPr>
        <p:spPr/>
        <p:txBody>
          <a:bodyPr/>
          <a:lstStyle/>
          <a:p>
            <a:pPr>
              <a:lnSpc>
                <a:spcPct val="90000"/>
              </a:lnSpc>
            </a:pPr>
            <a:r>
              <a:rPr lang="en-US" altLang="zh-CN" b="1" dirty="0">
                <a:ea typeface="宋体" pitchFamily="2" charset="-122"/>
              </a:rPr>
              <a:t>Transaction failure</a:t>
            </a:r>
            <a:r>
              <a:rPr lang="en-US" altLang="zh-CN" dirty="0">
                <a:ea typeface="宋体" pitchFamily="2" charset="-122"/>
              </a:rPr>
              <a:t> :</a:t>
            </a:r>
          </a:p>
          <a:p>
            <a:pPr lvl="1">
              <a:lnSpc>
                <a:spcPct val="90000"/>
              </a:lnSpc>
            </a:pPr>
            <a:r>
              <a:rPr lang="en-US" altLang="zh-CN" b="1" dirty="0">
                <a:ea typeface="宋体" pitchFamily="2" charset="-122"/>
              </a:rPr>
              <a:t>Logical errors</a:t>
            </a:r>
            <a:r>
              <a:rPr lang="en-US" altLang="zh-CN" dirty="0">
                <a:ea typeface="宋体" pitchFamily="2" charset="-122"/>
              </a:rPr>
              <a:t>: transaction cannot complete due to some internal error condition</a:t>
            </a:r>
          </a:p>
          <a:p>
            <a:pPr lvl="1">
              <a:lnSpc>
                <a:spcPct val="90000"/>
              </a:lnSpc>
            </a:pPr>
            <a:r>
              <a:rPr lang="en-US" altLang="zh-CN" b="1" dirty="0">
                <a:ea typeface="宋体" pitchFamily="2" charset="-122"/>
              </a:rPr>
              <a:t>System errors</a:t>
            </a:r>
            <a:r>
              <a:rPr lang="en-US" altLang="zh-CN" dirty="0">
                <a:ea typeface="宋体" pitchFamily="2" charset="-122"/>
              </a:rPr>
              <a:t>: the database system must terminate an active transaction due to an error condition (e.g., deadlock)</a:t>
            </a:r>
          </a:p>
          <a:p>
            <a:pPr>
              <a:lnSpc>
                <a:spcPct val="90000"/>
              </a:lnSpc>
            </a:pPr>
            <a:r>
              <a:rPr lang="en-US" altLang="zh-CN" b="1" dirty="0">
                <a:ea typeface="宋体" pitchFamily="2" charset="-122"/>
              </a:rPr>
              <a:t>System crash</a:t>
            </a:r>
            <a:r>
              <a:rPr lang="en-US" altLang="zh-CN" dirty="0">
                <a:ea typeface="宋体" pitchFamily="2" charset="-122"/>
              </a:rPr>
              <a:t>: a power failure or other hardware or software failure causes the system to crash.</a:t>
            </a:r>
          </a:p>
          <a:p>
            <a:pPr lvl="1">
              <a:lnSpc>
                <a:spcPct val="90000"/>
              </a:lnSpc>
            </a:pPr>
            <a:r>
              <a:rPr lang="en-US" altLang="zh-CN" b="1" dirty="0">
                <a:solidFill>
                  <a:schemeClr val="tx2"/>
                </a:solidFill>
                <a:ea typeface="宋体" pitchFamily="2" charset="-122"/>
              </a:rPr>
              <a:t>Fail-stop assumption</a:t>
            </a:r>
            <a:r>
              <a:rPr lang="en-US" altLang="zh-CN" dirty="0">
                <a:ea typeface="宋体" pitchFamily="2" charset="-122"/>
              </a:rPr>
              <a:t>: non-volatile storage contents are assumed to not be corrupted by system crash</a:t>
            </a:r>
          </a:p>
          <a:p>
            <a:pPr lvl="2">
              <a:lnSpc>
                <a:spcPct val="90000"/>
              </a:lnSpc>
            </a:pPr>
            <a:r>
              <a:rPr lang="en-US" altLang="zh-CN" dirty="0">
                <a:ea typeface="宋体" pitchFamily="2" charset="-122"/>
              </a:rPr>
              <a:t>Database systems have numerous integrity checks to </a:t>
            </a:r>
            <a:r>
              <a:rPr lang="en-US" altLang="zh-CN" dirty="0">
                <a:solidFill>
                  <a:schemeClr val="tx2"/>
                </a:solidFill>
                <a:ea typeface="宋体" pitchFamily="2" charset="-122"/>
              </a:rPr>
              <a:t>prevent corruption of disk data</a:t>
            </a:r>
            <a:r>
              <a:rPr lang="en-US" altLang="zh-CN" dirty="0">
                <a:ea typeface="宋体" pitchFamily="2" charset="-122"/>
              </a:rPr>
              <a:t> </a:t>
            </a:r>
          </a:p>
          <a:p>
            <a:pPr>
              <a:lnSpc>
                <a:spcPct val="90000"/>
              </a:lnSpc>
            </a:pPr>
            <a:r>
              <a:rPr lang="en-US" altLang="zh-CN" b="1" dirty="0">
                <a:ea typeface="宋体" pitchFamily="2" charset="-122"/>
              </a:rPr>
              <a:t>Disk failure</a:t>
            </a:r>
            <a:r>
              <a:rPr lang="en-US" altLang="zh-CN" dirty="0">
                <a:ea typeface="宋体" pitchFamily="2" charset="-122"/>
              </a:rPr>
              <a:t>: a head crash or similar disk failure destroys all or part of disk storage</a:t>
            </a:r>
          </a:p>
          <a:p>
            <a:pPr lvl="1">
              <a:lnSpc>
                <a:spcPct val="90000"/>
              </a:lnSpc>
            </a:pPr>
            <a:r>
              <a:rPr lang="en-US" altLang="zh-CN" sz="1600" dirty="0">
                <a:solidFill>
                  <a:schemeClr val="tx2"/>
                </a:solidFill>
                <a:ea typeface="宋体" pitchFamily="2" charset="-122"/>
              </a:rPr>
              <a:t>Destruction is assumed to be detectable</a:t>
            </a:r>
            <a:r>
              <a:rPr lang="en-US" altLang="zh-CN" dirty="0">
                <a:ea typeface="宋体" pitchFamily="2" charset="-122"/>
              </a:rPr>
              <a:t>: disk drives use checksums to detect failures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ea typeface="宋体" pitchFamily="2" charset="-122"/>
              </a:rPr>
              <a:t>Immediate Database Modification (Cont.)</a:t>
            </a:r>
          </a:p>
        </p:txBody>
      </p:sp>
      <p:sp>
        <p:nvSpPr>
          <p:cNvPr id="38915" name="Rectangle 3"/>
          <p:cNvSpPr>
            <a:spLocks noGrp="1" noChangeArrowheads="1"/>
          </p:cNvSpPr>
          <p:nvPr>
            <p:ph type="body" idx="4294967295"/>
          </p:nvPr>
        </p:nvSpPr>
        <p:spPr>
          <a:xfrm>
            <a:off x="431800" y="1054100"/>
            <a:ext cx="7848600" cy="4876800"/>
          </a:xfrm>
        </p:spPr>
        <p:txBody>
          <a:bodyPr/>
          <a:lstStyle/>
          <a:p>
            <a:pPr>
              <a:lnSpc>
                <a:spcPct val="90000"/>
              </a:lnSpc>
            </a:pPr>
            <a:r>
              <a:rPr lang="en-US" altLang="zh-CN" dirty="0">
                <a:ea typeface="宋体" pitchFamily="2" charset="-122"/>
              </a:rPr>
              <a:t>Recovery procedure has two operations instead of one:</a:t>
            </a:r>
          </a:p>
          <a:p>
            <a:pPr lvl="1">
              <a:lnSpc>
                <a:spcPct val="90000"/>
              </a:lnSpc>
            </a:pPr>
            <a:r>
              <a:rPr lang="en-US" altLang="zh-CN" b="1" dirty="0">
                <a:ea typeface="宋体" pitchFamily="2" charset="-122"/>
              </a:rPr>
              <a:t> undo</a:t>
            </a:r>
            <a:r>
              <a:rPr lang="en-US" altLang="zh-CN" dirty="0">
                <a:ea typeface="宋体" pitchFamily="2" charset="-122"/>
              </a:rPr>
              <a:t>(</a:t>
            </a:r>
            <a:r>
              <a:rPr lang="en-US" altLang="zh-CN" i="1" dirty="0" err="1">
                <a:ea typeface="宋体" pitchFamily="2" charset="-122"/>
              </a:rPr>
              <a:t>T</a:t>
            </a:r>
            <a:r>
              <a:rPr lang="en-US" altLang="zh-CN" baseline="-25000" dirty="0" err="1">
                <a:ea typeface="宋体" pitchFamily="2" charset="-122"/>
              </a:rPr>
              <a:t>i</a:t>
            </a:r>
            <a:r>
              <a:rPr lang="en-US" altLang="zh-CN" dirty="0">
                <a:ea typeface="宋体" pitchFamily="2" charset="-122"/>
              </a:rPr>
              <a:t>) restores the value of all data items updated by </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 to their old values, going backwards from the last log record for </a:t>
            </a:r>
            <a:r>
              <a:rPr lang="en-US" altLang="zh-CN" i="1" dirty="0" err="1">
                <a:ea typeface="宋体" pitchFamily="2" charset="-122"/>
              </a:rPr>
              <a:t>T</a:t>
            </a:r>
            <a:r>
              <a:rPr lang="en-US" altLang="zh-CN" i="1" baseline="-25000" dirty="0" err="1">
                <a:ea typeface="宋体" pitchFamily="2" charset="-122"/>
              </a:rPr>
              <a:t>i</a:t>
            </a:r>
            <a:endParaRPr lang="en-US" altLang="zh-CN" i="1" dirty="0">
              <a:ea typeface="宋体" pitchFamily="2" charset="-122"/>
            </a:endParaRPr>
          </a:p>
          <a:p>
            <a:pPr lvl="1">
              <a:lnSpc>
                <a:spcPct val="90000"/>
              </a:lnSpc>
            </a:pPr>
            <a:r>
              <a:rPr lang="en-US" altLang="zh-CN" b="1" dirty="0">
                <a:ea typeface="宋体" pitchFamily="2" charset="-122"/>
              </a:rPr>
              <a:t>redo</a:t>
            </a:r>
            <a:r>
              <a:rPr lang="en-US" altLang="zh-CN" dirty="0">
                <a:ea typeface="宋体" pitchFamily="2" charset="-122"/>
              </a:rPr>
              <a:t>(</a:t>
            </a:r>
            <a:r>
              <a:rPr lang="en-US" altLang="zh-CN" i="1" dirty="0" err="1">
                <a:ea typeface="宋体" pitchFamily="2" charset="-122"/>
              </a:rPr>
              <a:t>T</a:t>
            </a:r>
            <a:r>
              <a:rPr lang="en-US" altLang="zh-CN" baseline="-25000" dirty="0" err="1">
                <a:ea typeface="宋体" pitchFamily="2" charset="-122"/>
              </a:rPr>
              <a:t>i</a:t>
            </a:r>
            <a:r>
              <a:rPr lang="en-US" altLang="zh-CN" dirty="0">
                <a:ea typeface="宋体" pitchFamily="2" charset="-122"/>
              </a:rPr>
              <a:t>) sets the value of all data items updated by </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dirty="0">
                <a:ea typeface="宋体" pitchFamily="2" charset="-122"/>
              </a:rPr>
              <a:t>to the new values, going forward from the first log record for </a:t>
            </a:r>
            <a:r>
              <a:rPr lang="en-US" altLang="zh-CN" i="1" dirty="0" err="1">
                <a:ea typeface="宋体" pitchFamily="2" charset="-122"/>
              </a:rPr>
              <a:t>T</a:t>
            </a:r>
            <a:r>
              <a:rPr lang="en-US" altLang="zh-CN" i="1" baseline="-25000" dirty="0" err="1">
                <a:ea typeface="宋体" pitchFamily="2" charset="-122"/>
              </a:rPr>
              <a:t>i</a:t>
            </a:r>
            <a:endParaRPr lang="en-US" altLang="zh-CN" i="1" dirty="0">
              <a:ea typeface="宋体" pitchFamily="2" charset="-122"/>
            </a:endParaRPr>
          </a:p>
          <a:p>
            <a:pPr>
              <a:lnSpc>
                <a:spcPct val="90000"/>
              </a:lnSpc>
            </a:pPr>
            <a:r>
              <a:rPr lang="en-US" altLang="zh-CN" dirty="0">
                <a:ea typeface="宋体" pitchFamily="2" charset="-122"/>
              </a:rPr>
              <a:t>Both operations must be </a:t>
            </a:r>
            <a:r>
              <a:rPr lang="en-US" altLang="zh-CN" b="1" dirty="0">
                <a:solidFill>
                  <a:schemeClr val="tx2"/>
                </a:solidFill>
                <a:ea typeface="宋体" pitchFamily="2" charset="-122"/>
              </a:rPr>
              <a:t>idempotent</a:t>
            </a:r>
          </a:p>
          <a:p>
            <a:pPr lvl="1">
              <a:lnSpc>
                <a:spcPct val="90000"/>
              </a:lnSpc>
            </a:pPr>
            <a:r>
              <a:rPr lang="en-US" altLang="zh-CN" dirty="0">
                <a:ea typeface="宋体" pitchFamily="2" charset="-122"/>
              </a:rPr>
              <a:t>That is, even if the operation is executed multiple times the effect is the same as if it is executed once</a:t>
            </a:r>
          </a:p>
          <a:p>
            <a:pPr lvl="2">
              <a:lnSpc>
                <a:spcPct val="90000"/>
              </a:lnSpc>
            </a:pPr>
            <a:r>
              <a:rPr lang="en-US" altLang="zh-CN" dirty="0">
                <a:ea typeface="宋体" pitchFamily="2" charset="-122"/>
              </a:rPr>
              <a:t>Needed since operations may get re-executed during recovery </a:t>
            </a:r>
            <a:endParaRPr lang="en-US" altLang="zh-CN" b="1" dirty="0">
              <a:solidFill>
                <a:schemeClr val="tx2"/>
              </a:solidFill>
              <a:ea typeface="宋体" pitchFamily="2" charset="-122"/>
            </a:endParaRPr>
          </a:p>
          <a:p>
            <a:pPr>
              <a:lnSpc>
                <a:spcPct val="90000"/>
              </a:lnSpc>
            </a:pPr>
            <a:r>
              <a:rPr lang="en-US" altLang="zh-CN" dirty="0">
                <a:ea typeface="宋体" pitchFamily="2" charset="-122"/>
              </a:rPr>
              <a:t>When recovering after failure:</a:t>
            </a:r>
          </a:p>
          <a:p>
            <a:pPr lvl="1">
              <a:lnSpc>
                <a:spcPct val="90000"/>
              </a:lnSpc>
            </a:pPr>
            <a:r>
              <a:rPr lang="en-US" altLang="zh-CN" dirty="0">
                <a:ea typeface="宋体" pitchFamily="2" charset="-122"/>
              </a:rPr>
              <a:t>Transaction</a:t>
            </a:r>
            <a:r>
              <a:rPr lang="en-US" altLang="zh-CN" i="1" dirty="0">
                <a:ea typeface="宋体" pitchFamily="2" charset="-122"/>
              </a:rPr>
              <a:t> </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dirty="0">
                <a:ea typeface="宋体" pitchFamily="2" charset="-122"/>
              </a:rPr>
              <a:t>needs to be undone if the log contains the record </a:t>
            </a:r>
            <a:br>
              <a:rPr lang="en-US" altLang="zh-CN" dirty="0">
                <a:ea typeface="宋体" pitchFamily="2" charset="-122"/>
              </a:rPr>
            </a:br>
            <a:r>
              <a:rPr lang="en-US" altLang="zh-CN" i="1" dirty="0">
                <a:ea typeface="宋体" pitchFamily="2" charset="-122"/>
              </a:rPr>
              <a:t>&lt;</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 </a:t>
            </a:r>
            <a:r>
              <a:rPr lang="en-US" altLang="zh-CN" b="1" dirty="0">
                <a:ea typeface="宋体" pitchFamily="2" charset="-122"/>
              </a:rPr>
              <a:t>start</a:t>
            </a:r>
            <a:r>
              <a:rPr lang="en-US" altLang="zh-CN" i="1" dirty="0">
                <a:ea typeface="宋体" pitchFamily="2" charset="-122"/>
              </a:rPr>
              <a:t>&gt;</a:t>
            </a:r>
            <a:r>
              <a:rPr lang="en-US" altLang="zh-CN" dirty="0">
                <a:ea typeface="宋体" pitchFamily="2" charset="-122"/>
              </a:rPr>
              <a:t>, but does not contain the record </a:t>
            </a:r>
            <a:r>
              <a:rPr lang="en-US" altLang="zh-CN" i="1" dirty="0">
                <a:ea typeface="宋体" pitchFamily="2" charset="-122"/>
              </a:rPr>
              <a:t>&lt;</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b="1" dirty="0">
                <a:ea typeface="宋体" pitchFamily="2" charset="-122"/>
              </a:rPr>
              <a:t>commit</a:t>
            </a:r>
            <a:r>
              <a:rPr lang="en-US" altLang="zh-CN" i="1" dirty="0">
                <a:ea typeface="宋体" pitchFamily="2" charset="-122"/>
              </a:rPr>
              <a:t>&gt;</a:t>
            </a:r>
            <a:r>
              <a:rPr lang="en-US" altLang="zh-CN" dirty="0">
                <a:ea typeface="宋体" pitchFamily="2" charset="-122"/>
              </a:rPr>
              <a:t>.</a:t>
            </a:r>
          </a:p>
          <a:p>
            <a:pPr lvl="1">
              <a:lnSpc>
                <a:spcPct val="90000"/>
              </a:lnSpc>
            </a:pPr>
            <a:r>
              <a:rPr lang="en-US" altLang="zh-CN" dirty="0">
                <a:ea typeface="宋体" pitchFamily="2" charset="-122"/>
              </a:rPr>
              <a:t>Transaction </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dirty="0">
                <a:ea typeface="宋体" pitchFamily="2" charset="-122"/>
              </a:rPr>
              <a:t>needs to be redone if the log contains both the record </a:t>
            </a:r>
            <a:r>
              <a:rPr lang="en-US" altLang="zh-CN" i="1" dirty="0">
                <a:ea typeface="宋体" pitchFamily="2" charset="-122"/>
              </a:rPr>
              <a:t>&lt;</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b="1" dirty="0">
                <a:ea typeface="宋体" pitchFamily="2" charset="-122"/>
              </a:rPr>
              <a:t>start</a:t>
            </a:r>
            <a:r>
              <a:rPr lang="en-US" altLang="zh-CN" i="1" dirty="0">
                <a:ea typeface="宋体" pitchFamily="2" charset="-122"/>
              </a:rPr>
              <a:t>&gt;</a:t>
            </a:r>
            <a:r>
              <a:rPr lang="en-US" altLang="zh-CN" dirty="0">
                <a:ea typeface="宋体" pitchFamily="2" charset="-122"/>
              </a:rPr>
              <a:t> and the record </a:t>
            </a:r>
            <a:r>
              <a:rPr lang="en-US" altLang="zh-CN" i="1" dirty="0">
                <a:ea typeface="宋体" pitchFamily="2" charset="-122"/>
              </a:rPr>
              <a:t>&lt;</a:t>
            </a:r>
            <a:r>
              <a:rPr lang="en-US" altLang="zh-CN" i="1" dirty="0" err="1">
                <a:ea typeface="宋体" pitchFamily="2" charset="-122"/>
              </a:rPr>
              <a:t>T</a:t>
            </a:r>
            <a:r>
              <a:rPr lang="en-US" altLang="zh-CN" i="1" baseline="-25000" dirty="0" err="1">
                <a:ea typeface="宋体" pitchFamily="2" charset="-122"/>
              </a:rPr>
              <a:t>i</a:t>
            </a:r>
            <a:r>
              <a:rPr lang="en-US" altLang="zh-CN" i="1" baseline="-25000" dirty="0">
                <a:ea typeface="宋体" pitchFamily="2" charset="-122"/>
              </a:rPr>
              <a:t> </a:t>
            </a:r>
            <a:r>
              <a:rPr lang="en-US" altLang="zh-CN" b="1" dirty="0">
                <a:ea typeface="宋体" pitchFamily="2" charset="-122"/>
              </a:rPr>
              <a:t>commit</a:t>
            </a:r>
            <a:r>
              <a:rPr lang="en-US" altLang="zh-CN" i="1" dirty="0">
                <a:ea typeface="宋体" pitchFamily="2" charset="-122"/>
              </a:rPr>
              <a:t>&gt;</a:t>
            </a:r>
            <a:r>
              <a:rPr lang="en-US" altLang="zh-CN" dirty="0">
                <a:ea typeface="宋体" pitchFamily="2" charset="-122"/>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52450" y="239695"/>
            <a:ext cx="8210550" cy="574829"/>
          </a:xfrm>
        </p:spPr>
        <p:txBody>
          <a:bodyPr/>
          <a:lstStyle/>
          <a:p>
            <a:r>
              <a:rPr lang="en-US" altLang="zh-CN" dirty="0">
                <a:ea typeface="宋体" pitchFamily="2" charset="-122"/>
              </a:rPr>
              <a:t>Immediate DB Modification Recovery Example</a:t>
            </a:r>
            <a:endParaRPr lang="en-US" altLang="zh-CN" sz="2400" dirty="0">
              <a:ea typeface="宋体" pitchFamily="2" charset="-122"/>
            </a:endParaRPr>
          </a:p>
        </p:txBody>
      </p:sp>
      <p:sp>
        <p:nvSpPr>
          <p:cNvPr id="40963" name="Rectangle 3"/>
          <p:cNvSpPr>
            <a:spLocks noGrp="1" noChangeArrowheads="1"/>
          </p:cNvSpPr>
          <p:nvPr>
            <p:ph type="body" idx="4294967295"/>
          </p:nvPr>
        </p:nvSpPr>
        <p:spPr>
          <a:xfrm>
            <a:off x="457200" y="1114425"/>
            <a:ext cx="8305800" cy="5297488"/>
          </a:xfrm>
        </p:spPr>
        <p:txBody>
          <a:bodyPr/>
          <a:lstStyle/>
          <a:p>
            <a:pPr>
              <a:lnSpc>
                <a:spcPct val="110000"/>
              </a:lnSpc>
              <a:buFont typeface="Monotype Sorts" pitchFamily="2" charset="2"/>
              <a:buNone/>
            </a:pPr>
            <a:r>
              <a:rPr lang="zh-CN" altLang="en-US" sz="1800" dirty="0">
                <a:ea typeface="宋体" pitchFamily="2" charset="-122"/>
              </a:rPr>
              <a:t>  </a:t>
            </a:r>
            <a:r>
              <a:rPr lang="en-US" altLang="zh-CN" sz="1800" dirty="0">
                <a:ea typeface="宋体" pitchFamily="2" charset="-122"/>
              </a:rPr>
              <a:t>Below we show the log as it appears at three instances of time.</a:t>
            </a:r>
          </a:p>
          <a:p>
            <a:pPr>
              <a:lnSpc>
                <a:spcPct val="70000"/>
              </a:lnSpc>
              <a:buFont typeface="Monotype Sorts" pitchFamily="2" charset="2"/>
              <a:buNone/>
            </a:pPr>
            <a:endParaRPr lang="en-US" altLang="zh-CN" sz="1800" dirty="0">
              <a:ea typeface="宋体" pitchFamily="2" charset="-122"/>
            </a:endParaRPr>
          </a:p>
          <a:p>
            <a:pPr>
              <a:lnSpc>
                <a:spcPct val="70000"/>
              </a:lnSpc>
              <a:buFont typeface="Monotype Sorts" pitchFamily="2" charset="2"/>
              <a:buNone/>
            </a:pPr>
            <a:endParaRPr lang="en-US" altLang="zh-CN" sz="1800" dirty="0">
              <a:ea typeface="宋体" pitchFamily="2" charset="-122"/>
            </a:endParaRPr>
          </a:p>
          <a:p>
            <a:pPr>
              <a:lnSpc>
                <a:spcPct val="70000"/>
              </a:lnSpc>
              <a:buFont typeface="Monotype Sorts" pitchFamily="2" charset="2"/>
              <a:buNone/>
            </a:pPr>
            <a:endParaRPr lang="en-US" altLang="zh-CN" sz="1800" dirty="0">
              <a:ea typeface="宋体" pitchFamily="2" charset="-122"/>
            </a:endParaRPr>
          </a:p>
          <a:p>
            <a:pPr>
              <a:lnSpc>
                <a:spcPct val="70000"/>
              </a:lnSpc>
              <a:buFont typeface="Monotype Sorts" pitchFamily="2" charset="2"/>
              <a:buNone/>
            </a:pPr>
            <a:endParaRPr lang="en-US" altLang="zh-CN" sz="1800" dirty="0">
              <a:ea typeface="宋体" pitchFamily="2" charset="-122"/>
            </a:endParaRPr>
          </a:p>
          <a:p>
            <a:pPr>
              <a:lnSpc>
                <a:spcPct val="70000"/>
              </a:lnSpc>
              <a:buFont typeface="Monotype Sorts" pitchFamily="2" charset="2"/>
              <a:buNone/>
            </a:pPr>
            <a:endParaRPr lang="en-US" altLang="zh-CN" sz="1800" dirty="0">
              <a:ea typeface="宋体" pitchFamily="2" charset="-122"/>
            </a:endParaRPr>
          </a:p>
          <a:p>
            <a:pPr>
              <a:lnSpc>
                <a:spcPct val="70000"/>
              </a:lnSpc>
              <a:buFont typeface="Monotype Sorts" pitchFamily="2" charset="2"/>
              <a:buNone/>
            </a:pPr>
            <a:endParaRPr lang="en-US" altLang="zh-CN" sz="1800" dirty="0">
              <a:ea typeface="宋体" pitchFamily="2" charset="-122"/>
            </a:endParaRPr>
          </a:p>
          <a:p>
            <a:pPr>
              <a:lnSpc>
                <a:spcPct val="70000"/>
              </a:lnSpc>
              <a:buFont typeface="Monotype Sorts" pitchFamily="2" charset="2"/>
              <a:buNone/>
            </a:pPr>
            <a:endParaRPr lang="en-US" altLang="zh-CN" sz="1800" dirty="0">
              <a:ea typeface="宋体" pitchFamily="2" charset="-122"/>
            </a:endParaRPr>
          </a:p>
          <a:p>
            <a:pPr>
              <a:lnSpc>
                <a:spcPct val="30000"/>
              </a:lnSpc>
              <a:buFont typeface="Monotype Sorts" pitchFamily="2" charset="2"/>
              <a:buNone/>
            </a:pPr>
            <a:endParaRPr lang="en-US" altLang="zh-CN" sz="1800" dirty="0">
              <a:ea typeface="宋体" pitchFamily="2" charset="-122"/>
            </a:endParaRPr>
          </a:p>
          <a:p>
            <a:pPr>
              <a:lnSpc>
                <a:spcPct val="70000"/>
              </a:lnSpc>
              <a:buFont typeface="Monotype Sorts" pitchFamily="2" charset="2"/>
              <a:buNone/>
            </a:pPr>
            <a:endParaRPr lang="en-US" altLang="zh-CN" sz="1800" dirty="0">
              <a:ea typeface="宋体" pitchFamily="2" charset="-122"/>
            </a:endParaRPr>
          </a:p>
          <a:p>
            <a:pPr>
              <a:lnSpc>
                <a:spcPct val="70000"/>
              </a:lnSpc>
              <a:buFont typeface="Monotype Sorts" pitchFamily="2" charset="2"/>
              <a:buNone/>
            </a:pPr>
            <a:endParaRPr lang="en-US" altLang="zh-CN" sz="1800" dirty="0">
              <a:ea typeface="宋体" pitchFamily="2" charset="-122"/>
            </a:endParaRPr>
          </a:p>
          <a:p>
            <a:pPr>
              <a:lnSpc>
                <a:spcPct val="70000"/>
              </a:lnSpc>
              <a:buFont typeface="Monotype Sorts" pitchFamily="2" charset="2"/>
              <a:buNone/>
            </a:pPr>
            <a:r>
              <a:rPr lang="en-US" altLang="zh-CN" sz="1800" dirty="0">
                <a:ea typeface="宋体" pitchFamily="2" charset="-122"/>
              </a:rPr>
              <a:t>Recovery actions in each case above are:</a:t>
            </a:r>
          </a:p>
          <a:p>
            <a:pPr>
              <a:lnSpc>
                <a:spcPct val="90000"/>
              </a:lnSpc>
              <a:buFont typeface="Monotype Sorts" pitchFamily="2" charset="2"/>
              <a:buNone/>
            </a:pPr>
            <a:r>
              <a:rPr lang="en-US" altLang="zh-CN" sz="1800" dirty="0">
                <a:ea typeface="宋体" pitchFamily="2" charset="-122"/>
              </a:rPr>
              <a:t>(a)  undo (</a:t>
            </a:r>
            <a:r>
              <a:rPr lang="en-US" altLang="zh-CN" sz="1800" i="1" dirty="0">
                <a:ea typeface="宋体" pitchFamily="2" charset="-122"/>
              </a:rPr>
              <a:t>T</a:t>
            </a:r>
            <a:r>
              <a:rPr lang="en-US" altLang="zh-CN" sz="1800" baseline="-25000" dirty="0">
                <a:ea typeface="宋体" pitchFamily="2" charset="-122"/>
              </a:rPr>
              <a:t>0</a:t>
            </a:r>
            <a:r>
              <a:rPr lang="en-US" altLang="zh-CN" sz="1800" dirty="0">
                <a:ea typeface="宋体" pitchFamily="2" charset="-122"/>
              </a:rPr>
              <a:t>): B is restored to 2000 and A to 1000. undo</a:t>
            </a:r>
            <a:r>
              <a:rPr lang="zh-CN" altLang="en-US" sz="1800" dirty="0">
                <a:solidFill>
                  <a:srgbClr val="FF0000"/>
                </a:solidFill>
                <a:ea typeface="宋体" pitchFamily="2" charset="-122"/>
              </a:rPr>
              <a:t>顺序：从尾到头</a:t>
            </a:r>
            <a:endParaRPr lang="en-US" altLang="zh-CN" sz="1800" dirty="0">
              <a:solidFill>
                <a:srgbClr val="FF0000"/>
              </a:solidFill>
              <a:ea typeface="宋体" pitchFamily="2" charset="-122"/>
            </a:endParaRPr>
          </a:p>
          <a:p>
            <a:pPr>
              <a:lnSpc>
                <a:spcPct val="90000"/>
              </a:lnSpc>
              <a:buFont typeface="Monotype Sorts" pitchFamily="2" charset="2"/>
              <a:buNone/>
            </a:pPr>
            <a:r>
              <a:rPr lang="en-US" altLang="zh-CN" sz="1800" dirty="0">
                <a:ea typeface="宋体" pitchFamily="2" charset="-122"/>
              </a:rPr>
              <a:t>(b)  undo (</a:t>
            </a:r>
            <a:r>
              <a:rPr lang="en-US" altLang="zh-CN" sz="1800" i="1" dirty="0">
                <a:ea typeface="宋体" pitchFamily="2" charset="-122"/>
              </a:rPr>
              <a:t>T</a:t>
            </a:r>
            <a:r>
              <a:rPr lang="en-US" altLang="zh-CN" sz="1800" baseline="-25000" dirty="0">
                <a:ea typeface="宋体" pitchFamily="2" charset="-122"/>
              </a:rPr>
              <a:t>1</a:t>
            </a:r>
            <a:r>
              <a:rPr lang="en-US" altLang="zh-CN" sz="1800" dirty="0">
                <a:ea typeface="宋体" pitchFamily="2" charset="-122"/>
              </a:rPr>
              <a:t>) and redo (</a:t>
            </a:r>
            <a:r>
              <a:rPr lang="en-US" altLang="zh-CN" sz="1800" i="1" dirty="0">
                <a:ea typeface="宋体" pitchFamily="2" charset="-122"/>
              </a:rPr>
              <a:t>T</a:t>
            </a:r>
            <a:r>
              <a:rPr lang="en-US" altLang="zh-CN" sz="1800" baseline="-25000" dirty="0">
                <a:ea typeface="宋体" pitchFamily="2" charset="-122"/>
              </a:rPr>
              <a:t>0</a:t>
            </a:r>
            <a:r>
              <a:rPr lang="en-US" altLang="zh-CN" sz="1800" dirty="0">
                <a:ea typeface="宋体" pitchFamily="2" charset="-122"/>
              </a:rPr>
              <a:t>): C is restored to 700, and then </a:t>
            </a:r>
            <a:r>
              <a:rPr lang="en-US" altLang="zh-CN" sz="1800" i="1" dirty="0">
                <a:ea typeface="宋体" pitchFamily="2" charset="-122"/>
              </a:rPr>
              <a:t>A</a:t>
            </a:r>
            <a:r>
              <a:rPr lang="en-US" altLang="zh-CN" sz="1800" dirty="0">
                <a:ea typeface="宋体" pitchFamily="2" charset="-122"/>
              </a:rPr>
              <a:t> and </a:t>
            </a:r>
            <a:r>
              <a:rPr lang="en-US" altLang="zh-CN" sz="1800" i="1" dirty="0">
                <a:ea typeface="宋体" pitchFamily="2" charset="-122"/>
              </a:rPr>
              <a:t>B</a:t>
            </a:r>
            <a:r>
              <a:rPr lang="en-US" altLang="zh-CN" sz="1800" dirty="0">
                <a:ea typeface="宋体" pitchFamily="2" charset="-122"/>
              </a:rPr>
              <a:t> are  </a:t>
            </a:r>
          </a:p>
          <a:p>
            <a:pPr>
              <a:lnSpc>
                <a:spcPct val="90000"/>
              </a:lnSpc>
              <a:buFont typeface="Monotype Sorts" pitchFamily="2" charset="2"/>
              <a:buNone/>
            </a:pPr>
            <a:r>
              <a:rPr lang="en-US" altLang="zh-CN" sz="1800" dirty="0">
                <a:ea typeface="宋体" pitchFamily="2" charset="-122"/>
              </a:rPr>
              <a:t>       set to 950 and 2050 respectively.</a:t>
            </a:r>
          </a:p>
          <a:p>
            <a:pPr>
              <a:lnSpc>
                <a:spcPct val="90000"/>
              </a:lnSpc>
              <a:buFont typeface="Monotype Sorts" pitchFamily="2" charset="2"/>
              <a:buNone/>
            </a:pPr>
            <a:r>
              <a:rPr lang="en-US" altLang="zh-CN" sz="1800" dirty="0">
                <a:ea typeface="宋体" pitchFamily="2" charset="-122"/>
              </a:rPr>
              <a:t>(c)  redo (</a:t>
            </a:r>
            <a:r>
              <a:rPr lang="en-US" altLang="zh-CN" sz="1800" i="1" dirty="0">
                <a:ea typeface="宋体" pitchFamily="2" charset="-122"/>
              </a:rPr>
              <a:t>T</a:t>
            </a:r>
            <a:r>
              <a:rPr lang="en-US" altLang="zh-CN" sz="1800" baseline="-25000" dirty="0">
                <a:ea typeface="宋体" pitchFamily="2" charset="-122"/>
              </a:rPr>
              <a:t>0</a:t>
            </a:r>
            <a:r>
              <a:rPr lang="en-US" altLang="zh-CN" sz="1800" dirty="0">
                <a:ea typeface="宋体" pitchFamily="2" charset="-122"/>
              </a:rPr>
              <a:t>) and redo (</a:t>
            </a:r>
            <a:r>
              <a:rPr lang="en-US" altLang="zh-CN" sz="1800" i="1" dirty="0">
                <a:ea typeface="宋体" pitchFamily="2" charset="-122"/>
              </a:rPr>
              <a:t>T</a:t>
            </a:r>
            <a:r>
              <a:rPr lang="en-US" altLang="zh-CN" sz="1800" baseline="-25000" dirty="0">
                <a:ea typeface="宋体" pitchFamily="2" charset="-122"/>
              </a:rPr>
              <a:t>1</a:t>
            </a:r>
            <a:r>
              <a:rPr lang="en-US" altLang="zh-CN" sz="1800" dirty="0">
                <a:ea typeface="宋体" pitchFamily="2" charset="-122"/>
              </a:rPr>
              <a:t>): A and B are set to 950 and 2050 </a:t>
            </a:r>
          </a:p>
          <a:p>
            <a:pPr>
              <a:lnSpc>
                <a:spcPct val="90000"/>
              </a:lnSpc>
              <a:buFont typeface="Monotype Sorts" pitchFamily="2" charset="2"/>
              <a:buNone/>
            </a:pPr>
            <a:r>
              <a:rPr lang="en-US" altLang="zh-CN" sz="1800" dirty="0">
                <a:ea typeface="宋体" pitchFamily="2" charset="-122"/>
              </a:rPr>
              <a:t>       respectively. Then </a:t>
            </a:r>
            <a:r>
              <a:rPr lang="en-US" altLang="zh-CN" sz="1800" i="1" dirty="0">
                <a:ea typeface="宋体" pitchFamily="2" charset="-122"/>
              </a:rPr>
              <a:t>C</a:t>
            </a:r>
            <a:r>
              <a:rPr lang="en-US" altLang="zh-CN" sz="1800" dirty="0">
                <a:ea typeface="宋体" pitchFamily="2" charset="-122"/>
              </a:rPr>
              <a:t> is set to 600 redo</a:t>
            </a:r>
            <a:r>
              <a:rPr lang="zh-CN" altLang="en-US" sz="1800" dirty="0">
                <a:solidFill>
                  <a:srgbClr val="FF0000"/>
                </a:solidFill>
                <a:ea typeface="宋体" pitchFamily="2" charset="-122"/>
              </a:rPr>
              <a:t>顺序：从尾到头</a:t>
            </a:r>
            <a:endParaRPr lang="en-US" altLang="zh-CN" sz="1800" dirty="0">
              <a:solidFill>
                <a:srgbClr val="FF0000"/>
              </a:solidFill>
              <a:ea typeface="宋体" pitchFamily="2" charset="-122"/>
            </a:endParaRPr>
          </a:p>
        </p:txBody>
      </p:sp>
      <p:pic>
        <p:nvPicPr>
          <p:cNvPr id="40971" name="Picture 11"/>
          <p:cNvPicPr>
            <a:picLocks noChangeAspect="1" noChangeArrowheads="1"/>
          </p:cNvPicPr>
          <p:nvPr/>
        </p:nvPicPr>
        <p:blipFill>
          <a:blip r:embed="rId2">
            <a:extLst>
              <a:ext uri="{28A0092B-C50C-407E-A947-70E740481C1C}">
                <a14:useLocalDpi xmlns:a14="http://schemas.microsoft.com/office/drawing/2010/main" val="0"/>
              </a:ext>
            </a:extLst>
          </a:blip>
          <a:srcRect l="893" t="28572" r="1785" b="28571"/>
          <a:stretch>
            <a:fillRect/>
          </a:stretch>
        </p:blipFill>
        <p:spPr bwMode="auto">
          <a:xfrm>
            <a:off x="774700" y="1612900"/>
            <a:ext cx="7613650" cy="2514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a typeface="宋体" pitchFamily="2" charset="-122"/>
              </a:rPr>
              <a:t>Concurrency Control and Recovery</a:t>
            </a:r>
          </a:p>
        </p:txBody>
      </p:sp>
      <p:sp>
        <p:nvSpPr>
          <p:cNvPr id="15363" name="Rectangle 3"/>
          <p:cNvSpPr>
            <a:spLocks noGrp="1" noChangeArrowheads="1"/>
          </p:cNvSpPr>
          <p:nvPr>
            <p:ph type="body" idx="1"/>
          </p:nvPr>
        </p:nvSpPr>
        <p:spPr>
          <a:xfrm>
            <a:off x="571500" y="1092200"/>
            <a:ext cx="7702488" cy="4876800"/>
          </a:xfrm>
        </p:spPr>
        <p:txBody>
          <a:bodyPr/>
          <a:lstStyle/>
          <a:p>
            <a:r>
              <a:rPr lang="en-US" altLang="zh-CN" dirty="0"/>
              <a:t>With concurrent transactions, all transactions share a single disk buffer and a single log</a:t>
            </a:r>
          </a:p>
          <a:p>
            <a:pPr lvl="1"/>
            <a:r>
              <a:rPr lang="en-US" altLang="zh-CN" dirty="0"/>
              <a:t>A buffer block can have data items updated by one or more transactions</a:t>
            </a:r>
          </a:p>
          <a:p>
            <a:r>
              <a:rPr lang="en-US" altLang="zh-CN" dirty="0"/>
              <a:t>We assume that:</a:t>
            </a:r>
          </a:p>
          <a:p>
            <a:pPr lvl="1"/>
            <a:r>
              <a:rPr lang="en-US" altLang="zh-CN" i="1" dirty="0">
                <a:solidFill>
                  <a:srgbClr val="000099"/>
                </a:solidFill>
              </a:rPr>
              <a:t>if a transaction </a:t>
            </a:r>
            <a:r>
              <a:rPr lang="en-US" altLang="zh-CN" i="1" dirty="0" err="1">
                <a:solidFill>
                  <a:srgbClr val="000099"/>
                </a:solidFill>
              </a:rPr>
              <a:t>T</a:t>
            </a:r>
            <a:r>
              <a:rPr lang="en-US" altLang="zh-CN" i="1" baseline="-25000" dirty="0" err="1">
                <a:solidFill>
                  <a:srgbClr val="000099"/>
                </a:solidFill>
              </a:rPr>
              <a:t>i</a:t>
            </a:r>
            <a:r>
              <a:rPr lang="en-US" altLang="zh-CN" i="1" dirty="0">
                <a:solidFill>
                  <a:srgbClr val="000099"/>
                </a:solidFill>
              </a:rPr>
              <a:t> has modified an item, no other transaction can modify the same item until </a:t>
            </a:r>
            <a:r>
              <a:rPr lang="en-US" altLang="zh-CN" i="1" dirty="0" err="1">
                <a:solidFill>
                  <a:srgbClr val="000099"/>
                </a:solidFill>
              </a:rPr>
              <a:t>T</a:t>
            </a:r>
            <a:r>
              <a:rPr lang="en-US" altLang="zh-CN" i="1" baseline="-25000" dirty="0" err="1">
                <a:solidFill>
                  <a:srgbClr val="000099"/>
                </a:solidFill>
              </a:rPr>
              <a:t>i</a:t>
            </a:r>
            <a:r>
              <a:rPr lang="en-US" altLang="zh-CN" i="1" baseline="-25000" dirty="0">
                <a:solidFill>
                  <a:srgbClr val="000099"/>
                </a:solidFill>
              </a:rPr>
              <a:t>  </a:t>
            </a:r>
            <a:r>
              <a:rPr lang="en-US" altLang="zh-CN" i="1" dirty="0">
                <a:solidFill>
                  <a:srgbClr val="000099"/>
                </a:solidFill>
              </a:rPr>
              <a:t>has committed or aborted</a:t>
            </a:r>
            <a:endParaRPr lang="en-US" altLang="zh-CN" i="1" dirty="0">
              <a:solidFill>
                <a:srgbClr val="FF0000"/>
              </a:solidFill>
            </a:endParaRPr>
          </a:p>
          <a:p>
            <a:pPr lvl="1"/>
            <a:r>
              <a:rPr lang="en-US" altLang="zh-CN" dirty="0">
                <a:solidFill>
                  <a:srgbClr val="FF0000"/>
                </a:solidFill>
              </a:rPr>
              <a:t>No lost modification</a:t>
            </a:r>
            <a:r>
              <a:rPr lang="en-US" altLang="zh-CN" dirty="0"/>
              <a:t>: the updates of uncommitted transactions should not be updated by any other transactions. </a:t>
            </a:r>
          </a:p>
          <a:p>
            <a:pPr lvl="1"/>
            <a:r>
              <a:rPr lang="en-US" altLang="zh-CN" dirty="0"/>
              <a:t>Can be ensured by obtaining exclusive locks on updated items and holding the locks till end of transaction (</a:t>
            </a:r>
            <a:r>
              <a:rPr lang="en-US" altLang="zh-CN" dirty="0">
                <a:solidFill>
                  <a:srgbClr val="FF0000"/>
                </a:solidFill>
              </a:rPr>
              <a:t>strict two-phase locking</a:t>
            </a:r>
            <a:r>
              <a:rPr lang="en-US" altLang="zh-CN" dirty="0"/>
              <a:t>)</a:t>
            </a:r>
          </a:p>
          <a:p>
            <a:r>
              <a:rPr lang="en-US" altLang="zh-CN" dirty="0"/>
              <a:t>Log records of different transactions may be interspersed in the log.</a:t>
            </a:r>
          </a:p>
          <a:p>
            <a:endParaRPr lang="en-US" altLang="zh-CN" dirty="0"/>
          </a:p>
        </p:txBody>
      </p:sp>
    </p:spTree>
    <p:extLst>
      <p:ext uri="{BB962C8B-B14F-4D97-AF65-F5344CB8AC3E}">
        <p14:creationId xmlns:p14="http://schemas.microsoft.com/office/powerpoint/2010/main" val="2067345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a:ea typeface="宋体" pitchFamily="2" charset="-122"/>
              </a:rPr>
              <a:t>Checkpoints</a:t>
            </a:r>
          </a:p>
        </p:txBody>
      </p:sp>
      <p:sp>
        <p:nvSpPr>
          <p:cNvPr id="43011" name="Rectangle 3"/>
          <p:cNvSpPr>
            <a:spLocks noGrp="1" noChangeArrowheads="1"/>
          </p:cNvSpPr>
          <p:nvPr>
            <p:ph type="body" idx="4294967295"/>
          </p:nvPr>
        </p:nvSpPr>
        <p:spPr/>
        <p:txBody>
          <a:bodyPr/>
          <a:lstStyle/>
          <a:p>
            <a:pPr marL="381000" indent="-381000"/>
            <a:r>
              <a:rPr lang="en-US" altLang="zh-CN" dirty="0">
                <a:ea typeface="宋体" pitchFamily="2" charset="-122"/>
              </a:rPr>
              <a:t>Problems in recovery procedure as discussed earlier :</a:t>
            </a:r>
          </a:p>
          <a:p>
            <a:pPr marL="800100" lvl="1" indent="-342900">
              <a:buFont typeface="Monotype Sorts" pitchFamily="2" charset="2"/>
              <a:buAutoNum type="arabicPeriod"/>
            </a:pPr>
            <a:r>
              <a:rPr lang="en-US" altLang="zh-CN" dirty="0">
                <a:ea typeface="宋体" pitchFamily="2" charset="-122"/>
              </a:rPr>
              <a:t>searching the entire log is time-consuming</a:t>
            </a:r>
          </a:p>
          <a:p>
            <a:pPr marL="800100" lvl="1" indent="-342900">
              <a:buFont typeface="Monotype Sorts" pitchFamily="2" charset="2"/>
              <a:buAutoNum type="arabicPeriod"/>
            </a:pPr>
            <a:r>
              <a:rPr lang="en-US" altLang="zh-CN" dirty="0">
                <a:ea typeface="宋体" pitchFamily="2" charset="-122"/>
              </a:rPr>
              <a:t>we might unnecessarily redo transactions which have already output their updates to the database.</a:t>
            </a:r>
          </a:p>
          <a:p>
            <a:pPr marL="381000" indent="-381000"/>
            <a:r>
              <a:rPr lang="en-US" altLang="zh-CN" dirty="0">
                <a:ea typeface="宋体" pitchFamily="2" charset="-122"/>
              </a:rPr>
              <a:t>Streamline recovery procedure by periodically performing </a:t>
            </a:r>
            <a:r>
              <a:rPr lang="en-US" altLang="zh-CN" b="1" dirty="0" err="1">
                <a:solidFill>
                  <a:schemeClr val="tx2"/>
                </a:solidFill>
                <a:ea typeface="宋体" pitchFamily="2" charset="-122"/>
              </a:rPr>
              <a:t>checkpointing</a:t>
            </a:r>
            <a:r>
              <a:rPr lang="en-US" altLang="zh-CN" dirty="0">
                <a:ea typeface="宋体" pitchFamily="2" charset="-122"/>
              </a:rPr>
              <a:t> </a:t>
            </a:r>
          </a:p>
          <a:p>
            <a:pPr marL="800100" lvl="1" indent="-342900">
              <a:buFont typeface="Monotype Sorts" pitchFamily="2" charset="2"/>
              <a:buAutoNum type="arabicPeriod"/>
            </a:pPr>
            <a:r>
              <a:rPr lang="en-US" altLang="zh-CN" dirty="0">
                <a:ea typeface="宋体" pitchFamily="2" charset="-122"/>
              </a:rPr>
              <a:t>Output all log records currently residing in main memory onto stable storage.</a:t>
            </a:r>
          </a:p>
          <a:p>
            <a:pPr marL="800100" lvl="1" indent="-342900">
              <a:buFont typeface="Monotype Sorts" pitchFamily="2" charset="2"/>
              <a:buAutoNum type="arabicPeriod"/>
            </a:pPr>
            <a:r>
              <a:rPr lang="en-US" altLang="zh-CN" dirty="0">
                <a:ea typeface="宋体" pitchFamily="2" charset="-122"/>
              </a:rPr>
              <a:t>Output all modified buffer blocks to the disk.</a:t>
            </a:r>
          </a:p>
          <a:p>
            <a:pPr marL="800100" lvl="1" indent="-342900">
              <a:buFont typeface="Monotype Sorts" pitchFamily="2" charset="2"/>
              <a:buAutoNum type="arabicPeriod"/>
            </a:pPr>
            <a:r>
              <a:rPr lang="en-US" altLang="zh-CN" dirty="0">
                <a:ea typeface="宋体" pitchFamily="2" charset="-122"/>
              </a:rPr>
              <a:t>Write a log record &lt;</a:t>
            </a:r>
            <a:r>
              <a:rPr lang="en-US" altLang="zh-CN" b="1" dirty="0">
                <a:ea typeface="宋体" pitchFamily="2" charset="-122"/>
              </a:rPr>
              <a:t> checkpoint </a:t>
            </a:r>
            <a:r>
              <a:rPr lang="en-US" altLang="zh-CN" b="1" i="1" dirty="0">
                <a:ea typeface="宋体" pitchFamily="2" charset="-122"/>
              </a:rPr>
              <a:t>L</a:t>
            </a:r>
            <a:r>
              <a:rPr lang="en-US" altLang="zh-CN" dirty="0">
                <a:ea typeface="宋体" pitchFamily="2" charset="-122"/>
              </a:rPr>
              <a:t>&gt; onto stable storage, where L is a list of all transactions active at the time of checkpoint.</a:t>
            </a:r>
          </a:p>
          <a:p>
            <a:pPr marL="800100" lvl="1" indent="-342900">
              <a:buFont typeface="Monotype Sorts" pitchFamily="2" charset="2"/>
              <a:buAutoNum type="arabicPeriod"/>
            </a:pPr>
            <a:endParaRPr lang="en-US" altLang="zh-CN" dirty="0">
              <a:ea typeface="宋体" pitchFamily="2" charset="-122"/>
            </a:endParaRPr>
          </a:p>
          <a:p>
            <a:pPr marL="457200" lvl="1" indent="0">
              <a:buNone/>
            </a:pPr>
            <a:r>
              <a:rPr lang="en-US" altLang="zh-CN" i="1" dirty="0">
                <a:ea typeface="宋体" pitchFamily="2" charset="-122"/>
              </a:rPr>
              <a:t>Transactions are </a:t>
            </a:r>
            <a:r>
              <a:rPr lang="en-US" altLang="zh-CN" i="1" dirty="0">
                <a:solidFill>
                  <a:srgbClr val="C00000"/>
                </a:solidFill>
                <a:ea typeface="宋体" pitchFamily="2" charset="-122"/>
              </a:rPr>
              <a:t>not allowed to perform any update actions </a:t>
            </a:r>
            <a:r>
              <a:rPr lang="en-US" altLang="zh-CN" i="1" dirty="0">
                <a:ea typeface="宋体" pitchFamily="2" charset="-122"/>
              </a:rPr>
              <a:t>while a checkpoint is in progress.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ltLang="zh-CN" dirty="0">
                <a:ea typeface="宋体" pitchFamily="2" charset="-122"/>
              </a:rPr>
              <a:t>Checkpoints (Cont.)</a:t>
            </a:r>
          </a:p>
        </p:txBody>
      </p:sp>
      <p:sp>
        <p:nvSpPr>
          <p:cNvPr id="20483" name="Rectangle 3"/>
          <p:cNvSpPr>
            <a:spLocks noGrp="1" noChangeArrowheads="1"/>
          </p:cNvSpPr>
          <p:nvPr>
            <p:ph type="body" idx="4294967295"/>
          </p:nvPr>
        </p:nvSpPr>
        <p:spPr/>
        <p:txBody>
          <a:bodyPr/>
          <a:lstStyle/>
          <a:p>
            <a:pPr marL="381000" indent="-381000"/>
            <a:r>
              <a:rPr lang="en-US" altLang="zh-CN" dirty="0"/>
              <a:t>During recovery we need to consider only the most recent transaction </a:t>
            </a:r>
            <a:r>
              <a:rPr lang="en-US" altLang="zh-CN" dirty="0" err="1"/>
              <a:t>T</a:t>
            </a:r>
            <a:r>
              <a:rPr lang="en-US" altLang="zh-CN" baseline="-25000" dirty="0" err="1"/>
              <a:t>i</a:t>
            </a:r>
            <a:r>
              <a:rPr lang="en-US" altLang="zh-CN" dirty="0"/>
              <a:t> that started before the checkpoint, and transactions that started after </a:t>
            </a:r>
            <a:r>
              <a:rPr lang="en-US" altLang="zh-CN" i="1" dirty="0" err="1"/>
              <a:t>T</a:t>
            </a:r>
            <a:r>
              <a:rPr lang="en-US" altLang="zh-CN" i="1" baseline="-25000" dirty="0" err="1"/>
              <a:t>i</a:t>
            </a:r>
            <a:r>
              <a:rPr lang="en-US" altLang="zh-CN" dirty="0"/>
              <a:t>. </a:t>
            </a:r>
          </a:p>
          <a:p>
            <a:pPr marL="800100" lvl="1" indent="-342900">
              <a:buFont typeface="Monotype Sorts" charset="2"/>
              <a:buAutoNum type="arabicPeriod"/>
            </a:pPr>
            <a:r>
              <a:rPr lang="en-US" altLang="zh-CN" dirty="0"/>
              <a:t>Scan backwards from end of log to find the most recent &lt;</a:t>
            </a:r>
            <a:r>
              <a:rPr lang="en-US" altLang="zh-CN" b="1" dirty="0"/>
              <a:t>checkpoint </a:t>
            </a:r>
            <a:r>
              <a:rPr lang="en-US" altLang="zh-CN" i="1" dirty="0"/>
              <a:t>L</a:t>
            </a:r>
            <a:r>
              <a:rPr lang="en-US" altLang="zh-CN" dirty="0"/>
              <a:t>&gt; record </a:t>
            </a:r>
          </a:p>
          <a:p>
            <a:pPr marL="800100" lvl="1" indent="-342900"/>
            <a:r>
              <a:rPr lang="en-US" altLang="zh-CN" dirty="0"/>
              <a:t>Only transactions that are in </a:t>
            </a:r>
            <a:r>
              <a:rPr lang="en-US" altLang="zh-CN" i="1" dirty="0"/>
              <a:t>L</a:t>
            </a:r>
            <a:r>
              <a:rPr lang="en-US" altLang="zh-CN" dirty="0"/>
              <a:t> or started after the checkpoint need to be redone or undone</a:t>
            </a:r>
          </a:p>
          <a:p>
            <a:pPr marL="800100" lvl="1" indent="-342900"/>
            <a:r>
              <a:rPr lang="en-US" altLang="zh-CN" dirty="0"/>
              <a:t>Transactions that committed or aborted before the checkpoint already have all their updates output to stable storage.</a:t>
            </a:r>
          </a:p>
          <a:p>
            <a:pPr marL="381000" indent="-381000"/>
            <a:r>
              <a:rPr lang="en-US" altLang="zh-CN" dirty="0"/>
              <a:t>Some earlier part of the log may be needed for undo operations</a:t>
            </a:r>
          </a:p>
          <a:p>
            <a:pPr marL="800100" lvl="1" indent="-342900">
              <a:buFont typeface="Monotype Sorts" charset="2"/>
              <a:buAutoNum type="arabicPeriod"/>
            </a:pPr>
            <a:r>
              <a:rPr lang="en-US" altLang="zh-CN" dirty="0"/>
              <a:t>Continue scanning backwards till a record </a:t>
            </a:r>
            <a:r>
              <a:rPr lang="en-US" altLang="zh-CN" i="1" dirty="0"/>
              <a:t>&lt;</a:t>
            </a:r>
            <a:r>
              <a:rPr lang="en-US" altLang="zh-CN" i="1" dirty="0" err="1"/>
              <a:t>T</a:t>
            </a:r>
            <a:r>
              <a:rPr lang="en-US" altLang="zh-CN" i="1" baseline="-25000" dirty="0" err="1"/>
              <a:t>i</a:t>
            </a:r>
            <a:r>
              <a:rPr lang="en-US" altLang="zh-CN" b="1" dirty="0"/>
              <a:t> start</a:t>
            </a:r>
            <a:r>
              <a:rPr lang="en-US" altLang="zh-CN" dirty="0"/>
              <a:t>&gt; is found for every transaction </a:t>
            </a:r>
            <a:r>
              <a:rPr lang="en-US" altLang="zh-CN" i="1" dirty="0" err="1"/>
              <a:t>T</a:t>
            </a:r>
            <a:r>
              <a:rPr lang="en-US" altLang="zh-CN" i="1" baseline="-25000" dirty="0" err="1"/>
              <a:t>i</a:t>
            </a:r>
            <a:r>
              <a:rPr lang="en-US" altLang="zh-CN" i="1" baseline="-25000" dirty="0"/>
              <a:t> </a:t>
            </a:r>
            <a:r>
              <a:rPr lang="en-US" altLang="zh-CN" i="1" dirty="0"/>
              <a:t> </a:t>
            </a:r>
            <a:r>
              <a:rPr lang="en-US" altLang="zh-CN" dirty="0"/>
              <a:t>in </a:t>
            </a:r>
            <a:r>
              <a:rPr lang="en-US" altLang="zh-CN" i="1" dirty="0"/>
              <a:t>L</a:t>
            </a:r>
            <a:r>
              <a:rPr lang="en-US" altLang="zh-CN" dirty="0"/>
              <a:t>.</a:t>
            </a:r>
          </a:p>
          <a:p>
            <a:pPr marL="800100" lvl="1" indent="-342900"/>
            <a:r>
              <a:rPr lang="en-US" altLang="zh-CN" dirty="0"/>
              <a:t>Parts of log prior to earliest </a:t>
            </a:r>
            <a:r>
              <a:rPr lang="en-US" altLang="zh-CN" i="1" dirty="0"/>
              <a:t>&lt;</a:t>
            </a:r>
            <a:r>
              <a:rPr lang="en-US" altLang="zh-CN" i="1" dirty="0" err="1"/>
              <a:t>T</a:t>
            </a:r>
            <a:r>
              <a:rPr lang="en-US" altLang="zh-CN" i="1" baseline="-25000" dirty="0" err="1"/>
              <a:t>i</a:t>
            </a:r>
            <a:r>
              <a:rPr lang="en-US" altLang="zh-CN" b="1" dirty="0"/>
              <a:t> start</a:t>
            </a:r>
            <a:r>
              <a:rPr lang="en-US" altLang="zh-CN" dirty="0"/>
              <a:t>&gt; record above are not needed for recovery, and can be erased whenever desired.</a:t>
            </a:r>
          </a:p>
          <a:p>
            <a:pPr marL="800100" lvl="1" indent="-342900"/>
            <a:endParaRPr lang="en-US" altLang="zh-CN" dirty="0"/>
          </a:p>
          <a:p>
            <a:pPr marL="800100" lvl="1" indent="-342900">
              <a:buFont typeface="Monotype Sorts" charset="2"/>
              <a:buAutoNum type="arabicPeriod"/>
            </a:pPr>
            <a:endParaRPr lang="en-US" altLang="zh-CN" dirty="0"/>
          </a:p>
        </p:txBody>
      </p:sp>
    </p:spTree>
    <p:extLst>
      <p:ext uri="{BB962C8B-B14F-4D97-AF65-F5344CB8AC3E}">
        <p14:creationId xmlns:p14="http://schemas.microsoft.com/office/powerpoint/2010/main" val="2956059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dirty="0">
                <a:ea typeface="宋体" pitchFamily="2" charset="-122"/>
              </a:rPr>
              <a:t>Example of Checkpoints</a:t>
            </a:r>
          </a:p>
        </p:txBody>
      </p:sp>
      <p:sp>
        <p:nvSpPr>
          <p:cNvPr id="47107" name="Rectangle 3"/>
          <p:cNvSpPr>
            <a:spLocks noGrp="1" noChangeArrowheads="1"/>
          </p:cNvSpPr>
          <p:nvPr>
            <p:ph type="body" idx="4294967295"/>
          </p:nvPr>
        </p:nvSpPr>
        <p:spPr>
          <a:xfrm>
            <a:off x="571500" y="1247775"/>
            <a:ext cx="8267700" cy="5000625"/>
          </a:xfrm>
        </p:spPr>
        <p:txBody>
          <a:bodyPr/>
          <a:lstStyle/>
          <a:p>
            <a:endParaRPr lang="zh-CN" altLang="en-US">
              <a:ea typeface="宋体" pitchFamily="2" charset="-122"/>
            </a:endParaRPr>
          </a:p>
          <a:p>
            <a:endParaRPr lang="zh-CN" altLang="en-US">
              <a:ea typeface="宋体" pitchFamily="2" charset="-122"/>
            </a:endParaRPr>
          </a:p>
          <a:p>
            <a:endParaRPr lang="zh-CN" altLang="en-US">
              <a:ea typeface="宋体" pitchFamily="2" charset="-122"/>
            </a:endParaRPr>
          </a:p>
          <a:p>
            <a:endParaRPr lang="zh-CN" altLang="en-US">
              <a:ea typeface="宋体" pitchFamily="2" charset="-122"/>
            </a:endParaRPr>
          </a:p>
          <a:p>
            <a:endParaRPr lang="zh-CN" altLang="en-US">
              <a:ea typeface="宋体" pitchFamily="2" charset="-122"/>
            </a:endParaRPr>
          </a:p>
          <a:p>
            <a:endParaRPr lang="zh-CN" altLang="en-US">
              <a:ea typeface="宋体" pitchFamily="2" charset="-122"/>
            </a:endParaRPr>
          </a:p>
          <a:p>
            <a:endParaRPr lang="zh-CN" altLang="en-US">
              <a:ea typeface="宋体" pitchFamily="2" charset="-122"/>
            </a:endParaRPr>
          </a:p>
          <a:p>
            <a:endParaRPr lang="zh-CN" altLang="en-US">
              <a:ea typeface="宋体" pitchFamily="2" charset="-122"/>
            </a:endParaRPr>
          </a:p>
          <a:p>
            <a:r>
              <a:rPr lang="en-US" altLang="zh-CN" i="1">
                <a:ea typeface="宋体" pitchFamily="2" charset="-122"/>
              </a:rPr>
              <a:t>T</a:t>
            </a:r>
            <a:r>
              <a:rPr lang="en-US" altLang="zh-CN" baseline="-25000">
                <a:ea typeface="宋体" pitchFamily="2" charset="-122"/>
              </a:rPr>
              <a:t>1</a:t>
            </a:r>
            <a:r>
              <a:rPr lang="en-US" altLang="zh-CN">
                <a:ea typeface="宋体" pitchFamily="2" charset="-122"/>
              </a:rPr>
              <a:t> can be ignored (updates already output to disk due to checkpoint)</a:t>
            </a:r>
          </a:p>
          <a:p>
            <a:r>
              <a:rPr lang="en-US" altLang="zh-CN" i="1">
                <a:ea typeface="宋体" pitchFamily="2" charset="-122"/>
              </a:rPr>
              <a:t>T</a:t>
            </a:r>
            <a:r>
              <a:rPr lang="en-US" altLang="zh-CN" baseline="-25000">
                <a:ea typeface="宋体" pitchFamily="2" charset="-122"/>
              </a:rPr>
              <a:t>2</a:t>
            </a:r>
            <a:r>
              <a:rPr lang="en-US" altLang="zh-CN">
                <a:ea typeface="宋体" pitchFamily="2" charset="-122"/>
              </a:rPr>
              <a:t> and </a:t>
            </a:r>
            <a:r>
              <a:rPr lang="en-US" altLang="zh-CN" i="1">
                <a:ea typeface="宋体" pitchFamily="2" charset="-122"/>
              </a:rPr>
              <a:t>T</a:t>
            </a:r>
            <a:r>
              <a:rPr lang="en-US" altLang="zh-CN" baseline="-25000">
                <a:ea typeface="宋体" pitchFamily="2" charset="-122"/>
              </a:rPr>
              <a:t>3</a:t>
            </a:r>
            <a:r>
              <a:rPr lang="en-US" altLang="zh-CN">
                <a:ea typeface="宋体" pitchFamily="2" charset="-122"/>
              </a:rPr>
              <a:t> redone.</a:t>
            </a:r>
          </a:p>
          <a:p>
            <a:r>
              <a:rPr lang="en-US" altLang="zh-CN" i="1">
                <a:ea typeface="宋体" pitchFamily="2" charset="-122"/>
              </a:rPr>
              <a:t>T</a:t>
            </a:r>
            <a:r>
              <a:rPr lang="en-US" altLang="zh-CN" baseline="-25000">
                <a:ea typeface="宋体" pitchFamily="2" charset="-122"/>
              </a:rPr>
              <a:t>4</a:t>
            </a:r>
            <a:r>
              <a:rPr lang="en-US" altLang="zh-CN">
                <a:ea typeface="宋体" pitchFamily="2" charset="-122"/>
              </a:rPr>
              <a:t> undone</a:t>
            </a:r>
          </a:p>
        </p:txBody>
      </p:sp>
      <p:sp>
        <p:nvSpPr>
          <p:cNvPr id="47108" name="Line 4"/>
          <p:cNvSpPr>
            <a:spLocks noChangeShapeType="1"/>
          </p:cNvSpPr>
          <p:nvPr/>
        </p:nvSpPr>
        <p:spPr bwMode="auto">
          <a:xfrm>
            <a:off x="1600200" y="1600200"/>
            <a:ext cx="563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9" name="Line 5"/>
          <p:cNvSpPr>
            <a:spLocks noChangeShapeType="1"/>
          </p:cNvSpPr>
          <p:nvPr/>
        </p:nvSpPr>
        <p:spPr bwMode="auto">
          <a:xfrm>
            <a:off x="2895600" y="1600200"/>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0" name="Line 6"/>
          <p:cNvSpPr>
            <a:spLocks noChangeShapeType="1"/>
          </p:cNvSpPr>
          <p:nvPr/>
        </p:nvSpPr>
        <p:spPr bwMode="auto">
          <a:xfrm>
            <a:off x="5867400" y="1600200"/>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1" name="Text Box 7"/>
          <p:cNvSpPr txBox="1">
            <a:spLocks noChangeArrowheads="1"/>
          </p:cNvSpPr>
          <p:nvPr/>
        </p:nvSpPr>
        <p:spPr bwMode="auto">
          <a:xfrm>
            <a:off x="2803525" y="12303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a:latin typeface="Helvetica" pitchFamily="34" charset="0"/>
                <a:ea typeface="宋体" pitchFamily="2" charset="-122"/>
              </a:rPr>
              <a:t>T</a:t>
            </a:r>
            <a:r>
              <a:rPr lang="en-US" altLang="zh-CN" sz="2000" i="1" baseline="-25000">
                <a:latin typeface="Helvetica" pitchFamily="34" charset="0"/>
                <a:ea typeface="宋体" pitchFamily="2" charset="-122"/>
              </a:rPr>
              <a:t>c</a:t>
            </a:r>
            <a:endParaRPr lang="en-US" altLang="zh-CN" sz="2000" i="1">
              <a:latin typeface="Helvetica" pitchFamily="34" charset="0"/>
              <a:ea typeface="宋体" pitchFamily="2" charset="-122"/>
            </a:endParaRPr>
          </a:p>
        </p:txBody>
      </p:sp>
      <p:sp>
        <p:nvSpPr>
          <p:cNvPr id="47112" name="Text Box 8"/>
          <p:cNvSpPr txBox="1">
            <a:spLocks noChangeArrowheads="1"/>
          </p:cNvSpPr>
          <p:nvPr/>
        </p:nvSpPr>
        <p:spPr bwMode="auto">
          <a:xfrm>
            <a:off x="5645150" y="1206500"/>
            <a:ext cx="385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a:latin typeface="Helvetica" pitchFamily="34" charset="0"/>
                <a:ea typeface="宋体" pitchFamily="2" charset="-122"/>
              </a:rPr>
              <a:t>T</a:t>
            </a:r>
            <a:r>
              <a:rPr lang="en-US" altLang="zh-CN" sz="2000" baseline="-25000">
                <a:latin typeface="Helvetica" pitchFamily="34" charset="0"/>
                <a:ea typeface="宋体" pitchFamily="2" charset="-122"/>
              </a:rPr>
              <a:t>f</a:t>
            </a:r>
            <a:endParaRPr lang="en-US" altLang="zh-CN" sz="2000" i="1">
              <a:latin typeface="Helvetica" pitchFamily="34" charset="0"/>
              <a:ea typeface="宋体" pitchFamily="2" charset="-122"/>
            </a:endParaRPr>
          </a:p>
        </p:txBody>
      </p:sp>
      <p:sp>
        <p:nvSpPr>
          <p:cNvPr id="47113" name="Line 9"/>
          <p:cNvSpPr>
            <a:spLocks noChangeShapeType="1"/>
          </p:cNvSpPr>
          <p:nvPr/>
        </p:nvSpPr>
        <p:spPr bwMode="auto">
          <a:xfrm>
            <a:off x="1676400" y="1981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4" name="Line 10"/>
          <p:cNvSpPr>
            <a:spLocks noChangeShapeType="1"/>
          </p:cNvSpPr>
          <p:nvPr/>
        </p:nvSpPr>
        <p:spPr bwMode="auto">
          <a:xfrm>
            <a:off x="1676400" y="20574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5" name="Line 11"/>
          <p:cNvSpPr>
            <a:spLocks noChangeShapeType="1"/>
          </p:cNvSpPr>
          <p:nvPr/>
        </p:nvSpPr>
        <p:spPr bwMode="auto">
          <a:xfrm>
            <a:off x="2438400" y="1981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6" name="Line 12"/>
          <p:cNvSpPr>
            <a:spLocks noChangeShapeType="1"/>
          </p:cNvSpPr>
          <p:nvPr/>
        </p:nvSpPr>
        <p:spPr bwMode="auto">
          <a:xfrm>
            <a:off x="2743200" y="2362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7" name="Line 13"/>
          <p:cNvSpPr>
            <a:spLocks noChangeShapeType="1"/>
          </p:cNvSpPr>
          <p:nvPr/>
        </p:nvSpPr>
        <p:spPr bwMode="auto">
          <a:xfrm>
            <a:off x="2743200" y="24384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8" name="Line 14"/>
          <p:cNvSpPr>
            <a:spLocks noChangeShapeType="1"/>
          </p:cNvSpPr>
          <p:nvPr/>
        </p:nvSpPr>
        <p:spPr bwMode="auto">
          <a:xfrm>
            <a:off x="3505200" y="2362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9" name="Line 15"/>
          <p:cNvSpPr>
            <a:spLocks noChangeShapeType="1"/>
          </p:cNvSpPr>
          <p:nvPr/>
        </p:nvSpPr>
        <p:spPr bwMode="auto">
          <a:xfrm>
            <a:off x="3962400" y="2743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0" name="Line 16"/>
          <p:cNvSpPr>
            <a:spLocks noChangeShapeType="1"/>
          </p:cNvSpPr>
          <p:nvPr/>
        </p:nvSpPr>
        <p:spPr bwMode="auto">
          <a:xfrm>
            <a:off x="3962400" y="28194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1" name="Line 17"/>
          <p:cNvSpPr>
            <a:spLocks noChangeShapeType="1"/>
          </p:cNvSpPr>
          <p:nvPr/>
        </p:nvSpPr>
        <p:spPr bwMode="auto">
          <a:xfrm>
            <a:off x="4724400" y="2743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2" name="Line 18"/>
          <p:cNvSpPr>
            <a:spLocks noChangeShapeType="1"/>
          </p:cNvSpPr>
          <p:nvPr/>
        </p:nvSpPr>
        <p:spPr bwMode="auto">
          <a:xfrm>
            <a:off x="5105400" y="3200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3" name="Line 19"/>
          <p:cNvSpPr>
            <a:spLocks noChangeShapeType="1"/>
          </p:cNvSpPr>
          <p:nvPr/>
        </p:nvSpPr>
        <p:spPr bwMode="auto">
          <a:xfrm>
            <a:off x="5105400" y="32766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4" name="Line 20"/>
          <p:cNvSpPr>
            <a:spLocks noChangeShapeType="1"/>
          </p:cNvSpPr>
          <p:nvPr/>
        </p:nvSpPr>
        <p:spPr bwMode="auto">
          <a:xfrm>
            <a:off x="5867400" y="3200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5" name="Text Box 21"/>
          <p:cNvSpPr txBox="1">
            <a:spLocks noChangeArrowheads="1"/>
          </p:cNvSpPr>
          <p:nvPr/>
        </p:nvSpPr>
        <p:spPr bwMode="auto">
          <a:xfrm>
            <a:off x="1965325" y="1687513"/>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a:latin typeface="Helvetica" pitchFamily="34" charset="0"/>
                <a:ea typeface="宋体" pitchFamily="2" charset="-122"/>
              </a:rPr>
              <a:t>T</a:t>
            </a:r>
            <a:r>
              <a:rPr lang="en-US" altLang="zh-CN" sz="2000" baseline="-25000">
                <a:latin typeface="Helvetica" pitchFamily="34" charset="0"/>
                <a:ea typeface="宋体" pitchFamily="2" charset="-122"/>
              </a:rPr>
              <a:t>1</a:t>
            </a:r>
            <a:endParaRPr lang="en-US" altLang="zh-CN" sz="2000" i="1">
              <a:latin typeface="Helvetica" pitchFamily="34" charset="0"/>
              <a:ea typeface="宋体" pitchFamily="2" charset="-122"/>
            </a:endParaRPr>
          </a:p>
        </p:txBody>
      </p:sp>
      <p:sp>
        <p:nvSpPr>
          <p:cNvPr id="47126" name="Text Box 22"/>
          <p:cNvSpPr txBox="1">
            <a:spLocks noChangeArrowheads="1"/>
          </p:cNvSpPr>
          <p:nvPr/>
        </p:nvSpPr>
        <p:spPr bwMode="auto">
          <a:xfrm>
            <a:off x="2898775" y="2051050"/>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a:latin typeface="Helvetica" pitchFamily="34" charset="0"/>
                <a:ea typeface="宋体" pitchFamily="2" charset="-122"/>
              </a:rPr>
              <a:t>T</a:t>
            </a:r>
            <a:r>
              <a:rPr lang="en-US" altLang="zh-CN" sz="2000" baseline="-25000">
                <a:latin typeface="Helvetica" pitchFamily="34" charset="0"/>
                <a:ea typeface="宋体" pitchFamily="2" charset="-122"/>
              </a:rPr>
              <a:t>2</a:t>
            </a:r>
            <a:endParaRPr lang="en-US" altLang="zh-CN" sz="2000" i="1">
              <a:latin typeface="Helvetica" pitchFamily="34" charset="0"/>
              <a:ea typeface="宋体" pitchFamily="2" charset="-122"/>
            </a:endParaRPr>
          </a:p>
        </p:txBody>
      </p:sp>
      <p:sp>
        <p:nvSpPr>
          <p:cNvPr id="47127" name="Text Box 23"/>
          <p:cNvSpPr txBox="1">
            <a:spLocks noChangeArrowheads="1"/>
          </p:cNvSpPr>
          <p:nvPr/>
        </p:nvSpPr>
        <p:spPr bwMode="auto">
          <a:xfrm>
            <a:off x="4117975" y="2432050"/>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a:latin typeface="Helvetica" pitchFamily="34" charset="0"/>
                <a:ea typeface="宋体" pitchFamily="2" charset="-122"/>
              </a:rPr>
              <a:t>T</a:t>
            </a:r>
            <a:r>
              <a:rPr lang="en-US" altLang="zh-CN" sz="2000" baseline="-25000">
                <a:latin typeface="Helvetica" pitchFamily="34" charset="0"/>
                <a:ea typeface="宋体" pitchFamily="2" charset="-122"/>
              </a:rPr>
              <a:t>3</a:t>
            </a:r>
            <a:endParaRPr lang="en-US" altLang="zh-CN" sz="2000" i="1">
              <a:latin typeface="Helvetica" pitchFamily="34" charset="0"/>
              <a:ea typeface="宋体" pitchFamily="2" charset="-122"/>
            </a:endParaRPr>
          </a:p>
        </p:txBody>
      </p:sp>
      <p:sp>
        <p:nvSpPr>
          <p:cNvPr id="47128" name="Text Box 24"/>
          <p:cNvSpPr txBox="1">
            <a:spLocks noChangeArrowheads="1"/>
          </p:cNvSpPr>
          <p:nvPr/>
        </p:nvSpPr>
        <p:spPr bwMode="auto">
          <a:xfrm>
            <a:off x="5337175" y="2889250"/>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a:latin typeface="Helvetica" pitchFamily="34" charset="0"/>
                <a:ea typeface="宋体" pitchFamily="2" charset="-122"/>
              </a:rPr>
              <a:t>T</a:t>
            </a:r>
            <a:r>
              <a:rPr lang="en-US" altLang="zh-CN" sz="2000" baseline="-25000">
                <a:latin typeface="Helvetica" pitchFamily="34" charset="0"/>
                <a:ea typeface="宋体" pitchFamily="2" charset="-122"/>
              </a:rPr>
              <a:t>4</a:t>
            </a:r>
            <a:endParaRPr lang="en-US" altLang="zh-CN" sz="2000" i="1">
              <a:latin typeface="Helvetica" pitchFamily="34" charset="0"/>
              <a:ea typeface="宋体" pitchFamily="2" charset="-122"/>
            </a:endParaRPr>
          </a:p>
        </p:txBody>
      </p:sp>
      <p:sp>
        <p:nvSpPr>
          <p:cNvPr id="47129" name="Text Box 25"/>
          <p:cNvSpPr txBox="1">
            <a:spLocks noChangeArrowheads="1"/>
          </p:cNvSpPr>
          <p:nvPr/>
        </p:nvSpPr>
        <p:spPr bwMode="auto">
          <a:xfrm>
            <a:off x="2362200" y="3821113"/>
            <a:ext cx="1398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checkpoint</a:t>
            </a:r>
          </a:p>
        </p:txBody>
      </p:sp>
      <p:sp>
        <p:nvSpPr>
          <p:cNvPr id="47130" name="Text Box 26"/>
          <p:cNvSpPr txBox="1">
            <a:spLocks noChangeArrowheads="1"/>
          </p:cNvSpPr>
          <p:nvPr/>
        </p:nvSpPr>
        <p:spPr bwMode="auto">
          <a:xfrm>
            <a:off x="5105400" y="3797300"/>
            <a:ext cx="174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system failure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a typeface="宋体" pitchFamily="2" charset="-122"/>
              </a:rPr>
              <a:t>Recovery Algorithm</a:t>
            </a:r>
          </a:p>
        </p:txBody>
      </p:sp>
      <p:sp>
        <p:nvSpPr>
          <p:cNvPr id="23555" name="Rectangle 3"/>
          <p:cNvSpPr>
            <a:spLocks noGrp="1" noChangeArrowheads="1"/>
          </p:cNvSpPr>
          <p:nvPr>
            <p:ph type="body" idx="1"/>
          </p:nvPr>
        </p:nvSpPr>
        <p:spPr>
          <a:xfrm>
            <a:off x="814388" y="1093788"/>
            <a:ext cx="7845425" cy="5284787"/>
          </a:xfrm>
        </p:spPr>
        <p:txBody>
          <a:bodyPr/>
          <a:lstStyle/>
          <a:p>
            <a:r>
              <a:rPr lang="en-US" altLang="zh-CN" b="1" dirty="0"/>
              <a:t>Logging</a:t>
            </a:r>
            <a:r>
              <a:rPr lang="en-US" altLang="zh-CN" dirty="0"/>
              <a:t> (</a:t>
            </a:r>
            <a:r>
              <a:rPr lang="en-US" altLang="zh-CN" b="1" dirty="0">
                <a:solidFill>
                  <a:srgbClr val="C00000"/>
                </a:solidFill>
              </a:rPr>
              <a:t>during normal operation</a:t>
            </a:r>
            <a:r>
              <a:rPr lang="en-US" altLang="zh-CN" dirty="0"/>
              <a:t>):</a:t>
            </a:r>
          </a:p>
          <a:p>
            <a:pPr lvl="1"/>
            <a:r>
              <a:rPr lang="en-US" altLang="zh-CN" dirty="0"/>
              <a:t> </a:t>
            </a:r>
            <a:r>
              <a:rPr lang="en-US" altLang="zh-CN" i="1" dirty="0"/>
              <a:t>&lt;</a:t>
            </a:r>
            <a:r>
              <a:rPr lang="en-US" altLang="zh-CN" i="1" dirty="0" err="1"/>
              <a:t>T</a:t>
            </a:r>
            <a:r>
              <a:rPr lang="en-US" altLang="zh-CN" i="1" baseline="-25000" dirty="0" err="1"/>
              <a:t>i</a:t>
            </a:r>
            <a:r>
              <a:rPr lang="en-US" altLang="zh-CN" i="1" dirty="0"/>
              <a:t> </a:t>
            </a:r>
            <a:r>
              <a:rPr lang="en-US" altLang="zh-CN" b="1" dirty="0"/>
              <a:t>start</a:t>
            </a:r>
            <a:r>
              <a:rPr lang="en-US" altLang="zh-CN" i="1" dirty="0"/>
              <a:t>&gt; </a:t>
            </a:r>
            <a:r>
              <a:rPr lang="en-US" altLang="zh-CN" dirty="0"/>
              <a:t>at transaction start</a:t>
            </a:r>
          </a:p>
          <a:p>
            <a:pPr lvl="1"/>
            <a:r>
              <a:rPr lang="en-US" altLang="zh-CN" i="1" dirty="0"/>
              <a:t> &lt;</a:t>
            </a:r>
            <a:r>
              <a:rPr lang="en-US" altLang="zh-CN" i="1" dirty="0" err="1"/>
              <a:t>T</a:t>
            </a:r>
            <a:r>
              <a:rPr lang="en-US" altLang="zh-CN" i="1" baseline="-25000" dirty="0" err="1"/>
              <a:t>i</a:t>
            </a:r>
            <a:r>
              <a:rPr lang="en-US" altLang="zh-CN" i="1" dirty="0"/>
              <a:t>, </a:t>
            </a:r>
            <a:r>
              <a:rPr lang="en-US" altLang="zh-CN" i="1" dirty="0" err="1"/>
              <a:t>X</a:t>
            </a:r>
            <a:r>
              <a:rPr lang="en-US" altLang="zh-CN" i="1" baseline="-25000" dirty="0" err="1"/>
              <a:t>j</a:t>
            </a:r>
            <a:r>
              <a:rPr lang="en-US" altLang="zh-CN" i="1" dirty="0"/>
              <a:t>,  V</a:t>
            </a:r>
            <a:r>
              <a:rPr lang="en-US" altLang="zh-CN" i="1" baseline="-25000" dirty="0"/>
              <a:t>1</a:t>
            </a:r>
            <a:r>
              <a:rPr lang="en-US" altLang="zh-CN" i="1" dirty="0"/>
              <a:t>,  V</a:t>
            </a:r>
            <a:r>
              <a:rPr lang="en-US" altLang="zh-CN" i="1" baseline="-25000" dirty="0"/>
              <a:t>2</a:t>
            </a:r>
            <a:r>
              <a:rPr lang="en-US" altLang="zh-CN" i="1" dirty="0"/>
              <a:t>&gt; </a:t>
            </a:r>
            <a:r>
              <a:rPr lang="en-US" altLang="zh-CN" dirty="0"/>
              <a:t>for each update, and </a:t>
            </a:r>
          </a:p>
          <a:p>
            <a:pPr lvl="1"/>
            <a:r>
              <a:rPr lang="en-US" altLang="zh-CN" i="1" dirty="0"/>
              <a:t>&lt;</a:t>
            </a:r>
            <a:r>
              <a:rPr lang="en-US" altLang="zh-CN" i="1" dirty="0" err="1"/>
              <a:t>T</a:t>
            </a:r>
            <a:r>
              <a:rPr lang="en-US" altLang="zh-CN" i="1" baseline="-25000" dirty="0" err="1"/>
              <a:t>i</a:t>
            </a:r>
            <a:r>
              <a:rPr lang="en-US" altLang="zh-CN" i="1" dirty="0"/>
              <a:t> </a:t>
            </a:r>
            <a:r>
              <a:rPr lang="en-US" altLang="zh-CN" b="1" dirty="0"/>
              <a:t>commit</a:t>
            </a:r>
            <a:r>
              <a:rPr lang="en-US" altLang="zh-CN" i="1" dirty="0"/>
              <a:t>&gt; </a:t>
            </a:r>
            <a:r>
              <a:rPr lang="en-US" altLang="zh-CN" dirty="0"/>
              <a:t>at transaction end</a:t>
            </a:r>
            <a:endParaRPr lang="en-US" altLang="zh-CN" b="1" dirty="0"/>
          </a:p>
          <a:p>
            <a:r>
              <a:rPr lang="en-US" altLang="zh-CN" b="1" dirty="0"/>
              <a:t>Transaction rollback (</a:t>
            </a:r>
            <a:r>
              <a:rPr lang="en-US" altLang="zh-CN" b="1" dirty="0">
                <a:solidFill>
                  <a:srgbClr val="C00000"/>
                </a:solidFill>
              </a:rPr>
              <a:t>during normal operation</a:t>
            </a:r>
            <a:r>
              <a:rPr lang="en-US" altLang="zh-CN" b="1" dirty="0"/>
              <a:t>)</a:t>
            </a:r>
          </a:p>
          <a:p>
            <a:pPr lvl="1"/>
            <a:r>
              <a:rPr lang="en-US" altLang="zh-CN" dirty="0"/>
              <a:t>Let </a:t>
            </a:r>
            <a:r>
              <a:rPr lang="en-US" altLang="zh-CN" i="1" dirty="0" err="1"/>
              <a:t>T</a:t>
            </a:r>
            <a:r>
              <a:rPr lang="en-US" altLang="zh-CN" i="1" baseline="-25000" dirty="0" err="1"/>
              <a:t>i</a:t>
            </a:r>
            <a:r>
              <a:rPr lang="en-US" altLang="zh-CN" dirty="0"/>
              <a:t> be the transaction to be rolled back</a:t>
            </a:r>
          </a:p>
          <a:p>
            <a:pPr lvl="1"/>
            <a:r>
              <a:rPr lang="en-US" altLang="zh-CN" dirty="0"/>
              <a:t>Scan log backwards from the end, and for each log record of </a:t>
            </a:r>
            <a:r>
              <a:rPr lang="en-US" altLang="zh-CN" i="1" dirty="0" err="1"/>
              <a:t>T</a:t>
            </a:r>
            <a:r>
              <a:rPr lang="en-US" altLang="zh-CN" i="1" baseline="-25000" dirty="0" err="1"/>
              <a:t>i</a:t>
            </a:r>
            <a:r>
              <a:rPr lang="en-US" altLang="zh-CN" i="1" baseline="-25000" dirty="0"/>
              <a:t>  </a:t>
            </a:r>
            <a:r>
              <a:rPr lang="en-US" altLang="zh-CN" dirty="0"/>
              <a:t>of the form </a:t>
            </a:r>
            <a:r>
              <a:rPr lang="en-US" altLang="zh-CN" i="1" dirty="0"/>
              <a:t>&lt;</a:t>
            </a:r>
            <a:r>
              <a:rPr lang="en-US" altLang="zh-CN" i="1" dirty="0" err="1"/>
              <a:t>T</a:t>
            </a:r>
            <a:r>
              <a:rPr lang="en-US" altLang="zh-CN" i="1" baseline="-25000" dirty="0" err="1"/>
              <a:t>i</a:t>
            </a:r>
            <a:r>
              <a:rPr lang="en-US" altLang="zh-CN" i="1" dirty="0"/>
              <a:t>, </a:t>
            </a:r>
            <a:r>
              <a:rPr lang="en-US" altLang="zh-CN" i="1" dirty="0" err="1"/>
              <a:t>X</a:t>
            </a:r>
            <a:r>
              <a:rPr lang="en-US" altLang="zh-CN" i="1" baseline="-25000" dirty="0" err="1"/>
              <a:t>j</a:t>
            </a:r>
            <a:r>
              <a:rPr lang="en-US" altLang="zh-CN" i="1" dirty="0"/>
              <a:t>,  V</a:t>
            </a:r>
            <a:r>
              <a:rPr lang="en-US" altLang="zh-CN" i="1" baseline="-25000" dirty="0"/>
              <a:t>1</a:t>
            </a:r>
            <a:r>
              <a:rPr lang="en-US" altLang="zh-CN" i="1" dirty="0"/>
              <a:t>,  V</a:t>
            </a:r>
            <a:r>
              <a:rPr lang="en-US" altLang="zh-CN" i="1" baseline="-25000" dirty="0"/>
              <a:t>2</a:t>
            </a:r>
            <a:r>
              <a:rPr lang="en-US" altLang="zh-CN" i="1" dirty="0"/>
              <a:t>&gt; </a:t>
            </a:r>
          </a:p>
          <a:p>
            <a:pPr lvl="2"/>
            <a:r>
              <a:rPr lang="en-US" altLang="zh-CN" dirty="0"/>
              <a:t>perform the undo by writing </a:t>
            </a:r>
            <a:r>
              <a:rPr lang="en-US" altLang="zh-CN" i="1" dirty="0"/>
              <a:t>V</a:t>
            </a:r>
            <a:r>
              <a:rPr lang="en-US" altLang="zh-CN" i="1" baseline="-25000" dirty="0"/>
              <a:t>1 </a:t>
            </a:r>
            <a:r>
              <a:rPr lang="en-US" altLang="zh-CN" dirty="0"/>
              <a:t>to </a:t>
            </a:r>
            <a:r>
              <a:rPr lang="en-US" altLang="zh-CN" i="1" dirty="0" err="1"/>
              <a:t>X</a:t>
            </a:r>
            <a:r>
              <a:rPr lang="en-US" altLang="zh-CN" i="1" baseline="-25000" dirty="0" err="1"/>
              <a:t>j</a:t>
            </a:r>
            <a:r>
              <a:rPr lang="en-US" altLang="zh-CN" i="1" dirty="0"/>
              <a:t>,</a:t>
            </a:r>
          </a:p>
          <a:p>
            <a:pPr lvl="2"/>
            <a:r>
              <a:rPr lang="en-US" altLang="zh-CN" dirty="0"/>
              <a:t>write a log record </a:t>
            </a:r>
            <a:r>
              <a:rPr lang="en-US" altLang="zh-CN" i="1" dirty="0"/>
              <a:t>&lt;</a:t>
            </a:r>
            <a:r>
              <a:rPr lang="en-US" altLang="zh-CN" i="1" dirty="0" err="1"/>
              <a:t>T</a:t>
            </a:r>
            <a:r>
              <a:rPr lang="en-US" altLang="zh-CN" i="1" baseline="-25000" dirty="0" err="1"/>
              <a:t>i</a:t>
            </a:r>
            <a:r>
              <a:rPr lang="en-US" altLang="zh-CN" i="1" dirty="0"/>
              <a:t> , </a:t>
            </a:r>
            <a:r>
              <a:rPr lang="en-US" altLang="zh-CN" i="1" dirty="0" err="1"/>
              <a:t>X</a:t>
            </a:r>
            <a:r>
              <a:rPr lang="en-US" altLang="zh-CN" i="1" baseline="-25000" dirty="0" err="1"/>
              <a:t>j</a:t>
            </a:r>
            <a:r>
              <a:rPr lang="en-US" altLang="zh-CN" i="1" dirty="0"/>
              <a:t>,  V</a:t>
            </a:r>
            <a:r>
              <a:rPr lang="en-US" altLang="zh-CN" i="1" baseline="-25000" dirty="0"/>
              <a:t>1</a:t>
            </a:r>
            <a:r>
              <a:rPr lang="en-US" altLang="zh-CN" i="1" dirty="0"/>
              <a:t>&gt; </a:t>
            </a:r>
          </a:p>
          <a:p>
            <a:pPr lvl="3"/>
            <a:r>
              <a:rPr lang="en-US" altLang="zh-CN" dirty="0"/>
              <a:t>such log records are called </a:t>
            </a:r>
            <a:r>
              <a:rPr lang="en-US" altLang="zh-CN" b="1" dirty="0">
                <a:solidFill>
                  <a:srgbClr val="000099"/>
                </a:solidFill>
              </a:rPr>
              <a:t>compensation log records</a:t>
            </a:r>
          </a:p>
          <a:p>
            <a:pPr lvl="1"/>
            <a:r>
              <a:rPr lang="en-US" altLang="zh-CN" dirty="0"/>
              <a:t>Once the record </a:t>
            </a:r>
            <a:r>
              <a:rPr lang="en-US" altLang="zh-CN" i="1" dirty="0"/>
              <a:t>&lt;</a:t>
            </a:r>
            <a:r>
              <a:rPr lang="en-US" altLang="zh-CN" i="1" dirty="0" err="1"/>
              <a:t>T</a:t>
            </a:r>
            <a:r>
              <a:rPr lang="en-US" altLang="zh-CN" i="1" baseline="-25000" dirty="0" err="1"/>
              <a:t>i</a:t>
            </a:r>
            <a:r>
              <a:rPr lang="en-US" altLang="zh-CN" i="1" dirty="0"/>
              <a:t> </a:t>
            </a:r>
            <a:r>
              <a:rPr lang="en-US" altLang="zh-CN" b="1" dirty="0"/>
              <a:t>start</a:t>
            </a:r>
            <a:r>
              <a:rPr lang="en-US" altLang="zh-CN" i="1" dirty="0"/>
              <a:t>&gt; </a:t>
            </a:r>
            <a:r>
              <a:rPr lang="en-US" altLang="zh-CN" dirty="0"/>
              <a:t>is found stop the scan and write the log record </a:t>
            </a:r>
            <a:r>
              <a:rPr lang="en-US" altLang="zh-CN" i="1" dirty="0"/>
              <a:t>&lt;</a:t>
            </a:r>
            <a:r>
              <a:rPr lang="en-US" altLang="zh-CN" i="1" dirty="0" err="1"/>
              <a:t>T</a:t>
            </a:r>
            <a:r>
              <a:rPr lang="en-US" altLang="zh-CN" i="1" baseline="-25000" dirty="0" err="1"/>
              <a:t>i</a:t>
            </a:r>
            <a:r>
              <a:rPr lang="en-US" altLang="zh-CN" i="1" dirty="0"/>
              <a:t> </a:t>
            </a:r>
            <a:r>
              <a:rPr lang="en-US" altLang="zh-CN" b="1" dirty="0"/>
              <a:t>abort</a:t>
            </a:r>
            <a:r>
              <a:rPr lang="en-US" altLang="zh-CN" i="1" dirty="0"/>
              <a:t>&gt; </a:t>
            </a:r>
          </a:p>
        </p:txBody>
      </p:sp>
    </p:spTree>
    <p:extLst>
      <p:ext uri="{BB962C8B-B14F-4D97-AF65-F5344CB8AC3E}">
        <p14:creationId xmlns:p14="http://schemas.microsoft.com/office/powerpoint/2010/main" val="107669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p:txBody>
          <a:bodyPr/>
          <a:lstStyle/>
          <a:p>
            <a:r>
              <a:rPr lang="en-US" altLang="zh-CN" b="1" dirty="0"/>
              <a:t>Recovery from failure</a:t>
            </a:r>
            <a:r>
              <a:rPr lang="en-US" altLang="zh-CN" dirty="0"/>
              <a:t>: Two phases</a:t>
            </a:r>
          </a:p>
          <a:p>
            <a:pPr marL="800100" lvl="1" indent="-342900"/>
            <a:r>
              <a:rPr lang="en-US" altLang="zh-CN" b="1" dirty="0"/>
              <a:t>Redo phase:</a:t>
            </a:r>
            <a:r>
              <a:rPr lang="en-US" altLang="zh-CN" dirty="0"/>
              <a:t>  replay updates of </a:t>
            </a:r>
            <a:r>
              <a:rPr lang="en-US" altLang="zh-CN" b="1" dirty="0"/>
              <a:t>all</a:t>
            </a:r>
            <a:r>
              <a:rPr lang="en-US" altLang="zh-CN" dirty="0"/>
              <a:t> transactions, whether they committed, aborted, or are incomplete</a:t>
            </a:r>
          </a:p>
          <a:p>
            <a:pPr marL="800100" lvl="1" indent="-342900"/>
            <a:r>
              <a:rPr lang="en-US" altLang="zh-CN" b="1" dirty="0"/>
              <a:t>Undo phase: </a:t>
            </a:r>
            <a:r>
              <a:rPr lang="en-US" altLang="zh-CN" dirty="0"/>
              <a:t>undo all incomplete transactions</a:t>
            </a:r>
          </a:p>
          <a:p>
            <a:pPr>
              <a:spcBef>
                <a:spcPts val="1800"/>
              </a:spcBef>
            </a:pPr>
            <a:r>
              <a:rPr lang="en-US" altLang="zh-CN" b="1" dirty="0"/>
              <a:t>Redo phase</a:t>
            </a:r>
            <a:r>
              <a:rPr lang="en-US" altLang="zh-CN" dirty="0"/>
              <a:t>:</a:t>
            </a:r>
          </a:p>
          <a:p>
            <a:pPr marL="800100" lvl="1" indent="-342900">
              <a:buFont typeface="Monotype Sorts" charset="2"/>
              <a:buAutoNum type="arabicPeriod"/>
            </a:pPr>
            <a:r>
              <a:rPr lang="en-US" altLang="zh-CN" dirty="0"/>
              <a:t>Find last &lt;</a:t>
            </a:r>
            <a:r>
              <a:rPr lang="en-US" altLang="zh-CN" b="1" dirty="0"/>
              <a:t>checkpoint</a:t>
            </a:r>
            <a:r>
              <a:rPr lang="en-US" altLang="zh-CN" dirty="0"/>
              <a:t> </a:t>
            </a:r>
            <a:r>
              <a:rPr lang="en-US" altLang="zh-CN" i="1" dirty="0"/>
              <a:t>L</a:t>
            </a:r>
            <a:r>
              <a:rPr lang="en-US" altLang="zh-CN" dirty="0"/>
              <a:t>&gt; record, and set undo-list to </a:t>
            </a:r>
            <a:r>
              <a:rPr lang="en-US" altLang="zh-CN" i="1" dirty="0"/>
              <a:t>L</a:t>
            </a:r>
            <a:r>
              <a:rPr lang="en-US" altLang="zh-CN" dirty="0"/>
              <a:t>.</a:t>
            </a:r>
          </a:p>
          <a:p>
            <a:pPr marL="800100" lvl="1" indent="-342900">
              <a:buFont typeface="Monotype Sorts" charset="2"/>
              <a:buAutoNum type="arabicPeriod"/>
            </a:pPr>
            <a:r>
              <a:rPr lang="en-US" altLang="zh-CN" dirty="0"/>
              <a:t>Scan forward from above &lt;</a:t>
            </a:r>
            <a:r>
              <a:rPr lang="en-US" altLang="zh-CN" b="1" dirty="0"/>
              <a:t>checkpoint</a:t>
            </a:r>
            <a:r>
              <a:rPr lang="en-US" altLang="zh-CN" dirty="0"/>
              <a:t> </a:t>
            </a:r>
            <a:r>
              <a:rPr lang="en-US" altLang="zh-CN" i="1" dirty="0"/>
              <a:t>L</a:t>
            </a:r>
            <a:r>
              <a:rPr lang="en-US" altLang="zh-CN" dirty="0"/>
              <a:t>&gt; record</a:t>
            </a:r>
          </a:p>
          <a:p>
            <a:pPr marL="1200150" lvl="2" indent="-342900">
              <a:buFont typeface="Monotype Sorts" charset="2"/>
              <a:buAutoNum type="arabicPeriod"/>
            </a:pPr>
            <a:r>
              <a:rPr lang="en-US" altLang="zh-CN" dirty="0"/>
              <a:t>Whenever a  record </a:t>
            </a:r>
            <a:r>
              <a:rPr lang="en-US" altLang="zh-CN" i="1" dirty="0"/>
              <a:t>&lt;</a:t>
            </a:r>
            <a:r>
              <a:rPr lang="en-US" altLang="zh-CN" i="1" dirty="0" err="1"/>
              <a:t>T</a:t>
            </a:r>
            <a:r>
              <a:rPr lang="en-US" altLang="zh-CN" i="1" baseline="-25000" dirty="0" err="1"/>
              <a:t>i</a:t>
            </a:r>
            <a:r>
              <a:rPr lang="en-US" altLang="zh-CN" i="1" dirty="0"/>
              <a:t>, </a:t>
            </a:r>
            <a:r>
              <a:rPr lang="en-US" altLang="zh-CN" i="1" dirty="0" err="1"/>
              <a:t>X</a:t>
            </a:r>
            <a:r>
              <a:rPr lang="en-US" altLang="zh-CN" i="1" baseline="-25000" dirty="0" err="1"/>
              <a:t>j</a:t>
            </a:r>
            <a:r>
              <a:rPr lang="en-US" altLang="zh-CN" i="1" dirty="0"/>
              <a:t>,  V</a:t>
            </a:r>
            <a:r>
              <a:rPr lang="en-US" altLang="zh-CN" i="1" baseline="-25000" dirty="0"/>
              <a:t>1</a:t>
            </a:r>
            <a:r>
              <a:rPr lang="en-US" altLang="zh-CN" i="1" dirty="0"/>
              <a:t>,  V</a:t>
            </a:r>
            <a:r>
              <a:rPr lang="en-US" altLang="zh-CN" i="1" baseline="-25000" dirty="0"/>
              <a:t>2</a:t>
            </a:r>
            <a:r>
              <a:rPr lang="en-US" altLang="zh-CN" i="1" dirty="0"/>
              <a:t>&gt; </a:t>
            </a:r>
            <a:r>
              <a:rPr lang="en-US" altLang="zh-CN" dirty="0"/>
              <a:t>or</a:t>
            </a:r>
            <a:r>
              <a:rPr lang="en-US" altLang="zh-CN" i="1" dirty="0"/>
              <a:t> </a:t>
            </a:r>
            <a:r>
              <a:rPr lang="en-US" altLang="zh-CN" i="1" dirty="0">
                <a:solidFill>
                  <a:srgbClr val="C00000"/>
                </a:solidFill>
              </a:rPr>
              <a:t>&lt;</a:t>
            </a:r>
            <a:r>
              <a:rPr lang="en-US" altLang="zh-CN" i="1" dirty="0" err="1">
                <a:solidFill>
                  <a:srgbClr val="C00000"/>
                </a:solidFill>
              </a:rPr>
              <a:t>T</a:t>
            </a:r>
            <a:r>
              <a:rPr lang="en-US" altLang="zh-CN" i="1" baseline="-25000" dirty="0" err="1">
                <a:solidFill>
                  <a:srgbClr val="C00000"/>
                </a:solidFill>
              </a:rPr>
              <a:t>i</a:t>
            </a:r>
            <a:r>
              <a:rPr lang="en-US" altLang="zh-CN" i="1" dirty="0">
                <a:solidFill>
                  <a:srgbClr val="C00000"/>
                </a:solidFill>
              </a:rPr>
              <a:t>, </a:t>
            </a:r>
            <a:r>
              <a:rPr lang="en-US" altLang="zh-CN" i="1" dirty="0" err="1">
                <a:solidFill>
                  <a:srgbClr val="C00000"/>
                </a:solidFill>
              </a:rPr>
              <a:t>X</a:t>
            </a:r>
            <a:r>
              <a:rPr lang="en-US" altLang="zh-CN" i="1" baseline="-25000" dirty="0" err="1">
                <a:solidFill>
                  <a:srgbClr val="C00000"/>
                </a:solidFill>
              </a:rPr>
              <a:t>j</a:t>
            </a:r>
            <a:r>
              <a:rPr lang="en-US" altLang="zh-CN" i="1" dirty="0">
                <a:solidFill>
                  <a:srgbClr val="C00000"/>
                </a:solidFill>
              </a:rPr>
              <a:t>, V</a:t>
            </a:r>
            <a:r>
              <a:rPr lang="en-US" altLang="zh-CN" i="1" baseline="-25000" dirty="0">
                <a:solidFill>
                  <a:srgbClr val="C00000"/>
                </a:solidFill>
              </a:rPr>
              <a:t>2</a:t>
            </a:r>
            <a:r>
              <a:rPr lang="en-US" altLang="zh-CN" i="1" dirty="0">
                <a:solidFill>
                  <a:srgbClr val="C00000"/>
                </a:solidFill>
              </a:rPr>
              <a:t>&gt;  </a:t>
            </a:r>
            <a:r>
              <a:rPr lang="en-US" altLang="zh-CN" dirty="0"/>
              <a:t>is found, redo it by writing </a:t>
            </a:r>
            <a:r>
              <a:rPr lang="en-US" altLang="zh-CN" i="1" dirty="0"/>
              <a:t>V</a:t>
            </a:r>
            <a:r>
              <a:rPr lang="en-US" altLang="zh-CN" i="1" baseline="-25000" dirty="0"/>
              <a:t>2  </a:t>
            </a:r>
            <a:r>
              <a:rPr lang="en-US" altLang="zh-CN" dirty="0"/>
              <a:t>to </a:t>
            </a:r>
            <a:r>
              <a:rPr lang="en-US" altLang="zh-CN" i="1" dirty="0" err="1"/>
              <a:t>X</a:t>
            </a:r>
            <a:r>
              <a:rPr lang="en-US" altLang="zh-CN" i="1" baseline="-25000" dirty="0" err="1"/>
              <a:t>j</a:t>
            </a:r>
            <a:r>
              <a:rPr lang="en-US" altLang="zh-CN" i="1" dirty="0"/>
              <a:t> </a:t>
            </a:r>
          </a:p>
          <a:p>
            <a:pPr marL="1200150" lvl="2" indent="-342900">
              <a:buFont typeface="Monotype Sorts" charset="2"/>
              <a:buAutoNum type="arabicPeriod"/>
            </a:pPr>
            <a:r>
              <a:rPr lang="en-US" altLang="zh-CN" dirty="0"/>
              <a:t>Whenever a log record </a:t>
            </a:r>
            <a:r>
              <a:rPr lang="en-US" altLang="zh-CN" i="1" dirty="0"/>
              <a:t>&lt;</a:t>
            </a:r>
            <a:r>
              <a:rPr lang="en-US" altLang="zh-CN" i="1" dirty="0" err="1"/>
              <a:t>T</a:t>
            </a:r>
            <a:r>
              <a:rPr lang="en-US" altLang="zh-CN" i="1" baseline="-25000" dirty="0" err="1"/>
              <a:t>i</a:t>
            </a:r>
            <a:r>
              <a:rPr lang="en-US" altLang="zh-CN" i="1" baseline="-25000" dirty="0"/>
              <a:t> </a:t>
            </a:r>
            <a:r>
              <a:rPr lang="en-US" altLang="zh-CN" i="1" dirty="0"/>
              <a:t> </a:t>
            </a:r>
            <a:r>
              <a:rPr lang="en-US" altLang="zh-CN" b="1" dirty="0"/>
              <a:t>start</a:t>
            </a:r>
            <a:r>
              <a:rPr lang="en-US" altLang="zh-CN" i="1" dirty="0"/>
              <a:t>&gt; </a:t>
            </a:r>
            <a:r>
              <a:rPr lang="en-US" altLang="zh-CN" dirty="0"/>
              <a:t>is found, add </a:t>
            </a:r>
            <a:r>
              <a:rPr lang="en-US" altLang="zh-CN" i="1" dirty="0" err="1"/>
              <a:t>T</a:t>
            </a:r>
            <a:r>
              <a:rPr lang="en-US" altLang="zh-CN" i="1" baseline="-25000" dirty="0" err="1"/>
              <a:t>i</a:t>
            </a:r>
            <a:r>
              <a:rPr lang="en-US" altLang="zh-CN" i="1" baseline="-25000" dirty="0"/>
              <a:t>  </a:t>
            </a:r>
            <a:r>
              <a:rPr lang="en-US" altLang="zh-CN" dirty="0"/>
              <a:t>to undo-list</a:t>
            </a:r>
          </a:p>
          <a:p>
            <a:pPr marL="1200150" lvl="2" indent="-342900">
              <a:buFont typeface="Monotype Sorts" charset="2"/>
              <a:buAutoNum type="arabicPeriod"/>
            </a:pPr>
            <a:r>
              <a:rPr lang="en-US" altLang="zh-CN" dirty="0"/>
              <a:t>Whenever a log record </a:t>
            </a:r>
            <a:r>
              <a:rPr lang="en-US" altLang="zh-CN" i="1" dirty="0"/>
              <a:t>&lt;</a:t>
            </a:r>
            <a:r>
              <a:rPr lang="en-US" altLang="zh-CN" i="1" dirty="0" err="1"/>
              <a:t>T</a:t>
            </a:r>
            <a:r>
              <a:rPr lang="en-US" altLang="zh-CN" i="1" baseline="-25000" dirty="0" err="1"/>
              <a:t>i</a:t>
            </a:r>
            <a:r>
              <a:rPr lang="en-US" altLang="zh-CN" i="1" dirty="0"/>
              <a:t>  </a:t>
            </a:r>
            <a:r>
              <a:rPr lang="en-US" altLang="zh-CN" b="1" dirty="0"/>
              <a:t>commit</a:t>
            </a:r>
            <a:r>
              <a:rPr lang="en-US" altLang="zh-CN" i="1" dirty="0"/>
              <a:t>&gt; </a:t>
            </a:r>
            <a:r>
              <a:rPr lang="en-US" altLang="zh-CN" i="1" dirty="0">
                <a:solidFill>
                  <a:srgbClr val="C00000"/>
                </a:solidFill>
              </a:rPr>
              <a:t>or &lt;</a:t>
            </a:r>
            <a:r>
              <a:rPr lang="en-US" altLang="zh-CN" i="1" dirty="0" err="1">
                <a:solidFill>
                  <a:srgbClr val="C00000"/>
                </a:solidFill>
              </a:rPr>
              <a:t>T</a:t>
            </a:r>
            <a:r>
              <a:rPr lang="en-US" altLang="zh-CN" i="1" baseline="-25000" dirty="0" err="1">
                <a:solidFill>
                  <a:srgbClr val="C00000"/>
                </a:solidFill>
              </a:rPr>
              <a:t>i</a:t>
            </a:r>
            <a:r>
              <a:rPr lang="en-US" altLang="zh-CN" i="1" dirty="0">
                <a:solidFill>
                  <a:srgbClr val="C00000"/>
                </a:solidFill>
              </a:rPr>
              <a:t> </a:t>
            </a:r>
            <a:r>
              <a:rPr lang="en-US" altLang="zh-CN" b="1" dirty="0">
                <a:solidFill>
                  <a:srgbClr val="C00000"/>
                </a:solidFill>
              </a:rPr>
              <a:t>abort</a:t>
            </a:r>
            <a:r>
              <a:rPr lang="en-US" altLang="zh-CN" i="1" dirty="0">
                <a:solidFill>
                  <a:srgbClr val="C00000"/>
                </a:solidFill>
              </a:rPr>
              <a:t>&gt; </a:t>
            </a:r>
            <a:r>
              <a:rPr lang="en-US" altLang="zh-CN" dirty="0"/>
              <a:t>is found, remove </a:t>
            </a:r>
            <a:r>
              <a:rPr lang="en-US" altLang="zh-CN" i="1" dirty="0" err="1"/>
              <a:t>T</a:t>
            </a:r>
            <a:r>
              <a:rPr lang="en-US" altLang="zh-CN" i="1" baseline="-25000" dirty="0" err="1"/>
              <a:t>i</a:t>
            </a:r>
            <a:r>
              <a:rPr lang="en-US" altLang="zh-CN" i="1" dirty="0"/>
              <a:t>  </a:t>
            </a:r>
            <a:r>
              <a:rPr lang="en-US" altLang="zh-CN" dirty="0"/>
              <a:t>from undo-list</a:t>
            </a:r>
          </a:p>
          <a:p>
            <a:endParaRPr lang="en-US" altLang="zh-CN" dirty="0"/>
          </a:p>
        </p:txBody>
      </p:sp>
      <p:sp>
        <p:nvSpPr>
          <p:cNvPr id="60418"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zh-CN" dirty="0">
                <a:ea typeface="宋体" pitchFamily="2" charset="-122"/>
              </a:rPr>
              <a:t>Recovery Algorithm (Cont.)</a:t>
            </a:r>
          </a:p>
        </p:txBody>
      </p:sp>
    </p:spTree>
    <p:extLst>
      <p:ext uri="{BB962C8B-B14F-4D97-AF65-F5344CB8AC3E}">
        <p14:creationId xmlns:p14="http://schemas.microsoft.com/office/powerpoint/2010/main" val="141546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zh-CN" dirty="0">
                <a:ea typeface="宋体" pitchFamily="2" charset="-122"/>
              </a:rPr>
              <a:t>Recovery Algorithm (Cont.)</a:t>
            </a:r>
          </a:p>
        </p:txBody>
      </p:sp>
      <p:sp>
        <p:nvSpPr>
          <p:cNvPr id="25603" name="Rectangle 3"/>
          <p:cNvSpPr>
            <a:spLocks noGrp="1" noChangeArrowheads="1"/>
          </p:cNvSpPr>
          <p:nvPr>
            <p:ph type="body" idx="1"/>
          </p:nvPr>
        </p:nvSpPr>
        <p:spPr/>
        <p:txBody>
          <a:bodyPr/>
          <a:lstStyle/>
          <a:p>
            <a:pPr>
              <a:lnSpc>
                <a:spcPct val="90000"/>
              </a:lnSpc>
            </a:pPr>
            <a:r>
              <a:rPr lang="en-US" altLang="zh-CN" b="1" dirty="0"/>
              <a:t>Undo phase: </a:t>
            </a:r>
            <a:endParaRPr lang="en-US" altLang="zh-CN" dirty="0"/>
          </a:p>
          <a:p>
            <a:pPr marL="800100" lvl="1" indent="-342900">
              <a:lnSpc>
                <a:spcPct val="90000"/>
              </a:lnSpc>
              <a:buFont typeface="Monotype Sorts" charset="2"/>
              <a:buAutoNum type="arabicPeriod"/>
            </a:pPr>
            <a:r>
              <a:rPr lang="en-US" altLang="zh-CN" dirty="0"/>
              <a:t>Scan log backwards from end </a:t>
            </a:r>
          </a:p>
          <a:p>
            <a:pPr marL="1200150" lvl="2" indent="-342900">
              <a:lnSpc>
                <a:spcPct val="90000"/>
              </a:lnSpc>
              <a:buFont typeface="Monotype Sorts" charset="2"/>
              <a:buAutoNum type="arabicPeriod"/>
            </a:pPr>
            <a:r>
              <a:rPr lang="en-US" altLang="zh-CN" dirty="0"/>
              <a:t>Whenever a log record </a:t>
            </a:r>
            <a:r>
              <a:rPr lang="en-US" altLang="zh-CN" i="1" dirty="0"/>
              <a:t>&lt;</a:t>
            </a:r>
            <a:r>
              <a:rPr lang="en-US" altLang="zh-CN" i="1" dirty="0" err="1"/>
              <a:t>T</a:t>
            </a:r>
            <a:r>
              <a:rPr lang="en-US" altLang="zh-CN" i="1" baseline="-25000" dirty="0" err="1"/>
              <a:t>i</a:t>
            </a:r>
            <a:r>
              <a:rPr lang="en-US" altLang="zh-CN" i="1" dirty="0"/>
              <a:t>, </a:t>
            </a:r>
            <a:r>
              <a:rPr lang="en-US" altLang="zh-CN" i="1" dirty="0" err="1"/>
              <a:t>X</a:t>
            </a:r>
            <a:r>
              <a:rPr lang="en-US" altLang="zh-CN" i="1" baseline="-25000" dirty="0" err="1"/>
              <a:t>j</a:t>
            </a:r>
            <a:r>
              <a:rPr lang="en-US" altLang="zh-CN" i="1" dirty="0"/>
              <a:t>,  V</a:t>
            </a:r>
            <a:r>
              <a:rPr lang="en-US" altLang="zh-CN" i="1" baseline="-25000" dirty="0"/>
              <a:t>1</a:t>
            </a:r>
            <a:r>
              <a:rPr lang="en-US" altLang="zh-CN" i="1" dirty="0"/>
              <a:t>,  V</a:t>
            </a:r>
            <a:r>
              <a:rPr lang="en-US" altLang="zh-CN" i="1" baseline="-25000" dirty="0"/>
              <a:t>2</a:t>
            </a:r>
            <a:r>
              <a:rPr lang="en-US" altLang="zh-CN" i="1" dirty="0"/>
              <a:t>&gt; </a:t>
            </a:r>
            <a:r>
              <a:rPr lang="en-US" altLang="zh-CN" dirty="0"/>
              <a:t>is found where </a:t>
            </a:r>
            <a:r>
              <a:rPr lang="en-US" altLang="zh-CN" i="1" dirty="0" err="1"/>
              <a:t>T</a:t>
            </a:r>
            <a:r>
              <a:rPr lang="en-US" altLang="zh-CN" i="1" baseline="-25000" dirty="0" err="1"/>
              <a:t>i</a:t>
            </a:r>
            <a:r>
              <a:rPr lang="en-US" altLang="zh-CN" i="1" dirty="0"/>
              <a:t> </a:t>
            </a:r>
            <a:r>
              <a:rPr lang="en-US" altLang="zh-CN" dirty="0"/>
              <a:t>is in undo-list perform same actions as for transaction rollback:</a:t>
            </a:r>
          </a:p>
          <a:p>
            <a:pPr marL="1543050" lvl="3" indent="-342900">
              <a:lnSpc>
                <a:spcPct val="90000"/>
              </a:lnSpc>
              <a:buFont typeface="Monotype Sorts" charset="2"/>
              <a:buAutoNum type="arabicPeriod"/>
            </a:pPr>
            <a:r>
              <a:rPr lang="en-US" altLang="zh-CN" dirty="0"/>
              <a:t>perform undo by writing </a:t>
            </a:r>
            <a:r>
              <a:rPr lang="en-US" altLang="zh-CN" i="1" dirty="0"/>
              <a:t>V</a:t>
            </a:r>
            <a:r>
              <a:rPr lang="en-US" altLang="zh-CN" i="1" baseline="-25000" dirty="0"/>
              <a:t>1</a:t>
            </a:r>
            <a:r>
              <a:rPr lang="en-US" altLang="zh-CN" dirty="0"/>
              <a:t> to </a:t>
            </a:r>
            <a:r>
              <a:rPr lang="en-US" altLang="zh-CN" i="1" dirty="0" err="1"/>
              <a:t>X</a:t>
            </a:r>
            <a:r>
              <a:rPr lang="en-US" altLang="zh-CN" i="1" baseline="-25000" dirty="0" err="1"/>
              <a:t>j</a:t>
            </a:r>
            <a:r>
              <a:rPr lang="en-US" altLang="zh-CN" dirty="0"/>
              <a:t>.</a:t>
            </a:r>
          </a:p>
          <a:p>
            <a:pPr marL="1543050" lvl="3" indent="-342900">
              <a:lnSpc>
                <a:spcPct val="90000"/>
              </a:lnSpc>
              <a:buFont typeface="Monotype Sorts" charset="2"/>
              <a:buAutoNum type="arabicPeriod"/>
            </a:pPr>
            <a:r>
              <a:rPr lang="en-US" altLang="zh-CN" dirty="0"/>
              <a:t>write a log record </a:t>
            </a:r>
            <a:r>
              <a:rPr lang="en-US" altLang="zh-CN" i="1" dirty="0"/>
              <a:t>&lt;</a:t>
            </a:r>
            <a:r>
              <a:rPr lang="en-US" altLang="zh-CN" i="1" dirty="0" err="1"/>
              <a:t>T</a:t>
            </a:r>
            <a:r>
              <a:rPr lang="en-US" altLang="zh-CN" i="1" baseline="-25000" dirty="0" err="1"/>
              <a:t>i</a:t>
            </a:r>
            <a:r>
              <a:rPr lang="en-US" altLang="zh-CN" i="1" dirty="0"/>
              <a:t> , </a:t>
            </a:r>
            <a:r>
              <a:rPr lang="en-US" altLang="zh-CN" i="1" dirty="0" err="1"/>
              <a:t>X</a:t>
            </a:r>
            <a:r>
              <a:rPr lang="en-US" altLang="zh-CN" i="1" baseline="-25000" dirty="0" err="1"/>
              <a:t>j</a:t>
            </a:r>
            <a:r>
              <a:rPr lang="en-US" altLang="zh-CN" i="1" dirty="0"/>
              <a:t>,  V</a:t>
            </a:r>
            <a:r>
              <a:rPr lang="en-US" altLang="zh-CN" i="1" baseline="-25000" dirty="0"/>
              <a:t>1</a:t>
            </a:r>
            <a:r>
              <a:rPr lang="en-US" altLang="zh-CN" i="1" dirty="0"/>
              <a:t>&gt;</a:t>
            </a:r>
          </a:p>
          <a:p>
            <a:pPr marL="1200150" lvl="2" indent="-342900">
              <a:lnSpc>
                <a:spcPct val="90000"/>
              </a:lnSpc>
              <a:buFont typeface="Monotype Sorts" charset="2"/>
              <a:buAutoNum type="arabicPeriod"/>
            </a:pPr>
            <a:r>
              <a:rPr lang="en-US" altLang="zh-CN" dirty="0"/>
              <a:t>Whenever a log record </a:t>
            </a:r>
            <a:r>
              <a:rPr lang="en-US" altLang="zh-CN" i="1" dirty="0"/>
              <a:t>&lt;</a:t>
            </a:r>
            <a:r>
              <a:rPr lang="en-US" altLang="zh-CN" i="1" dirty="0" err="1"/>
              <a:t>T</a:t>
            </a:r>
            <a:r>
              <a:rPr lang="en-US" altLang="zh-CN" i="1" baseline="-25000" dirty="0" err="1"/>
              <a:t>i</a:t>
            </a:r>
            <a:r>
              <a:rPr lang="en-US" altLang="zh-CN" i="1" dirty="0"/>
              <a:t> </a:t>
            </a:r>
            <a:r>
              <a:rPr lang="en-US" altLang="zh-CN" b="1" dirty="0"/>
              <a:t>start</a:t>
            </a:r>
            <a:r>
              <a:rPr lang="en-US" altLang="zh-CN" i="1" dirty="0"/>
              <a:t>&gt; </a:t>
            </a:r>
            <a:r>
              <a:rPr lang="en-US" altLang="zh-CN" dirty="0"/>
              <a:t>is found where </a:t>
            </a:r>
            <a:r>
              <a:rPr lang="en-US" altLang="zh-CN" i="1" dirty="0" err="1"/>
              <a:t>T</a:t>
            </a:r>
            <a:r>
              <a:rPr lang="en-US" altLang="zh-CN" i="1" baseline="-25000" dirty="0" err="1"/>
              <a:t>i</a:t>
            </a:r>
            <a:r>
              <a:rPr lang="en-US" altLang="zh-CN" i="1" dirty="0"/>
              <a:t> </a:t>
            </a:r>
            <a:r>
              <a:rPr lang="en-US" altLang="zh-CN" dirty="0"/>
              <a:t>is in undo-list, </a:t>
            </a:r>
          </a:p>
          <a:p>
            <a:pPr marL="1543050" lvl="3" indent="-342900">
              <a:lnSpc>
                <a:spcPct val="90000"/>
              </a:lnSpc>
              <a:buFont typeface="Monotype Sorts" charset="2"/>
              <a:buAutoNum type="arabicPeriod"/>
            </a:pPr>
            <a:r>
              <a:rPr lang="en-US" altLang="zh-CN" dirty="0">
                <a:solidFill>
                  <a:srgbClr val="C00000"/>
                </a:solidFill>
              </a:rPr>
              <a:t>Write a log record </a:t>
            </a:r>
            <a:r>
              <a:rPr lang="en-US" altLang="zh-CN" i="1" dirty="0">
                <a:solidFill>
                  <a:srgbClr val="C00000"/>
                </a:solidFill>
              </a:rPr>
              <a:t>&lt;</a:t>
            </a:r>
            <a:r>
              <a:rPr lang="en-US" altLang="zh-CN" i="1" dirty="0" err="1">
                <a:solidFill>
                  <a:srgbClr val="C00000"/>
                </a:solidFill>
              </a:rPr>
              <a:t>T</a:t>
            </a:r>
            <a:r>
              <a:rPr lang="en-US" altLang="zh-CN" i="1" baseline="-25000" dirty="0" err="1">
                <a:solidFill>
                  <a:srgbClr val="C00000"/>
                </a:solidFill>
              </a:rPr>
              <a:t>i</a:t>
            </a:r>
            <a:r>
              <a:rPr lang="en-US" altLang="zh-CN" i="1" baseline="-25000" dirty="0">
                <a:solidFill>
                  <a:srgbClr val="C00000"/>
                </a:solidFill>
              </a:rPr>
              <a:t> </a:t>
            </a:r>
            <a:r>
              <a:rPr lang="en-US" altLang="zh-CN" i="1" dirty="0">
                <a:solidFill>
                  <a:srgbClr val="C00000"/>
                </a:solidFill>
              </a:rPr>
              <a:t> </a:t>
            </a:r>
            <a:r>
              <a:rPr lang="en-US" altLang="zh-CN" b="1" dirty="0">
                <a:solidFill>
                  <a:srgbClr val="C00000"/>
                </a:solidFill>
              </a:rPr>
              <a:t>abort</a:t>
            </a:r>
            <a:r>
              <a:rPr lang="en-US" altLang="zh-CN" i="1" dirty="0">
                <a:solidFill>
                  <a:srgbClr val="C00000"/>
                </a:solidFill>
              </a:rPr>
              <a:t>&gt;</a:t>
            </a:r>
            <a:r>
              <a:rPr lang="en-US" altLang="zh-CN" i="1" dirty="0"/>
              <a:t> </a:t>
            </a:r>
          </a:p>
          <a:p>
            <a:pPr marL="1543050" lvl="3" indent="-342900">
              <a:lnSpc>
                <a:spcPct val="90000"/>
              </a:lnSpc>
              <a:buFont typeface="Monotype Sorts" charset="2"/>
              <a:buAutoNum type="arabicPeriod"/>
            </a:pPr>
            <a:r>
              <a:rPr lang="en-US" altLang="zh-CN" dirty="0"/>
              <a:t>Remove </a:t>
            </a:r>
            <a:r>
              <a:rPr lang="en-US" altLang="zh-CN" i="1" dirty="0" err="1"/>
              <a:t>T</a:t>
            </a:r>
            <a:r>
              <a:rPr lang="en-US" altLang="zh-CN" i="1" baseline="-25000" dirty="0" err="1"/>
              <a:t>i</a:t>
            </a:r>
            <a:r>
              <a:rPr lang="en-US" altLang="zh-CN" i="1" baseline="-25000" dirty="0"/>
              <a:t>  </a:t>
            </a:r>
            <a:r>
              <a:rPr lang="en-US" altLang="zh-CN" dirty="0"/>
              <a:t>from undo-list</a:t>
            </a:r>
          </a:p>
          <a:p>
            <a:pPr marL="1200150" lvl="2" indent="-342900">
              <a:lnSpc>
                <a:spcPct val="90000"/>
              </a:lnSpc>
              <a:buFont typeface="Monotype Sorts" charset="2"/>
              <a:buAutoNum type="arabicPeriod"/>
            </a:pPr>
            <a:r>
              <a:rPr lang="en-US" altLang="zh-CN" dirty="0"/>
              <a:t>Stop when undo-list is empty</a:t>
            </a:r>
          </a:p>
          <a:p>
            <a:pPr marL="1543050" lvl="3" indent="-342900">
              <a:lnSpc>
                <a:spcPct val="90000"/>
              </a:lnSpc>
              <a:buFont typeface="Monotype Sorts" charset="2"/>
              <a:buChar char="l"/>
            </a:pPr>
            <a:r>
              <a:rPr lang="en-US" altLang="zh-CN" dirty="0"/>
              <a:t>i.e. </a:t>
            </a:r>
            <a:r>
              <a:rPr lang="en-US" altLang="zh-CN" i="1" dirty="0"/>
              <a:t>&lt;</a:t>
            </a:r>
            <a:r>
              <a:rPr lang="en-US" altLang="zh-CN" i="1" dirty="0" err="1"/>
              <a:t>T</a:t>
            </a:r>
            <a:r>
              <a:rPr lang="en-US" altLang="zh-CN" i="1" baseline="-25000" dirty="0" err="1"/>
              <a:t>i</a:t>
            </a:r>
            <a:r>
              <a:rPr lang="en-US" altLang="zh-CN" i="1" dirty="0"/>
              <a:t> </a:t>
            </a:r>
            <a:r>
              <a:rPr lang="en-US" altLang="zh-CN" b="1" dirty="0"/>
              <a:t>start</a:t>
            </a:r>
            <a:r>
              <a:rPr lang="en-US" altLang="zh-CN" i="1" dirty="0"/>
              <a:t>&gt; </a:t>
            </a:r>
            <a:r>
              <a:rPr lang="en-US" altLang="zh-CN" dirty="0"/>
              <a:t>has been found for every transaction in undo-list</a:t>
            </a:r>
          </a:p>
          <a:p>
            <a:pPr>
              <a:lnSpc>
                <a:spcPct val="90000"/>
              </a:lnSpc>
              <a:buFont typeface="Monotype Sorts" charset="2"/>
              <a:buChar char="l"/>
            </a:pPr>
            <a:r>
              <a:rPr lang="en-US" altLang="zh-CN" dirty="0"/>
              <a:t>After undo phase completes, normal transaction processing can commence</a:t>
            </a:r>
          </a:p>
        </p:txBody>
      </p:sp>
    </p:spTree>
    <p:extLst>
      <p:ext uri="{BB962C8B-B14F-4D97-AF65-F5344CB8AC3E}">
        <p14:creationId xmlns:p14="http://schemas.microsoft.com/office/powerpoint/2010/main" val="3682671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en-US" altLang="zh-CN" dirty="0">
                <a:ea typeface="宋体" pitchFamily="2" charset="-122"/>
              </a:rPr>
              <a:t>Example of Recovery</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69" y="1122716"/>
            <a:ext cx="8750300"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30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26"/>
          <p:cNvSpPr>
            <a:spLocks noGrp="1" noChangeArrowheads="1"/>
          </p:cNvSpPr>
          <p:nvPr>
            <p:ph type="title"/>
          </p:nvPr>
        </p:nvSpPr>
        <p:spPr/>
        <p:txBody>
          <a:bodyPr/>
          <a:lstStyle/>
          <a:p>
            <a:r>
              <a:rPr lang="en-US" altLang="zh-CN">
                <a:ea typeface="宋体" pitchFamily="2" charset="-122"/>
              </a:rPr>
              <a:t>Recovery Algorithms</a:t>
            </a:r>
          </a:p>
        </p:txBody>
      </p:sp>
      <p:sp>
        <p:nvSpPr>
          <p:cNvPr id="113667" name="Rectangle 1027"/>
          <p:cNvSpPr>
            <a:spLocks noGrp="1" noChangeArrowheads="1"/>
          </p:cNvSpPr>
          <p:nvPr>
            <p:ph type="body" idx="1"/>
          </p:nvPr>
        </p:nvSpPr>
        <p:spPr/>
        <p:txBody>
          <a:bodyPr/>
          <a:lstStyle/>
          <a:p>
            <a:pPr marL="381000" indent="-381000"/>
            <a:r>
              <a:rPr lang="en-US" altLang="zh-CN" dirty="0">
                <a:ea typeface="宋体" pitchFamily="2" charset="-122"/>
              </a:rPr>
              <a:t>Recovery algorithms are techniques to ensure database consistency and transaction </a:t>
            </a:r>
            <a:r>
              <a:rPr lang="en-US" altLang="zh-CN" dirty="0">
                <a:solidFill>
                  <a:srgbClr val="C00000"/>
                </a:solidFill>
                <a:ea typeface="宋体" pitchFamily="2" charset="-122"/>
              </a:rPr>
              <a:t>atomicity </a:t>
            </a:r>
            <a:r>
              <a:rPr lang="en-US" altLang="zh-CN" dirty="0">
                <a:ea typeface="宋体" pitchFamily="2" charset="-122"/>
              </a:rPr>
              <a:t>and </a:t>
            </a:r>
            <a:r>
              <a:rPr lang="en-US" altLang="zh-CN" dirty="0">
                <a:solidFill>
                  <a:srgbClr val="C00000"/>
                </a:solidFill>
                <a:ea typeface="宋体" pitchFamily="2" charset="-122"/>
              </a:rPr>
              <a:t>durability</a:t>
            </a:r>
            <a:r>
              <a:rPr lang="en-US" altLang="zh-CN" dirty="0">
                <a:ea typeface="宋体" pitchFamily="2" charset="-122"/>
              </a:rPr>
              <a:t> despite failures</a:t>
            </a:r>
          </a:p>
          <a:p>
            <a:pPr marL="800100" lvl="1" indent="-342900"/>
            <a:r>
              <a:rPr lang="en-US" altLang="zh-CN" dirty="0">
                <a:ea typeface="宋体" pitchFamily="2" charset="-122"/>
              </a:rPr>
              <a:t>Focus of this chapter</a:t>
            </a:r>
          </a:p>
          <a:p>
            <a:pPr marL="381000" indent="-381000"/>
            <a:r>
              <a:rPr lang="en-US" altLang="zh-CN" dirty="0">
                <a:ea typeface="宋体" pitchFamily="2" charset="-122"/>
              </a:rPr>
              <a:t>Recovery algorithms have two parts</a:t>
            </a:r>
          </a:p>
          <a:p>
            <a:pPr marL="800100" lvl="1" indent="-342900">
              <a:buFont typeface="Monotype Sorts" pitchFamily="2" charset="2"/>
              <a:buAutoNum type="arabicPeriod"/>
            </a:pPr>
            <a:r>
              <a:rPr lang="en-US" altLang="zh-CN" dirty="0">
                <a:ea typeface="宋体" pitchFamily="2" charset="-122"/>
              </a:rPr>
              <a:t>Actions taken during </a:t>
            </a:r>
            <a:r>
              <a:rPr lang="en-US" altLang="zh-CN" dirty="0">
                <a:solidFill>
                  <a:schemeClr val="tx2"/>
                </a:solidFill>
                <a:ea typeface="宋体" pitchFamily="2" charset="-122"/>
              </a:rPr>
              <a:t>normal transaction processing</a:t>
            </a:r>
            <a:r>
              <a:rPr lang="en-US" altLang="zh-CN" dirty="0">
                <a:ea typeface="宋体" pitchFamily="2" charset="-122"/>
              </a:rPr>
              <a:t> to ensure enough information exists to recover from failures</a:t>
            </a:r>
          </a:p>
          <a:p>
            <a:pPr marL="800100" lvl="1" indent="-342900">
              <a:buFont typeface="Monotype Sorts" pitchFamily="2" charset="2"/>
              <a:buAutoNum type="arabicPeriod"/>
            </a:pPr>
            <a:r>
              <a:rPr lang="en-US" altLang="zh-CN" dirty="0">
                <a:ea typeface="宋体" pitchFamily="2" charset="-122"/>
              </a:rPr>
              <a:t>Actions taken </a:t>
            </a:r>
            <a:r>
              <a:rPr lang="en-US" altLang="zh-CN" dirty="0">
                <a:solidFill>
                  <a:schemeClr val="tx2"/>
                </a:solidFill>
                <a:ea typeface="宋体" pitchFamily="2" charset="-122"/>
              </a:rPr>
              <a:t>after a failure</a:t>
            </a:r>
            <a:r>
              <a:rPr lang="en-US" altLang="zh-CN" dirty="0">
                <a:ea typeface="宋体" pitchFamily="2" charset="-122"/>
              </a:rPr>
              <a:t> to recover the database contents to a state that ensures atomicity, consistency and durability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a:ea typeface="宋体" pitchFamily="2" charset="-122"/>
              </a:rPr>
              <a:t>Log Record Buffering</a:t>
            </a:r>
          </a:p>
        </p:txBody>
      </p:sp>
      <p:sp>
        <p:nvSpPr>
          <p:cNvPr id="66563" name="Rectangle 3"/>
          <p:cNvSpPr>
            <a:spLocks noGrp="1" noChangeArrowheads="1"/>
          </p:cNvSpPr>
          <p:nvPr>
            <p:ph type="body" idx="4294967295"/>
          </p:nvPr>
        </p:nvSpPr>
        <p:spPr>
          <a:xfrm>
            <a:off x="419100" y="1079500"/>
            <a:ext cx="8039100" cy="5219700"/>
          </a:xfrm>
        </p:spPr>
        <p:txBody>
          <a:bodyPr/>
          <a:lstStyle/>
          <a:p>
            <a:r>
              <a:rPr lang="en-US" altLang="zh-CN" b="1">
                <a:solidFill>
                  <a:schemeClr val="tx2"/>
                </a:solidFill>
                <a:ea typeface="宋体" pitchFamily="2" charset="-122"/>
              </a:rPr>
              <a:t>Log record buffering</a:t>
            </a:r>
            <a:r>
              <a:rPr lang="en-US" altLang="zh-CN">
                <a:ea typeface="宋体" pitchFamily="2" charset="-122"/>
              </a:rPr>
              <a:t>: log records are buffered in main memory, instead of of being output directly to stable storage.</a:t>
            </a:r>
          </a:p>
          <a:p>
            <a:pPr lvl="1"/>
            <a:r>
              <a:rPr lang="en-US" altLang="zh-CN">
                <a:ea typeface="宋体" pitchFamily="2" charset="-122"/>
              </a:rPr>
              <a:t>Log records are output to stable storage when a block of log records in the buffer is full, or a </a:t>
            </a:r>
            <a:r>
              <a:rPr lang="en-US" altLang="zh-CN" b="1">
                <a:solidFill>
                  <a:schemeClr val="tx2"/>
                </a:solidFill>
                <a:ea typeface="宋体" pitchFamily="2" charset="-122"/>
              </a:rPr>
              <a:t>log force</a:t>
            </a:r>
            <a:r>
              <a:rPr lang="en-US" altLang="zh-CN">
                <a:ea typeface="宋体" pitchFamily="2" charset="-122"/>
              </a:rPr>
              <a:t> operation is executed.</a:t>
            </a:r>
          </a:p>
          <a:p>
            <a:r>
              <a:rPr lang="en-US" altLang="zh-CN">
                <a:ea typeface="宋体" pitchFamily="2" charset="-122"/>
              </a:rPr>
              <a:t>Log force is performed to commit a transaction by forcing all its log records (including the commit record) to stable storage.</a:t>
            </a:r>
          </a:p>
          <a:p>
            <a:r>
              <a:rPr lang="en-US" altLang="zh-CN">
                <a:ea typeface="宋体" pitchFamily="2" charset="-122"/>
              </a:rPr>
              <a:t>Several log records can thus be output using a single output operation, reducing the I/O cost.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p:txBody>
          <a:bodyPr/>
          <a:lstStyle/>
          <a:p>
            <a:r>
              <a:rPr lang="en-US" altLang="zh-CN">
                <a:ea typeface="宋体" pitchFamily="2" charset="-122"/>
              </a:rPr>
              <a:t>Log Record Buffering (Cont.)</a:t>
            </a:r>
          </a:p>
        </p:txBody>
      </p:sp>
      <p:sp>
        <p:nvSpPr>
          <p:cNvPr id="116739" name="Rectangle 1027"/>
          <p:cNvSpPr>
            <a:spLocks noGrp="1" noChangeArrowheads="1"/>
          </p:cNvSpPr>
          <p:nvPr>
            <p:ph type="body" idx="1"/>
          </p:nvPr>
        </p:nvSpPr>
        <p:spPr/>
        <p:txBody>
          <a:bodyPr/>
          <a:lstStyle/>
          <a:p>
            <a:r>
              <a:rPr lang="en-US" altLang="zh-CN" dirty="0">
                <a:ea typeface="宋体" pitchFamily="2" charset="-122"/>
              </a:rPr>
              <a:t>The rules below must be followed if log records are buffered:</a:t>
            </a:r>
          </a:p>
          <a:p>
            <a:pPr lvl="1"/>
            <a:r>
              <a:rPr lang="en-US" altLang="zh-CN" dirty="0">
                <a:ea typeface="宋体" pitchFamily="2" charset="-122"/>
              </a:rPr>
              <a:t>Log records are output to stable storage in the order in which they are created. </a:t>
            </a:r>
          </a:p>
          <a:p>
            <a:pPr lvl="1"/>
            <a:r>
              <a:rPr lang="en-US" altLang="zh-CN" dirty="0">
                <a:ea typeface="宋体" pitchFamily="2" charset="-122"/>
              </a:rPr>
              <a:t>Transaction </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 enters the commit state only when the log record </a:t>
            </a:r>
            <a:br>
              <a:rPr lang="en-US" altLang="zh-CN" dirty="0">
                <a:ea typeface="宋体" pitchFamily="2" charset="-122"/>
              </a:rPr>
            </a:br>
            <a:r>
              <a:rPr lang="en-US" altLang="zh-CN" dirty="0">
                <a:ea typeface="宋体" pitchFamily="2" charset="-122"/>
              </a:rPr>
              <a:t>&lt;</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b="1" dirty="0">
                <a:ea typeface="宋体" pitchFamily="2" charset="-122"/>
              </a:rPr>
              <a:t>commit</a:t>
            </a:r>
            <a:r>
              <a:rPr lang="en-US" altLang="zh-CN" dirty="0">
                <a:ea typeface="宋体" pitchFamily="2" charset="-122"/>
              </a:rPr>
              <a:t>&gt; has been output to stable storage.</a:t>
            </a:r>
          </a:p>
          <a:p>
            <a:pPr lvl="1"/>
            <a:r>
              <a:rPr lang="en-US" altLang="zh-CN" dirty="0">
                <a:solidFill>
                  <a:srgbClr val="C00000"/>
                </a:solidFill>
                <a:ea typeface="宋体" pitchFamily="2" charset="-122"/>
              </a:rPr>
              <a:t>Before a block of data in main memory is output to the database, all log records pertaining to data in that block must have been output to stable storage</a:t>
            </a:r>
            <a:r>
              <a:rPr lang="en-US" altLang="zh-CN" dirty="0">
                <a:ea typeface="宋体" pitchFamily="2" charset="-122"/>
              </a:rPr>
              <a:t>. </a:t>
            </a:r>
          </a:p>
          <a:p>
            <a:pPr lvl="2"/>
            <a:r>
              <a:rPr lang="en-US" altLang="zh-CN" dirty="0">
                <a:ea typeface="宋体" pitchFamily="2" charset="-122"/>
              </a:rPr>
              <a:t>This rule is called the </a:t>
            </a:r>
            <a:r>
              <a:rPr lang="en-US" altLang="zh-CN" b="1" dirty="0">
                <a:solidFill>
                  <a:schemeClr val="tx2"/>
                </a:solidFill>
                <a:ea typeface="宋体" pitchFamily="2" charset="-122"/>
              </a:rPr>
              <a:t>write-ahead logging</a:t>
            </a:r>
            <a:r>
              <a:rPr lang="en-US" altLang="zh-CN" dirty="0">
                <a:ea typeface="宋体" pitchFamily="2" charset="-122"/>
              </a:rPr>
              <a:t> or </a:t>
            </a:r>
            <a:r>
              <a:rPr lang="en-US" altLang="zh-CN" b="1" dirty="0">
                <a:solidFill>
                  <a:schemeClr val="tx2"/>
                </a:solidFill>
                <a:ea typeface="宋体" pitchFamily="2" charset="-122"/>
              </a:rPr>
              <a:t>WAL</a:t>
            </a:r>
            <a:r>
              <a:rPr lang="en-US" altLang="zh-CN" b="1" dirty="0">
                <a:ea typeface="宋体" pitchFamily="2" charset="-122"/>
              </a:rPr>
              <a:t> </a:t>
            </a:r>
            <a:r>
              <a:rPr lang="en-US" altLang="zh-CN" dirty="0">
                <a:ea typeface="宋体" pitchFamily="2" charset="-122"/>
              </a:rPr>
              <a:t>rule</a:t>
            </a:r>
          </a:p>
          <a:p>
            <a:pPr lvl="3"/>
            <a:r>
              <a:rPr lang="en-US" altLang="zh-CN" dirty="0">
                <a:ea typeface="宋体" pitchFamily="2" charset="-122"/>
              </a:rPr>
              <a:t>Strictly speaking WAL only requires undo information to be output</a:t>
            </a:r>
          </a:p>
          <a:p>
            <a:endParaRPr lang="en-US" altLang="zh-CN" dirty="0">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dirty="0">
                <a:ea typeface="宋体" pitchFamily="2" charset="-122"/>
              </a:rPr>
              <a:t>Database Buffering</a:t>
            </a:r>
          </a:p>
        </p:txBody>
      </p:sp>
      <p:sp>
        <p:nvSpPr>
          <p:cNvPr id="68611" name="Rectangle 3"/>
          <p:cNvSpPr>
            <a:spLocks noGrp="1" noChangeArrowheads="1"/>
          </p:cNvSpPr>
          <p:nvPr>
            <p:ph type="body" idx="4294967295"/>
          </p:nvPr>
        </p:nvSpPr>
        <p:spPr>
          <a:xfrm>
            <a:off x="482600" y="1003300"/>
            <a:ext cx="8004452" cy="5283200"/>
          </a:xfrm>
        </p:spPr>
        <p:txBody>
          <a:bodyPr/>
          <a:lstStyle/>
          <a:p>
            <a:r>
              <a:rPr lang="en-US" altLang="zh-CN" sz="1800" dirty="0">
                <a:ea typeface="宋体" pitchFamily="2" charset="-122"/>
              </a:rPr>
              <a:t>Database maintains an in-memory buffer of data blocks</a:t>
            </a:r>
          </a:p>
          <a:p>
            <a:pPr lvl="1"/>
            <a:r>
              <a:rPr lang="en-US" altLang="zh-CN" sz="1600" dirty="0">
                <a:ea typeface="宋体" pitchFamily="2" charset="-122"/>
              </a:rPr>
              <a:t>When a new block is needed, if buffer is full an existing block needs to be removed from buffer</a:t>
            </a:r>
          </a:p>
          <a:p>
            <a:pPr lvl="1"/>
            <a:r>
              <a:rPr lang="en-US" altLang="zh-CN" sz="1600" dirty="0">
                <a:ea typeface="宋体" pitchFamily="2" charset="-122"/>
              </a:rPr>
              <a:t>If the block chosen for removal has been updated, it must be output to disk</a:t>
            </a:r>
          </a:p>
          <a:p>
            <a:r>
              <a:rPr lang="en-US" altLang="zh-CN" sz="1800" dirty="0">
                <a:ea typeface="宋体" pitchFamily="2" charset="-122"/>
              </a:rPr>
              <a:t>As a result of the write-ahead logging rule, if a block with uncommitted updates is output to disk, log records with undo information for the updates are output to the log on stable storage first.</a:t>
            </a:r>
          </a:p>
          <a:p>
            <a:pPr lvl="1"/>
            <a:r>
              <a:rPr lang="en-US" altLang="zh-CN" dirty="0"/>
              <a:t>The recovery algorithm supports the </a:t>
            </a:r>
            <a:r>
              <a:rPr lang="en-US" altLang="zh-CN" b="1" dirty="0">
                <a:solidFill>
                  <a:srgbClr val="000099"/>
                </a:solidFill>
              </a:rPr>
              <a:t>no-force policy</a:t>
            </a:r>
            <a:r>
              <a:rPr lang="en-US" altLang="zh-CN" dirty="0"/>
              <a:t>: i.e., updated blocks need not be written to disk when transaction commits</a:t>
            </a:r>
          </a:p>
          <a:p>
            <a:pPr lvl="2"/>
            <a:r>
              <a:rPr lang="en-US" altLang="zh-CN" b="1" dirty="0">
                <a:solidFill>
                  <a:srgbClr val="000099"/>
                </a:solidFill>
              </a:rPr>
              <a:t>force policy</a:t>
            </a:r>
            <a:r>
              <a:rPr lang="en-US" altLang="zh-CN" dirty="0"/>
              <a:t>: requires updated blocks to be written at commit</a:t>
            </a:r>
          </a:p>
          <a:p>
            <a:pPr lvl="1"/>
            <a:r>
              <a:rPr lang="en-US" altLang="zh-CN" dirty="0"/>
              <a:t>The recovery algorithm supports the </a:t>
            </a:r>
            <a:r>
              <a:rPr lang="en-US" altLang="zh-CN" b="1" dirty="0">
                <a:solidFill>
                  <a:srgbClr val="000099"/>
                </a:solidFill>
              </a:rPr>
              <a:t>steal policy</a:t>
            </a:r>
            <a:r>
              <a:rPr lang="en-US" altLang="zh-CN" dirty="0"/>
              <a:t>: i.e., blocks containing updates of uncommitted transactions can be written to disk, even before the transaction commits</a:t>
            </a:r>
          </a:p>
          <a:p>
            <a:pPr lvl="1"/>
            <a:r>
              <a:rPr lang="en-US" altLang="zh-CN" dirty="0"/>
              <a:t>Both no-force policy and steal policy can improve the concurrency performance of the system. </a:t>
            </a:r>
          </a:p>
          <a:p>
            <a:pPr lvl="1"/>
            <a:endParaRPr lang="en-US" altLang="zh-CN" sz="1600" dirty="0">
              <a:ea typeface="宋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dirty="0">
                <a:ea typeface="宋体" pitchFamily="2" charset="-122"/>
              </a:rPr>
              <a:t>Database Buffering (Cont.)</a:t>
            </a:r>
          </a:p>
        </p:txBody>
      </p:sp>
      <p:sp>
        <p:nvSpPr>
          <p:cNvPr id="68611" name="Rectangle 3"/>
          <p:cNvSpPr>
            <a:spLocks noGrp="1" noChangeArrowheads="1"/>
          </p:cNvSpPr>
          <p:nvPr>
            <p:ph type="body" idx="4294967295"/>
          </p:nvPr>
        </p:nvSpPr>
        <p:spPr>
          <a:xfrm>
            <a:off x="482600" y="1003300"/>
            <a:ext cx="8293100" cy="5283200"/>
          </a:xfrm>
        </p:spPr>
        <p:txBody>
          <a:bodyPr/>
          <a:lstStyle/>
          <a:p>
            <a:r>
              <a:rPr lang="en-US" altLang="zh-CN" sz="1800" dirty="0">
                <a:ea typeface="宋体" pitchFamily="2" charset="-122"/>
              </a:rPr>
              <a:t>No updates should be in progress on a block when it is output to disk.  Can be ensured as follows.</a:t>
            </a:r>
          </a:p>
          <a:p>
            <a:pPr lvl="1"/>
            <a:r>
              <a:rPr lang="en-US" altLang="zh-CN" sz="1600" dirty="0">
                <a:ea typeface="宋体" pitchFamily="2" charset="-122"/>
              </a:rPr>
              <a:t>Before writing a data item, transaction acquires exclusive lock on block containing the data item</a:t>
            </a:r>
          </a:p>
          <a:p>
            <a:pPr lvl="1"/>
            <a:r>
              <a:rPr lang="en-US" altLang="zh-CN" sz="1600" dirty="0">
                <a:ea typeface="宋体" pitchFamily="2" charset="-122"/>
              </a:rPr>
              <a:t>Lock can be released once the write is completed. </a:t>
            </a:r>
          </a:p>
          <a:p>
            <a:pPr lvl="2"/>
            <a:r>
              <a:rPr lang="en-US" altLang="zh-CN" sz="1600" dirty="0">
                <a:ea typeface="宋体" pitchFamily="2" charset="-122"/>
              </a:rPr>
              <a:t>Such locks held for short duration are called </a:t>
            </a:r>
            <a:r>
              <a:rPr lang="en-US" altLang="zh-CN" sz="1600" b="1" dirty="0">
                <a:solidFill>
                  <a:schemeClr val="tx2"/>
                </a:solidFill>
                <a:ea typeface="宋体" pitchFamily="2" charset="-122"/>
              </a:rPr>
              <a:t>latches</a:t>
            </a:r>
            <a:r>
              <a:rPr lang="en-US" altLang="zh-CN" sz="1600" dirty="0">
                <a:ea typeface="宋体" pitchFamily="2" charset="-122"/>
              </a:rPr>
              <a:t>.</a:t>
            </a:r>
          </a:p>
          <a:p>
            <a:pPr>
              <a:lnSpc>
                <a:spcPct val="90000"/>
              </a:lnSpc>
            </a:pPr>
            <a:r>
              <a:rPr lang="en-US" altLang="zh-CN" b="1" dirty="0"/>
              <a:t>Algorithm of output a block to disk</a:t>
            </a:r>
          </a:p>
          <a:p>
            <a:pPr marL="800100" lvl="1" indent="-342900">
              <a:lnSpc>
                <a:spcPct val="90000"/>
              </a:lnSpc>
              <a:buFont typeface="Webdings" pitchFamily="18" charset="2"/>
              <a:buAutoNum type="arabicPeriod"/>
            </a:pPr>
            <a:r>
              <a:rPr lang="en-US" altLang="zh-CN" dirty="0"/>
              <a:t>Acquire an exclusive latch on the block</a:t>
            </a:r>
          </a:p>
          <a:p>
            <a:pPr lvl="2">
              <a:lnSpc>
                <a:spcPct val="90000"/>
              </a:lnSpc>
            </a:pPr>
            <a:r>
              <a:rPr lang="en-US" altLang="zh-CN" dirty="0">
                <a:ea typeface="宋体" pitchFamily="2" charset="-122"/>
              </a:rPr>
              <a:t>Ensures no transaction is preforming a write on the block. </a:t>
            </a:r>
          </a:p>
          <a:p>
            <a:pPr marL="800100" lvl="1" indent="-342900">
              <a:lnSpc>
                <a:spcPct val="90000"/>
              </a:lnSpc>
              <a:buFont typeface="Webdings" pitchFamily="18" charset="2"/>
              <a:buAutoNum type="arabicPeriod"/>
            </a:pPr>
            <a:r>
              <a:rPr lang="en-US" altLang="zh-CN" dirty="0"/>
              <a:t>Perform a </a:t>
            </a:r>
            <a:r>
              <a:rPr lang="en-US" altLang="zh-CN" b="1" dirty="0">
                <a:solidFill>
                  <a:srgbClr val="C00000"/>
                </a:solidFill>
              </a:rPr>
              <a:t>log flush: </a:t>
            </a:r>
            <a:r>
              <a:rPr lang="en-US" altLang="zh-CN" dirty="0"/>
              <a:t>Output log records to stable storage until all log records pertaining to the block have been output. </a:t>
            </a:r>
            <a:endParaRPr lang="en-US" altLang="zh-CN" b="1" dirty="0">
              <a:solidFill>
                <a:srgbClr val="000099"/>
              </a:solidFill>
            </a:endParaRPr>
          </a:p>
          <a:p>
            <a:pPr marL="800100" lvl="1" indent="-342900">
              <a:lnSpc>
                <a:spcPct val="90000"/>
              </a:lnSpc>
              <a:buFont typeface="Webdings" pitchFamily="18" charset="2"/>
              <a:buAutoNum type="arabicPeriod"/>
            </a:pPr>
            <a:r>
              <a:rPr lang="en-US" altLang="zh-CN" dirty="0"/>
              <a:t>Output the block to disk</a:t>
            </a:r>
          </a:p>
          <a:p>
            <a:pPr marL="800100" lvl="1" indent="-342900">
              <a:lnSpc>
                <a:spcPct val="90000"/>
              </a:lnSpc>
              <a:buFont typeface="Webdings" pitchFamily="18" charset="2"/>
              <a:buAutoNum type="arabicPeriod"/>
            </a:pPr>
            <a:r>
              <a:rPr lang="en-US" altLang="zh-CN" dirty="0"/>
              <a:t>Release the latch on the block</a:t>
            </a:r>
          </a:p>
        </p:txBody>
      </p:sp>
    </p:spTree>
    <p:extLst>
      <p:ext uri="{BB962C8B-B14F-4D97-AF65-F5344CB8AC3E}">
        <p14:creationId xmlns:p14="http://schemas.microsoft.com/office/powerpoint/2010/main" val="143927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a:ea typeface="宋体" pitchFamily="2" charset="-122"/>
              </a:rPr>
              <a:t>Buffer Management (Cont.)</a:t>
            </a:r>
          </a:p>
        </p:txBody>
      </p:sp>
      <p:sp>
        <p:nvSpPr>
          <p:cNvPr id="70659" name="Rectangle 3"/>
          <p:cNvSpPr>
            <a:spLocks noGrp="1" noChangeArrowheads="1"/>
          </p:cNvSpPr>
          <p:nvPr>
            <p:ph type="body" idx="4294967295"/>
          </p:nvPr>
        </p:nvSpPr>
        <p:spPr/>
        <p:txBody>
          <a:bodyPr/>
          <a:lstStyle/>
          <a:p>
            <a:r>
              <a:rPr lang="en-US" altLang="zh-CN" dirty="0">
                <a:ea typeface="宋体" pitchFamily="2" charset="-122"/>
              </a:rPr>
              <a:t>Database buffer can be implemented either</a:t>
            </a:r>
          </a:p>
          <a:p>
            <a:pPr lvl="1"/>
            <a:r>
              <a:rPr lang="en-US" altLang="zh-CN" dirty="0">
                <a:ea typeface="宋体" pitchFamily="2" charset="-122"/>
              </a:rPr>
              <a:t>in an area of real main-memory reserved for the database, or</a:t>
            </a:r>
          </a:p>
          <a:p>
            <a:pPr lvl="1"/>
            <a:r>
              <a:rPr lang="en-US" altLang="zh-CN" dirty="0">
                <a:ea typeface="宋体" pitchFamily="2" charset="-122"/>
              </a:rPr>
              <a:t>in virtual memory</a:t>
            </a:r>
          </a:p>
          <a:p>
            <a:pPr lvl="1"/>
            <a:endParaRPr lang="en-US" altLang="zh-CN" dirty="0">
              <a:ea typeface="宋体" pitchFamily="2" charset="-122"/>
            </a:endParaRPr>
          </a:p>
          <a:p>
            <a:r>
              <a:rPr lang="en-US" altLang="zh-CN" dirty="0">
                <a:ea typeface="宋体" pitchFamily="2" charset="-122"/>
              </a:rPr>
              <a:t>Implementing buffer in reserved main-memory has drawbacks:</a:t>
            </a:r>
          </a:p>
          <a:p>
            <a:pPr lvl="1"/>
            <a:r>
              <a:rPr lang="en-US" altLang="zh-CN" dirty="0">
                <a:ea typeface="宋体" pitchFamily="2" charset="-122"/>
              </a:rPr>
              <a:t>Memory is partitioned before-hand between database buffer and applications, limiting flexibility.  </a:t>
            </a:r>
          </a:p>
          <a:p>
            <a:pPr lvl="1"/>
            <a:r>
              <a:rPr lang="en-US" altLang="zh-CN" dirty="0">
                <a:ea typeface="宋体" pitchFamily="2" charset="-122"/>
              </a:rPr>
              <a:t>Needs may change, and although operating system knows best how memory should be divided up at any time, it cannot change the partitioning of memory.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dirty="0">
                <a:ea typeface="宋体" pitchFamily="2" charset="-122"/>
              </a:rPr>
              <a:t>Buffer Management (Cont.)</a:t>
            </a:r>
          </a:p>
        </p:txBody>
      </p:sp>
      <p:sp>
        <p:nvSpPr>
          <p:cNvPr id="72707" name="Rectangle 3"/>
          <p:cNvSpPr>
            <a:spLocks noGrp="1" noChangeArrowheads="1"/>
          </p:cNvSpPr>
          <p:nvPr>
            <p:ph type="body" idx="4294967295"/>
          </p:nvPr>
        </p:nvSpPr>
        <p:spPr>
          <a:xfrm>
            <a:off x="533400" y="1181100"/>
            <a:ext cx="7848600" cy="4876800"/>
          </a:xfrm>
        </p:spPr>
        <p:txBody>
          <a:bodyPr/>
          <a:lstStyle/>
          <a:p>
            <a:r>
              <a:rPr lang="en-US" altLang="zh-CN" dirty="0">
                <a:ea typeface="宋体" pitchFamily="2" charset="-122"/>
              </a:rPr>
              <a:t>Database buffers are generally implemented in virtual memory in spite of some drawbacks: </a:t>
            </a:r>
          </a:p>
          <a:p>
            <a:pPr lvl="1"/>
            <a:r>
              <a:rPr lang="en-US" altLang="zh-CN" dirty="0">
                <a:ea typeface="宋体" pitchFamily="2" charset="-122"/>
              </a:rPr>
              <a:t>When operating system needs to evict a page that has been modified,  to make space for another page, the page is written to swap space on disk.</a:t>
            </a:r>
          </a:p>
          <a:p>
            <a:pPr lvl="1"/>
            <a:r>
              <a:rPr lang="en-US" altLang="zh-CN" dirty="0">
                <a:ea typeface="宋体" pitchFamily="2" charset="-122"/>
              </a:rPr>
              <a:t>When database decides to write buffer page to disk, buffer page may be in swap space, and may have to be read from swap space on disk and output to the database on disk, resulting in extra I/O! </a:t>
            </a:r>
          </a:p>
          <a:p>
            <a:pPr lvl="2"/>
            <a:r>
              <a:rPr lang="en-US" altLang="zh-CN" dirty="0">
                <a:ea typeface="宋体" pitchFamily="2" charset="-122"/>
              </a:rPr>
              <a:t>Known as </a:t>
            </a:r>
            <a:r>
              <a:rPr lang="en-US" altLang="zh-CN" b="1" dirty="0">
                <a:solidFill>
                  <a:schemeClr val="tx2"/>
                </a:solidFill>
                <a:ea typeface="宋体" pitchFamily="2" charset="-122"/>
              </a:rPr>
              <a:t>dual paging</a:t>
            </a:r>
            <a:r>
              <a:rPr lang="en-US" altLang="zh-CN" dirty="0">
                <a:ea typeface="宋体" pitchFamily="2" charset="-122"/>
              </a:rPr>
              <a:t> problem.</a:t>
            </a:r>
          </a:p>
          <a:p>
            <a:pPr lvl="1"/>
            <a:r>
              <a:rPr lang="en-US" altLang="zh-CN" dirty="0">
                <a:ea typeface="宋体" pitchFamily="2" charset="-122"/>
              </a:rPr>
              <a:t>Ideally when swapping out a database buffer page, operating system should pass control to database, which in turn outputs page to database instead of to swap space (making sure to output log records first)</a:t>
            </a:r>
          </a:p>
          <a:p>
            <a:pPr lvl="2"/>
            <a:r>
              <a:rPr lang="en-US" altLang="zh-CN" dirty="0">
                <a:ea typeface="宋体" pitchFamily="2" charset="-122"/>
              </a:rPr>
              <a:t>Dual paging can thus be avoided, but common operating systems do not support such functionality.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pPr>
              <a:defRPr/>
            </a:pPr>
            <a:r>
              <a:rPr lang="en-US" altLang="zh-CN" dirty="0">
                <a:ea typeface="宋体" pitchFamily="2" charset="-122"/>
              </a:rPr>
              <a:t>Fuzzy </a:t>
            </a:r>
            <a:r>
              <a:rPr lang="en-US" altLang="zh-CN" dirty="0" err="1">
                <a:ea typeface="宋体" pitchFamily="2" charset="-122"/>
              </a:rPr>
              <a:t>Checkpointing</a:t>
            </a:r>
            <a:endParaRPr lang="en-US" altLang="zh-CN" dirty="0">
              <a:ea typeface="宋体" pitchFamily="2" charset="-122"/>
            </a:endParaRPr>
          </a:p>
        </p:txBody>
      </p:sp>
      <p:sp>
        <p:nvSpPr>
          <p:cNvPr id="33795" name="Rectangle 3"/>
          <p:cNvSpPr>
            <a:spLocks noGrp="1" noChangeArrowheads="1"/>
          </p:cNvSpPr>
          <p:nvPr>
            <p:ph type="body" idx="4294967295"/>
          </p:nvPr>
        </p:nvSpPr>
        <p:spPr>
          <a:xfrm>
            <a:off x="842963" y="1106488"/>
            <a:ext cx="7912100" cy="5410200"/>
          </a:xfrm>
        </p:spPr>
        <p:txBody>
          <a:bodyPr/>
          <a:lstStyle/>
          <a:p>
            <a:pPr marL="381000" indent="-381000">
              <a:lnSpc>
                <a:spcPct val="90000"/>
              </a:lnSpc>
            </a:pPr>
            <a:r>
              <a:rPr lang="en-US" altLang="zh-CN" sz="2000" dirty="0"/>
              <a:t>To avoid long interruption of normal processing during </a:t>
            </a:r>
            <a:r>
              <a:rPr lang="en-US" altLang="zh-CN" sz="2000" dirty="0" err="1"/>
              <a:t>checkpointing</a:t>
            </a:r>
            <a:r>
              <a:rPr lang="en-US" altLang="zh-CN" sz="2000" dirty="0"/>
              <a:t>, allow updates to happen during </a:t>
            </a:r>
            <a:r>
              <a:rPr lang="en-US" altLang="zh-CN" sz="2000" dirty="0" err="1"/>
              <a:t>checkpointing</a:t>
            </a:r>
            <a:endParaRPr lang="en-US" altLang="zh-CN" sz="2000" dirty="0"/>
          </a:p>
          <a:p>
            <a:pPr marL="381000" indent="-381000">
              <a:lnSpc>
                <a:spcPct val="90000"/>
              </a:lnSpc>
            </a:pPr>
            <a:r>
              <a:rPr lang="en-US" altLang="zh-CN" sz="2000" b="1" dirty="0">
                <a:solidFill>
                  <a:srgbClr val="C00000"/>
                </a:solidFill>
              </a:rPr>
              <a:t>Fuzzy </a:t>
            </a:r>
            <a:r>
              <a:rPr lang="en-US" altLang="zh-CN" sz="2000" b="1" dirty="0" err="1">
                <a:solidFill>
                  <a:srgbClr val="C00000"/>
                </a:solidFill>
              </a:rPr>
              <a:t>checkpointing</a:t>
            </a:r>
            <a:r>
              <a:rPr lang="en-US" altLang="zh-CN" sz="2000" dirty="0"/>
              <a:t> is done as follows:</a:t>
            </a:r>
          </a:p>
          <a:p>
            <a:pPr marL="800100" lvl="1" indent="-342900">
              <a:lnSpc>
                <a:spcPct val="90000"/>
              </a:lnSpc>
              <a:spcBef>
                <a:spcPts val="1200"/>
              </a:spcBef>
              <a:buFont typeface="Monotype Sorts" charset="2"/>
              <a:buAutoNum type="arabicPeriod"/>
            </a:pPr>
            <a:r>
              <a:rPr lang="en-US" altLang="zh-CN" dirty="0"/>
              <a:t>Temporarily stop all updates by transactions</a:t>
            </a:r>
          </a:p>
          <a:p>
            <a:pPr marL="800100" lvl="1" indent="-342900">
              <a:lnSpc>
                <a:spcPct val="90000"/>
              </a:lnSpc>
              <a:spcBef>
                <a:spcPts val="1200"/>
              </a:spcBef>
              <a:buFont typeface="Monotype Sorts" charset="2"/>
              <a:buAutoNum type="arabicPeriod"/>
            </a:pPr>
            <a:r>
              <a:rPr lang="en-US" altLang="zh-CN" dirty="0"/>
              <a:t>Write a &lt;</a:t>
            </a:r>
            <a:r>
              <a:rPr lang="en-US" altLang="zh-CN" b="1" dirty="0"/>
              <a:t>checkpoint</a:t>
            </a:r>
            <a:r>
              <a:rPr lang="en-US" altLang="zh-CN" dirty="0"/>
              <a:t> </a:t>
            </a:r>
            <a:r>
              <a:rPr lang="en-US" altLang="zh-CN" i="1" dirty="0"/>
              <a:t>L</a:t>
            </a:r>
            <a:r>
              <a:rPr lang="en-US" altLang="zh-CN" dirty="0"/>
              <a:t>&gt; log record and </a:t>
            </a:r>
            <a:r>
              <a:rPr lang="en-US" altLang="zh-CN" dirty="0">
                <a:solidFill>
                  <a:srgbClr val="FF0000"/>
                </a:solidFill>
              </a:rPr>
              <a:t>force log to stable storage</a:t>
            </a:r>
          </a:p>
          <a:p>
            <a:pPr marL="800100" lvl="1" indent="-342900">
              <a:lnSpc>
                <a:spcPct val="90000"/>
              </a:lnSpc>
              <a:spcBef>
                <a:spcPts val="1200"/>
              </a:spcBef>
              <a:buFont typeface="Monotype Sorts" charset="2"/>
              <a:buAutoNum type="arabicPeriod"/>
            </a:pPr>
            <a:r>
              <a:rPr lang="en-US" altLang="zh-CN" dirty="0"/>
              <a:t>Note list </a:t>
            </a:r>
            <a:r>
              <a:rPr lang="en-US" altLang="zh-CN" i="1" dirty="0"/>
              <a:t>M</a:t>
            </a:r>
            <a:r>
              <a:rPr lang="en-US" altLang="zh-CN" dirty="0"/>
              <a:t> of modified buffer blocks</a:t>
            </a:r>
          </a:p>
          <a:p>
            <a:pPr marL="800100" lvl="1" indent="-342900">
              <a:lnSpc>
                <a:spcPct val="90000"/>
              </a:lnSpc>
              <a:spcBef>
                <a:spcPts val="1200"/>
              </a:spcBef>
              <a:buFont typeface="Monotype Sorts" charset="2"/>
              <a:buAutoNum type="arabicPeriod"/>
            </a:pPr>
            <a:r>
              <a:rPr lang="en-US" altLang="zh-CN" dirty="0">
                <a:solidFill>
                  <a:srgbClr val="C00000"/>
                </a:solidFill>
              </a:rPr>
              <a:t>Now permit </a:t>
            </a:r>
            <a:r>
              <a:rPr lang="en-US" altLang="zh-CN" dirty="0"/>
              <a:t>transactions to proceed with their actions</a:t>
            </a:r>
          </a:p>
          <a:p>
            <a:pPr marL="800100" lvl="1" indent="-342900">
              <a:lnSpc>
                <a:spcPct val="90000"/>
              </a:lnSpc>
              <a:spcBef>
                <a:spcPts val="1200"/>
              </a:spcBef>
              <a:buFont typeface="Monotype Sorts" charset="2"/>
              <a:buAutoNum type="arabicPeriod"/>
            </a:pPr>
            <a:r>
              <a:rPr lang="en-US" altLang="zh-CN" dirty="0"/>
              <a:t>Output to disk all modified buffer blocks in list </a:t>
            </a:r>
            <a:r>
              <a:rPr lang="en-US" altLang="zh-CN" i="1" dirty="0"/>
              <a:t>M</a:t>
            </a:r>
            <a:endParaRPr lang="en-US" altLang="zh-CN" dirty="0"/>
          </a:p>
          <a:p>
            <a:pPr marL="1200150" lvl="2" indent="-342900">
              <a:lnSpc>
                <a:spcPct val="90000"/>
              </a:lnSpc>
              <a:spcBef>
                <a:spcPts val="1200"/>
              </a:spcBef>
              <a:buFont typeface="Monotype Sorts" charset="2"/>
              <a:buChar char="H"/>
            </a:pPr>
            <a:r>
              <a:rPr lang="en-US" altLang="zh-CN" sz="1800" dirty="0"/>
              <a:t>blocks should not be updated while being output</a:t>
            </a:r>
          </a:p>
          <a:p>
            <a:pPr marL="1200150" lvl="2" indent="-342900">
              <a:lnSpc>
                <a:spcPct val="90000"/>
              </a:lnSpc>
              <a:spcBef>
                <a:spcPts val="1200"/>
              </a:spcBef>
              <a:buFont typeface="Monotype Sorts" charset="2"/>
              <a:buChar char="H"/>
            </a:pPr>
            <a:r>
              <a:rPr lang="en-US" altLang="zh-CN" sz="1800" dirty="0"/>
              <a:t>Follow WAL: all log records pertaining to a block must be output before the block is output</a:t>
            </a:r>
          </a:p>
          <a:p>
            <a:pPr marL="800100" lvl="1" indent="-342900">
              <a:lnSpc>
                <a:spcPct val="90000"/>
              </a:lnSpc>
              <a:spcBef>
                <a:spcPts val="1200"/>
              </a:spcBef>
              <a:buFont typeface="Monotype Sorts" charset="2"/>
              <a:buAutoNum type="arabicPeriod"/>
            </a:pPr>
            <a:r>
              <a:rPr lang="en-US" altLang="zh-CN" dirty="0"/>
              <a:t>Store a pointer to the </a:t>
            </a:r>
            <a:r>
              <a:rPr lang="en-US" altLang="zh-CN" b="1" dirty="0"/>
              <a:t>checkpoint</a:t>
            </a:r>
            <a:r>
              <a:rPr lang="en-US" altLang="zh-CN" dirty="0"/>
              <a:t> record in a fixed position </a:t>
            </a:r>
            <a:r>
              <a:rPr lang="en-US" altLang="zh-CN" b="1" dirty="0" err="1">
                <a:solidFill>
                  <a:srgbClr val="C00000"/>
                </a:solidFill>
              </a:rPr>
              <a:t>last</a:t>
            </a:r>
            <a:r>
              <a:rPr lang="en-US" altLang="zh-CN" dirty="0" err="1">
                <a:solidFill>
                  <a:srgbClr val="C00000"/>
                </a:solidFill>
              </a:rPr>
              <a:t>_</a:t>
            </a:r>
            <a:r>
              <a:rPr lang="en-US" altLang="zh-CN" b="1" dirty="0" err="1">
                <a:solidFill>
                  <a:srgbClr val="C00000"/>
                </a:solidFill>
              </a:rPr>
              <a:t>checkpoint</a:t>
            </a:r>
            <a:r>
              <a:rPr lang="en-US" altLang="zh-CN" dirty="0">
                <a:solidFill>
                  <a:srgbClr val="C00000"/>
                </a:solidFill>
              </a:rPr>
              <a:t> </a:t>
            </a:r>
            <a:r>
              <a:rPr lang="en-US" altLang="zh-CN" dirty="0"/>
              <a:t>on disk</a:t>
            </a:r>
          </a:p>
        </p:txBody>
      </p:sp>
    </p:spTree>
    <p:extLst>
      <p:ext uri="{BB962C8B-B14F-4D97-AF65-F5344CB8AC3E}">
        <p14:creationId xmlns:p14="http://schemas.microsoft.com/office/powerpoint/2010/main" val="354283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a:xfrm>
            <a:off x="768350" y="117475"/>
            <a:ext cx="8193088" cy="623888"/>
          </a:xfrm>
        </p:spPr>
        <p:txBody>
          <a:bodyPr/>
          <a:lstStyle/>
          <a:p>
            <a:pPr>
              <a:defRPr/>
            </a:pPr>
            <a:r>
              <a:rPr lang="en-US" altLang="zh-CN" dirty="0">
                <a:ea typeface="宋体" pitchFamily="2" charset="-122"/>
              </a:rPr>
              <a:t>Fuzzy </a:t>
            </a:r>
            <a:r>
              <a:rPr lang="en-US" altLang="zh-CN" dirty="0" err="1">
                <a:ea typeface="宋体" pitchFamily="2" charset="-122"/>
              </a:rPr>
              <a:t>Checkpointing</a:t>
            </a:r>
            <a:r>
              <a:rPr lang="en-US" altLang="zh-CN" dirty="0">
                <a:ea typeface="宋体" pitchFamily="2" charset="-122"/>
              </a:rPr>
              <a:t> (Cont.)</a:t>
            </a:r>
          </a:p>
        </p:txBody>
      </p:sp>
      <p:sp>
        <p:nvSpPr>
          <p:cNvPr id="34819" name="Rectangle 3"/>
          <p:cNvSpPr>
            <a:spLocks noGrp="1" noChangeArrowheads="1"/>
          </p:cNvSpPr>
          <p:nvPr>
            <p:ph type="body" idx="4294967295"/>
          </p:nvPr>
        </p:nvSpPr>
        <p:spPr>
          <a:xfrm>
            <a:off x="696911" y="1216026"/>
            <a:ext cx="7661275" cy="4903787"/>
          </a:xfrm>
        </p:spPr>
        <p:txBody>
          <a:bodyPr/>
          <a:lstStyle/>
          <a:p>
            <a:r>
              <a:rPr lang="en-US" altLang="zh-CN" sz="2000" dirty="0"/>
              <a:t>When recovering using a fuzzy checkpoint, start scan from the </a:t>
            </a:r>
            <a:r>
              <a:rPr lang="en-US" altLang="zh-CN" sz="2000" b="1" dirty="0"/>
              <a:t>checkpoint</a:t>
            </a:r>
            <a:r>
              <a:rPr lang="en-US" altLang="zh-CN" sz="2000" dirty="0"/>
              <a:t> record pointed to by </a:t>
            </a:r>
            <a:r>
              <a:rPr lang="en-US" altLang="zh-CN" sz="2000" b="1" dirty="0"/>
              <a:t> </a:t>
            </a:r>
            <a:r>
              <a:rPr lang="en-US" altLang="zh-CN" sz="2000" b="1" dirty="0" err="1"/>
              <a:t>last</a:t>
            </a:r>
            <a:r>
              <a:rPr lang="en-US" altLang="zh-CN" sz="2000" dirty="0" err="1"/>
              <a:t>_</a:t>
            </a:r>
            <a:r>
              <a:rPr lang="en-US" altLang="zh-CN" sz="2000" b="1" dirty="0" err="1"/>
              <a:t>checkpoint</a:t>
            </a:r>
            <a:endParaRPr lang="en-US" altLang="zh-CN" sz="2000" b="1" dirty="0"/>
          </a:p>
          <a:p>
            <a:pPr lvl="1"/>
            <a:r>
              <a:rPr lang="en-US" altLang="zh-CN" dirty="0"/>
              <a:t>Log records before </a:t>
            </a:r>
            <a:r>
              <a:rPr lang="en-US" altLang="zh-CN" b="1" dirty="0"/>
              <a:t> </a:t>
            </a:r>
            <a:r>
              <a:rPr lang="en-US" altLang="zh-CN" b="1" dirty="0" err="1"/>
              <a:t>last</a:t>
            </a:r>
            <a:r>
              <a:rPr lang="en-US" altLang="zh-CN" dirty="0" err="1"/>
              <a:t>_</a:t>
            </a:r>
            <a:r>
              <a:rPr lang="en-US" altLang="zh-CN" b="1" dirty="0" err="1"/>
              <a:t>checkpoint</a:t>
            </a:r>
            <a:r>
              <a:rPr lang="en-US" altLang="zh-CN" dirty="0"/>
              <a:t> have their updates reflected in database on disk, and need not be redone.</a:t>
            </a:r>
          </a:p>
          <a:p>
            <a:pPr lvl="1"/>
            <a:r>
              <a:rPr lang="en-US" altLang="zh-CN" dirty="0"/>
              <a:t>Incomplete checkpoints, where system had crashed while performing checkpoint, are handled safely</a:t>
            </a:r>
          </a:p>
          <a:p>
            <a:endParaRPr lang="en-US" altLang="zh-CN" sz="2000" dirty="0"/>
          </a:p>
        </p:txBody>
      </p:sp>
      <p:grpSp>
        <p:nvGrpSpPr>
          <p:cNvPr id="34820" name="Group 14"/>
          <p:cNvGrpSpPr>
            <a:grpSpLocks/>
          </p:cNvGrpSpPr>
          <p:nvPr/>
        </p:nvGrpSpPr>
        <p:grpSpPr bwMode="auto">
          <a:xfrm>
            <a:off x="1355686" y="3816350"/>
            <a:ext cx="5900736" cy="1835150"/>
            <a:chOff x="535" y="3017"/>
            <a:chExt cx="3717" cy="1156"/>
          </a:xfrm>
        </p:grpSpPr>
        <p:sp>
          <p:nvSpPr>
            <p:cNvPr id="34821" name="Rectangle 4"/>
            <p:cNvSpPr>
              <a:spLocks noChangeArrowheads="1"/>
            </p:cNvSpPr>
            <p:nvPr/>
          </p:nvSpPr>
          <p:spPr bwMode="auto">
            <a:xfrm>
              <a:off x="3310" y="3017"/>
              <a:ext cx="942" cy="859"/>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gn="ctr">
                <a:spcBef>
                  <a:spcPct val="0"/>
                </a:spcBef>
                <a:buClrTx/>
                <a:buSzTx/>
                <a:buFontTx/>
                <a:buNone/>
              </a:pPr>
              <a:r>
                <a:rPr kumimoji="0" lang="en-US" altLang="zh-CN" dirty="0"/>
                <a:t>……</a:t>
              </a:r>
            </a:p>
            <a:p>
              <a:pPr algn="ctr">
                <a:spcBef>
                  <a:spcPct val="0"/>
                </a:spcBef>
                <a:buClrTx/>
                <a:buSzTx/>
                <a:buFontTx/>
                <a:buNone/>
              </a:pPr>
              <a:r>
                <a:rPr kumimoji="0" lang="en-US" altLang="zh-CN" dirty="0"/>
                <a:t>&lt;</a:t>
              </a:r>
              <a:r>
                <a:rPr kumimoji="0" lang="en-US" altLang="zh-CN" sz="2000" dirty="0"/>
                <a:t>checkpoint L&gt;</a:t>
              </a:r>
            </a:p>
            <a:p>
              <a:pPr algn="ctr">
                <a:spcBef>
                  <a:spcPct val="0"/>
                </a:spcBef>
                <a:buClrTx/>
                <a:buSzTx/>
                <a:buFontTx/>
                <a:buNone/>
              </a:pPr>
              <a:r>
                <a:rPr kumimoji="0" lang="en-US" altLang="zh-CN" sz="2000" dirty="0"/>
                <a:t>…..</a:t>
              </a:r>
            </a:p>
            <a:p>
              <a:pPr algn="ctr">
                <a:spcBef>
                  <a:spcPct val="0"/>
                </a:spcBef>
                <a:buClrTx/>
                <a:buSzTx/>
                <a:buFontTx/>
                <a:buNone/>
              </a:pPr>
              <a:r>
                <a:rPr kumimoji="0" lang="en-US" altLang="zh-CN" sz="2000" dirty="0"/>
                <a:t>&lt;checkpoint L</a:t>
              </a:r>
              <a:r>
                <a:rPr kumimoji="0" lang="en-US" altLang="zh-CN" dirty="0"/>
                <a:t>&gt;</a:t>
              </a:r>
            </a:p>
            <a:p>
              <a:pPr algn="ctr">
                <a:spcBef>
                  <a:spcPct val="0"/>
                </a:spcBef>
                <a:buClrTx/>
                <a:buSzTx/>
                <a:buFontTx/>
                <a:buNone/>
              </a:pPr>
              <a:r>
                <a:rPr kumimoji="0" lang="en-US" altLang="zh-CN" dirty="0"/>
                <a:t>…..</a:t>
              </a:r>
            </a:p>
            <a:p>
              <a:pPr algn="ctr">
                <a:spcBef>
                  <a:spcPct val="0"/>
                </a:spcBef>
                <a:buClrTx/>
                <a:buSzTx/>
                <a:buFontTx/>
                <a:buNone/>
              </a:pPr>
              <a:endParaRPr kumimoji="0" lang="en-US" altLang="zh-CN" dirty="0"/>
            </a:p>
          </p:txBody>
        </p:sp>
        <p:sp>
          <p:nvSpPr>
            <p:cNvPr id="34822" name="Text Box 5"/>
            <p:cNvSpPr txBox="1">
              <a:spLocks noChangeArrowheads="1"/>
            </p:cNvSpPr>
            <p:nvPr/>
          </p:nvSpPr>
          <p:spPr bwMode="auto">
            <a:xfrm>
              <a:off x="3588" y="3921"/>
              <a:ext cx="3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zh-CN" sz="2000" dirty="0"/>
                <a:t>Log</a:t>
              </a:r>
            </a:p>
          </p:txBody>
        </p:sp>
        <p:sp>
          <p:nvSpPr>
            <p:cNvPr id="34823" name="Oval 6"/>
            <p:cNvSpPr>
              <a:spLocks noChangeArrowheads="1"/>
            </p:cNvSpPr>
            <p:nvPr/>
          </p:nvSpPr>
          <p:spPr bwMode="auto">
            <a:xfrm>
              <a:off x="1859" y="3231"/>
              <a:ext cx="640" cy="1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34824" name="Oval 7"/>
            <p:cNvSpPr>
              <a:spLocks noChangeArrowheads="1"/>
            </p:cNvSpPr>
            <p:nvPr/>
          </p:nvSpPr>
          <p:spPr bwMode="auto">
            <a:xfrm>
              <a:off x="1855" y="3921"/>
              <a:ext cx="640" cy="183"/>
            </a:xfrm>
            <a:prstGeom prst="ellipse">
              <a:avLst/>
            </a:prstGeom>
            <a:solidFill>
              <a:schemeClr val="accent1"/>
            </a:soli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34825" name="Line 8"/>
            <p:cNvSpPr>
              <a:spLocks noChangeShapeType="1"/>
            </p:cNvSpPr>
            <p:nvPr/>
          </p:nvSpPr>
          <p:spPr bwMode="auto">
            <a:xfrm>
              <a:off x="1858" y="3320"/>
              <a:ext cx="0" cy="7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26" name="Line 9"/>
            <p:cNvSpPr>
              <a:spLocks noChangeShapeType="1"/>
            </p:cNvSpPr>
            <p:nvPr/>
          </p:nvSpPr>
          <p:spPr bwMode="auto">
            <a:xfrm>
              <a:off x="2494" y="3298"/>
              <a:ext cx="0" cy="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27" name="Line 10"/>
            <p:cNvSpPr>
              <a:spLocks noChangeShapeType="1"/>
            </p:cNvSpPr>
            <p:nvPr/>
          </p:nvSpPr>
          <p:spPr bwMode="auto">
            <a:xfrm flipV="1">
              <a:off x="2231" y="3135"/>
              <a:ext cx="979" cy="4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28" name="Text Box 11"/>
            <p:cNvSpPr txBox="1">
              <a:spLocks noChangeArrowheads="1"/>
            </p:cNvSpPr>
            <p:nvPr/>
          </p:nvSpPr>
          <p:spPr bwMode="auto">
            <a:xfrm>
              <a:off x="535" y="3471"/>
              <a:ext cx="12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zh-CN" sz="2000" dirty="0" err="1">
                  <a:solidFill>
                    <a:srgbClr val="000099"/>
                  </a:solidFill>
                </a:rPr>
                <a:t>last_checkpoint</a:t>
              </a:r>
              <a:endParaRPr kumimoji="0" lang="en-US" altLang="zh-CN" sz="2000" dirty="0">
                <a:solidFill>
                  <a:srgbClr val="000099"/>
                </a:solidFill>
              </a:endParaRPr>
            </a:p>
          </p:txBody>
        </p:sp>
        <p:sp>
          <p:nvSpPr>
            <p:cNvPr id="34829" name="Rectangle 12"/>
            <p:cNvSpPr>
              <a:spLocks noChangeArrowheads="1"/>
            </p:cNvSpPr>
            <p:nvPr/>
          </p:nvSpPr>
          <p:spPr bwMode="auto">
            <a:xfrm>
              <a:off x="2112" y="3566"/>
              <a:ext cx="128" cy="82"/>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34830" name="Line 14"/>
            <p:cNvSpPr>
              <a:spLocks noChangeShapeType="1"/>
            </p:cNvSpPr>
            <p:nvPr/>
          </p:nvSpPr>
          <p:spPr bwMode="auto">
            <a:xfrm>
              <a:off x="1746" y="3611"/>
              <a:ext cx="375"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1046870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dirty="0">
                <a:ea typeface="宋体" pitchFamily="2" charset="-122"/>
              </a:rPr>
              <a:t>Failure with Loss of Nonvolatile Storage</a:t>
            </a:r>
          </a:p>
        </p:txBody>
      </p:sp>
      <p:sp>
        <p:nvSpPr>
          <p:cNvPr id="75779" name="Rectangle 3"/>
          <p:cNvSpPr>
            <a:spLocks noGrp="1" noChangeArrowheads="1"/>
          </p:cNvSpPr>
          <p:nvPr>
            <p:ph type="body" idx="4294967295"/>
          </p:nvPr>
        </p:nvSpPr>
        <p:spPr>
          <a:xfrm>
            <a:off x="571500" y="1168400"/>
            <a:ext cx="7848600" cy="4876800"/>
          </a:xfrm>
        </p:spPr>
        <p:txBody>
          <a:bodyPr/>
          <a:lstStyle/>
          <a:p>
            <a:pPr>
              <a:lnSpc>
                <a:spcPct val="90000"/>
              </a:lnSpc>
            </a:pPr>
            <a:r>
              <a:rPr lang="en-US" altLang="zh-CN" sz="1800" dirty="0">
                <a:ea typeface="宋体" pitchFamily="2" charset="-122"/>
              </a:rPr>
              <a:t>So far we assumed no loss of non-volatile storage</a:t>
            </a:r>
          </a:p>
          <a:p>
            <a:pPr>
              <a:lnSpc>
                <a:spcPct val="90000"/>
              </a:lnSpc>
            </a:pPr>
            <a:r>
              <a:rPr lang="en-US" altLang="zh-CN" sz="1800" dirty="0">
                <a:ea typeface="宋体" pitchFamily="2" charset="-122"/>
              </a:rPr>
              <a:t>Technique similar to </a:t>
            </a:r>
            <a:r>
              <a:rPr lang="en-US" altLang="zh-CN" sz="1800" dirty="0" err="1">
                <a:ea typeface="宋体" pitchFamily="2" charset="-122"/>
              </a:rPr>
              <a:t>checkpointing</a:t>
            </a:r>
            <a:r>
              <a:rPr lang="en-US" altLang="zh-CN" sz="1800" dirty="0">
                <a:ea typeface="宋体" pitchFamily="2" charset="-122"/>
              </a:rPr>
              <a:t> used to deal with loss of non-volatile storage</a:t>
            </a:r>
          </a:p>
          <a:p>
            <a:pPr lvl="1">
              <a:lnSpc>
                <a:spcPct val="90000"/>
              </a:lnSpc>
            </a:pPr>
            <a:r>
              <a:rPr lang="en-US" altLang="zh-CN" sz="1600" dirty="0">
                <a:ea typeface="宋体" pitchFamily="2" charset="-122"/>
              </a:rPr>
              <a:t>Periodically </a:t>
            </a:r>
            <a:r>
              <a:rPr lang="en-US" altLang="zh-CN" sz="1600" b="1" dirty="0">
                <a:solidFill>
                  <a:schemeClr val="tx2"/>
                </a:solidFill>
                <a:ea typeface="宋体" pitchFamily="2" charset="-122"/>
              </a:rPr>
              <a:t>dump</a:t>
            </a:r>
            <a:r>
              <a:rPr lang="en-US" altLang="zh-CN" sz="1600" dirty="0">
                <a:ea typeface="宋体" pitchFamily="2" charset="-122"/>
              </a:rPr>
              <a:t> the entire content of the database to stable storage</a:t>
            </a:r>
          </a:p>
          <a:p>
            <a:pPr lvl="1">
              <a:lnSpc>
                <a:spcPct val="90000"/>
              </a:lnSpc>
            </a:pPr>
            <a:r>
              <a:rPr lang="en-US" altLang="zh-CN" sz="1600" dirty="0">
                <a:ea typeface="宋体" pitchFamily="2" charset="-122"/>
              </a:rPr>
              <a:t>No transaction may be active during the dump procedure; a procedure similar to </a:t>
            </a:r>
            <a:r>
              <a:rPr lang="en-US" altLang="zh-CN" sz="1600" dirty="0" err="1">
                <a:ea typeface="宋体" pitchFamily="2" charset="-122"/>
              </a:rPr>
              <a:t>checkpointing</a:t>
            </a:r>
            <a:r>
              <a:rPr lang="en-US" altLang="zh-CN" sz="1600" dirty="0">
                <a:ea typeface="宋体" pitchFamily="2" charset="-122"/>
              </a:rPr>
              <a:t> must take place</a:t>
            </a:r>
          </a:p>
          <a:p>
            <a:pPr lvl="2">
              <a:lnSpc>
                <a:spcPct val="90000"/>
              </a:lnSpc>
            </a:pPr>
            <a:r>
              <a:rPr lang="en-US" altLang="zh-CN" sz="1600" dirty="0">
                <a:ea typeface="宋体" pitchFamily="2" charset="-122"/>
              </a:rPr>
              <a:t>Output all log records currently residing in main memory onto stable storage.</a:t>
            </a:r>
          </a:p>
          <a:p>
            <a:pPr lvl="2">
              <a:lnSpc>
                <a:spcPct val="90000"/>
              </a:lnSpc>
            </a:pPr>
            <a:r>
              <a:rPr lang="en-US" altLang="zh-CN" sz="1600" dirty="0">
                <a:ea typeface="宋体" pitchFamily="2" charset="-122"/>
              </a:rPr>
              <a:t>Output all buffer blocks onto the disk.</a:t>
            </a:r>
          </a:p>
          <a:p>
            <a:pPr lvl="2">
              <a:lnSpc>
                <a:spcPct val="90000"/>
              </a:lnSpc>
            </a:pPr>
            <a:r>
              <a:rPr lang="en-US" altLang="zh-CN" sz="1600" dirty="0">
                <a:ea typeface="宋体" pitchFamily="2" charset="-122"/>
              </a:rPr>
              <a:t>Copy the contents of the database to stable storage.</a:t>
            </a:r>
          </a:p>
          <a:p>
            <a:pPr lvl="2">
              <a:lnSpc>
                <a:spcPct val="90000"/>
              </a:lnSpc>
            </a:pPr>
            <a:r>
              <a:rPr lang="en-US" altLang="zh-CN" sz="1600" dirty="0">
                <a:ea typeface="宋体" pitchFamily="2" charset="-122"/>
              </a:rPr>
              <a:t>Output a record &lt;</a:t>
            </a:r>
            <a:r>
              <a:rPr lang="en-US" altLang="zh-CN" sz="1600" b="1" dirty="0">
                <a:ea typeface="宋体" pitchFamily="2" charset="-122"/>
              </a:rPr>
              <a:t>dump</a:t>
            </a:r>
            <a:r>
              <a:rPr lang="en-US" altLang="zh-CN" sz="1600" dirty="0">
                <a:ea typeface="宋体" pitchFamily="2" charset="-122"/>
              </a:rPr>
              <a:t>&gt; to log on stable storage.</a:t>
            </a:r>
          </a:p>
          <a:p>
            <a:pPr lvl="1">
              <a:lnSpc>
                <a:spcPct val="90000"/>
              </a:lnSpc>
            </a:pPr>
            <a:r>
              <a:rPr lang="en-US" altLang="zh-CN" sz="1600" dirty="0">
                <a:ea typeface="宋体" pitchFamily="2" charset="-122"/>
              </a:rPr>
              <a:t>To recover from disk failure</a:t>
            </a:r>
          </a:p>
          <a:p>
            <a:pPr lvl="2">
              <a:lnSpc>
                <a:spcPct val="90000"/>
              </a:lnSpc>
            </a:pPr>
            <a:r>
              <a:rPr lang="en-US" altLang="zh-CN" sz="1600" dirty="0">
                <a:ea typeface="宋体" pitchFamily="2" charset="-122"/>
              </a:rPr>
              <a:t>restore database from  most recent dump. </a:t>
            </a:r>
          </a:p>
          <a:p>
            <a:pPr lvl="2">
              <a:lnSpc>
                <a:spcPct val="90000"/>
              </a:lnSpc>
            </a:pPr>
            <a:r>
              <a:rPr lang="en-US" altLang="zh-CN" sz="1600" dirty="0">
                <a:ea typeface="宋体" pitchFamily="2" charset="-122"/>
              </a:rPr>
              <a:t>Consult the log and redo all transactions that committed after the dump</a:t>
            </a:r>
          </a:p>
          <a:p>
            <a:pPr>
              <a:lnSpc>
                <a:spcPct val="90000"/>
              </a:lnSpc>
            </a:pPr>
            <a:r>
              <a:rPr lang="en-US" altLang="zh-CN" sz="1800" dirty="0">
                <a:ea typeface="宋体" pitchFamily="2" charset="-122"/>
              </a:rPr>
              <a:t>Can be extended to allow transactions to be active during dump; </a:t>
            </a:r>
            <a:br>
              <a:rPr lang="en-US" altLang="zh-CN" sz="1800" dirty="0">
                <a:ea typeface="宋体" pitchFamily="2" charset="-122"/>
              </a:rPr>
            </a:br>
            <a:r>
              <a:rPr lang="en-US" altLang="zh-CN" sz="1800" dirty="0">
                <a:ea typeface="宋体" pitchFamily="2" charset="-122"/>
              </a:rPr>
              <a:t>known as </a:t>
            </a:r>
            <a:r>
              <a:rPr lang="en-US" altLang="zh-CN" sz="1800" b="1" dirty="0">
                <a:solidFill>
                  <a:schemeClr val="tx2"/>
                </a:solidFill>
                <a:ea typeface="宋体" pitchFamily="2" charset="-122"/>
              </a:rPr>
              <a:t>fuzzy dump</a:t>
            </a:r>
            <a:r>
              <a:rPr lang="en-US" altLang="zh-CN" sz="1800" dirty="0">
                <a:ea typeface="宋体" pitchFamily="2" charset="-122"/>
              </a:rPr>
              <a:t> or </a:t>
            </a:r>
            <a:r>
              <a:rPr lang="en-US" altLang="zh-CN" sz="1800" b="1" dirty="0">
                <a:solidFill>
                  <a:schemeClr val="tx2"/>
                </a:solidFill>
                <a:ea typeface="宋体" pitchFamily="2" charset="-122"/>
              </a:rPr>
              <a:t>online dump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en-US" altLang="zh-CN" dirty="0">
                <a:ea typeface="宋体" pitchFamily="2" charset="-122"/>
              </a:rPr>
              <a:t>Early Lock Release and Logical Undo</a:t>
            </a:r>
          </a:p>
        </p:txBody>
      </p:sp>
      <p:sp>
        <p:nvSpPr>
          <p:cNvPr id="20483" name="Rectangle 3"/>
          <p:cNvSpPr>
            <a:spLocks noGrp="1" noChangeArrowheads="1"/>
          </p:cNvSpPr>
          <p:nvPr>
            <p:ph type="body" idx="4294967295"/>
          </p:nvPr>
        </p:nvSpPr>
        <p:spPr>
          <a:xfrm>
            <a:off x="771400" y="971315"/>
            <a:ext cx="8078401" cy="5373825"/>
          </a:xfrm>
        </p:spPr>
        <p:txBody>
          <a:bodyPr/>
          <a:lstStyle/>
          <a:p>
            <a:pPr>
              <a:lnSpc>
                <a:spcPct val="90000"/>
              </a:lnSpc>
            </a:pPr>
            <a:r>
              <a:rPr lang="en-US" altLang="zh-CN" dirty="0"/>
              <a:t>Support for high-concurrency locking techniques, such as those used for B</a:t>
            </a:r>
            <a:r>
              <a:rPr lang="en-US" altLang="zh-CN" baseline="30000" dirty="0"/>
              <a:t>+</a:t>
            </a:r>
            <a:r>
              <a:rPr lang="en-US" altLang="zh-CN" dirty="0"/>
              <a:t>-tree concurrency control, which release locks early</a:t>
            </a:r>
          </a:p>
          <a:p>
            <a:pPr lvl="1">
              <a:lnSpc>
                <a:spcPct val="90000"/>
              </a:lnSpc>
            </a:pPr>
            <a:r>
              <a:rPr lang="en-US" altLang="zh-CN" dirty="0"/>
              <a:t>They cannot be undone by restoring old values (</a:t>
            </a:r>
            <a:r>
              <a:rPr lang="en-US" altLang="zh-CN" b="1" dirty="0">
                <a:solidFill>
                  <a:srgbClr val="000099"/>
                </a:solidFill>
              </a:rPr>
              <a:t>physical undo</a:t>
            </a:r>
            <a:r>
              <a:rPr lang="en-US" altLang="zh-CN" dirty="0"/>
              <a:t>), since once a lock is released, other transactions may have updated  the B</a:t>
            </a:r>
            <a:r>
              <a:rPr lang="en-US" altLang="zh-CN" baseline="30000" dirty="0"/>
              <a:t>+</a:t>
            </a:r>
            <a:r>
              <a:rPr lang="en-US" altLang="zh-CN" dirty="0"/>
              <a:t>-tree.</a:t>
            </a:r>
          </a:p>
          <a:p>
            <a:pPr lvl="1">
              <a:lnSpc>
                <a:spcPct val="90000"/>
              </a:lnSpc>
            </a:pPr>
            <a:r>
              <a:rPr lang="en-US" altLang="zh-CN" dirty="0"/>
              <a:t>Instead, insertions (resp. deletions) are undone  by executing a deletion (resp. insertion) operation (known as </a:t>
            </a:r>
            <a:r>
              <a:rPr lang="en-US" altLang="zh-CN" b="1" dirty="0">
                <a:solidFill>
                  <a:srgbClr val="000099"/>
                </a:solidFill>
              </a:rPr>
              <a:t>logical undo</a:t>
            </a:r>
            <a:r>
              <a:rPr lang="en-US" altLang="zh-CN" dirty="0"/>
              <a:t>).  </a:t>
            </a:r>
          </a:p>
          <a:p>
            <a:pPr>
              <a:lnSpc>
                <a:spcPct val="90000"/>
              </a:lnSpc>
            </a:pPr>
            <a:r>
              <a:rPr lang="en-US" altLang="zh-CN" dirty="0"/>
              <a:t>For such operations, undo log records should contain the undo operation to be executed</a:t>
            </a:r>
          </a:p>
          <a:p>
            <a:pPr lvl="1">
              <a:lnSpc>
                <a:spcPct val="90000"/>
              </a:lnSpc>
            </a:pPr>
            <a:r>
              <a:rPr lang="en-US" altLang="zh-CN" dirty="0"/>
              <a:t>Such logging is called </a:t>
            </a:r>
            <a:r>
              <a:rPr lang="en-US" altLang="zh-CN" b="1" dirty="0">
                <a:solidFill>
                  <a:srgbClr val="000099"/>
                </a:solidFill>
              </a:rPr>
              <a:t>logical undo logging</a:t>
            </a:r>
            <a:r>
              <a:rPr lang="en-US" altLang="zh-CN" dirty="0"/>
              <a:t>, in contrast to </a:t>
            </a:r>
            <a:r>
              <a:rPr lang="en-US" altLang="zh-CN" b="1" dirty="0">
                <a:solidFill>
                  <a:srgbClr val="000099"/>
                </a:solidFill>
              </a:rPr>
              <a:t>physical undo logging</a:t>
            </a:r>
          </a:p>
          <a:p>
            <a:pPr lvl="2">
              <a:lnSpc>
                <a:spcPct val="90000"/>
              </a:lnSpc>
            </a:pPr>
            <a:r>
              <a:rPr lang="en-US" altLang="zh-CN" dirty="0"/>
              <a:t>Operations are called </a:t>
            </a:r>
            <a:r>
              <a:rPr lang="en-US" altLang="zh-CN" b="1" dirty="0">
                <a:solidFill>
                  <a:srgbClr val="000099"/>
                </a:solidFill>
              </a:rPr>
              <a:t>logical operations</a:t>
            </a:r>
          </a:p>
          <a:p>
            <a:pPr lvl="1">
              <a:lnSpc>
                <a:spcPct val="90000"/>
              </a:lnSpc>
            </a:pPr>
            <a:r>
              <a:rPr lang="en-US" altLang="zh-CN" dirty="0"/>
              <a:t>Other examples:</a:t>
            </a:r>
          </a:p>
          <a:p>
            <a:pPr lvl="2">
              <a:lnSpc>
                <a:spcPct val="90000"/>
              </a:lnSpc>
            </a:pPr>
            <a:r>
              <a:rPr lang="en-US" altLang="zh-CN" dirty="0"/>
              <a:t>delete of tuple, to undo insert of tuple </a:t>
            </a:r>
          </a:p>
          <a:p>
            <a:pPr lvl="3">
              <a:lnSpc>
                <a:spcPct val="90000"/>
              </a:lnSpc>
            </a:pPr>
            <a:r>
              <a:rPr lang="en-US" altLang="zh-CN" dirty="0"/>
              <a:t>allows early lock release on space allocation information</a:t>
            </a:r>
          </a:p>
          <a:p>
            <a:pPr lvl="2">
              <a:lnSpc>
                <a:spcPct val="90000"/>
              </a:lnSpc>
            </a:pPr>
            <a:r>
              <a:rPr lang="en-US" altLang="zh-CN" dirty="0"/>
              <a:t>subtract amount deposited, to undo deposit</a:t>
            </a:r>
          </a:p>
          <a:p>
            <a:pPr lvl="3">
              <a:lnSpc>
                <a:spcPct val="90000"/>
              </a:lnSpc>
            </a:pPr>
            <a:r>
              <a:rPr lang="en-US" altLang="zh-CN" dirty="0"/>
              <a:t>allows early lock release on bank balance</a:t>
            </a:r>
          </a:p>
        </p:txBody>
      </p:sp>
    </p:spTree>
    <p:extLst>
      <p:ext uri="{BB962C8B-B14F-4D97-AF65-F5344CB8AC3E}">
        <p14:creationId xmlns:p14="http://schemas.microsoft.com/office/powerpoint/2010/main" val="304514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a:ea typeface="+mj-ea"/>
              </a:rPr>
              <a:t>Transaction State</a:t>
            </a:r>
          </a:p>
        </p:txBody>
      </p:sp>
      <p:sp>
        <p:nvSpPr>
          <p:cNvPr id="11267" name="Rectangle 3"/>
          <p:cNvSpPr>
            <a:spLocks noGrp="1" noChangeArrowheads="1"/>
          </p:cNvSpPr>
          <p:nvPr>
            <p:ph type="body" idx="1"/>
          </p:nvPr>
        </p:nvSpPr>
        <p:spPr>
          <a:xfrm>
            <a:off x="914400" y="1106488"/>
            <a:ext cx="7443216" cy="5072062"/>
          </a:xfrm>
        </p:spPr>
        <p:txBody>
          <a:bodyPr/>
          <a:lstStyle/>
          <a:p>
            <a:r>
              <a:rPr lang="en-US" altLang="zh-CN" b="1" dirty="0">
                <a:solidFill>
                  <a:srgbClr val="C00000"/>
                </a:solidFill>
              </a:rPr>
              <a:t>Active </a:t>
            </a:r>
            <a:r>
              <a:rPr lang="en-US" altLang="zh-CN" dirty="0"/>
              <a:t>–</a:t>
            </a:r>
            <a:r>
              <a:rPr lang="en-US" altLang="zh-CN" b="1" dirty="0">
                <a:solidFill>
                  <a:schemeClr val="tx2"/>
                </a:solidFill>
              </a:rPr>
              <a:t> </a:t>
            </a:r>
            <a:r>
              <a:rPr lang="en-US" altLang="zh-CN" dirty="0"/>
              <a:t>the initial state; the transaction stays in this state while it is executing</a:t>
            </a:r>
          </a:p>
          <a:p>
            <a:r>
              <a:rPr lang="en-US" altLang="zh-CN" b="1" dirty="0">
                <a:solidFill>
                  <a:srgbClr val="C00000"/>
                </a:solidFill>
              </a:rPr>
              <a:t>Partially committed </a:t>
            </a:r>
            <a:r>
              <a:rPr lang="en-US" altLang="zh-CN" dirty="0"/>
              <a:t>–</a:t>
            </a:r>
            <a:r>
              <a:rPr lang="en-US" altLang="zh-CN" b="1" dirty="0">
                <a:solidFill>
                  <a:schemeClr val="tx2"/>
                </a:solidFill>
              </a:rPr>
              <a:t> </a:t>
            </a:r>
            <a:r>
              <a:rPr lang="en-US" altLang="zh-CN" dirty="0"/>
              <a:t>after the final statement has been executed.</a:t>
            </a:r>
          </a:p>
          <a:p>
            <a:r>
              <a:rPr lang="en-US" altLang="zh-CN" b="1" dirty="0">
                <a:solidFill>
                  <a:srgbClr val="C00000"/>
                </a:solidFill>
              </a:rPr>
              <a:t>Failed </a:t>
            </a:r>
            <a:r>
              <a:rPr lang="en-US" altLang="zh-CN" sz="1600" b="1" dirty="0"/>
              <a:t>-- </a:t>
            </a:r>
            <a:r>
              <a:rPr lang="en-US" altLang="zh-CN" dirty="0"/>
              <a:t>after the discovery that normal execution can no longer proceed.</a:t>
            </a:r>
          </a:p>
          <a:p>
            <a:r>
              <a:rPr lang="en-US" altLang="zh-CN" b="1" dirty="0">
                <a:solidFill>
                  <a:srgbClr val="C00000"/>
                </a:solidFill>
              </a:rPr>
              <a:t>Aborted </a:t>
            </a:r>
            <a:r>
              <a:rPr lang="en-US" altLang="zh-CN" dirty="0"/>
              <a:t>– after the transaction has been rolled back and the database restored to its state prior to the start of the transaction.  Two options after it has been aborted:</a:t>
            </a:r>
          </a:p>
          <a:p>
            <a:pPr lvl="1"/>
            <a:r>
              <a:rPr lang="en-US" altLang="zh-CN" dirty="0"/>
              <a:t>Restart the transaction</a:t>
            </a:r>
          </a:p>
          <a:p>
            <a:pPr lvl="2"/>
            <a:r>
              <a:rPr lang="en-US" altLang="zh-CN" dirty="0"/>
              <a:t> can be done only if no internal logical error</a:t>
            </a:r>
          </a:p>
          <a:p>
            <a:pPr lvl="1"/>
            <a:r>
              <a:rPr lang="en-US" altLang="zh-CN" dirty="0"/>
              <a:t>Kill the transaction</a:t>
            </a:r>
          </a:p>
          <a:p>
            <a:r>
              <a:rPr lang="en-US" altLang="zh-CN" b="1" dirty="0">
                <a:solidFill>
                  <a:srgbClr val="C00000"/>
                </a:solidFill>
              </a:rPr>
              <a:t>Committed </a:t>
            </a:r>
            <a:r>
              <a:rPr lang="en-US" altLang="zh-CN" dirty="0"/>
              <a:t>– after successful completion.</a:t>
            </a:r>
          </a:p>
        </p:txBody>
      </p:sp>
    </p:spTree>
    <p:extLst>
      <p:ext uri="{BB962C8B-B14F-4D97-AF65-F5344CB8AC3E}">
        <p14:creationId xmlns:p14="http://schemas.microsoft.com/office/powerpoint/2010/main" val="4237565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defRPr/>
            </a:pPr>
            <a:r>
              <a:rPr lang="en-US" altLang="zh-CN" dirty="0">
                <a:ea typeface="宋体" pitchFamily="2" charset="-122"/>
              </a:rPr>
              <a:t>Logical Undo Logging</a:t>
            </a:r>
          </a:p>
        </p:txBody>
      </p:sp>
      <p:sp>
        <p:nvSpPr>
          <p:cNvPr id="21507" name="Rectangle 3"/>
          <p:cNvSpPr>
            <a:spLocks noGrp="1" noChangeArrowheads="1"/>
          </p:cNvSpPr>
          <p:nvPr>
            <p:ph type="body" idx="4294967295"/>
          </p:nvPr>
        </p:nvSpPr>
        <p:spPr>
          <a:xfrm>
            <a:off x="811158" y="955413"/>
            <a:ext cx="7937500" cy="5588000"/>
          </a:xfrm>
        </p:spPr>
        <p:txBody>
          <a:bodyPr/>
          <a:lstStyle/>
          <a:p>
            <a:r>
              <a:rPr lang="en-US" altLang="zh-CN" dirty="0"/>
              <a:t>Operation logging is done as follows:</a:t>
            </a:r>
          </a:p>
          <a:p>
            <a:pPr marL="762000" lvl="1" indent="-304800">
              <a:buFont typeface="Monotype Sorts"/>
              <a:buAutoNum type="arabicPeriod"/>
            </a:pPr>
            <a:r>
              <a:rPr lang="en-US" altLang="zh-CN" dirty="0"/>
              <a:t>When operation starts, log </a:t>
            </a:r>
            <a:r>
              <a:rPr lang="en-US" altLang="zh-CN" b="1" dirty="0">
                <a:solidFill>
                  <a:srgbClr val="000099"/>
                </a:solidFill>
              </a:rPr>
              <a:t>&lt;</a:t>
            </a:r>
            <a:r>
              <a:rPr lang="en-US" altLang="zh-CN" b="1" dirty="0" err="1">
                <a:solidFill>
                  <a:srgbClr val="000099"/>
                </a:solidFill>
              </a:rPr>
              <a:t>Ti</a:t>
            </a:r>
            <a:r>
              <a:rPr lang="en-US" altLang="zh-CN" b="1" dirty="0">
                <a:solidFill>
                  <a:srgbClr val="000099"/>
                </a:solidFill>
              </a:rPr>
              <a:t>, </a:t>
            </a:r>
            <a:r>
              <a:rPr lang="en-US" altLang="zh-CN" b="1" dirty="0" err="1">
                <a:solidFill>
                  <a:srgbClr val="000099"/>
                </a:solidFill>
              </a:rPr>
              <a:t>Oj</a:t>
            </a:r>
            <a:r>
              <a:rPr lang="en-US" altLang="zh-CN" b="1" dirty="0">
                <a:solidFill>
                  <a:srgbClr val="000099"/>
                </a:solidFill>
              </a:rPr>
              <a:t>,  operation-begin&gt;</a:t>
            </a:r>
            <a:r>
              <a:rPr lang="en-US" altLang="zh-CN" dirty="0"/>
              <a:t>. Here</a:t>
            </a:r>
            <a:r>
              <a:rPr lang="en-US" altLang="zh-CN" i="1" dirty="0"/>
              <a:t> </a:t>
            </a:r>
            <a:r>
              <a:rPr lang="en-US" altLang="zh-CN" i="1" dirty="0" err="1"/>
              <a:t>O</a:t>
            </a:r>
            <a:r>
              <a:rPr lang="en-US" altLang="zh-CN" i="1" baseline="-25000" dirty="0" err="1"/>
              <a:t>j</a:t>
            </a:r>
            <a:r>
              <a:rPr lang="en-US" altLang="zh-CN" dirty="0"/>
              <a:t> is a unique identifier of the operation instance.</a:t>
            </a:r>
          </a:p>
          <a:p>
            <a:pPr marL="762000" lvl="1" indent="-304800">
              <a:buFont typeface="Monotype Sorts"/>
              <a:buAutoNum type="arabicPeriod"/>
            </a:pPr>
            <a:r>
              <a:rPr lang="en-US" altLang="zh-CN" dirty="0"/>
              <a:t>While operation is executing, normal log records with </a:t>
            </a:r>
            <a:r>
              <a:rPr lang="en-US" altLang="zh-CN" b="1" dirty="0">
                <a:solidFill>
                  <a:srgbClr val="000099"/>
                </a:solidFill>
              </a:rPr>
              <a:t>physical redo and physical undo </a:t>
            </a:r>
            <a:r>
              <a:rPr lang="en-US" altLang="zh-CN" dirty="0"/>
              <a:t>information are logged. </a:t>
            </a:r>
          </a:p>
          <a:p>
            <a:pPr marL="762000" lvl="1" indent="-304800">
              <a:buFont typeface="Monotype Sorts"/>
              <a:buAutoNum type="arabicPeriod"/>
            </a:pPr>
            <a:r>
              <a:rPr lang="en-US" altLang="zh-CN" dirty="0"/>
              <a:t>When operation completes, </a:t>
            </a:r>
            <a:r>
              <a:rPr lang="en-US" altLang="zh-CN" b="1" dirty="0">
                <a:solidFill>
                  <a:srgbClr val="000099"/>
                </a:solidFill>
              </a:rPr>
              <a:t>&lt;</a:t>
            </a:r>
            <a:r>
              <a:rPr lang="en-US" altLang="zh-CN" b="1" dirty="0" err="1">
                <a:solidFill>
                  <a:srgbClr val="000099"/>
                </a:solidFill>
              </a:rPr>
              <a:t>Ti</a:t>
            </a:r>
            <a:r>
              <a:rPr lang="en-US" altLang="zh-CN" b="1" dirty="0">
                <a:solidFill>
                  <a:srgbClr val="000099"/>
                </a:solidFill>
              </a:rPr>
              <a:t>, </a:t>
            </a:r>
            <a:r>
              <a:rPr lang="en-US" altLang="zh-CN" b="1" dirty="0" err="1">
                <a:solidFill>
                  <a:srgbClr val="000099"/>
                </a:solidFill>
              </a:rPr>
              <a:t>Oj</a:t>
            </a:r>
            <a:r>
              <a:rPr lang="en-US" altLang="zh-CN" b="1" dirty="0">
                <a:solidFill>
                  <a:srgbClr val="000099"/>
                </a:solidFill>
              </a:rPr>
              <a:t>,  operation-end, U&gt; </a:t>
            </a:r>
            <a:r>
              <a:rPr lang="en-US" altLang="zh-CN" dirty="0"/>
              <a:t>is logged, where </a:t>
            </a:r>
            <a:r>
              <a:rPr lang="en-US" altLang="zh-CN" i="1" dirty="0"/>
              <a:t>U</a:t>
            </a:r>
            <a:r>
              <a:rPr lang="en-US" altLang="zh-CN" dirty="0"/>
              <a:t> contains information  needed to perform a logical undo information.</a:t>
            </a:r>
          </a:p>
          <a:p>
            <a:pPr>
              <a:spcBef>
                <a:spcPts val="1800"/>
              </a:spcBef>
              <a:buFont typeface="Monotype Sorts"/>
              <a:buNone/>
            </a:pPr>
            <a:r>
              <a:rPr lang="en-US" altLang="zh-CN" sz="1800" i="1" dirty="0"/>
              <a:t>      Example: insert of (key, record-id) pair (K5, RID7) into index I9</a:t>
            </a:r>
          </a:p>
        </p:txBody>
      </p:sp>
      <p:sp>
        <p:nvSpPr>
          <p:cNvPr id="21508" name="Text Box 4"/>
          <p:cNvSpPr txBox="1">
            <a:spLocks noChangeArrowheads="1"/>
          </p:cNvSpPr>
          <p:nvPr/>
        </p:nvSpPr>
        <p:spPr bwMode="auto">
          <a:xfrm>
            <a:off x="1952184" y="4193293"/>
            <a:ext cx="5967316" cy="18158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35000"/>
              </a:spcBef>
              <a:buClr>
                <a:schemeClr val="tx2"/>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chemeClr val="folHlink"/>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33CC33"/>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Font typeface="Times New Roman" pitchFamily="18" charset="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chemeClr val="tx2"/>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MS PGothic" pitchFamily="34" charset="-128"/>
              </a:defRPr>
            </a:lvl9pPr>
          </a:lstStyle>
          <a:p>
            <a:pPr>
              <a:spcBef>
                <a:spcPct val="50000"/>
              </a:spcBef>
              <a:buClrTx/>
              <a:buSzTx/>
              <a:buFontTx/>
              <a:buNone/>
            </a:pPr>
            <a:r>
              <a:rPr kumimoji="0" lang="en-US" altLang="zh-CN" sz="1600" dirty="0"/>
              <a:t>&lt;T1, O1, operation-begin&gt;</a:t>
            </a:r>
          </a:p>
          <a:p>
            <a:pPr>
              <a:spcBef>
                <a:spcPct val="50000"/>
              </a:spcBef>
              <a:buClrTx/>
              <a:buSzTx/>
              <a:buFontTx/>
              <a:buNone/>
            </a:pPr>
            <a:r>
              <a:rPr kumimoji="0" lang="en-US" altLang="zh-CN" sz="1600" dirty="0"/>
              <a:t>….</a:t>
            </a:r>
          </a:p>
          <a:p>
            <a:pPr>
              <a:spcBef>
                <a:spcPct val="50000"/>
              </a:spcBef>
              <a:buClrTx/>
              <a:buSzTx/>
              <a:buFontTx/>
              <a:buNone/>
            </a:pPr>
            <a:r>
              <a:rPr kumimoji="0" lang="en-US" altLang="zh-CN" sz="1600" dirty="0"/>
              <a:t>&lt;T1, X, 10, K5&gt;</a:t>
            </a:r>
          </a:p>
          <a:p>
            <a:pPr>
              <a:spcBef>
                <a:spcPct val="50000"/>
              </a:spcBef>
              <a:buClrTx/>
              <a:buSzTx/>
              <a:buFontTx/>
              <a:buNone/>
            </a:pPr>
            <a:r>
              <a:rPr kumimoji="0" lang="en-US" altLang="zh-CN" sz="1600" dirty="0"/>
              <a:t>&lt;T1, Y, 45, RID7&gt;</a:t>
            </a:r>
          </a:p>
          <a:p>
            <a:pPr>
              <a:spcBef>
                <a:spcPct val="50000"/>
              </a:spcBef>
              <a:buClrTx/>
              <a:buSzTx/>
              <a:buFontTx/>
              <a:buNone/>
            </a:pPr>
            <a:r>
              <a:rPr kumimoji="0" lang="en-US" altLang="zh-CN" sz="1600" dirty="0"/>
              <a:t>&lt;T1, O1, operation-end, (delete I9, K5, RID7)&gt;</a:t>
            </a:r>
          </a:p>
        </p:txBody>
      </p:sp>
      <p:sp>
        <p:nvSpPr>
          <p:cNvPr id="21509" name="AutoShape 5"/>
          <p:cNvSpPr>
            <a:spLocks/>
          </p:cNvSpPr>
          <p:nvPr/>
        </p:nvSpPr>
        <p:spPr bwMode="auto">
          <a:xfrm>
            <a:off x="4237935" y="4767587"/>
            <a:ext cx="190500" cy="715000"/>
          </a:xfrm>
          <a:prstGeom prst="rightBrace">
            <a:avLst>
              <a:gd name="adj1" fmla="val 43889"/>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5000"/>
              </a:spcBef>
              <a:buClr>
                <a:schemeClr val="tx2"/>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chemeClr val="folHlink"/>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33CC33"/>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Font typeface="Times New Roman" pitchFamily="18" charset="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chemeClr val="tx2"/>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MS PGothic" pitchFamily="34" charset="-128"/>
              </a:defRPr>
            </a:lvl9pPr>
          </a:lstStyle>
          <a:p>
            <a:pPr algn="ctr">
              <a:spcBef>
                <a:spcPct val="0"/>
              </a:spcBef>
              <a:buClrTx/>
              <a:buSzTx/>
              <a:buFontTx/>
              <a:buNone/>
            </a:pPr>
            <a:endParaRPr kumimoji="0" lang="zh-CN" altLang="zh-CN">
              <a:solidFill>
                <a:srgbClr val="000099"/>
              </a:solidFill>
            </a:endParaRPr>
          </a:p>
        </p:txBody>
      </p:sp>
      <p:sp>
        <p:nvSpPr>
          <p:cNvPr id="21510" name="Text Box 6"/>
          <p:cNvSpPr txBox="1">
            <a:spLocks noChangeArrowheads="1"/>
          </p:cNvSpPr>
          <p:nvPr/>
        </p:nvSpPr>
        <p:spPr bwMode="auto">
          <a:xfrm>
            <a:off x="4504172" y="4940421"/>
            <a:ext cx="33137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chemeClr val="tx2"/>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chemeClr val="folHlink"/>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33CC33"/>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Font typeface="Times New Roman" pitchFamily="18" charset="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chemeClr val="tx2"/>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zh-CN" sz="1800" dirty="0">
                <a:solidFill>
                  <a:srgbClr val="000099"/>
                </a:solidFill>
              </a:rPr>
              <a:t>Physical redo of steps in insert</a:t>
            </a:r>
          </a:p>
        </p:txBody>
      </p:sp>
    </p:spTree>
    <p:extLst>
      <p:ext uri="{BB962C8B-B14F-4D97-AF65-F5344CB8AC3E}">
        <p14:creationId xmlns:p14="http://schemas.microsoft.com/office/powerpoint/2010/main" val="3873480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75860" y="159026"/>
            <a:ext cx="7633253" cy="502824"/>
          </a:xfrm>
        </p:spPr>
        <p:txBody>
          <a:bodyPr/>
          <a:lstStyle/>
          <a:p>
            <a:pPr>
              <a:defRPr/>
            </a:pPr>
            <a:r>
              <a:rPr lang="en-US" altLang="zh-CN" dirty="0">
                <a:ea typeface="宋体" pitchFamily="2" charset="-122"/>
              </a:rPr>
              <a:t>Recovery with Logical Undo Logging</a:t>
            </a:r>
          </a:p>
        </p:txBody>
      </p:sp>
      <p:sp>
        <p:nvSpPr>
          <p:cNvPr id="22531" name="Rectangle 3"/>
          <p:cNvSpPr>
            <a:spLocks noGrp="1" noChangeArrowheads="1"/>
          </p:cNvSpPr>
          <p:nvPr>
            <p:ph type="body" idx="1"/>
          </p:nvPr>
        </p:nvSpPr>
        <p:spPr>
          <a:xfrm>
            <a:off x="571500" y="1092200"/>
            <a:ext cx="8095422" cy="4876800"/>
          </a:xfrm>
        </p:spPr>
        <p:txBody>
          <a:bodyPr/>
          <a:lstStyle/>
          <a:p>
            <a:r>
              <a:rPr lang="en-US" altLang="zh-CN" dirty="0"/>
              <a:t>If crash/rollback occurs before operation completes:</a:t>
            </a:r>
          </a:p>
          <a:p>
            <a:pPr lvl="1"/>
            <a:r>
              <a:rPr lang="en-US" altLang="zh-CN" dirty="0"/>
              <a:t>the </a:t>
            </a:r>
            <a:r>
              <a:rPr lang="en-US" altLang="zh-CN" b="1" dirty="0"/>
              <a:t>operation-end</a:t>
            </a:r>
            <a:r>
              <a:rPr lang="en-US" altLang="zh-CN" dirty="0"/>
              <a:t> log record is not found, and </a:t>
            </a:r>
          </a:p>
          <a:p>
            <a:pPr lvl="1"/>
            <a:r>
              <a:rPr lang="en-US" altLang="zh-CN" dirty="0"/>
              <a:t>the physical undo information is used to undo operation.</a:t>
            </a:r>
          </a:p>
          <a:p>
            <a:r>
              <a:rPr lang="en-US" altLang="zh-CN" dirty="0"/>
              <a:t>If crash/rollback occurs after the operation completes:</a:t>
            </a:r>
          </a:p>
          <a:p>
            <a:pPr lvl="1"/>
            <a:r>
              <a:rPr lang="en-US" altLang="zh-CN" dirty="0"/>
              <a:t>the </a:t>
            </a:r>
            <a:r>
              <a:rPr lang="en-US" altLang="zh-CN" b="1" dirty="0"/>
              <a:t>operation-end</a:t>
            </a:r>
            <a:r>
              <a:rPr lang="en-US" altLang="zh-CN" dirty="0"/>
              <a:t> log record is found, and in this case</a:t>
            </a:r>
          </a:p>
          <a:p>
            <a:pPr lvl="1"/>
            <a:r>
              <a:rPr lang="en-US" altLang="zh-CN" dirty="0"/>
              <a:t>logical undo is performed using </a:t>
            </a:r>
            <a:r>
              <a:rPr lang="en-US" altLang="zh-CN" i="1" dirty="0"/>
              <a:t>U</a:t>
            </a:r>
            <a:r>
              <a:rPr lang="en-US" altLang="zh-CN" dirty="0"/>
              <a:t>;  the physical undo information for the operation is ignored.</a:t>
            </a:r>
          </a:p>
          <a:p>
            <a:r>
              <a:rPr lang="en-US" altLang="zh-CN" u="sng" dirty="0"/>
              <a:t>Redo of operation (after crash) still uses </a:t>
            </a:r>
            <a:r>
              <a:rPr lang="en-US" altLang="zh-CN" b="1" u="sng" dirty="0">
                <a:solidFill>
                  <a:srgbClr val="000099"/>
                </a:solidFill>
              </a:rPr>
              <a:t>physical redo</a:t>
            </a:r>
            <a:r>
              <a:rPr lang="en-US" altLang="zh-CN" u="sng" dirty="0"/>
              <a:t> information</a:t>
            </a:r>
            <a:r>
              <a:rPr lang="en-US" altLang="zh-CN" dirty="0"/>
              <a:t> even for operations with logical undo</a:t>
            </a:r>
          </a:p>
          <a:p>
            <a:pPr lvl="1"/>
            <a:r>
              <a:rPr lang="en-US" altLang="zh-CN" dirty="0"/>
              <a:t>Logical redo is very complicated since database state on disk may not be </a:t>
            </a:r>
            <a:r>
              <a:rPr lang="ja-JP" altLang="en-US" dirty="0"/>
              <a:t>“</a:t>
            </a:r>
            <a:r>
              <a:rPr lang="en-US" altLang="ja-JP" dirty="0"/>
              <a:t>operation consistent</a:t>
            </a:r>
            <a:r>
              <a:rPr lang="ja-JP" altLang="en-US" dirty="0"/>
              <a:t>”</a:t>
            </a:r>
            <a:r>
              <a:rPr lang="en-US" altLang="ja-JP" dirty="0"/>
              <a:t> when recovery starts</a:t>
            </a:r>
          </a:p>
          <a:p>
            <a:pPr lvl="1"/>
            <a:r>
              <a:rPr lang="en-US" altLang="zh-CN" dirty="0"/>
              <a:t>A physical log record is idempotent</a:t>
            </a:r>
          </a:p>
          <a:p>
            <a:pPr lvl="1"/>
            <a:r>
              <a:rPr lang="en-US" altLang="zh-CN" dirty="0"/>
              <a:t>Physical redo logging does not conflict with early lock release</a:t>
            </a:r>
          </a:p>
          <a:p>
            <a:pPr marL="0" indent="0">
              <a:buNone/>
            </a:pPr>
            <a:endParaRPr lang="en-US" altLang="zh-CN" dirty="0"/>
          </a:p>
        </p:txBody>
      </p:sp>
    </p:spTree>
    <p:extLst>
      <p:ext uri="{BB962C8B-B14F-4D97-AF65-F5344CB8AC3E}">
        <p14:creationId xmlns:p14="http://schemas.microsoft.com/office/powerpoint/2010/main" val="2499327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4961" y="84459"/>
            <a:ext cx="8077200" cy="609600"/>
          </a:xfrm>
        </p:spPr>
        <p:txBody>
          <a:bodyPr/>
          <a:lstStyle/>
          <a:p>
            <a:pPr>
              <a:defRPr/>
            </a:pPr>
            <a:r>
              <a:rPr lang="en-US" altLang="zh-CN" dirty="0">
                <a:ea typeface="宋体" pitchFamily="2" charset="-122"/>
              </a:rPr>
              <a:t>Transaction Rollback with Logical Undo</a:t>
            </a:r>
          </a:p>
        </p:txBody>
      </p:sp>
      <p:sp>
        <p:nvSpPr>
          <p:cNvPr id="24579" name="Rectangle 3"/>
          <p:cNvSpPr>
            <a:spLocks noGrp="1" noChangeArrowheads="1"/>
          </p:cNvSpPr>
          <p:nvPr>
            <p:ph type="body" idx="4294967295"/>
          </p:nvPr>
        </p:nvSpPr>
        <p:spPr>
          <a:xfrm>
            <a:off x="842963" y="1106488"/>
            <a:ext cx="7848600" cy="4642305"/>
          </a:xfrm>
        </p:spPr>
        <p:txBody>
          <a:bodyPr/>
          <a:lstStyle/>
          <a:p>
            <a:pPr marL="381000" indent="-381000">
              <a:buFont typeface="Monotype Sorts"/>
              <a:buNone/>
            </a:pPr>
            <a:r>
              <a:rPr lang="en-US" altLang="zh-CN" dirty="0"/>
              <a:t>Rollback of transaction </a:t>
            </a:r>
            <a:r>
              <a:rPr lang="en-US" altLang="zh-CN" i="1" dirty="0" err="1"/>
              <a:t>T</a:t>
            </a:r>
            <a:r>
              <a:rPr lang="en-US" altLang="zh-CN" i="1" baseline="-25000" dirty="0" err="1"/>
              <a:t>i</a:t>
            </a:r>
            <a:r>
              <a:rPr lang="en-US" altLang="zh-CN" i="1" dirty="0"/>
              <a:t> </a:t>
            </a:r>
            <a:r>
              <a:rPr lang="en-US" altLang="zh-CN" dirty="0"/>
              <a:t>is done as follows: </a:t>
            </a:r>
          </a:p>
          <a:p>
            <a:pPr marL="381000" indent="-381000"/>
            <a:r>
              <a:rPr lang="en-US" altLang="zh-CN" dirty="0"/>
              <a:t>Scan the log backwards </a:t>
            </a:r>
          </a:p>
          <a:p>
            <a:pPr marL="800100" lvl="1" indent="-342900">
              <a:buFont typeface="Monotype Sorts"/>
              <a:buAutoNum type="arabicPeriod"/>
            </a:pPr>
            <a:r>
              <a:rPr lang="en-US" altLang="zh-CN" dirty="0"/>
              <a:t>If a log record &lt;</a:t>
            </a:r>
            <a:r>
              <a:rPr lang="en-US" altLang="zh-CN" i="1" dirty="0" err="1"/>
              <a:t>T</a:t>
            </a:r>
            <a:r>
              <a:rPr lang="en-US" altLang="zh-CN" i="1" baseline="-25000" dirty="0" err="1"/>
              <a:t>i</a:t>
            </a:r>
            <a:r>
              <a:rPr lang="en-US" altLang="zh-CN" i="1" dirty="0"/>
              <a:t>, X, V</a:t>
            </a:r>
            <a:r>
              <a:rPr lang="en-US" altLang="zh-CN" baseline="-25000" dirty="0"/>
              <a:t>1</a:t>
            </a:r>
            <a:r>
              <a:rPr lang="en-US" altLang="zh-CN" i="1" dirty="0"/>
              <a:t>, V</a:t>
            </a:r>
            <a:r>
              <a:rPr lang="en-US" altLang="zh-CN" baseline="-25000" dirty="0"/>
              <a:t>2</a:t>
            </a:r>
            <a:r>
              <a:rPr lang="en-US" altLang="zh-CN" dirty="0"/>
              <a:t>&gt; is found, perform the undo and log a al &lt;</a:t>
            </a:r>
            <a:r>
              <a:rPr lang="en-US" altLang="zh-CN" i="1" dirty="0" err="1"/>
              <a:t>T</a:t>
            </a:r>
            <a:r>
              <a:rPr lang="en-US" altLang="zh-CN" i="1" baseline="-25000" dirty="0" err="1"/>
              <a:t>i</a:t>
            </a:r>
            <a:r>
              <a:rPr lang="en-US" altLang="zh-CN" i="1" dirty="0"/>
              <a:t>, X, V</a:t>
            </a:r>
            <a:r>
              <a:rPr lang="en-US" altLang="zh-CN" i="1" baseline="-25000" dirty="0"/>
              <a:t>1</a:t>
            </a:r>
            <a:r>
              <a:rPr lang="en-US" altLang="zh-CN" dirty="0"/>
              <a:t>&gt;.</a:t>
            </a:r>
          </a:p>
          <a:p>
            <a:pPr marL="800100" lvl="1" indent="-342900">
              <a:buFont typeface="Monotype Sorts"/>
              <a:buAutoNum type="arabicPeriod"/>
            </a:pPr>
            <a:r>
              <a:rPr lang="en-US" altLang="zh-CN" dirty="0"/>
              <a:t>If a &lt;</a:t>
            </a:r>
            <a:r>
              <a:rPr lang="en-US" altLang="zh-CN" i="1" dirty="0" err="1"/>
              <a:t>T</a:t>
            </a:r>
            <a:r>
              <a:rPr lang="en-US" altLang="zh-CN" i="1" baseline="-25000" dirty="0" err="1"/>
              <a:t>i</a:t>
            </a:r>
            <a:r>
              <a:rPr lang="en-US" altLang="zh-CN" i="1" dirty="0"/>
              <a:t>, </a:t>
            </a:r>
            <a:r>
              <a:rPr lang="en-US" altLang="zh-CN" i="1" dirty="0" err="1"/>
              <a:t>O</a:t>
            </a:r>
            <a:r>
              <a:rPr lang="en-US" altLang="zh-CN" i="1" baseline="-25000" dirty="0" err="1"/>
              <a:t>j</a:t>
            </a:r>
            <a:r>
              <a:rPr lang="en-US" altLang="zh-CN" i="1" dirty="0"/>
              <a:t>,</a:t>
            </a:r>
            <a:r>
              <a:rPr lang="en-US" altLang="zh-CN" dirty="0"/>
              <a:t> </a:t>
            </a:r>
            <a:r>
              <a:rPr lang="en-US" altLang="zh-CN" b="1" dirty="0"/>
              <a:t> operation-end</a:t>
            </a:r>
            <a:r>
              <a:rPr lang="en-US" altLang="zh-CN" dirty="0"/>
              <a:t>, </a:t>
            </a:r>
            <a:r>
              <a:rPr lang="en-US" altLang="zh-CN" i="1" dirty="0"/>
              <a:t>U</a:t>
            </a:r>
            <a:r>
              <a:rPr lang="en-US" altLang="zh-CN" dirty="0"/>
              <a:t>&gt; record is found</a:t>
            </a:r>
          </a:p>
          <a:p>
            <a:pPr marL="1200150" lvl="2" indent="-342900"/>
            <a:r>
              <a:rPr lang="en-US" altLang="zh-CN" dirty="0"/>
              <a:t>Rollback the operation logically using  the undo information </a:t>
            </a:r>
            <a:r>
              <a:rPr lang="en-US" altLang="zh-CN" i="1" dirty="0"/>
              <a:t>U</a:t>
            </a:r>
            <a:r>
              <a:rPr lang="en-US" altLang="zh-CN" dirty="0"/>
              <a:t>. </a:t>
            </a:r>
          </a:p>
          <a:p>
            <a:pPr marL="1543050" lvl="3" indent="-342900"/>
            <a:r>
              <a:rPr lang="en-US" altLang="zh-CN" dirty="0"/>
              <a:t>Updates performed during roll back are logged just like during normal operation execution.  </a:t>
            </a:r>
          </a:p>
          <a:p>
            <a:pPr marL="1543050" lvl="3" indent="-342900"/>
            <a:r>
              <a:rPr lang="en-US" altLang="zh-CN" dirty="0"/>
              <a:t>At the end of the operation rollback, instead of logging an </a:t>
            </a:r>
            <a:r>
              <a:rPr lang="en-US" altLang="zh-CN" b="1" dirty="0"/>
              <a:t> operation-end</a:t>
            </a:r>
            <a:r>
              <a:rPr lang="en-US" altLang="zh-CN" dirty="0"/>
              <a:t> record, generate a record </a:t>
            </a:r>
          </a:p>
          <a:p>
            <a:pPr marL="1200150" lvl="2" indent="-342900">
              <a:buFont typeface="Webdings" pitchFamily="18" charset="2"/>
              <a:buNone/>
            </a:pPr>
            <a:r>
              <a:rPr lang="en-US" altLang="zh-CN" dirty="0"/>
              <a:t>       	&lt;</a:t>
            </a:r>
            <a:r>
              <a:rPr lang="en-US" altLang="zh-CN" i="1" dirty="0" err="1"/>
              <a:t>T</a:t>
            </a:r>
            <a:r>
              <a:rPr lang="en-US" altLang="zh-CN" i="1" baseline="-25000" dirty="0" err="1"/>
              <a:t>i</a:t>
            </a:r>
            <a:r>
              <a:rPr lang="en-US" altLang="zh-CN" i="1" dirty="0"/>
              <a:t>, </a:t>
            </a:r>
            <a:r>
              <a:rPr lang="en-US" altLang="zh-CN" i="1" dirty="0" err="1"/>
              <a:t>O</a:t>
            </a:r>
            <a:r>
              <a:rPr lang="en-US" altLang="zh-CN" i="1" baseline="-25000" dirty="0" err="1"/>
              <a:t>j</a:t>
            </a:r>
            <a:r>
              <a:rPr lang="en-US" altLang="zh-CN" i="1" dirty="0"/>
              <a:t>,</a:t>
            </a:r>
            <a:r>
              <a:rPr lang="en-US" altLang="zh-CN" b="1" dirty="0"/>
              <a:t> operation-abort</a:t>
            </a:r>
            <a:r>
              <a:rPr lang="en-US" altLang="zh-CN" dirty="0"/>
              <a:t>&gt;.</a:t>
            </a:r>
          </a:p>
          <a:p>
            <a:pPr marL="1200150" lvl="2" indent="-342900"/>
            <a:r>
              <a:rPr lang="en-US" altLang="zh-CN" dirty="0"/>
              <a:t>Skip all preceding log records (including physical undo record) for </a:t>
            </a:r>
            <a:r>
              <a:rPr lang="en-US" altLang="zh-CN" i="1" dirty="0" err="1"/>
              <a:t>T</a:t>
            </a:r>
            <a:r>
              <a:rPr lang="en-US" altLang="zh-CN" i="1" baseline="-25000" dirty="0" err="1"/>
              <a:t>i</a:t>
            </a:r>
            <a:r>
              <a:rPr lang="en-US" altLang="zh-CN" dirty="0"/>
              <a:t>  until the record  &lt;</a:t>
            </a:r>
            <a:r>
              <a:rPr lang="en-US" altLang="zh-CN" i="1" dirty="0" err="1"/>
              <a:t>T</a:t>
            </a:r>
            <a:r>
              <a:rPr lang="en-US" altLang="zh-CN" i="1" baseline="-25000" dirty="0" err="1"/>
              <a:t>i</a:t>
            </a:r>
            <a:r>
              <a:rPr lang="en-US" altLang="zh-CN" i="1" dirty="0"/>
              <a:t>, </a:t>
            </a:r>
            <a:r>
              <a:rPr lang="en-US" altLang="zh-CN" i="1" dirty="0" err="1"/>
              <a:t>O</a:t>
            </a:r>
            <a:r>
              <a:rPr lang="en-US" altLang="zh-CN" i="1" baseline="-25000" dirty="0" err="1"/>
              <a:t>j</a:t>
            </a:r>
            <a:r>
              <a:rPr lang="en-US" altLang="zh-CN" i="1" dirty="0"/>
              <a:t> </a:t>
            </a:r>
            <a:r>
              <a:rPr lang="en-US" altLang="zh-CN" b="1" dirty="0"/>
              <a:t>operation-begin</a:t>
            </a:r>
            <a:r>
              <a:rPr lang="en-US" altLang="zh-CN" dirty="0"/>
              <a:t>&gt;  is found</a:t>
            </a:r>
          </a:p>
        </p:txBody>
      </p:sp>
    </p:spTree>
    <p:extLst>
      <p:ext uri="{BB962C8B-B14F-4D97-AF65-F5344CB8AC3E}">
        <p14:creationId xmlns:p14="http://schemas.microsoft.com/office/powerpoint/2010/main" val="2060327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defRPr/>
            </a:pPr>
            <a:r>
              <a:rPr lang="en-US" altLang="zh-CN" sz="2400" dirty="0">
                <a:ea typeface="宋体" pitchFamily="2" charset="-122"/>
              </a:rPr>
              <a:t>Transaction Rollback with Logical Undo (Cont.)</a:t>
            </a:r>
          </a:p>
        </p:txBody>
      </p:sp>
      <p:sp>
        <p:nvSpPr>
          <p:cNvPr id="25603" name="Rectangle 3"/>
          <p:cNvSpPr>
            <a:spLocks noGrp="1" noChangeArrowheads="1"/>
          </p:cNvSpPr>
          <p:nvPr>
            <p:ph type="body" idx="4294967295"/>
          </p:nvPr>
        </p:nvSpPr>
        <p:spPr/>
        <p:txBody>
          <a:bodyPr/>
          <a:lstStyle/>
          <a:p>
            <a:pPr marL="381000" indent="-381000"/>
            <a:r>
              <a:rPr lang="en-US" altLang="zh-CN" dirty="0"/>
              <a:t>Transaction rollback, scanning the log backwards (cont.):</a:t>
            </a:r>
          </a:p>
          <a:p>
            <a:pPr marL="800100" lvl="1" indent="-342900">
              <a:buFont typeface="Monotype Sorts"/>
              <a:buAutoNum type="arabicPeriod" startAt="3"/>
            </a:pPr>
            <a:r>
              <a:rPr lang="en-US" altLang="zh-CN" dirty="0"/>
              <a:t>If a redo-only record is found ignore it</a:t>
            </a:r>
          </a:p>
          <a:p>
            <a:pPr marL="800100" lvl="1" indent="-342900">
              <a:buFont typeface="Monotype Sorts"/>
              <a:buAutoNum type="arabicPeriod" startAt="3"/>
            </a:pPr>
            <a:r>
              <a:rPr lang="en-US" altLang="zh-CN" dirty="0"/>
              <a:t>If a &lt;</a:t>
            </a:r>
            <a:r>
              <a:rPr lang="en-US" altLang="zh-CN" i="1" dirty="0" err="1"/>
              <a:t>T</a:t>
            </a:r>
            <a:r>
              <a:rPr lang="en-US" altLang="zh-CN" i="1" baseline="-25000" dirty="0" err="1"/>
              <a:t>i</a:t>
            </a:r>
            <a:r>
              <a:rPr lang="en-US" altLang="zh-CN" i="1" dirty="0"/>
              <a:t>, </a:t>
            </a:r>
            <a:r>
              <a:rPr lang="en-US" altLang="zh-CN" i="1" dirty="0" err="1"/>
              <a:t>O</a:t>
            </a:r>
            <a:r>
              <a:rPr lang="en-US" altLang="zh-CN" i="1" baseline="-25000" dirty="0" err="1"/>
              <a:t>j</a:t>
            </a:r>
            <a:r>
              <a:rPr lang="en-US" altLang="zh-CN" i="1" dirty="0"/>
              <a:t>,</a:t>
            </a:r>
            <a:r>
              <a:rPr lang="en-US" altLang="zh-CN" dirty="0"/>
              <a:t> </a:t>
            </a:r>
            <a:r>
              <a:rPr lang="en-US" altLang="zh-CN" b="1" dirty="0"/>
              <a:t>operation-abort</a:t>
            </a:r>
            <a:r>
              <a:rPr lang="en-US" altLang="zh-CN" dirty="0"/>
              <a:t>&gt; record is found:</a:t>
            </a:r>
          </a:p>
          <a:p>
            <a:pPr marL="1200150" lvl="2" indent="-342900">
              <a:buFont typeface="Monotype Sorts"/>
              <a:buChar char="H"/>
            </a:pPr>
            <a:r>
              <a:rPr lang="en-US" altLang="zh-CN" dirty="0"/>
              <a:t>skip all preceding log records for </a:t>
            </a:r>
            <a:r>
              <a:rPr lang="en-US" altLang="zh-CN" i="1" dirty="0" err="1"/>
              <a:t>T</a:t>
            </a:r>
            <a:r>
              <a:rPr lang="en-US" altLang="zh-CN" i="1" baseline="-25000" dirty="0" err="1"/>
              <a:t>i</a:t>
            </a:r>
            <a:r>
              <a:rPr lang="en-US" altLang="zh-CN" i="1" dirty="0"/>
              <a:t> </a:t>
            </a:r>
            <a:r>
              <a:rPr lang="en-US" altLang="zh-CN" dirty="0"/>
              <a:t> until the record </a:t>
            </a:r>
            <a:br>
              <a:rPr lang="en-US" altLang="zh-CN" dirty="0"/>
            </a:br>
            <a:r>
              <a:rPr lang="en-US" altLang="zh-CN" dirty="0"/>
              <a:t>&lt;</a:t>
            </a:r>
            <a:r>
              <a:rPr lang="en-US" altLang="zh-CN" i="1" dirty="0" err="1"/>
              <a:t>T</a:t>
            </a:r>
            <a:r>
              <a:rPr lang="en-US" altLang="zh-CN" i="1" baseline="-25000" dirty="0" err="1"/>
              <a:t>i</a:t>
            </a:r>
            <a:r>
              <a:rPr lang="en-US" altLang="zh-CN" i="1" dirty="0"/>
              <a:t>, </a:t>
            </a:r>
            <a:r>
              <a:rPr lang="en-US" altLang="zh-CN" i="1" dirty="0" err="1"/>
              <a:t>O</a:t>
            </a:r>
            <a:r>
              <a:rPr lang="en-US" altLang="zh-CN" i="1" baseline="-25000" dirty="0" err="1"/>
              <a:t>j</a:t>
            </a:r>
            <a:r>
              <a:rPr lang="en-US" altLang="zh-CN" dirty="0"/>
              <a:t>,</a:t>
            </a:r>
            <a:r>
              <a:rPr lang="en-US" altLang="zh-CN" b="1" dirty="0"/>
              <a:t> operation-begi</a:t>
            </a:r>
            <a:r>
              <a:rPr lang="en-US" altLang="zh-CN" dirty="0"/>
              <a:t>n&gt; is found.</a:t>
            </a:r>
          </a:p>
          <a:p>
            <a:pPr marL="800100" lvl="1" indent="-342900">
              <a:buFont typeface="Monotype Sorts"/>
              <a:buAutoNum type="arabicPeriod" startAt="3"/>
            </a:pPr>
            <a:r>
              <a:rPr lang="en-US" altLang="zh-CN" dirty="0"/>
              <a:t>Stop the scan when the record &lt;</a:t>
            </a:r>
            <a:r>
              <a:rPr lang="en-US" altLang="zh-CN" i="1" dirty="0" err="1"/>
              <a:t>T</a:t>
            </a:r>
            <a:r>
              <a:rPr lang="en-US" altLang="zh-CN" i="1" baseline="-25000" dirty="0" err="1"/>
              <a:t>i</a:t>
            </a:r>
            <a:r>
              <a:rPr lang="en-US" altLang="zh-CN" i="1" dirty="0"/>
              <a:t>,</a:t>
            </a:r>
            <a:r>
              <a:rPr lang="en-US" altLang="zh-CN" dirty="0"/>
              <a:t> start&gt; is found</a:t>
            </a:r>
          </a:p>
          <a:p>
            <a:pPr marL="800100" lvl="1" indent="-342900">
              <a:buFont typeface="Monotype Sorts"/>
              <a:buAutoNum type="arabicPeriod" startAt="3"/>
            </a:pPr>
            <a:r>
              <a:rPr lang="en-US" altLang="zh-CN" dirty="0"/>
              <a:t>Add a &lt;</a:t>
            </a:r>
            <a:r>
              <a:rPr lang="en-US" altLang="zh-CN" i="1" dirty="0" err="1"/>
              <a:t>T</a:t>
            </a:r>
            <a:r>
              <a:rPr lang="en-US" altLang="zh-CN" i="1" baseline="-25000" dirty="0" err="1"/>
              <a:t>i</a:t>
            </a:r>
            <a:r>
              <a:rPr lang="en-US" altLang="zh-CN" i="1" dirty="0"/>
              <a:t>,</a:t>
            </a:r>
            <a:r>
              <a:rPr lang="en-US" altLang="zh-CN" dirty="0"/>
              <a:t> </a:t>
            </a:r>
            <a:r>
              <a:rPr lang="en-US" altLang="zh-CN" b="1" dirty="0"/>
              <a:t> abort</a:t>
            </a:r>
            <a:r>
              <a:rPr lang="en-US" altLang="zh-CN" dirty="0"/>
              <a:t>&gt; record to the log</a:t>
            </a:r>
          </a:p>
          <a:p>
            <a:pPr marL="457200" lvl="1" indent="0">
              <a:buNone/>
            </a:pPr>
            <a:endParaRPr lang="en-US" altLang="zh-CN" dirty="0"/>
          </a:p>
          <a:p>
            <a:pPr marL="381000" indent="-381000">
              <a:buFont typeface="Monotype Sorts"/>
              <a:buNone/>
            </a:pPr>
            <a:r>
              <a:rPr lang="en-US" altLang="zh-CN" dirty="0"/>
              <a:t>Some points to note:</a:t>
            </a:r>
          </a:p>
          <a:p>
            <a:pPr marL="781050" lvl="1" indent="-381000"/>
            <a:r>
              <a:rPr lang="en-US" altLang="zh-CN" dirty="0"/>
              <a:t>Cases 3 and 4 above can occur only if the database crashes while a  transaction is being rolled back.</a:t>
            </a:r>
          </a:p>
          <a:p>
            <a:pPr marL="781050" lvl="1" indent="-381000"/>
            <a:r>
              <a:rPr lang="en-US" altLang="zh-CN" dirty="0"/>
              <a:t>Skipping of log records as in case 4 is important to prevent multiple rollback of the same operation.</a:t>
            </a:r>
          </a:p>
        </p:txBody>
      </p:sp>
    </p:spTree>
    <p:extLst>
      <p:ext uri="{BB962C8B-B14F-4D97-AF65-F5344CB8AC3E}">
        <p14:creationId xmlns:p14="http://schemas.microsoft.com/office/powerpoint/2010/main" val="1005515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84" y="622079"/>
            <a:ext cx="8439150"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a typeface="宋体" pitchFamily="2" charset="-122"/>
              </a:rPr>
              <a:t>Transaction Rollback with Logical Undo</a:t>
            </a:r>
          </a:p>
        </p:txBody>
      </p:sp>
      <p:sp>
        <p:nvSpPr>
          <p:cNvPr id="26628" name="Rectangle 3"/>
          <p:cNvSpPr>
            <a:spLocks noGrp="1" noChangeArrowheads="1"/>
          </p:cNvSpPr>
          <p:nvPr>
            <p:ph type="body" idx="1"/>
          </p:nvPr>
        </p:nvSpPr>
        <p:spPr>
          <a:xfrm>
            <a:off x="276377" y="1055398"/>
            <a:ext cx="3953717" cy="590550"/>
          </a:xfrm>
        </p:spPr>
        <p:txBody>
          <a:bodyPr/>
          <a:lstStyle/>
          <a:p>
            <a:pPr>
              <a:lnSpc>
                <a:spcPct val="90000"/>
              </a:lnSpc>
            </a:pPr>
            <a:r>
              <a:rPr lang="en-US" altLang="zh-CN" b="1" dirty="0"/>
              <a:t>Transaction rollback during normal operation</a:t>
            </a:r>
          </a:p>
        </p:txBody>
      </p:sp>
    </p:spTree>
    <p:extLst>
      <p:ext uri="{BB962C8B-B14F-4D97-AF65-F5344CB8AC3E}">
        <p14:creationId xmlns:p14="http://schemas.microsoft.com/office/powerpoint/2010/main" val="33756259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US" altLang="zh-CN" dirty="0">
                <a:ea typeface="宋体" pitchFamily="2" charset="-122"/>
              </a:rPr>
              <a:t>Recovery Algorithm with Logical Undo</a:t>
            </a:r>
          </a:p>
        </p:txBody>
      </p:sp>
      <p:sp>
        <p:nvSpPr>
          <p:cNvPr id="29699" name="Rectangle 3"/>
          <p:cNvSpPr>
            <a:spLocks noGrp="1" noChangeArrowheads="1"/>
          </p:cNvSpPr>
          <p:nvPr>
            <p:ph type="body" idx="4294967295"/>
          </p:nvPr>
        </p:nvSpPr>
        <p:spPr/>
        <p:txBody>
          <a:bodyPr/>
          <a:lstStyle/>
          <a:p>
            <a:pPr marL="381000" indent="-381000">
              <a:lnSpc>
                <a:spcPct val="90000"/>
              </a:lnSpc>
              <a:buFont typeface="Monotype Sorts"/>
              <a:buNone/>
            </a:pPr>
            <a:r>
              <a:rPr lang="en-US" altLang="zh-CN" b="1" i="1" dirty="0"/>
              <a:t>Basically same as earlier algorithm, except for changes described earlier for transaction rollback</a:t>
            </a:r>
          </a:p>
          <a:p>
            <a:pPr marL="381000" indent="-381000">
              <a:lnSpc>
                <a:spcPct val="90000"/>
              </a:lnSpc>
              <a:spcBef>
                <a:spcPts val="1800"/>
              </a:spcBef>
            </a:pPr>
            <a:r>
              <a:rPr lang="en-US" altLang="zh-CN" b="1" dirty="0">
                <a:solidFill>
                  <a:srgbClr val="000099"/>
                </a:solidFill>
              </a:rPr>
              <a:t>Redo phase</a:t>
            </a:r>
            <a:r>
              <a:rPr lang="en-US" altLang="zh-CN" dirty="0"/>
              <a:t>: Scan log forward from last &lt; checkpoint L&gt; record till end of log</a:t>
            </a:r>
          </a:p>
          <a:p>
            <a:pPr marL="800100" lvl="1" indent="-342900">
              <a:lnSpc>
                <a:spcPct val="90000"/>
              </a:lnSpc>
              <a:buFont typeface="Monotype Sorts"/>
              <a:buAutoNum type="arabicPeriod"/>
            </a:pPr>
            <a:r>
              <a:rPr lang="en-US" altLang="zh-CN" b="1" dirty="0">
                <a:solidFill>
                  <a:srgbClr val="000099"/>
                </a:solidFill>
              </a:rPr>
              <a:t>Repeat history</a:t>
            </a:r>
            <a:r>
              <a:rPr lang="en-US" altLang="zh-CN" dirty="0"/>
              <a:t> by physically redoing all updates of  all </a:t>
            </a:r>
            <a:r>
              <a:rPr lang="en-US" altLang="zh-CN" dirty="0" err="1"/>
              <a:t>ransactions</a:t>
            </a:r>
            <a:r>
              <a:rPr lang="en-US" altLang="zh-CN" dirty="0"/>
              <a:t>;</a:t>
            </a:r>
          </a:p>
          <a:p>
            <a:pPr marL="800100" lvl="1" indent="-342900">
              <a:lnSpc>
                <a:spcPct val="90000"/>
              </a:lnSpc>
              <a:buFont typeface="Monotype Sorts"/>
              <a:buAutoNum type="arabicPeriod"/>
            </a:pPr>
            <a:r>
              <a:rPr lang="en-US" altLang="zh-CN" dirty="0"/>
              <a:t>Create an undo-list during the scan as follows</a:t>
            </a:r>
          </a:p>
          <a:p>
            <a:pPr marL="1200150" lvl="2" indent="-342900">
              <a:lnSpc>
                <a:spcPct val="90000"/>
              </a:lnSpc>
            </a:pPr>
            <a:r>
              <a:rPr lang="en-US" altLang="zh-CN" i="1" dirty="0"/>
              <a:t>undo-list</a:t>
            </a:r>
            <a:r>
              <a:rPr lang="en-US" altLang="zh-CN" dirty="0"/>
              <a:t> is set to </a:t>
            </a:r>
            <a:r>
              <a:rPr lang="en-US" altLang="zh-CN" i="1" dirty="0"/>
              <a:t>L</a:t>
            </a:r>
            <a:r>
              <a:rPr lang="en-US" altLang="zh-CN" dirty="0"/>
              <a:t> initially</a:t>
            </a:r>
          </a:p>
          <a:p>
            <a:pPr marL="1200150" lvl="2" indent="-342900">
              <a:lnSpc>
                <a:spcPct val="90000"/>
              </a:lnSpc>
            </a:pPr>
            <a:r>
              <a:rPr lang="en-US" altLang="zh-CN" dirty="0"/>
              <a:t>Whenever &lt;</a:t>
            </a:r>
            <a:r>
              <a:rPr lang="en-US" altLang="zh-CN" i="1" dirty="0" err="1"/>
              <a:t>T</a:t>
            </a:r>
            <a:r>
              <a:rPr lang="en-US" altLang="zh-CN" i="1" baseline="-25000" dirty="0" err="1"/>
              <a:t>i</a:t>
            </a:r>
            <a:r>
              <a:rPr lang="en-US" altLang="zh-CN" dirty="0"/>
              <a:t> </a:t>
            </a:r>
            <a:r>
              <a:rPr lang="en-US" altLang="zh-CN" b="1" dirty="0"/>
              <a:t>start</a:t>
            </a:r>
            <a:r>
              <a:rPr lang="en-US" altLang="zh-CN" dirty="0"/>
              <a:t>&gt; is found </a:t>
            </a:r>
            <a:r>
              <a:rPr lang="en-US" altLang="zh-CN" i="1" dirty="0" err="1"/>
              <a:t>T</a:t>
            </a:r>
            <a:r>
              <a:rPr lang="en-US" altLang="zh-CN" i="1" baseline="-25000" dirty="0" err="1"/>
              <a:t>i</a:t>
            </a:r>
            <a:r>
              <a:rPr lang="en-US" altLang="zh-CN" i="1" dirty="0"/>
              <a:t> </a:t>
            </a:r>
            <a:r>
              <a:rPr lang="en-US" altLang="zh-CN" dirty="0"/>
              <a:t>is added to </a:t>
            </a:r>
            <a:r>
              <a:rPr lang="en-US" altLang="zh-CN" i="1" dirty="0"/>
              <a:t>undo-list</a:t>
            </a:r>
            <a:endParaRPr lang="en-US" altLang="zh-CN" dirty="0"/>
          </a:p>
          <a:p>
            <a:pPr marL="1200150" lvl="2" indent="-342900">
              <a:lnSpc>
                <a:spcPct val="90000"/>
              </a:lnSpc>
            </a:pPr>
            <a:r>
              <a:rPr lang="en-US" altLang="zh-CN" dirty="0"/>
              <a:t>Whenever &lt;</a:t>
            </a:r>
            <a:r>
              <a:rPr lang="en-US" altLang="zh-CN" i="1" dirty="0" err="1"/>
              <a:t>T</a:t>
            </a:r>
            <a:r>
              <a:rPr lang="en-US" altLang="zh-CN" baseline="-25000" dirty="0" err="1"/>
              <a:t>i</a:t>
            </a:r>
            <a:r>
              <a:rPr lang="en-US" altLang="zh-CN" dirty="0"/>
              <a:t> </a:t>
            </a:r>
            <a:r>
              <a:rPr lang="en-US" altLang="zh-CN" b="1" dirty="0"/>
              <a:t>commit</a:t>
            </a:r>
            <a:r>
              <a:rPr lang="en-US" altLang="zh-CN" dirty="0"/>
              <a:t>&gt; or &lt;</a:t>
            </a:r>
            <a:r>
              <a:rPr lang="en-US" altLang="zh-CN" i="1" dirty="0" err="1"/>
              <a:t>T</a:t>
            </a:r>
            <a:r>
              <a:rPr lang="en-US" altLang="zh-CN" i="1" baseline="-25000" dirty="0" err="1"/>
              <a:t>i</a:t>
            </a:r>
            <a:r>
              <a:rPr lang="en-US" altLang="zh-CN" dirty="0"/>
              <a:t> </a:t>
            </a:r>
            <a:r>
              <a:rPr lang="en-US" altLang="zh-CN" b="1" dirty="0"/>
              <a:t>abort</a:t>
            </a:r>
            <a:r>
              <a:rPr lang="en-US" altLang="zh-CN" dirty="0"/>
              <a:t>&gt; is found, </a:t>
            </a:r>
            <a:r>
              <a:rPr lang="en-US" altLang="zh-CN" i="1" dirty="0" err="1"/>
              <a:t>T</a:t>
            </a:r>
            <a:r>
              <a:rPr lang="en-US" altLang="zh-CN" i="1" baseline="-25000" dirty="0" err="1"/>
              <a:t>i</a:t>
            </a:r>
            <a:r>
              <a:rPr lang="en-US" altLang="zh-CN" dirty="0"/>
              <a:t> is deleted from </a:t>
            </a:r>
            <a:r>
              <a:rPr lang="en-US" altLang="zh-CN" i="1" dirty="0"/>
              <a:t>undo-list</a:t>
            </a:r>
            <a:endParaRPr lang="en-US" altLang="zh-CN" dirty="0"/>
          </a:p>
          <a:p>
            <a:pPr marL="324000" indent="-381000">
              <a:lnSpc>
                <a:spcPct val="90000"/>
              </a:lnSpc>
              <a:spcBef>
                <a:spcPts val="1800"/>
              </a:spcBef>
              <a:buFont typeface="Monotype Sorts"/>
              <a:buNone/>
            </a:pPr>
            <a:r>
              <a:rPr lang="en-US" altLang="zh-CN" dirty="0"/>
              <a:t>	</a:t>
            </a:r>
            <a:r>
              <a:rPr lang="en-US" altLang="zh-CN" sz="1800" i="1" dirty="0"/>
              <a:t>This brings database to state as of crash, with committed as well as uncommitted transactions having been redone.</a:t>
            </a:r>
          </a:p>
          <a:p>
            <a:pPr marL="381000" indent="-381000">
              <a:lnSpc>
                <a:spcPct val="90000"/>
              </a:lnSpc>
              <a:buFont typeface="Monotype Sorts"/>
              <a:buNone/>
            </a:pPr>
            <a:r>
              <a:rPr lang="en-US" altLang="zh-CN" sz="1800" i="1" dirty="0"/>
              <a:t>	Now  undo-list contains transactions that are </a:t>
            </a:r>
            <a:r>
              <a:rPr lang="en-US" altLang="zh-CN" sz="1800" b="1" i="1" dirty="0">
                <a:solidFill>
                  <a:srgbClr val="000099"/>
                </a:solidFill>
              </a:rPr>
              <a:t>incomplete</a:t>
            </a:r>
            <a:r>
              <a:rPr lang="en-US" altLang="zh-CN" sz="1800" i="1" dirty="0"/>
              <a:t>, that is, have neither committed nor been fully rolled back.</a:t>
            </a:r>
          </a:p>
        </p:txBody>
      </p:sp>
    </p:spTree>
    <p:extLst>
      <p:ext uri="{BB962C8B-B14F-4D97-AF65-F5344CB8AC3E}">
        <p14:creationId xmlns:p14="http://schemas.microsoft.com/office/powerpoint/2010/main" val="3596058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defRPr/>
            </a:pPr>
            <a:r>
              <a:rPr lang="en-US" altLang="zh-CN" dirty="0">
                <a:ea typeface="宋体" pitchFamily="2" charset="-122"/>
              </a:rPr>
              <a:t>Recovery with Logical Undo (Cont.)</a:t>
            </a:r>
          </a:p>
        </p:txBody>
      </p:sp>
      <p:sp>
        <p:nvSpPr>
          <p:cNvPr id="30723" name="Rectangle 3"/>
          <p:cNvSpPr>
            <a:spLocks noGrp="1" noChangeArrowheads="1"/>
          </p:cNvSpPr>
          <p:nvPr>
            <p:ph type="body" idx="4294967295"/>
          </p:nvPr>
        </p:nvSpPr>
        <p:spPr>
          <a:xfrm>
            <a:off x="842963" y="1106488"/>
            <a:ext cx="7661275" cy="4903787"/>
          </a:xfrm>
        </p:spPr>
        <p:txBody>
          <a:bodyPr/>
          <a:lstStyle/>
          <a:p>
            <a:pPr marL="381000" indent="-381000"/>
            <a:r>
              <a:rPr lang="en-US" altLang="zh-CN" b="1" dirty="0">
                <a:solidFill>
                  <a:srgbClr val="000099"/>
                </a:solidFill>
              </a:rPr>
              <a:t>Undo phase</a:t>
            </a:r>
            <a:r>
              <a:rPr lang="en-US" altLang="zh-CN" dirty="0"/>
              <a:t>: Scan log backwards, performing undo on log records of transactions found in undo-list.  </a:t>
            </a:r>
          </a:p>
          <a:p>
            <a:pPr marL="800100" lvl="1" indent="-342900"/>
            <a:r>
              <a:rPr lang="en-US" altLang="zh-CN" dirty="0"/>
              <a:t>Log records of transactions being rolled back are processed as described earlier, as they are found</a:t>
            </a:r>
          </a:p>
          <a:p>
            <a:pPr marL="1200150" lvl="2" indent="-342900"/>
            <a:r>
              <a:rPr lang="en-US" altLang="zh-CN" dirty="0"/>
              <a:t>Single shared scan for all transactions being undone</a:t>
            </a:r>
          </a:p>
          <a:p>
            <a:pPr marL="800100" lvl="1" indent="-342900"/>
            <a:r>
              <a:rPr lang="en-US" altLang="zh-CN" dirty="0"/>
              <a:t>When &lt;</a:t>
            </a:r>
            <a:r>
              <a:rPr lang="en-US" altLang="zh-CN" i="1" dirty="0" err="1"/>
              <a:t>T</a:t>
            </a:r>
            <a:r>
              <a:rPr lang="en-US" altLang="zh-CN" i="1" baseline="-25000" dirty="0" err="1"/>
              <a:t>i</a:t>
            </a:r>
            <a:r>
              <a:rPr lang="en-US" altLang="zh-CN" dirty="0"/>
              <a:t> </a:t>
            </a:r>
            <a:r>
              <a:rPr lang="en-US" altLang="zh-CN" b="1" dirty="0"/>
              <a:t> start</a:t>
            </a:r>
            <a:r>
              <a:rPr lang="en-US" altLang="zh-CN" dirty="0"/>
              <a:t>&gt; is found for a transaction </a:t>
            </a:r>
            <a:r>
              <a:rPr lang="en-US" altLang="zh-CN" i="1" dirty="0" err="1"/>
              <a:t>T</a:t>
            </a:r>
            <a:r>
              <a:rPr lang="en-US" altLang="zh-CN" baseline="-25000" dirty="0" err="1"/>
              <a:t>i</a:t>
            </a:r>
            <a:r>
              <a:rPr lang="en-US" altLang="zh-CN" dirty="0"/>
              <a:t> in </a:t>
            </a:r>
            <a:r>
              <a:rPr lang="en-US" altLang="zh-CN" i="1" dirty="0"/>
              <a:t> undo-list</a:t>
            </a:r>
            <a:r>
              <a:rPr lang="en-US" altLang="zh-CN" dirty="0"/>
              <a:t>, write a &lt;</a:t>
            </a:r>
            <a:r>
              <a:rPr lang="en-US" altLang="zh-CN" i="1" dirty="0" err="1"/>
              <a:t>T</a:t>
            </a:r>
            <a:r>
              <a:rPr lang="en-US" altLang="zh-CN" i="1" baseline="-25000" dirty="0" err="1"/>
              <a:t>i</a:t>
            </a:r>
            <a:r>
              <a:rPr lang="en-US" altLang="zh-CN" i="1" dirty="0"/>
              <a:t> </a:t>
            </a:r>
            <a:r>
              <a:rPr lang="en-US" altLang="zh-CN" b="1" dirty="0"/>
              <a:t>abort</a:t>
            </a:r>
            <a:r>
              <a:rPr lang="en-US" altLang="zh-CN" dirty="0"/>
              <a:t>&gt; log record.</a:t>
            </a:r>
          </a:p>
          <a:p>
            <a:pPr marL="800100" lvl="1" indent="-342900"/>
            <a:r>
              <a:rPr lang="en-US" altLang="zh-CN" dirty="0"/>
              <a:t>Stop scan when &lt;</a:t>
            </a:r>
            <a:r>
              <a:rPr lang="en-US" altLang="zh-CN" i="1" dirty="0" err="1"/>
              <a:t>T</a:t>
            </a:r>
            <a:r>
              <a:rPr lang="en-US" altLang="zh-CN" i="1" baseline="-25000" dirty="0" err="1"/>
              <a:t>i</a:t>
            </a:r>
            <a:r>
              <a:rPr lang="en-US" altLang="zh-CN" i="1" dirty="0"/>
              <a:t> </a:t>
            </a:r>
            <a:r>
              <a:rPr lang="en-US" altLang="zh-CN" b="1" dirty="0"/>
              <a:t>start</a:t>
            </a:r>
            <a:r>
              <a:rPr lang="en-US" altLang="zh-CN" dirty="0"/>
              <a:t>&gt; records have been found for all </a:t>
            </a:r>
            <a:r>
              <a:rPr lang="en-US" altLang="zh-CN" i="1" dirty="0" err="1"/>
              <a:t>T</a:t>
            </a:r>
            <a:r>
              <a:rPr lang="en-US" altLang="zh-CN" i="1" baseline="-25000" dirty="0" err="1"/>
              <a:t>i</a:t>
            </a:r>
            <a:r>
              <a:rPr lang="en-US" altLang="zh-CN" dirty="0"/>
              <a:t> in </a:t>
            </a:r>
            <a:r>
              <a:rPr lang="en-US" altLang="zh-CN" i="1" dirty="0"/>
              <a:t> undo-list</a:t>
            </a:r>
            <a:endParaRPr lang="en-US" altLang="zh-CN" dirty="0"/>
          </a:p>
          <a:p>
            <a:pPr marL="324000" indent="-381000">
              <a:lnSpc>
                <a:spcPct val="90000"/>
              </a:lnSpc>
              <a:spcBef>
                <a:spcPts val="1800"/>
              </a:spcBef>
              <a:buNone/>
            </a:pPr>
            <a:r>
              <a:rPr lang="en-US" altLang="zh-CN" dirty="0"/>
              <a:t>	</a:t>
            </a:r>
            <a:r>
              <a:rPr lang="en-US" altLang="zh-CN" sz="1800" i="1" dirty="0"/>
              <a:t>This undoes the effects of incomplete transactions (those with neither commit nor abort log records). Recovery is now complete.</a:t>
            </a:r>
          </a:p>
        </p:txBody>
      </p:sp>
    </p:spTree>
    <p:extLst>
      <p:ext uri="{BB962C8B-B14F-4D97-AF65-F5344CB8AC3E}">
        <p14:creationId xmlns:p14="http://schemas.microsoft.com/office/powerpoint/2010/main" val="1692854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a typeface="宋体" pitchFamily="2" charset="-122"/>
              </a:rPr>
              <a:t>Failure Recovery with Logical Undo</a:t>
            </a:r>
          </a:p>
        </p:txBody>
      </p:sp>
      <p:sp>
        <p:nvSpPr>
          <p:cNvPr id="27651" name="Rectangle 3"/>
          <p:cNvSpPr>
            <a:spLocks noGrp="1" noChangeArrowheads="1"/>
          </p:cNvSpPr>
          <p:nvPr>
            <p:ph type="body" idx="1"/>
          </p:nvPr>
        </p:nvSpPr>
        <p:spPr/>
        <p:txBody>
          <a:bodyPr/>
          <a:lstStyle/>
          <a:p>
            <a:endParaRPr lang="zh-CN" altLang="zh-CN"/>
          </a:p>
        </p:txBody>
      </p:sp>
      <p:pic>
        <p:nvPicPr>
          <p:cNvPr id="219140" name="Picture 4"/>
          <p:cNvPicPr>
            <a:picLocks noChangeAspect="1" noChangeArrowheads="1"/>
          </p:cNvPicPr>
          <p:nvPr/>
        </p:nvPicPr>
        <p:blipFill>
          <a:blip r:embed="rId2"/>
          <a:srcRect l="17346" t="15251" r="8533" b="11876"/>
          <a:stretch>
            <a:fillRect/>
          </a:stretch>
        </p:blipFill>
        <p:spPr bwMode="auto">
          <a:xfrm>
            <a:off x="646113" y="762000"/>
            <a:ext cx="7748587" cy="571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34784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p:txBody>
          <a:bodyPr/>
          <a:lstStyle/>
          <a:p>
            <a:r>
              <a:rPr lang="en-US" altLang="zh-CN">
                <a:ea typeface="宋体" pitchFamily="2" charset="-122"/>
              </a:rPr>
              <a:t>ARIES Recovery Algorithm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en-US" altLang="zh-CN" dirty="0">
                <a:ea typeface="宋体" pitchFamily="2" charset="-122"/>
              </a:rPr>
              <a:t>ARIES</a:t>
            </a:r>
          </a:p>
        </p:txBody>
      </p:sp>
      <p:sp>
        <p:nvSpPr>
          <p:cNvPr id="52227" name="Rectangle 3"/>
          <p:cNvSpPr>
            <a:spLocks noGrp="1" noChangeArrowheads="1"/>
          </p:cNvSpPr>
          <p:nvPr>
            <p:ph type="body" idx="1"/>
          </p:nvPr>
        </p:nvSpPr>
        <p:spPr/>
        <p:txBody>
          <a:bodyPr/>
          <a:lstStyle/>
          <a:p>
            <a:pPr marL="381000" indent="-381000">
              <a:lnSpc>
                <a:spcPct val="90000"/>
              </a:lnSpc>
            </a:pPr>
            <a:r>
              <a:rPr lang="en-US" altLang="zh-CN" dirty="0"/>
              <a:t>ARIES is a state of the art recovery method </a:t>
            </a:r>
          </a:p>
          <a:p>
            <a:pPr marL="800100" lvl="1" indent="-342900">
              <a:lnSpc>
                <a:spcPct val="90000"/>
              </a:lnSpc>
            </a:pPr>
            <a:r>
              <a:rPr lang="en-US" altLang="zh-CN" dirty="0"/>
              <a:t>Incorporates numerous optimizations to reduce overheads during normal processing and to speed up recovery </a:t>
            </a:r>
          </a:p>
          <a:p>
            <a:pPr marL="800100" lvl="1" indent="-342900">
              <a:lnSpc>
                <a:spcPct val="90000"/>
              </a:lnSpc>
            </a:pPr>
            <a:r>
              <a:rPr lang="en-US" altLang="zh-CN" dirty="0"/>
              <a:t>The recovery algorithm we studied earlier is modeled after ARIES, but greatly simplified by removing optimizations</a:t>
            </a:r>
          </a:p>
          <a:p>
            <a:pPr marL="381000" indent="-381000">
              <a:lnSpc>
                <a:spcPct val="90000"/>
              </a:lnSpc>
            </a:pPr>
            <a:r>
              <a:rPr lang="en-US" altLang="zh-CN" dirty="0"/>
              <a:t>Unlike the recovery algorithm described earlier, ARIES </a:t>
            </a:r>
          </a:p>
          <a:p>
            <a:pPr marL="800100" lvl="1" indent="-342900">
              <a:lnSpc>
                <a:spcPct val="90000"/>
              </a:lnSpc>
              <a:buFont typeface="Monotype Sorts" charset="2"/>
              <a:buAutoNum type="arabicPeriod"/>
            </a:pPr>
            <a:r>
              <a:rPr lang="en-US" altLang="zh-CN" dirty="0"/>
              <a:t>Uses </a:t>
            </a:r>
            <a:r>
              <a:rPr lang="en-US" altLang="zh-CN" b="1" dirty="0">
                <a:solidFill>
                  <a:srgbClr val="C00000"/>
                </a:solidFill>
              </a:rPr>
              <a:t>log sequence number (LSN)</a:t>
            </a:r>
            <a:r>
              <a:rPr lang="en-US" altLang="zh-CN" dirty="0">
                <a:solidFill>
                  <a:srgbClr val="C00000"/>
                </a:solidFill>
              </a:rPr>
              <a:t> </a:t>
            </a:r>
            <a:r>
              <a:rPr lang="en-US" altLang="zh-CN" dirty="0"/>
              <a:t>to identify log records</a:t>
            </a:r>
          </a:p>
          <a:p>
            <a:pPr marL="1200150" lvl="2" indent="-342900">
              <a:lnSpc>
                <a:spcPct val="90000"/>
              </a:lnSpc>
            </a:pPr>
            <a:r>
              <a:rPr lang="en-US" altLang="zh-CN" dirty="0"/>
              <a:t>Stores LSNs in pages to identify what updates have already been applied to a database page</a:t>
            </a:r>
          </a:p>
          <a:p>
            <a:pPr marL="800100" lvl="1" indent="-342900">
              <a:lnSpc>
                <a:spcPct val="90000"/>
              </a:lnSpc>
              <a:buFont typeface="Monotype Sorts" charset="2"/>
              <a:buAutoNum type="arabicPeriod"/>
            </a:pPr>
            <a:r>
              <a:rPr lang="en-US" altLang="zh-CN" dirty="0"/>
              <a:t>Physiological redo</a:t>
            </a:r>
          </a:p>
          <a:p>
            <a:pPr marL="800100" lvl="1" indent="-342900">
              <a:lnSpc>
                <a:spcPct val="90000"/>
              </a:lnSpc>
              <a:buFont typeface="Monotype Sorts" charset="2"/>
              <a:buAutoNum type="arabicPeriod"/>
            </a:pPr>
            <a:r>
              <a:rPr lang="en-US" altLang="zh-CN" dirty="0"/>
              <a:t>Dirty page table to avoid unnecessary </a:t>
            </a:r>
            <a:r>
              <a:rPr lang="en-US" altLang="zh-CN" dirty="0" err="1"/>
              <a:t>redos</a:t>
            </a:r>
            <a:r>
              <a:rPr lang="en-US" altLang="zh-CN" dirty="0"/>
              <a:t> during recovery</a:t>
            </a:r>
          </a:p>
          <a:p>
            <a:pPr marL="800100" lvl="1" indent="-342900">
              <a:lnSpc>
                <a:spcPct val="90000"/>
              </a:lnSpc>
              <a:buFont typeface="Monotype Sorts" charset="2"/>
              <a:buAutoNum type="arabicPeriod"/>
            </a:pPr>
            <a:r>
              <a:rPr lang="en-US" altLang="zh-CN" dirty="0"/>
              <a:t>Fuzzy </a:t>
            </a:r>
            <a:r>
              <a:rPr lang="en-US" altLang="zh-CN" dirty="0" err="1"/>
              <a:t>checkpointing</a:t>
            </a:r>
            <a:r>
              <a:rPr lang="en-US" altLang="zh-CN" dirty="0"/>
              <a:t> that only records information about dirty pages, and does not require dirty pages to be written out at checkpoint time</a:t>
            </a:r>
          </a:p>
        </p:txBody>
      </p:sp>
    </p:spTree>
    <p:extLst>
      <p:ext uri="{BB962C8B-B14F-4D97-AF65-F5344CB8AC3E}">
        <p14:creationId xmlns:p14="http://schemas.microsoft.com/office/powerpoint/2010/main" val="269225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1024128" y="118872"/>
            <a:ext cx="7242048" cy="609600"/>
          </a:xfrm>
        </p:spPr>
        <p:txBody>
          <a:bodyPr/>
          <a:lstStyle/>
          <a:p>
            <a:pPr>
              <a:defRPr/>
            </a:pPr>
            <a:r>
              <a:rPr lang="en-US" dirty="0">
                <a:ea typeface="+mj-ea"/>
              </a:rPr>
              <a:t>Transaction State (Cont.)</a:t>
            </a:r>
          </a:p>
        </p:txBody>
      </p:sp>
      <p:pic>
        <p:nvPicPr>
          <p:cNvPr id="1229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514" y="1655019"/>
            <a:ext cx="5084536" cy="349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ChangeArrowheads="1"/>
          </p:cNvSpPr>
          <p:nvPr/>
        </p:nvSpPr>
        <p:spPr bwMode="auto">
          <a:xfrm>
            <a:off x="6850063" y="3169103"/>
            <a:ext cx="1552575" cy="465137"/>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ea typeface="宋体" pitchFamily="2" charset="-122"/>
              </a:rPr>
              <a:t>Single step</a:t>
            </a:r>
          </a:p>
        </p:txBody>
      </p:sp>
      <p:sp>
        <p:nvSpPr>
          <p:cNvPr id="5" name="Line 5"/>
          <p:cNvSpPr>
            <a:spLocks noChangeShapeType="1"/>
          </p:cNvSpPr>
          <p:nvPr/>
        </p:nvSpPr>
        <p:spPr bwMode="auto">
          <a:xfrm flipH="1">
            <a:off x="5311775" y="3634240"/>
            <a:ext cx="1538288" cy="966789"/>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6"/>
          <p:cNvSpPr>
            <a:spLocks noChangeShapeType="1"/>
          </p:cNvSpPr>
          <p:nvPr/>
        </p:nvSpPr>
        <p:spPr bwMode="auto">
          <a:xfrm flipH="1" flipV="1">
            <a:off x="5413826" y="2220685"/>
            <a:ext cx="1436236" cy="94841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358221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defRPr/>
            </a:pPr>
            <a:r>
              <a:rPr lang="en-US" altLang="zh-CN" dirty="0">
                <a:ea typeface="宋体" pitchFamily="2" charset="-122"/>
              </a:rPr>
              <a:t>ARIES Optimizations</a:t>
            </a:r>
          </a:p>
        </p:txBody>
      </p:sp>
      <p:sp>
        <p:nvSpPr>
          <p:cNvPr id="53251" name="Rectangle 3"/>
          <p:cNvSpPr>
            <a:spLocks noGrp="1" noChangeArrowheads="1"/>
          </p:cNvSpPr>
          <p:nvPr>
            <p:ph type="body" idx="1"/>
          </p:nvPr>
        </p:nvSpPr>
        <p:spPr>
          <a:xfrm>
            <a:off x="842963" y="1106488"/>
            <a:ext cx="8001000" cy="5219700"/>
          </a:xfrm>
        </p:spPr>
        <p:txBody>
          <a:bodyPr/>
          <a:lstStyle/>
          <a:p>
            <a:pPr marL="381000" indent="-381000">
              <a:lnSpc>
                <a:spcPct val="90000"/>
              </a:lnSpc>
            </a:pPr>
            <a:r>
              <a:rPr lang="en-US" altLang="zh-CN" b="1" dirty="0">
                <a:solidFill>
                  <a:srgbClr val="C00000"/>
                </a:solidFill>
              </a:rPr>
              <a:t>Physiological redo</a:t>
            </a:r>
          </a:p>
          <a:p>
            <a:pPr marL="800100" lvl="1" indent="-342900">
              <a:lnSpc>
                <a:spcPct val="90000"/>
              </a:lnSpc>
            </a:pPr>
            <a:r>
              <a:rPr lang="en-US" altLang="zh-CN" dirty="0"/>
              <a:t>Affected page is physically identified, action within page can be logical</a:t>
            </a:r>
          </a:p>
          <a:p>
            <a:pPr marL="1200150" lvl="2" indent="-342900">
              <a:lnSpc>
                <a:spcPct val="90000"/>
              </a:lnSpc>
            </a:pPr>
            <a:r>
              <a:rPr lang="en-US" altLang="zh-CN" dirty="0"/>
              <a:t>Used to reduce logging overheads</a:t>
            </a:r>
          </a:p>
          <a:p>
            <a:pPr marL="1543050" lvl="3" indent="-342900">
              <a:lnSpc>
                <a:spcPct val="90000"/>
              </a:lnSpc>
            </a:pPr>
            <a:r>
              <a:rPr lang="en-US" altLang="zh-CN" dirty="0"/>
              <a:t> e.g. when a record is deleted and all other records have to be moved to fill hole within the same page.</a:t>
            </a:r>
          </a:p>
          <a:p>
            <a:pPr marL="1885950" lvl="4" indent="-342900">
              <a:lnSpc>
                <a:spcPct val="90000"/>
              </a:lnSpc>
            </a:pPr>
            <a:r>
              <a:rPr lang="en-US" altLang="zh-CN" dirty="0"/>
              <a:t>Physiological redo can log just the record deletion </a:t>
            </a:r>
          </a:p>
          <a:p>
            <a:pPr marL="1885950" lvl="4" indent="-342900">
              <a:lnSpc>
                <a:spcPct val="90000"/>
              </a:lnSpc>
            </a:pPr>
            <a:r>
              <a:rPr lang="en-US" altLang="zh-CN" dirty="0"/>
              <a:t>Physical redo would require logging of old and new values for much of the page</a:t>
            </a:r>
          </a:p>
          <a:p>
            <a:pPr marL="1200150" lvl="2" indent="-342900">
              <a:lnSpc>
                <a:spcPct val="90000"/>
              </a:lnSpc>
            </a:pPr>
            <a:r>
              <a:rPr lang="en-US" altLang="zh-CN" dirty="0"/>
              <a:t>Requires page to be output to disk atomically</a:t>
            </a:r>
          </a:p>
          <a:p>
            <a:pPr marL="1543050" lvl="3" indent="-342900">
              <a:lnSpc>
                <a:spcPct val="90000"/>
              </a:lnSpc>
            </a:pPr>
            <a:r>
              <a:rPr lang="en-US" altLang="zh-CN" dirty="0"/>
              <a:t>Easy to achieve with hardware RAID, also supported by some disk systems</a:t>
            </a:r>
          </a:p>
          <a:p>
            <a:pPr marL="1543050" lvl="3" indent="-342900">
              <a:lnSpc>
                <a:spcPct val="90000"/>
              </a:lnSpc>
            </a:pPr>
            <a:r>
              <a:rPr lang="en-US" altLang="zh-CN" dirty="0"/>
              <a:t>Incomplete page output can be detected by checksum techniques, </a:t>
            </a:r>
          </a:p>
          <a:p>
            <a:pPr marL="1885950" lvl="4" indent="-342900">
              <a:lnSpc>
                <a:spcPct val="90000"/>
              </a:lnSpc>
            </a:pPr>
            <a:r>
              <a:rPr lang="en-US" altLang="zh-CN" dirty="0"/>
              <a:t>But extra actions are required for recovery </a:t>
            </a:r>
          </a:p>
          <a:p>
            <a:pPr marL="1885950" lvl="4" indent="-342900">
              <a:lnSpc>
                <a:spcPct val="90000"/>
              </a:lnSpc>
            </a:pPr>
            <a:r>
              <a:rPr lang="en-US" altLang="zh-CN" dirty="0"/>
              <a:t>Treated as a media failure</a:t>
            </a:r>
          </a:p>
          <a:p>
            <a:pPr marL="381000" indent="-381000">
              <a:lnSpc>
                <a:spcPct val="90000"/>
              </a:lnSpc>
            </a:pPr>
            <a:endParaRPr lang="en-US" altLang="zh-CN" dirty="0"/>
          </a:p>
        </p:txBody>
      </p:sp>
    </p:spTree>
    <p:extLst>
      <p:ext uri="{BB962C8B-B14F-4D97-AF65-F5344CB8AC3E}">
        <p14:creationId xmlns:p14="http://schemas.microsoft.com/office/powerpoint/2010/main" val="14652135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defRPr/>
            </a:pPr>
            <a:r>
              <a:rPr lang="en-US" altLang="zh-CN" dirty="0">
                <a:ea typeface="宋体" pitchFamily="2" charset="-122"/>
              </a:rPr>
              <a:t>ARIES Data Structures</a:t>
            </a:r>
          </a:p>
        </p:txBody>
      </p:sp>
      <p:sp>
        <p:nvSpPr>
          <p:cNvPr id="54275" name="Rectangle 3"/>
          <p:cNvSpPr>
            <a:spLocks noGrp="1" noChangeArrowheads="1"/>
          </p:cNvSpPr>
          <p:nvPr>
            <p:ph type="body" idx="1"/>
          </p:nvPr>
        </p:nvSpPr>
        <p:spPr>
          <a:xfrm>
            <a:off x="842963" y="1106488"/>
            <a:ext cx="8166100" cy="5575300"/>
          </a:xfrm>
        </p:spPr>
        <p:txBody>
          <a:bodyPr/>
          <a:lstStyle/>
          <a:p>
            <a:r>
              <a:rPr lang="en-US" altLang="zh-CN"/>
              <a:t>ARIES uses several data structures</a:t>
            </a:r>
          </a:p>
          <a:p>
            <a:pPr lvl="1"/>
            <a:r>
              <a:rPr lang="en-US" altLang="zh-CN"/>
              <a:t>Log sequence number (LSN) identifies each log record</a:t>
            </a:r>
          </a:p>
          <a:p>
            <a:pPr lvl="2"/>
            <a:r>
              <a:rPr lang="en-US" altLang="zh-CN"/>
              <a:t>Must be sequentially increasing</a:t>
            </a:r>
          </a:p>
          <a:p>
            <a:pPr lvl="2"/>
            <a:r>
              <a:rPr lang="en-US" altLang="zh-CN"/>
              <a:t>Typically an offset from beginning of log file to allow fast access</a:t>
            </a:r>
          </a:p>
          <a:p>
            <a:pPr lvl="3"/>
            <a:r>
              <a:rPr lang="en-US" altLang="zh-CN"/>
              <a:t>Easily extended to handle multiple log files</a:t>
            </a:r>
          </a:p>
          <a:p>
            <a:pPr lvl="1"/>
            <a:r>
              <a:rPr lang="en-US" altLang="zh-CN"/>
              <a:t>Page LSN</a:t>
            </a:r>
          </a:p>
          <a:p>
            <a:pPr lvl="1"/>
            <a:r>
              <a:rPr lang="en-US" altLang="zh-CN"/>
              <a:t>Log records of several different types</a:t>
            </a:r>
          </a:p>
          <a:p>
            <a:pPr lvl="1"/>
            <a:r>
              <a:rPr lang="en-US" altLang="zh-CN"/>
              <a:t>Dirty page table</a:t>
            </a:r>
          </a:p>
          <a:p>
            <a:pPr lvl="1"/>
            <a:endParaRPr lang="en-US" altLang="zh-CN"/>
          </a:p>
        </p:txBody>
      </p:sp>
    </p:spTree>
    <p:extLst>
      <p:ext uri="{BB962C8B-B14F-4D97-AF65-F5344CB8AC3E}">
        <p14:creationId xmlns:p14="http://schemas.microsoft.com/office/powerpoint/2010/main" val="2021574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defRPr/>
            </a:pPr>
            <a:r>
              <a:rPr lang="en-US" altLang="zh-CN" dirty="0">
                <a:ea typeface="宋体" pitchFamily="2" charset="-122"/>
              </a:rPr>
              <a:t>ARIES Data Structures: Page LSN</a:t>
            </a:r>
          </a:p>
        </p:txBody>
      </p:sp>
      <p:sp>
        <p:nvSpPr>
          <p:cNvPr id="55299" name="Rectangle 3"/>
          <p:cNvSpPr>
            <a:spLocks noGrp="1" noChangeArrowheads="1"/>
          </p:cNvSpPr>
          <p:nvPr>
            <p:ph type="body" idx="1"/>
          </p:nvPr>
        </p:nvSpPr>
        <p:spPr/>
        <p:txBody>
          <a:bodyPr/>
          <a:lstStyle/>
          <a:p>
            <a:r>
              <a:rPr lang="en-US" altLang="zh-CN" dirty="0"/>
              <a:t>Each page contains a </a:t>
            </a:r>
            <a:r>
              <a:rPr lang="en-US" altLang="zh-CN" b="1" dirty="0" err="1">
                <a:solidFill>
                  <a:srgbClr val="C00000"/>
                </a:solidFill>
              </a:rPr>
              <a:t>PageLSN</a:t>
            </a:r>
            <a:r>
              <a:rPr lang="en-US" altLang="zh-CN" dirty="0"/>
              <a:t> which is the LSN of the last log record whose effects are reflected on the page</a:t>
            </a:r>
          </a:p>
          <a:p>
            <a:pPr lvl="1"/>
            <a:r>
              <a:rPr lang="en-US" altLang="zh-CN" dirty="0"/>
              <a:t>To update a page:</a:t>
            </a:r>
          </a:p>
          <a:p>
            <a:pPr lvl="2"/>
            <a:r>
              <a:rPr lang="en-US" altLang="zh-CN" dirty="0"/>
              <a:t>X-latch the page, and write the log record </a:t>
            </a:r>
          </a:p>
          <a:p>
            <a:pPr lvl="2"/>
            <a:r>
              <a:rPr lang="en-US" altLang="zh-CN" dirty="0"/>
              <a:t>Update the page</a:t>
            </a:r>
          </a:p>
          <a:p>
            <a:pPr lvl="2"/>
            <a:r>
              <a:rPr lang="en-US" altLang="zh-CN" dirty="0"/>
              <a:t>Record the LSN of the log record in </a:t>
            </a:r>
            <a:r>
              <a:rPr lang="en-US" altLang="zh-CN" dirty="0" err="1"/>
              <a:t>PageLSN</a:t>
            </a:r>
            <a:endParaRPr lang="en-US" altLang="zh-CN" dirty="0"/>
          </a:p>
          <a:p>
            <a:pPr lvl="2"/>
            <a:r>
              <a:rPr lang="en-US" altLang="zh-CN" dirty="0"/>
              <a:t>Unlock page</a:t>
            </a:r>
          </a:p>
          <a:p>
            <a:pPr lvl="1"/>
            <a:r>
              <a:rPr lang="en-US" altLang="zh-CN" dirty="0"/>
              <a:t>To flush page to disk, must first S-latch page</a:t>
            </a:r>
          </a:p>
          <a:p>
            <a:pPr lvl="2"/>
            <a:r>
              <a:rPr lang="en-US" altLang="zh-CN" dirty="0"/>
              <a:t>Thus page state on disk is operation consistent</a:t>
            </a:r>
          </a:p>
          <a:p>
            <a:pPr lvl="3"/>
            <a:r>
              <a:rPr lang="en-US" altLang="zh-CN" dirty="0"/>
              <a:t>Required to support physiological redo</a:t>
            </a:r>
          </a:p>
          <a:p>
            <a:pPr lvl="1"/>
            <a:r>
              <a:rPr lang="en-US" altLang="zh-CN" dirty="0" err="1"/>
              <a:t>PageLSN</a:t>
            </a:r>
            <a:r>
              <a:rPr lang="en-US" altLang="zh-CN" dirty="0"/>
              <a:t> is used during recovery to prevent repeated redo </a:t>
            </a:r>
          </a:p>
          <a:p>
            <a:pPr lvl="2"/>
            <a:r>
              <a:rPr lang="en-US" altLang="zh-CN" dirty="0"/>
              <a:t>Thus ensuring </a:t>
            </a:r>
            <a:r>
              <a:rPr lang="en-US" altLang="zh-CN" dirty="0" err="1"/>
              <a:t>idempotence</a:t>
            </a:r>
            <a:endParaRPr lang="en-US" altLang="zh-CN" dirty="0"/>
          </a:p>
          <a:p>
            <a:endParaRPr lang="en-US" altLang="zh-CN" dirty="0"/>
          </a:p>
        </p:txBody>
      </p:sp>
    </p:spTree>
    <p:extLst>
      <p:ext uri="{BB962C8B-B14F-4D97-AF65-F5344CB8AC3E}">
        <p14:creationId xmlns:p14="http://schemas.microsoft.com/office/powerpoint/2010/main" val="24048679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defRPr/>
            </a:pPr>
            <a:r>
              <a:rPr lang="en-US" altLang="zh-CN" dirty="0">
                <a:ea typeface="宋体" pitchFamily="2" charset="-122"/>
              </a:rPr>
              <a:t>ARIES Data Structures: Log Record</a:t>
            </a:r>
          </a:p>
        </p:txBody>
      </p:sp>
      <p:sp>
        <p:nvSpPr>
          <p:cNvPr id="56323" name="Rectangle 3"/>
          <p:cNvSpPr>
            <a:spLocks noGrp="1" noChangeArrowheads="1"/>
          </p:cNvSpPr>
          <p:nvPr>
            <p:ph type="body" idx="1"/>
          </p:nvPr>
        </p:nvSpPr>
        <p:spPr>
          <a:xfrm>
            <a:off x="385762" y="949325"/>
            <a:ext cx="8607317" cy="5469230"/>
          </a:xfrm>
        </p:spPr>
        <p:txBody>
          <a:bodyPr/>
          <a:lstStyle/>
          <a:p>
            <a:r>
              <a:rPr lang="en-US" altLang="zh-CN" sz="1800" dirty="0"/>
              <a:t>Each log record contains LSN of previous log record of the same transaction</a:t>
            </a:r>
            <a:br>
              <a:rPr lang="en-US" altLang="zh-CN" dirty="0"/>
            </a:br>
            <a:br>
              <a:rPr lang="en-US" altLang="zh-CN" dirty="0"/>
            </a:br>
            <a:endParaRPr lang="en-US" altLang="zh-CN" dirty="0"/>
          </a:p>
          <a:p>
            <a:pPr lvl="1"/>
            <a:r>
              <a:rPr lang="en-US" altLang="zh-CN" dirty="0"/>
              <a:t>LSN in log record may be implicit</a:t>
            </a:r>
          </a:p>
          <a:p>
            <a:r>
              <a:rPr lang="en-US" altLang="zh-CN" sz="1800" dirty="0"/>
              <a:t>Special redo-only log record called </a:t>
            </a:r>
            <a:r>
              <a:rPr lang="en-US" altLang="zh-CN" sz="1800" b="1" dirty="0">
                <a:solidFill>
                  <a:srgbClr val="C00000"/>
                </a:solidFill>
              </a:rPr>
              <a:t>compensation log record (CLR)</a:t>
            </a:r>
            <a:r>
              <a:rPr lang="en-US" altLang="zh-CN" sz="1800" b="1" dirty="0">
                <a:solidFill>
                  <a:schemeClr val="tx2"/>
                </a:solidFill>
              </a:rPr>
              <a:t> </a:t>
            </a:r>
            <a:r>
              <a:rPr lang="en-US" altLang="zh-CN" sz="1800" dirty="0"/>
              <a:t>used to log actions taken during recovery that never need to be undone</a:t>
            </a:r>
          </a:p>
          <a:p>
            <a:pPr lvl="1"/>
            <a:r>
              <a:rPr lang="en-US" altLang="zh-CN" dirty="0"/>
              <a:t>Serves the role of operation-abort log records used in earlier recovery algorithm</a:t>
            </a:r>
          </a:p>
          <a:p>
            <a:pPr lvl="1"/>
            <a:r>
              <a:rPr lang="en-US" altLang="zh-CN" dirty="0"/>
              <a:t>Has a field </a:t>
            </a:r>
            <a:r>
              <a:rPr lang="en-US" altLang="zh-CN" dirty="0" err="1"/>
              <a:t>UndoNextLSN</a:t>
            </a:r>
            <a:r>
              <a:rPr lang="en-US" altLang="zh-CN" dirty="0"/>
              <a:t> to note next (earlier) record to be undone</a:t>
            </a:r>
          </a:p>
          <a:p>
            <a:pPr lvl="2"/>
            <a:r>
              <a:rPr lang="en-US" altLang="zh-CN" dirty="0"/>
              <a:t>Records in between would have already been undone</a:t>
            </a:r>
          </a:p>
          <a:p>
            <a:pPr lvl="2"/>
            <a:r>
              <a:rPr lang="en-US" altLang="zh-CN" dirty="0"/>
              <a:t>Required to avoid repeated undo of already undone actions</a:t>
            </a:r>
          </a:p>
        </p:txBody>
      </p:sp>
      <p:grpSp>
        <p:nvGrpSpPr>
          <p:cNvPr id="56324" name="Group 49"/>
          <p:cNvGrpSpPr>
            <a:grpSpLocks/>
          </p:cNvGrpSpPr>
          <p:nvPr/>
        </p:nvGrpSpPr>
        <p:grpSpPr bwMode="auto">
          <a:xfrm>
            <a:off x="1771710" y="1465789"/>
            <a:ext cx="5475288" cy="414338"/>
            <a:chOff x="1153" y="1116"/>
            <a:chExt cx="3449" cy="261"/>
          </a:xfrm>
        </p:grpSpPr>
        <p:sp>
          <p:nvSpPr>
            <p:cNvPr id="56351" name="Text Box 4"/>
            <p:cNvSpPr txBox="1">
              <a:spLocks noChangeArrowheads="1"/>
            </p:cNvSpPr>
            <p:nvPr/>
          </p:nvSpPr>
          <p:spPr bwMode="auto">
            <a:xfrm>
              <a:off x="1153" y="1116"/>
              <a:ext cx="3449"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zh-CN" sz="2000" dirty="0">
                  <a:latin typeface="Tahoma" pitchFamily="34" charset="0"/>
                </a:rPr>
                <a:t>LSN  </a:t>
              </a:r>
              <a:r>
                <a:rPr kumimoji="0" lang="en-US" altLang="zh-CN" sz="2000" dirty="0" err="1">
                  <a:latin typeface="Tahoma" pitchFamily="34" charset="0"/>
                </a:rPr>
                <a:t>TransID</a:t>
              </a:r>
              <a:r>
                <a:rPr kumimoji="0" lang="en-US" altLang="zh-CN" sz="2000" dirty="0">
                  <a:latin typeface="Tahoma" pitchFamily="34" charset="0"/>
                </a:rPr>
                <a:t>   </a:t>
              </a:r>
              <a:r>
                <a:rPr kumimoji="0" lang="en-US" altLang="zh-CN" sz="2000" dirty="0" err="1">
                  <a:latin typeface="Tahoma" pitchFamily="34" charset="0"/>
                </a:rPr>
                <a:t>PrevLSN</a:t>
              </a:r>
              <a:r>
                <a:rPr kumimoji="0" lang="en-US" altLang="zh-CN" sz="2000" dirty="0">
                  <a:latin typeface="Tahoma" pitchFamily="34" charset="0"/>
                </a:rPr>
                <a:t>   </a:t>
              </a:r>
              <a:r>
                <a:rPr kumimoji="0" lang="en-US" altLang="zh-CN" sz="2000" dirty="0" err="1">
                  <a:latin typeface="Tahoma" pitchFamily="34" charset="0"/>
                </a:rPr>
                <a:t>RedoInfo</a:t>
              </a:r>
              <a:r>
                <a:rPr kumimoji="0" lang="en-US" altLang="zh-CN" sz="2000" dirty="0">
                  <a:latin typeface="Tahoma" pitchFamily="34" charset="0"/>
                </a:rPr>
                <a:t>    </a:t>
              </a:r>
              <a:r>
                <a:rPr kumimoji="0" lang="en-US" altLang="zh-CN" sz="2000" dirty="0" err="1">
                  <a:latin typeface="Tahoma" pitchFamily="34" charset="0"/>
                </a:rPr>
                <a:t>UndoInfo</a:t>
              </a:r>
              <a:endParaRPr kumimoji="0" lang="en-US" altLang="zh-CN" sz="2000" dirty="0">
                <a:latin typeface="Tahoma" pitchFamily="34" charset="0"/>
              </a:endParaRPr>
            </a:p>
          </p:txBody>
        </p:sp>
        <p:sp>
          <p:nvSpPr>
            <p:cNvPr id="56352" name="Line 10"/>
            <p:cNvSpPr>
              <a:spLocks noChangeShapeType="1"/>
            </p:cNvSpPr>
            <p:nvPr/>
          </p:nvSpPr>
          <p:spPr bwMode="auto">
            <a:xfrm flipH="1">
              <a:off x="1545" y="1130"/>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353" name="Line 11"/>
            <p:cNvSpPr>
              <a:spLocks noChangeShapeType="1"/>
            </p:cNvSpPr>
            <p:nvPr/>
          </p:nvSpPr>
          <p:spPr bwMode="auto">
            <a:xfrm flipH="1">
              <a:off x="2208" y="1117"/>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354" name="Line 12"/>
            <p:cNvSpPr>
              <a:spLocks noChangeShapeType="1"/>
            </p:cNvSpPr>
            <p:nvPr/>
          </p:nvSpPr>
          <p:spPr bwMode="auto">
            <a:xfrm flipH="1">
              <a:off x="2938" y="1126"/>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355" name="Line 13"/>
            <p:cNvSpPr>
              <a:spLocks noChangeShapeType="1"/>
            </p:cNvSpPr>
            <p:nvPr/>
          </p:nvSpPr>
          <p:spPr bwMode="auto">
            <a:xfrm flipH="1">
              <a:off x="3751" y="1126"/>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6325" name="Group 50"/>
          <p:cNvGrpSpPr>
            <a:grpSpLocks/>
          </p:cNvGrpSpPr>
          <p:nvPr/>
        </p:nvGrpSpPr>
        <p:grpSpPr bwMode="auto">
          <a:xfrm>
            <a:off x="2200275" y="4841875"/>
            <a:ext cx="4749800" cy="409575"/>
            <a:chOff x="1575" y="3311"/>
            <a:chExt cx="2992" cy="258"/>
          </a:xfrm>
        </p:grpSpPr>
        <p:sp>
          <p:nvSpPr>
            <p:cNvPr id="56347" name="Rectangle 5"/>
            <p:cNvSpPr>
              <a:spLocks noChangeArrowheads="1"/>
            </p:cNvSpPr>
            <p:nvPr/>
          </p:nvSpPr>
          <p:spPr bwMode="auto">
            <a:xfrm>
              <a:off x="1575" y="3313"/>
              <a:ext cx="299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lang="en-US" altLang="zh-CN" sz="2000"/>
                <a:t>LSN  TransID  UndoNextLSN   RedoInfo</a:t>
              </a:r>
            </a:p>
          </p:txBody>
        </p:sp>
        <p:sp>
          <p:nvSpPr>
            <p:cNvPr id="56348" name="Line 14"/>
            <p:cNvSpPr>
              <a:spLocks noChangeShapeType="1"/>
            </p:cNvSpPr>
            <p:nvPr/>
          </p:nvSpPr>
          <p:spPr bwMode="auto">
            <a:xfrm flipH="1">
              <a:off x="2637" y="3319"/>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349" name="Line 15"/>
            <p:cNvSpPr>
              <a:spLocks noChangeShapeType="1"/>
            </p:cNvSpPr>
            <p:nvPr/>
          </p:nvSpPr>
          <p:spPr bwMode="auto">
            <a:xfrm flipH="1">
              <a:off x="3789" y="3320"/>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350" name="Line 16"/>
            <p:cNvSpPr>
              <a:spLocks noChangeShapeType="1"/>
            </p:cNvSpPr>
            <p:nvPr/>
          </p:nvSpPr>
          <p:spPr bwMode="auto">
            <a:xfrm flipH="1">
              <a:off x="1997" y="3311"/>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6326" name="Group 52"/>
          <p:cNvGrpSpPr>
            <a:grpSpLocks/>
          </p:cNvGrpSpPr>
          <p:nvPr/>
        </p:nvGrpSpPr>
        <p:grpSpPr bwMode="auto">
          <a:xfrm>
            <a:off x="1817688" y="5437188"/>
            <a:ext cx="5870575" cy="682625"/>
            <a:chOff x="1145" y="3425"/>
            <a:chExt cx="3698" cy="430"/>
          </a:xfrm>
        </p:grpSpPr>
        <p:sp>
          <p:nvSpPr>
            <p:cNvPr id="56327" name="Line 18"/>
            <p:cNvSpPr>
              <a:spLocks noChangeShapeType="1"/>
            </p:cNvSpPr>
            <p:nvPr/>
          </p:nvSpPr>
          <p:spPr bwMode="auto">
            <a:xfrm>
              <a:off x="1147" y="3740"/>
              <a:ext cx="3696" cy="1"/>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328" name="Oval 19"/>
            <p:cNvSpPr>
              <a:spLocks noChangeArrowheads="1"/>
            </p:cNvSpPr>
            <p:nvPr/>
          </p:nvSpPr>
          <p:spPr bwMode="auto">
            <a:xfrm>
              <a:off x="1145" y="3646"/>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gn="ctr">
                <a:spcBef>
                  <a:spcPct val="0"/>
                </a:spcBef>
                <a:buClrTx/>
                <a:buSzTx/>
                <a:buFontTx/>
                <a:buNone/>
              </a:pPr>
              <a:endParaRPr kumimoji="0" lang="zh-CN" altLang="zh-CN">
                <a:solidFill>
                  <a:schemeClr val="bg1"/>
                </a:solidFill>
              </a:endParaRPr>
            </a:p>
          </p:txBody>
        </p:sp>
        <p:sp>
          <p:nvSpPr>
            <p:cNvPr id="56329" name="Oval 20"/>
            <p:cNvSpPr>
              <a:spLocks noChangeArrowheads="1"/>
            </p:cNvSpPr>
            <p:nvPr/>
          </p:nvSpPr>
          <p:spPr bwMode="auto">
            <a:xfrm>
              <a:off x="1607" y="3634"/>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gn="ctr">
                <a:spcBef>
                  <a:spcPct val="0"/>
                </a:spcBef>
                <a:buClrTx/>
                <a:buSzTx/>
                <a:buFontTx/>
                <a:buNone/>
              </a:pPr>
              <a:endParaRPr kumimoji="0" lang="zh-CN" altLang="zh-CN">
                <a:solidFill>
                  <a:schemeClr val="bg1"/>
                </a:solidFill>
              </a:endParaRPr>
            </a:p>
          </p:txBody>
        </p:sp>
        <p:sp>
          <p:nvSpPr>
            <p:cNvPr id="56330" name="Oval 21"/>
            <p:cNvSpPr>
              <a:spLocks noChangeArrowheads="1"/>
            </p:cNvSpPr>
            <p:nvPr/>
          </p:nvSpPr>
          <p:spPr bwMode="auto">
            <a:xfrm>
              <a:off x="2045" y="3646"/>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56331" name="Oval 22"/>
            <p:cNvSpPr>
              <a:spLocks noChangeArrowheads="1"/>
            </p:cNvSpPr>
            <p:nvPr/>
          </p:nvSpPr>
          <p:spPr bwMode="auto">
            <a:xfrm>
              <a:off x="2553" y="3634"/>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56332" name="Oval 23"/>
            <p:cNvSpPr>
              <a:spLocks noChangeArrowheads="1"/>
            </p:cNvSpPr>
            <p:nvPr/>
          </p:nvSpPr>
          <p:spPr bwMode="auto">
            <a:xfrm>
              <a:off x="3072" y="3622"/>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56333" name="Oval 24"/>
            <p:cNvSpPr>
              <a:spLocks noChangeArrowheads="1"/>
            </p:cNvSpPr>
            <p:nvPr/>
          </p:nvSpPr>
          <p:spPr bwMode="auto">
            <a:xfrm>
              <a:off x="3556" y="3634"/>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56334" name="Oval 25"/>
            <p:cNvSpPr>
              <a:spLocks noChangeArrowheads="1"/>
            </p:cNvSpPr>
            <p:nvPr/>
          </p:nvSpPr>
          <p:spPr bwMode="auto">
            <a:xfrm>
              <a:off x="3949" y="3634"/>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56335" name="Text Box 26"/>
            <p:cNvSpPr txBox="1">
              <a:spLocks noChangeArrowheads="1"/>
            </p:cNvSpPr>
            <p:nvPr/>
          </p:nvSpPr>
          <p:spPr bwMode="auto">
            <a:xfrm>
              <a:off x="1152" y="3460"/>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1</a:t>
              </a:r>
            </a:p>
          </p:txBody>
        </p:sp>
        <p:sp>
          <p:nvSpPr>
            <p:cNvPr id="56336" name="Text Box 27"/>
            <p:cNvSpPr txBox="1">
              <a:spLocks noChangeArrowheads="1"/>
            </p:cNvSpPr>
            <p:nvPr/>
          </p:nvSpPr>
          <p:spPr bwMode="auto">
            <a:xfrm>
              <a:off x="1579" y="3483"/>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2</a:t>
              </a:r>
            </a:p>
          </p:txBody>
        </p:sp>
        <p:sp>
          <p:nvSpPr>
            <p:cNvPr id="56337" name="Text Box 28"/>
            <p:cNvSpPr txBox="1">
              <a:spLocks noChangeArrowheads="1"/>
            </p:cNvSpPr>
            <p:nvPr/>
          </p:nvSpPr>
          <p:spPr bwMode="auto">
            <a:xfrm>
              <a:off x="2006" y="3483"/>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3</a:t>
              </a:r>
            </a:p>
          </p:txBody>
        </p:sp>
        <p:sp>
          <p:nvSpPr>
            <p:cNvPr id="56338" name="Text Box 29"/>
            <p:cNvSpPr txBox="1">
              <a:spLocks noChangeArrowheads="1"/>
            </p:cNvSpPr>
            <p:nvPr/>
          </p:nvSpPr>
          <p:spPr bwMode="auto">
            <a:xfrm>
              <a:off x="2502" y="3460"/>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4</a:t>
              </a:r>
            </a:p>
          </p:txBody>
        </p:sp>
        <p:sp>
          <p:nvSpPr>
            <p:cNvPr id="56339" name="Text Box 30"/>
            <p:cNvSpPr txBox="1">
              <a:spLocks noChangeArrowheads="1"/>
            </p:cNvSpPr>
            <p:nvPr/>
          </p:nvSpPr>
          <p:spPr bwMode="auto">
            <a:xfrm>
              <a:off x="2921" y="3483"/>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4'</a:t>
              </a:r>
            </a:p>
          </p:txBody>
        </p:sp>
        <p:sp>
          <p:nvSpPr>
            <p:cNvPr id="56340" name="Text Box 31"/>
            <p:cNvSpPr txBox="1">
              <a:spLocks noChangeArrowheads="1"/>
            </p:cNvSpPr>
            <p:nvPr/>
          </p:nvSpPr>
          <p:spPr bwMode="auto">
            <a:xfrm>
              <a:off x="3441" y="3425"/>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3'</a:t>
              </a:r>
            </a:p>
          </p:txBody>
        </p:sp>
        <p:sp>
          <p:nvSpPr>
            <p:cNvPr id="56341" name="Text Box 36"/>
            <p:cNvSpPr txBox="1">
              <a:spLocks noChangeArrowheads="1"/>
            </p:cNvSpPr>
            <p:nvPr/>
          </p:nvSpPr>
          <p:spPr bwMode="auto">
            <a:xfrm>
              <a:off x="4092" y="3531"/>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2'</a:t>
              </a:r>
            </a:p>
          </p:txBody>
        </p:sp>
        <p:sp>
          <p:nvSpPr>
            <p:cNvPr id="56342" name="Oval 41"/>
            <p:cNvSpPr>
              <a:spLocks noChangeArrowheads="1"/>
            </p:cNvSpPr>
            <p:nvPr/>
          </p:nvSpPr>
          <p:spPr bwMode="auto">
            <a:xfrm>
              <a:off x="4307" y="3624"/>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cxnSp>
          <p:nvCxnSpPr>
            <p:cNvPr id="56343" name="AutoShape 46"/>
            <p:cNvCxnSpPr>
              <a:cxnSpLocks noChangeShapeType="1"/>
            </p:cNvCxnSpPr>
            <p:nvPr/>
          </p:nvCxnSpPr>
          <p:spPr bwMode="auto">
            <a:xfrm rot="5400000">
              <a:off x="2647" y="2869"/>
              <a:ext cx="1" cy="1949"/>
            </a:xfrm>
            <a:prstGeom prst="curvedConnector3">
              <a:avLst>
                <a:gd name="adj1" fmla="val 217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44" name="AutoShape 47"/>
            <p:cNvCxnSpPr>
              <a:cxnSpLocks noChangeShapeType="1"/>
              <a:stCxn id="56332" idx="4"/>
              <a:endCxn id="56330" idx="4"/>
            </p:cNvCxnSpPr>
            <p:nvPr/>
          </p:nvCxnSpPr>
          <p:spPr bwMode="auto">
            <a:xfrm rot="5400000">
              <a:off x="2622" y="3329"/>
              <a:ext cx="24" cy="1027"/>
            </a:xfrm>
            <a:prstGeom prst="curvedConnector3">
              <a:avLst>
                <a:gd name="adj1" fmla="val 695833"/>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345" name="Text Box 48"/>
            <p:cNvSpPr txBox="1">
              <a:spLocks noChangeArrowheads="1"/>
            </p:cNvSpPr>
            <p:nvPr/>
          </p:nvSpPr>
          <p:spPr bwMode="auto">
            <a:xfrm>
              <a:off x="4462" y="3545"/>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1'</a:t>
              </a:r>
            </a:p>
          </p:txBody>
        </p:sp>
        <p:cxnSp>
          <p:nvCxnSpPr>
            <p:cNvPr id="56346" name="AutoShape 51"/>
            <p:cNvCxnSpPr>
              <a:cxnSpLocks noChangeShapeType="1"/>
              <a:stCxn id="56334" idx="3"/>
              <a:endCxn id="56328" idx="5"/>
            </p:cNvCxnSpPr>
            <p:nvPr/>
          </p:nvCxnSpPr>
          <p:spPr bwMode="auto">
            <a:xfrm rot="5400000">
              <a:off x="2616" y="2469"/>
              <a:ext cx="12" cy="2698"/>
            </a:xfrm>
            <a:prstGeom prst="curvedConnector3">
              <a:avLst>
                <a:gd name="adj1" fmla="val 2383333"/>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076559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defRPr/>
            </a:pPr>
            <a:r>
              <a:rPr lang="en-US" altLang="zh-CN" dirty="0">
                <a:ea typeface="宋体" pitchFamily="2" charset="-122"/>
              </a:rPr>
              <a:t>ARIES Data Structures: </a:t>
            </a:r>
            <a:r>
              <a:rPr lang="en-US" altLang="zh-CN" dirty="0" err="1">
                <a:ea typeface="宋体" pitchFamily="2" charset="-122"/>
              </a:rPr>
              <a:t>DirtyPage</a:t>
            </a:r>
            <a:r>
              <a:rPr lang="en-US" altLang="zh-CN" dirty="0">
                <a:ea typeface="宋体" pitchFamily="2" charset="-122"/>
              </a:rPr>
              <a:t> Table</a:t>
            </a:r>
          </a:p>
        </p:txBody>
      </p:sp>
      <p:sp>
        <p:nvSpPr>
          <p:cNvPr id="57347" name="Rectangle 3"/>
          <p:cNvSpPr>
            <a:spLocks noGrp="1" noChangeArrowheads="1"/>
          </p:cNvSpPr>
          <p:nvPr>
            <p:ph type="body" idx="1"/>
          </p:nvPr>
        </p:nvSpPr>
        <p:spPr>
          <a:xfrm>
            <a:off x="842963" y="1106488"/>
            <a:ext cx="7962900" cy="3259137"/>
          </a:xfrm>
        </p:spPr>
        <p:txBody>
          <a:bodyPr/>
          <a:lstStyle/>
          <a:p>
            <a:r>
              <a:rPr lang="en-US" altLang="zh-CN" b="1" dirty="0" err="1">
                <a:solidFill>
                  <a:srgbClr val="C00000"/>
                </a:solidFill>
              </a:rPr>
              <a:t>DirtyPageTable</a:t>
            </a:r>
            <a:endParaRPr lang="en-US" altLang="zh-CN" b="1" dirty="0">
              <a:solidFill>
                <a:srgbClr val="C00000"/>
              </a:solidFill>
            </a:endParaRPr>
          </a:p>
          <a:p>
            <a:pPr lvl="1"/>
            <a:r>
              <a:rPr lang="en-US" altLang="zh-CN" dirty="0"/>
              <a:t>List of pages in the buffer that have been updated</a:t>
            </a:r>
          </a:p>
          <a:p>
            <a:pPr lvl="1"/>
            <a:r>
              <a:rPr lang="en-US" altLang="zh-CN" dirty="0"/>
              <a:t>Contains, for each such page</a:t>
            </a:r>
          </a:p>
          <a:p>
            <a:pPr lvl="2"/>
            <a:r>
              <a:rPr lang="en-US" altLang="zh-CN" b="1" dirty="0" err="1">
                <a:solidFill>
                  <a:srgbClr val="C00000"/>
                </a:solidFill>
              </a:rPr>
              <a:t>PageLSN</a:t>
            </a:r>
            <a:r>
              <a:rPr lang="en-US" altLang="zh-CN" dirty="0"/>
              <a:t> of the page</a:t>
            </a:r>
          </a:p>
          <a:p>
            <a:pPr lvl="2"/>
            <a:r>
              <a:rPr lang="en-US" altLang="zh-CN" b="1" dirty="0" err="1">
                <a:solidFill>
                  <a:srgbClr val="C00000"/>
                </a:solidFill>
              </a:rPr>
              <a:t>RecLSN</a:t>
            </a:r>
            <a:r>
              <a:rPr lang="en-US" altLang="zh-CN" b="1" dirty="0">
                <a:solidFill>
                  <a:schemeClr val="tx2"/>
                </a:solidFill>
              </a:rPr>
              <a:t> </a:t>
            </a:r>
            <a:r>
              <a:rPr lang="en-US" altLang="zh-CN" dirty="0"/>
              <a:t>is an LSN such that log records before this LSN have already been applied to the page version on disk</a:t>
            </a:r>
          </a:p>
          <a:p>
            <a:pPr lvl="3"/>
            <a:r>
              <a:rPr lang="en-US" altLang="zh-CN" dirty="0"/>
              <a:t>Set to current end of log when a page is inserted into dirty page table (just before being updated)</a:t>
            </a:r>
          </a:p>
          <a:p>
            <a:pPr lvl="3"/>
            <a:r>
              <a:rPr lang="en-US" altLang="zh-CN" dirty="0"/>
              <a:t>Recorded in checkpoints, helps to minimize redo work</a:t>
            </a:r>
          </a:p>
        </p:txBody>
      </p:sp>
    </p:spTree>
    <p:extLst>
      <p:ext uri="{BB962C8B-B14F-4D97-AF65-F5344CB8AC3E}">
        <p14:creationId xmlns:p14="http://schemas.microsoft.com/office/powerpoint/2010/main" val="59543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a typeface="宋体" pitchFamily="2" charset="-122"/>
              </a:rPr>
              <a:t>ARIES Data Structures</a:t>
            </a:r>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865188"/>
            <a:ext cx="7353300" cy="56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曲线连接符 2"/>
          <p:cNvCxnSpPr/>
          <p:nvPr/>
        </p:nvCxnSpPr>
        <p:spPr bwMode="auto">
          <a:xfrm>
            <a:off x="1951745" y="2205318"/>
            <a:ext cx="2935300" cy="2604887"/>
          </a:xfrm>
          <a:prstGeom prst="curvedConnector3">
            <a:avLst>
              <a:gd name="adj1" fmla="val 64659"/>
            </a:avLst>
          </a:prstGeom>
          <a:solidFill>
            <a:schemeClr val="accent1"/>
          </a:solidFill>
          <a:ln w="12700" cap="flat" cmpd="sng" algn="ctr">
            <a:solidFill>
              <a:srgbClr val="C00000"/>
            </a:solidFill>
            <a:prstDash val="solid"/>
            <a:round/>
            <a:headEnd type="none" w="med" len="med"/>
            <a:tailEnd type="arrow"/>
          </a:ln>
          <a:effectLst/>
        </p:spPr>
      </p:cxnSp>
      <p:cxnSp>
        <p:nvCxnSpPr>
          <p:cNvPr id="8" name="曲线连接符 7"/>
          <p:cNvCxnSpPr/>
          <p:nvPr/>
        </p:nvCxnSpPr>
        <p:spPr bwMode="auto">
          <a:xfrm rot="10800000">
            <a:off x="2405103" y="2843093"/>
            <a:ext cx="3696020" cy="1874905"/>
          </a:xfrm>
          <a:prstGeom prst="curvedConnector3">
            <a:avLst>
              <a:gd name="adj1" fmla="val -104"/>
            </a:avLst>
          </a:prstGeom>
          <a:solidFill>
            <a:schemeClr val="accent1"/>
          </a:solidFill>
          <a:ln w="1270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26282736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a:defRPr/>
            </a:pPr>
            <a:r>
              <a:rPr lang="en-US" altLang="zh-CN" dirty="0">
                <a:ea typeface="宋体" pitchFamily="2" charset="-122"/>
              </a:rPr>
              <a:t>ARIES Data Structures: Checkpoint Log</a:t>
            </a:r>
          </a:p>
        </p:txBody>
      </p:sp>
      <p:sp>
        <p:nvSpPr>
          <p:cNvPr id="59395" name="Rectangle 3"/>
          <p:cNvSpPr>
            <a:spLocks noGrp="1" noChangeArrowheads="1"/>
          </p:cNvSpPr>
          <p:nvPr>
            <p:ph type="body" idx="1"/>
          </p:nvPr>
        </p:nvSpPr>
        <p:spPr/>
        <p:txBody>
          <a:bodyPr/>
          <a:lstStyle/>
          <a:p>
            <a:r>
              <a:rPr lang="en-US" altLang="zh-CN" b="1" dirty="0">
                <a:solidFill>
                  <a:srgbClr val="C00000"/>
                </a:solidFill>
              </a:rPr>
              <a:t>Checkpoint log record</a:t>
            </a:r>
          </a:p>
          <a:p>
            <a:pPr lvl="1"/>
            <a:r>
              <a:rPr lang="en-US" altLang="zh-CN" dirty="0"/>
              <a:t>Contains: </a:t>
            </a:r>
          </a:p>
          <a:p>
            <a:pPr lvl="2"/>
            <a:r>
              <a:rPr lang="en-US" altLang="zh-CN" dirty="0" err="1"/>
              <a:t>DirtyPageTable</a:t>
            </a:r>
            <a:r>
              <a:rPr lang="en-US" altLang="zh-CN" dirty="0"/>
              <a:t> and list of active transactions</a:t>
            </a:r>
          </a:p>
          <a:p>
            <a:pPr lvl="2"/>
            <a:r>
              <a:rPr lang="en-US" altLang="zh-CN" dirty="0"/>
              <a:t>For each active transaction, </a:t>
            </a:r>
            <a:r>
              <a:rPr lang="en-US" altLang="zh-CN" dirty="0" err="1"/>
              <a:t>LastLSN</a:t>
            </a:r>
            <a:r>
              <a:rPr lang="en-US" altLang="zh-CN" dirty="0"/>
              <a:t>, the LSN of the last log record written by the transaction</a:t>
            </a:r>
          </a:p>
          <a:p>
            <a:pPr lvl="1"/>
            <a:r>
              <a:rPr lang="en-US" altLang="zh-CN" dirty="0"/>
              <a:t>Fixed position on disk notes LSN of last completed</a:t>
            </a:r>
            <a:br>
              <a:rPr lang="en-US" altLang="zh-CN" dirty="0"/>
            </a:br>
            <a:r>
              <a:rPr lang="en-US" altLang="zh-CN" dirty="0"/>
              <a:t>checkpoint log record</a:t>
            </a:r>
          </a:p>
          <a:p>
            <a:r>
              <a:rPr lang="en-US" altLang="zh-CN" dirty="0"/>
              <a:t>Dirty pages are not written out at checkpoint time</a:t>
            </a:r>
          </a:p>
          <a:p>
            <a:pPr lvl="2"/>
            <a:r>
              <a:rPr lang="en-US" altLang="zh-CN" dirty="0"/>
              <a:t>Instead, they are flushed out continuously, in the background</a:t>
            </a:r>
          </a:p>
          <a:p>
            <a:r>
              <a:rPr lang="en-US" altLang="zh-CN" dirty="0"/>
              <a:t>Checkpoint is thus very low overhead</a:t>
            </a:r>
          </a:p>
          <a:p>
            <a:pPr lvl="1"/>
            <a:r>
              <a:rPr lang="en-US" altLang="zh-CN" dirty="0"/>
              <a:t>can be done frequently</a:t>
            </a:r>
          </a:p>
        </p:txBody>
      </p:sp>
    </p:spTree>
    <p:extLst>
      <p:ext uri="{BB962C8B-B14F-4D97-AF65-F5344CB8AC3E}">
        <p14:creationId xmlns:p14="http://schemas.microsoft.com/office/powerpoint/2010/main" val="20984953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defRPr/>
            </a:pPr>
            <a:r>
              <a:rPr lang="en-US" altLang="zh-CN" dirty="0">
                <a:ea typeface="宋体" pitchFamily="2" charset="-122"/>
              </a:rPr>
              <a:t>ARIES Recovery Algorithm</a:t>
            </a:r>
          </a:p>
        </p:txBody>
      </p:sp>
      <p:sp>
        <p:nvSpPr>
          <p:cNvPr id="60419" name="Rectangle 3"/>
          <p:cNvSpPr>
            <a:spLocks noGrp="1" noChangeArrowheads="1"/>
          </p:cNvSpPr>
          <p:nvPr>
            <p:ph type="body" idx="1"/>
          </p:nvPr>
        </p:nvSpPr>
        <p:spPr>
          <a:xfrm>
            <a:off x="842963" y="1106488"/>
            <a:ext cx="7950200" cy="5461000"/>
          </a:xfrm>
        </p:spPr>
        <p:txBody>
          <a:bodyPr/>
          <a:lstStyle/>
          <a:p>
            <a:pPr>
              <a:buFont typeface="Monotype Sorts" charset="2"/>
              <a:buNone/>
            </a:pPr>
            <a:r>
              <a:rPr lang="en-US" altLang="zh-CN" dirty="0"/>
              <a:t>ARIES recovery involves three passes</a:t>
            </a:r>
          </a:p>
          <a:p>
            <a:r>
              <a:rPr lang="en-US" altLang="zh-CN" dirty="0">
                <a:solidFill>
                  <a:srgbClr val="C00000"/>
                </a:solidFill>
              </a:rPr>
              <a:t>Analysis pass</a:t>
            </a:r>
            <a:r>
              <a:rPr lang="en-US" altLang="zh-CN" dirty="0"/>
              <a:t>: Determines</a:t>
            </a:r>
          </a:p>
          <a:p>
            <a:pPr lvl="1"/>
            <a:r>
              <a:rPr lang="en-US" altLang="zh-CN" dirty="0"/>
              <a:t>Which transactions to undo</a:t>
            </a:r>
          </a:p>
          <a:p>
            <a:pPr lvl="1"/>
            <a:r>
              <a:rPr lang="en-US" altLang="zh-CN" dirty="0"/>
              <a:t>Which pages were dirty (disk version not up to date) at time of crash</a:t>
            </a:r>
          </a:p>
          <a:p>
            <a:pPr lvl="1"/>
            <a:r>
              <a:rPr lang="en-US" altLang="zh-CN" dirty="0" err="1">
                <a:solidFill>
                  <a:srgbClr val="C00000"/>
                </a:solidFill>
              </a:rPr>
              <a:t>RedoLSN</a:t>
            </a:r>
            <a:r>
              <a:rPr lang="en-US" altLang="zh-CN" dirty="0"/>
              <a:t>: LSN from which redo should start</a:t>
            </a:r>
          </a:p>
          <a:p>
            <a:r>
              <a:rPr lang="en-US" altLang="zh-CN" dirty="0">
                <a:solidFill>
                  <a:srgbClr val="C00000"/>
                </a:solidFill>
              </a:rPr>
              <a:t>Redo pass</a:t>
            </a:r>
            <a:r>
              <a:rPr lang="en-US" altLang="zh-CN" dirty="0"/>
              <a:t>:</a:t>
            </a:r>
          </a:p>
          <a:p>
            <a:pPr lvl="1"/>
            <a:r>
              <a:rPr lang="en-US" altLang="zh-CN" dirty="0"/>
              <a:t>Repeats history, redoing all actions from </a:t>
            </a:r>
            <a:r>
              <a:rPr lang="en-US" altLang="zh-CN" dirty="0" err="1"/>
              <a:t>RedoLSN</a:t>
            </a:r>
            <a:r>
              <a:rPr lang="en-US" altLang="zh-CN" dirty="0"/>
              <a:t> </a:t>
            </a:r>
          </a:p>
          <a:p>
            <a:pPr lvl="2"/>
            <a:r>
              <a:rPr lang="en-US" altLang="zh-CN" dirty="0" err="1"/>
              <a:t>RecLSN</a:t>
            </a:r>
            <a:r>
              <a:rPr lang="en-US" altLang="zh-CN" dirty="0"/>
              <a:t> and </a:t>
            </a:r>
            <a:r>
              <a:rPr lang="en-US" altLang="zh-CN" dirty="0" err="1"/>
              <a:t>PageLSNs</a:t>
            </a:r>
            <a:r>
              <a:rPr lang="en-US" altLang="zh-CN" dirty="0"/>
              <a:t> are used to avoid redoing actions already reflected on page </a:t>
            </a:r>
          </a:p>
          <a:p>
            <a:r>
              <a:rPr lang="en-US" altLang="zh-CN" dirty="0">
                <a:solidFill>
                  <a:srgbClr val="C00000"/>
                </a:solidFill>
              </a:rPr>
              <a:t>Undo pass</a:t>
            </a:r>
            <a:r>
              <a:rPr lang="en-US" altLang="zh-CN" dirty="0"/>
              <a:t>:</a:t>
            </a:r>
          </a:p>
          <a:p>
            <a:pPr lvl="1"/>
            <a:r>
              <a:rPr lang="en-US" altLang="zh-CN" dirty="0"/>
              <a:t>Rolls back all incomplete transactions</a:t>
            </a:r>
          </a:p>
          <a:p>
            <a:pPr lvl="2"/>
            <a:r>
              <a:rPr lang="en-US" altLang="zh-CN" dirty="0"/>
              <a:t>Transactions whose abort was complete earlier are not undone</a:t>
            </a:r>
          </a:p>
          <a:p>
            <a:pPr lvl="3"/>
            <a:r>
              <a:rPr lang="en-US" altLang="zh-CN" dirty="0"/>
              <a:t>Key idea: no need to undo these transactions: earlier undo actions were logged, and are redone as required</a:t>
            </a:r>
          </a:p>
        </p:txBody>
      </p:sp>
    </p:spTree>
    <p:extLst>
      <p:ext uri="{BB962C8B-B14F-4D97-AF65-F5344CB8AC3E}">
        <p14:creationId xmlns:p14="http://schemas.microsoft.com/office/powerpoint/2010/main" val="1906042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defRPr/>
            </a:pPr>
            <a:r>
              <a:rPr lang="en-US" altLang="zh-CN" dirty="0">
                <a:ea typeface="宋体" pitchFamily="2" charset="-122"/>
              </a:rPr>
              <a:t>Aries Recovery: 3 Passes</a:t>
            </a:r>
          </a:p>
        </p:txBody>
      </p:sp>
      <p:sp>
        <p:nvSpPr>
          <p:cNvPr id="61443" name="Rectangle 3"/>
          <p:cNvSpPr>
            <a:spLocks noGrp="1" noChangeArrowheads="1"/>
          </p:cNvSpPr>
          <p:nvPr>
            <p:ph type="body" idx="1"/>
          </p:nvPr>
        </p:nvSpPr>
        <p:spPr>
          <a:xfrm>
            <a:off x="814388" y="1093788"/>
            <a:ext cx="7661275" cy="1768475"/>
          </a:xfrm>
        </p:spPr>
        <p:txBody>
          <a:bodyPr/>
          <a:lstStyle/>
          <a:p>
            <a:r>
              <a:rPr lang="en-US" altLang="zh-CN"/>
              <a:t>Analysis, redo and undo passes</a:t>
            </a:r>
          </a:p>
          <a:p>
            <a:r>
              <a:rPr lang="en-US" altLang="zh-CN"/>
              <a:t>Analysis determines where redo should start</a:t>
            </a:r>
          </a:p>
          <a:p>
            <a:r>
              <a:rPr lang="en-US" altLang="zh-CN"/>
              <a:t>Undo has to go back till start of earliest incomplete transaction</a:t>
            </a:r>
          </a:p>
        </p:txBody>
      </p:sp>
      <p:grpSp>
        <p:nvGrpSpPr>
          <p:cNvPr id="61444" name="Group 4"/>
          <p:cNvGrpSpPr>
            <a:grpSpLocks/>
          </p:cNvGrpSpPr>
          <p:nvPr/>
        </p:nvGrpSpPr>
        <p:grpSpPr bwMode="auto">
          <a:xfrm>
            <a:off x="549275" y="2949576"/>
            <a:ext cx="8374063" cy="1966913"/>
            <a:chOff x="430" y="2791"/>
            <a:chExt cx="5275" cy="1239"/>
          </a:xfrm>
        </p:grpSpPr>
        <p:sp>
          <p:nvSpPr>
            <p:cNvPr id="61445" name="Line 5"/>
            <p:cNvSpPr>
              <a:spLocks noChangeShapeType="1"/>
            </p:cNvSpPr>
            <p:nvPr/>
          </p:nvSpPr>
          <p:spPr bwMode="auto">
            <a:xfrm>
              <a:off x="430" y="3355"/>
              <a:ext cx="4717"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46" name="Text Box 6"/>
            <p:cNvSpPr txBox="1">
              <a:spLocks noChangeArrowheads="1"/>
            </p:cNvSpPr>
            <p:nvPr/>
          </p:nvSpPr>
          <p:spPr bwMode="auto">
            <a:xfrm>
              <a:off x="3133" y="2836"/>
              <a:ext cx="12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zh-CN" sz="2000" dirty="0"/>
                <a:t>Last checkpoint</a:t>
              </a:r>
            </a:p>
          </p:txBody>
        </p:sp>
        <p:sp>
          <p:nvSpPr>
            <p:cNvPr id="61447" name="Text Box 7"/>
            <p:cNvSpPr txBox="1">
              <a:spLocks noChangeArrowheads="1"/>
            </p:cNvSpPr>
            <p:nvPr/>
          </p:nvSpPr>
          <p:spPr bwMode="auto">
            <a:xfrm>
              <a:off x="445" y="3440"/>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zh-CN"/>
                <a:t>Log</a:t>
              </a:r>
            </a:p>
          </p:txBody>
        </p:sp>
        <p:sp>
          <p:nvSpPr>
            <p:cNvPr id="61448" name="Line 8"/>
            <p:cNvSpPr>
              <a:spLocks noChangeShapeType="1"/>
            </p:cNvSpPr>
            <p:nvPr/>
          </p:nvSpPr>
          <p:spPr bwMode="auto">
            <a:xfrm>
              <a:off x="5211" y="3273"/>
              <a:ext cx="42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49" name="Text Box 9"/>
            <p:cNvSpPr txBox="1">
              <a:spLocks noChangeArrowheads="1"/>
            </p:cNvSpPr>
            <p:nvPr/>
          </p:nvSpPr>
          <p:spPr bwMode="auto">
            <a:xfrm>
              <a:off x="5235" y="3002"/>
              <a:ext cx="4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zh-CN" sz="2000" dirty="0"/>
                <a:t>Time</a:t>
              </a:r>
              <a:endParaRPr kumimoji="0" lang="en-US" altLang="zh-CN" dirty="0"/>
            </a:p>
          </p:txBody>
        </p:sp>
        <p:sp>
          <p:nvSpPr>
            <p:cNvPr id="61450" name="Line 10"/>
            <p:cNvSpPr>
              <a:spLocks noChangeShapeType="1"/>
            </p:cNvSpPr>
            <p:nvPr/>
          </p:nvSpPr>
          <p:spPr bwMode="auto">
            <a:xfrm>
              <a:off x="3612" y="308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1" name="Line 11"/>
            <p:cNvSpPr>
              <a:spLocks noChangeShapeType="1"/>
            </p:cNvSpPr>
            <p:nvPr/>
          </p:nvSpPr>
          <p:spPr bwMode="auto">
            <a:xfrm>
              <a:off x="3620" y="3592"/>
              <a:ext cx="151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452" name="Line 12"/>
            <p:cNvSpPr>
              <a:spLocks noChangeShapeType="1"/>
            </p:cNvSpPr>
            <p:nvPr/>
          </p:nvSpPr>
          <p:spPr bwMode="auto">
            <a:xfrm>
              <a:off x="5083" y="3054"/>
              <a:ext cx="0" cy="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3" name="Text Box 13"/>
            <p:cNvSpPr txBox="1">
              <a:spLocks noChangeArrowheads="1"/>
            </p:cNvSpPr>
            <p:nvPr/>
          </p:nvSpPr>
          <p:spPr bwMode="auto">
            <a:xfrm>
              <a:off x="4660" y="2791"/>
              <a:ext cx="8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zh-CN" sz="2000" dirty="0"/>
                <a:t>End of Log</a:t>
              </a:r>
            </a:p>
          </p:txBody>
        </p:sp>
        <p:sp>
          <p:nvSpPr>
            <p:cNvPr id="61454" name="Text Box 14"/>
            <p:cNvSpPr txBox="1">
              <a:spLocks noChangeArrowheads="1"/>
            </p:cNvSpPr>
            <p:nvPr/>
          </p:nvSpPr>
          <p:spPr bwMode="auto">
            <a:xfrm>
              <a:off x="4001" y="3403"/>
              <a:ext cx="10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zh-CN" sz="1800" dirty="0"/>
                <a:t>Analysis pass</a:t>
              </a:r>
            </a:p>
          </p:txBody>
        </p:sp>
        <p:sp>
          <p:nvSpPr>
            <p:cNvPr id="61455" name="Line 15"/>
            <p:cNvSpPr>
              <a:spLocks noChangeShapeType="1"/>
            </p:cNvSpPr>
            <p:nvPr/>
          </p:nvSpPr>
          <p:spPr bwMode="auto">
            <a:xfrm>
              <a:off x="2542" y="3758"/>
              <a:ext cx="2605"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456" name="Text Box 16"/>
            <p:cNvSpPr txBox="1">
              <a:spLocks noChangeArrowheads="1"/>
            </p:cNvSpPr>
            <p:nvPr/>
          </p:nvSpPr>
          <p:spPr bwMode="auto">
            <a:xfrm>
              <a:off x="2639" y="3513"/>
              <a:ext cx="8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zh-CN" sz="1800" dirty="0"/>
                <a:t>Redo pass</a:t>
              </a:r>
            </a:p>
          </p:txBody>
        </p:sp>
        <p:sp>
          <p:nvSpPr>
            <p:cNvPr id="61457" name="Line 17"/>
            <p:cNvSpPr>
              <a:spLocks noChangeShapeType="1"/>
            </p:cNvSpPr>
            <p:nvPr/>
          </p:nvSpPr>
          <p:spPr bwMode="auto">
            <a:xfrm flipH="1">
              <a:off x="2120" y="3977"/>
              <a:ext cx="288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458" name="Text Box 18"/>
            <p:cNvSpPr txBox="1">
              <a:spLocks noChangeArrowheads="1"/>
            </p:cNvSpPr>
            <p:nvPr/>
          </p:nvSpPr>
          <p:spPr bwMode="auto">
            <a:xfrm>
              <a:off x="3599" y="3797"/>
              <a:ext cx="8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zh-CN" sz="1800" dirty="0"/>
                <a:t>Undo pass</a:t>
              </a:r>
            </a:p>
          </p:txBody>
        </p:sp>
      </p:grpSp>
    </p:spTree>
    <p:extLst>
      <p:ext uri="{BB962C8B-B14F-4D97-AF65-F5344CB8AC3E}">
        <p14:creationId xmlns:p14="http://schemas.microsoft.com/office/powerpoint/2010/main" val="19562888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altLang="zh-CN" dirty="0">
                <a:ea typeface="宋体" pitchFamily="2" charset="-122"/>
              </a:rPr>
              <a:t>ARIES Recovery: Analysis</a:t>
            </a:r>
          </a:p>
        </p:txBody>
      </p:sp>
      <p:sp>
        <p:nvSpPr>
          <p:cNvPr id="62467" name="Rectangle 3"/>
          <p:cNvSpPr>
            <a:spLocks noGrp="1" noChangeArrowheads="1"/>
          </p:cNvSpPr>
          <p:nvPr>
            <p:ph type="body" idx="1"/>
          </p:nvPr>
        </p:nvSpPr>
        <p:spPr>
          <a:xfrm>
            <a:off x="682625" y="1195388"/>
            <a:ext cx="7661275" cy="4629150"/>
          </a:xfrm>
        </p:spPr>
        <p:txBody>
          <a:bodyPr/>
          <a:lstStyle/>
          <a:p>
            <a:pPr>
              <a:buFont typeface="Monotype Sorts" charset="2"/>
              <a:buNone/>
            </a:pPr>
            <a:r>
              <a:rPr lang="en-US" altLang="zh-CN" b="1" dirty="0"/>
              <a:t>Analysis pass</a:t>
            </a:r>
          </a:p>
          <a:p>
            <a:r>
              <a:rPr lang="en-US" altLang="zh-CN" dirty="0"/>
              <a:t>Starts from last complete checkpoint log record</a:t>
            </a:r>
          </a:p>
          <a:p>
            <a:pPr lvl="1"/>
            <a:r>
              <a:rPr lang="en-US" altLang="zh-CN" dirty="0"/>
              <a:t>Reads </a:t>
            </a:r>
            <a:r>
              <a:rPr lang="en-US" altLang="zh-CN" dirty="0" err="1"/>
              <a:t>DirtyPageTable</a:t>
            </a:r>
            <a:r>
              <a:rPr lang="en-US" altLang="zh-CN" dirty="0"/>
              <a:t> from log record</a:t>
            </a:r>
          </a:p>
          <a:p>
            <a:pPr lvl="1"/>
            <a:r>
              <a:rPr lang="en-US" altLang="zh-CN" dirty="0"/>
              <a:t>Sets </a:t>
            </a:r>
            <a:r>
              <a:rPr lang="en-US" altLang="zh-CN" dirty="0" err="1">
                <a:solidFill>
                  <a:srgbClr val="C00000"/>
                </a:solidFill>
              </a:rPr>
              <a:t>RedoLSN</a:t>
            </a:r>
            <a:r>
              <a:rPr lang="en-US" altLang="zh-CN" dirty="0"/>
              <a:t> = min of </a:t>
            </a:r>
            <a:r>
              <a:rPr lang="en-US" altLang="zh-CN" dirty="0" err="1"/>
              <a:t>RecLSNs</a:t>
            </a:r>
            <a:r>
              <a:rPr lang="en-US" altLang="zh-CN" dirty="0"/>
              <a:t> of all pages in </a:t>
            </a:r>
            <a:r>
              <a:rPr lang="en-US" altLang="zh-CN" dirty="0" err="1"/>
              <a:t>DirtyPageTable</a:t>
            </a:r>
            <a:endParaRPr lang="en-US" altLang="zh-CN" dirty="0"/>
          </a:p>
          <a:p>
            <a:pPr lvl="2"/>
            <a:r>
              <a:rPr lang="en-US" altLang="zh-CN" dirty="0"/>
              <a:t>In case no pages are dirty, </a:t>
            </a:r>
            <a:r>
              <a:rPr lang="en-US" altLang="zh-CN" dirty="0" err="1"/>
              <a:t>RedoLSN</a:t>
            </a:r>
            <a:r>
              <a:rPr lang="en-US" altLang="zh-CN" dirty="0"/>
              <a:t> = checkpoint record</a:t>
            </a:r>
            <a:r>
              <a:rPr lang="ja-JP" altLang="en-US" dirty="0"/>
              <a:t>’</a:t>
            </a:r>
            <a:r>
              <a:rPr lang="en-US" altLang="ja-JP" dirty="0"/>
              <a:t>s LSN</a:t>
            </a:r>
          </a:p>
          <a:p>
            <a:pPr lvl="1"/>
            <a:r>
              <a:rPr lang="en-US" altLang="zh-CN" dirty="0"/>
              <a:t>Sets undo-list = list of transactions in checkpoint log record</a:t>
            </a:r>
          </a:p>
          <a:p>
            <a:pPr lvl="1"/>
            <a:r>
              <a:rPr lang="en-US" altLang="zh-CN" dirty="0"/>
              <a:t>Reads LSN of last log record for each transaction in undo-list from checkpoint log record</a:t>
            </a:r>
          </a:p>
          <a:p>
            <a:r>
              <a:rPr lang="en-US" altLang="zh-CN" dirty="0"/>
              <a:t>Scans forward from checkpoint</a:t>
            </a:r>
          </a:p>
          <a:p>
            <a:r>
              <a:rPr lang="en-US" altLang="zh-CN" dirty="0"/>
              <a:t>.. Cont. on next page …</a:t>
            </a:r>
          </a:p>
        </p:txBody>
      </p:sp>
    </p:spTree>
    <p:extLst>
      <p:ext uri="{BB962C8B-B14F-4D97-AF65-F5344CB8AC3E}">
        <p14:creationId xmlns:p14="http://schemas.microsoft.com/office/powerpoint/2010/main" val="249636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a:ea typeface="宋体" pitchFamily="2" charset="-122"/>
              </a:rPr>
              <a:t>Storage Structure</a:t>
            </a:r>
          </a:p>
        </p:txBody>
      </p:sp>
      <p:sp>
        <p:nvSpPr>
          <p:cNvPr id="8195" name="Rectangle 3"/>
          <p:cNvSpPr>
            <a:spLocks noGrp="1" noChangeArrowheads="1"/>
          </p:cNvSpPr>
          <p:nvPr>
            <p:ph type="body" idx="4294967295"/>
          </p:nvPr>
        </p:nvSpPr>
        <p:spPr/>
        <p:txBody>
          <a:bodyPr/>
          <a:lstStyle/>
          <a:p>
            <a:r>
              <a:rPr lang="en-US" altLang="zh-CN" b="1" dirty="0">
                <a:solidFill>
                  <a:schemeClr val="tx2"/>
                </a:solidFill>
                <a:ea typeface="宋体" pitchFamily="2" charset="-122"/>
              </a:rPr>
              <a:t>Volatile storage</a:t>
            </a:r>
            <a:r>
              <a:rPr lang="en-US" altLang="zh-CN" dirty="0">
                <a:ea typeface="宋体" pitchFamily="2" charset="-122"/>
              </a:rPr>
              <a:t>:</a:t>
            </a:r>
          </a:p>
          <a:p>
            <a:pPr lvl="1"/>
            <a:r>
              <a:rPr lang="en-US" altLang="zh-CN" dirty="0">
                <a:ea typeface="宋体" pitchFamily="2" charset="-122"/>
              </a:rPr>
              <a:t>does not survive system crashes</a:t>
            </a:r>
          </a:p>
          <a:p>
            <a:pPr lvl="1"/>
            <a:r>
              <a:rPr lang="en-US" altLang="zh-CN" dirty="0">
                <a:ea typeface="宋体" pitchFamily="2" charset="-122"/>
              </a:rPr>
              <a:t>examples: main memory, cache memory</a:t>
            </a:r>
          </a:p>
          <a:p>
            <a:r>
              <a:rPr lang="en-US" altLang="zh-CN" b="1" dirty="0">
                <a:solidFill>
                  <a:schemeClr val="tx2"/>
                </a:solidFill>
                <a:ea typeface="宋体" pitchFamily="2" charset="-122"/>
              </a:rPr>
              <a:t>Nonvolatile storage</a:t>
            </a:r>
            <a:r>
              <a:rPr lang="en-US" altLang="zh-CN" dirty="0">
                <a:ea typeface="宋体" pitchFamily="2" charset="-122"/>
              </a:rPr>
              <a:t>:</a:t>
            </a:r>
          </a:p>
          <a:p>
            <a:pPr lvl="1"/>
            <a:r>
              <a:rPr lang="en-US" altLang="zh-CN" dirty="0">
                <a:ea typeface="宋体" pitchFamily="2" charset="-122"/>
              </a:rPr>
              <a:t>survives system crashes</a:t>
            </a:r>
          </a:p>
          <a:p>
            <a:pPr lvl="1"/>
            <a:r>
              <a:rPr lang="en-US" altLang="zh-CN" dirty="0">
                <a:ea typeface="宋体" pitchFamily="2" charset="-122"/>
              </a:rPr>
              <a:t>examples: disk, tape, flash memory, </a:t>
            </a:r>
            <a:br>
              <a:rPr lang="en-US" altLang="zh-CN" dirty="0">
                <a:ea typeface="宋体" pitchFamily="2" charset="-122"/>
              </a:rPr>
            </a:br>
            <a:r>
              <a:rPr lang="en-US" altLang="zh-CN" dirty="0">
                <a:ea typeface="宋体" pitchFamily="2" charset="-122"/>
              </a:rPr>
              <a:t>                  non-volatile (battery backed up) RAM </a:t>
            </a:r>
          </a:p>
          <a:p>
            <a:pPr lvl="1"/>
            <a:r>
              <a:rPr lang="en-US" altLang="zh-CN" dirty="0">
                <a:ea typeface="宋体" pitchFamily="2" charset="-122"/>
              </a:rPr>
              <a:t>But may still fail, losing data</a:t>
            </a:r>
          </a:p>
          <a:p>
            <a:r>
              <a:rPr lang="en-US" altLang="zh-CN" b="1" dirty="0">
                <a:solidFill>
                  <a:schemeClr val="tx2"/>
                </a:solidFill>
                <a:ea typeface="宋体" pitchFamily="2" charset="-122"/>
              </a:rPr>
              <a:t>Stable storage</a:t>
            </a:r>
            <a:r>
              <a:rPr lang="en-US" altLang="zh-CN" dirty="0">
                <a:ea typeface="宋体" pitchFamily="2" charset="-122"/>
              </a:rPr>
              <a:t>:</a:t>
            </a:r>
          </a:p>
          <a:p>
            <a:pPr lvl="1"/>
            <a:r>
              <a:rPr lang="en-US" altLang="zh-CN" dirty="0">
                <a:ea typeface="宋体" pitchFamily="2" charset="-122"/>
              </a:rPr>
              <a:t>a mythical form of storage that survives all failures</a:t>
            </a:r>
          </a:p>
          <a:p>
            <a:pPr lvl="1"/>
            <a:r>
              <a:rPr lang="en-US" altLang="zh-CN" dirty="0">
                <a:ea typeface="宋体" pitchFamily="2" charset="-122"/>
              </a:rPr>
              <a:t>approximated by maintaining multiple copies on distinct nonvolatile media</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ltLang="zh-CN" dirty="0">
                <a:ea typeface="宋体" pitchFamily="2" charset="-122"/>
              </a:rPr>
              <a:t>ARIES Recovery: Analysis (Cont.)</a:t>
            </a:r>
          </a:p>
        </p:txBody>
      </p:sp>
      <p:sp>
        <p:nvSpPr>
          <p:cNvPr id="63491" name="Rectangle 3"/>
          <p:cNvSpPr>
            <a:spLocks noGrp="1" noChangeArrowheads="1"/>
          </p:cNvSpPr>
          <p:nvPr>
            <p:ph type="body" idx="1"/>
          </p:nvPr>
        </p:nvSpPr>
        <p:spPr>
          <a:xfrm>
            <a:off x="842963" y="1106488"/>
            <a:ext cx="8032750" cy="5351462"/>
          </a:xfrm>
        </p:spPr>
        <p:txBody>
          <a:bodyPr/>
          <a:lstStyle/>
          <a:p>
            <a:pPr>
              <a:buFont typeface="Monotype Sorts" charset="2"/>
              <a:buNone/>
            </a:pPr>
            <a:r>
              <a:rPr lang="en-US" altLang="zh-CN" b="1" dirty="0"/>
              <a:t>Analysis pass (cont.)</a:t>
            </a:r>
          </a:p>
          <a:p>
            <a:r>
              <a:rPr lang="en-US" altLang="zh-CN" dirty="0"/>
              <a:t>Scans forward from checkpoint</a:t>
            </a:r>
          </a:p>
          <a:p>
            <a:pPr lvl="1"/>
            <a:r>
              <a:rPr lang="en-US" altLang="zh-CN" dirty="0"/>
              <a:t>If any log record found for transaction not in undo-list, adds transaction to undo-list</a:t>
            </a:r>
          </a:p>
          <a:p>
            <a:pPr lvl="1"/>
            <a:r>
              <a:rPr lang="en-US" altLang="zh-CN" dirty="0"/>
              <a:t>Whenever an update log record is found</a:t>
            </a:r>
          </a:p>
          <a:p>
            <a:pPr lvl="2"/>
            <a:r>
              <a:rPr lang="en-US" altLang="zh-CN" dirty="0"/>
              <a:t>If page is not in </a:t>
            </a:r>
            <a:r>
              <a:rPr lang="en-US" altLang="zh-CN" dirty="0" err="1"/>
              <a:t>DirtyPageTable</a:t>
            </a:r>
            <a:r>
              <a:rPr lang="en-US" altLang="zh-CN" dirty="0"/>
              <a:t>, it is added with </a:t>
            </a:r>
            <a:r>
              <a:rPr lang="en-US" altLang="zh-CN" dirty="0" err="1"/>
              <a:t>RecLSN</a:t>
            </a:r>
            <a:r>
              <a:rPr lang="en-US" altLang="zh-CN" dirty="0"/>
              <a:t> set to LSN of the update log record</a:t>
            </a:r>
          </a:p>
          <a:p>
            <a:pPr lvl="1"/>
            <a:r>
              <a:rPr lang="en-US" altLang="zh-CN" dirty="0"/>
              <a:t>If transaction end log record found, delete transaction from undo-list</a:t>
            </a:r>
          </a:p>
          <a:p>
            <a:pPr lvl="1"/>
            <a:r>
              <a:rPr lang="en-US" altLang="zh-CN" dirty="0"/>
              <a:t>Keeps track of last log record for each transaction in undo-list</a:t>
            </a:r>
          </a:p>
          <a:p>
            <a:pPr lvl="2"/>
            <a:r>
              <a:rPr lang="en-US" altLang="zh-CN" dirty="0"/>
              <a:t>May be needed for later undo</a:t>
            </a:r>
          </a:p>
          <a:p>
            <a:r>
              <a:rPr lang="en-US" altLang="zh-CN" dirty="0"/>
              <a:t>At end of analysis pass:</a:t>
            </a:r>
          </a:p>
          <a:p>
            <a:pPr lvl="1"/>
            <a:r>
              <a:rPr lang="en-US" altLang="zh-CN" dirty="0" err="1"/>
              <a:t>RedoLSN</a:t>
            </a:r>
            <a:r>
              <a:rPr lang="en-US" altLang="zh-CN" dirty="0"/>
              <a:t> determines where to start redo pass</a:t>
            </a:r>
          </a:p>
          <a:p>
            <a:pPr lvl="1"/>
            <a:r>
              <a:rPr lang="en-US" altLang="zh-CN" dirty="0" err="1"/>
              <a:t>RecLSN</a:t>
            </a:r>
            <a:r>
              <a:rPr lang="en-US" altLang="zh-CN" dirty="0"/>
              <a:t> for each page in </a:t>
            </a:r>
            <a:r>
              <a:rPr lang="en-US" altLang="zh-CN" dirty="0" err="1"/>
              <a:t>DirtyPageTable</a:t>
            </a:r>
            <a:r>
              <a:rPr lang="en-US" altLang="zh-CN" dirty="0"/>
              <a:t> used to minimize redo work</a:t>
            </a:r>
          </a:p>
          <a:p>
            <a:pPr lvl="1"/>
            <a:r>
              <a:rPr lang="en-US" altLang="zh-CN" dirty="0"/>
              <a:t>All transactions in undo-list need to be rolled back</a:t>
            </a:r>
          </a:p>
          <a:p>
            <a:endParaRPr lang="en-US" altLang="zh-CN" dirty="0"/>
          </a:p>
        </p:txBody>
      </p:sp>
    </p:spTree>
    <p:extLst>
      <p:ext uri="{BB962C8B-B14F-4D97-AF65-F5344CB8AC3E}">
        <p14:creationId xmlns:p14="http://schemas.microsoft.com/office/powerpoint/2010/main" val="1663335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defRPr/>
            </a:pPr>
            <a:r>
              <a:rPr lang="en-US" altLang="zh-CN" dirty="0">
                <a:ea typeface="宋体" pitchFamily="2" charset="-122"/>
              </a:rPr>
              <a:t>ARIES Redo Pass</a:t>
            </a:r>
          </a:p>
        </p:txBody>
      </p:sp>
      <p:sp>
        <p:nvSpPr>
          <p:cNvPr id="64515" name="Rectangle 3"/>
          <p:cNvSpPr>
            <a:spLocks noGrp="1" noChangeArrowheads="1"/>
          </p:cNvSpPr>
          <p:nvPr>
            <p:ph type="body" idx="1"/>
          </p:nvPr>
        </p:nvSpPr>
        <p:spPr/>
        <p:txBody>
          <a:bodyPr/>
          <a:lstStyle/>
          <a:p>
            <a:pPr marL="381000" indent="-381000">
              <a:buFont typeface="Monotype Sorts" charset="2"/>
              <a:buNone/>
            </a:pPr>
            <a:r>
              <a:rPr lang="en-US" altLang="zh-CN" b="1" dirty="0"/>
              <a:t>Redo Pass</a:t>
            </a:r>
            <a:r>
              <a:rPr lang="en-US" altLang="zh-CN" dirty="0"/>
              <a:t>: Repeats history by replaying every action not already reflected in the page on disk, as follows:</a:t>
            </a:r>
          </a:p>
          <a:p>
            <a:pPr marL="381000" indent="-381000"/>
            <a:r>
              <a:rPr lang="en-US" altLang="zh-CN" dirty="0"/>
              <a:t>Scans forward from </a:t>
            </a:r>
            <a:r>
              <a:rPr lang="en-US" altLang="zh-CN" dirty="0" err="1"/>
              <a:t>RedoLSN</a:t>
            </a:r>
            <a:r>
              <a:rPr lang="en-US" altLang="zh-CN" dirty="0"/>
              <a:t>.  Whenever an update log record is found:</a:t>
            </a:r>
          </a:p>
          <a:p>
            <a:pPr marL="800100" lvl="1" indent="-342900">
              <a:buFont typeface="Monotype Sorts" charset="2"/>
              <a:buAutoNum type="arabicPeriod"/>
            </a:pPr>
            <a:r>
              <a:rPr lang="en-US" altLang="zh-CN" dirty="0"/>
              <a:t>If the page is not in </a:t>
            </a:r>
            <a:r>
              <a:rPr lang="en-US" altLang="zh-CN" dirty="0" err="1"/>
              <a:t>DirtyPageTable</a:t>
            </a:r>
            <a:r>
              <a:rPr lang="en-US" altLang="zh-CN" dirty="0"/>
              <a:t> or the LSN of the log record is less than the </a:t>
            </a:r>
            <a:r>
              <a:rPr lang="en-US" altLang="zh-CN" dirty="0" err="1"/>
              <a:t>RecLSN</a:t>
            </a:r>
            <a:r>
              <a:rPr lang="en-US" altLang="zh-CN" dirty="0"/>
              <a:t> of the page in </a:t>
            </a:r>
            <a:r>
              <a:rPr lang="en-US" altLang="zh-CN" dirty="0" err="1"/>
              <a:t>DirtyPageTable</a:t>
            </a:r>
            <a:r>
              <a:rPr lang="en-US" altLang="zh-CN" dirty="0"/>
              <a:t>, then </a:t>
            </a:r>
            <a:r>
              <a:rPr lang="en-US" altLang="zh-CN" dirty="0">
                <a:solidFill>
                  <a:srgbClr val="C00000"/>
                </a:solidFill>
              </a:rPr>
              <a:t>skip </a:t>
            </a:r>
            <a:r>
              <a:rPr lang="en-US" altLang="zh-CN" dirty="0"/>
              <a:t>the log record</a:t>
            </a:r>
          </a:p>
          <a:p>
            <a:pPr marL="800100" lvl="1" indent="-342900">
              <a:buFont typeface="Monotype Sorts" charset="2"/>
              <a:buAutoNum type="arabicPeriod"/>
            </a:pPr>
            <a:r>
              <a:rPr lang="en-US" altLang="zh-CN" dirty="0"/>
              <a:t>Otherwise fetch the page from disk.  If the </a:t>
            </a:r>
            <a:r>
              <a:rPr lang="en-US" altLang="zh-CN" dirty="0" err="1"/>
              <a:t>PageLSN</a:t>
            </a:r>
            <a:r>
              <a:rPr lang="en-US" altLang="zh-CN" dirty="0"/>
              <a:t> of the page fetched from disk is less than the LSN of the log record, redo the log record, otherwise, </a:t>
            </a:r>
            <a:r>
              <a:rPr lang="en-US" altLang="zh-CN" dirty="0">
                <a:solidFill>
                  <a:srgbClr val="C00000"/>
                </a:solidFill>
              </a:rPr>
              <a:t>skip</a:t>
            </a:r>
            <a:r>
              <a:rPr lang="en-US" altLang="zh-CN" dirty="0"/>
              <a:t> the log record.</a:t>
            </a:r>
          </a:p>
          <a:p>
            <a:pPr marL="800100" lvl="1" indent="-342900">
              <a:buFont typeface="Monotype Sorts" charset="2"/>
              <a:buNone/>
            </a:pPr>
            <a:r>
              <a:rPr lang="en-US" altLang="zh-CN" dirty="0"/>
              <a:t>NOTE: if either test is negative the effects of the log record have already appeared on the page.  First test avoids even fetching the page from disk!</a:t>
            </a:r>
          </a:p>
        </p:txBody>
      </p:sp>
    </p:spTree>
    <p:extLst>
      <p:ext uri="{BB962C8B-B14F-4D97-AF65-F5344CB8AC3E}">
        <p14:creationId xmlns:p14="http://schemas.microsoft.com/office/powerpoint/2010/main" val="22009327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defRPr/>
            </a:pPr>
            <a:r>
              <a:rPr lang="en-US" altLang="zh-CN" dirty="0">
                <a:ea typeface="宋体" pitchFamily="2" charset="-122"/>
              </a:rPr>
              <a:t>ARIES Undo Actions</a:t>
            </a:r>
          </a:p>
        </p:txBody>
      </p:sp>
      <p:sp>
        <p:nvSpPr>
          <p:cNvPr id="65539" name="Rectangle 3"/>
          <p:cNvSpPr>
            <a:spLocks noGrp="1" noChangeArrowheads="1"/>
          </p:cNvSpPr>
          <p:nvPr>
            <p:ph type="body" idx="1"/>
          </p:nvPr>
        </p:nvSpPr>
        <p:spPr>
          <a:xfrm>
            <a:off x="842963" y="1106488"/>
            <a:ext cx="8301037" cy="3000375"/>
          </a:xfrm>
        </p:spPr>
        <p:txBody>
          <a:bodyPr/>
          <a:lstStyle/>
          <a:p>
            <a:pPr>
              <a:lnSpc>
                <a:spcPct val="90000"/>
              </a:lnSpc>
            </a:pPr>
            <a:r>
              <a:rPr lang="en-US" altLang="zh-CN"/>
              <a:t>When an undo is performed for an update log record</a:t>
            </a:r>
          </a:p>
          <a:p>
            <a:pPr lvl="1">
              <a:lnSpc>
                <a:spcPct val="90000"/>
              </a:lnSpc>
            </a:pPr>
            <a:r>
              <a:rPr lang="en-US" altLang="zh-CN"/>
              <a:t>Generate a CLR containing the undo action performed (actions performed during undo are logged physicaly or physiologically). </a:t>
            </a:r>
          </a:p>
          <a:p>
            <a:pPr lvl="2">
              <a:lnSpc>
                <a:spcPct val="90000"/>
              </a:lnSpc>
            </a:pPr>
            <a:r>
              <a:rPr lang="en-US" altLang="zh-CN"/>
              <a:t>CLR for   record </a:t>
            </a:r>
            <a:r>
              <a:rPr lang="en-US" altLang="zh-CN" i="1"/>
              <a:t>n</a:t>
            </a:r>
            <a:r>
              <a:rPr lang="en-US" altLang="zh-CN"/>
              <a:t> noted as </a:t>
            </a:r>
            <a:r>
              <a:rPr lang="en-US" altLang="zh-CN" i="1"/>
              <a:t>n</a:t>
            </a:r>
            <a:r>
              <a:rPr lang="ja-JP" altLang="en-US"/>
              <a:t>’</a:t>
            </a:r>
            <a:r>
              <a:rPr lang="en-US" altLang="ja-JP"/>
              <a:t> in figure below</a:t>
            </a:r>
          </a:p>
          <a:p>
            <a:pPr lvl="1">
              <a:lnSpc>
                <a:spcPct val="90000"/>
              </a:lnSpc>
            </a:pPr>
            <a:r>
              <a:rPr lang="en-US" altLang="zh-CN"/>
              <a:t>Set UndoNextLSN of the CLR to the PrevLSN value of the update log record</a:t>
            </a:r>
          </a:p>
          <a:p>
            <a:pPr lvl="2">
              <a:lnSpc>
                <a:spcPct val="90000"/>
              </a:lnSpc>
            </a:pPr>
            <a:r>
              <a:rPr lang="en-US" altLang="zh-CN"/>
              <a:t>Arrows indicate UndoNextLSN value</a:t>
            </a:r>
          </a:p>
          <a:p>
            <a:pPr>
              <a:lnSpc>
                <a:spcPct val="90000"/>
              </a:lnSpc>
            </a:pPr>
            <a:r>
              <a:rPr lang="en-US" altLang="zh-CN"/>
              <a:t>ARIES supports partial rollback</a:t>
            </a:r>
          </a:p>
          <a:p>
            <a:pPr lvl="1">
              <a:lnSpc>
                <a:spcPct val="90000"/>
              </a:lnSpc>
            </a:pPr>
            <a:r>
              <a:rPr lang="en-US" altLang="zh-CN"/>
              <a:t>Used e.g. to handle deadlocks by rolling back just enough to release reqd. locks</a:t>
            </a:r>
          </a:p>
          <a:p>
            <a:pPr lvl="1">
              <a:lnSpc>
                <a:spcPct val="90000"/>
              </a:lnSpc>
            </a:pPr>
            <a:r>
              <a:rPr lang="en-US" altLang="zh-CN"/>
              <a:t>Figure indicates forward actions after partial rollbacks </a:t>
            </a:r>
          </a:p>
          <a:p>
            <a:pPr lvl="2">
              <a:lnSpc>
                <a:spcPct val="90000"/>
              </a:lnSpc>
            </a:pPr>
            <a:r>
              <a:rPr lang="en-US" altLang="zh-CN"/>
              <a:t>records 3 and 4 initially, later 5 and 6, then full rollback</a:t>
            </a:r>
          </a:p>
          <a:p>
            <a:pPr>
              <a:lnSpc>
                <a:spcPct val="90000"/>
              </a:lnSpc>
            </a:pPr>
            <a:endParaRPr lang="en-US" altLang="zh-CN"/>
          </a:p>
        </p:txBody>
      </p:sp>
      <p:grpSp>
        <p:nvGrpSpPr>
          <p:cNvPr id="65540" name="Group 4"/>
          <p:cNvGrpSpPr>
            <a:grpSpLocks/>
          </p:cNvGrpSpPr>
          <p:nvPr/>
        </p:nvGrpSpPr>
        <p:grpSpPr bwMode="auto">
          <a:xfrm>
            <a:off x="588963" y="4933950"/>
            <a:ext cx="8555037" cy="685800"/>
            <a:chOff x="182" y="2263"/>
            <a:chExt cx="5389" cy="432"/>
          </a:xfrm>
        </p:grpSpPr>
        <p:sp>
          <p:nvSpPr>
            <p:cNvPr id="65541" name="Line 5"/>
            <p:cNvSpPr>
              <a:spLocks noChangeShapeType="1"/>
            </p:cNvSpPr>
            <p:nvPr/>
          </p:nvSpPr>
          <p:spPr bwMode="auto">
            <a:xfrm>
              <a:off x="184" y="2580"/>
              <a:ext cx="5387" cy="1"/>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5542" name="Oval 6"/>
            <p:cNvSpPr>
              <a:spLocks noChangeArrowheads="1"/>
            </p:cNvSpPr>
            <p:nvPr/>
          </p:nvSpPr>
          <p:spPr bwMode="auto">
            <a:xfrm>
              <a:off x="182" y="2486"/>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65543" name="Oval 7"/>
            <p:cNvSpPr>
              <a:spLocks noChangeArrowheads="1"/>
            </p:cNvSpPr>
            <p:nvPr/>
          </p:nvSpPr>
          <p:spPr bwMode="auto">
            <a:xfrm>
              <a:off x="644" y="2474"/>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65544" name="Oval 8"/>
            <p:cNvSpPr>
              <a:spLocks noChangeArrowheads="1"/>
            </p:cNvSpPr>
            <p:nvPr/>
          </p:nvSpPr>
          <p:spPr bwMode="auto">
            <a:xfrm>
              <a:off x="1082" y="2486"/>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65545" name="Oval 9"/>
            <p:cNvSpPr>
              <a:spLocks noChangeArrowheads="1"/>
            </p:cNvSpPr>
            <p:nvPr/>
          </p:nvSpPr>
          <p:spPr bwMode="auto">
            <a:xfrm>
              <a:off x="1590" y="2474"/>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65546" name="Oval 10"/>
            <p:cNvSpPr>
              <a:spLocks noChangeArrowheads="1"/>
            </p:cNvSpPr>
            <p:nvPr/>
          </p:nvSpPr>
          <p:spPr bwMode="auto">
            <a:xfrm>
              <a:off x="2109" y="2462"/>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65547" name="Oval 11"/>
            <p:cNvSpPr>
              <a:spLocks noChangeArrowheads="1"/>
            </p:cNvSpPr>
            <p:nvPr/>
          </p:nvSpPr>
          <p:spPr bwMode="auto">
            <a:xfrm>
              <a:off x="2593" y="2474"/>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65548" name="Oval 12"/>
            <p:cNvSpPr>
              <a:spLocks noChangeArrowheads="1"/>
            </p:cNvSpPr>
            <p:nvPr/>
          </p:nvSpPr>
          <p:spPr bwMode="auto">
            <a:xfrm>
              <a:off x="2986" y="2474"/>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65549" name="Text Box 13"/>
            <p:cNvSpPr txBox="1">
              <a:spLocks noChangeArrowheads="1"/>
            </p:cNvSpPr>
            <p:nvPr/>
          </p:nvSpPr>
          <p:spPr bwMode="auto">
            <a:xfrm>
              <a:off x="189" y="2300"/>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1</a:t>
              </a:r>
            </a:p>
          </p:txBody>
        </p:sp>
        <p:sp>
          <p:nvSpPr>
            <p:cNvPr id="65550" name="Text Box 14"/>
            <p:cNvSpPr txBox="1">
              <a:spLocks noChangeArrowheads="1"/>
            </p:cNvSpPr>
            <p:nvPr/>
          </p:nvSpPr>
          <p:spPr bwMode="auto">
            <a:xfrm>
              <a:off x="616" y="2323"/>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2</a:t>
              </a:r>
            </a:p>
          </p:txBody>
        </p:sp>
        <p:sp>
          <p:nvSpPr>
            <p:cNvPr id="65551" name="Text Box 15"/>
            <p:cNvSpPr txBox="1">
              <a:spLocks noChangeArrowheads="1"/>
            </p:cNvSpPr>
            <p:nvPr/>
          </p:nvSpPr>
          <p:spPr bwMode="auto">
            <a:xfrm>
              <a:off x="1043" y="2323"/>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3</a:t>
              </a:r>
            </a:p>
          </p:txBody>
        </p:sp>
        <p:sp>
          <p:nvSpPr>
            <p:cNvPr id="65552" name="Text Box 16"/>
            <p:cNvSpPr txBox="1">
              <a:spLocks noChangeArrowheads="1"/>
            </p:cNvSpPr>
            <p:nvPr/>
          </p:nvSpPr>
          <p:spPr bwMode="auto">
            <a:xfrm>
              <a:off x="1539" y="2300"/>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4</a:t>
              </a:r>
            </a:p>
          </p:txBody>
        </p:sp>
        <p:sp>
          <p:nvSpPr>
            <p:cNvPr id="65553" name="Text Box 17"/>
            <p:cNvSpPr txBox="1">
              <a:spLocks noChangeArrowheads="1"/>
            </p:cNvSpPr>
            <p:nvPr/>
          </p:nvSpPr>
          <p:spPr bwMode="auto">
            <a:xfrm>
              <a:off x="1958" y="2323"/>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4'</a:t>
              </a:r>
            </a:p>
          </p:txBody>
        </p:sp>
        <p:sp>
          <p:nvSpPr>
            <p:cNvPr id="65554" name="Text Box 18"/>
            <p:cNvSpPr txBox="1">
              <a:spLocks noChangeArrowheads="1"/>
            </p:cNvSpPr>
            <p:nvPr/>
          </p:nvSpPr>
          <p:spPr bwMode="auto">
            <a:xfrm>
              <a:off x="2478" y="2265"/>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3'</a:t>
              </a:r>
            </a:p>
          </p:txBody>
        </p:sp>
        <p:sp>
          <p:nvSpPr>
            <p:cNvPr id="65555" name="Text Box 19"/>
            <p:cNvSpPr txBox="1">
              <a:spLocks noChangeArrowheads="1"/>
            </p:cNvSpPr>
            <p:nvPr/>
          </p:nvSpPr>
          <p:spPr bwMode="auto">
            <a:xfrm>
              <a:off x="2993" y="2300"/>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5</a:t>
              </a:r>
            </a:p>
          </p:txBody>
        </p:sp>
        <p:sp>
          <p:nvSpPr>
            <p:cNvPr id="65556" name="Text Box 20"/>
            <p:cNvSpPr txBox="1">
              <a:spLocks noChangeArrowheads="1"/>
            </p:cNvSpPr>
            <p:nvPr/>
          </p:nvSpPr>
          <p:spPr bwMode="auto">
            <a:xfrm>
              <a:off x="3397" y="2323"/>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6</a:t>
              </a:r>
            </a:p>
          </p:txBody>
        </p:sp>
        <p:sp>
          <p:nvSpPr>
            <p:cNvPr id="65557" name="Text Box 21"/>
            <p:cNvSpPr txBox="1">
              <a:spLocks noChangeArrowheads="1"/>
            </p:cNvSpPr>
            <p:nvPr/>
          </p:nvSpPr>
          <p:spPr bwMode="auto">
            <a:xfrm>
              <a:off x="4324" y="2323"/>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5'</a:t>
              </a:r>
            </a:p>
          </p:txBody>
        </p:sp>
        <p:sp>
          <p:nvSpPr>
            <p:cNvPr id="65558" name="Text Box 22"/>
            <p:cNvSpPr txBox="1">
              <a:spLocks noChangeArrowheads="1"/>
            </p:cNvSpPr>
            <p:nvPr/>
          </p:nvSpPr>
          <p:spPr bwMode="auto">
            <a:xfrm>
              <a:off x="4589" y="2369"/>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2'</a:t>
              </a:r>
            </a:p>
          </p:txBody>
        </p:sp>
        <p:sp>
          <p:nvSpPr>
            <p:cNvPr id="65559" name="Text Box 23"/>
            <p:cNvSpPr txBox="1">
              <a:spLocks noChangeArrowheads="1"/>
            </p:cNvSpPr>
            <p:nvPr/>
          </p:nvSpPr>
          <p:spPr bwMode="auto">
            <a:xfrm>
              <a:off x="5085" y="2334"/>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1'</a:t>
              </a:r>
            </a:p>
          </p:txBody>
        </p:sp>
        <p:sp>
          <p:nvSpPr>
            <p:cNvPr id="65560" name="Oval 24"/>
            <p:cNvSpPr>
              <a:spLocks noChangeArrowheads="1"/>
            </p:cNvSpPr>
            <p:nvPr/>
          </p:nvSpPr>
          <p:spPr bwMode="auto">
            <a:xfrm>
              <a:off x="3424" y="2486"/>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65561" name="Oval 25"/>
            <p:cNvSpPr>
              <a:spLocks noChangeArrowheads="1"/>
            </p:cNvSpPr>
            <p:nvPr/>
          </p:nvSpPr>
          <p:spPr bwMode="auto">
            <a:xfrm>
              <a:off x="3926" y="2486"/>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65562" name="Oval 26"/>
            <p:cNvSpPr>
              <a:spLocks noChangeArrowheads="1"/>
            </p:cNvSpPr>
            <p:nvPr/>
          </p:nvSpPr>
          <p:spPr bwMode="auto">
            <a:xfrm>
              <a:off x="4293" y="2473"/>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65563" name="Oval 27"/>
            <p:cNvSpPr>
              <a:spLocks noChangeArrowheads="1"/>
            </p:cNvSpPr>
            <p:nvPr/>
          </p:nvSpPr>
          <p:spPr bwMode="auto">
            <a:xfrm>
              <a:off x="4685" y="2473"/>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65564" name="Oval 28"/>
            <p:cNvSpPr>
              <a:spLocks noChangeArrowheads="1"/>
            </p:cNvSpPr>
            <p:nvPr/>
          </p:nvSpPr>
          <p:spPr bwMode="auto">
            <a:xfrm>
              <a:off x="5163" y="2473"/>
              <a:ext cx="150" cy="209"/>
            </a:xfrm>
            <a:prstGeom prst="ellipse">
              <a:avLst/>
            </a:prstGeom>
            <a:solidFill>
              <a:srgbClr val="00B8FF"/>
            </a:solidFill>
            <a:ln w="9525">
              <a:solidFill>
                <a:srgbClr val="000000"/>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endParaRPr kumimoji="0" lang="zh-CN" altLang="zh-CN"/>
            </a:p>
          </p:txBody>
        </p:sp>
        <p:sp>
          <p:nvSpPr>
            <p:cNvPr id="65565" name="Text Box 29"/>
            <p:cNvSpPr txBox="1">
              <a:spLocks noChangeArrowheads="1"/>
            </p:cNvSpPr>
            <p:nvPr/>
          </p:nvSpPr>
          <p:spPr bwMode="auto">
            <a:xfrm>
              <a:off x="3827" y="2263"/>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lnSpc>
                  <a:spcPct val="85000"/>
                </a:lnSpc>
                <a:spcBef>
                  <a:spcPct val="0"/>
                </a:spcBef>
                <a:buClrTx/>
                <a:buSzTx/>
                <a:buFontTx/>
                <a:buNone/>
              </a:pPr>
              <a:r>
                <a:rPr kumimoji="0" lang="en-GB" altLang="zh-CN" sz="2400">
                  <a:latin typeface="Times" charset="0"/>
                </a:rPr>
                <a:t>6'</a:t>
              </a:r>
            </a:p>
          </p:txBody>
        </p:sp>
        <p:cxnSp>
          <p:nvCxnSpPr>
            <p:cNvPr id="65566" name="AutoShape 30"/>
            <p:cNvCxnSpPr>
              <a:cxnSpLocks noChangeShapeType="1"/>
              <a:stCxn id="65563" idx="4"/>
              <a:endCxn id="65542" idx="4"/>
            </p:cNvCxnSpPr>
            <p:nvPr/>
          </p:nvCxnSpPr>
          <p:spPr bwMode="auto">
            <a:xfrm rot="5400000">
              <a:off x="2502" y="437"/>
              <a:ext cx="13" cy="4503"/>
            </a:xfrm>
            <a:prstGeom prst="curvedConnector3">
              <a:avLst>
                <a:gd name="adj1" fmla="val 457692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67" name="AutoShape 31"/>
            <p:cNvCxnSpPr>
              <a:cxnSpLocks noChangeShapeType="1"/>
              <a:stCxn id="65561" idx="4"/>
              <a:endCxn id="65548" idx="5"/>
            </p:cNvCxnSpPr>
            <p:nvPr/>
          </p:nvCxnSpPr>
          <p:spPr bwMode="auto">
            <a:xfrm rot="16200000" flipV="1">
              <a:off x="3536" y="2230"/>
              <a:ext cx="43" cy="887"/>
            </a:xfrm>
            <a:prstGeom prst="curvedConnector3">
              <a:avLst>
                <a:gd name="adj1" fmla="val -33488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68" name="AutoShape 32"/>
            <p:cNvCxnSpPr>
              <a:cxnSpLocks noChangeShapeType="1"/>
              <a:stCxn id="65562" idx="4"/>
              <a:endCxn id="65547" idx="5"/>
            </p:cNvCxnSpPr>
            <p:nvPr/>
          </p:nvCxnSpPr>
          <p:spPr bwMode="auto">
            <a:xfrm rot="16200000" flipV="1">
              <a:off x="3530" y="1843"/>
              <a:ext cx="30" cy="1647"/>
            </a:xfrm>
            <a:prstGeom prst="curvedConnector3">
              <a:avLst>
                <a:gd name="adj1" fmla="val -1093333"/>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69" name="AutoShape 33"/>
            <p:cNvCxnSpPr>
              <a:cxnSpLocks noChangeShapeType="1"/>
              <a:stCxn id="65547" idx="4"/>
              <a:endCxn id="65543" idx="4"/>
            </p:cNvCxnSpPr>
            <p:nvPr/>
          </p:nvCxnSpPr>
          <p:spPr bwMode="auto">
            <a:xfrm rot="5400000">
              <a:off x="1693" y="1709"/>
              <a:ext cx="1" cy="1949"/>
            </a:xfrm>
            <a:prstGeom prst="curvedConnector3">
              <a:avLst>
                <a:gd name="adj1" fmla="val 3409999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70" name="AutoShape 34"/>
            <p:cNvCxnSpPr>
              <a:cxnSpLocks noChangeShapeType="1"/>
              <a:stCxn id="65546" idx="4"/>
              <a:endCxn id="65544" idx="4"/>
            </p:cNvCxnSpPr>
            <p:nvPr/>
          </p:nvCxnSpPr>
          <p:spPr bwMode="auto">
            <a:xfrm rot="5400000">
              <a:off x="1659" y="2169"/>
              <a:ext cx="24" cy="1027"/>
            </a:xfrm>
            <a:prstGeom prst="curvedConnector3">
              <a:avLst>
                <a:gd name="adj1" fmla="val 7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099675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defRPr/>
            </a:pPr>
            <a:r>
              <a:rPr lang="en-US" altLang="zh-CN" dirty="0">
                <a:ea typeface="宋体" pitchFamily="2" charset="-122"/>
              </a:rPr>
              <a:t>ARIES: Undo Pass</a:t>
            </a:r>
          </a:p>
        </p:txBody>
      </p:sp>
      <p:sp>
        <p:nvSpPr>
          <p:cNvPr id="66563" name="Rectangle 3"/>
          <p:cNvSpPr>
            <a:spLocks noGrp="1" noChangeArrowheads="1"/>
          </p:cNvSpPr>
          <p:nvPr>
            <p:ph type="body" idx="1"/>
          </p:nvPr>
        </p:nvSpPr>
        <p:spPr>
          <a:xfrm>
            <a:off x="842963" y="1106488"/>
            <a:ext cx="8185150" cy="5268912"/>
          </a:xfrm>
        </p:spPr>
        <p:txBody>
          <a:bodyPr/>
          <a:lstStyle/>
          <a:p>
            <a:pPr>
              <a:buFont typeface="Monotype Sorts" charset="2"/>
              <a:buNone/>
            </a:pPr>
            <a:r>
              <a:rPr lang="en-US" altLang="zh-CN" b="1" dirty="0"/>
              <a:t>Undo pass</a:t>
            </a:r>
            <a:r>
              <a:rPr lang="en-US" altLang="zh-CN" dirty="0"/>
              <a:t>:</a:t>
            </a:r>
          </a:p>
          <a:p>
            <a:r>
              <a:rPr lang="en-US" altLang="zh-CN" dirty="0"/>
              <a:t>Performs backward scan on log undoing all transaction in undo-list</a:t>
            </a:r>
          </a:p>
          <a:p>
            <a:pPr lvl="1"/>
            <a:r>
              <a:rPr lang="en-US" altLang="zh-CN" dirty="0"/>
              <a:t>Backward scan optimized by skipping unneeded log records as follows:</a:t>
            </a:r>
          </a:p>
          <a:p>
            <a:pPr lvl="2"/>
            <a:r>
              <a:rPr lang="en-US" altLang="zh-CN" dirty="0"/>
              <a:t>Next LSN to be undone for each transaction set to LSN of last log record for transaction found by analysis pass.</a:t>
            </a:r>
          </a:p>
          <a:p>
            <a:pPr lvl="2"/>
            <a:r>
              <a:rPr lang="en-US" altLang="zh-CN" dirty="0"/>
              <a:t>At each step pick largest of these LSNs to undo, skip back to it and undo it </a:t>
            </a:r>
          </a:p>
          <a:p>
            <a:pPr lvl="2"/>
            <a:r>
              <a:rPr lang="en-US" altLang="zh-CN" dirty="0"/>
              <a:t>After undoing a log record</a:t>
            </a:r>
          </a:p>
          <a:p>
            <a:pPr lvl="3"/>
            <a:r>
              <a:rPr lang="en-US" altLang="zh-CN" dirty="0"/>
              <a:t>For ordinary log records, set next LSN to be undone for transaction to </a:t>
            </a:r>
            <a:r>
              <a:rPr lang="en-US" altLang="zh-CN" dirty="0" err="1"/>
              <a:t>PrevLSN</a:t>
            </a:r>
            <a:r>
              <a:rPr lang="en-US" altLang="zh-CN" dirty="0"/>
              <a:t> noted in the log record</a:t>
            </a:r>
          </a:p>
          <a:p>
            <a:pPr lvl="3"/>
            <a:r>
              <a:rPr lang="en-US" altLang="zh-CN" dirty="0"/>
              <a:t>For compensation log records (CLRs) set next LSN to be undo to </a:t>
            </a:r>
            <a:r>
              <a:rPr lang="en-US" altLang="zh-CN" dirty="0" err="1"/>
              <a:t>UndoNextLSN</a:t>
            </a:r>
            <a:r>
              <a:rPr lang="en-US" altLang="zh-CN" dirty="0"/>
              <a:t> noted in the log record</a:t>
            </a:r>
          </a:p>
          <a:p>
            <a:pPr lvl="4"/>
            <a:r>
              <a:rPr lang="en-US" altLang="zh-CN" dirty="0"/>
              <a:t>All intervening records are </a:t>
            </a:r>
            <a:r>
              <a:rPr lang="en-US" altLang="zh-CN" dirty="0">
                <a:solidFill>
                  <a:srgbClr val="C00000"/>
                </a:solidFill>
              </a:rPr>
              <a:t>skipped</a:t>
            </a:r>
            <a:r>
              <a:rPr lang="en-US" altLang="zh-CN" dirty="0"/>
              <a:t> since they would have been undone already</a:t>
            </a:r>
          </a:p>
          <a:p>
            <a:r>
              <a:rPr lang="en-US" altLang="zh-CN" dirty="0" err="1"/>
              <a:t>Undos</a:t>
            </a:r>
            <a:r>
              <a:rPr lang="en-US" altLang="zh-CN" dirty="0"/>
              <a:t> performed as described earlier</a:t>
            </a:r>
          </a:p>
        </p:txBody>
      </p:sp>
    </p:spTree>
    <p:extLst>
      <p:ext uri="{BB962C8B-B14F-4D97-AF65-F5344CB8AC3E}">
        <p14:creationId xmlns:p14="http://schemas.microsoft.com/office/powerpoint/2010/main" val="19842956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548" y="917575"/>
            <a:ext cx="5440362"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a typeface="宋体" pitchFamily="2" charset="-122"/>
              </a:rPr>
              <a:t>Recovery Actions in ARIES</a:t>
            </a:r>
          </a:p>
        </p:txBody>
      </p:sp>
      <p:sp>
        <p:nvSpPr>
          <p:cNvPr id="2" name="矩形 1"/>
          <p:cNvSpPr/>
          <p:nvPr/>
        </p:nvSpPr>
        <p:spPr>
          <a:xfrm>
            <a:off x="6731910" y="1347926"/>
            <a:ext cx="1858201" cy="1815882"/>
          </a:xfrm>
          <a:prstGeom prst="rect">
            <a:avLst/>
          </a:prstGeom>
        </p:spPr>
        <p:txBody>
          <a:bodyPr wrap="none">
            <a:spAutoFit/>
          </a:bodyPr>
          <a:lstStyle/>
          <a:p>
            <a:r>
              <a:rPr lang="en-US" altLang="zh-CN" sz="1400" dirty="0" err="1">
                <a:solidFill>
                  <a:srgbClr val="C00000"/>
                </a:solidFill>
              </a:rPr>
              <a:t>RedoLSN</a:t>
            </a:r>
            <a:r>
              <a:rPr lang="en-US" altLang="zh-CN" sz="1400" dirty="0">
                <a:solidFill>
                  <a:srgbClr val="C00000"/>
                </a:solidFill>
              </a:rPr>
              <a:t>=7564</a:t>
            </a:r>
          </a:p>
          <a:p>
            <a:r>
              <a:rPr lang="en-US" altLang="zh-CN" sz="1400" dirty="0" err="1">
                <a:solidFill>
                  <a:srgbClr val="C00000"/>
                </a:solidFill>
              </a:rPr>
              <a:t>UndoList</a:t>
            </a:r>
            <a:r>
              <a:rPr lang="en-US" altLang="zh-CN" sz="1400" dirty="0">
                <a:solidFill>
                  <a:srgbClr val="C00000"/>
                </a:solidFill>
              </a:rPr>
              <a:t>: (T145,7567)</a:t>
            </a:r>
          </a:p>
          <a:p>
            <a:endParaRPr lang="en-US" altLang="zh-CN" sz="1400" dirty="0">
              <a:solidFill>
                <a:srgbClr val="C00000"/>
              </a:solidFill>
            </a:endParaRPr>
          </a:p>
          <a:p>
            <a:r>
              <a:rPr lang="en-US" altLang="zh-CN" sz="1400" dirty="0" err="1">
                <a:solidFill>
                  <a:srgbClr val="C00000"/>
                </a:solidFill>
              </a:rPr>
              <a:t>Dirtypages</a:t>
            </a:r>
            <a:r>
              <a:rPr lang="en-US" altLang="zh-CN" sz="1400" dirty="0">
                <a:solidFill>
                  <a:srgbClr val="C00000"/>
                </a:solidFill>
              </a:rPr>
              <a:t>:</a:t>
            </a:r>
          </a:p>
          <a:p>
            <a:r>
              <a:rPr lang="en-US" altLang="zh-CN" sz="1400" dirty="0">
                <a:solidFill>
                  <a:srgbClr val="C00000"/>
                </a:solidFill>
              </a:rPr>
              <a:t>4894     7567   7564 </a:t>
            </a:r>
          </a:p>
          <a:p>
            <a:r>
              <a:rPr lang="en-US" altLang="zh-CN" sz="1400" dirty="0">
                <a:solidFill>
                  <a:srgbClr val="C00000"/>
                </a:solidFill>
              </a:rPr>
              <a:t>7200     7565   7565 </a:t>
            </a:r>
          </a:p>
          <a:p>
            <a:r>
              <a:rPr lang="en-US" altLang="zh-CN" sz="1400" dirty="0">
                <a:solidFill>
                  <a:srgbClr val="C00000"/>
                </a:solidFill>
              </a:rPr>
              <a:t>2390     7570   7570 </a:t>
            </a:r>
          </a:p>
          <a:p>
            <a:endParaRPr lang="en-US" altLang="zh-CN" sz="1400" dirty="0">
              <a:solidFill>
                <a:srgbClr val="C00000"/>
              </a:solidFill>
            </a:endParaRPr>
          </a:p>
        </p:txBody>
      </p:sp>
    </p:spTree>
    <p:extLst>
      <p:ext uri="{BB962C8B-B14F-4D97-AF65-F5344CB8AC3E}">
        <p14:creationId xmlns:p14="http://schemas.microsoft.com/office/powerpoint/2010/main" val="116854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defRPr/>
            </a:pPr>
            <a:r>
              <a:rPr lang="en-US" altLang="zh-CN" dirty="0">
                <a:ea typeface="宋体" pitchFamily="2" charset="-122"/>
              </a:rPr>
              <a:t>Other ARIES Features</a:t>
            </a:r>
          </a:p>
        </p:txBody>
      </p:sp>
      <p:sp>
        <p:nvSpPr>
          <p:cNvPr id="68611" name="Rectangle 3"/>
          <p:cNvSpPr>
            <a:spLocks noGrp="1" noChangeArrowheads="1"/>
          </p:cNvSpPr>
          <p:nvPr>
            <p:ph type="body" idx="1"/>
          </p:nvPr>
        </p:nvSpPr>
        <p:spPr>
          <a:xfrm>
            <a:off x="820738" y="1106488"/>
            <a:ext cx="8323262" cy="5454650"/>
          </a:xfrm>
        </p:spPr>
        <p:txBody>
          <a:bodyPr/>
          <a:lstStyle/>
          <a:p>
            <a:r>
              <a:rPr lang="en-US" altLang="zh-CN"/>
              <a:t>Recovery Independence</a:t>
            </a:r>
          </a:p>
          <a:p>
            <a:pPr lvl="1"/>
            <a:r>
              <a:rPr lang="en-US" altLang="zh-CN"/>
              <a:t>Pages can be recovered independently of others</a:t>
            </a:r>
          </a:p>
          <a:p>
            <a:pPr lvl="2"/>
            <a:r>
              <a:rPr lang="en-US" altLang="zh-CN"/>
              <a:t>E.g. if some disk pages fail they can be recovered from a backup while other pages are being used</a:t>
            </a:r>
          </a:p>
          <a:p>
            <a:r>
              <a:rPr lang="en-US" altLang="zh-CN"/>
              <a:t>Savepoints:</a:t>
            </a:r>
          </a:p>
          <a:p>
            <a:pPr lvl="1"/>
            <a:r>
              <a:rPr lang="en-US" altLang="zh-CN"/>
              <a:t>Transactions can record savepoints and roll back to a savepoint</a:t>
            </a:r>
          </a:p>
          <a:p>
            <a:pPr lvl="2"/>
            <a:r>
              <a:rPr lang="en-US" altLang="zh-CN"/>
              <a:t>Useful for complex transactions</a:t>
            </a:r>
          </a:p>
          <a:p>
            <a:pPr lvl="2"/>
            <a:r>
              <a:rPr lang="en-US" altLang="zh-CN"/>
              <a:t>Also used to rollback just enough to release locks on deadlock</a:t>
            </a:r>
          </a:p>
        </p:txBody>
      </p:sp>
    </p:spTree>
    <p:extLst>
      <p:ext uri="{BB962C8B-B14F-4D97-AF65-F5344CB8AC3E}">
        <p14:creationId xmlns:p14="http://schemas.microsoft.com/office/powerpoint/2010/main" val="19645233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altLang="zh-CN" dirty="0">
                <a:ea typeface="宋体" pitchFamily="2" charset="-122"/>
              </a:rPr>
              <a:t>Other ARIES Features (Cont.)</a:t>
            </a:r>
          </a:p>
        </p:txBody>
      </p:sp>
      <p:sp>
        <p:nvSpPr>
          <p:cNvPr id="69635" name="Rectangle 3"/>
          <p:cNvSpPr>
            <a:spLocks noGrp="1" noChangeArrowheads="1"/>
          </p:cNvSpPr>
          <p:nvPr>
            <p:ph type="body" idx="1"/>
          </p:nvPr>
        </p:nvSpPr>
        <p:spPr/>
        <p:txBody>
          <a:bodyPr/>
          <a:lstStyle/>
          <a:p>
            <a:r>
              <a:rPr lang="en-US" altLang="zh-CN"/>
              <a:t>Fine-grained locking:</a:t>
            </a:r>
          </a:p>
          <a:p>
            <a:pPr lvl="1"/>
            <a:r>
              <a:rPr lang="en-US" altLang="zh-CN"/>
              <a:t>Index concurrency algorithms that permit tuple level locking on indices can be used</a:t>
            </a:r>
          </a:p>
          <a:p>
            <a:pPr lvl="2"/>
            <a:r>
              <a:rPr lang="en-US" altLang="zh-CN"/>
              <a:t>These require logical undo, rather than physical undo, as in earlier recovery algorithm</a:t>
            </a:r>
          </a:p>
          <a:p>
            <a:r>
              <a:rPr lang="en-US" altLang="zh-CN"/>
              <a:t>Recovery optimizations:  For example:</a:t>
            </a:r>
          </a:p>
          <a:p>
            <a:pPr lvl="1"/>
            <a:r>
              <a:rPr lang="en-US" altLang="zh-CN"/>
              <a:t>Dirty page table can be used to </a:t>
            </a:r>
            <a:r>
              <a:rPr lang="en-US" altLang="zh-CN">
                <a:solidFill>
                  <a:srgbClr val="000099"/>
                </a:solidFill>
              </a:rPr>
              <a:t>prefetch</a:t>
            </a:r>
            <a:r>
              <a:rPr lang="en-US" altLang="zh-CN"/>
              <a:t> pages during redo</a:t>
            </a:r>
          </a:p>
          <a:p>
            <a:pPr lvl="1"/>
            <a:r>
              <a:rPr lang="en-US" altLang="zh-CN"/>
              <a:t>Out of order redo is possible:</a:t>
            </a:r>
          </a:p>
          <a:p>
            <a:pPr lvl="2"/>
            <a:r>
              <a:rPr lang="en-US" altLang="zh-CN"/>
              <a:t> redo can be postponed on a page being fetched from disk, and</a:t>
            </a:r>
            <a:br>
              <a:rPr lang="en-US" altLang="zh-CN"/>
            </a:br>
            <a:r>
              <a:rPr lang="en-US" altLang="zh-CN"/>
              <a:t> performed when page is fetched.  </a:t>
            </a:r>
          </a:p>
          <a:p>
            <a:pPr lvl="2"/>
            <a:r>
              <a:rPr lang="en-US" altLang="zh-CN"/>
              <a:t>Meanwhile other log records can continue to be processed</a:t>
            </a:r>
          </a:p>
          <a:p>
            <a:endParaRPr lang="en-US" altLang="zh-CN"/>
          </a:p>
        </p:txBody>
      </p:sp>
    </p:spTree>
    <p:extLst>
      <p:ext uri="{BB962C8B-B14F-4D97-AF65-F5344CB8AC3E}">
        <p14:creationId xmlns:p14="http://schemas.microsoft.com/office/powerpoint/2010/main" val="145085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ea typeface="宋体" pitchFamily="2" charset="-122"/>
              </a:rPr>
              <a:t>Data Access</a:t>
            </a:r>
          </a:p>
        </p:txBody>
      </p:sp>
      <p:sp>
        <p:nvSpPr>
          <p:cNvPr id="14339" name="Rectangle 3"/>
          <p:cNvSpPr>
            <a:spLocks noGrp="1" noChangeArrowheads="1"/>
          </p:cNvSpPr>
          <p:nvPr>
            <p:ph type="body" idx="4294967295"/>
          </p:nvPr>
        </p:nvSpPr>
        <p:spPr>
          <a:xfrm>
            <a:off x="571500" y="1092200"/>
            <a:ext cx="7848600" cy="4448175"/>
          </a:xfrm>
        </p:spPr>
        <p:txBody>
          <a:bodyPr/>
          <a:lstStyle/>
          <a:p>
            <a:pPr>
              <a:lnSpc>
                <a:spcPct val="90000"/>
              </a:lnSpc>
            </a:pPr>
            <a:r>
              <a:rPr lang="en-US" altLang="zh-CN" b="1" dirty="0">
                <a:ea typeface="宋体" pitchFamily="2" charset="-122"/>
              </a:rPr>
              <a:t>Physical blocks</a:t>
            </a:r>
            <a:r>
              <a:rPr lang="en-US" altLang="zh-CN" dirty="0">
                <a:ea typeface="宋体" pitchFamily="2" charset="-122"/>
              </a:rPr>
              <a:t> are those blocks residing on the disk. </a:t>
            </a:r>
          </a:p>
          <a:p>
            <a:pPr>
              <a:lnSpc>
                <a:spcPct val="90000"/>
              </a:lnSpc>
            </a:pPr>
            <a:r>
              <a:rPr lang="en-US" altLang="zh-CN" b="1" dirty="0">
                <a:solidFill>
                  <a:schemeClr val="tx2"/>
                </a:solidFill>
                <a:ea typeface="宋体" pitchFamily="2" charset="-122"/>
              </a:rPr>
              <a:t>Buffer blocks</a:t>
            </a:r>
            <a:r>
              <a:rPr lang="en-US" altLang="zh-CN" dirty="0">
                <a:ea typeface="宋体" pitchFamily="2" charset="-122"/>
              </a:rPr>
              <a:t> are the blocks residing temporarily in main memory.</a:t>
            </a:r>
          </a:p>
          <a:p>
            <a:pPr>
              <a:lnSpc>
                <a:spcPct val="90000"/>
              </a:lnSpc>
            </a:pPr>
            <a:r>
              <a:rPr lang="en-US" altLang="zh-CN" dirty="0">
                <a:ea typeface="宋体" pitchFamily="2" charset="-122"/>
              </a:rPr>
              <a:t>Block movements between  disk and main memory are initiated through the following two operations:</a:t>
            </a:r>
          </a:p>
          <a:p>
            <a:pPr lvl="1">
              <a:lnSpc>
                <a:spcPct val="90000"/>
              </a:lnSpc>
            </a:pPr>
            <a:r>
              <a:rPr lang="en-US" altLang="zh-CN" b="1" dirty="0">
                <a:solidFill>
                  <a:schemeClr val="tx2"/>
                </a:solidFill>
                <a:ea typeface="宋体" pitchFamily="2" charset="-122"/>
              </a:rPr>
              <a:t>input</a:t>
            </a:r>
            <a:r>
              <a:rPr lang="en-US" altLang="zh-CN" dirty="0">
                <a:ea typeface="宋体" pitchFamily="2" charset="-122"/>
              </a:rPr>
              <a:t>(</a:t>
            </a:r>
            <a:r>
              <a:rPr lang="en-US" altLang="zh-CN" i="1" dirty="0">
                <a:ea typeface="宋体" pitchFamily="2" charset="-122"/>
              </a:rPr>
              <a:t>B</a:t>
            </a:r>
            <a:r>
              <a:rPr lang="en-US" altLang="zh-CN" dirty="0">
                <a:ea typeface="宋体" pitchFamily="2" charset="-122"/>
              </a:rPr>
              <a:t>) transfers the physical block </a:t>
            </a:r>
            <a:r>
              <a:rPr lang="en-US" altLang="zh-CN" i="1" dirty="0">
                <a:ea typeface="宋体" pitchFamily="2" charset="-122"/>
              </a:rPr>
              <a:t>B  </a:t>
            </a:r>
            <a:r>
              <a:rPr lang="en-US" altLang="zh-CN" dirty="0">
                <a:ea typeface="宋体" pitchFamily="2" charset="-122"/>
              </a:rPr>
              <a:t>to main memory.</a:t>
            </a:r>
          </a:p>
          <a:p>
            <a:pPr lvl="1">
              <a:lnSpc>
                <a:spcPct val="90000"/>
              </a:lnSpc>
            </a:pPr>
            <a:r>
              <a:rPr lang="en-US" altLang="zh-CN" b="1" dirty="0">
                <a:solidFill>
                  <a:schemeClr val="tx2"/>
                </a:solidFill>
                <a:ea typeface="宋体" pitchFamily="2" charset="-122"/>
              </a:rPr>
              <a:t>output</a:t>
            </a:r>
            <a:r>
              <a:rPr lang="en-US" altLang="zh-CN" dirty="0">
                <a:ea typeface="宋体" pitchFamily="2" charset="-122"/>
              </a:rPr>
              <a:t>(</a:t>
            </a:r>
            <a:r>
              <a:rPr lang="en-US" altLang="zh-CN" i="1" dirty="0">
                <a:ea typeface="宋体" pitchFamily="2" charset="-122"/>
              </a:rPr>
              <a:t>B</a:t>
            </a:r>
            <a:r>
              <a:rPr lang="en-US" altLang="zh-CN" dirty="0">
                <a:ea typeface="宋体" pitchFamily="2" charset="-122"/>
              </a:rPr>
              <a:t>) transfers the buffer block </a:t>
            </a:r>
            <a:r>
              <a:rPr lang="en-US" altLang="zh-CN" i="1" dirty="0">
                <a:ea typeface="宋体" pitchFamily="2" charset="-122"/>
              </a:rPr>
              <a:t>B </a:t>
            </a:r>
            <a:r>
              <a:rPr lang="en-US" altLang="zh-CN" dirty="0">
                <a:ea typeface="宋体" pitchFamily="2" charset="-122"/>
              </a:rPr>
              <a:t>to the disk, and replaces the appropriate physical block there.</a:t>
            </a:r>
          </a:p>
          <a:p>
            <a:pPr>
              <a:lnSpc>
                <a:spcPct val="90000"/>
              </a:lnSpc>
            </a:pPr>
            <a:r>
              <a:rPr lang="en-US" altLang="zh-CN" dirty="0">
                <a:ea typeface="宋体" pitchFamily="2" charset="-122"/>
              </a:rPr>
              <a:t>Each transaction </a:t>
            </a:r>
            <a:r>
              <a:rPr lang="en-US" altLang="zh-CN" i="1" dirty="0" err="1">
                <a:ea typeface="宋体" pitchFamily="2" charset="-122"/>
              </a:rPr>
              <a:t>T</a:t>
            </a:r>
            <a:r>
              <a:rPr lang="en-US" altLang="zh-CN" sz="2800" i="1" baseline="-25000" dirty="0" err="1">
                <a:ea typeface="宋体" pitchFamily="2" charset="-122"/>
              </a:rPr>
              <a:t>i</a:t>
            </a:r>
            <a:r>
              <a:rPr lang="en-US" altLang="zh-CN" i="1" dirty="0">
                <a:ea typeface="宋体" pitchFamily="2" charset="-122"/>
              </a:rPr>
              <a:t> </a:t>
            </a:r>
            <a:r>
              <a:rPr lang="en-US" altLang="zh-CN" dirty="0">
                <a:ea typeface="宋体" pitchFamily="2" charset="-122"/>
              </a:rPr>
              <a:t>has its private work-area in which local copies of all data items accessed and updated by it are kept.</a:t>
            </a:r>
          </a:p>
          <a:p>
            <a:pPr lvl="1">
              <a:lnSpc>
                <a:spcPct val="90000"/>
              </a:lnSpc>
            </a:pPr>
            <a:r>
              <a:rPr lang="en-US" altLang="zh-CN" dirty="0">
                <a:ea typeface="宋体" pitchFamily="2" charset="-122"/>
              </a:rPr>
              <a:t> </a:t>
            </a:r>
            <a:r>
              <a:rPr lang="en-US" altLang="zh-CN" i="1" dirty="0" err="1">
                <a:ea typeface="宋体" pitchFamily="2" charset="-122"/>
              </a:rPr>
              <a:t>T</a:t>
            </a:r>
            <a:r>
              <a:rPr lang="en-US" altLang="zh-CN" sz="2400" i="1" baseline="-25000" dirty="0" err="1">
                <a:ea typeface="宋体" pitchFamily="2" charset="-122"/>
              </a:rPr>
              <a:t>i</a:t>
            </a:r>
            <a:r>
              <a:rPr lang="en-US" altLang="zh-CN" dirty="0" err="1">
                <a:ea typeface="宋体" pitchFamily="2" charset="-122"/>
              </a:rPr>
              <a:t>'s</a:t>
            </a:r>
            <a:r>
              <a:rPr lang="en-US" altLang="zh-CN" dirty="0">
                <a:ea typeface="宋体" pitchFamily="2" charset="-122"/>
              </a:rPr>
              <a:t> local copy of a data item </a:t>
            </a:r>
            <a:r>
              <a:rPr lang="en-US" altLang="zh-CN" i="1" dirty="0">
                <a:ea typeface="宋体" pitchFamily="2" charset="-122"/>
              </a:rPr>
              <a:t>X</a:t>
            </a:r>
            <a:r>
              <a:rPr lang="en-US" altLang="zh-CN" dirty="0">
                <a:ea typeface="宋体" pitchFamily="2" charset="-122"/>
              </a:rPr>
              <a:t> is called </a:t>
            </a:r>
            <a:r>
              <a:rPr lang="en-US" altLang="zh-CN" i="1" dirty="0">
                <a:ea typeface="宋体" pitchFamily="2" charset="-122"/>
              </a:rPr>
              <a:t>x</a:t>
            </a:r>
            <a:r>
              <a:rPr lang="en-US" altLang="zh-CN" sz="2400" i="1" baseline="-25000" dirty="0">
                <a:ea typeface="宋体" pitchFamily="2" charset="-122"/>
              </a:rPr>
              <a:t>i</a:t>
            </a:r>
            <a:r>
              <a:rPr lang="en-US" altLang="zh-CN" i="1" dirty="0">
                <a:ea typeface="宋体" pitchFamily="2" charset="-122"/>
              </a:rPr>
              <a:t>.</a:t>
            </a:r>
            <a:endParaRPr lang="en-US" altLang="zh-CN" dirty="0">
              <a:ea typeface="宋体" pitchFamily="2" charset="-122"/>
            </a:endParaRPr>
          </a:p>
          <a:p>
            <a:pPr>
              <a:lnSpc>
                <a:spcPct val="90000"/>
              </a:lnSpc>
            </a:pPr>
            <a:r>
              <a:rPr lang="en-US" altLang="zh-CN" dirty="0">
                <a:ea typeface="宋体" pitchFamily="2" charset="-122"/>
              </a:rPr>
              <a:t>We assume, </a:t>
            </a:r>
            <a:r>
              <a:rPr lang="en-US" altLang="zh-CN" dirty="0">
                <a:solidFill>
                  <a:schemeClr val="tx2"/>
                </a:solidFill>
                <a:ea typeface="宋体" pitchFamily="2" charset="-122"/>
              </a:rPr>
              <a:t>for simplicity</a:t>
            </a:r>
            <a:r>
              <a:rPr lang="en-US" altLang="zh-CN" dirty="0">
                <a:ea typeface="宋体" pitchFamily="2" charset="-122"/>
              </a:rPr>
              <a:t>, that each data item fits in, and is stored inside, a single block.</a:t>
            </a:r>
          </a:p>
          <a:p>
            <a:pPr lvl="1">
              <a:lnSpc>
                <a:spcPct val="90000"/>
              </a:lnSpc>
            </a:pPr>
            <a:r>
              <a:rPr lang="en-US" altLang="zh-CN" dirty="0">
                <a:ea typeface="宋体" pitchFamily="2" charset="-122"/>
              </a:rPr>
              <a:t>This is one of the most important assumption in database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ea typeface="宋体" pitchFamily="2" charset="-122"/>
              </a:rPr>
              <a:t>Example of Data Access</a:t>
            </a:r>
          </a:p>
        </p:txBody>
      </p:sp>
      <p:sp>
        <p:nvSpPr>
          <p:cNvPr id="18435" name="Rectangle 3"/>
          <p:cNvSpPr>
            <a:spLocks noChangeArrowheads="1"/>
          </p:cNvSpPr>
          <p:nvPr/>
        </p:nvSpPr>
        <p:spPr bwMode="auto">
          <a:xfrm>
            <a:off x="4027488" y="1066800"/>
            <a:ext cx="7620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Rectangle 4"/>
          <p:cNvSpPr>
            <a:spLocks noChangeArrowheads="1"/>
          </p:cNvSpPr>
          <p:nvPr/>
        </p:nvSpPr>
        <p:spPr bwMode="auto">
          <a:xfrm>
            <a:off x="4217988" y="1143000"/>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Helvetica" pitchFamily="34" charset="0"/>
                <a:ea typeface="宋体" pitchFamily="2" charset="-122"/>
              </a:rPr>
              <a:t>x</a:t>
            </a:r>
          </a:p>
        </p:txBody>
      </p:sp>
      <p:sp>
        <p:nvSpPr>
          <p:cNvPr id="18437" name="Rectangle 5"/>
          <p:cNvSpPr>
            <a:spLocks noChangeArrowheads="1"/>
          </p:cNvSpPr>
          <p:nvPr/>
        </p:nvSpPr>
        <p:spPr bwMode="auto">
          <a:xfrm>
            <a:off x="4217988" y="1600200"/>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Helvetica" pitchFamily="34" charset="0"/>
                <a:ea typeface="宋体" pitchFamily="2" charset="-122"/>
              </a:rPr>
              <a:t>Y</a:t>
            </a:r>
          </a:p>
        </p:txBody>
      </p:sp>
      <p:sp>
        <p:nvSpPr>
          <p:cNvPr id="18441" name="Oval 9"/>
          <p:cNvSpPr>
            <a:spLocks noChangeArrowheads="1"/>
          </p:cNvSpPr>
          <p:nvPr/>
        </p:nvSpPr>
        <p:spPr bwMode="auto">
          <a:xfrm>
            <a:off x="6237288" y="1066800"/>
            <a:ext cx="1143000" cy="381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3" name="Line 11"/>
          <p:cNvSpPr>
            <a:spLocks noChangeShapeType="1"/>
          </p:cNvSpPr>
          <p:nvPr/>
        </p:nvSpPr>
        <p:spPr bwMode="auto">
          <a:xfrm>
            <a:off x="6237288" y="12192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4" name="Line 12"/>
          <p:cNvSpPr>
            <a:spLocks noChangeShapeType="1"/>
          </p:cNvSpPr>
          <p:nvPr/>
        </p:nvSpPr>
        <p:spPr bwMode="auto">
          <a:xfrm>
            <a:off x="7380288" y="123825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0" name="Freeform 18"/>
          <p:cNvSpPr>
            <a:spLocks/>
          </p:cNvSpPr>
          <p:nvPr/>
        </p:nvSpPr>
        <p:spPr bwMode="auto">
          <a:xfrm>
            <a:off x="6237288" y="2362200"/>
            <a:ext cx="1143000" cy="177800"/>
          </a:xfrm>
          <a:custGeom>
            <a:avLst/>
            <a:gdLst>
              <a:gd name="T0" fmla="*/ 0 w 720"/>
              <a:gd name="T1" fmla="*/ 0 h 112"/>
              <a:gd name="T2" fmla="*/ 240 w 720"/>
              <a:gd name="T3" fmla="*/ 96 h 112"/>
              <a:gd name="T4" fmla="*/ 528 w 720"/>
              <a:gd name="T5" fmla="*/ 96 h 112"/>
              <a:gd name="T6" fmla="*/ 720 w 720"/>
              <a:gd name="T7" fmla="*/ 0 h 112"/>
            </a:gdLst>
            <a:ahLst/>
            <a:cxnLst>
              <a:cxn ang="0">
                <a:pos x="T0" y="T1"/>
              </a:cxn>
              <a:cxn ang="0">
                <a:pos x="T2" y="T3"/>
              </a:cxn>
              <a:cxn ang="0">
                <a:pos x="T4" y="T5"/>
              </a:cxn>
              <a:cxn ang="0">
                <a:pos x="T6" y="T7"/>
              </a:cxn>
            </a:cxnLst>
            <a:rect l="0" t="0" r="r" b="b"/>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1" name="Rectangle 19"/>
          <p:cNvSpPr>
            <a:spLocks noChangeArrowheads="1"/>
          </p:cNvSpPr>
          <p:nvPr/>
        </p:nvSpPr>
        <p:spPr bwMode="auto">
          <a:xfrm>
            <a:off x="6618288" y="15240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2" name="Rectangle 20"/>
          <p:cNvSpPr>
            <a:spLocks noChangeArrowheads="1"/>
          </p:cNvSpPr>
          <p:nvPr/>
        </p:nvSpPr>
        <p:spPr bwMode="auto">
          <a:xfrm>
            <a:off x="6618288" y="1981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3" name="Text Box 21"/>
          <p:cNvSpPr txBox="1">
            <a:spLocks noChangeArrowheads="1"/>
          </p:cNvSpPr>
          <p:nvPr/>
        </p:nvSpPr>
        <p:spPr bwMode="auto">
          <a:xfrm>
            <a:off x="6983413" y="1458913"/>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A</a:t>
            </a:r>
          </a:p>
        </p:txBody>
      </p:sp>
      <p:sp>
        <p:nvSpPr>
          <p:cNvPr id="18454" name="Text Box 22"/>
          <p:cNvSpPr txBox="1">
            <a:spLocks noChangeArrowheads="1"/>
          </p:cNvSpPr>
          <p:nvPr/>
        </p:nvSpPr>
        <p:spPr bwMode="auto">
          <a:xfrm>
            <a:off x="6999288" y="1898650"/>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B</a:t>
            </a:r>
          </a:p>
        </p:txBody>
      </p:sp>
      <p:sp>
        <p:nvSpPr>
          <p:cNvPr id="18455" name="Rectangle 23"/>
          <p:cNvSpPr>
            <a:spLocks noChangeArrowheads="1"/>
          </p:cNvSpPr>
          <p:nvPr/>
        </p:nvSpPr>
        <p:spPr bwMode="auto">
          <a:xfrm>
            <a:off x="3189288" y="3276600"/>
            <a:ext cx="762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6" name="Rectangle 24"/>
          <p:cNvSpPr>
            <a:spLocks noChangeArrowheads="1"/>
          </p:cNvSpPr>
          <p:nvPr/>
        </p:nvSpPr>
        <p:spPr bwMode="auto">
          <a:xfrm>
            <a:off x="4408488" y="3276600"/>
            <a:ext cx="762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9" name="Rectangle 27"/>
          <p:cNvSpPr>
            <a:spLocks noChangeArrowheads="1"/>
          </p:cNvSpPr>
          <p:nvPr/>
        </p:nvSpPr>
        <p:spPr bwMode="auto">
          <a:xfrm>
            <a:off x="4713288" y="34290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0" name="Rectangle 28"/>
          <p:cNvSpPr>
            <a:spLocks noChangeArrowheads="1"/>
          </p:cNvSpPr>
          <p:nvPr/>
        </p:nvSpPr>
        <p:spPr bwMode="auto">
          <a:xfrm>
            <a:off x="3570288" y="35814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1" name="Rectangle 29"/>
          <p:cNvSpPr>
            <a:spLocks noChangeArrowheads="1"/>
          </p:cNvSpPr>
          <p:nvPr/>
        </p:nvSpPr>
        <p:spPr bwMode="auto">
          <a:xfrm>
            <a:off x="3570288" y="40386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2" name="Line 30"/>
          <p:cNvSpPr>
            <a:spLocks noChangeShapeType="1"/>
          </p:cNvSpPr>
          <p:nvPr/>
        </p:nvSpPr>
        <p:spPr bwMode="auto">
          <a:xfrm>
            <a:off x="3113088" y="52578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3" name="Text Box 31"/>
          <p:cNvSpPr txBox="1">
            <a:spLocks noChangeArrowheads="1"/>
          </p:cNvSpPr>
          <p:nvPr/>
        </p:nvSpPr>
        <p:spPr bwMode="auto">
          <a:xfrm>
            <a:off x="3230563" y="3516313"/>
            <a:ext cx="403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x</a:t>
            </a:r>
            <a:r>
              <a:rPr lang="en-US" altLang="zh-CN" sz="2000" baseline="-25000">
                <a:latin typeface="Helvetica" pitchFamily="34" charset="0"/>
                <a:ea typeface="宋体" pitchFamily="2" charset="-122"/>
              </a:rPr>
              <a:t>1</a:t>
            </a:r>
            <a:endParaRPr lang="en-US" altLang="zh-CN" sz="2000">
              <a:latin typeface="Helvetica" pitchFamily="34" charset="0"/>
              <a:ea typeface="宋体" pitchFamily="2" charset="-122"/>
            </a:endParaRPr>
          </a:p>
        </p:txBody>
      </p:sp>
      <p:sp>
        <p:nvSpPr>
          <p:cNvPr id="18464" name="Text Box 32"/>
          <p:cNvSpPr txBox="1">
            <a:spLocks noChangeArrowheads="1"/>
          </p:cNvSpPr>
          <p:nvPr/>
        </p:nvSpPr>
        <p:spPr bwMode="auto">
          <a:xfrm>
            <a:off x="3227388" y="3911600"/>
            <a:ext cx="449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y</a:t>
            </a:r>
            <a:r>
              <a:rPr lang="en-US" altLang="zh-CN" sz="2000" baseline="-25000">
                <a:latin typeface="Helvetica" pitchFamily="34" charset="0"/>
                <a:ea typeface="宋体" pitchFamily="2" charset="-122"/>
              </a:rPr>
              <a:t>1 </a:t>
            </a:r>
            <a:endParaRPr lang="en-US" altLang="zh-CN" sz="2000">
              <a:latin typeface="Helvetica" pitchFamily="34" charset="0"/>
              <a:ea typeface="宋体" pitchFamily="2" charset="-122"/>
            </a:endParaRPr>
          </a:p>
        </p:txBody>
      </p:sp>
      <p:sp>
        <p:nvSpPr>
          <p:cNvPr id="18465" name="Text Box 33"/>
          <p:cNvSpPr txBox="1">
            <a:spLocks noChangeArrowheads="1"/>
          </p:cNvSpPr>
          <p:nvPr/>
        </p:nvSpPr>
        <p:spPr bwMode="auto">
          <a:xfrm>
            <a:off x="4087813" y="696913"/>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buffer</a:t>
            </a:r>
          </a:p>
        </p:txBody>
      </p:sp>
      <p:sp>
        <p:nvSpPr>
          <p:cNvPr id="18466" name="Text Box 34"/>
          <p:cNvSpPr txBox="1">
            <a:spLocks noChangeArrowheads="1"/>
          </p:cNvSpPr>
          <p:nvPr/>
        </p:nvSpPr>
        <p:spPr bwMode="auto">
          <a:xfrm>
            <a:off x="1447800" y="1016000"/>
            <a:ext cx="1862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a:latin typeface="Helvetica" pitchFamily="34" charset="0"/>
                <a:ea typeface="宋体" pitchFamily="2" charset="-122"/>
              </a:rPr>
              <a:t>Buffer Block A</a:t>
            </a:r>
            <a:r>
              <a:rPr lang="en-US" altLang="zh-CN" sz="2000">
                <a:latin typeface="Helvetica" pitchFamily="34" charset="0"/>
                <a:ea typeface="宋体" pitchFamily="2" charset="-122"/>
              </a:rPr>
              <a:t> </a:t>
            </a:r>
          </a:p>
        </p:txBody>
      </p:sp>
      <p:sp>
        <p:nvSpPr>
          <p:cNvPr id="18467" name="Text Box 35"/>
          <p:cNvSpPr txBox="1">
            <a:spLocks noChangeArrowheads="1"/>
          </p:cNvSpPr>
          <p:nvPr/>
        </p:nvSpPr>
        <p:spPr bwMode="auto">
          <a:xfrm>
            <a:off x="1447800" y="1517650"/>
            <a:ext cx="1792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a:latin typeface="Helvetica" pitchFamily="34" charset="0"/>
                <a:ea typeface="宋体" pitchFamily="2" charset="-122"/>
              </a:rPr>
              <a:t>Buffer Block B</a:t>
            </a:r>
            <a:endParaRPr lang="en-US" altLang="zh-CN" sz="2000">
              <a:latin typeface="Helvetica" pitchFamily="34" charset="0"/>
              <a:ea typeface="宋体" pitchFamily="2" charset="-122"/>
            </a:endParaRPr>
          </a:p>
        </p:txBody>
      </p:sp>
      <p:sp>
        <p:nvSpPr>
          <p:cNvPr id="18468" name="Line 36"/>
          <p:cNvSpPr>
            <a:spLocks noChangeShapeType="1"/>
          </p:cNvSpPr>
          <p:nvPr/>
        </p:nvSpPr>
        <p:spPr bwMode="auto">
          <a:xfrm>
            <a:off x="3341688" y="12192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9" name="Line 37"/>
          <p:cNvSpPr>
            <a:spLocks noChangeShapeType="1"/>
          </p:cNvSpPr>
          <p:nvPr/>
        </p:nvSpPr>
        <p:spPr bwMode="auto">
          <a:xfrm>
            <a:off x="3341688" y="1752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0" name="Line 38"/>
          <p:cNvSpPr>
            <a:spLocks noChangeShapeType="1"/>
          </p:cNvSpPr>
          <p:nvPr/>
        </p:nvSpPr>
        <p:spPr bwMode="auto">
          <a:xfrm flipH="1" flipV="1">
            <a:off x="4560888" y="1295400"/>
            <a:ext cx="2057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1" name="Line 39"/>
          <p:cNvSpPr>
            <a:spLocks noChangeShapeType="1"/>
          </p:cNvSpPr>
          <p:nvPr/>
        </p:nvSpPr>
        <p:spPr bwMode="auto">
          <a:xfrm>
            <a:off x="4637088" y="1752600"/>
            <a:ext cx="1981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2" name="Text Box 40"/>
          <p:cNvSpPr txBox="1">
            <a:spLocks noChangeArrowheads="1"/>
          </p:cNvSpPr>
          <p:nvPr/>
        </p:nvSpPr>
        <p:spPr bwMode="auto">
          <a:xfrm>
            <a:off x="4800600" y="1001713"/>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input(A)</a:t>
            </a:r>
          </a:p>
        </p:txBody>
      </p:sp>
      <p:sp>
        <p:nvSpPr>
          <p:cNvPr id="18473" name="Text Box 41"/>
          <p:cNvSpPr txBox="1">
            <a:spLocks noChangeArrowheads="1"/>
          </p:cNvSpPr>
          <p:nvPr/>
        </p:nvSpPr>
        <p:spPr bwMode="auto">
          <a:xfrm>
            <a:off x="4818063" y="1898650"/>
            <a:ext cx="1296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output(B) </a:t>
            </a:r>
          </a:p>
        </p:txBody>
      </p:sp>
      <p:sp>
        <p:nvSpPr>
          <p:cNvPr id="18474" name="Line 42"/>
          <p:cNvSpPr>
            <a:spLocks noChangeShapeType="1"/>
          </p:cNvSpPr>
          <p:nvPr/>
        </p:nvSpPr>
        <p:spPr bwMode="auto">
          <a:xfrm flipH="1">
            <a:off x="3665538" y="1371600"/>
            <a:ext cx="53340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5" name="Line 43"/>
          <p:cNvSpPr>
            <a:spLocks noChangeShapeType="1"/>
          </p:cNvSpPr>
          <p:nvPr/>
        </p:nvSpPr>
        <p:spPr bwMode="auto">
          <a:xfrm flipV="1">
            <a:off x="3798888" y="1905000"/>
            <a:ext cx="609600" cy="2286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6" name="Text Box 44"/>
          <p:cNvSpPr txBox="1">
            <a:spLocks noChangeArrowheads="1"/>
          </p:cNvSpPr>
          <p:nvPr/>
        </p:nvSpPr>
        <p:spPr bwMode="auto">
          <a:xfrm>
            <a:off x="2808288" y="2203450"/>
            <a:ext cx="1030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read(X)</a:t>
            </a:r>
          </a:p>
        </p:txBody>
      </p:sp>
      <p:sp>
        <p:nvSpPr>
          <p:cNvPr id="18477" name="Text Box 45"/>
          <p:cNvSpPr txBox="1">
            <a:spLocks noChangeArrowheads="1"/>
          </p:cNvSpPr>
          <p:nvPr/>
        </p:nvSpPr>
        <p:spPr bwMode="auto">
          <a:xfrm>
            <a:off x="2780506" y="2651125"/>
            <a:ext cx="1058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latin typeface="Helvetica" pitchFamily="34" charset="0"/>
                <a:ea typeface="宋体" pitchFamily="2" charset="-122"/>
              </a:rPr>
              <a:t>write(Y)</a:t>
            </a:r>
          </a:p>
        </p:txBody>
      </p:sp>
      <p:sp>
        <p:nvSpPr>
          <p:cNvPr id="18478" name="Text Box 46"/>
          <p:cNvSpPr txBox="1">
            <a:spLocks noChangeArrowheads="1"/>
          </p:cNvSpPr>
          <p:nvPr/>
        </p:nvSpPr>
        <p:spPr bwMode="auto">
          <a:xfrm>
            <a:off x="6831013" y="3211513"/>
            <a:ext cx="636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disk</a:t>
            </a:r>
          </a:p>
        </p:txBody>
      </p:sp>
      <p:sp>
        <p:nvSpPr>
          <p:cNvPr id="18481" name="Line 49"/>
          <p:cNvSpPr>
            <a:spLocks noChangeShapeType="1"/>
          </p:cNvSpPr>
          <p:nvPr/>
        </p:nvSpPr>
        <p:spPr bwMode="auto">
          <a:xfrm>
            <a:off x="5703888" y="914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2" name="Line 50"/>
          <p:cNvSpPr>
            <a:spLocks noChangeShapeType="1"/>
          </p:cNvSpPr>
          <p:nvPr/>
        </p:nvSpPr>
        <p:spPr bwMode="auto">
          <a:xfrm flipH="1">
            <a:off x="5780088" y="1219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3" name="Line 51"/>
          <p:cNvSpPr>
            <a:spLocks noChangeShapeType="1"/>
          </p:cNvSpPr>
          <p:nvPr/>
        </p:nvSpPr>
        <p:spPr bwMode="auto">
          <a:xfrm>
            <a:off x="5780088" y="1676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4" name="Line 52"/>
          <p:cNvSpPr>
            <a:spLocks noChangeShapeType="1"/>
          </p:cNvSpPr>
          <p:nvPr/>
        </p:nvSpPr>
        <p:spPr bwMode="auto">
          <a:xfrm flipH="1">
            <a:off x="5856288"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5" name="Line 53"/>
          <p:cNvSpPr>
            <a:spLocks noChangeShapeType="1"/>
          </p:cNvSpPr>
          <p:nvPr/>
        </p:nvSpPr>
        <p:spPr bwMode="auto">
          <a:xfrm>
            <a:off x="5856288" y="2438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6" name="Line 54"/>
          <p:cNvSpPr>
            <a:spLocks noChangeShapeType="1"/>
          </p:cNvSpPr>
          <p:nvPr/>
        </p:nvSpPr>
        <p:spPr bwMode="auto">
          <a:xfrm flipH="1">
            <a:off x="5932488" y="2743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7" name="Line 55"/>
          <p:cNvSpPr>
            <a:spLocks noChangeShapeType="1"/>
          </p:cNvSpPr>
          <p:nvPr/>
        </p:nvSpPr>
        <p:spPr bwMode="auto">
          <a:xfrm>
            <a:off x="5932488" y="3200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8" name="Line 56"/>
          <p:cNvSpPr>
            <a:spLocks noChangeShapeType="1"/>
          </p:cNvSpPr>
          <p:nvPr/>
        </p:nvSpPr>
        <p:spPr bwMode="auto">
          <a:xfrm flipH="1">
            <a:off x="6008688" y="3505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9" name="Line 57"/>
          <p:cNvSpPr>
            <a:spLocks noChangeShapeType="1"/>
          </p:cNvSpPr>
          <p:nvPr/>
        </p:nvSpPr>
        <p:spPr bwMode="auto">
          <a:xfrm>
            <a:off x="6008688" y="3962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0" name="Line 58"/>
          <p:cNvSpPr>
            <a:spLocks noChangeShapeType="1"/>
          </p:cNvSpPr>
          <p:nvPr/>
        </p:nvSpPr>
        <p:spPr bwMode="auto">
          <a:xfrm flipH="1">
            <a:off x="6084888" y="4267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1" name="Line 59"/>
          <p:cNvSpPr>
            <a:spLocks noChangeShapeType="1"/>
          </p:cNvSpPr>
          <p:nvPr/>
        </p:nvSpPr>
        <p:spPr bwMode="auto">
          <a:xfrm>
            <a:off x="6084888" y="4724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2" name="Line 60"/>
          <p:cNvSpPr>
            <a:spLocks noChangeShapeType="1"/>
          </p:cNvSpPr>
          <p:nvPr/>
        </p:nvSpPr>
        <p:spPr bwMode="auto">
          <a:xfrm flipH="1">
            <a:off x="6161088" y="5029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3" name="Line 61"/>
          <p:cNvSpPr>
            <a:spLocks noChangeShapeType="1"/>
          </p:cNvSpPr>
          <p:nvPr/>
        </p:nvSpPr>
        <p:spPr bwMode="auto">
          <a:xfrm>
            <a:off x="6161088" y="5486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4" name="Line 62"/>
          <p:cNvSpPr>
            <a:spLocks noChangeShapeType="1"/>
          </p:cNvSpPr>
          <p:nvPr/>
        </p:nvSpPr>
        <p:spPr bwMode="auto">
          <a:xfrm flipH="1">
            <a:off x="6237288" y="579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5" name="Text Box 63"/>
          <p:cNvSpPr txBox="1">
            <a:spLocks noChangeArrowheads="1"/>
          </p:cNvSpPr>
          <p:nvPr/>
        </p:nvSpPr>
        <p:spPr bwMode="auto">
          <a:xfrm>
            <a:off x="2971800" y="4495800"/>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Helvetica" pitchFamily="34" charset="0"/>
                <a:ea typeface="宋体" pitchFamily="2" charset="-122"/>
              </a:rPr>
              <a:t>work area</a:t>
            </a:r>
          </a:p>
          <a:p>
            <a:r>
              <a:rPr lang="en-US" altLang="zh-CN" sz="2000">
                <a:latin typeface="Helvetica" pitchFamily="34" charset="0"/>
                <a:ea typeface="宋体" pitchFamily="2" charset="-122"/>
              </a:rPr>
              <a:t>of T</a:t>
            </a:r>
            <a:r>
              <a:rPr lang="en-US" altLang="zh-CN" sz="2000" baseline="-25000">
                <a:latin typeface="Helvetica" pitchFamily="34" charset="0"/>
                <a:ea typeface="宋体" pitchFamily="2" charset="-122"/>
              </a:rPr>
              <a:t>1</a:t>
            </a:r>
            <a:endParaRPr lang="en-US" altLang="zh-CN" sz="2000">
              <a:latin typeface="Helvetica" pitchFamily="34" charset="0"/>
              <a:ea typeface="宋体" pitchFamily="2" charset="-122"/>
            </a:endParaRPr>
          </a:p>
        </p:txBody>
      </p:sp>
      <p:sp>
        <p:nvSpPr>
          <p:cNvPr id="18496" name="Text Box 64"/>
          <p:cNvSpPr txBox="1">
            <a:spLocks noChangeArrowheads="1"/>
          </p:cNvSpPr>
          <p:nvPr/>
        </p:nvSpPr>
        <p:spPr bwMode="auto">
          <a:xfrm>
            <a:off x="4416425" y="4468813"/>
            <a:ext cx="1298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work area</a:t>
            </a:r>
          </a:p>
          <a:p>
            <a:r>
              <a:rPr lang="en-US" altLang="zh-CN" sz="2000">
                <a:latin typeface="Helvetica" pitchFamily="34" charset="0"/>
                <a:ea typeface="宋体" pitchFamily="2" charset="-122"/>
              </a:rPr>
              <a:t>of T</a:t>
            </a:r>
            <a:r>
              <a:rPr lang="en-US" altLang="zh-CN" sz="2000" baseline="-25000">
                <a:latin typeface="Helvetica" pitchFamily="34" charset="0"/>
                <a:ea typeface="宋体" pitchFamily="2" charset="-122"/>
              </a:rPr>
              <a:t>2 </a:t>
            </a:r>
            <a:endParaRPr lang="en-US" altLang="zh-CN" sz="2000">
              <a:latin typeface="Helvetica" pitchFamily="34" charset="0"/>
              <a:ea typeface="宋体" pitchFamily="2" charset="-122"/>
            </a:endParaRPr>
          </a:p>
        </p:txBody>
      </p:sp>
      <p:sp>
        <p:nvSpPr>
          <p:cNvPr id="18497" name="Text Box 65"/>
          <p:cNvSpPr txBox="1">
            <a:spLocks noChangeArrowheads="1"/>
          </p:cNvSpPr>
          <p:nvPr/>
        </p:nvSpPr>
        <p:spPr bwMode="auto">
          <a:xfrm>
            <a:off x="3494088" y="5230813"/>
            <a:ext cx="1100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memory</a:t>
            </a:r>
          </a:p>
        </p:txBody>
      </p:sp>
      <p:sp>
        <p:nvSpPr>
          <p:cNvPr id="18498" name="Text Box 66"/>
          <p:cNvSpPr txBox="1">
            <a:spLocks noChangeArrowheads="1"/>
          </p:cNvSpPr>
          <p:nvPr/>
        </p:nvSpPr>
        <p:spPr bwMode="auto">
          <a:xfrm>
            <a:off x="4389438" y="3289300"/>
            <a:ext cx="403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x</a:t>
            </a:r>
            <a:r>
              <a:rPr lang="en-US" altLang="zh-CN" sz="2000" baseline="-25000">
                <a:latin typeface="Helvetica" pitchFamily="34" charset="0"/>
                <a:ea typeface="宋体" pitchFamily="2" charset="-122"/>
              </a:rPr>
              <a:t>2</a:t>
            </a:r>
            <a:endParaRPr lang="en-US" altLang="zh-CN" sz="2000">
              <a:latin typeface="Helvetica" pitchFamily="34" charset="0"/>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ea typeface="宋体" pitchFamily="2" charset="-122"/>
              </a:rPr>
              <a:t>Data Access (Cont.)</a:t>
            </a:r>
          </a:p>
        </p:txBody>
      </p:sp>
      <p:sp>
        <p:nvSpPr>
          <p:cNvPr id="16387" name="Rectangle 3"/>
          <p:cNvSpPr>
            <a:spLocks noGrp="1" noChangeArrowheads="1"/>
          </p:cNvSpPr>
          <p:nvPr>
            <p:ph type="body" idx="4294967295"/>
          </p:nvPr>
        </p:nvSpPr>
        <p:spPr>
          <a:xfrm>
            <a:off x="557213" y="917575"/>
            <a:ext cx="7893050" cy="5254625"/>
          </a:xfrm>
        </p:spPr>
        <p:txBody>
          <a:bodyPr/>
          <a:lstStyle/>
          <a:p>
            <a:pPr>
              <a:lnSpc>
                <a:spcPct val="90000"/>
              </a:lnSpc>
            </a:pPr>
            <a:r>
              <a:rPr lang="en-US" altLang="zh-CN" dirty="0">
                <a:ea typeface="宋体" pitchFamily="2" charset="-122"/>
              </a:rPr>
              <a:t>Transaction transfers data items between system buffer blocks and its private work-area using the following operations :</a:t>
            </a:r>
          </a:p>
          <a:p>
            <a:pPr lvl="1">
              <a:lnSpc>
                <a:spcPct val="90000"/>
              </a:lnSpc>
            </a:pPr>
            <a:r>
              <a:rPr lang="en-US" altLang="zh-CN" b="1" dirty="0">
                <a:solidFill>
                  <a:schemeClr val="tx2"/>
                </a:solidFill>
                <a:ea typeface="宋体" pitchFamily="2" charset="-122"/>
              </a:rPr>
              <a:t>read</a:t>
            </a:r>
            <a:r>
              <a:rPr lang="en-US" altLang="zh-CN" dirty="0">
                <a:ea typeface="宋体" pitchFamily="2" charset="-122"/>
              </a:rPr>
              <a:t>(</a:t>
            </a:r>
            <a:r>
              <a:rPr lang="en-US" altLang="zh-CN" i="1" dirty="0">
                <a:ea typeface="宋体" pitchFamily="2" charset="-122"/>
              </a:rPr>
              <a:t>X</a:t>
            </a:r>
            <a:r>
              <a:rPr lang="en-US" altLang="zh-CN" dirty="0">
                <a:ea typeface="宋体" pitchFamily="2" charset="-122"/>
              </a:rPr>
              <a:t>) assigns the value of data item </a:t>
            </a:r>
            <a:r>
              <a:rPr lang="en-US" altLang="zh-CN" i="1" dirty="0">
                <a:ea typeface="宋体" pitchFamily="2" charset="-122"/>
              </a:rPr>
              <a:t>X</a:t>
            </a:r>
            <a:r>
              <a:rPr lang="en-US" altLang="zh-CN" dirty="0">
                <a:ea typeface="宋体" pitchFamily="2" charset="-122"/>
              </a:rPr>
              <a:t> to the local variable </a:t>
            </a:r>
            <a:r>
              <a:rPr lang="en-US" altLang="zh-CN" i="1" dirty="0">
                <a:ea typeface="宋体" pitchFamily="2" charset="-122"/>
              </a:rPr>
              <a:t>x</a:t>
            </a:r>
            <a:r>
              <a:rPr lang="en-US" altLang="zh-CN" sz="2400" i="1" baseline="-25000" dirty="0">
                <a:ea typeface="宋体" pitchFamily="2" charset="-122"/>
              </a:rPr>
              <a:t>i</a:t>
            </a:r>
            <a:r>
              <a:rPr lang="en-US" altLang="zh-CN" dirty="0">
                <a:ea typeface="宋体" pitchFamily="2" charset="-122"/>
              </a:rPr>
              <a:t>.</a:t>
            </a:r>
          </a:p>
          <a:p>
            <a:pPr lvl="1">
              <a:lnSpc>
                <a:spcPct val="90000"/>
              </a:lnSpc>
            </a:pPr>
            <a:r>
              <a:rPr lang="en-US" altLang="zh-CN" b="1" dirty="0">
                <a:solidFill>
                  <a:schemeClr val="tx2"/>
                </a:solidFill>
                <a:ea typeface="宋体" pitchFamily="2" charset="-122"/>
              </a:rPr>
              <a:t>write</a:t>
            </a:r>
            <a:r>
              <a:rPr lang="en-US" altLang="zh-CN" dirty="0">
                <a:ea typeface="宋体" pitchFamily="2" charset="-122"/>
              </a:rPr>
              <a:t>(</a:t>
            </a:r>
            <a:r>
              <a:rPr lang="en-US" altLang="zh-CN" i="1" dirty="0">
                <a:ea typeface="宋体" pitchFamily="2" charset="-122"/>
              </a:rPr>
              <a:t>X</a:t>
            </a:r>
            <a:r>
              <a:rPr lang="en-US" altLang="zh-CN" dirty="0">
                <a:ea typeface="宋体" pitchFamily="2" charset="-122"/>
              </a:rPr>
              <a:t>) assigns the value of local variable </a:t>
            </a:r>
            <a:r>
              <a:rPr lang="en-US" altLang="zh-CN" i="1" dirty="0">
                <a:ea typeface="宋体" pitchFamily="2" charset="-122"/>
              </a:rPr>
              <a:t>x</a:t>
            </a:r>
            <a:r>
              <a:rPr lang="en-US" altLang="zh-CN" sz="2400" i="1" baseline="-25000" dirty="0">
                <a:ea typeface="宋体" pitchFamily="2" charset="-122"/>
              </a:rPr>
              <a:t>i</a:t>
            </a:r>
            <a:r>
              <a:rPr lang="en-US" altLang="zh-CN" i="1" dirty="0">
                <a:ea typeface="宋体" pitchFamily="2" charset="-122"/>
              </a:rPr>
              <a:t> </a:t>
            </a:r>
            <a:r>
              <a:rPr lang="en-US" altLang="zh-CN" dirty="0">
                <a:ea typeface="宋体" pitchFamily="2" charset="-122"/>
              </a:rPr>
              <a:t>to data item {</a:t>
            </a:r>
            <a:r>
              <a:rPr lang="en-US" altLang="zh-CN" i="1" dirty="0">
                <a:ea typeface="宋体" pitchFamily="2" charset="-122"/>
              </a:rPr>
              <a:t>X</a:t>
            </a:r>
            <a:r>
              <a:rPr lang="en-US" altLang="zh-CN" dirty="0">
                <a:ea typeface="宋体" pitchFamily="2" charset="-122"/>
              </a:rPr>
              <a:t>} in the </a:t>
            </a:r>
            <a:r>
              <a:rPr lang="en-US" altLang="zh-CN" dirty="0">
                <a:solidFill>
                  <a:schemeClr val="tx2"/>
                </a:solidFill>
                <a:ea typeface="宋体" pitchFamily="2" charset="-122"/>
              </a:rPr>
              <a:t>buffer block</a:t>
            </a:r>
            <a:r>
              <a:rPr lang="en-US" altLang="zh-CN" dirty="0">
                <a:ea typeface="宋体" pitchFamily="2" charset="-122"/>
              </a:rPr>
              <a:t>.</a:t>
            </a:r>
          </a:p>
          <a:p>
            <a:pPr lvl="1">
              <a:lnSpc>
                <a:spcPct val="90000"/>
              </a:lnSpc>
            </a:pPr>
            <a:r>
              <a:rPr lang="en-US" altLang="zh-CN" dirty="0">
                <a:ea typeface="宋体" pitchFamily="2" charset="-122"/>
              </a:rPr>
              <a:t>both these commands may necessitate the issue of an</a:t>
            </a:r>
            <a:r>
              <a:rPr lang="en-US" altLang="zh-CN" b="1" dirty="0">
                <a:ea typeface="宋体" pitchFamily="2" charset="-122"/>
              </a:rPr>
              <a:t> input</a:t>
            </a:r>
            <a:r>
              <a:rPr lang="en-US" altLang="zh-CN" dirty="0">
                <a:ea typeface="宋体" pitchFamily="2" charset="-122"/>
              </a:rPr>
              <a:t>(B</a:t>
            </a:r>
            <a:r>
              <a:rPr lang="en-US" altLang="zh-CN" sz="2000" baseline="-25000" dirty="0">
                <a:ea typeface="宋体" pitchFamily="2" charset="-122"/>
              </a:rPr>
              <a:t>X</a:t>
            </a:r>
            <a:r>
              <a:rPr lang="en-US" altLang="zh-CN" dirty="0">
                <a:ea typeface="宋体" pitchFamily="2" charset="-122"/>
              </a:rPr>
              <a:t>) instruction before the assignment, if the block </a:t>
            </a:r>
            <a:r>
              <a:rPr lang="en-US" altLang="zh-CN" i="1" dirty="0">
                <a:ea typeface="宋体" pitchFamily="2" charset="-122"/>
              </a:rPr>
              <a:t>B</a:t>
            </a:r>
            <a:r>
              <a:rPr lang="en-US" altLang="zh-CN" sz="2000" i="1" baseline="-25000" dirty="0">
                <a:ea typeface="宋体" pitchFamily="2" charset="-122"/>
              </a:rPr>
              <a:t>X</a:t>
            </a:r>
            <a:r>
              <a:rPr lang="en-US" altLang="zh-CN" dirty="0">
                <a:ea typeface="宋体" pitchFamily="2" charset="-122"/>
              </a:rPr>
              <a:t> in which </a:t>
            </a:r>
            <a:r>
              <a:rPr lang="en-US" altLang="zh-CN" i="1" dirty="0">
                <a:ea typeface="宋体" pitchFamily="2" charset="-122"/>
              </a:rPr>
              <a:t>X</a:t>
            </a:r>
            <a:r>
              <a:rPr lang="en-US" altLang="zh-CN" dirty="0">
                <a:ea typeface="宋体" pitchFamily="2" charset="-122"/>
              </a:rPr>
              <a:t> resides is not already in memory.</a:t>
            </a:r>
          </a:p>
          <a:p>
            <a:pPr>
              <a:lnSpc>
                <a:spcPct val="90000"/>
              </a:lnSpc>
            </a:pPr>
            <a:r>
              <a:rPr lang="en-US" altLang="zh-CN" dirty="0">
                <a:ea typeface="宋体" pitchFamily="2" charset="-122"/>
              </a:rPr>
              <a:t>Transactions </a:t>
            </a:r>
          </a:p>
          <a:p>
            <a:pPr lvl="1">
              <a:lnSpc>
                <a:spcPct val="90000"/>
              </a:lnSpc>
            </a:pPr>
            <a:r>
              <a:rPr lang="en-US" altLang="zh-CN" dirty="0">
                <a:ea typeface="宋体" pitchFamily="2" charset="-122"/>
              </a:rPr>
              <a:t>Perform </a:t>
            </a:r>
            <a:r>
              <a:rPr lang="en-US" altLang="zh-CN" b="1" dirty="0">
                <a:ea typeface="宋体" pitchFamily="2" charset="-122"/>
              </a:rPr>
              <a:t>read</a:t>
            </a:r>
            <a:r>
              <a:rPr lang="en-US" altLang="zh-CN" dirty="0">
                <a:ea typeface="宋体" pitchFamily="2" charset="-122"/>
              </a:rPr>
              <a:t>(</a:t>
            </a:r>
            <a:r>
              <a:rPr lang="en-US" altLang="zh-CN" i="1" dirty="0">
                <a:ea typeface="宋体" pitchFamily="2" charset="-122"/>
              </a:rPr>
              <a:t>X</a:t>
            </a:r>
            <a:r>
              <a:rPr lang="en-US" altLang="zh-CN" dirty="0">
                <a:ea typeface="宋体" pitchFamily="2" charset="-122"/>
              </a:rPr>
              <a:t>) while accessing </a:t>
            </a:r>
            <a:r>
              <a:rPr lang="en-US" altLang="zh-CN" i="1" dirty="0">
                <a:ea typeface="宋体" pitchFamily="2" charset="-122"/>
              </a:rPr>
              <a:t>X</a:t>
            </a:r>
            <a:r>
              <a:rPr lang="en-US" altLang="zh-CN" dirty="0">
                <a:ea typeface="宋体" pitchFamily="2" charset="-122"/>
              </a:rPr>
              <a:t> for the first time; </a:t>
            </a:r>
          </a:p>
          <a:p>
            <a:pPr lvl="1">
              <a:lnSpc>
                <a:spcPct val="90000"/>
              </a:lnSpc>
            </a:pPr>
            <a:r>
              <a:rPr lang="en-US" altLang="zh-CN" dirty="0">
                <a:ea typeface="宋体" pitchFamily="2" charset="-122"/>
              </a:rPr>
              <a:t>All subsequent accesses are to the local copy. </a:t>
            </a:r>
          </a:p>
          <a:p>
            <a:pPr lvl="1">
              <a:lnSpc>
                <a:spcPct val="90000"/>
              </a:lnSpc>
            </a:pPr>
            <a:r>
              <a:rPr lang="en-US" altLang="zh-CN" b="1" dirty="0">
                <a:ea typeface="宋体" pitchFamily="2" charset="-122"/>
              </a:rPr>
              <a:t>write(X) </a:t>
            </a:r>
            <a:r>
              <a:rPr lang="en-US" altLang="zh-CN" dirty="0">
                <a:ea typeface="宋体" pitchFamily="2" charset="-122"/>
              </a:rPr>
              <a:t>can be executed at any time before the transaction commits</a:t>
            </a:r>
          </a:p>
          <a:p>
            <a:pPr>
              <a:lnSpc>
                <a:spcPct val="90000"/>
              </a:lnSpc>
            </a:pPr>
            <a:r>
              <a:rPr lang="en-US" altLang="zh-CN" b="1" dirty="0">
                <a:ea typeface="宋体" pitchFamily="2" charset="-122"/>
              </a:rPr>
              <a:t>output</a:t>
            </a:r>
            <a:r>
              <a:rPr lang="en-US" altLang="zh-CN" dirty="0">
                <a:ea typeface="宋体" pitchFamily="2" charset="-122"/>
              </a:rPr>
              <a:t>(</a:t>
            </a:r>
            <a:r>
              <a:rPr lang="en-US" altLang="zh-CN" i="1" dirty="0">
                <a:ea typeface="宋体" pitchFamily="2" charset="-122"/>
              </a:rPr>
              <a:t>B</a:t>
            </a:r>
            <a:r>
              <a:rPr lang="en-US" altLang="zh-CN" i="1" baseline="-25000" dirty="0">
                <a:ea typeface="宋体" pitchFamily="2" charset="-122"/>
              </a:rPr>
              <a:t>X</a:t>
            </a:r>
            <a:r>
              <a:rPr lang="en-US" altLang="zh-CN" dirty="0">
                <a:ea typeface="宋体" pitchFamily="2" charset="-122"/>
              </a:rPr>
              <a:t>) need not immediately follow </a:t>
            </a:r>
            <a:r>
              <a:rPr lang="en-US" altLang="zh-CN" b="1" dirty="0">
                <a:ea typeface="宋体" pitchFamily="2" charset="-122"/>
              </a:rPr>
              <a:t>write</a:t>
            </a:r>
            <a:r>
              <a:rPr lang="en-US" altLang="zh-CN" dirty="0">
                <a:ea typeface="宋体" pitchFamily="2" charset="-122"/>
              </a:rPr>
              <a:t>(</a:t>
            </a:r>
            <a:r>
              <a:rPr lang="en-US" altLang="zh-CN" i="1" dirty="0">
                <a:ea typeface="宋体" pitchFamily="2" charset="-122"/>
              </a:rPr>
              <a:t>X</a:t>
            </a:r>
            <a:r>
              <a:rPr lang="en-US" altLang="zh-CN" dirty="0">
                <a:ea typeface="宋体" pitchFamily="2" charset="-122"/>
              </a:rPr>
              <a:t>). System can perform the </a:t>
            </a:r>
            <a:r>
              <a:rPr lang="en-US" altLang="zh-CN" b="1" dirty="0">
                <a:ea typeface="宋体" pitchFamily="2" charset="-122"/>
              </a:rPr>
              <a:t>output</a:t>
            </a:r>
            <a:r>
              <a:rPr lang="en-US" altLang="zh-CN" dirty="0">
                <a:ea typeface="宋体" pitchFamily="2" charset="-122"/>
              </a:rPr>
              <a:t> operation when it deems fit.</a:t>
            </a:r>
          </a:p>
          <a:p>
            <a:pPr lvl="1">
              <a:lnSpc>
                <a:spcPct val="90000"/>
              </a:lnSpc>
            </a:pPr>
            <a:r>
              <a:rPr lang="en-US" altLang="zh-CN" dirty="0">
                <a:ea typeface="宋体" pitchFamily="2" charset="-122"/>
              </a:rPr>
              <a:t>The buffer manager needs the  memory space for other purposes.</a:t>
            </a:r>
          </a:p>
          <a:p>
            <a:pPr lvl="1">
              <a:lnSpc>
                <a:spcPct val="90000"/>
              </a:lnSpc>
            </a:pPr>
            <a:r>
              <a:rPr lang="en-US" altLang="zh-CN" dirty="0">
                <a:ea typeface="宋体" pitchFamily="2" charset="-122"/>
              </a:rPr>
              <a:t>The database system wishes to reflect the change to database.</a:t>
            </a:r>
          </a:p>
        </p:txBody>
      </p:sp>
    </p:spTree>
  </p:cSld>
  <p:clrMapOvr>
    <a:masterClrMapping/>
  </p:clrMapOvr>
</p:sld>
</file>

<file path=ppt/theme/theme1.xml><?xml version="1.0" encoding="utf-8"?>
<a:theme xmlns:a="http://schemas.openxmlformats.org/drawingml/2006/main" name="dbook-templ">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ook-templ">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ook-templ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ook-templ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ook-templ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D:\Office97\Templates\dbook-templ.pot</Template>
  <TotalTime>7930</TotalTime>
  <Words>6555</Words>
  <Application>Microsoft Office PowerPoint</Application>
  <PresentationFormat>全屏显示(4:3)</PresentationFormat>
  <Paragraphs>692</Paragraphs>
  <Slides>66</Slides>
  <Notes>32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Monotype Sorts</vt:lpstr>
      <vt:lpstr>Calibri</vt:lpstr>
      <vt:lpstr>Helvetica</vt:lpstr>
      <vt:lpstr>Tahoma</vt:lpstr>
      <vt:lpstr>Times</vt:lpstr>
      <vt:lpstr>Times New Roman</vt:lpstr>
      <vt:lpstr>Webdings</vt:lpstr>
      <vt:lpstr>Wingdings</vt:lpstr>
      <vt:lpstr>Wingdings 2</vt:lpstr>
      <vt:lpstr>dbook-templ</vt:lpstr>
      <vt:lpstr>Recovery System</vt:lpstr>
      <vt:lpstr>Failure Classification</vt:lpstr>
      <vt:lpstr>Recovery Algorithms</vt:lpstr>
      <vt:lpstr>Transaction State</vt:lpstr>
      <vt:lpstr>Transaction State (Cont.)</vt:lpstr>
      <vt:lpstr>Storage Structure</vt:lpstr>
      <vt:lpstr>Data Access</vt:lpstr>
      <vt:lpstr>Example of Data Access</vt:lpstr>
      <vt:lpstr>Data Access (Cont.)</vt:lpstr>
      <vt:lpstr>Recovery and Atomicity</vt:lpstr>
      <vt:lpstr>Log-Based Recovery</vt:lpstr>
      <vt:lpstr>Update transaction</vt:lpstr>
      <vt:lpstr>Update transaction (Cont.)</vt:lpstr>
      <vt:lpstr>Transaction Commit</vt:lpstr>
      <vt:lpstr>Deferred Database Modification</vt:lpstr>
      <vt:lpstr>Deferred Database Modification (Cont.)</vt:lpstr>
      <vt:lpstr>Deferred Database Modification (Cont.)</vt:lpstr>
      <vt:lpstr>Immediate Database Modification</vt:lpstr>
      <vt:lpstr>Immediate Database Modification Example</vt:lpstr>
      <vt:lpstr>Immediate Database Modification (Cont.)</vt:lpstr>
      <vt:lpstr>Immediate DB Modification Recovery Example</vt:lpstr>
      <vt:lpstr>Concurrency Control and Recovery</vt:lpstr>
      <vt:lpstr>Checkpoints</vt:lpstr>
      <vt:lpstr>Checkpoints (Cont.)</vt:lpstr>
      <vt:lpstr>Example of Checkpoints</vt:lpstr>
      <vt:lpstr>Recovery Algorithm</vt:lpstr>
      <vt:lpstr>Recovery Algorithm (Cont.)</vt:lpstr>
      <vt:lpstr>Recovery Algorithm (Cont.)</vt:lpstr>
      <vt:lpstr>Example of Recovery</vt:lpstr>
      <vt:lpstr>Log Record Buffering</vt:lpstr>
      <vt:lpstr>Log Record Buffering (Cont.)</vt:lpstr>
      <vt:lpstr>Database Buffering</vt:lpstr>
      <vt:lpstr>Database Buffering (Cont.)</vt:lpstr>
      <vt:lpstr>Buffer Management (Cont.)</vt:lpstr>
      <vt:lpstr>Buffer Management (Cont.)</vt:lpstr>
      <vt:lpstr>Fuzzy Checkpointing</vt:lpstr>
      <vt:lpstr>Fuzzy Checkpointing (Cont.)</vt:lpstr>
      <vt:lpstr>Failure with Loss of Nonvolatile Storage</vt:lpstr>
      <vt:lpstr>Early Lock Release and Logical Undo</vt:lpstr>
      <vt:lpstr>Logical Undo Logging</vt:lpstr>
      <vt:lpstr>Recovery with Logical Undo Logging</vt:lpstr>
      <vt:lpstr>Transaction Rollback with Logical Undo</vt:lpstr>
      <vt:lpstr>Transaction Rollback with Logical Undo (Cont.)</vt:lpstr>
      <vt:lpstr>Transaction Rollback with Logical Undo</vt:lpstr>
      <vt:lpstr>Recovery Algorithm with Logical Undo</vt:lpstr>
      <vt:lpstr>Recovery with Logical Undo (Cont.)</vt:lpstr>
      <vt:lpstr>Failure Recovery with Logical Undo</vt:lpstr>
      <vt:lpstr>ARIES Recovery Algorithm</vt:lpstr>
      <vt:lpstr>ARIES</vt:lpstr>
      <vt:lpstr>ARIES Optimizations</vt:lpstr>
      <vt:lpstr>ARIES Data Structures</vt:lpstr>
      <vt:lpstr>ARIES Data Structures: Page LSN</vt:lpstr>
      <vt:lpstr>ARIES Data Structures: Log Record</vt:lpstr>
      <vt:lpstr>ARIES Data Structures: DirtyPage Table</vt:lpstr>
      <vt:lpstr>ARIES Data Structures</vt:lpstr>
      <vt:lpstr>ARIES Data Structures: Checkpoint Log</vt:lpstr>
      <vt:lpstr>ARIES Recovery Algorithm</vt:lpstr>
      <vt:lpstr>Aries Recovery: 3 Passes</vt:lpstr>
      <vt:lpstr>ARIES Recovery: Analysis</vt:lpstr>
      <vt:lpstr>ARIES Recovery: Analysis (Cont.)</vt:lpstr>
      <vt:lpstr>ARIES Redo Pass</vt:lpstr>
      <vt:lpstr>ARIES Undo Actions</vt:lpstr>
      <vt:lpstr>ARIES: Undo Pass</vt:lpstr>
      <vt:lpstr>Recovery Actions in ARIES</vt:lpstr>
      <vt:lpstr>Other ARIES Features</vt:lpstr>
      <vt:lpstr>Other ARIES Features (Cont.)</vt:lpstr>
    </vt:vector>
  </TitlesOfParts>
  <Company>IIT Bombay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Recovery System</dc:title>
  <dc:creator>S. Sudarshan;Bo Zhou</dc:creator>
  <cp:lastModifiedBy>Daniel Howard</cp:lastModifiedBy>
  <cp:revision>228</cp:revision>
  <dcterms:created xsi:type="dcterms:W3CDTF">2000-06-27T06:50:15Z</dcterms:created>
  <dcterms:modified xsi:type="dcterms:W3CDTF">2021-06-21T15:33:21Z</dcterms:modified>
</cp:coreProperties>
</file>