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43"/>
  </p:notesMasterIdLst>
  <p:handoutMasterIdLst>
    <p:handoutMasterId r:id="rId44"/>
  </p:handoutMasterIdLst>
  <p:sldIdLst>
    <p:sldId id="256" r:id="rId3"/>
    <p:sldId id="494" r:id="rId4"/>
    <p:sldId id="495" r:id="rId5"/>
    <p:sldId id="454" r:id="rId6"/>
    <p:sldId id="463" r:id="rId7"/>
    <p:sldId id="496" r:id="rId8"/>
    <p:sldId id="464" r:id="rId9"/>
    <p:sldId id="493" r:id="rId10"/>
    <p:sldId id="398" r:id="rId11"/>
    <p:sldId id="399" r:id="rId12"/>
    <p:sldId id="401" r:id="rId13"/>
    <p:sldId id="402" r:id="rId14"/>
    <p:sldId id="403" r:id="rId15"/>
    <p:sldId id="497" r:id="rId16"/>
    <p:sldId id="406" r:id="rId17"/>
    <p:sldId id="408" r:id="rId18"/>
    <p:sldId id="407" r:id="rId19"/>
    <p:sldId id="473" r:id="rId20"/>
    <p:sldId id="474" r:id="rId21"/>
    <p:sldId id="475" r:id="rId22"/>
    <p:sldId id="499" r:id="rId23"/>
    <p:sldId id="483" r:id="rId24"/>
    <p:sldId id="500" r:id="rId25"/>
    <p:sldId id="484" r:id="rId26"/>
    <p:sldId id="485" r:id="rId27"/>
    <p:sldId id="486" r:id="rId28"/>
    <p:sldId id="488" r:id="rId29"/>
    <p:sldId id="423" r:id="rId30"/>
    <p:sldId id="427" r:id="rId31"/>
    <p:sldId id="428" r:id="rId32"/>
    <p:sldId id="429" r:id="rId33"/>
    <p:sldId id="425" r:id="rId34"/>
    <p:sldId id="426" r:id="rId35"/>
    <p:sldId id="431" r:id="rId36"/>
    <p:sldId id="430" r:id="rId37"/>
    <p:sldId id="476" r:id="rId38"/>
    <p:sldId id="477" r:id="rId39"/>
    <p:sldId id="479" r:id="rId40"/>
    <p:sldId id="437" r:id="rId41"/>
    <p:sldId id="472" r:id="rId42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0" autoAdjust="0"/>
    <p:restoredTop sz="94604" autoAdjust="0"/>
  </p:normalViewPr>
  <p:slideViewPr>
    <p:cSldViewPr snapToGrid="0">
      <p:cViewPr varScale="1">
        <p:scale>
          <a:sx n="120" d="100"/>
          <a:sy n="120" d="100"/>
        </p:scale>
        <p:origin x="-834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18"/>
    </p:cViewPr>
  </p:sorterViewPr>
  <p:notesViewPr>
    <p:cSldViewPr snapToGrid="0">
      <p:cViewPr varScale="1">
        <p:scale>
          <a:sx n="91" d="100"/>
          <a:sy n="91" d="100"/>
        </p:scale>
        <p:origin x="-162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785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325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E9ED8D52-417A-446C-A9E2-5CF2EB01514A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0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46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2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0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9978C02-F5A2-4537-96A2-6933CE4F26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6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29D2E-4DA0-40EE-B0F9-40A913257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2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865EB-3A8B-4569-896F-81DEFCF18B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6403D8C-895D-42B4-A129-039A2F60E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71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DBFC-668F-4BD4-9956-36994EDCC3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13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BE81-B6A1-4AC3-A27D-E1DE5E6D92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86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D2DB8-090E-4AA9-9ADD-CE8E71D927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71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B8153-A96E-4FA6-B904-B5CFCB4C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28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183F3-0CE1-470B-8F02-4D507DF3CD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36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ED82-EC21-49E5-B8A1-A04E1954A5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8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AFE4A-004C-4700-8FFD-D6FE9D83C8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1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536F-3261-494D-80AC-25F1490A44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350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B8A8-A8A1-4078-9283-BF7B18EA36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667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1B811-9BAE-4BE8-9405-4BBABFC842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95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775EF-9DCA-4EAE-B122-3A72E655DC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3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1C0D1-B377-47AF-8E37-5FD50AF0D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2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D48C4-2C12-44AA-BDA0-1B8CDE5BD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0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F8520-364D-4668-9990-FD293F8E61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2A224-3888-414F-8145-CA83EEED1F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6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84A9-B8AE-4322-B57A-67508D51AE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6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4A2F-7778-4709-BE50-EAE9A9752E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026AC-D924-48DC-ABE0-391333F9DE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3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1AD1FDF7-78DA-40AC-803F-DF75822477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5142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9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58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6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0" y="1535"/>
                  <a:ext cx="167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14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514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5145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4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148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3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5131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513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137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5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.</a:t>
            </a:r>
            <a:fld id="{03D8F631-E720-47A5-95AD-2D4A16B95C53}" type="slidenum">
              <a:rPr lang="en-US" altLang="zh-CN" sz="1000" b="1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D984CDCB-F5EE-4FE1-9195-C49A90930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616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6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618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9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1" y="1535"/>
                  <a:ext cx="166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16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616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616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1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17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0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615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616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16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4.</a:t>
            </a:r>
            <a:fld id="{CCC0FE03-8E24-43A5-AD22-966CEEEF4FCD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System Concepts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SQL (Lecture </a:t>
            </a:r>
            <a:r>
              <a:rPr lang="en-US" altLang="zh-CN" dirty="0" smtClean="0">
                <a:ea typeface="宋体" charset="-122"/>
              </a:rPr>
              <a:t>3)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11310" y="1289967"/>
            <a:ext cx="6747468" cy="4301532"/>
          </a:xfrm>
        </p:spPr>
        <p:txBody>
          <a:bodyPr lIns="90488" tIns="44450" rIns="90488" bIns="44450"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lang="en-US" altLang="zh-CN" dirty="0">
                <a:ea typeface="宋体" charset="-122"/>
              </a:rPr>
              <a:t>Index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Transaction</a:t>
            </a:r>
          </a:p>
          <a:p>
            <a:pPr>
              <a:defRPr/>
            </a:pP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Integrity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Constraints 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Referential Integrity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Assertions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lang="en-US" altLang="zh-CN" sz="2000" dirty="0" smtClean="0">
                <a:ea typeface="宋体" charset="-122"/>
                <a:cs typeface="+mn-cs"/>
              </a:rPr>
              <a:t>Trigger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endParaRPr lang="en-US" altLang="zh-CN" sz="2000" dirty="0" smtClean="0">
              <a:ea typeface="宋体" charset="-122"/>
              <a:cs typeface="+mn-cs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Authorization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53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zh-CN" dirty="0">
                <a:ea typeface="宋体" charset="-122"/>
              </a:rPr>
              <a:t>Example:  If “Biology” is a department name appearing in one of the tuples in the instructor relation, then there exists a tuple in the department relation for “Biology”.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Formal Definition</a:t>
            </a:r>
          </a:p>
          <a:p>
            <a:pPr lvl="1"/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) and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en-US" altLang="zh-CN" dirty="0" smtClean="0">
                <a:ea typeface="宋体" charset="-122"/>
              </a:rPr>
              <a:t>are two </a:t>
            </a:r>
            <a:r>
              <a:rPr lang="en-US" altLang="zh-CN" sz="1800" dirty="0" smtClean="0">
                <a:ea typeface="宋体" charset="-122"/>
              </a:rPr>
              <a:t>relations</a:t>
            </a:r>
            <a:r>
              <a:rPr lang="en-US" altLang="zh-CN" dirty="0">
                <a:ea typeface="宋体" charset="-122"/>
              </a:rPr>
              <a:t>, Let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) </a:t>
            </a:r>
            <a:r>
              <a:rPr lang="en-US" altLang="zh-CN" sz="1800" dirty="0" smtClean="0">
                <a:ea typeface="宋体" charset="-122"/>
              </a:rPr>
              <a:t>with primary keys 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subset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 of 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is a </a:t>
            </a:r>
            <a:r>
              <a:rPr lang="en-US" altLang="zh-CN" sz="1800" b="1" i="1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foreign key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referencing 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charset="-122"/>
              </a:rPr>
              <a:t>in relation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, if for every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 in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 there must be a tuple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in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such that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[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] =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[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].</a:t>
            </a:r>
          </a:p>
          <a:p>
            <a:pPr lvl="1"/>
            <a:r>
              <a:rPr lang="en-US" altLang="zh-CN" sz="1800" dirty="0" smtClean="0">
                <a:ea typeface="宋体" charset="-122"/>
                <a:sym typeface="Symbol" pitchFamily="18" charset="2"/>
              </a:rPr>
              <a:t>Referential integrity constraint also called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subset dependency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since its can be written as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  <a:sym typeface="Symbol" pitchFamily="18" charset="2"/>
              </a:rPr>
              <a:t>     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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)  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)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endParaRPr lang="en-US" altLang="zh-CN" sz="1800" baseline="-25000" dirty="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Checking Referential Integrity on Database Modification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105400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</a:rPr>
              <a:t>The following tests must be made in order to preserve the following referential integrity constraint: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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  </a:t>
            </a:r>
            <a:r>
              <a:rPr lang="en-US" altLang="zh-CN" sz="2400" i="1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Insert.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 If a tuple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inserted into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the system must ensure that there is a tuple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such that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] =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[].  That is 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		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[]  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Delete.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 If a tuple,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deleted from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the system must compute the set of tuples in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that reference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		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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= 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[K]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	If this set is not empty</a:t>
            </a:r>
          </a:p>
          <a:p>
            <a:pPr lvl="1">
              <a:tabLst>
                <a:tab pos="2976563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either the delete command is rejected as an error, or </a:t>
            </a:r>
          </a:p>
          <a:p>
            <a:pPr lvl="1">
              <a:tabLst>
                <a:tab pos="2976563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the tuples that reference 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must themselves be deleted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  <a:sym typeface="Symbol" pitchFamily="18" charset="2"/>
              </a:rPr>
              <a:t>(cascading deletions are possible). </a:t>
            </a:r>
            <a:endParaRPr lang="en-US" altLang="zh-CN" sz="1800" baseline="-25000" dirty="0" smtClean="0">
              <a:ea typeface="宋体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Modification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467600" cy="5181600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800" b="1" smtClean="0">
                <a:ea typeface="宋体" charset="-122"/>
              </a:rPr>
              <a:t>Update.</a:t>
            </a:r>
            <a:r>
              <a:rPr lang="en-US" altLang="zh-CN" sz="1800" smtClean="0">
                <a:ea typeface="宋体" charset="-122"/>
              </a:rPr>
              <a:t>  There are two cases: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</a:rPr>
              <a:t>If a tuple </a:t>
            </a:r>
            <a:r>
              <a:rPr lang="en-US" altLang="zh-CN" sz="1600" i="1" smtClean="0">
                <a:ea typeface="宋体" charset="-122"/>
              </a:rPr>
              <a:t>t</a:t>
            </a:r>
            <a:r>
              <a:rPr lang="en-US" altLang="zh-CN" sz="1600" baseline="-25000" smtClean="0">
                <a:ea typeface="宋体" charset="-122"/>
              </a:rPr>
              <a:t>2</a:t>
            </a:r>
            <a:r>
              <a:rPr lang="en-US" altLang="zh-CN" sz="1600" smtClean="0">
                <a:ea typeface="宋体" charset="-122"/>
              </a:rPr>
              <a:t> is updated in relation </a:t>
            </a:r>
            <a:r>
              <a:rPr lang="en-US" altLang="zh-CN" sz="1600" i="1" smtClean="0">
                <a:ea typeface="宋体" charset="-122"/>
              </a:rPr>
              <a:t>r</a:t>
            </a:r>
            <a:r>
              <a:rPr lang="en-US" altLang="zh-CN" sz="1600" baseline="-25000" smtClean="0">
                <a:ea typeface="宋体" charset="-122"/>
              </a:rPr>
              <a:t>2</a:t>
            </a:r>
            <a:r>
              <a:rPr lang="en-US" altLang="zh-CN" sz="1600" i="1" smtClean="0">
                <a:ea typeface="宋体" charset="-122"/>
              </a:rPr>
              <a:t> </a:t>
            </a:r>
            <a:r>
              <a:rPr lang="en-US" altLang="zh-CN" sz="1600" smtClean="0">
                <a:ea typeface="宋体" charset="-122"/>
              </a:rPr>
              <a:t>and the update modifies values for foreign key 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, then a test similar to the insert case is made:</a:t>
            </a:r>
          </a:p>
          <a:p>
            <a:pPr marL="1162050" lvl="2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 Let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’ denote the new value of tuple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.  The system must ensure that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		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’[]  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If a tuple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is updated in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, and the update modifies values for the primary key 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), then a test similar to the delete case is made: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system must compute</a:t>
            </a:r>
            <a:br>
              <a:rPr lang="en-US" altLang="zh-CN" sz="1600" smtClean="0">
                <a:ea typeface="宋体" charset="-122"/>
                <a:sym typeface="Symbol" pitchFamily="18" charset="2"/>
              </a:rPr>
            </a:br>
            <a:r>
              <a:rPr lang="en-US" altLang="zh-CN" sz="160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sz="1800" smtClean="0">
                <a:ea typeface="宋体" charset="-122"/>
                <a:sym typeface="Symbol" pitchFamily="18" charset="2"/>
              </a:rPr>
              <a:t> 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 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= </a:t>
            </a:r>
            <a:r>
              <a:rPr lang="en-US" altLang="zh-CN" sz="1600" i="1" baseline="-2500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0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[K]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 </a:t>
            </a:r>
            <a:br>
              <a:rPr lang="en-US" altLang="zh-CN" sz="1600" smtClean="0">
                <a:ea typeface="宋体" charset="-122"/>
                <a:sym typeface="Symbol" pitchFamily="18" charset="2"/>
              </a:rPr>
            </a:br>
            <a:r>
              <a:rPr lang="en-US" altLang="zh-CN" sz="1600" smtClean="0">
                <a:ea typeface="宋体" charset="-122"/>
                <a:sym typeface="Symbol" pitchFamily="18" charset="2"/>
              </a:rPr>
              <a:t> using the old value of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(the value before the update is applied).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If this set is not empty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 the update may be rejected as an error,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update may be cascaded to the tuples in the set,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tuples in the set may be deleted. </a:t>
            </a:r>
          </a:p>
          <a:p>
            <a:pPr marL="762000" lvl="1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endParaRPr lang="zh-CN" altLang="en-US" sz="160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857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 in 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012825"/>
            <a:ext cx="8074025" cy="5356225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Primary and candidate keys and foreign keys can be specified as part of the SQL </a:t>
            </a:r>
            <a:r>
              <a:rPr lang="en-US" altLang="zh-CN" sz="1800" b="1" dirty="0" smtClean="0">
                <a:ea typeface="宋体" charset="-122"/>
              </a:rPr>
              <a:t>create table</a:t>
            </a:r>
            <a:r>
              <a:rPr lang="en-US" altLang="zh-CN" sz="1800" dirty="0" smtClean="0">
                <a:ea typeface="宋体" charset="-122"/>
              </a:rPr>
              <a:t> statement: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</a:t>
            </a:r>
            <a:r>
              <a:rPr lang="en-US" altLang="zh-CN" sz="1600" b="1" dirty="0" smtClean="0">
                <a:ea typeface="宋体" charset="-122"/>
              </a:rPr>
              <a:t>primary key</a:t>
            </a:r>
            <a:r>
              <a:rPr lang="en-US" altLang="zh-CN" sz="1600" dirty="0" smtClean="0">
                <a:ea typeface="宋体" charset="-122"/>
              </a:rPr>
              <a:t> clause lists attributes that comprise the primary key.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</a:t>
            </a:r>
            <a:r>
              <a:rPr lang="en-US" altLang="zh-CN" sz="1600" b="1" dirty="0" smtClean="0">
                <a:ea typeface="宋体" charset="-122"/>
              </a:rPr>
              <a:t>unique key</a:t>
            </a:r>
            <a:r>
              <a:rPr lang="en-US" altLang="zh-CN" sz="1600" dirty="0" smtClean="0">
                <a:ea typeface="宋体" charset="-122"/>
              </a:rPr>
              <a:t> clause lists attributes that comprise a candidate key.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</a:t>
            </a:r>
            <a:r>
              <a:rPr lang="en-US" altLang="zh-CN" sz="1600" b="1" dirty="0" smtClean="0">
                <a:ea typeface="宋体" charset="-122"/>
              </a:rPr>
              <a:t>foreign key</a:t>
            </a:r>
            <a:r>
              <a:rPr lang="en-US" altLang="zh-CN" sz="1600" dirty="0" smtClean="0">
                <a:ea typeface="宋体" charset="-122"/>
              </a:rPr>
              <a:t> clause lists the attributes that comprise the foreign key and the name of the relation referenced by the foreign key.</a:t>
            </a:r>
          </a:p>
          <a:p>
            <a:r>
              <a:rPr lang="en-US" altLang="zh-CN" sz="1800" dirty="0" smtClean="0">
                <a:ea typeface="宋体" charset="-122"/>
              </a:rPr>
              <a:t>Define Foreign Key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By default, a foreign key references the primary key attributes of the referenced table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   </a:t>
            </a:r>
            <a:r>
              <a:rPr lang="en-US" altLang="zh-CN" sz="1600" b="1" dirty="0" smtClean="0">
                <a:ea typeface="宋体" charset="-122"/>
              </a:rPr>
              <a:t>foreign key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) </a:t>
            </a:r>
            <a:r>
              <a:rPr lang="en-US" altLang="zh-CN" sz="1600" b="1" dirty="0" smtClean="0">
                <a:ea typeface="宋体" charset="-122"/>
              </a:rPr>
              <a:t>references </a:t>
            </a:r>
            <a:r>
              <a:rPr lang="en-US" altLang="zh-CN" sz="1600" i="1" dirty="0" smtClean="0">
                <a:ea typeface="宋体" charset="-122"/>
              </a:rPr>
              <a:t>department</a:t>
            </a:r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Short form for specifying a single column as foreign key</a:t>
            </a:r>
          </a:p>
          <a:p>
            <a:pPr lvl="1">
              <a:buNone/>
            </a:pPr>
            <a:r>
              <a:rPr lang="en-US" altLang="zh-CN" sz="1600" dirty="0" smtClean="0">
                <a:ea typeface="宋体" charset="-122"/>
              </a:rPr>
              <a:t>		</a:t>
            </a:r>
            <a:r>
              <a:rPr lang="en-US" altLang="zh-CN" sz="1600" i="1" dirty="0" err="1" smtClean="0">
                <a:ea typeface="宋体" charset="-122"/>
              </a:rPr>
              <a:t>dept_name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varchar </a:t>
            </a:r>
            <a:r>
              <a:rPr lang="en-US" altLang="zh-CN" sz="1600" dirty="0" smtClean="0">
                <a:ea typeface="宋体" charset="-122"/>
              </a:rPr>
              <a:t>(20) </a:t>
            </a:r>
            <a:r>
              <a:rPr lang="en-US" altLang="zh-CN" sz="1600" b="1" dirty="0" smtClean="0">
                <a:ea typeface="宋体" charset="-122"/>
              </a:rPr>
              <a:t>references </a:t>
            </a:r>
            <a:r>
              <a:rPr lang="en-US" altLang="zh-CN" sz="1600" i="1" dirty="0" smtClean="0">
                <a:ea typeface="宋体" charset="-122"/>
              </a:rPr>
              <a:t>department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Reference columns in the referenced table can be explicitly specified, but must be declared as </a:t>
            </a:r>
            <a:r>
              <a:rPr lang="en-US" altLang="zh-CN" sz="1600" dirty="0" smtClean="0">
                <a:solidFill>
                  <a:schemeClr val="tx2"/>
                </a:solidFill>
                <a:ea typeface="宋体" charset="-122"/>
              </a:rPr>
              <a:t>primary/candidate</a:t>
            </a:r>
            <a:r>
              <a:rPr lang="en-US" altLang="zh-CN" sz="1600" dirty="0" smtClean="0">
                <a:ea typeface="宋体" charset="-122"/>
              </a:rPr>
              <a:t> keys </a:t>
            </a:r>
          </a:p>
          <a:p>
            <a:pPr lvl="1">
              <a:buNone/>
            </a:pPr>
            <a:r>
              <a:rPr lang="en-US" altLang="zh-CN" sz="1600" dirty="0" smtClean="0">
                <a:ea typeface="宋体" charset="-122"/>
              </a:rPr>
              <a:t>	</a:t>
            </a:r>
            <a:r>
              <a:rPr lang="en-US" altLang="zh-CN" sz="1600" dirty="0" smtClean="0">
                <a:ea typeface="宋体" charset="-122"/>
              </a:rPr>
              <a:t>        </a:t>
            </a:r>
            <a:r>
              <a:rPr lang="en-US" altLang="zh-CN" sz="1600" b="1" dirty="0" smtClean="0">
                <a:ea typeface="宋体" charset="-122"/>
              </a:rPr>
              <a:t>foreign </a:t>
            </a:r>
            <a:r>
              <a:rPr lang="en-US" altLang="zh-CN" sz="1600" b="1" dirty="0" smtClean="0">
                <a:ea typeface="宋体" charset="-122"/>
              </a:rPr>
              <a:t>key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) </a:t>
            </a:r>
            <a:r>
              <a:rPr lang="en-US" altLang="zh-CN" sz="1600" b="1" dirty="0" smtClean="0">
                <a:ea typeface="宋体" charset="-122"/>
              </a:rPr>
              <a:t>references </a:t>
            </a:r>
            <a:r>
              <a:rPr lang="en-US" altLang="zh-CN" sz="1600" i="1" dirty="0" smtClean="0">
                <a:ea typeface="宋体" charset="-122"/>
              </a:rPr>
              <a:t>department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Referential Integrity in SQL – Example</a:t>
            </a:r>
            <a:endParaRPr lang="en-US" altLang="en-US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949403" y="1180220"/>
            <a:ext cx="7302963" cy="488604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 smtClean="0"/>
              <a:t>department</a:t>
            </a:r>
            <a:r>
              <a:rPr lang="en-US" altLang="en-US" sz="1600" dirty="0" smtClean="0"/>
              <a:t>(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 </a:t>
            </a:r>
            <a:r>
              <a:rPr lang="en-US" altLang="en-US" sz="1600" dirty="0" smtClean="0"/>
              <a:t>     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(20</a:t>
            </a:r>
            <a:r>
              <a:rPr lang="en-US" altLang="en-US" sz="1400" dirty="0" smtClean="0"/>
              <a:t>) </a:t>
            </a:r>
            <a:r>
              <a:rPr lang="en-US" altLang="en-US" sz="1400" b="1" dirty="0"/>
              <a:t>primary key </a:t>
            </a:r>
            <a:r>
              <a:rPr lang="en-US" altLang="en-US" sz="1400" dirty="0" smtClean="0"/>
              <a:t>,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smtClean="0"/>
              <a:t>building</a:t>
            </a:r>
            <a:r>
              <a:rPr lang="en-US" altLang="en-US" sz="1400" dirty="0" smtClean="0"/>
              <a:t>            </a:t>
            </a:r>
            <a:r>
              <a:rPr lang="en-US" altLang="en-US" sz="1400" b="1" dirty="0" smtClean="0"/>
              <a:t>varchar</a:t>
            </a:r>
            <a:r>
              <a:rPr lang="en-US" altLang="en-US" sz="1400" dirty="0" smtClean="0"/>
              <a:t>(15),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</a:t>
            </a:r>
            <a:r>
              <a:rPr lang="en-US" altLang="en-US" sz="1400" dirty="0" smtClean="0"/>
              <a:t>       </a:t>
            </a:r>
            <a:r>
              <a:rPr lang="en-US" altLang="en-US" sz="1400" i="1" dirty="0" smtClean="0"/>
              <a:t>budget</a:t>
            </a:r>
            <a:r>
              <a:rPr lang="en-US" altLang="en-US" sz="1400" dirty="0" smtClean="0"/>
              <a:t>             numeric(12,0));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endParaRPr lang="en-US" altLang="en-US" sz="1400" dirty="0"/>
          </a:p>
          <a:p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course</a:t>
            </a:r>
            <a:r>
              <a:rPr lang="en-US" altLang="en-US" sz="1600" dirty="0"/>
              <a:t> (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title</a:t>
            </a:r>
            <a:r>
              <a:rPr lang="en-US" altLang="en-US" sz="1400" dirty="0"/>
              <a:t>                  </a:t>
            </a:r>
            <a:r>
              <a:rPr lang="en-US" altLang="en-US" sz="1400" b="1" dirty="0"/>
              <a:t>varchar(</a:t>
            </a:r>
            <a:r>
              <a:rPr lang="en-US" altLang="en-US" sz="1400" dirty="0"/>
              <a:t>50),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credits</a:t>
            </a:r>
            <a:r>
              <a:rPr lang="en-US" altLang="en-US" sz="1400" dirty="0"/>
              <a:t>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/>
              <a:t>               </a:t>
            </a:r>
            <a:r>
              <a:rPr lang="en-US" altLang="en-US" sz="1400" b="1" dirty="0"/>
              <a:t>primary 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</a:t>
            </a:r>
            <a:r>
              <a:rPr lang="en-US" altLang="en-US" sz="1400" dirty="0"/>
              <a:t>          </a:t>
            </a:r>
            <a:r>
              <a:rPr lang="en-US" altLang="en-US" sz="1400" b="1" dirty="0"/>
              <a:t>foreign 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i="1" dirty="0"/>
              <a:t>department</a:t>
            </a:r>
            <a:r>
              <a:rPr lang="en-US" altLang="en-US" sz="14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400" b="1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 b="1" dirty="0" smtClean="0"/>
              <a:t>create </a:t>
            </a:r>
            <a:r>
              <a:rPr lang="en-US" altLang="en-US" sz="1400" b="1" dirty="0"/>
              <a:t>table</a:t>
            </a:r>
            <a:r>
              <a:rPr lang="en-US" altLang="en-US" sz="1400" dirty="0"/>
              <a:t> </a:t>
            </a:r>
            <a:r>
              <a:rPr lang="en-US" altLang="en-US" sz="1400" i="1" dirty="0"/>
              <a:t>takes</a:t>
            </a:r>
            <a:r>
              <a:rPr lang="en-US" altLang="en-US" sz="1400" dirty="0"/>
              <a:t> (</a:t>
            </a:r>
            <a:br>
              <a:rPr lang="en-US" altLang="en-US" sz="1400" dirty="0"/>
            </a:br>
            <a:r>
              <a:rPr lang="en-US" altLang="en-US" sz="1400" dirty="0"/>
              <a:t>       </a:t>
            </a:r>
            <a:r>
              <a:rPr lang="en-US" altLang="en-US" sz="1200" dirty="0"/>
              <a:t> </a:t>
            </a:r>
            <a:r>
              <a:rPr lang="en-US" altLang="en-US" sz="1200" i="1" dirty="0"/>
              <a:t>ID</a:t>
            </a:r>
            <a:r>
              <a:rPr lang="en-US" altLang="en-US" sz="1200" dirty="0"/>
              <a:t>                  </a:t>
            </a:r>
            <a:r>
              <a:rPr lang="en-US" altLang="en-US" sz="1200" b="1" dirty="0" smtClean="0"/>
              <a:t>varchar</a:t>
            </a:r>
            <a:r>
              <a:rPr lang="en-US" altLang="en-US" sz="1200" dirty="0" smtClean="0"/>
              <a:t>(5) </a:t>
            </a:r>
            <a:r>
              <a:rPr lang="en-US" altLang="en-US" sz="1200" b="1" dirty="0"/>
              <a:t>references </a:t>
            </a:r>
            <a:r>
              <a:rPr lang="en-US" altLang="en-US" sz="1200" b="1" i="1" dirty="0"/>
              <a:t> </a:t>
            </a:r>
            <a:r>
              <a:rPr lang="en-US" altLang="en-US" sz="1200" i="1" dirty="0"/>
              <a:t>student</a:t>
            </a:r>
            <a:r>
              <a:rPr lang="en-US" altLang="en-US" sz="1200" dirty="0" smtClean="0"/>
              <a:t>,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 err="1"/>
              <a:t>course_id</a:t>
            </a:r>
            <a:r>
              <a:rPr lang="en-US" altLang="en-US" sz="1200" dirty="0"/>
              <a:t>       </a:t>
            </a:r>
            <a:r>
              <a:rPr lang="en-US" altLang="en-US" sz="1200" b="1" dirty="0"/>
              <a:t>varchar</a:t>
            </a:r>
            <a:r>
              <a:rPr lang="en-US" altLang="en-US" sz="1200" dirty="0"/>
              <a:t>(8),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 err="1"/>
              <a:t>sec_id</a:t>
            </a:r>
            <a:r>
              <a:rPr lang="en-US" altLang="en-US" sz="1200" dirty="0"/>
              <a:t>            </a:t>
            </a:r>
            <a:r>
              <a:rPr lang="en-US" altLang="en-US" sz="1200" b="1" dirty="0"/>
              <a:t>varchar</a:t>
            </a:r>
            <a:r>
              <a:rPr lang="en-US" altLang="en-US" sz="1200" dirty="0"/>
              <a:t>(8),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/>
              <a:t>semester</a:t>
            </a:r>
            <a:r>
              <a:rPr lang="en-US" altLang="en-US" sz="1200" dirty="0"/>
              <a:t>        </a:t>
            </a:r>
            <a:r>
              <a:rPr lang="en-US" altLang="en-US" sz="1200" b="1" dirty="0"/>
              <a:t>varchar</a:t>
            </a:r>
            <a:r>
              <a:rPr lang="en-US" altLang="en-US" sz="1200" dirty="0"/>
              <a:t>(6),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/>
              <a:t>year</a:t>
            </a:r>
            <a:r>
              <a:rPr lang="en-US" altLang="en-US" sz="1200" dirty="0"/>
              <a:t>                </a:t>
            </a:r>
            <a:r>
              <a:rPr lang="en-US" altLang="en-US" sz="1200" b="1" dirty="0"/>
              <a:t>numeric</a:t>
            </a:r>
            <a:r>
              <a:rPr lang="en-US" altLang="en-US" sz="1200" dirty="0"/>
              <a:t>(4,0),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/>
              <a:t>grade</a:t>
            </a:r>
            <a:r>
              <a:rPr lang="en-US" altLang="en-US" sz="1200" dirty="0"/>
              <a:t>              </a:t>
            </a:r>
            <a:r>
              <a:rPr lang="en-US" altLang="en-US" sz="1200" b="1" dirty="0"/>
              <a:t>varchar</a:t>
            </a:r>
            <a:r>
              <a:rPr lang="en-US" altLang="en-US" sz="12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200" b="1" dirty="0"/>
              <a:t>             primary key </a:t>
            </a:r>
            <a:r>
              <a:rPr lang="en-US" altLang="en-US" sz="1200" i="1" dirty="0"/>
              <a:t>(ID, </a:t>
            </a:r>
            <a:r>
              <a:rPr lang="en-US" altLang="en-US" sz="1200" i="1" dirty="0" err="1"/>
              <a:t>course_id</a:t>
            </a:r>
            <a:r>
              <a:rPr lang="en-US" altLang="en-US" sz="1200" i="1" dirty="0"/>
              <a:t>, </a:t>
            </a:r>
            <a:r>
              <a:rPr lang="en-US" altLang="en-US" sz="1200" i="1" dirty="0" err="1"/>
              <a:t>sec_id</a:t>
            </a:r>
            <a:r>
              <a:rPr lang="en-US" altLang="en-US" sz="1200" i="1" dirty="0"/>
              <a:t>, semester, year)</a:t>
            </a:r>
            <a:r>
              <a:rPr lang="en-US" altLang="en-US" sz="12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200" b="1" dirty="0" smtClean="0"/>
              <a:t>	      foreign </a:t>
            </a:r>
            <a:r>
              <a:rPr lang="en-US" altLang="en-US" sz="1200" b="1" dirty="0"/>
              <a:t>key </a:t>
            </a:r>
            <a:r>
              <a:rPr lang="en-US" altLang="en-US" sz="1200" dirty="0"/>
              <a:t>(</a:t>
            </a:r>
            <a:r>
              <a:rPr lang="en-US" altLang="en-US" sz="1200" i="1" dirty="0" err="1"/>
              <a:t>course_id</a:t>
            </a:r>
            <a:r>
              <a:rPr lang="en-US" altLang="en-US" sz="1200" i="1" dirty="0"/>
              <a:t>, </a:t>
            </a:r>
            <a:r>
              <a:rPr lang="en-US" altLang="en-US" sz="1200" i="1" dirty="0" err="1"/>
              <a:t>sec_id</a:t>
            </a:r>
            <a:r>
              <a:rPr lang="en-US" altLang="en-US" sz="1200" i="1" dirty="0"/>
              <a:t>, semester, year</a:t>
            </a:r>
            <a:r>
              <a:rPr lang="en-US" altLang="en-US" sz="1200" dirty="0"/>
              <a:t>) </a:t>
            </a:r>
            <a:r>
              <a:rPr lang="en-US" altLang="en-US" sz="1200" b="1" dirty="0"/>
              <a:t>references </a:t>
            </a:r>
            <a:r>
              <a:rPr lang="en-US" altLang="en-US" sz="1400" i="1" dirty="0"/>
              <a:t>section</a:t>
            </a:r>
            <a:r>
              <a:rPr lang="en-US" altLang="en-US" sz="1400" dirty="0" smtClean="0"/>
              <a:t>);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694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Cascading Actions in SQL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02" y="1285410"/>
            <a:ext cx="7658100" cy="4119214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altLang="zh-CN" sz="1800" b="1" dirty="0" smtClean="0">
                <a:ea typeface="宋体" charset="-122"/>
              </a:rPr>
              <a:t>create table </a:t>
            </a:r>
            <a:r>
              <a:rPr lang="en-US" altLang="zh-CN" sz="1800" i="1" dirty="0" smtClean="0">
                <a:ea typeface="宋体" charset="-122"/>
              </a:rPr>
              <a:t>course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altLang="zh-CN" sz="1800" i="1" dirty="0" smtClean="0">
                <a:ea typeface="宋体" charset="-122"/>
              </a:rPr>
              <a:t>		. . .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i="1" dirty="0" smtClean="0">
                <a:ea typeface="宋体" charset="-122"/>
              </a:rPr>
              <a:t>	</a:t>
            </a:r>
            <a:r>
              <a:rPr lang="en-US" altLang="zh-CN" sz="1800" b="1" dirty="0" smtClean="0">
                <a:ea typeface="宋体" charset="-122"/>
              </a:rPr>
              <a:t>foreign key</a:t>
            </a:r>
            <a:r>
              <a:rPr lang="en-US" altLang="zh-CN" sz="1800" i="1" dirty="0" smtClean="0">
                <a:ea typeface="宋体" charset="-122"/>
              </a:rPr>
              <a:t>(</a:t>
            </a:r>
            <a:r>
              <a:rPr lang="en-US" altLang="zh-CN" sz="1800" i="1" dirty="0" err="1" smtClean="0">
                <a:ea typeface="宋体" charset="-122"/>
              </a:rPr>
              <a:t>dept_name</a:t>
            </a:r>
            <a:r>
              <a:rPr lang="en-US" altLang="zh-CN" sz="1800" i="1" dirty="0" smtClean="0">
                <a:ea typeface="宋体" charset="-122"/>
              </a:rPr>
              <a:t>) 	</a:t>
            </a:r>
            <a:r>
              <a:rPr lang="en-US" altLang="zh-CN" sz="1800" b="1" dirty="0" smtClean="0">
                <a:ea typeface="宋体" charset="-122"/>
              </a:rPr>
              <a:t>references </a:t>
            </a:r>
            <a:r>
              <a:rPr lang="en-US" altLang="zh-CN" sz="1800" i="1" dirty="0" smtClean="0">
                <a:ea typeface="宋体" charset="-122"/>
              </a:rPr>
              <a:t>department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i="1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on delete cascade</a:t>
            </a:r>
            <a:b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		on update cascade</a:t>
            </a:r>
            <a:b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	</a:t>
            </a:r>
            <a:r>
              <a:rPr lang="en-US" altLang="zh-CN" sz="1800" dirty="0" smtClean="0">
                <a:ea typeface="宋体" charset="-122"/>
              </a:rPr>
              <a:t>. . .</a:t>
            </a:r>
            <a:r>
              <a:rPr lang="en-US" altLang="zh-CN" sz="1800" b="1" dirty="0" smtClean="0">
                <a:ea typeface="宋体" charset="-122"/>
              </a:rPr>
              <a:t> )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altLang="zh-CN" sz="1800" dirty="0" smtClean="0">
                <a:ea typeface="宋体" charset="-122"/>
              </a:rPr>
              <a:t>Due to the </a:t>
            </a:r>
            <a:r>
              <a:rPr lang="en-US" altLang="zh-CN" sz="1800" b="1" dirty="0" smtClean="0">
                <a:ea typeface="宋体" charset="-122"/>
              </a:rPr>
              <a:t>on delete cascade</a:t>
            </a:r>
            <a:r>
              <a:rPr lang="en-US" altLang="zh-CN" sz="1800" dirty="0" smtClean="0">
                <a:ea typeface="宋体" charset="-122"/>
              </a:rPr>
              <a:t> clauses, if a delete of a tuple in </a:t>
            </a:r>
            <a:r>
              <a:rPr lang="en-US" altLang="zh-CN" sz="1800" i="1" dirty="0" smtClean="0">
                <a:ea typeface="宋体" charset="-122"/>
              </a:rPr>
              <a:t>branch</a:t>
            </a:r>
            <a:r>
              <a:rPr lang="en-US" altLang="zh-CN" sz="1800" b="1" i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results in referential-integrity constraint violation, the delete “cascades” to the </a:t>
            </a:r>
            <a:r>
              <a:rPr lang="en-US" altLang="zh-CN" sz="1800" i="1" dirty="0" smtClean="0">
                <a:ea typeface="宋体" charset="-122"/>
              </a:rPr>
              <a:t>account</a:t>
            </a:r>
            <a:r>
              <a:rPr lang="en-US" altLang="zh-CN" sz="1800" dirty="0" smtClean="0">
                <a:ea typeface="宋体" charset="-122"/>
              </a:rPr>
              <a:t> relation, deleting the tuple that refers to the branch that was deleted.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altLang="zh-CN" sz="1800" dirty="0" smtClean="0">
                <a:ea typeface="宋体" charset="-122"/>
              </a:rPr>
              <a:t>Cascading updates are similar.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 in SQL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788" y="1211069"/>
            <a:ext cx="7680402" cy="3561653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Alternative to cascading:</a:t>
            </a:r>
          </a:p>
          <a:p>
            <a:pPr lvl="1"/>
            <a:r>
              <a:rPr lang="en-US" altLang="zh-CN" sz="1600" b="1" dirty="0" smtClean="0">
                <a:ea typeface="宋体" charset="-122"/>
              </a:rPr>
              <a:t>on delete set null</a:t>
            </a:r>
          </a:p>
          <a:p>
            <a:pPr lvl="1"/>
            <a:r>
              <a:rPr lang="en-US" altLang="zh-CN" sz="1600" b="1" dirty="0" smtClean="0">
                <a:ea typeface="宋体" charset="-122"/>
              </a:rPr>
              <a:t>on delete set default</a:t>
            </a:r>
          </a:p>
          <a:p>
            <a:r>
              <a:rPr lang="en-US" altLang="zh-CN" sz="1800" dirty="0" smtClean="0">
                <a:ea typeface="宋体" charset="-122"/>
              </a:rPr>
              <a:t>Null values in foreign key attributes complicate SQL referential integrity semantics, and are best prevented using </a:t>
            </a:r>
            <a:r>
              <a:rPr lang="en-US" altLang="zh-CN" sz="1800" b="1" dirty="0" smtClean="0">
                <a:ea typeface="宋体" charset="-122"/>
              </a:rPr>
              <a:t>not null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if any attribute of a foreign key is null, the tuple is defined to satisfy the foreign key constraint!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Cascading Actions in SQL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54102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If there is a chain of foreign-key dependencies across multiple relations, with </a:t>
            </a:r>
            <a:r>
              <a:rPr lang="en-US" altLang="zh-CN" b="1" smtClean="0">
                <a:ea typeface="宋体" charset="-122"/>
              </a:rPr>
              <a:t>on delete cascade</a:t>
            </a:r>
            <a:r>
              <a:rPr lang="en-US" altLang="zh-CN" smtClean="0">
                <a:ea typeface="宋体" charset="-122"/>
              </a:rPr>
              <a:t> specified for each dependency, a deletion or update at one end of the chain can propagate across the entire chain.</a:t>
            </a:r>
          </a:p>
          <a:p>
            <a:r>
              <a:rPr lang="en-US" altLang="zh-CN" smtClean="0">
                <a:ea typeface="宋体" charset="-122"/>
              </a:rPr>
              <a:t>If a cascading update to delete causes a constraint violation that cannot be handled by a further cascading operation, the system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aborts</a:t>
            </a:r>
            <a:r>
              <a:rPr lang="en-US" altLang="zh-CN" smtClean="0">
                <a:ea typeface="宋体" charset="-122"/>
              </a:rPr>
              <a:t> the transaction.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 As a result,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ALL</a:t>
            </a:r>
            <a:r>
              <a:rPr lang="en-US" altLang="zh-CN" sz="1800" smtClean="0">
                <a:ea typeface="宋体" charset="-122"/>
              </a:rPr>
              <a:t> the changes caused by the transaction and its cascading actions are undone.</a:t>
            </a:r>
          </a:p>
          <a:p>
            <a:r>
              <a:rPr lang="en-US" altLang="zh-CN" smtClean="0">
                <a:ea typeface="宋体" charset="-122"/>
              </a:rPr>
              <a:t>Referential integrity is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only checked at the end of a transaction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Intermediate steps are allowed to violate referential integrity provided later steps remove the violation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Otherwise it would be impossible to create some database states, e.g. insert two tuples whose foreign keys point to each other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E.g. </a:t>
            </a:r>
            <a:r>
              <a:rPr lang="en-US" altLang="zh-CN" sz="1800" i="1" smtClean="0">
                <a:ea typeface="宋体" charset="-122"/>
              </a:rPr>
              <a:t>spouse</a:t>
            </a:r>
            <a:r>
              <a:rPr lang="en-US" altLang="zh-CN" sz="1800" smtClean="0">
                <a:ea typeface="宋体" charset="-122"/>
              </a:rPr>
              <a:t> attribute of relation 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           </a:t>
            </a:r>
            <a:r>
              <a:rPr lang="en-US" altLang="zh-CN" sz="1800" i="1" smtClean="0">
                <a:ea typeface="宋体" charset="-122"/>
              </a:rPr>
              <a:t>marriedperson(name, address, spouse)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6" y="1135063"/>
            <a:ext cx="7417962" cy="4537191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An 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assertion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is a predicate expressing a condition that we wish the database always to satisfy.</a:t>
            </a:r>
          </a:p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An assertion in SQL takes the form</a:t>
            </a:r>
          </a:p>
          <a:p>
            <a:pPr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create assertion </a:t>
            </a:r>
            <a:r>
              <a:rPr lang="en-US" altLang="zh-CN" sz="1800" dirty="0" smtClean="0">
                <a:ea typeface="宋体" charset="-122"/>
              </a:rPr>
              <a:t>&lt;assertion-name&gt; </a:t>
            </a: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 &lt;predicate&gt;</a:t>
            </a:r>
          </a:p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When an assertion is made, the system tests it for validity, and tests it again on every update that may violate the assertion</a:t>
            </a:r>
          </a:p>
          <a:p>
            <a:pPr lvl="1">
              <a:tabLst>
                <a:tab pos="625475" algn="l"/>
              </a:tabLst>
            </a:pPr>
            <a:r>
              <a:rPr lang="en-US" altLang="zh-CN" sz="1600" dirty="0" smtClean="0">
                <a:ea typeface="宋体" charset="-122"/>
              </a:rPr>
              <a:t>This testing may introduce a significant amount of overhead; hence assertions should be used with great care.</a:t>
            </a:r>
          </a:p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Asserting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for all </a:t>
            </a:r>
            <a:r>
              <a:rPr lang="en-US" altLang="zh-CN" sz="1800" i="1" dirty="0" smtClean="0">
                <a:ea typeface="宋体" charset="-122"/>
              </a:rPr>
              <a:t>X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i="1" dirty="0" smtClean="0">
                <a:ea typeface="宋体" charset="-122"/>
              </a:rPr>
              <a:t>P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X</a:t>
            </a:r>
            <a:r>
              <a:rPr lang="en-US" altLang="zh-CN" sz="1800" dirty="0" smtClean="0">
                <a:ea typeface="宋体" charset="-122"/>
              </a:rPr>
              <a:t>)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is achieved in a round-about fashion using  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not exists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 such that not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P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8305800" cy="4724400"/>
          </a:xfrm>
        </p:spPr>
        <p:txBody>
          <a:bodyPr/>
          <a:lstStyle/>
          <a:p>
            <a:pPr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800" dirty="0" smtClean="0">
                <a:ea typeface="宋体" charset="-122"/>
              </a:rPr>
              <a:t>For each tuple in the </a:t>
            </a:r>
            <a:r>
              <a:rPr lang="en-US" altLang="zh-CN" sz="1800" i="1" dirty="0" smtClean="0">
                <a:ea typeface="宋体" charset="-122"/>
              </a:rPr>
              <a:t>student </a:t>
            </a:r>
            <a:r>
              <a:rPr lang="en-US" altLang="zh-CN" sz="1800" dirty="0" smtClean="0">
                <a:ea typeface="宋体" charset="-122"/>
              </a:rPr>
              <a:t>relation, the value of the attribute </a:t>
            </a:r>
            <a:r>
              <a:rPr lang="en-US" altLang="zh-CN" sz="1800" i="1" dirty="0" err="1" smtClean="0">
                <a:ea typeface="宋体" charset="-122"/>
              </a:rPr>
              <a:t>tot_cred</a:t>
            </a:r>
            <a:r>
              <a:rPr lang="en-US" altLang="zh-CN" sz="1800" dirty="0" smtClean="0">
                <a:ea typeface="宋体" charset="-122"/>
              </a:rPr>
              <a:t> must equal the sum of credits of course that the student has </a:t>
            </a:r>
            <a:r>
              <a:rPr lang="en-US" altLang="zh-CN" sz="1800" dirty="0" err="1" smtClean="0">
                <a:ea typeface="宋体" charset="-122"/>
              </a:rPr>
              <a:t>comleted</a:t>
            </a:r>
            <a:r>
              <a:rPr lang="en-US" altLang="zh-CN" sz="1800" dirty="0" smtClean="0">
                <a:ea typeface="宋体" charset="-122"/>
              </a:rPr>
              <a:t> successfully. </a:t>
            </a:r>
            <a:endParaRPr lang="en-US" altLang="zh-CN" sz="1800" dirty="0" smtClean="0">
              <a:ea typeface="宋体" charset="-122"/>
            </a:endParaRPr>
          </a:p>
          <a:p>
            <a:pPr marL="0" indent="0">
              <a:buNone/>
              <a:tabLst>
                <a:tab pos="461963" algn="l"/>
                <a:tab pos="625475" algn="l"/>
                <a:tab pos="803275" algn="l"/>
              </a:tabLst>
            </a:pPr>
            <a:endParaRPr lang="en-US" altLang="zh-CN" sz="1800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400" b="1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ea typeface="宋体" charset="-122"/>
              </a:rPr>
              <a:t>create </a:t>
            </a:r>
            <a:r>
              <a:rPr lang="en-US" altLang="zh-CN" sz="1600" b="1" dirty="0" smtClean="0">
                <a:ea typeface="宋体" charset="-122"/>
              </a:rPr>
              <a:t>assertion </a:t>
            </a:r>
            <a:r>
              <a:rPr lang="en-US" altLang="zh-CN" sz="1600" i="1" dirty="0" err="1" smtClean="0">
                <a:ea typeface="宋体" charset="-122"/>
              </a:rPr>
              <a:t>credits_earned_constraint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</a:t>
            </a:r>
            <a:r>
              <a:rPr lang="en-US" altLang="zh-CN" sz="1600" b="1" dirty="0" smtClean="0">
                <a:ea typeface="宋体" charset="-122"/>
              </a:rPr>
              <a:t>		(</a:t>
            </a:r>
            <a:r>
              <a:rPr lang="en-US" altLang="zh-CN" sz="1600" b="1" dirty="0" smtClean="0">
                <a:ea typeface="宋体" charset="-122"/>
              </a:rPr>
              <a:t>not exists (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</a:t>
            </a:r>
            <a:r>
              <a:rPr lang="en-US" altLang="zh-CN" sz="1600" b="1" dirty="0" smtClean="0">
                <a:ea typeface="宋体" charset="-122"/>
              </a:rPr>
              <a:t>	    </a:t>
            </a:r>
            <a:r>
              <a:rPr lang="en-US" altLang="zh-CN" sz="1600" b="1" dirty="0" smtClean="0">
                <a:ea typeface="宋体" charset="-122"/>
              </a:rPr>
              <a:t>select *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600" b="1" dirty="0" smtClean="0">
                <a:ea typeface="宋体" charset="-122"/>
              </a:rPr>
              <a:t>              </a:t>
            </a:r>
            <a:r>
              <a:rPr lang="en-US" altLang="zh-CN" sz="1600" b="1" dirty="0" smtClean="0">
                <a:ea typeface="宋体" charset="-122"/>
              </a:rPr>
              <a:t>		   from </a:t>
            </a:r>
            <a:r>
              <a:rPr lang="en-US" altLang="zh-CN" sz="1600" i="1" dirty="0" smtClean="0">
                <a:ea typeface="宋体" charset="-122"/>
              </a:rPr>
              <a:t>student  </a:t>
            </a:r>
            <a:r>
              <a:rPr lang="en-US" altLang="zh-CN" sz="1600" i="1" dirty="0" smtClean="0">
                <a:solidFill>
                  <a:srgbClr val="FF0000"/>
                </a:solidFill>
                <a:ea typeface="宋体" charset="-122"/>
              </a:rPr>
              <a:t>S</a:t>
            </a:r>
            <a:r>
              <a:rPr lang="en-US" altLang="zh-CN" sz="1600" i="1" dirty="0" smtClean="0">
                <a:ea typeface="宋体" charset="-122"/>
              </a:rPr>
              <a:t/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       </a:t>
            </a:r>
            <a:r>
              <a:rPr lang="en-US" altLang="zh-CN" sz="1600" i="1" dirty="0" smtClean="0">
                <a:ea typeface="宋体" charset="-122"/>
              </a:rPr>
              <a:t>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tot_cred</a:t>
            </a:r>
            <a:r>
              <a:rPr lang="en-US" altLang="zh-CN" sz="1600" i="1" dirty="0" smtClean="0">
                <a:ea typeface="宋体" charset="-122"/>
              </a:rPr>
              <a:t> &lt;&gt;</a:t>
            </a:r>
            <a:r>
              <a:rPr lang="en-US" altLang="zh-CN" sz="1600" b="1" dirty="0" smtClean="0">
                <a:ea typeface="宋体" charset="-122"/>
              </a:rPr>
              <a:t> (  </a:t>
            </a: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600" b="1" dirty="0">
                <a:ea typeface="宋体" charset="-122"/>
              </a:rPr>
              <a:t>	</a:t>
            </a:r>
            <a:r>
              <a:rPr lang="en-US" altLang="zh-CN" sz="1600" b="1" dirty="0" smtClean="0">
                <a:ea typeface="宋体" charset="-122"/>
              </a:rPr>
              <a:t>					select  sum(</a:t>
            </a:r>
            <a:r>
              <a:rPr lang="en-US" altLang="zh-CN" sz="1600" i="1" dirty="0" smtClean="0">
                <a:ea typeface="宋体" charset="-122"/>
              </a:rPr>
              <a:t> credits)</a:t>
            </a:r>
            <a:r>
              <a:rPr lang="en-US" altLang="zh-CN" sz="1600" b="1" dirty="0" smtClean="0">
                <a:ea typeface="宋体" charset="-122"/>
              </a:rPr>
              <a:t/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					from </a:t>
            </a:r>
            <a:r>
              <a:rPr lang="en-US" altLang="zh-CN" sz="1600" i="1" dirty="0" smtClean="0">
                <a:ea typeface="宋体" charset="-122"/>
              </a:rPr>
              <a:t>takes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nature join </a:t>
            </a:r>
            <a:r>
              <a:rPr lang="en-US" altLang="zh-CN" sz="1600" i="1" dirty="0" smtClean="0">
                <a:ea typeface="宋体" charset="-122"/>
              </a:rPr>
              <a:t>course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	         	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smtClean="0">
                <a:ea typeface="宋体" charset="-122"/>
              </a:rPr>
              <a:t>takes.ID = </a:t>
            </a:r>
            <a:r>
              <a:rPr lang="en-US" altLang="zh-CN" sz="1600" i="1" dirty="0" smtClean="0">
                <a:solidFill>
                  <a:srgbClr val="FF0000"/>
                </a:solidFill>
                <a:ea typeface="宋体" charset="-122"/>
              </a:rPr>
              <a:t>S.ID</a:t>
            </a:r>
            <a:r>
              <a:rPr lang="en-US" altLang="zh-CN" sz="1600" i="1" dirty="0" smtClean="0">
                <a:ea typeface="宋体" charset="-122"/>
              </a:rPr>
              <a:t/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				           </a:t>
            </a:r>
            <a:r>
              <a:rPr lang="en-US" altLang="zh-CN" sz="1600" b="1" dirty="0" smtClean="0">
                <a:ea typeface="宋体" charset="-122"/>
              </a:rPr>
              <a:t>and </a:t>
            </a:r>
            <a:r>
              <a:rPr lang="en-US" altLang="zh-CN" sz="1600" i="1" dirty="0" smtClean="0">
                <a:ea typeface="宋体" charset="-122"/>
              </a:rPr>
              <a:t>grade </a:t>
            </a:r>
            <a:r>
              <a:rPr lang="en-US" altLang="zh-CN" sz="1600" b="1" dirty="0" smtClean="0">
                <a:ea typeface="宋体" charset="-122"/>
              </a:rPr>
              <a:t>is not null and 								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grade &lt;&gt; ‘F</a:t>
            </a:r>
            <a:r>
              <a:rPr lang="en-US" altLang="zh-CN" sz="1600" i="1" dirty="0" smtClean="0">
                <a:ea typeface="宋体" charset="-122"/>
              </a:rPr>
              <a:t>’</a:t>
            </a: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600" i="1" dirty="0" smtClean="0">
                <a:ea typeface="宋体" charset="-122"/>
              </a:rPr>
              <a:t>					  </a:t>
            </a:r>
            <a:r>
              <a:rPr lang="en-US" altLang="zh-CN" sz="1600" dirty="0" smtClean="0">
                <a:ea typeface="宋体" charset="-122"/>
              </a:rPr>
              <a:t>)</a:t>
            </a:r>
            <a:endParaRPr lang="en-US" altLang="zh-CN" sz="1600" dirty="0" smtClean="0">
              <a:ea typeface="宋体" charset="-122"/>
            </a:endParaRP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600" i="1" dirty="0">
                <a:ea typeface="宋体" charset="-122"/>
              </a:rPr>
              <a:t>	</a:t>
            </a:r>
            <a:r>
              <a:rPr lang="en-US" altLang="zh-CN" sz="1600" i="1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ea typeface="宋体" charset="-122"/>
              </a:rPr>
              <a:t>)</a:t>
            </a: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Index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a typeface="宋体" charset="-122"/>
              </a:rPr>
              <a:t>Creation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838" y="953651"/>
            <a:ext cx="8070083" cy="5356714"/>
          </a:xfrm>
        </p:spPr>
        <p:txBody>
          <a:bodyPr/>
          <a:lstStyle/>
          <a:p>
            <a:r>
              <a:rPr lang="en-US" altLang="zh-CN" sz="2000" b="1" dirty="0" smtClean="0"/>
              <a:t>create table </a:t>
            </a:r>
            <a:r>
              <a:rPr lang="en-US" altLang="zh-CN" sz="2000" i="1" dirty="0" smtClean="0"/>
              <a:t>student	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	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ID </a:t>
            </a:r>
            <a:r>
              <a:rPr lang="en-US" altLang="zh-CN" sz="2000" b="1" dirty="0" smtClean="0"/>
              <a:t>varchar </a:t>
            </a:r>
            <a:r>
              <a:rPr lang="en-US" altLang="zh-CN" sz="2000" dirty="0" smtClean="0"/>
              <a:t>(5),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name </a:t>
            </a:r>
            <a:r>
              <a:rPr lang="en-US" altLang="zh-CN" sz="2000" b="1" dirty="0" smtClean="0"/>
              <a:t>varchar </a:t>
            </a:r>
            <a:r>
              <a:rPr lang="en-US" altLang="zh-CN" sz="2000" dirty="0" smtClean="0"/>
              <a:t>(20) </a:t>
            </a:r>
            <a:r>
              <a:rPr lang="en-US" altLang="zh-CN" sz="2000" b="1" dirty="0" smtClean="0"/>
              <a:t>not null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i="1" dirty="0" err="1" smtClean="0"/>
              <a:t>dept_name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varchar </a:t>
            </a:r>
            <a:r>
              <a:rPr lang="en-US" altLang="zh-CN" sz="2000" dirty="0" smtClean="0"/>
              <a:t>(20),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i="1" dirty="0" err="1" smtClean="0"/>
              <a:t>tot_cred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numeric </a:t>
            </a:r>
            <a:r>
              <a:rPr lang="en-US" altLang="zh-CN" sz="2000" dirty="0" smtClean="0"/>
              <a:t>(3,0) </a:t>
            </a:r>
            <a:r>
              <a:rPr lang="en-US" altLang="zh-CN" sz="2000" b="1" dirty="0" smtClean="0"/>
              <a:t>default </a:t>
            </a:r>
            <a:r>
              <a:rPr lang="en-US" altLang="zh-CN" sz="2000" dirty="0" smtClean="0"/>
              <a:t>0,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primary key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ID</a:t>
            </a:r>
            <a:r>
              <a:rPr lang="en-US" altLang="zh-CN" sz="2000" dirty="0" smtClean="0"/>
              <a:t>))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b="1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create </a:t>
            </a:r>
            <a:r>
              <a:rPr lang="en-US" altLang="zh-CN" b="1" dirty="0" smtClean="0">
                <a:solidFill>
                  <a:srgbClr val="FF0000"/>
                </a:solidFill>
              </a:rPr>
              <a:t>index </a:t>
            </a:r>
            <a:r>
              <a:rPr lang="en-US" altLang="zh-CN" i="1" dirty="0" err="1" smtClean="0"/>
              <a:t>studentName_Idx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on </a:t>
            </a:r>
            <a:r>
              <a:rPr lang="en-US" altLang="zh-CN" i="1" dirty="0" smtClean="0"/>
              <a:t>student(name)</a:t>
            </a:r>
            <a:endParaRPr lang="en-US" altLang="zh-CN" dirty="0"/>
          </a:p>
          <a:p>
            <a:r>
              <a:rPr lang="en-US" altLang="zh-CN" sz="2000" dirty="0" smtClean="0"/>
              <a:t>Indices are data structures used to speed up access to records with specified values for index attributes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e.g. </a:t>
            </a:r>
            <a:r>
              <a:rPr lang="en-US" altLang="zh-CN" sz="2000" b="1" dirty="0" smtClean="0"/>
              <a:t>select *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from 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student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/>
              <a:t>ID </a:t>
            </a:r>
            <a:r>
              <a:rPr lang="en-US" altLang="zh-CN" sz="2000" i="1" dirty="0" smtClean="0"/>
              <a:t>= </a:t>
            </a:r>
            <a:r>
              <a:rPr lang="en-US" altLang="zh-CN" sz="2000" dirty="0" smtClean="0"/>
              <a:t>‘12345’</a:t>
            </a:r>
            <a:endParaRPr lang="en-US" altLang="zh-CN" dirty="0" smtClean="0"/>
          </a:p>
          <a:p>
            <a:pPr lvl="1">
              <a:buFont typeface="Monotype Sorts" pitchFamily="2" charset="2"/>
              <a:buNone/>
            </a:pPr>
            <a:r>
              <a:rPr lang="en-US" altLang="zh-CN" sz="2000" dirty="0" smtClean="0"/>
              <a:t>can be executed by using the index to find the required record, without looking at all records of </a:t>
            </a:r>
            <a:r>
              <a:rPr lang="en-US" altLang="zh-CN" sz="2000" i="1" dirty="0" smtClean="0"/>
              <a:t>student</a:t>
            </a:r>
          </a:p>
          <a:p>
            <a:pPr lvl="1">
              <a:buFont typeface="Monotype Sorts" pitchFamily="2" charset="2"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882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 Example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51" y="1154519"/>
            <a:ext cx="7661275" cy="4506979"/>
          </a:xfrm>
        </p:spPr>
        <p:txBody>
          <a:bodyPr/>
          <a:lstStyle/>
          <a:p>
            <a:pPr marL="346075" indent="-346075">
              <a:tabLst>
                <a:tab pos="625475" algn="l"/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The sum of all loan amounts for each branch must be less than the sum of all account balances at the branch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marL="346075" indent="-346075">
              <a:tabLst>
                <a:tab pos="625475" algn="l"/>
                <a:tab pos="966788" algn="l"/>
              </a:tabLst>
            </a:pPr>
            <a:endParaRPr lang="en-US" altLang="zh-CN" sz="1800" dirty="0" smtClean="0">
              <a:ea typeface="宋体" charset="-122"/>
            </a:endParaRP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altLang="zh-CN" sz="1800" b="1" dirty="0" smtClean="0">
                <a:ea typeface="宋体" charset="-122"/>
              </a:rPr>
              <a:t>     </a:t>
            </a:r>
            <a:r>
              <a:rPr lang="en-US" altLang="zh-CN" sz="1800" b="1" dirty="0" smtClean="0">
                <a:ea typeface="宋体" charset="-122"/>
              </a:rPr>
              <a:t>     </a:t>
            </a:r>
            <a:r>
              <a:rPr lang="en-US" altLang="zh-CN" sz="1600" b="1" dirty="0" smtClean="0">
                <a:ea typeface="宋体" charset="-122"/>
              </a:rPr>
              <a:t>create </a:t>
            </a:r>
            <a:r>
              <a:rPr lang="en-US" altLang="zh-CN" sz="1600" b="1" dirty="0" smtClean="0">
                <a:ea typeface="宋体" charset="-122"/>
              </a:rPr>
              <a:t>assertion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i="1" dirty="0" err="1" smtClean="0">
                <a:ea typeface="宋体" charset="-122"/>
              </a:rPr>
              <a:t>sum_constraint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</a:t>
            </a:r>
            <a:r>
              <a:rPr lang="en-US" altLang="zh-CN" sz="1600" b="1" dirty="0" smtClean="0">
                <a:ea typeface="宋体" charset="-122"/>
              </a:rPr>
              <a:t>        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not exists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select * 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                    from </a:t>
            </a:r>
            <a:r>
              <a:rPr lang="en-US" altLang="zh-CN" sz="1600" i="1" dirty="0" smtClean="0">
                <a:ea typeface="宋体" charset="-122"/>
              </a:rPr>
              <a:t>branch </a:t>
            </a:r>
            <a:r>
              <a:rPr lang="en-US" altLang="zh-CN" sz="1600" i="1" dirty="0" smtClean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1600" i="1" dirty="0" smtClean="0">
                <a:ea typeface="宋体" charset="-122"/>
              </a:rPr>
              <a:t/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   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select sum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smtClean="0">
                <a:ea typeface="宋体" charset="-122"/>
              </a:rPr>
              <a:t>amount </a:t>
            </a:r>
            <a:r>
              <a:rPr lang="en-US" altLang="zh-CN" sz="1600" dirty="0" smtClean="0">
                <a:ea typeface="宋体" charset="-122"/>
              </a:rPr>
              <a:t>)</a:t>
            </a:r>
            <a:r>
              <a:rPr lang="en-US" altLang="zh-CN" sz="1600" b="1" dirty="0" smtClean="0">
                <a:ea typeface="宋体" charset="-122"/>
              </a:rPr>
              <a:t/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                                from </a:t>
            </a:r>
            <a:r>
              <a:rPr lang="en-US" altLang="zh-CN" sz="1600" i="1" dirty="0" smtClean="0">
                <a:ea typeface="宋体" charset="-122"/>
              </a:rPr>
              <a:t>loan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	           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loan.branch_name</a:t>
            </a:r>
            <a:r>
              <a:rPr lang="en-US" altLang="zh-CN" sz="1600" i="1" dirty="0" smtClean="0">
                <a:ea typeface="宋体" charset="-122"/>
              </a:rPr>
              <a:t> = 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                                                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1600" i="1" dirty="0" err="1" smtClean="0">
                <a:ea typeface="宋体" charset="-122"/>
              </a:rPr>
              <a:t>.branch_name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)</a:t>
            </a:r>
            <a:r>
              <a:rPr lang="en-US" altLang="zh-CN" sz="1600" i="1" dirty="0" smtClean="0">
                <a:ea typeface="宋体" charset="-122"/>
              </a:rPr>
              <a:t/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                            &gt;=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select sum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smtClean="0">
                <a:ea typeface="宋体" charset="-122"/>
              </a:rPr>
              <a:t>amount </a:t>
            </a:r>
            <a:r>
              <a:rPr lang="en-US" altLang="zh-CN" sz="1600" dirty="0" smtClean="0">
                <a:ea typeface="宋体" charset="-122"/>
              </a:rPr>
              <a:t>)</a:t>
            </a:r>
            <a:r>
              <a:rPr lang="en-US" altLang="zh-CN" sz="1600" b="1" dirty="0" smtClean="0">
                <a:ea typeface="宋体" charset="-122"/>
              </a:rPr>
              <a:t> 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                                 from</a:t>
            </a:r>
            <a:r>
              <a:rPr lang="en-US" altLang="zh-CN" sz="1600" i="1" dirty="0" smtClean="0">
                <a:ea typeface="宋体" charset="-122"/>
              </a:rPr>
              <a:t> account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	           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loan.branch_name</a:t>
            </a:r>
            <a:r>
              <a:rPr lang="en-US" altLang="zh-CN" sz="1600" i="1" dirty="0" smtClean="0">
                <a:ea typeface="宋体" charset="-122"/>
              </a:rPr>
              <a:t> = 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                                                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1600" i="1" dirty="0" err="1" smtClean="0">
                <a:ea typeface="宋体" charset="-122"/>
              </a:rPr>
              <a:t>.branch_name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altLang="zh-CN" sz="1600" dirty="0" smtClean="0">
                <a:ea typeface="宋体" charset="-122"/>
              </a:rPr>
              <a:t>                                 )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altLang="zh-CN" sz="1600" dirty="0" smtClean="0">
                <a:ea typeface="宋体" charset="-122"/>
              </a:rPr>
              <a:t>                     )</a:t>
            </a:r>
            <a:endParaRPr lang="en-US" altLang="zh-CN" sz="1600" dirty="0" smtClean="0">
              <a:ea typeface="宋体" charset="-122"/>
            </a:endParaRP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Triggers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88" y="1208088"/>
            <a:ext cx="7362058" cy="3921473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A 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trigger</a:t>
            </a:r>
            <a:r>
              <a:rPr lang="en-US" altLang="zh-CN" sz="1800" dirty="0" smtClean="0">
                <a:ea typeface="宋体" charset="-122"/>
              </a:rPr>
              <a:t> is a statement that is executed automatically by the system as a side effect of a modification to the database.</a:t>
            </a:r>
          </a:p>
          <a:p>
            <a:pPr>
              <a:spcBef>
                <a:spcPts val="1800"/>
              </a:spcBef>
            </a:pPr>
            <a:r>
              <a:rPr lang="en-US" altLang="zh-CN" sz="1800" dirty="0" smtClean="0">
                <a:ea typeface="宋体" charset="-122"/>
              </a:rPr>
              <a:t>To design a trigger mechanism, we must: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Specify the </a:t>
            </a:r>
            <a:r>
              <a:rPr lang="en-US" altLang="zh-CN" sz="1600" dirty="0" smtClean="0">
                <a:solidFill>
                  <a:srgbClr val="C00000"/>
                </a:solidFill>
                <a:ea typeface="宋体" charset="-122"/>
              </a:rPr>
              <a:t>conditions</a:t>
            </a:r>
            <a:r>
              <a:rPr lang="en-US" altLang="zh-CN" sz="1600" dirty="0" smtClean="0">
                <a:ea typeface="宋体" charset="-122"/>
              </a:rPr>
              <a:t> under which the trigger is to be executed.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Specify the </a:t>
            </a:r>
            <a:r>
              <a:rPr lang="en-US" altLang="zh-CN" sz="1600" dirty="0" smtClean="0">
                <a:solidFill>
                  <a:srgbClr val="C00000"/>
                </a:solidFill>
                <a:ea typeface="宋体" charset="-122"/>
              </a:rPr>
              <a:t>actions</a:t>
            </a:r>
            <a:r>
              <a:rPr lang="en-US" altLang="zh-CN" sz="1600" dirty="0" smtClean="0">
                <a:ea typeface="宋体" charset="-122"/>
              </a:rPr>
              <a:t> to be taken when the trigger executes.</a:t>
            </a:r>
          </a:p>
          <a:p>
            <a:pPr>
              <a:spcBef>
                <a:spcPts val="1800"/>
              </a:spcBef>
            </a:pPr>
            <a:r>
              <a:rPr lang="en-US" altLang="zh-CN" sz="1800" dirty="0" smtClean="0">
                <a:ea typeface="宋体" charset="-122"/>
              </a:rPr>
              <a:t>Triggers introduced to SQL standard in SQL:1999, but supported even earlier using non-standard syntax by most databases.	</a:t>
            </a:r>
          </a:p>
          <a:p>
            <a:pPr lvl="1">
              <a:spcBef>
                <a:spcPts val="1800"/>
              </a:spcBef>
            </a:pPr>
            <a:r>
              <a:rPr lang="en-US" altLang="zh-CN" sz="1600" dirty="0">
                <a:ea typeface="宋体" charset="-122"/>
              </a:rPr>
              <a:t>Syntax illustrated here may not work exactly on your database system;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check the system manuals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Triggering Events and Actions in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71575"/>
            <a:ext cx="7613650" cy="49890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Triggering event can be </a:t>
            </a:r>
            <a:r>
              <a:rPr lang="en-US" altLang="zh-CN" sz="1800" b="1" dirty="0" smtClean="0">
                <a:ea typeface="宋体" charset="-122"/>
              </a:rPr>
              <a:t>insert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b="1" dirty="0" smtClean="0">
                <a:ea typeface="宋体" charset="-122"/>
              </a:rPr>
              <a:t>delete</a:t>
            </a:r>
            <a:r>
              <a:rPr lang="en-US" altLang="zh-CN" sz="1800" dirty="0" smtClean="0">
                <a:ea typeface="宋体" charset="-122"/>
              </a:rPr>
              <a:t> or </a:t>
            </a:r>
            <a:r>
              <a:rPr lang="en-US" altLang="zh-CN" sz="1800" b="1" dirty="0" smtClean="0">
                <a:ea typeface="宋体" charset="-122"/>
              </a:rPr>
              <a:t>update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E.g. after update of </a:t>
            </a:r>
            <a:r>
              <a:rPr lang="en-US" altLang="zh-CN" sz="1600" i="1" dirty="0" smtClean="0">
                <a:ea typeface="宋体" charset="-122"/>
              </a:rPr>
              <a:t>grade </a:t>
            </a:r>
            <a:r>
              <a:rPr lang="en-US" altLang="zh-CN" sz="1600" b="1" dirty="0" smtClean="0">
                <a:ea typeface="宋体" charset="-122"/>
              </a:rPr>
              <a:t>on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takes</a:t>
            </a:r>
          </a:p>
          <a:p>
            <a:pPr lvl="1">
              <a:lnSpc>
                <a:spcPct val="90000"/>
              </a:lnSpc>
            </a:pPr>
            <a:endParaRPr lang="en-US" altLang="zh-CN" sz="1600" i="1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referencing old row as</a:t>
            </a:r>
            <a:r>
              <a:rPr lang="en-US" altLang="zh-CN" sz="1600" dirty="0" smtClean="0">
                <a:ea typeface="宋体" charset="-122"/>
              </a:rPr>
              <a:t>   :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referencing new row as  : </a:t>
            </a:r>
            <a:r>
              <a:rPr lang="en-US" altLang="zh-CN" sz="1600" dirty="0" smtClean="0">
                <a:ea typeface="宋体" charset="-122"/>
              </a:rPr>
              <a:t>for inserts and </a:t>
            </a:r>
            <a:r>
              <a:rPr lang="en-US" altLang="zh-CN" sz="1600" dirty="0" smtClean="0">
                <a:ea typeface="宋体" charset="-122"/>
              </a:rPr>
              <a:t>updates</a:t>
            </a:r>
          </a:p>
          <a:p>
            <a:pPr lvl="1">
              <a:lnSpc>
                <a:spcPct val="90000"/>
              </a:lnSpc>
            </a:pPr>
            <a:endParaRPr lang="en-US" altLang="zh-CN" sz="1600" b="1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Triggers can be activated before an event, which can serve as extra constraints.  E.g. convert blanks grade to null.</a:t>
            </a:r>
          </a:p>
          <a:p>
            <a:pPr lvl="0">
              <a:lnSpc>
                <a:spcPct val="80000"/>
              </a:lnSpc>
              <a:buClr>
                <a:srgbClr val="CC3300"/>
              </a:buClr>
              <a:buNone/>
            </a:pPr>
            <a:r>
              <a:rPr lang="en-US" altLang="zh-CN" sz="1800" b="1" dirty="0" smtClean="0">
                <a:ea typeface="宋体" charset="-122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create trigger </a:t>
            </a:r>
            <a:r>
              <a:rPr lang="en-US" altLang="en-US" sz="16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setnull_trigger</a:t>
            </a:r>
            <a: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i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before</a:t>
            </a:r>
            <a:r>
              <a:rPr lang="en-US" altLang="en-US" sz="1600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update of </a:t>
            </a:r>
            <a: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>takes</a:t>
            </a:r>
            <a:b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referencing new row as </a:t>
            </a:r>
            <a:r>
              <a:rPr lang="en-US" altLang="en-US" sz="16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</a:t>
            </a:r>
            <a: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/>
            </a:r>
            <a:b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for each row</a:t>
            </a:r>
            <a:b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when (</a:t>
            </a:r>
            <a:r>
              <a:rPr lang="en-US" altLang="en-US" sz="16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nrow.grade</a:t>
            </a:r>
            <a:r>
              <a:rPr lang="en-US" altLang="en-US" sz="1600" dirty="0">
                <a:solidFill>
                  <a:srgbClr val="000000"/>
                </a:solidFill>
                <a:ea typeface="MS PGothic" panose="020B0600070205080204" pitchFamily="34" charset="-128"/>
              </a:rPr>
              <a:t> = </a:t>
            </a:r>
            <a:r>
              <a:rPr lang="ja-JP" altLang="en-US" sz="1600" dirty="0">
                <a:solidFill>
                  <a:srgbClr val="000000"/>
                </a:solidFill>
                <a:ea typeface="MS PGothic" panose="020B0600070205080204" pitchFamily="34" charset="-128"/>
              </a:rPr>
              <a:t>‘</a:t>
            </a:r>
            <a: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ja-JP" altLang="en-US" sz="1600" dirty="0">
                <a:solidFill>
                  <a:srgbClr val="000000"/>
                </a:solidFill>
                <a:ea typeface="MS PGothic" panose="020B0600070205080204" pitchFamily="34" charset="-128"/>
              </a:rPr>
              <a:t>‘</a:t>
            </a:r>
            <a: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  <a:t>)</a:t>
            </a:r>
            <a:b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  <a:t>         </a:t>
            </a:r>
            <a:r>
              <a:rPr lang="en-US" altLang="ja-JP" sz="160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1600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begin </a:t>
            </a: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atomic</a:t>
            </a:r>
            <a:r>
              <a:rPr lang="en-US" altLang="ja-JP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/>
            </a:r>
            <a:br>
              <a:rPr lang="en-US" altLang="ja-JP" sz="16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          set </a:t>
            </a:r>
            <a:r>
              <a:rPr lang="en-US" altLang="ja-JP" sz="16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nrow.grade</a:t>
            </a:r>
            <a:r>
              <a:rPr lang="en-US" altLang="ja-JP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  <a:t>= </a:t>
            </a: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null;</a:t>
            </a:r>
            <a:b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         </a:t>
            </a:r>
            <a:r>
              <a:rPr lang="en-US" altLang="ja-JP" sz="1600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end</a:t>
            </a: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Trigger to Maintain </a:t>
            </a:r>
            <a:r>
              <a:rPr lang="en-US" altLang="en-US" dirty="0" err="1">
                <a:ea typeface="宋体" charset="-122"/>
              </a:rPr>
              <a:t>credits_earned</a:t>
            </a:r>
            <a:r>
              <a:rPr lang="en-US" altLang="en-US" dirty="0">
                <a:ea typeface="宋体" charset="-122"/>
              </a:rPr>
              <a:t> value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4155" y="1315147"/>
            <a:ext cx="6879065" cy="419355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 smtClean="0"/>
              <a:t>create trigger </a:t>
            </a:r>
            <a:r>
              <a:rPr lang="en-US" altLang="en-US" sz="1800" i="1" dirty="0" err="1" smtClean="0"/>
              <a:t>credits_earned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after update of </a:t>
            </a:r>
            <a:r>
              <a:rPr lang="en-US" altLang="en-US" sz="1800" i="1" dirty="0" smtClean="0"/>
              <a:t>takes </a:t>
            </a:r>
            <a:r>
              <a:rPr lang="en-US" altLang="en-US" sz="1800" b="1" dirty="0" smtClean="0"/>
              <a:t>on 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grade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b="1" dirty="0" smtClean="0"/>
              <a:t>referencing new row as </a:t>
            </a:r>
            <a:r>
              <a:rPr lang="en-US" altLang="en-US" sz="1800" i="1" dirty="0" err="1" smtClean="0"/>
              <a:t>nrow</a:t>
            </a:r>
            <a:r>
              <a:rPr lang="en-US" altLang="en-US" sz="1800" i="1" dirty="0" smtClean="0"/>
              <a:t/>
            </a:r>
            <a:br>
              <a:rPr lang="en-US" altLang="en-US" sz="1800" i="1" dirty="0" smtClean="0"/>
            </a:br>
            <a:r>
              <a:rPr lang="en-US" altLang="en-US" sz="1800" b="1" dirty="0" smtClean="0"/>
              <a:t>referencing old row as </a:t>
            </a:r>
            <a:r>
              <a:rPr lang="en-US" altLang="en-US" sz="1800" i="1" dirty="0" err="1" smtClean="0"/>
              <a:t>orow</a:t>
            </a:r>
            <a:r>
              <a:rPr lang="en-US" altLang="en-US" sz="1800" i="1" dirty="0" smtClean="0"/>
              <a:t/>
            </a:r>
            <a:br>
              <a:rPr lang="en-US" altLang="en-US" sz="1800" i="1" dirty="0" smtClean="0"/>
            </a:br>
            <a:r>
              <a:rPr lang="en-US" altLang="en-US" sz="1800" b="1" dirty="0" smtClean="0"/>
              <a:t>for each row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when </a:t>
            </a:r>
            <a:r>
              <a:rPr lang="en-US" altLang="en-US" sz="1800" i="1" dirty="0" err="1" smtClean="0"/>
              <a:t>nrow.grade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&lt;&gt; ’F’ </a:t>
            </a:r>
            <a:r>
              <a:rPr lang="en-US" altLang="en-US" sz="1800" b="1" dirty="0" smtClean="0"/>
              <a:t>and </a:t>
            </a:r>
            <a:r>
              <a:rPr lang="en-US" altLang="en-US" sz="1800" i="1" dirty="0" err="1" smtClean="0"/>
              <a:t>nrow.grade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is not null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and 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/>
              <a:t>orow.grade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= ’F’ </a:t>
            </a:r>
            <a:r>
              <a:rPr lang="en-US" altLang="en-US" sz="1800" b="1" dirty="0" smtClean="0"/>
              <a:t>or </a:t>
            </a:r>
            <a:r>
              <a:rPr lang="en-US" altLang="en-US" sz="1800" i="1" dirty="0" err="1" smtClean="0"/>
              <a:t>orow.grade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is null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b="1" dirty="0" smtClean="0"/>
              <a:t>begin atomic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update </a:t>
            </a:r>
            <a:r>
              <a:rPr lang="en-US" altLang="en-US" sz="1800" i="1" dirty="0" smtClean="0"/>
              <a:t>student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</a:t>
            </a:r>
            <a:r>
              <a:rPr lang="en-US" altLang="en-US" sz="1800" b="1" dirty="0" smtClean="0"/>
              <a:t>set </a:t>
            </a:r>
            <a:r>
              <a:rPr lang="en-US" altLang="en-US" sz="1800" i="1" dirty="0" err="1" smtClean="0"/>
              <a:t>tot_cred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/>
              <a:t>tot_cred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+ 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(</a:t>
            </a:r>
            <a:r>
              <a:rPr lang="en-US" altLang="en-US" sz="1800" b="1" dirty="0" smtClean="0"/>
              <a:t>select </a:t>
            </a:r>
            <a:r>
              <a:rPr lang="en-US" altLang="en-US" sz="1800" i="1" dirty="0" smtClean="0"/>
              <a:t>credits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course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err="1" smtClean="0"/>
              <a:t>course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course_id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>
                <a:solidFill>
                  <a:srgbClr val="FF0000"/>
                </a:solidFill>
              </a:rPr>
              <a:t>nrow.</a:t>
            </a:r>
            <a:r>
              <a:rPr lang="en-US" altLang="en-US" sz="1800" i="1" dirty="0" err="1" smtClean="0"/>
              <a:t>course_id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smtClean="0"/>
              <a:t>student.id </a:t>
            </a:r>
            <a:r>
              <a:rPr lang="en-US" altLang="en-US" sz="1800" dirty="0" smtClean="0"/>
              <a:t>= </a:t>
            </a:r>
            <a:r>
              <a:rPr lang="en-US" altLang="en-US" sz="1800" i="1" dirty="0" smtClean="0"/>
              <a:t>nrow.id</a:t>
            </a:r>
            <a:r>
              <a:rPr lang="en-US" altLang="en-US" sz="1800" dirty="0" smtClean="0"/>
              <a:t>;</a:t>
            </a:r>
            <a:br>
              <a:rPr lang="en-US" altLang="en-US" sz="1800" dirty="0" smtClean="0"/>
            </a:br>
            <a:r>
              <a:rPr lang="en-US" altLang="en-US" sz="1800" b="1" dirty="0" smtClean="0"/>
              <a:t>end</a:t>
            </a:r>
            <a:r>
              <a:rPr lang="en-US" altLang="en-US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271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Statement Level Triggers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853" y="1424709"/>
            <a:ext cx="7208670" cy="3526432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Use     </a:t>
            </a:r>
            <a:r>
              <a:rPr lang="en-US" altLang="zh-CN" sz="1800" b="1" dirty="0" smtClean="0">
                <a:ea typeface="宋体" charset="-122"/>
              </a:rPr>
              <a:t>for each statement      </a:t>
            </a:r>
            <a:r>
              <a:rPr lang="en-US" altLang="zh-CN" sz="1800" dirty="0" smtClean="0">
                <a:ea typeface="宋体" charset="-122"/>
              </a:rPr>
              <a:t>instead of    </a:t>
            </a:r>
            <a:r>
              <a:rPr lang="en-US" altLang="zh-CN" sz="1800" b="1" dirty="0" smtClean="0">
                <a:ea typeface="宋体" charset="-122"/>
              </a:rPr>
              <a:t>for each row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Use     </a:t>
            </a:r>
            <a:r>
              <a:rPr lang="en-US" altLang="zh-CN" sz="1800" b="1" dirty="0" smtClean="0">
                <a:ea typeface="宋体" charset="-122"/>
              </a:rPr>
              <a:t>referencing old table</a:t>
            </a:r>
            <a:r>
              <a:rPr lang="en-US" altLang="zh-CN" sz="1800" dirty="0" smtClean="0">
                <a:ea typeface="宋体" charset="-122"/>
              </a:rPr>
              <a:t>   or   </a:t>
            </a:r>
            <a:r>
              <a:rPr lang="en-US" altLang="zh-CN" sz="1800" b="1" dirty="0" smtClean="0">
                <a:ea typeface="宋体" charset="-122"/>
              </a:rPr>
              <a:t>referencing new table</a:t>
            </a:r>
            <a:r>
              <a:rPr lang="en-US" altLang="zh-CN" sz="1800" dirty="0" smtClean="0">
                <a:ea typeface="宋体" charset="-122"/>
              </a:rPr>
              <a:t>   to refer to temporary tables  (called </a:t>
            </a:r>
            <a:r>
              <a:rPr lang="en-US" altLang="zh-CN" sz="1800" b="1" i="1" dirty="0" smtClean="0">
                <a:solidFill>
                  <a:schemeClr val="tx2"/>
                </a:solidFill>
                <a:ea typeface="宋体" charset="-122"/>
              </a:rPr>
              <a:t>transition tables</a:t>
            </a:r>
            <a:r>
              <a:rPr lang="en-US" altLang="zh-CN" sz="1800" dirty="0" smtClean="0">
                <a:ea typeface="宋体" charset="-122"/>
              </a:rPr>
              <a:t>) containing the affected rows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Can be more efficient when dealing with SQL statements that update a large number of rows</a:t>
            </a:r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External World Actions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00150"/>
            <a:ext cx="7462838" cy="4876800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We sometimes require external world actions to be triggered on a database update</a:t>
            </a:r>
          </a:p>
          <a:p>
            <a:pPr lvl="1"/>
            <a:r>
              <a:rPr lang="en-US" altLang="zh-CN" sz="1600" smtClean="0">
                <a:ea typeface="宋体" charset="-122"/>
              </a:rPr>
              <a:t>E.g. re-ordering an item whose quantity in a warehouse has become small, or turning on an alarm light, </a:t>
            </a:r>
          </a:p>
          <a:p>
            <a:r>
              <a:rPr lang="en-US" altLang="zh-CN" sz="1800" smtClean="0">
                <a:ea typeface="宋体" charset="-122"/>
              </a:rPr>
              <a:t>Triggers cannot be used to directly implement external-world actions, BUT</a:t>
            </a:r>
            <a:endParaRPr lang="en-US" altLang="zh-CN" sz="1600" smtClean="0">
              <a:ea typeface="宋体" charset="-122"/>
            </a:endParaRPr>
          </a:p>
          <a:p>
            <a:pPr lvl="1"/>
            <a:r>
              <a:rPr lang="en-US" altLang="zh-CN" sz="1600" smtClean="0">
                <a:ea typeface="宋体" charset="-122"/>
              </a:rPr>
              <a:t>Triggers can be used to record actions-to-be-taken in a separate table</a:t>
            </a:r>
          </a:p>
          <a:p>
            <a:pPr lvl="1"/>
            <a:r>
              <a:rPr lang="en-US" altLang="zh-CN" sz="1600" smtClean="0">
                <a:ea typeface="宋体" charset="-122"/>
              </a:rPr>
              <a:t>Have an external process that repeatedly scans the table, carries out external-world actions and deletes action from table</a:t>
            </a:r>
          </a:p>
          <a:p>
            <a:r>
              <a:rPr lang="en-US" altLang="zh-CN" sz="1800" smtClean="0">
                <a:ea typeface="宋体" charset="-122"/>
              </a:rPr>
              <a:t>E.g.  Suppose a warehouse has the following tables</a:t>
            </a:r>
          </a:p>
          <a:p>
            <a:pPr lvl="1"/>
            <a:r>
              <a:rPr lang="en-US" altLang="zh-CN" sz="1600" i="1" smtClean="0">
                <a:ea typeface="宋体" charset="-122"/>
              </a:rPr>
              <a:t>inventory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level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:  </a:t>
            </a:r>
            <a:r>
              <a:rPr lang="en-US" altLang="zh-CN" sz="1600" smtClean="0">
                <a:ea typeface="宋体" charset="-122"/>
              </a:rPr>
              <a:t>How much of each item is in the warehouse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minlevel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level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 :   </a:t>
            </a:r>
            <a:r>
              <a:rPr lang="en-US" altLang="zh-CN" sz="1600" smtClean="0">
                <a:ea typeface="宋体" charset="-122"/>
              </a:rPr>
              <a:t>What is the minimum desired level of each item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reorder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amount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:  </a:t>
            </a:r>
            <a:r>
              <a:rPr lang="en-US" altLang="zh-CN" sz="1600" smtClean="0">
                <a:ea typeface="宋体" charset="-122"/>
              </a:rPr>
              <a:t>What quantity should we re-order at a time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orders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amount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  :  </a:t>
            </a:r>
            <a:r>
              <a:rPr lang="en-US" altLang="zh-CN" sz="1600" smtClean="0">
                <a:ea typeface="宋体" charset="-122"/>
              </a:rPr>
              <a:t>Orders to be placed (read by external process)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External World Actions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8433" y="1292313"/>
            <a:ext cx="6930181" cy="4127179"/>
          </a:xfrm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create trigger </a:t>
            </a:r>
            <a:r>
              <a:rPr lang="en-US" altLang="zh-CN" sz="1600" i="1" dirty="0" smtClean="0">
                <a:ea typeface="宋体" charset="-122"/>
              </a:rPr>
              <a:t>reorder-trigger </a:t>
            </a:r>
            <a:r>
              <a:rPr lang="en-US" altLang="zh-CN" sz="1600" b="1" dirty="0" smtClean="0">
                <a:ea typeface="宋体" charset="-122"/>
              </a:rPr>
              <a:t>after update of </a:t>
            </a:r>
            <a:r>
              <a:rPr lang="en-US" altLang="zh-CN" sz="1600" i="1" dirty="0" smtClean="0">
                <a:ea typeface="宋体" charset="-122"/>
              </a:rPr>
              <a:t>amount </a:t>
            </a:r>
            <a:r>
              <a:rPr lang="en-US" altLang="zh-CN" sz="1600" b="1" dirty="0" smtClean="0">
                <a:ea typeface="宋体" charset="-122"/>
              </a:rPr>
              <a:t>on </a:t>
            </a:r>
            <a:r>
              <a:rPr lang="en-US" altLang="zh-CN" sz="1600" i="1" dirty="0" smtClean="0">
                <a:ea typeface="宋体" charset="-122"/>
              </a:rPr>
              <a:t>inventory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referencing old row as </a:t>
            </a:r>
            <a:r>
              <a:rPr lang="en-US" altLang="zh-CN" sz="1600" i="1" dirty="0" err="1" smtClean="0">
                <a:ea typeface="宋体" charset="-122"/>
              </a:rPr>
              <a:t>orow</a:t>
            </a:r>
            <a:r>
              <a:rPr lang="en-US" altLang="zh-CN" sz="1600" dirty="0" smtClean="0">
                <a:ea typeface="宋体" charset="-122"/>
              </a:rPr>
              <a:t>, </a:t>
            </a:r>
            <a:r>
              <a:rPr lang="en-US" altLang="zh-CN" sz="1600" b="1" dirty="0" smtClean="0">
                <a:ea typeface="宋体" charset="-122"/>
              </a:rPr>
              <a:t>new row as </a:t>
            </a:r>
            <a:r>
              <a:rPr lang="en-US" altLang="zh-CN" sz="1600" i="1" dirty="0" err="1" smtClean="0">
                <a:ea typeface="宋体" charset="-122"/>
              </a:rPr>
              <a:t>nrow</a:t>
            </a:r>
            <a:endParaRPr lang="en-US" altLang="zh-CN" sz="16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for each row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         when </a:t>
            </a:r>
            <a:r>
              <a:rPr lang="en-US" altLang="zh-CN" sz="1600" i="1" dirty="0" err="1" smtClean="0">
                <a:ea typeface="宋体" charset="-122"/>
              </a:rPr>
              <a:t>nrow.level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&lt; = (</a:t>
            </a:r>
            <a:r>
              <a:rPr lang="en-US" altLang="zh-CN" sz="1600" b="1" dirty="0" smtClean="0">
                <a:ea typeface="宋体" charset="-122"/>
              </a:rPr>
              <a:t>select </a:t>
            </a:r>
            <a:r>
              <a:rPr lang="en-US" altLang="zh-CN" sz="1600" i="1" dirty="0" smtClean="0">
                <a:ea typeface="宋体" charset="-122"/>
              </a:rPr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	                 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err="1" smtClean="0">
                <a:ea typeface="宋体" charset="-122"/>
              </a:rPr>
              <a:t>minlevel</a:t>
            </a:r>
            <a:endParaRPr lang="en-US" altLang="zh-CN" sz="16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	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minlevel.item</a:t>
            </a:r>
            <a:r>
              <a:rPr lang="en-US" altLang="zh-CN" sz="1600" i="1" dirty="0" smtClean="0">
                <a:ea typeface="宋体" charset="-122"/>
              </a:rPr>
              <a:t> = </a:t>
            </a:r>
            <a:r>
              <a:rPr lang="en-US" altLang="zh-CN" sz="1600" i="1" dirty="0" err="1" smtClean="0">
                <a:ea typeface="宋体" charset="-122"/>
              </a:rPr>
              <a:t>orow.item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                    and </a:t>
            </a:r>
            <a:r>
              <a:rPr lang="en-US" altLang="zh-CN" sz="1600" i="1" dirty="0" err="1" smtClean="0">
                <a:ea typeface="宋体" charset="-122"/>
              </a:rPr>
              <a:t>orow.level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&gt; (</a:t>
            </a:r>
            <a:r>
              <a:rPr lang="en-US" altLang="zh-CN" sz="1600" b="1" dirty="0" smtClean="0">
                <a:ea typeface="宋体" charset="-122"/>
              </a:rPr>
              <a:t>select </a:t>
            </a:r>
            <a:r>
              <a:rPr lang="en-US" altLang="zh-CN" sz="1600" dirty="0" smtClean="0">
                <a:ea typeface="宋体" charset="-122"/>
              </a:rPr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	                      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err="1" smtClean="0">
                <a:ea typeface="宋体" charset="-122"/>
              </a:rPr>
              <a:t>minlevel</a:t>
            </a:r>
            <a:endParaRPr lang="en-US" altLang="zh-CN" sz="16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                  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minlevel.item</a:t>
            </a:r>
            <a:r>
              <a:rPr lang="en-US" altLang="zh-CN" sz="1600" i="1" dirty="0" smtClean="0">
                <a:ea typeface="宋体" charset="-122"/>
              </a:rPr>
              <a:t> = </a:t>
            </a:r>
            <a:r>
              <a:rPr lang="en-US" altLang="zh-CN" sz="1600" i="1" dirty="0" err="1" smtClean="0">
                <a:ea typeface="宋体" charset="-122"/>
              </a:rPr>
              <a:t>orow.item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   begin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ea typeface="宋体" charset="-122"/>
              </a:rPr>
              <a:t>insert into </a:t>
            </a:r>
            <a:r>
              <a:rPr lang="en-US" altLang="zh-CN" sz="1600" i="1" dirty="0" smtClean="0">
                <a:ea typeface="宋体" charset="-122"/>
              </a:rPr>
              <a:t>orders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       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select </a:t>
            </a:r>
            <a:r>
              <a:rPr lang="en-US" altLang="zh-CN" sz="1600" i="1" dirty="0" smtClean="0">
                <a:ea typeface="宋体" charset="-122"/>
              </a:rPr>
              <a:t>item, amount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	         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smtClean="0">
                <a:ea typeface="宋体" charset="-122"/>
              </a:rPr>
              <a:t>reorder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	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reorder.item</a:t>
            </a:r>
            <a:r>
              <a:rPr lang="en-US" altLang="zh-CN" sz="1600" i="1" dirty="0" smtClean="0">
                <a:ea typeface="宋体" charset="-122"/>
              </a:rPr>
              <a:t> = </a:t>
            </a:r>
            <a:r>
              <a:rPr lang="en-US" altLang="zh-CN" sz="1600" i="1" dirty="0" err="1" smtClean="0">
                <a:ea typeface="宋体" charset="-122"/>
              </a:rPr>
              <a:t>orow.item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   end</a:t>
            </a:r>
            <a:endParaRPr lang="en-US" altLang="zh-CN" sz="1600" dirty="0" smtClean="0">
              <a:ea typeface="宋体" charset="-122"/>
            </a:endParaRPr>
          </a:p>
        </p:txBody>
      </p:sp>
      <p:sp>
        <p:nvSpPr>
          <p:cNvPr id="2" name="云形标注 1"/>
          <p:cNvSpPr/>
          <p:nvPr/>
        </p:nvSpPr>
        <p:spPr bwMode="auto">
          <a:xfrm>
            <a:off x="6103433" y="4177990"/>
            <a:ext cx="2274849" cy="713678"/>
          </a:xfrm>
          <a:prstGeom prst="cloudCallout">
            <a:avLst>
              <a:gd name="adj1" fmla="val -113996"/>
              <a:gd name="adj2" fmla="val -691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Another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program will keep </a:t>
            </a:r>
            <a:b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watch on table </a:t>
            </a:r>
            <a:r>
              <a:rPr kumimoji="0" lang="en-US" altLang="zh-CN" sz="1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orders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When Not To Use Triggers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795" y="1100138"/>
            <a:ext cx="7318530" cy="4976812"/>
          </a:xfrm>
        </p:spPr>
        <p:txBody>
          <a:bodyPr/>
          <a:lstStyle/>
          <a:p>
            <a:r>
              <a:rPr lang="en-US" altLang="zh-CN" sz="1600" dirty="0" smtClean="0">
                <a:ea typeface="宋体" charset="-122"/>
              </a:rPr>
              <a:t>Triggers were used earlier for tasks such as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maintaining summary data (e.g. total salary of each department)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Replicating databases by recording changes to special relations (called </a:t>
            </a:r>
            <a:r>
              <a:rPr lang="en-US" altLang="zh-CN" sz="1600" b="1" dirty="0" smtClean="0">
                <a:solidFill>
                  <a:srgbClr val="990000"/>
                </a:solidFill>
                <a:ea typeface="宋体" charset="-122"/>
              </a:rPr>
              <a:t>change</a:t>
            </a:r>
            <a:r>
              <a:rPr lang="en-US" altLang="zh-CN" sz="1600" dirty="0" smtClean="0">
                <a:ea typeface="宋体" charset="-122"/>
              </a:rPr>
              <a:t> or </a:t>
            </a:r>
            <a:r>
              <a:rPr lang="en-US" altLang="zh-CN" sz="1600" b="1" dirty="0" smtClean="0">
                <a:solidFill>
                  <a:srgbClr val="990000"/>
                </a:solidFill>
                <a:ea typeface="宋体" charset="-122"/>
              </a:rPr>
              <a:t>delta</a:t>
            </a:r>
            <a:r>
              <a:rPr lang="en-US" altLang="zh-CN" sz="1600" dirty="0" smtClean="0">
                <a:ea typeface="宋体" charset="-122"/>
              </a:rPr>
              <a:t> relations) and having a separate process that applies the changes over to a replica </a:t>
            </a:r>
          </a:p>
          <a:p>
            <a:r>
              <a:rPr lang="en-US" altLang="zh-CN" sz="1600" dirty="0" smtClean="0">
                <a:ea typeface="宋体" charset="-122"/>
              </a:rPr>
              <a:t>There are better ways of doing these now: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Databases today provide built in  materialized view  facilities to maintain summary data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Databases provide built-in support for replication</a:t>
            </a:r>
          </a:p>
          <a:p>
            <a:r>
              <a:rPr lang="en-US" altLang="zh-CN" sz="1600" dirty="0" smtClean="0">
                <a:ea typeface="宋体" charset="-122"/>
              </a:rPr>
              <a:t>Encapsulation facilities can be used instead of triggers in many cases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Define methods to update fields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Carry out actions as part of the update methods instead of 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through a trigger </a:t>
            </a:r>
          </a:p>
          <a:p>
            <a:r>
              <a:rPr lang="en-US" altLang="zh-CN" sz="1600" dirty="0" smtClean="0">
                <a:ea typeface="宋体" charset="-122"/>
              </a:rPr>
              <a:t>Triggers should be written with great care : cascading triggers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6702" y="1219200"/>
            <a:ext cx="7750098" cy="420772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Forms of authorization on parts of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the database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ea typeface="宋体" charset="-122"/>
              </a:rPr>
              <a:t>Read authorization </a:t>
            </a:r>
            <a:r>
              <a:rPr lang="en-US" altLang="zh-CN" sz="1600" dirty="0" smtClean="0">
                <a:ea typeface="宋体" charset="-122"/>
              </a:rPr>
              <a:t>- allows reading, but not modification of data.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ea typeface="宋体" charset="-122"/>
              </a:rPr>
              <a:t>Insert authorization </a:t>
            </a:r>
            <a:r>
              <a:rPr lang="en-US" altLang="zh-CN" sz="1600" dirty="0" smtClean="0">
                <a:ea typeface="宋体" charset="-122"/>
              </a:rPr>
              <a:t>- allows insertion of new data, but not modification of existing data.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ea typeface="宋体" charset="-122"/>
              </a:rPr>
              <a:t>Update authorization </a:t>
            </a:r>
            <a:r>
              <a:rPr lang="en-US" altLang="zh-CN" sz="1600" dirty="0" smtClean="0">
                <a:ea typeface="宋体" charset="-122"/>
              </a:rPr>
              <a:t>- allows modification, but not deletion of data.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ea typeface="宋体" charset="-122"/>
              </a:rPr>
              <a:t>Delete authorization </a:t>
            </a:r>
            <a:r>
              <a:rPr lang="en-US" altLang="zh-CN" sz="1600" dirty="0" smtClean="0">
                <a:ea typeface="宋体" charset="-122"/>
              </a:rPr>
              <a:t>- allows deletion of data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600" dirty="0" smtClean="0">
              <a:ea typeface="宋体" charset="-122"/>
            </a:endParaRPr>
          </a:p>
          <a:p>
            <a:pPr>
              <a:buNone/>
            </a:pPr>
            <a:r>
              <a:rPr lang="en-US" altLang="zh-CN" sz="1800" dirty="0"/>
              <a:t>Forms of authorization to modify </a:t>
            </a:r>
            <a:r>
              <a:rPr lang="en-US" altLang="zh-CN" sz="1800" dirty="0">
                <a:solidFill>
                  <a:srgbClr val="FF0000"/>
                </a:solidFill>
              </a:rPr>
              <a:t>the database schema</a:t>
            </a:r>
          </a:p>
          <a:p>
            <a:r>
              <a:rPr lang="en-US" altLang="zh-CN" sz="1600" b="1" dirty="0">
                <a:ea typeface="宋体" charset="-122"/>
              </a:rPr>
              <a:t>Resources</a:t>
            </a:r>
            <a:r>
              <a:rPr lang="en-US" altLang="zh-CN" sz="1600" b="1" dirty="0">
                <a:solidFill>
                  <a:schemeClr val="tx2"/>
                </a:solidFill>
              </a:rPr>
              <a:t> </a:t>
            </a:r>
            <a:r>
              <a:rPr lang="en-US" altLang="zh-CN" sz="1600" dirty="0"/>
              <a:t>- allows creation of new relations.</a:t>
            </a:r>
          </a:p>
          <a:p>
            <a:r>
              <a:rPr lang="en-US" altLang="zh-CN" sz="1600" b="1" dirty="0" smtClean="0">
                <a:ea typeface="宋体" charset="-122"/>
              </a:rPr>
              <a:t>Index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600" dirty="0"/>
              <a:t>- allows creation and deletion of indices.</a:t>
            </a:r>
          </a:p>
          <a:p>
            <a:r>
              <a:rPr lang="en-US" altLang="zh-CN" sz="1600" b="1" dirty="0" smtClean="0">
                <a:ea typeface="宋体" charset="-122"/>
              </a:rPr>
              <a:t>Alteration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600" dirty="0"/>
              <a:t>- allows addition or deletion of attributes in a relation.</a:t>
            </a:r>
          </a:p>
          <a:p>
            <a:r>
              <a:rPr lang="en-US" altLang="zh-CN" sz="1600" b="1" dirty="0">
                <a:ea typeface="宋体" charset="-122"/>
              </a:rPr>
              <a:t>Drop</a:t>
            </a:r>
            <a:r>
              <a:rPr lang="en-US" altLang="zh-CN" sz="1600" b="1" dirty="0">
                <a:solidFill>
                  <a:schemeClr val="tx2"/>
                </a:solidFill>
              </a:rPr>
              <a:t> </a:t>
            </a:r>
            <a:r>
              <a:rPr lang="en-US" altLang="zh-CN" sz="1600" dirty="0"/>
              <a:t>- allows deletion of relations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Security Specification in SQL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9463" y="1270542"/>
            <a:ext cx="7055006" cy="4349673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The grant statement is used to confer authorization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grant</a:t>
            </a:r>
            <a:r>
              <a:rPr lang="en-US" altLang="zh-CN" sz="1800" dirty="0" smtClean="0">
                <a:ea typeface="宋体" charset="-122"/>
              </a:rPr>
              <a:t> &lt;privilege list&gt;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on </a:t>
            </a:r>
            <a:r>
              <a:rPr lang="en-US" altLang="zh-CN" sz="1800" dirty="0" smtClean="0">
                <a:ea typeface="宋体" charset="-122"/>
              </a:rPr>
              <a:t>&lt;relation name or view name&gt; to &lt;user list&gt;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&lt;user list&gt; is:</a:t>
            </a:r>
          </a:p>
          <a:p>
            <a:pPr lvl="2"/>
            <a:r>
              <a:rPr lang="en-US" altLang="zh-CN" sz="1400" dirty="0" smtClean="0">
                <a:ea typeface="宋体" charset="-122"/>
              </a:rPr>
              <a:t>a user-id</a:t>
            </a:r>
          </a:p>
          <a:p>
            <a:pPr lvl="2"/>
            <a:r>
              <a:rPr lang="en-US" altLang="zh-CN" sz="1400" i="1" dirty="0" smtClean="0">
                <a:ea typeface="宋体" charset="-122"/>
              </a:rPr>
              <a:t>public</a:t>
            </a:r>
            <a:r>
              <a:rPr lang="en-US" altLang="zh-CN" sz="1400" dirty="0" smtClean="0">
                <a:ea typeface="宋体" charset="-122"/>
              </a:rPr>
              <a:t>, which allows all valid users the privilege granted</a:t>
            </a:r>
          </a:p>
          <a:p>
            <a:pPr lvl="2"/>
            <a:r>
              <a:rPr lang="en-US" altLang="zh-CN" sz="1400" dirty="0" smtClean="0">
                <a:ea typeface="宋体" charset="-122"/>
              </a:rPr>
              <a:t>A role (more on this later</a:t>
            </a:r>
            <a:r>
              <a:rPr lang="en-US" altLang="zh-CN" sz="1400" dirty="0" smtClean="0">
                <a:ea typeface="宋体" charset="-122"/>
              </a:rPr>
              <a:t>)</a:t>
            </a:r>
          </a:p>
          <a:p>
            <a:pPr lvl="2"/>
            <a:endParaRPr lang="en-US" altLang="zh-CN" sz="1400" dirty="0" smtClean="0">
              <a:ea typeface="宋体" charset="-122"/>
            </a:endParaRPr>
          </a:p>
          <a:p>
            <a:r>
              <a:rPr lang="en-US" altLang="zh-CN" sz="1800" dirty="0" smtClean="0">
                <a:ea typeface="宋体" charset="-122"/>
              </a:rPr>
              <a:t>Granting a privilege on a view does not imply granting any  privileges on the underlying relations.</a:t>
            </a:r>
          </a:p>
          <a:p>
            <a:r>
              <a:rPr lang="en-US" altLang="zh-CN" sz="1800" dirty="0" smtClean="0">
                <a:ea typeface="宋体" charset="-122"/>
              </a:rPr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Transactions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897812" cy="5276850"/>
          </a:xfrm>
        </p:spPr>
        <p:txBody>
          <a:bodyPr/>
          <a:lstStyle/>
          <a:p>
            <a:r>
              <a:rPr lang="en-US" altLang="zh-CN" dirty="0" smtClean="0"/>
              <a:t>A transaction consists of a sequence of query and/or update statements. </a:t>
            </a:r>
          </a:p>
          <a:p>
            <a:r>
              <a:rPr lang="en-US" altLang="zh-CN" dirty="0" smtClean="0"/>
              <a:t>Atomic transaction</a:t>
            </a:r>
          </a:p>
          <a:p>
            <a:pPr lvl="1"/>
            <a:r>
              <a:rPr lang="en-US" altLang="zh-CN" dirty="0" smtClean="0"/>
              <a:t>either fully executed or rolled back as if it never occurred</a:t>
            </a:r>
          </a:p>
          <a:p>
            <a:r>
              <a:rPr lang="en-US" altLang="zh-CN" dirty="0" smtClean="0"/>
              <a:t>Isolation from concurrent transactions</a:t>
            </a:r>
          </a:p>
          <a:p>
            <a:r>
              <a:rPr lang="en-US" altLang="zh-CN" dirty="0" smtClean="0"/>
              <a:t>Transactions begin implicitly</a:t>
            </a:r>
          </a:p>
          <a:p>
            <a:pPr lvl="1"/>
            <a:r>
              <a:rPr lang="en-US" altLang="zh-CN" dirty="0" smtClean="0"/>
              <a:t>Ended by </a:t>
            </a:r>
            <a:r>
              <a:rPr lang="en-US" altLang="zh-CN" b="1" dirty="0" smtClean="0"/>
              <a:t>commit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work</a:t>
            </a:r>
            <a:r>
              <a:rPr lang="en-US" altLang="zh-CN" dirty="0" smtClean="0"/>
              <a:t> or </a:t>
            </a:r>
            <a:r>
              <a:rPr lang="en-US" altLang="zh-CN" b="1" dirty="0" smtClean="0"/>
              <a:t>rollback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work</a:t>
            </a:r>
          </a:p>
          <a:p>
            <a:r>
              <a:rPr lang="en-US" altLang="zh-CN" dirty="0" smtClean="0"/>
              <a:t>But default on most databases: each SQL statement commits automatically</a:t>
            </a:r>
          </a:p>
          <a:p>
            <a:pPr lvl="1"/>
            <a:r>
              <a:rPr lang="en-US" altLang="zh-CN" dirty="0" smtClean="0"/>
              <a:t>Can turn off auto commit for a session (e.g. using API)</a:t>
            </a:r>
          </a:p>
          <a:p>
            <a:pPr lvl="1"/>
            <a:r>
              <a:rPr lang="en-US" altLang="zh-CN" dirty="0" smtClean="0"/>
              <a:t>In SQL:1999, can use:  </a:t>
            </a:r>
            <a:r>
              <a:rPr lang="en-US" altLang="zh-CN" b="1" dirty="0" smtClean="0"/>
              <a:t>begin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atomic</a:t>
            </a:r>
            <a:r>
              <a:rPr lang="en-US" altLang="zh-CN" dirty="0" smtClean="0"/>
              <a:t>  ….  </a:t>
            </a:r>
            <a:r>
              <a:rPr lang="en-US" altLang="zh-CN" b="1" dirty="0" smtClean="0"/>
              <a:t>end</a:t>
            </a:r>
          </a:p>
          <a:p>
            <a:pPr lvl="2"/>
            <a:r>
              <a:rPr lang="en-US" altLang="zh-CN" dirty="0" smtClean="0"/>
              <a:t>Not supported on most databases</a:t>
            </a:r>
          </a:p>
        </p:txBody>
      </p:sp>
    </p:spTree>
    <p:extLst>
      <p:ext uri="{BB962C8B-B14F-4D97-AF65-F5344CB8AC3E}">
        <p14:creationId xmlns:p14="http://schemas.microsoft.com/office/powerpoint/2010/main" val="1190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Privileges in SQL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2594" y="1274857"/>
            <a:ext cx="7505755" cy="45136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select:</a:t>
            </a:r>
            <a:r>
              <a:rPr lang="en-US" altLang="zh-CN" sz="1600" dirty="0" smtClean="0">
                <a:ea typeface="宋体" charset="-122"/>
              </a:rPr>
              <a:t> allows read/query access to relation, or the ability to query using the view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Example: grant users U</a:t>
            </a:r>
            <a:r>
              <a:rPr lang="en-US" altLang="zh-CN" sz="1400" baseline="-25000" dirty="0" smtClean="0">
                <a:ea typeface="宋体" charset="-122"/>
              </a:rPr>
              <a:t>1</a:t>
            </a:r>
            <a:r>
              <a:rPr lang="en-US" altLang="zh-CN" sz="1400" dirty="0" smtClean="0">
                <a:ea typeface="宋体" charset="-122"/>
              </a:rPr>
              <a:t>, U</a:t>
            </a:r>
            <a:r>
              <a:rPr lang="en-US" altLang="zh-CN" sz="1400" baseline="-25000" dirty="0" smtClean="0">
                <a:ea typeface="宋体" charset="-122"/>
              </a:rPr>
              <a:t>2</a:t>
            </a:r>
            <a:r>
              <a:rPr lang="en-US" altLang="zh-CN" sz="1400" dirty="0" smtClean="0">
                <a:ea typeface="宋体" charset="-122"/>
              </a:rPr>
              <a:t>, and U</a:t>
            </a:r>
            <a:r>
              <a:rPr lang="en-US" altLang="zh-CN" sz="1400" baseline="-25000" dirty="0" smtClean="0">
                <a:ea typeface="宋体" charset="-122"/>
              </a:rPr>
              <a:t>3</a:t>
            </a:r>
            <a:r>
              <a:rPr lang="en-US" altLang="zh-CN" sz="1400" dirty="0" smtClean="0">
                <a:ea typeface="宋体" charset="-122"/>
              </a:rPr>
              <a:t> </a:t>
            </a:r>
            <a:r>
              <a:rPr lang="en-US" altLang="zh-CN" sz="1400" b="1" dirty="0" smtClean="0">
                <a:ea typeface="宋体" charset="-122"/>
              </a:rPr>
              <a:t>select</a:t>
            </a:r>
            <a:r>
              <a:rPr lang="en-US" altLang="zh-CN" sz="1400" dirty="0" smtClean="0">
                <a:ea typeface="宋体" charset="-122"/>
              </a:rPr>
              <a:t> authorization on the </a:t>
            </a:r>
            <a:r>
              <a:rPr lang="en-US" altLang="zh-CN" sz="1400" i="1" dirty="0" smtClean="0">
                <a:ea typeface="宋体" charset="-122"/>
              </a:rPr>
              <a:t>branch </a:t>
            </a:r>
            <a:r>
              <a:rPr lang="en-US" altLang="zh-CN" sz="1400" dirty="0" smtClean="0">
                <a:ea typeface="宋体" charset="-122"/>
              </a:rPr>
              <a:t>relation: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		</a:t>
            </a:r>
            <a:r>
              <a:rPr lang="en-US" altLang="zh-CN" sz="1600" b="1" dirty="0" smtClean="0">
                <a:ea typeface="宋体" charset="-122"/>
              </a:rPr>
              <a:t>grant select on </a:t>
            </a:r>
            <a:r>
              <a:rPr lang="en-US" altLang="zh-CN" sz="1600" i="1" dirty="0" smtClean="0">
                <a:ea typeface="宋体" charset="-122"/>
              </a:rPr>
              <a:t>instructor </a:t>
            </a:r>
            <a:r>
              <a:rPr lang="en-US" altLang="zh-CN" sz="1600" b="1" dirty="0" smtClean="0">
                <a:ea typeface="宋体" charset="-122"/>
              </a:rPr>
              <a:t>to </a:t>
            </a:r>
            <a:r>
              <a:rPr lang="en-US" altLang="zh-CN" sz="1600" i="1" dirty="0" smtClean="0">
                <a:ea typeface="宋体" charset="-122"/>
              </a:rPr>
              <a:t>U</a:t>
            </a:r>
            <a:r>
              <a:rPr lang="en-US" altLang="zh-CN" sz="1600" i="1" baseline="-25000" dirty="0" smtClean="0">
                <a:ea typeface="宋体" charset="-122"/>
              </a:rPr>
              <a:t>1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2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3</a:t>
            </a:r>
            <a:endParaRPr lang="en-US" altLang="zh-CN" sz="1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ea typeface="宋体" charset="-122"/>
              </a:rPr>
              <a:t>insert</a:t>
            </a:r>
            <a:r>
              <a:rPr lang="en-US" altLang="zh-CN" sz="1600" dirty="0">
                <a:ea typeface="宋体" charset="-122"/>
              </a:rPr>
              <a:t>: the ability to insert tuples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ea typeface="宋体" charset="-122"/>
              </a:rPr>
              <a:t>delete</a:t>
            </a:r>
            <a:r>
              <a:rPr lang="en-US" altLang="zh-CN" sz="1600" dirty="0">
                <a:ea typeface="宋体" charset="-122"/>
              </a:rPr>
              <a:t>: the ability to delete tuples.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update</a:t>
            </a:r>
            <a:r>
              <a:rPr lang="en-US" altLang="zh-CN" sz="1600" dirty="0" smtClean="0">
                <a:ea typeface="宋体" charset="-122"/>
              </a:rPr>
              <a:t>: the ability  to update using the SQL update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The attributes on which update authorization is to be granted can be listed.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Example: grant user U</a:t>
            </a:r>
            <a:r>
              <a:rPr lang="en-US" altLang="zh-CN" sz="1400" baseline="-25000" dirty="0" smtClean="0">
                <a:ea typeface="宋体" charset="-122"/>
              </a:rPr>
              <a:t>1</a:t>
            </a:r>
            <a:r>
              <a:rPr lang="en-US" altLang="zh-CN" sz="1400" dirty="0" smtClean="0">
                <a:ea typeface="宋体" charset="-122"/>
              </a:rPr>
              <a:t>, U</a:t>
            </a:r>
            <a:r>
              <a:rPr lang="en-US" altLang="zh-CN" sz="1400" baseline="-25000" dirty="0" smtClean="0">
                <a:ea typeface="宋体" charset="-122"/>
              </a:rPr>
              <a:t>2</a:t>
            </a:r>
            <a:r>
              <a:rPr lang="en-US" altLang="zh-CN" sz="1400" dirty="0" smtClean="0">
                <a:ea typeface="宋体" charset="-122"/>
              </a:rPr>
              <a:t>, and U</a:t>
            </a:r>
            <a:r>
              <a:rPr lang="en-US" altLang="zh-CN" sz="1400" baseline="-25000" dirty="0" smtClean="0">
                <a:ea typeface="宋体" charset="-122"/>
              </a:rPr>
              <a:t>3</a:t>
            </a:r>
            <a:r>
              <a:rPr lang="en-US" altLang="zh-CN" sz="1400" dirty="0" smtClean="0">
                <a:ea typeface="宋体" charset="-122"/>
              </a:rPr>
              <a:t> </a:t>
            </a:r>
            <a:r>
              <a:rPr lang="en-US" altLang="zh-CN" sz="1400" b="1" dirty="0" smtClean="0">
                <a:ea typeface="宋体" charset="-122"/>
              </a:rPr>
              <a:t>update</a:t>
            </a:r>
            <a:r>
              <a:rPr lang="en-US" altLang="zh-CN" sz="1400" dirty="0" smtClean="0">
                <a:ea typeface="宋体" charset="-122"/>
              </a:rPr>
              <a:t> authorization on the </a:t>
            </a:r>
            <a:r>
              <a:rPr lang="en-US" altLang="zh-CN" sz="1400" i="1" dirty="0" smtClean="0">
                <a:ea typeface="宋体" charset="-122"/>
              </a:rPr>
              <a:t>amount</a:t>
            </a:r>
            <a:r>
              <a:rPr lang="en-US" altLang="zh-CN" sz="1400" dirty="0" smtClean="0">
                <a:ea typeface="宋体" charset="-122"/>
              </a:rPr>
              <a:t> attribute of the </a:t>
            </a:r>
            <a:r>
              <a:rPr lang="en-US" altLang="zh-CN" sz="1400" i="1" dirty="0" smtClean="0">
                <a:ea typeface="宋体" charset="-122"/>
              </a:rPr>
              <a:t>loan</a:t>
            </a:r>
            <a:r>
              <a:rPr lang="en-US" altLang="zh-CN" sz="1400" dirty="0" smtClean="0">
                <a:ea typeface="宋体" charset="-122"/>
              </a:rPr>
              <a:t> relation.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			grant update(</a:t>
            </a:r>
            <a:r>
              <a:rPr lang="en-US" altLang="zh-CN" sz="1600" i="1" dirty="0" smtClean="0">
                <a:ea typeface="宋体" charset="-122"/>
              </a:rPr>
              <a:t>budget</a:t>
            </a:r>
            <a:r>
              <a:rPr lang="en-US" altLang="zh-CN" sz="1600" b="1" dirty="0" smtClean="0">
                <a:ea typeface="宋体" charset="-122"/>
              </a:rPr>
              <a:t>) on </a:t>
            </a:r>
            <a:r>
              <a:rPr lang="en-US" altLang="zh-CN" sz="1600" i="1" dirty="0" smtClean="0">
                <a:ea typeface="宋体" charset="-122"/>
              </a:rPr>
              <a:t>department </a:t>
            </a:r>
            <a:r>
              <a:rPr lang="en-US" altLang="zh-CN" sz="1600" b="1" dirty="0" smtClean="0">
                <a:ea typeface="宋体" charset="-122"/>
              </a:rPr>
              <a:t>to </a:t>
            </a:r>
            <a:r>
              <a:rPr lang="en-US" altLang="zh-CN" sz="1600" i="1" dirty="0" smtClean="0">
                <a:ea typeface="宋体" charset="-122"/>
              </a:rPr>
              <a:t>U</a:t>
            </a:r>
            <a:r>
              <a:rPr lang="en-US" altLang="zh-CN" sz="1600" i="1" baseline="-25000" dirty="0" smtClean="0">
                <a:ea typeface="宋体" charset="-122"/>
              </a:rPr>
              <a:t>1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2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3</a:t>
            </a:r>
            <a:endParaRPr lang="en-US" altLang="zh-CN" sz="1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references</a:t>
            </a:r>
            <a:r>
              <a:rPr lang="en-US" altLang="zh-CN" sz="1600" dirty="0" smtClean="0">
                <a:ea typeface="宋体" charset="-122"/>
              </a:rPr>
              <a:t>: ability to declare foreign keys when creating relations.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usage</a:t>
            </a:r>
            <a:r>
              <a:rPr lang="en-US" altLang="zh-CN" sz="1600" dirty="0" smtClean="0">
                <a:ea typeface="宋体" charset="-122"/>
              </a:rPr>
              <a:t>: In SQL-92; authorizes a user to use a specified domain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ea typeface="宋体" charset="-122"/>
              </a:rPr>
              <a:t>all privileges</a:t>
            </a:r>
            <a:r>
              <a:rPr lang="en-US" altLang="zh-CN" sz="1600" dirty="0" smtClean="0">
                <a:ea typeface="宋体" charset="-122"/>
              </a:rPr>
              <a:t>: used as a short form for all the allowable privileges</a:t>
            </a:r>
          </a:p>
          <a:p>
            <a:pPr>
              <a:lnSpc>
                <a:spcPct val="90000"/>
              </a:lnSpc>
            </a:pPr>
            <a:endParaRPr lang="en-US" altLang="zh-CN" sz="16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Privilege  To Grant Privileges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8254" y="1717481"/>
            <a:ext cx="7036904" cy="2949935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with grant option</a:t>
            </a:r>
            <a:r>
              <a:rPr lang="en-US" altLang="zh-CN" dirty="0" smtClean="0">
                <a:ea typeface="宋体" charset="-122"/>
              </a:rPr>
              <a:t>: allows a user who is granted a privilege to pass the privilege on to other users.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</a:t>
            </a: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grant select on </a:t>
            </a:r>
            <a:r>
              <a:rPr lang="en-US" altLang="zh-CN" sz="1800" i="1" dirty="0" smtClean="0">
                <a:ea typeface="宋体" charset="-122"/>
              </a:rPr>
              <a:t>instructor 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with grant option</a:t>
            </a:r>
            <a:endParaRPr lang="en-US" altLang="zh-CN" sz="1800" dirty="0" smtClean="0">
              <a:ea typeface="宋体" charset="-122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gives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the 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dirty="0" smtClean="0">
                <a:ea typeface="宋体" charset="-122"/>
              </a:rPr>
              <a:t>privileges on instructor and allows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to grant this privilege to others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Granting of Privileges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The passage of authorization from one user to another may be represented by an authorization graph.</a:t>
            </a:r>
          </a:p>
          <a:p>
            <a:r>
              <a:rPr lang="en-US" altLang="zh-CN" sz="1800" dirty="0" smtClean="0">
                <a:ea typeface="宋体" charset="-122"/>
              </a:rPr>
              <a:t>The nodes of this graph are the users.</a:t>
            </a:r>
          </a:p>
          <a:p>
            <a:r>
              <a:rPr lang="en-US" altLang="zh-CN" sz="1800" dirty="0" smtClean="0">
                <a:ea typeface="宋体" charset="-122"/>
              </a:rPr>
              <a:t>The root of the graph is the database administrator.</a:t>
            </a:r>
          </a:p>
          <a:p>
            <a:r>
              <a:rPr lang="en-US" altLang="zh-CN" sz="1800" dirty="0" smtClean="0">
                <a:ea typeface="宋体" charset="-122"/>
              </a:rPr>
              <a:t>Consider graph for update authorization on department.</a:t>
            </a:r>
          </a:p>
          <a:p>
            <a:r>
              <a:rPr lang="en-US" altLang="zh-CN" sz="1800" dirty="0" smtClean="0">
                <a:ea typeface="宋体" charset="-122"/>
              </a:rPr>
              <a:t>An edge </a:t>
            </a:r>
            <a:r>
              <a:rPr lang="en-US" altLang="zh-CN" sz="1800" dirty="0" err="1" smtClean="0">
                <a:ea typeface="宋体" charset="-122"/>
              </a:rPr>
              <a:t>U</a:t>
            </a:r>
            <a:r>
              <a:rPr lang="en-US" altLang="zh-CN" sz="1800" baseline="-25000" dirty="0" err="1" smtClean="0">
                <a:ea typeface="宋体" charset="-122"/>
              </a:rPr>
              <a:t>i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sz="1800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1800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indicates that user </a:t>
            </a:r>
            <a:r>
              <a:rPr lang="en-US" altLang="zh-CN" sz="1800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1800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has granted update authorization on department to </a:t>
            </a:r>
            <a:r>
              <a:rPr lang="en-US" altLang="zh-CN" sz="1800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1800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.</a:t>
            </a:r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1752600" y="4038600"/>
            <a:ext cx="11430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3352800" y="398145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1828800" y="5181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752600" y="5334000"/>
            <a:ext cx="1295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3657600" y="52197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371850" y="4086225"/>
            <a:ext cx="1733550" cy="866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870200" y="374650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1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533900" y="3762375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4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051175" y="4962525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2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189538" y="5000625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5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971800" y="6143625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3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000125" y="4953000"/>
            <a:ext cx="684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DBA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Grant Graph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374" y="1176793"/>
            <a:ext cx="7664726" cy="4814432"/>
          </a:xfrm>
        </p:spPr>
        <p:txBody>
          <a:bodyPr/>
          <a:lstStyle/>
          <a:p>
            <a:r>
              <a:rPr lang="en-US" altLang="zh-CN" sz="1800" i="1" dirty="0" smtClean="0">
                <a:ea typeface="宋体" charset="-122"/>
              </a:rPr>
              <a:t>Requirement</a:t>
            </a:r>
            <a:r>
              <a:rPr lang="en-US" altLang="zh-CN" sz="1800" dirty="0" smtClean="0">
                <a:ea typeface="宋体" charset="-122"/>
              </a:rPr>
              <a:t>: All edges in an authorization graph must be part of some path originating with the database administrator</a:t>
            </a:r>
          </a:p>
          <a:p>
            <a:r>
              <a:rPr lang="en-US" altLang="zh-CN" sz="1800" dirty="0" smtClean="0">
                <a:ea typeface="宋体" charset="-122"/>
              </a:rPr>
              <a:t>If DBA revokes grant from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Grant must be revoked from U</a:t>
            </a:r>
            <a:r>
              <a:rPr lang="en-US" altLang="zh-CN" sz="1600" baseline="-25000" dirty="0" smtClean="0">
                <a:ea typeface="宋体" charset="-122"/>
              </a:rPr>
              <a:t>4</a:t>
            </a:r>
            <a:r>
              <a:rPr lang="en-US" altLang="zh-CN" sz="1600" dirty="0" smtClean="0">
                <a:ea typeface="宋体" charset="-122"/>
              </a:rPr>
              <a:t> since U</a:t>
            </a:r>
            <a:r>
              <a:rPr lang="en-US" altLang="zh-CN" sz="1600" baseline="-25000" dirty="0" smtClean="0">
                <a:ea typeface="宋体" charset="-122"/>
              </a:rPr>
              <a:t>1</a:t>
            </a:r>
            <a:r>
              <a:rPr lang="en-US" altLang="zh-CN" sz="1600" dirty="0" smtClean="0">
                <a:ea typeface="宋体" charset="-122"/>
              </a:rPr>
              <a:t> no longer has authorization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Grant must not be revoked from U</a:t>
            </a:r>
            <a:r>
              <a:rPr lang="en-US" altLang="zh-CN" sz="1600" baseline="-25000" dirty="0" smtClean="0">
                <a:ea typeface="宋体" charset="-122"/>
              </a:rPr>
              <a:t>5</a:t>
            </a:r>
            <a:r>
              <a:rPr lang="en-US" altLang="zh-CN" sz="1600" dirty="0" smtClean="0">
                <a:ea typeface="宋体" charset="-122"/>
              </a:rPr>
              <a:t> since U</a:t>
            </a:r>
            <a:r>
              <a:rPr lang="en-US" altLang="zh-CN" sz="1600" baseline="-25000" dirty="0" smtClean="0">
                <a:ea typeface="宋体" charset="-122"/>
              </a:rPr>
              <a:t>5</a:t>
            </a:r>
            <a:r>
              <a:rPr lang="en-US" altLang="zh-CN" sz="1600" dirty="0" smtClean="0">
                <a:ea typeface="宋体" charset="-122"/>
              </a:rPr>
              <a:t> has another authorization path from DBA through U</a:t>
            </a:r>
            <a:r>
              <a:rPr lang="en-US" altLang="zh-CN" sz="1600" baseline="-25000" dirty="0" smtClean="0">
                <a:ea typeface="宋体" charset="-122"/>
              </a:rPr>
              <a:t>2</a:t>
            </a:r>
            <a:endParaRPr lang="en-US" altLang="zh-CN" sz="1600" dirty="0" smtClean="0">
              <a:ea typeface="宋体" charset="-122"/>
            </a:endParaRPr>
          </a:p>
          <a:p>
            <a:r>
              <a:rPr lang="en-US" altLang="zh-CN" sz="1800" dirty="0" smtClean="0">
                <a:ea typeface="宋体" charset="-122"/>
              </a:rPr>
              <a:t>Must prevent cycles of grants with no path from the root: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DBA grants authorization to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U7 grants authorization to U</a:t>
            </a:r>
            <a:r>
              <a:rPr lang="en-US" altLang="zh-CN" sz="1600" baseline="-25000" dirty="0" smtClean="0">
                <a:ea typeface="宋体" charset="-122"/>
              </a:rPr>
              <a:t>8</a:t>
            </a:r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U8 grants authorization to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DBA revokes authorization from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endParaRPr lang="en-US" altLang="zh-CN" sz="1600" dirty="0" smtClean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ea typeface="宋体" charset="-122"/>
              </a:rPr>
              <a:t>Must  revoke grant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r>
              <a:rPr lang="en-US" altLang="zh-CN" sz="1600" dirty="0" smtClean="0">
                <a:ea typeface="宋体" charset="-122"/>
              </a:rPr>
              <a:t> to U</a:t>
            </a:r>
            <a:r>
              <a:rPr lang="en-US" altLang="zh-CN" sz="1600" baseline="-25000" dirty="0" smtClean="0">
                <a:ea typeface="宋体" charset="-122"/>
              </a:rPr>
              <a:t>8</a:t>
            </a:r>
            <a:r>
              <a:rPr lang="en-US" altLang="zh-CN" sz="1600" dirty="0" smtClean="0">
                <a:ea typeface="宋体" charset="-122"/>
              </a:rPr>
              <a:t> and from U</a:t>
            </a:r>
            <a:r>
              <a:rPr lang="en-US" altLang="zh-CN" sz="1600" baseline="-25000" dirty="0" smtClean="0">
                <a:ea typeface="宋体" charset="-122"/>
              </a:rPr>
              <a:t>8</a:t>
            </a:r>
            <a:r>
              <a:rPr lang="en-US" altLang="zh-CN" sz="1600" dirty="0" smtClean="0">
                <a:ea typeface="宋体" charset="-122"/>
              </a:rPr>
              <a:t> to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r>
              <a:rPr lang="en-US" altLang="zh-CN" sz="1600" dirty="0" smtClean="0">
                <a:ea typeface="宋体" charset="-122"/>
              </a:rPr>
              <a:t> since there is no path from DBA to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r>
              <a:rPr lang="en-US" altLang="zh-CN" sz="1600" dirty="0" smtClean="0">
                <a:ea typeface="宋体" charset="-122"/>
              </a:rPr>
              <a:t> or to U</a:t>
            </a:r>
            <a:r>
              <a:rPr lang="en-US" altLang="zh-CN" sz="1600" baseline="-25000" dirty="0" smtClean="0">
                <a:ea typeface="宋体" charset="-122"/>
              </a:rPr>
              <a:t>8</a:t>
            </a:r>
            <a:r>
              <a:rPr lang="en-US" altLang="zh-CN" sz="1600" dirty="0" smtClean="0">
                <a:ea typeface="宋体" charset="-122"/>
              </a:rPr>
              <a:t> anymore.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Revoking Authorization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6205" y="1354730"/>
            <a:ext cx="7665058" cy="487680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revoke </a:t>
            </a:r>
            <a:r>
              <a:rPr lang="en-US" altLang="zh-CN" sz="1800" dirty="0" smtClean="0">
                <a:ea typeface="宋体" charset="-122"/>
              </a:rPr>
              <a:t>statement is used to revoke authorization.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revoke</a:t>
            </a:r>
            <a:r>
              <a:rPr lang="en-US" altLang="zh-CN" sz="1600" dirty="0" smtClean="0">
                <a:ea typeface="宋体" charset="-122"/>
              </a:rPr>
              <a:t>&lt;privilege list&gt;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on </a:t>
            </a:r>
            <a:r>
              <a:rPr lang="en-US" altLang="zh-CN" sz="1600" dirty="0" smtClean="0">
                <a:ea typeface="宋体" charset="-122"/>
              </a:rPr>
              <a:t>&lt;relation name or view name&gt;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dirty="0" smtClean="0">
                <a:ea typeface="宋体" charset="-122"/>
              </a:rPr>
              <a:t>&lt;user list&gt; [</a:t>
            </a:r>
            <a:r>
              <a:rPr lang="en-US" altLang="zh-CN" sz="1600" b="1" dirty="0" err="1" smtClean="0">
                <a:ea typeface="宋体" charset="-122"/>
              </a:rPr>
              <a:t>restrict</a:t>
            </a:r>
            <a:r>
              <a:rPr lang="en-US" altLang="zh-CN" sz="1600" dirty="0" err="1" smtClean="0">
                <a:ea typeface="宋体" charset="-122"/>
              </a:rPr>
              <a:t>|</a:t>
            </a:r>
            <a:r>
              <a:rPr lang="en-US" altLang="zh-CN" sz="1600" b="1" dirty="0" err="1" smtClean="0">
                <a:ea typeface="宋体" charset="-122"/>
              </a:rPr>
              <a:t>cascade</a:t>
            </a:r>
            <a:r>
              <a:rPr lang="en-US" altLang="zh-CN" sz="1600" dirty="0" smtClean="0">
                <a:ea typeface="宋体" charset="-122"/>
              </a:rPr>
              <a:t>]</a:t>
            </a:r>
          </a:p>
          <a:p>
            <a:r>
              <a:rPr lang="en-US" altLang="zh-CN" sz="1800" dirty="0" smtClean="0">
                <a:ea typeface="宋体" charset="-122"/>
              </a:rPr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revoke select on </a:t>
            </a:r>
            <a:r>
              <a:rPr lang="en-US" altLang="zh-CN" sz="1600" i="1" dirty="0" smtClean="0">
                <a:ea typeface="宋体" charset="-122"/>
              </a:rPr>
              <a:t>branch 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smtClean="0">
                <a:ea typeface="宋体" charset="-122"/>
              </a:rPr>
              <a:t>U</a:t>
            </a:r>
            <a:r>
              <a:rPr lang="en-US" altLang="zh-CN" sz="1600" i="1" baseline="-25000" dirty="0" smtClean="0">
                <a:ea typeface="宋体" charset="-122"/>
              </a:rPr>
              <a:t>1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2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3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chemeClr val="tx2"/>
                </a:solidFill>
                <a:ea typeface="宋体" charset="-122"/>
              </a:rPr>
              <a:t>cascade</a:t>
            </a:r>
            <a:endParaRPr lang="en-US" altLang="zh-CN" sz="1600" dirty="0" smtClean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sz="1800" dirty="0" smtClean="0">
                <a:ea typeface="宋体" charset="-122"/>
              </a:rPr>
              <a:t>Revocation of a privilege from a user may cause other users also to lose that privilege; referred to as cascading of the </a:t>
            </a:r>
            <a:r>
              <a:rPr lang="en-US" altLang="zh-CN" sz="1800" b="1" dirty="0" smtClean="0">
                <a:ea typeface="宋体" charset="-122"/>
              </a:rPr>
              <a:t>revoke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r>
              <a:rPr lang="en-US" altLang="zh-CN" sz="1800" dirty="0" smtClean="0">
                <a:ea typeface="宋体" charset="-122"/>
              </a:rPr>
              <a:t>We can prevent cascading by specifying </a:t>
            </a:r>
            <a:r>
              <a:rPr lang="en-US" altLang="zh-CN" sz="1800" b="1" dirty="0" smtClean="0">
                <a:ea typeface="宋体" charset="-122"/>
              </a:rPr>
              <a:t>restrict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	revoke select on </a:t>
            </a:r>
            <a:r>
              <a:rPr lang="en-US" altLang="zh-CN" sz="1600" i="1" dirty="0" smtClean="0">
                <a:ea typeface="宋体" charset="-122"/>
              </a:rPr>
              <a:t>branch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smtClean="0">
                <a:ea typeface="宋体" charset="-122"/>
              </a:rPr>
              <a:t>U</a:t>
            </a:r>
            <a:r>
              <a:rPr lang="en-US" altLang="zh-CN" sz="1600" i="1" baseline="-25000" dirty="0" smtClean="0">
                <a:ea typeface="宋体" charset="-122"/>
              </a:rPr>
              <a:t>1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2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3</a:t>
            </a:r>
            <a:r>
              <a:rPr lang="en-US" altLang="zh-CN" sz="1600" i="1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chemeClr val="tx2"/>
                </a:solidFill>
                <a:ea typeface="宋体" charset="-122"/>
              </a:rPr>
              <a:t>restrict</a:t>
            </a:r>
            <a:endParaRPr lang="en-US" altLang="zh-CN" sz="1600" dirty="0" smtClean="0">
              <a:solidFill>
                <a:schemeClr val="tx2"/>
              </a:solidFill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With </a:t>
            </a:r>
            <a:r>
              <a:rPr lang="en-US" altLang="zh-CN" sz="1800" b="1" dirty="0" smtClean="0">
                <a:ea typeface="宋体" charset="-122"/>
              </a:rPr>
              <a:t>restrict</a:t>
            </a:r>
            <a:r>
              <a:rPr lang="en-US" altLang="zh-CN" sz="1800" dirty="0" smtClean="0">
                <a:ea typeface="宋体" charset="-122"/>
              </a:rPr>
              <a:t>, the </a:t>
            </a:r>
            <a:r>
              <a:rPr lang="en-US" altLang="zh-CN" sz="1800" b="1" dirty="0" smtClean="0">
                <a:ea typeface="宋体" charset="-122"/>
              </a:rPr>
              <a:t>revoke </a:t>
            </a:r>
            <a:r>
              <a:rPr lang="en-US" altLang="zh-CN" sz="1800" dirty="0" smtClean="0">
                <a:ea typeface="宋体" charset="-122"/>
              </a:rPr>
              <a:t>command fails if  cascading revokes are required.</a:t>
            </a:r>
          </a:p>
          <a:p>
            <a:r>
              <a:rPr lang="en-US" altLang="zh-CN" sz="1800" dirty="0">
                <a:ea typeface="宋体" charset="-122"/>
              </a:rPr>
              <a:t>&lt;privilege-list&gt; may be </a:t>
            </a:r>
            <a:r>
              <a:rPr lang="en-US" altLang="zh-CN" sz="1800" b="1" dirty="0">
                <a:ea typeface="宋体" charset="-122"/>
              </a:rPr>
              <a:t>all</a:t>
            </a:r>
            <a:r>
              <a:rPr lang="en-US" altLang="zh-CN" sz="1800" dirty="0">
                <a:ea typeface="宋体" charset="-122"/>
              </a:rPr>
              <a:t> to revoke all privileges the </a:t>
            </a:r>
            <a:r>
              <a:rPr lang="en-US" altLang="zh-CN" sz="1800" dirty="0" err="1">
                <a:ea typeface="宋体" charset="-122"/>
              </a:rPr>
              <a:t>revokee</a:t>
            </a:r>
            <a:r>
              <a:rPr lang="en-US" altLang="zh-CN" sz="1800" dirty="0">
                <a:ea typeface="宋体" charset="-122"/>
              </a:rPr>
              <a:t> may hold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Roles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8010" y="1106556"/>
            <a:ext cx="7315200" cy="4888727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Roles permit common privileges for a class of users can be specified just once by creating a corresponding “role”</a:t>
            </a:r>
          </a:p>
          <a:p>
            <a:r>
              <a:rPr lang="en-US" altLang="zh-CN" sz="1800" dirty="0" smtClean="0">
                <a:ea typeface="宋体" charset="-122"/>
              </a:rPr>
              <a:t>Privileges can be granted to or revoked from roles, just like user</a:t>
            </a:r>
          </a:p>
          <a:p>
            <a:r>
              <a:rPr lang="en-US" altLang="zh-CN" sz="1800" dirty="0" smtClean="0">
                <a:ea typeface="宋体" charset="-122"/>
              </a:rPr>
              <a:t>Roles can be assigned to users, and even to other roles</a:t>
            </a:r>
          </a:p>
          <a:p>
            <a:r>
              <a:rPr lang="en-US" altLang="zh-CN" sz="1800" dirty="0" smtClean="0">
                <a:ea typeface="宋体" charset="-122"/>
              </a:rPr>
              <a:t>SQL:1999 supports roles</a:t>
            </a:r>
          </a:p>
          <a:p>
            <a:pPr lvl="3">
              <a:buFontTx/>
              <a:buNone/>
            </a:pPr>
            <a:r>
              <a:rPr lang="en-US" altLang="zh-CN" b="1" dirty="0" smtClean="0">
                <a:ea typeface="宋体" charset="-122"/>
              </a:rPr>
              <a:t>   </a:t>
            </a:r>
            <a:r>
              <a:rPr lang="en-US" altLang="zh-CN" b="1" dirty="0" smtClean="0">
                <a:ea typeface="宋体" charset="-122"/>
              </a:rPr>
              <a:t> create </a:t>
            </a:r>
            <a:r>
              <a:rPr lang="en-US" altLang="zh-CN" b="1" dirty="0" smtClean="0">
                <a:ea typeface="宋体" charset="-122"/>
              </a:rPr>
              <a:t>role 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create role  </a:t>
            </a:r>
            <a:r>
              <a:rPr lang="en-US" altLang="zh-CN" i="1" dirty="0" smtClean="0">
                <a:ea typeface="宋体" charset="-122"/>
              </a:rPr>
              <a:t>dean</a:t>
            </a:r>
            <a:br>
              <a:rPr lang="en-US" altLang="zh-CN" i="1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  <a:p>
            <a:pPr lvl="3">
              <a:buFontTx/>
              <a:buNone/>
            </a:pPr>
            <a:r>
              <a:rPr lang="en-US" altLang="zh-CN" b="1" dirty="0" smtClean="0">
                <a:ea typeface="宋体" charset="-122"/>
              </a:rPr>
              <a:t>    grant select on </a:t>
            </a:r>
            <a:r>
              <a:rPr lang="en-US" altLang="zh-CN" i="1" dirty="0" smtClean="0">
                <a:ea typeface="宋体" charset="-122"/>
              </a:rPr>
              <a:t>takes </a:t>
            </a:r>
            <a:r>
              <a:rPr lang="en-US" altLang="zh-CN" b="1" dirty="0" smtClean="0">
                <a:ea typeface="宋体" charset="-122"/>
              </a:rPr>
              <a:t>to </a:t>
            </a:r>
            <a:r>
              <a:rPr lang="en-US" altLang="zh-CN" i="1" dirty="0" smtClean="0">
                <a:ea typeface="宋体" charset="-122"/>
              </a:rPr>
              <a:t> instructor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grant all privileges on </a:t>
            </a:r>
            <a:r>
              <a:rPr lang="en-US" altLang="zh-CN" i="1" dirty="0" smtClean="0">
                <a:ea typeface="宋体" charset="-122"/>
              </a:rPr>
              <a:t>sections</a:t>
            </a:r>
            <a:r>
              <a:rPr lang="en-US" altLang="zh-CN" b="1" dirty="0" smtClean="0">
                <a:ea typeface="宋体" charset="-122"/>
              </a:rPr>
              <a:t> to </a:t>
            </a:r>
            <a:r>
              <a:rPr lang="en-US" altLang="zh-CN" i="1" dirty="0" smtClean="0">
                <a:ea typeface="宋体" charset="-122"/>
              </a:rPr>
              <a:t>instructor</a:t>
            </a:r>
          </a:p>
          <a:p>
            <a:pPr lvl="3">
              <a:buFontTx/>
              <a:buNone/>
            </a:pPr>
            <a:r>
              <a:rPr lang="en-US" altLang="zh-CN" b="1" dirty="0" smtClean="0">
                <a:ea typeface="宋体" charset="-122"/>
              </a:rPr>
              <a:t>    grant </a:t>
            </a:r>
            <a:r>
              <a:rPr lang="en-US" altLang="zh-CN" i="1" dirty="0" smtClean="0">
                <a:ea typeface="宋体" charset="-122"/>
              </a:rPr>
              <a:t>instructor </a:t>
            </a:r>
            <a:r>
              <a:rPr lang="en-US" altLang="zh-CN" b="1" dirty="0" smtClean="0">
                <a:ea typeface="宋体" charset="-122"/>
              </a:rPr>
              <a:t>to</a:t>
            </a:r>
            <a:r>
              <a:rPr lang="en-US" altLang="zh-CN" i="1" dirty="0" smtClean="0">
                <a:ea typeface="宋体" charset="-122"/>
              </a:rPr>
              <a:t> dean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/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grant update </a:t>
            </a:r>
            <a:r>
              <a:rPr lang="en-US" altLang="zh-CN" b="1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salary</a:t>
            </a:r>
            <a:r>
              <a:rPr lang="en-US" altLang="zh-CN" b="1" dirty="0" smtClean="0">
                <a:ea typeface="宋体" charset="-122"/>
              </a:rPr>
              <a:t>) </a:t>
            </a:r>
            <a:r>
              <a:rPr lang="en-US" altLang="zh-CN" b="1" dirty="0">
                <a:ea typeface="宋体" charset="-122"/>
              </a:rPr>
              <a:t>on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to </a:t>
            </a:r>
            <a:r>
              <a:rPr lang="en-US" altLang="zh-CN" i="1" dirty="0" smtClean="0">
                <a:ea typeface="宋体" charset="-122"/>
              </a:rPr>
              <a:t>dean</a:t>
            </a:r>
            <a:r>
              <a:rPr lang="en-US" altLang="zh-CN" i="1" dirty="0">
                <a:ea typeface="宋体" charset="-122"/>
              </a:rPr>
              <a:t/>
            </a:r>
            <a:br>
              <a:rPr lang="en-US" altLang="zh-CN" i="1" dirty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grant</a:t>
            </a:r>
            <a:r>
              <a:rPr lang="en-US" altLang="zh-CN" b="1" i="1" dirty="0" smtClean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instructor </a:t>
            </a:r>
            <a:r>
              <a:rPr lang="en-US" altLang="zh-CN" b="1" dirty="0" smtClean="0">
                <a:ea typeface="宋体" charset="-122"/>
              </a:rPr>
              <a:t>to </a:t>
            </a:r>
            <a:r>
              <a:rPr lang="en-US" altLang="zh-CN" i="1" dirty="0" err="1" smtClean="0">
                <a:ea typeface="宋体" charset="-122"/>
              </a:rPr>
              <a:t>alice</a:t>
            </a:r>
            <a:r>
              <a:rPr lang="en-US" altLang="zh-CN" i="1" dirty="0" smtClean="0">
                <a:ea typeface="宋体" charset="-122"/>
              </a:rPr>
              <a:t>, bob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grant  </a:t>
            </a:r>
            <a:r>
              <a:rPr lang="en-US" altLang="zh-CN" i="1" dirty="0" smtClean="0">
                <a:ea typeface="宋体" charset="-122"/>
              </a:rPr>
              <a:t>dean</a:t>
            </a:r>
            <a:r>
              <a:rPr lang="en-US" altLang="zh-CN" b="1" dirty="0" smtClean="0">
                <a:ea typeface="宋体" charset="-122"/>
              </a:rPr>
              <a:t>  to  </a:t>
            </a:r>
            <a:r>
              <a:rPr lang="en-US" altLang="zh-CN" i="1" dirty="0" err="1" smtClean="0">
                <a:ea typeface="宋体" charset="-122"/>
              </a:rPr>
              <a:t>avi</a:t>
            </a:r>
            <a:endParaRPr lang="en-US" altLang="zh-CN" i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and Views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8497" y="1345013"/>
            <a:ext cx="7529554" cy="3381375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Users can be given authorization on views, without being given any authorization on the relations used in the view definition</a:t>
            </a:r>
          </a:p>
          <a:p>
            <a:r>
              <a:rPr lang="en-US" altLang="zh-CN" sz="1800" dirty="0" smtClean="0">
                <a:ea typeface="宋体" charset="-122"/>
              </a:rPr>
              <a:t>Ability of views to hide data serves both to simplify usage of the system and to enhance security by allowing users access only to data they need for their job</a:t>
            </a:r>
          </a:p>
          <a:p>
            <a:r>
              <a:rPr lang="en-US" altLang="zh-CN" sz="1800" dirty="0" smtClean="0">
                <a:ea typeface="宋体" charset="-122"/>
              </a:rPr>
              <a:t>A  combination or relational-level security and view-level security can be used to limit a user’s access to precisely  the data that user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Suppose the staff in the university need to know all the information but not the salary of other staffs.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Approach: Deny direct access to the</a:t>
            </a:r>
            <a:r>
              <a:rPr lang="en-US" altLang="zh-CN" sz="1800" i="1" dirty="0" smtClean="0">
                <a:ea typeface="宋体" charset="-122"/>
              </a:rPr>
              <a:t> instructor </a:t>
            </a:r>
            <a:r>
              <a:rPr lang="en-US" altLang="zh-CN" sz="1800" dirty="0" smtClean="0">
                <a:ea typeface="宋体" charset="-122"/>
              </a:rPr>
              <a:t>relation, but grant access to the view </a:t>
            </a:r>
            <a:r>
              <a:rPr lang="en-US" altLang="zh-CN" i="1" dirty="0" smtClean="0">
                <a:ea typeface="宋体" charset="-122"/>
              </a:rPr>
              <a:t>faculty</a:t>
            </a:r>
            <a:r>
              <a:rPr lang="en-US" altLang="zh-CN" sz="1800" dirty="0" smtClean="0">
                <a:ea typeface="宋体" charset="-122"/>
              </a:rPr>
              <a:t>, which consists all the attributes </a:t>
            </a:r>
            <a:r>
              <a:rPr lang="en-US" altLang="zh-CN" dirty="0" smtClean="0">
                <a:ea typeface="宋体" charset="-122"/>
              </a:rPr>
              <a:t>exclude </a:t>
            </a:r>
            <a:r>
              <a:rPr lang="en-US" altLang="zh-CN" i="1" dirty="0" smtClean="0">
                <a:ea typeface="宋体" charset="-122"/>
              </a:rPr>
              <a:t>salary </a:t>
            </a:r>
            <a:r>
              <a:rPr lang="en-US" altLang="zh-CN" dirty="0" smtClean="0">
                <a:ea typeface="宋体" charset="-122"/>
              </a:rPr>
              <a:t>of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marL="457200" lvl="1" indent="0">
              <a:buNone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create view </a:t>
            </a:r>
            <a:r>
              <a:rPr lang="en-US" altLang="zh-CN" i="1" dirty="0" smtClean="0">
                <a:ea typeface="宋体" charset="-122"/>
              </a:rPr>
              <a:t>faculty </a:t>
            </a:r>
            <a:r>
              <a:rPr lang="en-US" altLang="zh-CN" b="1" dirty="0" smtClean="0">
                <a:ea typeface="宋体" charset="-122"/>
              </a:rPr>
              <a:t>as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    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smtClean="0">
                <a:ea typeface="宋体" charset="-122"/>
              </a:rPr>
              <a:t>ID, name, 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    from  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D</a:t>
            </a:r>
            <a:r>
              <a:rPr lang="en-US" altLang="zh-CN" dirty="0" smtClean="0">
                <a:ea typeface="宋体" charset="-122"/>
              </a:rPr>
              <a:t>efined the authorization in </a:t>
            </a:r>
            <a:r>
              <a:rPr lang="en-US" altLang="zh-CN" dirty="0">
                <a:ea typeface="宋体" charset="-122"/>
              </a:rPr>
              <a:t>SQL as follows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3">
              <a:buFontTx/>
              <a:buNone/>
            </a:pPr>
            <a:r>
              <a:rPr lang="en-US" altLang="zh-CN" sz="1800" b="1" dirty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  grant </a:t>
            </a:r>
            <a:r>
              <a:rPr lang="en-US" altLang="zh-CN" sz="1800" b="1" dirty="0">
                <a:ea typeface="宋体" charset="-122"/>
              </a:rPr>
              <a:t>select on </a:t>
            </a:r>
            <a:r>
              <a:rPr lang="en-US" altLang="zh-CN" sz="1800" i="1" dirty="0" smtClean="0">
                <a:ea typeface="宋体" charset="-122"/>
              </a:rPr>
              <a:t>faculty 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 instructor</a:t>
            </a:r>
          </a:p>
          <a:p>
            <a:pPr lvl="3">
              <a:buFontTx/>
              <a:buNone/>
            </a:pPr>
            <a:r>
              <a:rPr lang="en-US" altLang="zh-CN" sz="1800" b="1" i="1" dirty="0">
                <a:ea typeface="宋体" charset="-122"/>
              </a:rPr>
              <a:t> </a:t>
            </a:r>
            <a:r>
              <a:rPr lang="en-US" altLang="zh-CN" sz="1800" b="1" i="1" dirty="0" smtClean="0">
                <a:ea typeface="宋体" charset="-122"/>
              </a:rPr>
              <a:t>  </a:t>
            </a:r>
            <a:r>
              <a:rPr lang="en-US" altLang="zh-CN" sz="1800" b="1" dirty="0" smtClean="0">
                <a:ea typeface="宋体" charset="-122"/>
              </a:rPr>
              <a:t>grant all privileges on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dean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	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on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343025"/>
            <a:ext cx="7848600" cy="2543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Creation of view does not require </a:t>
            </a:r>
            <a:r>
              <a:rPr lang="en-US" altLang="zh-CN" b="1" dirty="0" smtClean="0">
                <a:ea typeface="宋体" charset="-122"/>
              </a:rPr>
              <a:t>resources </a:t>
            </a:r>
            <a:r>
              <a:rPr lang="en-US" altLang="zh-CN" dirty="0" smtClean="0">
                <a:ea typeface="宋体" charset="-122"/>
              </a:rPr>
              <a:t>authorization since no real relation is being created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charset="-122"/>
              </a:rPr>
              <a:t>The creator of a view gets only those privileges that provide no additional authorization beyond that he already  had.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charset="-122"/>
              </a:rPr>
              <a:t>E.g. if creator of view </a:t>
            </a:r>
            <a:r>
              <a:rPr lang="en-US" altLang="zh-CN" i="1" dirty="0" err="1" smtClean="0">
                <a:ea typeface="宋体" charset="-122"/>
              </a:rPr>
              <a:t>cust</a:t>
            </a:r>
            <a:r>
              <a:rPr lang="en-US" altLang="zh-CN" i="1" dirty="0" smtClean="0">
                <a:ea typeface="宋体" charset="-122"/>
              </a:rPr>
              <a:t>-loan</a:t>
            </a:r>
            <a:r>
              <a:rPr lang="en-US" altLang="zh-CN" dirty="0" smtClean="0">
                <a:ea typeface="宋体" charset="-122"/>
              </a:rPr>
              <a:t> had only </a:t>
            </a:r>
            <a:r>
              <a:rPr lang="en-US" altLang="zh-CN" b="1" dirty="0" smtClean="0">
                <a:ea typeface="宋体" charset="-122"/>
              </a:rPr>
              <a:t>read</a:t>
            </a:r>
            <a:r>
              <a:rPr lang="en-US" altLang="zh-CN" dirty="0" smtClean="0">
                <a:ea typeface="宋体" charset="-122"/>
              </a:rPr>
              <a:t> authorization on </a:t>
            </a:r>
            <a:r>
              <a:rPr lang="en-US" altLang="zh-CN" i="1" dirty="0" smtClean="0">
                <a:ea typeface="宋体" charset="-122"/>
              </a:rPr>
              <a:t>borrower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i="1" dirty="0" smtClean="0">
                <a:ea typeface="宋体" charset="-122"/>
              </a:rPr>
              <a:t>loan</a:t>
            </a:r>
            <a:r>
              <a:rPr lang="en-US" altLang="zh-CN" dirty="0" smtClean="0">
                <a:ea typeface="宋体" charset="-122"/>
              </a:rPr>
              <a:t>, he gets only </a:t>
            </a:r>
            <a:r>
              <a:rPr lang="en-US" altLang="zh-CN" b="1" dirty="0" smtClean="0">
                <a:ea typeface="宋体" charset="-122"/>
              </a:rPr>
              <a:t>read</a:t>
            </a:r>
            <a:r>
              <a:rPr lang="en-US" altLang="zh-CN" dirty="0" smtClean="0">
                <a:ea typeface="宋体" charset="-122"/>
              </a:rPr>
              <a:t> authorization on </a:t>
            </a:r>
            <a:r>
              <a:rPr lang="en-US" altLang="zh-CN" i="1" dirty="0" err="1" smtClean="0">
                <a:ea typeface="宋体" charset="-122"/>
              </a:rPr>
              <a:t>cust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en-US" altLang="zh-CN" i="1" dirty="0" smtClean="0">
                <a:ea typeface="宋体" charset="-122"/>
              </a:rPr>
              <a:t>loan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Authorization </a:t>
            </a:r>
            <a:r>
              <a:rPr lang="en-US" altLang="zh-CN" dirty="0" smtClean="0">
                <a:ea typeface="宋体" charset="-122"/>
              </a:rPr>
              <a:t>will be </a:t>
            </a:r>
            <a:r>
              <a:rPr lang="en-US" altLang="zh-CN" dirty="0">
                <a:ea typeface="宋体" charset="-122"/>
              </a:rPr>
              <a:t>checked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before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query processing replaces a view by the definition of the view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Limitations of SQL Authorization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057775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SQL does not support authorization at a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tuple level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 we cannot restrict students to see only (the tuples storing) their own grades</a:t>
            </a:r>
          </a:p>
          <a:p>
            <a:r>
              <a:rPr lang="en-US" altLang="zh-CN" sz="1800" dirty="0" smtClean="0">
                <a:ea typeface="宋体" charset="-122"/>
              </a:rPr>
              <a:t>With the growth in Web access to databases, database accesses come primarily from application servers.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 End users don't have database user ids, they are all mapped to the same database user id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All end-users of an application (such as a web application) may be mapped to a single database user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task of authorization in above cases falls on the application program, with no support from SQL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Benefit: fine grained authorizations, such as to individual tuples, can be implemented by the application.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Drawback: Authorization must  be done in application code, and may be dispersed all over an application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Checking for absence of authorization loopholes becomes very difficult since it requires reading large amounts of application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Integrity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274763"/>
            <a:ext cx="7485063" cy="451485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Integrity constraints guard against accidental damage to the database, by ensuring that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authorized changes</a:t>
            </a:r>
            <a:r>
              <a:rPr lang="en-US" altLang="zh-CN" dirty="0" smtClean="0">
                <a:ea typeface="宋体" charset="-122"/>
              </a:rPr>
              <a:t> to the database do not result in a loss of data consistency.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checking account must have a balance greater than $10,000.00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salary of a bank employee must be at least $12.00 an hour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customer must have a (non-null) phone number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Constrains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Constraints on 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Single Relation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/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Primary Key, Unique, Not Null;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CHECK    -  User defined constraints on the table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Domain Constraints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Referential Integrity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Constrains on entire database (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 set of relations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 smtClean="0">
              <a:solidFill>
                <a:srgbClr val="0000CC"/>
              </a:solidFill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Assertions   --Constrains to check the consistency of database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Triggers      --Active rules to maintain the consistency of database</a:t>
            </a: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Not Null and Unique Constraints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7527" cy="3787775"/>
          </a:xfrm>
        </p:spPr>
        <p:txBody>
          <a:bodyPr/>
          <a:lstStyle/>
          <a:p>
            <a:r>
              <a:rPr kumimoji="0" lang="en-US" altLang="zh-CN" sz="2000" b="1" dirty="0" smtClean="0"/>
              <a:t>not null</a:t>
            </a:r>
            <a:endParaRPr kumimoji="0" lang="en-US" altLang="zh-CN" b="1" dirty="0" smtClean="0"/>
          </a:p>
          <a:p>
            <a:pPr lvl="1"/>
            <a:r>
              <a:rPr kumimoji="0" lang="en-US" altLang="zh-CN" sz="2000" dirty="0" smtClean="0"/>
              <a:t>Declare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 and </a:t>
            </a:r>
            <a:r>
              <a:rPr kumimoji="0" lang="en-US" altLang="zh-CN" sz="2000" i="1" dirty="0" smtClean="0"/>
              <a:t>budget</a:t>
            </a:r>
            <a:r>
              <a:rPr kumimoji="0" lang="en-US" altLang="zh-CN" sz="2000" dirty="0" smtClean="0"/>
              <a:t> to be </a:t>
            </a:r>
            <a:r>
              <a:rPr lang="en-US" altLang="zh-CN" sz="2000" b="1" dirty="0" smtClean="0"/>
              <a:t>not null</a:t>
            </a:r>
            <a:endParaRPr lang="en-US" altLang="zh-CN" b="1" dirty="0" smtClean="0"/>
          </a:p>
          <a:p>
            <a:pPr>
              <a:buFont typeface="Monotype Sorts" pitchFamily="2" charset="2"/>
              <a:buNone/>
            </a:pPr>
            <a:r>
              <a:rPr kumimoji="0" lang="en-US" altLang="zh-CN" i="1" dirty="0" smtClean="0"/>
              <a:t>	          </a:t>
            </a:r>
            <a:r>
              <a:rPr kumimoji="0" lang="en-US" altLang="zh-CN" sz="2000" i="1" dirty="0" smtClean="0"/>
              <a:t>name </a:t>
            </a:r>
            <a:r>
              <a:rPr kumimoji="0" lang="en-US" altLang="zh-CN" sz="2000" b="1" dirty="0" smtClean="0"/>
              <a:t>varchar</a:t>
            </a:r>
            <a:r>
              <a:rPr kumimoji="0" lang="en-US" altLang="zh-CN" sz="2000" dirty="0" smtClean="0"/>
              <a:t>(20) </a:t>
            </a:r>
            <a:r>
              <a:rPr kumimoji="0" lang="en-US" altLang="zh-CN" sz="2000" b="1" dirty="0" smtClean="0"/>
              <a:t>not null</a:t>
            </a:r>
            <a:br>
              <a:rPr kumimoji="0" lang="en-US" altLang="zh-CN" sz="2000" b="1" dirty="0" smtClean="0"/>
            </a:br>
            <a:r>
              <a:rPr kumimoji="0" lang="en-US" altLang="zh-CN" sz="2000" b="1" dirty="0" smtClean="0"/>
              <a:t>          </a:t>
            </a:r>
            <a:r>
              <a:rPr kumimoji="0" lang="en-US" altLang="zh-CN" sz="2000" i="1" dirty="0" smtClean="0"/>
              <a:t>budget </a:t>
            </a:r>
            <a:r>
              <a:rPr kumimoji="0" lang="en-US" altLang="zh-CN" sz="2000" b="1" dirty="0" smtClean="0"/>
              <a:t>numeric</a:t>
            </a:r>
            <a:r>
              <a:rPr kumimoji="0" lang="en-US" altLang="zh-CN" sz="2000" dirty="0" smtClean="0"/>
              <a:t>(12,2) </a:t>
            </a:r>
            <a:r>
              <a:rPr kumimoji="0" lang="en-US" altLang="zh-CN" sz="2000" b="1" dirty="0" smtClean="0"/>
              <a:t>not null</a:t>
            </a:r>
          </a:p>
          <a:p>
            <a:pPr>
              <a:buFont typeface="Monotype Sorts" pitchFamily="2" charset="2"/>
              <a:buNone/>
            </a:pPr>
            <a:endParaRPr kumimoji="0" lang="en-US" altLang="zh-CN" b="1" dirty="0" smtClean="0"/>
          </a:p>
          <a:p>
            <a:r>
              <a:rPr lang="en-US" altLang="zh-CN" sz="2000" b="1" dirty="0" smtClean="0"/>
              <a:t>unique</a:t>
            </a:r>
            <a:r>
              <a:rPr kumimoji="0" lang="en-US" altLang="zh-CN" sz="2000" dirty="0" smtClean="0"/>
              <a:t> (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800" baseline="-25000" dirty="0" smtClean="0"/>
              <a:t>1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400" baseline="-25000" dirty="0" smtClean="0"/>
              <a:t>2</a:t>
            </a:r>
            <a:r>
              <a:rPr kumimoji="0" lang="en-US" altLang="zh-CN" sz="2000" dirty="0" smtClean="0"/>
              <a:t>, …,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400" baseline="-25000" dirty="0" smtClean="0"/>
              <a:t>m</a:t>
            </a:r>
            <a:r>
              <a:rPr kumimoji="0" lang="en-US" altLang="zh-CN" sz="2000" dirty="0" smtClean="0"/>
              <a:t>)</a:t>
            </a:r>
            <a:endParaRPr kumimoji="0" lang="en-US" altLang="zh-CN" dirty="0" smtClean="0"/>
          </a:p>
          <a:p>
            <a:pPr lvl="1"/>
            <a:r>
              <a:rPr kumimoji="0" lang="en-US" altLang="zh-CN" sz="2000" dirty="0" smtClean="0"/>
              <a:t>The unique specification states that the attributes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1,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2, …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m</a:t>
            </a:r>
            <a:br>
              <a:rPr kumimoji="0" lang="en-US" altLang="zh-CN" sz="2000" dirty="0" smtClean="0"/>
            </a:br>
            <a:r>
              <a:rPr kumimoji="0" lang="en-US" altLang="zh-CN" sz="2000" dirty="0" smtClean="0"/>
              <a:t>form a candidate key.</a:t>
            </a:r>
            <a:endParaRPr kumimoji="0" lang="en-US" altLang="zh-CN" dirty="0" smtClean="0"/>
          </a:p>
          <a:p>
            <a:pPr lvl="1"/>
            <a:r>
              <a:rPr kumimoji="0" lang="en-US" altLang="zh-CN" sz="2000" dirty="0" smtClean="0"/>
              <a:t>Candidate keys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are permitted to be null </a:t>
            </a:r>
            <a:r>
              <a:rPr kumimoji="0" lang="en-US" altLang="zh-CN" sz="2000" dirty="0" smtClean="0"/>
              <a:t>(in contrast to primary keys).</a:t>
            </a:r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lang="en-US" altLang="zh-CN" b="1" dirty="0" smtClean="0"/>
          </a:p>
          <a:p>
            <a:pPr>
              <a:buFont typeface="Monotype Sorts" pitchFamily="2" charset="2"/>
              <a:buNone/>
            </a:pPr>
            <a:endParaRPr lang="en-US" altLang="zh-CN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21976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2984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CHECK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5242" y="1105711"/>
            <a:ext cx="8071829" cy="48768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check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P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>,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is a predicate</a:t>
            </a:r>
          </a:p>
          <a:p>
            <a:pPr marL="457200" lvl="1" indent="0">
              <a:buNone/>
            </a:pPr>
            <a:r>
              <a:rPr kumimoji="0"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Example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:  ensure that semester is one of fall, winter, spring or summer: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kumimoji="0"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create 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table section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course_id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(8),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sec_id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(8),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semester varchar (6),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year numeric (4,0),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building varchar (15),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room_number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(7),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time slot id varchar (4),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primary key (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course_id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,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sec_id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, semester, year),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>
                <a:solidFill>
                  <a:srgbClr val="FF0000"/>
                </a:solidFill>
                <a:latin typeface="Helvetica" pitchFamily="34" charset="0"/>
                <a:ea typeface="MS PGothic" pitchFamily="34" charset="-128"/>
              </a:rPr>
              <a:t>check (semester in (’Fall’, ’Winter’, ’Spring’, ’Summer’)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)</a:t>
            </a:r>
            <a:b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</a:b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);</a:t>
            </a:r>
          </a:p>
          <a:p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 can be any complex conditions as in WHERE clause. However, most of DBMS does not support subquery in CHECK statement.</a:t>
            </a:r>
          </a:p>
          <a:p>
            <a:pPr lvl="1">
              <a:buFont typeface="Monotype Sorts" pitchFamily="2" charset="2"/>
              <a:buNone/>
            </a:pPr>
            <a:endParaRPr lang="zh-CN" altLang="en-US" sz="1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Domains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4" y="1164667"/>
            <a:ext cx="7859068" cy="5487342"/>
          </a:xfrm>
        </p:spPr>
        <p:txBody>
          <a:bodyPr/>
          <a:lstStyle/>
          <a:p>
            <a:r>
              <a:rPr lang="en-US" altLang="zh-CN" sz="1800" b="1" dirty="0" smtClean="0">
                <a:solidFill>
                  <a:srgbClr val="000099"/>
                </a:solidFill>
              </a:rPr>
              <a:t>create domain</a:t>
            </a:r>
            <a:r>
              <a:rPr lang="en-US" altLang="zh-CN" sz="1800" dirty="0" smtClean="0"/>
              <a:t> construct in SQL-92 creates user-defined domain types from existing data types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		</a:t>
            </a:r>
            <a:r>
              <a:rPr lang="en-US" altLang="zh-CN" sz="1600" b="1" dirty="0" smtClean="0"/>
              <a:t>create domain </a:t>
            </a:r>
            <a:r>
              <a:rPr lang="en-US" altLang="zh-CN" sz="1600" i="1" dirty="0" err="1" smtClean="0"/>
              <a:t>person_name</a:t>
            </a:r>
            <a:r>
              <a:rPr lang="en-US" altLang="zh-CN" sz="1600" i="1" dirty="0" smtClean="0"/>
              <a:t> </a:t>
            </a:r>
            <a:r>
              <a:rPr lang="en-US" altLang="zh-CN" sz="1600" b="1" dirty="0" smtClean="0"/>
              <a:t>char</a:t>
            </a:r>
            <a:r>
              <a:rPr lang="en-US" altLang="zh-CN" sz="1600" dirty="0" smtClean="0"/>
              <a:t>(20) </a:t>
            </a:r>
            <a:r>
              <a:rPr lang="en-US" altLang="zh-CN" sz="1600" b="1" dirty="0" smtClean="0"/>
              <a:t>not null</a:t>
            </a:r>
          </a:p>
          <a:p>
            <a:pPr marL="457200" lvl="1" indent="0">
              <a:buNone/>
            </a:pPr>
            <a:r>
              <a:rPr lang="en-US" altLang="zh-CN" sz="1600" b="1" dirty="0" smtClean="0">
                <a:ea typeface="宋体" charset="-122"/>
              </a:rPr>
              <a:t>	create </a:t>
            </a:r>
            <a:r>
              <a:rPr lang="en-US" altLang="zh-CN" sz="1600" b="1" dirty="0">
                <a:ea typeface="宋体" charset="-122"/>
              </a:rPr>
              <a:t>domain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i="1" dirty="0">
                <a:ea typeface="宋体" charset="-122"/>
              </a:rPr>
              <a:t>Dollars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b="1" dirty="0">
                <a:ea typeface="宋体" charset="-122"/>
              </a:rPr>
              <a:t>numeric</a:t>
            </a:r>
            <a:r>
              <a:rPr lang="en-US" altLang="zh-CN" sz="1600" dirty="0">
                <a:ea typeface="宋体" charset="-122"/>
              </a:rPr>
              <a:t>(12, 2)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	</a:t>
            </a:r>
            <a:r>
              <a:rPr lang="en-US" altLang="zh-CN" sz="1600" b="1" dirty="0" smtClean="0">
                <a:ea typeface="宋体" charset="-122"/>
              </a:rPr>
              <a:t>create </a:t>
            </a:r>
            <a:r>
              <a:rPr lang="en-US" altLang="zh-CN" sz="1600" b="1" dirty="0">
                <a:ea typeface="宋体" charset="-122"/>
              </a:rPr>
              <a:t>domain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i="1" dirty="0">
                <a:ea typeface="宋体" charset="-122"/>
              </a:rPr>
              <a:t>Pounds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b="1" dirty="0">
                <a:ea typeface="宋体" charset="-122"/>
              </a:rPr>
              <a:t>numeric</a:t>
            </a:r>
            <a:r>
              <a:rPr lang="en-US" altLang="zh-CN" sz="1600" dirty="0">
                <a:ea typeface="宋体" charset="-122"/>
              </a:rPr>
              <a:t>(12,2)</a:t>
            </a:r>
          </a:p>
          <a:p>
            <a:r>
              <a:rPr lang="en-US" altLang="zh-CN" sz="1800" dirty="0" smtClean="0"/>
              <a:t>Domains can have constraints, such as </a:t>
            </a:r>
            <a:r>
              <a:rPr lang="en-US" altLang="zh-CN" sz="1800" b="1" dirty="0" smtClean="0"/>
              <a:t>not null</a:t>
            </a:r>
            <a:r>
              <a:rPr lang="en-US" altLang="zh-CN" sz="1800" dirty="0" smtClean="0"/>
              <a:t>, and more complex constrains:</a:t>
            </a:r>
          </a:p>
          <a:p>
            <a:pPr marL="457200" lvl="1" indent="0">
              <a:buNone/>
            </a:pPr>
            <a:r>
              <a:rPr lang="en-US" altLang="zh-CN" sz="1600" b="1" dirty="0" smtClean="0"/>
              <a:t>	create domain </a:t>
            </a:r>
            <a:r>
              <a:rPr lang="en-US" altLang="zh-CN" sz="1600" i="1" dirty="0" err="1" smtClean="0"/>
              <a:t>degree_level</a:t>
            </a:r>
            <a:r>
              <a:rPr lang="en-US" altLang="zh-CN" sz="1600" i="1" dirty="0" smtClean="0"/>
              <a:t> </a:t>
            </a:r>
            <a:r>
              <a:rPr lang="en-US" altLang="zh-CN" sz="1600" b="1" dirty="0" smtClean="0"/>
              <a:t>varchar</a:t>
            </a:r>
            <a:r>
              <a:rPr lang="en-US" altLang="zh-CN" sz="1600" dirty="0" smtClean="0"/>
              <a:t>(10)</a:t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en-US" altLang="zh-CN" sz="1600" b="1" dirty="0" smtClean="0"/>
              <a:t>constraint </a:t>
            </a:r>
            <a:r>
              <a:rPr lang="en-US" altLang="zh-CN" sz="1600" i="1" dirty="0" err="1" smtClean="0"/>
              <a:t>degree_level_test</a:t>
            </a:r>
            <a:r>
              <a:rPr lang="en-US" altLang="zh-CN" sz="1600" i="1" dirty="0" smtClean="0"/>
              <a:t/>
            </a:r>
            <a:br>
              <a:rPr lang="en-US" altLang="zh-CN" sz="1600" i="1" dirty="0" smtClean="0"/>
            </a:br>
            <a:r>
              <a:rPr lang="en-US" altLang="zh-CN" sz="1600" i="1" dirty="0" smtClean="0"/>
              <a:t>	</a:t>
            </a:r>
            <a:r>
              <a:rPr lang="en-US" altLang="zh-CN" sz="1600" i="1" dirty="0" smtClean="0"/>
              <a:t>                         </a:t>
            </a:r>
            <a:r>
              <a:rPr lang="en-US" altLang="zh-CN" sz="1600" b="1" dirty="0" smtClean="0"/>
              <a:t>check 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/>
              <a:t>value in </a:t>
            </a:r>
            <a:r>
              <a:rPr lang="en-US" altLang="zh-CN" sz="1600" dirty="0" smtClean="0"/>
              <a:t>(’Bachelors’, ’Masters’, ’Doctorate’));</a:t>
            </a:r>
          </a:p>
          <a:p>
            <a:pPr marL="457200" lvl="1" indent="0">
              <a:buNone/>
            </a:pPr>
            <a:endParaRPr lang="en-US" altLang="zh-CN" sz="1600" dirty="0" smtClean="0"/>
          </a:p>
          <a:p>
            <a:r>
              <a:rPr lang="en-US" altLang="zh-CN" sz="1800" dirty="0" smtClean="0">
                <a:ea typeface="宋体" charset="-122"/>
              </a:rPr>
              <a:t>Domains are not strongly typed. Values of one domain type can be assigned to values of another domain type as long as the underlying types are compatible.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We CAN assign or compare a value of type Dollars to a value of type Pounds.  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328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Domain Constraints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9815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 clause in SQL-92 permits domains to be restricted: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600" dirty="0" smtClean="0">
                <a:ea typeface="宋体" charset="-122"/>
              </a:rPr>
              <a:t>Use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r>
              <a:rPr lang="en-US" altLang="zh-CN" sz="1600" dirty="0" smtClean="0">
                <a:ea typeface="宋体" charset="-122"/>
              </a:rPr>
              <a:t> clause to ensure that an hourly-wage domain allows only values greater than a specified value.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altLang="zh-CN" sz="1600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ea typeface="宋体" charset="-122"/>
              </a:rPr>
              <a:t>create domain</a:t>
            </a:r>
            <a:r>
              <a:rPr lang="en-US" altLang="zh-CN" sz="1600" i="1" dirty="0" smtClean="0">
                <a:ea typeface="宋体" charset="-122"/>
              </a:rPr>
              <a:t> hourly-wage </a:t>
            </a:r>
            <a:r>
              <a:rPr lang="en-US" altLang="zh-CN" sz="1600" b="1" dirty="0" smtClean="0">
                <a:ea typeface="宋体" charset="-122"/>
              </a:rPr>
              <a:t>numeric(5,2)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		constraint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value-test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smtClean="0">
                <a:ea typeface="宋体" charset="-122"/>
              </a:rPr>
              <a:t>value </a:t>
            </a:r>
            <a:r>
              <a:rPr lang="en-US" altLang="zh-CN" sz="1600" dirty="0" smtClean="0">
                <a:ea typeface="宋体" charset="-122"/>
              </a:rPr>
              <a:t>&gt; = 12.00)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600" dirty="0" smtClean="0">
                <a:ea typeface="宋体" charset="-122"/>
              </a:rPr>
              <a:t>The domain has a constraint that ensures that the hourly-wage is greater than 12.00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600" dirty="0" smtClean="0">
                <a:ea typeface="宋体" charset="-122"/>
              </a:rPr>
              <a:t>The clause </a:t>
            </a:r>
            <a:r>
              <a:rPr lang="en-US" altLang="zh-CN" sz="1600" b="1" dirty="0" smtClean="0">
                <a:ea typeface="宋体" charset="-122"/>
              </a:rPr>
              <a:t>constraint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value-test</a:t>
            </a:r>
            <a:r>
              <a:rPr lang="en-US" altLang="zh-CN" sz="1600" dirty="0" smtClean="0">
                <a:ea typeface="宋体" charset="-122"/>
              </a:rPr>
              <a:t> is optional; useful to indicate which constraint an update violated.</a:t>
            </a:r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Can have complex conditions in domain check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600" b="1" dirty="0" smtClean="0"/>
              <a:t>create </a:t>
            </a:r>
            <a:r>
              <a:rPr lang="en-US" altLang="zh-CN" sz="1600" b="1" dirty="0"/>
              <a:t>domain </a:t>
            </a:r>
            <a:r>
              <a:rPr lang="en-US" altLang="zh-CN" sz="1600" i="1" dirty="0" err="1" smtClean="0"/>
              <a:t>dept_name_D</a:t>
            </a:r>
            <a:r>
              <a:rPr lang="en-US" altLang="zh-CN" sz="1600" i="1" dirty="0" smtClean="0"/>
              <a:t> </a:t>
            </a:r>
            <a:r>
              <a:rPr lang="en-US" altLang="zh-CN" sz="1600" b="1" dirty="0" smtClean="0"/>
              <a:t>varchar</a:t>
            </a:r>
            <a:r>
              <a:rPr lang="en-US" altLang="zh-CN" sz="1600" dirty="0" smtClean="0"/>
              <a:t>(20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en-US" altLang="zh-CN" sz="1600" b="1" dirty="0"/>
              <a:t>constraint </a:t>
            </a:r>
            <a:r>
              <a:rPr lang="en-US" altLang="zh-CN" sz="1600" i="1" dirty="0" err="1" smtClean="0"/>
              <a:t>dept_name__test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 smtClean="0"/>
              <a:t>          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r>
              <a:rPr lang="en-US" altLang="zh-CN" sz="1600" dirty="0" smtClean="0">
                <a:ea typeface="宋体" charset="-122"/>
              </a:rPr>
              <a:t> (</a:t>
            </a:r>
            <a:r>
              <a:rPr lang="en-US" altLang="zh-CN" sz="1600" i="1" dirty="0" smtClean="0">
                <a:ea typeface="宋体" charset="-122"/>
              </a:rPr>
              <a:t>value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in</a:t>
            </a:r>
            <a:r>
              <a:rPr lang="en-US" altLang="zh-CN" sz="1600" dirty="0" smtClean="0">
                <a:ea typeface="宋体" charset="-122"/>
              </a:rPr>
              <a:t> (</a:t>
            </a:r>
            <a:r>
              <a:rPr lang="en-US" altLang="zh-CN" sz="1600" b="1" dirty="0" smtClean="0">
                <a:ea typeface="宋体" charset="-122"/>
              </a:rPr>
              <a:t>select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i="1" dirty="0" err="1" smtClean="0">
                <a:ea typeface="宋体" charset="-122"/>
              </a:rPr>
              <a:t>dept</a:t>
            </a:r>
            <a:r>
              <a:rPr lang="en-US" altLang="zh-CN" sz="1600" dirty="0" smtClean="0">
                <a:ea typeface="宋体" charset="-122"/>
              </a:rPr>
              <a:t>-</a:t>
            </a:r>
            <a:r>
              <a:rPr lang="en-US" altLang="zh-CN" sz="1600" i="1" dirty="0" smtClean="0">
                <a:ea typeface="宋体" charset="-122"/>
              </a:rPr>
              <a:t>name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from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department</a:t>
            </a:r>
            <a:r>
              <a:rPr lang="en-US" altLang="zh-CN" sz="1600" dirty="0" smtClean="0">
                <a:ea typeface="宋体" charset="-12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1470083455</TotalTime>
  <Words>2440</Words>
  <Application>Microsoft Office PowerPoint</Application>
  <PresentationFormat>全屏显示(4:3)</PresentationFormat>
  <Paragraphs>351</Paragraphs>
  <Slides>40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db-book</vt:lpstr>
      <vt:lpstr>1_db-book</vt:lpstr>
      <vt:lpstr>Clip</vt:lpstr>
      <vt:lpstr>SQL (Lecture 3)</vt:lpstr>
      <vt:lpstr>Index Creation</vt:lpstr>
      <vt:lpstr>Transactions</vt:lpstr>
      <vt:lpstr>Integrity</vt:lpstr>
      <vt:lpstr>Constrains</vt:lpstr>
      <vt:lpstr>Not Null and Unique Constraints </vt:lpstr>
      <vt:lpstr>CHECK</vt:lpstr>
      <vt:lpstr>Domains</vt:lpstr>
      <vt:lpstr>Domain Constraints</vt:lpstr>
      <vt:lpstr>Referential Integrity</vt:lpstr>
      <vt:lpstr>Checking Referential Integrity on Database Modification</vt:lpstr>
      <vt:lpstr>Database Modification (Cont.)</vt:lpstr>
      <vt:lpstr>Referential Integrity in SQL</vt:lpstr>
      <vt:lpstr>Referential Integrity in SQL – Example</vt:lpstr>
      <vt:lpstr>Cascading Actions in SQL</vt:lpstr>
      <vt:lpstr>Referential Integrity in SQL (Cont.)</vt:lpstr>
      <vt:lpstr>Cascading Actions in SQL (Cont.)</vt:lpstr>
      <vt:lpstr>Assertions</vt:lpstr>
      <vt:lpstr>Assertion Example</vt:lpstr>
      <vt:lpstr>Assertion Example</vt:lpstr>
      <vt:lpstr>Triggers</vt:lpstr>
      <vt:lpstr>Triggering Events and Actions in SQL</vt:lpstr>
      <vt:lpstr>Trigger to Maintain credits_earned value</vt:lpstr>
      <vt:lpstr>Statement Level Triggers</vt:lpstr>
      <vt:lpstr>External World Actions</vt:lpstr>
      <vt:lpstr>External World Actions (Cont.)</vt:lpstr>
      <vt:lpstr>When Not To Use Triggers</vt:lpstr>
      <vt:lpstr>Authorization</vt:lpstr>
      <vt:lpstr>Security Specification in SQL</vt:lpstr>
      <vt:lpstr>Privileges in SQL</vt:lpstr>
      <vt:lpstr>Privilege  To Grant Privileges</vt:lpstr>
      <vt:lpstr>Granting of Privileges</vt:lpstr>
      <vt:lpstr>Authorization Grant Graph</vt:lpstr>
      <vt:lpstr>Revoking Authorization in SQL</vt:lpstr>
      <vt:lpstr>Roles</vt:lpstr>
      <vt:lpstr>Authorization and Views</vt:lpstr>
      <vt:lpstr>View Example</vt:lpstr>
      <vt:lpstr>Authorization on Views</vt:lpstr>
      <vt:lpstr>Limitations of SQL Authorization</vt:lpstr>
      <vt:lpstr>End of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Zhou Bo</cp:lastModifiedBy>
  <cp:revision>331</cp:revision>
  <cp:lastPrinted>1999-12-01T19:45:26Z</cp:lastPrinted>
  <dcterms:created xsi:type="dcterms:W3CDTF">1999-12-01T16:48:44Z</dcterms:created>
  <dcterms:modified xsi:type="dcterms:W3CDTF">2021-03-28T13:12:16Z</dcterms:modified>
</cp:coreProperties>
</file>