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9"/>
  </p:notesMasterIdLst>
  <p:sldIdLst>
    <p:sldId id="256" r:id="rId2"/>
    <p:sldId id="414" r:id="rId3"/>
    <p:sldId id="415" r:id="rId4"/>
    <p:sldId id="359" r:id="rId5"/>
    <p:sldId id="418" r:id="rId6"/>
    <p:sldId id="257" r:id="rId7"/>
    <p:sldId id="419" r:id="rId8"/>
    <p:sldId id="426" r:id="rId9"/>
    <p:sldId id="258" r:id="rId10"/>
    <p:sldId id="424" r:id="rId11"/>
    <p:sldId id="425" r:id="rId12"/>
    <p:sldId id="420" r:id="rId13"/>
    <p:sldId id="421" r:id="rId14"/>
    <p:sldId id="422" r:id="rId15"/>
    <p:sldId id="427" r:id="rId16"/>
    <p:sldId id="261" r:id="rId17"/>
    <p:sldId id="360" r:id="rId18"/>
    <p:sldId id="363" r:id="rId19"/>
    <p:sldId id="264" r:id="rId20"/>
    <p:sldId id="302" r:id="rId21"/>
    <p:sldId id="303" r:id="rId22"/>
    <p:sldId id="385" r:id="rId23"/>
    <p:sldId id="428" r:id="rId24"/>
    <p:sldId id="429" r:id="rId25"/>
    <p:sldId id="491" r:id="rId26"/>
    <p:sldId id="495" r:id="rId27"/>
    <p:sldId id="416" r:id="rId28"/>
    <p:sldId id="431" r:id="rId29"/>
    <p:sldId id="361" r:id="rId30"/>
    <p:sldId id="362" r:id="rId31"/>
    <p:sldId id="432" r:id="rId32"/>
    <p:sldId id="472" r:id="rId33"/>
    <p:sldId id="473" r:id="rId34"/>
    <p:sldId id="434" r:id="rId35"/>
    <p:sldId id="496" r:id="rId36"/>
    <p:sldId id="497" r:id="rId37"/>
    <p:sldId id="498" r:id="rId38"/>
    <p:sldId id="438" r:id="rId39"/>
    <p:sldId id="440" r:id="rId40"/>
    <p:sldId id="476" r:id="rId41"/>
    <p:sldId id="442" r:id="rId42"/>
    <p:sldId id="443" r:id="rId43"/>
    <p:sldId id="441" r:id="rId44"/>
    <p:sldId id="447" r:id="rId45"/>
    <p:sldId id="448" r:id="rId46"/>
    <p:sldId id="481" r:id="rId47"/>
    <p:sldId id="482" r:id="rId48"/>
    <p:sldId id="449" r:id="rId49"/>
    <p:sldId id="483" r:id="rId50"/>
    <p:sldId id="499" r:id="rId51"/>
    <p:sldId id="500" r:id="rId52"/>
    <p:sldId id="453" r:id="rId53"/>
    <p:sldId id="486" r:id="rId54"/>
    <p:sldId id="489" r:id="rId55"/>
    <p:sldId id="490" r:id="rId56"/>
    <p:sldId id="487" r:id="rId57"/>
    <p:sldId id="488" r:id="rId58"/>
    <p:sldId id="458" r:id="rId59"/>
    <p:sldId id="460" r:id="rId60"/>
    <p:sldId id="492" r:id="rId61"/>
    <p:sldId id="493" r:id="rId62"/>
    <p:sldId id="494" r:id="rId63"/>
    <p:sldId id="501" r:id="rId64"/>
    <p:sldId id="484" r:id="rId65"/>
    <p:sldId id="485" r:id="rId66"/>
    <p:sldId id="477" r:id="rId67"/>
    <p:sldId id="423" r:id="rId6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 autoAdjust="0"/>
    <p:restoredTop sz="83608" autoAdjust="0"/>
  </p:normalViewPr>
  <p:slideViewPr>
    <p:cSldViewPr snapToGrid="0">
      <p:cViewPr varScale="1">
        <p:scale>
          <a:sx n="76" d="100"/>
          <a:sy n="76" d="100"/>
        </p:scale>
        <p:origin x="17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0357AD-3DEE-413A-9B5E-0069C9BA52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8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需求分析：不能做什么（边界）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概念设计：用什么方式（介于人与计算机之间</a:t>
            </a:r>
            <a:r>
              <a:rPr lang="en-US" altLang="zh-CN" dirty="0"/>
              <a:t>-&gt;</a:t>
            </a:r>
            <a:r>
              <a:rPr lang="zh-CN" altLang="en-US" dirty="0"/>
              <a:t>不能二义性、准确</a:t>
            </a:r>
            <a:r>
              <a:rPr lang="en-US" altLang="zh-CN" dirty="0"/>
              <a:t>-&gt;ER</a:t>
            </a:r>
            <a:r>
              <a:rPr lang="zh-CN" altLang="en-US" dirty="0"/>
              <a:t>模型）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逻辑设计：语义模型映射到数据库管理系统能够支持的关系模型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物理设计：用一个关系模型，选择数据库系统软件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21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02476C0-0786-4217-9514-852ADE4AC858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各种属性的表示方式</a:t>
            </a:r>
            <a:endParaRPr lang="zh-CN" altLang="zh-CN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55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ABFDD12-2B3E-4DAB-8E67-001A1E9D9BA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相同类型的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relationship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所构成的集合成为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relationship sets</a:t>
            </a:r>
          </a:p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837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BF63B13-E96C-4B95-A777-09634731A22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858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84E8AAB-A993-49B3-9407-A2D5FB1A12B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738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5ECD1D3-70F8-4C1F-AFFA-3A8BDBED7A6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838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多于两个对象之间的关系结构：三元、多元</a:t>
            </a:r>
            <a:endParaRPr lang="en-US" altLang="zh-CN" dirty="0"/>
          </a:p>
          <a:p>
            <a:r>
              <a:rPr lang="zh-CN" altLang="en-US" dirty="0"/>
              <a:t>超过三元的一般就不用了，解释性会很差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一元关系：参与关系的是同一个</a:t>
            </a:r>
            <a:r>
              <a:rPr lang="en-US" altLang="zh-CN" dirty="0"/>
              <a:t>set——</a:t>
            </a:r>
            <a:r>
              <a:rPr lang="zh-CN" altLang="en-US" dirty="0"/>
              <a:t>本质上是个二元关系</a:t>
            </a:r>
            <a:endParaRPr lang="en-US" altLang="zh-CN" dirty="0"/>
          </a:p>
          <a:p>
            <a:r>
              <a:rPr lang="zh-CN" altLang="en-US" dirty="0"/>
              <a:t>在这种关系下要清晰各种对象在关系中的角色</a:t>
            </a:r>
            <a:endParaRPr lang="en-US" altLang="zh-CN" dirty="0"/>
          </a:p>
          <a:p>
            <a:r>
              <a:rPr lang="zh-CN" altLang="en-US" dirty="0"/>
              <a:t>为了避免二义性，常在一元关系的线上标上角色进行区分（</a:t>
            </a:r>
            <a:r>
              <a:rPr lang="en-US" altLang="zh-CN" dirty="0" err="1"/>
              <a:t>course_id</a:t>
            </a:r>
            <a:r>
              <a:rPr lang="en-US" altLang="zh-CN" dirty="0"/>
              <a:t>, </a:t>
            </a:r>
            <a:r>
              <a:rPr lang="en-US" altLang="zh-CN" dirty="0" err="1"/>
              <a:t>prereq_id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97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在语义层面上，约束可以分为两个内容：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模型本身表示的约束（没有</a:t>
            </a:r>
            <a:r>
              <a:rPr lang="en-US" altLang="zh-CN" dirty="0"/>
              <a:t>foreign key</a:t>
            </a:r>
            <a:r>
              <a:rPr lang="zh-CN" altLang="en-US" dirty="0"/>
              <a:t>的概念）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用户定义的约束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739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对应关系（所有关系都不需要要求全部参与</a:t>
            </a:r>
            <a:r>
              <a:rPr lang="en-US" altLang="zh-CN" dirty="0"/>
              <a:t>——</a:t>
            </a:r>
            <a:r>
              <a:rPr lang="zh-CN" altLang="en-US" dirty="0"/>
              <a:t>可以不对应）：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一对一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一对多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多对一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多对多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71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9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在数据库设计范畴里面，需要注意数据表达的合理性问题。</a:t>
            </a:r>
            <a:endParaRPr lang="en-US" altLang="zh-CN" dirty="0"/>
          </a:p>
          <a:p>
            <a:r>
              <a:rPr lang="zh-CN" altLang="en-US" dirty="0"/>
              <a:t>比如冗余问题、数据不完整的问题（需求分析阶段的边界）。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如何针对</a:t>
            </a:r>
            <a:r>
              <a:rPr lang="en-US" altLang="zh-CN" dirty="0"/>
              <a:t>ER</a:t>
            </a:r>
            <a:r>
              <a:rPr lang="zh-CN" altLang="en-US" dirty="0"/>
              <a:t>模型，表达一个具体的问题。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84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箭头指向“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跟函数的映射结合起来</a:t>
            </a:r>
            <a:endParaRPr lang="en-US" altLang="zh-CN" dirty="0"/>
          </a:p>
          <a:p>
            <a:r>
              <a:rPr lang="zh-CN" altLang="en-US" dirty="0"/>
              <a:t>箭头是很重要的：区分是“</a:t>
            </a:r>
            <a:r>
              <a:rPr lang="en-US" altLang="zh-CN" dirty="0"/>
              <a:t>1</a:t>
            </a:r>
            <a:r>
              <a:rPr lang="zh-CN" altLang="en-US" dirty="0"/>
              <a:t>”还是“多”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4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E0D2308-DF7F-473E-B5FA-33FDAC5CC62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一个学生的老师最多只能有一个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映射的概念：学生确定，老师就唯一确定（老师可能是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NULL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，也是唯一的）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016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95C2046-799C-47C1-A194-3D5EC70EBEA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没有箭头，就没有任何限制了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239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CBED678-AD85-4A54-9725-8BD0EA556D9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多元关系，带箭头就非常麻烦了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学生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+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项目的组合只能指向一个老师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一个项目只能指向一个（老师</a:t>
            </a:r>
            <a:r>
              <a:rPr lang="en-US" altLang="zh-CN" dirty="0"/>
              <a:t>+</a:t>
            </a:r>
            <a:r>
              <a:rPr lang="zh-CN" altLang="en-US" dirty="0"/>
              <a:t>学生）的组合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在绝大部分情况下，三元关系通常就不用箭头了，或者只用一个箭头</a:t>
            </a:r>
            <a:endParaRPr lang="en-US" altLang="zh-CN" dirty="0"/>
          </a:p>
          <a:p>
            <a:r>
              <a:rPr lang="zh-CN" altLang="en-US" dirty="0"/>
              <a:t>三元关系的两个箭头的情况：二义性就很难判定了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827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（右边双线）所有学生的实体必须在</a:t>
            </a:r>
            <a:r>
              <a:rPr lang="en-US" altLang="zh-CN" dirty="0"/>
              <a:t>relation(advisor)</a:t>
            </a:r>
            <a:r>
              <a:rPr lang="zh-CN" altLang="en-US" dirty="0"/>
              <a:t>语义里面出现，并且只出现一次：学生有且只能有一个导师</a:t>
            </a:r>
            <a:endParaRPr lang="en-US" altLang="zh-CN" dirty="0"/>
          </a:p>
          <a:p>
            <a:r>
              <a:rPr lang="zh-CN" altLang="en-US" dirty="0"/>
              <a:t>（左边单线）老师可以没有学生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09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D84B325-E3BC-4380-BBF9-716D21E8595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ea typeface="ＭＳ Ｐゴシック" pitchFamily="34" charset="-128"/>
              </a:rPr>
              <a:t>0..*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：最少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0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，最多不受限制（老师可以不需要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1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有学生，或者可以有多个学生，且学生数量不受限制）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1..1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：必须并且只有一个导师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这是后来扩展的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ER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模型的功能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372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之间的关系是唯一的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66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4F383B2-F858-43E4-AB62-0559888EE90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721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EAE478F-4FDB-4CF4-AD27-BF2C7D5407C3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Weak entity set : </a:t>
            </a:r>
            <a:r>
              <a:rPr lang="en-US" altLang="en-US" dirty="0">
                <a:latin typeface="Times New Roman" pitchFamily="18" charset="0"/>
                <a:ea typeface="ＭＳ Ｐゴシック" pitchFamily="34" charset="-128"/>
              </a:rPr>
              <a:t>Entity 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依赖于另外一个 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Relation</a:t>
            </a: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没有足够的属性以形成主码的实体集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弱实体集只有和强实体关联才有意义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21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实体关系模型，是最成功的语义模型</a:t>
            </a:r>
            <a:endParaRPr lang="en-US" altLang="zh-CN" dirty="0"/>
          </a:p>
          <a:p>
            <a:r>
              <a:rPr lang="en-US" altLang="zh-CN" dirty="0"/>
              <a:t>E: </a:t>
            </a:r>
            <a:r>
              <a:rPr lang="zh-CN" altLang="en-US" dirty="0"/>
              <a:t>实体（一堆对象，只表示东西）</a:t>
            </a:r>
            <a:endParaRPr lang="en-US" altLang="zh-CN" dirty="0"/>
          </a:p>
          <a:p>
            <a:r>
              <a:rPr lang="en-US" altLang="zh-CN" dirty="0"/>
              <a:t>R: </a:t>
            </a:r>
            <a:r>
              <a:rPr lang="zh-CN" altLang="en-US" dirty="0"/>
              <a:t>关系（对象之间的联系）</a:t>
            </a:r>
            <a:endParaRPr lang="en-US" altLang="zh-CN" dirty="0"/>
          </a:p>
          <a:p>
            <a:r>
              <a:rPr lang="en-US" altLang="zh-CN" dirty="0"/>
              <a:t>ER</a:t>
            </a:r>
            <a:r>
              <a:rPr lang="zh-CN" altLang="en-US" dirty="0"/>
              <a:t>模型的元素</a:t>
            </a:r>
            <a:r>
              <a:rPr lang="en-US" altLang="zh-CN" dirty="0"/>
              <a:t>=</a:t>
            </a:r>
            <a:r>
              <a:rPr lang="zh-CN" altLang="en-US" dirty="0"/>
              <a:t>对象</a:t>
            </a:r>
            <a:r>
              <a:rPr lang="en-US" altLang="zh-CN" dirty="0"/>
              <a:t>+</a:t>
            </a:r>
            <a:r>
              <a:rPr lang="zh-CN" altLang="en-US" dirty="0"/>
              <a:t>对象的联系</a:t>
            </a:r>
            <a:endParaRPr lang="en-US" altLang="zh-CN" dirty="0"/>
          </a:p>
          <a:p>
            <a:r>
              <a:rPr lang="zh-CN" altLang="en-US" dirty="0"/>
              <a:t>能够清晰的表达对象之间的联系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425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283FEC2-F774-4AFC-B9E3-ABA667AF705F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把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relation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抽象成一个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entity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，到上游和其他的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relation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构成关系（封装的思想）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这个抽象的过程就是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4182612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5B11B65-C029-43D1-AADC-E70669F04690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598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2FBB8F5-762D-414B-BBCD-B0C97769C331}" type="slidenum">
              <a:rPr lang="en-US" altLang="en-US" sz="1200"/>
              <a:pPr algn="r"/>
              <a:t>37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943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数据模型的继承概念：类比面向对象程序设计的继承</a:t>
            </a:r>
            <a:endParaRPr lang="en-US" altLang="zh-CN" dirty="0"/>
          </a:p>
          <a:p>
            <a:r>
              <a:rPr lang="zh-CN" altLang="en-US" dirty="0"/>
              <a:t>自上而下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476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自底向上的设计方向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76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0F2F5E6-5646-468A-BB98-B747CF072FE4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上层的箭头没有连接：表示没有约束（缺省就是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overlapping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），有可能不是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employee, 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不是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student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；也有可能又是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employee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，又是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student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。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下层的箭头有关联（可以写上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disjoint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）：只能是老师和秘书的一个之一，或者未知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961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必须明确学生要么是研究生，要么是本科生（写上</a:t>
            </a:r>
            <a:r>
              <a:rPr lang="en-US" altLang="zh-CN" dirty="0"/>
              <a:t>total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325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63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基于需求的概念设计范畴，已经足够简单。</a:t>
            </a:r>
            <a:endParaRPr lang="en-US" altLang="zh-CN" dirty="0"/>
          </a:p>
          <a:p>
            <a:r>
              <a:rPr lang="zh-CN" altLang="en-US" dirty="0"/>
              <a:t>思考的问题主要是：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属性 </a:t>
            </a:r>
            <a:r>
              <a:rPr lang="en-US" altLang="zh-CN" dirty="0"/>
              <a:t>or </a:t>
            </a:r>
            <a:r>
              <a:rPr lang="zh-CN" altLang="en-US" dirty="0"/>
              <a:t>实体集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实体集 </a:t>
            </a:r>
            <a:r>
              <a:rPr lang="en-US" altLang="zh-CN" dirty="0"/>
              <a:t>or </a:t>
            </a:r>
            <a:r>
              <a:rPr lang="zh-CN" altLang="en-US" dirty="0"/>
              <a:t>关系集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二元关系 </a:t>
            </a:r>
            <a:r>
              <a:rPr lang="en-US" altLang="zh-CN" dirty="0"/>
              <a:t>or </a:t>
            </a:r>
            <a:r>
              <a:rPr lang="zh-CN" altLang="en-US" dirty="0"/>
              <a:t>多元关系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属性放在</a:t>
            </a:r>
            <a:r>
              <a:rPr lang="en-US" altLang="zh-CN" dirty="0"/>
              <a:t>relationship set </a:t>
            </a:r>
            <a:r>
              <a:rPr lang="zh-CN" altLang="en-US" dirty="0"/>
              <a:t>还是 放在新的实体集上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157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5646C1F-F8AA-4D7C-A48B-50BB928D45DC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87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230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D48B1B7-BA2A-4732-9CC9-94CBA8BA34DE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28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12CF362-B00E-4B5E-80B7-36B995C30772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任何一个二元以上的关系都可以表示成为一个二元关系的变种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65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09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6FC2E9-6112-4510-9A29-F2DB79DC111F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ea typeface="ＭＳ Ｐゴシック" pitchFamily="34" charset="-128"/>
              </a:rPr>
              <a:t>Weak entity set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的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primary key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是其依赖的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strong entity set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的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primary key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539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15AAAF8-1320-443E-94AA-CB2126FC1CDE}" type="slidenum">
              <a:rPr lang="en-US" altLang="en-US" sz="1200"/>
              <a:pPr algn="r"/>
              <a:t>54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517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50ADB42-4ECE-4EF4-B68C-6AA5D62EB6C7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677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0992904-9692-45A8-BA9B-AB16E0178E70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1493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72924CC-1210-47FD-B6AD-6C809F451FE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多对一的场景，通常情况下中间的表示不用的。除非是表有属性很重要。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双线（加上约束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not null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）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750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一对一的情况，加语义愿意加哪边加哪边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7963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1D91051C-AB68-44B8-86A7-F1530F068F89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非继承的建表方法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好处：信息除了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ID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，其他没有冗余，数据一致性没有问题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不足：有些信息要进行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joint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才能查询到；插入的时候，要在每个表分别插入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4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Entity(attributes)-&gt;Entity Set(set of entities which has similar concepts of keys)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99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24FCAF6-3274-4A99-8844-349D80360615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继承的建表方法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好处：</a:t>
            </a:r>
            <a:endParaRPr lang="en-US" altLang="zh-CN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坏处：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disjoint or overlapping;</a:t>
            </a:r>
          </a:p>
          <a:p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          total or partially</a:t>
            </a:r>
          </a:p>
          <a:p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3587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A35660C-D08C-47FF-AB5C-210591AB1476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9021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F0A40A4-8CB7-4827-92C6-EB2991B9194A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8476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87E8B9D-394D-45F3-8086-29FBC0D9CB1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0242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66AD930-1B7F-444D-B056-3CA869EA8946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38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45E5ADD-910F-4753-9D34-C1ED45A5CAC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8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0D7B854-177E-43AB-B05E-57CF2136244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图比文字表述更加直接 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primary key </a:t>
            </a:r>
            <a:r>
              <a:rPr lang="zh-CN" altLang="en-US" dirty="0">
                <a:latin typeface="Times New Roman" pitchFamily="18" charset="0"/>
                <a:ea typeface="ＭＳ Ｐゴシック" pitchFamily="34" charset="-128"/>
              </a:rPr>
              <a:t>加下划线</a:t>
            </a:r>
            <a:r>
              <a:rPr lang="en-US" altLang="zh-CN" dirty="0">
                <a:latin typeface="Times New Roman" pitchFamily="18" charset="0"/>
                <a:ea typeface="ＭＳ Ｐゴシック" pitchFamily="34" charset="-128"/>
              </a:rPr>
              <a:t>(“_”)</a:t>
            </a:r>
            <a:endParaRPr lang="en-US" alt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89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Domain null</a:t>
            </a:r>
            <a:r>
              <a:rPr lang="zh-CN" altLang="en-US" dirty="0"/>
              <a:t>的概念同样存在</a:t>
            </a:r>
            <a:endParaRPr lang="en-US" altLang="zh-CN" dirty="0"/>
          </a:p>
          <a:p>
            <a:r>
              <a:rPr lang="zh-CN" altLang="en-US" dirty="0"/>
              <a:t>属性封装成一个语义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组合属性</a:t>
            </a:r>
            <a:r>
              <a:rPr lang="en-US" altLang="zh-CN" dirty="0"/>
              <a:t>——</a:t>
            </a:r>
            <a:r>
              <a:rPr lang="zh-CN" altLang="en-US" dirty="0"/>
              <a:t>放在一起可以更清晰地表达语义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多值属性</a:t>
            </a:r>
            <a:r>
              <a:rPr lang="en-US" altLang="zh-CN" dirty="0"/>
              <a:t>——</a:t>
            </a:r>
            <a:r>
              <a:rPr lang="zh-CN" altLang="en-US" dirty="0"/>
              <a:t>多个电话号码</a:t>
            </a:r>
            <a:endParaRPr lang="en-US" altLang="zh-CN" dirty="0"/>
          </a:p>
          <a:p>
            <a:r>
              <a:rPr lang="en-US" altLang="zh-CN" dirty="0"/>
              <a:t>·Derived attributes——</a:t>
            </a:r>
            <a:r>
              <a:rPr lang="zh-CN" altLang="en-US" dirty="0"/>
              <a:t>根据另外的属性算出来的属性（用一个函数方式去表达）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357AD-3DEE-413A-9B5E-0069C9BA52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34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C8A679A-E70E-439E-A606-5363E410B3DF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6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0A10038-1EF2-4D7E-951B-0A95A75D80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409EB-38C4-46D9-A413-9B1F7F7D6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77800"/>
            <a:ext cx="203200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177800"/>
            <a:ext cx="594360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1197-4509-46AB-B07D-656F908FB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2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2B1C4-399C-4B3A-B0D2-53F7FE43D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78486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" y="3629025"/>
            <a:ext cx="78486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2EDE0-4E42-42E6-8D58-709FA0324C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7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A62B-071E-4993-A619-781B36EC5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B659-1FB1-4201-AF79-D18C6985C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8B31B-81CC-4D41-98FB-5E69D477C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4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6C26-0320-4E45-A95B-37A616048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0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8FC8-DAC8-49BE-BD5B-95B3B0714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8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0A71-2309-4E00-BE1A-FC2559CC2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DA59-F3EC-477A-94FB-95660DDCF0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A1F0-451E-4177-9975-4E5A57B975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2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F45A2AF-6BE8-4060-A317-763D8EC48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4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5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75788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89" name="Freeform 13"/>
              <p:cNvSpPr>
                <a:spLocks/>
              </p:cNvSpPr>
              <p:nvPr/>
            </p:nvSpPr>
            <p:spPr bwMode="ltGray">
              <a:xfrm>
                <a:off x="1790" y="1580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90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75792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5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3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4" name="Freeform 18"/>
                <p:cNvSpPr>
                  <a:spLocks/>
                </p:cNvSpPr>
                <p:nvPr/>
              </p:nvSpPr>
              <p:spPr bwMode="ltGray">
                <a:xfrm>
                  <a:off x="1719" y="1535"/>
                  <a:ext cx="168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5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75796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75799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0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75802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3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5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75805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6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4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7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8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75814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6105525" y="6613525"/>
            <a:ext cx="2932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7.</a:t>
            </a:r>
            <a:fld id="{BF10F91B-2F4A-4D3A-A22A-2DBC76128FA3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Entity-Relationship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066800"/>
            <a:ext cx="7437438" cy="5130800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Design Process</a:t>
            </a:r>
          </a:p>
          <a:p>
            <a:r>
              <a:rPr lang="en-US" altLang="zh-CN" sz="1800" dirty="0">
                <a:ea typeface="宋体" charset="-122"/>
              </a:rPr>
              <a:t>Overview of Entity-Relationship Model</a:t>
            </a:r>
          </a:p>
          <a:p>
            <a:r>
              <a:rPr lang="en-US" altLang="zh-CN" sz="1800" dirty="0">
                <a:ea typeface="宋体" charset="-122"/>
              </a:rPr>
              <a:t>Entity Sets</a:t>
            </a:r>
          </a:p>
          <a:p>
            <a:r>
              <a:rPr lang="en-US" altLang="zh-CN" sz="1800" dirty="0">
                <a:ea typeface="宋体" charset="-122"/>
              </a:rPr>
              <a:t>Relationship Sets</a:t>
            </a:r>
          </a:p>
          <a:p>
            <a:r>
              <a:rPr lang="en-US" altLang="zh-CN" sz="1800" dirty="0">
                <a:ea typeface="宋体" charset="-122"/>
              </a:rPr>
              <a:t>Constraints</a:t>
            </a:r>
          </a:p>
          <a:p>
            <a:pPr lvl="1"/>
            <a:r>
              <a:rPr lang="en-US" altLang="zh-CN" sz="1600" dirty="0">
                <a:ea typeface="宋体" charset="-122"/>
              </a:rPr>
              <a:t>Mapping Constraints </a:t>
            </a:r>
          </a:p>
          <a:p>
            <a:pPr lvl="1"/>
            <a:r>
              <a:rPr lang="en-US" altLang="zh-CN" sz="1600" dirty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1600" dirty="0">
                <a:ea typeface="宋体" charset="-122"/>
              </a:rPr>
              <a:t>Keys</a:t>
            </a:r>
          </a:p>
          <a:p>
            <a:r>
              <a:rPr lang="en-US" altLang="zh-CN" sz="1800" dirty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dirty="0">
                <a:ea typeface="宋体" charset="-122"/>
              </a:rPr>
              <a:t>Weak Entity Sets</a:t>
            </a:r>
          </a:p>
          <a:p>
            <a:pPr lvl="1"/>
            <a:r>
              <a:rPr lang="en-US" altLang="zh-CN">
                <a:ea typeface="宋体" charset="-122"/>
              </a:rPr>
              <a:t>Aggregations</a:t>
            </a:r>
          </a:p>
          <a:p>
            <a:pPr lvl="1"/>
            <a:r>
              <a:rPr lang="en-US" altLang="zh-CN">
                <a:ea typeface="宋体" charset="-122"/>
              </a:rPr>
              <a:t>Specialization </a:t>
            </a:r>
            <a:r>
              <a:rPr lang="en-US" altLang="zh-CN" dirty="0">
                <a:ea typeface="宋体" charset="-122"/>
              </a:rPr>
              <a:t>and Generalization</a:t>
            </a:r>
          </a:p>
          <a:p>
            <a:r>
              <a:rPr lang="en-US" altLang="zh-CN" sz="1800" dirty="0">
                <a:ea typeface="宋体" charset="-122"/>
              </a:rPr>
              <a:t>E-R Model Design Issues </a:t>
            </a:r>
          </a:p>
          <a:p>
            <a:r>
              <a:rPr lang="en-US" altLang="zh-CN" sz="1800" dirty="0">
                <a:ea typeface="宋体" charset="-122"/>
              </a:rPr>
              <a:t>Reduction of an E-R Schema to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104775"/>
            <a:ext cx="83915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Composite Attributes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8" y="1829087"/>
            <a:ext cx="80930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1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103188"/>
            <a:ext cx="7648575" cy="6397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to Express Entity with Complex Attributes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1300163"/>
            <a:ext cx="2159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 bwMode="auto">
          <a:xfrm>
            <a:off x="6329236" y="4064828"/>
            <a:ext cx="2154805" cy="469127"/>
          </a:xfrm>
          <a:prstGeom prst="wedgeEllipseCallout">
            <a:avLst>
              <a:gd name="adj1" fmla="val -96736"/>
              <a:gd name="adj2" fmla="val 185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multi-valued attribute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708989" y="4924894"/>
            <a:ext cx="2154805" cy="469127"/>
          </a:xfrm>
          <a:prstGeom prst="wedgeEllipseCallout">
            <a:avLst>
              <a:gd name="adj1" fmla="val 91456"/>
              <a:gd name="adj2" fmla="val 114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Derived attribute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939577" y="2277109"/>
            <a:ext cx="2154805" cy="469127"/>
          </a:xfrm>
          <a:prstGeom prst="wedgeEllipseCallout">
            <a:avLst>
              <a:gd name="adj1" fmla="val 78910"/>
              <a:gd name="adj2" fmla="val 1448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Composite attribute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93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itchFamily="34" charset="-128"/>
              </a:rPr>
              <a:t>A 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relationship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itchFamily="34" charset="-128"/>
              </a:rPr>
              <a:t>	Example: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 44553 (Peltier</a:t>
            </a:r>
            <a:r>
              <a:rPr lang="en-US" altLang="en-US" u="sng" dirty="0">
                <a:ea typeface="ＭＳ Ｐゴシック" pitchFamily="34" charset="-128"/>
              </a:rPr>
              <a:t>)</a:t>
            </a:r>
            <a:r>
              <a:rPr lang="en-US" altLang="en-US" dirty="0">
                <a:ea typeface="ＭＳ Ｐゴシック" pitchFamily="34" charset="-128"/>
              </a:rPr>
              <a:t> 	</a:t>
            </a:r>
            <a:r>
              <a:rPr lang="en-US" altLang="en-US" i="1" u="sng" dirty="0">
                <a:ea typeface="ＭＳ Ｐゴシック" pitchFamily="34" charset="-128"/>
              </a:rPr>
              <a:t>advisor</a:t>
            </a:r>
            <a:r>
              <a:rPr lang="en-US" altLang="en-US" dirty="0">
                <a:ea typeface="ＭＳ Ｐゴシック" pitchFamily="34" charset="-128"/>
              </a:rPr>
              <a:t>	 22222 (</a:t>
            </a:r>
            <a:r>
              <a:rPr lang="en-US" altLang="en-US" u="sng" dirty="0">
                <a:ea typeface="ＭＳ Ｐゴシック" pitchFamily="34" charset="-128"/>
              </a:rPr>
              <a:t>Einstein)</a:t>
            </a:r>
            <a:r>
              <a:rPr lang="en-US" altLang="en-US" dirty="0">
                <a:ea typeface="ＭＳ Ｐゴシック" pitchFamily="34" charset="-128"/>
              </a:rPr>
              <a:t> </a:t>
            </a:r>
            <a:br>
              <a:rPr lang="en-US" altLang="en-US" u="sng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 </a:t>
            </a:r>
            <a:r>
              <a:rPr lang="en-US" altLang="en-US" i="1" dirty="0">
                <a:ea typeface="ＭＳ Ｐゴシック" pitchFamily="34" charset="-128"/>
              </a:rPr>
              <a:t>student</a:t>
            </a:r>
            <a:r>
              <a:rPr lang="en-US" altLang="en-US" dirty="0">
                <a:ea typeface="ＭＳ Ｐゴシック" pitchFamily="34" charset="-128"/>
              </a:rPr>
              <a:t> entity	relationship	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dirty="0">
                <a:ea typeface="宋体" charset="-122"/>
              </a:rPr>
              <a:t>A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relationship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en-US" altLang="zh-CN" dirty="0">
                <a:ea typeface="宋体" charset="-122"/>
              </a:rPr>
              <a:t>is a set of relationships of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same type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itchFamily="34" charset="-128"/>
              </a:rPr>
              <a:t>A </a:t>
            </a:r>
            <a:r>
              <a:rPr lang="en-US" altLang="en-US" b="1" dirty="0">
                <a:solidFill>
                  <a:srgbClr val="FF0000"/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a mathematical relation among </a:t>
            </a:r>
            <a:r>
              <a:rPr lang="en-US" altLang="en-US" i="1" dirty="0">
                <a:ea typeface="ＭＳ Ｐゴシック" pitchFamily="34" charset="-128"/>
              </a:rPr>
              <a:t>n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 2 entities, each taken from entity sets </a:t>
            </a:r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数学表达</a:t>
            </a:r>
            <a:endParaRPr lang="en-US" altLang="en-US" dirty="0">
              <a:solidFill>
                <a:srgbClr val="FF0000"/>
              </a:solidFill>
              <a:ea typeface="ＭＳ Ｐゴシック" pitchFamily="34" charset="-128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			{(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, …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) |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 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}</a:t>
            </a:r>
            <a:br>
              <a:rPr lang="en-US" altLang="en-US" dirty="0">
                <a:ea typeface="ＭＳ Ｐゴシック" pitchFamily="34" charset="-128"/>
                <a:sym typeface="Symbol" pitchFamily="18" charset="2"/>
              </a:rPr>
            </a:br>
            <a:br>
              <a:rPr lang="en-US" altLang="en-US" dirty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where (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Example: </a:t>
            </a:r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例子</a:t>
            </a:r>
            <a:endParaRPr lang="en-US" altLang="en-US" dirty="0">
              <a:solidFill>
                <a:srgbClr val="FF0000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		        (44553,22222)  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24323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 </a:t>
            </a:r>
            <a:r>
              <a:rPr lang="en-US" i="1">
                <a:ea typeface="+mj-ea"/>
              </a:rPr>
              <a:t>advisor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09" y="1698073"/>
            <a:ext cx="6868391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83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208" y="1077913"/>
            <a:ext cx="7355828" cy="1171575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 </a:t>
            </a:r>
            <a:r>
              <a:rPr lang="en-US" altLang="zh-CN" i="1" dirty="0">
                <a:solidFill>
                  <a:srgbClr val="CC3300"/>
                </a:solidFill>
                <a:ea typeface="宋体" charset="-122"/>
              </a:rPr>
              <a:t>descriptive attribute</a:t>
            </a:r>
            <a:r>
              <a:rPr lang="en-US" altLang="en-US" dirty="0">
                <a:ea typeface="ＭＳ Ｐゴシック" pitchFamily="34" charset="-128"/>
              </a:rPr>
              <a:t> can also be associated with a relationship set. </a:t>
            </a:r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</a:rPr>
              <a:t>关联的线上可以加上属性</a:t>
            </a:r>
            <a:endParaRPr lang="en-US" altLang="en-US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For instance, the </a:t>
            </a:r>
            <a:r>
              <a:rPr lang="en-US" altLang="en-US" i="1" dirty="0">
                <a:ea typeface="ＭＳ Ｐゴシック" pitchFamily="34" charset="-128"/>
              </a:rPr>
              <a:t>advisor </a:t>
            </a:r>
            <a:r>
              <a:rPr lang="en-US" altLang="en-US" dirty="0">
                <a:ea typeface="ＭＳ Ｐゴシック" pitchFamily="34" charset="-128"/>
              </a:rPr>
              <a:t>relationship set between entity sets </a:t>
            </a:r>
            <a:r>
              <a:rPr lang="en-US" altLang="en-US" i="1" dirty="0">
                <a:ea typeface="ＭＳ Ｐゴシック" pitchFamily="34" charset="-128"/>
              </a:rPr>
              <a:t>instructor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>
                <a:ea typeface="ＭＳ Ｐゴシック" pitchFamily="34" charset="-128"/>
              </a:rPr>
              <a:t>student </a:t>
            </a:r>
            <a:r>
              <a:rPr lang="en-US" altLang="en-US" dirty="0">
                <a:ea typeface="ＭＳ Ｐゴシック" pitchFamily="34" charset="-128"/>
              </a:rPr>
              <a:t>may have the attribute </a:t>
            </a:r>
            <a:r>
              <a:rPr lang="en-US" altLang="en-US" i="1" dirty="0">
                <a:ea typeface="ＭＳ Ｐゴシック" pitchFamily="34" charset="-128"/>
              </a:rPr>
              <a:t>date </a:t>
            </a:r>
            <a:r>
              <a:rPr lang="en-US" altLang="en-US" dirty="0">
                <a:ea typeface="ＭＳ Ｐゴシック" pitchFamily="34" charset="-128"/>
              </a:rPr>
              <a:t>which tracks when the student started being associated with the advisor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00" y="2931394"/>
            <a:ext cx="66214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9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 Sets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69975" y="1250082"/>
            <a:ext cx="6859588" cy="292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Diamonds represent relationship sets.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Relationship Sets with Attributes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8" y="1994187"/>
            <a:ext cx="62214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80" y="4347775"/>
            <a:ext cx="6200631" cy="18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Degree of a Relationship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20788"/>
            <a:ext cx="7479145" cy="4384675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Refers to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number of entity sets</a:t>
            </a:r>
            <a:r>
              <a:rPr lang="en-US" altLang="zh-CN" dirty="0">
                <a:ea typeface="宋体" charset="-122"/>
              </a:rPr>
              <a:t> that participate in a relationship set.</a:t>
            </a:r>
          </a:p>
          <a:p>
            <a:r>
              <a:rPr lang="en-US" altLang="zh-CN" dirty="0">
                <a:ea typeface="宋体" charset="-122"/>
              </a:rPr>
              <a:t>Relationship sets that involve two entity sets are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binary</a:t>
            </a:r>
            <a:r>
              <a:rPr lang="en-US" altLang="zh-CN" dirty="0">
                <a:ea typeface="宋体" charset="-122"/>
              </a:rPr>
              <a:t> (or degree two).  </a:t>
            </a:r>
          </a:p>
          <a:p>
            <a:r>
              <a:rPr lang="en-US" altLang="zh-CN" dirty="0">
                <a:ea typeface="宋体" charset="-122"/>
              </a:rPr>
              <a:t>Relationships between more than two entity sets are rare.  Most relationships are binary. (More on this later.)</a:t>
            </a:r>
          </a:p>
          <a:p>
            <a:pPr lvl="1"/>
            <a:r>
              <a:rPr lang="en-US" altLang="en-US" dirty="0">
                <a:ea typeface="宋体" charset="-122"/>
              </a:rPr>
              <a:t>Example: </a:t>
            </a:r>
            <a:r>
              <a:rPr lang="en-US" altLang="en-US" b="1" i="1" dirty="0">
                <a:ea typeface="宋体" charset="-122"/>
              </a:rPr>
              <a:t>students</a:t>
            </a:r>
            <a:r>
              <a:rPr lang="en-US" altLang="en-US" dirty="0">
                <a:ea typeface="宋体" charset="-122"/>
              </a:rPr>
              <a:t> work on research </a:t>
            </a:r>
            <a:r>
              <a:rPr lang="en-US" altLang="en-US" b="1" i="1" dirty="0">
                <a:ea typeface="宋体" charset="-122"/>
              </a:rPr>
              <a:t>projects</a:t>
            </a:r>
            <a:r>
              <a:rPr lang="en-US" altLang="en-US" dirty="0">
                <a:ea typeface="宋体" charset="-122"/>
              </a:rPr>
              <a:t> under the guidance of an </a:t>
            </a:r>
            <a:r>
              <a:rPr lang="en-US" altLang="en-US" b="1" i="1" dirty="0">
                <a:ea typeface="宋体" charset="-122"/>
              </a:rPr>
              <a:t>instructor</a:t>
            </a:r>
            <a:r>
              <a:rPr lang="en-US" altLang="en-US" dirty="0">
                <a:ea typeface="宋体" charset="-122"/>
              </a:rPr>
              <a:t>. </a:t>
            </a: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6" y="4228234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Entity’s role in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function that an entity plays in a relationship is called that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entity’s role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>
                <a:ea typeface="宋体" charset="-122"/>
              </a:rPr>
              <a:t>Usually it is implicit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Same entity set </a:t>
            </a:r>
            <a:r>
              <a:rPr lang="en-US" altLang="zh-CN" dirty="0">
                <a:ea typeface="宋体" charset="-122"/>
              </a:rPr>
              <a:t>participate in a relationship set more then once, in different roles.</a:t>
            </a:r>
          </a:p>
          <a:p>
            <a:pPr lvl="1"/>
            <a:r>
              <a:rPr lang="en-US" altLang="zh-CN" sz="1800" dirty="0">
                <a:ea typeface="宋体" charset="-122"/>
              </a:rPr>
              <a:t>Need explicit role description</a:t>
            </a:r>
          </a:p>
          <a:p>
            <a:pPr lvl="1"/>
            <a:r>
              <a:rPr lang="en-US" altLang="zh-CN" sz="1800" dirty="0">
                <a:ea typeface="宋体" charset="-122"/>
              </a:rPr>
              <a:t>Example:  course and </a:t>
            </a:r>
            <a:r>
              <a:rPr lang="en-US" altLang="zh-CN" sz="1800" dirty="0" err="1">
                <a:ea typeface="宋体" charset="-122"/>
              </a:rPr>
              <a:t>prereq_course</a:t>
            </a:r>
            <a:endParaRPr lang="en-US" altLang="zh-CN" sz="1800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The labels “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” and “</a:t>
            </a:r>
            <a:r>
              <a:rPr lang="en-US" altLang="zh-CN" dirty="0" err="1">
                <a:ea typeface="宋体" charset="-122"/>
              </a:rPr>
              <a:t>prereq_id</a:t>
            </a:r>
            <a:r>
              <a:rPr lang="en-US" altLang="zh-CN" dirty="0">
                <a:ea typeface="宋体" charset="-122"/>
              </a:rPr>
              <a:t>” are roles.</a:t>
            </a:r>
          </a:p>
          <a:p>
            <a:pPr marL="457200" lvl="1" indent="0">
              <a:buNone/>
            </a:pPr>
            <a:endParaRPr lang="en-US" altLang="zh-CN" sz="1800" dirty="0">
              <a:ea typeface="宋体" charset="-122"/>
            </a:endParaRP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3858811"/>
            <a:ext cx="4696692" cy="138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Constraints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charset="-122"/>
              </a:rPr>
              <a:t>Constraints: certain constraints of a database must conform, to represent some level of semantics. </a:t>
            </a:r>
          </a:p>
          <a:p>
            <a:pPr lvl="1"/>
            <a:r>
              <a:rPr lang="en-US" altLang="zh-CN" sz="2000" dirty="0">
                <a:ea typeface="宋体" charset="-122"/>
              </a:rPr>
              <a:t>Data model general constraints</a:t>
            </a:r>
          </a:p>
          <a:p>
            <a:pPr lvl="1"/>
            <a:r>
              <a:rPr lang="en-US" altLang="zh-CN" sz="2000" dirty="0">
                <a:ea typeface="宋体" charset="-122"/>
              </a:rPr>
              <a:t>User defined constraints </a:t>
            </a:r>
          </a:p>
          <a:p>
            <a:r>
              <a:rPr lang="en-US" altLang="zh-CN" sz="2400" dirty="0">
                <a:ea typeface="宋体" charset="-122"/>
              </a:rPr>
              <a:t>E-R model general constrains</a:t>
            </a:r>
          </a:p>
          <a:p>
            <a:pPr lvl="1"/>
            <a:r>
              <a:rPr lang="en-US" altLang="zh-CN" sz="2000" dirty="0">
                <a:ea typeface="宋体" charset="-122"/>
              </a:rPr>
              <a:t>Mapping cardinalities</a:t>
            </a:r>
          </a:p>
          <a:p>
            <a:pPr lvl="1"/>
            <a:r>
              <a:rPr lang="en-US" altLang="zh-CN" sz="2000" dirty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2000" dirty="0">
                <a:ea typeface="宋体" charset="-122"/>
              </a:rPr>
              <a:t>Keys</a:t>
            </a:r>
          </a:p>
          <a:p>
            <a:pPr lvl="1">
              <a:buFont typeface="Monotype Sorts" pitchFamily="2" charset="2"/>
              <a:buNone/>
            </a:pP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Mapping Cardinalities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31875"/>
            <a:ext cx="7505700" cy="4114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Express the number of entities to which another entity can be associated via a relationship set.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Most useful in describing binary relationship sets.</a:t>
            </a:r>
          </a:p>
          <a:p>
            <a:r>
              <a:rPr lang="en-US" altLang="zh-CN" dirty="0">
                <a:ea typeface="宋体" charset="-122"/>
              </a:rPr>
              <a:t>For a binary relationship set the mapping cardinality must be one of the following types:</a:t>
            </a:r>
          </a:p>
          <a:p>
            <a:pPr lvl="1"/>
            <a:r>
              <a:rPr lang="en-US" altLang="zh-CN" sz="1800" dirty="0">
                <a:ea typeface="宋体" charset="-122"/>
              </a:rPr>
              <a:t>One to one</a:t>
            </a:r>
          </a:p>
          <a:p>
            <a:pPr lvl="1"/>
            <a:r>
              <a:rPr lang="en-US" altLang="zh-CN" sz="1800" dirty="0">
                <a:ea typeface="宋体" charset="-122"/>
              </a:rPr>
              <a:t>One to many</a:t>
            </a:r>
          </a:p>
          <a:p>
            <a:pPr lvl="1"/>
            <a:r>
              <a:rPr lang="en-US" altLang="zh-CN" sz="1800" dirty="0">
                <a:ea typeface="宋体" charset="-122"/>
              </a:rPr>
              <a:t>Many to one</a:t>
            </a:r>
          </a:p>
          <a:p>
            <a:pPr lvl="1"/>
            <a:r>
              <a:rPr lang="en-US" altLang="zh-CN" sz="1800" dirty="0">
                <a:ea typeface="宋体" charset="-122"/>
              </a:rPr>
              <a:t>Many to many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0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Design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062038"/>
            <a:ext cx="8030202" cy="5221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Requirement analyze</a:t>
            </a:r>
            <a:r>
              <a:rPr lang="en-US" altLang="zh-CN" dirty="0">
                <a:ea typeface="宋体" charset="-122"/>
              </a:rPr>
              <a:t>: to characterize fully the data needs of the prospective database users. The outcome is a specification of user requirements.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Conceptual design</a:t>
            </a:r>
            <a:r>
              <a:rPr lang="en-US" altLang="zh-CN" dirty="0">
                <a:ea typeface="宋体" charset="-122"/>
              </a:rPr>
              <a:t>: To translate these requirements into a conceptual schema of the database, which provides a detail overview of the enterprise.  Entity-Relationship model is the most widely used tools for conceptual schema design.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Also gives the </a:t>
            </a:r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specification of functional requirements</a:t>
            </a:r>
            <a:r>
              <a:rPr lang="en-US" altLang="zh-CN" sz="1800" dirty="0">
                <a:ea typeface="宋体" charset="-122"/>
              </a:rPr>
              <a:t>, which describe the kind of operations ( or transactions ) that will be performed on the data.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Logical Design</a:t>
            </a:r>
            <a:r>
              <a:rPr lang="en-US" altLang="zh-CN" dirty="0">
                <a:ea typeface="宋体" charset="-122"/>
              </a:rPr>
              <a:t>: to map the conceptual schema onto the implementation data model of the database system, e.g. relational data model.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To decide how to implement a good database model.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Physical Design</a:t>
            </a:r>
            <a:r>
              <a:rPr lang="en-US" altLang="zh-CN" dirty="0">
                <a:ea typeface="宋体" charset="-122"/>
              </a:rPr>
              <a:t>: Deciding on the physical layout of the database, e.g. Indexing and partitioning. Resulting system-specific database schema in real system, e.g. Oracle/SQL Server.</a:t>
            </a:r>
          </a:p>
          <a:p>
            <a:pPr lvl="1">
              <a:lnSpc>
                <a:spcPct val="90000"/>
              </a:lnSpc>
            </a:pPr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Mapping Cardinalities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One to one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668963" y="5283200"/>
            <a:ext cx="148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One to many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25525" y="56515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Note: Some elements in A and B may not be mapped to any </a:t>
            </a:r>
          </a:p>
          <a:p>
            <a:pPr algn="l"/>
            <a:r>
              <a:rPr lang="en-US" altLang="zh-CN" dirty="0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6" y="1553297"/>
            <a:ext cx="734637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818414" y="3667704"/>
            <a:ext cx="1323606" cy="51024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93832" y="5278903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(at most)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Mapping Cardinalities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one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083838" y="5321300"/>
            <a:ext cx="2621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Many to many 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不受限制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Note: Some elements in A and B may not be mapped to any </a:t>
            </a:r>
          </a:p>
          <a:p>
            <a:pPr algn="l"/>
            <a:r>
              <a:rPr lang="en-US" altLang="zh-CN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61" y="1452561"/>
            <a:ext cx="6853932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Cardinality Constraints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36625"/>
            <a:ext cx="7938656" cy="27305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We express cardinality constraints by drawing either a directed line (</a:t>
            </a:r>
            <a:r>
              <a:rPr lang="en-US" altLang="zh-CN" dirty="0">
                <a:ea typeface="宋体" charset="-122"/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altLang="zh-CN" dirty="0">
                <a:ea typeface="宋体" charset="-122"/>
              </a:rPr>
              <a:t>E.g.: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One-to-one relationship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is associated with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at most one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 via the relationship </a:t>
            </a:r>
            <a:r>
              <a:rPr lang="en-US" altLang="zh-CN" i="1" dirty="0">
                <a:ea typeface="宋体" charset="-122"/>
              </a:rPr>
              <a:t>advisor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instructor </a:t>
            </a:r>
            <a:r>
              <a:rPr lang="en-US" altLang="zh-CN" dirty="0">
                <a:ea typeface="宋体" charset="-122"/>
              </a:rPr>
              <a:t>is associated with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at most one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via </a:t>
            </a:r>
            <a:r>
              <a:rPr lang="en-US" altLang="zh-CN" i="1" dirty="0">
                <a:ea typeface="宋体" charset="-122"/>
              </a:rPr>
              <a:t>advisor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4" y="3885622"/>
            <a:ext cx="5846763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44" y="575106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One-to-Many Relationships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“</a:t>
            </a:r>
            <a:r>
              <a:rPr lang="en-US" altLang="zh-CN" dirty="0">
                <a:ea typeface="+mj-ea"/>
              </a:rPr>
              <a:t>at most 1”</a:t>
            </a:r>
            <a:endParaRPr lang="en-US" dirty="0"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44588"/>
            <a:ext cx="7310437" cy="1814512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In an one-to-many relationship between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a </a:t>
            </a:r>
            <a:r>
              <a:rPr lang="en-US" altLang="en-US" i="1" dirty="0">
                <a:ea typeface="ＭＳ Ｐゴシック" pitchFamily="34" charset="-128"/>
              </a:rPr>
              <a:t>student,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An instructor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is associated with several (including 0) students via </a:t>
            </a:r>
            <a:r>
              <a:rPr lang="en-US" altLang="en-US" i="1" dirty="0">
                <a:ea typeface="ＭＳ Ｐゴシック" pitchFamily="34" charset="-128"/>
              </a:rPr>
              <a:t>advisor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dirty="0">
                <a:ea typeface="ＭＳ Ｐゴシック" pitchFamily="34" charset="-128"/>
              </a:rPr>
              <a:t>A student is associated with at most one instructor via </a:t>
            </a:r>
            <a:r>
              <a:rPr lang="en-US" altLang="en-US" i="1" dirty="0">
                <a:ea typeface="ＭＳ Ｐゴシック" pitchFamily="34" charset="-128"/>
              </a:rPr>
              <a:t>advisor</a:t>
            </a:r>
          </a:p>
        </p:txBody>
      </p:sp>
      <p:pic>
        <p:nvPicPr>
          <p:cNvPr id="18436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1609725" y="3299982"/>
            <a:ext cx="58578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3065297" y="4225278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5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Many-to-Many Relationship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093788"/>
            <a:ext cx="7446385" cy="1546225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 instructor is associated with several (possibly 0) students via </a:t>
            </a:r>
            <a:r>
              <a:rPr lang="en-US" altLang="en-US" i="1" dirty="0">
                <a:ea typeface="ＭＳ Ｐゴシック" pitchFamily="34" charset="-128"/>
              </a:rPr>
              <a:t>advisor</a:t>
            </a:r>
          </a:p>
          <a:p>
            <a:r>
              <a:rPr lang="en-US" altLang="en-US" dirty="0">
                <a:ea typeface="宋体" charset="-122"/>
              </a:rPr>
              <a:t>A student is associated with several (possibly 0) instructors via advisor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2895023"/>
            <a:ext cx="585946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9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99447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68400"/>
            <a:ext cx="7235825" cy="5189538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We allow </a:t>
            </a:r>
            <a:r>
              <a:rPr lang="en-US" altLang="en-US" dirty="0">
                <a:solidFill>
                  <a:srgbClr val="FF0000"/>
                </a:solidFill>
              </a:rPr>
              <a:t>at most one arrow out of a ternary </a:t>
            </a:r>
            <a:r>
              <a:rPr lang="en-US" altLang="en-US" dirty="0"/>
              <a:t>(or greater degree) relationship to indicate a cardinality constraint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For </a:t>
            </a:r>
            <a:r>
              <a:rPr lang="en-US" altLang="en-US" dirty="0" err="1">
                <a:ea typeface="ＭＳ Ｐゴシック" pitchFamily="34" charset="-128"/>
              </a:rPr>
              <a:t>exampe</a:t>
            </a:r>
            <a:r>
              <a:rPr lang="en-US" altLang="en-US" dirty="0">
                <a:ea typeface="ＭＳ Ｐゴシック" pitchFamily="34" charset="-128"/>
              </a:rPr>
              <a:t>, an arrow from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to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indicates each </a:t>
            </a:r>
            <a:r>
              <a:rPr lang="en-US" altLang="en-US" i="1" dirty="0">
                <a:ea typeface="ＭＳ Ｐゴシック" pitchFamily="34" charset="-128"/>
              </a:rPr>
              <a:t>student</a:t>
            </a:r>
            <a:r>
              <a:rPr lang="en-US" altLang="en-US" dirty="0">
                <a:ea typeface="ＭＳ Ｐゴシック" pitchFamily="34" charset="-128"/>
              </a:rPr>
              <a:t> has at most one guide for a </a:t>
            </a:r>
            <a:r>
              <a:rPr lang="en-US" altLang="en-US" i="1" dirty="0">
                <a:ea typeface="ＭＳ Ｐゴシック" pitchFamily="34" charset="-128"/>
              </a:rPr>
              <a:t>project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58" y="3199289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 flipH="1">
            <a:off x="3169920" y="4625340"/>
            <a:ext cx="899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485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47320"/>
            <a:ext cx="8338820" cy="609600"/>
          </a:xfrm>
        </p:spPr>
        <p:txBody>
          <a:bodyPr/>
          <a:lstStyle/>
          <a:p>
            <a:r>
              <a:rPr lang="en-US" altLang="zh-CN" sz="2800" dirty="0">
                <a:solidFill>
                  <a:srgbClr val="CC3300"/>
                </a:solidFill>
              </a:rPr>
              <a:t>Cardinality Constraints on Ternary 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2451735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If there is more than one arrow, there are two ways of defining the meaning.  </a:t>
            </a:r>
          </a:p>
          <a:p>
            <a:pPr lvl="2" indent="-285750"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Each </a:t>
            </a:r>
            <a:r>
              <a:rPr lang="en-US" altLang="en-US" i="1" dirty="0"/>
              <a:t>project </a:t>
            </a:r>
            <a:r>
              <a:rPr lang="en-US" altLang="en-US" dirty="0"/>
              <a:t>is associated with a unique </a:t>
            </a:r>
            <a:r>
              <a:rPr lang="en-US" altLang="en-US" i="1" dirty="0"/>
              <a:t>instructor</a:t>
            </a:r>
            <a:r>
              <a:rPr lang="en-US" altLang="en-US" dirty="0"/>
              <a:t> and </a:t>
            </a:r>
            <a:r>
              <a:rPr lang="en-US" altLang="en-US" i="1" dirty="0"/>
              <a:t>student</a:t>
            </a:r>
            <a:endParaRPr lang="en-US" altLang="en-US" dirty="0"/>
          </a:p>
          <a:p>
            <a:pPr lvl="2" indent="-285750"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Each pair of (</a:t>
            </a:r>
            <a:r>
              <a:rPr lang="en-US" altLang="en-US" i="1" dirty="0"/>
              <a:t>project, instructor</a:t>
            </a:r>
            <a:r>
              <a:rPr lang="en-US" altLang="en-US" dirty="0"/>
              <a:t>) is associated with a unique  </a:t>
            </a:r>
            <a:r>
              <a:rPr lang="en-US" altLang="en-US" i="1" dirty="0"/>
              <a:t>student</a:t>
            </a:r>
            <a:r>
              <a:rPr lang="en-US" altLang="en-US" dirty="0"/>
              <a:t>, and each pair (</a:t>
            </a:r>
            <a:r>
              <a:rPr lang="en-US" altLang="en-US" i="1" dirty="0"/>
              <a:t>project, student</a:t>
            </a:r>
            <a:r>
              <a:rPr lang="en-US" altLang="en-US" dirty="0"/>
              <a:t>) is associated with a unique </a:t>
            </a:r>
            <a:r>
              <a:rPr lang="en-US" altLang="en-US" i="1" dirty="0"/>
              <a:t>instructor</a:t>
            </a:r>
          </a:p>
          <a:p>
            <a:pPr lvl="1">
              <a:defRPr/>
            </a:pPr>
            <a:r>
              <a:rPr lang="en-US" altLang="en-US" dirty="0">
                <a:ea typeface="宋体" charset="-122"/>
              </a:rPr>
              <a:t>Each alternative has been used in different formalisms</a:t>
            </a:r>
          </a:p>
          <a:p>
            <a:pPr lvl="1">
              <a:defRPr/>
            </a:pPr>
            <a:r>
              <a:rPr lang="en-US" altLang="en-US" dirty="0"/>
              <a:t>To avoid confusion we outlaw more than one arrow</a:t>
            </a: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98" y="3877469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2956560" y="5303520"/>
            <a:ext cx="899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5242560" y="5303520"/>
            <a:ext cx="701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271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278582" y="3986833"/>
            <a:ext cx="8936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a typeface="宋体" charset="-122"/>
              </a:rPr>
              <a:t>Participation Constraints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8525" y="823913"/>
            <a:ext cx="7488238" cy="50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08585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ea typeface="宋体" charset="-122"/>
              </a:rPr>
              <a:t>To specify how many entities in the entity set are participate in a relationship set.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Total</a:t>
            </a:r>
            <a:r>
              <a:rPr kumimoji="1" lang="en-US" altLang="zh-CN" sz="2000" dirty="0">
                <a:ea typeface="宋体" charset="-122"/>
              </a:rPr>
              <a:t> </a:t>
            </a: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participation (indicated by double line)</a:t>
            </a:r>
            <a:r>
              <a:rPr kumimoji="1" lang="en-US" altLang="zh-CN" sz="2000" dirty="0">
                <a:ea typeface="宋体" charset="-122"/>
              </a:rPr>
              <a:t> :  every entity in the entity set participates in at least one relationship in the relationship 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relation is total, every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must have an associated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Partial participation (default)</a:t>
            </a:r>
            <a:r>
              <a:rPr kumimoji="1" lang="en-US" altLang="zh-CN" sz="2000" dirty="0">
                <a:ea typeface="宋体" charset="-122"/>
              </a:rPr>
              <a:t>:  some entities may not participate in any relationship in the relationship 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E.g. 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  <a:r>
              <a:rPr kumimoji="1" lang="en-US" altLang="zh-CN" dirty="0">
                <a:latin typeface="+mn-lt"/>
                <a:ea typeface="宋体" charset="-122"/>
              </a:rPr>
              <a:t>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is partial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27" y="3185967"/>
            <a:ext cx="5436033" cy="168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221162" y="4048631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Notation for Expressing More Complex Constraints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55663" y="1106488"/>
            <a:ext cx="7323137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800100" indent="-3429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A line may have an associated minimum and maximum cardinality, shown in the form </a:t>
            </a:r>
            <a:r>
              <a:rPr lang="en-US" altLang="en-US" sz="1800" i="1" dirty="0" err="1"/>
              <a:t>l..h</a:t>
            </a:r>
            <a:r>
              <a:rPr lang="en-US" altLang="en-US" sz="1800" dirty="0"/>
              <a:t>, where </a:t>
            </a:r>
            <a:r>
              <a:rPr lang="en-US" altLang="en-US" sz="1800" i="1" dirty="0"/>
              <a:t>l</a:t>
            </a:r>
            <a:r>
              <a:rPr lang="en-US" altLang="en-US" sz="1800" dirty="0"/>
              <a:t> is the minimum and </a:t>
            </a:r>
            <a:r>
              <a:rPr lang="en-US" altLang="en-US" sz="1800" i="1" dirty="0"/>
              <a:t>h</a:t>
            </a:r>
            <a:r>
              <a:rPr lang="en-US" altLang="en-US" sz="1800" dirty="0"/>
              <a:t> the maximum cardinality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minimum value of 1 indicates total participation.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1 indicates that the entity participates  in at most one relationship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* indicates no limit.</a:t>
            </a:r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98" y="3682569"/>
            <a:ext cx="5800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641475" y="5141626"/>
            <a:ext cx="626600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Font typeface="Monotype Sorts" pitchFamily="2" charset="2"/>
              <a:buNone/>
            </a:pPr>
            <a:r>
              <a:rPr lang="en-US" altLang="en-US" sz="1800" dirty="0"/>
              <a:t>Instructor can advise 0 or more students.  A student must have 1 advisor; cannot have multiple advisors</a:t>
            </a:r>
          </a:p>
        </p:txBody>
      </p:sp>
    </p:spTree>
    <p:extLst>
      <p:ext uri="{BB962C8B-B14F-4D97-AF65-F5344CB8AC3E}">
        <p14:creationId xmlns:p14="http://schemas.microsoft.com/office/powerpoint/2010/main" val="292375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058863"/>
            <a:ext cx="7334250" cy="49657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To specify how entities within a given entity set are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distinguished.</a:t>
            </a:r>
          </a:p>
          <a:p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super key</a:t>
            </a:r>
            <a:r>
              <a:rPr lang="en-US" altLang="zh-CN" dirty="0">
                <a:ea typeface="宋体" charset="-122"/>
              </a:rPr>
              <a:t> of an entity set is a set of one or more attributes whose values uniquely determine each entity.</a:t>
            </a:r>
          </a:p>
          <a:p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candidate key</a:t>
            </a:r>
            <a:r>
              <a:rPr lang="en-US" altLang="zh-CN" dirty="0">
                <a:ea typeface="宋体" charset="-122"/>
              </a:rPr>
              <a:t> of an entity set is a minimal super key</a:t>
            </a:r>
          </a:p>
          <a:p>
            <a:pPr lvl="1"/>
            <a:r>
              <a:rPr lang="en-US" altLang="zh-CN" i="1" dirty="0">
                <a:ea typeface="宋体" charset="-122"/>
              </a:rPr>
              <a:t>course</a:t>
            </a:r>
            <a:r>
              <a:rPr lang="en-US" altLang="zh-CN" sz="1800" i="1" dirty="0">
                <a:ea typeface="宋体" charset="-122"/>
              </a:rPr>
              <a:t>-id</a:t>
            </a:r>
            <a:r>
              <a:rPr lang="en-US" altLang="zh-CN" sz="1800" dirty="0">
                <a:ea typeface="宋体" charset="-122"/>
              </a:rPr>
              <a:t> is candidate key of </a:t>
            </a:r>
            <a:r>
              <a:rPr lang="en-US" altLang="zh-CN" sz="1800" i="1" dirty="0">
                <a:ea typeface="宋体" charset="-122"/>
              </a:rPr>
              <a:t>course</a:t>
            </a:r>
            <a:endParaRPr lang="en-US" altLang="zh-CN" sz="1800" dirty="0">
              <a:ea typeface="宋体" charset="-122"/>
            </a:endParaRPr>
          </a:p>
          <a:p>
            <a:pPr lvl="1"/>
            <a:r>
              <a:rPr lang="en-US" altLang="zh-CN" sz="1800" i="1" dirty="0">
                <a:ea typeface="宋体" charset="-122"/>
              </a:rPr>
              <a:t>ID</a:t>
            </a:r>
            <a:r>
              <a:rPr lang="en-US" altLang="zh-CN" sz="1800" dirty="0">
                <a:ea typeface="宋体" charset="-122"/>
              </a:rPr>
              <a:t> is candidate key of </a:t>
            </a:r>
            <a:r>
              <a:rPr lang="en-US" altLang="zh-CN" i="1" dirty="0">
                <a:ea typeface="宋体" charset="-122"/>
              </a:rPr>
              <a:t>student</a:t>
            </a:r>
            <a:endParaRPr lang="en-US" altLang="zh-CN" sz="1800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Although several candidate keys may exist, one of the candidate keys is selected to be the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primary key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27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Design Alternatives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major part of the database design process is deciding how to represent in the design the various types of “things”, such as people, places, products, etc.</a:t>
            </a:r>
          </a:p>
          <a:p>
            <a:r>
              <a:rPr lang="en-US" altLang="zh-CN">
                <a:ea typeface="宋体" charset="-122"/>
              </a:rPr>
              <a:t>We must ensure the we avoid two major pitfalls</a:t>
            </a:r>
          </a:p>
          <a:p>
            <a:pPr lvl="1"/>
            <a:r>
              <a:rPr lang="en-US" altLang="zh-CN" sz="1800">
                <a:ea typeface="宋体" charset="-122"/>
              </a:rPr>
              <a:t>Redundancy: A bad design may repeat information. </a:t>
            </a:r>
          </a:p>
          <a:p>
            <a:pPr lvl="2"/>
            <a:r>
              <a:rPr lang="en-US" altLang="zh-CN" sz="1800">
                <a:ea typeface="宋体" charset="-122"/>
              </a:rPr>
              <a:t>Waste of space;</a:t>
            </a:r>
          </a:p>
          <a:p>
            <a:pPr lvl="2"/>
            <a:r>
              <a:rPr lang="en-US" altLang="zh-CN" sz="1800">
                <a:ea typeface="宋体" charset="-122"/>
              </a:rPr>
              <a:t>Difficult to modify;</a:t>
            </a:r>
          </a:p>
          <a:p>
            <a:pPr lvl="1"/>
            <a:r>
              <a:rPr lang="en-US" altLang="zh-CN" sz="1800">
                <a:ea typeface="宋体" charset="-122"/>
              </a:rPr>
              <a:t>Incompleteness: A bad design may make certain aspect of the enterprise difficult or impossible to model. </a:t>
            </a:r>
          </a:p>
          <a:p>
            <a:r>
              <a:rPr lang="en-US" altLang="zh-CN">
                <a:ea typeface="宋体" charset="-122"/>
              </a:rPr>
              <a:t>Avoiding bad designs is not enough. There may be a large number of good design from which we must choose.</a:t>
            </a:r>
          </a:p>
          <a:p>
            <a:pPr lvl="1"/>
            <a:r>
              <a:rPr lang="en-US" altLang="zh-CN" sz="1800">
                <a:ea typeface="宋体" charset="-122"/>
              </a:rPr>
              <a:t>Entity vs. Relationship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Keys for Relationship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combination of primary keys of the participating entity sets forms 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super key </a:t>
            </a:r>
            <a:r>
              <a:rPr lang="en-US" altLang="zh-CN" dirty="0">
                <a:ea typeface="宋体" charset="-122"/>
              </a:rPr>
              <a:t>of a relationship set.</a:t>
            </a:r>
          </a:p>
          <a:p>
            <a:pPr lvl="1"/>
            <a:r>
              <a:rPr lang="en-US" altLang="zh-CN" sz="1800" dirty="0">
                <a:ea typeface="宋体" charset="-122"/>
              </a:rPr>
              <a:t>(</a:t>
            </a:r>
            <a:r>
              <a:rPr lang="en-US" altLang="zh-CN" sz="1800" i="1" dirty="0">
                <a:ea typeface="宋体" charset="-122"/>
              </a:rPr>
              <a:t>student.id, instructor.id</a:t>
            </a:r>
            <a:r>
              <a:rPr lang="en-US" altLang="zh-CN" sz="1800" dirty="0">
                <a:ea typeface="宋体" charset="-122"/>
              </a:rPr>
              <a:t>) is the super key of </a:t>
            </a:r>
            <a:r>
              <a:rPr lang="en-US" altLang="zh-CN" sz="1800" i="1" dirty="0">
                <a:ea typeface="宋体" charset="-122"/>
              </a:rPr>
              <a:t>advisor</a:t>
            </a:r>
          </a:p>
          <a:p>
            <a:pPr lvl="1"/>
            <a:r>
              <a:rPr lang="en-US" altLang="zh-CN" sz="1800" i="1" dirty="0">
                <a:ea typeface="宋体" charset="-122"/>
              </a:rPr>
              <a:t>NOTE:  this means a pair of entity sets can have at most one relationship in a particular relationship set.  </a:t>
            </a:r>
          </a:p>
          <a:p>
            <a:r>
              <a:rPr lang="en-US" altLang="zh-CN" dirty="0">
                <a:ea typeface="宋体" charset="-122"/>
              </a:rPr>
              <a:t>Must consider the mapping cardinality of the relationship set when deciding the what are the candidate keys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If 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advisor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is a one-to-many relationship set, 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student.id, instructor.id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 is Not the candidate key of 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advisor</a:t>
            </a:r>
          </a:p>
          <a:p>
            <a:r>
              <a:rPr lang="en-US" altLang="zh-CN" dirty="0">
                <a:ea typeface="宋体" charset="-122"/>
              </a:rPr>
              <a:t>Need to consider semantics of relationship set in selecting the </a:t>
            </a:r>
            <a:r>
              <a:rPr lang="en-US" altLang="zh-CN" i="1" dirty="0">
                <a:ea typeface="宋体" charset="-122"/>
              </a:rPr>
              <a:t>primary key  </a:t>
            </a:r>
            <a:r>
              <a:rPr lang="en-US" altLang="zh-CN" dirty="0">
                <a:ea typeface="宋体" charset="-122"/>
              </a:rPr>
              <a:t>in case of more than one candidate key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Entity-Relationship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300163"/>
            <a:ext cx="7586663" cy="4651375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sz="1800" dirty="0">
                <a:ea typeface="宋体" charset="-122"/>
              </a:rPr>
              <a:t>Weak Entity Sets</a:t>
            </a:r>
          </a:p>
          <a:p>
            <a:pPr lvl="1"/>
            <a:r>
              <a:rPr lang="en-US" altLang="zh-CN" dirty="0">
                <a:ea typeface="宋体" charset="-122"/>
              </a:rPr>
              <a:t>Aggregations</a:t>
            </a:r>
          </a:p>
          <a:p>
            <a:pPr lvl="1"/>
            <a:r>
              <a:rPr lang="en-US" altLang="zh-CN" sz="1800" dirty="0">
                <a:ea typeface="宋体" charset="-122"/>
              </a:rPr>
              <a:t>Specialization and Generalization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E-R Model Design Issues </a:t>
            </a:r>
          </a:p>
          <a:p>
            <a:r>
              <a:rPr lang="en-US" altLang="zh-CN" dirty="0">
                <a:ea typeface="宋体" charset="-122"/>
              </a:rPr>
              <a:t>Reduction of an E-R Schema to Tables</a:t>
            </a:r>
          </a:p>
        </p:txBody>
      </p:sp>
    </p:spTree>
    <p:extLst>
      <p:ext uri="{BB962C8B-B14F-4D97-AF65-F5344CB8AC3E}">
        <p14:creationId xmlns:p14="http://schemas.microsoft.com/office/powerpoint/2010/main" val="158826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Entity Sets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96175" cy="48768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Consider a </a:t>
            </a:r>
            <a:r>
              <a:rPr lang="en-US" altLang="en-US" i="1">
                <a:ea typeface="ＭＳ Ｐゴシック" pitchFamily="34" charset="-128"/>
              </a:rPr>
              <a:t>section</a:t>
            </a:r>
            <a:r>
              <a:rPr lang="en-US" altLang="en-US">
                <a:ea typeface="ＭＳ Ｐゴシック" pitchFamily="34" charset="-128"/>
              </a:rPr>
              <a:t> entity, which is uniquely identified by a </a:t>
            </a:r>
            <a:r>
              <a:rPr lang="en-US" altLang="en-US" i="1">
                <a:ea typeface="ＭＳ Ｐゴシック" pitchFamily="34" charset="-128"/>
              </a:rPr>
              <a:t>course_id</a:t>
            </a:r>
            <a:r>
              <a:rPr lang="en-US" altLang="en-US">
                <a:ea typeface="ＭＳ Ｐゴシック" pitchFamily="34" charset="-128"/>
              </a:rPr>
              <a:t>, </a:t>
            </a:r>
            <a:r>
              <a:rPr lang="en-US" altLang="en-US" i="1">
                <a:ea typeface="ＭＳ Ｐゴシック" pitchFamily="34" charset="-128"/>
              </a:rPr>
              <a:t>semester, year</a:t>
            </a:r>
            <a:r>
              <a:rPr lang="en-US" altLang="en-US">
                <a:ea typeface="ＭＳ Ｐゴシック" pitchFamily="34" charset="-128"/>
              </a:rPr>
              <a:t>, and </a:t>
            </a:r>
            <a:r>
              <a:rPr lang="en-US" altLang="en-US" i="1">
                <a:ea typeface="ＭＳ Ｐゴシック" pitchFamily="34" charset="-128"/>
              </a:rPr>
              <a:t>sec_id</a:t>
            </a:r>
            <a:r>
              <a:rPr lang="en-US" altLang="en-US">
                <a:ea typeface="ＭＳ Ｐゴシック" pitchFamily="34" charset="-128"/>
              </a:rPr>
              <a:t>.</a:t>
            </a:r>
          </a:p>
          <a:p>
            <a:r>
              <a:rPr lang="en-US" altLang="en-US">
                <a:ea typeface="ＭＳ Ｐゴシック" pitchFamily="34" charset="-128"/>
              </a:rPr>
              <a:t>Clearly, section entities are related to course entities. Suppose we create a relationship set </a:t>
            </a:r>
            <a:r>
              <a:rPr lang="en-US" altLang="en-US" i="1">
                <a:ea typeface="ＭＳ Ｐゴシック" pitchFamily="34" charset="-128"/>
              </a:rPr>
              <a:t>sec_course</a:t>
            </a:r>
            <a:r>
              <a:rPr lang="en-US" altLang="en-US">
                <a:ea typeface="ＭＳ Ｐゴシック" pitchFamily="34" charset="-128"/>
              </a:rPr>
              <a:t> between entity sets </a:t>
            </a:r>
            <a:r>
              <a:rPr lang="en-US" altLang="en-US" i="1">
                <a:ea typeface="ＭＳ Ｐゴシック" pitchFamily="34" charset="-128"/>
              </a:rPr>
              <a:t>section</a:t>
            </a:r>
            <a:r>
              <a:rPr lang="en-US" altLang="en-US">
                <a:ea typeface="ＭＳ Ｐゴシック" pitchFamily="34" charset="-128"/>
              </a:rPr>
              <a:t> and </a:t>
            </a:r>
            <a:r>
              <a:rPr lang="en-US" altLang="en-US" i="1">
                <a:ea typeface="ＭＳ Ｐゴシック" pitchFamily="34" charset="-128"/>
              </a:rPr>
              <a:t>course</a:t>
            </a:r>
            <a:r>
              <a:rPr lang="en-US" altLang="en-US">
                <a:ea typeface="ＭＳ Ｐゴシック" pitchFamily="34" charset="-128"/>
              </a:rPr>
              <a:t>.</a:t>
            </a:r>
          </a:p>
          <a:p>
            <a:r>
              <a:rPr lang="en-US" altLang="en-US">
                <a:ea typeface="ＭＳ Ｐゴシック" pitchFamily="34" charset="-128"/>
              </a:rPr>
              <a:t>Note that the information in </a:t>
            </a:r>
            <a:r>
              <a:rPr lang="en-US" altLang="en-US" i="1">
                <a:ea typeface="ＭＳ Ｐゴシック" pitchFamily="34" charset="-128"/>
              </a:rPr>
              <a:t>sec_course</a:t>
            </a:r>
            <a:r>
              <a:rPr lang="en-US" altLang="en-US">
                <a:ea typeface="ＭＳ Ｐゴシック" pitchFamily="34" charset="-128"/>
              </a:rPr>
              <a:t> is redundant, since </a:t>
            </a:r>
            <a:r>
              <a:rPr lang="en-US" altLang="en-US" i="1">
                <a:ea typeface="ＭＳ Ｐゴシック" pitchFamily="34" charset="-128"/>
              </a:rPr>
              <a:t>section</a:t>
            </a:r>
            <a:r>
              <a:rPr lang="en-US" altLang="en-US">
                <a:ea typeface="ＭＳ Ｐゴシック" pitchFamily="34" charset="-128"/>
              </a:rPr>
              <a:t> already has an attribute </a:t>
            </a:r>
            <a:r>
              <a:rPr lang="en-US" altLang="en-US" i="1">
                <a:ea typeface="ＭＳ Ｐゴシック" pitchFamily="34" charset="-128"/>
              </a:rPr>
              <a:t>course_id</a:t>
            </a:r>
            <a:r>
              <a:rPr lang="en-US" altLang="en-US">
                <a:ea typeface="ＭＳ Ｐゴシック" pitchFamily="34" charset="-128"/>
              </a:rPr>
              <a:t>, which identifies the course with which the section is related. </a:t>
            </a:r>
          </a:p>
          <a:p>
            <a:r>
              <a:rPr lang="en-US" altLang="en-US">
                <a:ea typeface="ＭＳ Ｐゴシック" pitchFamily="34" charset="-128"/>
              </a:rPr>
              <a:t>One option to deal with this redundancy is to get rid of the relationship s</a:t>
            </a:r>
            <a:r>
              <a:rPr lang="en-US" altLang="en-US" i="1">
                <a:ea typeface="ＭＳ Ｐゴシック" pitchFamily="34" charset="-128"/>
              </a:rPr>
              <a:t>ec_course</a:t>
            </a:r>
            <a:r>
              <a:rPr lang="en-US" altLang="en-US">
                <a:ea typeface="ＭＳ Ｐゴシック" pitchFamily="34" charset="-128"/>
              </a:rPr>
              <a:t>;  however, by doing so the relationship between </a:t>
            </a:r>
            <a:r>
              <a:rPr lang="en-US" altLang="en-US" i="1">
                <a:ea typeface="ＭＳ Ｐゴシック" pitchFamily="34" charset="-128"/>
              </a:rPr>
              <a:t>section</a:t>
            </a:r>
            <a:r>
              <a:rPr lang="en-US" altLang="en-US">
                <a:ea typeface="ＭＳ Ｐゴシック" pitchFamily="34" charset="-128"/>
              </a:rPr>
              <a:t> and </a:t>
            </a:r>
            <a:r>
              <a:rPr lang="en-US" altLang="en-US" i="1">
                <a:ea typeface="ＭＳ Ｐゴシック" pitchFamily="34" charset="-128"/>
              </a:rPr>
              <a:t>course </a:t>
            </a:r>
            <a:r>
              <a:rPr lang="en-US" altLang="en-US">
                <a:ea typeface="ＭＳ Ｐゴシック" pitchFamily="34" charset="-128"/>
              </a:rPr>
              <a:t>becomes implicit in an attribute, which is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213036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Sets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99" y="975360"/>
            <a:ext cx="8028565" cy="3764280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 alternative way to deal with this redundancy is to not store the attribute </a:t>
            </a:r>
            <a:r>
              <a:rPr lang="en-US" altLang="en-US" i="1" dirty="0" err="1">
                <a:ea typeface="ＭＳ Ｐゴシック" pitchFamily="34" charset="-128"/>
              </a:rPr>
              <a:t>course_id</a:t>
            </a:r>
            <a:r>
              <a:rPr lang="en-US" altLang="en-US" dirty="0">
                <a:ea typeface="ＭＳ Ｐゴシック" pitchFamily="34" charset="-128"/>
              </a:rPr>
              <a:t> in the </a:t>
            </a:r>
            <a:r>
              <a:rPr lang="en-US" altLang="en-US" i="1" dirty="0">
                <a:ea typeface="ＭＳ Ｐゴシック" pitchFamily="34" charset="-128"/>
              </a:rPr>
              <a:t>section</a:t>
            </a:r>
            <a:r>
              <a:rPr lang="en-US" altLang="en-US" dirty="0">
                <a:ea typeface="ＭＳ Ｐゴシック" pitchFamily="34" charset="-128"/>
              </a:rPr>
              <a:t> entity and to only store the remaining attributes </a:t>
            </a:r>
            <a:r>
              <a:rPr lang="en-US" altLang="en-US" i="1" dirty="0" err="1">
                <a:ea typeface="ＭＳ Ｐゴシック" pitchFamily="34" charset="-128"/>
              </a:rPr>
              <a:t>section_id</a:t>
            </a:r>
            <a:r>
              <a:rPr lang="en-US" altLang="en-US" dirty="0">
                <a:ea typeface="ＭＳ Ｐゴシック" pitchFamily="34" charset="-128"/>
              </a:rPr>
              <a:t>,  </a:t>
            </a:r>
            <a:r>
              <a:rPr lang="en-US" altLang="en-US" i="1" dirty="0">
                <a:ea typeface="ＭＳ Ｐゴシック" pitchFamily="34" charset="-128"/>
              </a:rPr>
              <a:t>year</a:t>
            </a:r>
            <a:r>
              <a:rPr lang="en-US" altLang="en-US" dirty="0">
                <a:ea typeface="ＭＳ Ｐゴシック" pitchFamily="34" charset="-128"/>
              </a:rPr>
              <a:t>, and </a:t>
            </a:r>
            <a:r>
              <a:rPr lang="en-US" altLang="en-US" i="1" dirty="0">
                <a:ea typeface="ＭＳ Ｐゴシック" pitchFamily="34" charset="-128"/>
              </a:rPr>
              <a:t>semester. </a:t>
            </a:r>
            <a:r>
              <a:rPr lang="en-US" altLang="en-US" dirty="0">
                <a:ea typeface="ＭＳ Ｐゴシック" pitchFamily="34" charset="-128"/>
              </a:rPr>
              <a:t>However, the entity set </a:t>
            </a:r>
            <a:r>
              <a:rPr lang="en-US" altLang="en-US" i="1" dirty="0">
                <a:ea typeface="ＭＳ Ｐゴシック" pitchFamily="34" charset="-128"/>
              </a:rPr>
              <a:t>section</a:t>
            </a:r>
            <a:r>
              <a:rPr lang="en-US" altLang="en-US" dirty="0">
                <a:ea typeface="ＭＳ Ｐゴシック" pitchFamily="34" charset="-128"/>
              </a:rPr>
              <a:t> then does not have enough attributes to identify a particular </a:t>
            </a:r>
            <a:r>
              <a:rPr lang="en-US" altLang="en-US" i="1" dirty="0">
                <a:ea typeface="ＭＳ Ｐゴシック" pitchFamily="34" charset="-128"/>
              </a:rPr>
              <a:t>section</a:t>
            </a:r>
            <a:r>
              <a:rPr lang="en-US" altLang="en-US" dirty="0">
                <a:ea typeface="ＭＳ Ｐゴシック" pitchFamily="34" charset="-128"/>
              </a:rPr>
              <a:t> entity uniquely; </a:t>
            </a:r>
          </a:p>
          <a:p>
            <a:r>
              <a:rPr lang="en-US" altLang="en-US" dirty="0">
                <a:ea typeface="ＭＳ Ｐゴシック" pitchFamily="34" charset="-128"/>
              </a:rPr>
              <a:t>To deal with this problem, we treat the relationship </a:t>
            </a:r>
            <a:r>
              <a:rPr lang="en-US" altLang="en-US" i="1" dirty="0" err="1">
                <a:ea typeface="ＭＳ Ｐゴシック" pitchFamily="34" charset="-128"/>
              </a:rPr>
              <a:t>sec_course</a:t>
            </a:r>
            <a:r>
              <a:rPr lang="en-US" altLang="en-US" dirty="0">
                <a:ea typeface="ＭＳ Ｐゴシック" pitchFamily="34" charset="-128"/>
              </a:rPr>
              <a:t> as a special relationship that provides extra information, in this case, the </a:t>
            </a:r>
            <a:r>
              <a:rPr lang="en-US" altLang="en-US" i="1" dirty="0" err="1">
                <a:ea typeface="ＭＳ Ｐゴシック" pitchFamily="34" charset="-128"/>
              </a:rPr>
              <a:t>course_id</a:t>
            </a:r>
            <a:r>
              <a:rPr lang="en-US" altLang="en-US" dirty="0">
                <a:ea typeface="ＭＳ Ｐゴシック" pitchFamily="34" charset="-128"/>
              </a:rPr>
              <a:t>, required to identify </a:t>
            </a:r>
            <a:r>
              <a:rPr lang="en-US" altLang="en-US" i="1" dirty="0">
                <a:ea typeface="ＭＳ Ｐゴシック" pitchFamily="34" charset="-128"/>
              </a:rPr>
              <a:t>section</a:t>
            </a:r>
            <a:r>
              <a:rPr lang="en-US" altLang="en-US" dirty="0">
                <a:ea typeface="ＭＳ Ｐゴシック" pitchFamily="34" charset="-128"/>
              </a:rPr>
              <a:t>  entities uniquely.</a:t>
            </a:r>
          </a:p>
          <a:p>
            <a:r>
              <a:rPr lang="en-US" altLang="en-US" dirty="0">
                <a:ea typeface="ＭＳ Ｐゴシック" pitchFamily="34" charset="-128"/>
              </a:rPr>
              <a:t>The notion of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weak entity set </a:t>
            </a:r>
            <a:r>
              <a:rPr lang="en-US" altLang="en-US" dirty="0">
                <a:ea typeface="ＭＳ Ｐゴシック" pitchFamily="34" charset="-128"/>
              </a:rPr>
              <a:t>formalizes the above intuition. A weak entity set is one whose existence is dependent on another entity, called its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identifying entity.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65" y="4891405"/>
            <a:ext cx="6400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Weak Entity Sets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 entity set that does not have a primary key is referred to as a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weak entity set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The existence of a weak entity set depends on the existence of a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identifying entity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set</a:t>
            </a:r>
          </a:p>
          <a:p>
            <a:pPr lvl="1"/>
            <a:r>
              <a:rPr lang="en-US" altLang="zh-CN" sz="1800" dirty="0">
                <a:ea typeface="宋体" charset="-122"/>
              </a:rPr>
              <a:t> it must relate to the identifying entity set via 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a total, one-to-many </a:t>
            </a:r>
            <a:r>
              <a:rPr lang="en-US" altLang="zh-CN" sz="1800" dirty="0">
                <a:ea typeface="宋体" charset="-122"/>
              </a:rPr>
              <a:t>relationship set from the identifying to the weak entity set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Identifying relationship</a:t>
            </a:r>
            <a:r>
              <a:rPr lang="en-US" altLang="zh-CN" sz="1800" dirty="0">
                <a:ea typeface="宋体" charset="-122"/>
              </a:rPr>
              <a:t> depicted using a double diamond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discriminator</a:t>
            </a:r>
            <a:r>
              <a:rPr lang="en-US" altLang="zh-CN" i="1" dirty="0">
                <a:ea typeface="宋体" charset="-122"/>
              </a:rPr>
              <a:t> (or partial key)</a:t>
            </a:r>
            <a:r>
              <a:rPr lang="en-US" altLang="zh-CN" dirty="0">
                <a:ea typeface="宋体" charset="-122"/>
              </a:rPr>
              <a:t> of a weak entity set is the set of attributes that distinguishes among all the entities of a weak entity set.</a:t>
            </a:r>
          </a:p>
          <a:p>
            <a:r>
              <a:rPr lang="en-US" altLang="zh-CN" dirty="0">
                <a:ea typeface="宋体" charset="-122"/>
              </a:rPr>
              <a:t>The primary key of a weak entity set is formed by the primary key of the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strong entity set </a:t>
            </a:r>
            <a:r>
              <a:rPr lang="en-US" altLang="zh-CN" dirty="0">
                <a:ea typeface="宋体" charset="-122"/>
              </a:rPr>
              <a:t>on which the weak entity set is existence dependent, plus the weak entity set’s discriminator.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Primary key for </a:t>
            </a:r>
            <a:r>
              <a:rPr lang="en-US" altLang="en-US" i="1" dirty="0">
                <a:ea typeface="ＭＳ Ｐゴシック" pitchFamily="34" charset="-128"/>
              </a:rPr>
              <a:t>section </a:t>
            </a:r>
            <a:r>
              <a:rPr lang="en-US" altLang="en-US" dirty="0">
                <a:ea typeface="ＭＳ Ｐゴシック" pitchFamily="34" charset="-128"/>
              </a:rPr>
              <a:t>– (</a:t>
            </a:r>
            <a:r>
              <a:rPr lang="en-US" altLang="en-US" i="1" dirty="0" err="1">
                <a:ea typeface="ＭＳ Ｐゴシック" pitchFamily="34" charset="-128"/>
              </a:rPr>
              <a:t>course_id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dirty="0" err="1">
                <a:ea typeface="ＭＳ Ｐゴシック" pitchFamily="34" charset="-128"/>
              </a:rPr>
              <a:t>sec_id</a:t>
            </a:r>
            <a:r>
              <a:rPr lang="en-US" altLang="en-US" i="1" dirty="0">
                <a:ea typeface="ＭＳ Ｐゴシック" pitchFamily="34" charset="-128"/>
              </a:rPr>
              <a:t>, semester, year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991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宋体" charset="-122"/>
              </a:rPr>
              <a:t>Aggregation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63968" y="1071563"/>
            <a:ext cx="83955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Consider the ternary relationship </a:t>
            </a:r>
            <a:r>
              <a:rPr lang="en-US" altLang="en-US" sz="2000" i="1" dirty="0" err="1"/>
              <a:t>proj_guide</a:t>
            </a:r>
            <a:r>
              <a:rPr lang="en-US" altLang="en-US" sz="2000" dirty="0"/>
              <a:t>, which we saw earlier</a:t>
            </a:r>
          </a:p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Suppose we want to record evaluations of a student by a guide      on a project</a:t>
            </a:r>
          </a:p>
        </p:txBody>
      </p:sp>
      <p:pic>
        <p:nvPicPr>
          <p:cNvPr id="256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738005"/>
            <a:ext cx="4497387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696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1184275"/>
            <a:ext cx="7148513" cy="5226050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Relationship sets </a:t>
            </a:r>
            <a:r>
              <a:rPr lang="en-US" altLang="en-US" i="1" dirty="0" err="1">
                <a:ea typeface="ＭＳ Ｐゴシック" pitchFamily="34" charset="-128"/>
              </a:rPr>
              <a:t>eval_for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represent overlapping information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Every </a:t>
            </a:r>
            <a:r>
              <a:rPr lang="en-US" altLang="en-US" i="1" dirty="0" err="1">
                <a:ea typeface="ＭＳ Ｐゴシック" pitchFamily="34" charset="-128"/>
              </a:rPr>
              <a:t>eval_for</a:t>
            </a:r>
            <a:r>
              <a:rPr lang="en-US" altLang="en-US" dirty="0">
                <a:ea typeface="ＭＳ Ｐゴシック" pitchFamily="34" charset="-128"/>
              </a:rPr>
              <a:t> relationship corresponds to a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relationship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However, some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relationships may not correspond to any </a:t>
            </a:r>
            <a:r>
              <a:rPr lang="en-US" altLang="en-US" i="1" dirty="0" err="1">
                <a:ea typeface="ＭＳ Ｐゴシック" pitchFamily="34" charset="-128"/>
              </a:rPr>
              <a:t>eval_for</a:t>
            </a:r>
            <a:r>
              <a:rPr lang="en-US" altLang="en-US" dirty="0">
                <a:ea typeface="ＭＳ Ｐゴシック" pitchFamily="34" charset="-128"/>
              </a:rPr>
              <a:t> relationships 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So we can’t discard the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relationship</a:t>
            </a:r>
          </a:p>
          <a:p>
            <a:r>
              <a:rPr lang="en-US" altLang="en-US" dirty="0">
                <a:ea typeface="ＭＳ Ｐゴシック" pitchFamily="34" charset="-128"/>
              </a:rPr>
              <a:t>Eliminate this redundancy via </a:t>
            </a:r>
            <a:r>
              <a:rPr lang="en-US" altLang="en-US" i="1" dirty="0">
                <a:ea typeface="ＭＳ Ｐゴシック" pitchFamily="34" charset="-128"/>
              </a:rPr>
              <a:t>aggregation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Treat relationship as an abstract entity</a:t>
            </a:r>
            <a:r>
              <a:rPr lang="en-US" altLang="en-US" dirty="0">
                <a:ea typeface="ＭＳ Ｐゴシック" pitchFamily="34" charset="-128"/>
              </a:rPr>
              <a:t>, abstraction of relationship into new entity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Allows relationships between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467480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463" y="1106488"/>
            <a:ext cx="7772255" cy="1948439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Eliminate this redundancy via </a:t>
            </a:r>
            <a:r>
              <a:rPr lang="en-US" altLang="en-US" i="1" dirty="0">
                <a:ea typeface="ＭＳ Ｐゴシック" pitchFamily="34" charset="-128"/>
              </a:rPr>
              <a:t>aggregation</a:t>
            </a:r>
            <a:r>
              <a:rPr lang="en-US" altLang="en-US" dirty="0">
                <a:ea typeface="ＭＳ Ｐゴシック" pitchFamily="34" charset="-128"/>
              </a:rPr>
              <a:t> without introducing redundancy, the following diagram represents: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2765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3" y="3061422"/>
            <a:ext cx="4125334" cy="33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0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Specialization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39449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Top-down design process</a:t>
            </a:r>
            <a:r>
              <a:rPr lang="en-US" altLang="zh-CN" dirty="0">
                <a:ea typeface="宋体" charset="-122"/>
              </a:rPr>
              <a:t>; we designate subgroupings within an entity set that are distinctive from other entities in the set.</a:t>
            </a:r>
          </a:p>
          <a:p>
            <a:r>
              <a:rPr lang="en-US" altLang="zh-CN" dirty="0">
                <a:ea typeface="宋体" charset="-122"/>
              </a:rPr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zh-CN" dirty="0">
                <a:ea typeface="宋体" charset="-122"/>
              </a:rPr>
              <a:t>Depicted by a </a:t>
            </a:r>
            <a:r>
              <a:rPr lang="en-US" altLang="zh-CN" i="1" dirty="0">
                <a:ea typeface="宋体" charset="-122"/>
              </a:rPr>
              <a:t>hollow arrow-head pointing </a:t>
            </a:r>
            <a:r>
              <a:rPr lang="en-US" altLang="zh-CN" dirty="0">
                <a:ea typeface="宋体" charset="-122"/>
              </a:rPr>
              <a:t>from the specialized entity to the other entity. Referred as ISA relationship.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Attribute inheritance</a:t>
            </a:r>
            <a:r>
              <a:rPr lang="en-US" altLang="zh-CN" dirty="0">
                <a:ea typeface="宋体" charset="-122"/>
              </a:rPr>
              <a:t> – a lower-level entity set inherits all the attributes and relationship participation of the higher-level entity set to which it is linked.</a:t>
            </a:r>
          </a:p>
          <a:p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70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Generalization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7606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 bottom-up design process </a:t>
            </a:r>
            <a:r>
              <a:rPr lang="en-US" altLang="zh-CN" dirty="0">
                <a:ea typeface="宋体" charset="-122"/>
              </a:rPr>
              <a:t>– combine a number of entity sets that share the same features into a higher-level entity set.</a:t>
            </a:r>
          </a:p>
          <a:p>
            <a:r>
              <a:rPr lang="en-US" altLang="zh-CN" dirty="0">
                <a:ea typeface="宋体" charset="-122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altLang="zh-CN" dirty="0">
                <a:ea typeface="宋体" charset="-122"/>
              </a:rPr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9853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77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Overview of Entity-Relationship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296766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ER data mode was developed to facilitate database design by allowing specification of an </a:t>
            </a:r>
            <a:r>
              <a:rPr lang="en-US" altLang="en-US" dirty="0">
                <a:solidFill>
                  <a:srgbClr val="000099"/>
                </a:solidFill>
                <a:ea typeface="ＭＳ Ｐゴシック" pitchFamily="34" charset="-128"/>
              </a:rPr>
              <a:t>enterprise schema </a:t>
            </a:r>
            <a:r>
              <a:rPr lang="en-US" altLang="en-US" dirty="0">
                <a:ea typeface="ＭＳ Ｐゴシック" pitchFamily="34" charset="-128"/>
              </a:rPr>
              <a:t>that represents the overall logical structure of a database.</a:t>
            </a:r>
          </a:p>
          <a:p>
            <a:r>
              <a:rPr lang="en-US" altLang="zh-CN" dirty="0">
                <a:ea typeface="宋体" charset="-122"/>
              </a:rPr>
              <a:t>The entity-relationship (E-R) data model perceives the real world as consisting of: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Entities</a:t>
            </a:r>
            <a:r>
              <a:rPr lang="en-US" altLang="zh-CN" sz="1800" dirty="0">
                <a:ea typeface="宋体" charset="-122"/>
              </a:rPr>
              <a:t>: basic objects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Relationships</a:t>
            </a:r>
            <a:r>
              <a:rPr lang="en-US" altLang="zh-CN" sz="1800" dirty="0">
                <a:ea typeface="宋体" charset="-122"/>
              </a:rPr>
              <a:t>: among the entities</a:t>
            </a:r>
          </a:p>
          <a:p>
            <a:pPr lvl="1"/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database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can be modeled as:</a:t>
            </a:r>
          </a:p>
          <a:p>
            <a:pPr lvl="2"/>
            <a:r>
              <a:rPr lang="en-US" altLang="zh-CN" dirty="0">
                <a:ea typeface="宋体" charset="-122"/>
              </a:rPr>
              <a:t>a collection of entities,</a:t>
            </a:r>
          </a:p>
          <a:p>
            <a:pPr lvl="2"/>
            <a:r>
              <a:rPr lang="en-US" altLang="zh-CN" dirty="0">
                <a:ea typeface="宋体" charset="-122"/>
              </a:rPr>
              <a:t>relationship among entities.</a:t>
            </a:r>
          </a:p>
          <a:p>
            <a:r>
              <a:rPr lang="en-US" altLang="zh-CN" dirty="0">
                <a:ea typeface="宋体" charset="-122"/>
              </a:rPr>
              <a:t>One of the semantic data model</a:t>
            </a:r>
          </a:p>
          <a:p>
            <a:pPr lvl="1"/>
            <a:r>
              <a:rPr lang="en-US" altLang="zh-CN" sz="1800" dirty="0">
                <a:ea typeface="宋体" charset="-122"/>
              </a:rPr>
              <a:t>Maybe the most successful one</a:t>
            </a:r>
          </a:p>
          <a:p>
            <a:pPr lvl="1"/>
            <a:r>
              <a:rPr lang="en-US" altLang="zh-CN" sz="1800" dirty="0">
                <a:ea typeface="宋体" charset="-122"/>
              </a:rPr>
              <a:t>Many database design tools draw on concepts from E-R model</a:t>
            </a:r>
          </a:p>
          <a:p>
            <a:pPr lvl="0">
              <a:buClr>
                <a:srgbClr val="CC3300"/>
              </a:buClr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ER diagram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: the diagrammatic representation of ER model.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Specialization Example</a:t>
            </a:r>
            <a:endParaRPr lang="en-US" dirty="0">
              <a:ea typeface="+mj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993775"/>
            <a:ext cx="6989762" cy="2674938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Overlapping</a:t>
            </a:r>
            <a:r>
              <a:rPr lang="en-US" altLang="en-US" dirty="0">
                <a:ea typeface="ＭＳ Ｐゴシック" pitchFamily="34" charset="-128"/>
              </a:rPr>
              <a:t> – </a:t>
            </a:r>
            <a:r>
              <a:rPr lang="en-US" altLang="en-US" i="1" dirty="0">
                <a:ea typeface="ＭＳ Ｐゴシック" pitchFamily="34" charset="-128"/>
              </a:rPr>
              <a:t>employee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student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Disjoint</a:t>
            </a:r>
            <a:r>
              <a:rPr lang="en-US" altLang="en-US" dirty="0">
                <a:ea typeface="ＭＳ Ｐゴシック" pitchFamily="34" charset="-128"/>
              </a:rPr>
              <a:t> –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secretary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Total and partial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37524"/>
            <a:ext cx="36671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6667500" y="3329940"/>
            <a:ext cx="2032000" cy="54514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ISA relationship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28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Design Constraints on a Specialization/Generalization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3425" y="1227138"/>
            <a:ext cx="7502525" cy="491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E.g. all citizens over 65 years are members of </a:t>
            </a:r>
            <a:r>
              <a:rPr lang="en-US" altLang="zh-CN" sz="1800" i="1" dirty="0">
                <a:ea typeface="宋体" charset="-122"/>
              </a:rPr>
              <a:t>senior-citizen </a:t>
            </a:r>
            <a:r>
              <a:rPr lang="en-US" altLang="zh-CN" sz="1800" dirty="0">
                <a:ea typeface="宋体" charset="-122"/>
              </a:rPr>
              <a:t>entity set; </a:t>
            </a:r>
            <a:r>
              <a:rPr lang="en-US" altLang="zh-CN" sz="1800" i="1" dirty="0">
                <a:ea typeface="宋体" charset="-122"/>
              </a:rPr>
              <a:t>senior-citizen</a:t>
            </a:r>
            <a:r>
              <a:rPr lang="en-US" altLang="zh-CN" sz="1800" dirty="0">
                <a:ea typeface="宋体" charset="-122"/>
              </a:rPr>
              <a:t> ISA  </a:t>
            </a:r>
            <a:r>
              <a:rPr lang="en-US" altLang="zh-CN" sz="1800" i="1" dirty="0">
                <a:ea typeface="宋体" charset="-122"/>
              </a:rPr>
              <a:t>person</a:t>
            </a:r>
            <a:r>
              <a:rPr lang="en-US" altLang="zh-CN" sz="1800" dirty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user-defined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charset="-122"/>
              </a:rPr>
              <a:t>The database user(application program) assigns entities to a given lower-level entity set.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an entity can belong to only one lower-level entity set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chemeClr val="tx2"/>
                </a:solidFill>
                <a:ea typeface="宋体" charset="-122"/>
              </a:rPr>
              <a:t>Overlapping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an entity can belong to more than one lower-level entity set</a:t>
            </a:r>
            <a:endParaRPr lang="en-US" altLang="zh-CN" sz="1800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9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Design Constraints on a Specialization/Generalization (Contd.)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4"/>
            <a:ext cx="7848600" cy="4922693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Completeness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constraint</a:t>
            </a:r>
            <a:r>
              <a:rPr lang="en-US" altLang="zh-CN" dirty="0">
                <a:ea typeface="宋体" charset="-122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T</a:t>
            </a:r>
            <a:r>
              <a:rPr lang="en-US" altLang="zh-CN" sz="1800" b="1" dirty="0">
                <a:solidFill>
                  <a:schemeClr val="tx2"/>
                </a:solidFill>
                <a:ea typeface="宋体" charset="-122"/>
              </a:rPr>
              <a:t>otal</a:t>
            </a: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: an entity must belong to one of the lower-level entity sets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ea typeface="宋体" charset="-122"/>
              </a:rPr>
              <a:t>Partial(default)</a:t>
            </a:r>
            <a:r>
              <a:rPr lang="en-US" altLang="zh-CN" sz="1800" dirty="0">
                <a:ea typeface="宋体" charset="-122"/>
              </a:rPr>
              <a:t>: an entity need not belong to one of the lower-level entity sets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generalization is total: All student entities must be either </a:t>
            </a:r>
            <a:r>
              <a:rPr lang="en-US" altLang="zh-CN" i="1" dirty="0">
                <a:ea typeface="宋体" charset="-122"/>
              </a:rPr>
              <a:t>graduate</a:t>
            </a:r>
            <a:r>
              <a:rPr lang="en-US" altLang="zh-CN" dirty="0">
                <a:ea typeface="宋体" charset="-122"/>
              </a:rPr>
              <a:t> or </a:t>
            </a:r>
            <a:r>
              <a:rPr lang="en-US" altLang="zh-CN" i="1" dirty="0">
                <a:ea typeface="宋体" charset="-122"/>
              </a:rPr>
              <a:t>undergraduate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96740" y="4198620"/>
            <a:ext cx="108966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student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33700" y="5501640"/>
            <a:ext cx="146304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graduate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55920" y="5501640"/>
            <a:ext cx="188976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undergraduate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" name="肘形连接符 3"/>
          <p:cNvCxnSpPr>
            <a:stCxn id="5" idx="0"/>
            <a:endCxn id="2" idx="2"/>
          </p:cNvCxnSpPr>
          <p:nvPr/>
        </p:nvCxnSpPr>
        <p:spPr bwMode="auto">
          <a:xfrm rot="5400000" flipH="1" flipV="1">
            <a:off x="3853815" y="4413885"/>
            <a:ext cx="899160" cy="1276350"/>
          </a:xfrm>
          <a:prstGeom prst="bentConnector3">
            <a:avLst>
              <a:gd name="adj1" fmla="val 27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肘形连接符 7"/>
          <p:cNvCxnSpPr>
            <a:stCxn id="6" idx="0"/>
            <a:endCxn id="2" idx="2"/>
          </p:cNvCxnSpPr>
          <p:nvPr/>
        </p:nvCxnSpPr>
        <p:spPr bwMode="auto">
          <a:xfrm rot="16200000" flipV="1">
            <a:off x="5221605" y="4322445"/>
            <a:ext cx="899160" cy="1459230"/>
          </a:xfrm>
          <a:prstGeom prst="bentConnector3">
            <a:avLst>
              <a:gd name="adj1" fmla="val 27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863465" y="4777740"/>
            <a:ext cx="670560" cy="32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Total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50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445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Specialization and Generalization (Contd.)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7988" y="1419225"/>
            <a:ext cx="8031162" cy="3940175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Can have multiple specializations of an entity set based on different features.  </a:t>
            </a:r>
          </a:p>
          <a:p>
            <a:pPr lvl="1"/>
            <a:r>
              <a:rPr lang="en-US" altLang="zh-CN" dirty="0">
                <a:ea typeface="宋体" charset="-122"/>
              </a:rPr>
              <a:t>E.g. permanent-employee vs. temporary-employee, in addition to instructor vs. officer vs. secretary</a:t>
            </a:r>
          </a:p>
          <a:p>
            <a:r>
              <a:rPr lang="en-US" altLang="zh-CN" dirty="0">
                <a:ea typeface="宋体" charset="-122"/>
              </a:rPr>
              <a:t>Each particular employee would be </a:t>
            </a:r>
          </a:p>
          <a:p>
            <a:pPr lvl="1"/>
            <a:r>
              <a:rPr lang="en-US" altLang="zh-CN" sz="1800" dirty="0">
                <a:ea typeface="宋体" charset="-122"/>
              </a:rPr>
              <a:t>a member of one of </a:t>
            </a:r>
            <a:r>
              <a:rPr lang="en-US" altLang="zh-CN" sz="1800" i="1" dirty="0">
                <a:ea typeface="宋体" charset="-122"/>
              </a:rPr>
              <a:t>permanent-employee </a:t>
            </a:r>
            <a:r>
              <a:rPr lang="en-US" altLang="zh-CN" sz="1800" dirty="0">
                <a:ea typeface="宋体" charset="-122"/>
              </a:rPr>
              <a:t>or </a:t>
            </a:r>
            <a:r>
              <a:rPr lang="en-US" altLang="zh-CN" sz="1800" i="1" dirty="0">
                <a:ea typeface="宋体" charset="-122"/>
              </a:rPr>
              <a:t>temporary-employee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sz="1800" dirty="0">
              <a:ea typeface="宋体" charset="-122"/>
            </a:endParaRPr>
          </a:p>
          <a:p>
            <a:pPr lvl="1"/>
            <a:r>
              <a:rPr lang="en-US" altLang="zh-CN" sz="1800" dirty="0">
                <a:ea typeface="宋体" charset="-122"/>
              </a:rPr>
              <a:t>and also a member of one of  </a:t>
            </a:r>
            <a:r>
              <a:rPr lang="en-US" altLang="zh-CN" sz="1800" i="1" dirty="0">
                <a:ea typeface="宋体" charset="-122"/>
              </a:rPr>
              <a:t>instructor, officer</a:t>
            </a:r>
            <a:r>
              <a:rPr lang="en-US" altLang="zh-CN" sz="1800" dirty="0">
                <a:ea typeface="宋体" charset="-122"/>
              </a:rPr>
              <a:t>, or </a:t>
            </a:r>
            <a:r>
              <a:rPr lang="en-US" altLang="zh-CN" sz="1800" i="1" dirty="0">
                <a:ea typeface="宋体" charset="-122"/>
              </a:rPr>
              <a:t>secretary.</a:t>
            </a:r>
          </a:p>
          <a:p>
            <a:r>
              <a:rPr lang="en-US" altLang="zh-CN" dirty="0">
                <a:ea typeface="宋体" charset="-122"/>
              </a:rPr>
              <a:t>The ISA relationship also referred to as </a:t>
            </a:r>
            <a:r>
              <a:rPr lang="en-US" altLang="zh-CN" b="1" dirty="0">
                <a:ea typeface="宋体" charset="-122"/>
              </a:rPr>
              <a:t>superclass - subclass </a:t>
            </a:r>
            <a:r>
              <a:rPr lang="en-US" altLang="zh-CN" dirty="0">
                <a:ea typeface="宋体" charset="-122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230843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Phases</a:t>
            </a:r>
          </a:p>
          <a:p>
            <a:pPr lvl="1"/>
            <a:r>
              <a:rPr lang="en-US" altLang="zh-CN" sz="1800" dirty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1800" dirty="0">
                <a:ea typeface="宋体" charset="-122"/>
              </a:rPr>
              <a:t>Conceptual design</a:t>
            </a:r>
          </a:p>
          <a:p>
            <a:pPr lvl="1"/>
            <a:r>
              <a:rPr lang="en-US" altLang="zh-CN" sz="1800" dirty="0">
                <a:ea typeface="宋体" charset="-122"/>
              </a:rPr>
              <a:t>Logical design</a:t>
            </a:r>
          </a:p>
          <a:p>
            <a:pPr lvl="1"/>
            <a:r>
              <a:rPr lang="en-US" altLang="zh-CN" sz="1800" dirty="0">
                <a:ea typeface="宋体" charset="-122"/>
              </a:rPr>
              <a:t>Physical design</a:t>
            </a:r>
          </a:p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Database conceptual design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>
                <a:ea typeface="宋体" charset="-122"/>
              </a:rPr>
              <a:t>E-R modeling</a:t>
            </a:r>
          </a:p>
        </p:txBody>
      </p:sp>
    </p:spTree>
    <p:extLst>
      <p:ext uri="{BB962C8B-B14F-4D97-AF65-F5344CB8AC3E}">
        <p14:creationId xmlns:p14="http://schemas.microsoft.com/office/powerpoint/2010/main" val="415337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E-R Model Design Issues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141413"/>
            <a:ext cx="8139113" cy="424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Use of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Entity sets vs. Attributes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	Choice mainly depends on the structure of the enterprise being modeled, and on the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semantics </a:t>
            </a:r>
            <a:r>
              <a:rPr lang="en-US" altLang="zh-CN">
                <a:ea typeface="宋体" charset="-122"/>
              </a:rPr>
              <a:t>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Use of 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Entity sets vs. Relationship sets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	Possible guideline is to designate a relationship set to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describe an action</a:t>
            </a:r>
            <a:r>
              <a:rPr lang="en-US" altLang="zh-CN">
                <a:ea typeface="宋体" charset="-122"/>
              </a:rPr>
              <a:t> that occurs between entities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Binary versus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-ary relationship sets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	Although it is possible to replace any nonbinary (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-ary, for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 &gt; 2) relationship set by a number of distinct binary relationship sets, a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</a:rPr>
              <a:t>-ary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533642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Entities vs.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7918450" cy="5384800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Use of entity sets vs. attributes</a:t>
            </a: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sz="2000" b="1" dirty="0">
                <a:solidFill>
                  <a:schemeClr val="tx2"/>
                </a:solidFill>
                <a:ea typeface="ＭＳ Ｐゴシック" pitchFamily="34" charset="-128"/>
              </a:rPr>
            </a:br>
            <a:br>
              <a:rPr lang="en-US" altLang="en-US" sz="2000" dirty="0">
                <a:ea typeface="ＭＳ Ｐゴシック" pitchFamily="34" charset="-128"/>
              </a:rPr>
            </a:br>
            <a:br>
              <a:rPr lang="en-US" altLang="en-US" sz="2000" dirty="0">
                <a:ea typeface="ＭＳ Ｐゴシック" pitchFamily="34" charset="-128"/>
              </a:rPr>
            </a:br>
            <a:br>
              <a:rPr lang="en-US" altLang="en-US" sz="2000" dirty="0">
                <a:ea typeface="ＭＳ Ｐゴシック" pitchFamily="34" charset="-128"/>
              </a:rPr>
            </a:b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sz="2000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Use of phone as an entity allows extra information about phone numbers (plus multiple phone numbers)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</a:rPr>
              <a:t>假设带着更多的语义和进一步的需求，更合适用</a:t>
            </a: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entity set</a:t>
            </a:r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</a:rPr>
              <a:t>分出去表示；如果没有更多的需求，就用</a:t>
            </a: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attributes</a:t>
            </a:r>
            <a:r>
              <a:rPr lang="zh-CN" altLang="en-US" dirty="0">
                <a:solidFill>
                  <a:srgbClr val="FF0000"/>
                </a:solidFill>
                <a:ea typeface="ＭＳ Ｐゴシック" pitchFamily="34" charset="-128"/>
              </a:rPr>
              <a:t>进行存储即可</a:t>
            </a:r>
            <a:endParaRPr lang="en-US" altLang="en-US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312863" y="1873250"/>
            <a:ext cx="60896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1623" y="2773756"/>
            <a:ext cx="171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{                     }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Entities vs. Relationship sets</a:t>
            </a:r>
            <a:endParaRPr lang="en-US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6884987" cy="156686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Use of entity sets vs. relationship sets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     </a:t>
            </a:r>
            <a:r>
              <a:rPr lang="en-US" altLang="en-US" sz="1800" dirty="0">
                <a:ea typeface="ＭＳ Ｐゴシック" pitchFamily="34" charset="-128"/>
              </a:rPr>
              <a:t> Possible guideline is to designate a relationship set to describe an action that occurs between entities</a:t>
            </a:r>
            <a:endParaRPr lang="en-US" altLang="en-US" sz="1800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Placement of relationship attributes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>
              <a:solidFill>
                <a:srgbClr val="000099"/>
              </a:solidFill>
              <a:ea typeface="ＭＳ Ｐゴシック" pitchFamily="34" charset="-128"/>
            </a:endParaRPr>
          </a:p>
          <a:p>
            <a:pPr marL="37931725" lvl="1" indent="-37474525"/>
            <a:endParaRPr lang="en-US" altLang="en-US" dirty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305050"/>
            <a:ext cx="5694362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769" y="5267109"/>
            <a:ext cx="596106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sz="18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</p:txBody>
      </p:sp>
    </p:spTree>
    <p:extLst>
      <p:ext uri="{BB962C8B-B14F-4D97-AF65-F5344CB8AC3E}">
        <p14:creationId xmlns:p14="http://schemas.microsoft.com/office/powerpoint/2010/main" val="2335726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Binary Vs. Non-Binary Relationships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5"/>
            <a:ext cx="8107363" cy="2622550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zh-CN" sz="1600" dirty="0">
                <a:ea typeface="宋体" charset="-122"/>
              </a:rPr>
              <a:t>E.g.  A ternary relationship </a:t>
            </a:r>
            <a:r>
              <a:rPr lang="en-US" altLang="zh-CN" sz="1600" i="1" dirty="0">
                <a:ea typeface="宋体" charset="-122"/>
              </a:rPr>
              <a:t>parents</a:t>
            </a:r>
            <a:r>
              <a:rPr lang="en-US" altLang="zh-CN" sz="1600" dirty="0">
                <a:ea typeface="宋体" charset="-122"/>
              </a:rPr>
              <a:t>, relating a child to his/her father and mother, is best replaced by two binary relationships,  </a:t>
            </a:r>
            <a:r>
              <a:rPr lang="en-US" altLang="zh-CN" sz="1600" i="1" dirty="0">
                <a:ea typeface="宋体" charset="-122"/>
              </a:rPr>
              <a:t>father</a:t>
            </a:r>
            <a:r>
              <a:rPr lang="en-US" altLang="zh-CN" sz="1600" dirty="0">
                <a:ea typeface="宋体" charset="-122"/>
              </a:rPr>
              <a:t> and </a:t>
            </a:r>
            <a:r>
              <a:rPr lang="en-US" altLang="zh-CN" sz="1600" i="1" dirty="0">
                <a:ea typeface="宋体" charset="-122"/>
              </a:rPr>
              <a:t>mother</a:t>
            </a:r>
          </a:p>
          <a:p>
            <a:pPr lvl="2"/>
            <a:r>
              <a:rPr lang="en-US" altLang="zh-CN" sz="1600" dirty="0">
                <a:ea typeface="宋体" charset="-122"/>
              </a:rPr>
              <a:t>Using two binary relationships allows partial information (e.g. only mother being know)</a:t>
            </a:r>
          </a:p>
          <a:p>
            <a:pPr lvl="1"/>
            <a:r>
              <a:rPr lang="en-US" altLang="zh-CN" sz="1600" dirty="0">
                <a:ea typeface="宋体" charset="-122"/>
              </a:rPr>
              <a:t>But there are some relationships that are naturally non-binary</a:t>
            </a:r>
          </a:p>
          <a:p>
            <a:pPr lvl="2"/>
            <a:r>
              <a:rPr lang="en-US" altLang="zh-CN" sz="1600" dirty="0">
                <a:ea typeface="宋体" charset="-122"/>
              </a:rPr>
              <a:t>E.g. </a:t>
            </a:r>
            <a:r>
              <a:rPr lang="en-US" altLang="zh-CN" sz="1600" i="1" dirty="0" err="1">
                <a:ea typeface="宋体" charset="-122"/>
              </a:rPr>
              <a:t>proj_guide</a:t>
            </a:r>
            <a:endParaRPr lang="en-US" altLang="zh-CN" sz="1600" i="1" dirty="0">
              <a:ea typeface="宋体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9861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90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+mj-ea"/>
              </a:rPr>
              <a:t>Converting Non-Binary Relationships to Binary Form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4490" y="998971"/>
            <a:ext cx="7783512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Replace </a:t>
            </a:r>
            <a:r>
              <a:rPr lang="en-US" altLang="en-US" i="1" dirty="0">
                <a:ea typeface="ＭＳ Ｐゴシック" pitchFamily="34" charset="-128"/>
              </a:rPr>
              <a:t>R </a:t>
            </a:r>
            <a:r>
              <a:rPr lang="en-US" altLang="en-US" dirty="0">
                <a:ea typeface="ＭＳ Ｐゴシック" pitchFamily="34" charset="-128"/>
              </a:rPr>
              <a:t>between entity sets A, B and C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by an entity set </a:t>
            </a:r>
            <a:r>
              <a:rPr lang="en-US" altLang="en-US" i="1" dirty="0">
                <a:ea typeface="ＭＳ Ｐゴシック" pitchFamily="34" charset="-128"/>
              </a:rPr>
              <a:t>E</a:t>
            </a:r>
            <a:r>
              <a:rPr lang="en-US" altLang="en-US" dirty="0">
                <a:ea typeface="ＭＳ Ｐゴシック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sz="1800" dirty="0">
                <a:ea typeface="ＭＳ Ｐゴシック" pitchFamily="34" charset="-128"/>
              </a:rPr>
              <a:t>	1. </a:t>
            </a:r>
            <a:r>
              <a:rPr lang="en-US" altLang="en-US" sz="1800" i="1" dirty="0">
                <a:ea typeface="ＭＳ Ｐゴシック" pitchFamily="34" charset="-128"/>
              </a:rPr>
              <a:t>R</a:t>
            </a:r>
            <a:r>
              <a:rPr lang="en-US" altLang="en-US" sz="1800" i="1" baseline="-25000" dirty="0">
                <a:ea typeface="ＭＳ Ｐゴシック" pitchFamily="34" charset="-128"/>
              </a:rPr>
              <a:t>A</a:t>
            </a:r>
            <a:r>
              <a:rPr lang="en-US" altLang="en-US" sz="1800" dirty="0">
                <a:ea typeface="ＭＳ Ｐゴシック" pitchFamily="34" charset="-128"/>
              </a:rPr>
              <a:t>, relating </a:t>
            </a:r>
            <a:r>
              <a:rPr lang="en-US" altLang="en-US" sz="1800" i="1" dirty="0">
                <a:ea typeface="ＭＳ Ｐゴシック" pitchFamily="34" charset="-128"/>
              </a:rPr>
              <a:t>E </a:t>
            </a:r>
            <a:r>
              <a:rPr lang="en-US" altLang="en-US" sz="1800" dirty="0">
                <a:ea typeface="ＭＳ Ｐゴシック" pitchFamily="34" charset="-128"/>
              </a:rPr>
              <a:t>and </a:t>
            </a:r>
            <a:r>
              <a:rPr lang="en-US" altLang="en-US" sz="1800" i="1" dirty="0">
                <a:ea typeface="ＭＳ Ｐゴシック" pitchFamily="34" charset="-128"/>
              </a:rPr>
              <a:t>A        </a:t>
            </a:r>
            <a:r>
              <a:rPr lang="en-US" altLang="en-US" sz="1800" dirty="0">
                <a:ea typeface="ＭＳ Ｐゴシック" pitchFamily="34" charset="-128"/>
              </a:rPr>
              <a:t>2.  </a:t>
            </a:r>
            <a:r>
              <a:rPr lang="en-US" altLang="en-US" sz="1800" i="1" dirty="0">
                <a:ea typeface="ＭＳ Ｐゴシック" pitchFamily="34" charset="-128"/>
              </a:rPr>
              <a:t>R</a:t>
            </a:r>
            <a:r>
              <a:rPr lang="en-US" altLang="en-US" sz="1800" i="1" baseline="-25000" dirty="0">
                <a:ea typeface="ＭＳ Ｐゴシック" pitchFamily="34" charset="-128"/>
              </a:rPr>
              <a:t>B</a:t>
            </a:r>
            <a:r>
              <a:rPr lang="en-US" altLang="en-US" sz="1800" dirty="0">
                <a:ea typeface="ＭＳ Ｐゴシック" pitchFamily="34" charset="-128"/>
              </a:rPr>
              <a:t>, relating </a:t>
            </a:r>
            <a:r>
              <a:rPr lang="en-US" altLang="en-US" sz="1800" i="1" dirty="0">
                <a:ea typeface="ＭＳ Ｐゴシック" pitchFamily="34" charset="-128"/>
              </a:rPr>
              <a:t>E </a:t>
            </a:r>
            <a:r>
              <a:rPr lang="en-US" altLang="en-US" sz="1800" dirty="0">
                <a:ea typeface="ＭＳ Ｐゴシック" pitchFamily="34" charset="-128"/>
              </a:rPr>
              <a:t>and </a:t>
            </a:r>
            <a:r>
              <a:rPr lang="en-US" altLang="en-US" sz="1800" i="1" dirty="0">
                <a:ea typeface="ＭＳ Ｐゴシック" pitchFamily="34" charset="-128"/>
              </a:rPr>
              <a:t>B      </a:t>
            </a:r>
            <a:br>
              <a:rPr lang="en-US" altLang="en-US" sz="1800" i="1" dirty="0">
                <a:ea typeface="ＭＳ Ｐゴシック" pitchFamily="34" charset="-128"/>
              </a:rPr>
            </a:br>
            <a:r>
              <a:rPr lang="en-US" altLang="en-US" sz="1800" i="1" dirty="0">
                <a:ea typeface="ＭＳ Ｐゴシック" pitchFamily="34" charset="-128"/>
              </a:rPr>
              <a:t>         </a:t>
            </a:r>
            <a:r>
              <a:rPr lang="en-US" altLang="en-US" sz="1800" dirty="0">
                <a:ea typeface="ＭＳ Ｐゴシック" pitchFamily="34" charset="-128"/>
              </a:rPr>
              <a:t>3. </a:t>
            </a:r>
            <a:r>
              <a:rPr lang="en-US" altLang="en-US" sz="1800" i="1" dirty="0">
                <a:ea typeface="ＭＳ Ｐゴシック" pitchFamily="34" charset="-128"/>
              </a:rPr>
              <a:t>R</a:t>
            </a:r>
            <a:r>
              <a:rPr lang="en-US" altLang="en-US" sz="1800" i="1" baseline="-25000" dirty="0">
                <a:ea typeface="ＭＳ Ｐゴシック" pitchFamily="34" charset="-128"/>
              </a:rPr>
              <a:t>C</a:t>
            </a:r>
            <a:r>
              <a:rPr lang="en-US" altLang="en-US" sz="1800" dirty="0">
                <a:ea typeface="ＭＳ Ｐゴシック" pitchFamily="34" charset="-128"/>
              </a:rPr>
              <a:t>, relating </a:t>
            </a:r>
            <a:r>
              <a:rPr lang="en-US" altLang="en-US" sz="1800" i="1" dirty="0">
                <a:ea typeface="ＭＳ Ｐゴシック" pitchFamily="34" charset="-128"/>
              </a:rPr>
              <a:t>E </a:t>
            </a:r>
            <a:r>
              <a:rPr lang="en-US" altLang="en-US" sz="1800" dirty="0">
                <a:ea typeface="ＭＳ Ｐゴシック" pitchFamily="34" charset="-128"/>
              </a:rPr>
              <a:t>and </a:t>
            </a:r>
            <a:r>
              <a:rPr lang="en-US" altLang="en-US" sz="1800" i="1" dirty="0">
                <a:ea typeface="ＭＳ Ｐゴシック" pitchFamily="34" charset="-128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Create an identifying attribute for </a:t>
            </a:r>
            <a:r>
              <a:rPr lang="en-US" altLang="en-US" i="1" dirty="0">
                <a:ea typeface="ＭＳ Ｐゴシック" pitchFamily="34" charset="-128"/>
              </a:rPr>
              <a:t>E and </a:t>
            </a:r>
            <a:r>
              <a:rPr lang="en-US" altLang="en-US" dirty="0">
                <a:ea typeface="ＭＳ Ｐゴシック" pitchFamily="34" charset="-128"/>
              </a:rPr>
              <a:t>add any attributes of </a:t>
            </a:r>
            <a:r>
              <a:rPr lang="en-US" altLang="en-US" i="1" dirty="0">
                <a:ea typeface="ＭＳ Ｐゴシック" pitchFamily="34" charset="-128"/>
              </a:rPr>
              <a:t>R </a:t>
            </a:r>
            <a:r>
              <a:rPr lang="en-US" altLang="en-US" dirty="0">
                <a:ea typeface="ＭＳ Ｐゴシック" pitchFamily="34" charset="-128"/>
              </a:rPr>
              <a:t>to </a:t>
            </a:r>
            <a:r>
              <a:rPr lang="en-US" altLang="en-US" i="1" dirty="0">
                <a:ea typeface="ＭＳ Ｐゴシック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For each relationship (</a:t>
            </a:r>
            <a:r>
              <a:rPr lang="en-US" altLang="en-US" i="1" dirty="0" err="1">
                <a:ea typeface="ＭＳ Ｐゴシック" pitchFamily="34" charset="-128"/>
              </a:rPr>
              <a:t>a</a:t>
            </a:r>
            <a:r>
              <a:rPr lang="en-US" altLang="en-US" i="1" baseline="-25000" dirty="0" err="1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, b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i="1" dirty="0">
                <a:ea typeface="ＭＳ Ｐゴシック" pitchFamily="34" charset="-128"/>
              </a:rPr>
              <a:t> , c</a:t>
            </a:r>
            <a:r>
              <a:rPr lang="en-US" altLang="en-US" i="1" baseline="-25000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 in </a:t>
            </a:r>
            <a:r>
              <a:rPr lang="en-US" altLang="en-US" i="1" dirty="0">
                <a:ea typeface="ＭＳ Ｐゴシック" pitchFamily="34" charset="-128"/>
              </a:rPr>
              <a:t>R,</a:t>
            </a:r>
            <a:r>
              <a:rPr lang="en-US" altLang="en-US" dirty="0">
                <a:ea typeface="ＭＳ Ｐゴシック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sz="1800" dirty="0">
                <a:ea typeface="ＭＳ Ｐゴシック" pitchFamily="34" charset="-128"/>
              </a:rPr>
              <a:t>      1. a new entity </a:t>
            </a:r>
            <a:r>
              <a:rPr lang="en-US" altLang="en-US" sz="1800" i="1" dirty="0" err="1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>
                <a:ea typeface="ＭＳ Ｐゴシック" pitchFamily="34" charset="-128"/>
              </a:rPr>
              <a:t>i</a:t>
            </a:r>
            <a:r>
              <a:rPr lang="en-US" altLang="en-US" sz="1800" i="1" dirty="0">
                <a:ea typeface="ＭＳ Ｐゴシック" pitchFamily="34" charset="-128"/>
              </a:rPr>
              <a:t> </a:t>
            </a:r>
            <a:r>
              <a:rPr lang="en-US" altLang="en-US" sz="1800" dirty="0">
                <a:ea typeface="ＭＳ Ｐゴシック" pitchFamily="34" charset="-128"/>
              </a:rPr>
              <a:t>in the entity set </a:t>
            </a:r>
            <a:r>
              <a:rPr lang="en-US" altLang="en-US" sz="1800" i="1" dirty="0">
                <a:ea typeface="ＭＳ Ｐゴシック" pitchFamily="34" charset="-128"/>
              </a:rPr>
              <a:t>E       </a:t>
            </a:r>
            <a:r>
              <a:rPr lang="en-US" altLang="en-US" sz="1800" dirty="0">
                <a:ea typeface="ＭＳ Ｐゴシック" pitchFamily="34" charset="-128"/>
              </a:rPr>
              <a:t>2. add (</a:t>
            </a:r>
            <a:r>
              <a:rPr lang="en-US" altLang="en-US" sz="1800" i="1" dirty="0" err="1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>
                <a:ea typeface="ＭＳ Ｐゴシック" pitchFamily="34" charset="-128"/>
              </a:rPr>
              <a:t>i</a:t>
            </a:r>
            <a:r>
              <a:rPr lang="en-US" altLang="en-US" sz="1800" i="1" dirty="0">
                <a:ea typeface="ＭＳ Ｐゴシック" pitchFamily="34" charset="-128"/>
              </a:rPr>
              <a:t> , </a:t>
            </a:r>
            <a:r>
              <a:rPr lang="en-US" altLang="en-US" sz="1800" i="1" dirty="0" err="1">
                <a:ea typeface="ＭＳ Ｐゴシック" pitchFamily="34" charset="-128"/>
              </a:rPr>
              <a:t>a</a:t>
            </a:r>
            <a:r>
              <a:rPr lang="en-US" altLang="en-US" sz="1800" i="1" baseline="-25000" dirty="0" err="1">
                <a:ea typeface="ＭＳ Ｐゴシック" pitchFamily="34" charset="-128"/>
              </a:rPr>
              <a:t>i</a:t>
            </a:r>
            <a:r>
              <a:rPr lang="en-US" altLang="en-US" sz="1800" i="1" baseline="-25000" dirty="0">
                <a:ea typeface="ＭＳ Ｐゴシック" pitchFamily="34" charset="-128"/>
              </a:rPr>
              <a:t> </a:t>
            </a:r>
            <a:r>
              <a:rPr lang="en-US" altLang="en-US" sz="1800" dirty="0">
                <a:ea typeface="ＭＳ Ｐゴシック" pitchFamily="34" charset="-128"/>
              </a:rPr>
              <a:t>) to </a:t>
            </a:r>
            <a:r>
              <a:rPr lang="en-US" altLang="en-US" sz="1800" i="1" dirty="0">
                <a:ea typeface="ＭＳ Ｐゴシック" pitchFamily="34" charset="-128"/>
              </a:rPr>
              <a:t>R</a:t>
            </a:r>
            <a:r>
              <a:rPr lang="en-US" altLang="en-US" sz="1800" i="1" baseline="-25000" dirty="0">
                <a:ea typeface="ＭＳ Ｐゴシック" pitchFamily="34" charset="-128"/>
              </a:rPr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ea typeface="ＭＳ Ｐゴシック" pitchFamily="34" charset="-128"/>
              </a:rPr>
              <a:t>	      3. add (</a:t>
            </a:r>
            <a:r>
              <a:rPr lang="en-US" altLang="en-US" sz="1800" i="1" dirty="0" err="1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>
                <a:ea typeface="ＭＳ Ｐゴシック" pitchFamily="34" charset="-128"/>
              </a:rPr>
              <a:t>i</a:t>
            </a:r>
            <a:r>
              <a:rPr lang="en-US" altLang="en-US" sz="1800" i="1" dirty="0">
                <a:ea typeface="ＭＳ Ｐゴシック" pitchFamily="34" charset="-128"/>
              </a:rPr>
              <a:t> , b</a:t>
            </a:r>
            <a:r>
              <a:rPr lang="en-US" altLang="en-US" sz="1800" i="1" baseline="-25000" dirty="0">
                <a:ea typeface="ＭＳ Ｐゴシック" pitchFamily="34" charset="-128"/>
              </a:rPr>
              <a:t>i</a:t>
            </a:r>
            <a:r>
              <a:rPr lang="en-US" altLang="en-US" sz="1800" i="1" dirty="0">
                <a:ea typeface="ＭＳ Ｐゴシック" pitchFamily="34" charset="-128"/>
              </a:rPr>
              <a:t> </a:t>
            </a:r>
            <a:r>
              <a:rPr lang="en-US" altLang="en-US" sz="1800" dirty="0">
                <a:ea typeface="ＭＳ Ｐゴシック" pitchFamily="34" charset="-128"/>
              </a:rPr>
              <a:t>) to </a:t>
            </a:r>
            <a:r>
              <a:rPr lang="en-US" altLang="en-US" sz="1800" i="1" dirty="0">
                <a:ea typeface="ＭＳ Ｐゴシック" pitchFamily="34" charset="-128"/>
              </a:rPr>
              <a:t>R</a:t>
            </a:r>
            <a:r>
              <a:rPr lang="en-US" altLang="en-US" sz="1800" i="1" baseline="-25000" dirty="0">
                <a:ea typeface="ＭＳ Ｐゴシック" pitchFamily="34" charset="-128"/>
              </a:rPr>
              <a:t>B</a:t>
            </a:r>
            <a:r>
              <a:rPr lang="en-US" altLang="en-US" sz="1800" i="1" dirty="0">
                <a:ea typeface="ＭＳ Ｐゴシック" pitchFamily="34" charset="-128"/>
              </a:rPr>
              <a:t>      </a:t>
            </a:r>
            <a:r>
              <a:rPr lang="en-US" altLang="en-US" sz="1800" dirty="0">
                <a:ea typeface="ＭＳ Ｐゴシック" pitchFamily="34" charset="-128"/>
              </a:rPr>
              <a:t>	                4. add (</a:t>
            </a:r>
            <a:r>
              <a:rPr lang="en-US" altLang="en-US" sz="1800" i="1" dirty="0" err="1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>
                <a:ea typeface="ＭＳ Ｐゴシック" pitchFamily="34" charset="-128"/>
              </a:rPr>
              <a:t>i</a:t>
            </a:r>
            <a:r>
              <a:rPr lang="en-US" altLang="en-US" sz="1800" i="1" dirty="0">
                <a:ea typeface="ＭＳ Ｐゴシック" pitchFamily="34" charset="-128"/>
              </a:rPr>
              <a:t> , c</a:t>
            </a:r>
            <a:r>
              <a:rPr lang="en-US" altLang="en-US" sz="1800" i="1" baseline="-25000" dirty="0">
                <a:ea typeface="ＭＳ Ｐゴシック" pitchFamily="34" charset="-128"/>
              </a:rPr>
              <a:t>i </a:t>
            </a:r>
            <a:r>
              <a:rPr lang="en-US" altLang="en-US" sz="1800" dirty="0">
                <a:ea typeface="ＭＳ Ｐゴシック" pitchFamily="34" charset="-128"/>
              </a:rPr>
              <a:t>) to </a:t>
            </a:r>
            <a:r>
              <a:rPr lang="en-US" altLang="en-US" sz="1800" i="1" dirty="0">
                <a:ea typeface="ＭＳ Ｐゴシック" pitchFamily="34" charset="-128"/>
              </a:rPr>
              <a:t>R</a:t>
            </a:r>
            <a:r>
              <a:rPr lang="en-US" altLang="en-US" sz="1800" i="1" baseline="-25000" dirty="0">
                <a:ea typeface="ＭＳ Ｐゴシック" pitchFamily="34" charset="-128"/>
              </a:rPr>
              <a:t>C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6" y="4453948"/>
            <a:ext cx="5608638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5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83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20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88745"/>
            <a:ext cx="7348220" cy="4021455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Design Phases</a:t>
            </a:r>
          </a:p>
          <a:p>
            <a:pPr lvl="1"/>
            <a:r>
              <a:rPr lang="en-US" altLang="zh-CN" sz="1800" dirty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1800" dirty="0">
                <a:ea typeface="宋体" charset="-122"/>
              </a:rPr>
              <a:t>Conceptual design – ER modeling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Logical design   -   Converting to Relational model</a:t>
            </a:r>
          </a:p>
          <a:p>
            <a:pPr lvl="1"/>
            <a:r>
              <a:rPr lang="en-US" altLang="zh-CN" sz="1800" dirty="0">
                <a:ea typeface="宋体" charset="-122"/>
              </a:rPr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88054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599" y="380136"/>
            <a:ext cx="9372599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Reduction of an E-R Diagram 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to Relation Schemas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62785"/>
            <a:ext cx="7029450" cy="4114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database which conforms to an E-R diagram can be represented by a collection of relation schemas.</a:t>
            </a:r>
          </a:p>
          <a:p>
            <a:r>
              <a:rPr lang="en-US" altLang="zh-CN" dirty="0">
                <a:ea typeface="宋体" charset="-122"/>
              </a:rPr>
              <a:t>For each entity set and relationship set there is a unique relation which is assigned the name of the corresponding entity set or relationship set.</a:t>
            </a:r>
          </a:p>
          <a:p>
            <a:r>
              <a:rPr lang="en-US" altLang="zh-CN" dirty="0">
                <a:ea typeface="宋体" charset="-122"/>
              </a:rPr>
              <a:t>Primary keys allow entity sets and relationship sets to be expressed uniformly as </a:t>
            </a:r>
            <a:r>
              <a:rPr lang="en-US" altLang="zh-CN" i="1" dirty="0">
                <a:ea typeface="宋体" charset="-122"/>
              </a:rPr>
              <a:t>relations </a:t>
            </a:r>
            <a:r>
              <a:rPr lang="en-US" altLang="zh-CN" dirty="0">
                <a:ea typeface="宋体" charset="-122"/>
              </a:rPr>
              <a:t>which represent the contents of the database.</a:t>
            </a:r>
          </a:p>
          <a:p>
            <a:r>
              <a:rPr lang="en-US" altLang="zh-CN" dirty="0">
                <a:ea typeface="宋体" charset="-122"/>
              </a:rPr>
              <a:t>Converting an E-R diagram to a table format is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the basis</a:t>
            </a:r>
            <a:r>
              <a:rPr lang="en-US" altLang="zh-CN" dirty="0">
                <a:ea typeface="宋体" charset="-122"/>
              </a:rPr>
              <a:t>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314735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Representing Entity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41413"/>
            <a:ext cx="7223125" cy="2528887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strong entity set reduces to a schema with the same attributes</a:t>
            </a:r>
          </a:p>
          <a:p>
            <a:pPr>
              <a:buFont typeface="Monotype Sorts" pitchFamily="2" charset="2"/>
              <a:buNone/>
            </a:pPr>
            <a:br>
              <a:rPr lang="en-US" altLang="en-US" sz="900" dirty="0">
                <a:ea typeface="ＭＳ Ｐゴシック" pitchFamily="34" charset="-128"/>
              </a:rPr>
            </a:br>
            <a:r>
              <a:rPr lang="en-US" altLang="en-US" sz="900" dirty="0">
                <a:ea typeface="ＭＳ Ｐゴシック" pitchFamily="34" charset="-128"/>
              </a:rPr>
              <a:t>            </a:t>
            </a:r>
            <a:r>
              <a:rPr lang="en-US" altLang="en-US" i="1" dirty="0">
                <a:ea typeface="ＭＳ Ｐゴシック" pitchFamily="34" charset="-128"/>
              </a:rPr>
              <a:t>student(</a:t>
            </a:r>
            <a:r>
              <a:rPr lang="en-US" altLang="en-US" i="1" u="sng" dirty="0">
                <a:ea typeface="ＭＳ Ｐゴシック" pitchFamily="34" charset="-128"/>
              </a:rPr>
              <a:t>ID</a:t>
            </a:r>
            <a:r>
              <a:rPr lang="en-US" altLang="en-US" i="1" dirty="0">
                <a:ea typeface="ＭＳ Ｐゴシック" pitchFamily="34" charset="-128"/>
              </a:rPr>
              <a:t>, name, </a:t>
            </a:r>
            <a:r>
              <a:rPr lang="en-US" altLang="en-US" i="1" dirty="0" err="1">
                <a:ea typeface="ＭＳ Ｐゴシック" pitchFamily="34" charset="-128"/>
              </a:rPr>
              <a:t>tot_cred</a:t>
            </a:r>
            <a:r>
              <a:rPr lang="en-US" altLang="en-US" i="1" dirty="0">
                <a:ea typeface="ＭＳ Ｐゴシック" pitchFamily="34" charset="-128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pitchFamily="2" charset="2"/>
              <a:buNone/>
            </a:pPr>
            <a:br>
              <a:rPr lang="en-US" altLang="en-US" sz="800" dirty="0">
                <a:ea typeface="ＭＳ Ｐゴシック" pitchFamily="34" charset="-128"/>
              </a:rPr>
            </a:br>
            <a:r>
              <a:rPr lang="en-US" altLang="en-US" sz="800" dirty="0">
                <a:ea typeface="ＭＳ Ｐゴシック" pitchFamily="34" charset="-128"/>
              </a:rPr>
              <a:t>           </a:t>
            </a:r>
            <a:r>
              <a:rPr lang="en-US" altLang="en-US" i="1" dirty="0">
                <a:ea typeface="ＭＳ Ｐゴシック" pitchFamily="34" charset="-128"/>
              </a:rPr>
              <a:t>section ( </a:t>
            </a:r>
            <a:r>
              <a:rPr lang="en-US" altLang="en-US" i="1" u="sng" dirty="0" err="1">
                <a:ea typeface="ＭＳ Ｐゴシック" pitchFamily="34" charset="-128"/>
              </a:rPr>
              <a:t>course_id</a:t>
            </a:r>
            <a:r>
              <a:rPr lang="en-US" altLang="en-US" i="1" u="sng" dirty="0"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ea typeface="ＭＳ Ｐゴシック" pitchFamily="34" charset="-128"/>
              </a:rPr>
              <a:t>sec_id</a:t>
            </a:r>
            <a:r>
              <a:rPr lang="en-US" altLang="en-US" i="1" u="sng" dirty="0"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ea typeface="ＭＳ Ｐゴシック" pitchFamily="34" charset="-128"/>
              </a:rPr>
              <a:t>sem</a:t>
            </a:r>
            <a:r>
              <a:rPr lang="en-US" altLang="en-US" i="1" u="sng" dirty="0">
                <a:ea typeface="ＭＳ Ｐゴシック" pitchFamily="34" charset="-128"/>
              </a:rPr>
              <a:t>, year</a:t>
            </a:r>
            <a:r>
              <a:rPr lang="en-US" altLang="en-US" i="1" dirty="0">
                <a:ea typeface="ＭＳ Ｐゴシック" pitchFamily="34" charset="-128"/>
              </a:rPr>
              <a:t> )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52612"/>
            <a:ext cx="57070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18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Representation of Entity Sets with Composite Attributes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Example: given entity set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with composite attribute </a:t>
            </a:r>
            <a:r>
              <a:rPr lang="en-US" altLang="en-US" i="1" dirty="0">
                <a:ea typeface="ＭＳ Ｐゴシック" pitchFamily="34" charset="-128"/>
              </a:rPr>
              <a:t>name</a:t>
            </a:r>
            <a:r>
              <a:rPr lang="en-US" altLang="en-US" dirty="0">
                <a:ea typeface="ＭＳ Ｐゴシック" pitchFamily="34" charset="-128"/>
              </a:rPr>
              <a:t> with component attributes </a:t>
            </a:r>
            <a:r>
              <a:rPr lang="en-US" altLang="en-US" i="1" dirty="0" err="1">
                <a:ea typeface="ＭＳ Ｐゴシック" pitchFamily="34" charset="-128"/>
              </a:rPr>
              <a:t>first_name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and </a:t>
            </a:r>
            <a:r>
              <a:rPr lang="en-US" altLang="en-US" i="1" dirty="0" err="1">
                <a:ea typeface="ＭＳ Ｐゴシック" pitchFamily="34" charset="-128"/>
              </a:rPr>
              <a:t>last_name</a:t>
            </a:r>
            <a:r>
              <a:rPr lang="en-US" altLang="en-US" dirty="0">
                <a:ea typeface="ＭＳ Ｐゴシック" pitchFamily="34" charset="-128"/>
              </a:rPr>
              <a:t> the schema corresponding to the entity set has two attributes </a:t>
            </a:r>
            <a:r>
              <a:rPr lang="en-US" altLang="en-US" i="1" dirty="0" err="1">
                <a:ea typeface="ＭＳ Ｐゴシック" pitchFamily="34" charset="-128"/>
              </a:rPr>
              <a:t>name_first_name</a:t>
            </a:r>
            <a:r>
              <a:rPr lang="en-US" altLang="en-US" dirty="0">
                <a:ea typeface="ＭＳ Ｐゴシック" pitchFamily="34" charset="-128"/>
              </a:rPr>
              <a:t>  and </a:t>
            </a:r>
            <a:r>
              <a:rPr lang="en-US" altLang="en-US" i="1" dirty="0" err="1">
                <a:ea typeface="ＭＳ Ｐゴシック" pitchFamily="34" charset="-128"/>
              </a:rPr>
              <a:t>name_last_name</a:t>
            </a:r>
            <a:endParaRPr lang="en-US" altLang="en-US" i="1" dirty="0">
              <a:ea typeface="ＭＳ Ｐゴシック" pitchFamily="34" charset="-128"/>
            </a:endParaRPr>
          </a:p>
          <a:p>
            <a:pPr lvl="2"/>
            <a:r>
              <a:rPr lang="en-US" altLang="en-US" dirty="0">
                <a:ea typeface="ＭＳ Ｐゴシック" pitchFamily="34" charset="-128"/>
              </a:rPr>
              <a:t>Prefix omitted if there is no ambiguity (</a:t>
            </a:r>
            <a:r>
              <a:rPr lang="en-US" altLang="en-US" i="1" dirty="0" err="1">
                <a:ea typeface="ＭＳ Ｐゴシック" pitchFamily="34" charset="-128"/>
              </a:rPr>
              <a:t>name_first_name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could be </a:t>
            </a:r>
            <a:r>
              <a:rPr lang="en-US" altLang="en-US" i="1" dirty="0" err="1">
                <a:ea typeface="ＭＳ Ｐゴシック" pitchFamily="34" charset="-128"/>
              </a:rPr>
              <a:t>first_name</a:t>
            </a:r>
            <a:r>
              <a:rPr lang="en-US" altLang="en-US" i="1" dirty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Ignoring </a:t>
            </a: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multivalued attributes</a:t>
            </a:r>
            <a:r>
              <a:rPr lang="en-US" altLang="en-US" dirty="0">
                <a:ea typeface="ＭＳ Ｐゴシック" pitchFamily="34" charset="-128"/>
              </a:rPr>
              <a:t>, extended instructor schema is</a:t>
            </a:r>
          </a:p>
          <a:p>
            <a:pPr lvl="1"/>
            <a:r>
              <a:rPr lang="en-US" altLang="en-US" i="1" dirty="0">
                <a:ea typeface="ＭＳ Ｐゴシック" pitchFamily="34" charset="-128"/>
              </a:rPr>
              <a:t>instructor(ID, </a:t>
            </a:r>
            <a:br>
              <a:rPr lang="en-US" altLang="en-US" i="1" dirty="0">
                <a:ea typeface="ＭＳ Ｐゴシック" pitchFamily="34" charset="-128"/>
              </a:rPr>
            </a:br>
            <a:r>
              <a:rPr lang="en-US" altLang="en-US" i="1" dirty="0">
                <a:ea typeface="ＭＳ Ｐゴシック" pitchFamily="34" charset="-128"/>
              </a:rPr>
              <a:t>      </a:t>
            </a:r>
            <a:r>
              <a:rPr lang="en-US" altLang="en-US" i="1" dirty="0" err="1">
                <a:ea typeface="ＭＳ Ｐゴシック" pitchFamily="34" charset="-128"/>
              </a:rPr>
              <a:t>first_name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dirty="0" err="1">
                <a:ea typeface="ＭＳ Ｐゴシック" pitchFamily="34" charset="-128"/>
              </a:rPr>
              <a:t>middle_initial</a:t>
            </a:r>
            <a:r>
              <a:rPr lang="en-US" altLang="en-US" i="1" dirty="0">
                <a:ea typeface="ＭＳ Ｐゴシック" pitchFamily="34" charset="-128"/>
              </a:rPr>
              <a:t>,  </a:t>
            </a:r>
            <a:r>
              <a:rPr lang="en-US" altLang="en-US" i="1" dirty="0" err="1">
                <a:ea typeface="ＭＳ Ｐゴシック" pitchFamily="34" charset="-128"/>
              </a:rPr>
              <a:t>last_name</a:t>
            </a:r>
            <a:r>
              <a:rPr lang="en-US" altLang="en-US" i="1" dirty="0">
                <a:ea typeface="ＭＳ Ｐゴシック" pitchFamily="34" charset="-128"/>
              </a:rPr>
              <a:t>,</a:t>
            </a:r>
            <a:br>
              <a:rPr lang="en-US" altLang="en-US" i="1" dirty="0">
                <a:ea typeface="ＭＳ Ｐゴシック" pitchFamily="34" charset="-128"/>
              </a:rPr>
            </a:br>
            <a:r>
              <a:rPr lang="en-US" altLang="en-US" i="1" dirty="0">
                <a:ea typeface="ＭＳ Ｐゴシック" pitchFamily="34" charset="-128"/>
              </a:rPr>
              <a:t>      </a:t>
            </a:r>
            <a:r>
              <a:rPr lang="en-US" altLang="en-US" i="1" dirty="0" err="1">
                <a:ea typeface="ＭＳ Ｐゴシック" pitchFamily="34" charset="-128"/>
              </a:rPr>
              <a:t>street_number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dirty="0" err="1">
                <a:ea typeface="ＭＳ Ｐゴシック" pitchFamily="34" charset="-128"/>
              </a:rPr>
              <a:t>street_name</a:t>
            </a:r>
            <a:r>
              <a:rPr lang="en-US" altLang="en-US" i="1" dirty="0">
                <a:ea typeface="ＭＳ Ｐゴシック" pitchFamily="34" charset="-128"/>
              </a:rPr>
              <a:t>,  </a:t>
            </a:r>
            <a:br>
              <a:rPr lang="en-US" altLang="en-US" i="1" dirty="0">
                <a:ea typeface="ＭＳ Ｐゴシック" pitchFamily="34" charset="-128"/>
              </a:rPr>
            </a:br>
            <a:r>
              <a:rPr lang="en-US" altLang="en-US" i="1" dirty="0">
                <a:ea typeface="ＭＳ Ｐゴシック" pitchFamily="34" charset="-128"/>
              </a:rPr>
              <a:t>           </a:t>
            </a:r>
            <a:r>
              <a:rPr lang="en-US" altLang="en-US" i="1" dirty="0" err="1">
                <a:ea typeface="ＭＳ Ｐゴシック" pitchFamily="34" charset="-128"/>
              </a:rPr>
              <a:t>apt_number</a:t>
            </a:r>
            <a:r>
              <a:rPr lang="en-US" altLang="en-US" i="1" dirty="0">
                <a:ea typeface="ＭＳ Ｐゴシック" pitchFamily="34" charset="-128"/>
              </a:rPr>
              <a:t>, city, state, </a:t>
            </a:r>
            <a:r>
              <a:rPr lang="en-US" altLang="en-US" i="1" dirty="0" err="1">
                <a:ea typeface="ＭＳ Ｐゴシック" pitchFamily="34" charset="-128"/>
              </a:rPr>
              <a:t>zip_code</a:t>
            </a:r>
            <a:r>
              <a:rPr lang="en-US" altLang="en-US" i="1" dirty="0">
                <a:ea typeface="ＭＳ Ｐゴシック" pitchFamily="34" charset="-128"/>
              </a:rPr>
              <a:t>,  </a:t>
            </a:r>
            <a:br>
              <a:rPr lang="en-US" altLang="en-US" i="1" dirty="0">
                <a:ea typeface="ＭＳ Ｐゴシック" pitchFamily="34" charset="-128"/>
              </a:rPr>
            </a:br>
            <a:r>
              <a:rPr lang="en-US" altLang="en-US" i="1" dirty="0">
                <a:ea typeface="ＭＳ Ｐゴシック" pitchFamily="34" charset="-128"/>
              </a:rPr>
              <a:t>      </a:t>
            </a:r>
            <a:r>
              <a:rPr lang="en-US" altLang="en-US" i="1" dirty="0" err="1">
                <a:ea typeface="ＭＳ Ｐゴシック" pitchFamily="34" charset="-128"/>
              </a:rPr>
              <a:t>date_of_birth</a:t>
            </a:r>
            <a:r>
              <a:rPr lang="en-US" altLang="en-US" i="1" dirty="0">
                <a:ea typeface="ＭＳ Ｐゴシック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2375"/>
            <a:ext cx="2284413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75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Representation of Entity Sets with </a:t>
            </a:r>
            <a:r>
              <a:rPr lang="en-US" sz="2400" dirty="0">
                <a:ea typeface="+mj-ea"/>
              </a:rPr>
              <a:t>Multivalued 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5050" y="1165225"/>
            <a:ext cx="7516668" cy="5160963"/>
          </a:xfrm>
          <a:noFill/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multivalued attribute </a:t>
            </a:r>
            <a:r>
              <a:rPr lang="en-US" altLang="en-US" i="1" dirty="0">
                <a:ea typeface="ＭＳ Ｐゴシック" pitchFamily="34" charset="-128"/>
              </a:rPr>
              <a:t>M</a:t>
            </a:r>
            <a:r>
              <a:rPr lang="en-US" altLang="en-US" dirty="0">
                <a:ea typeface="ＭＳ Ｐゴシック" pitchFamily="34" charset="-128"/>
              </a:rPr>
              <a:t> of an entity </a:t>
            </a:r>
            <a:r>
              <a:rPr lang="en-US" altLang="en-US" i="1" dirty="0">
                <a:ea typeface="ＭＳ Ｐゴシック" pitchFamily="34" charset="-128"/>
              </a:rPr>
              <a:t>E</a:t>
            </a:r>
            <a:r>
              <a:rPr lang="en-US" altLang="en-US" dirty="0">
                <a:ea typeface="ＭＳ Ｐゴシック" pitchFamily="34" charset="-128"/>
              </a:rPr>
              <a:t> is represented by a separate schema </a:t>
            </a:r>
            <a:r>
              <a:rPr lang="en-US" altLang="en-US" i="1" dirty="0">
                <a:ea typeface="ＭＳ Ｐゴシック" pitchFamily="34" charset="-128"/>
              </a:rPr>
              <a:t>EM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Schema </a:t>
            </a:r>
            <a:r>
              <a:rPr lang="en-US" altLang="en-US" i="1" dirty="0">
                <a:ea typeface="ＭＳ Ｐゴシック" pitchFamily="34" charset="-128"/>
              </a:rPr>
              <a:t>EM</a:t>
            </a:r>
            <a:r>
              <a:rPr lang="en-US" altLang="en-US" dirty="0">
                <a:ea typeface="ＭＳ Ｐゴシック" pitchFamily="34" charset="-128"/>
              </a:rPr>
              <a:t> has attributes corresponding to the primary key of </a:t>
            </a:r>
            <a:r>
              <a:rPr lang="en-US" altLang="en-US" i="1" dirty="0">
                <a:ea typeface="ＭＳ Ｐゴシック" pitchFamily="34" charset="-128"/>
              </a:rPr>
              <a:t>E</a:t>
            </a:r>
            <a:r>
              <a:rPr lang="en-US" altLang="en-US" dirty="0">
                <a:ea typeface="ＭＳ Ｐゴシック" pitchFamily="34" charset="-128"/>
              </a:rPr>
              <a:t> and an attribute corresponding to multivalued attribute </a:t>
            </a:r>
            <a:r>
              <a:rPr lang="en-US" altLang="en-US" i="1" dirty="0">
                <a:ea typeface="ＭＳ Ｐゴシック" pitchFamily="34" charset="-128"/>
              </a:rPr>
              <a:t>M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Example:  Multivalued attribute </a:t>
            </a:r>
            <a:r>
              <a:rPr lang="en-US" altLang="en-US" i="1" dirty="0" err="1">
                <a:ea typeface="ＭＳ Ｐゴシック" pitchFamily="34" charset="-128"/>
              </a:rPr>
              <a:t>phone_number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of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is represented by a schema: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</a:t>
            </a:r>
            <a:r>
              <a:rPr lang="en-US" altLang="en-US" i="1" dirty="0" err="1">
                <a:ea typeface="ＭＳ Ｐゴシック" pitchFamily="34" charset="-128"/>
              </a:rPr>
              <a:t>inst_phone</a:t>
            </a:r>
            <a:r>
              <a:rPr lang="en-US" altLang="en-US" i="1" dirty="0">
                <a:ea typeface="ＭＳ Ｐゴシック" pitchFamily="34" charset="-128"/>
              </a:rPr>
              <a:t>= 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i="1" u="sng" dirty="0">
                <a:ea typeface="ＭＳ Ｐゴシック" pitchFamily="34" charset="-128"/>
              </a:rPr>
              <a:t>ID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ea typeface="ＭＳ Ｐゴシック" pitchFamily="34" charset="-128"/>
              </a:rPr>
              <a:t>phone_number</a:t>
            </a:r>
            <a:r>
              <a:rPr lang="en-US" altLang="en-US" dirty="0">
                <a:ea typeface="ＭＳ Ｐゴシック" pitchFamily="34" charset="-128"/>
              </a:rPr>
              <a:t>)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>
                <a:ea typeface="ＭＳ Ｐゴシック" pitchFamily="34" charset="-128"/>
              </a:rPr>
              <a:t>Each value of the multivalued attribute maps to a separate tuple of the relation on schema </a:t>
            </a:r>
            <a:r>
              <a:rPr lang="en-US" altLang="en-US" i="1" dirty="0">
                <a:ea typeface="ＭＳ Ｐゴシック" pitchFamily="34" charset="-128"/>
              </a:rPr>
              <a:t>EM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dirty="0">
                <a:ea typeface="ＭＳ Ｐゴシック" pitchFamily="34" charset="-128"/>
              </a:rPr>
              <a:t>For example, an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entity with primary key  22222 and phone numbers 456-7890 and 123-4567 maps to two tuples:  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(22222, 456-7890) and (22222, 123-4567)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16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dirty="0"/>
              <a:t>Representing Relationship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89038"/>
            <a:ext cx="7335837" cy="1966912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 many-to-many relationship set is represented as a relation with attributes for the primary keys of the two participating entity sets, and any descriptive attributes of the relationship set. </a:t>
            </a:r>
          </a:p>
          <a:p>
            <a:r>
              <a:rPr lang="en-US" altLang="en-US" dirty="0">
                <a:ea typeface="ＭＳ Ｐゴシック" pitchFamily="34" charset="-128"/>
              </a:rPr>
              <a:t>Example: schema for relationship set </a:t>
            </a:r>
            <a:r>
              <a:rPr lang="en-US" altLang="en-US" i="1" dirty="0">
                <a:ea typeface="ＭＳ Ｐゴシック" pitchFamily="34" charset="-128"/>
              </a:rPr>
              <a:t>advisor</a:t>
            </a:r>
          </a:p>
          <a:p>
            <a:pPr>
              <a:buFont typeface="Monotype Sorts" pitchFamily="2" charset="2"/>
              <a:buNone/>
            </a:pPr>
            <a:endParaRPr lang="en-US" altLang="en-US" sz="800" i="1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ea typeface="ＭＳ Ｐゴシック" pitchFamily="34" charset="-128"/>
              </a:rPr>
              <a:t>	         </a:t>
            </a:r>
            <a:r>
              <a:rPr lang="en-US" altLang="en-US" i="1" dirty="0">
                <a:ea typeface="ＭＳ Ｐゴシック" pitchFamily="34" charset="-128"/>
              </a:rPr>
              <a:t>advisor = 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u="sng" dirty="0" err="1">
                <a:ea typeface="ＭＳ Ｐゴシック" pitchFamily="34" charset="-128"/>
              </a:rPr>
              <a:t>s_id</a:t>
            </a:r>
            <a:r>
              <a:rPr lang="en-US" altLang="en-US" i="1" u="sng" dirty="0">
                <a:ea typeface="ＭＳ Ｐゴシック" pitchFamily="34" charset="-128"/>
              </a:rPr>
              <a:t>, </a:t>
            </a:r>
            <a:r>
              <a:rPr lang="en-US" altLang="en-US" i="1" u="sng" dirty="0" err="1">
                <a:ea typeface="ＭＳ Ｐゴシック" pitchFamily="34" charset="-128"/>
              </a:rPr>
              <a:t>i_id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5" y="4005695"/>
            <a:ext cx="6019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254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36588" y="1079500"/>
            <a:ext cx="7758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algn="l">
              <a:lnSpc>
                <a:spcPct val="90000"/>
              </a:lnSpc>
            </a:pPr>
            <a:r>
              <a:rPr lang="en-US" altLang="en-US" sz="1800" dirty="0"/>
              <a:t>Example: Instead of creating a relation schema for relationship set </a:t>
            </a:r>
            <a:r>
              <a:rPr lang="en-US" altLang="en-US" sz="1800" i="1" dirty="0" err="1"/>
              <a:t>inst_dept</a:t>
            </a:r>
            <a:r>
              <a:rPr lang="en-US" altLang="en-US" sz="1800" dirty="0"/>
              <a:t>, add an attribute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> to the schema arising from entity set </a:t>
            </a:r>
            <a:r>
              <a:rPr lang="en-US" altLang="en-US" sz="1800" i="1" dirty="0"/>
              <a:t>instructor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3111645"/>
            <a:ext cx="6486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3971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Redundancy of Tables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If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participation is total </a:t>
            </a:r>
            <a:r>
              <a:rPr lang="en-US" altLang="zh-CN" dirty="0">
                <a:ea typeface="宋体" charset="-122"/>
              </a:rPr>
              <a:t>on the many side, replacing a table by an extra attribute in the relation corresponding to the “many” side could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result in Not null constraint.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E.g. The </a:t>
            </a:r>
            <a:r>
              <a:rPr lang="en-US" altLang="zh-CN" i="1" dirty="0">
                <a:ea typeface="宋体" charset="-122"/>
              </a:rPr>
              <a:t>section</a:t>
            </a:r>
            <a:r>
              <a:rPr lang="en-US" altLang="zh-CN" dirty="0">
                <a:ea typeface="宋体" charset="-122"/>
              </a:rPr>
              <a:t> table already contains the information that would appear in the </a:t>
            </a:r>
            <a:r>
              <a:rPr lang="en-US" altLang="zh-CN" dirty="0" err="1">
                <a:ea typeface="宋体" charset="-122"/>
              </a:rPr>
              <a:t>sec_course</a:t>
            </a:r>
            <a:r>
              <a:rPr lang="en-US" altLang="zh-CN" dirty="0">
                <a:ea typeface="宋体" charset="-122"/>
              </a:rPr>
              <a:t> table.</a:t>
            </a:r>
          </a:p>
          <a:p>
            <a:pPr>
              <a:buFont typeface="Monotype Sorts" pitchFamily="2" charset="2"/>
              <a:buNone/>
            </a:pPr>
            <a:endParaRPr lang="en-US" altLang="zh-CN" sz="1800" dirty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82" y="4986627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69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Determining Keys from E-R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charset="-122"/>
              </a:rPr>
              <a:t>Strong entity set</a:t>
            </a:r>
            <a:r>
              <a:rPr lang="en-US" altLang="zh-CN">
                <a:ea typeface="宋体" charset="-122"/>
              </a:rPr>
              <a:t>.  The primary key of the entity set becomes the primary key of the relation.</a:t>
            </a:r>
          </a:p>
          <a:p>
            <a:r>
              <a:rPr lang="en-US" altLang="zh-CN" b="1">
                <a:ea typeface="宋体" charset="-122"/>
              </a:rPr>
              <a:t>Weak entity set</a:t>
            </a:r>
            <a:r>
              <a:rPr lang="en-US" altLang="zh-CN">
                <a:ea typeface="宋体" charset="-122"/>
              </a:rPr>
              <a:t>.  The primary key of the relation consists of the union of the primary key of the strong entity set and the discriminator of the weak entity set.</a:t>
            </a:r>
          </a:p>
          <a:p>
            <a:r>
              <a:rPr lang="en-US" altLang="zh-CN" b="1">
                <a:ea typeface="宋体" charset="-122"/>
              </a:rPr>
              <a:t>Relationship set</a:t>
            </a:r>
            <a:r>
              <a:rPr lang="en-US" altLang="zh-CN">
                <a:ea typeface="宋体" charset="-122"/>
              </a:rPr>
              <a:t>.  The union of the primary keys of the related    entity sets becomes a super key of the relation.</a:t>
            </a:r>
          </a:p>
          <a:p>
            <a:pPr lvl="1"/>
            <a:r>
              <a:rPr lang="en-US" altLang="zh-CN" sz="1800">
                <a:ea typeface="宋体" charset="-122"/>
              </a:rPr>
              <a:t>For binary many-to-one relationship sets, the primary key of the “many” entity set becomes the relation’s primary key.</a:t>
            </a:r>
          </a:p>
          <a:p>
            <a:pPr lvl="1"/>
            <a:r>
              <a:rPr lang="en-US" altLang="zh-CN" sz="1800">
                <a:ea typeface="宋体" charset="-122"/>
              </a:rPr>
              <a:t>For one-to-one relationship sets, the relation’s primary key can be that of either entity set.</a:t>
            </a:r>
          </a:p>
          <a:p>
            <a:pPr lvl="1"/>
            <a:r>
              <a:rPr lang="en-US" altLang="zh-CN" sz="1800">
                <a:ea typeface="宋体" charset="-122"/>
              </a:rPr>
              <a:t>For many-to-many relationship sets, the union of the primary keys becomes the relation’s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63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Entity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4"/>
            <a:ext cx="8468591" cy="5442239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entity</a:t>
            </a:r>
            <a:r>
              <a:rPr lang="en-US" altLang="zh-CN" dirty="0">
                <a:ea typeface="宋体" charset="-122"/>
              </a:rPr>
              <a:t> is an object that exists and is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distinguishable</a:t>
            </a:r>
            <a:r>
              <a:rPr lang="en-US" altLang="zh-CN" dirty="0">
                <a:ea typeface="宋体" charset="-122"/>
              </a:rPr>
              <a:t> from other objects.</a:t>
            </a:r>
          </a:p>
          <a:p>
            <a:pPr lvl="1"/>
            <a:r>
              <a:rPr lang="en-US" altLang="zh-CN" sz="2000" dirty="0">
                <a:ea typeface="宋体" charset="-122"/>
              </a:rPr>
              <a:t>Example:  specific person, company, event, plant</a:t>
            </a:r>
            <a:endParaRPr lang="en-US" altLang="zh-CN" sz="1800" dirty="0">
              <a:ea typeface="宋体" charset="-122"/>
            </a:endParaRPr>
          </a:p>
          <a:p>
            <a:r>
              <a:rPr lang="en-US" altLang="zh-CN" dirty="0">
                <a:ea typeface="ＭＳ Ｐゴシック" pitchFamily="34" charset="-128"/>
              </a:rPr>
              <a:t>An entity is represented by a set of </a:t>
            </a:r>
            <a: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  <a:t>attributes</a:t>
            </a:r>
            <a:r>
              <a:rPr lang="en-US" altLang="zh-CN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CN" i="1" dirty="0">
                <a:ea typeface="ＭＳ Ｐゴシック" pitchFamily="34" charset="-128"/>
              </a:rPr>
              <a:t>instructor has attributes 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i="1" dirty="0">
                <a:ea typeface="ＭＳ Ｐゴシック" pitchFamily="34" charset="-128"/>
              </a:rPr>
              <a:t>ID, name, street, city, salary </a:t>
            </a:r>
            <a:r>
              <a:rPr lang="en-US" altLang="zh-CN" dirty="0">
                <a:ea typeface="ＭＳ Ｐゴシック" pitchFamily="34" charset="-128"/>
              </a:rPr>
              <a:t>)</a:t>
            </a:r>
            <a:br>
              <a:rPr lang="en-US" altLang="zh-CN" i="1" dirty="0">
                <a:ea typeface="ＭＳ Ｐゴシック" pitchFamily="34" charset="-128"/>
              </a:rPr>
            </a:br>
            <a:r>
              <a:rPr lang="en-US" altLang="zh-CN" i="1" dirty="0">
                <a:ea typeface="ＭＳ Ｐゴシック" pitchFamily="34" charset="-128"/>
              </a:rPr>
              <a:t>course has attributes 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i="1" dirty="0" err="1">
                <a:ea typeface="ＭＳ Ｐゴシック" pitchFamily="34" charset="-128"/>
              </a:rPr>
              <a:t>course_id</a:t>
            </a:r>
            <a:r>
              <a:rPr lang="en-US" altLang="zh-CN" i="1" dirty="0">
                <a:ea typeface="ＭＳ Ｐゴシック" pitchFamily="34" charset="-128"/>
              </a:rPr>
              <a:t>, title, credits</a:t>
            </a:r>
            <a:r>
              <a:rPr lang="en-US" altLang="zh-CN" dirty="0">
                <a:ea typeface="ＭＳ Ｐゴシック" pitchFamily="34" charset="-128"/>
              </a:rPr>
              <a:t>)</a:t>
            </a:r>
            <a:endParaRPr lang="en-US" altLang="zh-CN" i="1" dirty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entity set</a:t>
            </a:r>
            <a:r>
              <a:rPr lang="en-US" altLang="zh-CN" dirty="0">
                <a:ea typeface="宋体" charset="-122"/>
              </a:rPr>
              <a:t> is a set of entities of the same type that share the same properties.</a:t>
            </a:r>
          </a:p>
          <a:p>
            <a:pPr lvl="1"/>
            <a:r>
              <a:rPr lang="en-US" altLang="zh-CN" sz="1800" dirty="0">
                <a:ea typeface="宋体" charset="-122"/>
              </a:rPr>
              <a:t>Example: set of all persons, companies, trees, holidays</a:t>
            </a:r>
          </a:p>
          <a:p>
            <a:r>
              <a:rPr lang="en-US" altLang="zh-CN" dirty="0">
                <a:ea typeface="宋体" charset="-122"/>
              </a:rPr>
              <a:t>Entity set has the similar concepts of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keys</a:t>
            </a:r>
            <a:r>
              <a:rPr lang="en-US" altLang="zh-CN" dirty="0">
                <a:ea typeface="宋体" charset="-122"/>
              </a:rPr>
              <a:t> as relational data model (super/candidate/primary keys) </a:t>
            </a:r>
          </a:p>
          <a:p>
            <a:r>
              <a:rPr lang="en-US" altLang="zh-CN" dirty="0">
                <a:ea typeface="宋体" charset="-122"/>
              </a:rPr>
              <a:t>Entity sets do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not need to be disjoint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同一个对象可能属于不同的对象集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en-US" altLang="zh-CN" sz="1800" dirty="0">
                <a:ea typeface="宋体" charset="-122"/>
              </a:rPr>
              <a:t>Example: employee vs. customer;    people vs. student</a:t>
            </a:r>
          </a:p>
          <a:p>
            <a:pPr lvl="1"/>
            <a:endParaRPr lang="en-US" altLang="zh-CN" sz="18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157288"/>
            <a:ext cx="7389813" cy="4503737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each lower-level entity set, include primary key of higher-level entity set and local attributes</a:t>
            </a:r>
            <a:br>
              <a:rPr lang="en-US" altLang="en-US" dirty="0">
                <a:ea typeface="ＭＳ Ｐゴシック" pitchFamily="34" charset="-128"/>
              </a:rPr>
            </a:br>
            <a:br>
              <a:rPr lang="en-US" altLang="en-US" dirty="0">
                <a:ea typeface="ＭＳ Ｐゴシック" pitchFamily="34" charset="-128"/>
              </a:rPr>
            </a:b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Drawback:  getting information about, an </a:t>
            </a:r>
            <a:r>
              <a:rPr lang="en-US" altLang="en-US" i="1" dirty="0">
                <a:ea typeface="ＭＳ Ｐゴシック" pitchFamily="34" charset="-128"/>
              </a:rPr>
              <a:t>employee</a:t>
            </a:r>
            <a:r>
              <a:rPr lang="en-US" altLang="en-US" dirty="0">
                <a:ea typeface="ＭＳ Ｐゴシック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grpSp>
        <p:nvGrpSpPr>
          <p:cNvPr id="21508" name="Group 2"/>
          <p:cNvGrpSpPr>
            <a:grpSpLocks/>
          </p:cNvGrpSpPr>
          <p:nvPr/>
        </p:nvGrpSpPr>
        <p:grpSpPr bwMode="auto">
          <a:xfrm>
            <a:off x="2044700" y="2743200"/>
            <a:ext cx="5622925" cy="1247842"/>
            <a:chOff x="1931353" y="2917825"/>
            <a:chExt cx="5623133" cy="1247842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1978025" y="3257550"/>
              <a:ext cx="3797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3402013" y="291782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TextBox 1"/>
            <p:cNvSpPr txBox="1">
              <a:spLocks noChangeArrowheads="1"/>
            </p:cNvSpPr>
            <p:nvPr/>
          </p:nvSpPr>
          <p:spPr bwMode="auto">
            <a:xfrm>
              <a:off x="1931353" y="296533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Employee          ID, 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66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60325"/>
            <a:ext cx="8786813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Representing Specialization as Schemas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84275"/>
            <a:ext cx="722947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ea typeface="ＭＳ Ｐゴシック" pitchFamily="34" charset="-128"/>
              </a:rPr>
              <a:t>Drawback:  </a:t>
            </a:r>
            <a:r>
              <a:rPr lang="en-US" altLang="en-US" i="1" dirty="0">
                <a:ea typeface="ＭＳ Ｐゴシック" pitchFamily="34" charset="-128"/>
              </a:rPr>
              <a:t>name, street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i="1" dirty="0">
                <a:ea typeface="ＭＳ Ｐゴシック" pitchFamily="34" charset="-128"/>
              </a:rPr>
              <a:t>city</a:t>
            </a:r>
            <a:r>
              <a:rPr lang="en-US" altLang="en-US" dirty="0">
                <a:ea typeface="ＭＳ Ｐゴシック" pitchFamily="34" charset="-128"/>
              </a:rPr>
              <a:t> may be stored redundantly for people who are both students and employees</a:t>
            </a:r>
          </a:p>
        </p:txBody>
      </p:sp>
      <p:grpSp>
        <p:nvGrpSpPr>
          <p:cNvPr id="22532" name="Group 1"/>
          <p:cNvGrpSpPr>
            <a:grpSpLocks/>
          </p:cNvGrpSpPr>
          <p:nvPr/>
        </p:nvGrpSpPr>
        <p:grpSpPr bwMode="auto">
          <a:xfrm>
            <a:off x="2033588" y="2376488"/>
            <a:ext cx="5622925" cy="1247842"/>
            <a:chOff x="1820258" y="2430715"/>
            <a:chExt cx="5623133" cy="1247842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>
              <a:off x="1866930" y="2770440"/>
              <a:ext cx="4362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3290918" y="243071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Box 8"/>
            <p:cNvSpPr txBox="1">
              <a:spLocks noChangeArrowheads="1"/>
            </p:cNvSpPr>
            <p:nvPr/>
          </p:nvSpPr>
          <p:spPr bwMode="auto">
            <a:xfrm>
              <a:off x="1820258" y="247822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name, street, city,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Employee          ID, name, street, city, salary</a:t>
              </a:r>
            </a:p>
          </p:txBody>
        </p:sp>
      </p:grpSp>
      <p:sp>
        <p:nvSpPr>
          <p:cNvPr id="2" name="云形 1"/>
          <p:cNvSpPr/>
          <p:nvPr/>
        </p:nvSpPr>
        <p:spPr bwMode="auto">
          <a:xfrm>
            <a:off x="3037113" y="4862649"/>
            <a:ext cx="4882385" cy="133141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Disjoin or Overlapping 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Totally or Partially specialization?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135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Aggregation via Schemas</a:t>
            </a:r>
            <a:endParaRPr lang="en-US" sz="2800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99630" y="904080"/>
            <a:ext cx="6883400" cy="24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To represent aggregation, create a schema containing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Primary key of the aggregated relationship,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The primary key of the associated entity set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Any descriptive attributes</a:t>
            </a:r>
          </a:p>
          <a:p>
            <a:pPr algn="l"/>
            <a:r>
              <a:rPr lang="en-US" altLang="en-US" sz="1800" dirty="0"/>
              <a:t>In our example: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800" i="1" dirty="0" err="1"/>
              <a:t>eval_for</a:t>
            </a:r>
            <a:r>
              <a:rPr lang="en-US" altLang="en-US" sz="1800" i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s_ID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project_id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i_ID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evaluation_id</a:t>
            </a:r>
            <a:r>
              <a:rPr lang="en-US" altLang="en-US" sz="1800" dirty="0"/>
              <a:t>)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9" y="3322277"/>
            <a:ext cx="3747076" cy="300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9630" y="3322275"/>
            <a:ext cx="376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kumimoji="1" lang="en-US" altLang="zh-CN" i="1" dirty="0">
                <a:ea typeface="ＭＳ Ｐゴシック" pitchFamily="34" charset="-128"/>
              </a:rPr>
              <a:t>The schema </a:t>
            </a:r>
            <a:r>
              <a:rPr kumimoji="1" lang="en-US" altLang="zh-CN" i="1" dirty="0" err="1">
                <a:ea typeface="ＭＳ Ｐゴシック" pitchFamily="34" charset="-128"/>
              </a:rPr>
              <a:t>proj_guide</a:t>
            </a:r>
            <a:r>
              <a:rPr kumimoji="1" lang="en-US" altLang="zh-CN" i="1" dirty="0">
                <a:ea typeface="ＭＳ Ｐゴシック" pitchFamily="34" charset="-128"/>
              </a:rPr>
              <a:t> is redundant. We can store null value for </a:t>
            </a:r>
            <a:r>
              <a:rPr kumimoji="1" lang="en-US" altLang="zh-CN" i="1" dirty="0" err="1">
                <a:ea typeface="ＭＳ Ｐゴシック" pitchFamily="34" charset="-128"/>
              </a:rPr>
              <a:t>evaluation_id</a:t>
            </a:r>
            <a:r>
              <a:rPr kumimoji="1" lang="en-US" altLang="zh-CN" i="1" dirty="0">
                <a:ea typeface="ＭＳ Ｐゴシック" pitchFamily="34" charset="-128"/>
              </a:rPr>
              <a:t> in </a:t>
            </a:r>
            <a:r>
              <a:rPr kumimoji="1" lang="en-US" altLang="zh-CN" i="1" dirty="0" err="1">
                <a:ea typeface="ＭＳ Ｐゴシック" pitchFamily="34" charset="-128"/>
              </a:rPr>
              <a:t>eval_for</a:t>
            </a:r>
            <a:endParaRPr kumimoji="1" lang="en-US" altLang="zh-CN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1555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3956280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5575"/>
            <a:ext cx="8867775" cy="4778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596900" y="1128713"/>
            <a:ext cx="8012113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821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Symbols Used in E-R Notation (Cont.)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196975" y="979488"/>
            <a:ext cx="7435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65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Alternative ER Notations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065213" y="1760538"/>
            <a:ext cx="68310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514350" y="4040188"/>
            <a:ext cx="847883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49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077200" cy="4762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Alternative E-R 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0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Entity Sets --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instructor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and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student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2836" y="1216025"/>
            <a:ext cx="738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 dirty="0" err="1">
                <a:latin typeface="Arial" charset="0"/>
                <a:cs typeface="Arial" charset="0"/>
              </a:rPr>
              <a:t>instructor_ID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dirty="0" err="1">
                <a:latin typeface="Arial" charset="0"/>
                <a:cs typeface="Arial" charset="0"/>
              </a:rPr>
              <a:t>instructor_name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i="1" dirty="0">
                <a:solidFill>
                  <a:srgbClr val="FF0000"/>
                </a:solidFill>
                <a:latin typeface="Arial" charset="0"/>
                <a:cs typeface="Arial" charset="0"/>
              </a:rPr>
              <a:t>salary(missing?)</a:t>
            </a:r>
            <a:r>
              <a:rPr lang="en-US" altLang="en-US" sz="1400" dirty="0">
                <a:latin typeface="Arial" charset="0"/>
                <a:cs typeface="Arial" charset="0"/>
              </a:rPr>
              <a:t>           student-ID   </a:t>
            </a:r>
            <a:r>
              <a:rPr lang="en-US" altLang="en-US" sz="1400" dirty="0" err="1">
                <a:latin typeface="Arial" charset="0"/>
                <a:cs typeface="Arial" charset="0"/>
              </a:rPr>
              <a:t>student_name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7" y="1679575"/>
            <a:ext cx="6105732" cy="33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4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Entity Sets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0415" y="1163782"/>
            <a:ext cx="71593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Entities can be represented graphically as follows: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Rectangles represent entity sets.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Attributes listed inside entity rectangle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Underline indicates primary key attributes</a:t>
            </a:r>
          </a:p>
          <a:p>
            <a:endParaRPr lang="zh-CN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38" y="3493798"/>
            <a:ext cx="1327674" cy="142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29" y="3493800"/>
            <a:ext cx="1328831" cy="142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966075" cy="5391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	</a:t>
            </a:r>
            <a:endParaRPr lang="en-US" altLang="zh-CN" i="1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Domain</a:t>
            </a:r>
            <a:r>
              <a:rPr lang="en-US" altLang="zh-CN" dirty="0">
                <a:ea typeface="宋体" charset="-122"/>
              </a:rPr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ea typeface="宋体" charset="-122"/>
              </a:rPr>
              <a:t>Simple</a:t>
            </a:r>
            <a:r>
              <a:rPr lang="en-US" altLang="zh-CN" sz="1800" dirty="0">
                <a:ea typeface="宋体" charset="-122"/>
              </a:rPr>
              <a:t> and </a:t>
            </a:r>
            <a:r>
              <a:rPr lang="en-US" altLang="zh-CN" sz="1800" i="1" dirty="0">
                <a:solidFill>
                  <a:srgbClr val="C00000"/>
                </a:solidFill>
                <a:ea typeface="宋体" charset="-122"/>
              </a:rPr>
              <a:t>composite</a:t>
            </a:r>
            <a:r>
              <a:rPr lang="en-US" altLang="zh-CN" sz="1800" dirty="0">
                <a:ea typeface="宋体" charset="-122"/>
              </a:rPr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ea typeface="宋体" charset="-122"/>
              </a:rPr>
              <a:t>Single-valued</a:t>
            </a:r>
            <a:r>
              <a:rPr lang="en-US" altLang="zh-CN" sz="1800" dirty="0">
                <a:ea typeface="宋体" charset="-122"/>
              </a:rPr>
              <a:t> and </a:t>
            </a:r>
            <a:r>
              <a:rPr lang="en-US" altLang="zh-CN" sz="1800" i="1" dirty="0">
                <a:solidFill>
                  <a:srgbClr val="C00000"/>
                </a:solidFill>
                <a:ea typeface="宋体" charset="-122"/>
              </a:rPr>
              <a:t>multi-valued</a:t>
            </a:r>
            <a:r>
              <a:rPr lang="en-US" altLang="zh-CN" sz="1800" dirty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E.g. multivalued attribute: </a:t>
            </a:r>
            <a:r>
              <a:rPr lang="en-US" altLang="zh-CN" sz="1800" i="1" dirty="0">
                <a:ea typeface="宋体" charset="-122"/>
              </a:rPr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>
                <a:solidFill>
                  <a:srgbClr val="C00000"/>
                </a:solidFill>
                <a:ea typeface="宋体" charset="-122"/>
              </a:rPr>
              <a:t>Derived</a:t>
            </a:r>
            <a:r>
              <a:rPr lang="en-US" altLang="zh-CN" sz="1800" dirty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E.g.  </a:t>
            </a:r>
            <a:r>
              <a:rPr lang="en-US" altLang="zh-CN" sz="1800" i="1" dirty="0">
                <a:ea typeface="宋体" charset="-122"/>
              </a:rPr>
              <a:t>age</a:t>
            </a:r>
            <a:r>
              <a:rPr lang="en-US" altLang="zh-CN" sz="1800" dirty="0">
                <a:ea typeface="宋体" charset="-122"/>
              </a:rPr>
              <a:t>, given date of birth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 attribute can take a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null</a:t>
            </a:r>
            <a:r>
              <a:rPr lang="en-US" altLang="zh-CN" dirty="0">
                <a:ea typeface="宋体" charset="-122"/>
              </a:rPr>
              <a:t> value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Does not have a value for it at this point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502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>
                <a:ea typeface="宋体" charset="-122"/>
              </a:rPr>
              <a:t>Example: </a:t>
            </a:r>
            <a:r>
              <a:rPr kumimoji="1" lang="en-US" altLang="zh-CN" sz="2000" i="1">
                <a:ea typeface="宋体" charset="-122"/>
              </a:rPr>
              <a:t>customer = (customer-id, customer-name, 		     customer-street, customer-city)</a:t>
            </a:r>
            <a:br>
              <a:rPr kumimoji="1" lang="en-US" altLang="zh-CN" sz="2000" i="1">
                <a:ea typeface="宋体" charset="-122"/>
              </a:rPr>
            </a:br>
            <a:r>
              <a:rPr kumimoji="1" lang="en-US" altLang="zh-CN" sz="2000" i="1">
                <a:ea typeface="宋体" charset="-122"/>
              </a:rPr>
              <a:t>	loan = (loan-number, amount)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20807</TotalTime>
  <Words>5448</Words>
  <Application>Microsoft Office PowerPoint</Application>
  <PresentationFormat>全屏显示(4:3)</PresentationFormat>
  <Paragraphs>562</Paragraphs>
  <Slides>67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Monotype Sorts</vt:lpstr>
      <vt:lpstr>Arial</vt:lpstr>
      <vt:lpstr>Helvetica</vt:lpstr>
      <vt:lpstr>Times New Roman</vt:lpstr>
      <vt:lpstr>Wingdings</vt:lpstr>
      <vt:lpstr>db-book</vt:lpstr>
      <vt:lpstr>Entity-Relationship Model</vt:lpstr>
      <vt:lpstr>Design Process</vt:lpstr>
      <vt:lpstr>Design Alternatives</vt:lpstr>
      <vt:lpstr>Overview of Entity-Relationship Model</vt:lpstr>
      <vt:lpstr>E-R Diagram for a University Enterprise</vt:lpstr>
      <vt:lpstr>Entity Sets</vt:lpstr>
      <vt:lpstr>Entity Sets -- instructor and student</vt:lpstr>
      <vt:lpstr>Entity Sets</vt:lpstr>
      <vt:lpstr>Attributes</vt:lpstr>
      <vt:lpstr>Composite Attributes</vt:lpstr>
      <vt:lpstr>Notation to Express Entity with Complex Attributes</vt:lpstr>
      <vt:lpstr>Relationship Sets</vt:lpstr>
      <vt:lpstr>Relationship Set advisor</vt:lpstr>
      <vt:lpstr>Relationship Sets (Cont.)</vt:lpstr>
      <vt:lpstr>Relationship  Sets</vt:lpstr>
      <vt:lpstr>Degree of a Relationship Set</vt:lpstr>
      <vt:lpstr>Entity’s role in relationship</vt:lpstr>
      <vt:lpstr>Constraints</vt:lpstr>
      <vt:lpstr>Mapping Cardinalities</vt:lpstr>
      <vt:lpstr>Mapping Cardinalities</vt:lpstr>
      <vt:lpstr>Mapping Cardinalities </vt:lpstr>
      <vt:lpstr>Cardinality Constraints</vt:lpstr>
      <vt:lpstr>One-to-Many Relationships “at most 1”</vt:lpstr>
      <vt:lpstr>Many-to-Many Relationship</vt:lpstr>
      <vt:lpstr>Cardinality Constraints on Ternary Relationship</vt:lpstr>
      <vt:lpstr>Cardinality Constraints on Ternary Relationship</vt:lpstr>
      <vt:lpstr>Participation Constraints</vt:lpstr>
      <vt:lpstr>Notation for Expressing More Complex Constraints</vt:lpstr>
      <vt:lpstr>Keys</vt:lpstr>
      <vt:lpstr>Keys for Relationship Sets</vt:lpstr>
      <vt:lpstr>Entity-Relationship Model</vt:lpstr>
      <vt:lpstr>Weak Entity Sets</vt:lpstr>
      <vt:lpstr>Weak Entity Sets (Cont.)</vt:lpstr>
      <vt:lpstr>Weak Entity Sets</vt:lpstr>
      <vt:lpstr>Aggregation</vt:lpstr>
      <vt:lpstr>Aggregation (Cont.)</vt:lpstr>
      <vt:lpstr>Aggregation (Cont.)</vt:lpstr>
      <vt:lpstr>Specialization</vt:lpstr>
      <vt:lpstr>Generalization</vt:lpstr>
      <vt:lpstr>Specialization Example</vt:lpstr>
      <vt:lpstr>Design Constraints on a Specialization/Generalization</vt:lpstr>
      <vt:lpstr>Design Constraints on a Specialization/Generalization (Contd.)</vt:lpstr>
      <vt:lpstr>Specialization and Generalization (Contd.)</vt:lpstr>
      <vt:lpstr>Database Design</vt:lpstr>
      <vt:lpstr>E-R Model Design Issues</vt:lpstr>
      <vt:lpstr>Entities vs. Attributes</vt:lpstr>
      <vt:lpstr>Entities vs. Relationship sets</vt:lpstr>
      <vt:lpstr>Binary Vs. Non-Binary Relationships</vt:lpstr>
      <vt:lpstr>Converting Non-Binary Relationships to Binary Form</vt:lpstr>
      <vt:lpstr>E-R Diagram for a University Enterprise</vt:lpstr>
      <vt:lpstr>Database Design</vt:lpstr>
      <vt:lpstr>Reduction of an E-R Diagram 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Tables (Cont.)</vt:lpstr>
      <vt:lpstr>Determining Keys from E-R Sets</vt:lpstr>
      <vt:lpstr>Representing Specialization via Schemas</vt:lpstr>
      <vt:lpstr>Representing Specialization as Schemas (Cont.)</vt:lpstr>
      <vt:lpstr>Representing Aggregation via Schemas</vt:lpstr>
      <vt:lpstr>End of Lecture</vt:lpstr>
      <vt:lpstr>Summary of Symbols Used in E-R Notation</vt:lpstr>
      <vt:lpstr>Symbols Used in E-R Notation (Cont.)</vt:lpstr>
      <vt:lpstr>Alternative ER Notations</vt:lpstr>
      <vt:lpstr>Alternative E-R Diagram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Daniel Howard</cp:lastModifiedBy>
  <cp:revision>347</cp:revision>
  <cp:lastPrinted>1999-06-28T19:27:31Z</cp:lastPrinted>
  <dcterms:created xsi:type="dcterms:W3CDTF">1999-11-04T22:02:40Z</dcterms:created>
  <dcterms:modified xsi:type="dcterms:W3CDTF">2021-04-19T07:34:28Z</dcterms:modified>
</cp:coreProperties>
</file>