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</p:sldIdLst>
  <p:sldSz cx="13004800" cy="9753600"/>
  <p:notesSz cx="13004800" cy="97536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960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495800" y="685800"/>
            <a:ext cx="4013200" cy="949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4117975" y="5407863"/>
            <a:ext cx="4768850" cy="15563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2900" y="2273300"/>
            <a:ext cx="5385434" cy="54533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6/26/2021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6/26/2021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6/26/2021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32940" y="1270000"/>
            <a:ext cx="9138919" cy="949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23900" y="2260600"/>
            <a:ext cx="10930255" cy="5667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fm.zju.edu.cn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00500" y="3556000"/>
            <a:ext cx="5013960" cy="949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200" dirty="0">
                <a:latin typeface="Arial"/>
                <a:cs typeface="Arial"/>
              </a:rPr>
              <a:t>Polymorphism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xfrm>
            <a:off x="4117974" y="5407863"/>
            <a:ext cx="6118225" cy="7175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925" marR="5080" indent="1155700">
              <a:lnSpc>
                <a:spcPct val="115500"/>
              </a:lnSpc>
              <a:tabLst>
                <a:tab pos="2795270" algn="l"/>
              </a:tabLst>
            </a:pPr>
            <a:r>
              <a:rPr lang="en-US" u="none" spc="-20" dirty="0" err="1"/>
              <a:t>Weiwei</a:t>
            </a:r>
            <a:r>
              <a:rPr lang="en-US" u="none" spc="-20" dirty="0"/>
              <a:t> </a:t>
            </a:r>
            <a:r>
              <a:rPr lang="en-US" u="none" spc="-20" dirty="0" err="1"/>
              <a:t>Xu</a:t>
            </a:r>
            <a:endParaRPr dirty="0">
              <a:hlinkClick r:id="rId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13000" y="708659"/>
            <a:ext cx="7851775" cy="8463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0" marR="5080" indent="-1511300">
              <a:lnSpc>
                <a:spcPct val="125000"/>
              </a:lnSpc>
              <a:tabLst>
                <a:tab pos="4485005" algn="l"/>
                <a:tab pos="5085080" algn="l"/>
              </a:tabLst>
            </a:pPr>
            <a:r>
              <a:rPr sz="4400" spc="-5" dirty="0">
                <a:latin typeface="Arial"/>
                <a:cs typeface="Arial"/>
              </a:rPr>
              <a:t>O</a:t>
            </a:r>
            <a:r>
              <a:rPr sz="4400" dirty="0">
                <a:latin typeface="Arial"/>
                <a:cs typeface="Arial"/>
              </a:rPr>
              <a:t>bjec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dirty="0">
                <a:latin typeface="SimSun"/>
                <a:cs typeface="SimSun"/>
              </a:rPr>
              <a:t>－</a:t>
            </a:r>
            <a:r>
              <a:rPr sz="4400" spc="-5" dirty="0">
                <a:latin typeface="Arial"/>
                <a:cs typeface="Arial"/>
              </a:rPr>
              <a:t>O</a:t>
            </a:r>
            <a:r>
              <a:rPr sz="4400" dirty="0">
                <a:latin typeface="Arial"/>
                <a:cs typeface="Arial"/>
              </a:rPr>
              <a:t>rien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ed	Programming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700" y="457200"/>
            <a:ext cx="2302510" cy="94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Shape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6100" y="1574800"/>
            <a:ext cx="10434320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  <a:tab pos="2125980" algn="l"/>
                <a:tab pos="3058160" algn="l"/>
                <a:tab pos="5077460" algn="l"/>
                <a:tab pos="8804910" algn="l"/>
              </a:tabLst>
            </a:pPr>
            <a:r>
              <a:rPr sz="4400" dirty="0">
                <a:latin typeface="Arial"/>
                <a:cs typeface="Arial"/>
              </a:rPr>
              <a:t>De</a:t>
            </a:r>
            <a:r>
              <a:rPr sz="4400" spc="-5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ine	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	general	proper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of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	Shape</a:t>
            </a:r>
            <a:endParaRPr sz="4400">
              <a:latin typeface="Arial"/>
              <a:cs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63600" y="2590800"/>
            <a:ext cx="9068508" cy="5847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altLang="zh-CN" sz="3400" dirty="0" err="1">
                <a:latin typeface="Courier New" pitchFamily="49" charset="0"/>
                <a:cs typeface="Courier New" pitchFamily="49" charset="0"/>
              </a:rPr>
              <a:t>XYPos</a:t>
            </a:r>
            <a:r>
              <a:rPr lang="en-US" altLang="zh-CN" sz="3400" dirty="0">
                <a:latin typeface="Courier New" pitchFamily="49" charset="0"/>
                <a:cs typeface="Courier New" pitchFamily="49" charset="0"/>
              </a:rPr>
              <a:t> {...};    // </a:t>
            </a:r>
            <a:r>
              <a:rPr lang="en-US" altLang="zh-CN" sz="3400" dirty="0" err="1">
                <a:latin typeface="Courier New" pitchFamily="49" charset="0"/>
                <a:cs typeface="Courier New" pitchFamily="49" charset="0"/>
              </a:rPr>
              <a:t>x.y</a:t>
            </a:r>
            <a:r>
              <a:rPr lang="en-US" altLang="zh-CN" sz="3400" dirty="0">
                <a:latin typeface="Courier New" pitchFamily="49" charset="0"/>
                <a:cs typeface="Courier New" pitchFamily="49" charset="0"/>
              </a:rPr>
              <a:t> point</a:t>
            </a:r>
          </a:p>
          <a:p>
            <a:r>
              <a:rPr lang="en-US" altLang="zh-CN" sz="3400" dirty="0">
                <a:latin typeface="Courier New" pitchFamily="49" charset="0"/>
                <a:cs typeface="Courier New" pitchFamily="49" charset="0"/>
              </a:rPr>
              <a:t>class Shape {</a:t>
            </a:r>
          </a:p>
          <a:p>
            <a:r>
              <a:rPr lang="en-US" altLang="zh-CN" sz="3400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r>
              <a:rPr lang="en-US" altLang="zh-CN" sz="3400" dirty="0">
                <a:latin typeface="Courier New" pitchFamily="49" charset="0"/>
                <a:cs typeface="Courier New" pitchFamily="49" charset="0"/>
              </a:rPr>
              <a:t>	Shape();</a:t>
            </a:r>
          </a:p>
          <a:p>
            <a:r>
              <a:rPr lang="en-US" altLang="zh-CN" sz="3400" dirty="0">
                <a:latin typeface="Courier New" pitchFamily="49" charset="0"/>
                <a:cs typeface="Courier New" pitchFamily="49" charset="0"/>
              </a:rPr>
              <a:t>	virtual ~Shape();</a:t>
            </a:r>
          </a:p>
          <a:p>
            <a:r>
              <a:rPr lang="en-US" altLang="zh-CN" sz="3400" dirty="0">
                <a:latin typeface="Courier New" pitchFamily="49" charset="0"/>
                <a:cs typeface="Courier New" pitchFamily="49" charset="0"/>
              </a:rPr>
              <a:t>	virtual void render();</a:t>
            </a:r>
          </a:p>
          <a:p>
            <a:r>
              <a:rPr lang="en-US" altLang="zh-CN" sz="3400" dirty="0">
                <a:latin typeface="Courier New" pitchFamily="49" charset="0"/>
                <a:cs typeface="Courier New" pitchFamily="49" charset="0"/>
              </a:rPr>
              <a:t>	void move(const </a:t>
            </a:r>
            <a:r>
              <a:rPr lang="en-US" altLang="zh-CN" sz="3400" dirty="0" err="1">
                <a:latin typeface="Courier New" pitchFamily="49" charset="0"/>
                <a:cs typeface="Courier New" pitchFamily="49" charset="0"/>
              </a:rPr>
              <a:t>XYPos</a:t>
            </a:r>
            <a:r>
              <a:rPr lang="en-US" altLang="zh-CN" sz="3400" dirty="0">
                <a:latin typeface="Courier New" pitchFamily="49" charset="0"/>
                <a:cs typeface="Courier New" pitchFamily="49" charset="0"/>
              </a:rPr>
              <a:t>&amp;);</a:t>
            </a:r>
          </a:p>
          <a:p>
            <a:r>
              <a:rPr lang="en-US" altLang="zh-CN" sz="3400" dirty="0">
                <a:latin typeface="Courier New" pitchFamily="49" charset="0"/>
                <a:cs typeface="Courier New" pitchFamily="49" charset="0"/>
              </a:rPr>
              <a:t>	virtual void resize();</a:t>
            </a:r>
          </a:p>
          <a:p>
            <a:r>
              <a:rPr lang="en-US" altLang="zh-CN" sz="3400" dirty="0">
                <a:latin typeface="Courier New" pitchFamily="49" charset="0"/>
                <a:cs typeface="Courier New" pitchFamily="49" charset="0"/>
              </a:rPr>
              <a:t>protected:</a:t>
            </a:r>
          </a:p>
          <a:p>
            <a:r>
              <a:rPr lang="en-US" altLang="zh-CN" sz="3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3400" dirty="0" err="1">
                <a:latin typeface="Courier New" pitchFamily="49" charset="0"/>
                <a:cs typeface="Courier New" pitchFamily="49" charset="0"/>
              </a:rPr>
              <a:t>XYPos</a:t>
            </a:r>
            <a:r>
              <a:rPr lang="en-US" altLang="zh-CN" sz="3400" dirty="0">
                <a:latin typeface="Courier New" pitchFamily="49" charset="0"/>
                <a:cs typeface="Courier New" pitchFamily="49" charset="0"/>
              </a:rPr>
              <a:t> center;</a:t>
            </a:r>
          </a:p>
          <a:p>
            <a:r>
              <a:rPr lang="en-US" altLang="zh-CN" sz="3400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3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1400" y="571500"/>
            <a:ext cx="5848350" cy="949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631950" algn="l"/>
                <a:tab pos="3295650" algn="l"/>
              </a:tabLst>
            </a:pPr>
            <a:r>
              <a:rPr dirty="0"/>
              <a:t>Add	new	shapes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6016" y="2133600"/>
            <a:ext cx="11633313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class Ellipse: public Shape{</a:t>
            </a:r>
          </a:p>
          <a:p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	Ellipse(float 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maj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foat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minr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	virtual void render();  // will define own</a:t>
            </a:r>
          </a:p>
          <a:p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protected:</a:t>
            </a:r>
          </a:p>
          <a:p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	float 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major_axis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minor_axis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altLang="zh-CN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class Circle: public Ellipse{</a:t>
            </a:r>
          </a:p>
          <a:p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	Circle(float radius) : Ellipse(radius, radius) {}</a:t>
            </a:r>
          </a:p>
          <a:p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	virtual void render();</a:t>
            </a:r>
          </a:p>
          <a:p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};</a:t>
            </a:r>
            <a:endParaRPr lang="zh-CN" altLang="en-US" sz="2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000" y="584200"/>
            <a:ext cx="3089275" cy="949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Example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63600" y="2286000"/>
            <a:ext cx="11674991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void render(Shape* p){</a:t>
            </a:r>
          </a:p>
          <a:p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	p-&gt;render();  	// calls correct render function</a:t>
            </a:r>
          </a:p>
          <a:p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}					// for given Shape!</a:t>
            </a:r>
          </a:p>
          <a:p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	Ellipse ell(10, 20);</a:t>
            </a:r>
          </a:p>
          <a:p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ell.render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	Circle circ(40);</a:t>
            </a:r>
          </a:p>
          <a:p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circ.render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	render(&amp;ell);</a:t>
            </a:r>
          </a:p>
          <a:p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	render(&amp;circ);</a:t>
            </a:r>
          </a:p>
          <a:p>
            <a:endParaRPr lang="en-US" altLang="zh-CN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00500" y="609600"/>
            <a:ext cx="5013960" cy="949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Polymorphism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00500" y="609600"/>
            <a:ext cx="5013960" cy="949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Polymorphism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3900" y="2311400"/>
            <a:ext cx="10867390" cy="1933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ts val="5000"/>
              </a:lnSpc>
              <a:buChar char="•"/>
              <a:tabLst>
                <a:tab pos="355600" algn="l"/>
                <a:tab pos="1877695" algn="l"/>
                <a:tab pos="3616325" algn="l"/>
                <a:tab pos="4392930" algn="l"/>
                <a:tab pos="5077460" algn="l"/>
                <a:tab pos="6444615" algn="l"/>
                <a:tab pos="7593330" algn="l"/>
                <a:tab pos="9580880" algn="l"/>
              </a:tabLst>
            </a:pPr>
            <a:r>
              <a:rPr sz="4400" dirty="0">
                <a:latin typeface="Arial"/>
                <a:cs typeface="Arial"/>
              </a:rPr>
              <a:t>Upcas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:</a:t>
            </a:r>
            <a:r>
              <a:rPr sz="4400" spc="-5" dirty="0">
                <a:latin typeface="Arial"/>
                <a:cs typeface="Arial"/>
              </a:rPr>
              <a:t> t</a:t>
            </a:r>
            <a:r>
              <a:rPr sz="4400" dirty="0">
                <a:latin typeface="Arial"/>
                <a:cs typeface="Arial"/>
              </a:rPr>
              <a:t>ake	an	object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of</a:t>
            </a:r>
            <a:r>
              <a:rPr sz="4400" spc="-5" dirty="0">
                <a:latin typeface="Arial"/>
                <a:cs typeface="Arial"/>
              </a:rPr>
              <a:t> t</a:t>
            </a:r>
            <a:r>
              <a:rPr sz="4400" dirty="0">
                <a:latin typeface="Arial"/>
                <a:cs typeface="Arial"/>
              </a:rPr>
              <a:t>he	derived	class  as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an	object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of</a:t>
            </a:r>
            <a:r>
              <a:rPr sz="4400" spc="-5" dirty="0">
                <a:latin typeface="Arial"/>
                <a:cs typeface="Arial"/>
              </a:rPr>
              <a:t> the	</a:t>
            </a:r>
            <a:r>
              <a:rPr sz="4400" dirty="0">
                <a:latin typeface="Arial"/>
                <a:cs typeface="Arial"/>
              </a:rPr>
              <a:t>base	one.</a:t>
            </a:r>
          </a:p>
          <a:p>
            <a:pPr marL="469900">
              <a:lnSpc>
                <a:spcPct val="100000"/>
              </a:lnSpc>
              <a:spcBef>
                <a:spcPts val="600"/>
              </a:spcBef>
              <a:tabLst>
                <a:tab pos="2317750" algn="l"/>
                <a:tab pos="3229610" algn="l"/>
                <a:tab pos="3900804" algn="l"/>
                <a:tab pos="5537200" algn="l"/>
                <a:tab pos="6583680" algn="l"/>
              </a:tabLst>
            </a:pPr>
            <a:r>
              <a:rPr sz="3800" spc="20" dirty="0">
                <a:latin typeface="Arial"/>
                <a:cs typeface="Arial"/>
              </a:rPr>
              <a:t>–Ellipse	</a:t>
            </a:r>
            <a:r>
              <a:rPr sz="3800" dirty="0">
                <a:latin typeface="Arial"/>
                <a:cs typeface="Arial"/>
              </a:rPr>
              <a:t>can	be	</a:t>
            </a:r>
            <a:r>
              <a:rPr sz="3800" spc="-5" dirty="0">
                <a:latin typeface="Arial"/>
                <a:cs typeface="Arial"/>
              </a:rPr>
              <a:t>treated	</a:t>
            </a:r>
            <a:r>
              <a:rPr sz="3800" dirty="0">
                <a:latin typeface="Arial"/>
                <a:cs typeface="Arial"/>
              </a:rPr>
              <a:t>as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a	Shape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00500" y="609600"/>
            <a:ext cx="5013960" cy="949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Polymorphism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3900" y="2311400"/>
            <a:ext cx="10867390" cy="4552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ts val="5000"/>
              </a:lnSpc>
              <a:buChar char="•"/>
              <a:tabLst>
                <a:tab pos="355600" algn="l"/>
                <a:tab pos="1877695" algn="l"/>
                <a:tab pos="3616325" algn="l"/>
                <a:tab pos="4392930" algn="l"/>
                <a:tab pos="5077460" algn="l"/>
                <a:tab pos="6444615" algn="l"/>
                <a:tab pos="7593330" algn="l"/>
                <a:tab pos="9580880" algn="l"/>
              </a:tabLst>
            </a:pPr>
            <a:r>
              <a:rPr sz="4400" dirty="0">
                <a:latin typeface="Arial"/>
                <a:cs typeface="Arial"/>
              </a:rPr>
              <a:t>Upcas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:</a:t>
            </a:r>
            <a:r>
              <a:rPr sz="4400" spc="-5" dirty="0">
                <a:latin typeface="Arial"/>
                <a:cs typeface="Arial"/>
              </a:rPr>
              <a:t> t</a:t>
            </a:r>
            <a:r>
              <a:rPr sz="4400" dirty="0">
                <a:latin typeface="Arial"/>
                <a:cs typeface="Arial"/>
              </a:rPr>
              <a:t>ake	an	object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of</a:t>
            </a:r>
            <a:r>
              <a:rPr sz="4400" spc="-5" dirty="0">
                <a:latin typeface="Arial"/>
                <a:cs typeface="Arial"/>
              </a:rPr>
              <a:t> t</a:t>
            </a:r>
            <a:r>
              <a:rPr sz="4400" dirty="0">
                <a:latin typeface="Arial"/>
                <a:cs typeface="Arial"/>
              </a:rPr>
              <a:t>he	derived	class  as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an	object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of</a:t>
            </a:r>
            <a:r>
              <a:rPr sz="4400" spc="-5" dirty="0">
                <a:latin typeface="Arial"/>
                <a:cs typeface="Arial"/>
              </a:rPr>
              <a:t> the	</a:t>
            </a:r>
            <a:r>
              <a:rPr sz="4400" dirty="0">
                <a:latin typeface="Arial"/>
                <a:cs typeface="Arial"/>
              </a:rPr>
              <a:t>base	one.</a:t>
            </a:r>
            <a:endParaRPr sz="4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  <a:tabLst>
                <a:tab pos="2317750" algn="l"/>
                <a:tab pos="3229610" algn="l"/>
                <a:tab pos="3900804" algn="l"/>
                <a:tab pos="5537200" algn="l"/>
                <a:tab pos="6583680" algn="l"/>
              </a:tabLst>
            </a:pPr>
            <a:r>
              <a:rPr sz="3800" spc="20" dirty="0">
                <a:latin typeface="Arial"/>
                <a:cs typeface="Arial"/>
              </a:rPr>
              <a:t>–Ellipse	</a:t>
            </a:r>
            <a:r>
              <a:rPr sz="3800" dirty="0">
                <a:latin typeface="Arial"/>
                <a:cs typeface="Arial"/>
              </a:rPr>
              <a:t>can	be	</a:t>
            </a:r>
            <a:r>
              <a:rPr sz="3800" spc="-5" dirty="0">
                <a:latin typeface="Arial"/>
                <a:cs typeface="Arial"/>
              </a:rPr>
              <a:t>treated	</a:t>
            </a:r>
            <a:r>
              <a:rPr sz="3800" dirty="0">
                <a:latin typeface="Arial"/>
                <a:cs typeface="Arial"/>
              </a:rPr>
              <a:t>as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a	Shape</a:t>
            </a:r>
            <a:endParaRPr sz="3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40"/>
              </a:spcBef>
              <a:buChar char="•"/>
              <a:tabLst>
                <a:tab pos="355600" algn="l"/>
              </a:tabLst>
            </a:pPr>
            <a:r>
              <a:rPr sz="4400" dirty="0">
                <a:latin typeface="Arial"/>
                <a:cs typeface="Arial"/>
              </a:rPr>
              <a:t>Dynamic</a:t>
            </a:r>
            <a:r>
              <a:rPr sz="4400" spc="-10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binding:</a:t>
            </a:r>
            <a:endParaRPr sz="4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20"/>
              </a:spcBef>
              <a:tabLst>
                <a:tab pos="4007485" algn="l"/>
                <a:tab pos="5832475" algn="l"/>
                <a:tab pos="6369050" algn="l"/>
                <a:tab pos="7039609" algn="l"/>
              </a:tabLst>
            </a:pPr>
            <a:r>
              <a:rPr sz="3800" spc="20" dirty="0">
                <a:latin typeface="Arial"/>
                <a:cs typeface="Arial"/>
              </a:rPr>
              <a:t>–Binding: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which	</a:t>
            </a:r>
            <a:r>
              <a:rPr sz="3800" spc="-5" dirty="0">
                <a:latin typeface="Arial"/>
                <a:cs typeface="Arial"/>
              </a:rPr>
              <a:t>function	to	</a:t>
            </a:r>
            <a:r>
              <a:rPr sz="3800" dirty="0">
                <a:latin typeface="Arial"/>
                <a:cs typeface="Arial"/>
              </a:rPr>
              <a:t>be	called</a:t>
            </a:r>
            <a:endParaRPr sz="3800">
              <a:latin typeface="Arial"/>
              <a:cs typeface="Arial"/>
            </a:endParaRPr>
          </a:p>
          <a:p>
            <a:pPr marL="1155700" lvl="1" indent="-228600">
              <a:lnSpc>
                <a:spcPct val="100000"/>
              </a:lnSpc>
              <a:spcBef>
                <a:spcPts val="640"/>
              </a:spcBef>
              <a:buChar char="•"/>
              <a:tabLst>
                <a:tab pos="1155700" algn="l"/>
              </a:tabLst>
            </a:pPr>
            <a:r>
              <a:rPr sz="3400" spc="-5" dirty="0">
                <a:latin typeface="Arial"/>
                <a:cs typeface="Arial"/>
              </a:rPr>
              <a:t>Static </a:t>
            </a:r>
            <a:r>
              <a:rPr sz="3400" dirty="0">
                <a:latin typeface="Arial"/>
                <a:cs typeface="Arial"/>
              </a:rPr>
              <a:t>binding: call </a:t>
            </a:r>
            <a:r>
              <a:rPr sz="3400" spc="-5" dirty="0">
                <a:latin typeface="Arial"/>
                <a:cs typeface="Arial"/>
              </a:rPr>
              <a:t>the function </a:t>
            </a:r>
            <a:r>
              <a:rPr sz="3400" dirty="0">
                <a:latin typeface="Arial"/>
                <a:cs typeface="Arial"/>
              </a:rPr>
              <a:t>as </a:t>
            </a:r>
            <a:r>
              <a:rPr sz="3400" spc="-5" dirty="0">
                <a:latin typeface="Arial"/>
                <a:cs typeface="Arial"/>
              </a:rPr>
              <a:t>the</a:t>
            </a:r>
            <a:r>
              <a:rPr sz="3400" spc="-30" dirty="0">
                <a:latin typeface="Arial"/>
                <a:cs typeface="Arial"/>
              </a:rPr>
              <a:t> </a:t>
            </a:r>
            <a:r>
              <a:rPr sz="3400" dirty="0">
                <a:latin typeface="Arial"/>
                <a:cs typeface="Arial"/>
              </a:rPr>
              <a:t>code</a:t>
            </a:r>
            <a:endParaRPr sz="3400">
              <a:latin typeface="Arial"/>
              <a:cs typeface="Arial"/>
            </a:endParaRPr>
          </a:p>
          <a:p>
            <a:pPr marL="1155700" lvl="1" indent="-228600">
              <a:lnSpc>
                <a:spcPct val="100000"/>
              </a:lnSpc>
              <a:spcBef>
                <a:spcPts val="620"/>
              </a:spcBef>
              <a:buChar char="•"/>
              <a:tabLst>
                <a:tab pos="1155700" algn="l"/>
              </a:tabLst>
            </a:pPr>
            <a:r>
              <a:rPr sz="3400" dirty="0">
                <a:latin typeface="Arial"/>
                <a:cs typeface="Arial"/>
              </a:rPr>
              <a:t>Dynamic binding: call </a:t>
            </a:r>
            <a:r>
              <a:rPr sz="3400" spc="-5" dirty="0">
                <a:latin typeface="Arial"/>
                <a:cs typeface="Arial"/>
              </a:rPr>
              <a:t>the function </a:t>
            </a:r>
            <a:r>
              <a:rPr sz="3400" dirty="0">
                <a:latin typeface="Arial"/>
                <a:cs typeface="Arial"/>
              </a:rPr>
              <a:t>of </a:t>
            </a:r>
            <a:r>
              <a:rPr sz="3400" spc="-5" dirty="0">
                <a:latin typeface="Arial"/>
                <a:cs typeface="Arial"/>
              </a:rPr>
              <a:t>the</a:t>
            </a:r>
            <a:r>
              <a:rPr sz="3400" spc="-55" dirty="0">
                <a:latin typeface="Arial"/>
                <a:cs typeface="Arial"/>
              </a:rPr>
              <a:t> </a:t>
            </a:r>
            <a:r>
              <a:rPr sz="3400" dirty="0">
                <a:latin typeface="Arial"/>
                <a:cs typeface="Arial"/>
              </a:rPr>
              <a:t>object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3600" y="495300"/>
            <a:ext cx="8733790" cy="949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06575" algn="l"/>
                <a:tab pos="6400800" algn="l"/>
                <a:tab pos="7232015" algn="l"/>
              </a:tabLst>
            </a:pPr>
            <a:r>
              <a:rPr dirty="0"/>
              <a:t>How	vir</a:t>
            </a:r>
            <a:r>
              <a:rPr spc="-5" dirty="0"/>
              <a:t>t</a:t>
            </a:r>
            <a:r>
              <a:rPr dirty="0"/>
              <a:t>uals</a:t>
            </a:r>
            <a:r>
              <a:rPr spc="-5" dirty="0"/>
              <a:t> </a:t>
            </a:r>
            <a:r>
              <a:rPr dirty="0"/>
              <a:t>work	in	C++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8500" y="2369697"/>
            <a:ext cx="5146675" cy="2487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352040">
              <a:lnSpc>
                <a:spcPct val="116100"/>
              </a:lnSpc>
            </a:pPr>
            <a:r>
              <a:rPr sz="2800" spc="-5" dirty="0">
                <a:latin typeface="Courier New"/>
                <a:cs typeface="Courier New"/>
              </a:rPr>
              <a:t>class Shape</a:t>
            </a:r>
            <a:r>
              <a:rPr sz="2800" spc="-85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{  </a:t>
            </a:r>
            <a:r>
              <a:rPr sz="2800" spc="-5" dirty="0">
                <a:latin typeface="Courier New"/>
                <a:cs typeface="Courier New"/>
              </a:rPr>
              <a:t>public:</a:t>
            </a:r>
            <a:endParaRPr sz="2800">
              <a:latin typeface="Courier New"/>
              <a:cs typeface="Courier New"/>
            </a:endParaRPr>
          </a:p>
          <a:p>
            <a:pPr marL="499745">
              <a:lnSpc>
                <a:spcPct val="100000"/>
              </a:lnSpc>
              <a:spcBef>
                <a:spcPts val="439"/>
              </a:spcBef>
            </a:pPr>
            <a:r>
              <a:rPr sz="2800" dirty="0">
                <a:latin typeface="Courier New"/>
                <a:cs typeface="Courier New"/>
              </a:rPr>
              <a:t>Shape();</a:t>
            </a:r>
            <a:endParaRPr sz="280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  <a:spcBef>
                <a:spcPts val="540"/>
              </a:spcBef>
              <a:tabLst>
                <a:tab pos="2207260" algn="l"/>
              </a:tabLst>
            </a:pPr>
            <a:r>
              <a:rPr sz="2800" b="1" dirty="0">
                <a:latin typeface="Courier New"/>
                <a:cs typeface="Courier New"/>
              </a:rPr>
              <a:t>virtual	</a:t>
            </a:r>
            <a:r>
              <a:rPr sz="2800" spc="-5" dirty="0">
                <a:latin typeface="Courier New"/>
                <a:cs typeface="Courier New"/>
              </a:rPr>
              <a:t>~Shape();</a:t>
            </a:r>
            <a:endParaRPr sz="2800">
              <a:latin typeface="Courier New"/>
              <a:cs typeface="Courier New"/>
            </a:endParaRPr>
          </a:p>
          <a:p>
            <a:pPr marL="439420">
              <a:lnSpc>
                <a:spcPct val="100000"/>
              </a:lnSpc>
              <a:spcBef>
                <a:spcPts val="439"/>
              </a:spcBef>
              <a:tabLst>
                <a:tab pos="2146300" algn="l"/>
              </a:tabLst>
            </a:pPr>
            <a:r>
              <a:rPr sz="2800" b="1" dirty="0">
                <a:latin typeface="Courier New"/>
                <a:cs typeface="Courier New"/>
              </a:rPr>
              <a:t>virtual	</a:t>
            </a:r>
            <a:r>
              <a:rPr sz="2800" spc="-5" dirty="0">
                <a:latin typeface="Courier New"/>
                <a:cs typeface="Courier New"/>
              </a:rPr>
              <a:t>void</a:t>
            </a:r>
            <a:r>
              <a:rPr sz="2800" spc="-95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render();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5291" y="4876800"/>
            <a:ext cx="3226435" cy="462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Courier New"/>
                <a:cs typeface="Courier New"/>
              </a:rPr>
              <a:t>void</a:t>
            </a:r>
            <a:r>
              <a:rPr sz="2800" spc="-95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move(const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1100" y="5232400"/>
            <a:ext cx="1732280" cy="462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Courier New"/>
                <a:cs typeface="Courier New"/>
              </a:rPr>
              <a:t>XYPos&amp;);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8500" y="5671799"/>
            <a:ext cx="5146675" cy="1979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26720">
              <a:lnSpc>
                <a:spcPct val="113100"/>
              </a:lnSpc>
              <a:tabLst>
                <a:tab pos="2146300" algn="l"/>
              </a:tabLst>
            </a:pPr>
            <a:r>
              <a:rPr sz="2800" b="1" dirty="0">
                <a:latin typeface="Courier New"/>
                <a:cs typeface="Courier New"/>
              </a:rPr>
              <a:t>virtual	</a:t>
            </a:r>
            <a:r>
              <a:rPr sz="2800" spc="-5" dirty="0">
                <a:latin typeface="Courier New"/>
                <a:cs typeface="Courier New"/>
              </a:rPr>
              <a:t>void</a:t>
            </a:r>
            <a:r>
              <a:rPr sz="2800" spc="-95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resize();  protected:</a:t>
            </a:r>
            <a:endParaRPr sz="2800">
              <a:latin typeface="Courier New"/>
              <a:cs typeface="Courier New"/>
            </a:endParaRPr>
          </a:p>
          <a:p>
            <a:pPr marL="439420">
              <a:lnSpc>
                <a:spcPct val="100000"/>
              </a:lnSpc>
              <a:spcBef>
                <a:spcPts val="540"/>
              </a:spcBef>
            </a:pPr>
            <a:r>
              <a:rPr sz="2800" spc="-5" dirty="0">
                <a:latin typeface="Courier New"/>
                <a:cs typeface="Courier New"/>
              </a:rPr>
              <a:t>XYPos</a:t>
            </a:r>
            <a:r>
              <a:rPr sz="2800" spc="-95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center;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2800" spc="-5" dirty="0">
                <a:latin typeface="Courier New"/>
                <a:cs typeface="Courier New"/>
              </a:rPr>
              <a:t>};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8500" y="8204200"/>
            <a:ext cx="2417445" cy="436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see:</a:t>
            </a:r>
            <a:r>
              <a:rPr sz="2800" spc="-10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virtual.cpp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40600" y="2578100"/>
            <a:ext cx="105029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Shape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053300" y="4018851"/>
            <a:ext cx="2044700" cy="635000"/>
          </a:xfrm>
          <a:custGeom>
            <a:avLst/>
            <a:gdLst/>
            <a:ahLst/>
            <a:cxnLst/>
            <a:rect l="l" t="t" r="r" b="b"/>
            <a:pathLst>
              <a:path w="2044700" h="635000">
                <a:moveTo>
                  <a:pt x="0" y="0"/>
                </a:moveTo>
                <a:lnTo>
                  <a:pt x="2044700" y="0"/>
                </a:lnTo>
                <a:lnTo>
                  <a:pt x="2044700" y="635000"/>
                </a:lnTo>
                <a:lnTo>
                  <a:pt x="0" y="635000"/>
                </a:lnTo>
                <a:lnTo>
                  <a:pt x="0" y="0"/>
                </a:lnTo>
                <a:close/>
              </a:path>
            </a:pathLst>
          </a:custGeom>
          <a:solidFill>
            <a:srgbClr val="00A8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53300" y="4018851"/>
            <a:ext cx="2044700" cy="635000"/>
          </a:xfrm>
          <a:custGeom>
            <a:avLst/>
            <a:gdLst/>
            <a:ahLst/>
            <a:cxnLst/>
            <a:rect l="l" t="t" r="r" b="b"/>
            <a:pathLst>
              <a:path w="2044700" h="635000">
                <a:moveTo>
                  <a:pt x="0" y="0"/>
                </a:moveTo>
                <a:lnTo>
                  <a:pt x="2044700" y="0"/>
                </a:lnTo>
                <a:lnTo>
                  <a:pt x="2044700" y="635000"/>
                </a:lnTo>
                <a:lnTo>
                  <a:pt x="0" y="635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721600" y="4127500"/>
            <a:ext cx="77025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ce</a:t>
            </a:r>
            <a:r>
              <a:rPr sz="2400" dirty="0">
                <a:latin typeface="Times New Roman"/>
                <a:cs typeface="Times New Roman"/>
              </a:rPr>
              <a:t>nt</a:t>
            </a:r>
            <a:r>
              <a:rPr sz="2400" spc="-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053300" y="3368598"/>
            <a:ext cx="2044700" cy="635000"/>
          </a:xfrm>
          <a:custGeom>
            <a:avLst/>
            <a:gdLst/>
            <a:ahLst/>
            <a:cxnLst/>
            <a:rect l="l" t="t" r="r" b="b"/>
            <a:pathLst>
              <a:path w="2044700" h="635000">
                <a:moveTo>
                  <a:pt x="0" y="0"/>
                </a:moveTo>
                <a:lnTo>
                  <a:pt x="2044700" y="0"/>
                </a:lnTo>
                <a:lnTo>
                  <a:pt x="2044700" y="635000"/>
                </a:lnTo>
                <a:lnTo>
                  <a:pt x="0" y="635000"/>
                </a:lnTo>
                <a:lnTo>
                  <a:pt x="0" y="0"/>
                </a:lnTo>
                <a:close/>
              </a:path>
            </a:pathLst>
          </a:custGeom>
          <a:solidFill>
            <a:srgbClr val="A8D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53300" y="3368598"/>
            <a:ext cx="2044700" cy="635000"/>
          </a:xfrm>
          <a:custGeom>
            <a:avLst/>
            <a:gdLst/>
            <a:ahLst/>
            <a:cxnLst/>
            <a:rect l="l" t="t" r="r" b="b"/>
            <a:pathLst>
              <a:path w="2044700" h="635000">
                <a:moveTo>
                  <a:pt x="0" y="0"/>
                </a:moveTo>
                <a:lnTo>
                  <a:pt x="2044700" y="0"/>
                </a:lnTo>
                <a:lnTo>
                  <a:pt x="2044700" y="635000"/>
                </a:lnTo>
                <a:lnTo>
                  <a:pt x="0" y="635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721600" y="3479800"/>
            <a:ext cx="77025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vt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ble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890000" y="3686949"/>
            <a:ext cx="1626235" cy="2063750"/>
          </a:xfrm>
          <a:custGeom>
            <a:avLst/>
            <a:gdLst/>
            <a:ahLst/>
            <a:cxnLst/>
            <a:rect l="l" t="t" r="r" b="b"/>
            <a:pathLst>
              <a:path w="1626234" h="2063750">
                <a:moveTo>
                  <a:pt x="0" y="0"/>
                </a:moveTo>
                <a:lnTo>
                  <a:pt x="42621" y="693"/>
                </a:lnTo>
                <a:lnTo>
                  <a:pt x="84972" y="2762"/>
                </a:lnTo>
                <a:lnTo>
                  <a:pt x="127039" y="6189"/>
                </a:lnTo>
                <a:lnTo>
                  <a:pt x="168809" y="10959"/>
                </a:lnTo>
                <a:lnTo>
                  <a:pt x="210269" y="17053"/>
                </a:lnTo>
                <a:lnTo>
                  <a:pt x="251405" y="24454"/>
                </a:lnTo>
                <a:lnTo>
                  <a:pt x="292203" y="33147"/>
                </a:lnTo>
                <a:lnTo>
                  <a:pt x="332651" y="43113"/>
                </a:lnTo>
                <a:lnTo>
                  <a:pt x="372734" y="54337"/>
                </a:lnTo>
                <a:lnTo>
                  <a:pt x="412441" y="66800"/>
                </a:lnTo>
                <a:lnTo>
                  <a:pt x="451756" y="80487"/>
                </a:lnTo>
                <a:lnTo>
                  <a:pt x="490667" y="95380"/>
                </a:lnTo>
                <a:lnTo>
                  <a:pt x="529161" y="111462"/>
                </a:lnTo>
                <a:lnTo>
                  <a:pt x="567224" y="128716"/>
                </a:lnTo>
                <a:lnTo>
                  <a:pt x="604842" y="147125"/>
                </a:lnTo>
                <a:lnTo>
                  <a:pt x="642003" y="166673"/>
                </a:lnTo>
                <a:lnTo>
                  <a:pt x="678692" y="187342"/>
                </a:lnTo>
                <a:lnTo>
                  <a:pt x="714897" y="209116"/>
                </a:lnTo>
                <a:lnTo>
                  <a:pt x="750604" y="231977"/>
                </a:lnTo>
                <a:lnTo>
                  <a:pt x="785800" y="255909"/>
                </a:lnTo>
                <a:lnTo>
                  <a:pt x="820471" y="280895"/>
                </a:lnTo>
                <a:lnTo>
                  <a:pt x="854604" y="306917"/>
                </a:lnTo>
                <a:lnTo>
                  <a:pt x="888185" y="333960"/>
                </a:lnTo>
                <a:lnTo>
                  <a:pt x="921202" y="362005"/>
                </a:lnTo>
                <a:lnTo>
                  <a:pt x="953640" y="391035"/>
                </a:lnTo>
                <a:lnTo>
                  <a:pt x="985487" y="421035"/>
                </a:lnTo>
                <a:lnTo>
                  <a:pt x="1016729" y="451987"/>
                </a:lnTo>
                <a:lnTo>
                  <a:pt x="1047353" y="483874"/>
                </a:lnTo>
                <a:lnTo>
                  <a:pt x="1077344" y="516679"/>
                </a:lnTo>
                <a:lnTo>
                  <a:pt x="1106691" y="550386"/>
                </a:lnTo>
                <a:lnTo>
                  <a:pt x="1135379" y="584977"/>
                </a:lnTo>
                <a:lnTo>
                  <a:pt x="1163395" y="620434"/>
                </a:lnTo>
                <a:lnTo>
                  <a:pt x="1190726" y="656743"/>
                </a:lnTo>
                <a:lnTo>
                  <a:pt x="1217358" y="693885"/>
                </a:lnTo>
                <a:lnTo>
                  <a:pt x="1243279" y="731843"/>
                </a:lnTo>
                <a:lnTo>
                  <a:pt x="1268473" y="770601"/>
                </a:lnTo>
                <a:lnTo>
                  <a:pt x="1292929" y="810141"/>
                </a:lnTo>
                <a:lnTo>
                  <a:pt x="1316633" y="850448"/>
                </a:lnTo>
                <a:lnTo>
                  <a:pt x="1339571" y="891503"/>
                </a:lnTo>
                <a:lnTo>
                  <a:pt x="1361730" y="933289"/>
                </a:lnTo>
                <a:lnTo>
                  <a:pt x="1383096" y="975791"/>
                </a:lnTo>
                <a:lnTo>
                  <a:pt x="1403657" y="1018990"/>
                </a:lnTo>
                <a:lnTo>
                  <a:pt x="1423399" y="1062871"/>
                </a:lnTo>
                <a:lnTo>
                  <a:pt x="1442308" y="1107416"/>
                </a:lnTo>
                <a:lnTo>
                  <a:pt x="1460372" y="1152607"/>
                </a:lnTo>
                <a:lnTo>
                  <a:pt x="1477576" y="1198429"/>
                </a:lnTo>
                <a:lnTo>
                  <a:pt x="1493907" y="1244864"/>
                </a:lnTo>
                <a:lnTo>
                  <a:pt x="1509352" y="1291895"/>
                </a:lnTo>
                <a:lnTo>
                  <a:pt x="1523898" y="1339506"/>
                </a:lnTo>
                <a:lnTo>
                  <a:pt x="1537531" y="1387679"/>
                </a:lnTo>
                <a:lnTo>
                  <a:pt x="1550237" y="1436398"/>
                </a:lnTo>
                <a:lnTo>
                  <a:pt x="1562004" y="1485645"/>
                </a:lnTo>
                <a:lnTo>
                  <a:pt x="1572819" y="1535403"/>
                </a:lnTo>
                <a:lnTo>
                  <a:pt x="1582666" y="1585657"/>
                </a:lnTo>
                <a:lnTo>
                  <a:pt x="1591534" y="1636388"/>
                </a:lnTo>
                <a:lnTo>
                  <a:pt x="1599409" y="1687579"/>
                </a:lnTo>
                <a:lnTo>
                  <a:pt x="1606277" y="1739215"/>
                </a:lnTo>
                <a:lnTo>
                  <a:pt x="1612125" y="1791277"/>
                </a:lnTo>
                <a:lnTo>
                  <a:pt x="1616940" y="1843750"/>
                </a:lnTo>
                <a:lnTo>
                  <a:pt x="1620709" y="1896615"/>
                </a:lnTo>
                <a:lnTo>
                  <a:pt x="1623417" y="1949856"/>
                </a:lnTo>
                <a:lnTo>
                  <a:pt x="1625052" y="2003457"/>
                </a:lnTo>
                <a:lnTo>
                  <a:pt x="1625600" y="2057400"/>
                </a:lnTo>
                <a:lnTo>
                  <a:pt x="1625676" y="2063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10293350" y="5734050"/>
          <a:ext cx="2260600" cy="1943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6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1350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Shape::dtor()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solidFill>
                      <a:srgbClr val="A8D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4050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Shape::render()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8D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Shape::resize()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8D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10502900" y="4673600"/>
            <a:ext cx="159131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Shape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vtable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0" y="355600"/>
            <a:ext cx="2345055" cy="949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Ellipse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150100" y="2501900"/>
            <a:ext cx="132080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Ellipse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7046950" y="3362248"/>
          <a:ext cx="2044700" cy="25857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2626">
                <a:tc>
                  <a:txBody>
                    <a:bodyPr/>
                    <a:lstStyle/>
                    <a:p>
                      <a:pPr marL="61594" algn="ctr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vtable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7952">
                      <a:solidFill>
                        <a:srgbClr val="000000"/>
                      </a:solidFill>
                      <a:prstDash val="solid"/>
                    </a:lnB>
                    <a:solidFill>
                      <a:srgbClr val="A8D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239">
                <a:tc>
                  <a:txBody>
                    <a:bodyPr/>
                    <a:lstStyle/>
                    <a:p>
                      <a:pPr marL="61594"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center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7952">
                      <a:solidFill>
                        <a:srgbClr val="000000"/>
                      </a:solidFill>
                      <a:prstDash val="solid"/>
                    </a:lnT>
                    <a:lnB w="27927">
                      <a:solidFill>
                        <a:srgbClr val="000000"/>
                      </a:solidFill>
                      <a:prstDash val="solid"/>
                    </a:lnB>
                    <a:solidFill>
                      <a:srgbClr val="A8D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240">
                <a:tc>
                  <a:txBody>
                    <a:bodyPr/>
                    <a:lstStyle/>
                    <a:p>
                      <a:pPr marL="61594"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major_axis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7927">
                      <a:solidFill>
                        <a:srgbClr val="000000"/>
                      </a:solidFill>
                      <a:prstDash val="solid"/>
                    </a:lnT>
                    <a:lnB w="27952">
                      <a:solidFill>
                        <a:srgbClr val="000000"/>
                      </a:solidFill>
                      <a:prstDash val="solid"/>
                    </a:lnB>
                    <a:solidFill>
                      <a:srgbClr val="00A8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2626">
                <a:tc>
                  <a:txBody>
                    <a:bodyPr/>
                    <a:lstStyle/>
                    <a:p>
                      <a:pPr marL="53340"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minor_axis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7952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8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8890000" y="3686949"/>
            <a:ext cx="1626235" cy="2063750"/>
          </a:xfrm>
          <a:custGeom>
            <a:avLst/>
            <a:gdLst/>
            <a:ahLst/>
            <a:cxnLst/>
            <a:rect l="l" t="t" r="r" b="b"/>
            <a:pathLst>
              <a:path w="1626234" h="2063750">
                <a:moveTo>
                  <a:pt x="0" y="0"/>
                </a:moveTo>
                <a:lnTo>
                  <a:pt x="42621" y="693"/>
                </a:lnTo>
                <a:lnTo>
                  <a:pt x="84972" y="2762"/>
                </a:lnTo>
                <a:lnTo>
                  <a:pt x="127039" y="6189"/>
                </a:lnTo>
                <a:lnTo>
                  <a:pt x="168809" y="10959"/>
                </a:lnTo>
                <a:lnTo>
                  <a:pt x="210269" y="17053"/>
                </a:lnTo>
                <a:lnTo>
                  <a:pt x="251405" y="24454"/>
                </a:lnTo>
                <a:lnTo>
                  <a:pt x="292203" y="33147"/>
                </a:lnTo>
                <a:lnTo>
                  <a:pt x="332651" y="43113"/>
                </a:lnTo>
                <a:lnTo>
                  <a:pt x="372734" y="54337"/>
                </a:lnTo>
                <a:lnTo>
                  <a:pt x="412441" y="66800"/>
                </a:lnTo>
                <a:lnTo>
                  <a:pt x="451756" y="80487"/>
                </a:lnTo>
                <a:lnTo>
                  <a:pt x="490667" y="95380"/>
                </a:lnTo>
                <a:lnTo>
                  <a:pt x="529161" y="111462"/>
                </a:lnTo>
                <a:lnTo>
                  <a:pt x="567224" y="128716"/>
                </a:lnTo>
                <a:lnTo>
                  <a:pt x="604842" y="147125"/>
                </a:lnTo>
                <a:lnTo>
                  <a:pt x="642003" y="166673"/>
                </a:lnTo>
                <a:lnTo>
                  <a:pt x="678692" y="187342"/>
                </a:lnTo>
                <a:lnTo>
                  <a:pt x="714897" y="209116"/>
                </a:lnTo>
                <a:lnTo>
                  <a:pt x="750604" y="231977"/>
                </a:lnTo>
                <a:lnTo>
                  <a:pt x="785800" y="255909"/>
                </a:lnTo>
                <a:lnTo>
                  <a:pt x="820471" y="280895"/>
                </a:lnTo>
                <a:lnTo>
                  <a:pt x="854604" y="306917"/>
                </a:lnTo>
                <a:lnTo>
                  <a:pt x="888185" y="333960"/>
                </a:lnTo>
                <a:lnTo>
                  <a:pt x="921202" y="362005"/>
                </a:lnTo>
                <a:lnTo>
                  <a:pt x="953640" y="391035"/>
                </a:lnTo>
                <a:lnTo>
                  <a:pt x="985487" y="421035"/>
                </a:lnTo>
                <a:lnTo>
                  <a:pt x="1016729" y="451987"/>
                </a:lnTo>
                <a:lnTo>
                  <a:pt x="1047353" y="483874"/>
                </a:lnTo>
                <a:lnTo>
                  <a:pt x="1077344" y="516679"/>
                </a:lnTo>
                <a:lnTo>
                  <a:pt x="1106691" y="550386"/>
                </a:lnTo>
                <a:lnTo>
                  <a:pt x="1135379" y="584977"/>
                </a:lnTo>
                <a:lnTo>
                  <a:pt x="1163395" y="620434"/>
                </a:lnTo>
                <a:lnTo>
                  <a:pt x="1190726" y="656743"/>
                </a:lnTo>
                <a:lnTo>
                  <a:pt x="1217358" y="693885"/>
                </a:lnTo>
                <a:lnTo>
                  <a:pt x="1243279" y="731843"/>
                </a:lnTo>
                <a:lnTo>
                  <a:pt x="1268473" y="770601"/>
                </a:lnTo>
                <a:lnTo>
                  <a:pt x="1292929" y="810141"/>
                </a:lnTo>
                <a:lnTo>
                  <a:pt x="1316633" y="850448"/>
                </a:lnTo>
                <a:lnTo>
                  <a:pt x="1339571" y="891503"/>
                </a:lnTo>
                <a:lnTo>
                  <a:pt x="1361730" y="933289"/>
                </a:lnTo>
                <a:lnTo>
                  <a:pt x="1383096" y="975791"/>
                </a:lnTo>
                <a:lnTo>
                  <a:pt x="1403657" y="1018990"/>
                </a:lnTo>
                <a:lnTo>
                  <a:pt x="1423399" y="1062871"/>
                </a:lnTo>
                <a:lnTo>
                  <a:pt x="1442308" y="1107416"/>
                </a:lnTo>
                <a:lnTo>
                  <a:pt x="1460372" y="1152607"/>
                </a:lnTo>
                <a:lnTo>
                  <a:pt x="1477576" y="1198429"/>
                </a:lnTo>
                <a:lnTo>
                  <a:pt x="1493907" y="1244864"/>
                </a:lnTo>
                <a:lnTo>
                  <a:pt x="1509352" y="1291895"/>
                </a:lnTo>
                <a:lnTo>
                  <a:pt x="1523898" y="1339506"/>
                </a:lnTo>
                <a:lnTo>
                  <a:pt x="1537531" y="1387679"/>
                </a:lnTo>
                <a:lnTo>
                  <a:pt x="1550237" y="1436398"/>
                </a:lnTo>
                <a:lnTo>
                  <a:pt x="1562004" y="1485645"/>
                </a:lnTo>
                <a:lnTo>
                  <a:pt x="1572819" y="1535403"/>
                </a:lnTo>
                <a:lnTo>
                  <a:pt x="1582666" y="1585657"/>
                </a:lnTo>
                <a:lnTo>
                  <a:pt x="1591534" y="1636388"/>
                </a:lnTo>
                <a:lnTo>
                  <a:pt x="1599409" y="1687579"/>
                </a:lnTo>
                <a:lnTo>
                  <a:pt x="1606277" y="1739215"/>
                </a:lnTo>
                <a:lnTo>
                  <a:pt x="1612125" y="1791277"/>
                </a:lnTo>
                <a:lnTo>
                  <a:pt x="1616940" y="1843750"/>
                </a:lnTo>
                <a:lnTo>
                  <a:pt x="1620709" y="1896615"/>
                </a:lnTo>
                <a:lnTo>
                  <a:pt x="1623417" y="1949856"/>
                </a:lnTo>
                <a:lnTo>
                  <a:pt x="1625052" y="2003457"/>
                </a:lnTo>
                <a:lnTo>
                  <a:pt x="1625600" y="2057400"/>
                </a:lnTo>
                <a:lnTo>
                  <a:pt x="1625676" y="2063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0502900" y="4673600"/>
            <a:ext cx="169291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Ellipse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vtable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10293350" y="5734050"/>
          <a:ext cx="2260600" cy="1943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6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1350">
                <a:tc>
                  <a:txBody>
                    <a:bodyPr/>
                    <a:lstStyle/>
                    <a:p>
                      <a:pPr marL="58419" algn="ctr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Ellipse::dtor()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8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4050">
                <a:tc>
                  <a:txBody>
                    <a:bodyPr/>
                    <a:lstStyle/>
                    <a:p>
                      <a:pPr marL="41275" algn="ctr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Ellipse::render()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8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49530"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Shape::resize()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8D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82601" y="2438400"/>
            <a:ext cx="6324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class Ellipse: public Shape{</a:t>
            </a:r>
          </a:p>
          <a:p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	Ellipse(float 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maj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foat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minr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800" b="1" dirty="0">
                <a:latin typeface="Courier New" pitchFamily="49" charset="0"/>
                <a:cs typeface="Courier New" pitchFamily="49" charset="0"/>
              </a:rPr>
              <a:t>virtual void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 render();</a:t>
            </a:r>
          </a:p>
          <a:p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protected:</a:t>
            </a:r>
          </a:p>
          <a:p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	float 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major_axis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,;</a:t>
            </a:r>
          </a:p>
          <a:p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	float 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minor_axis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};</a:t>
            </a:r>
            <a:endParaRPr lang="zh-CN" altLang="en-US" sz="2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1400" y="355600"/>
            <a:ext cx="5847080" cy="949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508250" algn="l"/>
              </a:tabLst>
            </a:pPr>
            <a:r>
              <a:rPr dirty="0"/>
              <a:t>Shape	vs</a:t>
            </a:r>
            <a:r>
              <a:rPr spc="-105" dirty="0"/>
              <a:t> </a:t>
            </a:r>
            <a:r>
              <a:rPr dirty="0"/>
              <a:t>Ellipse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50100" y="2501900"/>
            <a:ext cx="132080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Ellipse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046950" y="3362248"/>
          <a:ext cx="2044700" cy="25857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2626">
                <a:tc>
                  <a:txBody>
                    <a:bodyPr/>
                    <a:lstStyle/>
                    <a:p>
                      <a:pPr marL="61594" algn="ctr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vtable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7952">
                      <a:solidFill>
                        <a:srgbClr val="000000"/>
                      </a:solidFill>
                      <a:prstDash val="solid"/>
                    </a:lnB>
                    <a:solidFill>
                      <a:srgbClr val="A8D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239">
                <a:tc>
                  <a:txBody>
                    <a:bodyPr/>
                    <a:lstStyle/>
                    <a:p>
                      <a:pPr marL="61594"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center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7952">
                      <a:solidFill>
                        <a:srgbClr val="000000"/>
                      </a:solidFill>
                      <a:prstDash val="solid"/>
                    </a:lnT>
                    <a:lnB w="27927">
                      <a:solidFill>
                        <a:srgbClr val="000000"/>
                      </a:solidFill>
                      <a:prstDash val="solid"/>
                    </a:lnB>
                    <a:solidFill>
                      <a:srgbClr val="A8D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240">
                <a:tc>
                  <a:txBody>
                    <a:bodyPr/>
                    <a:lstStyle/>
                    <a:p>
                      <a:pPr marL="61594"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major_axis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7927">
                      <a:solidFill>
                        <a:srgbClr val="000000"/>
                      </a:solidFill>
                      <a:prstDash val="solid"/>
                    </a:lnT>
                    <a:lnB w="27952">
                      <a:solidFill>
                        <a:srgbClr val="000000"/>
                      </a:solidFill>
                      <a:prstDash val="solid"/>
                    </a:lnB>
                    <a:solidFill>
                      <a:srgbClr val="00A8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2626">
                <a:tc>
                  <a:txBody>
                    <a:bodyPr/>
                    <a:lstStyle/>
                    <a:p>
                      <a:pPr marL="53340"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minor_axis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7952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8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8890000" y="3686949"/>
            <a:ext cx="1626235" cy="2063750"/>
          </a:xfrm>
          <a:custGeom>
            <a:avLst/>
            <a:gdLst/>
            <a:ahLst/>
            <a:cxnLst/>
            <a:rect l="l" t="t" r="r" b="b"/>
            <a:pathLst>
              <a:path w="1626234" h="2063750">
                <a:moveTo>
                  <a:pt x="0" y="0"/>
                </a:moveTo>
                <a:lnTo>
                  <a:pt x="42621" y="693"/>
                </a:lnTo>
                <a:lnTo>
                  <a:pt x="84972" y="2762"/>
                </a:lnTo>
                <a:lnTo>
                  <a:pt x="127039" y="6189"/>
                </a:lnTo>
                <a:lnTo>
                  <a:pt x="168809" y="10959"/>
                </a:lnTo>
                <a:lnTo>
                  <a:pt x="210269" y="17053"/>
                </a:lnTo>
                <a:lnTo>
                  <a:pt x="251405" y="24454"/>
                </a:lnTo>
                <a:lnTo>
                  <a:pt x="292203" y="33147"/>
                </a:lnTo>
                <a:lnTo>
                  <a:pt x="332651" y="43113"/>
                </a:lnTo>
                <a:lnTo>
                  <a:pt x="372734" y="54337"/>
                </a:lnTo>
                <a:lnTo>
                  <a:pt x="412441" y="66800"/>
                </a:lnTo>
                <a:lnTo>
                  <a:pt x="451756" y="80487"/>
                </a:lnTo>
                <a:lnTo>
                  <a:pt x="490667" y="95380"/>
                </a:lnTo>
                <a:lnTo>
                  <a:pt x="529161" y="111462"/>
                </a:lnTo>
                <a:lnTo>
                  <a:pt x="567224" y="128716"/>
                </a:lnTo>
                <a:lnTo>
                  <a:pt x="604842" y="147125"/>
                </a:lnTo>
                <a:lnTo>
                  <a:pt x="642003" y="166673"/>
                </a:lnTo>
                <a:lnTo>
                  <a:pt x="678692" y="187342"/>
                </a:lnTo>
                <a:lnTo>
                  <a:pt x="714897" y="209116"/>
                </a:lnTo>
                <a:lnTo>
                  <a:pt x="750604" y="231977"/>
                </a:lnTo>
                <a:lnTo>
                  <a:pt x="785800" y="255909"/>
                </a:lnTo>
                <a:lnTo>
                  <a:pt x="820471" y="280895"/>
                </a:lnTo>
                <a:lnTo>
                  <a:pt x="854604" y="306917"/>
                </a:lnTo>
                <a:lnTo>
                  <a:pt x="888185" y="333960"/>
                </a:lnTo>
                <a:lnTo>
                  <a:pt x="921202" y="362005"/>
                </a:lnTo>
                <a:lnTo>
                  <a:pt x="953640" y="391035"/>
                </a:lnTo>
                <a:lnTo>
                  <a:pt x="985487" y="421035"/>
                </a:lnTo>
                <a:lnTo>
                  <a:pt x="1016729" y="451987"/>
                </a:lnTo>
                <a:lnTo>
                  <a:pt x="1047353" y="483874"/>
                </a:lnTo>
                <a:lnTo>
                  <a:pt x="1077344" y="516679"/>
                </a:lnTo>
                <a:lnTo>
                  <a:pt x="1106691" y="550386"/>
                </a:lnTo>
                <a:lnTo>
                  <a:pt x="1135379" y="584977"/>
                </a:lnTo>
                <a:lnTo>
                  <a:pt x="1163395" y="620434"/>
                </a:lnTo>
                <a:lnTo>
                  <a:pt x="1190726" y="656743"/>
                </a:lnTo>
                <a:lnTo>
                  <a:pt x="1217358" y="693885"/>
                </a:lnTo>
                <a:lnTo>
                  <a:pt x="1243279" y="731843"/>
                </a:lnTo>
                <a:lnTo>
                  <a:pt x="1268473" y="770601"/>
                </a:lnTo>
                <a:lnTo>
                  <a:pt x="1292929" y="810141"/>
                </a:lnTo>
                <a:lnTo>
                  <a:pt x="1316633" y="850448"/>
                </a:lnTo>
                <a:lnTo>
                  <a:pt x="1339571" y="891503"/>
                </a:lnTo>
                <a:lnTo>
                  <a:pt x="1361730" y="933289"/>
                </a:lnTo>
                <a:lnTo>
                  <a:pt x="1383096" y="975791"/>
                </a:lnTo>
                <a:lnTo>
                  <a:pt x="1403657" y="1018990"/>
                </a:lnTo>
                <a:lnTo>
                  <a:pt x="1423399" y="1062871"/>
                </a:lnTo>
                <a:lnTo>
                  <a:pt x="1442308" y="1107416"/>
                </a:lnTo>
                <a:lnTo>
                  <a:pt x="1460372" y="1152607"/>
                </a:lnTo>
                <a:lnTo>
                  <a:pt x="1477576" y="1198429"/>
                </a:lnTo>
                <a:lnTo>
                  <a:pt x="1493907" y="1244864"/>
                </a:lnTo>
                <a:lnTo>
                  <a:pt x="1509352" y="1291895"/>
                </a:lnTo>
                <a:lnTo>
                  <a:pt x="1523898" y="1339506"/>
                </a:lnTo>
                <a:lnTo>
                  <a:pt x="1537531" y="1387679"/>
                </a:lnTo>
                <a:lnTo>
                  <a:pt x="1550237" y="1436398"/>
                </a:lnTo>
                <a:lnTo>
                  <a:pt x="1562004" y="1485645"/>
                </a:lnTo>
                <a:lnTo>
                  <a:pt x="1572819" y="1535403"/>
                </a:lnTo>
                <a:lnTo>
                  <a:pt x="1582666" y="1585657"/>
                </a:lnTo>
                <a:lnTo>
                  <a:pt x="1591534" y="1636388"/>
                </a:lnTo>
                <a:lnTo>
                  <a:pt x="1599409" y="1687579"/>
                </a:lnTo>
                <a:lnTo>
                  <a:pt x="1606277" y="1739215"/>
                </a:lnTo>
                <a:lnTo>
                  <a:pt x="1612125" y="1791277"/>
                </a:lnTo>
                <a:lnTo>
                  <a:pt x="1616940" y="1843750"/>
                </a:lnTo>
                <a:lnTo>
                  <a:pt x="1620709" y="1896615"/>
                </a:lnTo>
                <a:lnTo>
                  <a:pt x="1623417" y="1949856"/>
                </a:lnTo>
                <a:lnTo>
                  <a:pt x="1625052" y="2003457"/>
                </a:lnTo>
                <a:lnTo>
                  <a:pt x="1625600" y="2057400"/>
                </a:lnTo>
                <a:lnTo>
                  <a:pt x="1625676" y="2063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502900" y="4673600"/>
            <a:ext cx="169291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Ellipse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vtable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0293350" y="5734050"/>
          <a:ext cx="2260600" cy="1943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6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1350">
                <a:tc>
                  <a:txBody>
                    <a:bodyPr/>
                    <a:lstStyle/>
                    <a:p>
                      <a:pPr marL="58419" algn="ctr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Ellipse::dtor()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8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4050">
                <a:tc>
                  <a:txBody>
                    <a:bodyPr/>
                    <a:lstStyle/>
                    <a:p>
                      <a:pPr marL="41275" algn="ctr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Ellipse::render()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8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49530"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Shape::resize()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8D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270000" y="2590800"/>
            <a:ext cx="105029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Shape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84390" y="4036910"/>
            <a:ext cx="2044700" cy="635000"/>
          </a:xfrm>
          <a:custGeom>
            <a:avLst/>
            <a:gdLst/>
            <a:ahLst/>
            <a:cxnLst/>
            <a:rect l="l" t="t" r="r" b="b"/>
            <a:pathLst>
              <a:path w="2044700" h="635000">
                <a:moveTo>
                  <a:pt x="0" y="0"/>
                </a:moveTo>
                <a:lnTo>
                  <a:pt x="2044698" y="0"/>
                </a:lnTo>
                <a:lnTo>
                  <a:pt x="2044698" y="635000"/>
                </a:lnTo>
                <a:lnTo>
                  <a:pt x="0" y="635000"/>
                </a:lnTo>
                <a:lnTo>
                  <a:pt x="0" y="0"/>
                </a:lnTo>
                <a:close/>
              </a:path>
            </a:pathLst>
          </a:custGeom>
          <a:solidFill>
            <a:srgbClr val="00A8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84390" y="4036910"/>
            <a:ext cx="2044700" cy="635000"/>
          </a:xfrm>
          <a:custGeom>
            <a:avLst/>
            <a:gdLst/>
            <a:ahLst/>
            <a:cxnLst/>
            <a:rect l="l" t="t" r="r" b="b"/>
            <a:pathLst>
              <a:path w="2044700" h="635000">
                <a:moveTo>
                  <a:pt x="0" y="0"/>
                </a:moveTo>
                <a:lnTo>
                  <a:pt x="2044700" y="0"/>
                </a:lnTo>
                <a:lnTo>
                  <a:pt x="2044700" y="635000"/>
                </a:lnTo>
                <a:lnTo>
                  <a:pt x="0" y="635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651000" y="4152900"/>
            <a:ext cx="77025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ce</a:t>
            </a:r>
            <a:r>
              <a:rPr sz="2400" dirty="0">
                <a:latin typeface="Times New Roman"/>
                <a:cs typeface="Times New Roman"/>
              </a:rPr>
              <a:t>nt</a:t>
            </a:r>
            <a:r>
              <a:rPr sz="2400" spc="-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84390" y="3386670"/>
            <a:ext cx="2044700" cy="635000"/>
          </a:xfrm>
          <a:custGeom>
            <a:avLst/>
            <a:gdLst/>
            <a:ahLst/>
            <a:cxnLst/>
            <a:rect l="l" t="t" r="r" b="b"/>
            <a:pathLst>
              <a:path w="2044700" h="635000">
                <a:moveTo>
                  <a:pt x="0" y="0"/>
                </a:moveTo>
                <a:lnTo>
                  <a:pt x="2044698" y="0"/>
                </a:lnTo>
                <a:lnTo>
                  <a:pt x="2044698" y="635000"/>
                </a:lnTo>
                <a:lnTo>
                  <a:pt x="0" y="635000"/>
                </a:lnTo>
                <a:lnTo>
                  <a:pt x="0" y="0"/>
                </a:lnTo>
                <a:close/>
              </a:path>
            </a:pathLst>
          </a:custGeom>
          <a:solidFill>
            <a:srgbClr val="A8D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84390" y="3386670"/>
            <a:ext cx="2044700" cy="635000"/>
          </a:xfrm>
          <a:custGeom>
            <a:avLst/>
            <a:gdLst/>
            <a:ahLst/>
            <a:cxnLst/>
            <a:rect l="l" t="t" r="r" b="b"/>
            <a:pathLst>
              <a:path w="2044700" h="635000">
                <a:moveTo>
                  <a:pt x="0" y="0"/>
                </a:moveTo>
                <a:lnTo>
                  <a:pt x="2044700" y="0"/>
                </a:lnTo>
                <a:lnTo>
                  <a:pt x="2044700" y="635000"/>
                </a:lnTo>
                <a:lnTo>
                  <a:pt x="0" y="635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651000" y="3505200"/>
            <a:ext cx="77025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vt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ble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819400" y="3705009"/>
            <a:ext cx="1626235" cy="2063750"/>
          </a:xfrm>
          <a:custGeom>
            <a:avLst/>
            <a:gdLst/>
            <a:ahLst/>
            <a:cxnLst/>
            <a:rect l="l" t="t" r="r" b="b"/>
            <a:pathLst>
              <a:path w="1626235" h="2063750">
                <a:moveTo>
                  <a:pt x="0" y="0"/>
                </a:moveTo>
                <a:lnTo>
                  <a:pt x="42621" y="693"/>
                </a:lnTo>
                <a:lnTo>
                  <a:pt x="84972" y="2762"/>
                </a:lnTo>
                <a:lnTo>
                  <a:pt x="127039" y="6189"/>
                </a:lnTo>
                <a:lnTo>
                  <a:pt x="168809" y="10959"/>
                </a:lnTo>
                <a:lnTo>
                  <a:pt x="210269" y="17053"/>
                </a:lnTo>
                <a:lnTo>
                  <a:pt x="251405" y="24454"/>
                </a:lnTo>
                <a:lnTo>
                  <a:pt x="292203" y="33147"/>
                </a:lnTo>
                <a:lnTo>
                  <a:pt x="332651" y="43113"/>
                </a:lnTo>
                <a:lnTo>
                  <a:pt x="372734" y="54337"/>
                </a:lnTo>
                <a:lnTo>
                  <a:pt x="412441" y="66800"/>
                </a:lnTo>
                <a:lnTo>
                  <a:pt x="451756" y="80487"/>
                </a:lnTo>
                <a:lnTo>
                  <a:pt x="490667" y="95380"/>
                </a:lnTo>
                <a:lnTo>
                  <a:pt x="529161" y="111462"/>
                </a:lnTo>
                <a:lnTo>
                  <a:pt x="567224" y="128716"/>
                </a:lnTo>
                <a:lnTo>
                  <a:pt x="604842" y="147125"/>
                </a:lnTo>
                <a:lnTo>
                  <a:pt x="642003" y="166673"/>
                </a:lnTo>
                <a:lnTo>
                  <a:pt x="678692" y="187342"/>
                </a:lnTo>
                <a:lnTo>
                  <a:pt x="714897" y="209116"/>
                </a:lnTo>
                <a:lnTo>
                  <a:pt x="750604" y="231977"/>
                </a:lnTo>
                <a:lnTo>
                  <a:pt x="785800" y="255909"/>
                </a:lnTo>
                <a:lnTo>
                  <a:pt x="820471" y="280895"/>
                </a:lnTo>
                <a:lnTo>
                  <a:pt x="854604" y="306917"/>
                </a:lnTo>
                <a:lnTo>
                  <a:pt x="888185" y="333960"/>
                </a:lnTo>
                <a:lnTo>
                  <a:pt x="921202" y="362005"/>
                </a:lnTo>
                <a:lnTo>
                  <a:pt x="953640" y="391035"/>
                </a:lnTo>
                <a:lnTo>
                  <a:pt x="985487" y="421035"/>
                </a:lnTo>
                <a:lnTo>
                  <a:pt x="1016729" y="451987"/>
                </a:lnTo>
                <a:lnTo>
                  <a:pt x="1047353" y="483874"/>
                </a:lnTo>
                <a:lnTo>
                  <a:pt x="1077344" y="516679"/>
                </a:lnTo>
                <a:lnTo>
                  <a:pt x="1106691" y="550386"/>
                </a:lnTo>
                <a:lnTo>
                  <a:pt x="1135379" y="584977"/>
                </a:lnTo>
                <a:lnTo>
                  <a:pt x="1163395" y="620434"/>
                </a:lnTo>
                <a:lnTo>
                  <a:pt x="1190726" y="656743"/>
                </a:lnTo>
                <a:lnTo>
                  <a:pt x="1217358" y="693885"/>
                </a:lnTo>
                <a:lnTo>
                  <a:pt x="1243279" y="731843"/>
                </a:lnTo>
                <a:lnTo>
                  <a:pt x="1268473" y="770601"/>
                </a:lnTo>
                <a:lnTo>
                  <a:pt x="1292929" y="810141"/>
                </a:lnTo>
                <a:lnTo>
                  <a:pt x="1316633" y="850448"/>
                </a:lnTo>
                <a:lnTo>
                  <a:pt x="1339571" y="891503"/>
                </a:lnTo>
                <a:lnTo>
                  <a:pt x="1361730" y="933289"/>
                </a:lnTo>
                <a:lnTo>
                  <a:pt x="1383096" y="975791"/>
                </a:lnTo>
                <a:lnTo>
                  <a:pt x="1403657" y="1018990"/>
                </a:lnTo>
                <a:lnTo>
                  <a:pt x="1423399" y="1062871"/>
                </a:lnTo>
                <a:lnTo>
                  <a:pt x="1442308" y="1107416"/>
                </a:lnTo>
                <a:lnTo>
                  <a:pt x="1460372" y="1152607"/>
                </a:lnTo>
                <a:lnTo>
                  <a:pt x="1477576" y="1198429"/>
                </a:lnTo>
                <a:lnTo>
                  <a:pt x="1493907" y="1244864"/>
                </a:lnTo>
                <a:lnTo>
                  <a:pt x="1509352" y="1291895"/>
                </a:lnTo>
                <a:lnTo>
                  <a:pt x="1523898" y="1339506"/>
                </a:lnTo>
                <a:lnTo>
                  <a:pt x="1537531" y="1387679"/>
                </a:lnTo>
                <a:lnTo>
                  <a:pt x="1550237" y="1436398"/>
                </a:lnTo>
                <a:lnTo>
                  <a:pt x="1562004" y="1485645"/>
                </a:lnTo>
                <a:lnTo>
                  <a:pt x="1572819" y="1535403"/>
                </a:lnTo>
                <a:lnTo>
                  <a:pt x="1582666" y="1585657"/>
                </a:lnTo>
                <a:lnTo>
                  <a:pt x="1591534" y="1636388"/>
                </a:lnTo>
                <a:lnTo>
                  <a:pt x="1599409" y="1687579"/>
                </a:lnTo>
                <a:lnTo>
                  <a:pt x="1606277" y="1739215"/>
                </a:lnTo>
                <a:lnTo>
                  <a:pt x="1612125" y="1791277"/>
                </a:lnTo>
                <a:lnTo>
                  <a:pt x="1616940" y="1843750"/>
                </a:lnTo>
                <a:lnTo>
                  <a:pt x="1620709" y="1896615"/>
                </a:lnTo>
                <a:lnTo>
                  <a:pt x="1623417" y="1949856"/>
                </a:lnTo>
                <a:lnTo>
                  <a:pt x="1625052" y="2003457"/>
                </a:lnTo>
                <a:lnTo>
                  <a:pt x="1625600" y="2057400"/>
                </a:lnTo>
                <a:lnTo>
                  <a:pt x="1625676" y="2063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417275" y="5729325"/>
            <a:ext cx="54610" cy="99060"/>
          </a:xfrm>
          <a:custGeom>
            <a:avLst/>
            <a:gdLst/>
            <a:ahLst/>
            <a:cxnLst/>
            <a:rect l="l" t="t" r="r" b="b"/>
            <a:pathLst>
              <a:path w="54610" h="99060">
                <a:moveTo>
                  <a:pt x="0" y="698"/>
                </a:moveTo>
                <a:lnTo>
                  <a:pt x="28562" y="98564"/>
                </a:lnTo>
                <a:lnTo>
                  <a:pt x="45867" y="33083"/>
                </a:lnTo>
                <a:lnTo>
                  <a:pt x="27724" y="33083"/>
                </a:lnTo>
                <a:lnTo>
                  <a:pt x="0" y="698"/>
                </a:lnTo>
                <a:close/>
              </a:path>
              <a:path w="54610" h="99060">
                <a:moveTo>
                  <a:pt x="54610" y="0"/>
                </a:moveTo>
                <a:lnTo>
                  <a:pt x="27724" y="33083"/>
                </a:lnTo>
                <a:lnTo>
                  <a:pt x="45867" y="33083"/>
                </a:lnTo>
                <a:lnTo>
                  <a:pt x="546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4222750" y="5759450"/>
          <a:ext cx="2260600" cy="193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6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1350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Shape::dtor()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solidFill>
                      <a:srgbClr val="A8D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Shape::render()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solidFill>
                      <a:srgbClr val="A8D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1350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Shape::resize()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8D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object 18"/>
          <p:cNvSpPr txBox="1"/>
          <p:nvPr/>
        </p:nvSpPr>
        <p:spPr>
          <a:xfrm>
            <a:off x="4432300" y="4686300"/>
            <a:ext cx="159131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Shape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vtable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86400" y="571500"/>
            <a:ext cx="2038350" cy="949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Circle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340600" y="2578100"/>
            <a:ext cx="104965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Circle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890000" y="3686949"/>
            <a:ext cx="1626235" cy="2063750"/>
          </a:xfrm>
          <a:custGeom>
            <a:avLst/>
            <a:gdLst/>
            <a:ahLst/>
            <a:cxnLst/>
            <a:rect l="l" t="t" r="r" b="b"/>
            <a:pathLst>
              <a:path w="1626234" h="2063750">
                <a:moveTo>
                  <a:pt x="0" y="0"/>
                </a:moveTo>
                <a:lnTo>
                  <a:pt x="42621" y="693"/>
                </a:lnTo>
                <a:lnTo>
                  <a:pt x="84972" y="2762"/>
                </a:lnTo>
                <a:lnTo>
                  <a:pt x="127039" y="6189"/>
                </a:lnTo>
                <a:lnTo>
                  <a:pt x="168809" y="10959"/>
                </a:lnTo>
                <a:lnTo>
                  <a:pt x="210269" y="17053"/>
                </a:lnTo>
                <a:lnTo>
                  <a:pt x="251405" y="24454"/>
                </a:lnTo>
                <a:lnTo>
                  <a:pt x="292203" y="33147"/>
                </a:lnTo>
                <a:lnTo>
                  <a:pt x="332651" y="43113"/>
                </a:lnTo>
                <a:lnTo>
                  <a:pt x="372734" y="54337"/>
                </a:lnTo>
                <a:lnTo>
                  <a:pt x="412441" y="66800"/>
                </a:lnTo>
                <a:lnTo>
                  <a:pt x="451756" y="80487"/>
                </a:lnTo>
                <a:lnTo>
                  <a:pt x="490667" y="95380"/>
                </a:lnTo>
                <a:lnTo>
                  <a:pt x="529161" y="111462"/>
                </a:lnTo>
                <a:lnTo>
                  <a:pt x="567224" y="128716"/>
                </a:lnTo>
                <a:lnTo>
                  <a:pt x="604842" y="147125"/>
                </a:lnTo>
                <a:lnTo>
                  <a:pt x="642003" y="166673"/>
                </a:lnTo>
                <a:lnTo>
                  <a:pt x="678692" y="187342"/>
                </a:lnTo>
                <a:lnTo>
                  <a:pt x="714897" y="209116"/>
                </a:lnTo>
                <a:lnTo>
                  <a:pt x="750604" y="231977"/>
                </a:lnTo>
                <a:lnTo>
                  <a:pt x="785800" y="255909"/>
                </a:lnTo>
                <a:lnTo>
                  <a:pt x="820471" y="280895"/>
                </a:lnTo>
                <a:lnTo>
                  <a:pt x="854604" y="306917"/>
                </a:lnTo>
                <a:lnTo>
                  <a:pt x="888185" y="333960"/>
                </a:lnTo>
                <a:lnTo>
                  <a:pt x="921202" y="362005"/>
                </a:lnTo>
                <a:lnTo>
                  <a:pt x="953640" y="391035"/>
                </a:lnTo>
                <a:lnTo>
                  <a:pt x="985487" y="421035"/>
                </a:lnTo>
                <a:lnTo>
                  <a:pt x="1016729" y="451987"/>
                </a:lnTo>
                <a:lnTo>
                  <a:pt x="1047353" y="483874"/>
                </a:lnTo>
                <a:lnTo>
                  <a:pt x="1077344" y="516679"/>
                </a:lnTo>
                <a:lnTo>
                  <a:pt x="1106691" y="550386"/>
                </a:lnTo>
                <a:lnTo>
                  <a:pt x="1135379" y="584977"/>
                </a:lnTo>
                <a:lnTo>
                  <a:pt x="1163395" y="620434"/>
                </a:lnTo>
                <a:lnTo>
                  <a:pt x="1190726" y="656743"/>
                </a:lnTo>
                <a:lnTo>
                  <a:pt x="1217358" y="693885"/>
                </a:lnTo>
                <a:lnTo>
                  <a:pt x="1243279" y="731843"/>
                </a:lnTo>
                <a:lnTo>
                  <a:pt x="1268473" y="770601"/>
                </a:lnTo>
                <a:lnTo>
                  <a:pt x="1292929" y="810141"/>
                </a:lnTo>
                <a:lnTo>
                  <a:pt x="1316633" y="850448"/>
                </a:lnTo>
                <a:lnTo>
                  <a:pt x="1339571" y="891503"/>
                </a:lnTo>
                <a:lnTo>
                  <a:pt x="1361730" y="933289"/>
                </a:lnTo>
                <a:lnTo>
                  <a:pt x="1383096" y="975791"/>
                </a:lnTo>
                <a:lnTo>
                  <a:pt x="1403657" y="1018990"/>
                </a:lnTo>
                <a:lnTo>
                  <a:pt x="1423399" y="1062871"/>
                </a:lnTo>
                <a:lnTo>
                  <a:pt x="1442308" y="1107416"/>
                </a:lnTo>
                <a:lnTo>
                  <a:pt x="1460372" y="1152607"/>
                </a:lnTo>
                <a:lnTo>
                  <a:pt x="1477576" y="1198429"/>
                </a:lnTo>
                <a:lnTo>
                  <a:pt x="1493907" y="1244864"/>
                </a:lnTo>
                <a:lnTo>
                  <a:pt x="1509352" y="1291895"/>
                </a:lnTo>
                <a:lnTo>
                  <a:pt x="1523898" y="1339506"/>
                </a:lnTo>
                <a:lnTo>
                  <a:pt x="1537531" y="1387679"/>
                </a:lnTo>
                <a:lnTo>
                  <a:pt x="1550237" y="1436398"/>
                </a:lnTo>
                <a:lnTo>
                  <a:pt x="1562004" y="1485645"/>
                </a:lnTo>
                <a:lnTo>
                  <a:pt x="1572819" y="1535403"/>
                </a:lnTo>
                <a:lnTo>
                  <a:pt x="1582666" y="1585657"/>
                </a:lnTo>
                <a:lnTo>
                  <a:pt x="1591534" y="1636388"/>
                </a:lnTo>
                <a:lnTo>
                  <a:pt x="1599409" y="1687579"/>
                </a:lnTo>
                <a:lnTo>
                  <a:pt x="1606277" y="1739215"/>
                </a:lnTo>
                <a:lnTo>
                  <a:pt x="1612125" y="1791277"/>
                </a:lnTo>
                <a:lnTo>
                  <a:pt x="1616940" y="1843750"/>
                </a:lnTo>
                <a:lnTo>
                  <a:pt x="1620709" y="1896615"/>
                </a:lnTo>
                <a:lnTo>
                  <a:pt x="1623417" y="1949856"/>
                </a:lnTo>
                <a:lnTo>
                  <a:pt x="1625052" y="2003457"/>
                </a:lnTo>
                <a:lnTo>
                  <a:pt x="1625600" y="2057400"/>
                </a:lnTo>
                <a:lnTo>
                  <a:pt x="1625676" y="2063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487876" y="5711266"/>
            <a:ext cx="54610" cy="99060"/>
          </a:xfrm>
          <a:custGeom>
            <a:avLst/>
            <a:gdLst/>
            <a:ahLst/>
            <a:cxnLst/>
            <a:rect l="l" t="t" r="r" b="b"/>
            <a:pathLst>
              <a:path w="54609" h="99060">
                <a:moveTo>
                  <a:pt x="0" y="698"/>
                </a:moveTo>
                <a:lnTo>
                  <a:pt x="28562" y="98551"/>
                </a:lnTo>
                <a:lnTo>
                  <a:pt x="45865" y="33083"/>
                </a:lnTo>
                <a:lnTo>
                  <a:pt x="27724" y="33083"/>
                </a:lnTo>
                <a:lnTo>
                  <a:pt x="0" y="698"/>
                </a:lnTo>
                <a:close/>
              </a:path>
              <a:path w="54609" h="99060">
                <a:moveTo>
                  <a:pt x="54609" y="0"/>
                </a:moveTo>
                <a:lnTo>
                  <a:pt x="27724" y="33083"/>
                </a:lnTo>
                <a:lnTo>
                  <a:pt x="45865" y="33083"/>
                </a:lnTo>
                <a:lnTo>
                  <a:pt x="546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7040600" y="3362248"/>
          <a:ext cx="2044700" cy="32226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2626">
                <a:tc>
                  <a:txBody>
                    <a:bodyPr/>
                    <a:lstStyle/>
                    <a:p>
                      <a:pPr marL="61594" algn="ctr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vtable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7952">
                      <a:solidFill>
                        <a:srgbClr val="000000"/>
                      </a:solidFill>
                      <a:prstDash val="solid"/>
                    </a:lnB>
                    <a:solidFill>
                      <a:srgbClr val="A8D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239">
                <a:tc>
                  <a:txBody>
                    <a:bodyPr/>
                    <a:lstStyle/>
                    <a:p>
                      <a:pPr marL="61594"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center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7952">
                      <a:solidFill>
                        <a:srgbClr val="000000"/>
                      </a:solidFill>
                      <a:prstDash val="solid"/>
                    </a:lnT>
                    <a:lnB w="27927">
                      <a:solidFill>
                        <a:srgbClr val="000000"/>
                      </a:solidFill>
                      <a:prstDash val="solid"/>
                    </a:lnB>
                    <a:solidFill>
                      <a:srgbClr val="A8D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240">
                <a:tc>
                  <a:txBody>
                    <a:bodyPr/>
                    <a:lstStyle/>
                    <a:p>
                      <a:pPr marL="61594"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major_axis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7927">
                      <a:solidFill>
                        <a:srgbClr val="000000"/>
                      </a:solidFill>
                      <a:prstDash val="solid"/>
                    </a:lnT>
                    <a:lnB w="27952">
                      <a:solidFill>
                        <a:srgbClr val="000000"/>
                      </a:solidFill>
                      <a:prstDash val="solid"/>
                    </a:lnB>
                    <a:solidFill>
                      <a:srgbClr val="00A8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9485">
                <a:tc>
                  <a:txBody>
                    <a:bodyPr/>
                    <a:lstStyle/>
                    <a:p>
                      <a:pPr marL="53340"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minor_axis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7952">
                      <a:solidFill>
                        <a:srgbClr val="000000"/>
                      </a:solidFill>
                      <a:prstDash val="solid"/>
                    </a:lnT>
                    <a:lnB w="46418">
                      <a:solidFill>
                        <a:srgbClr val="000000"/>
                      </a:solidFill>
                      <a:prstDash val="solid"/>
                    </a:lnB>
                    <a:solidFill>
                      <a:srgbClr val="00A8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0109">
                <a:tc>
                  <a:txBody>
                    <a:bodyPr/>
                    <a:lstStyle/>
                    <a:p>
                      <a:pPr marL="52705"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area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46418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solidFill>
                      <a:srgbClr val="A8D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10179050" y="5848350"/>
          <a:ext cx="2260600" cy="2578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6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1350">
                <a:tc>
                  <a:txBody>
                    <a:bodyPr/>
                    <a:lstStyle/>
                    <a:p>
                      <a:pPr marL="349250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Circle::dtor()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8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209550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Circle::render()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8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234950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Circle::resize()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8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350">
                <a:tc>
                  <a:txBody>
                    <a:bodyPr/>
                    <a:lstStyle/>
                    <a:p>
                      <a:pPr marL="222250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Circle::radius()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8D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object 18"/>
          <p:cNvSpPr txBox="1"/>
          <p:nvPr/>
        </p:nvSpPr>
        <p:spPr>
          <a:xfrm>
            <a:off x="10502900" y="5003800"/>
            <a:ext cx="159131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Circle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vtable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6400" y="2209800"/>
            <a:ext cx="6413935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class Circle: public Ellipse{</a:t>
            </a:r>
          </a:p>
          <a:p>
            <a:endParaRPr lang="en-US" altLang="zh-CN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	Circle(float radius);</a:t>
            </a:r>
          </a:p>
          <a:p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800" b="1" dirty="0">
                <a:latin typeface="Courier New" pitchFamily="49" charset="0"/>
                <a:cs typeface="Courier New" pitchFamily="49" charset="0"/>
              </a:rPr>
              <a:t>virtual void render();</a:t>
            </a:r>
          </a:p>
          <a:p>
            <a:r>
              <a:rPr lang="en-US" altLang="zh-CN" sz="2800" b="1" dirty="0">
                <a:latin typeface="Courier New" pitchFamily="49" charset="0"/>
                <a:cs typeface="Courier New" pitchFamily="49" charset="0"/>
              </a:rPr>
              <a:t>	virtual void resize();</a:t>
            </a:r>
          </a:p>
          <a:p>
            <a:r>
              <a:rPr lang="en-US" altLang="zh-CN" sz="2800" b="1" dirty="0">
                <a:latin typeface="Courier New" pitchFamily="49" charset="0"/>
                <a:cs typeface="Courier New" pitchFamily="49" charset="0"/>
              </a:rPr>
              <a:t>	virtual float radius();</a:t>
            </a:r>
          </a:p>
          <a:p>
            <a:endParaRPr lang="en-US" altLang="zh-CN" sz="2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protected:</a:t>
            </a:r>
          </a:p>
          <a:p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	float area;</a:t>
            </a:r>
          </a:p>
          <a:p>
            <a:endParaRPr lang="en-US" altLang="zh-CN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};</a:t>
            </a:r>
            <a:endParaRPr lang="zh-CN" altLang="en-US" sz="2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46600" y="889000"/>
            <a:ext cx="3921760" cy="94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Inheritance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7900" y="2209800"/>
            <a:ext cx="10205720" cy="1336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2600" indent="-469900">
              <a:lnSpc>
                <a:spcPts val="2870"/>
              </a:lnSpc>
              <a:buChar char="•"/>
              <a:tabLst>
                <a:tab pos="481965" algn="l"/>
                <a:tab pos="482600" algn="l"/>
                <a:tab pos="1447800" algn="l"/>
                <a:tab pos="3352165" algn="l"/>
                <a:tab pos="4801235" algn="l"/>
                <a:tab pos="5606415" algn="l"/>
              </a:tabLst>
            </a:pPr>
            <a:r>
              <a:rPr sz="3800" spc="-5" dirty="0">
                <a:latin typeface="Arial"/>
                <a:cs typeface="Arial"/>
              </a:rPr>
              <a:t>The	ability</a:t>
            </a:r>
            <a:r>
              <a:rPr sz="3800" spc="10" dirty="0">
                <a:latin typeface="Arial"/>
                <a:cs typeface="Arial"/>
              </a:rPr>
              <a:t> </a:t>
            </a:r>
            <a:r>
              <a:rPr sz="3800" spc="-5" dirty="0">
                <a:latin typeface="Arial"/>
                <a:cs typeface="Arial"/>
              </a:rPr>
              <a:t>to	define	the	</a:t>
            </a:r>
            <a:r>
              <a:rPr sz="3800" dirty="0">
                <a:latin typeface="Arial"/>
                <a:cs typeface="Arial"/>
              </a:rPr>
              <a:t>behavior</a:t>
            </a:r>
            <a:r>
              <a:rPr sz="3800" spc="-10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or</a:t>
            </a:r>
          </a:p>
          <a:p>
            <a:pPr marL="482600" marR="5080">
              <a:lnSpc>
                <a:spcPct val="76800"/>
              </a:lnSpc>
              <a:spcBef>
                <a:spcPts val="475"/>
              </a:spcBef>
              <a:tabLst>
                <a:tab pos="3889375" algn="l"/>
                <a:tab pos="5365115" algn="l"/>
              </a:tabLst>
            </a:pPr>
            <a:r>
              <a:rPr sz="3800" spc="-5" dirty="0">
                <a:latin typeface="Arial"/>
                <a:cs typeface="Arial"/>
              </a:rPr>
              <a:t>implementation	</a:t>
            </a:r>
            <a:r>
              <a:rPr sz="3800" dirty="0">
                <a:latin typeface="Arial"/>
                <a:cs typeface="Arial"/>
              </a:rPr>
              <a:t>of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one	class as a</a:t>
            </a:r>
            <a:r>
              <a:rPr sz="3800" spc="-90" dirty="0">
                <a:latin typeface="Arial"/>
                <a:cs typeface="Arial"/>
              </a:rPr>
              <a:t> </a:t>
            </a:r>
            <a:r>
              <a:rPr sz="3800" b="1" i="1" dirty="0">
                <a:latin typeface="Arial"/>
                <a:cs typeface="Arial"/>
              </a:rPr>
              <a:t>superset</a:t>
            </a:r>
            <a:r>
              <a:rPr sz="3800" b="1" i="1" spc="-30" dirty="0">
                <a:latin typeface="Arial"/>
                <a:cs typeface="Arial"/>
              </a:rPr>
              <a:t> </a:t>
            </a:r>
            <a:r>
              <a:rPr sz="3800" spc="-5" dirty="0">
                <a:latin typeface="Arial"/>
                <a:cs typeface="Arial"/>
              </a:rPr>
              <a:t>of  another</a:t>
            </a:r>
            <a:r>
              <a:rPr sz="3800" spc="-7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class</a:t>
            </a:r>
          </a:p>
        </p:txBody>
      </p:sp>
      <p:sp>
        <p:nvSpPr>
          <p:cNvPr id="4" name="object 4"/>
          <p:cNvSpPr/>
          <p:nvPr/>
        </p:nvSpPr>
        <p:spPr>
          <a:xfrm>
            <a:off x="3037247" y="4012572"/>
            <a:ext cx="6171676" cy="45461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368800" y="5994400"/>
            <a:ext cx="1201420" cy="528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dirty="0">
                <a:latin typeface="Times New Roman"/>
                <a:cs typeface="Times New Roman"/>
              </a:rPr>
              <a:t>P</a:t>
            </a:r>
            <a:r>
              <a:rPr sz="3400" spc="-5" dirty="0">
                <a:latin typeface="Times New Roman"/>
                <a:cs typeface="Times New Roman"/>
              </a:rPr>
              <a:t>e</a:t>
            </a:r>
            <a:r>
              <a:rPr sz="3400" dirty="0">
                <a:latin typeface="Times New Roman"/>
                <a:cs typeface="Times New Roman"/>
              </a:rPr>
              <a:t>rson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40600" y="5969000"/>
            <a:ext cx="1344930" cy="528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dirty="0">
                <a:latin typeface="Times New Roman"/>
                <a:cs typeface="Times New Roman"/>
              </a:rPr>
              <a:t>S</a:t>
            </a:r>
            <a:r>
              <a:rPr sz="3400" spc="-5" dirty="0">
                <a:latin typeface="Times New Roman"/>
                <a:cs typeface="Times New Roman"/>
              </a:rPr>
              <a:t>t</a:t>
            </a:r>
            <a:r>
              <a:rPr sz="3400" dirty="0">
                <a:latin typeface="Times New Roman"/>
                <a:cs typeface="Times New Roman"/>
              </a:rPr>
              <a:t>ud</a:t>
            </a:r>
            <a:r>
              <a:rPr sz="3400" spc="-5" dirty="0">
                <a:latin typeface="Times New Roman"/>
                <a:cs typeface="Times New Roman"/>
              </a:rPr>
              <a:t>e</a:t>
            </a:r>
            <a:r>
              <a:rPr sz="3400" dirty="0">
                <a:latin typeface="Times New Roman"/>
                <a:cs typeface="Times New Roman"/>
              </a:rPr>
              <a:t>nt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756900" y="8940800"/>
            <a:ext cx="1530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4900" y="317500"/>
            <a:ext cx="5716270" cy="949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What </a:t>
            </a:r>
            <a:r>
              <a:rPr dirty="0"/>
              <a:t>happens</a:t>
            </a:r>
            <a:r>
              <a:rPr spc="-90" dirty="0"/>
              <a:t> </a:t>
            </a:r>
            <a:r>
              <a:rPr dirty="0"/>
              <a:t>if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4900" y="317500"/>
            <a:ext cx="5716270" cy="949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What </a:t>
            </a:r>
            <a:r>
              <a:rPr dirty="0"/>
              <a:t>happens</a:t>
            </a:r>
            <a:r>
              <a:rPr spc="-90" dirty="0"/>
              <a:t> </a:t>
            </a:r>
            <a:r>
              <a:rPr dirty="0"/>
              <a:t>if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97000" y="2169139"/>
            <a:ext cx="1838960" cy="1235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5199"/>
              </a:lnSpc>
            </a:pPr>
            <a:r>
              <a:rPr sz="3400" spc="-5" dirty="0">
                <a:latin typeface="Courier New"/>
                <a:cs typeface="Courier New"/>
              </a:rPr>
              <a:t>Ellipse  Circle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69985" y="2247900"/>
            <a:ext cx="3912235" cy="1156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-5" dirty="0">
                <a:latin typeface="Courier New"/>
                <a:cs typeface="Courier New"/>
              </a:rPr>
              <a:t>elly(20F,</a:t>
            </a:r>
            <a:r>
              <a:rPr sz="3400" spc="-95" dirty="0">
                <a:latin typeface="Courier New"/>
                <a:cs typeface="Courier New"/>
              </a:rPr>
              <a:t> </a:t>
            </a:r>
            <a:r>
              <a:rPr sz="3400" spc="-5" dirty="0">
                <a:latin typeface="Courier New"/>
                <a:cs typeface="Courier New"/>
              </a:rPr>
              <a:t>40F);</a:t>
            </a:r>
            <a:endParaRPr sz="3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3400" spc="-5" dirty="0">
                <a:latin typeface="Courier New"/>
                <a:cs typeface="Courier New"/>
              </a:rPr>
              <a:t>circ(60F);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97000" y="3441700"/>
            <a:ext cx="6244590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26260" algn="l"/>
              </a:tabLst>
            </a:pPr>
            <a:r>
              <a:rPr sz="3400" spc="-5" dirty="0">
                <a:latin typeface="Courier New"/>
                <a:cs typeface="Courier New"/>
              </a:rPr>
              <a:t>elly</a:t>
            </a:r>
            <a:r>
              <a:rPr sz="3400" dirty="0">
                <a:latin typeface="Courier New"/>
                <a:cs typeface="Courier New"/>
              </a:rPr>
              <a:t> =	</a:t>
            </a:r>
            <a:r>
              <a:rPr sz="3400" spc="-5" dirty="0">
                <a:latin typeface="Courier New"/>
                <a:cs typeface="Courier New"/>
              </a:rPr>
              <a:t>circ; // 10 in</a:t>
            </a:r>
            <a:r>
              <a:rPr sz="3400" spc="-65" dirty="0">
                <a:latin typeface="Courier New"/>
                <a:cs typeface="Courier New"/>
              </a:rPr>
              <a:t> </a:t>
            </a:r>
            <a:r>
              <a:rPr sz="3400" spc="-5" dirty="0">
                <a:latin typeface="Courier New"/>
                <a:cs typeface="Courier New"/>
              </a:rPr>
              <a:t>5?</a:t>
            </a:r>
            <a:endParaRPr sz="3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4900" y="317500"/>
            <a:ext cx="5716270" cy="949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What </a:t>
            </a:r>
            <a:r>
              <a:rPr dirty="0"/>
              <a:t>happens</a:t>
            </a:r>
            <a:r>
              <a:rPr spc="-90" dirty="0"/>
              <a:t> </a:t>
            </a:r>
            <a:r>
              <a:rPr dirty="0"/>
              <a:t>if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97000" y="2169139"/>
            <a:ext cx="1838960" cy="1235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5199"/>
              </a:lnSpc>
            </a:pPr>
            <a:r>
              <a:rPr sz="3400" spc="-5" dirty="0">
                <a:latin typeface="Courier New"/>
                <a:cs typeface="Courier New"/>
              </a:rPr>
              <a:t>Ellipse  Circle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69985" y="2247900"/>
            <a:ext cx="3912235" cy="1156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-5" dirty="0">
                <a:latin typeface="Courier New"/>
                <a:cs typeface="Courier New"/>
              </a:rPr>
              <a:t>elly(20F,</a:t>
            </a:r>
            <a:r>
              <a:rPr sz="3400" spc="-95" dirty="0">
                <a:latin typeface="Courier New"/>
                <a:cs typeface="Courier New"/>
              </a:rPr>
              <a:t> </a:t>
            </a:r>
            <a:r>
              <a:rPr sz="3400" spc="-5" dirty="0">
                <a:latin typeface="Courier New"/>
                <a:cs typeface="Courier New"/>
              </a:rPr>
              <a:t>40F);</a:t>
            </a:r>
            <a:endParaRPr sz="3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3400" spc="-5" dirty="0">
                <a:latin typeface="Courier New"/>
                <a:cs typeface="Courier New"/>
              </a:rPr>
              <a:t>circ(60F);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3900" y="3441700"/>
            <a:ext cx="10258425" cy="2482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85800">
              <a:lnSpc>
                <a:spcPct val="100000"/>
              </a:lnSpc>
              <a:tabLst>
                <a:tab pos="2499360" algn="l"/>
              </a:tabLst>
            </a:pPr>
            <a:r>
              <a:rPr sz="3400" spc="-5" dirty="0">
                <a:latin typeface="Courier New"/>
                <a:cs typeface="Courier New"/>
              </a:rPr>
              <a:t>elly</a:t>
            </a:r>
            <a:r>
              <a:rPr sz="3400" dirty="0">
                <a:latin typeface="Courier New"/>
                <a:cs typeface="Courier New"/>
              </a:rPr>
              <a:t> =	</a:t>
            </a:r>
            <a:r>
              <a:rPr sz="3400" spc="-5" dirty="0">
                <a:latin typeface="Courier New"/>
                <a:cs typeface="Courier New"/>
              </a:rPr>
              <a:t>circ; // 10 in</a:t>
            </a:r>
            <a:r>
              <a:rPr sz="3400" spc="-65" dirty="0">
                <a:latin typeface="Courier New"/>
                <a:cs typeface="Courier New"/>
              </a:rPr>
              <a:t> </a:t>
            </a:r>
            <a:r>
              <a:rPr sz="3400" spc="-5" dirty="0">
                <a:latin typeface="Courier New"/>
                <a:cs typeface="Courier New"/>
              </a:rPr>
              <a:t>5?</a:t>
            </a:r>
            <a:endParaRPr sz="3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9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  <a:tab pos="1508760" algn="l"/>
                <a:tab pos="5066665" algn="l"/>
              </a:tabLst>
            </a:pPr>
            <a:r>
              <a:rPr sz="3800" dirty="0">
                <a:latin typeface="Arial"/>
                <a:cs typeface="Arial"/>
              </a:rPr>
              <a:t>Area	of </a:t>
            </a:r>
            <a:r>
              <a:rPr sz="3400" dirty="0">
                <a:latin typeface="Courier New"/>
                <a:cs typeface="Courier New"/>
              </a:rPr>
              <a:t>circ</a:t>
            </a:r>
            <a:r>
              <a:rPr sz="3400" spc="-1105" dirty="0">
                <a:latin typeface="Courier New"/>
                <a:cs typeface="Courier New"/>
              </a:rPr>
              <a:t> </a:t>
            </a:r>
            <a:r>
              <a:rPr sz="3800" dirty="0">
                <a:latin typeface="Arial"/>
                <a:cs typeface="Arial"/>
              </a:rPr>
              <a:t>is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sliced	</a:t>
            </a:r>
            <a:r>
              <a:rPr sz="3800" spc="-25" dirty="0">
                <a:latin typeface="Arial"/>
                <a:cs typeface="Arial"/>
              </a:rPr>
              <a:t>off</a:t>
            </a:r>
            <a:endParaRPr sz="3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940"/>
              </a:spcBef>
            </a:pPr>
            <a:r>
              <a:rPr sz="3400" dirty="0">
                <a:latin typeface="Arial"/>
                <a:cs typeface="Arial"/>
              </a:rPr>
              <a:t>–</a:t>
            </a:r>
            <a:r>
              <a:rPr sz="3400" spc="-545" dirty="0">
                <a:latin typeface="Arial"/>
                <a:cs typeface="Arial"/>
              </a:rPr>
              <a:t> </a:t>
            </a:r>
            <a:r>
              <a:rPr sz="3400" spc="-5" dirty="0">
                <a:latin typeface="Arial"/>
                <a:cs typeface="Arial"/>
              </a:rPr>
              <a:t>(Only</a:t>
            </a:r>
            <a:r>
              <a:rPr sz="3400" spc="-10" dirty="0">
                <a:latin typeface="Arial"/>
                <a:cs typeface="Arial"/>
              </a:rPr>
              <a:t> </a:t>
            </a:r>
            <a:r>
              <a:rPr sz="3400" spc="-5" dirty="0">
                <a:latin typeface="Arial"/>
                <a:cs typeface="Arial"/>
              </a:rPr>
              <a:t>the </a:t>
            </a:r>
            <a:r>
              <a:rPr sz="3400" dirty="0">
                <a:latin typeface="Arial"/>
                <a:cs typeface="Arial"/>
              </a:rPr>
              <a:t>part</a:t>
            </a:r>
            <a:r>
              <a:rPr sz="3400" spc="-10" dirty="0">
                <a:latin typeface="Arial"/>
                <a:cs typeface="Arial"/>
              </a:rPr>
              <a:t> </a:t>
            </a:r>
            <a:r>
              <a:rPr sz="3400" dirty="0">
                <a:latin typeface="Arial"/>
                <a:cs typeface="Arial"/>
              </a:rPr>
              <a:t>of</a:t>
            </a:r>
            <a:r>
              <a:rPr sz="3400" spc="-10" dirty="0">
                <a:latin typeface="Arial"/>
                <a:cs typeface="Arial"/>
              </a:rPr>
              <a:t> </a:t>
            </a:r>
            <a:r>
              <a:rPr sz="2800" dirty="0">
                <a:latin typeface="Courier New"/>
                <a:cs typeface="Courier New"/>
              </a:rPr>
              <a:t>circ</a:t>
            </a:r>
            <a:r>
              <a:rPr sz="2800" spc="-910" dirty="0">
                <a:latin typeface="Courier New"/>
                <a:cs typeface="Courier New"/>
              </a:rPr>
              <a:t> </a:t>
            </a:r>
            <a:r>
              <a:rPr sz="3400" spc="-5" dirty="0">
                <a:latin typeface="Arial"/>
                <a:cs typeface="Arial"/>
              </a:rPr>
              <a:t>that</a:t>
            </a:r>
            <a:r>
              <a:rPr sz="3400" spc="-10" dirty="0">
                <a:latin typeface="Arial"/>
                <a:cs typeface="Arial"/>
              </a:rPr>
              <a:t> </a:t>
            </a:r>
            <a:r>
              <a:rPr sz="3400" spc="-5" dirty="0">
                <a:latin typeface="Arial"/>
                <a:cs typeface="Arial"/>
              </a:rPr>
              <a:t>fits</a:t>
            </a:r>
            <a:r>
              <a:rPr sz="3400" spc="-10" dirty="0">
                <a:latin typeface="Arial"/>
                <a:cs typeface="Arial"/>
              </a:rPr>
              <a:t> </a:t>
            </a:r>
            <a:r>
              <a:rPr sz="3400" dirty="0">
                <a:latin typeface="Arial"/>
                <a:cs typeface="Arial"/>
              </a:rPr>
              <a:t>in</a:t>
            </a:r>
            <a:r>
              <a:rPr sz="3400" spc="-5" dirty="0">
                <a:latin typeface="Arial"/>
                <a:cs typeface="Arial"/>
              </a:rPr>
              <a:t> </a:t>
            </a:r>
            <a:r>
              <a:rPr sz="2800" dirty="0">
                <a:latin typeface="Courier New"/>
                <a:cs typeface="Courier New"/>
              </a:rPr>
              <a:t>elly</a:t>
            </a:r>
            <a:r>
              <a:rPr sz="2800" spc="-910" dirty="0">
                <a:latin typeface="Courier New"/>
                <a:cs typeface="Courier New"/>
              </a:rPr>
              <a:t> </a:t>
            </a:r>
            <a:r>
              <a:rPr sz="3400" spc="-5" dirty="0">
                <a:latin typeface="Arial"/>
                <a:cs typeface="Arial"/>
              </a:rPr>
              <a:t>gets</a:t>
            </a:r>
            <a:r>
              <a:rPr sz="3400" spc="-10" dirty="0">
                <a:latin typeface="Arial"/>
                <a:cs typeface="Arial"/>
              </a:rPr>
              <a:t> </a:t>
            </a:r>
            <a:r>
              <a:rPr sz="3400" dirty="0">
                <a:latin typeface="Arial"/>
                <a:cs typeface="Arial"/>
              </a:rPr>
              <a:t>copied)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4900" y="317500"/>
            <a:ext cx="5716270" cy="949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What </a:t>
            </a:r>
            <a:r>
              <a:rPr dirty="0"/>
              <a:t>happens</a:t>
            </a:r>
            <a:r>
              <a:rPr spc="-90" dirty="0"/>
              <a:t> </a:t>
            </a:r>
            <a:r>
              <a:rPr dirty="0"/>
              <a:t>if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97000" y="2169139"/>
            <a:ext cx="1838960" cy="1235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5199"/>
              </a:lnSpc>
            </a:pPr>
            <a:r>
              <a:rPr sz="3400" spc="-5" dirty="0">
                <a:latin typeface="Courier New"/>
                <a:cs typeface="Courier New"/>
              </a:rPr>
              <a:t>Ellipse  Circle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69985" y="2247900"/>
            <a:ext cx="3912235" cy="1156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-5" dirty="0">
                <a:latin typeface="Courier New"/>
                <a:cs typeface="Courier New"/>
              </a:rPr>
              <a:t>elly(20F,</a:t>
            </a:r>
            <a:r>
              <a:rPr sz="3400" spc="-95" dirty="0">
                <a:latin typeface="Courier New"/>
                <a:cs typeface="Courier New"/>
              </a:rPr>
              <a:t> </a:t>
            </a:r>
            <a:r>
              <a:rPr sz="3400" spc="-5" dirty="0">
                <a:latin typeface="Courier New"/>
                <a:cs typeface="Courier New"/>
              </a:rPr>
              <a:t>40F);</a:t>
            </a:r>
            <a:endParaRPr sz="3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3400" spc="-5" dirty="0">
                <a:latin typeface="Courier New"/>
                <a:cs typeface="Courier New"/>
              </a:rPr>
              <a:t>circ(60F);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3900" y="3441700"/>
            <a:ext cx="10757535" cy="434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85800">
              <a:lnSpc>
                <a:spcPct val="100000"/>
              </a:lnSpc>
              <a:tabLst>
                <a:tab pos="2499360" algn="l"/>
              </a:tabLst>
            </a:pPr>
            <a:r>
              <a:rPr sz="3400" spc="-5" dirty="0">
                <a:latin typeface="Courier New"/>
                <a:cs typeface="Courier New"/>
              </a:rPr>
              <a:t>elly</a:t>
            </a:r>
            <a:r>
              <a:rPr sz="3400" dirty="0">
                <a:latin typeface="Courier New"/>
                <a:cs typeface="Courier New"/>
              </a:rPr>
              <a:t> =	</a:t>
            </a:r>
            <a:r>
              <a:rPr sz="3400" spc="-5" dirty="0">
                <a:latin typeface="Courier New"/>
                <a:cs typeface="Courier New"/>
              </a:rPr>
              <a:t>circ; // 10 in</a:t>
            </a:r>
            <a:r>
              <a:rPr sz="3400" spc="-65" dirty="0">
                <a:latin typeface="Courier New"/>
                <a:cs typeface="Courier New"/>
              </a:rPr>
              <a:t> </a:t>
            </a:r>
            <a:r>
              <a:rPr sz="3400" spc="-5" dirty="0">
                <a:latin typeface="Courier New"/>
                <a:cs typeface="Courier New"/>
              </a:rPr>
              <a:t>5?</a:t>
            </a:r>
            <a:endParaRPr sz="3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9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  <a:tab pos="1508760" algn="l"/>
                <a:tab pos="5066665" algn="l"/>
              </a:tabLst>
            </a:pPr>
            <a:r>
              <a:rPr sz="3800" dirty="0">
                <a:latin typeface="Arial"/>
                <a:cs typeface="Arial"/>
              </a:rPr>
              <a:t>Area	of </a:t>
            </a:r>
            <a:r>
              <a:rPr sz="3400" dirty="0">
                <a:latin typeface="Courier New"/>
                <a:cs typeface="Courier New"/>
              </a:rPr>
              <a:t>circ</a:t>
            </a:r>
            <a:r>
              <a:rPr sz="3400" spc="-1105" dirty="0">
                <a:latin typeface="Courier New"/>
                <a:cs typeface="Courier New"/>
              </a:rPr>
              <a:t> </a:t>
            </a:r>
            <a:r>
              <a:rPr sz="3800" dirty="0">
                <a:latin typeface="Arial"/>
                <a:cs typeface="Arial"/>
              </a:rPr>
              <a:t>is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sliced	</a:t>
            </a:r>
            <a:r>
              <a:rPr sz="3800" spc="-25" dirty="0">
                <a:latin typeface="Arial"/>
                <a:cs typeface="Arial"/>
              </a:rPr>
              <a:t>off</a:t>
            </a:r>
            <a:endParaRPr sz="3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940"/>
              </a:spcBef>
            </a:pPr>
            <a:r>
              <a:rPr sz="3400" dirty="0">
                <a:latin typeface="Arial"/>
                <a:cs typeface="Arial"/>
              </a:rPr>
              <a:t>–</a:t>
            </a:r>
            <a:r>
              <a:rPr sz="3400" spc="-545" dirty="0">
                <a:latin typeface="Arial"/>
                <a:cs typeface="Arial"/>
              </a:rPr>
              <a:t> </a:t>
            </a:r>
            <a:r>
              <a:rPr sz="3400" spc="-5" dirty="0">
                <a:latin typeface="Arial"/>
                <a:cs typeface="Arial"/>
              </a:rPr>
              <a:t>(Only</a:t>
            </a:r>
            <a:r>
              <a:rPr sz="3400" spc="-10" dirty="0">
                <a:latin typeface="Arial"/>
                <a:cs typeface="Arial"/>
              </a:rPr>
              <a:t> </a:t>
            </a:r>
            <a:r>
              <a:rPr sz="3400" spc="-5" dirty="0">
                <a:latin typeface="Arial"/>
                <a:cs typeface="Arial"/>
              </a:rPr>
              <a:t>the </a:t>
            </a:r>
            <a:r>
              <a:rPr sz="3400" dirty="0">
                <a:latin typeface="Arial"/>
                <a:cs typeface="Arial"/>
              </a:rPr>
              <a:t>part</a:t>
            </a:r>
            <a:r>
              <a:rPr sz="3400" spc="-10" dirty="0">
                <a:latin typeface="Arial"/>
                <a:cs typeface="Arial"/>
              </a:rPr>
              <a:t> </a:t>
            </a:r>
            <a:r>
              <a:rPr sz="3400" dirty="0">
                <a:latin typeface="Arial"/>
                <a:cs typeface="Arial"/>
              </a:rPr>
              <a:t>of</a:t>
            </a:r>
            <a:r>
              <a:rPr sz="3400" spc="-10" dirty="0">
                <a:latin typeface="Arial"/>
                <a:cs typeface="Arial"/>
              </a:rPr>
              <a:t> </a:t>
            </a:r>
            <a:r>
              <a:rPr sz="2800" dirty="0">
                <a:latin typeface="Courier New"/>
                <a:cs typeface="Courier New"/>
              </a:rPr>
              <a:t>circ</a:t>
            </a:r>
            <a:r>
              <a:rPr sz="2800" spc="-910" dirty="0">
                <a:latin typeface="Courier New"/>
                <a:cs typeface="Courier New"/>
              </a:rPr>
              <a:t> </a:t>
            </a:r>
            <a:r>
              <a:rPr sz="3400" spc="-5" dirty="0">
                <a:latin typeface="Arial"/>
                <a:cs typeface="Arial"/>
              </a:rPr>
              <a:t>that</a:t>
            </a:r>
            <a:r>
              <a:rPr sz="3400" spc="-10" dirty="0">
                <a:latin typeface="Arial"/>
                <a:cs typeface="Arial"/>
              </a:rPr>
              <a:t> </a:t>
            </a:r>
            <a:r>
              <a:rPr sz="3400" spc="-5" dirty="0">
                <a:latin typeface="Arial"/>
                <a:cs typeface="Arial"/>
              </a:rPr>
              <a:t>fits</a:t>
            </a:r>
            <a:r>
              <a:rPr sz="3400" spc="-10" dirty="0">
                <a:latin typeface="Arial"/>
                <a:cs typeface="Arial"/>
              </a:rPr>
              <a:t> </a:t>
            </a:r>
            <a:r>
              <a:rPr sz="3400" dirty="0">
                <a:latin typeface="Arial"/>
                <a:cs typeface="Arial"/>
              </a:rPr>
              <a:t>in</a:t>
            </a:r>
            <a:r>
              <a:rPr sz="3400" spc="-5" dirty="0">
                <a:latin typeface="Arial"/>
                <a:cs typeface="Arial"/>
              </a:rPr>
              <a:t> </a:t>
            </a:r>
            <a:r>
              <a:rPr sz="2800" dirty="0">
                <a:latin typeface="Courier New"/>
                <a:cs typeface="Courier New"/>
              </a:rPr>
              <a:t>elly</a:t>
            </a:r>
            <a:r>
              <a:rPr sz="2800" spc="-910" dirty="0">
                <a:latin typeface="Courier New"/>
                <a:cs typeface="Courier New"/>
              </a:rPr>
              <a:t> </a:t>
            </a:r>
            <a:r>
              <a:rPr sz="3400" spc="-5" dirty="0">
                <a:latin typeface="Arial"/>
                <a:cs typeface="Arial"/>
              </a:rPr>
              <a:t>gets</a:t>
            </a:r>
            <a:r>
              <a:rPr sz="3400" spc="-10" dirty="0">
                <a:latin typeface="Arial"/>
                <a:cs typeface="Arial"/>
              </a:rPr>
              <a:t> </a:t>
            </a:r>
            <a:r>
              <a:rPr sz="3400" dirty="0">
                <a:latin typeface="Arial"/>
                <a:cs typeface="Arial"/>
              </a:rPr>
              <a:t>copied)</a:t>
            </a:r>
            <a:endParaRPr sz="3400">
              <a:latin typeface="Arial"/>
              <a:cs typeface="Arial"/>
            </a:endParaRPr>
          </a:p>
          <a:p>
            <a:pPr marL="355600" marR="5080" indent="-342900">
              <a:lnSpc>
                <a:spcPts val="4500"/>
              </a:lnSpc>
              <a:spcBef>
                <a:spcPts val="1120"/>
              </a:spcBef>
              <a:buChar char="•"/>
              <a:tabLst>
                <a:tab pos="355600" algn="l"/>
                <a:tab pos="1160145" algn="l"/>
                <a:tab pos="1858010" algn="l"/>
                <a:tab pos="2715895" algn="l"/>
                <a:tab pos="7293609" algn="l"/>
                <a:tab pos="8715375" algn="l"/>
              </a:tabLst>
            </a:pPr>
            <a:r>
              <a:rPr sz="3800" spc="-5" dirty="0">
                <a:latin typeface="Arial"/>
                <a:cs typeface="Arial"/>
              </a:rPr>
              <a:t>Vtable	from </a:t>
            </a:r>
            <a:r>
              <a:rPr sz="3400" dirty="0">
                <a:latin typeface="Courier New"/>
                <a:cs typeface="Courier New"/>
              </a:rPr>
              <a:t>circ</a:t>
            </a:r>
            <a:r>
              <a:rPr sz="3400" spc="-1095" dirty="0">
                <a:latin typeface="Courier New"/>
                <a:cs typeface="Courier New"/>
              </a:rPr>
              <a:t> </a:t>
            </a:r>
            <a:r>
              <a:rPr sz="3800" dirty="0">
                <a:latin typeface="Arial"/>
                <a:cs typeface="Arial"/>
              </a:rPr>
              <a:t>is ignored; </a:t>
            </a:r>
            <a:r>
              <a:rPr sz="3800" spc="-5" dirty="0">
                <a:latin typeface="Arial"/>
                <a:cs typeface="Arial"/>
              </a:rPr>
              <a:t>the	vtable	</a:t>
            </a:r>
            <a:r>
              <a:rPr sz="3800" dirty="0">
                <a:latin typeface="Arial"/>
                <a:cs typeface="Arial"/>
              </a:rPr>
              <a:t>in</a:t>
            </a:r>
            <a:r>
              <a:rPr sz="3800" spc="-60" dirty="0">
                <a:latin typeface="Arial"/>
                <a:cs typeface="Arial"/>
              </a:rPr>
              <a:t> </a:t>
            </a:r>
            <a:r>
              <a:rPr sz="3400" dirty="0">
                <a:latin typeface="Courier New"/>
                <a:cs typeface="Courier New"/>
              </a:rPr>
              <a:t>elly</a:t>
            </a:r>
            <a:r>
              <a:rPr sz="3400" spc="-1150" dirty="0">
                <a:latin typeface="Courier New"/>
                <a:cs typeface="Courier New"/>
              </a:rPr>
              <a:t> </a:t>
            </a:r>
            <a:r>
              <a:rPr sz="3800" dirty="0">
                <a:latin typeface="Arial"/>
                <a:cs typeface="Arial"/>
              </a:rPr>
              <a:t>is  </a:t>
            </a:r>
            <a:r>
              <a:rPr sz="3800" spc="-5" dirty="0">
                <a:latin typeface="Arial"/>
                <a:cs typeface="Arial"/>
              </a:rPr>
              <a:t>the	</a:t>
            </a:r>
            <a:r>
              <a:rPr sz="3800" dirty="0">
                <a:latin typeface="Arial"/>
                <a:cs typeface="Arial"/>
              </a:rPr>
              <a:t>Ellipse	</a:t>
            </a:r>
            <a:r>
              <a:rPr sz="3800" spc="-5" dirty="0">
                <a:latin typeface="Arial"/>
                <a:cs typeface="Arial"/>
              </a:rPr>
              <a:t>vtable</a:t>
            </a:r>
            <a:endParaRPr sz="3800">
              <a:latin typeface="Arial"/>
              <a:cs typeface="Arial"/>
            </a:endParaRPr>
          </a:p>
          <a:p>
            <a:pPr marL="685800">
              <a:lnSpc>
                <a:spcPct val="100000"/>
              </a:lnSpc>
              <a:spcBef>
                <a:spcPts val="300"/>
              </a:spcBef>
            </a:pPr>
            <a:r>
              <a:rPr sz="3400" b="1" spc="-5" dirty="0">
                <a:latin typeface="Courier New"/>
                <a:cs typeface="Courier New"/>
              </a:rPr>
              <a:t>elly.render(); //</a:t>
            </a:r>
            <a:r>
              <a:rPr sz="3400" b="1" spc="-85" dirty="0">
                <a:latin typeface="Courier New"/>
                <a:cs typeface="Courier New"/>
              </a:rPr>
              <a:t> </a:t>
            </a:r>
            <a:r>
              <a:rPr sz="3400" b="1" dirty="0">
                <a:latin typeface="Courier New"/>
                <a:cs typeface="Courier New"/>
              </a:rPr>
              <a:t>Ellipse::render()</a:t>
            </a:r>
            <a:endParaRPr sz="3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9700" y="444500"/>
            <a:ext cx="10180955" cy="949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927850" algn="l"/>
              </a:tabLst>
            </a:pPr>
            <a:r>
              <a:rPr spc="-5" dirty="0"/>
              <a:t>What</a:t>
            </a:r>
            <a:r>
              <a:rPr spc="5" dirty="0"/>
              <a:t> </a:t>
            </a:r>
            <a:r>
              <a:rPr dirty="0"/>
              <a:t>happens</a:t>
            </a:r>
            <a:r>
              <a:rPr spc="5" dirty="0"/>
              <a:t> </a:t>
            </a:r>
            <a:r>
              <a:rPr spc="-5" dirty="0"/>
              <a:t>with	pointers?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9700" y="444500"/>
            <a:ext cx="10180955" cy="949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927850" algn="l"/>
              </a:tabLst>
            </a:pPr>
            <a:r>
              <a:rPr spc="-5" dirty="0"/>
              <a:t>What</a:t>
            </a:r>
            <a:r>
              <a:rPr spc="5" dirty="0"/>
              <a:t> </a:t>
            </a:r>
            <a:r>
              <a:rPr dirty="0"/>
              <a:t>happens</a:t>
            </a:r>
            <a:r>
              <a:rPr spc="5" dirty="0"/>
              <a:t> </a:t>
            </a:r>
            <a:r>
              <a:rPr spc="-5" dirty="0"/>
              <a:t>with	pointers?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87475" y="2298864"/>
          <a:ext cx="9890917" cy="11556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46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8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6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684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74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22225">
                        <a:lnSpc>
                          <a:spcPts val="3679"/>
                        </a:lnSpc>
                      </a:pPr>
                      <a:r>
                        <a:rPr sz="3400" spc="-5" dirty="0">
                          <a:latin typeface="Courier New"/>
                          <a:cs typeface="Courier New"/>
                        </a:rPr>
                        <a:t>Ellipse*</a:t>
                      </a:r>
                      <a:endParaRPr sz="3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79"/>
                        </a:lnSpc>
                      </a:pPr>
                      <a:r>
                        <a:rPr sz="3400" spc="-5" dirty="0">
                          <a:latin typeface="Courier New"/>
                          <a:cs typeface="Courier New"/>
                        </a:rPr>
                        <a:t>elly</a:t>
                      </a:r>
                      <a:endParaRPr sz="3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679"/>
                        </a:lnSpc>
                      </a:pPr>
                      <a:r>
                        <a:rPr sz="3400" dirty="0">
                          <a:latin typeface="Courier New"/>
                          <a:cs typeface="Courier New"/>
                        </a:rPr>
                        <a:t>=</a:t>
                      </a:r>
                      <a:endParaRPr sz="3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79"/>
                        </a:lnSpc>
                      </a:pPr>
                      <a:r>
                        <a:rPr sz="3400" spc="-5" dirty="0">
                          <a:latin typeface="Courier New"/>
                          <a:cs typeface="Courier New"/>
                        </a:rPr>
                        <a:t>new</a:t>
                      </a:r>
                      <a:endParaRPr sz="3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79"/>
                        </a:lnSpc>
                      </a:pPr>
                      <a:r>
                        <a:rPr sz="3400" spc="-5" dirty="0">
                          <a:latin typeface="Courier New"/>
                          <a:cs typeface="Courier New"/>
                        </a:rPr>
                        <a:t>Ellipse(20F,</a:t>
                      </a:r>
                      <a:endParaRPr sz="3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679"/>
                        </a:lnSpc>
                      </a:pPr>
                      <a:r>
                        <a:rPr sz="3400" spc="-5" dirty="0">
                          <a:latin typeface="Courier New"/>
                          <a:cs typeface="Courier New"/>
                        </a:rPr>
                        <a:t>40F);</a:t>
                      </a:r>
                      <a:endParaRPr sz="3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7849">
                <a:tc>
                  <a:txBody>
                    <a:bodyPr/>
                    <a:lstStyle/>
                    <a:p>
                      <a:pPr marL="22225">
                        <a:lnSpc>
                          <a:spcPts val="3829"/>
                        </a:lnSpc>
                      </a:pPr>
                      <a:r>
                        <a:rPr sz="3400" spc="-5" dirty="0">
                          <a:latin typeface="Courier New"/>
                          <a:cs typeface="Courier New"/>
                        </a:rPr>
                        <a:t>Circle*</a:t>
                      </a:r>
                      <a:endParaRPr sz="3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29"/>
                        </a:lnSpc>
                      </a:pPr>
                      <a:r>
                        <a:rPr sz="3400" spc="-5" dirty="0">
                          <a:latin typeface="Courier New"/>
                          <a:cs typeface="Courier New"/>
                        </a:rPr>
                        <a:t>circ</a:t>
                      </a:r>
                      <a:endParaRPr sz="3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829"/>
                        </a:lnSpc>
                      </a:pPr>
                      <a:r>
                        <a:rPr sz="3400" dirty="0">
                          <a:latin typeface="Courier New"/>
                          <a:cs typeface="Courier New"/>
                        </a:rPr>
                        <a:t>=</a:t>
                      </a:r>
                      <a:endParaRPr sz="3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29"/>
                        </a:lnSpc>
                      </a:pPr>
                      <a:r>
                        <a:rPr sz="3400" spc="-5" dirty="0">
                          <a:latin typeface="Courier New"/>
                          <a:cs typeface="Courier New"/>
                        </a:rPr>
                        <a:t>new</a:t>
                      </a:r>
                      <a:endParaRPr sz="3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29"/>
                        </a:lnSpc>
                      </a:pPr>
                      <a:r>
                        <a:rPr sz="3400" spc="-5" dirty="0">
                          <a:latin typeface="Courier New"/>
                          <a:cs typeface="Courier New"/>
                        </a:rPr>
                        <a:t>Circle(60F);</a:t>
                      </a:r>
                      <a:endParaRPr sz="3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3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397000" y="3441700"/>
            <a:ext cx="1061720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-5" dirty="0">
                <a:latin typeface="Courier New"/>
                <a:cs typeface="Courier New"/>
              </a:rPr>
              <a:t>elly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92615" y="3441700"/>
            <a:ext cx="183959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30860" algn="l"/>
              </a:tabLst>
            </a:pPr>
            <a:r>
              <a:rPr sz="3400" dirty="0">
                <a:latin typeface="Courier New"/>
                <a:cs typeface="Courier New"/>
              </a:rPr>
              <a:t>=	</a:t>
            </a:r>
            <a:r>
              <a:rPr sz="3400" spc="-5" dirty="0">
                <a:latin typeface="Courier New"/>
                <a:cs typeface="Courier New"/>
              </a:rPr>
              <a:t>circ;</a:t>
            </a:r>
            <a:endParaRPr sz="3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9700" y="444500"/>
            <a:ext cx="10180955" cy="949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927850" algn="l"/>
              </a:tabLst>
            </a:pPr>
            <a:r>
              <a:rPr spc="-5" dirty="0"/>
              <a:t>What</a:t>
            </a:r>
            <a:r>
              <a:rPr spc="5" dirty="0"/>
              <a:t> </a:t>
            </a:r>
            <a:r>
              <a:rPr dirty="0"/>
              <a:t>happens</a:t>
            </a:r>
            <a:r>
              <a:rPr spc="5" dirty="0"/>
              <a:t> </a:t>
            </a:r>
            <a:r>
              <a:rPr spc="-5" dirty="0"/>
              <a:t>with	pointers?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87475" y="2298864"/>
          <a:ext cx="9890917" cy="11556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46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8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6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684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74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22225">
                        <a:lnSpc>
                          <a:spcPts val="3679"/>
                        </a:lnSpc>
                      </a:pPr>
                      <a:r>
                        <a:rPr sz="3400" spc="-5" dirty="0">
                          <a:latin typeface="Courier New"/>
                          <a:cs typeface="Courier New"/>
                        </a:rPr>
                        <a:t>Ellipse*</a:t>
                      </a:r>
                      <a:endParaRPr sz="3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79"/>
                        </a:lnSpc>
                      </a:pPr>
                      <a:r>
                        <a:rPr sz="3400" spc="-5" dirty="0">
                          <a:latin typeface="Courier New"/>
                          <a:cs typeface="Courier New"/>
                        </a:rPr>
                        <a:t>elly</a:t>
                      </a:r>
                      <a:endParaRPr sz="3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679"/>
                        </a:lnSpc>
                      </a:pPr>
                      <a:r>
                        <a:rPr sz="3400" dirty="0">
                          <a:latin typeface="Courier New"/>
                          <a:cs typeface="Courier New"/>
                        </a:rPr>
                        <a:t>=</a:t>
                      </a:r>
                      <a:endParaRPr sz="3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79"/>
                        </a:lnSpc>
                      </a:pPr>
                      <a:r>
                        <a:rPr sz="3400" spc="-5" dirty="0">
                          <a:latin typeface="Courier New"/>
                          <a:cs typeface="Courier New"/>
                        </a:rPr>
                        <a:t>new</a:t>
                      </a:r>
                      <a:endParaRPr sz="3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79"/>
                        </a:lnSpc>
                      </a:pPr>
                      <a:r>
                        <a:rPr sz="3400" spc="-5" dirty="0">
                          <a:latin typeface="Courier New"/>
                          <a:cs typeface="Courier New"/>
                        </a:rPr>
                        <a:t>Ellipse(20F,</a:t>
                      </a:r>
                      <a:endParaRPr sz="3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679"/>
                        </a:lnSpc>
                      </a:pPr>
                      <a:r>
                        <a:rPr sz="3400" spc="-5" dirty="0">
                          <a:latin typeface="Courier New"/>
                          <a:cs typeface="Courier New"/>
                        </a:rPr>
                        <a:t>40F);</a:t>
                      </a:r>
                      <a:endParaRPr sz="3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7849">
                <a:tc>
                  <a:txBody>
                    <a:bodyPr/>
                    <a:lstStyle/>
                    <a:p>
                      <a:pPr marL="22225">
                        <a:lnSpc>
                          <a:spcPts val="3829"/>
                        </a:lnSpc>
                      </a:pPr>
                      <a:r>
                        <a:rPr sz="3400" spc="-5" dirty="0">
                          <a:latin typeface="Courier New"/>
                          <a:cs typeface="Courier New"/>
                        </a:rPr>
                        <a:t>Circle*</a:t>
                      </a:r>
                      <a:endParaRPr sz="3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29"/>
                        </a:lnSpc>
                      </a:pPr>
                      <a:r>
                        <a:rPr sz="3400" spc="-5" dirty="0">
                          <a:latin typeface="Courier New"/>
                          <a:cs typeface="Courier New"/>
                        </a:rPr>
                        <a:t>circ</a:t>
                      </a:r>
                      <a:endParaRPr sz="3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829"/>
                        </a:lnSpc>
                      </a:pPr>
                      <a:r>
                        <a:rPr sz="3400" dirty="0">
                          <a:latin typeface="Courier New"/>
                          <a:cs typeface="Courier New"/>
                        </a:rPr>
                        <a:t>=</a:t>
                      </a:r>
                      <a:endParaRPr sz="3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29"/>
                        </a:lnSpc>
                      </a:pPr>
                      <a:r>
                        <a:rPr sz="3400" spc="-5" dirty="0">
                          <a:latin typeface="Courier New"/>
                          <a:cs typeface="Courier New"/>
                        </a:rPr>
                        <a:t>new</a:t>
                      </a:r>
                      <a:endParaRPr sz="3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29"/>
                        </a:lnSpc>
                      </a:pPr>
                      <a:r>
                        <a:rPr sz="3400" spc="-5" dirty="0">
                          <a:latin typeface="Courier New"/>
                          <a:cs typeface="Courier New"/>
                        </a:rPr>
                        <a:t>Circle(60F);</a:t>
                      </a:r>
                      <a:endParaRPr sz="3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3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397000" y="3441700"/>
            <a:ext cx="1061720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-5" dirty="0">
                <a:latin typeface="Courier New"/>
                <a:cs typeface="Courier New"/>
              </a:rPr>
              <a:t>elly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92615" y="3441700"/>
            <a:ext cx="183959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30860" algn="l"/>
              </a:tabLst>
            </a:pPr>
            <a:r>
              <a:rPr sz="3400" dirty="0">
                <a:latin typeface="Courier New"/>
                <a:cs typeface="Courier New"/>
              </a:rPr>
              <a:t>=	</a:t>
            </a:r>
            <a:r>
              <a:rPr sz="3400" spc="-5" dirty="0">
                <a:latin typeface="Courier New"/>
                <a:cs typeface="Courier New"/>
              </a:rPr>
              <a:t>circ;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3900" y="4686300"/>
            <a:ext cx="9255125" cy="610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  <a:tab pos="2357755" algn="l"/>
                <a:tab pos="4048125" algn="l"/>
                <a:tab pos="5603875" algn="l"/>
              </a:tabLst>
            </a:pPr>
            <a:r>
              <a:rPr sz="3800" spc="-15" dirty="0">
                <a:latin typeface="Arial"/>
                <a:cs typeface="Arial"/>
              </a:rPr>
              <a:t>Well,</a:t>
            </a:r>
            <a:r>
              <a:rPr sz="3800" dirty="0">
                <a:latin typeface="Arial"/>
                <a:cs typeface="Arial"/>
              </a:rPr>
              <a:t> </a:t>
            </a:r>
            <a:r>
              <a:rPr sz="3800" spc="-5" dirty="0">
                <a:latin typeface="Arial"/>
                <a:cs typeface="Arial"/>
              </a:rPr>
              <a:t>the	</a:t>
            </a:r>
            <a:r>
              <a:rPr sz="3800" dirty="0">
                <a:latin typeface="Arial"/>
                <a:cs typeface="Arial"/>
              </a:rPr>
              <a:t>original	Ellipse	</a:t>
            </a:r>
            <a:r>
              <a:rPr sz="3800" spc="-5" dirty="0">
                <a:latin typeface="Arial"/>
                <a:cs typeface="Arial"/>
              </a:rPr>
              <a:t>for </a:t>
            </a:r>
            <a:r>
              <a:rPr sz="3400" dirty="0">
                <a:latin typeface="Courier New"/>
                <a:cs typeface="Courier New"/>
              </a:rPr>
              <a:t>elly</a:t>
            </a:r>
            <a:r>
              <a:rPr sz="3400" spc="-1175" dirty="0">
                <a:latin typeface="Courier New"/>
                <a:cs typeface="Courier New"/>
              </a:rPr>
              <a:t> </a:t>
            </a:r>
            <a:r>
              <a:rPr sz="3800" dirty="0">
                <a:latin typeface="Arial"/>
                <a:cs typeface="Arial"/>
              </a:rPr>
              <a:t>is </a:t>
            </a:r>
            <a:r>
              <a:rPr sz="3800" spc="-5" dirty="0">
                <a:latin typeface="Arial"/>
                <a:cs typeface="Arial"/>
              </a:rPr>
              <a:t>lost....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9700" y="444500"/>
            <a:ext cx="10180955" cy="949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927850" algn="l"/>
              </a:tabLst>
            </a:pPr>
            <a:r>
              <a:rPr spc="-5" dirty="0"/>
              <a:t>What</a:t>
            </a:r>
            <a:r>
              <a:rPr spc="5" dirty="0"/>
              <a:t> </a:t>
            </a:r>
            <a:r>
              <a:rPr dirty="0"/>
              <a:t>happens</a:t>
            </a:r>
            <a:r>
              <a:rPr spc="5" dirty="0"/>
              <a:t> </a:t>
            </a:r>
            <a:r>
              <a:rPr spc="-5" dirty="0"/>
              <a:t>with	pointers?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87475" y="2298864"/>
          <a:ext cx="9890917" cy="11556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46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8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6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684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74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22225">
                        <a:lnSpc>
                          <a:spcPts val="3679"/>
                        </a:lnSpc>
                      </a:pPr>
                      <a:r>
                        <a:rPr sz="3400" spc="-5" dirty="0">
                          <a:latin typeface="Courier New"/>
                          <a:cs typeface="Courier New"/>
                        </a:rPr>
                        <a:t>Ellipse*</a:t>
                      </a:r>
                      <a:endParaRPr sz="3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79"/>
                        </a:lnSpc>
                      </a:pPr>
                      <a:r>
                        <a:rPr sz="3400" spc="-5" dirty="0">
                          <a:latin typeface="Courier New"/>
                          <a:cs typeface="Courier New"/>
                        </a:rPr>
                        <a:t>elly</a:t>
                      </a:r>
                      <a:endParaRPr sz="3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679"/>
                        </a:lnSpc>
                      </a:pPr>
                      <a:r>
                        <a:rPr sz="3400" dirty="0">
                          <a:latin typeface="Courier New"/>
                          <a:cs typeface="Courier New"/>
                        </a:rPr>
                        <a:t>=</a:t>
                      </a:r>
                      <a:endParaRPr sz="3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79"/>
                        </a:lnSpc>
                      </a:pPr>
                      <a:r>
                        <a:rPr sz="3400" spc="-5" dirty="0">
                          <a:latin typeface="Courier New"/>
                          <a:cs typeface="Courier New"/>
                        </a:rPr>
                        <a:t>new</a:t>
                      </a:r>
                      <a:endParaRPr sz="3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79"/>
                        </a:lnSpc>
                      </a:pPr>
                      <a:r>
                        <a:rPr sz="3400" spc="-5" dirty="0">
                          <a:latin typeface="Courier New"/>
                          <a:cs typeface="Courier New"/>
                        </a:rPr>
                        <a:t>Ellipse(20F,</a:t>
                      </a:r>
                      <a:endParaRPr sz="3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679"/>
                        </a:lnSpc>
                      </a:pPr>
                      <a:r>
                        <a:rPr sz="3400" spc="-5" dirty="0">
                          <a:latin typeface="Courier New"/>
                          <a:cs typeface="Courier New"/>
                        </a:rPr>
                        <a:t>40F);</a:t>
                      </a:r>
                      <a:endParaRPr sz="3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7849">
                <a:tc>
                  <a:txBody>
                    <a:bodyPr/>
                    <a:lstStyle/>
                    <a:p>
                      <a:pPr marL="22225">
                        <a:lnSpc>
                          <a:spcPts val="3829"/>
                        </a:lnSpc>
                      </a:pPr>
                      <a:r>
                        <a:rPr sz="3400" spc="-5" dirty="0">
                          <a:latin typeface="Courier New"/>
                          <a:cs typeface="Courier New"/>
                        </a:rPr>
                        <a:t>Circle*</a:t>
                      </a:r>
                      <a:endParaRPr sz="3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29"/>
                        </a:lnSpc>
                      </a:pPr>
                      <a:r>
                        <a:rPr sz="3400" spc="-5" dirty="0">
                          <a:latin typeface="Courier New"/>
                          <a:cs typeface="Courier New"/>
                        </a:rPr>
                        <a:t>circ</a:t>
                      </a:r>
                      <a:endParaRPr sz="3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829"/>
                        </a:lnSpc>
                      </a:pPr>
                      <a:r>
                        <a:rPr sz="3400" dirty="0">
                          <a:latin typeface="Courier New"/>
                          <a:cs typeface="Courier New"/>
                        </a:rPr>
                        <a:t>=</a:t>
                      </a:r>
                      <a:endParaRPr sz="3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29"/>
                        </a:lnSpc>
                      </a:pPr>
                      <a:r>
                        <a:rPr sz="3400" spc="-5" dirty="0">
                          <a:latin typeface="Courier New"/>
                          <a:cs typeface="Courier New"/>
                        </a:rPr>
                        <a:t>new</a:t>
                      </a:r>
                      <a:endParaRPr sz="3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29"/>
                        </a:lnSpc>
                      </a:pPr>
                      <a:r>
                        <a:rPr sz="3400" spc="-5" dirty="0">
                          <a:latin typeface="Courier New"/>
                          <a:cs typeface="Courier New"/>
                        </a:rPr>
                        <a:t>Circle(60F);</a:t>
                      </a:r>
                      <a:endParaRPr sz="3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3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397000" y="3441700"/>
            <a:ext cx="1061720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-5" dirty="0">
                <a:latin typeface="Courier New"/>
                <a:cs typeface="Courier New"/>
              </a:rPr>
              <a:t>elly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92615" y="3441700"/>
            <a:ext cx="183959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30860" algn="l"/>
              </a:tabLst>
            </a:pPr>
            <a:r>
              <a:rPr sz="3400" dirty="0">
                <a:latin typeface="Courier New"/>
                <a:cs typeface="Courier New"/>
              </a:rPr>
              <a:t>=	</a:t>
            </a:r>
            <a:r>
              <a:rPr sz="3400" spc="-5" dirty="0">
                <a:latin typeface="Courier New"/>
                <a:cs typeface="Courier New"/>
              </a:rPr>
              <a:t>circ;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3900" y="4686300"/>
            <a:ext cx="10274935" cy="1308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  <a:tab pos="2357755" algn="l"/>
                <a:tab pos="4048125" algn="l"/>
                <a:tab pos="5603875" algn="l"/>
              </a:tabLst>
            </a:pPr>
            <a:r>
              <a:rPr sz="3800" spc="-15" dirty="0">
                <a:latin typeface="Arial"/>
                <a:cs typeface="Arial"/>
              </a:rPr>
              <a:t>Well,</a:t>
            </a:r>
            <a:r>
              <a:rPr sz="3800" dirty="0">
                <a:latin typeface="Arial"/>
                <a:cs typeface="Arial"/>
              </a:rPr>
              <a:t> </a:t>
            </a:r>
            <a:r>
              <a:rPr sz="3800" spc="-5" dirty="0">
                <a:latin typeface="Arial"/>
                <a:cs typeface="Arial"/>
              </a:rPr>
              <a:t>the	</a:t>
            </a:r>
            <a:r>
              <a:rPr sz="3800" dirty="0">
                <a:latin typeface="Arial"/>
                <a:cs typeface="Arial"/>
              </a:rPr>
              <a:t>original	Ellipse	</a:t>
            </a:r>
            <a:r>
              <a:rPr sz="3800" spc="-5" dirty="0">
                <a:latin typeface="Arial"/>
                <a:cs typeface="Arial"/>
              </a:rPr>
              <a:t>for </a:t>
            </a:r>
            <a:r>
              <a:rPr sz="3400" dirty="0">
                <a:latin typeface="Courier New"/>
                <a:cs typeface="Courier New"/>
              </a:rPr>
              <a:t>elly</a:t>
            </a:r>
            <a:r>
              <a:rPr sz="3400" spc="-1175" dirty="0">
                <a:latin typeface="Courier New"/>
                <a:cs typeface="Courier New"/>
              </a:rPr>
              <a:t> </a:t>
            </a:r>
            <a:r>
              <a:rPr sz="3800" dirty="0">
                <a:latin typeface="Arial"/>
                <a:cs typeface="Arial"/>
              </a:rPr>
              <a:t>is </a:t>
            </a:r>
            <a:r>
              <a:rPr sz="3800" spc="-5" dirty="0">
                <a:latin typeface="Arial"/>
                <a:cs typeface="Arial"/>
              </a:rPr>
              <a:t>lost....</a:t>
            </a:r>
            <a:endParaRPr sz="3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40"/>
              </a:spcBef>
              <a:buChar char="•"/>
              <a:tabLst>
                <a:tab pos="355600" algn="l"/>
                <a:tab pos="5353050" algn="l"/>
                <a:tab pos="6157595" algn="l"/>
                <a:tab pos="7472045" algn="l"/>
                <a:tab pos="8839200" algn="l"/>
              </a:tabLst>
            </a:pPr>
            <a:r>
              <a:rPr sz="3400" dirty="0">
                <a:latin typeface="Courier New"/>
                <a:cs typeface="Courier New"/>
              </a:rPr>
              <a:t>elly</a:t>
            </a:r>
            <a:r>
              <a:rPr sz="3400" spc="-1100" dirty="0">
                <a:latin typeface="Courier New"/>
                <a:cs typeface="Courier New"/>
              </a:rPr>
              <a:t> </a:t>
            </a:r>
            <a:r>
              <a:rPr sz="3800" spc="-5" dirty="0">
                <a:latin typeface="Arial"/>
                <a:cs typeface="Arial"/>
              </a:rPr>
              <a:t>and</a:t>
            </a:r>
            <a:r>
              <a:rPr sz="3800" dirty="0">
                <a:latin typeface="Arial"/>
                <a:cs typeface="Arial"/>
              </a:rPr>
              <a:t> </a:t>
            </a:r>
            <a:r>
              <a:rPr sz="3400" dirty="0">
                <a:latin typeface="Courier New"/>
                <a:cs typeface="Courier New"/>
              </a:rPr>
              <a:t>circ</a:t>
            </a:r>
            <a:r>
              <a:rPr sz="3400" spc="-1100" dirty="0">
                <a:latin typeface="Courier New"/>
                <a:cs typeface="Courier New"/>
              </a:rPr>
              <a:t> </a:t>
            </a:r>
            <a:r>
              <a:rPr sz="3800" dirty="0">
                <a:latin typeface="Arial"/>
                <a:cs typeface="Arial"/>
              </a:rPr>
              <a:t>point</a:t>
            </a:r>
            <a:r>
              <a:rPr sz="3800" spc="-5" dirty="0">
                <a:latin typeface="Arial"/>
                <a:cs typeface="Arial"/>
              </a:rPr>
              <a:t> to	the	</a:t>
            </a:r>
            <a:r>
              <a:rPr sz="3800" dirty="0">
                <a:latin typeface="Arial"/>
                <a:cs typeface="Arial"/>
              </a:rPr>
              <a:t>same	Circle	</a:t>
            </a:r>
            <a:r>
              <a:rPr sz="3800" spc="-5" dirty="0">
                <a:latin typeface="Arial"/>
                <a:cs typeface="Arial"/>
              </a:rPr>
              <a:t>object!</a:t>
            </a:r>
            <a:endParaRPr sz="3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97000" y="6654800"/>
            <a:ext cx="39122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b="1" spc="-5" dirty="0">
                <a:latin typeface="Courier New"/>
                <a:cs typeface="Courier New"/>
              </a:rPr>
              <a:t>elly-&gt;render();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42970" y="6654800"/>
            <a:ext cx="4949190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b="1" spc="-5" dirty="0">
                <a:latin typeface="Courier New"/>
                <a:cs typeface="Courier New"/>
              </a:rPr>
              <a:t>//</a:t>
            </a:r>
            <a:r>
              <a:rPr sz="3400" b="1" spc="-95" dirty="0">
                <a:latin typeface="Courier New"/>
                <a:cs typeface="Courier New"/>
              </a:rPr>
              <a:t> </a:t>
            </a:r>
            <a:r>
              <a:rPr sz="3400" b="1" dirty="0">
                <a:latin typeface="Courier New"/>
                <a:cs typeface="Courier New"/>
              </a:rPr>
              <a:t>Circle::render()</a:t>
            </a:r>
            <a:endParaRPr sz="3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100" y="431800"/>
            <a:ext cx="11654155" cy="949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375150" algn="l"/>
                <a:tab pos="7920355" algn="l"/>
              </a:tabLst>
            </a:pPr>
            <a:r>
              <a:rPr spc="-15" dirty="0"/>
              <a:t>Virtuals</a:t>
            </a:r>
            <a:r>
              <a:rPr spc="-5" dirty="0"/>
              <a:t> </a:t>
            </a:r>
            <a:r>
              <a:rPr dirty="0"/>
              <a:t>and	</a:t>
            </a:r>
            <a:r>
              <a:rPr spc="-5" dirty="0"/>
              <a:t>reference	arguments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100" y="431800"/>
            <a:ext cx="11654155" cy="949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375150" algn="l"/>
                <a:tab pos="7920355" algn="l"/>
              </a:tabLst>
            </a:pPr>
            <a:r>
              <a:rPr spc="-15" dirty="0"/>
              <a:t>Virtuals</a:t>
            </a:r>
            <a:r>
              <a:rPr spc="-5" dirty="0"/>
              <a:t> </a:t>
            </a:r>
            <a:r>
              <a:rPr dirty="0"/>
              <a:t>and	</a:t>
            </a:r>
            <a:r>
              <a:rPr spc="-5" dirty="0"/>
              <a:t>reference	arguments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97000" y="2229947"/>
            <a:ext cx="7555230" cy="3676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8465" marR="5080" indent="-406400">
              <a:lnSpc>
                <a:spcPct val="103099"/>
              </a:lnSpc>
            </a:pPr>
            <a:r>
              <a:rPr sz="3800" spc="-5" dirty="0">
                <a:latin typeface="Courier New"/>
                <a:cs typeface="Courier New"/>
              </a:rPr>
              <a:t>void func(Ellipse&amp; elly) </a:t>
            </a:r>
            <a:r>
              <a:rPr sz="3800" dirty="0">
                <a:latin typeface="Courier New"/>
                <a:cs typeface="Courier New"/>
              </a:rPr>
              <a:t>{  elly.render();</a:t>
            </a: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3800" dirty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150" dirty="0">
              <a:latin typeface="Times New Roman"/>
              <a:cs typeface="Times New Roman"/>
            </a:endParaRPr>
          </a:p>
          <a:p>
            <a:pPr marL="12700" marR="2322195">
              <a:lnSpc>
                <a:spcPct val="105300"/>
              </a:lnSpc>
              <a:tabLst>
                <a:tab pos="2329180" algn="l"/>
              </a:tabLst>
            </a:pPr>
            <a:r>
              <a:rPr sz="3800" spc="-5" dirty="0">
                <a:latin typeface="Courier New"/>
                <a:cs typeface="Courier New"/>
              </a:rPr>
              <a:t>Circl</a:t>
            </a:r>
            <a:r>
              <a:rPr sz="3800" dirty="0">
                <a:latin typeface="Courier New"/>
                <a:cs typeface="Courier New"/>
              </a:rPr>
              <a:t>e	</a:t>
            </a:r>
            <a:r>
              <a:rPr sz="3800" spc="-5" dirty="0">
                <a:latin typeface="Courier New"/>
                <a:cs typeface="Courier New"/>
              </a:rPr>
              <a:t>circ(60F);  func(circ);</a:t>
            </a:r>
            <a:endParaRPr sz="38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46600" y="685800"/>
            <a:ext cx="3921760" cy="949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Inheritance</a:t>
            </a:r>
          </a:p>
        </p:txBody>
      </p:sp>
      <p:sp>
        <p:nvSpPr>
          <p:cNvPr id="3" name="object 3"/>
          <p:cNvSpPr/>
          <p:nvPr/>
        </p:nvSpPr>
        <p:spPr>
          <a:xfrm>
            <a:off x="650240" y="2275839"/>
            <a:ext cx="11704320" cy="6436995"/>
          </a:xfrm>
          <a:custGeom>
            <a:avLst/>
            <a:gdLst/>
            <a:ahLst/>
            <a:cxnLst/>
            <a:rect l="l" t="t" r="r" b="b"/>
            <a:pathLst>
              <a:path w="11704320" h="6436995">
                <a:moveTo>
                  <a:pt x="0" y="0"/>
                </a:moveTo>
                <a:lnTo>
                  <a:pt x="11704320" y="0"/>
                </a:lnTo>
                <a:lnTo>
                  <a:pt x="11704320" y="6436931"/>
                </a:lnTo>
                <a:lnTo>
                  <a:pt x="0" y="6436931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74700" y="2311400"/>
            <a:ext cx="7539990" cy="755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2600" indent="-482600">
              <a:lnSpc>
                <a:spcPts val="5950"/>
              </a:lnSpc>
              <a:buFont typeface="Arial"/>
              <a:buChar char="•"/>
              <a:tabLst>
                <a:tab pos="482600" algn="l"/>
                <a:tab pos="2353310" algn="l"/>
              </a:tabLst>
            </a:pPr>
            <a:r>
              <a:rPr sz="5000" b="1" spc="-5" dirty="0">
                <a:latin typeface="Arial"/>
                <a:cs typeface="Arial"/>
              </a:rPr>
              <a:t>Class	relationship:</a:t>
            </a:r>
            <a:r>
              <a:rPr sz="5000" b="1" spc="-60" dirty="0">
                <a:latin typeface="Arial"/>
                <a:cs typeface="Arial"/>
              </a:rPr>
              <a:t> </a:t>
            </a:r>
            <a:r>
              <a:rPr sz="5000" b="1" spc="-5" dirty="0">
                <a:latin typeface="Arial"/>
                <a:cs typeface="Arial"/>
              </a:rPr>
              <a:t>Is-A</a:t>
            </a:r>
            <a:endParaRPr sz="5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33969" y="6610769"/>
            <a:ext cx="4010025" cy="1300480"/>
          </a:xfrm>
          <a:custGeom>
            <a:avLst/>
            <a:gdLst/>
            <a:ahLst/>
            <a:cxnLst/>
            <a:rect l="l" t="t" r="r" b="b"/>
            <a:pathLst>
              <a:path w="4010025" h="1300479">
                <a:moveTo>
                  <a:pt x="0" y="0"/>
                </a:moveTo>
                <a:lnTo>
                  <a:pt x="4009821" y="0"/>
                </a:lnTo>
                <a:lnTo>
                  <a:pt x="4009821" y="1300479"/>
                </a:lnTo>
                <a:lnTo>
                  <a:pt x="0" y="1300479"/>
                </a:lnTo>
                <a:lnTo>
                  <a:pt x="0" y="0"/>
                </a:lnTo>
                <a:close/>
              </a:path>
            </a:pathLst>
          </a:custGeom>
          <a:solidFill>
            <a:srgbClr val="00A8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33969" y="6610769"/>
            <a:ext cx="4010025" cy="1300480"/>
          </a:xfrm>
          <a:custGeom>
            <a:avLst/>
            <a:gdLst/>
            <a:ahLst/>
            <a:cxnLst/>
            <a:rect l="l" t="t" r="r" b="b"/>
            <a:pathLst>
              <a:path w="4010025" h="1300479">
                <a:moveTo>
                  <a:pt x="0" y="0"/>
                </a:moveTo>
                <a:lnTo>
                  <a:pt x="4009809" y="0"/>
                </a:lnTo>
                <a:lnTo>
                  <a:pt x="4009809" y="1300480"/>
                </a:lnTo>
                <a:lnTo>
                  <a:pt x="0" y="130048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819400" y="6946900"/>
            <a:ext cx="1876425" cy="577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540"/>
              </a:lnSpc>
            </a:pPr>
            <a:r>
              <a:rPr sz="3800" b="1" spc="-5" dirty="0">
                <a:latin typeface="Times New Roman"/>
                <a:cs typeface="Times New Roman"/>
              </a:rPr>
              <a:t>M</a:t>
            </a:r>
            <a:r>
              <a:rPr sz="3800" b="1" dirty="0">
                <a:latin typeface="Times New Roman"/>
                <a:cs typeface="Times New Roman"/>
              </a:rPr>
              <a:t>anag</a:t>
            </a:r>
            <a:r>
              <a:rPr sz="3800" b="1" spc="-5" dirty="0">
                <a:latin typeface="Times New Roman"/>
                <a:cs typeface="Times New Roman"/>
              </a:rPr>
              <a:t>e</a:t>
            </a:r>
            <a:r>
              <a:rPr sz="3800" b="1" dirty="0">
                <a:latin typeface="Times New Roman"/>
                <a:cs typeface="Times New Roman"/>
              </a:rPr>
              <a:t>r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33969" y="4009809"/>
            <a:ext cx="4010025" cy="1300480"/>
          </a:xfrm>
          <a:prstGeom prst="rect">
            <a:avLst/>
          </a:prstGeom>
          <a:solidFill>
            <a:srgbClr val="00A8AA"/>
          </a:solidFill>
          <a:ln w="12699">
            <a:solidFill>
              <a:srgbClr val="000000"/>
            </a:solidFill>
          </a:ln>
        </p:spPr>
        <p:txBody>
          <a:bodyPr vert="horz" wrap="square" lIns="0" tIns="327025" rIns="0" bIns="0" rtlCol="0">
            <a:spAutoFit/>
          </a:bodyPr>
          <a:lstStyle/>
          <a:p>
            <a:pPr marL="1002665">
              <a:lnSpc>
                <a:spcPct val="100000"/>
              </a:lnSpc>
              <a:spcBef>
                <a:spcPts val="2575"/>
              </a:spcBef>
            </a:pPr>
            <a:r>
              <a:rPr sz="3800" b="1" spc="-5" dirty="0">
                <a:latin typeface="Times New Roman"/>
                <a:cs typeface="Times New Roman"/>
              </a:rPr>
              <a:t>Employee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686922" y="5557638"/>
            <a:ext cx="3175" cy="1050925"/>
          </a:xfrm>
          <a:custGeom>
            <a:avLst/>
            <a:gdLst/>
            <a:ahLst/>
            <a:cxnLst/>
            <a:rect l="l" t="t" r="r" b="b"/>
            <a:pathLst>
              <a:path w="3175" h="1050925">
                <a:moveTo>
                  <a:pt x="1520" y="0"/>
                </a:moveTo>
                <a:lnTo>
                  <a:pt x="1520" y="105088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49497" y="5308041"/>
            <a:ext cx="275590" cy="275590"/>
          </a:xfrm>
          <a:custGeom>
            <a:avLst/>
            <a:gdLst/>
            <a:ahLst/>
            <a:cxnLst/>
            <a:rect l="l" t="t" r="r" b="b"/>
            <a:pathLst>
              <a:path w="275589" h="275589">
                <a:moveTo>
                  <a:pt x="136702" y="0"/>
                </a:moveTo>
                <a:lnTo>
                  <a:pt x="0" y="275386"/>
                </a:lnTo>
                <a:lnTo>
                  <a:pt x="274993" y="274599"/>
                </a:lnTo>
                <a:lnTo>
                  <a:pt x="1367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718300" y="3858259"/>
            <a:ext cx="2185670" cy="1659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400"/>
              </a:lnSpc>
            </a:pPr>
            <a:r>
              <a:rPr sz="3800" b="1" dirty="0">
                <a:latin typeface="Times New Roman"/>
                <a:cs typeface="Times New Roman"/>
              </a:rPr>
              <a:t>Base</a:t>
            </a:r>
            <a:r>
              <a:rPr sz="3800" b="1" spc="-85" dirty="0">
                <a:latin typeface="Times New Roman"/>
                <a:cs typeface="Times New Roman"/>
              </a:rPr>
              <a:t> </a:t>
            </a:r>
            <a:r>
              <a:rPr sz="3800" b="1" spc="-5" dirty="0">
                <a:latin typeface="Times New Roman"/>
                <a:cs typeface="Times New Roman"/>
              </a:rPr>
              <a:t>Class  </a:t>
            </a:r>
            <a:r>
              <a:rPr sz="3800" b="1" dirty="0">
                <a:latin typeface="Times New Roman"/>
                <a:cs typeface="Times New Roman"/>
              </a:rPr>
              <a:t>Super  </a:t>
            </a:r>
            <a:r>
              <a:rPr sz="3800" b="1" spc="-15" dirty="0">
                <a:latin typeface="Times New Roman"/>
                <a:cs typeface="Times New Roman"/>
              </a:rPr>
              <a:t>Parent</a:t>
            </a:r>
            <a:endParaRPr sz="38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32600" y="6601459"/>
            <a:ext cx="2855595" cy="1659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400"/>
              </a:lnSpc>
            </a:pPr>
            <a:r>
              <a:rPr sz="3800" b="1" spc="-5" dirty="0">
                <a:latin typeface="Times New Roman"/>
                <a:cs typeface="Times New Roman"/>
              </a:rPr>
              <a:t>Derived</a:t>
            </a:r>
            <a:r>
              <a:rPr sz="3800" b="1" spc="-65" dirty="0">
                <a:latin typeface="Times New Roman"/>
                <a:cs typeface="Times New Roman"/>
              </a:rPr>
              <a:t> </a:t>
            </a:r>
            <a:r>
              <a:rPr sz="3800" b="1" spc="-5" dirty="0">
                <a:latin typeface="Times New Roman"/>
                <a:cs typeface="Times New Roman"/>
              </a:rPr>
              <a:t>Class  Sub</a:t>
            </a:r>
            <a:endParaRPr sz="3800" dirty="0">
              <a:latin typeface="Times New Roman"/>
              <a:cs typeface="Times New Roman"/>
            </a:endParaRPr>
          </a:p>
          <a:p>
            <a:pPr>
              <a:lnSpc>
                <a:spcPts val="4260"/>
              </a:lnSpc>
            </a:pPr>
            <a:r>
              <a:rPr sz="3800" b="1" dirty="0">
                <a:latin typeface="Times New Roman"/>
                <a:cs typeface="Times New Roman"/>
              </a:rPr>
              <a:t>Child</a:t>
            </a:r>
            <a:endParaRPr sz="38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756900" y="8940800"/>
            <a:ext cx="1530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100" y="431800"/>
            <a:ext cx="11654155" cy="949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375150" algn="l"/>
                <a:tab pos="7920355" algn="l"/>
              </a:tabLst>
            </a:pPr>
            <a:r>
              <a:rPr spc="-15" dirty="0"/>
              <a:t>Virtuals</a:t>
            </a:r>
            <a:r>
              <a:rPr spc="-5" dirty="0"/>
              <a:t> </a:t>
            </a:r>
            <a:r>
              <a:rPr dirty="0"/>
              <a:t>and	</a:t>
            </a:r>
            <a:r>
              <a:rPr spc="-5" dirty="0"/>
              <a:t>reference	arguments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3900" y="2229947"/>
            <a:ext cx="8228330" cy="4975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1565" marR="5080" indent="-406400">
              <a:lnSpc>
                <a:spcPct val="103099"/>
              </a:lnSpc>
            </a:pPr>
            <a:r>
              <a:rPr sz="3800" spc="-5" dirty="0">
                <a:latin typeface="Courier New"/>
                <a:cs typeface="Courier New"/>
              </a:rPr>
              <a:t>void func(Ellipse&amp; elly) </a:t>
            </a:r>
            <a:r>
              <a:rPr sz="3800" dirty="0">
                <a:latin typeface="Courier New"/>
                <a:cs typeface="Courier New"/>
              </a:rPr>
              <a:t>{  elly.render();</a:t>
            </a:r>
            <a:endParaRPr sz="3800">
              <a:latin typeface="Courier New"/>
              <a:cs typeface="Courier New"/>
            </a:endParaRPr>
          </a:p>
          <a:p>
            <a:pPr marL="685800">
              <a:lnSpc>
                <a:spcPct val="100000"/>
              </a:lnSpc>
              <a:spcBef>
                <a:spcPts val="240"/>
              </a:spcBef>
            </a:pPr>
            <a:r>
              <a:rPr sz="3800" dirty="0">
                <a:latin typeface="Courier New"/>
                <a:cs typeface="Courier New"/>
              </a:rPr>
              <a:t>}</a:t>
            </a:r>
            <a:endParaRPr sz="3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150">
              <a:latin typeface="Times New Roman"/>
              <a:cs typeface="Times New Roman"/>
            </a:endParaRPr>
          </a:p>
          <a:p>
            <a:pPr marL="685800" marR="2322195">
              <a:lnSpc>
                <a:spcPct val="105300"/>
              </a:lnSpc>
              <a:tabLst>
                <a:tab pos="3002280" algn="l"/>
              </a:tabLst>
            </a:pPr>
            <a:r>
              <a:rPr sz="3800" spc="-5" dirty="0">
                <a:latin typeface="Courier New"/>
                <a:cs typeface="Courier New"/>
              </a:rPr>
              <a:t>Circl</a:t>
            </a:r>
            <a:r>
              <a:rPr sz="3800" dirty="0">
                <a:latin typeface="Courier New"/>
                <a:cs typeface="Courier New"/>
              </a:rPr>
              <a:t>e	</a:t>
            </a:r>
            <a:r>
              <a:rPr sz="3800" spc="-5" dirty="0">
                <a:latin typeface="Courier New"/>
                <a:cs typeface="Courier New"/>
              </a:rPr>
              <a:t>circ(60F);  func(circ);</a:t>
            </a:r>
            <a:endParaRPr sz="3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5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  <a:tab pos="5262880" algn="l"/>
              </a:tabLst>
            </a:pPr>
            <a:r>
              <a:rPr sz="4400" spc="-5" dirty="0">
                <a:latin typeface="Arial"/>
                <a:cs typeface="Arial"/>
              </a:rPr>
              <a:t>References</a:t>
            </a:r>
            <a:r>
              <a:rPr sz="4400" spc="1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act</a:t>
            </a:r>
            <a:r>
              <a:rPr sz="4400" spc="1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like	</a:t>
            </a:r>
            <a:r>
              <a:rPr sz="4400" spc="-5" dirty="0">
                <a:latin typeface="Arial"/>
                <a:cs typeface="Arial"/>
              </a:rPr>
              <a:t>pointers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100" y="431800"/>
            <a:ext cx="11654155" cy="949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375150" algn="l"/>
                <a:tab pos="7920355" algn="l"/>
              </a:tabLst>
            </a:pPr>
            <a:r>
              <a:rPr spc="-15" dirty="0"/>
              <a:t>Virtuals</a:t>
            </a:r>
            <a:r>
              <a:rPr spc="-5" dirty="0"/>
              <a:t> </a:t>
            </a:r>
            <a:r>
              <a:rPr dirty="0"/>
              <a:t>and	</a:t>
            </a:r>
            <a:r>
              <a:rPr spc="-5" dirty="0"/>
              <a:t>reference	arguments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3900" y="2229947"/>
            <a:ext cx="8228330" cy="5687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1565" marR="5080" indent="-406400">
              <a:lnSpc>
                <a:spcPct val="103099"/>
              </a:lnSpc>
            </a:pPr>
            <a:r>
              <a:rPr sz="3800" spc="-5" dirty="0">
                <a:latin typeface="Courier New"/>
                <a:cs typeface="Courier New"/>
              </a:rPr>
              <a:t>void func(Ellipse&amp; elly) </a:t>
            </a:r>
            <a:r>
              <a:rPr sz="3800" dirty="0">
                <a:latin typeface="Courier New"/>
                <a:cs typeface="Courier New"/>
              </a:rPr>
              <a:t>{  elly.render();</a:t>
            </a:r>
            <a:endParaRPr sz="3800">
              <a:latin typeface="Courier New"/>
              <a:cs typeface="Courier New"/>
            </a:endParaRPr>
          </a:p>
          <a:p>
            <a:pPr marL="685800">
              <a:lnSpc>
                <a:spcPct val="100000"/>
              </a:lnSpc>
              <a:spcBef>
                <a:spcPts val="240"/>
              </a:spcBef>
            </a:pPr>
            <a:r>
              <a:rPr sz="3800" dirty="0">
                <a:latin typeface="Courier New"/>
                <a:cs typeface="Courier New"/>
              </a:rPr>
              <a:t>}</a:t>
            </a:r>
            <a:endParaRPr sz="3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150">
              <a:latin typeface="Times New Roman"/>
              <a:cs typeface="Times New Roman"/>
            </a:endParaRPr>
          </a:p>
          <a:p>
            <a:pPr marL="685800" marR="2322195">
              <a:lnSpc>
                <a:spcPct val="105300"/>
              </a:lnSpc>
              <a:tabLst>
                <a:tab pos="3002280" algn="l"/>
              </a:tabLst>
            </a:pPr>
            <a:r>
              <a:rPr sz="3800" spc="-5" dirty="0">
                <a:latin typeface="Courier New"/>
                <a:cs typeface="Courier New"/>
              </a:rPr>
              <a:t>Circl</a:t>
            </a:r>
            <a:r>
              <a:rPr sz="3800" dirty="0">
                <a:latin typeface="Courier New"/>
                <a:cs typeface="Courier New"/>
              </a:rPr>
              <a:t>e	</a:t>
            </a:r>
            <a:r>
              <a:rPr sz="3800" spc="-5" dirty="0">
                <a:latin typeface="Courier New"/>
                <a:cs typeface="Courier New"/>
              </a:rPr>
              <a:t>circ(60F);  func(circ);</a:t>
            </a:r>
            <a:endParaRPr sz="3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5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  <a:tab pos="5262880" algn="l"/>
              </a:tabLst>
            </a:pPr>
            <a:r>
              <a:rPr sz="4400" spc="-5" dirty="0">
                <a:latin typeface="Arial"/>
                <a:cs typeface="Arial"/>
              </a:rPr>
              <a:t>References</a:t>
            </a:r>
            <a:r>
              <a:rPr sz="4400" spc="1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act</a:t>
            </a:r>
            <a:r>
              <a:rPr sz="4400" spc="1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like	</a:t>
            </a:r>
            <a:r>
              <a:rPr sz="4400" spc="-5" dirty="0">
                <a:latin typeface="Arial"/>
                <a:cs typeface="Arial"/>
              </a:rPr>
              <a:t>pointers</a:t>
            </a:r>
            <a:endParaRPr sz="4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Char char="•"/>
              <a:tabLst>
                <a:tab pos="355600" algn="l"/>
                <a:tab pos="4236720" algn="l"/>
              </a:tabLst>
            </a:pPr>
            <a:r>
              <a:rPr sz="4400" spc="-5" dirty="0">
                <a:latin typeface="Arial"/>
                <a:cs typeface="Arial"/>
              </a:rPr>
              <a:t>Circle::render()	</a:t>
            </a:r>
            <a:r>
              <a:rPr sz="4400" dirty="0">
                <a:latin typeface="Arial"/>
                <a:cs typeface="Arial"/>
              </a:rPr>
              <a:t>is</a:t>
            </a:r>
            <a:r>
              <a:rPr sz="4400" spc="-10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called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7400" y="317500"/>
            <a:ext cx="6356985" cy="949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48560" algn="l"/>
              </a:tabLst>
            </a:pPr>
            <a:r>
              <a:rPr spc="-20" dirty="0"/>
              <a:t>Virtual	</a:t>
            </a:r>
            <a:r>
              <a:rPr spc="-5" dirty="0"/>
              <a:t>destructors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3900" y="2273300"/>
            <a:ext cx="11044555" cy="587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  <a:tab pos="1669414" algn="l"/>
                <a:tab pos="9179560" algn="l"/>
              </a:tabLst>
            </a:pPr>
            <a:r>
              <a:rPr sz="3800" dirty="0">
                <a:latin typeface="Arial"/>
                <a:cs typeface="Arial"/>
              </a:rPr>
              <a:t>Make	</a:t>
            </a:r>
            <a:r>
              <a:rPr sz="3800" spc="-5" dirty="0">
                <a:latin typeface="Arial"/>
                <a:cs typeface="Arial"/>
              </a:rPr>
              <a:t>destructors </a:t>
            </a:r>
            <a:r>
              <a:rPr sz="3800" b="1" i="1" spc="-5" dirty="0">
                <a:latin typeface="Arial"/>
                <a:cs typeface="Arial"/>
              </a:rPr>
              <a:t>virtual </a:t>
            </a:r>
            <a:r>
              <a:rPr sz="3800" dirty="0">
                <a:latin typeface="Arial"/>
                <a:cs typeface="Arial"/>
              </a:rPr>
              <a:t>if </a:t>
            </a:r>
            <a:r>
              <a:rPr sz="3800" spc="-5" dirty="0">
                <a:latin typeface="Arial"/>
                <a:cs typeface="Arial"/>
              </a:rPr>
              <a:t>they</a:t>
            </a:r>
            <a:r>
              <a:rPr sz="3800" spc="4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might</a:t>
            </a:r>
            <a:r>
              <a:rPr sz="3800" spc="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be	</a:t>
            </a:r>
            <a:r>
              <a:rPr sz="3800" spc="-5" dirty="0">
                <a:latin typeface="Arial"/>
                <a:cs typeface="Arial"/>
              </a:rPr>
              <a:t>inherited</a:t>
            </a:r>
            <a:endParaRPr sz="3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51739" y="2857500"/>
            <a:ext cx="8576310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308100" algn="l"/>
              </a:tabLst>
            </a:pPr>
            <a:r>
              <a:rPr sz="3400" spc="-5" dirty="0">
                <a:latin typeface="Courier New"/>
                <a:cs typeface="Courier New"/>
              </a:rPr>
              <a:t>*p</a:t>
            </a:r>
            <a:r>
              <a:rPr sz="3400" dirty="0">
                <a:latin typeface="Courier New"/>
                <a:cs typeface="Courier New"/>
              </a:rPr>
              <a:t> =	</a:t>
            </a:r>
            <a:r>
              <a:rPr sz="3400" spc="-5" dirty="0">
                <a:latin typeface="Courier New"/>
                <a:cs typeface="Courier New"/>
              </a:rPr>
              <a:t>new Ellipse(100.0F,</a:t>
            </a:r>
            <a:r>
              <a:rPr sz="3400" spc="-85" dirty="0">
                <a:latin typeface="Courier New"/>
                <a:cs typeface="Courier New"/>
              </a:rPr>
              <a:t> </a:t>
            </a:r>
            <a:r>
              <a:rPr sz="3400" spc="-5" dirty="0">
                <a:latin typeface="Courier New"/>
                <a:cs typeface="Courier New"/>
              </a:rPr>
              <a:t>200.0F);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97000" y="2857500"/>
            <a:ext cx="2357755" cy="165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-5" dirty="0">
                <a:latin typeface="Courier New"/>
                <a:cs typeface="Courier New"/>
              </a:rPr>
              <a:t>Shape</a:t>
            </a:r>
            <a:endParaRPr sz="3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3400" spc="-5" dirty="0">
                <a:latin typeface="Courier New"/>
                <a:cs typeface="Courier New"/>
              </a:rPr>
              <a:t>...</a:t>
            </a:r>
            <a:endParaRPr sz="3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3400" spc="-5" dirty="0">
                <a:latin typeface="Courier New"/>
                <a:cs typeface="Courier New"/>
              </a:rPr>
              <a:t>delete</a:t>
            </a:r>
            <a:r>
              <a:rPr sz="3400" spc="-95" dirty="0">
                <a:latin typeface="Courier New"/>
                <a:cs typeface="Courier New"/>
              </a:rPr>
              <a:t> </a:t>
            </a:r>
            <a:r>
              <a:rPr sz="3400" spc="-5" dirty="0">
                <a:latin typeface="Courier New"/>
                <a:cs typeface="Courier New"/>
              </a:rPr>
              <a:t>p;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3900" y="4546600"/>
            <a:ext cx="9871710" cy="623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  <a:tab pos="7926705" algn="l"/>
                <a:tab pos="8597265" algn="l"/>
              </a:tabLst>
            </a:pPr>
            <a:r>
              <a:rPr sz="3800" spc="-145" dirty="0">
                <a:latin typeface="Arial"/>
                <a:cs typeface="Arial"/>
              </a:rPr>
              <a:t>W</a:t>
            </a:r>
            <a:r>
              <a:rPr sz="3800" dirty="0">
                <a:latin typeface="Arial"/>
                <a:cs typeface="Arial"/>
              </a:rPr>
              <a:t>ant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spc="-5" dirty="0">
                <a:latin typeface="Courier New"/>
                <a:cs typeface="Courier New"/>
              </a:rPr>
              <a:t>Ellipse::~Ellipse(</a:t>
            </a:r>
            <a:r>
              <a:rPr sz="3800" dirty="0">
                <a:latin typeface="Courier New"/>
                <a:cs typeface="Courier New"/>
              </a:rPr>
              <a:t>)</a:t>
            </a:r>
            <a:r>
              <a:rPr sz="3800" spc="5" dirty="0">
                <a:latin typeface="Courier New"/>
                <a:cs typeface="Courier New"/>
              </a:rPr>
              <a:t> </a:t>
            </a:r>
            <a:r>
              <a:rPr sz="3800" spc="-5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o	be	called</a:t>
            </a:r>
            <a:endParaRPr sz="3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81100" y="5207000"/>
            <a:ext cx="6795770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100" baseline="-1633" dirty="0">
                <a:latin typeface="Arial"/>
                <a:cs typeface="Arial"/>
              </a:rPr>
              <a:t>–</a:t>
            </a:r>
            <a:r>
              <a:rPr sz="5100" spc="-975" baseline="-1633" dirty="0">
                <a:latin typeface="Arial"/>
                <a:cs typeface="Arial"/>
              </a:rPr>
              <a:t> </a:t>
            </a:r>
            <a:r>
              <a:rPr sz="3400" dirty="0">
                <a:latin typeface="Arial"/>
                <a:cs typeface="Arial"/>
              </a:rPr>
              <a:t>Must declare </a:t>
            </a:r>
            <a:r>
              <a:rPr sz="3400" spc="-5" dirty="0">
                <a:latin typeface="Courier New"/>
                <a:cs typeface="Courier New"/>
              </a:rPr>
              <a:t>Shape::~Shape()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11007" y="5207000"/>
            <a:ext cx="1177290" cy="526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-5" dirty="0">
                <a:latin typeface="Arial"/>
                <a:cs typeface="Arial"/>
              </a:rPr>
              <a:t>virtual</a:t>
            </a:r>
            <a:endParaRPr sz="3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81100" y="5803900"/>
            <a:ext cx="6051550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100" baseline="-1633" dirty="0">
                <a:latin typeface="Arial"/>
                <a:cs typeface="Arial"/>
              </a:rPr>
              <a:t>– </a:t>
            </a:r>
            <a:r>
              <a:rPr sz="3400" spc="-5" dirty="0">
                <a:latin typeface="Arial"/>
                <a:cs typeface="Arial"/>
              </a:rPr>
              <a:t>It </a:t>
            </a:r>
            <a:r>
              <a:rPr sz="3400" dirty="0">
                <a:latin typeface="Arial"/>
                <a:cs typeface="Arial"/>
              </a:rPr>
              <a:t>will call</a:t>
            </a:r>
            <a:r>
              <a:rPr sz="3400" spc="-640" dirty="0">
                <a:latin typeface="Arial"/>
                <a:cs typeface="Arial"/>
              </a:rPr>
              <a:t> </a:t>
            </a:r>
            <a:r>
              <a:rPr sz="3400" spc="-5" dirty="0">
                <a:latin typeface="Courier New"/>
                <a:cs typeface="Courier New"/>
              </a:rPr>
              <a:t>Shape::~Shape()</a:t>
            </a:r>
            <a:endParaRPr sz="3400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66533" y="5803900"/>
            <a:ext cx="2545715" cy="526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-5" dirty="0">
                <a:latin typeface="Arial"/>
                <a:cs typeface="Arial"/>
              </a:rPr>
              <a:t>automatically</a:t>
            </a:r>
            <a:endParaRPr sz="3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3900" y="6400800"/>
            <a:ext cx="9133205" cy="1156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4380"/>
              </a:lnSpc>
              <a:buChar char="•"/>
              <a:tabLst>
                <a:tab pos="355600" algn="l"/>
              </a:tabLst>
            </a:pPr>
            <a:r>
              <a:rPr sz="3800" dirty="0">
                <a:latin typeface="Arial"/>
                <a:cs typeface="Arial"/>
              </a:rPr>
              <a:t>If </a:t>
            </a:r>
            <a:r>
              <a:rPr sz="3800" spc="-5" dirty="0">
                <a:latin typeface="Courier New"/>
                <a:cs typeface="Courier New"/>
              </a:rPr>
              <a:t>Shape::~Shape() </a:t>
            </a:r>
            <a:r>
              <a:rPr sz="3800" dirty="0">
                <a:latin typeface="Arial"/>
                <a:cs typeface="Arial"/>
              </a:rPr>
              <a:t>is not </a:t>
            </a:r>
            <a:r>
              <a:rPr sz="3800" spc="-5" dirty="0">
                <a:latin typeface="Arial"/>
                <a:cs typeface="Arial"/>
              </a:rPr>
              <a:t>virtual,</a:t>
            </a:r>
            <a:r>
              <a:rPr sz="3800" spc="-70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only</a:t>
            </a:r>
            <a:endParaRPr sz="3800">
              <a:latin typeface="Arial"/>
              <a:cs typeface="Arial"/>
            </a:endParaRPr>
          </a:p>
          <a:p>
            <a:pPr marL="355600">
              <a:lnSpc>
                <a:spcPts val="4380"/>
              </a:lnSpc>
              <a:tabLst>
                <a:tab pos="5793105" algn="l"/>
                <a:tab pos="6464300" algn="l"/>
              </a:tabLst>
            </a:pPr>
            <a:r>
              <a:rPr sz="3800" spc="-5" dirty="0">
                <a:latin typeface="Courier New"/>
                <a:cs typeface="Courier New"/>
              </a:rPr>
              <a:t>Shape::~Shape()</a:t>
            </a:r>
            <a:r>
              <a:rPr sz="3800" spc="5" dirty="0">
                <a:latin typeface="Courier New"/>
                <a:cs typeface="Courier New"/>
              </a:rPr>
              <a:t> </a:t>
            </a:r>
            <a:r>
              <a:rPr sz="3800" dirty="0">
                <a:latin typeface="Arial"/>
                <a:cs typeface="Arial"/>
              </a:rPr>
              <a:t>will	be	invoked!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53360">
              <a:lnSpc>
                <a:spcPct val="100000"/>
              </a:lnSpc>
            </a:pPr>
            <a:r>
              <a:rPr spc="-5" dirty="0"/>
              <a:t>Overriding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3900" y="2273300"/>
            <a:ext cx="10846435" cy="110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0" indent="-304800">
              <a:lnSpc>
                <a:spcPct val="100000"/>
              </a:lnSpc>
              <a:buChar char="•"/>
              <a:tabLst>
                <a:tab pos="317500" algn="l"/>
                <a:tab pos="2677160" algn="l"/>
                <a:tab pos="5601970" algn="l"/>
                <a:tab pos="7721600" algn="l"/>
                <a:tab pos="9142730" algn="l"/>
              </a:tabLst>
            </a:pPr>
            <a:r>
              <a:rPr sz="3800" spc="-5" dirty="0">
                <a:latin typeface="Arial"/>
                <a:cs typeface="Arial"/>
              </a:rPr>
              <a:t>Overriding	redefines</a:t>
            </a:r>
            <a:r>
              <a:rPr sz="3800" spc="15" dirty="0">
                <a:latin typeface="Arial"/>
                <a:cs typeface="Arial"/>
              </a:rPr>
              <a:t> </a:t>
            </a:r>
            <a:r>
              <a:rPr sz="3800" spc="-5" dirty="0">
                <a:latin typeface="Arial"/>
                <a:cs typeface="Arial"/>
              </a:rPr>
              <a:t>the	</a:t>
            </a:r>
            <a:r>
              <a:rPr sz="3800" dirty="0">
                <a:latin typeface="Arial"/>
                <a:cs typeface="Arial"/>
              </a:rPr>
              <a:t>body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of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a	</a:t>
            </a:r>
            <a:r>
              <a:rPr sz="3800" spc="-5" dirty="0">
                <a:latin typeface="Arial"/>
                <a:cs typeface="Arial"/>
              </a:rPr>
              <a:t>virtual	function</a:t>
            </a:r>
            <a:endParaRPr sz="3800" dirty="0">
              <a:latin typeface="Arial"/>
              <a:cs typeface="Arial"/>
            </a:endParaRPr>
          </a:p>
          <a:p>
            <a:pPr marL="685800">
              <a:lnSpc>
                <a:spcPct val="100000"/>
              </a:lnSpc>
              <a:spcBef>
                <a:spcPts val="40"/>
              </a:spcBef>
            </a:pPr>
            <a:r>
              <a:rPr sz="3400" spc="-5" dirty="0">
                <a:latin typeface="Courier New"/>
                <a:cs typeface="Courier New"/>
              </a:rPr>
              <a:t>class Base</a:t>
            </a:r>
            <a:r>
              <a:rPr sz="3400" spc="-85" dirty="0">
                <a:latin typeface="Courier New"/>
                <a:cs typeface="Courier New"/>
              </a:rPr>
              <a:t> </a:t>
            </a:r>
            <a:r>
              <a:rPr sz="3400" dirty="0">
                <a:latin typeface="Courier New"/>
                <a:cs typeface="Courier New"/>
              </a:rPr>
              <a:t>{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751864" y="3949700"/>
            <a:ext cx="878840" cy="462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Courier New"/>
                <a:cs typeface="Courier New"/>
              </a:rPr>
              <a:t>void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69252" y="3949700"/>
            <a:ext cx="1518920" cy="462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Courier New"/>
                <a:cs typeface="Courier New"/>
              </a:rPr>
              <a:t>func();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97491" y="3438800"/>
            <a:ext cx="2166620" cy="15286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-5" dirty="0">
                <a:latin typeface="Courier New"/>
                <a:cs typeface="Courier New"/>
              </a:rPr>
              <a:t>public:</a:t>
            </a:r>
            <a:endParaRPr sz="3400" dirty="0">
              <a:latin typeface="Courier New"/>
              <a:cs typeface="Courier New"/>
            </a:endParaRPr>
          </a:p>
          <a:p>
            <a:pPr marL="660400">
              <a:lnSpc>
                <a:spcPct val="100000"/>
              </a:lnSpc>
              <a:spcBef>
                <a:spcPts val="219"/>
              </a:spcBef>
            </a:pPr>
            <a:r>
              <a:rPr sz="2800" spc="-5" dirty="0">
                <a:latin typeface="Courier New"/>
                <a:cs typeface="Courier New"/>
              </a:rPr>
              <a:t>virtual</a:t>
            </a:r>
            <a:endParaRPr sz="2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34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97000" y="4953000"/>
            <a:ext cx="339407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-5" dirty="0">
                <a:latin typeface="Courier New"/>
                <a:cs typeface="Courier New"/>
              </a:rPr>
              <a:t>class</a:t>
            </a:r>
            <a:r>
              <a:rPr sz="3400" spc="-95" dirty="0">
                <a:latin typeface="Courier New"/>
                <a:cs typeface="Courier New"/>
              </a:rPr>
              <a:t> </a:t>
            </a:r>
            <a:r>
              <a:rPr sz="3400" spc="-5" dirty="0">
                <a:latin typeface="Courier New"/>
                <a:cs typeface="Courier New"/>
              </a:rPr>
              <a:t>Derived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24724" y="4953000"/>
            <a:ext cx="209867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30860" algn="l"/>
              </a:tabLst>
            </a:pPr>
            <a:r>
              <a:rPr sz="3400" dirty="0">
                <a:latin typeface="Courier New"/>
                <a:cs typeface="Courier New"/>
              </a:rPr>
              <a:t>:	</a:t>
            </a:r>
            <a:r>
              <a:rPr sz="3400" spc="-5" dirty="0">
                <a:latin typeface="Courier New"/>
                <a:cs typeface="Courier New"/>
              </a:rPr>
              <a:t>public</a:t>
            </a:r>
            <a:endParaRPr sz="34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56833" y="4953000"/>
            <a:ext cx="158051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-5" dirty="0">
                <a:latin typeface="Courier New"/>
                <a:cs typeface="Courier New"/>
              </a:rPr>
              <a:t>Base</a:t>
            </a:r>
            <a:r>
              <a:rPr sz="3400" spc="-95" dirty="0">
                <a:latin typeface="Courier New"/>
                <a:cs typeface="Courier New"/>
              </a:rPr>
              <a:t> </a:t>
            </a:r>
            <a:r>
              <a:rPr sz="3400" dirty="0">
                <a:latin typeface="Courier New"/>
                <a:cs typeface="Courier New"/>
              </a:rPr>
              <a:t>{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97000" y="5511800"/>
            <a:ext cx="2166620" cy="1009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-5" dirty="0">
                <a:latin typeface="Courier New"/>
                <a:cs typeface="Courier New"/>
              </a:rPr>
              <a:t>public:</a:t>
            </a:r>
            <a:endParaRPr sz="3400" dirty="0">
              <a:latin typeface="Courier New"/>
              <a:cs typeface="Courier New"/>
            </a:endParaRPr>
          </a:p>
          <a:p>
            <a:pPr marL="660400">
              <a:lnSpc>
                <a:spcPct val="100000"/>
              </a:lnSpc>
              <a:spcBef>
                <a:spcPts val="219"/>
              </a:spcBef>
            </a:pPr>
            <a:r>
              <a:rPr sz="2800" b="1" spc="-5" dirty="0">
                <a:latin typeface="Courier New"/>
                <a:cs typeface="Courier New"/>
              </a:rPr>
              <a:t>virtual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51864" y="6057900"/>
            <a:ext cx="2586355" cy="462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latin typeface="Courier New"/>
                <a:cs typeface="Courier New"/>
              </a:rPr>
              <a:t>void</a:t>
            </a:r>
            <a:r>
              <a:rPr sz="2800" b="1" spc="-65" dirty="0">
                <a:latin typeface="Courier New"/>
                <a:cs typeface="Courier New"/>
              </a:rPr>
              <a:t> </a:t>
            </a:r>
            <a:r>
              <a:rPr sz="2800" b="1" spc="-5" dirty="0">
                <a:latin typeface="Courier New"/>
                <a:cs typeface="Courier New"/>
              </a:rPr>
              <a:t>func()</a:t>
            </a:r>
            <a:r>
              <a:rPr sz="2800" spc="-5" dirty="0">
                <a:latin typeface="Courier New"/>
                <a:cs typeface="Courier New"/>
              </a:rPr>
              <a:t>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44700" y="6515100"/>
            <a:ext cx="2372360" cy="462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Courier New"/>
                <a:cs typeface="Courier New"/>
              </a:rPr>
              <a:t>//overrides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05446" y="6515100"/>
            <a:ext cx="2585720" cy="462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Courier New"/>
                <a:cs typeface="Courier New"/>
              </a:rPr>
              <a:t>Base::func()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97000" y="6972300"/>
            <a:ext cx="11277600" cy="52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>
                <a:latin typeface="Courier New"/>
                <a:cs typeface="Courier New"/>
              </a:rPr>
              <a:t>}</a:t>
            </a:r>
            <a:endParaRPr lang="en-US" sz="34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5500" y="1270000"/>
            <a:ext cx="6285230" cy="94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075940" algn="l"/>
                <a:tab pos="4389120" algn="l"/>
              </a:tabLst>
            </a:pPr>
            <a:r>
              <a:rPr dirty="0"/>
              <a:t>Calls</a:t>
            </a:r>
            <a:r>
              <a:rPr spc="-5" dirty="0"/>
              <a:t> </a:t>
            </a:r>
            <a:r>
              <a:rPr dirty="0"/>
              <a:t>up	</a:t>
            </a:r>
            <a:r>
              <a:rPr spc="-5" dirty="0"/>
              <a:t>t</a:t>
            </a:r>
            <a:r>
              <a:rPr dirty="0"/>
              <a:t>he	chain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3900" y="2273300"/>
            <a:ext cx="8924290" cy="2439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0" indent="-304800">
              <a:lnSpc>
                <a:spcPct val="100000"/>
              </a:lnSpc>
              <a:buChar char="•"/>
              <a:tabLst>
                <a:tab pos="317500" algn="l"/>
                <a:tab pos="1265555" algn="l"/>
                <a:tab pos="2178050" algn="l"/>
                <a:tab pos="3009265" algn="l"/>
                <a:tab pos="3867150" algn="l"/>
                <a:tab pos="4672330" algn="l"/>
                <a:tab pos="7086600" algn="l"/>
              </a:tabLst>
            </a:pPr>
            <a:r>
              <a:rPr sz="3800" spc="-120" dirty="0">
                <a:latin typeface="Arial"/>
                <a:cs typeface="Arial"/>
              </a:rPr>
              <a:t>You	</a:t>
            </a:r>
            <a:r>
              <a:rPr sz="3800" dirty="0">
                <a:latin typeface="Arial"/>
                <a:cs typeface="Arial"/>
              </a:rPr>
              <a:t>can	</a:t>
            </a:r>
            <a:r>
              <a:rPr sz="3800" spc="-5" dirty="0">
                <a:latin typeface="Arial"/>
                <a:cs typeface="Arial"/>
              </a:rPr>
              <a:t>still	</a:t>
            </a:r>
            <a:r>
              <a:rPr sz="3800" dirty="0">
                <a:latin typeface="Arial"/>
                <a:cs typeface="Arial"/>
              </a:rPr>
              <a:t>call	</a:t>
            </a:r>
            <a:r>
              <a:rPr sz="3800" spc="-5" dirty="0">
                <a:latin typeface="Arial"/>
                <a:cs typeface="Arial"/>
              </a:rPr>
              <a:t>the	</a:t>
            </a:r>
            <a:r>
              <a:rPr sz="3800" dirty="0">
                <a:latin typeface="Arial"/>
                <a:cs typeface="Arial"/>
              </a:rPr>
              <a:t>overridden	</a:t>
            </a:r>
            <a:r>
              <a:rPr sz="3800" spc="-5" dirty="0">
                <a:latin typeface="Arial"/>
                <a:cs typeface="Arial"/>
              </a:rPr>
              <a:t>function:</a:t>
            </a:r>
            <a:endParaRPr sz="3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100">
              <a:latin typeface="Times New Roman"/>
              <a:cs typeface="Times New Roman"/>
            </a:endParaRPr>
          </a:p>
          <a:p>
            <a:pPr marL="38100" marR="4472940">
              <a:lnSpc>
                <a:spcPct val="117600"/>
              </a:lnSpc>
            </a:pPr>
            <a:r>
              <a:rPr sz="3400" spc="-5" dirty="0">
                <a:latin typeface="Courier New"/>
                <a:cs typeface="Courier New"/>
              </a:rPr>
              <a:t>void  Derived::func()</a:t>
            </a:r>
            <a:r>
              <a:rPr sz="3400" spc="-95" dirty="0">
                <a:latin typeface="Courier New"/>
                <a:cs typeface="Courier New"/>
              </a:rPr>
              <a:t> </a:t>
            </a:r>
            <a:r>
              <a:rPr sz="3400" dirty="0">
                <a:latin typeface="Courier New"/>
                <a:cs typeface="Courier New"/>
              </a:rPr>
              <a:t>{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36974" y="4775200"/>
            <a:ext cx="287718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dirty="0">
                <a:latin typeface="Courier New"/>
                <a:cs typeface="Courier New"/>
              </a:rPr>
              <a:t>cout &lt;&lt;</a:t>
            </a:r>
            <a:r>
              <a:rPr sz="3400" spc="-100" dirty="0">
                <a:latin typeface="Courier New"/>
                <a:cs typeface="Courier New"/>
              </a:rPr>
              <a:t> </a:t>
            </a:r>
            <a:r>
              <a:rPr sz="3400" dirty="0">
                <a:latin typeface="Courier New"/>
                <a:cs typeface="Courier New"/>
              </a:rPr>
              <a:t>"In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48007" y="4775200"/>
            <a:ext cx="4173854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dirty="0">
                <a:latin typeface="Courier New"/>
                <a:cs typeface="Courier New"/>
              </a:rPr>
              <a:t>Derived::func!";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3900" y="5384800"/>
            <a:ext cx="10282555" cy="2530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6260">
              <a:lnSpc>
                <a:spcPct val="100000"/>
              </a:lnSpc>
            </a:pPr>
            <a:r>
              <a:rPr sz="3400" spc="-5" dirty="0">
                <a:latin typeface="Courier New"/>
                <a:cs typeface="Courier New"/>
              </a:rPr>
              <a:t>Base::func(); // call to base</a:t>
            </a:r>
            <a:r>
              <a:rPr sz="3400" spc="-55" dirty="0">
                <a:latin typeface="Courier New"/>
                <a:cs typeface="Courier New"/>
              </a:rPr>
              <a:t> </a:t>
            </a:r>
            <a:r>
              <a:rPr sz="3400" spc="-5" dirty="0">
                <a:latin typeface="Courier New"/>
                <a:cs typeface="Courier New"/>
              </a:rPr>
              <a:t>class</a:t>
            </a:r>
            <a:endParaRPr sz="3400">
              <a:latin typeface="Courier New"/>
              <a:cs typeface="Courier New"/>
            </a:endParaRPr>
          </a:p>
          <a:p>
            <a:pPr marL="38100">
              <a:lnSpc>
                <a:spcPct val="100000"/>
              </a:lnSpc>
              <a:spcBef>
                <a:spcPts val="820"/>
              </a:spcBef>
            </a:pPr>
            <a:r>
              <a:rPr sz="3400" dirty="0">
                <a:latin typeface="Courier New"/>
                <a:cs typeface="Courier New"/>
              </a:rPr>
              <a:t>}</a:t>
            </a:r>
            <a:endParaRPr sz="3400">
              <a:latin typeface="Courier New"/>
              <a:cs typeface="Courier New"/>
            </a:endParaRPr>
          </a:p>
          <a:p>
            <a:pPr marL="317500" indent="-304800">
              <a:lnSpc>
                <a:spcPct val="100000"/>
              </a:lnSpc>
              <a:spcBef>
                <a:spcPts val="920"/>
              </a:spcBef>
              <a:buChar char="•"/>
              <a:tabLst>
                <a:tab pos="317500" algn="l"/>
                <a:tab pos="2247900" algn="l"/>
                <a:tab pos="4232910" algn="l"/>
                <a:tab pos="5761355" algn="l"/>
                <a:tab pos="6701155" algn="l"/>
                <a:tab pos="7720330" algn="l"/>
              </a:tabLst>
            </a:pPr>
            <a:r>
              <a:rPr sz="3800" spc="-5" dirty="0">
                <a:latin typeface="Arial"/>
                <a:cs typeface="Arial"/>
              </a:rPr>
              <a:t>This</a:t>
            </a:r>
            <a:r>
              <a:rPr sz="3800" dirty="0">
                <a:latin typeface="Arial"/>
                <a:cs typeface="Arial"/>
              </a:rPr>
              <a:t> is a	common	way</a:t>
            </a:r>
            <a:r>
              <a:rPr sz="3800" spc="-5" dirty="0">
                <a:latin typeface="Arial"/>
                <a:cs typeface="Arial"/>
              </a:rPr>
              <a:t> to	</a:t>
            </a:r>
            <a:r>
              <a:rPr sz="3800" dirty="0">
                <a:latin typeface="Arial"/>
                <a:cs typeface="Arial"/>
              </a:rPr>
              <a:t>add	new	</a:t>
            </a:r>
            <a:r>
              <a:rPr sz="3800" spc="-5" dirty="0">
                <a:latin typeface="Arial"/>
                <a:cs typeface="Arial"/>
              </a:rPr>
              <a:t>functionality</a:t>
            </a:r>
            <a:endParaRPr sz="380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spcBef>
                <a:spcPts val="840"/>
              </a:spcBef>
              <a:buChar char="•"/>
              <a:tabLst>
                <a:tab pos="317500" algn="l"/>
                <a:tab pos="1068070" algn="l"/>
                <a:tab pos="2275840" algn="l"/>
                <a:tab pos="2812415" algn="l"/>
                <a:tab pos="4770755" algn="l"/>
                <a:tab pos="5549265" algn="l"/>
              </a:tabLst>
            </a:pPr>
            <a:r>
              <a:rPr sz="3800" dirty="0">
                <a:latin typeface="Arial"/>
                <a:cs typeface="Arial"/>
              </a:rPr>
              <a:t>No	need	</a:t>
            </a:r>
            <a:r>
              <a:rPr sz="3800" spc="-5" dirty="0">
                <a:latin typeface="Arial"/>
                <a:cs typeface="Arial"/>
              </a:rPr>
              <a:t>to	</a:t>
            </a:r>
            <a:r>
              <a:rPr sz="3800" dirty="0">
                <a:latin typeface="Arial"/>
                <a:cs typeface="Arial"/>
              </a:rPr>
              <a:t>copy </a:t>
            </a:r>
            <a:r>
              <a:rPr sz="3800" spc="-5" dirty="0">
                <a:latin typeface="Arial"/>
                <a:cs typeface="Arial"/>
              </a:rPr>
              <a:t>the	</a:t>
            </a:r>
            <a:r>
              <a:rPr sz="3800" dirty="0">
                <a:latin typeface="Arial"/>
                <a:cs typeface="Arial"/>
              </a:rPr>
              <a:t>old	</a:t>
            </a:r>
            <a:r>
              <a:rPr sz="3800" spc="-15" dirty="0">
                <a:latin typeface="Arial"/>
                <a:cs typeface="Arial"/>
              </a:rPr>
              <a:t>stuff!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1270000"/>
            <a:ext cx="11316335" cy="94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594610" algn="l"/>
                <a:tab pos="8328659" algn="l"/>
              </a:tabLst>
            </a:pPr>
            <a:r>
              <a:rPr spc="-5" dirty="0"/>
              <a:t>Return	types</a:t>
            </a:r>
            <a:r>
              <a:rPr spc="25" dirty="0"/>
              <a:t> </a:t>
            </a:r>
            <a:r>
              <a:rPr spc="-5" dirty="0"/>
              <a:t>relaxation	(current)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3900" y="2273300"/>
            <a:ext cx="10878185" cy="3648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  <a:tab pos="2550160" algn="l"/>
                <a:tab pos="6917055" algn="l"/>
              </a:tabLst>
            </a:pPr>
            <a:r>
              <a:rPr sz="3800" dirty="0">
                <a:latin typeface="Arial"/>
                <a:cs typeface="Arial"/>
              </a:rPr>
              <a:t>Suppose	</a:t>
            </a:r>
            <a:r>
              <a:rPr sz="3800" dirty="0">
                <a:latin typeface="Courier New"/>
                <a:cs typeface="Courier New"/>
              </a:rPr>
              <a:t>D</a:t>
            </a:r>
            <a:r>
              <a:rPr sz="3800" spc="-1230" dirty="0">
                <a:latin typeface="Courier New"/>
                <a:cs typeface="Courier New"/>
              </a:rPr>
              <a:t> </a:t>
            </a:r>
            <a:r>
              <a:rPr sz="3800" dirty="0">
                <a:latin typeface="Arial"/>
                <a:cs typeface="Arial"/>
              </a:rPr>
              <a:t>is publicly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derived	</a:t>
            </a:r>
            <a:r>
              <a:rPr sz="3800" spc="-5" dirty="0">
                <a:latin typeface="Arial"/>
                <a:cs typeface="Arial"/>
              </a:rPr>
              <a:t>from</a:t>
            </a:r>
            <a:r>
              <a:rPr sz="3800" spc="-90" dirty="0">
                <a:latin typeface="Arial"/>
                <a:cs typeface="Arial"/>
              </a:rPr>
              <a:t> </a:t>
            </a:r>
            <a:r>
              <a:rPr sz="3800" dirty="0">
                <a:latin typeface="Courier New"/>
                <a:cs typeface="Courier New"/>
              </a:rPr>
              <a:t>B</a:t>
            </a:r>
            <a:endParaRPr sz="3800">
              <a:latin typeface="Courier New"/>
              <a:cs typeface="Courier New"/>
            </a:endParaRPr>
          </a:p>
          <a:p>
            <a:pPr marL="355600" marR="5080" indent="-342900">
              <a:lnSpc>
                <a:spcPct val="151300"/>
              </a:lnSpc>
              <a:spcBef>
                <a:spcPts val="2400"/>
              </a:spcBef>
              <a:tabLst>
                <a:tab pos="3273425" algn="l"/>
                <a:tab pos="4801870" algn="l"/>
                <a:tab pos="5204460" algn="l"/>
                <a:tab pos="8557895" algn="l"/>
                <a:tab pos="9952990" algn="l"/>
              </a:tabLst>
            </a:pPr>
            <a:r>
              <a:rPr sz="5700" baseline="1461" dirty="0">
                <a:latin typeface="Courier New"/>
                <a:cs typeface="Courier New"/>
              </a:rPr>
              <a:t>•</a:t>
            </a:r>
            <a:r>
              <a:rPr sz="5700" spc="-2797" baseline="1461" dirty="0">
                <a:latin typeface="Courier New"/>
                <a:cs typeface="Courier New"/>
              </a:rPr>
              <a:t> </a:t>
            </a:r>
            <a:r>
              <a:rPr sz="3800" dirty="0">
                <a:latin typeface="Courier New"/>
                <a:cs typeface="Courier New"/>
              </a:rPr>
              <a:t>D::f()</a:t>
            </a:r>
            <a:r>
              <a:rPr sz="3800" spc="-170" dirty="0">
                <a:latin typeface="Courier New"/>
                <a:cs typeface="Courier New"/>
              </a:rPr>
              <a:t> </a:t>
            </a:r>
            <a:r>
              <a:rPr sz="3800" dirty="0">
                <a:latin typeface="Arial"/>
                <a:cs typeface="Arial"/>
              </a:rPr>
              <a:t>can	re</a:t>
            </a:r>
            <a:r>
              <a:rPr sz="3800" spc="-5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urn	a	subclass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of</a:t>
            </a:r>
            <a:r>
              <a:rPr sz="3800" spc="-5" dirty="0">
                <a:latin typeface="Arial"/>
                <a:cs typeface="Arial"/>
              </a:rPr>
              <a:t> t</a:t>
            </a:r>
            <a:r>
              <a:rPr sz="3800" dirty="0">
                <a:latin typeface="Arial"/>
                <a:cs typeface="Arial"/>
              </a:rPr>
              <a:t>he	re</a:t>
            </a:r>
            <a:r>
              <a:rPr sz="3800" spc="-5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urn	</a:t>
            </a:r>
            <a:r>
              <a:rPr sz="3800" spc="-5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ype  </a:t>
            </a:r>
            <a:r>
              <a:rPr sz="3800" spc="-5" dirty="0">
                <a:latin typeface="Arial"/>
                <a:cs typeface="Arial"/>
              </a:rPr>
              <a:t>defined in</a:t>
            </a:r>
            <a:r>
              <a:rPr sz="3800" spc="-85" dirty="0">
                <a:latin typeface="Arial"/>
                <a:cs typeface="Arial"/>
              </a:rPr>
              <a:t> </a:t>
            </a:r>
            <a:r>
              <a:rPr sz="3800" spc="-5" dirty="0">
                <a:latin typeface="Courier New"/>
                <a:cs typeface="Courier New"/>
              </a:rPr>
              <a:t>B::f()</a:t>
            </a:r>
            <a:endParaRPr sz="3800">
              <a:latin typeface="Courier New"/>
              <a:cs typeface="Courier New"/>
            </a:endParaRPr>
          </a:p>
          <a:p>
            <a:pPr marL="317500" indent="-304800">
              <a:lnSpc>
                <a:spcPct val="100000"/>
              </a:lnSpc>
              <a:spcBef>
                <a:spcPts val="3340"/>
              </a:spcBef>
              <a:buChar char="•"/>
              <a:tabLst>
                <a:tab pos="317500" algn="l"/>
                <a:tab pos="2570480" algn="l"/>
                <a:tab pos="5120005" algn="l"/>
                <a:tab pos="7292975" algn="l"/>
              </a:tabLst>
            </a:pPr>
            <a:r>
              <a:rPr sz="3800" dirty="0">
                <a:latin typeface="Arial"/>
                <a:cs typeface="Arial"/>
              </a:rPr>
              <a:t>Applies</a:t>
            </a:r>
            <a:r>
              <a:rPr sz="3800" spc="-5" dirty="0">
                <a:latin typeface="Arial"/>
                <a:cs typeface="Arial"/>
              </a:rPr>
              <a:t> to	pointer</a:t>
            </a:r>
            <a:r>
              <a:rPr sz="3800" spc="10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and	</a:t>
            </a:r>
            <a:r>
              <a:rPr sz="3800" spc="-5" dirty="0">
                <a:latin typeface="Arial"/>
                <a:cs typeface="Arial"/>
              </a:rPr>
              <a:t>reference	types</a:t>
            </a:r>
            <a:endParaRPr sz="3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1100" y="6438900"/>
            <a:ext cx="1177290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100" baseline="-1633" dirty="0">
                <a:latin typeface="Arial"/>
                <a:cs typeface="Arial"/>
              </a:rPr>
              <a:t>–</a:t>
            </a:r>
            <a:r>
              <a:rPr sz="5100" spc="-937" baseline="-1633" dirty="0">
                <a:latin typeface="Arial"/>
                <a:cs typeface="Arial"/>
              </a:rPr>
              <a:t> </a:t>
            </a:r>
            <a:r>
              <a:rPr sz="3400" spc="-5" dirty="0">
                <a:latin typeface="Arial"/>
                <a:cs typeface="Arial"/>
              </a:rPr>
              <a:t>e.g</a:t>
            </a:r>
            <a:r>
              <a:rPr sz="3400" spc="-5" dirty="0">
                <a:latin typeface="Courier New"/>
                <a:cs typeface="Courier New"/>
              </a:rPr>
              <a:t>.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91706" y="6438900"/>
            <a:ext cx="158051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-5" dirty="0">
                <a:latin typeface="Courier New"/>
                <a:cs typeface="Courier New"/>
              </a:rPr>
              <a:t>D&amp;,</a:t>
            </a:r>
            <a:r>
              <a:rPr sz="3400" spc="-95" dirty="0">
                <a:latin typeface="Courier New"/>
                <a:cs typeface="Courier New"/>
              </a:rPr>
              <a:t> </a:t>
            </a:r>
            <a:r>
              <a:rPr sz="3400" spc="-5" dirty="0">
                <a:latin typeface="Courier New"/>
                <a:cs typeface="Courier New"/>
              </a:rPr>
              <a:t>D*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3900" y="7505700"/>
            <a:ext cx="5169535" cy="587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C6E6E9"/>
              </a:buClr>
              <a:buChar char="•"/>
              <a:tabLst>
                <a:tab pos="355600" algn="l"/>
                <a:tab pos="891540" algn="l"/>
                <a:tab pos="4271010" algn="l"/>
              </a:tabLst>
            </a:pPr>
            <a:r>
              <a:rPr sz="3800" spc="-5" dirty="0">
                <a:latin typeface="Arial"/>
                <a:cs typeface="Arial"/>
              </a:rPr>
              <a:t>I</a:t>
            </a:r>
            <a:r>
              <a:rPr sz="3800" dirty="0">
                <a:latin typeface="Arial"/>
                <a:cs typeface="Arial"/>
              </a:rPr>
              <a:t>n	most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compilers	now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5300" y="1270000"/>
            <a:ext cx="6941820" cy="1453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951604" algn="l"/>
              </a:tabLst>
            </a:pPr>
            <a:r>
              <a:rPr dirty="0"/>
              <a:t>Relaxa</a:t>
            </a:r>
            <a:r>
              <a:rPr spc="-5" dirty="0"/>
              <a:t>t</a:t>
            </a:r>
            <a:r>
              <a:rPr dirty="0"/>
              <a:t>ion	example</a:t>
            </a:r>
          </a:p>
          <a:p>
            <a:pPr marL="73660">
              <a:lnSpc>
                <a:spcPct val="100000"/>
              </a:lnSpc>
              <a:spcBef>
                <a:spcPts val="360"/>
              </a:spcBef>
            </a:pPr>
            <a:endParaRPr sz="2800" dirty="0">
              <a:latin typeface="Courier New"/>
              <a:cs typeface="Courier New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7400" y="2590800"/>
            <a:ext cx="9504525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	virtual 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newExpr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	virtual 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&amp; clone();</a:t>
            </a:r>
          </a:p>
          <a:p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	virtual 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 self();</a:t>
            </a:r>
          </a:p>
          <a:p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altLang="zh-CN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BinaryExpr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: public 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	virtual 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BinaryExpr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newExpr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();	// ok</a:t>
            </a:r>
          </a:p>
          <a:p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	virtual 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BinaryExpr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&amp; clone();	// ok</a:t>
            </a:r>
          </a:p>
          <a:p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800" b="1" dirty="0">
                <a:latin typeface="Courier New" pitchFamily="49" charset="0"/>
                <a:cs typeface="Courier New" pitchFamily="49" charset="0"/>
              </a:rPr>
              <a:t>virtual </a:t>
            </a:r>
            <a:r>
              <a:rPr lang="en-US" altLang="zh-CN" sz="2800" b="1" dirty="0" err="1">
                <a:latin typeface="Courier New" pitchFamily="49" charset="0"/>
                <a:cs typeface="Courier New" pitchFamily="49" charset="0"/>
              </a:rPr>
              <a:t>BinaryExpr</a:t>
            </a:r>
            <a:r>
              <a:rPr lang="en-US" altLang="zh-CN" sz="2800" b="1" dirty="0">
                <a:latin typeface="Courier New" pitchFamily="49" charset="0"/>
                <a:cs typeface="Courier New" pitchFamily="49" charset="0"/>
              </a:rPr>
              <a:t> self();  	// Error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};</a:t>
            </a:r>
            <a:endParaRPr lang="zh-CN" altLang="en-US" sz="2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7900" y="1270000"/>
            <a:ext cx="8517255" cy="94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476750" algn="l"/>
                <a:tab pos="6009640" algn="l"/>
              </a:tabLst>
            </a:pPr>
            <a:r>
              <a:rPr spc="-5" dirty="0"/>
              <a:t>Overloading	</a:t>
            </a:r>
            <a:r>
              <a:rPr dirty="0"/>
              <a:t>and	</a:t>
            </a:r>
            <a:r>
              <a:rPr spc="-5" dirty="0"/>
              <a:t>virtuals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682875" y="4038764"/>
          <a:ext cx="4952199" cy="906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2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9700">
                <a:tc>
                  <a:txBody>
                    <a:bodyPr/>
                    <a:lstStyle/>
                    <a:p>
                      <a:pPr marL="22225">
                        <a:lnSpc>
                          <a:spcPts val="3060"/>
                        </a:lnSpc>
                      </a:pPr>
                      <a:r>
                        <a:rPr sz="2800" spc="-5" dirty="0">
                          <a:latin typeface="Courier New"/>
                          <a:cs typeface="Courier New"/>
                        </a:rPr>
                        <a:t>virtual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60"/>
                        </a:lnSpc>
                      </a:pPr>
                      <a:r>
                        <a:rPr sz="2800" spc="-5" dirty="0">
                          <a:latin typeface="Courier New"/>
                          <a:cs typeface="Courier New"/>
                        </a:rPr>
                        <a:t>void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ts val="3060"/>
                        </a:lnSpc>
                      </a:pPr>
                      <a:r>
                        <a:rPr sz="2800" spc="-5" dirty="0">
                          <a:latin typeface="Courier New"/>
                          <a:cs typeface="Courier New"/>
                        </a:rPr>
                        <a:t>func();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22225">
                        <a:lnSpc>
                          <a:spcPts val="2920"/>
                        </a:lnSpc>
                      </a:pPr>
                      <a:r>
                        <a:rPr sz="2800" spc="-5" dirty="0">
                          <a:latin typeface="Courier New"/>
                          <a:cs typeface="Courier New"/>
                        </a:rPr>
                        <a:t>virtual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20"/>
                        </a:lnSpc>
                      </a:pPr>
                      <a:r>
                        <a:rPr sz="2800" spc="-5" dirty="0">
                          <a:latin typeface="Courier New"/>
                          <a:cs typeface="Courier New"/>
                        </a:rPr>
                        <a:t>void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ts val="2920"/>
                        </a:lnSpc>
                      </a:pPr>
                      <a:r>
                        <a:rPr sz="2800" spc="-5" dirty="0">
                          <a:latin typeface="Courier New"/>
                          <a:cs typeface="Courier New"/>
                        </a:rPr>
                        <a:t>func(int);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  <a:tab pos="3523615" algn="l"/>
                <a:tab pos="6971665" algn="l"/>
              </a:tabLst>
            </a:pPr>
            <a:r>
              <a:rPr spc="-5" dirty="0"/>
              <a:t>Overloading	</a:t>
            </a:r>
            <a:r>
              <a:rPr dirty="0"/>
              <a:t>adds</a:t>
            </a:r>
            <a:r>
              <a:rPr spc="10" dirty="0"/>
              <a:t> </a:t>
            </a:r>
            <a:r>
              <a:rPr spc="-5" dirty="0"/>
              <a:t>multiple	signatures</a:t>
            </a:r>
          </a:p>
          <a:p>
            <a:pPr marL="1333500" marR="7127240" indent="-647700">
              <a:lnSpc>
                <a:spcPts val="4200"/>
              </a:lnSpc>
              <a:spcBef>
                <a:spcPts val="60"/>
              </a:spcBef>
            </a:pPr>
            <a:r>
              <a:rPr sz="3400" spc="-5" dirty="0">
                <a:latin typeface="Courier New"/>
                <a:cs typeface="Courier New"/>
              </a:rPr>
              <a:t>class Base</a:t>
            </a:r>
            <a:r>
              <a:rPr sz="3400" spc="-85" dirty="0">
                <a:latin typeface="Courier New"/>
                <a:cs typeface="Courier New"/>
              </a:rPr>
              <a:t> </a:t>
            </a:r>
            <a:r>
              <a:rPr sz="3400" dirty="0">
                <a:latin typeface="Courier New"/>
                <a:cs typeface="Courier New"/>
              </a:rPr>
              <a:t>{  </a:t>
            </a:r>
            <a:r>
              <a:rPr sz="3400" spc="-5" dirty="0">
                <a:latin typeface="Courier New"/>
                <a:cs typeface="Courier New"/>
              </a:rPr>
              <a:t>public:</a:t>
            </a:r>
            <a:endParaRPr sz="3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3400">
              <a:latin typeface="Times New Roman"/>
              <a:cs typeface="Times New Roman"/>
            </a:endParaRPr>
          </a:p>
          <a:p>
            <a:pPr marL="1333500">
              <a:lnSpc>
                <a:spcPct val="100000"/>
              </a:lnSpc>
              <a:spcBef>
                <a:spcPts val="2950"/>
              </a:spcBef>
            </a:pPr>
            <a:r>
              <a:rPr sz="3400" spc="-5" dirty="0">
                <a:latin typeface="Courier New"/>
                <a:cs typeface="Courier New"/>
              </a:rPr>
              <a:t>};</a:t>
            </a:r>
            <a:endParaRPr sz="3400">
              <a:latin typeface="Courier New"/>
              <a:cs typeface="Courier New"/>
            </a:endParaRPr>
          </a:p>
          <a:p>
            <a:pPr marL="355600" marR="5080" indent="-342900">
              <a:lnSpc>
                <a:spcPts val="4600"/>
              </a:lnSpc>
              <a:spcBef>
                <a:spcPts val="1240"/>
              </a:spcBef>
              <a:buChar char="•"/>
              <a:tabLst>
                <a:tab pos="355600" algn="l"/>
                <a:tab pos="3895725" algn="l"/>
                <a:tab pos="4610100" algn="l"/>
                <a:tab pos="6163310" algn="l"/>
              </a:tabLst>
            </a:pPr>
            <a:r>
              <a:rPr spc="-5" dirty="0"/>
              <a:t>If </a:t>
            </a:r>
            <a:r>
              <a:rPr dirty="0"/>
              <a:t>you </a:t>
            </a:r>
            <a:r>
              <a:rPr i="1" dirty="0">
                <a:latin typeface="Arial"/>
                <a:cs typeface="Arial"/>
              </a:rPr>
              <a:t>override </a:t>
            </a:r>
            <a:r>
              <a:rPr spc="-5" dirty="0"/>
              <a:t>an </a:t>
            </a:r>
            <a:r>
              <a:rPr i="1" dirty="0">
                <a:latin typeface="Arial"/>
                <a:cs typeface="Arial"/>
              </a:rPr>
              <a:t>overloaded </a:t>
            </a:r>
            <a:r>
              <a:rPr spc="-5" dirty="0"/>
              <a:t>function,</a:t>
            </a:r>
            <a:r>
              <a:rPr spc="-65" dirty="0"/>
              <a:t> </a:t>
            </a:r>
            <a:r>
              <a:rPr dirty="0"/>
              <a:t>you  must</a:t>
            </a:r>
            <a:r>
              <a:rPr spc="-5" dirty="0"/>
              <a:t> </a:t>
            </a:r>
            <a:r>
              <a:rPr dirty="0"/>
              <a:t>override	all	of </a:t>
            </a:r>
            <a:r>
              <a:rPr spc="-5" dirty="0"/>
              <a:t>the	variants!</a:t>
            </a:r>
          </a:p>
          <a:p>
            <a:pPr marL="469900">
              <a:lnSpc>
                <a:spcPct val="100000"/>
              </a:lnSpc>
              <a:spcBef>
                <a:spcPts val="80"/>
              </a:spcBef>
              <a:tabLst>
                <a:tab pos="3884929" algn="l"/>
              </a:tabLst>
            </a:pPr>
            <a:r>
              <a:rPr sz="3800" spc="30" dirty="0"/>
              <a:t>–Can't</a:t>
            </a:r>
            <a:r>
              <a:rPr sz="3800" spc="-5" dirty="0"/>
              <a:t> </a:t>
            </a:r>
            <a:r>
              <a:rPr sz="3800" dirty="0"/>
              <a:t>override	just</a:t>
            </a:r>
            <a:r>
              <a:rPr sz="3800" spc="-105" dirty="0"/>
              <a:t> </a:t>
            </a:r>
            <a:r>
              <a:rPr sz="3800" dirty="0"/>
              <a:t>one</a:t>
            </a:r>
            <a:endParaRPr sz="3800"/>
          </a:p>
          <a:p>
            <a:pPr marL="469900">
              <a:lnSpc>
                <a:spcPct val="100000"/>
              </a:lnSpc>
              <a:spcBef>
                <a:spcPts val="240"/>
              </a:spcBef>
              <a:tabLst>
                <a:tab pos="2075814" algn="l"/>
                <a:tab pos="5119370" algn="l"/>
                <a:tab pos="7184390" algn="l"/>
                <a:tab pos="7988934" algn="l"/>
                <a:tab pos="8659495" algn="l"/>
              </a:tabLst>
            </a:pPr>
            <a:r>
              <a:rPr sz="3800" spc="60" dirty="0"/>
              <a:t>–If</a:t>
            </a:r>
            <a:r>
              <a:rPr sz="3800" spc="-5" dirty="0"/>
              <a:t> </a:t>
            </a:r>
            <a:r>
              <a:rPr sz="3800" dirty="0"/>
              <a:t>you	don't</a:t>
            </a:r>
            <a:r>
              <a:rPr sz="3800" spc="-5" dirty="0"/>
              <a:t> </a:t>
            </a:r>
            <a:r>
              <a:rPr sz="3800" dirty="0"/>
              <a:t>override	all,</a:t>
            </a:r>
            <a:r>
              <a:rPr sz="3800" spc="-5" dirty="0"/>
              <a:t> </a:t>
            </a:r>
            <a:r>
              <a:rPr sz="3800" dirty="0"/>
              <a:t>some	will	be	hidden</a:t>
            </a:r>
            <a:endParaRPr sz="38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8600" y="1270000"/>
            <a:ext cx="7466965" cy="94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476750" algn="l"/>
              </a:tabLst>
            </a:pPr>
            <a:r>
              <a:rPr spc="-5" dirty="0"/>
              <a:t>O</a:t>
            </a:r>
            <a:r>
              <a:rPr dirty="0"/>
              <a:t>verloading	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3900" y="2311400"/>
            <a:ext cx="11023600" cy="1270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ts val="5000"/>
              </a:lnSpc>
              <a:buChar char="•"/>
              <a:tabLst>
                <a:tab pos="355600" algn="l"/>
                <a:tab pos="1970405" algn="l"/>
                <a:tab pos="2529205" algn="l"/>
                <a:tab pos="3243580" algn="l"/>
                <a:tab pos="4797425" algn="l"/>
              </a:tabLst>
            </a:pPr>
            <a:r>
              <a:rPr sz="4400" spc="-5" dirty="0">
                <a:latin typeface="Arial"/>
                <a:cs typeface="Arial"/>
              </a:rPr>
              <a:t>When	</a:t>
            </a:r>
            <a:r>
              <a:rPr sz="4400" dirty="0">
                <a:latin typeface="Arial"/>
                <a:cs typeface="Arial"/>
              </a:rPr>
              <a:t>you </a:t>
            </a:r>
            <a:r>
              <a:rPr sz="4400" i="1" dirty="0">
                <a:latin typeface="Arial"/>
                <a:cs typeface="Arial"/>
              </a:rPr>
              <a:t>override </a:t>
            </a:r>
            <a:r>
              <a:rPr sz="4400" spc="-5" dirty="0">
                <a:latin typeface="Arial"/>
                <a:cs typeface="Arial"/>
              </a:rPr>
              <a:t>an</a:t>
            </a:r>
            <a:r>
              <a:rPr sz="4400" spc="-55" dirty="0">
                <a:latin typeface="Arial"/>
                <a:cs typeface="Arial"/>
              </a:rPr>
              <a:t> </a:t>
            </a:r>
            <a:r>
              <a:rPr sz="4400" i="1" dirty="0">
                <a:latin typeface="Arial"/>
                <a:cs typeface="Arial"/>
              </a:rPr>
              <a:t>overloaded</a:t>
            </a:r>
            <a:r>
              <a:rPr sz="4400" i="1" spc="-20" dirty="0">
                <a:latin typeface="Arial"/>
                <a:cs typeface="Arial"/>
              </a:rPr>
              <a:t> </a:t>
            </a:r>
            <a:r>
              <a:rPr sz="4400" spc="-5" dirty="0">
                <a:latin typeface="Arial"/>
                <a:cs typeface="Arial"/>
              </a:rPr>
              <a:t>function, </a:t>
            </a:r>
            <a:r>
              <a:rPr sz="4400" dirty="0">
                <a:latin typeface="Arial"/>
                <a:cs typeface="Arial"/>
              </a:rPr>
              <a:t> override	all	of </a:t>
            </a:r>
            <a:r>
              <a:rPr sz="4400" spc="-5" dirty="0">
                <a:latin typeface="Arial"/>
                <a:cs typeface="Arial"/>
              </a:rPr>
              <a:t>the	variants!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2200" y="4191000"/>
            <a:ext cx="8494633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dirty="0">
                <a:latin typeface="Courier New" pitchFamily="49" charset="0"/>
                <a:cs typeface="Courier New" pitchFamily="49" charset="0"/>
              </a:rPr>
              <a:t>class Derived: public Base{</a:t>
            </a:r>
          </a:p>
          <a:p>
            <a:r>
              <a:rPr lang="en-US" altLang="zh-CN" sz="3000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r>
              <a:rPr lang="en-US" altLang="zh-CN" sz="3000" dirty="0">
                <a:latin typeface="Courier New" pitchFamily="49" charset="0"/>
                <a:cs typeface="Courier New" pitchFamily="49" charset="0"/>
              </a:rPr>
              <a:t>	virtual void </a:t>
            </a:r>
            <a:r>
              <a:rPr lang="en-US" altLang="zh-CN" sz="30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altLang="zh-CN" sz="3000" dirty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r>
              <a:rPr lang="en-US" altLang="zh-CN" sz="3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3000" dirty="0" err="1">
                <a:latin typeface="Courier New" pitchFamily="49" charset="0"/>
                <a:cs typeface="Courier New" pitchFamily="49" charset="0"/>
              </a:rPr>
              <a:t>Base::func</a:t>
            </a:r>
            <a:r>
              <a:rPr lang="en-US" altLang="zh-CN" sz="30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altLang="zh-CN" sz="30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altLang="zh-CN" sz="3000" dirty="0">
                <a:latin typeface="Courier New" pitchFamily="49" charset="0"/>
                <a:cs typeface="Courier New" pitchFamily="49" charset="0"/>
              </a:rPr>
              <a:t>	virtual void </a:t>
            </a:r>
            <a:r>
              <a:rPr lang="en-US" altLang="zh-CN" sz="30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altLang="zh-CN" sz="3000">
                <a:latin typeface="Courier New" pitchFamily="49" charset="0"/>
                <a:cs typeface="Courier New" pitchFamily="49" charset="0"/>
              </a:rPr>
              <a:t>(int</a:t>
            </a:r>
            <a:r>
              <a:rPr lang="en-US" altLang="zh-CN" sz="3000" dirty="0">
                <a:latin typeface="Courier New" pitchFamily="49" charset="0"/>
                <a:cs typeface="Courier New" pitchFamily="49" charset="0"/>
              </a:rPr>
              <a:t>) { ... };</a:t>
            </a:r>
          </a:p>
          <a:p>
            <a:r>
              <a:rPr lang="en-US" altLang="zh-CN" sz="3000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3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45560">
              <a:lnSpc>
                <a:spcPct val="100000"/>
              </a:lnSpc>
            </a:pPr>
            <a:r>
              <a:rPr spc="-235" dirty="0"/>
              <a:t>T</a:t>
            </a:r>
            <a:r>
              <a:rPr dirty="0"/>
              <a:t>ips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3900" y="2311400"/>
            <a:ext cx="9874250" cy="531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ts val="5000"/>
              </a:lnSpc>
              <a:buChar char="•"/>
              <a:tabLst>
                <a:tab pos="355600" algn="l"/>
                <a:tab pos="4175760" algn="l"/>
                <a:tab pos="4953000" algn="l"/>
                <a:tab pos="7251700" algn="l"/>
              </a:tabLst>
            </a:pPr>
            <a:r>
              <a:rPr sz="4400" dirty="0">
                <a:latin typeface="Arial"/>
                <a:cs typeface="Arial"/>
              </a:rPr>
              <a:t>Never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rede</a:t>
            </a:r>
            <a:r>
              <a:rPr sz="4400" spc="-5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ine	an	inheri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ed	non-vir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ual  </a:t>
            </a:r>
            <a:r>
              <a:rPr sz="4400" spc="-5" dirty="0">
                <a:latin typeface="Arial"/>
                <a:cs typeface="Arial"/>
              </a:rPr>
              <a:t>function</a:t>
            </a:r>
            <a:endParaRPr sz="4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  <a:tabLst>
                <a:tab pos="4302125" algn="l"/>
              </a:tabLst>
            </a:pPr>
            <a:r>
              <a:rPr sz="3800" spc="10" dirty="0">
                <a:latin typeface="Arial"/>
                <a:cs typeface="Arial"/>
              </a:rPr>
              <a:t>–Non-virtuals</a:t>
            </a:r>
            <a:r>
              <a:rPr sz="3800" spc="20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are	</a:t>
            </a:r>
            <a:r>
              <a:rPr sz="3800" spc="-5" dirty="0">
                <a:latin typeface="Arial"/>
                <a:cs typeface="Arial"/>
              </a:rPr>
              <a:t>statically</a:t>
            </a:r>
            <a:r>
              <a:rPr sz="3800" spc="-6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bound</a:t>
            </a:r>
            <a:endParaRPr sz="3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40"/>
              </a:spcBef>
              <a:tabLst>
                <a:tab pos="1512570" algn="l"/>
              </a:tabLst>
            </a:pPr>
            <a:r>
              <a:rPr sz="3800" spc="60" dirty="0">
                <a:latin typeface="Arial"/>
                <a:cs typeface="Arial"/>
              </a:rPr>
              <a:t>–No	</a:t>
            </a:r>
            <a:r>
              <a:rPr sz="3800" dirty="0">
                <a:latin typeface="Arial"/>
                <a:cs typeface="Arial"/>
              </a:rPr>
              <a:t>dynamic</a:t>
            </a:r>
            <a:r>
              <a:rPr sz="3800" spc="-65" dirty="0">
                <a:latin typeface="Arial"/>
                <a:cs typeface="Arial"/>
              </a:rPr>
              <a:t> </a:t>
            </a:r>
            <a:r>
              <a:rPr sz="3800" spc="-5" dirty="0">
                <a:latin typeface="Arial"/>
                <a:cs typeface="Arial"/>
              </a:rPr>
              <a:t>dispatch!</a:t>
            </a:r>
            <a:endParaRPr sz="3800">
              <a:latin typeface="Arial"/>
              <a:cs typeface="Arial"/>
            </a:endParaRPr>
          </a:p>
          <a:p>
            <a:pPr marL="355600" marR="935990" indent="-342900">
              <a:lnSpc>
                <a:spcPts val="5000"/>
              </a:lnSpc>
              <a:spcBef>
                <a:spcPts val="1140"/>
              </a:spcBef>
              <a:buChar char="•"/>
              <a:tabLst>
                <a:tab pos="355600" algn="l"/>
                <a:tab pos="4175760" algn="l"/>
                <a:tab pos="4953000" algn="l"/>
                <a:tab pos="7251700" algn="l"/>
              </a:tabLst>
            </a:pPr>
            <a:r>
              <a:rPr sz="4400" dirty="0">
                <a:latin typeface="Arial"/>
                <a:cs typeface="Arial"/>
              </a:rPr>
              <a:t>Never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rede</a:t>
            </a:r>
            <a:r>
              <a:rPr sz="4400" spc="-5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ine	an	inheri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ed	de</a:t>
            </a:r>
            <a:r>
              <a:rPr sz="4400" spc="-5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ault  </a:t>
            </a:r>
            <a:r>
              <a:rPr sz="4400" spc="-5" dirty="0">
                <a:latin typeface="Arial"/>
                <a:cs typeface="Arial"/>
              </a:rPr>
              <a:t>parameter</a:t>
            </a:r>
            <a:r>
              <a:rPr sz="4400" spc="-6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value</a:t>
            </a:r>
            <a:endParaRPr sz="4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  <a:tabLst>
                <a:tab pos="2505075" algn="l"/>
                <a:tab pos="5965825" algn="l"/>
              </a:tabLst>
            </a:pPr>
            <a:r>
              <a:rPr sz="3800" spc="20" dirty="0">
                <a:latin typeface="Arial"/>
                <a:cs typeface="Arial"/>
              </a:rPr>
              <a:t>–They’re	</a:t>
            </a:r>
            <a:r>
              <a:rPr sz="3800" spc="-5" dirty="0">
                <a:latin typeface="Arial"/>
                <a:cs typeface="Arial"/>
              </a:rPr>
              <a:t>statically</a:t>
            </a:r>
            <a:r>
              <a:rPr sz="3800" spc="1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bound	</a:t>
            </a:r>
            <a:r>
              <a:rPr sz="3800" spc="-5" dirty="0">
                <a:latin typeface="Arial"/>
                <a:cs typeface="Arial"/>
              </a:rPr>
              <a:t>too!</a:t>
            </a:r>
            <a:endParaRPr sz="3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40"/>
              </a:spcBef>
              <a:tabLst>
                <a:tab pos="1754505" algn="l"/>
                <a:tab pos="4302760" algn="l"/>
              </a:tabLst>
            </a:pPr>
            <a:r>
              <a:rPr sz="3800" spc="45" dirty="0">
                <a:latin typeface="Arial"/>
                <a:cs typeface="Arial"/>
              </a:rPr>
              <a:t>–And	</a:t>
            </a:r>
            <a:r>
              <a:rPr sz="3800" dirty="0">
                <a:latin typeface="Arial"/>
                <a:cs typeface="Arial"/>
              </a:rPr>
              <a:t>what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would	it</a:t>
            </a:r>
            <a:r>
              <a:rPr sz="3800" spc="-10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mean?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8500" y="165100"/>
            <a:ext cx="3978910" cy="718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660"/>
              </a:lnSpc>
            </a:pPr>
            <a:r>
              <a:rPr sz="5600" dirty="0"/>
              <a:t>Conversions</a:t>
            </a:r>
            <a:endParaRPr sz="5600"/>
          </a:p>
        </p:txBody>
      </p:sp>
      <p:sp>
        <p:nvSpPr>
          <p:cNvPr id="3" name="object 3"/>
          <p:cNvSpPr txBox="1"/>
          <p:nvPr/>
        </p:nvSpPr>
        <p:spPr>
          <a:xfrm>
            <a:off x="622300" y="883919"/>
            <a:ext cx="11518900" cy="35343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4220"/>
              </a:lnSpc>
              <a:buChar char="•"/>
              <a:tabLst>
                <a:tab pos="355600" algn="l"/>
                <a:tab pos="4953000" algn="l"/>
                <a:tab pos="6754495" algn="l"/>
              </a:tabLst>
            </a:pPr>
            <a:r>
              <a:rPr sz="4400" dirty="0">
                <a:latin typeface="Arial"/>
                <a:cs typeface="Arial"/>
              </a:rPr>
              <a:t>Public</a:t>
            </a:r>
            <a:r>
              <a:rPr sz="4400" spc="15" dirty="0">
                <a:latin typeface="Arial"/>
                <a:cs typeface="Arial"/>
              </a:rPr>
              <a:t> </a:t>
            </a:r>
            <a:r>
              <a:rPr sz="4400" spc="-5" dirty="0">
                <a:latin typeface="Arial"/>
                <a:cs typeface="Arial"/>
              </a:rPr>
              <a:t>Inheritance	</a:t>
            </a:r>
            <a:r>
              <a:rPr sz="4400" dirty="0">
                <a:latin typeface="Arial"/>
                <a:cs typeface="Arial"/>
              </a:rPr>
              <a:t>should	imply</a:t>
            </a:r>
            <a:r>
              <a:rPr sz="4400" spc="-60" dirty="0">
                <a:latin typeface="Arial"/>
                <a:cs typeface="Arial"/>
              </a:rPr>
              <a:t> </a:t>
            </a:r>
            <a:r>
              <a:rPr sz="4400" spc="-5" dirty="0">
                <a:latin typeface="Arial"/>
                <a:cs typeface="Arial"/>
              </a:rPr>
              <a:t>substitution</a:t>
            </a:r>
            <a:endParaRPr sz="4400" dirty="0">
              <a:latin typeface="Arial"/>
              <a:cs typeface="Arial"/>
            </a:endParaRPr>
          </a:p>
          <a:p>
            <a:pPr marL="762000" marR="5080" indent="-292100">
              <a:lnSpc>
                <a:spcPts val="4300"/>
              </a:lnSpc>
              <a:spcBef>
                <a:spcPts val="1080"/>
              </a:spcBef>
              <a:tabLst>
                <a:tab pos="1297940" algn="l"/>
                <a:tab pos="3980815" algn="l"/>
                <a:tab pos="4892675" algn="l"/>
                <a:tab pos="5805170" algn="l"/>
                <a:tab pos="6207760" algn="l"/>
                <a:tab pos="6663690" algn="l"/>
                <a:tab pos="8890000" algn="l"/>
                <a:tab pos="10876280" algn="l"/>
              </a:tabLst>
            </a:pPr>
            <a:r>
              <a:rPr sz="3800" spc="185" dirty="0">
                <a:latin typeface="Arial"/>
                <a:cs typeface="Arial"/>
              </a:rPr>
              <a:t>–</a:t>
            </a:r>
            <a:r>
              <a:rPr sz="3800" spc="-5" dirty="0">
                <a:latin typeface="Arial"/>
                <a:cs typeface="Arial"/>
              </a:rPr>
              <a:t>I</a:t>
            </a:r>
            <a:r>
              <a:rPr sz="3800" dirty="0">
                <a:latin typeface="Arial"/>
                <a:cs typeface="Arial"/>
              </a:rPr>
              <a:t>f	B </a:t>
            </a:r>
            <a:r>
              <a:rPr sz="3800" i="1" dirty="0">
                <a:latin typeface="Arial"/>
                <a:cs typeface="Arial"/>
              </a:rPr>
              <a:t>isa</a:t>
            </a:r>
            <a:r>
              <a:rPr sz="3800" i="1" spc="-210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A,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you	can	use	a	B	anywhere	</a:t>
            </a:r>
            <a:r>
              <a:rPr lang="en-US" sz="3800" dirty="0">
                <a:latin typeface="Arial"/>
                <a:cs typeface="Arial"/>
              </a:rPr>
              <a:t>an A can be used.</a:t>
            </a:r>
            <a:endParaRPr sz="3800" dirty="0">
              <a:latin typeface="Arial"/>
              <a:cs typeface="Arial"/>
            </a:endParaRPr>
          </a:p>
          <a:p>
            <a:pPr marL="1155700" marR="61594" lvl="1" indent="-228600">
              <a:lnSpc>
                <a:spcPts val="3900"/>
              </a:lnSpc>
              <a:spcBef>
                <a:spcPts val="820"/>
              </a:spcBef>
              <a:buChar char="•"/>
              <a:tabLst>
                <a:tab pos="1155700" algn="l"/>
              </a:tabLst>
            </a:pPr>
            <a:r>
              <a:rPr sz="3400" dirty="0">
                <a:latin typeface="Arial"/>
                <a:cs typeface="Arial"/>
              </a:rPr>
              <a:t>if B isa A, </a:t>
            </a:r>
            <a:r>
              <a:rPr sz="3400" spc="-5" dirty="0">
                <a:latin typeface="Arial"/>
                <a:cs typeface="Arial"/>
              </a:rPr>
              <a:t>then </a:t>
            </a:r>
            <a:r>
              <a:rPr sz="3400" dirty="0">
                <a:latin typeface="Arial"/>
                <a:cs typeface="Arial"/>
              </a:rPr>
              <a:t>everything </a:t>
            </a:r>
            <a:r>
              <a:rPr sz="3400" spc="-5" dirty="0">
                <a:latin typeface="Arial"/>
                <a:cs typeface="Arial"/>
              </a:rPr>
              <a:t>that </a:t>
            </a:r>
            <a:r>
              <a:rPr sz="3400" dirty="0">
                <a:latin typeface="Arial"/>
                <a:cs typeface="Arial"/>
              </a:rPr>
              <a:t>is </a:t>
            </a:r>
            <a:r>
              <a:rPr sz="3400" spc="-5" dirty="0">
                <a:latin typeface="Arial"/>
                <a:cs typeface="Arial"/>
              </a:rPr>
              <a:t>true for </a:t>
            </a:r>
            <a:r>
              <a:rPr sz="3400" dirty="0">
                <a:latin typeface="Arial"/>
                <a:cs typeface="Arial"/>
              </a:rPr>
              <a:t>A is </a:t>
            </a:r>
            <a:r>
              <a:rPr lang="en-US" sz="3400" dirty="0">
                <a:latin typeface="Arial"/>
                <a:cs typeface="Arial"/>
              </a:rPr>
              <a:t>also true of B</a:t>
            </a:r>
            <a:endParaRPr sz="34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20"/>
              </a:spcBef>
              <a:tabLst>
                <a:tab pos="1485900" algn="l"/>
                <a:tab pos="3068955" algn="l"/>
                <a:tab pos="4248785" algn="l"/>
                <a:tab pos="6824345" algn="l"/>
              </a:tabLst>
            </a:pPr>
            <a:r>
              <a:rPr sz="3800" spc="60" dirty="0">
                <a:latin typeface="Arial"/>
                <a:cs typeface="Arial"/>
              </a:rPr>
              <a:t>–Be	</a:t>
            </a:r>
            <a:r>
              <a:rPr sz="3800" spc="-5" dirty="0">
                <a:latin typeface="Arial"/>
                <a:cs typeface="Arial"/>
              </a:rPr>
              <a:t>careful	</a:t>
            </a:r>
            <a:r>
              <a:rPr sz="3800" dirty="0">
                <a:latin typeface="Arial"/>
                <a:cs typeface="Arial"/>
              </a:rPr>
              <a:t>if </a:t>
            </a:r>
            <a:r>
              <a:rPr sz="3800" spc="-5" dirty="0">
                <a:latin typeface="Arial"/>
                <a:cs typeface="Arial"/>
              </a:rPr>
              <a:t>the	substitution	</a:t>
            </a:r>
            <a:r>
              <a:rPr sz="3800" dirty="0">
                <a:latin typeface="Arial"/>
                <a:cs typeface="Arial"/>
              </a:rPr>
              <a:t>is not</a:t>
            </a:r>
            <a:r>
              <a:rPr sz="3800" spc="-110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valid!</a:t>
            </a:r>
          </a:p>
        </p:txBody>
      </p:sp>
      <p:sp>
        <p:nvSpPr>
          <p:cNvPr id="4" name="object 4"/>
          <p:cNvSpPr/>
          <p:nvPr/>
        </p:nvSpPr>
        <p:spPr>
          <a:xfrm>
            <a:off x="2862567" y="5425574"/>
            <a:ext cx="6776084" cy="636905"/>
          </a:xfrm>
          <a:custGeom>
            <a:avLst/>
            <a:gdLst/>
            <a:ahLst/>
            <a:cxnLst/>
            <a:rect l="l" t="t" r="r" b="b"/>
            <a:pathLst>
              <a:path w="6776084" h="636904">
                <a:moveTo>
                  <a:pt x="0" y="636402"/>
                </a:moveTo>
                <a:lnTo>
                  <a:pt x="6775551" y="636402"/>
                </a:lnTo>
                <a:lnTo>
                  <a:pt x="6775551" y="0"/>
                </a:lnTo>
                <a:lnTo>
                  <a:pt x="0" y="0"/>
                </a:lnTo>
                <a:lnTo>
                  <a:pt x="0" y="636402"/>
                </a:lnTo>
                <a:close/>
              </a:path>
            </a:pathLst>
          </a:custGeom>
          <a:solidFill>
            <a:srgbClr val="D4F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33290" y="5556250"/>
            <a:ext cx="4020261" cy="3859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62567" y="5397503"/>
            <a:ext cx="6776084" cy="28575"/>
          </a:xfrm>
          <a:custGeom>
            <a:avLst/>
            <a:gdLst/>
            <a:ahLst/>
            <a:cxnLst/>
            <a:rect l="l" t="t" r="r" b="b"/>
            <a:pathLst>
              <a:path w="6776084" h="28575">
                <a:moveTo>
                  <a:pt x="0" y="28076"/>
                </a:moveTo>
                <a:lnTo>
                  <a:pt x="6775551" y="28076"/>
                </a:lnTo>
                <a:lnTo>
                  <a:pt x="6775551" y="0"/>
                </a:lnTo>
                <a:lnTo>
                  <a:pt x="0" y="0"/>
                </a:lnTo>
                <a:lnTo>
                  <a:pt x="0" y="28076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71317" y="6224257"/>
            <a:ext cx="338455" cy="361315"/>
          </a:xfrm>
          <a:custGeom>
            <a:avLst/>
            <a:gdLst/>
            <a:ahLst/>
            <a:cxnLst/>
            <a:rect l="l" t="t" r="r" b="b"/>
            <a:pathLst>
              <a:path w="338454" h="361315">
                <a:moveTo>
                  <a:pt x="136639" y="0"/>
                </a:moveTo>
                <a:lnTo>
                  <a:pt x="0" y="0"/>
                </a:lnTo>
                <a:lnTo>
                  <a:pt x="0" y="9842"/>
                </a:lnTo>
                <a:lnTo>
                  <a:pt x="12623" y="9842"/>
                </a:lnTo>
                <a:lnTo>
                  <a:pt x="21562" y="10575"/>
                </a:lnTo>
                <a:lnTo>
                  <a:pt x="47839" y="48562"/>
                </a:lnTo>
                <a:lnTo>
                  <a:pt x="48227" y="298932"/>
                </a:lnTo>
                <a:lnTo>
                  <a:pt x="47932" y="311007"/>
                </a:lnTo>
                <a:lnTo>
                  <a:pt x="30814" y="347445"/>
                </a:lnTo>
                <a:lnTo>
                  <a:pt x="12623" y="351104"/>
                </a:lnTo>
                <a:lnTo>
                  <a:pt x="0" y="351104"/>
                </a:lnTo>
                <a:lnTo>
                  <a:pt x="0" y="360946"/>
                </a:lnTo>
                <a:lnTo>
                  <a:pt x="150012" y="360946"/>
                </a:lnTo>
                <a:lnTo>
                  <a:pt x="195772" y="357420"/>
                </a:lnTo>
                <a:lnTo>
                  <a:pt x="235286" y="346840"/>
                </a:lnTo>
                <a:lnTo>
                  <a:pt x="243821" y="342315"/>
                </a:lnTo>
                <a:lnTo>
                  <a:pt x="148526" y="342315"/>
                </a:lnTo>
                <a:lnTo>
                  <a:pt x="137244" y="341849"/>
                </a:lnTo>
                <a:lnTo>
                  <a:pt x="124694" y="340450"/>
                </a:lnTo>
                <a:lnTo>
                  <a:pt x="110878" y="338120"/>
                </a:lnTo>
                <a:lnTo>
                  <a:pt x="95796" y="334860"/>
                </a:lnTo>
                <a:lnTo>
                  <a:pt x="95796" y="27952"/>
                </a:lnTo>
                <a:lnTo>
                  <a:pt x="109640" y="24570"/>
                </a:lnTo>
                <a:lnTo>
                  <a:pt x="122713" y="22158"/>
                </a:lnTo>
                <a:lnTo>
                  <a:pt x="135015" y="20712"/>
                </a:lnTo>
                <a:lnTo>
                  <a:pt x="146545" y="20231"/>
                </a:lnTo>
                <a:lnTo>
                  <a:pt x="254381" y="20231"/>
                </a:lnTo>
                <a:lnTo>
                  <a:pt x="251129" y="18364"/>
                </a:lnTo>
                <a:lnTo>
                  <a:pt x="229258" y="10329"/>
                </a:lnTo>
                <a:lnTo>
                  <a:pt x="202885" y="4591"/>
                </a:lnTo>
                <a:lnTo>
                  <a:pt x="172012" y="1147"/>
                </a:lnTo>
                <a:lnTo>
                  <a:pt x="136639" y="0"/>
                </a:lnTo>
                <a:close/>
              </a:path>
              <a:path w="338454" h="361315">
                <a:moveTo>
                  <a:pt x="254381" y="20231"/>
                </a:moveTo>
                <a:lnTo>
                  <a:pt x="146545" y="20231"/>
                </a:lnTo>
                <a:lnTo>
                  <a:pt x="174900" y="22926"/>
                </a:lnTo>
                <a:lnTo>
                  <a:pt x="200567" y="31011"/>
                </a:lnTo>
                <a:lnTo>
                  <a:pt x="243827" y="63347"/>
                </a:lnTo>
                <a:lnTo>
                  <a:pt x="272230" y="114392"/>
                </a:lnTo>
                <a:lnTo>
                  <a:pt x="281698" y="181267"/>
                </a:lnTo>
                <a:lnTo>
                  <a:pt x="279331" y="216474"/>
                </a:lnTo>
                <a:lnTo>
                  <a:pt x="260396" y="275305"/>
                </a:lnTo>
                <a:lnTo>
                  <a:pt x="223668" y="317910"/>
                </a:lnTo>
                <a:lnTo>
                  <a:pt x="176015" y="339603"/>
                </a:lnTo>
                <a:lnTo>
                  <a:pt x="148526" y="342315"/>
                </a:lnTo>
                <a:lnTo>
                  <a:pt x="243821" y="342315"/>
                </a:lnTo>
                <a:lnTo>
                  <a:pt x="295567" y="304520"/>
                </a:lnTo>
                <a:lnTo>
                  <a:pt x="327496" y="247753"/>
                </a:lnTo>
                <a:lnTo>
                  <a:pt x="338137" y="178612"/>
                </a:lnTo>
                <a:lnTo>
                  <a:pt x="336644" y="151364"/>
                </a:lnTo>
                <a:lnTo>
                  <a:pt x="324700" y="101853"/>
                </a:lnTo>
                <a:lnTo>
                  <a:pt x="301346" y="59690"/>
                </a:lnTo>
                <a:lnTo>
                  <a:pt x="269789" y="29077"/>
                </a:lnTo>
                <a:lnTo>
                  <a:pt x="254381" y="202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77344" y="6198196"/>
            <a:ext cx="467359" cy="233679"/>
          </a:xfrm>
          <a:custGeom>
            <a:avLst/>
            <a:gdLst/>
            <a:ahLst/>
            <a:cxnLst/>
            <a:rect l="l" t="t" r="r" b="b"/>
            <a:pathLst>
              <a:path w="467360" h="233679">
                <a:moveTo>
                  <a:pt x="297053" y="0"/>
                </a:moveTo>
                <a:lnTo>
                  <a:pt x="282689" y="25018"/>
                </a:lnTo>
                <a:lnTo>
                  <a:pt x="336410" y="58826"/>
                </a:lnTo>
                <a:lnTo>
                  <a:pt x="0" y="58826"/>
                </a:lnTo>
                <a:lnTo>
                  <a:pt x="0" y="86779"/>
                </a:lnTo>
                <a:lnTo>
                  <a:pt x="381215" y="86779"/>
                </a:lnTo>
                <a:lnTo>
                  <a:pt x="429729" y="116585"/>
                </a:lnTo>
                <a:lnTo>
                  <a:pt x="381215" y="146672"/>
                </a:lnTo>
                <a:lnTo>
                  <a:pt x="0" y="146672"/>
                </a:lnTo>
                <a:lnTo>
                  <a:pt x="0" y="174358"/>
                </a:lnTo>
                <a:lnTo>
                  <a:pt x="336410" y="174358"/>
                </a:lnTo>
                <a:lnTo>
                  <a:pt x="282689" y="207632"/>
                </a:lnTo>
                <a:lnTo>
                  <a:pt x="297053" y="233451"/>
                </a:lnTo>
                <a:lnTo>
                  <a:pt x="466864" y="125374"/>
                </a:lnTo>
                <a:lnTo>
                  <a:pt x="466864" y="107543"/>
                </a:lnTo>
                <a:lnTo>
                  <a:pt x="2970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18121" y="6224257"/>
            <a:ext cx="302260" cy="361315"/>
          </a:xfrm>
          <a:custGeom>
            <a:avLst/>
            <a:gdLst/>
            <a:ahLst/>
            <a:cxnLst/>
            <a:rect l="l" t="t" r="r" b="b"/>
            <a:pathLst>
              <a:path w="302259" h="361315">
                <a:moveTo>
                  <a:pt x="145059" y="0"/>
                </a:moveTo>
                <a:lnTo>
                  <a:pt x="0" y="0"/>
                </a:lnTo>
                <a:lnTo>
                  <a:pt x="0" y="9842"/>
                </a:lnTo>
                <a:lnTo>
                  <a:pt x="12623" y="9842"/>
                </a:lnTo>
                <a:lnTo>
                  <a:pt x="21562" y="10575"/>
                </a:lnTo>
                <a:lnTo>
                  <a:pt x="48066" y="48662"/>
                </a:lnTo>
                <a:lnTo>
                  <a:pt x="48514" y="63881"/>
                </a:lnTo>
                <a:lnTo>
                  <a:pt x="48406" y="301248"/>
                </a:lnTo>
                <a:lnTo>
                  <a:pt x="37500" y="343019"/>
                </a:lnTo>
                <a:lnTo>
                  <a:pt x="12623" y="351104"/>
                </a:lnTo>
                <a:lnTo>
                  <a:pt x="0" y="351104"/>
                </a:lnTo>
                <a:lnTo>
                  <a:pt x="0" y="360946"/>
                </a:lnTo>
                <a:lnTo>
                  <a:pt x="158419" y="360946"/>
                </a:lnTo>
                <a:lnTo>
                  <a:pt x="184947" y="360239"/>
                </a:lnTo>
                <a:lnTo>
                  <a:pt x="227090" y="354581"/>
                </a:lnTo>
                <a:lnTo>
                  <a:pt x="257338" y="342049"/>
                </a:lnTo>
                <a:lnTo>
                  <a:pt x="152730" y="342049"/>
                </a:lnTo>
                <a:lnTo>
                  <a:pt x="138699" y="341601"/>
                </a:lnTo>
                <a:lnTo>
                  <a:pt x="124574" y="340255"/>
                </a:lnTo>
                <a:lnTo>
                  <a:pt x="110353" y="338009"/>
                </a:lnTo>
                <a:lnTo>
                  <a:pt x="96037" y="334860"/>
                </a:lnTo>
                <a:lnTo>
                  <a:pt x="96037" y="186867"/>
                </a:lnTo>
                <a:lnTo>
                  <a:pt x="249762" y="184467"/>
                </a:lnTo>
                <a:lnTo>
                  <a:pt x="242107" y="181336"/>
                </a:lnTo>
                <a:lnTo>
                  <a:pt x="225755" y="176745"/>
                </a:lnTo>
                <a:lnTo>
                  <a:pt x="239816" y="170864"/>
                </a:lnTo>
                <a:lnTo>
                  <a:pt x="247840" y="166103"/>
                </a:lnTo>
                <a:lnTo>
                  <a:pt x="142824" y="166103"/>
                </a:lnTo>
                <a:lnTo>
                  <a:pt x="135920" y="166043"/>
                </a:lnTo>
                <a:lnTo>
                  <a:pt x="96037" y="162369"/>
                </a:lnTo>
                <a:lnTo>
                  <a:pt x="96037" y="23685"/>
                </a:lnTo>
                <a:lnTo>
                  <a:pt x="106252" y="21125"/>
                </a:lnTo>
                <a:lnTo>
                  <a:pt x="117086" y="19296"/>
                </a:lnTo>
                <a:lnTo>
                  <a:pt x="128536" y="18197"/>
                </a:lnTo>
                <a:lnTo>
                  <a:pt x="140601" y="17830"/>
                </a:lnTo>
                <a:lnTo>
                  <a:pt x="239194" y="17830"/>
                </a:lnTo>
                <a:lnTo>
                  <a:pt x="227626" y="12102"/>
                </a:lnTo>
                <a:lnTo>
                  <a:pt x="210159" y="6388"/>
                </a:lnTo>
                <a:lnTo>
                  <a:pt x="196903" y="3595"/>
                </a:lnTo>
                <a:lnTo>
                  <a:pt x="181633" y="1598"/>
                </a:lnTo>
                <a:lnTo>
                  <a:pt x="164352" y="399"/>
                </a:lnTo>
                <a:lnTo>
                  <a:pt x="145059" y="0"/>
                </a:lnTo>
                <a:close/>
              </a:path>
              <a:path w="302259" h="361315">
                <a:moveTo>
                  <a:pt x="249762" y="184467"/>
                </a:moveTo>
                <a:lnTo>
                  <a:pt x="139852" y="184467"/>
                </a:lnTo>
                <a:lnTo>
                  <a:pt x="156845" y="185165"/>
                </a:lnTo>
                <a:lnTo>
                  <a:pt x="172410" y="187259"/>
                </a:lnTo>
                <a:lnTo>
                  <a:pt x="210436" y="201751"/>
                </a:lnTo>
                <a:lnTo>
                  <a:pt x="238579" y="236078"/>
                </a:lnTo>
                <a:lnTo>
                  <a:pt x="244563" y="266725"/>
                </a:lnTo>
                <a:lnTo>
                  <a:pt x="243094" y="282050"/>
                </a:lnTo>
                <a:lnTo>
                  <a:pt x="221056" y="320357"/>
                </a:lnTo>
                <a:lnTo>
                  <a:pt x="173802" y="340693"/>
                </a:lnTo>
                <a:lnTo>
                  <a:pt x="152730" y="342049"/>
                </a:lnTo>
                <a:lnTo>
                  <a:pt x="257338" y="342049"/>
                </a:lnTo>
                <a:lnTo>
                  <a:pt x="286156" y="313702"/>
                </a:lnTo>
                <a:lnTo>
                  <a:pt x="301004" y="275496"/>
                </a:lnTo>
                <a:lnTo>
                  <a:pt x="301993" y="262191"/>
                </a:lnTo>
                <a:lnTo>
                  <a:pt x="300493" y="245175"/>
                </a:lnTo>
                <a:lnTo>
                  <a:pt x="277990" y="202298"/>
                </a:lnTo>
                <a:lnTo>
                  <a:pt x="256263" y="187126"/>
                </a:lnTo>
                <a:lnTo>
                  <a:pt x="249762" y="184467"/>
                </a:lnTo>
                <a:close/>
              </a:path>
              <a:path w="302259" h="361315">
                <a:moveTo>
                  <a:pt x="239194" y="17830"/>
                </a:moveTo>
                <a:lnTo>
                  <a:pt x="140601" y="17830"/>
                </a:lnTo>
                <a:lnTo>
                  <a:pt x="162247" y="19228"/>
                </a:lnTo>
                <a:lnTo>
                  <a:pt x="181138" y="23421"/>
                </a:lnTo>
                <a:lnTo>
                  <a:pt x="221158" y="51959"/>
                </a:lnTo>
                <a:lnTo>
                  <a:pt x="234670" y="94234"/>
                </a:lnTo>
                <a:lnTo>
                  <a:pt x="234066" y="104282"/>
                </a:lnTo>
                <a:lnTo>
                  <a:pt x="219656" y="140120"/>
                </a:lnTo>
                <a:lnTo>
                  <a:pt x="186947" y="161388"/>
                </a:lnTo>
                <a:lnTo>
                  <a:pt x="142824" y="166103"/>
                </a:lnTo>
                <a:lnTo>
                  <a:pt x="247840" y="166103"/>
                </a:lnTo>
                <a:lnTo>
                  <a:pt x="277771" y="133872"/>
                </a:lnTo>
                <a:lnTo>
                  <a:pt x="286397" y="96354"/>
                </a:lnTo>
                <a:lnTo>
                  <a:pt x="285176" y="80979"/>
                </a:lnTo>
                <a:lnTo>
                  <a:pt x="266852" y="40322"/>
                </a:lnTo>
                <a:lnTo>
                  <a:pt x="242897" y="19664"/>
                </a:lnTo>
                <a:lnTo>
                  <a:pt x="239194" y="178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62567" y="6069003"/>
            <a:ext cx="2498090" cy="0"/>
          </a:xfrm>
          <a:custGeom>
            <a:avLst/>
            <a:gdLst/>
            <a:ahLst/>
            <a:cxnLst/>
            <a:rect l="l" t="t" r="r" b="b"/>
            <a:pathLst>
              <a:path w="2498090">
                <a:moveTo>
                  <a:pt x="0" y="0"/>
                </a:moveTo>
                <a:lnTo>
                  <a:pt x="2497861" y="0"/>
                </a:lnTo>
              </a:path>
            </a:pathLst>
          </a:custGeom>
          <a:ln w="1403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60415" y="6069003"/>
            <a:ext cx="13335" cy="0"/>
          </a:xfrm>
          <a:custGeom>
            <a:avLst/>
            <a:gdLst/>
            <a:ahLst/>
            <a:cxnLst/>
            <a:rect l="l" t="t" r="r" b="b"/>
            <a:pathLst>
              <a:path w="13335">
                <a:moveTo>
                  <a:pt x="0" y="0"/>
                </a:moveTo>
                <a:lnTo>
                  <a:pt x="13054" y="0"/>
                </a:lnTo>
              </a:path>
            </a:pathLst>
          </a:custGeom>
          <a:ln w="1403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73471" y="6069003"/>
            <a:ext cx="1536700" cy="0"/>
          </a:xfrm>
          <a:custGeom>
            <a:avLst/>
            <a:gdLst/>
            <a:ahLst/>
            <a:cxnLst/>
            <a:rect l="l" t="t" r="r" b="b"/>
            <a:pathLst>
              <a:path w="1536700">
                <a:moveTo>
                  <a:pt x="0" y="0"/>
                </a:moveTo>
                <a:lnTo>
                  <a:pt x="1536141" y="0"/>
                </a:lnTo>
              </a:path>
            </a:pathLst>
          </a:custGeom>
          <a:ln w="1403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909613" y="6069003"/>
            <a:ext cx="13335" cy="0"/>
          </a:xfrm>
          <a:custGeom>
            <a:avLst/>
            <a:gdLst/>
            <a:ahLst/>
            <a:cxnLst/>
            <a:rect l="l" t="t" r="r" b="b"/>
            <a:pathLst>
              <a:path w="13334">
                <a:moveTo>
                  <a:pt x="0" y="0"/>
                </a:moveTo>
                <a:lnTo>
                  <a:pt x="13055" y="0"/>
                </a:lnTo>
              </a:path>
            </a:pathLst>
          </a:custGeom>
          <a:ln w="1403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22668" y="6069003"/>
            <a:ext cx="2715895" cy="0"/>
          </a:xfrm>
          <a:custGeom>
            <a:avLst/>
            <a:gdLst/>
            <a:ahLst/>
            <a:cxnLst/>
            <a:rect l="l" t="t" r="r" b="b"/>
            <a:pathLst>
              <a:path w="2715895">
                <a:moveTo>
                  <a:pt x="0" y="0"/>
                </a:moveTo>
                <a:lnTo>
                  <a:pt x="2715437" y="0"/>
                </a:lnTo>
              </a:path>
            </a:pathLst>
          </a:custGeom>
          <a:ln w="1403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71317" y="6946036"/>
            <a:ext cx="575310" cy="379095"/>
          </a:xfrm>
          <a:custGeom>
            <a:avLst/>
            <a:gdLst/>
            <a:ahLst/>
            <a:cxnLst/>
            <a:rect l="l" t="t" r="r" b="b"/>
            <a:pathLst>
              <a:path w="575310" h="379095">
                <a:moveTo>
                  <a:pt x="136639" y="17564"/>
                </a:moveTo>
                <a:lnTo>
                  <a:pt x="0" y="17564"/>
                </a:lnTo>
                <a:lnTo>
                  <a:pt x="0" y="27419"/>
                </a:lnTo>
                <a:lnTo>
                  <a:pt x="12623" y="27419"/>
                </a:lnTo>
                <a:lnTo>
                  <a:pt x="21562" y="28150"/>
                </a:lnTo>
                <a:lnTo>
                  <a:pt x="47839" y="66132"/>
                </a:lnTo>
                <a:lnTo>
                  <a:pt x="48227" y="316496"/>
                </a:lnTo>
                <a:lnTo>
                  <a:pt x="47932" y="328572"/>
                </a:lnTo>
                <a:lnTo>
                  <a:pt x="30814" y="365009"/>
                </a:lnTo>
                <a:lnTo>
                  <a:pt x="12623" y="368668"/>
                </a:lnTo>
                <a:lnTo>
                  <a:pt x="0" y="368668"/>
                </a:lnTo>
                <a:lnTo>
                  <a:pt x="0" y="378523"/>
                </a:lnTo>
                <a:lnTo>
                  <a:pt x="150012" y="378523"/>
                </a:lnTo>
                <a:lnTo>
                  <a:pt x="195772" y="374996"/>
                </a:lnTo>
                <a:lnTo>
                  <a:pt x="235286" y="364415"/>
                </a:lnTo>
                <a:lnTo>
                  <a:pt x="243817" y="359892"/>
                </a:lnTo>
                <a:lnTo>
                  <a:pt x="148526" y="359892"/>
                </a:lnTo>
                <a:lnTo>
                  <a:pt x="137244" y="359426"/>
                </a:lnTo>
                <a:lnTo>
                  <a:pt x="124694" y="358027"/>
                </a:lnTo>
                <a:lnTo>
                  <a:pt x="110878" y="355697"/>
                </a:lnTo>
                <a:lnTo>
                  <a:pt x="95796" y="352437"/>
                </a:lnTo>
                <a:lnTo>
                  <a:pt x="95796" y="45516"/>
                </a:lnTo>
                <a:lnTo>
                  <a:pt x="109640" y="42140"/>
                </a:lnTo>
                <a:lnTo>
                  <a:pt x="122713" y="39727"/>
                </a:lnTo>
                <a:lnTo>
                  <a:pt x="135015" y="38278"/>
                </a:lnTo>
                <a:lnTo>
                  <a:pt x="146545" y="37795"/>
                </a:lnTo>
                <a:lnTo>
                  <a:pt x="254359" y="37795"/>
                </a:lnTo>
                <a:lnTo>
                  <a:pt x="251129" y="35940"/>
                </a:lnTo>
                <a:lnTo>
                  <a:pt x="229258" y="27904"/>
                </a:lnTo>
                <a:lnTo>
                  <a:pt x="202885" y="22161"/>
                </a:lnTo>
                <a:lnTo>
                  <a:pt x="172012" y="18713"/>
                </a:lnTo>
                <a:lnTo>
                  <a:pt x="136639" y="17564"/>
                </a:lnTo>
                <a:close/>
              </a:path>
              <a:path w="575310" h="379095">
                <a:moveTo>
                  <a:pt x="254359" y="37795"/>
                </a:moveTo>
                <a:lnTo>
                  <a:pt x="146545" y="37795"/>
                </a:lnTo>
                <a:lnTo>
                  <a:pt x="174900" y="40490"/>
                </a:lnTo>
                <a:lnTo>
                  <a:pt x="200567" y="48577"/>
                </a:lnTo>
                <a:lnTo>
                  <a:pt x="243827" y="80924"/>
                </a:lnTo>
                <a:lnTo>
                  <a:pt x="272230" y="131964"/>
                </a:lnTo>
                <a:lnTo>
                  <a:pt x="281698" y="198843"/>
                </a:lnTo>
                <a:lnTo>
                  <a:pt x="279331" y="234048"/>
                </a:lnTo>
                <a:lnTo>
                  <a:pt x="260396" y="292871"/>
                </a:lnTo>
                <a:lnTo>
                  <a:pt x="223668" y="335482"/>
                </a:lnTo>
                <a:lnTo>
                  <a:pt x="176015" y="357180"/>
                </a:lnTo>
                <a:lnTo>
                  <a:pt x="148526" y="359892"/>
                </a:lnTo>
                <a:lnTo>
                  <a:pt x="243817" y="359892"/>
                </a:lnTo>
                <a:lnTo>
                  <a:pt x="295567" y="322084"/>
                </a:lnTo>
                <a:lnTo>
                  <a:pt x="327496" y="265322"/>
                </a:lnTo>
                <a:lnTo>
                  <a:pt x="338137" y="196176"/>
                </a:lnTo>
                <a:lnTo>
                  <a:pt x="336644" y="168928"/>
                </a:lnTo>
                <a:lnTo>
                  <a:pt x="324700" y="119417"/>
                </a:lnTo>
                <a:lnTo>
                  <a:pt x="301346" y="77262"/>
                </a:lnTo>
                <a:lnTo>
                  <a:pt x="269789" y="46654"/>
                </a:lnTo>
                <a:lnTo>
                  <a:pt x="254359" y="37795"/>
                </a:lnTo>
                <a:close/>
              </a:path>
              <a:path w="575310" h="379095">
                <a:moveTo>
                  <a:pt x="489305" y="119786"/>
                </a:moveTo>
                <a:lnTo>
                  <a:pt x="479158" y="119786"/>
                </a:lnTo>
                <a:lnTo>
                  <a:pt x="478397" y="127968"/>
                </a:lnTo>
                <a:lnTo>
                  <a:pt x="478272" y="129108"/>
                </a:lnTo>
                <a:lnTo>
                  <a:pt x="469241" y="164680"/>
                </a:lnTo>
                <a:lnTo>
                  <a:pt x="466723" y="173469"/>
                </a:lnTo>
                <a:lnTo>
                  <a:pt x="464983" y="181311"/>
                </a:lnTo>
                <a:lnTo>
                  <a:pt x="463917" y="188678"/>
                </a:lnTo>
                <a:lnTo>
                  <a:pt x="463562" y="195389"/>
                </a:lnTo>
                <a:lnTo>
                  <a:pt x="463562" y="203542"/>
                </a:lnTo>
                <a:lnTo>
                  <a:pt x="465289" y="209486"/>
                </a:lnTo>
                <a:lnTo>
                  <a:pt x="468757" y="213220"/>
                </a:lnTo>
                <a:lnTo>
                  <a:pt x="473710" y="218363"/>
                </a:lnTo>
                <a:lnTo>
                  <a:pt x="479247" y="220941"/>
                </a:lnTo>
                <a:lnTo>
                  <a:pt x="489800" y="220941"/>
                </a:lnTo>
                <a:lnTo>
                  <a:pt x="494017" y="218503"/>
                </a:lnTo>
                <a:lnTo>
                  <a:pt x="501929" y="208737"/>
                </a:lnTo>
                <a:lnTo>
                  <a:pt x="503910" y="202742"/>
                </a:lnTo>
                <a:lnTo>
                  <a:pt x="503890" y="195389"/>
                </a:lnTo>
                <a:lnTo>
                  <a:pt x="503352" y="188674"/>
                </a:lnTo>
                <a:lnTo>
                  <a:pt x="501681" y="179214"/>
                </a:lnTo>
                <a:lnTo>
                  <a:pt x="498895" y="167252"/>
                </a:lnTo>
                <a:lnTo>
                  <a:pt x="494995" y="152793"/>
                </a:lnTo>
                <a:lnTo>
                  <a:pt x="492681" y="143974"/>
                </a:lnTo>
                <a:lnTo>
                  <a:pt x="491059" y="136016"/>
                </a:lnTo>
                <a:lnTo>
                  <a:pt x="490941" y="135356"/>
                </a:lnTo>
                <a:lnTo>
                  <a:pt x="489836" y="127374"/>
                </a:lnTo>
                <a:lnTo>
                  <a:pt x="489305" y="119786"/>
                </a:lnTo>
                <a:close/>
              </a:path>
              <a:path w="575310" h="379095">
                <a:moveTo>
                  <a:pt x="416775" y="46316"/>
                </a:moveTo>
                <a:lnTo>
                  <a:pt x="406374" y="46316"/>
                </a:lnTo>
                <a:lnTo>
                  <a:pt x="402043" y="48310"/>
                </a:lnTo>
                <a:lnTo>
                  <a:pt x="394627" y="56299"/>
                </a:lnTo>
                <a:lnTo>
                  <a:pt x="392760" y="60693"/>
                </a:lnTo>
                <a:lnTo>
                  <a:pt x="392760" y="73825"/>
                </a:lnTo>
                <a:lnTo>
                  <a:pt x="427761" y="95912"/>
                </a:lnTo>
                <a:lnTo>
                  <a:pt x="450489" y="101486"/>
                </a:lnTo>
                <a:lnTo>
                  <a:pt x="458798" y="104081"/>
                </a:lnTo>
                <a:lnTo>
                  <a:pt x="466458" y="107073"/>
                </a:lnTo>
                <a:lnTo>
                  <a:pt x="473468" y="110464"/>
                </a:lnTo>
                <a:lnTo>
                  <a:pt x="466117" y="113596"/>
                </a:lnTo>
                <a:lnTo>
                  <a:pt x="458674" y="116325"/>
                </a:lnTo>
                <a:lnTo>
                  <a:pt x="451139" y="118654"/>
                </a:lnTo>
                <a:lnTo>
                  <a:pt x="443509" y="120586"/>
                </a:lnTo>
                <a:lnTo>
                  <a:pt x="432698" y="123112"/>
                </a:lnTo>
                <a:lnTo>
                  <a:pt x="424021" y="125375"/>
                </a:lnTo>
                <a:lnTo>
                  <a:pt x="392760" y="150748"/>
                </a:lnTo>
                <a:lnTo>
                  <a:pt x="392797" y="160243"/>
                </a:lnTo>
                <a:lnTo>
                  <a:pt x="394741" y="164680"/>
                </a:lnTo>
                <a:lnTo>
                  <a:pt x="402666" y="172846"/>
                </a:lnTo>
                <a:lnTo>
                  <a:pt x="407454" y="174891"/>
                </a:lnTo>
                <a:lnTo>
                  <a:pt x="417690" y="174891"/>
                </a:lnTo>
                <a:lnTo>
                  <a:pt x="453656" y="142938"/>
                </a:lnTo>
                <a:lnTo>
                  <a:pt x="459336" y="136704"/>
                </a:lnTo>
                <a:lnTo>
                  <a:pt x="465478" y="130767"/>
                </a:lnTo>
                <a:lnTo>
                  <a:pt x="472085" y="125127"/>
                </a:lnTo>
                <a:lnTo>
                  <a:pt x="479158" y="119786"/>
                </a:lnTo>
                <a:lnTo>
                  <a:pt x="518585" y="119786"/>
                </a:lnTo>
                <a:lnTo>
                  <a:pt x="516520" y="119304"/>
                </a:lnTo>
                <a:lnTo>
                  <a:pt x="508304" y="116792"/>
                </a:lnTo>
                <a:lnTo>
                  <a:pt x="500803" y="113846"/>
                </a:lnTo>
                <a:lnTo>
                  <a:pt x="494017" y="110464"/>
                </a:lnTo>
                <a:lnTo>
                  <a:pt x="500727" y="107621"/>
                </a:lnTo>
                <a:lnTo>
                  <a:pt x="508244" y="104943"/>
                </a:lnTo>
                <a:lnTo>
                  <a:pt x="516566" y="102431"/>
                </a:lnTo>
                <a:lnTo>
                  <a:pt x="523613" y="100622"/>
                </a:lnTo>
                <a:lnTo>
                  <a:pt x="479158" y="100622"/>
                </a:lnTo>
                <a:lnTo>
                  <a:pt x="451434" y="74396"/>
                </a:lnTo>
                <a:lnTo>
                  <a:pt x="444904" y="66654"/>
                </a:lnTo>
                <a:lnTo>
                  <a:pt x="438934" y="60326"/>
                </a:lnTo>
                <a:lnTo>
                  <a:pt x="433521" y="55410"/>
                </a:lnTo>
                <a:lnTo>
                  <a:pt x="428663" y="51904"/>
                </a:lnTo>
                <a:lnTo>
                  <a:pt x="422554" y="48183"/>
                </a:lnTo>
                <a:lnTo>
                  <a:pt x="416775" y="46316"/>
                </a:lnTo>
                <a:close/>
              </a:path>
              <a:path w="575310" h="379095">
                <a:moveTo>
                  <a:pt x="518585" y="119786"/>
                </a:moveTo>
                <a:lnTo>
                  <a:pt x="489305" y="119786"/>
                </a:lnTo>
                <a:lnTo>
                  <a:pt x="496549" y="125608"/>
                </a:lnTo>
                <a:lnTo>
                  <a:pt x="503172" y="131629"/>
                </a:lnTo>
                <a:lnTo>
                  <a:pt x="509174" y="137849"/>
                </a:lnTo>
                <a:lnTo>
                  <a:pt x="514553" y="144271"/>
                </a:lnTo>
                <a:lnTo>
                  <a:pt x="521835" y="153122"/>
                </a:lnTo>
                <a:lnTo>
                  <a:pt x="528326" y="160243"/>
                </a:lnTo>
                <a:lnTo>
                  <a:pt x="534027" y="165633"/>
                </a:lnTo>
                <a:lnTo>
                  <a:pt x="538937" y="169290"/>
                </a:lnTo>
                <a:lnTo>
                  <a:pt x="544969" y="173024"/>
                </a:lnTo>
                <a:lnTo>
                  <a:pt x="550456" y="174891"/>
                </a:lnTo>
                <a:lnTo>
                  <a:pt x="560349" y="174891"/>
                </a:lnTo>
                <a:lnTo>
                  <a:pt x="564680" y="172935"/>
                </a:lnTo>
                <a:lnTo>
                  <a:pt x="572109" y="165125"/>
                </a:lnTo>
                <a:lnTo>
                  <a:pt x="573858" y="160777"/>
                </a:lnTo>
                <a:lnTo>
                  <a:pt x="573963" y="148272"/>
                </a:lnTo>
                <a:lnTo>
                  <a:pt x="570877" y="141884"/>
                </a:lnTo>
                <a:lnTo>
                  <a:pt x="564680" y="136016"/>
                </a:lnTo>
                <a:lnTo>
                  <a:pt x="558748" y="131809"/>
                </a:lnTo>
                <a:lnTo>
                  <a:pt x="550232" y="127968"/>
                </a:lnTo>
                <a:lnTo>
                  <a:pt x="539132" y="124494"/>
                </a:lnTo>
                <a:lnTo>
                  <a:pt x="518585" y="119786"/>
                </a:lnTo>
                <a:close/>
              </a:path>
              <a:path w="575310" h="379095">
                <a:moveTo>
                  <a:pt x="489965" y="0"/>
                </a:moveTo>
                <a:lnTo>
                  <a:pt x="478917" y="0"/>
                </a:lnTo>
                <a:lnTo>
                  <a:pt x="473913" y="2400"/>
                </a:lnTo>
                <a:lnTo>
                  <a:pt x="465836" y="11976"/>
                </a:lnTo>
                <a:lnTo>
                  <a:pt x="463867" y="18808"/>
                </a:lnTo>
                <a:lnTo>
                  <a:pt x="463816" y="28219"/>
                </a:lnTo>
                <a:lnTo>
                  <a:pt x="464362" y="34265"/>
                </a:lnTo>
                <a:lnTo>
                  <a:pt x="465915" y="42125"/>
                </a:lnTo>
                <a:lnTo>
                  <a:pt x="468542" y="52122"/>
                </a:lnTo>
                <a:lnTo>
                  <a:pt x="472224" y="64147"/>
                </a:lnTo>
                <a:lnTo>
                  <a:pt x="474886" y="73220"/>
                </a:lnTo>
                <a:lnTo>
                  <a:pt x="476938" y="82378"/>
                </a:lnTo>
                <a:lnTo>
                  <a:pt x="478339" y="91363"/>
                </a:lnTo>
                <a:lnTo>
                  <a:pt x="479158" y="100622"/>
                </a:lnTo>
                <a:lnTo>
                  <a:pt x="489305" y="100622"/>
                </a:lnTo>
                <a:lnTo>
                  <a:pt x="490365" y="91363"/>
                </a:lnTo>
                <a:lnTo>
                  <a:pt x="492059" y="81687"/>
                </a:lnTo>
                <a:lnTo>
                  <a:pt x="494390" y="71595"/>
                </a:lnTo>
                <a:lnTo>
                  <a:pt x="500224" y="50963"/>
                </a:lnTo>
                <a:lnTo>
                  <a:pt x="502272" y="42024"/>
                </a:lnTo>
                <a:lnTo>
                  <a:pt x="503507" y="34158"/>
                </a:lnTo>
                <a:lnTo>
                  <a:pt x="503877" y="28219"/>
                </a:lnTo>
                <a:lnTo>
                  <a:pt x="503910" y="18808"/>
                </a:lnTo>
                <a:lnTo>
                  <a:pt x="502018" y="11976"/>
                </a:lnTo>
                <a:lnTo>
                  <a:pt x="494423" y="2400"/>
                </a:lnTo>
                <a:lnTo>
                  <a:pt x="489965" y="0"/>
                </a:lnTo>
                <a:close/>
              </a:path>
              <a:path w="575310" h="379095">
                <a:moveTo>
                  <a:pt x="560844" y="46850"/>
                </a:moveTo>
                <a:lnTo>
                  <a:pt x="549795" y="46850"/>
                </a:lnTo>
                <a:lnTo>
                  <a:pt x="544258" y="48539"/>
                </a:lnTo>
                <a:lnTo>
                  <a:pt x="513816" y="77990"/>
                </a:lnTo>
                <a:lnTo>
                  <a:pt x="508199" y="84398"/>
                </a:lnTo>
                <a:lnTo>
                  <a:pt x="502242" y="90306"/>
                </a:lnTo>
                <a:lnTo>
                  <a:pt x="495944" y="95714"/>
                </a:lnTo>
                <a:lnTo>
                  <a:pt x="489305" y="100622"/>
                </a:lnTo>
                <a:lnTo>
                  <a:pt x="523613" y="100622"/>
                </a:lnTo>
                <a:lnTo>
                  <a:pt x="560929" y="88510"/>
                </a:lnTo>
                <a:lnTo>
                  <a:pt x="574713" y="61582"/>
                </a:lnTo>
                <a:lnTo>
                  <a:pt x="572858" y="56832"/>
                </a:lnTo>
                <a:lnTo>
                  <a:pt x="565429" y="48844"/>
                </a:lnTo>
                <a:lnTo>
                  <a:pt x="560844" y="468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77344" y="6937552"/>
            <a:ext cx="467359" cy="233679"/>
          </a:xfrm>
          <a:custGeom>
            <a:avLst/>
            <a:gdLst/>
            <a:ahLst/>
            <a:cxnLst/>
            <a:rect l="l" t="t" r="r" b="b"/>
            <a:pathLst>
              <a:path w="467360" h="233679">
                <a:moveTo>
                  <a:pt x="297053" y="0"/>
                </a:moveTo>
                <a:lnTo>
                  <a:pt x="282689" y="25018"/>
                </a:lnTo>
                <a:lnTo>
                  <a:pt x="336410" y="58826"/>
                </a:lnTo>
                <a:lnTo>
                  <a:pt x="0" y="58826"/>
                </a:lnTo>
                <a:lnTo>
                  <a:pt x="0" y="86766"/>
                </a:lnTo>
                <a:lnTo>
                  <a:pt x="381215" y="86766"/>
                </a:lnTo>
                <a:lnTo>
                  <a:pt x="429729" y="116585"/>
                </a:lnTo>
                <a:lnTo>
                  <a:pt x="381215" y="146659"/>
                </a:lnTo>
                <a:lnTo>
                  <a:pt x="0" y="146659"/>
                </a:lnTo>
                <a:lnTo>
                  <a:pt x="0" y="174345"/>
                </a:lnTo>
                <a:lnTo>
                  <a:pt x="336410" y="174345"/>
                </a:lnTo>
                <a:lnTo>
                  <a:pt x="282689" y="207619"/>
                </a:lnTo>
                <a:lnTo>
                  <a:pt x="297053" y="233438"/>
                </a:lnTo>
                <a:lnTo>
                  <a:pt x="466864" y="125374"/>
                </a:lnTo>
                <a:lnTo>
                  <a:pt x="466864" y="107530"/>
                </a:lnTo>
                <a:lnTo>
                  <a:pt x="2970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018121" y="6946036"/>
            <a:ext cx="546735" cy="379095"/>
          </a:xfrm>
          <a:custGeom>
            <a:avLst/>
            <a:gdLst/>
            <a:ahLst/>
            <a:cxnLst/>
            <a:rect l="l" t="t" r="r" b="b"/>
            <a:pathLst>
              <a:path w="546734" h="379095">
                <a:moveTo>
                  <a:pt x="145059" y="17564"/>
                </a:moveTo>
                <a:lnTo>
                  <a:pt x="0" y="17564"/>
                </a:lnTo>
                <a:lnTo>
                  <a:pt x="0" y="27419"/>
                </a:lnTo>
                <a:lnTo>
                  <a:pt x="12623" y="27419"/>
                </a:lnTo>
                <a:lnTo>
                  <a:pt x="21562" y="28150"/>
                </a:lnTo>
                <a:lnTo>
                  <a:pt x="48066" y="66232"/>
                </a:lnTo>
                <a:lnTo>
                  <a:pt x="48514" y="81457"/>
                </a:lnTo>
                <a:lnTo>
                  <a:pt x="48406" y="318817"/>
                </a:lnTo>
                <a:lnTo>
                  <a:pt x="37500" y="360583"/>
                </a:lnTo>
                <a:lnTo>
                  <a:pt x="12623" y="368668"/>
                </a:lnTo>
                <a:lnTo>
                  <a:pt x="0" y="368668"/>
                </a:lnTo>
                <a:lnTo>
                  <a:pt x="0" y="378523"/>
                </a:lnTo>
                <a:lnTo>
                  <a:pt x="158419" y="378523"/>
                </a:lnTo>
                <a:lnTo>
                  <a:pt x="184947" y="377816"/>
                </a:lnTo>
                <a:lnTo>
                  <a:pt x="227090" y="372158"/>
                </a:lnTo>
                <a:lnTo>
                  <a:pt x="257330" y="359625"/>
                </a:lnTo>
                <a:lnTo>
                  <a:pt x="152730" y="359625"/>
                </a:lnTo>
                <a:lnTo>
                  <a:pt x="138699" y="359176"/>
                </a:lnTo>
                <a:lnTo>
                  <a:pt x="124574" y="357827"/>
                </a:lnTo>
                <a:lnTo>
                  <a:pt x="110353" y="355580"/>
                </a:lnTo>
                <a:lnTo>
                  <a:pt x="96037" y="352437"/>
                </a:lnTo>
                <a:lnTo>
                  <a:pt x="96037" y="204431"/>
                </a:lnTo>
                <a:lnTo>
                  <a:pt x="249731" y="202031"/>
                </a:lnTo>
                <a:lnTo>
                  <a:pt x="242107" y="198913"/>
                </a:lnTo>
                <a:lnTo>
                  <a:pt x="225755" y="194322"/>
                </a:lnTo>
                <a:lnTo>
                  <a:pt x="239816" y="188441"/>
                </a:lnTo>
                <a:lnTo>
                  <a:pt x="247859" y="183667"/>
                </a:lnTo>
                <a:lnTo>
                  <a:pt x="142824" y="183667"/>
                </a:lnTo>
                <a:lnTo>
                  <a:pt x="135920" y="183610"/>
                </a:lnTo>
                <a:lnTo>
                  <a:pt x="96037" y="179946"/>
                </a:lnTo>
                <a:lnTo>
                  <a:pt x="96037" y="41262"/>
                </a:lnTo>
                <a:lnTo>
                  <a:pt x="106252" y="38697"/>
                </a:lnTo>
                <a:lnTo>
                  <a:pt x="117086" y="36868"/>
                </a:lnTo>
                <a:lnTo>
                  <a:pt x="128536" y="35772"/>
                </a:lnTo>
                <a:lnTo>
                  <a:pt x="140601" y="35407"/>
                </a:lnTo>
                <a:lnTo>
                  <a:pt x="239207" y="35407"/>
                </a:lnTo>
                <a:lnTo>
                  <a:pt x="227626" y="29672"/>
                </a:lnTo>
                <a:lnTo>
                  <a:pt x="210159" y="23952"/>
                </a:lnTo>
                <a:lnTo>
                  <a:pt x="196903" y="21159"/>
                </a:lnTo>
                <a:lnTo>
                  <a:pt x="181633" y="19162"/>
                </a:lnTo>
                <a:lnTo>
                  <a:pt x="164352" y="17963"/>
                </a:lnTo>
                <a:lnTo>
                  <a:pt x="145059" y="17564"/>
                </a:lnTo>
                <a:close/>
              </a:path>
              <a:path w="546734" h="379095">
                <a:moveTo>
                  <a:pt x="249731" y="202031"/>
                </a:moveTo>
                <a:lnTo>
                  <a:pt x="139852" y="202031"/>
                </a:lnTo>
                <a:lnTo>
                  <a:pt x="156845" y="202731"/>
                </a:lnTo>
                <a:lnTo>
                  <a:pt x="172410" y="204830"/>
                </a:lnTo>
                <a:lnTo>
                  <a:pt x="210436" y="219326"/>
                </a:lnTo>
                <a:lnTo>
                  <a:pt x="238579" y="253642"/>
                </a:lnTo>
                <a:lnTo>
                  <a:pt x="244563" y="284289"/>
                </a:lnTo>
                <a:lnTo>
                  <a:pt x="243094" y="299622"/>
                </a:lnTo>
                <a:lnTo>
                  <a:pt x="221056" y="337921"/>
                </a:lnTo>
                <a:lnTo>
                  <a:pt x="173802" y="358268"/>
                </a:lnTo>
                <a:lnTo>
                  <a:pt x="152730" y="359625"/>
                </a:lnTo>
                <a:lnTo>
                  <a:pt x="257330" y="359625"/>
                </a:lnTo>
                <a:lnTo>
                  <a:pt x="286156" y="331266"/>
                </a:lnTo>
                <a:lnTo>
                  <a:pt x="301004" y="293067"/>
                </a:lnTo>
                <a:lnTo>
                  <a:pt x="301993" y="279768"/>
                </a:lnTo>
                <a:lnTo>
                  <a:pt x="300493" y="262744"/>
                </a:lnTo>
                <a:lnTo>
                  <a:pt x="277990" y="219875"/>
                </a:lnTo>
                <a:lnTo>
                  <a:pt x="256263" y="204703"/>
                </a:lnTo>
                <a:lnTo>
                  <a:pt x="249731" y="202031"/>
                </a:lnTo>
                <a:close/>
              </a:path>
              <a:path w="546734" h="379095">
                <a:moveTo>
                  <a:pt x="239207" y="35407"/>
                </a:moveTo>
                <a:lnTo>
                  <a:pt x="140601" y="35407"/>
                </a:lnTo>
                <a:lnTo>
                  <a:pt x="162247" y="36805"/>
                </a:lnTo>
                <a:lnTo>
                  <a:pt x="181138" y="40997"/>
                </a:lnTo>
                <a:lnTo>
                  <a:pt x="221158" y="69523"/>
                </a:lnTo>
                <a:lnTo>
                  <a:pt x="234670" y="111798"/>
                </a:lnTo>
                <a:lnTo>
                  <a:pt x="234066" y="121846"/>
                </a:lnTo>
                <a:lnTo>
                  <a:pt x="219656" y="157692"/>
                </a:lnTo>
                <a:lnTo>
                  <a:pt x="186947" y="178952"/>
                </a:lnTo>
                <a:lnTo>
                  <a:pt x="142824" y="183667"/>
                </a:lnTo>
                <a:lnTo>
                  <a:pt x="247859" y="183667"/>
                </a:lnTo>
                <a:lnTo>
                  <a:pt x="277771" y="151436"/>
                </a:lnTo>
                <a:lnTo>
                  <a:pt x="286397" y="113931"/>
                </a:lnTo>
                <a:lnTo>
                  <a:pt x="285176" y="98549"/>
                </a:lnTo>
                <a:lnTo>
                  <a:pt x="266852" y="57899"/>
                </a:lnTo>
                <a:lnTo>
                  <a:pt x="242897" y="37234"/>
                </a:lnTo>
                <a:lnTo>
                  <a:pt x="239207" y="35407"/>
                </a:lnTo>
                <a:close/>
              </a:path>
              <a:path w="546734" h="379095">
                <a:moveTo>
                  <a:pt x="461264" y="119786"/>
                </a:moveTo>
                <a:lnTo>
                  <a:pt x="451116" y="119786"/>
                </a:lnTo>
                <a:lnTo>
                  <a:pt x="450355" y="127968"/>
                </a:lnTo>
                <a:lnTo>
                  <a:pt x="450231" y="129108"/>
                </a:lnTo>
                <a:lnTo>
                  <a:pt x="441212" y="164680"/>
                </a:lnTo>
                <a:lnTo>
                  <a:pt x="438692" y="173469"/>
                </a:lnTo>
                <a:lnTo>
                  <a:pt x="436948" y="181311"/>
                </a:lnTo>
                <a:lnTo>
                  <a:pt x="435877" y="188678"/>
                </a:lnTo>
                <a:lnTo>
                  <a:pt x="435521" y="195389"/>
                </a:lnTo>
                <a:lnTo>
                  <a:pt x="435521" y="203542"/>
                </a:lnTo>
                <a:lnTo>
                  <a:pt x="437261" y="209486"/>
                </a:lnTo>
                <a:lnTo>
                  <a:pt x="440728" y="213220"/>
                </a:lnTo>
                <a:lnTo>
                  <a:pt x="445681" y="218363"/>
                </a:lnTo>
                <a:lnTo>
                  <a:pt x="451205" y="220941"/>
                </a:lnTo>
                <a:lnTo>
                  <a:pt x="461759" y="220941"/>
                </a:lnTo>
                <a:lnTo>
                  <a:pt x="465975" y="218503"/>
                </a:lnTo>
                <a:lnTo>
                  <a:pt x="473887" y="208737"/>
                </a:lnTo>
                <a:lnTo>
                  <a:pt x="475869" y="202742"/>
                </a:lnTo>
                <a:lnTo>
                  <a:pt x="475848" y="195389"/>
                </a:lnTo>
                <a:lnTo>
                  <a:pt x="475313" y="188674"/>
                </a:lnTo>
                <a:lnTo>
                  <a:pt x="473646" y="179214"/>
                </a:lnTo>
                <a:lnTo>
                  <a:pt x="470864" y="167252"/>
                </a:lnTo>
                <a:lnTo>
                  <a:pt x="466966" y="152793"/>
                </a:lnTo>
                <a:lnTo>
                  <a:pt x="464644" y="143974"/>
                </a:lnTo>
                <a:lnTo>
                  <a:pt x="463019" y="136016"/>
                </a:lnTo>
                <a:lnTo>
                  <a:pt x="462901" y="135356"/>
                </a:lnTo>
                <a:lnTo>
                  <a:pt x="461795" y="127374"/>
                </a:lnTo>
                <a:lnTo>
                  <a:pt x="461264" y="119786"/>
                </a:lnTo>
                <a:close/>
              </a:path>
              <a:path w="546734" h="379095">
                <a:moveTo>
                  <a:pt x="388734" y="46316"/>
                </a:moveTo>
                <a:lnTo>
                  <a:pt x="378345" y="46316"/>
                </a:lnTo>
                <a:lnTo>
                  <a:pt x="374015" y="48310"/>
                </a:lnTo>
                <a:lnTo>
                  <a:pt x="366585" y="56299"/>
                </a:lnTo>
                <a:lnTo>
                  <a:pt x="364731" y="60693"/>
                </a:lnTo>
                <a:lnTo>
                  <a:pt x="364731" y="73825"/>
                </a:lnTo>
                <a:lnTo>
                  <a:pt x="399720" y="95912"/>
                </a:lnTo>
                <a:lnTo>
                  <a:pt x="422447" y="101486"/>
                </a:lnTo>
                <a:lnTo>
                  <a:pt x="430757" y="104081"/>
                </a:lnTo>
                <a:lnTo>
                  <a:pt x="438416" y="107073"/>
                </a:lnTo>
                <a:lnTo>
                  <a:pt x="445427" y="110464"/>
                </a:lnTo>
                <a:lnTo>
                  <a:pt x="438075" y="113596"/>
                </a:lnTo>
                <a:lnTo>
                  <a:pt x="430633" y="116325"/>
                </a:lnTo>
                <a:lnTo>
                  <a:pt x="423097" y="118654"/>
                </a:lnTo>
                <a:lnTo>
                  <a:pt x="415467" y="120586"/>
                </a:lnTo>
                <a:lnTo>
                  <a:pt x="404656" y="123112"/>
                </a:lnTo>
                <a:lnTo>
                  <a:pt x="395979" y="125375"/>
                </a:lnTo>
                <a:lnTo>
                  <a:pt x="364731" y="150748"/>
                </a:lnTo>
                <a:lnTo>
                  <a:pt x="364768" y="160243"/>
                </a:lnTo>
                <a:lnTo>
                  <a:pt x="366712" y="164680"/>
                </a:lnTo>
                <a:lnTo>
                  <a:pt x="374624" y="172846"/>
                </a:lnTo>
                <a:lnTo>
                  <a:pt x="379412" y="174891"/>
                </a:lnTo>
                <a:lnTo>
                  <a:pt x="389648" y="174891"/>
                </a:lnTo>
                <a:lnTo>
                  <a:pt x="425627" y="142938"/>
                </a:lnTo>
                <a:lnTo>
                  <a:pt x="431301" y="136704"/>
                </a:lnTo>
                <a:lnTo>
                  <a:pt x="437443" y="130767"/>
                </a:lnTo>
                <a:lnTo>
                  <a:pt x="444049" y="125127"/>
                </a:lnTo>
                <a:lnTo>
                  <a:pt x="451116" y="119786"/>
                </a:lnTo>
                <a:lnTo>
                  <a:pt x="490549" y="119786"/>
                </a:lnTo>
                <a:lnTo>
                  <a:pt x="488485" y="119304"/>
                </a:lnTo>
                <a:lnTo>
                  <a:pt x="480272" y="116792"/>
                </a:lnTo>
                <a:lnTo>
                  <a:pt x="472769" y="113846"/>
                </a:lnTo>
                <a:lnTo>
                  <a:pt x="465975" y="110464"/>
                </a:lnTo>
                <a:lnTo>
                  <a:pt x="472685" y="107621"/>
                </a:lnTo>
                <a:lnTo>
                  <a:pt x="480204" y="104943"/>
                </a:lnTo>
                <a:lnTo>
                  <a:pt x="488530" y="102431"/>
                </a:lnTo>
                <a:lnTo>
                  <a:pt x="495583" y="100622"/>
                </a:lnTo>
                <a:lnTo>
                  <a:pt x="451116" y="100622"/>
                </a:lnTo>
                <a:lnTo>
                  <a:pt x="423392" y="74396"/>
                </a:lnTo>
                <a:lnTo>
                  <a:pt x="416862" y="66654"/>
                </a:lnTo>
                <a:lnTo>
                  <a:pt x="410892" y="60326"/>
                </a:lnTo>
                <a:lnTo>
                  <a:pt x="405479" y="55410"/>
                </a:lnTo>
                <a:lnTo>
                  <a:pt x="400621" y="51904"/>
                </a:lnTo>
                <a:lnTo>
                  <a:pt x="394512" y="48183"/>
                </a:lnTo>
                <a:lnTo>
                  <a:pt x="388734" y="46316"/>
                </a:lnTo>
                <a:close/>
              </a:path>
              <a:path w="546734" h="379095">
                <a:moveTo>
                  <a:pt x="490549" y="119786"/>
                </a:moveTo>
                <a:lnTo>
                  <a:pt x="461264" y="119786"/>
                </a:lnTo>
                <a:lnTo>
                  <a:pt x="468507" y="125608"/>
                </a:lnTo>
                <a:lnTo>
                  <a:pt x="475132" y="131629"/>
                </a:lnTo>
                <a:lnTo>
                  <a:pt x="481137" y="137849"/>
                </a:lnTo>
                <a:lnTo>
                  <a:pt x="486524" y="144271"/>
                </a:lnTo>
                <a:lnTo>
                  <a:pt x="493798" y="153122"/>
                </a:lnTo>
                <a:lnTo>
                  <a:pt x="500286" y="160243"/>
                </a:lnTo>
                <a:lnTo>
                  <a:pt x="505985" y="165633"/>
                </a:lnTo>
                <a:lnTo>
                  <a:pt x="510895" y="169290"/>
                </a:lnTo>
                <a:lnTo>
                  <a:pt x="516928" y="173024"/>
                </a:lnTo>
                <a:lnTo>
                  <a:pt x="522414" y="174891"/>
                </a:lnTo>
                <a:lnTo>
                  <a:pt x="532307" y="174891"/>
                </a:lnTo>
                <a:lnTo>
                  <a:pt x="536651" y="172935"/>
                </a:lnTo>
                <a:lnTo>
                  <a:pt x="544068" y="165125"/>
                </a:lnTo>
                <a:lnTo>
                  <a:pt x="545828" y="160777"/>
                </a:lnTo>
                <a:lnTo>
                  <a:pt x="545934" y="148272"/>
                </a:lnTo>
                <a:lnTo>
                  <a:pt x="542836" y="141884"/>
                </a:lnTo>
                <a:lnTo>
                  <a:pt x="536651" y="136016"/>
                </a:lnTo>
                <a:lnTo>
                  <a:pt x="530714" y="131809"/>
                </a:lnTo>
                <a:lnTo>
                  <a:pt x="522197" y="127968"/>
                </a:lnTo>
                <a:lnTo>
                  <a:pt x="511096" y="124494"/>
                </a:lnTo>
                <a:lnTo>
                  <a:pt x="490549" y="119786"/>
                </a:lnTo>
                <a:close/>
              </a:path>
              <a:path w="546734" h="379095">
                <a:moveTo>
                  <a:pt x="461924" y="0"/>
                </a:moveTo>
                <a:lnTo>
                  <a:pt x="450875" y="0"/>
                </a:lnTo>
                <a:lnTo>
                  <a:pt x="445884" y="2400"/>
                </a:lnTo>
                <a:lnTo>
                  <a:pt x="437794" y="11976"/>
                </a:lnTo>
                <a:lnTo>
                  <a:pt x="435826" y="18808"/>
                </a:lnTo>
                <a:lnTo>
                  <a:pt x="435775" y="28219"/>
                </a:lnTo>
                <a:lnTo>
                  <a:pt x="436322" y="34265"/>
                </a:lnTo>
                <a:lnTo>
                  <a:pt x="437880" y="42125"/>
                </a:lnTo>
                <a:lnTo>
                  <a:pt x="440511" y="52122"/>
                </a:lnTo>
                <a:lnTo>
                  <a:pt x="444195" y="64147"/>
                </a:lnTo>
                <a:lnTo>
                  <a:pt x="446850" y="73220"/>
                </a:lnTo>
                <a:lnTo>
                  <a:pt x="448898" y="82378"/>
                </a:lnTo>
                <a:lnTo>
                  <a:pt x="450297" y="91363"/>
                </a:lnTo>
                <a:lnTo>
                  <a:pt x="451116" y="100622"/>
                </a:lnTo>
                <a:lnTo>
                  <a:pt x="461264" y="100622"/>
                </a:lnTo>
                <a:lnTo>
                  <a:pt x="462325" y="91363"/>
                </a:lnTo>
                <a:lnTo>
                  <a:pt x="464023" y="81687"/>
                </a:lnTo>
                <a:lnTo>
                  <a:pt x="466353" y="71595"/>
                </a:lnTo>
                <a:lnTo>
                  <a:pt x="472182" y="50963"/>
                </a:lnTo>
                <a:lnTo>
                  <a:pt x="474230" y="42024"/>
                </a:lnTo>
                <a:lnTo>
                  <a:pt x="475466" y="34158"/>
                </a:lnTo>
                <a:lnTo>
                  <a:pt x="475835" y="28219"/>
                </a:lnTo>
                <a:lnTo>
                  <a:pt x="475869" y="18808"/>
                </a:lnTo>
                <a:lnTo>
                  <a:pt x="473976" y="11976"/>
                </a:lnTo>
                <a:lnTo>
                  <a:pt x="466382" y="2400"/>
                </a:lnTo>
                <a:lnTo>
                  <a:pt x="461924" y="0"/>
                </a:lnTo>
                <a:close/>
              </a:path>
              <a:path w="546734" h="379095">
                <a:moveTo>
                  <a:pt x="532803" y="46850"/>
                </a:moveTo>
                <a:lnTo>
                  <a:pt x="521754" y="46850"/>
                </a:lnTo>
                <a:lnTo>
                  <a:pt x="516229" y="48539"/>
                </a:lnTo>
                <a:lnTo>
                  <a:pt x="485775" y="77990"/>
                </a:lnTo>
                <a:lnTo>
                  <a:pt x="480157" y="84398"/>
                </a:lnTo>
                <a:lnTo>
                  <a:pt x="474200" y="90306"/>
                </a:lnTo>
                <a:lnTo>
                  <a:pt x="467903" y="95714"/>
                </a:lnTo>
                <a:lnTo>
                  <a:pt x="461264" y="100622"/>
                </a:lnTo>
                <a:lnTo>
                  <a:pt x="495583" y="100622"/>
                </a:lnTo>
                <a:lnTo>
                  <a:pt x="532888" y="88510"/>
                </a:lnTo>
                <a:lnTo>
                  <a:pt x="546671" y="61582"/>
                </a:lnTo>
                <a:lnTo>
                  <a:pt x="544817" y="56832"/>
                </a:lnTo>
                <a:lnTo>
                  <a:pt x="537387" y="48844"/>
                </a:lnTo>
                <a:lnTo>
                  <a:pt x="532803" y="468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971317" y="7664284"/>
            <a:ext cx="735965" cy="377825"/>
          </a:xfrm>
          <a:custGeom>
            <a:avLst/>
            <a:gdLst/>
            <a:ahLst/>
            <a:cxnLst/>
            <a:rect l="l" t="t" r="r" b="b"/>
            <a:pathLst>
              <a:path w="735964" h="377825">
                <a:moveTo>
                  <a:pt x="136639" y="8255"/>
                </a:moveTo>
                <a:lnTo>
                  <a:pt x="0" y="8255"/>
                </a:lnTo>
                <a:lnTo>
                  <a:pt x="0" y="18097"/>
                </a:lnTo>
                <a:lnTo>
                  <a:pt x="12623" y="18097"/>
                </a:lnTo>
                <a:lnTo>
                  <a:pt x="21562" y="18830"/>
                </a:lnTo>
                <a:lnTo>
                  <a:pt x="47839" y="56817"/>
                </a:lnTo>
                <a:lnTo>
                  <a:pt x="48227" y="307187"/>
                </a:lnTo>
                <a:lnTo>
                  <a:pt x="47932" y="319262"/>
                </a:lnTo>
                <a:lnTo>
                  <a:pt x="30814" y="355695"/>
                </a:lnTo>
                <a:lnTo>
                  <a:pt x="12623" y="359359"/>
                </a:lnTo>
                <a:lnTo>
                  <a:pt x="0" y="359359"/>
                </a:lnTo>
                <a:lnTo>
                  <a:pt x="0" y="369201"/>
                </a:lnTo>
                <a:lnTo>
                  <a:pt x="150012" y="369201"/>
                </a:lnTo>
                <a:lnTo>
                  <a:pt x="195772" y="365675"/>
                </a:lnTo>
                <a:lnTo>
                  <a:pt x="235286" y="355095"/>
                </a:lnTo>
                <a:lnTo>
                  <a:pt x="243821" y="350570"/>
                </a:lnTo>
                <a:lnTo>
                  <a:pt x="148526" y="350570"/>
                </a:lnTo>
                <a:lnTo>
                  <a:pt x="137244" y="350104"/>
                </a:lnTo>
                <a:lnTo>
                  <a:pt x="124694" y="348705"/>
                </a:lnTo>
                <a:lnTo>
                  <a:pt x="110878" y="346375"/>
                </a:lnTo>
                <a:lnTo>
                  <a:pt x="95796" y="343115"/>
                </a:lnTo>
                <a:lnTo>
                  <a:pt x="95796" y="36207"/>
                </a:lnTo>
                <a:lnTo>
                  <a:pt x="109640" y="32825"/>
                </a:lnTo>
                <a:lnTo>
                  <a:pt x="122713" y="30413"/>
                </a:lnTo>
                <a:lnTo>
                  <a:pt x="135015" y="28967"/>
                </a:lnTo>
                <a:lnTo>
                  <a:pt x="146545" y="28486"/>
                </a:lnTo>
                <a:lnTo>
                  <a:pt x="254381" y="28486"/>
                </a:lnTo>
                <a:lnTo>
                  <a:pt x="251129" y="26619"/>
                </a:lnTo>
                <a:lnTo>
                  <a:pt x="229258" y="18584"/>
                </a:lnTo>
                <a:lnTo>
                  <a:pt x="202885" y="12846"/>
                </a:lnTo>
                <a:lnTo>
                  <a:pt x="172012" y="9402"/>
                </a:lnTo>
                <a:lnTo>
                  <a:pt x="136639" y="8255"/>
                </a:lnTo>
                <a:close/>
              </a:path>
              <a:path w="735964" h="377825">
                <a:moveTo>
                  <a:pt x="254381" y="28486"/>
                </a:moveTo>
                <a:lnTo>
                  <a:pt x="146545" y="28486"/>
                </a:lnTo>
                <a:lnTo>
                  <a:pt x="174900" y="31181"/>
                </a:lnTo>
                <a:lnTo>
                  <a:pt x="200567" y="39266"/>
                </a:lnTo>
                <a:lnTo>
                  <a:pt x="243827" y="71602"/>
                </a:lnTo>
                <a:lnTo>
                  <a:pt x="272230" y="122647"/>
                </a:lnTo>
                <a:lnTo>
                  <a:pt x="281698" y="189522"/>
                </a:lnTo>
                <a:lnTo>
                  <a:pt x="279331" y="224729"/>
                </a:lnTo>
                <a:lnTo>
                  <a:pt x="260396" y="283560"/>
                </a:lnTo>
                <a:lnTo>
                  <a:pt x="223668" y="326165"/>
                </a:lnTo>
                <a:lnTo>
                  <a:pt x="176015" y="347858"/>
                </a:lnTo>
                <a:lnTo>
                  <a:pt x="148526" y="350570"/>
                </a:lnTo>
                <a:lnTo>
                  <a:pt x="243821" y="350570"/>
                </a:lnTo>
                <a:lnTo>
                  <a:pt x="295567" y="312775"/>
                </a:lnTo>
                <a:lnTo>
                  <a:pt x="327496" y="256008"/>
                </a:lnTo>
                <a:lnTo>
                  <a:pt x="338137" y="186867"/>
                </a:lnTo>
                <a:lnTo>
                  <a:pt x="336644" y="159619"/>
                </a:lnTo>
                <a:lnTo>
                  <a:pt x="324700" y="110108"/>
                </a:lnTo>
                <a:lnTo>
                  <a:pt x="301346" y="67945"/>
                </a:lnTo>
                <a:lnTo>
                  <a:pt x="269789" y="37332"/>
                </a:lnTo>
                <a:lnTo>
                  <a:pt x="254381" y="28486"/>
                </a:lnTo>
                <a:close/>
              </a:path>
              <a:path w="735964" h="377825">
                <a:moveTo>
                  <a:pt x="544258" y="0"/>
                </a:moveTo>
                <a:lnTo>
                  <a:pt x="501608" y="10479"/>
                </a:lnTo>
                <a:lnTo>
                  <a:pt x="465667" y="47980"/>
                </a:lnTo>
                <a:lnTo>
                  <a:pt x="457976" y="86980"/>
                </a:lnTo>
                <a:lnTo>
                  <a:pt x="457979" y="91435"/>
                </a:lnTo>
                <a:lnTo>
                  <a:pt x="464646" y="131521"/>
                </a:lnTo>
                <a:lnTo>
                  <a:pt x="477926" y="167436"/>
                </a:lnTo>
                <a:lnTo>
                  <a:pt x="450585" y="184460"/>
                </a:lnTo>
                <a:lnTo>
                  <a:pt x="410108" y="217664"/>
                </a:lnTo>
                <a:lnTo>
                  <a:pt x="387551" y="249892"/>
                </a:lnTo>
                <a:lnTo>
                  <a:pt x="375437" y="298132"/>
                </a:lnTo>
                <a:lnTo>
                  <a:pt x="376937" y="313806"/>
                </a:lnTo>
                <a:lnTo>
                  <a:pt x="399453" y="354037"/>
                </a:lnTo>
                <a:lnTo>
                  <a:pt x="444935" y="375992"/>
                </a:lnTo>
                <a:lnTo>
                  <a:pt x="464312" y="377456"/>
                </a:lnTo>
                <a:lnTo>
                  <a:pt x="478087" y="376749"/>
                </a:lnTo>
                <a:lnTo>
                  <a:pt x="516902" y="366141"/>
                </a:lnTo>
                <a:lnTo>
                  <a:pt x="549472" y="345249"/>
                </a:lnTo>
                <a:lnTo>
                  <a:pt x="489800" y="345249"/>
                </a:lnTo>
                <a:lnTo>
                  <a:pt x="476063" y="343901"/>
                </a:lnTo>
                <a:lnTo>
                  <a:pt x="443763" y="323684"/>
                </a:lnTo>
                <a:lnTo>
                  <a:pt x="427748" y="287453"/>
                </a:lnTo>
                <a:lnTo>
                  <a:pt x="426681" y="273646"/>
                </a:lnTo>
                <a:lnTo>
                  <a:pt x="427617" y="260966"/>
                </a:lnTo>
                <a:lnTo>
                  <a:pt x="450063" y="214914"/>
                </a:lnTo>
                <a:lnTo>
                  <a:pt x="486333" y="185267"/>
                </a:lnTo>
                <a:lnTo>
                  <a:pt x="542479" y="185267"/>
                </a:lnTo>
                <a:lnTo>
                  <a:pt x="529412" y="161048"/>
                </a:lnTo>
                <a:lnTo>
                  <a:pt x="550460" y="148651"/>
                </a:lnTo>
                <a:lnTo>
                  <a:pt x="557728" y="143738"/>
                </a:lnTo>
                <a:lnTo>
                  <a:pt x="520992" y="143738"/>
                </a:lnTo>
                <a:lnTo>
                  <a:pt x="515312" y="128994"/>
                </a:lnTo>
                <a:lnTo>
                  <a:pt x="502564" y="88369"/>
                </a:lnTo>
                <a:lnTo>
                  <a:pt x="500202" y="67081"/>
                </a:lnTo>
                <a:lnTo>
                  <a:pt x="500890" y="59323"/>
                </a:lnTo>
                <a:lnTo>
                  <a:pt x="524859" y="23458"/>
                </a:lnTo>
                <a:lnTo>
                  <a:pt x="543763" y="19431"/>
                </a:lnTo>
                <a:lnTo>
                  <a:pt x="592830" y="19431"/>
                </a:lnTo>
                <a:lnTo>
                  <a:pt x="592289" y="18770"/>
                </a:lnTo>
                <a:lnTo>
                  <a:pt x="582323" y="10560"/>
                </a:lnTo>
                <a:lnTo>
                  <a:pt x="570998" y="4694"/>
                </a:lnTo>
                <a:lnTo>
                  <a:pt x="558310" y="1173"/>
                </a:lnTo>
                <a:lnTo>
                  <a:pt x="544258" y="0"/>
                </a:lnTo>
                <a:close/>
              </a:path>
              <a:path w="735964" h="377825">
                <a:moveTo>
                  <a:pt x="646249" y="325551"/>
                </a:moveTo>
                <a:lnTo>
                  <a:pt x="572236" y="325551"/>
                </a:lnTo>
                <a:lnTo>
                  <a:pt x="584371" y="338636"/>
                </a:lnTo>
                <a:lnTo>
                  <a:pt x="617905" y="365607"/>
                </a:lnTo>
                <a:lnTo>
                  <a:pt x="659117" y="377456"/>
                </a:lnTo>
                <a:lnTo>
                  <a:pt x="672195" y="376342"/>
                </a:lnTo>
                <a:lnTo>
                  <a:pt x="715855" y="349477"/>
                </a:lnTo>
                <a:lnTo>
                  <a:pt x="724095" y="336461"/>
                </a:lnTo>
                <a:lnTo>
                  <a:pt x="680910" y="336461"/>
                </a:lnTo>
                <a:lnTo>
                  <a:pt x="672135" y="335770"/>
                </a:lnTo>
                <a:lnTo>
                  <a:pt x="663392" y="333698"/>
                </a:lnTo>
                <a:lnTo>
                  <a:pt x="654680" y="330246"/>
                </a:lnTo>
                <a:lnTo>
                  <a:pt x="646249" y="325551"/>
                </a:lnTo>
                <a:close/>
              </a:path>
              <a:path w="735964" h="377825">
                <a:moveTo>
                  <a:pt x="542479" y="185267"/>
                </a:moveTo>
                <a:lnTo>
                  <a:pt x="486333" y="185267"/>
                </a:lnTo>
                <a:lnTo>
                  <a:pt x="493844" y="201202"/>
                </a:lnTo>
                <a:lnTo>
                  <a:pt x="514057" y="240106"/>
                </a:lnTo>
                <a:lnTo>
                  <a:pt x="544275" y="287767"/>
                </a:lnTo>
                <a:lnTo>
                  <a:pt x="559358" y="310108"/>
                </a:lnTo>
                <a:lnTo>
                  <a:pt x="547519" y="320076"/>
                </a:lnTo>
                <a:lnTo>
                  <a:pt x="512566" y="341504"/>
                </a:lnTo>
                <a:lnTo>
                  <a:pt x="489800" y="345249"/>
                </a:lnTo>
                <a:lnTo>
                  <a:pt x="549472" y="345249"/>
                </a:lnTo>
                <a:lnTo>
                  <a:pt x="557268" y="339067"/>
                </a:lnTo>
                <a:lnTo>
                  <a:pt x="572236" y="325551"/>
                </a:lnTo>
                <a:lnTo>
                  <a:pt x="646249" y="325551"/>
                </a:lnTo>
                <a:lnTo>
                  <a:pt x="617366" y="299491"/>
                </a:lnTo>
                <a:lnTo>
                  <a:pt x="606640" y="286689"/>
                </a:lnTo>
                <a:lnTo>
                  <a:pt x="617594" y="271246"/>
                </a:lnTo>
                <a:lnTo>
                  <a:pt x="595007" y="271246"/>
                </a:lnTo>
                <a:lnTo>
                  <a:pt x="578098" y="245593"/>
                </a:lnTo>
                <a:lnTo>
                  <a:pt x="561528" y="218676"/>
                </a:lnTo>
                <a:lnTo>
                  <a:pt x="545299" y="190495"/>
                </a:lnTo>
                <a:lnTo>
                  <a:pt x="542479" y="185267"/>
                </a:lnTo>
                <a:close/>
              </a:path>
              <a:path w="735964" h="377825">
                <a:moveTo>
                  <a:pt x="726706" y="297065"/>
                </a:moveTo>
                <a:lnTo>
                  <a:pt x="703599" y="330846"/>
                </a:lnTo>
                <a:lnTo>
                  <a:pt x="680910" y="336461"/>
                </a:lnTo>
                <a:lnTo>
                  <a:pt x="724095" y="336461"/>
                </a:lnTo>
                <a:lnTo>
                  <a:pt x="730586" y="321789"/>
                </a:lnTo>
                <a:lnTo>
                  <a:pt x="735863" y="304253"/>
                </a:lnTo>
                <a:lnTo>
                  <a:pt x="726706" y="297065"/>
                </a:lnTo>
                <a:close/>
              </a:path>
              <a:path w="735964" h="377825">
                <a:moveTo>
                  <a:pt x="719518" y="136817"/>
                </a:moveTo>
                <a:lnTo>
                  <a:pt x="615556" y="136817"/>
                </a:lnTo>
                <a:lnTo>
                  <a:pt x="615556" y="146672"/>
                </a:lnTo>
                <a:lnTo>
                  <a:pt x="622325" y="147561"/>
                </a:lnTo>
                <a:lnTo>
                  <a:pt x="627519" y="150393"/>
                </a:lnTo>
                <a:lnTo>
                  <a:pt x="631151" y="155194"/>
                </a:lnTo>
                <a:lnTo>
                  <a:pt x="636104" y="161582"/>
                </a:lnTo>
                <a:lnTo>
                  <a:pt x="638581" y="168859"/>
                </a:lnTo>
                <a:lnTo>
                  <a:pt x="638581" y="177012"/>
                </a:lnTo>
                <a:lnTo>
                  <a:pt x="635857" y="197276"/>
                </a:lnTo>
                <a:lnTo>
                  <a:pt x="627686" y="219738"/>
                </a:lnTo>
                <a:lnTo>
                  <a:pt x="614069" y="244396"/>
                </a:lnTo>
                <a:lnTo>
                  <a:pt x="595007" y="271246"/>
                </a:lnTo>
                <a:lnTo>
                  <a:pt x="617594" y="271246"/>
                </a:lnTo>
                <a:lnTo>
                  <a:pt x="644453" y="228392"/>
                </a:lnTo>
                <a:lnTo>
                  <a:pt x="665831" y="188589"/>
                </a:lnTo>
                <a:lnTo>
                  <a:pt x="674562" y="173789"/>
                </a:lnTo>
                <a:lnTo>
                  <a:pt x="709457" y="148012"/>
                </a:lnTo>
                <a:lnTo>
                  <a:pt x="719518" y="146672"/>
                </a:lnTo>
                <a:lnTo>
                  <a:pt x="719518" y="136817"/>
                </a:lnTo>
                <a:close/>
              </a:path>
              <a:path w="735964" h="377825">
                <a:moveTo>
                  <a:pt x="592830" y="19431"/>
                </a:moveTo>
                <a:lnTo>
                  <a:pt x="543763" y="19431"/>
                </a:lnTo>
                <a:lnTo>
                  <a:pt x="551602" y="20214"/>
                </a:lnTo>
                <a:lnTo>
                  <a:pt x="558774" y="22561"/>
                </a:lnTo>
                <a:lnTo>
                  <a:pt x="581452" y="54454"/>
                </a:lnTo>
                <a:lnTo>
                  <a:pt x="582142" y="63627"/>
                </a:lnTo>
                <a:lnTo>
                  <a:pt x="581190" y="75585"/>
                </a:lnTo>
                <a:lnTo>
                  <a:pt x="558336" y="117792"/>
                </a:lnTo>
                <a:lnTo>
                  <a:pt x="520992" y="143738"/>
                </a:lnTo>
                <a:lnTo>
                  <a:pt x="557728" y="143738"/>
                </a:lnTo>
                <a:lnTo>
                  <a:pt x="592912" y="114465"/>
                </a:lnTo>
                <a:lnTo>
                  <a:pt x="609735" y="78623"/>
                </a:lnTo>
                <a:lnTo>
                  <a:pt x="610740" y="63627"/>
                </a:lnTo>
                <a:lnTo>
                  <a:pt x="609695" y="51781"/>
                </a:lnTo>
                <a:lnTo>
                  <a:pt x="606212" y="39697"/>
                </a:lnTo>
                <a:lnTo>
                  <a:pt x="600409" y="28693"/>
                </a:lnTo>
                <a:lnTo>
                  <a:pt x="592830" y="194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77344" y="7646479"/>
            <a:ext cx="467359" cy="233679"/>
          </a:xfrm>
          <a:custGeom>
            <a:avLst/>
            <a:gdLst/>
            <a:ahLst/>
            <a:cxnLst/>
            <a:rect l="l" t="t" r="r" b="b"/>
            <a:pathLst>
              <a:path w="467360" h="233679">
                <a:moveTo>
                  <a:pt x="297053" y="0"/>
                </a:moveTo>
                <a:lnTo>
                  <a:pt x="282689" y="25018"/>
                </a:lnTo>
                <a:lnTo>
                  <a:pt x="336410" y="58826"/>
                </a:lnTo>
                <a:lnTo>
                  <a:pt x="0" y="58826"/>
                </a:lnTo>
                <a:lnTo>
                  <a:pt x="0" y="86779"/>
                </a:lnTo>
                <a:lnTo>
                  <a:pt x="381215" y="86779"/>
                </a:lnTo>
                <a:lnTo>
                  <a:pt x="429729" y="116585"/>
                </a:lnTo>
                <a:lnTo>
                  <a:pt x="381215" y="146672"/>
                </a:lnTo>
                <a:lnTo>
                  <a:pt x="0" y="146672"/>
                </a:lnTo>
                <a:lnTo>
                  <a:pt x="0" y="174358"/>
                </a:lnTo>
                <a:lnTo>
                  <a:pt x="336410" y="174358"/>
                </a:lnTo>
                <a:lnTo>
                  <a:pt x="282689" y="207632"/>
                </a:lnTo>
                <a:lnTo>
                  <a:pt x="297053" y="233451"/>
                </a:lnTo>
                <a:lnTo>
                  <a:pt x="466864" y="125374"/>
                </a:lnTo>
                <a:lnTo>
                  <a:pt x="466864" y="107543"/>
                </a:lnTo>
                <a:lnTo>
                  <a:pt x="2970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018121" y="7664284"/>
            <a:ext cx="708025" cy="377825"/>
          </a:xfrm>
          <a:custGeom>
            <a:avLst/>
            <a:gdLst/>
            <a:ahLst/>
            <a:cxnLst/>
            <a:rect l="l" t="t" r="r" b="b"/>
            <a:pathLst>
              <a:path w="708025" h="377825">
                <a:moveTo>
                  <a:pt x="145059" y="8255"/>
                </a:moveTo>
                <a:lnTo>
                  <a:pt x="0" y="8255"/>
                </a:lnTo>
                <a:lnTo>
                  <a:pt x="0" y="18097"/>
                </a:lnTo>
                <a:lnTo>
                  <a:pt x="12623" y="18097"/>
                </a:lnTo>
                <a:lnTo>
                  <a:pt x="21562" y="18830"/>
                </a:lnTo>
                <a:lnTo>
                  <a:pt x="48066" y="56917"/>
                </a:lnTo>
                <a:lnTo>
                  <a:pt x="48514" y="72136"/>
                </a:lnTo>
                <a:lnTo>
                  <a:pt x="48406" y="309503"/>
                </a:lnTo>
                <a:lnTo>
                  <a:pt x="37500" y="351268"/>
                </a:lnTo>
                <a:lnTo>
                  <a:pt x="12623" y="359359"/>
                </a:lnTo>
                <a:lnTo>
                  <a:pt x="0" y="359359"/>
                </a:lnTo>
                <a:lnTo>
                  <a:pt x="0" y="369201"/>
                </a:lnTo>
                <a:lnTo>
                  <a:pt x="158419" y="369201"/>
                </a:lnTo>
                <a:lnTo>
                  <a:pt x="184947" y="368494"/>
                </a:lnTo>
                <a:lnTo>
                  <a:pt x="227090" y="362836"/>
                </a:lnTo>
                <a:lnTo>
                  <a:pt x="257338" y="350304"/>
                </a:lnTo>
                <a:lnTo>
                  <a:pt x="152730" y="350304"/>
                </a:lnTo>
                <a:lnTo>
                  <a:pt x="138699" y="349854"/>
                </a:lnTo>
                <a:lnTo>
                  <a:pt x="124574" y="348505"/>
                </a:lnTo>
                <a:lnTo>
                  <a:pt x="110353" y="346258"/>
                </a:lnTo>
                <a:lnTo>
                  <a:pt x="96037" y="343115"/>
                </a:lnTo>
                <a:lnTo>
                  <a:pt x="96037" y="195122"/>
                </a:lnTo>
                <a:lnTo>
                  <a:pt x="249762" y="192722"/>
                </a:lnTo>
                <a:lnTo>
                  <a:pt x="242107" y="189591"/>
                </a:lnTo>
                <a:lnTo>
                  <a:pt x="225755" y="185000"/>
                </a:lnTo>
                <a:lnTo>
                  <a:pt x="239816" y="179119"/>
                </a:lnTo>
                <a:lnTo>
                  <a:pt x="247838" y="174358"/>
                </a:lnTo>
                <a:lnTo>
                  <a:pt x="142824" y="174358"/>
                </a:lnTo>
                <a:lnTo>
                  <a:pt x="135920" y="174298"/>
                </a:lnTo>
                <a:lnTo>
                  <a:pt x="96037" y="170624"/>
                </a:lnTo>
                <a:lnTo>
                  <a:pt x="96037" y="31940"/>
                </a:lnTo>
                <a:lnTo>
                  <a:pt x="106252" y="29380"/>
                </a:lnTo>
                <a:lnTo>
                  <a:pt x="117086" y="27551"/>
                </a:lnTo>
                <a:lnTo>
                  <a:pt x="128536" y="26452"/>
                </a:lnTo>
                <a:lnTo>
                  <a:pt x="140601" y="26085"/>
                </a:lnTo>
                <a:lnTo>
                  <a:pt x="239194" y="26085"/>
                </a:lnTo>
                <a:lnTo>
                  <a:pt x="227626" y="20357"/>
                </a:lnTo>
                <a:lnTo>
                  <a:pt x="210159" y="14643"/>
                </a:lnTo>
                <a:lnTo>
                  <a:pt x="196903" y="11850"/>
                </a:lnTo>
                <a:lnTo>
                  <a:pt x="181633" y="9853"/>
                </a:lnTo>
                <a:lnTo>
                  <a:pt x="164352" y="8654"/>
                </a:lnTo>
                <a:lnTo>
                  <a:pt x="145059" y="8255"/>
                </a:lnTo>
                <a:close/>
              </a:path>
              <a:path w="708025" h="377825">
                <a:moveTo>
                  <a:pt x="249762" y="192722"/>
                </a:moveTo>
                <a:lnTo>
                  <a:pt x="139852" y="192722"/>
                </a:lnTo>
                <a:lnTo>
                  <a:pt x="156845" y="193420"/>
                </a:lnTo>
                <a:lnTo>
                  <a:pt x="172410" y="195514"/>
                </a:lnTo>
                <a:lnTo>
                  <a:pt x="210436" y="210006"/>
                </a:lnTo>
                <a:lnTo>
                  <a:pt x="238579" y="244333"/>
                </a:lnTo>
                <a:lnTo>
                  <a:pt x="244563" y="274967"/>
                </a:lnTo>
                <a:lnTo>
                  <a:pt x="243094" y="290300"/>
                </a:lnTo>
                <a:lnTo>
                  <a:pt x="221056" y="328612"/>
                </a:lnTo>
                <a:lnTo>
                  <a:pt x="173802" y="348948"/>
                </a:lnTo>
                <a:lnTo>
                  <a:pt x="152730" y="350304"/>
                </a:lnTo>
                <a:lnTo>
                  <a:pt x="257338" y="350304"/>
                </a:lnTo>
                <a:lnTo>
                  <a:pt x="286156" y="321957"/>
                </a:lnTo>
                <a:lnTo>
                  <a:pt x="301004" y="283751"/>
                </a:lnTo>
                <a:lnTo>
                  <a:pt x="301993" y="270446"/>
                </a:lnTo>
                <a:lnTo>
                  <a:pt x="300493" y="253430"/>
                </a:lnTo>
                <a:lnTo>
                  <a:pt x="277990" y="210553"/>
                </a:lnTo>
                <a:lnTo>
                  <a:pt x="256263" y="195381"/>
                </a:lnTo>
                <a:lnTo>
                  <a:pt x="249762" y="192722"/>
                </a:lnTo>
                <a:close/>
              </a:path>
              <a:path w="708025" h="377825">
                <a:moveTo>
                  <a:pt x="239194" y="26085"/>
                </a:moveTo>
                <a:lnTo>
                  <a:pt x="140601" y="26085"/>
                </a:lnTo>
                <a:lnTo>
                  <a:pt x="162247" y="27483"/>
                </a:lnTo>
                <a:lnTo>
                  <a:pt x="181138" y="31676"/>
                </a:lnTo>
                <a:lnTo>
                  <a:pt x="221158" y="60214"/>
                </a:lnTo>
                <a:lnTo>
                  <a:pt x="234670" y="102489"/>
                </a:lnTo>
                <a:lnTo>
                  <a:pt x="234066" y="112537"/>
                </a:lnTo>
                <a:lnTo>
                  <a:pt x="219656" y="148375"/>
                </a:lnTo>
                <a:lnTo>
                  <a:pt x="186947" y="169643"/>
                </a:lnTo>
                <a:lnTo>
                  <a:pt x="142824" y="174358"/>
                </a:lnTo>
                <a:lnTo>
                  <a:pt x="247838" y="174358"/>
                </a:lnTo>
                <a:lnTo>
                  <a:pt x="277771" y="142121"/>
                </a:lnTo>
                <a:lnTo>
                  <a:pt x="286397" y="104609"/>
                </a:lnTo>
                <a:lnTo>
                  <a:pt x="285176" y="89229"/>
                </a:lnTo>
                <a:lnTo>
                  <a:pt x="266852" y="48577"/>
                </a:lnTo>
                <a:lnTo>
                  <a:pt x="242897" y="27919"/>
                </a:lnTo>
                <a:lnTo>
                  <a:pt x="239194" y="26085"/>
                </a:lnTo>
                <a:close/>
              </a:path>
              <a:path w="708025" h="377825">
                <a:moveTo>
                  <a:pt x="516229" y="0"/>
                </a:moveTo>
                <a:lnTo>
                  <a:pt x="473567" y="10479"/>
                </a:lnTo>
                <a:lnTo>
                  <a:pt x="437630" y="47980"/>
                </a:lnTo>
                <a:lnTo>
                  <a:pt x="429934" y="86980"/>
                </a:lnTo>
                <a:lnTo>
                  <a:pt x="429937" y="91435"/>
                </a:lnTo>
                <a:lnTo>
                  <a:pt x="436604" y="131521"/>
                </a:lnTo>
                <a:lnTo>
                  <a:pt x="449884" y="167436"/>
                </a:lnTo>
                <a:lnTo>
                  <a:pt x="422545" y="184460"/>
                </a:lnTo>
                <a:lnTo>
                  <a:pt x="382072" y="217664"/>
                </a:lnTo>
                <a:lnTo>
                  <a:pt x="359509" y="249892"/>
                </a:lnTo>
                <a:lnTo>
                  <a:pt x="347395" y="298132"/>
                </a:lnTo>
                <a:lnTo>
                  <a:pt x="348896" y="313806"/>
                </a:lnTo>
                <a:lnTo>
                  <a:pt x="371411" y="354037"/>
                </a:lnTo>
                <a:lnTo>
                  <a:pt x="416901" y="375992"/>
                </a:lnTo>
                <a:lnTo>
                  <a:pt x="436270" y="377456"/>
                </a:lnTo>
                <a:lnTo>
                  <a:pt x="450045" y="376749"/>
                </a:lnTo>
                <a:lnTo>
                  <a:pt x="488873" y="366141"/>
                </a:lnTo>
                <a:lnTo>
                  <a:pt x="521434" y="345249"/>
                </a:lnTo>
                <a:lnTo>
                  <a:pt x="461759" y="345249"/>
                </a:lnTo>
                <a:lnTo>
                  <a:pt x="448024" y="343901"/>
                </a:lnTo>
                <a:lnTo>
                  <a:pt x="415721" y="323684"/>
                </a:lnTo>
                <a:lnTo>
                  <a:pt x="399707" y="287453"/>
                </a:lnTo>
                <a:lnTo>
                  <a:pt x="398640" y="273646"/>
                </a:lnTo>
                <a:lnTo>
                  <a:pt x="399576" y="260966"/>
                </a:lnTo>
                <a:lnTo>
                  <a:pt x="422021" y="214914"/>
                </a:lnTo>
                <a:lnTo>
                  <a:pt x="458304" y="185267"/>
                </a:lnTo>
                <a:lnTo>
                  <a:pt x="514437" y="185267"/>
                </a:lnTo>
                <a:lnTo>
                  <a:pt x="501370" y="161048"/>
                </a:lnTo>
                <a:lnTo>
                  <a:pt x="522420" y="148651"/>
                </a:lnTo>
                <a:lnTo>
                  <a:pt x="529690" y="143738"/>
                </a:lnTo>
                <a:lnTo>
                  <a:pt x="492950" y="143738"/>
                </a:lnTo>
                <a:lnTo>
                  <a:pt x="487276" y="128994"/>
                </a:lnTo>
                <a:lnTo>
                  <a:pt x="474523" y="88369"/>
                </a:lnTo>
                <a:lnTo>
                  <a:pt x="472160" y="67081"/>
                </a:lnTo>
                <a:lnTo>
                  <a:pt x="472848" y="59323"/>
                </a:lnTo>
                <a:lnTo>
                  <a:pt x="496824" y="23458"/>
                </a:lnTo>
                <a:lnTo>
                  <a:pt x="515734" y="19431"/>
                </a:lnTo>
                <a:lnTo>
                  <a:pt x="564788" y="19431"/>
                </a:lnTo>
                <a:lnTo>
                  <a:pt x="564248" y="18770"/>
                </a:lnTo>
                <a:lnTo>
                  <a:pt x="554282" y="10560"/>
                </a:lnTo>
                <a:lnTo>
                  <a:pt x="542958" y="4694"/>
                </a:lnTo>
                <a:lnTo>
                  <a:pt x="530274" y="1173"/>
                </a:lnTo>
                <a:lnTo>
                  <a:pt x="516229" y="0"/>
                </a:lnTo>
                <a:close/>
              </a:path>
              <a:path w="708025" h="377825">
                <a:moveTo>
                  <a:pt x="618220" y="325551"/>
                </a:moveTo>
                <a:lnTo>
                  <a:pt x="544195" y="325551"/>
                </a:lnTo>
                <a:lnTo>
                  <a:pt x="556335" y="338636"/>
                </a:lnTo>
                <a:lnTo>
                  <a:pt x="589864" y="365607"/>
                </a:lnTo>
                <a:lnTo>
                  <a:pt x="631088" y="377456"/>
                </a:lnTo>
                <a:lnTo>
                  <a:pt x="644159" y="376342"/>
                </a:lnTo>
                <a:lnTo>
                  <a:pt x="687819" y="349477"/>
                </a:lnTo>
                <a:lnTo>
                  <a:pt x="696055" y="336461"/>
                </a:lnTo>
                <a:lnTo>
                  <a:pt x="652868" y="336461"/>
                </a:lnTo>
                <a:lnTo>
                  <a:pt x="644093" y="335770"/>
                </a:lnTo>
                <a:lnTo>
                  <a:pt x="635352" y="333698"/>
                </a:lnTo>
                <a:lnTo>
                  <a:pt x="626644" y="330246"/>
                </a:lnTo>
                <a:lnTo>
                  <a:pt x="618220" y="325551"/>
                </a:lnTo>
                <a:close/>
              </a:path>
              <a:path w="708025" h="377825">
                <a:moveTo>
                  <a:pt x="514437" y="185267"/>
                </a:moveTo>
                <a:lnTo>
                  <a:pt x="458304" y="185267"/>
                </a:lnTo>
                <a:lnTo>
                  <a:pt x="465808" y="201202"/>
                </a:lnTo>
                <a:lnTo>
                  <a:pt x="486029" y="240106"/>
                </a:lnTo>
                <a:lnTo>
                  <a:pt x="516239" y="287767"/>
                </a:lnTo>
                <a:lnTo>
                  <a:pt x="531329" y="310108"/>
                </a:lnTo>
                <a:lnTo>
                  <a:pt x="519482" y="320076"/>
                </a:lnTo>
                <a:lnTo>
                  <a:pt x="484530" y="341504"/>
                </a:lnTo>
                <a:lnTo>
                  <a:pt x="461759" y="345249"/>
                </a:lnTo>
                <a:lnTo>
                  <a:pt x="521434" y="345249"/>
                </a:lnTo>
                <a:lnTo>
                  <a:pt x="529228" y="339067"/>
                </a:lnTo>
                <a:lnTo>
                  <a:pt x="544195" y="325551"/>
                </a:lnTo>
                <a:lnTo>
                  <a:pt x="618220" y="325551"/>
                </a:lnTo>
                <a:lnTo>
                  <a:pt x="589324" y="299491"/>
                </a:lnTo>
                <a:lnTo>
                  <a:pt x="578599" y="286689"/>
                </a:lnTo>
                <a:lnTo>
                  <a:pt x="589552" y="271246"/>
                </a:lnTo>
                <a:lnTo>
                  <a:pt x="566966" y="271246"/>
                </a:lnTo>
                <a:lnTo>
                  <a:pt x="550057" y="245593"/>
                </a:lnTo>
                <a:lnTo>
                  <a:pt x="533487" y="218676"/>
                </a:lnTo>
                <a:lnTo>
                  <a:pt x="517258" y="190495"/>
                </a:lnTo>
                <a:lnTo>
                  <a:pt x="514437" y="185267"/>
                </a:lnTo>
                <a:close/>
              </a:path>
              <a:path w="708025" h="377825">
                <a:moveTo>
                  <a:pt x="698665" y="297065"/>
                </a:moveTo>
                <a:lnTo>
                  <a:pt x="675569" y="330846"/>
                </a:lnTo>
                <a:lnTo>
                  <a:pt x="652868" y="336461"/>
                </a:lnTo>
                <a:lnTo>
                  <a:pt x="696055" y="336461"/>
                </a:lnTo>
                <a:lnTo>
                  <a:pt x="702544" y="321789"/>
                </a:lnTo>
                <a:lnTo>
                  <a:pt x="707821" y="304253"/>
                </a:lnTo>
                <a:lnTo>
                  <a:pt x="698665" y="297065"/>
                </a:lnTo>
                <a:close/>
              </a:path>
              <a:path w="708025" h="377825">
                <a:moveTo>
                  <a:pt x="691489" y="136817"/>
                </a:moveTo>
                <a:lnTo>
                  <a:pt x="587514" y="136817"/>
                </a:lnTo>
                <a:lnTo>
                  <a:pt x="587514" y="146672"/>
                </a:lnTo>
                <a:lnTo>
                  <a:pt x="594283" y="147561"/>
                </a:lnTo>
                <a:lnTo>
                  <a:pt x="599478" y="150393"/>
                </a:lnTo>
                <a:lnTo>
                  <a:pt x="603110" y="155194"/>
                </a:lnTo>
                <a:lnTo>
                  <a:pt x="608063" y="161582"/>
                </a:lnTo>
                <a:lnTo>
                  <a:pt x="610539" y="168859"/>
                </a:lnTo>
                <a:lnTo>
                  <a:pt x="610539" y="177012"/>
                </a:lnTo>
                <a:lnTo>
                  <a:pt x="607815" y="197276"/>
                </a:lnTo>
                <a:lnTo>
                  <a:pt x="599644" y="219738"/>
                </a:lnTo>
                <a:lnTo>
                  <a:pt x="586027" y="244396"/>
                </a:lnTo>
                <a:lnTo>
                  <a:pt x="566966" y="271246"/>
                </a:lnTo>
                <a:lnTo>
                  <a:pt x="589552" y="271246"/>
                </a:lnTo>
                <a:lnTo>
                  <a:pt x="616411" y="228392"/>
                </a:lnTo>
                <a:lnTo>
                  <a:pt x="637791" y="188589"/>
                </a:lnTo>
                <a:lnTo>
                  <a:pt x="646525" y="173789"/>
                </a:lnTo>
                <a:lnTo>
                  <a:pt x="681421" y="148012"/>
                </a:lnTo>
                <a:lnTo>
                  <a:pt x="691489" y="146672"/>
                </a:lnTo>
                <a:lnTo>
                  <a:pt x="691489" y="136817"/>
                </a:lnTo>
                <a:close/>
              </a:path>
              <a:path w="708025" h="377825">
                <a:moveTo>
                  <a:pt x="564788" y="19431"/>
                </a:moveTo>
                <a:lnTo>
                  <a:pt x="515734" y="19431"/>
                </a:lnTo>
                <a:lnTo>
                  <a:pt x="523566" y="20214"/>
                </a:lnTo>
                <a:lnTo>
                  <a:pt x="530734" y="22561"/>
                </a:lnTo>
                <a:lnTo>
                  <a:pt x="553412" y="54454"/>
                </a:lnTo>
                <a:lnTo>
                  <a:pt x="554101" y="63627"/>
                </a:lnTo>
                <a:lnTo>
                  <a:pt x="553148" y="75585"/>
                </a:lnTo>
                <a:lnTo>
                  <a:pt x="530296" y="117792"/>
                </a:lnTo>
                <a:lnTo>
                  <a:pt x="492950" y="143738"/>
                </a:lnTo>
                <a:lnTo>
                  <a:pt x="529690" y="143738"/>
                </a:lnTo>
                <a:lnTo>
                  <a:pt x="564870" y="114465"/>
                </a:lnTo>
                <a:lnTo>
                  <a:pt x="581694" y="78623"/>
                </a:lnTo>
                <a:lnTo>
                  <a:pt x="582699" y="63627"/>
                </a:lnTo>
                <a:lnTo>
                  <a:pt x="581654" y="51781"/>
                </a:lnTo>
                <a:lnTo>
                  <a:pt x="578170" y="39697"/>
                </a:lnTo>
                <a:lnTo>
                  <a:pt x="572367" y="28693"/>
                </a:lnTo>
                <a:lnTo>
                  <a:pt x="564788" y="194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62567" y="8394669"/>
            <a:ext cx="2498090" cy="0"/>
          </a:xfrm>
          <a:custGeom>
            <a:avLst/>
            <a:gdLst/>
            <a:ahLst/>
            <a:cxnLst/>
            <a:rect l="l" t="t" r="r" b="b"/>
            <a:pathLst>
              <a:path w="2498090">
                <a:moveTo>
                  <a:pt x="0" y="0"/>
                </a:moveTo>
                <a:lnTo>
                  <a:pt x="2497861" y="0"/>
                </a:lnTo>
              </a:path>
            </a:pathLst>
          </a:custGeom>
          <a:ln w="28076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60415" y="8394669"/>
            <a:ext cx="26670" cy="0"/>
          </a:xfrm>
          <a:custGeom>
            <a:avLst/>
            <a:gdLst/>
            <a:ahLst/>
            <a:cxnLst/>
            <a:rect l="l" t="t" r="r" b="b"/>
            <a:pathLst>
              <a:path w="26670">
                <a:moveTo>
                  <a:pt x="0" y="0"/>
                </a:moveTo>
                <a:lnTo>
                  <a:pt x="26110" y="0"/>
                </a:lnTo>
              </a:path>
            </a:pathLst>
          </a:custGeom>
          <a:ln w="28076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386527" y="8394669"/>
            <a:ext cx="1523365" cy="0"/>
          </a:xfrm>
          <a:custGeom>
            <a:avLst/>
            <a:gdLst/>
            <a:ahLst/>
            <a:cxnLst/>
            <a:rect l="l" t="t" r="r" b="b"/>
            <a:pathLst>
              <a:path w="1523365">
                <a:moveTo>
                  <a:pt x="0" y="0"/>
                </a:moveTo>
                <a:lnTo>
                  <a:pt x="1523085" y="0"/>
                </a:lnTo>
              </a:path>
            </a:pathLst>
          </a:custGeom>
          <a:ln w="28076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909613" y="8394669"/>
            <a:ext cx="26670" cy="0"/>
          </a:xfrm>
          <a:custGeom>
            <a:avLst/>
            <a:gdLst/>
            <a:ahLst/>
            <a:cxnLst/>
            <a:rect l="l" t="t" r="r" b="b"/>
            <a:pathLst>
              <a:path w="26670">
                <a:moveTo>
                  <a:pt x="0" y="0"/>
                </a:moveTo>
                <a:lnTo>
                  <a:pt x="26110" y="0"/>
                </a:lnTo>
              </a:path>
            </a:pathLst>
          </a:custGeom>
          <a:ln w="28076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935723" y="8394669"/>
            <a:ext cx="2702560" cy="0"/>
          </a:xfrm>
          <a:custGeom>
            <a:avLst/>
            <a:gdLst/>
            <a:ahLst/>
            <a:cxnLst/>
            <a:rect l="l" t="t" r="r" b="b"/>
            <a:pathLst>
              <a:path w="2702559">
                <a:moveTo>
                  <a:pt x="0" y="0"/>
                </a:moveTo>
                <a:lnTo>
                  <a:pt x="2702382" y="0"/>
                </a:lnTo>
              </a:path>
            </a:pathLst>
          </a:custGeom>
          <a:ln w="28076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0756900" y="8915400"/>
            <a:ext cx="1530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8900" y="685800"/>
            <a:ext cx="5219065" cy="949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48560" algn="l"/>
                <a:tab pos="3280410" algn="l"/>
              </a:tabLst>
            </a:pPr>
            <a:r>
              <a:rPr spc="-114" dirty="0"/>
              <a:t>V</a:t>
            </a:r>
            <a:r>
              <a:rPr dirty="0"/>
              <a:t>ir</a:t>
            </a:r>
            <a:r>
              <a:rPr spc="-5" dirty="0"/>
              <a:t>t</a:t>
            </a:r>
            <a:r>
              <a:rPr dirty="0"/>
              <a:t>ual	in	C</a:t>
            </a:r>
            <a:r>
              <a:rPr spc="-5" dirty="0"/>
              <a:t>t</a:t>
            </a:r>
            <a:r>
              <a:rPr dirty="0"/>
              <a:t>or?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92200" y="2438400"/>
            <a:ext cx="9700091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class A { </a:t>
            </a:r>
          </a:p>
          <a:p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public: </a:t>
            </a:r>
          </a:p>
          <a:p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	A() { f(); } </a:t>
            </a:r>
          </a:p>
          <a:p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	virtual void f() { 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 &lt;&lt; "A::f()"; }  </a:t>
            </a:r>
          </a:p>
          <a:p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}; </a:t>
            </a:r>
          </a:p>
          <a:p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class B : public A { </a:t>
            </a:r>
          </a:p>
          <a:p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public: </a:t>
            </a:r>
          </a:p>
          <a:p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	B() { f(); } </a:t>
            </a:r>
          </a:p>
          <a:p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	void f() { 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 &lt;&lt; "B::f()"; } </a:t>
            </a:r>
          </a:p>
          <a:p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};</a:t>
            </a:r>
            <a:endParaRPr lang="zh-CN" altLang="en-US" sz="2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0" y="1270000"/>
            <a:ext cx="6853555" cy="949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44495" algn="l"/>
              </a:tabLst>
            </a:pPr>
            <a:r>
              <a:rPr spc="-5" dirty="0"/>
              <a:t>Multiple	Inheritance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1600" y="3022600"/>
            <a:ext cx="1913889" cy="528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-240" dirty="0">
                <a:latin typeface="Times New Roman"/>
                <a:cs typeface="Times New Roman"/>
              </a:rPr>
              <a:t>T</a:t>
            </a:r>
            <a:r>
              <a:rPr sz="3400" spc="-5" dirty="0">
                <a:latin typeface="Times New Roman"/>
                <a:cs typeface="Times New Roman"/>
              </a:rPr>
              <a:t>em</a:t>
            </a:r>
            <a:r>
              <a:rPr sz="3400" dirty="0">
                <a:latin typeface="Times New Roman"/>
                <a:cs typeface="Times New Roman"/>
              </a:rPr>
              <a:t>por</a:t>
            </a:r>
            <a:r>
              <a:rPr sz="3400" spc="-5" dirty="0">
                <a:latin typeface="Times New Roman"/>
                <a:cs typeface="Times New Roman"/>
              </a:rPr>
              <a:t>a</a:t>
            </a:r>
            <a:r>
              <a:rPr sz="3400" dirty="0">
                <a:latin typeface="Times New Roman"/>
                <a:cs typeface="Times New Roman"/>
              </a:rPr>
              <a:t>ry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24700" y="2692400"/>
            <a:ext cx="1776095" cy="528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-5" dirty="0">
                <a:latin typeface="Times New Roman"/>
                <a:cs typeface="Times New Roman"/>
              </a:rPr>
              <a:t>Employee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13300" y="4432300"/>
            <a:ext cx="1656080" cy="528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-5" dirty="0">
                <a:latin typeface="Times New Roman"/>
                <a:cs typeface="Times New Roman"/>
              </a:rPr>
              <a:t>Secretary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56500" y="4432300"/>
            <a:ext cx="913765" cy="528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dirty="0">
                <a:latin typeface="Times New Roman"/>
                <a:cs typeface="Times New Roman"/>
              </a:rPr>
              <a:t>MTS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13100" y="5511800"/>
            <a:ext cx="1626235" cy="528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-40" dirty="0">
                <a:latin typeface="Times New Roman"/>
                <a:cs typeface="Times New Roman"/>
              </a:rPr>
              <a:t>TempSec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89900" y="6057900"/>
            <a:ext cx="1896745" cy="528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-5" dirty="0">
                <a:latin typeface="Times New Roman"/>
                <a:cs typeface="Times New Roman"/>
              </a:rPr>
              <a:t>Supervisor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03400" y="7569200"/>
            <a:ext cx="1896745" cy="528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-5" dirty="0">
                <a:latin typeface="Times New Roman"/>
                <a:cs typeface="Times New Roman"/>
              </a:rPr>
              <a:t>Consultant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715500" y="4432300"/>
            <a:ext cx="2447925" cy="528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-5" dirty="0">
                <a:latin typeface="Times New Roman"/>
                <a:cs typeface="Times New Roman"/>
              </a:rPr>
              <a:t>Administrator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921000" y="5121011"/>
            <a:ext cx="4716780" cy="2573020"/>
          </a:xfrm>
          <a:custGeom>
            <a:avLst/>
            <a:gdLst/>
            <a:ahLst/>
            <a:cxnLst/>
            <a:rect l="l" t="t" r="r" b="b"/>
            <a:pathLst>
              <a:path w="4716780" h="2573020">
                <a:moveTo>
                  <a:pt x="0" y="2572648"/>
                </a:moveTo>
                <a:lnTo>
                  <a:pt x="4710925" y="3049"/>
                </a:lnTo>
                <a:lnTo>
                  <a:pt x="471651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590129" y="5092700"/>
            <a:ext cx="99695" cy="71120"/>
          </a:xfrm>
          <a:custGeom>
            <a:avLst/>
            <a:gdLst/>
            <a:ahLst/>
            <a:cxnLst/>
            <a:rect l="l" t="t" r="r" b="b"/>
            <a:pathLst>
              <a:path w="99695" h="71120">
                <a:moveTo>
                  <a:pt x="99301" y="0"/>
                </a:moveTo>
                <a:lnTo>
                  <a:pt x="0" y="23050"/>
                </a:lnTo>
                <a:lnTo>
                  <a:pt x="41821" y="31356"/>
                </a:lnTo>
                <a:lnTo>
                  <a:pt x="26149" y="71005"/>
                </a:lnTo>
                <a:lnTo>
                  <a:pt x="993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74891" y="3742039"/>
            <a:ext cx="213995" cy="3950970"/>
          </a:xfrm>
          <a:custGeom>
            <a:avLst/>
            <a:gdLst/>
            <a:ahLst/>
            <a:cxnLst/>
            <a:rect l="l" t="t" r="r" b="b"/>
            <a:pathLst>
              <a:path w="213994" h="3950970">
                <a:moveTo>
                  <a:pt x="213555" y="3950769"/>
                </a:moveTo>
                <a:lnTo>
                  <a:pt x="342" y="6341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149729" y="3683000"/>
            <a:ext cx="54610" cy="99695"/>
          </a:xfrm>
          <a:custGeom>
            <a:avLst/>
            <a:gdLst/>
            <a:ahLst/>
            <a:cxnLst/>
            <a:rect l="l" t="t" r="r" b="b"/>
            <a:pathLst>
              <a:path w="54610" h="99695">
                <a:moveTo>
                  <a:pt x="21970" y="0"/>
                </a:moveTo>
                <a:lnTo>
                  <a:pt x="0" y="99542"/>
                </a:lnTo>
                <a:lnTo>
                  <a:pt x="25501" y="65379"/>
                </a:lnTo>
                <a:lnTo>
                  <a:pt x="44010" y="65379"/>
                </a:lnTo>
                <a:lnTo>
                  <a:pt x="21970" y="0"/>
                </a:lnTo>
                <a:close/>
              </a:path>
              <a:path w="54610" h="99695">
                <a:moveTo>
                  <a:pt x="44010" y="65379"/>
                </a:moveTo>
                <a:lnTo>
                  <a:pt x="25501" y="65379"/>
                </a:lnTo>
                <a:lnTo>
                  <a:pt x="54533" y="96596"/>
                </a:lnTo>
                <a:lnTo>
                  <a:pt x="44010" y="653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20396" y="3732195"/>
            <a:ext cx="1268095" cy="1901825"/>
          </a:xfrm>
          <a:custGeom>
            <a:avLst/>
            <a:gdLst/>
            <a:ahLst/>
            <a:cxnLst/>
            <a:rect l="l" t="t" r="r" b="b"/>
            <a:pathLst>
              <a:path w="1268095" h="1901825">
                <a:moveTo>
                  <a:pt x="1267683" y="1901524"/>
                </a:moveTo>
                <a:lnTo>
                  <a:pt x="3529" y="5293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387600" y="3683000"/>
            <a:ext cx="77470" cy="97155"/>
          </a:xfrm>
          <a:custGeom>
            <a:avLst/>
            <a:gdLst/>
            <a:ahLst/>
            <a:cxnLst/>
            <a:rect l="l" t="t" r="r" b="b"/>
            <a:pathLst>
              <a:path w="77469" h="97154">
                <a:moveTo>
                  <a:pt x="0" y="0"/>
                </a:moveTo>
                <a:lnTo>
                  <a:pt x="31762" y="96862"/>
                </a:lnTo>
                <a:lnTo>
                  <a:pt x="36322" y="54483"/>
                </a:lnTo>
                <a:lnTo>
                  <a:pt x="63182" y="54483"/>
                </a:lnTo>
                <a:lnTo>
                  <a:pt x="0" y="0"/>
                </a:lnTo>
                <a:close/>
              </a:path>
              <a:path w="77469" h="97154">
                <a:moveTo>
                  <a:pt x="63182" y="54483"/>
                </a:moveTo>
                <a:lnTo>
                  <a:pt x="36322" y="54483"/>
                </a:lnTo>
                <a:lnTo>
                  <a:pt x="77203" y="66573"/>
                </a:lnTo>
                <a:lnTo>
                  <a:pt x="63182" y="544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14800" y="5023896"/>
            <a:ext cx="926465" cy="617855"/>
          </a:xfrm>
          <a:custGeom>
            <a:avLst/>
            <a:gdLst/>
            <a:ahLst/>
            <a:cxnLst/>
            <a:rect l="l" t="t" r="r" b="b"/>
            <a:pathLst>
              <a:path w="926464" h="617854">
                <a:moveTo>
                  <a:pt x="0" y="617443"/>
                </a:moveTo>
                <a:lnTo>
                  <a:pt x="920870" y="3529"/>
                </a:lnTo>
                <a:lnTo>
                  <a:pt x="92616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93297" y="4991100"/>
            <a:ext cx="97155" cy="77470"/>
          </a:xfrm>
          <a:custGeom>
            <a:avLst/>
            <a:gdLst/>
            <a:ahLst/>
            <a:cxnLst/>
            <a:rect l="l" t="t" r="r" b="b"/>
            <a:pathLst>
              <a:path w="97154" h="77470">
                <a:moveTo>
                  <a:pt x="96862" y="0"/>
                </a:moveTo>
                <a:lnTo>
                  <a:pt x="0" y="31762"/>
                </a:lnTo>
                <a:lnTo>
                  <a:pt x="42379" y="36322"/>
                </a:lnTo>
                <a:lnTo>
                  <a:pt x="30289" y="77203"/>
                </a:lnTo>
                <a:lnTo>
                  <a:pt x="968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38800" y="3400464"/>
            <a:ext cx="1577975" cy="1157605"/>
          </a:xfrm>
          <a:custGeom>
            <a:avLst/>
            <a:gdLst/>
            <a:ahLst/>
            <a:cxnLst/>
            <a:rect l="l" t="t" r="r" b="b"/>
            <a:pathLst>
              <a:path w="1577975" h="1157604">
                <a:moveTo>
                  <a:pt x="0" y="1157142"/>
                </a:moveTo>
                <a:lnTo>
                  <a:pt x="1572793" y="3760"/>
                </a:lnTo>
                <a:lnTo>
                  <a:pt x="157792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169048" y="3365500"/>
            <a:ext cx="95885" cy="80645"/>
          </a:xfrm>
          <a:custGeom>
            <a:avLst/>
            <a:gdLst/>
            <a:ahLst/>
            <a:cxnLst/>
            <a:rect l="l" t="t" r="r" b="b"/>
            <a:pathLst>
              <a:path w="95884" h="80645">
                <a:moveTo>
                  <a:pt x="95351" y="0"/>
                </a:moveTo>
                <a:lnTo>
                  <a:pt x="0" y="36055"/>
                </a:lnTo>
                <a:lnTo>
                  <a:pt x="42545" y="38722"/>
                </a:lnTo>
                <a:lnTo>
                  <a:pt x="32296" y="80098"/>
                </a:lnTo>
                <a:lnTo>
                  <a:pt x="953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912100" y="3424625"/>
            <a:ext cx="2540" cy="1020444"/>
          </a:xfrm>
          <a:custGeom>
            <a:avLst/>
            <a:gdLst/>
            <a:ahLst/>
            <a:cxnLst/>
            <a:rect l="l" t="t" r="r" b="b"/>
            <a:pathLst>
              <a:path w="2540" h="1020445">
                <a:moveTo>
                  <a:pt x="1062" y="0"/>
                </a:moveTo>
                <a:lnTo>
                  <a:pt x="1062" y="102037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886839" y="3365500"/>
            <a:ext cx="54610" cy="98425"/>
          </a:xfrm>
          <a:custGeom>
            <a:avLst/>
            <a:gdLst/>
            <a:ahLst/>
            <a:cxnLst/>
            <a:rect l="l" t="t" r="r" b="b"/>
            <a:pathLst>
              <a:path w="54609" h="98425">
                <a:moveTo>
                  <a:pt x="45563" y="65468"/>
                </a:moveTo>
                <a:lnTo>
                  <a:pt x="27368" y="65468"/>
                </a:lnTo>
                <a:lnTo>
                  <a:pt x="54610" y="98272"/>
                </a:lnTo>
                <a:lnTo>
                  <a:pt x="45563" y="65468"/>
                </a:lnTo>
                <a:close/>
              </a:path>
              <a:path w="54609" h="98425">
                <a:moveTo>
                  <a:pt x="27508" y="0"/>
                </a:moveTo>
                <a:lnTo>
                  <a:pt x="0" y="98158"/>
                </a:lnTo>
                <a:lnTo>
                  <a:pt x="27368" y="65468"/>
                </a:lnTo>
                <a:lnTo>
                  <a:pt x="45563" y="65468"/>
                </a:lnTo>
                <a:lnTo>
                  <a:pt x="275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537700" y="5040295"/>
            <a:ext cx="617855" cy="926465"/>
          </a:xfrm>
          <a:custGeom>
            <a:avLst/>
            <a:gdLst/>
            <a:ahLst/>
            <a:cxnLst/>
            <a:rect l="l" t="t" r="r" b="b"/>
            <a:pathLst>
              <a:path w="617854" h="926464">
                <a:moveTo>
                  <a:pt x="0" y="926164"/>
                </a:moveTo>
                <a:lnTo>
                  <a:pt x="613914" y="5293"/>
                </a:lnTo>
                <a:lnTo>
                  <a:pt x="61744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110736" y="4991100"/>
            <a:ext cx="77470" cy="97155"/>
          </a:xfrm>
          <a:custGeom>
            <a:avLst/>
            <a:gdLst/>
            <a:ahLst/>
            <a:cxnLst/>
            <a:rect l="l" t="t" r="r" b="b"/>
            <a:pathLst>
              <a:path w="77470" h="97154">
                <a:moveTo>
                  <a:pt x="59337" y="54483"/>
                </a:moveTo>
                <a:lnTo>
                  <a:pt x="40881" y="54483"/>
                </a:lnTo>
                <a:lnTo>
                  <a:pt x="45440" y="96862"/>
                </a:lnTo>
                <a:lnTo>
                  <a:pt x="59337" y="54483"/>
                </a:lnTo>
                <a:close/>
              </a:path>
              <a:path w="77470" h="97154">
                <a:moveTo>
                  <a:pt x="77203" y="0"/>
                </a:moveTo>
                <a:lnTo>
                  <a:pt x="0" y="66573"/>
                </a:lnTo>
                <a:lnTo>
                  <a:pt x="40881" y="54483"/>
                </a:lnTo>
                <a:lnTo>
                  <a:pt x="59337" y="54483"/>
                </a:lnTo>
                <a:lnTo>
                  <a:pt x="772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277775" y="5038400"/>
            <a:ext cx="612775" cy="816610"/>
          </a:xfrm>
          <a:custGeom>
            <a:avLst/>
            <a:gdLst/>
            <a:ahLst/>
            <a:cxnLst/>
            <a:rect l="l" t="t" r="r" b="b"/>
            <a:pathLst>
              <a:path w="612775" h="816610">
                <a:moveTo>
                  <a:pt x="612224" y="816299"/>
                </a:moveTo>
                <a:lnTo>
                  <a:pt x="3815" y="5086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242300" y="4991100"/>
            <a:ext cx="81280" cy="95250"/>
          </a:xfrm>
          <a:custGeom>
            <a:avLst/>
            <a:gdLst/>
            <a:ahLst/>
            <a:cxnLst/>
            <a:rect l="l" t="t" r="r" b="b"/>
            <a:pathLst>
              <a:path w="81279" h="95250">
                <a:moveTo>
                  <a:pt x="0" y="0"/>
                </a:moveTo>
                <a:lnTo>
                  <a:pt x="37083" y="94957"/>
                </a:lnTo>
                <a:lnTo>
                  <a:pt x="39281" y="52387"/>
                </a:lnTo>
                <a:lnTo>
                  <a:pt x="68038" y="52387"/>
                </a:lnTo>
                <a:lnTo>
                  <a:pt x="0" y="0"/>
                </a:lnTo>
                <a:close/>
              </a:path>
              <a:path w="81279" h="95250">
                <a:moveTo>
                  <a:pt x="68038" y="52387"/>
                </a:moveTo>
                <a:lnTo>
                  <a:pt x="39281" y="52387"/>
                </a:lnTo>
                <a:lnTo>
                  <a:pt x="80772" y="62191"/>
                </a:lnTo>
                <a:lnTo>
                  <a:pt x="68038" y="523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040321" y="3398996"/>
            <a:ext cx="1685289" cy="1158875"/>
          </a:xfrm>
          <a:custGeom>
            <a:avLst/>
            <a:gdLst/>
            <a:ahLst/>
            <a:cxnLst/>
            <a:rect l="l" t="t" r="r" b="b"/>
            <a:pathLst>
              <a:path w="1685290" h="1158875">
                <a:moveTo>
                  <a:pt x="1685247" y="1158610"/>
                </a:moveTo>
                <a:lnTo>
                  <a:pt x="5242" y="3604"/>
                </a:lnTo>
                <a:lnTo>
                  <a:pt x="0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991600" y="3365500"/>
            <a:ext cx="96520" cy="78740"/>
          </a:xfrm>
          <a:custGeom>
            <a:avLst/>
            <a:gdLst/>
            <a:ahLst/>
            <a:cxnLst/>
            <a:rect l="l" t="t" r="r" b="b"/>
            <a:pathLst>
              <a:path w="96520" h="78739">
                <a:moveTo>
                  <a:pt x="0" y="0"/>
                </a:moveTo>
                <a:lnTo>
                  <a:pt x="65468" y="78143"/>
                </a:lnTo>
                <a:lnTo>
                  <a:pt x="53949" y="37096"/>
                </a:lnTo>
                <a:lnTo>
                  <a:pt x="96405" y="3313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833100" y="5050225"/>
            <a:ext cx="2540" cy="1896745"/>
          </a:xfrm>
          <a:custGeom>
            <a:avLst/>
            <a:gdLst/>
            <a:ahLst/>
            <a:cxnLst/>
            <a:rect l="l" t="t" r="r" b="b"/>
            <a:pathLst>
              <a:path w="2540" h="1896745">
                <a:moveTo>
                  <a:pt x="1097" y="0"/>
                </a:moveTo>
                <a:lnTo>
                  <a:pt x="1097" y="189667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807941" y="4991100"/>
            <a:ext cx="54610" cy="98425"/>
          </a:xfrm>
          <a:custGeom>
            <a:avLst/>
            <a:gdLst/>
            <a:ahLst/>
            <a:cxnLst/>
            <a:rect l="l" t="t" r="r" b="b"/>
            <a:pathLst>
              <a:path w="54609" h="98425">
                <a:moveTo>
                  <a:pt x="45541" y="65481"/>
                </a:moveTo>
                <a:lnTo>
                  <a:pt x="27343" y="65481"/>
                </a:lnTo>
                <a:lnTo>
                  <a:pt x="54609" y="98247"/>
                </a:lnTo>
                <a:lnTo>
                  <a:pt x="45541" y="65481"/>
                </a:lnTo>
                <a:close/>
              </a:path>
              <a:path w="54609" h="98425">
                <a:moveTo>
                  <a:pt x="27419" y="0"/>
                </a:moveTo>
                <a:lnTo>
                  <a:pt x="0" y="98183"/>
                </a:lnTo>
                <a:lnTo>
                  <a:pt x="27343" y="65481"/>
                </a:lnTo>
                <a:lnTo>
                  <a:pt x="45541" y="65481"/>
                </a:lnTo>
                <a:lnTo>
                  <a:pt x="274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0147300" y="7137400"/>
            <a:ext cx="1632585" cy="528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-5" dirty="0">
                <a:latin typeface="Times New Roman"/>
                <a:cs typeface="Times New Roman"/>
              </a:rPr>
              <a:t>President</a:t>
            </a:r>
            <a:endParaRPr sz="3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4300" y="1270000"/>
            <a:ext cx="5146040" cy="94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88310" algn="l"/>
              </a:tabLst>
            </a:pPr>
            <a:r>
              <a:rPr dirty="0"/>
              <a:t>Mix</a:t>
            </a:r>
            <a:r>
              <a:rPr spc="-5" dirty="0"/>
              <a:t> </a:t>
            </a:r>
            <a:r>
              <a:rPr dirty="0"/>
              <a:t>and	ma</a:t>
            </a:r>
            <a:r>
              <a:rPr spc="-5" dirty="0"/>
              <a:t>t</a:t>
            </a:r>
            <a:r>
              <a:rPr dirty="0"/>
              <a:t>ch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205980" y="2638938"/>
            <a:ext cx="1123315" cy="795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4200"/>
              </a:lnSpc>
            </a:pPr>
            <a:r>
              <a:rPr sz="2400" spc="-5" dirty="0">
                <a:latin typeface="Courier New"/>
                <a:cs typeface="Courier New"/>
              </a:rPr>
              <a:t>publi</a:t>
            </a:r>
            <a:r>
              <a:rPr sz="2400" dirty="0">
                <a:latin typeface="Courier New"/>
                <a:cs typeface="Courier New"/>
              </a:rPr>
              <a:t>c  </a:t>
            </a:r>
            <a:r>
              <a:rPr sz="2400" spc="-5" dirty="0">
                <a:latin typeface="Courier New"/>
                <a:cs typeface="Courier New"/>
              </a:rPr>
              <a:t>publi</a:t>
            </a:r>
            <a:r>
              <a:rPr sz="2400" dirty="0">
                <a:latin typeface="Courier New"/>
                <a:cs typeface="Courier New"/>
              </a:rPr>
              <a:t>c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r>
              <a:rPr spc="-5" dirty="0"/>
              <a:t>class</a:t>
            </a:r>
            <a:r>
              <a:rPr spc="-95" dirty="0"/>
              <a:t> </a:t>
            </a:r>
            <a:r>
              <a:rPr spc="-5" dirty="0"/>
              <a:t>Consultant:</a:t>
            </a:r>
          </a:p>
          <a:p>
            <a:pPr marR="1033780" algn="ctr">
              <a:lnSpc>
                <a:spcPct val="100000"/>
              </a:lnSpc>
              <a:spcBef>
                <a:spcPts val="120"/>
              </a:spcBef>
            </a:pPr>
            <a:r>
              <a:rPr spc="-5" dirty="0"/>
              <a:t>MTS,</a:t>
            </a:r>
          </a:p>
          <a:p>
            <a:pPr marL="1805939">
              <a:lnSpc>
                <a:spcPct val="100000"/>
              </a:lnSpc>
              <a:spcBef>
                <a:spcPts val="120"/>
              </a:spcBef>
            </a:pPr>
            <a:r>
              <a:rPr spc="-5" dirty="0"/>
              <a:t>Temporary</a:t>
            </a:r>
            <a:r>
              <a:rPr spc="-100" dirty="0"/>
              <a:t> </a:t>
            </a:r>
            <a:r>
              <a:rPr dirty="0"/>
              <a:t>{</a:t>
            </a:r>
          </a:p>
          <a:p>
            <a:pPr>
              <a:lnSpc>
                <a:spcPct val="100000"/>
              </a:lnSpc>
            </a:pPr>
            <a:endParaRPr sz="2800" dirty="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spc="-5" dirty="0"/>
              <a:t>...</a:t>
            </a:r>
          </a:p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pc="-5" dirty="0"/>
              <a:t>};</a:t>
            </a:r>
          </a:p>
          <a:p>
            <a:pPr marL="355600" marR="5080" indent="-342900">
              <a:lnSpc>
                <a:spcPct val="84400"/>
              </a:lnSpc>
              <a:spcBef>
                <a:spcPts val="1230"/>
              </a:spcBef>
              <a:buChar char="•"/>
              <a:tabLst>
                <a:tab pos="355600" algn="l"/>
                <a:tab pos="4084320" algn="l"/>
                <a:tab pos="4700905" algn="l"/>
              </a:tabLst>
            </a:pPr>
            <a:r>
              <a:rPr sz="3800" dirty="0">
                <a:latin typeface="Arial"/>
                <a:cs typeface="Arial"/>
              </a:rPr>
              <a:t>Consul</a:t>
            </a:r>
            <a:r>
              <a:rPr sz="3800" spc="-5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ant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picks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up	</a:t>
            </a:r>
            <a:r>
              <a:rPr sz="3800" spc="-5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he  </a:t>
            </a:r>
            <a:r>
              <a:rPr sz="3800" spc="-5" dirty="0">
                <a:latin typeface="Arial"/>
                <a:cs typeface="Arial"/>
              </a:rPr>
              <a:t>attributes</a:t>
            </a:r>
            <a:r>
              <a:rPr sz="3800" spc="10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of</a:t>
            </a:r>
            <a:r>
              <a:rPr sz="3800" spc="10" dirty="0">
                <a:latin typeface="Arial"/>
                <a:cs typeface="Arial"/>
              </a:rPr>
              <a:t> </a:t>
            </a:r>
            <a:r>
              <a:rPr sz="3800" spc="-5" dirty="0">
                <a:latin typeface="Arial"/>
                <a:cs typeface="Arial"/>
              </a:rPr>
              <a:t>both	MTS  </a:t>
            </a:r>
            <a:r>
              <a:rPr sz="3800" dirty="0">
                <a:latin typeface="Arial"/>
                <a:cs typeface="Arial"/>
              </a:rPr>
              <a:t>and</a:t>
            </a:r>
            <a:r>
              <a:rPr sz="3800" spc="-130" dirty="0">
                <a:latin typeface="Arial"/>
                <a:cs typeface="Arial"/>
              </a:rPr>
              <a:t> </a:t>
            </a:r>
            <a:r>
              <a:rPr sz="3800" spc="-75" dirty="0">
                <a:latin typeface="Arial"/>
                <a:cs typeface="Arial"/>
              </a:rPr>
              <a:t>Temporary.</a:t>
            </a:r>
            <a:endParaRPr sz="3800" dirty="0">
              <a:latin typeface="Arial"/>
              <a:cs typeface="Arial"/>
            </a:endParaRPr>
          </a:p>
          <a:p>
            <a:pPr marL="762000" lvl="1" indent="-292100">
              <a:lnSpc>
                <a:spcPts val="2820"/>
              </a:lnSpc>
              <a:buChar char="–"/>
              <a:tabLst>
                <a:tab pos="762000" algn="l"/>
              </a:tabLst>
            </a:pPr>
            <a:r>
              <a:rPr sz="2400" spc="-5" dirty="0">
                <a:latin typeface="Courier New"/>
                <a:cs typeface="Courier New"/>
              </a:rPr>
              <a:t>name</a:t>
            </a:r>
            <a:endParaRPr sz="2400" dirty="0">
              <a:latin typeface="Courier New"/>
              <a:cs typeface="Courier New"/>
            </a:endParaRPr>
          </a:p>
          <a:p>
            <a:pPr marL="762000" lvl="1" indent="-292100">
              <a:lnSpc>
                <a:spcPct val="100000"/>
              </a:lnSpc>
              <a:spcBef>
                <a:spcPts val="120"/>
              </a:spcBef>
              <a:buChar char="–"/>
              <a:tabLst>
                <a:tab pos="762000" algn="l"/>
              </a:tabLst>
            </a:pPr>
            <a:r>
              <a:rPr sz="2400" spc="-5" dirty="0">
                <a:latin typeface="Courier New"/>
                <a:cs typeface="Courier New"/>
              </a:rPr>
              <a:t>id</a:t>
            </a:r>
            <a:endParaRPr sz="2400" dirty="0">
              <a:latin typeface="Courier New"/>
              <a:cs typeface="Courier New"/>
            </a:endParaRPr>
          </a:p>
          <a:p>
            <a:pPr marL="762000" lvl="1" indent="-292100">
              <a:lnSpc>
                <a:spcPct val="100000"/>
              </a:lnSpc>
              <a:spcBef>
                <a:spcPts val="219"/>
              </a:spcBef>
              <a:buChar char="–"/>
              <a:tabLst>
                <a:tab pos="762000" algn="l"/>
              </a:tabLst>
            </a:pPr>
            <a:r>
              <a:rPr sz="2400" spc="-5" dirty="0">
                <a:latin typeface="Courier New"/>
                <a:cs typeface="Courier New"/>
              </a:rPr>
              <a:t>employer</a:t>
            </a:r>
            <a:endParaRPr sz="2400" dirty="0">
              <a:latin typeface="Courier New"/>
              <a:cs typeface="Courier New"/>
            </a:endParaRPr>
          </a:p>
          <a:p>
            <a:pPr marL="762000" lvl="1" indent="-292100">
              <a:lnSpc>
                <a:spcPct val="100000"/>
              </a:lnSpc>
              <a:spcBef>
                <a:spcPts val="120"/>
              </a:spcBef>
              <a:buChar char="–"/>
              <a:tabLst>
                <a:tab pos="762000" algn="l"/>
              </a:tabLst>
            </a:pPr>
            <a:r>
              <a:rPr sz="2400" dirty="0">
                <a:latin typeface="Courier New"/>
                <a:cs typeface="Courier New"/>
              </a:rPr>
              <a:t>degree_info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5000" y="2362200"/>
            <a:ext cx="5715026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class Employee { </a:t>
            </a:r>
          </a:p>
          <a:p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protected:  </a:t>
            </a:r>
          </a:p>
          <a:p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String name; </a:t>
            </a:r>
          </a:p>
          <a:p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EmpID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id; </a:t>
            </a:r>
          </a:p>
          <a:p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class MTS : public Employee { </a:t>
            </a:r>
          </a:p>
          <a:p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protected: </a:t>
            </a:r>
          </a:p>
          <a:p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Degrees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degree_info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}; </a:t>
            </a:r>
          </a:p>
          <a:p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class Temporary { </a:t>
            </a:r>
          </a:p>
          <a:p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protected: </a:t>
            </a:r>
          </a:p>
          <a:p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Company employer; </a:t>
            </a:r>
          </a:p>
          <a:p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};</a:t>
            </a: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83749" y="2387600"/>
            <a:ext cx="4572000" cy="4730115"/>
          </a:xfrm>
          <a:custGeom>
            <a:avLst/>
            <a:gdLst/>
            <a:ahLst/>
            <a:cxnLst/>
            <a:rect l="l" t="t" r="r" b="b"/>
            <a:pathLst>
              <a:path w="4572000" h="4730115">
                <a:moveTo>
                  <a:pt x="0" y="0"/>
                </a:moveTo>
                <a:lnTo>
                  <a:pt x="4572000" y="0"/>
                </a:lnTo>
                <a:lnTo>
                  <a:pt x="4572000" y="4730051"/>
                </a:lnTo>
                <a:lnTo>
                  <a:pt x="0" y="4730051"/>
                </a:lnTo>
                <a:lnTo>
                  <a:pt x="0" y="0"/>
                </a:lnTo>
                <a:close/>
              </a:path>
            </a:pathLst>
          </a:custGeom>
          <a:solidFill>
            <a:srgbClr val="00A8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483749" y="2387600"/>
            <a:ext cx="4572000" cy="4730115"/>
          </a:xfrm>
          <a:custGeom>
            <a:avLst/>
            <a:gdLst/>
            <a:ahLst/>
            <a:cxnLst/>
            <a:rect l="l" t="t" r="r" b="b"/>
            <a:pathLst>
              <a:path w="4572000" h="4730115">
                <a:moveTo>
                  <a:pt x="0" y="0"/>
                </a:moveTo>
                <a:lnTo>
                  <a:pt x="4572000" y="0"/>
                </a:lnTo>
                <a:lnTo>
                  <a:pt x="4572000" y="4730051"/>
                </a:lnTo>
                <a:lnTo>
                  <a:pt x="0" y="473005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87610" y="2431630"/>
            <a:ext cx="2773045" cy="2021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100">
              <a:latin typeface="Times New Roman"/>
              <a:cs typeface="Times New Roman"/>
            </a:endParaRPr>
          </a:p>
          <a:p>
            <a:pPr marL="844550">
              <a:lnSpc>
                <a:spcPct val="100000"/>
              </a:lnSpc>
              <a:spcBef>
                <a:spcPts val="5"/>
              </a:spcBef>
            </a:pPr>
            <a:r>
              <a:rPr sz="3400" spc="-5" dirty="0">
                <a:latin typeface="Times New Roman"/>
                <a:cs typeface="Times New Roman"/>
              </a:rPr>
              <a:t>Employee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46200" y="1270000"/>
            <a:ext cx="10310495" cy="949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538720" algn="l"/>
              </a:tabLst>
            </a:pPr>
            <a:r>
              <a:rPr dirty="0"/>
              <a:t>MI</a:t>
            </a:r>
            <a:r>
              <a:rPr spc="15" dirty="0"/>
              <a:t> </a:t>
            </a:r>
            <a:r>
              <a:rPr spc="-5" dirty="0"/>
              <a:t>Complicates</a:t>
            </a:r>
            <a:r>
              <a:rPr spc="15" dirty="0"/>
              <a:t> </a:t>
            </a:r>
            <a:r>
              <a:rPr spc="-5" dirty="0"/>
              <a:t>Data	Layouts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581260" y="2425280"/>
          <a:ext cx="3384409" cy="27860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725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207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4850">
                        <a:latin typeface="Times New Roman"/>
                        <a:cs typeface="Times New Roman"/>
                      </a:endParaRPr>
                    </a:p>
                    <a:p>
                      <a:pPr marL="533400">
                        <a:lnSpc>
                          <a:spcPct val="100000"/>
                        </a:lnSpc>
                      </a:pPr>
                      <a:r>
                        <a:rPr sz="3400" spc="-5" dirty="0">
                          <a:latin typeface="Times New Roman"/>
                          <a:cs typeface="Times New Roman"/>
                        </a:rPr>
                        <a:t>Employee</a:t>
                      </a: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8D200"/>
                    </a:solidFill>
                  </a:tcPr>
                </a:tc>
                <a:tc>
                  <a:txBody>
                    <a:bodyPr/>
                    <a:lstStyle/>
                    <a:p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A8D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5390">
                <a:tc gridSpan="2">
                  <a:txBody>
                    <a:bodyPr/>
                    <a:lstStyle/>
                    <a:p>
                      <a:pPr marR="3746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400" dirty="0">
                          <a:latin typeface="Times New Roman"/>
                          <a:cs typeface="Times New Roman"/>
                        </a:rPr>
                        <a:t>MTS</a:t>
                      </a: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8D2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3581400" y="5321579"/>
            <a:ext cx="3362325" cy="953135"/>
          </a:xfrm>
          <a:prstGeom prst="rect">
            <a:avLst/>
          </a:prstGeom>
          <a:solidFill>
            <a:srgbClr val="A8D200"/>
          </a:solidFill>
          <a:ln w="12699">
            <a:solidFill>
              <a:srgbClr val="000000"/>
            </a:solidFill>
          </a:ln>
        </p:spPr>
        <p:txBody>
          <a:bodyPr vert="horz" wrap="square" lIns="0" tIns="170815" rIns="0" bIns="0" rtlCol="0">
            <a:spAutoFit/>
          </a:bodyPr>
          <a:lstStyle/>
          <a:p>
            <a:pPr marL="755650">
              <a:lnSpc>
                <a:spcPct val="100000"/>
              </a:lnSpc>
              <a:spcBef>
                <a:spcPts val="1345"/>
              </a:spcBef>
            </a:pPr>
            <a:r>
              <a:rPr sz="3400" spc="-30" dirty="0">
                <a:latin typeface="Times New Roman"/>
                <a:cs typeface="Times New Roman"/>
              </a:rPr>
              <a:t>Temporary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51400" y="6337300"/>
            <a:ext cx="1896745" cy="528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-5" dirty="0">
                <a:latin typeface="Times New Roman"/>
                <a:cs typeface="Times New Roman"/>
              </a:rPr>
              <a:t>Consultant</a:t>
            </a:r>
            <a:endParaRPr sz="3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9900" y="444500"/>
            <a:ext cx="6984365" cy="949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994150" algn="l"/>
              </a:tabLst>
            </a:pPr>
            <a:r>
              <a:rPr spc="-5" dirty="0"/>
              <a:t>IO</a:t>
            </a:r>
            <a:r>
              <a:rPr dirty="0"/>
              <a:t>S</a:t>
            </a:r>
            <a:r>
              <a:rPr spc="-5" dirty="0"/>
              <a:t>t</a:t>
            </a:r>
            <a:r>
              <a:rPr dirty="0"/>
              <a:t>reams	package</a:t>
            </a:r>
          </a:p>
        </p:txBody>
      </p:sp>
      <p:sp>
        <p:nvSpPr>
          <p:cNvPr id="3" name="object 3"/>
          <p:cNvSpPr/>
          <p:nvPr/>
        </p:nvSpPr>
        <p:spPr>
          <a:xfrm>
            <a:off x="5498171" y="2298354"/>
            <a:ext cx="763270" cy="566420"/>
          </a:xfrm>
          <a:custGeom>
            <a:avLst/>
            <a:gdLst/>
            <a:ahLst/>
            <a:cxnLst/>
            <a:rect l="l" t="t" r="r" b="b"/>
            <a:pathLst>
              <a:path w="763270" h="566419">
                <a:moveTo>
                  <a:pt x="0" y="566221"/>
                </a:moveTo>
                <a:lnTo>
                  <a:pt x="762706" y="566221"/>
                </a:lnTo>
                <a:lnTo>
                  <a:pt x="762706" y="0"/>
                </a:lnTo>
                <a:lnTo>
                  <a:pt x="0" y="0"/>
                </a:lnTo>
                <a:lnTo>
                  <a:pt x="0" y="566221"/>
                </a:lnTo>
              </a:path>
            </a:pathLst>
          </a:custGeom>
          <a:ln w="50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57875" y="2457424"/>
            <a:ext cx="464184" cy="215265"/>
          </a:xfrm>
          <a:custGeom>
            <a:avLst/>
            <a:gdLst/>
            <a:ahLst/>
            <a:cxnLst/>
            <a:rect l="l" t="t" r="r" b="b"/>
            <a:pathLst>
              <a:path w="464185" h="215264">
                <a:moveTo>
                  <a:pt x="27939" y="3695"/>
                </a:moveTo>
                <a:lnTo>
                  <a:pt x="0" y="3695"/>
                </a:lnTo>
                <a:lnTo>
                  <a:pt x="0" y="211734"/>
                </a:lnTo>
                <a:lnTo>
                  <a:pt x="27939" y="211734"/>
                </a:lnTo>
                <a:lnTo>
                  <a:pt x="27939" y="3695"/>
                </a:lnTo>
                <a:close/>
              </a:path>
              <a:path w="464185" h="215264">
                <a:moveTo>
                  <a:pt x="169202" y="0"/>
                </a:moveTo>
                <a:lnTo>
                  <a:pt x="128660" y="7326"/>
                </a:lnTo>
                <a:lnTo>
                  <a:pt x="96329" y="29311"/>
                </a:lnTo>
                <a:lnTo>
                  <a:pt x="75166" y="64238"/>
                </a:lnTo>
                <a:lnTo>
                  <a:pt x="68110" y="110413"/>
                </a:lnTo>
                <a:lnTo>
                  <a:pt x="68865" y="123925"/>
                </a:lnTo>
                <a:lnTo>
                  <a:pt x="80200" y="162344"/>
                </a:lnTo>
                <a:lnTo>
                  <a:pt x="104748" y="193347"/>
                </a:lnTo>
                <a:lnTo>
                  <a:pt x="140825" y="211732"/>
                </a:lnTo>
                <a:lnTo>
                  <a:pt x="169049" y="215277"/>
                </a:lnTo>
                <a:lnTo>
                  <a:pt x="182570" y="214475"/>
                </a:lnTo>
                <a:lnTo>
                  <a:pt x="220319" y="202437"/>
                </a:lnTo>
                <a:lnTo>
                  <a:pt x="235533" y="191719"/>
                </a:lnTo>
                <a:lnTo>
                  <a:pt x="168910" y="191719"/>
                </a:lnTo>
                <a:lnTo>
                  <a:pt x="154041" y="190354"/>
                </a:lnTo>
                <a:lnTo>
                  <a:pt x="117424" y="170078"/>
                </a:lnTo>
                <a:lnTo>
                  <a:pt x="98195" y="128637"/>
                </a:lnTo>
                <a:lnTo>
                  <a:pt x="96913" y="110832"/>
                </a:lnTo>
                <a:lnTo>
                  <a:pt x="98249" y="89027"/>
                </a:lnTo>
                <a:lnTo>
                  <a:pt x="118287" y="43776"/>
                </a:lnTo>
                <a:lnTo>
                  <a:pt x="155028" y="24953"/>
                </a:lnTo>
                <a:lnTo>
                  <a:pt x="169341" y="23698"/>
                </a:lnTo>
                <a:lnTo>
                  <a:pt x="235500" y="23698"/>
                </a:lnTo>
                <a:lnTo>
                  <a:pt x="232938" y="21330"/>
                </a:lnTo>
                <a:lnTo>
                  <a:pt x="221894" y="13766"/>
                </a:lnTo>
                <a:lnTo>
                  <a:pt x="209800" y="7747"/>
                </a:lnTo>
                <a:lnTo>
                  <a:pt x="196986" y="3444"/>
                </a:lnTo>
                <a:lnTo>
                  <a:pt x="183453" y="861"/>
                </a:lnTo>
                <a:lnTo>
                  <a:pt x="169202" y="0"/>
                </a:lnTo>
                <a:close/>
              </a:path>
              <a:path w="464185" h="215264">
                <a:moveTo>
                  <a:pt x="235500" y="23698"/>
                </a:moveTo>
                <a:lnTo>
                  <a:pt x="169341" y="23698"/>
                </a:lnTo>
                <a:lnTo>
                  <a:pt x="179524" y="24350"/>
                </a:lnTo>
                <a:lnTo>
                  <a:pt x="189193" y="26308"/>
                </a:lnTo>
                <a:lnTo>
                  <a:pt x="221761" y="46691"/>
                </a:lnTo>
                <a:lnTo>
                  <a:pt x="239018" y="84066"/>
                </a:lnTo>
                <a:lnTo>
                  <a:pt x="241198" y="107848"/>
                </a:lnTo>
                <a:lnTo>
                  <a:pt x="239924" y="126789"/>
                </a:lnTo>
                <a:lnTo>
                  <a:pt x="220814" y="169862"/>
                </a:lnTo>
                <a:lnTo>
                  <a:pt x="183978" y="190354"/>
                </a:lnTo>
                <a:lnTo>
                  <a:pt x="168910" y="191719"/>
                </a:lnTo>
                <a:lnTo>
                  <a:pt x="235533" y="191719"/>
                </a:lnTo>
                <a:lnTo>
                  <a:pt x="262704" y="151713"/>
                </a:lnTo>
                <a:lnTo>
                  <a:pt x="269874" y="110413"/>
                </a:lnTo>
                <a:lnTo>
                  <a:pt x="269994" y="107848"/>
                </a:lnTo>
                <a:lnTo>
                  <a:pt x="269230" y="92801"/>
                </a:lnTo>
                <a:lnTo>
                  <a:pt x="257682" y="52158"/>
                </a:lnTo>
                <a:lnTo>
                  <a:pt x="242584" y="30248"/>
                </a:lnTo>
                <a:lnTo>
                  <a:pt x="235500" y="23698"/>
                </a:lnTo>
                <a:close/>
              </a:path>
              <a:path w="464185" h="215264">
                <a:moveTo>
                  <a:pt x="322262" y="142620"/>
                </a:moveTo>
                <a:lnTo>
                  <a:pt x="295910" y="144894"/>
                </a:lnTo>
                <a:lnTo>
                  <a:pt x="296850" y="155052"/>
                </a:lnTo>
                <a:lnTo>
                  <a:pt x="299097" y="164669"/>
                </a:lnTo>
                <a:lnTo>
                  <a:pt x="320608" y="196742"/>
                </a:lnTo>
                <a:lnTo>
                  <a:pt x="359579" y="213220"/>
                </a:lnTo>
                <a:lnTo>
                  <a:pt x="385914" y="215277"/>
                </a:lnTo>
                <a:lnTo>
                  <a:pt x="396966" y="214763"/>
                </a:lnTo>
                <a:lnTo>
                  <a:pt x="435103" y="202627"/>
                </a:lnTo>
                <a:lnTo>
                  <a:pt x="449444" y="190588"/>
                </a:lnTo>
                <a:lnTo>
                  <a:pt x="384619" y="190588"/>
                </a:lnTo>
                <a:lnTo>
                  <a:pt x="375842" y="190203"/>
                </a:lnTo>
                <a:lnTo>
                  <a:pt x="339707" y="177284"/>
                </a:lnTo>
                <a:lnTo>
                  <a:pt x="323507" y="150073"/>
                </a:lnTo>
                <a:lnTo>
                  <a:pt x="322262" y="142620"/>
                </a:lnTo>
                <a:close/>
              </a:path>
              <a:path w="464185" h="215264">
                <a:moveTo>
                  <a:pt x="378282" y="139"/>
                </a:moveTo>
                <a:lnTo>
                  <a:pt x="339547" y="7238"/>
                </a:lnTo>
                <a:lnTo>
                  <a:pt x="309075" y="35005"/>
                </a:lnTo>
                <a:lnTo>
                  <a:pt x="303974" y="57480"/>
                </a:lnTo>
                <a:lnTo>
                  <a:pt x="304438" y="64471"/>
                </a:lnTo>
                <a:lnTo>
                  <a:pt x="326852" y="98604"/>
                </a:lnTo>
                <a:lnTo>
                  <a:pt x="387934" y="118942"/>
                </a:lnTo>
                <a:lnTo>
                  <a:pt x="398619" y="121707"/>
                </a:lnTo>
                <a:lnTo>
                  <a:pt x="435114" y="143027"/>
                </a:lnTo>
                <a:lnTo>
                  <a:pt x="437032" y="148716"/>
                </a:lnTo>
                <a:lnTo>
                  <a:pt x="437032" y="161683"/>
                </a:lnTo>
                <a:lnTo>
                  <a:pt x="406488" y="187952"/>
                </a:lnTo>
                <a:lnTo>
                  <a:pt x="384619" y="190588"/>
                </a:lnTo>
                <a:lnTo>
                  <a:pt x="449444" y="190588"/>
                </a:lnTo>
                <a:lnTo>
                  <a:pt x="463956" y="152984"/>
                </a:lnTo>
                <a:lnTo>
                  <a:pt x="463408" y="144854"/>
                </a:lnTo>
                <a:lnTo>
                  <a:pt x="443982" y="111669"/>
                </a:lnTo>
                <a:lnTo>
                  <a:pt x="396921" y="92584"/>
                </a:lnTo>
                <a:lnTo>
                  <a:pt x="381228" y="88912"/>
                </a:lnTo>
                <a:lnTo>
                  <a:pt x="365829" y="85135"/>
                </a:lnTo>
                <a:lnTo>
                  <a:pt x="330911" y="63106"/>
                </a:lnTo>
                <a:lnTo>
                  <a:pt x="330932" y="46974"/>
                </a:lnTo>
                <a:lnTo>
                  <a:pt x="367621" y="24981"/>
                </a:lnTo>
                <a:lnTo>
                  <a:pt x="379437" y="24409"/>
                </a:lnTo>
                <a:lnTo>
                  <a:pt x="443243" y="24409"/>
                </a:lnTo>
                <a:lnTo>
                  <a:pt x="441917" y="22721"/>
                </a:lnTo>
                <a:lnTo>
                  <a:pt x="400369" y="2005"/>
                </a:lnTo>
                <a:lnTo>
                  <a:pt x="389671" y="606"/>
                </a:lnTo>
                <a:lnTo>
                  <a:pt x="378282" y="139"/>
                </a:lnTo>
                <a:close/>
              </a:path>
              <a:path w="464185" h="215264">
                <a:moveTo>
                  <a:pt x="443243" y="24409"/>
                </a:moveTo>
                <a:lnTo>
                  <a:pt x="379437" y="24409"/>
                </a:lnTo>
                <a:lnTo>
                  <a:pt x="390860" y="25040"/>
                </a:lnTo>
                <a:lnTo>
                  <a:pt x="400800" y="26930"/>
                </a:lnTo>
                <a:lnTo>
                  <a:pt x="429113" y="55029"/>
                </a:lnTo>
                <a:lnTo>
                  <a:pt x="430834" y="64287"/>
                </a:lnTo>
                <a:lnTo>
                  <a:pt x="457619" y="62306"/>
                </a:lnTo>
                <a:lnTo>
                  <a:pt x="456705" y="53390"/>
                </a:lnTo>
                <a:lnTo>
                  <a:pt x="454671" y="44953"/>
                </a:lnTo>
                <a:lnTo>
                  <a:pt x="451520" y="36994"/>
                </a:lnTo>
                <a:lnTo>
                  <a:pt x="447255" y="29514"/>
                </a:lnTo>
                <a:lnTo>
                  <a:pt x="443243" y="244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81233" y="3616197"/>
            <a:ext cx="1144270" cy="561340"/>
          </a:xfrm>
          <a:custGeom>
            <a:avLst/>
            <a:gdLst/>
            <a:ahLst/>
            <a:cxnLst/>
            <a:rect l="l" t="t" r="r" b="b"/>
            <a:pathLst>
              <a:path w="1144270" h="561339">
                <a:moveTo>
                  <a:pt x="0" y="561210"/>
                </a:moveTo>
                <a:lnTo>
                  <a:pt x="1144060" y="561210"/>
                </a:lnTo>
                <a:lnTo>
                  <a:pt x="1144060" y="0"/>
                </a:lnTo>
                <a:lnTo>
                  <a:pt x="0" y="0"/>
                </a:lnTo>
                <a:lnTo>
                  <a:pt x="0" y="561210"/>
                </a:lnTo>
              </a:path>
            </a:pathLst>
          </a:custGeom>
          <a:ln w="50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92346" y="3773957"/>
            <a:ext cx="919480" cy="211454"/>
          </a:xfrm>
          <a:custGeom>
            <a:avLst/>
            <a:gdLst/>
            <a:ahLst/>
            <a:cxnLst/>
            <a:rect l="l" t="t" r="r" b="b"/>
            <a:pathLst>
              <a:path w="919479" h="211454">
                <a:moveTo>
                  <a:pt x="25920" y="0"/>
                </a:moveTo>
                <a:lnTo>
                  <a:pt x="0" y="0"/>
                </a:lnTo>
                <a:lnTo>
                  <a:pt x="0" y="29375"/>
                </a:lnTo>
                <a:lnTo>
                  <a:pt x="25920" y="29375"/>
                </a:lnTo>
                <a:lnTo>
                  <a:pt x="25920" y="0"/>
                </a:lnTo>
                <a:close/>
              </a:path>
              <a:path w="919479" h="211454">
                <a:moveTo>
                  <a:pt x="25920" y="57327"/>
                </a:moveTo>
                <a:lnTo>
                  <a:pt x="0" y="57327"/>
                </a:lnTo>
                <a:lnTo>
                  <a:pt x="0" y="208025"/>
                </a:lnTo>
                <a:lnTo>
                  <a:pt x="25920" y="208025"/>
                </a:lnTo>
                <a:lnTo>
                  <a:pt x="25920" y="57327"/>
                </a:lnTo>
                <a:close/>
              </a:path>
              <a:path w="919479" h="211454">
                <a:moveTo>
                  <a:pt x="76136" y="159067"/>
                </a:moveTo>
                <a:lnTo>
                  <a:pt x="50495" y="163042"/>
                </a:lnTo>
                <a:lnTo>
                  <a:pt x="53364" y="174298"/>
                </a:lnTo>
                <a:lnTo>
                  <a:pt x="57646" y="184083"/>
                </a:lnTo>
                <a:lnTo>
                  <a:pt x="89612" y="208387"/>
                </a:lnTo>
                <a:lnTo>
                  <a:pt x="115874" y="211442"/>
                </a:lnTo>
                <a:lnTo>
                  <a:pt x="124642" y="211054"/>
                </a:lnTo>
                <a:lnTo>
                  <a:pt x="160713" y="197815"/>
                </a:lnTo>
                <a:lnTo>
                  <a:pt x="167876" y="190436"/>
                </a:lnTo>
                <a:lnTo>
                  <a:pt x="115735" y="190436"/>
                </a:lnTo>
                <a:lnTo>
                  <a:pt x="107367" y="189931"/>
                </a:lnTo>
                <a:lnTo>
                  <a:pt x="77695" y="166221"/>
                </a:lnTo>
                <a:lnTo>
                  <a:pt x="76136" y="159067"/>
                </a:lnTo>
                <a:close/>
              </a:path>
              <a:path w="919479" h="211454">
                <a:moveTo>
                  <a:pt x="111125" y="53924"/>
                </a:moveTo>
                <a:lnTo>
                  <a:pt x="103149" y="53924"/>
                </a:lnTo>
                <a:lnTo>
                  <a:pt x="95694" y="54940"/>
                </a:lnTo>
                <a:lnTo>
                  <a:pt x="81719" y="59029"/>
                </a:lnTo>
                <a:lnTo>
                  <a:pt x="76276" y="61493"/>
                </a:lnTo>
                <a:lnTo>
                  <a:pt x="72237" y="64427"/>
                </a:lnTo>
                <a:lnTo>
                  <a:pt x="66865" y="68211"/>
                </a:lnTo>
                <a:lnTo>
                  <a:pt x="62623" y="72961"/>
                </a:lnTo>
                <a:lnTo>
                  <a:pt x="56375" y="84404"/>
                </a:lnTo>
                <a:lnTo>
                  <a:pt x="54813" y="90627"/>
                </a:lnTo>
                <a:lnTo>
                  <a:pt x="54813" y="104724"/>
                </a:lnTo>
                <a:lnTo>
                  <a:pt x="83814" y="134612"/>
                </a:lnTo>
                <a:lnTo>
                  <a:pt x="126332" y="146682"/>
                </a:lnTo>
                <a:lnTo>
                  <a:pt x="133946" y="148963"/>
                </a:lnTo>
                <a:lnTo>
                  <a:pt x="139580" y="151012"/>
                </a:lnTo>
                <a:lnTo>
                  <a:pt x="143230" y="152831"/>
                </a:lnTo>
                <a:lnTo>
                  <a:pt x="148323" y="156133"/>
                </a:lnTo>
                <a:lnTo>
                  <a:pt x="150863" y="160680"/>
                </a:lnTo>
                <a:lnTo>
                  <a:pt x="150863" y="172885"/>
                </a:lnTo>
                <a:lnTo>
                  <a:pt x="115735" y="190436"/>
                </a:lnTo>
                <a:lnTo>
                  <a:pt x="167876" y="190436"/>
                </a:lnTo>
                <a:lnTo>
                  <a:pt x="169951" y="187807"/>
                </a:lnTo>
                <a:lnTo>
                  <a:pt x="174993" y="180289"/>
                </a:lnTo>
                <a:lnTo>
                  <a:pt x="177442" y="172483"/>
                </a:lnTo>
                <a:lnTo>
                  <a:pt x="177507" y="155054"/>
                </a:lnTo>
                <a:lnTo>
                  <a:pt x="175450" y="147764"/>
                </a:lnTo>
                <a:lnTo>
                  <a:pt x="139222" y="123221"/>
                </a:lnTo>
                <a:lnTo>
                  <a:pt x="103200" y="113233"/>
                </a:lnTo>
                <a:lnTo>
                  <a:pt x="95567" y="111061"/>
                </a:lnTo>
                <a:lnTo>
                  <a:pt x="92976" y="110109"/>
                </a:lnTo>
                <a:lnTo>
                  <a:pt x="88468" y="108318"/>
                </a:lnTo>
                <a:lnTo>
                  <a:pt x="85153" y="106045"/>
                </a:lnTo>
                <a:lnTo>
                  <a:pt x="83045" y="103301"/>
                </a:lnTo>
                <a:lnTo>
                  <a:pt x="80937" y="100660"/>
                </a:lnTo>
                <a:lnTo>
                  <a:pt x="79870" y="97675"/>
                </a:lnTo>
                <a:lnTo>
                  <a:pt x="79870" y="89154"/>
                </a:lnTo>
                <a:lnTo>
                  <a:pt x="112991" y="74917"/>
                </a:lnTo>
                <a:lnTo>
                  <a:pt x="164349" y="74917"/>
                </a:lnTo>
                <a:lnTo>
                  <a:pt x="158496" y="67043"/>
                </a:lnTo>
                <a:lnTo>
                  <a:pt x="119850" y="54243"/>
                </a:lnTo>
                <a:lnTo>
                  <a:pt x="111125" y="53924"/>
                </a:lnTo>
                <a:close/>
              </a:path>
              <a:path w="919479" h="211454">
                <a:moveTo>
                  <a:pt x="164349" y="74917"/>
                </a:moveTo>
                <a:lnTo>
                  <a:pt x="123075" y="74917"/>
                </a:lnTo>
                <a:lnTo>
                  <a:pt x="130873" y="77101"/>
                </a:lnTo>
                <a:lnTo>
                  <a:pt x="141909" y="85801"/>
                </a:lnTo>
                <a:lnTo>
                  <a:pt x="145249" y="91859"/>
                </a:lnTo>
                <a:lnTo>
                  <a:pt x="146405" y="99618"/>
                </a:lnTo>
                <a:lnTo>
                  <a:pt x="171742" y="96202"/>
                </a:lnTo>
                <a:lnTo>
                  <a:pt x="170116" y="86461"/>
                </a:lnTo>
                <a:lnTo>
                  <a:pt x="167144" y="78676"/>
                </a:lnTo>
                <a:lnTo>
                  <a:pt x="164349" y="74917"/>
                </a:lnTo>
                <a:close/>
              </a:path>
              <a:path w="919479" h="211454">
                <a:moveTo>
                  <a:pt x="238848" y="77190"/>
                </a:moveTo>
                <a:lnTo>
                  <a:pt x="213080" y="77190"/>
                </a:lnTo>
                <a:lnTo>
                  <a:pt x="213080" y="163893"/>
                </a:lnTo>
                <a:lnTo>
                  <a:pt x="222008" y="202692"/>
                </a:lnTo>
                <a:lnTo>
                  <a:pt x="239661" y="210019"/>
                </a:lnTo>
                <a:lnTo>
                  <a:pt x="254838" y="210019"/>
                </a:lnTo>
                <a:lnTo>
                  <a:pt x="261365" y="209257"/>
                </a:lnTo>
                <a:lnTo>
                  <a:pt x="268655" y="207746"/>
                </a:lnTo>
                <a:lnTo>
                  <a:pt x="265087" y="186182"/>
                </a:lnTo>
                <a:lnTo>
                  <a:pt x="249694" y="186182"/>
                </a:lnTo>
                <a:lnTo>
                  <a:pt x="246748" y="185559"/>
                </a:lnTo>
                <a:lnTo>
                  <a:pt x="242620" y="183108"/>
                </a:lnTo>
                <a:lnTo>
                  <a:pt x="241134" y="181444"/>
                </a:lnTo>
                <a:lnTo>
                  <a:pt x="239306" y="177279"/>
                </a:lnTo>
                <a:lnTo>
                  <a:pt x="238848" y="172605"/>
                </a:lnTo>
                <a:lnTo>
                  <a:pt x="238848" y="77190"/>
                </a:lnTo>
                <a:close/>
              </a:path>
              <a:path w="919479" h="211454">
                <a:moveTo>
                  <a:pt x="264922" y="185178"/>
                </a:moveTo>
                <a:lnTo>
                  <a:pt x="260210" y="185851"/>
                </a:lnTo>
                <a:lnTo>
                  <a:pt x="256425" y="186182"/>
                </a:lnTo>
                <a:lnTo>
                  <a:pt x="265087" y="186182"/>
                </a:lnTo>
                <a:lnTo>
                  <a:pt x="264922" y="185178"/>
                </a:lnTo>
                <a:close/>
              </a:path>
              <a:path w="919479" h="211454">
                <a:moveTo>
                  <a:pt x="264922" y="57327"/>
                </a:moveTo>
                <a:lnTo>
                  <a:pt x="194068" y="57327"/>
                </a:lnTo>
                <a:lnTo>
                  <a:pt x="194068" y="77190"/>
                </a:lnTo>
                <a:lnTo>
                  <a:pt x="264922" y="77190"/>
                </a:lnTo>
                <a:lnTo>
                  <a:pt x="264922" y="57327"/>
                </a:lnTo>
                <a:close/>
              </a:path>
              <a:path w="919479" h="211454">
                <a:moveTo>
                  <a:pt x="238848" y="4673"/>
                </a:moveTo>
                <a:lnTo>
                  <a:pt x="213080" y="20002"/>
                </a:lnTo>
                <a:lnTo>
                  <a:pt x="213080" y="57327"/>
                </a:lnTo>
                <a:lnTo>
                  <a:pt x="238848" y="57327"/>
                </a:lnTo>
                <a:lnTo>
                  <a:pt x="238848" y="4673"/>
                </a:lnTo>
                <a:close/>
              </a:path>
              <a:path w="919479" h="211454">
                <a:moveTo>
                  <a:pt x="312724" y="57327"/>
                </a:moveTo>
                <a:lnTo>
                  <a:pt x="289394" y="57327"/>
                </a:lnTo>
                <a:lnTo>
                  <a:pt x="289394" y="208025"/>
                </a:lnTo>
                <a:lnTo>
                  <a:pt x="315315" y="208025"/>
                </a:lnTo>
                <a:lnTo>
                  <a:pt x="315315" y="129133"/>
                </a:lnTo>
                <a:lnTo>
                  <a:pt x="315584" y="121204"/>
                </a:lnTo>
                <a:lnTo>
                  <a:pt x="333794" y="81991"/>
                </a:lnTo>
                <a:lnTo>
                  <a:pt x="338874" y="80314"/>
                </a:lnTo>
                <a:lnTo>
                  <a:pt x="365636" y="80314"/>
                </a:lnTo>
                <a:lnTo>
                  <a:pt x="365688" y="80175"/>
                </a:lnTo>
                <a:lnTo>
                  <a:pt x="312724" y="80175"/>
                </a:lnTo>
                <a:lnTo>
                  <a:pt x="312724" y="57327"/>
                </a:lnTo>
                <a:close/>
              </a:path>
              <a:path w="919479" h="211454">
                <a:moveTo>
                  <a:pt x="365636" y="80314"/>
                </a:moveTo>
                <a:lnTo>
                  <a:pt x="350875" y="80314"/>
                </a:lnTo>
                <a:lnTo>
                  <a:pt x="357212" y="82156"/>
                </a:lnTo>
                <a:lnTo>
                  <a:pt x="363550" y="85852"/>
                </a:lnTo>
                <a:lnTo>
                  <a:pt x="365636" y="80314"/>
                </a:lnTo>
                <a:close/>
              </a:path>
              <a:path w="919479" h="211454">
                <a:moveTo>
                  <a:pt x="345833" y="53924"/>
                </a:moveTo>
                <a:lnTo>
                  <a:pt x="339788" y="53924"/>
                </a:lnTo>
                <a:lnTo>
                  <a:pt x="334251" y="55625"/>
                </a:lnTo>
                <a:lnTo>
                  <a:pt x="312724" y="80175"/>
                </a:lnTo>
                <a:lnTo>
                  <a:pt x="365688" y="80175"/>
                </a:lnTo>
                <a:lnTo>
                  <a:pt x="372478" y="62153"/>
                </a:lnTo>
                <a:lnTo>
                  <a:pt x="365739" y="58553"/>
                </a:lnTo>
                <a:lnTo>
                  <a:pt x="359051" y="55981"/>
                </a:lnTo>
                <a:lnTo>
                  <a:pt x="352415" y="54438"/>
                </a:lnTo>
                <a:lnTo>
                  <a:pt x="345833" y="53924"/>
                </a:lnTo>
                <a:close/>
              </a:path>
              <a:path w="919479" h="211454">
                <a:moveTo>
                  <a:pt x="449072" y="53924"/>
                </a:moveTo>
                <a:lnTo>
                  <a:pt x="408195" y="65732"/>
                </a:lnTo>
                <a:lnTo>
                  <a:pt x="382617" y="100180"/>
                </a:lnTo>
                <a:lnTo>
                  <a:pt x="377647" y="133959"/>
                </a:lnTo>
                <a:lnTo>
                  <a:pt x="378875" y="151309"/>
                </a:lnTo>
                <a:lnTo>
                  <a:pt x="397306" y="191071"/>
                </a:lnTo>
                <a:lnTo>
                  <a:pt x="434602" y="210168"/>
                </a:lnTo>
                <a:lnTo>
                  <a:pt x="450507" y="211442"/>
                </a:lnTo>
                <a:lnTo>
                  <a:pt x="463237" y="210642"/>
                </a:lnTo>
                <a:lnTo>
                  <a:pt x="502180" y="191634"/>
                </a:lnTo>
                <a:lnTo>
                  <a:pt x="503121" y="190436"/>
                </a:lnTo>
                <a:lnTo>
                  <a:pt x="450659" y="190436"/>
                </a:lnTo>
                <a:lnTo>
                  <a:pt x="441475" y="189612"/>
                </a:lnTo>
                <a:lnTo>
                  <a:pt x="408719" y="161132"/>
                </a:lnTo>
                <a:lnTo>
                  <a:pt x="404431" y="139204"/>
                </a:lnTo>
                <a:lnTo>
                  <a:pt x="518477" y="139204"/>
                </a:lnTo>
                <a:lnTo>
                  <a:pt x="518629" y="132397"/>
                </a:lnTo>
                <a:lnTo>
                  <a:pt x="517649" y="118198"/>
                </a:lnTo>
                <a:lnTo>
                  <a:pt x="405866" y="118198"/>
                </a:lnTo>
                <a:lnTo>
                  <a:pt x="407195" y="108836"/>
                </a:lnTo>
                <a:lnTo>
                  <a:pt x="432923" y="77862"/>
                </a:lnTo>
                <a:lnTo>
                  <a:pt x="449364" y="74917"/>
                </a:lnTo>
                <a:lnTo>
                  <a:pt x="499500" y="74917"/>
                </a:lnTo>
                <a:lnTo>
                  <a:pt x="499186" y="74498"/>
                </a:lnTo>
                <a:lnTo>
                  <a:pt x="488766" y="65497"/>
                </a:lnTo>
                <a:lnTo>
                  <a:pt x="476938" y="59067"/>
                </a:lnTo>
                <a:lnTo>
                  <a:pt x="463706" y="55210"/>
                </a:lnTo>
                <a:lnTo>
                  <a:pt x="449072" y="53924"/>
                </a:lnTo>
                <a:close/>
              </a:path>
              <a:path w="919479" h="211454">
                <a:moveTo>
                  <a:pt x="490981" y="159499"/>
                </a:moveTo>
                <a:lnTo>
                  <a:pt x="463869" y="188590"/>
                </a:lnTo>
                <a:lnTo>
                  <a:pt x="450659" y="190436"/>
                </a:lnTo>
                <a:lnTo>
                  <a:pt x="503121" y="190436"/>
                </a:lnTo>
                <a:lnTo>
                  <a:pt x="508725" y="183305"/>
                </a:lnTo>
                <a:lnTo>
                  <a:pt x="513920" y="173680"/>
                </a:lnTo>
                <a:lnTo>
                  <a:pt x="517766" y="162763"/>
                </a:lnTo>
                <a:lnTo>
                  <a:pt x="490981" y="159499"/>
                </a:lnTo>
                <a:close/>
              </a:path>
              <a:path w="919479" h="211454">
                <a:moveTo>
                  <a:pt x="499500" y="74917"/>
                </a:moveTo>
                <a:lnTo>
                  <a:pt x="449364" y="74917"/>
                </a:lnTo>
                <a:lnTo>
                  <a:pt x="458765" y="75840"/>
                </a:lnTo>
                <a:lnTo>
                  <a:pt x="467250" y="78609"/>
                </a:lnTo>
                <a:lnTo>
                  <a:pt x="490006" y="109287"/>
                </a:lnTo>
                <a:lnTo>
                  <a:pt x="491261" y="118198"/>
                </a:lnTo>
                <a:lnTo>
                  <a:pt x="517649" y="118198"/>
                </a:lnTo>
                <a:lnTo>
                  <a:pt x="517413" y="114783"/>
                </a:lnTo>
                <a:lnTo>
                  <a:pt x="513765" y="99261"/>
                </a:lnTo>
                <a:lnTo>
                  <a:pt x="507689" y="85832"/>
                </a:lnTo>
                <a:lnTo>
                  <a:pt x="499500" y="74917"/>
                </a:lnTo>
                <a:close/>
              </a:path>
              <a:path w="919479" h="211454">
                <a:moveTo>
                  <a:pt x="667597" y="75069"/>
                </a:moveTo>
                <a:lnTo>
                  <a:pt x="609917" y="75069"/>
                </a:lnTo>
                <a:lnTo>
                  <a:pt x="619104" y="75610"/>
                </a:lnTo>
                <a:lnTo>
                  <a:pt x="627084" y="77231"/>
                </a:lnTo>
                <a:lnTo>
                  <a:pt x="633859" y="79934"/>
                </a:lnTo>
                <a:lnTo>
                  <a:pt x="639432" y="83718"/>
                </a:lnTo>
                <a:lnTo>
                  <a:pt x="644321" y="87972"/>
                </a:lnTo>
                <a:lnTo>
                  <a:pt x="646772" y="95313"/>
                </a:lnTo>
                <a:lnTo>
                  <a:pt x="646772" y="106667"/>
                </a:lnTo>
                <a:lnTo>
                  <a:pt x="600405" y="121183"/>
                </a:lnTo>
                <a:lnTo>
                  <a:pt x="590130" y="122415"/>
                </a:lnTo>
                <a:lnTo>
                  <a:pt x="582460" y="123685"/>
                </a:lnTo>
                <a:lnTo>
                  <a:pt x="548728" y="141973"/>
                </a:lnTo>
                <a:lnTo>
                  <a:pt x="540219" y="160921"/>
                </a:lnTo>
                <a:lnTo>
                  <a:pt x="540219" y="168300"/>
                </a:lnTo>
                <a:lnTo>
                  <a:pt x="561246" y="204611"/>
                </a:lnTo>
                <a:lnTo>
                  <a:pt x="592493" y="211442"/>
                </a:lnTo>
                <a:lnTo>
                  <a:pt x="600001" y="211130"/>
                </a:lnTo>
                <a:lnTo>
                  <a:pt x="641658" y="195032"/>
                </a:lnTo>
                <a:lnTo>
                  <a:pt x="646262" y="191427"/>
                </a:lnTo>
                <a:lnTo>
                  <a:pt x="588594" y="191427"/>
                </a:lnTo>
                <a:lnTo>
                  <a:pt x="580948" y="189153"/>
                </a:lnTo>
                <a:lnTo>
                  <a:pt x="570484" y="180073"/>
                </a:lnTo>
                <a:lnTo>
                  <a:pt x="567867" y="174396"/>
                </a:lnTo>
                <a:lnTo>
                  <a:pt x="567867" y="163144"/>
                </a:lnTo>
                <a:lnTo>
                  <a:pt x="604291" y="142049"/>
                </a:lnTo>
                <a:lnTo>
                  <a:pt x="617524" y="139953"/>
                </a:lnTo>
                <a:lnTo>
                  <a:pt x="628991" y="137647"/>
                </a:lnTo>
                <a:lnTo>
                  <a:pt x="638693" y="135128"/>
                </a:lnTo>
                <a:lnTo>
                  <a:pt x="646633" y="132397"/>
                </a:lnTo>
                <a:lnTo>
                  <a:pt x="672889" y="132397"/>
                </a:lnTo>
                <a:lnTo>
                  <a:pt x="672833" y="99466"/>
                </a:lnTo>
                <a:lnTo>
                  <a:pt x="672401" y="91617"/>
                </a:lnTo>
                <a:lnTo>
                  <a:pt x="671537" y="87274"/>
                </a:lnTo>
                <a:lnTo>
                  <a:pt x="670001" y="80264"/>
                </a:lnTo>
                <a:lnTo>
                  <a:pt x="667597" y="75069"/>
                </a:lnTo>
                <a:close/>
              </a:path>
              <a:path w="919479" h="211454">
                <a:moveTo>
                  <a:pt x="674440" y="189445"/>
                </a:moveTo>
                <a:lnTo>
                  <a:pt x="648792" y="189445"/>
                </a:lnTo>
                <a:lnTo>
                  <a:pt x="649554" y="196532"/>
                </a:lnTo>
                <a:lnTo>
                  <a:pt x="651294" y="202730"/>
                </a:lnTo>
                <a:lnTo>
                  <a:pt x="653973" y="208025"/>
                </a:lnTo>
                <a:lnTo>
                  <a:pt x="681050" y="208025"/>
                </a:lnTo>
                <a:lnTo>
                  <a:pt x="677786" y="202260"/>
                </a:lnTo>
                <a:lnTo>
                  <a:pt x="675601" y="196227"/>
                </a:lnTo>
                <a:lnTo>
                  <a:pt x="674497" y="189941"/>
                </a:lnTo>
                <a:lnTo>
                  <a:pt x="674440" y="189445"/>
                </a:lnTo>
                <a:close/>
              </a:path>
              <a:path w="919479" h="211454">
                <a:moveTo>
                  <a:pt x="672889" y="132397"/>
                </a:moveTo>
                <a:lnTo>
                  <a:pt x="646633" y="132397"/>
                </a:lnTo>
                <a:lnTo>
                  <a:pt x="646517" y="145262"/>
                </a:lnTo>
                <a:lnTo>
                  <a:pt x="646371" y="149689"/>
                </a:lnTo>
                <a:lnTo>
                  <a:pt x="625322" y="184975"/>
                </a:lnTo>
                <a:lnTo>
                  <a:pt x="598677" y="191427"/>
                </a:lnTo>
                <a:lnTo>
                  <a:pt x="646262" y="191427"/>
                </a:lnTo>
                <a:lnTo>
                  <a:pt x="648792" y="189445"/>
                </a:lnTo>
                <a:lnTo>
                  <a:pt x="674440" y="189445"/>
                </a:lnTo>
                <a:lnTo>
                  <a:pt x="673770" y="183582"/>
                </a:lnTo>
                <a:lnTo>
                  <a:pt x="673250" y="173955"/>
                </a:lnTo>
                <a:lnTo>
                  <a:pt x="672988" y="163144"/>
                </a:lnTo>
                <a:lnTo>
                  <a:pt x="672889" y="132397"/>
                </a:lnTo>
                <a:close/>
              </a:path>
              <a:path w="919479" h="211454">
                <a:moveTo>
                  <a:pt x="613651" y="53924"/>
                </a:moveTo>
                <a:lnTo>
                  <a:pt x="571908" y="62188"/>
                </a:lnTo>
                <a:lnTo>
                  <a:pt x="546687" y="92695"/>
                </a:lnTo>
                <a:lnTo>
                  <a:pt x="544677" y="100330"/>
                </a:lnTo>
                <a:lnTo>
                  <a:pt x="570026" y="103733"/>
                </a:lnTo>
                <a:lnTo>
                  <a:pt x="572396" y="96320"/>
                </a:lnTo>
                <a:lnTo>
                  <a:pt x="575333" y="90123"/>
                </a:lnTo>
                <a:lnTo>
                  <a:pt x="609917" y="75069"/>
                </a:lnTo>
                <a:lnTo>
                  <a:pt x="667597" y="75069"/>
                </a:lnTo>
                <a:lnTo>
                  <a:pt x="667321" y="74472"/>
                </a:lnTo>
                <a:lnTo>
                  <a:pt x="631402" y="55057"/>
                </a:lnTo>
                <a:lnTo>
                  <a:pt x="622985" y="54207"/>
                </a:lnTo>
                <a:lnTo>
                  <a:pt x="613651" y="53924"/>
                </a:lnTo>
                <a:close/>
              </a:path>
              <a:path w="919479" h="211454">
                <a:moveTo>
                  <a:pt x="734898" y="57327"/>
                </a:moveTo>
                <a:lnTo>
                  <a:pt x="711708" y="57327"/>
                </a:lnTo>
                <a:lnTo>
                  <a:pt x="711708" y="208025"/>
                </a:lnTo>
                <a:lnTo>
                  <a:pt x="737628" y="208025"/>
                </a:lnTo>
                <a:lnTo>
                  <a:pt x="737628" y="129844"/>
                </a:lnTo>
                <a:lnTo>
                  <a:pt x="737890" y="120154"/>
                </a:lnTo>
                <a:lnTo>
                  <a:pt x="760614" y="78473"/>
                </a:lnTo>
                <a:lnTo>
                  <a:pt x="734898" y="78473"/>
                </a:lnTo>
                <a:lnTo>
                  <a:pt x="734898" y="57327"/>
                </a:lnTo>
                <a:close/>
              </a:path>
              <a:path w="919479" h="211454">
                <a:moveTo>
                  <a:pt x="822940" y="76060"/>
                </a:moveTo>
                <a:lnTo>
                  <a:pt x="785101" y="76060"/>
                </a:lnTo>
                <a:lnTo>
                  <a:pt x="792010" y="78892"/>
                </a:lnTo>
                <a:lnTo>
                  <a:pt x="796239" y="84569"/>
                </a:lnTo>
                <a:lnTo>
                  <a:pt x="802576" y="208025"/>
                </a:lnTo>
                <a:lnTo>
                  <a:pt x="828497" y="208025"/>
                </a:lnTo>
                <a:lnTo>
                  <a:pt x="828516" y="120154"/>
                </a:lnTo>
                <a:lnTo>
                  <a:pt x="844819" y="82002"/>
                </a:lnTo>
                <a:lnTo>
                  <a:pt x="848066" y="80314"/>
                </a:lnTo>
                <a:lnTo>
                  <a:pt x="824458" y="80314"/>
                </a:lnTo>
                <a:lnTo>
                  <a:pt x="822940" y="76060"/>
                </a:lnTo>
                <a:close/>
              </a:path>
              <a:path w="919479" h="211454">
                <a:moveTo>
                  <a:pt x="913215" y="76060"/>
                </a:moveTo>
                <a:lnTo>
                  <a:pt x="871880" y="76060"/>
                </a:lnTo>
                <a:lnTo>
                  <a:pt x="877074" y="77431"/>
                </a:lnTo>
                <a:lnTo>
                  <a:pt x="885901" y="82918"/>
                </a:lnTo>
                <a:lnTo>
                  <a:pt x="888949" y="86537"/>
                </a:lnTo>
                <a:lnTo>
                  <a:pt x="892314" y="95516"/>
                </a:lnTo>
                <a:lnTo>
                  <a:pt x="893068" y="102137"/>
                </a:lnTo>
                <a:lnTo>
                  <a:pt x="893152" y="208025"/>
                </a:lnTo>
                <a:lnTo>
                  <a:pt x="918921" y="208025"/>
                </a:lnTo>
                <a:lnTo>
                  <a:pt x="918813" y="102882"/>
                </a:lnTo>
                <a:lnTo>
                  <a:pt x="918156" y="92506"/>
                </a:lnTo>
                <a:lnTo>
                  <a:pt x="915863" y="82105"/>
                </a:lnTo>
                <a:lnTo>
                  <a:pt x="913215" y="76060"/>
                </a:lnTo>
                <a:close/>
              </a:path>
              <a:path w="919479" h="211454">
                <a:moveTo>
                  <a:pt x="871689" y="53924"/>
                </a:moveTo>
                <a:lnTo>
                  <a:pt x="857830" y="55572"/>
                </a:lnTo>
                <a:lnTo>
                  <a:pt x="845340" y="60518"/>
                </a:lnTo>
                <a:lnTo>
                  <a:pt x="834217" y="68765"/>
                </a:lnTo>
                <a:lnTo>
                  <a:pt x="824458" y="80314"/>
                </a:lnTo>
                <a:lnTo>
                  <a:pt x="848066" y="80314"/>
                </a:lnTo>
                <a:lnTo>
                  <a:pt x="851173" y="78700"/>
                </a:lnTo>
                <a:lnTo>
                  <a:pt x="858212" y="76720"/>
                </a:lnTo>
                <a:lnTo>
                  <a:pt x="865936" y="76060"/>
                </a:lnTo>
                <a:lnTo>
                  <a:pt x="913215" y="76060"/>
                </a:lnTo>
                <a:lnTo>
                  <a:pt x="912041" y="73380"/>
                </a:lnTo>
                <a:lnTo>
                  <a:pt x="906691" y="66332"/>
                </a:lnTo>
                <a:lnTo>
                  <a:pt x="899911" y="60905"/>
                </a:lnTo>
                <a:lnTo>
                  <a:pt x="891819" y="57027"/>
                </a:lnTo>
                <a:lnTo>
                  <a:pt x="882413" y="54700"/>
                </a:lnTo>
                <a:lnTo>
                  <a:pt x="871689" y="53924"/>
                </a:lnTo>
                <a:close/>
              </a:path>
              <a:path w="919479" h="211454">
                <a:moveTo>
                  <a:pt x="781265" y="53924"/>
                </a:moveTo>
                <a:lnTo>
                  <a:pt x="743283" y="68483"/>
                </a:lnTo>
                <a:lnTo>
                  <a:pt x="734898" y="78473"/>
                </a:lnTo>
                <a:lnTo>
                  <a:pt x="760614" y="78473"/>
                </a:lnTo>
                <a:lnTo>
                  <a:pt x="761466" y="77952"/>
                </a:lnTo>
                <a:lnTo>
                  <a:pt x="768210" y="76060"/>
                </a:lnTo>
                <a:lnTo>
                  <a:pt x="822940" y="76060"/>
                </a:lnTo>
                <a:lnTo>
                  <a:pt x="821486" y="71983"/>
                </a:lnTo>
                <a:lnTo>
                  <a:pt x="789379" y="54357"/>
                </a:lnTo>
                <a:lnTo>
                  <a:pt x="781265" y="539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42231" y="3616197"/>
            <a:ext cx="1337310" cy="561340"/>
          </a:xfrm>
          <a:custGeom>
            <a:avLst/>
            <a:gdLst/>
            <a:ahLst/>
            <a:cxnLst/>
            <a:rect l="l" t="t" r="r" b="b"/>
            <a:pathLst>
              <a:path w="1337309" h="561339">
                <a:moveTo>
                  <a:pt x="0" y="561210"/>
                </a:moveTo>
                <a:lnTo>
                  <a:pt x="1337279" y="561210"/>
                </a:lnTo>
                <a:lnTo>
                  <a:pt x="1337279" y="0"/>
                </a:lnTo>
                <a:lnTo>
                  <a:pt x="0" y="0"/>
                </a:lnTo>
                <a:lnTo>
                  <a:pt x="0" y="561210"/>
                </a:lnTo>
              </a:path>
            </a:pathLst>
          </a:custGeom>
          <a:ln w="50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89305" y="3778630"/>
            <a:ext cx="1030605" cy="207010"/>
          </a:xfrm>
          <a:custGeom>
            <a:avLst/>
            <a:gdLst/>
            <a:ahLst/>
            <a:cxnLst/>
            <a:rect l="l" t="t" r="r" b="b"/>
            <a:pathLst>
              <a:path w="1030604" h="207010">
                <a:moveTo>
                  <a:pt x="71716" y="49250"/>
                </a:moveTo>
                <a:lnTo>
                  <a:pt x="34022" y="58664"/>
                </a:lnTo>
                <a:lnTo>
                  <a:pt x="5905" y="91571"/>
                </a:lnTo>
                <a:lnTo>
                  <a:pt x="0" y="128003"/>
                </a:lnTo>
                <a:lnTo>
                  <a:pt x="1238" y="145974"/>
                </a:lnTo>
                <a:lnTo>
                  <a:pt x="19799" y="186474"/>
                </a:lnTo>
                <a:lnTo>
                  <a:pt x="56428" y="205499"/>
                </a:lnTo>
                <a:lnTo>
                  <a:pt x="71716" y="206768"/>
                </a:lnTo>
                <a:lnTo>
                  <a:pt x="81532" y="206192"/>
                </a:lnTo>
                <a:lnTo>
                  <a:pt x="123553" y="186450"/>
                </a:lnTo>
                <a:lnTo>
                  <a:pt x="124142" y="185762"/>
                </a:lnTo>
                <a:lnTo>
                  <a:pt x="71716" y="185762"/>
                </a:lnTo>
                <a:lnTo>
                  <a:pt x="62393" y="184858"/>
                </a:lnTo>
                <a:lnTo>
                  <a:pt x="29846" y="153320"/>
                </a:lnTo>
                <a:lnTo>
                  <a:pt x="26644" y="128003"/>
                </a:lnTo>
                <a:lnTo>
                  <a:pt x="27444" y="114439"/>
                </a:lnTo>
                <a:lnTo>
                  <a:pt x="46281" y="78454"/>
                </a:lnTo>
                <a:lnTo>
                  <a:pt x="71716" y="70396"/>
                </a:lnTo>
                <a:lnTo>
                  <a:pt x="123884" y="70396"/>
                </a:lnTo>
                <a:lnTo>
                  <a:pt x="123266" y="69608"/>
                </a:lnTo>
                <a:lnTo>
                  <a:pt x="112536" y="60700"/>
                </a:lnTo>
                <a:lnTo>
                  <a:pt x="100368" y="54338"/>
                </a:lnTo>
                <a:lnTo>
                  <a:pt x="86761" y="50522"/>
                </a:lnTo>
                <a:lnTo>
                  <a:pt x="71716" y="49250"/>
                </a:lnTo>
                <a:close/>
              </a:path>
              <a:path w="1030604" h="207010">
                <a:moveTo>
                  <a:pt x="123884" y="70396"/>
                </a:moveTo>
                <a:lnTo>
                  <a:pt x="71716" y="70396"/>
                </a:lnTo>
                <a:lnTo>
                  <a:pt x="80899" y="71296"/>
                </a:lnTo>
                <a:lnTo>
                  <a:pt x="89300" y="73996"/>
                </a:lnTo>
                <a:lnTo>
                  <a:pt x="115842" y="114024"/>
                </a:lnTo>
                <a:lnTo>
                  <a:pt x="116600" y="128003"/>
                </a:lnTo>
                <a:lnTo>
                  <a:pt x="115847" y="141032"/>
                </a:lnTo>
                <a:lnTo>
                  <a:pt x="97014" y="177619"/>
                </a:lnTo>
                <a:lnTo>
                  <a:pt x="71716" y="185762"/>
                </a:lnTo>
                <a:lnTo>
                  <a:pt x="124142" y="185762"/>
                </a:lnTo>
                <a:lnTo>
                  <a:pt x="142728" y="139650"/>
                </a:lnTo>
                <a:lnTo>
                  <a:pt x="143281" y="125882"/>
                </a:lnTo>
                <a:lnTo>
                  <a:pt x="142031" y="108899"/>
                </a:lnTo>
                <a:lnTo>
                  <a:pt x="138279" y="93859"/>
                </a:lnTo>
                <a:lnTo>
                  <a:pt x="132024" y="80762"/>
                </a:lnTo>
                <a:lnTo>
                  <a:pt x="123884" y="70396"/>
                </a:lnTo>
                <a:close/>
              </a:path>
              <a:path w="1030604" h="207010">
                <a:moveTo>
                  <a:pt x="187629" y="154393"/>
                </a:moveTo>
                <a:lnTo>
                  <a:pt x="161988" y="158369"/>
                </a:lnTo>
                <a:lnTo>
                  <a:pt x="164857" y="169625"/>
                </a:lnTo>
                <a:lnTo>
                  <a:pt x="169140" y="179409"/>
                </a:lnTo>
                <a:lnTo>
                  <a:pt x="201106" y="203714"/>
                </a:lnTo>
                <a:lnTo>
                  <a:pt x="227368" y="206768"/>
                </a:lnTo>
                <a:lnTo>
                  <a:pt x="236135" y="206381"/>
                </a:lnTo>
                <a:lnTo>
                  <a:pt x="272207" y="193141"/>
                </a:lnTo>
                <a:lnTo>
                  <a:pt x="279369" y="185762"/>
                </a:lnTo>
                <a:lnTo>
                  <a:pt x="227228" y="185762"/>
                </a:lnTo>
                <a:lnTo>
                  <a:pt x="218860" y="185257"/>
                </a:lnTo>
                <a:lnTo>
                  <a:pt x="189189" y="161547"/>
                </a:lnTo>
                <a:lnTo>
                  <a:pt x="187629" y="154393"/>
                </a:lnTo>
                <a:close/>
              </a:path>
              <a:path w="1030604" h="207010">
                <a:moveTo>
                  <a:pt x="222618" y="49250"/>
                </a:moveTo>
                <a:lnTo>
                  <a:pt x="214642" y="49250"/>
                </a:lnTo>
                <a:lnTo>
                  <a:pt x="207187" y="50266"/>
                </a:lnTo>
                <a:lnTo>
                  <a:pt x="193212" y="54356"/>
                </a:lnTo>
                <a:lnTo>
                  <a:pt x="187769" y="56819"/>
                </a:lnTo>
                <a:lnTo>
                  <a:pt x="183730" y="59753"/>
                </a:lnTo>
                <a:lnTo>
                  <a:pt x="178358" y="63538"/>
                </a:lnTo>
                <a:lnTo>
                  <a:pt x="174117" y="68287"/>
                </a:lnTo>
                <a:lnTo>
                  <a:pt x="167868" y="79730"/>
                </a:lnTo>
                <a:lnTo>
                  <a:pt x="166319" y="85953"/>
                </a:lnTo>
                <a:lnTo>
                  <a:pt x="166319" y="100050"/>
                </a:lnTo>
                <a:lnTo>
                  <a:pt x="195307" y="129938"/>
                </a:lnTo>
                <a:lnTo>
                  <a:pt x="237825" y="142009"/>
                </a:lnTo>
                <a:lnTo>
                  <a:pt x="245441" y="144289"/>
                </a:lnTo>
                <a:lnTo>
                  <a:pt x="251079" y="146338"/>
                </a:lnTo>
                <a:lnTo>
                  <a:pt x="254736" y="148158"/>
                </a:lnTo>
                <a:lnTo>
                  <a:pt x="259816" y="151460"/>
                </a:lnTo>
                <a:lnTo>
                  <a:pt x="262356" y="156006"/>
                </a:lnTo>
                <a:lnTo>
                  <a:pt x="262356" y="168211"/>
                </a:lnTo>
                <a:lnTo>
                  <a:pt x="227228" y="185762"/>
                </a:lnTo>
                <a:lnTo>
                  <a:pt x="279369" y="185762"/>
                </a:lnTo>
                <a:lnTo>
                  <a:pt x="281444" y="183134"/>
                </a:lnTo>
                <a:lnTo>
                  <a:pt x="286486" y="175615"/>
                </a:lnTo>
                <a:lnTo>
                  <a:pt x="288935" y="167809"/>
                </a:lnTo>
                <a:lnTo>
                  <a:pt x="289001" y="150380"/>
                </a:lnTo>
                <a:lnTo>
                  <a:pt x="286943" y="143090"/>
                </a:lnTo>
                <a:lnTo>
                  <a:pt x="250715" y="118548"/>
                </a:lnTo>
                <a:lnTo>
                  <a:pt x="214693" y="108559"/>
                </a:lnTo>
                <a:lnTo>
                  <a:pt x="207060" y="106387"/>
                </a:lnTo>
                <a:lnTo>
                  <a:pt x="204470" y="105435"/>
                </a:lnTo>
                <a:lnTo>
                  <a:pt x="199961" y="103644"/>
                </a:lnTo>
                <a:lnTo>
                  <a:pt x="196646" y="101371"/>
                </a:lnTo>
                <a:lnTo>
                  <a:pt x="194538" y="98628"/>
                </a:lnTo>
                <a:lnTo>
                  <a:pt x="192430" y="95986"/>
                </a:lnTo>
                <a:lnTo>
                  <a:pt x="191363" y="93002"/>
                </a:lnTo>
                <a:lnTo>
                  <a:pt x="191363" y="84480"/>
                </a:lnTo>
                <a:lnTo>
                  <a:pt x="224485" y="70243"/>
                </a:lnTo>
                <a:lnTo>
                  <a:pt x="275843" y="70243"/>
                </a:lnTo>
                <a:lnTo>
                  <a:pt x="269989" y="62369"/>
                </a:lnTo>
                <a:lnTo>
                  <a:pt x="231343" y="49569"/>
                </a:lnTo>
                <a:lnTo>
                  <a:pt x="222618" y="49250"/>
                </a:lnTo>
                <a:close/>
              </a:path>
              <a:path w="1030604" h="207010">
                <a:moveTo>
                  <a:pt x="275843" y="70243"/>
                </a:moveTo>
                <a:lnTo>
                  <a:pt x="234569" y="70243"/>
                </a:lnTo>
                <a:lnTo>
                  <a:pt x="242366" y="72428"/>
                </a:lnTo>
                <a:lnTo>
                  <a:pt x="253415" y="81127"/>
                </a:lnTo>
                <a:lnTo>
                  <a:pt x="256743" y="87185"/>
                </a:lnTo>
                <a:lnTo>
                  <a:pt x="257898" y="94945"/>
                </a:lnTo>
                <a:lnTo>
                  <a:pt x="283235" y="91528"/>
                </a:lnTo>
                <a:lnTo>
                  <a:pt x="281609" y="81788"/>
                </a:lnTo>
                <a:lnTo>
                  <a:pt x="278637" y="74002"/>
                </a:lnTo>
                <a:lnTo>
                  <a:pt x="275843" y="70243"/>
                </a:lnTo>
                <a:close/>
              </a:path>
              <a:path w="1030604" h="207010">
                <a:moveTo>
                  <a:pt x="350342" y="72517"/>
                </a:moveTo>
                <a:lnTo>
                  <a:pt x="324573" y="72517"/>
                </a:lnTo>
                <a:lnTo>
                  <a:pt x="324573" y="159219"/>
                </a:lnTo>
                <a:lnTo>
                  <a:pt x="333501" y="198018"/>
                </a:lnTo>
                <a:lnTo>
                  <a:pt x="351167" y="205346"/>
                </a:lnTo>
                <a:lnTo>
                  <a:pt x="366331" y="205346"/>
                </a:lnTo>
                <a:lnTo>
                  <a:pt x="372859" y="204584"/>
                </a:lnTo>
                <a:lnTo>
                  <a:pt x="380149" y="203073"/>
                </a:lnTo>
                <a:lnTo>
                  <a:pt x="376581" y="181508"/>
                </a:lnTo>
                <a:lnTo>
                  <a:pt x="361187" y="181508"/>
                </a:lnTo>
                <a:lnTo>
                  <a:pt x="358241" y="180886"/>
                </a:lnTo>
                <a:lnTo>
                  <a:pt x="354114" y="178435"/>
                </a:lnTo>
                <a:lnTo>
                  <a:pt x="352628" y="176771"/>
                </a:lnTo>
                <a:lnTo>
                  <a:pt x="350799" y="172605"/>
                </a:lnTo>
                <a:lnTo>
                  <a:pt x="350342" y="167932"/>
                </a:lnTo>
                <a:lnTo>
                  <a:pt x="350342" y="72517"/>
                </a:lnTo>
                <a:close/>
              </a:path>
              <a:path w="1030604" h="207010">
                <a:moveTo>
                  <a:pt x="376415" y="180505"/>
                </a:moveTo>
                <a:lnTo>
                  <a:pt x="371703" y="181178"/>
                </a:lnTo>
                <a:lnTo>
                  <a:pt x="367919" y="181508"/>
                </a:lnTo>
                <a:lnTo>
                  <a:pt x="376581" y="181508"/>
                </a:lnTo>
                <a:lnTo>
                  <a:pt x="376415" y="180505"/>
                </a:lnTo>
                <a:close/>
              </a:path>
              <a:path w="1030604" h="207010">
                <a:moveTo>
                  <a:pt x="376415" y="52654"/>
                </a:moveTo>
                <a:lnTo>
                  <a:pt x="305561" y="52654"/>
                </a:lnTo>
                <a:lnTo>
                  <a:pt x="305561" y="72517"/>
                </a:lnTo>
                <a:lnTo>
                  <a:pt x="376415" y="72517"/>
                </a:lnTo>
                <a:lnTo>
                  <a:pt x="376415" y="52654"/>
                </a:lnTo>
                <a:close/>
              </a:path>
              <a:path w="1030604" h="207010">
                <a:moveTo>
                  <a:pt x="350342" y="0"/>
                </a:moveTo>
                <a:lnTo>
                  <a:pt x="324573" y="15328"/>
                </a:lnTo>
                <a:lnTo>
                  <a:pt x="324573" y="52654"/>
                </a:lnTo>
                <a:lnTo>
                  <a:pt x="350342" y="52654"/>
                </a:lnTo>
                <a:lnTo>
                  <a:pt x="350342" y="0"/>
                </a:lnTo>
                <a:close/>
              </a:path>
              <a:path w="1030604" h="207010">
                <a:moveTo>
                  <a:pt x="424218" y="52654"/>
                </a:moveTo>
                <a:lnTo>
                  <a:pt x="400888" y="52654"/>
                </a:lnTo>
                <a:lnTo>
                  <a:pt x="400888" y="203352"/>
                </a:lnTo>
                <a:lnTo>
                  <a:pt x="426808" y="203352"/>
                </a:lnTo>
                <a:lnTo>
                  <a:pt x="426808" y="124460"/>
                </a:lnTo>
                <a:lnTo>
                  <a:pt x="427078" y="116530"/>
                </a:lnTo>
                <a:lnTo>
                  <a:pt x="445287" y="77317"/>
                </a:lnTo>
                <a:lnTo>
                  <a:pt x="450367" y="75641"/>
                </a:lnTo>
                <a:lnTo>
                  <a:pt x="477129" y="75641"/>
                </a:lnTo>
                <a:lnTo>
                  <a:pt x="477182" y="75501"/>
                </a:lnTo>
                <a:lnTo>
                  <a:pt x="424218" y="75501"/>
                </a:lnTo>
                <a:lnTo>
                  <a:pt x="424218" y="52654"/>
                </a:lnTo>
                <a:close/>
              </a:path>
              <a:path w="1030604" h="207010">
                <a:moveTo>
                  <a:pt x="477129" y="75641"/>
                </a:moveTo>
                <a:lnTo>
                  <a:pt x="462368" y="75641"/>
                </a:lnTo>
                <a:lnTo>
                  <a:pt x="468706" y="77482"/>
                </a:lnTo>
                <a:lnTo>
                  <a:pt x="475043" y="81178"/>
                </a:lnTo>
                <a:lnTo>
                  <a:pt x="477129" y="75641"/>
                </a:lnTo>
                <a:close/>
              </a:path>
              <a:path w="1030604" h="207010">
                <a:moveTo>
                  <a:pt x="457326" y="49250"/>
                </a:moveTo>
                <a:lnTo>
                  <a:pt x="451281" y="49250"/>
                </a:lnTo>
                <a:lnTo>
                  <a:pt x="445744" y="50952"/>
                </a:lnTo>
                <a:lnTo>
                  <a:pt x="424218" y="75501"/>
                </a:lnTo>
                <a:lnTo>
                  <a:pt x="477182" y="75501"/>
                </a:lnTo>
                <a:lnTo>
                  <a:pt x="483971" y="57480"/>
                </a:lnTo>
                <a:lnTo>
                  <a:pt x="477233" y="53879"/>
                </a:lnTo>
                <a:lnTo>
                  <a:pt x="470544" y="51308"/>
                </a:lnTo>
                <a:lnTo>
                  <a:pt x="463908" y="49764"/>
                </a:lnTo>
                <a:lnTo>
                  <a:pt x="457326" y="49250"/>
                </a:lnTo>
                <a:close/>
              </a:path>
              <a:path w="1030604" h="207010">
                <a:moveTo>
                  <a:pt x="560565" y="49250"/>
                </a:moveTo>
                <a:lnTo>
                  <a:pt x="519688" y="61059"/>
                </a:lnTo>
                <a:lnTo>
                  <a:pt x="494110" y="95507"/>
                </a:lnTo>
                <a:lnTo>
                  <a:pt x="489140" y="129286"/>
                </a:lnTo>
                <a:lnTo>
                  <a:pt x="490369" y="146635"/>
                </a:lnTo>
                <a:lnTo>
                  <a:pt x="508800" y="186397"/>
                </a:lnTo>
                <a:lnTo>
                  <a:pt x="546095" y="205494"/>
                </a:lnTo>
                <a:lnTo>
                  <a:pt x="562000" y="206768"/>
                </a:lnTo>
                <a:lnTo>
                  <a:pt x="574730" y="205968"/>
                </a:lnTo>
                <a:lnTo>
                  <a:pt x="613679" y="186961"/>
                </a:lnTo>
                <a:lnTo>
                  <a:pt x="614620" y="185762"/>
                </a:lnTo>
                <a:lnTo>
                  <a:pt x="562152" y="185762"/>
                </a:lnTo>
                <a:lnTo>
                  <a:pt x="552968" y="184938"/>
                </a:lnTo>
                <a:lnTo>
                  <a:pt x="520212" y="156459"/>
                </a:lnTo>
                <a:lnTo>
                  <a:pt x="515924" y="134531"/>
                </a:lnTo>
                <a:lnTo>
                  <a:pt x="629970" y="134531"/>
                </a:lnTo>
                <a:lnTo>
                  <a:pt x="630123" y="127723"/>
                </a:lnTo>
                <a:lnTo>
                  <a:pt x="629142" y="113525"/>
                </a:lnTo>
                <a:lnTo>
                  <a:pt x="517372" y="113525"/>
                </a:lnTo>
                <a:lnTo>
                  <a:pt x="518699" y="104162"/>
                </a:lnTo>
                <a:lnTo>
                  <a:pt x="544417" y="73188"/>
                </a:lnTo>
                <a:lnTo>
                  <a:pt x="560857" y="70243"/>
                </a:lnTo>
                <a:lnTo>
                  <a:pt x="610993" y="70243"/>
                </a:lnTo>
                <a:lnTo>
                  <a:pt x="610679" y="69824"/>
                </a:lnTo>
                <a:lnTo>
                  <a:pt x="600254" y="60823"/>
                </a:lnTo>
                <a:lnTo>
                  <a:pt x="588427" y="54394"/>
                </a:lnTo>
                <a:lnTo>
                  <a:pt x="575198" y="50536"/>
                </a:lnTo>
                <a:lnTo>
                  <a:pt x="560565" y="49250"/>
                </a:lnTo>
                <a:close/>
              </a:path>
              <a:path w="1030604" h="207010">
                <a:moveTo>
                  <a:pt x="602475" y="154825"/>
                </a:moveTo>
                <a:lnTo>
                  <a:pt x="575362" y="183916"/>
                </a:lnTo>
                <a:lnTo>
                  <a:pt x="562152" y="185762"/>
                </a:lnTo>
                <a:lnTo>
                  <a:pt x="614620" y="185762"/>
                </a:lnTo>
                <a:lnTo>
                  <a:pt x="620220" y="178631"/>
                </a:lnTo>
                <a:lnTo>
                  <a:pt x="625413" y="169007"/>
                </a:lnTo>
                <a:lnTo>
                  <a:pt x="629259" y="158089"/>
                </a:lnTo>
                <a:lnTo>
                  <a:pt x="602475" y="154825"/>
                </a:lnTo>
                <a:close/>
              </a:path>
              <a:path w="1030604" h="207010">
                <a:moveTo>
                  <a:pt x="610993" y="70243"/>
                </a:moveTo>
                <a:lnTo>
                  <a:pt x="560857" y="70243"/>
                </a:lnTo>
                <a:lnTo>
                  <a:pt x="570258" y="71167"/>
                </a:lnTo>
                <a:lnTo>
                  <a:pt x="578743" y="73936"/>
                </a:lnTo>
                <a:lnTo>
                  <a:pt x="601499" y="104614"/>
                </a:lnTo>
                <a:lnTo>
                  <a:pt x="602754" y="113525"/>
                </a:lnTo>
                <a:lnTo>
                  <a:pt x="629142" y="113525"/>
                </a:lnTo>
                <a:lnTo>
                  <a:pt x="628906" y="110109"/>
                </a:lnTo>
                <a:lnTo>
                  <a:pt x="625259" y="94588"/>
                </a:lnTo>
                <a:lnTo>
                  <a:pt x="619182" y="81159"/>
                </a:lnTo>
                <a:lnTo>
                  <a:pt x="610993" y="70243"/>
                </a:lnTo>
                <a:close/>
              </a:path>
              <a:path w="1030604" h="207010">
                <a:moveTo>
                  <a:pt x="779092" y="70396"/>
                </a:moveTo>
                <a:lnTo>
                  <a:pt x="721410" y="70396"/>
                </a:lnTo>
                <a:lnTo>
                  <a:pt x="730598" y="70936"/>
                </a:lnTo>
                <a:lnTo>
                  <a:pt x="738578" y="72558"/>
                </a:lnTo>
                <a:lnTo>
                  <a:pt x="745353" y="75260"/>
                </a:lnTo>
                <a:lnTo>
                  <a:pt x="750925" y="79044"/>
                </a:lnTo>
                <a:lnTo>
                  <a:pt x="755815" y="83299"/>
                </a:lnTo>
                <a:lnTo>
                  <a:pt x="758266" y="90639"/>
                </a:lnTo>
                <a:lnTo>
                  <a:pt x="758266" y="101993"/>
                </a:lnTo>
                <a:lnTo>
                  <a:pt x="711898" y="116509"/>
                </a:lnTo>
                <a:lnTo>
                  <a:pt x="701624" y="117741"/>
                </a:lnTo>
                <a:lnTo>
                  <a:pt x="693953" y="119011"/>
                </a:lnTo>
                <a:lnTo>
                  <a:pt x="660234" y="137299"/>
                </a:lnTo>
                <a:lnTo>
                  <a:pt x="651713" y="156248"/>
                </a:lnTo>
                <a:lnTo>
                  <a:pt x="651713" y="163626"/>
                </a:lnTo>
                <a:lnTo>
                  <a:pt x="672739" y="199937"/>
                </a:lnTo>
                <a:lnTo>
                  <a:pt x="703986" y="206768"/>
                </a:lnTo>
                <a:lnTo>
                  <a:pt x="711494" y="206457"/>
                </a:lnTo>
                <a:lnTo>
                  <a:pt x="753153" y="190358"/>
                </a:lnTo>
                <a:lnTo>
                  <a:pt x="757756" y="186753"/>
                </a:lnTo>
                <a:lnTo>
                  <a:pt x="700100" y="186753"/>
                </a:lnTo>
                <a:lnTo>
                  <a:pt x="692442" y="184480"/>
                </a:lnTo>
                <a:lnTo>
                  <a:pt x="681977" y="175399"/>
                </a:lnTo>
                <a:lnTo>
                  <a:pt x="679361" y="169722"/>
                </a:lnTo>
                <a:lnTo>
                  <a:pt x="679361" y="158470"/>
                </a:lnTo>
                <a:lnTo>
                  <a:pt x="715784" y="137375"/>
                </a:lnTo>
                <a:lnTo>
                  <a:pt x="729017" y="135280"/>
                </a:lnTo>
                <a:lnTo>
                  <a:pt x="740484" y="132973"/>
                </a:lnTo>
                <a:lnTo>
                  <a:pt x="750187" y="130455"/>
                </a:lnTo>
                <a:lnTo>
                  <a:pt x="758126" y="127723"/>
                </a:lnTo>
                <a:lnTo>
                  <a:pt x="784394" y="127723"/>
                </a:lnTo>
                <a:lnTo>
                  <a:pt x="784339" y="94792"/>
                </a:lnTo>
                <a:lnTo>
                  <a:pt x="783907" y="86944"/>
                </a:lnTo>
                <a:lnTo>
                  <a:pt x="783031" y="82600"/>
                </a:lnTo>
                <a:lnTo>
                  <a:pt x="781507" y="75590"/>
                </a:lnTo>
                <a:lnTo>
                  <a:pt x="779092" y="70396"/>
                </a:lnTo>
                <a:close/>
              </a:path>
              <a:path w="1030604" h="207010">
                <a:moveTo>
                  <a:pt x="785933" y="184772"/>
                </a:moveTo>
                <a:lnTo>
                  <a:pt x="760285" y="184772"/>
                </a:lnTo>
                <a:lnTo>
                  <a:pt x="761047" y="191858"/>
                </a:lnTo>
                <a:lnTo>
                  <a:pt x="762774" y="198056"/>
                </a:lnTo>
                <a:lnTo>
                  <a:pt x="765467" y="203352"/>
                </a:lnTo>
                <a:lnTo>
                  <a:pt x="792543" y="203352"/>
                </a:lnTo>
                <a:lnTo>
                  <a:pt x="789279" y="197586"/>
                </a:lnTo>
                <a:lnTo>
                  <a:pt x="787095" y="191554"/>
                </a:lnTo>
                <a:lnTo>
                  <a:pt x="785990" y="185267"/>
                </a:lnTo>
                <a:lnTo>
                  <a:pt x="785933" y="184772"/>
                </a:lnTo>
                <a:close/>
              </a:path>
              <a:path w="1030604" h="207010">
                <a:moveTo>
                  <a:pt x="784394" y="127723"/>
                </a:moveTo>
                <a:lnTo>
                  <a:pt x="758126" y="127723"/>
                </a:lnTo>
                <a:lnTo>
                  <a:pt x="758010" y="140589"/>
                </a:lnTo>
                <a:lnTo>
                  <a:pt x="757864" y="145016"/>
                </a:lnTo>
                <a:lnTo>
                  <a:pt x="736815" y="180301"/>
                </a:lnTo>
                <a:lnTo>
                  <a:pt x="710171" y="186753"/>
                </a:lnTo>
                <a:lnTo>
                  <a:pt x="757756" y="186753"/>
                </a:lnTo>
                <a:lnTo>
                  <a:pt x="760285" y="184772"/>
                </a:lnTo>
                <a:lnTo>
                  <a:pt x="785933" y="184772"/>
                </a:lnTo>
                <a:lnTo>
                  <a:pt x="785266" y="178909"/>
                </a:lnTo>
                <a:lnTo>
                  <a:pt x="784750" y="169281"/>
                </a:lnTo>
                <a:lnTo>
                  <a:pt x="784491" y="158470"/>
                </a:lnTo>
                <a:lnTo>
                  <a:pt x="784394" y="127723"/>
                </a:lnTo>
                <a:close/>
              </a:path>
              <a:path w="1030604" h="207010">
                <a:moveTo>
                  <a:pt x="725144" y="49250"/>
                </a:moveTo>
                <a:lnTo>
                  <a:pt x="683402" y="57514"/>
                </a:lnTo>
                <a:lnTo>
                  <a:pt x="658181" y="88022"/>
                </a:lnTo>
                <a:lnTo>
                  <a:pt x="656170" y="95656"/>
                </a:lnTo>
                <a:lnTo>
                  <a:pt x="681520" y="99060"/>
                </a:lnTo>
                <a:lnTo>
                  <a:pt x="683889" y="91647"/>
                </a:lnTo>
                <a:lnTo>
                  <a:pt x="686827" y="85450"/>
                </a:lnTo>
                <a:lnTo>
                  <a:pt x="721410" y="70396"/>
                </a:lnTo>
                <a:lnTo>
                  <a:pt x="779092" y="70396"/>
                </a:lnTo>
                <a:lnTo>
                  <a:pt x="778814" y="69799"/>
                </a:lnTo>
                <a:lnTo>
                  <a:pt x="742896" y="50384"/>
                </a:lnTo>
                <a:lnTo>
                  <a:pt x="734478" y="49533"/>
                </a:lnTo>
                <a:lnTo>
                  <a:pt x="725144" y="49250"/>
                </a:lnTo>
                <a:close/>
              </a:path>
              <a:path w="1030604" h="207010">
                <a:moveTo>
                  <a:pt x="846391" y="52654"/>
                </a:moveTo>
                <a:lnTo>
                  <a:pt x="823201" y="52654"/>
                </a:lnTo>
                <a:lnTo>
                  <a:pt x="823201" y="203352"/>
                </a:lnTo>
                <a:lnTo>
                  <a:pt x="849122" y="203352"/>
                </a:lnTo>
                <a:lnTo>
                  <a:pt x="849122" y="125171"/>
                </a:lnTo>
                <a:lnTo>
                  <a:pt x="849383" y="115481"/>
                </a:lnTo>
                <a:lnTo>
                  <a:pt x="872108" y="73799"/>
                </a:lnTo>
                <a:lnTo>
                  <a:pt x="846391" y="73799"/>
                </a:lnTo>
                <a:lnTo>
                  <a:pt x="846391" y="52654"/>
                </a:lnTo>
                <a:close/>
              </a:path>
              <a:path w="1030604" h="207010">
                <a:moveTo>
                  <a:pt x="934434" y="71386"/>
                </a:moveTo>
                <a:lnTo>
                  <a:pt x="896594" y="71386"/>
                </a:lnTo>
                <a:lnTo>
                  <a:pt x="903503" y="74218"/>
                </a:lnTo>
                <a:lnTo>
                  <a:pt x="907732" y="79895"/>
                </a:lnTo>
                <a:lnTo>
                  <a:pt x="914069" y="203352"/>
                </a:lnTo>
                <a:lnTo>
                  <a:pt x="939990" y="203352"/>
                </a:lnTo>
                <a:lnTo>
                  <a:pt x="940009" y="115481"/>
                </a:lnTo>
                <a:lnTo>
                  <a:pt x="956313" y="77328"/>
                </a:lnTo>
                <a:lnTo>
                  <a:pt x="959559" y="75641"/>
                </a:lnTo>
                <a:lnTo>
                  <a:pt x="935951" y="75641"/>
                </a:lnTo>
                <a:lnTo>
                  <a:pt x="934434" y="71386"/>
                </a:lnTo>
                <a:close/>
              </a:path>
              <a:path w="1030604" h="207010">
                <a:moveTo>
                  <a:pt x="1024708" y="71386"/>
                </a:moveTo>
                <a:lnTo>
                  <a:pt x="983386" y="71386"/>
                </a:lnTo>
                <a:lnTo>
                  <a:pt x="988568" y="72758"/>
                </a:lnTo>
                <a:lnTo>
                  <a:pt x="997394" y="78244"/>
                </a:lnTo>
                <a:lnTo>
                  <a:pt x="1000442" y="81864"/>
                </a:lnTo>
                <a:lnTo>
                  <a:pt x="1003807" y="90843"/>
                </a:lnTo>
                <a:lnTo>
                  <a:pt x="1004561" y="97463"/>
                </a:lnTo>
                <a:lnTo>
                  <a:pt x="1004646" y="203352"/>
                </a:lnTo>
                <a:lnTo>
                  <a:pt x="1030414" y="203352"/>
                </a:lnTo>
                <a:lnTo>
                  <a:pt x="1030306" y="98209"/>
                </a:lnTo>
                <a:lnTo>
                  <a:pt x="1029650" y="87833"/>
                </a:lnTo>
                <a:lnTo>
                  <a:pt x="1027356" y="77431"/>
                </a:lnTo>
                <a:lnTo>
                  <a:pt x="1024708" y="71386"/>
                </a:lnTo>
                <a:close/>
              </a:path>
              <a:path w="1030604" h="207010">
                <a:moveTo>
                  <a:pt x="983183" y="49250"/>
                </a:moveTo>
                <a:lnTo>
                  <a:pt x="969323" y="50898"/>
                </a:lnTo>
                <a:lnTo>
                  <a:pt x="956833" y="55845"/>
                </a:lnTo>
                <a:lnTo>
                  <a:pt x="945710" y="64091"/>
                </a:lnTo>
                <a:lnTo>
                  <a:pt x="935951" y="75641"/>
                </a:lnTo>
                <a:lnTo>
                  <a:pt x="959559" y="75641"/>
                </a:lnTo>
                <a:lnTo>
                  <a:pt x="962666" y="74026"/>
                </a:lnTo>
                <a:lnTo>
                  <a:pt x="969705" y="72046"/>
                </a:lnTo>
                <a:lnTo>
                  <a:pt x="977430" y="71386"/>
                </a:lnTo>
                <a:lnTo>
                  <a:pt x="1024708" y="71386"/>
                </a:lnTo>
                <a:lnTo>
                  <a:pt x="1023535" y="68707"/>
                </a:lnTo>
                <a:lnTo>
                  <a:pt x="1018184" y="61658"/>
                </a:lnTo>
                <a:lnTo>
                  <a:pt x="1011404" y="56231"/>
                </a:lnTo>
                <a:lnTo>
                  <a:pt x="1003312" y="52354"/>
                </a:lnTo>
                <a:lnTo>
                  <a:pt x="993906" y="50026"/>
                </a:lnTo>
                <a:lnTo>
                  <a:pt x="983183" y="49250"/>
                </a:lnTo>
                <a:close/>
              </a:path>
              <a:path w="1030604" h="207010">
                <a:moveTo>
                  <a:pt x="892759" y="49250"/>
                </a:moveTo>
                <a:lnTo>
                  <a:pt x="854776" y="63809"/>
                </a:lnTo>
                <a:lnTo>
                  <a:pt x="846391" y="73799"/>
                </a:lnTo>
                <a:lnTo>
                  <a:pt x="872108" y="73799"/>
                </a:lnTo>
                <a:lnTo>
                  <a:pt x="872959" y="73279"/>
                </a:lnTo>
                <a:lnTo>
                  <a:pt x="879703" y="71386"/>
                </a:lnTo>
                <a:lnTo>
                  <a:pt x="934434" y="71386"/>
                </a:lnTo>
                <a:lnTo>
                  <a:pt x="932980" y="67310"/>
                </a:lnTo>
                <a:lnTo>
                  <a:pt x="900872" y="49684"/>
                </a:lnTo>
                <a:lnTo>
                  <a:pt x="892759" y="492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89681" y="2298354"/>
            <a:ext cx="1525905" cy="566420"/>
          </a:xfrm>
          <a:custGeom>
            <a:avLst/>
            <a:gdLst/>
            <a:ahLst/>
            <a:cxnLst/>
            <a:rect l="l" t="t" r="r" b="b"/>
            <a:pathLst>
              <a:path w="1525904" h="566419">
                <a:moveTo>
                  <a:pt x="0" y="566221"/>
                </a:moveTo>
                <a:lnTo>
                  <a:pt x="1525413" y="566221"/>
                </a:lnTo>
                <a:lnTo>
                  <a:pt x="1525413" y="0"/>
                </a:lnTo>
                <a:lnTo>
                  <a:pt x="0" y="0"/>
                </a:lnTo>
                <a:lnTo>
                  <a:pt x="0" y="566221"/>
                </a:lnTo>
              </a:path>
            </a:pathLst>
          </a:custGeom>
          <a:ln w="50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810613" y="2457576"/>
            <a:ext cx="1303655" cy="215265"/>
          </a:xfrm>
          <a:custGeom>
            <a:avLst/>
            <a:gdLst/>
            <a:ahLst/>
            <a:cxnLst/>
            <a:rect l="l" t="t" r="r" b="b"/>
            <a:pathLst>
              <a:path w="1303654" h="215264">
                <a:moveTo>
                  <a:pt x="25628" y="162623"/>
                </a:moveTo>
                <a:lnTo>
                  <a:pt x="0" y="166598"/>
                </a:lnTo>
                <a:lnTo>
                  <a:pt x="2867" y="177847"/>
                </a:lnTo>
                <a:lnTo>
                  <a:pt x="7145" y="187628"/>
                </a:lnTo>
                <a:lnTo>
                  <a:pt x="39116" y="211936"/>
                </a:lnTo>
                <a:lnTo>
                  <a:pt x="65379" y="214985"/>
                </a:lnTo>
                <a:lnTo>
                  <a:pt x="74145" y="214599"/>
                </a:lnTo>
                <a:lnTo>
                  <a:pt x="110216" y="201363"/>
                </a:lnTo>
                <a:lnTo>
                  <a:pt x="117374" y="193979"/>
                </a:lnTo>
                <a:lnTo>
                  <a:pt x="65227" y="193979"/>
                </a:lnTo>
                <a:lnTo>
                  <a:pt x="56866" y="193474"/>
                </a:lnTo>
                <a:lnTo>
                  <a:pt x="27193" y="169771"/>
                </a:lnTo>
                <a:lnTo>
                  <a:pt x="25628" y="162623"/>
                </a:lnTo>
                <a:close/>
              </a:path>
              <a:path w="1303654" h="215264">
                <a:moveTo>
                  <a:pt x="60629" y="57467"/>
                </a:moveTo>
                <a:lnTo>
                  <a:pt x="52654" y="57467"/>
                </a:lnTo>
                <a:lnTo>
                  <a:pt x="45186" y="58483"/>
                </a:lnTo>
                <a:lnTo>
                  <a:pt x="31211" y="62572"/>
                </a:lnTo>
                <a:lnTo>
                  <a:pt x="25780" y="65036"/>
                </a:lnTo>
                <a:lnTo>
                  <a:pt x="21742" y="67970"/>
                </a:lnTo>
                <a:lnTo>
                  <a:pt x="16370" y="71754"/>
                </a:lnTo>
                <a:lnTo>
                  <a:pt x="12115" y="76504"/>
                </a:lnTo>
                <a:lnTo>
                  <a:pt x="5880" y="87947"/>
                </a:lnTo>
                <a:lnTo>
                  <a:pt x="4318" y="94170"/>
                </a:lnTo>
                <a:lnTo>
                  <a:pt x="4318" y="108267"/>
                </a:lnTo>
                <a:lnTo>
                  <a:pt x="33314" y="138155"/>
                </a:lnTo>
                <a:lnTo>
                  <a:pt x="75835" y="150226"/>
                </a:lnTo>
                <a:lnTo>
                  <a:pt x="83446" y="152506"/>
                </a:lnTo>
                <a:lnTo>
                  <a:pt x="89079" y="154555"/>
                </a:lnTo>
                <a:lnTo>
                  <a:pt x="92735" y="156375"/>
                </a:lnTo>
                <a:lnTo>
                  <a:pt x="97828" y="159689"/>
                </a:lnTo>
                <a:lnTo>
                  <a:pt x="100368" y="164223"/>
                </a:lnTo>
                <a:lnTo>
                  <a:pt x="100368" y="176428"/>
                </a:lnTo>
                <a:lnTo>
                  <a:pt x="65227" y="193979"/>
                </a:lnTo>
                <a:lnTo>
                  <a:pt x="117374" y="193979"/>
                </a:lnTo>
                <a:lnTo>
                  <a:pt x="119443" y="191350"/>
                </a:lnTo>
                <a:lnTo>
                  <a:pt x="124485" y="183832"/>
                </a:lnTo>
                <a:lnTo>
                  <a:pt x="126945" y="176033"/>
                </a:lnTo>
                <a:lnTo>
                  <a:pt x="127012" y="158597"/>
                </a:lnTo>
                <a:lnTo>
                  <a:pt x="124942" y="151307"/>
                </a:lnTo>
                <a:lnTo>
                  <a:pt x="88726" y="126774"/>
                </a:lnTo>
                <a:lnTo>
                  <a:pt x="52704" y="116776"/>
                </a:lnTo>
                <a:lnTo>
                  <a:pt x="45072" y="114604"/>
                </a:lnTo>
                <a:lnTo>
                  <a:pt x="42481" y="113665"/>
                </a:lnTo>
                <a:lnTo>
                  <a:pt x="37973" y="111861"/>
                </a:lnTo>
                <a:lnTo>
                  <a:pt x="34658" y="109588"/>
                </a:lnTo>
                <a:lnTo>
                  <a:pt x="32550" y="106845"/>
                </a:lnTo>
                <a:lnTo>
                  <a:pt x="30429" y="104203"/>
                </a:lnTo>
                <a:lnTo>
                  <a:pt x="29375" y="101219"/>
                </a:lnTo>
                <a:lnTo>
                  <a:pt x="29375" y="92709"/>
                </a:lnTo>
                <a:lnTo>
                  <a:pt x="62496" y="78473"/>
                </a:lnTo>
                <a:lnTo>
                  <a:pt x="113849" y="78473"/>
                </a:lnTo>
                <a:lnTo>
                  <a:pt x="108000" y="70586"/>
                </a:lnTo>
                <a:lnTo>
                  <a:pt x="69349" y="57786"/>
                </a:lnTo>
                <a:lnTo>
                  <a:pt x="60629" y="57467"/>
                </a:lnTo>
                <a:close/>
              </a:path>
              <a:path w="1303654" h="215264">
                <a:moveTo>
                  <a:pt x="113849" y="78473"/>
                </a:moveTo>
                <a:lnTo>
                  <a:pt x="72580" y="78473"/>
                </a:lnTo>
                <a:lnTo>
                  <a:pt x="80378" y="80645"/>
                </a:lnTo>
                <a:lnTo>
                  <a:pt x="91414" y="89344"/>
                </a:lnTo>
                <a:lnTo>
                  <a:pt x="94754" y="95402"/>
                </a:lnTo>
                <a:lnTo>
                  <a:pt x="95910" y="103162"/>
                </a:lnTo>
                <a:lnTo>
                  <a:pt x="121246" y="99758"/>
                </a:lnTo>
                <a:lnTo>
                  <a:pt x="119621" y="90004"/>
                </a:lnTo>
                <a:lnTo>
                  <a:pt x="116636" y="82232"/>
                </a:lnTo>
                <a:lnTo>
                  <a:pt x="113849" y="78473"/>
                </a:lnTo>
                <a:close/>
              </a:path>
              <a:path w="1303654" h="215264">
                <a:moveTo>
                  <a:pt x="188353" y="80733"/>
                </a:moveTo>
                <a:lnTo>
                  <a:pt x="162572" y="80733"/>
                </a:lnTo>
                <a:lnTo>
                  <a:pt x="162572" y="167449"/>
                </a:lnTo>
                <a:lnTo>
                  <a:pt x="171500" y="206235"/>
                </a:lnTo>
                <a:lnTo>
                  <a:pt x="189166" y="213563"/>
                </a:lnTo>
                <a:lnTo>
                  <a:pt x="204343" y="213563"/>
                </a:lnTo>
                <a:lnTo>
                  <a:pt x="210870" y="212801"/>
                </a:lnTo>
                <a:lnTo>
                  <a:pt x="218160" y="211289"/>
                </a:lnTo>
                <a:lnTo>
                  <a:pt x="214578" y="189725"/>
                </a:lnTo>
                <a:lnTo>
                  <a:pt x="199199" y="189725"/>
                </a:lnTo>
                <a:lnTo>
                  <a:pt x="196253" y="189102"/>
                </a:lnTo>
                <a:lnTo>
                  <a:pt x="192125" y="186651"/>
                </a:lnTo>
                <a:lnTo>
                  <a:pt x="190626" y="184988"/>
                </a:lnTo>
                <a:lnTo>
                  <a:pt x="188810" y="180835"/>
                </a:lnTo>
                <a:lnTo>
                  <a:pt x="188353" y="176149"/>
                </a:lnTo>
                <a:lnTo>
                  <a:pt x="188353" y="80733"/>
                </a:lnTo>
                <a:close/>
              </a:path>
              <a:path w="1303654" h="215264">
                <a:moveTo>
                  <a:pt x="214414" y="188734"/>
                </a:moveTo>
                <a:lnTo>
                  <a:pt x="209715" y="189395"/>
                </a:lnTo>
                <a:lnTo>
                  <a:pt x="205917" y="189725"/>
                </a:lnTo>
                <a:lnTo>
                  <a:pt x="214578" y="189725"/>
                </a:lnTo>
                <a:lnTo>
                  <a:pt x="214414" y="188734"/>
                </a:lnTo>
                <a:close/>
              </a:path>
              <a:path w="1303654" h="215264">
                <a:moveTo>
                  <a:pt x="214414" y="60871"/>
                </a:moveTo>
                <a:lnTo>
                  <a:pt x="143573" y="60871"/>
                </a:lnTo>
                <a:lnTo>
                  <a:pt x="143573" y="80733"/>
                </a:lnTo>
                <a:lnTo>
                  <a:pt x="214414" y="80733"/>
                </a:lnTo>
                <a:lnTo>
                  <a:pt x="214414" y="60871"/>
                </a:lnTo>
                <a:close/>
              </a:path>
              <a:path w="1303654" h="215264">
                <a:moveTo>
                  <a:pt x="188353" y="8229"/>
                </a:moveTo>
                <a:lnTo>
                  <a:pt x="162572" y="23545"/>
                </a:lnTo>
                <a:lnTo>
                  <a:pt x="162572" y="60871"/>
                </a:lnTo>
                <a:lnTo>
                  <a:pt x="188353" y="60871"/>
                </a:lnTo>
                <a:lnTo>
                  <a:pt x="188353" y="8229"/>
                </a:lnTo>
                <a:close/>
              </a:path>
              <a:path w="1303654" h="215264">
                <a:moveTo>
                  <a:pt x="262216" y="60871"/>
                </a:moveTo>
                <a:lnTo>
                  <a:pt x="238886" y="60871"/>
                </a:lnTo>
                <a:lnTo>
                  <a:pt x="238886" y="211581"/>
                </a:lnTo>
                <a:lnTo>
                  <a:pt x="264807" y="211581"/>
                </a:lnTo>
                <a:lnTo>
                  <a:pt x="264807" y="132676"/>
                </a:lnTo>
                <a:lnTo>
                  <a:pt x="265078" y="124749"/>
                </a:lnTo>
                <a:lnTo>
                  <a:pt x="283286" y="85534"/>
                </a:lnTo>
                <a:lnTo>
                  <a:pt x="288378" y="83858"/>
                </a:lnTo>
                <a:lnTo>
                  <a:pt x="315141" y="83858"/>
                </a:lnTo>
                <a:lnTo>
                  <a:pt x="315193" y="83718"/>
                </a:lnTo>
                <a:lnTo>
                  <a:pt x="262216" y="83718"/>
                </a:lnTo>
                <a:lnTo>
                  <a:pt x="262216" y="60871"/>
                </a:lnTo>
                <a:close/>
              </a:path>
              <a:path w="1303654" h="215264">
                <a:moveTo>
                  <a:pt x="315141" y="83858"/>
                </a:moveTo>
                <a:lnTo>
                  <a:pt x="300380" y="83858"/>
                </a:lnTo>
                <a:lnTo>
                  <a:pt x="306717" y="85712"/>
                </a:lnTo>
                <a:lnTo>
                  <a:pt x="313054" y="89395"/>
                </a:lnTo>
                <a:lnTo>
                  <a:pt x="315141" y="83858"/>
                </a:lnTo>
                <a:close/>
              </a:path>
              <a:path w="1303654" h="215264">
                <a:moveTo>
                  <a:pt x="295338" y="57467"/>
                </a:moveTo>
                <a:lnTo>
                  <a:pt x="289293" y="57467"/>
                </a:lnTo>
                <a:lnTo>
                  <a:pt x="283743" y="59169"/>
                </a:lnTo>
                <a:lnTo>
                  <a:pt x="262216" y="83718"/>
                </a:lnTo>
                <a:lnTo>
                  <a:pt x="315193" y="83718"/>
                </a:lnTo>
                <a:lnTo>
                  <a:pt x="321983" y="65697"/>
                </a:lnTo>
                <a:lnTo>
                  <a:pt x="315239" y="62096"/>
                </a:lnTo>
                <a:lnTo>
                  <a:pt x="308551" y="59524"/>
                </a:lnTo>
                <a:lnTo>
                  <a:pt x="301918" y="57981"/>
                </a:lnTo>
                <a:lnTo>
                  <a:pt x="295338" y="57467"/>
                </a:lnTo>
                <a:close/>
              </a:path>
              <a:path w="1303654" h="215264">
                <a:moveTo>
                  <a:pt x="398576" y="57467"/>
                </a:moveTo>
                <a:lnTo>
                  <a:pt x="357700" y="69281"/>
                </a:lnTo>
                <a:lnTo>
                  <a:pt x="332117" y="103730"/>
                </a:lnTo>
                <a:lnTo>
                  <a:pt x="327151" y="137502"/>
                </a:lnTo>
                <a:lnTo>
                  <a:pt x="328380" y="154852"/>
                </a:lnTo>
                <a:lnTo>
                  <a:pt x="346798" y="194614"/>
                </a:lnTo>
                <a:lnTo>
                  <a:pt x="384105" y="213711"/>
                </a:lnTo>
                <a:lnTo>
                  <a:pt x="400011" y="214985"/>
                </a:lnTo>
                <a:lnTo>
                  <a:pt x="412742" y="214187"/>
                </a:lnTo>
                <a:lnTo>
                  <a:pt x="451685" y="195177"/>
                </a:lnTo>
                <a:lnTo>
                  <a:pt x="452626" y="193979"/>
                </a:lnTo>
                <a:lnTo>
                  <a:pt x="400151" y="193979"/>
                </a:lnTo>
                <a:lnTo>
                  <a:pt x="390974" y="193155"/>
                </a:lnTo>
                <a:lnTo>
                  <a:pt x="358217" y="164676"/>
                </a:lnTo>
                <a:lnTo>
                  <a:pt x="353936" y="142748"/>
                </a:lnTo>
                <a:lnTo>
                  <a:pt x="467982" y="142748"/>
                </a:lnTo>
                <a:lnTo>
                  <a:pt x="468122" y="135940"/>
                </a:lnTo>
                <a:lnTo>
                  <a:pt x="467143" y="121754"/>
                </a:lnTo>
                <a:lnTo>
                  <a:pt x="355371" y="121754"/>
                </a:lnTo>
                <a:lnTo>
                  <a:pt x="356699" y="112384"/>
                </a:lnTo>
                <a:lnTo>
                  <a:pt x="382425" y="81416"/>
                </a:lnTo>
                <a:lnTo>
                  <a:pt x="398856" y="78473"/>
                </a:lnTo>
                <a:lnTo>
                  <a:pt x="449014" y="78473"/>
                </a:lnTo>
                <a:lnTo>
                  <a:pt x="448691" y="78041"/>
                </a:lnTo>
                <a:lnTo>
                  <a:pt x="438265" y="69040"/>
                </a:lnTo>
                <a:lnTo>
                  <a:pt x="426439" y="62611"/>
                </a:lnTo>
                <a:lnTo>
                  <a:pt x="413209" y="58753"/>
                </a:lnTo>
                <a:lnTo>
                  <a:pt x="398576" y="57467"/>
                </a:lnTo>
                <a:close/>
              </a:path>
              <a:path w="1303654" h="215264">
                <a:moveTo>
                  <a:pt x="440474" y="163042"/>
                </a:moveTo>
                <a:lnTo>
                  <a:pt x="413372" y="192133"/>
                </a:lnTo>
                <a:lnTo>
                  <a:pt x="400151" y="193979"/>
                </a:lnTo>
                <a:lnTo>
                  <a:pt x="452626" y="193979"/>
                </a:lnTo>
                <a:lnTo>
                  <a:pt x="458228" y="186848"/>
                </a:lnTo>
                <a:lnTo>
                  <a:pt x="463419" y="177224"/>
                </a:lnTo>
                <a:lnTo>
                  <a:pt x="467258" y="166306"/>
                </a:lnTo>
                <a:lnTo>
                  <a:pt x="440474" y="163042"/>
                </a:lnTo>
                <a:close/>
              </a:path>
              <a:path w="1303654" h="215264">
                <a:moveTo>
                  <a:pt x="449014" y="78473"/>
                </a:moveTo>
                <a:lnTo>
                  <a:pt x="398856" y="78473"/>
                </a:lnTo>
                <a:lnTo>
                  <a:pt x="408264" y="79395"/>
                </a:lnTo>
                <a:lnTo>
                  <a:pt x="416753" y="82161"/>
                </a:lnTo>
                <a:lnTo>
                  <a:pt x="439504" y="112836"/>
                </a:lnTo>
                <a:lnTo>
                  <a:pt x="440766" y="121754"/>
                </a:lnTo>
                <a:lnTo>
                  <a:pt x="467143" y="121754"/>
                </a:lnTo>
                <a:lnTo>
                  <a:pt x="466907" y="118326"/>
                </a:lnTo>
                <a:lnTo>
                  <a:pt x="463264" y="102804"/>
                </a:lnTo>
                <a:lnTo>
                  <a:pt x="457192" y="89376"/>
                </a:lnTo>
                <a:lnTo>
                  <a:pt x="449014" y="78473"/>
                </a:lnTo>
                <a:close/>
              </a:path>
              <a:path w="1303654" h="215264">
                <a:moveTo>
                  <a:pt x="617101" y="78613"/>
                </a:moveTo>
                <a:lnTo>
                  <a:pt x="559409" y="78613"/>
                </a:lnTo>
                <a:lnTo>
                  <a:pt x="568598" y="79153"/>
                </a:lnTo>
                <a:lnTo>
                  <a:pt x="576583" y="80775"/>
                </a:lnTo>
                <a:lnTo>
                  <a:pt x="583362" y="83477"/>
                </a:lnTo>
                <a:lnTo>
                  <a:pt x="588937" y="87261"/>
                </a:lnTo>
                <a:lnTo>
                  <a:pt x="593826" y="91528"/>
                </a:lnTo>
                <a:lnTo>
                  <a:pt x="596277" y="98856"/>
                </a:lnTo>
                <a:lnTo>
                  <a:pt x="596277" y="110210"/>
                </a:lnTo>
                <a:lnTo>
                  <a:pt x="549909" y="124726"/>
                </a:lnTo>
                <a:lnTo>
                  <a:pt x="539635" y="125958"/>
                </a:lnTo>
                <a:lnTo>
                  <a:pt x="531952" y="127241"/>
                </a:lnTo>
                <a:lnTo>
                  <a:pt x="498233" y="145516"/>
                </a:lnTo>
                <a:lnTo>
                  <a:pt x="489711" y="164465"/>
                </a:lnTo>
                <a:lnTo>
                  <a:pt x="489711" y="171843"/>
                </a:lnTo>
                <a:lnTo>
                  <a:pt x="510749" y="208159"/>
                </a:lnTo>
                <a:lnTo>
                  <a:pt x="541985" y="214985"/>
                </a:lnTo>
                <a:lnTo>
                  <a:pt x="549500" y="214675"/>
                </a:lnTo>
                <a:lnTo>
                  <a:pt x="591162" y="198575"/>
                </a:lnTo>
                <a:lnTo>
                  <a:pt x="595766" y="194970"/>
                </a:lnTo>
                <a:lnTo>
                  <a:pt x="538099" y="194970"/>
                </a:lnTo>
                <a:lnTo>
                  <a:pt x="530440" y="192709"/>
                </a:lnTo>
                <a:lnTo>
                  <a:pt x="519976" y="183616"/>
                </a:lnTo>
                <a:lnTo>
                  <a:pt x="517359" y="177939"/>
                </a:lnTo>
                <a:lnTo>
                  <a:pt x="517359" y="166687"/>
                </a:lnTo>
                <a:lnTo>
                  <a:pt x="553796" y="145592"/>
                </a:lnTo>
                <a:lnTo>
                  <a:pt x="567029" y="143497"/>
                </a:lnTo>
                <a:lnTo>
                  <a:pt x="578496" y="141190"/>
                </a:lnTo>
                <a:lnTo>
                  <a:pt x="588198" y="138672"/>
                </a:lnTo>
                <a:lnTo>
                  <a:pt x="596137" y="135940"/>
                </a:lnTo>
                <a:lnTo>
                  <a:pt x="622394" y="135940"/>
                </a:lnTo>
                <a:lnTo>
                  <a:pt x="622338" y="103022"/>
                </a:lnTo>
                <a:lnTo>
                  <a:pt x="621906" y="95161"/>
                </a:lnTo>
                <a:lnTo>
                  <a:pt x="621042" y="90817"/>
                </a:lnTo>
                <a:lnTo>
                  <a:pt x="619505" y="83820"/>
                </a:lnTo>
                <a:lnTo>
                  <a:pt x="617101" y="78613"/>
                </a:lnTo>
                <a:close/>
              </a:path>
              <a:path w="1303654" h="215264">
                <a:moveTo>
                  <a:pt x="623945" y="192989"/>
                </a:moveTo>
                <a:lnTo>
                  <a:pt x="598297" y="192989"/>
                </a:lnTo>
                <a:lnTo>
                  <a:pt x="599058" y="200088"/>
                </a:lnTo>
                <a:lnTo>
                  <a:pt x="600786" y="206286"/>
                </a:lnTo>
                <a:lnTo>
                  <a:pt x="603478" y="211581"/>
                </a:lnTo>
                <a:lnTo>
                  <a:pt x="630542" y="211581"/>
                </a:lnTo>
                <a:lnTo>
                  <a:pt x="627278" y="205803"/>
                </a:lnTo>
                <a:lnTo>
                  <a:pt x="625106" y="199771"/>
                </a:lnTo>
                <a:lnTo>
                  <a:pt x="624001" y="193484"/>
                </a:lnTo>
                <a:lnTo>
                  <a:pt x="623945" y="192989"/>
                </a:lnTo>
                <a:close/>
              </a:path>
              <a:path w="1303654" h="215264">
                <a:moveTo>
                  <a:pt x="622394" y="135940"/>
                </a:moveTo>
                <a:lnTo>
                  <a:pt x="596137" y="135940"/>
                </a:lnTo>
                <a:lnTo>
                  <a:pt x="596022" y="148805"/>
                </a:lnTo>
                <a:lnTo>
                  <a:pt x="595876" y="153238"/>
                </a:lnTo>
                <a:lnTo>
                  <a:pt x="574827" y="188518"/>
                </a:lnTo>
                <a:lnTo>
                  <a:pt x="548182" y="194970"/>
                </a:lnTo>
                <a:lnTo>
                  <a:pt x="595766" y="194970"/>
                </a:lnTo>
                <a:lnTo>
                  <a:pt x="598297" y="192989"/>
                </a:lnTo>
                <a:lnTo>
                  <a:pt x="623945" y="192989"/>
                </a:lnTo>
                <a:lnTo>
                  <a:pt x="623275" y="187131"/>
                </a:lnTo>
                <a:lnTo>
                  <a:pt x="622755" y="177503"/>
                </a:lnTo>
                <a:lnTo>
                  <a:pt x="622493" y="166687"/>
                </a:lnTo>
                <a:lnTo>
                  <a:pt x="622394" y="135940"/>
                </a:lnTo>
                <a:close/>
              </a:path>
              <a:path w="1303654" h="215264">
                <a:moveTo>
                  <a:pt x="563156" y="57467"/>
                </a:moveTo>
                <a:lnTo>
                  <a:pt x="521406" y="65731"/>
                </a:lnTo>
                <a:lnTo>
                  <a:pt x="496187" y="96239"/>
                </a:lnTo>
                <a:lnTo>
                  <a:pt x="494182" y="103873"/>
                </a:lnTo>
                <a:lnTo>
                  <a:pt x="519518" y="107276"/>
                </a:lnTo>
                <a:lnTo>
                  <a:pt x="521895" y="99866"/>
                </a:lnTo>
                <a:lnTo>
                  <a:pt x="524835" y="93672"/>
                </a:lnTo>
                <a:lnTo>
                  <a:pt x="559409" y="78613"/>
                </a:lnTo>
                <a:lnTo>
                  <a:pt x="617101" y="78613"/>
                </a:lnTo>
                <a:lnTo>
                  <a:pt x="616794" y="77977"/>
                </a:lnTo>
                <a:lnTo>
                  <a:pt x="580902" y="58600"/>
                </a:lnTo>
                <a:lnTo>
                  <a:pt x="572488" y="57750"/>
                </a:lnTo>
                <a:lnTo>
                  <a:pt x="563156" y="57467"/>
                </a:lnTo>
                <a:close/>
              </a:path>
              <a:path w="1303654" h="215264">
                <a:moveTo>
                  <a:pt x="684390" y="60871"/>
                </a:moveTo>
                <a:lnTo>
                  <a:pt x="661212" y="60871"/>
                </a:lnTo>
                <a:lnTo>
                  <a:pt x="661212" y="211581"/>
                </a:lnTo>
                <a:lnTo>
                  <a:pt x="687133" y="211581"/>
                </a:lnTo>
                <a:lnTo>
                  <a:pt x="687133" y="133388"/>
                </a:lnTo>
                <a:lnTo>
                  <a:pt x="687393" y="123703"/>
                </a:lnTo>
                <a:lnTo>
                  <a:pt x="710106" y="82016"/>
                </a:lnTo>
                <a:lnTo>
                  <a:pt x="684390" y="82016"/>
                </a:lnTo>
                <a:lnTo>
                  <a:pt x="684390" y="60871"/>
                </a:lnTo>
                <a:close/>
              </a:path>
              <a:path w="1303654" h="215264">
                <a:moveTo>
                  <a:pt x="772443" y="79603"/>
                </a:moveTo>
                <a:lnTo>
                  <a:pt x="734606" y="79603"/>
                </a:lnTo>
                <a:lnTo>
                  <a:pt x="741514" y="82435"/>
                </a:lnTo>
                <a:lnTo>
                  <a:pt x="745744" y="88112"/>
                </a:lnTo>
                <a:lnTo>
                  <a:pt x="752081" y="211581"/>
                </a:lnTo>
                <a:lnTo>
                  <a:pt x="778001" y="211581"/>
                </a:lnTo>
                <a:lnTo>
                  <a:pt x="778021" y="123703"/>
                </a:lnTo>
                <a:lnTo>
                  <a:pt x="794324" y="85550"/>
                </a:lnTo>
                <a:lnTo>
                  <a:pt x="797580" y="83858"/>
                </a:lnTo>
                <a:lnTo>
                  <a:pt x="773963" y="83858"/>
                </a:lnTo>
                <a:lnTo>
                  <a:pt x="772443" y="79603"/>
                </a:lnTo>
                <a:close/>
              </a:path>
              <a:path w="1303654" h="215264">
                <a:moveTo>
                  <a:pt x="862714" y="79603"/>
                </a:moveTo>
                <a:lnTo>
                  <a:pt x="821385" y="79603"/>
                </a:lnTo>
                <a:lnTo>
                  <a:pt x="826566" y="80975"/>
                </a:lnTo>
                <a:lnTo>
                  <a:pt x="835405" y="86461"/>
                </a:lnTo>
                <a:lnTo>
                  <a:pt x="838453" y="90081"/>
                </a:lnTo>
                <a:lnTo>
                  <a:pt x="841806" y="99072"/>
                </a:lnTo>
                <a:lnTo>
                  <a:pt x="842560" y="105680"/>
                </a:lnTo>
                <a:lnTo>
                  <a:pt x="842645" y="211581"/>
                </a:lnTo>
                <a:lnTo>
                  <a:pt x="868426" y="211581"/>
                </a:lnTo>
                <a:lnTo>
                  <a:pt x="868318" y="106425"/>
                </a:lnTo>
                <a:lnTo>
                  <a:pt x="867661" y="96050"/>
                </a:lnTo>
                <a:lnTo>
                  <a:pt x="865366" y="85650"/>
                </a:lnTo>
                <a:lnTo>
                  <a:pt x="862714" y="79603"/>
                </a:lnTo>
                <a:close/>
              </a:path>
              <a:path w="1303654" h="215264">
                <a:moveTo>
                  <a:pt x="821194" y="57467"/>
                </a:moveTo>
                <a:lnTo>
                  <a:pt x="807333" y="59117"/>
                </a:lnTo>
                <a:lnTo>
                  <a:pt x="794840" y="64066"/>
                </a:lnTo>
                <a:lnTo>
                  <a:pt x="783716" y="72313"/>
                </a:lnTo>
                <a:lnTo>
                  <a:pt x="773963" y="83858"/>
                </a:lnTo>
                <a:lnTo>
                  <a:pt x="797580" y="83858"/>
                </a:lnTo>
                <a:lnTo>
                  <a:pt x="800676" y="82248"/>
                </a:lnTo>
                <a:lnTo>
                  <a:pt x="807711" y="80265"/>
                </a:lnTo>
                <a:lnTo>
                  <a:pt x="815428" y="79603"/>
                </a:lnTo>
                <a:lnTo>
                  <a:pt x="862714" y="79603"/>
                </a:lnTo>
                <a:lnTo>
                  <a:pt x="861541" y="76929"/>
                </a:lnTo>
                <a:lnTo>
                  <a:pt x="856183" y="69888"/>
                </a:lnTo>
                <a:lnTo>
                  <a:pt x="849408" y="64454"/>
                </a:lnTo>
                <a:lnTo>
                  <a:pt x="841317" y="60572"/>
                </a:lnTo>
                <a:lnTo>
                  <a:pt x="831912" y="58243"/>
                </a:lnTo>
                <a:lnTo>
                  <a:pt x="821194" y="57467"/>
                </a:lnTo>
                <a:close/>
              </a:path>
              <a:path w="1303654" h="215264">
                <a:moveTo>
                  <a:pt x="730757" y="57467"/>
                </a:moveTo>
                <a:lnTo>
                  <a:pt x="692780" y="72032"/>
                </a:lnTo>
                <a:lnTo>
                  <a:pt x="684390" y="82016"/>
                </a:lnTo>
                <a:lnTo>
                  <a:pt x="710106" y="82016"/>
                </a:lnTo>
                <a:lnTo>
                  <a:pt x="710958" y="81495"/>
                </a:lnTo>
                <a:lnTo>
                  <a:pt x="717702" y="79603"/>
                </a:lnTo>
                <a:lnTo>
                  <a:pt x="772443" y="79603"/>
                </a:lnTo>
                <a:lnTo>
                  <a:pt x="770991" y="75539"/>
                </a:lnTo>
                <a:lnTo>
                  <a:pt x="738873" y="57901"/>
                </a:lnTo>
                <a:lnTo>
                  <a:pt x="730757" y="57467"/>
                </a:lnTo>
                <a:close/>
              </a:path>
              <a:path w="1303654" h="215264">
                <a:moveTo>
                  <a:pt x="959516" y="192709"/>
                </a:moveTo>
                <a:lnTo>
                  <a:pt x="929182" y="192709"/>
                </a:lnTo>
                <a:lnTo>
                  <a:pt x="937617" y="202453"/>
                </a:lnTo>
                <a:lnTo>
                  <a:pt x="947508" y="209415"/>
                </a:lnTo>
                <a:lnTo>
                  <a:pt x="958857" y="213592"/>
                </a:lnTo>
                <a:lnTo>
                  <a:pt x="971664" y="214985"/>
                </a:lnTo>
                <a:lnTo>
                  <a:pt x="984782" y="213664"/>
                </a:lnTo>
                <a:lnTo>
                  <a:pt x="996932" y="209699"/>
                </a:lnTo>
                <a:lnTo>
                  <a:pt x="1008113" y="203091"/>
                </a:lnTo>
                <a:lnTo>
                  <a:pt x="1018169" y="193979"/>
                </a:lnTo>
                <a:lnTo>
                  <a:pt x="969505" y="193979"/>
                </a:lnTo>
                <a:lnTo>
                  <a:pt x="959604" y="192746"/>
                </a:lnTo>
                <a:close/>
              </a:path>
              <a:path w="1303654" h="215264">
                <a:moveTo>
                  <a:pt x="931049" y="3543"/>
                </a:moveTo>
                <a:lnTo>
                  <a:pt x="905128" y="3543"/>
                </a:lnTo>
                <a:lnTo>
                  <a:pt x="905128" y="211581"/>
                </a:lnTo>
                <a:lnTo>
                  <a:pt x="929182" y="211581"/>
                </a:lnTo>
                <a:lnTo>
                  <a:pt x="929182" y="192709"/>
                </a:lnTo>
                <a:lnTo>
                  <a:pt x="959516" y="192709"/>
                </a:lnTo>
                <a:lnTo>
                  <a:pt x="930765" y="158435"/>
                </a:lnTo>
                <a:lnTo>
                  <a:pt x="928927" y="136080"/>
                </a:lnTo>
                <a:lnTo>
                  <a:pt x="928958" y="133959"/>
                </a:lnTo>
                <a:lnTo>
                  <a:pt x="941273" y="93014"/>
                </a:lnTo>
                <a:lnTo>
                  <a:pt x="970648" y="78473"/>
                </a:lnTo>
                <a:lnTo>
                  <a:pt x="1020095" y="78473"/>
                </a:lnTo>
                <a:lnTo>
                  <a:pt x="1019449" y="77762"/>
                </a:lnTo>
                <a:lnTo>
                  <a:pt x="931049" y="77762"/>
                </a:lnTo>
                <a:lnTo>
                  <a:pt x="931049" y="3543"/>
                </a:lnTo>
                <a:close/>
              </a:path>
              <a:path w="1303654" h="215264">
                <a:moveTo>
                  <a:pt x="1020095" y="78473"/>
                </a:moveTo>
                <a:lnTo>
                  <a:pt x="970648" y="78473"/>
                </a:lnTo>
                <a:lnTo>
                  <a:pt x="978765" y="79349"/>
                </a:lnTo>
                <a:lnTo>
                  <a:pt x="986259" y="81981"/>
                </a:lnTo>
                <a:lnTo>
                  <a:pt x="1010519" y="122291"/>
                </a:lnTo>
                <a:lnTo>
                  <a:pt x="1011262" y="136080"/>
                </a:lnTo>
                <a:lnTo>
                  <a:pt x="1010488" y="149591"/>
                </a:lnTo>
                <a:lnTo>
                  <a:pt x="992401" y="185798"/>
                </a:lnTo>
                <a:lnTo>
                  <a:pt x="969505" y="193979"/>
                </a:lnTo>
                <a:lnTo>
                  <a:pt x="1018169" y="193979"/>
                </a:lnTo>
                <a:lnTo>
                  <a:pt x="1036540" y="152225"/>
                </a:lnTo>
                <a:lnTo>
                  <a:pt x="1037755" y="133959"/>
                </a:lnTo>
                <a:lnTo>
                  <a:pt x="1037466" y="125920"/>
                </a:lnTo>
                <a:lnTo>
                  <a:pt x="1024252" y="84154"/>
                </a:lnTo>
                <a:lnTo>
                  <a:pt x="1020406" y="78816"/>
                </a:lnTo>
                <a:lnTo>
                  <a:pt x="1020095" y="78473"/>
                </a:lnTo>
                <a:close/>
              </a:path>
              <a:path w="1303654" h="215264">
                <a:moveTo>
                  <a:pt x="972959" y="57467"/>
                </a:moveTo>
                <a:lnTo>
                  <a:pt x="960781" y="58736"/>
                </a:lnTo>
                <a:lnTo>
                  <a:pt x="949737" y="62542"/>
                </a:lnTo>
                <a:lnTo>
                  <a:pt x="939826" y="68884"/>
                </a:lnTo>
                <a:lnTo>
                  <a:pt x="931049" y="77762"/>
                </a:lnTo>
                <a:lnTo>
                  <a:pt x="1019449" y="77762"/>
                </a:lnTo>
                <a:lnTo>
                  <a:pt x="979922" y="57817"/>
                </a:lnTo>
                <a:lnTo>
                  <a:pt x="972959" y="57467"/>
                </a:lnTo>
                <a:close/>
              </a:path>
              <a:path w="1303654" h="215264">
                <a:moveTo>
                  <a:pt x="1093330" y="60871"/>
                </a:moveTo>
                <a:lnTo>
                  <a:pt x="1067409" y="60871"/>
                </a:lnTo>
                <a:lnTo>
                  <a:pt x="1067429" y="165420"/>
                </a:lnTo>
                <a:lnTo>
                  <a:pt x="1080782" y="202183"/>
                </a:lnTo>
                <a:lnTo>
                  <a:pt x="1119682" y="214985"/>
                </a:lnTo>
                <a:lnTo>
                  <a:pt x="1134217" y="213387"/>
                </a:lnTo>
                <a:lnTo>
                  <a:pt x="1147151" y="208595"/>
                </a:lnTo>
                <a:lnTo>
                  <a:pt x="1158482" y="200610"/>
                </a:lnTo>
                <a:lnTo>
                  <a:pt x="1165114" y="192989"/>
                </a:lnTo>
                <a:lnTo>
                  <a:pt x="1117092" y="192989"/>
                </a:lnTo>
                <a:lnTo>
                  <a:pt x="1110564" y="191071"/>
                </a:lnTo>
                <a:lnTo>
                  <a:pt x="1093430" y="153643"/>
                </a:lnTo>
                <a:lnTo>
                  <a:pt x="1093330" y="60871"/>
                </a:lnTo>
                <a:close/>
              </a:path>
              <a:path w="1303654" h="215264">
                <a:moveTo>
                  <a:pt x="1191399" y="189433"/>
                </a:moveTo>
                <a:lnTo>
                  <a:pt x="1168209" y="189433"/>
                </a:lnTo>
                <a:lnTo>
                  <a:pt x="1168209" y="211581"/>
                </a:lnTo>
                <a:lnTo>
                  <a:pt x="1191399" y="211581"/>
                </a:lnTo>
                <a:lnTo>
                  <a:pt x="1191399" y="189433"/>
                </a:lnTo>
                <a:close/>
              </a:path>
              <a:path w="1303654" h="215264">
                <a:moveTo>
                  <a:pt x="1191399" y="60871"/>
                </a:moveTo>
                <a:lnTo>
                  <a:pt x="1165478" y="60871"/>
                </a:lnTo>
                <a:lnTo>
                  <a:pt x="1165478" y="141617"/>
                </a:lnTo>
                <a:lnTo>
                  <a:pt x="1165212" y="150695"/>
                </a:lnTo>
                <a:lnTo>
                  <a:pt x="1139939" y="191020"/>
                </a:lnTo>
                <a:lnTo>
                  <a:pt x="1132649" y="192989"/>
                </a:lnTo>
                <a:lnTo>
                  <a:pt x="1165114" y="192989"/>
                </a:lnTo>
                <a:lnTo>
                  <a:pt x="1168209" y="189433"/>
                </a:lnTo>
                <a:lnTo>
                  <a:pt x="1191399" y="189433"/>
                </a:lnTo>
                <a:lnTo>
                  <a:pt x="1191399" y="60871"/>
                </a:lnTo>
                <a:close/>
              </a:path>
              <a:path w="1303654" h="215264">
                <a:moveTo>
                  <a:pt x="1262672" y="80733"/>
                </a:moveTo>
                <a:lnTo>
                  <a:pt x="1236891" y="80733"/>
                </a:lnTo>
                <a:lnTo>
                  <a:pt x="1236891" y="211581"/>
                </a:lnTo>
                <a:lnTo>
                  <a:pt x="1262672" y="211581"/>
                </a:lnTo>
                <a:lnTo>
                  <a:pt x="1262672" y="80733"/>
                </a:lnTo>
                <a:close/>
              </a:path>
              <a:path w="1303654" h="215264">
                <a:moveTo>
                  <a:pt x="1292478" y="60871"/>
                </a:moveTo>
                <a:lnTo>
                  <a:pt x="1213993" y="60871"/>
                </a:lnTo>
                <a:lnTo>
                  <a:pt x="1213993" y="80733"/>
                </a:lnTo>
                <a:lnTo>
                  <a:pt x="1292478" y="80733"/>
                </a:lnTo>
                <a:lnTo>
                  <a:pt x="1292478" y="60871"/>
                </a:lnTo>
                <a:close/>
              </a:path>
              <a:path w="1303654" h="215264">
                <a:moveTo>
                  <a:pt x="1286522" y="0"/>
                </a:moveTo>
                <a:lnTo>
                  <a:pt x="1279220" y="0"/>
                </a:lnTo>
                <a:lnTo>
                  <a:pt x="1271197" y="385"/>
                </a:lnTo>
                <a:lnTo>
                  <a:pt x="1239621" y="22275"/>
                </a:lnTo>
                <a:lnTo>
                  <a:pt x="1236891" y="34709"/>
                </a:lnTo>
                <a:lnTo>
                  <a:pt x="1236891" y="60871"/>
                </a:lnTo>
                <a:lnTo>
                  <a:pt x="1262672" y="60871"/>
                </a:lnTo>
                <a:lnTo>
                  <a:pt x="1262672" y="37884"/>
                </a:lnTo>
                <a:lnTo>
                  <a:pt x="1264297" y="31686"/>
                </a:lnTo>
                <a:lnTo>
                  <a:pt x="1270825" y="25069"/>
                </a:lnTo>
                <a:lnTo>
                  <a:pt x="1276388" y="23406"/>
                </a:lnTo>
                <a:lnTo>
                  <a:pt x="1299775" y="23406"/>
                </a:lnTo>
                <a:lnTo>
                  <a:pt x="1303413" y="2552"/>
                </a:lnTo>
                <a:lnTo>
                  <a:pt x="1294587" y="850"/>
                </a:lnTo>
                <a:lnTo>
                  <a:pt x="1286522" y="0"/>
                </a:lnTo>
                <a:close/>
              </a:path>
              <a:path w="1303654" h="215264">
                <a:moveTo>
                  <a:pt x="1299775" y="23406"/>
                </a:moveTo>
                <a:lnTo>
                  <a:pt x="1289062" y="23406"/>
                </a:lnTo>
                <a:lnTo>
                  <a:pt x="1294155" y="23875"/>
                </a:lnTo>
                <a:lnTo>
                  <a:pt x="1299527" y="24828"/>
                </a:lnTo>
                <a:lnTo>
                  <a:pt x="1299775" y="234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13427" y="5024234"/>
            <a:ext cx="1332230" cy="561340"/>
          </a:xfrm>
          <a:custGeom>
            <a:avLst/>
            <a:gdLst/>
            <a:ahLst/>
            <a:cxnLst/>
            <a:rect l="l" t="t" r="r" b="b"/>
            <a:pathLst>
              <a:path w="1332229" h="561339">
                <a:moveTo>
                  <a:pt x="0" y="561210"/>
                </a:moveTo>
                <a:lnTo>
                  <a:pt x="1332194" y="561210"/>
                </a:lnTo>
                <a:lnTo>
                  <a:pt x="1332194" y="0"/>
                </a:lnTo>
                <a:lnTo>
                  <a:pt x="0" y="0"/>
                </a:lnTo>
                <a:lnTo>
                  <a:pt x="0" y="561210"/>
                </a:lnTo>
              </a:path>
            </a:pathLst>
          </a:custGeom>
          <a:ln w="50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34698" y="5186997"/>
            <a:ext cx="1082040" cy="211454"/>
          </a:xfrm>
          <a:custGeom>
            <a:avLst/>
            <a:gdLst/>
            <a:ahLst/>
            <a:cxnLst/>
            <a:rect l="l" t="t" r="r" b="b"/>
            <a:pathLst>
              <a:path w="1082039" h="211454">
                <a:moveTo>
                  <a:pt x="25920" y="0"/>
                </a:moveTo>
                <a:lnTo>
                  <a:pt x="0" y="0"/>
                </a:lnTo>
                <a:lnTo>
                  <a:pt x="0" y="29375"/>
                </a:lnTo>
                <a:lnTo>
                  <a:pt x="25920" y="29375"/>
                </a:lnTo>
                <a:lnTo>
                  <a:pt x="25920" y="0"/>
                </a:lnTo>
                <a:close/>
              </a:path>
              <a:path w="1082039" h="211454">
                <a:moveTo>
                  <a:pt x="25920" y="57340"/>
                </a:moveTo>
                <a:lnTo>
                  <a:pt x="0" y="57340"/>
                </a:lnTo>
                <a:lnTo>
                  <a:pt x="0" y="208038"/>
                </a:lnTo>
                <a:lnTo>
                  <a:pt x="25920" y="208038"/>
                </a:lnTo>
                <a:lnTo>
                  <a:pt x="25920" y="57340"/>
                </a:lnTo>
                <a:close/>
              </a:path>
              <a:path w="1082039" h="211454">
                <a:moveTo>
                  <a:pt x="122936" y="53924"/>
                </a:moveTo>
                <a:lnTo>
                  <a:pt x="85247" y="63348"/>
                </a:lnTo>
                <a:lnTo>
                  <a:pt x="57135" y="96253"/>
                </a:lnTo>
                <a:lnTo>
                  <a:pt x="51231" y="132689"/>
                </a:lnTo>
                <a:lnTo>
                  <a:pt x="52469" y="150658"/>
                </a:lnTo>
                <a:lnTo>
                  <a:pt x="71031" y="191160"/>
                </a:lnTo>
                <a:lnTo>
                  <a:pt x="107653" y="210175"/>
                </a:lnTo>
                <a:lnTo>
                  <a:pt x="122936" y="211442"/>
                </a:lnTo>
                <a:lnTo>
                  <a:pt x="132753" y="210866"/>
                </a:lnTo>
                <a:lnTo>
                  <a:pt x="174783" y="191136"/>
                </a:lnTo>
                <a:lnTo>
                  <a:pt x="175371" y="190449"/>
                </a:lnTo>
                <a:lnTo>
                  <a:pt x="122936" y="190449"/>
                </a:lnTo>
                <a:lnTo>
                  <a:pt x="113617" y="189544"/>
                </a:lnTo>
                <a:lnTo>
                  <a:pt x="81078" y="157997"/>
                </a:lnTo>
                <a:lnTo>
                  <a:pt x="77876" y="132689"/>
                </a:lnTo>
                <a:lnTo>
                  <a:pt x="78676" y="119125"/>
                </a:lnTo>
                <a:lnTo>
                  <a:pt x="97507" y="83138"/>
                </a:lnTo>
                <a:lnTo>
                  <a:pt x="122936" y="75069"/>
                </a:lnTo>
                <a:lnTo>
                  <a:pt x="175106" y="75069"/>
                </a:lnTo>
                <a:lnTo>
                  <a:pt x="174498" y="74294"/>
                </a:lnTo>
                <a:lnTo>
                  <a:pt x="163767" y="65384"/>
                </a:lnTo>
                <a:lnTo>
                  <a:pt x="151598" y="59018"/>
                </a:lnTo>
                <a:lnTo>
                  <a:pt x="137988" y="55197"/>
                </a:lnTo>
                <a:lnTo>
                  <a:pt x="122936" y="53924"/>
                </a:lnTo>
                <a:close/>
              </a:path>
              <a:path w="1082039" h="211454">
                <a:moveTo>
                  <a:pt x="175106" y="75069"/>
                </a:moveTo>
                <a:lnTo>
                  <a:pt x="122936" y="75069"/>
                </a:lnTo>
                <a:lnTo>
                  <a:pt x="132125" y="75970"/>
                </a:lnTo>
                <a:lnTo>
                  <a:pt x="140528" y="78671"/>
                </a:lnTo>
                <a:lnTo>
                  <a:pt x="167063" y="118705"/>
                </a:lnTo>
                <a:lnTo>
                  <a:pt x="167819" y="132689"/>
                </a:lnTo>
                <a:lnTo>
                  <a:pt x="167068" y="145719"/>
                </a:lnTo>
                <a:lnTo>
                  <a:pt x="148239" y="182305"/>
                </a:lnTo>
                <a:lnTo>
                  <a:pt x="122936" y="190449"/>
                </a:lnTo>
                <a:lnTo>
                  <a:pt x="175371" y="190449"/>
                </a:lnTo>
                <a:lnTo>
                  <a:pt x="193958" y="144326"/>
                </a:lnTo>
                <a:lnTo>
                  <a:pt x="194513" y="130555"/>
                </a:lnTo>
                <a:lnTo>
                  <a:pt x="193262" y="113580"/>
                </a:lnTo>
                <a:lnTo>
                  <a:pt x="189510" y="98544"/>
                </a:lnTo>
                <a:lnTo>
                  <a:pt x="183256" y="85448"/>
                </a:lnTo>
                <a:lnTo>
                  <a:pt x="175106" y="75069"/>
                </a:lnTo>
                <a:close/>
              </a:path>
              <a:path w="1082039" h="211454">
                <a:moveTo>
                  <a:pt x="238848" y="159080"/>
                </a:moveTo>
                <a:lnTo>
                  <a:pt x="213220" y="163055"/>
                </a:lnTo>
                <a:lnTo>
                  <a:pt x="216087" y="174311"/>
                </a:lnTo>
                <a:lnTo>
                  <a:pt x="220365" y="184096"/>
                </a:lnTo>
                <a:lnTo>
                  <a:pt x="252336" y="208394"/>
                </a:lnTo>
                <a:lnTo>
                  <a:pt x="278599" y="211442"/>
                </a:lnTo>
                <a:lnTo>
                  <a:pt x="287365" y="211056"/>
                </a:lnTo>
                <a:lnTo>
                  <a:pt x="323438" y="197821"/>
                </a:lnTo>
                <a:lnTo>
                  <a:pt x="330600" y="190449"/>
                </a:lnTo>
                <a:lnTo>
                  <a:pt x="278447" y="190449"/>
                </a:lnTo>
                <a:lnTo>
                  <a:pt x="270087" y="189942"/>
                </a:lnTo>
                <a:lnTo>
                  <a:pt x="240413" y="166228"/>
                </a:lnTo>
                <a:lnTo>
                  <a:pt x="238848" y="159080"/>
                </a:lnTo>
                <a:close/>
              </a:path>
              <a:path w="1082039" h="211454">
                <a:moveTo>
                  <a:pt x="273850" y="53924"/>
                </a:moveTo>
                <a:lnTo>
                  <a:pt x="265874" y="53924"/>
                </a:lnTo>
                <a:lnTo>
                  <a:pt x="258406" y="54952"/>
                </a:lnTo>
                <a:lnTo>
                  <a:pt x="244431" y="59042"/>
                </a:lnTo>
                <a:lnTo>
                  <a:pt x="239001" y="61493"/>
                </a:lnTo>
                <a:lnTo>
                  <a:pt x="234962" y="64427"/>
                </a:lnTo>
                <a:lnTo>
                  <a:pt x="229590" y="68211"/>
                </a:lnTo>
                <a:lnTo>
                  <a:pt x="225336" y="72974"/>
                </a:lnTo>
                <a:lnTo>
                  <a:pt x="219100" y="84416"/>
                </a:lnTo>
                <a:lnTo>
                  <a:pt x="217538" y="90639"/>
                </a:lnTo>
                <a:lnTo>
                  <a:pt x="217538" y="104736"/>
                </a:lnTo>
                <a:lnTo>
                  <a:pt x="246534" y="134619"/>
                </a:lnTo>
                <a:lnTo>
                  <a:pt x="289055" y="146695"/>
                </a:lnTo>
                <a:lnTo>
                  <a:pt x="296667" y="148975"/>
                </a:lnTo>
                <a:lnTo>
                  <a:pt x="302300" y="151025"/>
                </a:lnTo>
                <a:lnTo>
                  <a:pt x="305955" y="152844"/>
                </a:lnTo>
                <a:lnTo>
                  <a:pt x="311048" y="156146"/>
                </a:lnTo>
                <a:lnTo>
                  <a:pt x="313588" y="160693"/>
                </a:lnTo>
                <a:lnTo>
                  <a:pt x="313588" y="172897"/>
                </a:lnTo>
                <a:lnTo>
                  <a:pt x="278447" y="190449"/>
                </a:lnTo>
                <a:lnTo>
                  <a:pt x="330600" y="190449"/>
                </a:lnTo>
                <a:lnTo>
                  <a:pt x="332676" y="187820"/>
                </a:lnTo>
                <a:lnTo>
                  <a:pt x="337705" y="180301"/>
                </a:lnTo>
                <a:lnTo>
                  <a:pt x="340165" y="172491"/>
                </a:lnTo>
                <a:lnTo>
                  <a:pt x="340233" y="155066"/>
                </a:lnTo>
                <a:lnTo>
                  <a:pt x="338162" y="147777"/>
                </a:lnTo>
                <a:lnTo>
                  <a:pt x="301947" y="123231"/>
                </a:lnTo>
                <a:lnTo>
                  <a:pt x="265925" y="113245"/>
                </a:lnTo>
                <a:lnTo>
                  <a:pt x="258292" y="111074"/>
                </a:lnTo>
                <a:lnTo>
                  <a:pt x="255701" y="110121"/>
                </a:lnTo>
                <a:lnTo>
                  <a:pt x="251193" y="108330"/>
                </a:lnTo>
                <a:lnTo>
                  <a:pt x="247878" y="106057"/>
                </a:lnTo>
                <a:lnTo>
                  <a:pt x="245770" y="103314"/>
                </a:lnTo>
                <a:lnTo>
                  <a:pt x="243649" y="100660"/>
                </a:lnTo>
                <a:lnTo>
                  <a:pt x="242595" y="97688"/>
                </a:lnTo>
                <a:lnTo>
                  <a:pt x="242595" y="89166"/>
                </a:lnTo>
                <a:lnTo>
                  <a:pt x="275716" y="74929"/>
                </a:lnTo>
                <a:lnTo>
                  <a:pt x="327066" y="74929"/>
                </a:lnTo>
                <a:lnTo>
                  <a:pt x="321221" y="67055"/>
                </a:lnTo>
                <a:lnTo>
                  <a:pt x="282569" y="54245"/>
                </a:lnTo>
                <a:lnTo>
                  <a:pt x="273850" y="53924"/>
                </a:lnTo>
                <a:close/>
              </a:path>
              <a:path w="1082039" h="211454">
                <a:moveTo>
                  <a:pt x="327066" y="74929"/>
                </a:moveTo>
                <a:lnTo>
                  <a:pt x="285800" y="74929"/>
                </a:lnTo>
                <a:lnTo>
                  <a:pt x="293598" y="77114"/>
                </a:lnTo>
                <a:lnTo>
                  <a:pt x="304634" y="85813"/>
                </a:lnTo>
                <a:lnTo>
                  <a:pt x="307975" y="91871"/>
                </a:lnTo>
                <a:lnTo>
                  <a:pt x="309130" y="99618"/>
                </a:lnTo>
                <a:lnTo>
                  <a:pt x="334467" y="96215"/>
                </a:lnTo>
                <a:lnTo>
                  <a:pt x="332841" y="86474"/>
                </a:lnTo>
                <a:lnTo>
                  <a:pt x="329857" y="78689"/>
                </a:lnTo>
                <a:lnTo>
                  <a:pt x="327066" y="74929"/>
                </a:lnTo>
                <a:close/>
              </a:path>
              <a:path w="1082039" h="211454">
                <a:moveTo>
                  <a:pt x="401574" y="77203"/>
                </a:moveTo>
                <a:lnTo>
                  <a:pt x="375792" y="77203"/>
                </a:lnTo>
                <a:lnTo>
                  <a:pt x="375792" y="163906"/>
                </a:lnTo>
                <a:lnTo>
                  <a:pt x="384721" y="202691"/>
                </a:lnTo>
                <a:lnTo>
                  <a:pt x="402386" y="210032"/>
                </a:lnTo>
                <a:lnTo>
                  <a:pt x="417563" y="210032"/>
                </a:lnTo>
                <a:lnTo>
                  <a:pt x="424091" y="209270"/>
                </a:lnTo>
                <a:lnTo>
                  <a:pt x="431380" y="207759"/>
                </a:lnTo>
                <a:lnTo>
                  <a:pt x="427800" y="186194"/>
                </a:lnTo>
                <a:lnTo>
                  <a:pt x="412419" y="186194"/>
                </a:lnTo>
                <a:lnTo>
                  <a:pt x="409473" y="185572"/>
                </a:lnTo>
                <a:lnTo>
                  <a:pt x="405345" y="183108"/>
                </a:lnTo>
                <a:lnTo>
                  <a:pt x="403860" y="181457"/>
                </a:lnTo>
                <a:lnTo>
                  <a:pt x="402031" y="177291"/>
                </a:lnTo>
                <a:lnTo>
                  <a:pt x="401574" y="172618"/>
                </a:lnTo>
                <a:lnTo>
                  <a:pt x="401574" y="77203"/>
                </a:lnTo>
                <a:close/>
              </a:path>
              <a:path w="1082039" h="211454">
                <a:moveTo>
                  <a:pt x="427634" y="185191"/>
                </a:moveTo>
                <a:lnTo>
                  <a:pt x="422935" y="185851"/>
                </a:lnTo>
                <a:lnTo>
                  <a:pt x="419138" y="186194"/>
                </a:lnTo>
                <a:lnTo>
                  <a:pt x="427800" y="186194"/>
                </a:lnTo>
                <a:lnTo>
                  <a:pt x="427634" y="185191"/>
                </a:lnTo>
                <a:close/>
              </a:path>
              <a:path w="1082039" h="211454">
                <a:moveTo>
                  <a:pt x="427634" y="57340"/>
                </a:moveTo>
                <a:lnTo>
                  <a:pt x="356793" y="57340"/>
                </a:lnTo>
                <a:lnTo>
                  <a:pt x="356793" y="77203"/>
                </a:lnTo>
                <a:lnTo>
                  <a:pt x="427634" y="77203"/>
                </a:lnTo>
                <a:lnTo>
                  <a:pt x="427634" y="57340"/>
                </a:lnTo>
                <a:close/>
              </a:path>
              <a:path w="1082039" h="211454">
                <a:moveTo>
                  <a:pt x="401574" y="4686"/>
                </a:moveTo>
                <a:lnTo>
                  <a:pt x="375792" y="20015"/>
                </a:lnTo>
                <a:lnTo>
                  <a:pt x="375792" y="57340"/>
                </a:lnTo>
                <a:lnTo>
                  <a:pt x="401574" y="57340"/>
                </a:lnTo>
                <a:lnTo>
                  <a:pt x="401574" y="4686"/>
                </a:lnTo>
                <a:close/>
              </a:path>
              <a:path w="1082039" h="211454">
                <a:moveTo>
                  <a:pt x="475437" y="57340"/>
                </a:moveTo>
                <a:lnTo>
                  <a:pt x="452119" y="57340"/>
                </a:lnTo>
                <a:lnTo>
                  <a:pt x="452119" y="208038"/>
                </a:lnTo>
                <a:lnTo>
                  <a:pt x="478027" y="208038"/>
                </a:lnTo>
                <a:lnTo>
                  <a:pt x="478027" y="129146"/>
                </a:lnTo>
                <a:lnTo>
                  <a:pt x="478299" y="121211"/>
                </a:lnTo>
                <a:lnTo>
                  <a:pt x="496519" y="82003"/>
                </a:lnTo>
                <a:lnTo>
                  <a:pt x="501599" y="80327"/>
                </a:lnTo>
                <a:lnTo>
                  <a:pt x="528357" y="80327"/>
                </a:lnTo>
                <a:lnTo>
                  <a:pt x="528410" y="80187"/>
                </a:lnTo>
                <a:lnTo>
                  <a:pt x="475437" y="80187"/>
                </a:lnTo>
                <a:lnTo>
                  <a:pt x="475437" y="57340"/>
                </a:lnTo>
                <a:close/>
              </a:path>
              <a:path w="1082039" h="211454">
                <a:moveTo>
                  <a:pt x="528357" y="80327"/>
                </a:moveTo>
                <a:lnTo>
                  <a:pt x="513600" y="80327"/>
                </a:lnTo>
                <a:lnTo>
                  <a:pt x="519938" y="82168"/>
                </a:lnTo>
                <a:lnTo>
                  <a:pt x="526275" y="85851"/>
                </a:lnTo>
                <a:lnTo>
                  <a:pt x="528357" y="80327"/>
                </a:lnTo>
                <a:close/>
              </a:path>
              <a:path w="1082039" h="211454">
                <a:moveTo>
                  <a:pt x="508558" y="53924"/>
                </a:moveTo>
                <a:lnTo>
                  <a:pt x="502513" y="53924"/>
                </a:lnTo>
                <a:lnTo>
                  <a:pt x="496963" y="55638"/>
                </a:lnTo>
                <a:lnTo>
                  <a:pt x="475437" y="80187"/>
                </a:lnTo>
                <a:lnTo>
                  <a:pt x="528410" y="80187"/>
                </a:lnTo>
                <a:lnTo>
                  <a:pt x="535203" y="62166"/>
                </a:lnTo>
                <a:lnTo>
                  <a:pt x="528459" y="58558"/>
                </a:lnTo>
                <a:lnTo>
                  <a:pt x="521771" y="55983"/>
                </a:lnTo>
                <a:lnTo>
                  <a:pt x="515138" y="54438"/>
                </a:lnTo>
                <a:lnTo>
                  <a:pt x="508558" y="53924"/>
                </a:lnTo>
                <a:close/>
              </a:path>
              <a:path w="1082039" h="211454">
                <a:moveTo>
                  <a:pt x="611797" y="53924"/>
                </a:moveTo>
                <a:lnTo>
                  <a:pt x="570920" y="65743"/>
                </a:lnTo>
                <a:lnTo>
                  <a:pt x="545338" y="100193"/>
                </a:lnTo>
                <a:lnTo>
                  <a:pt x="540372" y="133972"/>
                </a:lnTo>
                <a:lnTo>
                  <a:pt x="541601" y="151322"/>
                </a:lnTo>
                <a:lnTo>
                  <a:pt x="560031" y="191084"/>
                </a:lnTo>
                <a:lnTo>
                  <a:pt x="597325" y="210170"/>
                </a:lnTo>
                <a:lnTo>
                  <a:pt x="613232" y="211442"/>
                </a:lnTo>
                <a:lnTo>
                  <a:pt x="625962" y="210644"/>
                </a:lnTo>
                <a:lnTo>
                  <a:pt x="664905" y="191642"/>
                </a:lnTo>
                <a:lnTo>
                  <a:pt x="665842" y="190449"/>
                </a:lnTo>
                <a:lnTo>
                  <a:pt x="613384" y="190449"/>
                </a:lnTo>
                <a:lnTo>
                  <a:pt x="604199" y="189623"/>
                </a:lnTo>
                <a:lnTo>
                  <a:pt x="571438" y="161145"/>
                </a:lnTo>
                <a:lnTo>
                  <a:pt x="567156" y="139217"/>
                </a:lnTo>
                <a:lnTo>
                  <a:pt x="681202" y="139217"/>
                </a:lnTo>
                <a:lnTo>
                  <a:pt x="681342" y="132397"/>
                </a:lnTo>
                <a:lnTo>
                  <a:pt x="680364" y="118211"/>
                </a:lnTo>
                <a:lnTo>
                  <a:pt x="568591" y="118211"/>
                </a:lnTo>
                <a:lnTo>
                  <a:pt x="569920" y="108848"/>
                </a:lnTo>
                <a:lnTo>
                  <a:pt x="595645" y="77874"/>
                </a:lnTo>
                <a:lnTo>
                  <a:pt x="612076" y="74929"/>
                </a:lnTo>
                <a:lnTo>
                  <a:pt x="662225" y="74929"/>
                </a:lnTo>
                <a:lnTo>
                  <a:pt x="661911" y="74510"/>
                </a:lnTo>
                <a:lnTo>
                  <a:pt x="651485" y="65507"/>
                </a:lnTo>
                <a:lnTo>
                  <a:pt x="639659" y="59074"/>
                </a:lnTo>
                <a:lnTo>
                  <a:pt x="626430" y="55212"/>
                </a:lnTo>
                <a:lnTo>
                  <a:pt x="611797" y="53924"/>
                </a:lnTo>
                <a:close/>
              </a:path>
              <a:path w="1082039" h="211454">
                <a:moveTo>
                  <a:pt x="653694" y="159512"/>
                </a:moveTo>
                <a:lnTo>
                  <a:pt x="626594" y="188602"/>
                </a:lnTo>
                <a:lnTo>
                  <a:pt x="613384" y="190449"/>
                </a:lnTo>
                <a:lnTo>
                  <a:pt x="665842" y="190449"/>
                </a:lnTo>
                <a:lnTo>
                  <a:pt x="671449" y="183313"/>
                </a:lnTo>
                <a:lnTo>
                  <a:pt x="676640" y="173691"/>
                </a:lnTo>
                <a:lnTo>
                  <a:pt x="680478" y="162775"/>
                </a:lnTo>
                <a:lnTo>
                  <a:pt x="653694" y="159512"/>
                </a:lnTo>
                <a:close/>
              </a:path>
              <a:path w="1082039" h="211454">
                <a:moveTo>
                  <a:pt x="662225" y="74929"/>
                </a:moveTo>
                <a:lnTo>
                  <a:pt x="612076" y="74929"/>
                </a:lnTo>
                <a:lnTo>
                  <a:pt x="621484" y="75853"/>
                </a:lnTo>
                <a:lnTo>
                  <a:pt x="629973" y="78622"/>
                </a:lnTo>
                <a:lnTo>
                  <a:pt x="652724" y="109298"/>
                </a:lnTo>
                <a:lnTo>
                  <a:pt x="653986" y="118211"/>
                </a:lnTo>
                <a:lnTo>
                  <a:pt x="680364" y="118211"/>
                </a:lnTo>
                <a:lnTo>
                  <a:pt x="680127" y="114785"/>
                </a:lnTo>
                <a:lnTo>
                  <a:pt x="676484" y="99267"/>
                </a:lnTo>
                <a:lnTo>
                  <a:pt x="670412" y="85843"/>
                </a:lnTo>
                <a:lnTo>
                  <a:pt x="662225" y="74929"/>
                </a:lnTo>
                <a:close/>
              </a:path>
              <a:path w="1082039" h="211454">
                <a:moveTo>
                  <a:pt x="830316" y="75069"/>
                </a:moveTo>
                <a:lnTo>
                  <a:pt x="772629" y="75069"/>
                </a:lnTo>
                <a:lnTo>
                  <a:pt x="781819" y="75612"/>
                </a:lnTo>
                <a:lnTo>
                  <a:pt x="789803" y="77238"/>
                </a:lnTo>
                <a:lnTo>
                  <a:pt x="796582" y="79945"/>
                </a:lnTo>
                <a:lnTo>
                  <a:pt x="802157" y="83731"/>
                </a:lnTo>
                <a:lnTo>
                  <a:pt x="807046" y="87985"/>
                </a:lnTo>
                <a:lnTo>
                  <a:pt x="809498" y="95326"/>
                </a:lnTo>
                <a:lnTo>
                  <a:pt x="809498" y="106667"/>
                </a:lnTo>
                <a:lnTo>
                  <a:pt x="763130" y="121196"/>
                </a:lnTo>
                <a:lnTo>
                  <a:pt x="752855" y="122427"/>
                </a:lnTo>
                <a:lnTo>
                  <a:pt x="745172" y="123698"/>
                </a:lnTo>
                <a:lnTo>
                  <a:pt x="711453" y="141986"/>
                </a:lnTo>
                <a:lnTo>
                  <a:pt x="702932" y="160934"/>
                </a:lnTo>
                <a:lnTo>
                  <a:pt x="702932" y="168313"/>
                </a:lnTo>
                <a:lnTo>
                  <a:pt x="723969" y="204621"/>
                </a:lnTo>
                <a:lnTo>
                  <a:pt x="755205" y="211442"/>
                </a:lnTo>
                <a:lnTo>
                  <a:pt x="762720" y="211132"/>
                </a:lnTo>
                <a:lnTo>
                  <a:pt x="804383" y="195039"/>
                </a:lnTo>
                <a:lnTo>
                  <a:pt x="808974" y="191439"/>
                </a:lnTo>
                <a:lnTo>
                  <a:pt x="751319" y="191439"/>
                </a:lnTo>
                <a:lnTo>
                  <a:pt x="743661" y="189166"/>
                </a:lnTo>
                <a:lnTo>
                  <a:pt x="733196" y="180086"/>
                </a:lnTo>
                <a:lnTo>
                  <a:pt x="730580" y="174409"/>
                </a:lnTo>
                <a:lnTo>
                  <a:pt x="730580" y="163156"/>
                </a:lnTo>
                <a:lnTo>
                  <a:pt x="767016" y="142049"/>
                </a:lnTo>
                <a:lnTo>
                  <a:pt x="780249" y="139960"/>
                </a:lnTo>
                <a:lnTo>
                  <a:pt x="791716" y="137656"/>
                </a:lnTo>
                <a:lnTo>
                  <a:pt x="801419" y="135136"/>
                </a:lnTo>
                <a:lnTo>
                  <a:pt x="809358" y="132397"/>
                </a:lnTo>
                <a:lnTo>
                  <a:pt x="835614" y="132397"/>
                </a:lnTo>
                <a:lnTo>
                  <a:pt x="835558" y="99479"/>
                </a:lnTo>
                <a:lnTo>
                  <a:pt x="835126" y="91630"/>
                </a:lnTo>
                <a:lnTo>
                  <a:pt x="834263" y="87274"/>
                </a:lnTo>
                <a:lnTo>
                  <a:pt x="832726" y="80276"/>
                </a:lnTo>
                <a:lnTo>
                  <a:pt x="830316" y="75069"/>
                </a:lnTo>
                <a:close/>
              </a:path>
              <a:path w="1082039" h="211454">
                <a:moveTo>
                  <a:pt x="837164" y="189445"/>
                </a:moveTo>
                <a:lnTo>
                  <a:pt x="811517" y="189445"/>
                </a:lnTo>
                <a:lnTo>
                  <a:pt x="812279" y="196545"/>
                </a:lnTo>
                <a:lnTo>
                  <a:pt x="814006" y="202742"/>
                </a:lnTo>
                <a:lnTo>
                  <a:pt x="816698" y="208038"/>
                </a:lnTo>
                <a:lnTo>
                  <a:pt x="843775" y="208038"/>
                </a:lnTo>
                <a:lnTo>
                  <a:pt x="840511" y="202272"/>
                </a:lnTo>
                <a:lnTo>
                  <a:pt x="838326" y="196240"/>
                </a:lnTo>
                <a:lnTo>
                  <a:pt x="837222" y="189953"/>
                </a:lnTo>
                <a:lnTo>
                  <a:pt x="837164" y="189445"/>
                </a:lnTo>
                <a:close/>
              </a:path>
              <a:path w="1082039" h="211454">
                <a:moveTo>
                  <a:pt x="835614" y="132397"/>
                </a:moveTo>
                <a:lnTo>
                  <a:pt x="809358" y="132397"/>
                </a:lnTo>
                <a:lnTo>
                  <a:pt x="809242" y="145275"/>
                </a:lnTo>
                <a:lnTo>
                  <a:pt x="809096" y="149702"/>
                </a:lnTo>
                <a:lnTo>
                  <a:pt x="788047" y="184988"/>
                </a:lnTo>
                <a:lnTo>
                  <a:pt x="761403" y="191439"/>
                </a:lnTo>
                <a:lnTo>
                  <a:pt x="808974" y="191439"/>
                </a:lnTo>
                <a:lnTo>
                  <a:pt x="811517" y="189445"/>
                </a:lnTo>
                <a:lnTo>
                  <a:pt x="837164" y="189445"/>
                </a:lnTo>
                <a:lnTo>
                  <a:pt x="836496" y="183595"/>
                </a:lnTo>
                <a:lnTo>
                  <a:pt x="835975" y="173967"/>
                </a:lnTo>
                <a:lnTo>
                  <a:pt x="835713" y="163156"/>
                </a:lnTo>
                <a:lnTo>
                  <a:pt x="835614" y="132397"/>
                </a:lnTo>
                <a:close/>
              </a:path>
              <a:path w="1082039" h="211454">
                <a:moveTo>
                  <a:pt x="776376" y="53924"/>
                </a:moveTo>
                <a:lnTo>
                  <a:pt x="734621" y="62199"/>
                </a:lnTo>
                <a:lnTo>
                  <a:pt x="709407" y="92703"/>
                </a:lnTo>
                <a:lnTo>
                  <a:pt x="707402" y="100329"/>
                </a:lnTo>
                <a:lnTo>
                  <a:pt x="732739" y="103746"/>
                </a:lnTo>
                <a:lnTo>
                  <a:pt x="735115" y="96333"/>
                </a:lnTo>
                <a:lnTo>
                  <a:pt x="738055" y="90136"/>
                </a:lnTo>
                <a:lnTo>
                  <a:pt x="772629" y="75069"/>
                </a:lnTo>
                <a:lnTo>
                  <a:pt x="830316" y="75069"/>
                </a:lnTo>
                <a:lnTo>
                  <a:pt x="830046" y="74485"/>
                </a:lnTo>
                <a:lnTo>
                  <a:pt x="794123" y="55064"/>
                </a:lnTo>
                <a:lnTo>
                  <a:pt x="785708" y="54209"/>
                </a:lnTo>
                <a:lnTo>
                  <a:pt x="776376" y="53924"/>
                </a:lnTo>
                <a:close/>
              </a:path>
              <a:path w="1082039" h="211454">
                <a:moveTo>
                  <a:pt x="897610" y="57340"/>
                </a:moveTo>
                <a:lnTo>
                  <a:pt x="874433" y="57340"/>
                </a:lnTo>
                <a:lnTo>
                  <a:pt x="874433" y="208038"/>
                </a:lnTo>
                <a:lnTo>
                  <a:pt x="900353" y="208038"/>
                </a:lnTo>
                <a:lnTo>
                  <a:pt x="900353" y="129844"/>
                </a:lnTo>
                <a:lnTo>
                  <a:pt x="900615" y="120160"/>
                </a:lnTo>
                <a:lnTo>
                  <a:pt x="923325" y="78486"/>
                </a:lnTo>
                <a:lnTo>
                  <a:pt x="897610" y="78486"/>
                </a:lnTo>
                <a:lnTo>
                  <a:pt x="897610" y="57340"/>
                </a:lnTo>
                <a:close/>
              </a:path>
              <a:path w="1082039" h="211454">
                <a:moveTo>
                  <a:pt x="985666" y="76073"/>
                </a:moveTo>
                <a:lnTo>
                  <a:pt x="947826" y="76073"/>
                </a:lnTo>
                <a:lnTo>
                  <a:pt x="954735" y="78905"/>
                </a:lnTo>
                <a:lnTo>
                  <a:pt x="958964" y="84581"/>
                </a:lnTo>
                <a:lnTo>
                  <a:pt x="965301" y="208038"/>
                </a:lnTo>
                <a:lnTo>
                  <a:pt x="991222" y="208038"/>
                </a:lnTo>
                <a:lnTo>
                  <a:pt x="991242" y="120160"/>
                </a:lnTo>
                <a:lnTo>
                  <a:pt x="1007544" y="82014"/>
                </a:lnTo>
                <a:lnTo>
                  <a:pt x="1010791" y="80327"/>
                </a:lnTo>
                <a:lnTo>
                  <a:pt x="987183" y="80327"/>
                </a:lnTo>
                <a:lnTo>
                  <a:pt x="985666" y="76073"/>
                </a:lnTo>
                <a:close/>
              </a:path>
              <a:path w="1082039" h="211454">
                <a:moveTo>
                  <a:pt x="1075936" y="76073"/>
                </a:moveTo>
                <a:lnTo>
                  <a:pt x="1034605" y="76073"/>
                </a:lnTo>
                <a:lnTo>
                  <a:pt x="1039787" y="77444"/>
                </a:lnTo>
                <a:lnTo>
                  <a:pt x="1048626" y="82930"/>
                </a:lnTo>
                <a:lnTo>
                  <a:pt x="1051674" y="86550"/>
                </a:lnTo>
                <a:lnTo>
                  <a:pt x="1055027" y="95529"/>
                </a:lnTo>
                <a:lnTo>
                  <a:pt x="1055792" y="102139"/>
                </a:lnTo>
                <a:lnTo>
                  <a:pt x="1055877" y="208038"/>
                </a:lnTo>
                <a:lnTo>
                  <a:pt x="1081646" y="208038"/>
                </a:lnTo>
                <a:lnTo>
                  <a:pt x="1081537" y="102882"/>
                </a:lnTo>
                <a:lnTo>
                  <a:pt x="1080881" y="92519"/>
                </a:lnTo>
                <a:lnTo>
                  <a:pt x="1078587" y="82118"/>
                </a:lnTo>
                <a:lnTo>
                  <a:pt x="1075936" y="76073"/>
                </a:lnTo>
                <a:close/>
              </a:path>
              <a:path w="1082039" h="211454">
                <a:moveTo>
                  <a:pt x="1034414" y="53924"/>
                </a:moveTo>
                <a:lnTo>
                  <a:pt x="1020553" y="55574"/>
                </a:lnTo>
                <a:lnTo>
                  <a:pt x="1008060" y="60525"/>
                </a:lnTo>
                <a:lnTo>
                  <a:pt x="996937" y="68776"/>
                </a:lnTo>
                <a:lnTo>
                  <a:pt x="987183" y="80327"/>
                </a:lnTo>
                <a:lnTo>
                  <a:pt x="1010791" y="80327"/>
                </a:lnTo>
                <a:lnTo>
                  <a:pt x="1013898" y="78713"/>
                </a:lnTo>
                <a:lnTo>
                  <a:pt x="1020937" y="76732"/>
                </a:lnTo>
                <a:lnTo>
                  <a:pt x="1028661" y="76073"/>
                </a:lnTo>
                <a:lnTo>
                  <a:pt x="1075936" y="76073"/>
                </a:lnTo>
                <a:lnTo>
                  <a:pt x="1074761" y="73393"/>
                </a:lnTo>
                <a:lnTo>
                  <a:pt x="1069403" y="66344"/>
                </a:lnTo>
                <a:lnTo>
                  <a:pt x="1062631" y="60910"/>
                </a:lnTo>
                <a:lnTo>
                  <a:pt x="1054542" y="57029"/>
                </a:lnTo>
                <a:lnTo>
                  <a:pt x="1045137" y="54700"/>
                </a:lnTo>
                <a:lnTo>
                  <a:pt x="1034414" y="53924"/>
                </a:lnTo>
                <a:close/>
              </a:path>
              <a:path w="1082039" h="211454">
                <a:moveTo>
                  <a:pt x="943978" y="53924"/>
                </a:moveTo>
                <a:lnTo>
                  <a:pt x="906000" y="68495"/>
                </a:lnTo>
                <a:lnTo>
                  <a:pt x="897610" y="78486"/>
                </a:lnTo>
                <a:lnTo>
                  <a:pt x="923325" y="78486"/>
                </a:lnTo>
                <a:lnTo>
                  <a:pt x="924178" y="77965"/>
                </a:lnTo>
                <a:lnTo>
                  <a:pt x="930922" y="76073"/>
                </a:lnTo>
                <a:lnTo>
                  <a:pt x="985666" y="76073"/>
                </a:lnTo>
                <a:lnTo>
                  <a:pt x="984211" y="71996"/>
                </a:lnTo>
                <a:lnTo>
                  <a:pt x="952093" y="54359"/>
                </a:lnTo>
                <a:lnTo>
                  <a:pt x="943978" y="539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28683" y="5871061"/>
            <a:ext cx="1906905" cy="561340"/>
          </a:xfrm>
          <a:custGeom>
            <a:avLst/>
            <a:gdLst/>
            <a:ahLst/>
            <a:cxnLst/>
            <a:rect l="l" t="t" r="r" b="b"/>
            <a:pathLst>
              <a:path w="1906904" h="561339">
                <a:moveTo>
                  <a:pt x="0" y="561210"/>
                </a:moveTo>
                <a:lnTo>
                  <a:pt x="1906766" y="561210"/>
                </a:lnTo>
                <a:lnTo>
                  <a:pt x="1906766" y="0"/>
                </a:lnTo>
                <a:lnTo>
                  <a:pt x="0" y="0"/>
                </a:lnTo>
                <a:lnTo>
                  <a:pt x="0" y="561210"/>
                </a:lnTo>
              </a:path>
            </a:pathLst>
          </a:custGeom>
          <a:ln w="50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73789" y="6025273"/>
            <a:ext cx="1598180" cy="2149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82112" y="6414719"/>
            <a:ext cx="4199909" cy="22749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64262" y="2488768"/>
            <a:ext cx="1525905" cy="185420"/>
          </a:xfrm>
          <a:custGeom>
            <a:avLst/>
            <a:gdLst/>
            <a:ahLst/>
            <a:cxnLst/>
            <a:rect l="l" t="t" r="r" b="b"/>
            <a:pathLst>
              <a:path w="1525904" h="185419">
                <a:moveTo>
                  <a:pt x="116954" y="0"/>
                </a:moveTo>
                <a:lnTo>
                  <a:pt x="76276" y="0"/>
                </a:lnTo>
                <a:lnTo>
                  <a:pt x="35598" y="20040"/>
                </a:lnTo>
                <a:lnTo>
                  <a:pt x="10172" y="50101"/>
                </a:lnTo>
                <a:lnTo>
                  <a:pt x="0" y="90195"/>
                </a:lnTo>
                <a:lnTo>
                  <a:pt x="10172" y="135293"/>
                </a:lnTo>
                <a:lnTo>
                  <a:pt x="35598" y="165353"/>
                </a:lnTo>
                <a:lnTo>
                  <a:pt x="76276" y="185394"/>
                </a:lnTo>
                <a:lnTo>
                  <a:pt x="116954" y="185394"/>
                </a:lnTo>
                <a:lnTo>
                  <a:pt x="157632" y="165353"/>
                </a:lnTo>
                <a:lnTo>
                  <a:pt x="183057" y="135293"/>
                </a:lnTo>
                <a:lnTo>
                  <a:pt x="193217" y="90195"/>
                </a:lnTo>
                <a:lnTo>
                  <a:pt x="183057" y="50101"/>
                </a:lnTo>
                <a:lnTo>
                  <a:pt x="157632" y="20040"/>
                </a:lnTo>
                <a:lnTo>
                  <a:pt x="116954" y="0"/>
                </a:lnTo>
                <a:close/>
              </a:path>
              <a:path w="1525904" h="185419">
                <a:moveTo>
                  <a:pt x="1337284" y="0"/>
                </a:moveTo>
                <a:lnTo>
                  <a:pt x="1337284" y="185394"/>
                </a:lnTo>
                <a:lnTo>
                  <a:pt x="1525422" y="90195"/>
                </a:lnTo>
                <a:lnTo>
                  <a:pt x="13372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64268" y="2488764"/>
            <a:ext cx="193675" cy="185420"/>
          </a:xfrm>
          <a:custGeom>
            <a:avLst/>
            <a:gdLst/>
            <a:ahLst/>
            <a:cxnLst/>
            <a:rect l="l" t="t" r="r" b="b"/>
            <a:pathLst>
              <a:path w="193675" h="185419">
                <a:moveTo>
                  <a:pt x="0" y="90194"/>
                </a:moveTo>
                <a:lnTo>
                  <a:pt x="10169" y="135291"/>
                </a:lnTo>
                <a:lnTo>
                  <a:pt x="35592" y="165356"/>
                </a:lnTo>
                <a:lnTo>
                  <a:pt x="76270" y="185399"/>
                </a:lnTo>
                <a:lnTo>
                  <a:pt x="116948" y="185399"/>
                </a:lnTo>
                <a:lnTo>
                  <a:pt x="157626" y="165356"/>
                </a:lnTo>
                <a:lnTo>
                  <a:pt x="183049" y="135291"/>
                </a:lnTo>
                <a:lnTo>
                  <a:pt x="193219" y="90194"/>
                </a:lnTo>
                <a:lnTo>
                  <a:pt x="183049" y="50108"/>
                </a:lnTo>
                <a:lnTo>
                  <a:pt x="157626" y="20043"/>
                </a:lnTo>
                <a:lnTo>
                  <a:pt x="116948" y="0"/>
                </a:lnTo>
                <a:lnTo>
                  <a:pt x="76270" y="0"/>
                </a:lnTo>
                <a:lnTo>
                  <a:pt x="35592" y="20043"/>
                </a:lnTo>
                <a:lnTo>
                  <a:pt x="10169" y="50108"/>
                </a:lnTo>
                <a:lnTo>
                  <a:pt x="0" y="90194"/>
                </a:lnTo>
              </a:path>
            </a:pathLst>
          </a:custGeom>
          <a:ln w="50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501547" y="2488764"/>
            <a:ext cx="188595" cy="185420"/>
          </a:xfrm>
          <a:custGeom>
            <a:avLst/>
            <a:gdLst/>
            <a:ahLst/>
            <a:cxnLst/>
            <a:rect l="l" t="t" r="r" b="b"/>
            <a:pathLst>
              <a:path w="188595" h="185419">
                <a:moveTo>
                  <a:pt x="0" y="0"/>
                </a:moveTo>
                <a:lnTo>
                  <a:pt x="0" y="185399"/>
                </a:lnTo>
                <a:lnTo>
                  <a:pt x="188134" y="90194"/>
                </a:lnTo>
                <a:lnTo>
                  <a:pt x="0" y="0"/>
                </a:lnTo>
              </a:path>
            </a:pathLst>
          </a:custGeom>
          <a:ln w="50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357487" y="2578959"/>
            <a:ext cx="1144270" cy="0"/>
          </a:xfrm>
          <a:custGeom>
            <a:avLst/>
            <a:gdLst/>
            <a:ahLst/>
            <a:cxnLst/>
            <a:rect l="l" t="t" r="r" b="b"/>
            <a:pathLst>
              <a:path w="1144270">
                <a:moveTo>
                  <a:pt x="0" y="0"/>
                </a:moveTo>
                <a:lnTo>
                  <a:pt x="0" y="0"/>
                </a:lnTo>
                <a:lnTo>
                  <a:pt x="1144060" y="0"/>
                </a:lnTo>
              </a:path>
            </a:pathLst>
          </a:custGeom>
          <a:ln w="50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879528" y="2864573"/>
            <a:ext cx="173355" cy="140335"/>
          </a:xfrm>
          <a:custGeom>
            <a:avLst/>
            <a:gdLst/>
            <a:ahLst/>
            <a:cxnLst/>
            <a:rect l="l" t="t" r="r" b="b"/>
            <a:pathLst>
              <a:path w="173354" h="140335">
                <a:moveTo>
                  <a:pt x="0" y="0"/>
                </a:moveTo>
                <a:lnTo>
                  <a:pt x="101688" y="140309"/>
                </a:lnTo>
                <a:lnTo>
                  <a:pt x="172872" y="501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879524" y="2864575"/>
            <a:ext cx="173355" cy="140335"/>
          </a:xfrm>
          <a:custGeom>
            <a:avLst/>
            <a:gdLst/>
            <a:ahLst/>
            <a:cxnLst/>
            <a:rect l="l" t="t" r="r" b="b"/>
            <a:pathLst>
              <a:path w="173354" h="140335">
                <a:moveTo>
                  <a:pt x="101694" y="140302"/>
                </a:moveTo>
                <a:lnTo>
                  <a:pt x="172880" y="5010"/>
                </a:lnTo>
                <a:lnTo>
                  <a:pt x="0" y="0"/>
                </a:lnTo>
                <a:lnTo>
                  <a:pt x="101694" y="140302"/>
                </a:lnTo>
              </a:path>
            </a:pathLst>
          </a:custGeom>
          <a:ln w="50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16811" y="2934726"/>
            <a:ext cx="1291590" cy="681990"/>
          </a:xfrm>
          <a:custGeom>
            <a:avLst/>
            <a:gdLst/>
            <a:ahLst/>
            <a:cxnLst/>
            <a:rect l="l" t="t" r="r" b="b"/>
            <a:pathLst>
              <a:path w="1291590" h="681989">
                <a:moveTo>
                  <a:pt x="1291516" y="681470"/>
                </a:moveTo>
                <a:lnTo>
                  <a:pt x="1291516" y="681470"/>
                </a:lnTo>
                <a:lnTo>
                  <a:pt x="0" y="0"/>
                </a:lnTo>
              </a:path>
            </a:pathLst>
          </a:custGeom>
          <a:ln w="50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50715" y="4177410"/>
            <a:ext cx="178435" cy="145415"/>
          </a:xfrm>
          <a:custGeom>
            <a:avLst/>
            <a:gdLst/>
            <a:ahLst/>
            <a:cxnLst/>
            <a:rect l="l" t="t" r="r" b="b"/>
            <a:pathLst>
              <a:path w="178435" h="145414">
                <a:moveTo>
                  <a:pt x="0" y="0"/>
                </a:moveTo>
                <a:lnTo>
                  <a:pt x="96608" y="145313"/>
                </a:lnTo>
                <a:lnTo>
                  <a:pt x="177965" y="1503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50720" y="4177407"/>
            <a:ext cx="178435" cy="145415"/>
          </a:xfrm>
          <a:custGeom>
            <a:avLst/>
            <a:gdLst/>
            <a:ahLst/>
            <a:cxnLst/>
            <a:rect l="l" t="t" r="r" b="b"/>
            <a:pathLst>
              <a:path w="178435" h="145414">
                <a:moveTo>
                  <a:pt x="96609" y="145313"/>
                </a:moveTo>
                <a:lnTo>
                  <a:pt x="177964" y="15032"/>
                </a:lnTo>
                <a:lnTo>
                  <a:pt x="0" y="0"/>
                </a:lnTo>
                <a:lnTo>
                  <a:pt x="96609" y="145313"/>
                </a:lnTo>
              </a:path>
            </a:pathLst>
          </a:custGeom>
          <a:ln w="50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88007" y="4257580"/>
            <a:ext cx="1291590" cy="767080"/>
          </a:xfrm>
          <a:custGeom>
            <a:avLst/>
            <a:gdLst/>
            <a:ahLst/>
            <a:cxnLst/>
            <a:rect l="l" t="t" r="r" b="b"/>
            <a:pathLst>
              <a:path w="1291589" h="767079">
                <a:moveTo>
                  <a:pt x="1291516" y="766653"/>
                </a:moveTo>
                <a:lnTo>
                  <a:pt x="1291516" y="766653"/>
                </a:lnTo>
                <a:lnTo>
                  <a:pt x="0" y="0"/>
                </a:lnTo>
              </a:path>
            </a:pathLst>
          </a:custGeom>
          <a:ln w="50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135444" y="4177410"/>
            <a:ext cx="173355" cy="145415"/>
          </a:xfrm>
          <a:custGeom>
            <a:avLst/>
            <a:gdLst/>
            <a:ahLst/>
            <a:cxnLst/>
            <a:rect l="l" t="t" r="r" b="b"/>
            <a:pathLst>
              <a:path w="173354" h="145414">
                <a:moveTo>
                  <a:pt x="172885" y="0"/>
                </a:moveTo>
                <a:lnTo>
                  <a:pt x="0" y="15036"/>
                </a:lnTo>
                <a:lnTo>
                  <a:pt x="81356" y="145313"/>
                </a:lnTo>
                <a:lnTo>
                  <a:pt x="1728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135448" y="4177407"/>
            <a:ext cx="173355" cy="145415"/>
          </a:xfrm>
          <a:custGeom>
            <a:avLst/>
            <a:gdLst/>
            <a:ahLst/>
            <a:cxnLst/>
            <a:rect l="l" t="t" r="r" b="b"/>
            <a:pathLst>
              <a:path w="173354" h="145414">
                <a:moveTo>
                  <a:pt x="0" y="15032"/>
                </a:moveTo>
                <a:lnTo>
                  <a:pt x="81355" y="145313"/>
                </a:lnTo>
                <a:lnTo>
                  <a:pt x="172880" y="0"/>
                </a:lnTo>
                <a:lnTo>
                  <a:pt x="0" y="15032"/>
                </a:lnTo>
              </a:path>
            </a:pathLst>
          </a:custGeom>
          <a:ln w="50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879524" y="4257580"/>
            <a:ext cx="1296670" cy="767080"/>
          </a:xfrm>
          <a:custGeom>
            <a:avLst/>
            <a:gdLst/>
            <a:ahLst/>
            <a:cxnLst/>
            <a:rect l="l" t="t" r="r" b="b"/>
            <a:pathLst>
              <a:path w="1296670" h="767079">
                <a:moveTo>
                  <a:pt x="0" y="766653"/>
                </a:moveTo>
                <a:lnTo>
                  <a:pt x="0" y="766653"/>
                </a:lnTo>
                <a:lnTo>
                  <a:pt x="1296601" y="0"/>
                </a:lnTo>
              </a:path>
            </a:pathLst>
          </a:custGeom>
          <a:ln w="50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706643" y="2864573"/>
            <a:ext cx="173355" cy="140335"/>
          </a:xfrm>
          <a:custGeom>
            <a:avLst/>
            <a:gdLst/>
            <a:ahLst/>
            <a:cxnLst/>
            <a:rect l="l" t="t" r="r" b="b"/>
            <a:pathLst>
              <a:path w="173354" h="140335">
                <a:moveTo>
                  <a:pt x="172885" y="0"/>
                </a:moveTo>
                <a:lnTo>
                  <a:pt x="0" y="5016"/>
                </a:lnTo>
                <a:lnTo>
                  <a:pt x="71183" y="140309"/>
                </a:lnTo>
                <a:lnTo>
                  <a:pt x="1728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706644" y="2864575"/>
            <a:ext cx="173355" cy="140335"/>
          </a:xfrm>
          <a:custGeom>
            <a:avLst/>
            <a:gdLst/>
            <a:ahLst/>
            <a:cxnLst/>
            <a:rect l="l" t="t" r="r" b="b"/>
            <a:pathLst>
              <a:path w="173354" h="140335">
                <a:moveTo>
                  <a:pt x="0" y="5010"/>
                </a:moveTo>
                <a:lnTo>
                  <a:pt x="71185" y="140302"/>
                </a:lnTo>
                <a:lnTo>
                  <a:pt x="172880" y="0"/>
                </a:lnTo>
                <a:lnTo>
                  <a:pt x="0" y="5010"/>
                </a:lnTo>
              </a:path>
            </a:pathLst>
          </a:custGeom>
          <a:ln w="50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450720" y="2934726"/>
            <a:ext cx="1291590" cy="681990"/>
          </a:xfrm>
          <a:custGeom>
            <a:avLst/>
            <a:gdLst/>
            <a:ahLst/>
            <a:cxnLst/>
            <a:rect l="l" t="t" r="r" b="b"/>
            <a:pathLst>
              <a:path w="1291589" h="681989">
                <a:moveTo>
                  <a:pt x="0" y="681470"/>
                </a:moveTo>
                <a:lnTo>
                  <a:pt x="0" y="681470"/>
                </a:lnTo>
                <a:lnTo>
                  <a:pt x="1291516" y="0"/>
                </a:lnTo>
              </a:path>
            </a:pathLst>
          </a:custGeom>
          <a:ln w="50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232053" y="4177410"/>
            <a:ext cx="158115" cy="155575"/>
          </a:xfrm>
          <a:custGeom>
            <a:avLst/>
            <a:gdLst/>
            <a:ahLst/>
            <a:cxnLst/>
            <a:rect l="l" t="t" r="r" b="b"/>
            <a:pathLst>
              <a:path w="158115" h="155575">
                <a:moveTo>
                  <a:pt x="76276" y="0"/>
                </a:moveTo>
                <a:lnTo>
                  <a:pt x="0" y="155333"/>
                </a:lnTo>
                <a:lnTo>
                  <a:pt x="157632" y="155333"/>
                </a:lnTo>
                <a:lnTo>
                  <a:pt x="762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232057" y="4177407"/>
            <a:ext cx="158115" cy="155575"/>
          </a:xfrm>
          <a:custGeom>
            <a:avLst/>
            <a:gdLst/>
            <a:ahLst/>
            <a:cxnLst/>
            <a:rect l="l" t="t" r="r" b="b"/>
            <a:pathLst>
              <a:path w="158115" h="155575">
                <a:moveTo>
                  <a:pt x="0" y="155335"/>
                </a:moveTo>
                <a:lnTo>
                  <a:pt x="157626" y="155335"/>
                </a:lnTo>
                <a:lnTo>
                  <a:pt x="76270" y="0"/>
                </a:lnTo>
                <a:lnTo>
                  <a:pt x="0" y="155335"/>
                </a:lnTo>
              </a:path>
            </a:pathLst>
          </a:custGeom>
          <a:ln w="50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308328" y="4332742"/>
            <a:ext cx="0" cy="2666365"/>
          </a:xfrm>
          <a:custGeom>
            <a:avLst/>
            <a:gdLst/>
            <a:ahLst/>
            <a:cxnLst/>
            <a:rect l="l" t="t" r="r" b="b"/>
            <a:pathLst>
              <a:path h="2666365">
                <a:moveTo>
                  <a:pt x="0" y="2665751"/>
                </a:moveTo>
                <a:lnTo>
                  <a:pt x="0" y="2665751"/>
                </a:lnTo>
                <a:lnTo>
                  <a:pt x="0" y="0"/>
                </a:lnTo>
              </a:path>
            </a:pathLst>
          </a:custGeom>
          <a:ln w="50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374451" y="4177410"/>
            <a:ext cx="158115" cy="155575"/>
          </a:xfrm>
          <a:custGeom>
            <a:avLst/>
            <a:gdLst/>
            <a:ahLst/>
            <a:cxnLst/>
            <a:rect l="l" t="t" r="r" b="b"/>
            <a:pathLst>
              <a:path w="158114" h="155575">
                <a:moveTo>
                  <a:pt x="76263" y="0"/>
                </a:moveTo>
                <a:lnTo>
                  <a:pt x="0" y="155333"/>
                </a:lnTo>
                <a:lnTo>
                  <a:pt x="157619" y="155333"/>
                </a:lnTo>
                <a:lnTo>
                  <a:pt x="762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374450" y="4177407"/>
            <a:ext cx="158115" cy="155575"/>
          </a:xfrm>
          <a:custGeom>
            <a:avLst/>
            <a:gdLst/>
            <a:ahLst/>
            <a:cxnLst/>
            <a:rect l="l" t="t" r="r" b="b"/>
            <a:pathLst>
              <a:path w="158114" h="155575">
                <a:moveTo>
                  <a:pt x="0" y="155335"/>
                </a:moveTo>
                <a:lnTo>
                  <a:pt x="157626" y="155335"/>
                </a:lnTo>
                <a:lnTo>
                  <a:pt x="76270" y="0"/>
                </a:lnTo>
                <a:lnTo>
                  <a:pt x="0" y="155335"/>
                </a:lnTo>
              </a:path>
            </a:pathLst>
          </a:custGeom>
          <a:ln w="50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450720" y="4332742"/>
            <a:ext cx="0" cy="2661285"/>
          </a:xfrm>
          <a:custGeom>
            <a:avLst/>
            <a:gdLst/>
            <a:ahLst/>
            <a:cxnLst/>
            <a:rect l="l" t="t" r="r" b="b"/>
            <a:pathLst>
              <a:path h="2661284">
                <a:moveTo>
                  <a:pt x="0" y="2660740"/>
                </a:moveTo>
                <a:lnTo>
                  <a:pt x="0" y="2660740"/>
                </a:lnTo>
                <a:lnTo>
                  <a:pt x="0" y="0"/>
                </a:lnTo>
              </a:path>
            </a:pathLst>
          </a:custGeom>
          <a:ln w="50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7900" y="1270000"/>
            <a:ext cx="3424554" cy="94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536825" algn="l"/>
              </a:tabLst>
            </a:pPr>
            <a:r>
              <a:rPr spc="-459" dirty="0"/>
              <a:t>V</a:t>
            </a:r>
            <a:r>
              <a:rPr dirty="0"/>
              <a:t>anilla	MI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55000" y="2463800"/>
            <a:ext cx="33210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IOS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16340" y="2849321"/>
            <a:ext cx="1461135" cy="241935"/>
          </a:xfrm>
          <a:custGeom>
            <a:avLst/>
            <a:gdLst/>
            <a:ahLst/>
            <a:cxnLst/>
            <a:rect l="l" t="t" r="r" b="b"/>
            <a:pathLst>
              <a:path w="1461134" h="241935">
                <a:moveTo>
                  <a:pt x="0" y="241581"/>
                </a:moveTo>
                <a:lnTo>
                  <a:pt x="1460779" y="241581"/>
                </a:lnTo>
                <a:lnTo>
                  <a:pt x="1460779" y="0"/>
                </a:lnTo>
                <a:lnTo>
                  <a:pt x="0" y="0"/>
                </a:lnTo>
                <a:lnTo>
                  <a:pt x="0" y="24158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16340" y="3090900"/>
            <a:ext cx="1461135" cy="482600"/>
          </a:xfrm>
          <a:custGeom>
            <a:avLst/>
            <a:gdLst/>
            <a:ahLst/>
            <a:cxnLst/>
            <a:rect l="l" t="t" r="r" b="b"/>
            <a:pathLst>
              <a:path w="1461134" h="482600">
                <a:moveTo>
                  <a:pt x="0" y="482600"/>
                </a:moveTo>
                <a:lnTo>
                  <a:pt x="1460779" y="482600"/>
                </a:lnTo>
                <a:lnTo>
                  <a:pt x="1460779" y="0"/>
                </a:lnTo>
                <a:lnTo>
                  <a:pt x="0" y="0"/>
                </a:lnTo>
                <a:lnTo>
                  <a:pt x="0" y="4826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75220" y="4066260"/>
            <a:ext cx="1948814" cy="1095375"/>
          </a:xfrm>
          <a:custGeom>
            <a:avLst/>
            <a:gdLst/>
            <a:ahLst/>
            <a:cxnLst/>
            <a:rect l="l" t="t" r="r" b="b"/>
            <a:pathLst>
              <a:path w="1948815" h="1095375">
                <a:moveTo>
                  <a:pt x="0" y="1095019"/>
                </a:moveTo>
                <a:lnTo>
                  <a:pt x="1948459" y="1095019"/>
                </a:lnTo>
                <a:lnTo>
                  <a:pt x="1948459" y="0"/>
                </a:lnTo>
                <a:lnTo>
                  <a:pt x="0" y="0"/>
                </a:lnTo>
                <a:lnTo>
                  <a:pt x="0" y="1095019"/>
                </a:lnTo>
                <a:close/>
              </a:path>
            </a:pathLst>
          </a:custGeom>
          <a:solidFill>
            <a:srgbClr val="00F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489440" y="4066260"/>
            <a:ext cx="1948814" cy="1095375"/>
          </a:xfrm>
          <a:custGeom>
            <a:avLst/>
            <a:gdLst/>
            <a:ahLst/>
            <a:cxnLst/>
            <a:rect l="l" t="t" r="r" b="b"/>
            <a:pathLst>
              <a:path w="1948815" h="1095375">
                <a:moveTo>
                  <a:pt x="0" y="1095019"/>
                </a:moveTo>
                <a:lnTo>
                  <a:pt x="1948459" y="1095019"/>
                </a:lnTo>
                <a:lnTo>
                  <a:pt x="1948459" y="0"/>
                </a:lnTo>
                <a:lnTo>
                  <a:pt x="0" y="0"/>
                </a:lnTo>
                <a:lnTo>
                  <a:pt x="0" y="1095019"/>
                </a:lnTo>
                <a:close/>
              </a:path>
            </a:pathLst>
          </a:custGeom>
          <a:solidFill>
            <a:srgbClr val="00A8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788400" y="3200400"/>
            <a:ext cx="2636520" cy="859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streambuf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ostream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51700" y="3835400"/>
            <a:ext cx="60833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istream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141739" y="3571798"/>
            <a:ext cx="104139" cy="86360"/>
          </a:xfrm>
          <a:custGeom>
            <a:avLst/>
            <a:gdLst/>
            <a:ahLst/>
            <a:cxnLst/>
            <a:rect l="l" t="t" r="r" b="b"/>
            <a:pathLst>
              <a:path w="104140" h="86360">
                <a:moveTo>
                  <a:pt x="0" y="0"/>
                </a:moveTo>
                <a:lnTo>
                  <a:pt x="40640" y="85801"/>
                </a:lnTo>
                <a:lnTo>
                  <a:pt x="103860" y="678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141739" y="3571798"/>
            <a:ext cx="104139" cy="86360"/>
          </a:xfrm>
          <a:custGeom>
            <a:avLst/>
            <a:gdLst/>
            <a:ahLst/>
            <a:cxnLst/>
            <a:rect l="l" t="t" r="r" b="b"/>
            <a:pathLst>
              <a:path w="104140" h="86360">
                <a:moveTo>
                  <a:pt x="40640" y="85795"/>
                </a:moveTo>
                <a:lnTo>
                  <a:pt x="0" y="0"/>
                </a:lnTo>
                <a:lnTo>
                  <a:pt x="103857" y="6773"/>
                </a:lnTo>
                <a:lnTo>
                  <a:pt x="40640" y="85795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148319" y="3614699"/>
            <a:ext cx="1014094" cy="452120"/>
          </a:xfrm>
          <a:custGeom>
            <a:avLst/>
            <a:gdLst/>
            <a:ahLst/>
            <a:cxnLst/>
            <a:rect l="l" t="t" r="r" b="b"/>
            <a:pathLst>
              <a:path w="1014095" h="452120">
                <a:moveTo>
                  <a:pt x="1013741" y="0"/>
                </a:moveTo>
                <a:lnTo>
                  <a:pt x="0" y="45155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245600" y="3569550"/>
            <a:ext cx="101600" cy="83820"/>
          </a:xfrm>
          <a:custGeom>
            <a:avLst/>
            <a:gdLst/>
            <a:ahLst/>
            <a:cxnLst/>
            <a:rect l="l" t="t" r="r" b="b"/>
            <a:pathLst>
              <a:path w="101600" h="83820">
                <a:moveTo>
                  <a:pt x="101600" y="0"/>
                </a:moveTo>
                <a:lnTo>
                  <a:pt x="0" y="9029"/>
                </a:lnTo>
                <a:lnTo>
                  <a:pt x="67729" y="83527"/>
                </a:lnTo>
                <a:lnTo>
                  <a:pt x="101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245600" y="3569550"/>
            <a:ext cx="101600" cy="83820"/>
          </a:xfrm>
          <a:custGeom>
            <a:avLst/>
            <a:gdLst/>
            <a:ahLst/>
            <a:cxnLst/>
            <a:rect l="l" t="t" r="r" b="b"/>
            <a:pathLst>
              <a:path w="101600" h="83820">
                <a:moveTo>
                  <a:pt x="101600" y="0"/>
                </a:moveTo>
                <a:lnTo>
                  <a:pt x="67733" y="83537"/>
                </a:lnTo>
                <a:lnTo>
                  <a:pt x="0" y="9031"/>
                </a:lnTo>
                <a:lnTo>
                  <a:pt x="1016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331400" y="3606800"/>
            <a:ext cx="1133475" cy="454025"/>
          </a:xfrm>
          <a:custGeom>
            <a:avLst/>
            <a:gdLst/>
            <a:ahLst/>
            <a:cxnLst/>
            <a:rect l="l" t="t" r="r" b="b"/>
            <a:pathLst>
              <a:path w="1133475" h="454025">
                <a:moveTo>
                  <a:pt x="0" y="0"/>
                </a:moveTo>
                <a:lnTo>
                  <a:pt x="1133405" y="45381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48319" y="6019800"/>
            <a:ext cx="2316480" cy="2555875"/>
          </a:xfrm>
          <a:custGeom>
            <a:avLst/>
            <a:gdLst/>
            <a:ahLst/>
            <a:cxnLst/>
            <a:rect l="l" t="t" r="r" b="b"/>
            <a:pathLst>
              <a:path w="2316479" h="2555875">
                <a:moveTo>
                  <a:pt x="0" y="2555803"/>
                </a:moveTo>
                <a:lnTo>
                  <a:pt x="2316479" y="2555803"/>
                </a:lnTo>
                <a:lnTo>
                  <a:pt x="2316479" y="0"/>
                </a:lnTo>
                <a:lnTo>
                  <a:pt x="0" y="0"/>
                </a:lnTo>
                <a:lnTo>
                  <a:pt x="0" y="2555803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48319" y="6019800"/>
            <a:ext cx="2316480" cy="2555875"/>
          </a:xfrm>
          <a:custGeom>
            <a:avLst/>
            <a:gdLst/>
            <a:ahLst/>
            <a:cxnLst/>
            <a:rect l="l" t="t" r="r" b="b"/>
            <a:pathLst>
              <a:path w="2316479" h="2555875">
                <a:moveTo>
                  <a:pt x="0" y="2555798"/>
                </a:moveTo>
                <a:lnTo>
                  <a:pt x="2316480" y="2555798"/>
                </a:lnTo>
                <a:lnTo>
                  <a:pt x="2316480" y="0"/>
                </a:lnTo>
                <a:lnTo>
                  <a:pt x="0" y="0"/>
                </a:lnTo>
                <a:lnTo>
                  <a:pt x="0" y="255579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363200" y="5161279"/>
            <a:ext cx="101600" cy="88900"/>
          </a:xfrm>
          <a:custGeom>
            <a:avLst/>
            <a:gdLst/>
            <a:ahLst/>
            <a:cxnLst/>
            <a:rect l="l" t="t" r="r" b="b"/>
            <a:pathLst>
              <a:path w="101600" h="88900">
                <a:moveTo>
                  <a:pt x="101600" y="0"/>
                </a:moveTo>
                <a:lnTo>
                  <a:pt x="0" y="17780"/>
                </a:lnTo>
                <a:lnTo>
                  <a:pt x="51930" y="88900"/>
                </a:lnTo>
                <a:lnTo>
                  <a:pt x="101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363200" y="5161279"/>
            <a:ext cx="101600" cy="88900"/>
          </a:xfrm>
          <a:custGeom>
            <a:avLst/>
            <a:gdLst/>
            <a:ahLst/>
            <a:cxnLst/>
            <a:rect l="l" t="t" r="r" b="b"/>
            <a:pathLst>
              <a:path w="101600" h="88900">
                <a:moveTo>
                  <a:pt x="51928" y="88900"/>
                </a:moveTo>
                <a:lnTo>
                  <a:pt x="0" y="17780"/>
                </a:lnTo>
                <a:lnTo>
                  <a:pt x="101600" y="0"/>
                </a:lnTo>
                <a:lnTo>
                  <a:pt x="51928" y="88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304299" y="5215470"/>
            <a:ext cx="1086485" cy="799465"/>
          </a:xfrm>
          <a:custGeom>
            <a:avLst/>
            <a:gdLst/>
            <a:ahLst/>
            <a:cxnLst/>
            <a:rect l="l" t="t" r="r" b="b"/>
            <a:pathLst>
              <a:path w="1086484" h="799464">
                <a:moveTo>
                  <a:pt x="1085990" y="0"/>
                </a:moveTo>
                <a:lnTo>
                  <a:pt x="0" y="799254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302500" y="4185920"/>
            <a:ext cx="1460500" cy="368300"/>
          </a:xfrm>
          <a:custGeom>
            <a:avLst/>
            <a:gdLst/>
            <a:ahLst/>
            <a:cxnLst/>
            <a:rect l="l" t="t" r="r" b="b"/>
            <a:pathLst>
              <a:path w="1460500" h="368300">
                <a:moveTo>
                  <a:pt x="0" y="368020"/>
                </a:moveTo>
                <a:lnTo>
                  <a:pt x="1460500" y="368020"/>
                </a:lnTo>
                <a:lnTo>
                  <a:pt x="1460500" y="0"/>
                </a:lnTo>
                <a:lnTo>
                  <a:pt x="0" y="0"/>
                </a:lnTo>
                <a:lnTo>
                  <a:pt x="0" y="3680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302500" y="4185920"/>
            <a:ext cx="1460500" cy="368300"/>
          </a:xfrm>
          <a:custGeom>
            <a:avLst/>
            <a:gdLst/>
            <a:ahLst/>
            <a:cxnLst/>
            <a:rect l="l" t="t" r="r" b="b"/>
            <a:pathLst>
              <a:path w="1460500" h="368300">
                <a:moveTo>
                  <a:pt x="0" y="368018"/>
                </a:moveTo>
                <a:lnTo>
                  <a:pt x="1460500" y="368018"/>
                </a:lnTo>
                <a:lnTo>
                  <a:pt x="1460500" y="0"/>
                </a:lnTo>
                <a:lnTo>
                  <a:pt x="0" y="0"/>
                </a:lnTo>
                <a:lnTo>
                  <a:pt x="0" y="36801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302500" y="4553940"/>
            <a:ext cx="1460500" cy="363855"/>
          </a:xfrm>
          <a:custGeom>
            <a:avLst/>
            <a:gdLst/>
            <a:ahLst/>
            <a:cxnLst/>
            <a:rect l="l" t="t" r="r" b="b"/>
            <a:pathLst>
              <a:path w="1460500" h="363854">
                <a:moveTo>
                  <a:pt x="0" y="363499"/>
                </a:moveTo>
                <a:lnTo>
                  <a:pt x="1460500" y="363499"/>
                </a:lnTo>
                <a:lnTo>
                  <a:pt x="1460500" y="0"/>
                </a:lnTo>
                <a:lnTo>
                  <a:pt x="0" y="0"/>
                </a:lnTo>
                <a:lnTo>
                  <a:pt x="0" y="3634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302500" y="4553940"/>
            <a:ext cx="1460500" cy="363855"/>
          </a:xfrm>
          <a:custGeom>
            <a:avLst/>
            <a:gdLst/>
            <a:ahLst/>
            <a:cxnLst/>
            <a:rect l="l" t="t" r="r" b="b"/>
            <a:pathLst>
              <a:path w="1460500" h="363854">
                <a:moveTo>
                  <a:pt x="0" y="363501"/>
                </a:moveTo>
                <a:lnTo>
                  <a:pt x="1460500" y="363501"/>
                </a:lnTo>
                <a:lnTo>
                  <a:pt x="1460500" y="0"/>
                </a:lnTo>
                <a:lnTo>
                  <a:pt x="0" y="0"/>
                </a:lnTo>
                <a:lnTo>
                  <a:pt x="0" y="36350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175220" y="4066260"/>
            <a:ext cx="1948814" cy="109537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412750">
              <a:lnSpc>
                <a:spcPct val="100000"/>
              </a:lnSpc>
              <a:spcBef>
                <a:spcPts val="910"/>
              </a:spcBef>
            </a:pPr>
            <a:r>
              <a:rPr sz="1400" dirty="0">
                <a:latin typeface="Arial"/>
                <a:cs typeface="Arial"/>
              </a:rPr>
              <a:t>streambuf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9733280" y="4185920"/>
            <a:ext cx="1461135" cy="368300"/>
          </a:xfrm>
          <a:custGeom>
            <a:avLst/>
            <a:gdLst/>
            <a:ahLst/>
            <a:cxnLst/>
            <a:rect l="l" t="t" r="r" b="b"/>
            <a:pathLst>
              <a:path w="1461134" h="368300">
                <a:moveTo>
                  <a:pt x="0" y="368020"/>
                </a:moveTo>
                <a:lnTo>
                  <a:pt x="1460779" y="368020"/>
                </a:lnTo>
                <a:lnTo>
                  <a:pt x="1460779" y="0"/>
                </a:lnTo>
                <a:lnTo>
                  <a:pt x="0" y="0"/>
                </a:lnTo>
                <a:lnTo>
                  <a:pt x="0" y="3680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733280" y="4185920"/>
            <a:ext cx="1461135" cy="368300"/>
          </a:xfrm>
          <a:custGeom>
            <a:avLst/>
            <a:gdLst/>
            <a:ahLst/>
            <a:cxnLst/>
            <a:rect l="l" t="t" r="r" b="b"/>
            <a:pathLst>
              <a:path w="1461134" h="368300">
                <a:moveTo>
                  <a:pt x="0" y="368018"/>
                </a:moveTo>
                <a:lnTo>
                  <a:pt x="1460779" y="368018"/>
                </a:lnTo>
                <a:lnTo>
                  <a:pt x="1460779" y="0"/>
                </a:lnTo>
                <a:lnTo>
                  <a:pt x="0" y="0"/>
                </a:lnTo>
                <a:lnTo>
                  <a:pt x="0" y="36801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733280" y="4553940"/>
            <a:ext cx="1461135" cy="363855"/>
          </a:xfrm>
          <a:custGeom>
            <a:avLst/>
            <a:gdLst/>
            <a:ahLst/>
            <a:cxnLst/>
            <a:rect l="l" t="t" r="r" b="b"/>
            <a:pathLst>
              <a:path w="1461134" h="363854">
                <a:moveTo>
                  <a:pt x="0" y="363499"/>
                </a:moveTo>
                <a:lnTo>
                  <a:pt x="1460779" y="363499"/>
                </a:lnTo>
                <a:lnTo>
                  <a:pt x="1460779" y="0"/>
                </a:lnTo>
                <a:lnTo>
                  <a:pt x="0" y="0"/>
                </a:lnTo>
                <a:lnTo>
                  <a:pt x="0" y="3634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733280" y="4553940"/>
            <a:ext cx="1461135" cy="363855"/>
          </a:xfrm>
          <a:custGeom>
            <a:avLst/>
            <a:gdLst/>
            <a:ahLst/>
            <a:cxnLst/>
            <a:rect l="l" t="t" r="r" b="b"/>
            <a:pathLst>
              <a:path w="1461134" h="363854">
                <a:moveTo>
                  <a:pt x="0" y="363501"/>
                </a:moveTo>
                <a:lnTo>
                  <a:pt x="1460779" y="363501"/>
                </a:lnTo>
                <a:lnTo>
                  <a:pt x="1460779" y="0"/>
                </a:lnTo>
                <a:lnTo>
                  <a:pt x="0" y="0"/>
                </a:lnTo>
                <a:lnTo>
                  <a:pt x="0" y="36350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9489440" y="4066260"/>
            <a:ext cx="1948814" cy="109537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523875">
              <a:lnSpc>
                <a:spcPct val="100000"/>
              </a:lnSpc>
              <a:spcBef>
                <a:spcPts val="910"/>
              </a:spcBef>
            </a:pPr>
            <a:r>
              <a:rPr sz="1400" dirty="0">
                <a:latin typeface="Arial"/>
                <a:cs typeface="Arial"/>
              </a:rPr>
              <a:t>streambuf</a:t>
            </a:r>
            <a:endParaRPr sz="14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148319" y="5161279"/>
            <a:ext cx="101600" cy="88900"/>
          </a:xfrm>
          <a:custGeom>
            <a:avLst/>
            <a:gdLst/>
            <a:ahLst/>
            <a:cxnLst/>
            <a:rect l="l" t="t" r="r" b="b"/>
            <a:pathLst>
              <a:path w="101600" h="88900">
                <a:moveTo>
                  <a:pt x="0" y="0"/>
                </a:moveTo>
                <a:lnTo>
                  <a:pt x="45161" y="88900"/>
                </a:lnTo>
                <a:lnTo>
                  <a:pt x="101600" y="1778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148319" y="5161279"/>
            <a:ext cx="101600" cy="88900"/>
          </a:xfrm>
          <a:custGeom>
            <a:avLst/>
            <a:gdLst/>
            <a:ahLst/>
            <a:cxnLst/>
            <a:rect l="l" t="t" r="r" b="b"/>
            <a:pathLst>
              <a:path w="101600" h="88900">
                <a:moveTo>
                  <a:pt x="101600" y="17780"/>
                </a:moveTo>
                <a:lnTo>
                  <a:pt x="45155" y="88900"/>
                </a:lnTo>
                <a:lnTo>
                  <a:pt x="0" y="0"/>
                </a:lnTo>
                <a:lnTo>
                  <a:pt x="101600" y="1778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222830" y="5215470"/>
            <a:ext cx="1082040" cy="799465"/>
          </a:xfrm>
          <a:custGeom>
            <a:avLst/>
            <a:gdLst/>
            <a:ahLst/>
            <a:cxnLst/>
            <a:rect l="l" t="t" r="r" b="b"/>
            <a:pathLst>
              <a:path w="1082040" h="799464">
                <a:moveTo>
                  <a:pt x="0" y="0"/>
                </a:moveTo>
                <a:lnTo>
                  <a:pt x="1081476" y="799252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331200" y="6134379"/>
            <a:ext cx="1948814" cy="1099820"/>
          </a:xfrm>
          <a:custGeom>
            <a:avLst/>
            <a:gdLst/>
            <a:ahLst/>
            <a:cxnLst/>
            <a:rect l="l" t="t" r="r" b="b"/>
            <a:pathLst>
              <a:path w="1948815" h="1099820">
                <a:moveTo>
                  <a:pt x="0" y="1099540"/>
                </a:moveTo>
                <a:lnTo>
                  <a:pt x="1948459" y="1099540"/>
                </a:lnTo>
                <a:lnTo>
                  <a:pt x="1948459" y="0"/>
                </a:lnTo>
                <a:lnTo>
                  <a:pt x="0" y="0"/>
                </a:lnTo>
                <a:lnTo>
                  <a:pt x="0" y="1099540"/>
                </a:lnTo>
                <a:close/>
              </a:path>
            </a:pathLst>
          </a:custGeom>
          <a:solidFill>
            <a:srgbClr val="00F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575040" y="6319520"/>
            <a:ext cx="1461135" cy="365760"/>
          </a:xfrm>
          <a:custGeom>
            <a:avLst/>
            <a:gdLst/>
            <a:ahLst/>
            <a:cxnLst/>
            <a:rect l="l" t="t" r="r" b="b"/>
            <a:pathLst>
              <a:path w="1461134" h="365759">
                <a:moveTo>
                  <a:pt x="0" y="365759"/>
                </a:moveTo>
                <a:lnTo>
                  <a:pt x="1460779" y="365759"/>
                </a:lnTo>
                <a:lnTo>
                  <a:pt x="1460779" y="0"/>
                </a:lnTo>
                <a:lnTo>
                  <a:pt x="0" y="0"/>
                </a:lnTo>
                <a:lnTo>
                  <a:pt x="0" y="3657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575040" y="6319520"/>
            <a:ext cx="1461135" cy="365760"/>
          </a:xfrm>
          <a:custGeom>
            <a:avLst/>
            <a:gdLst/>
            <a:ahLst/>
            <a:cxnLst/>
            <a:rect l="l" t="t" r="r" b="b"/>
            <a:pathLst>
              <a:path w="1461134" h="365759">
                <a:moveTo>
                  <a:pt x="0" y="365760"/>
                </a:moveTo>
                <a:lnTo>
                  <a:pt x="1460779" y="365760"/>
                </a:lnTo>
                <a:lnTo>
                  <a:pt x="1460779" y="0"/>
                </a:lnTo>
                <a:lnTo>
                  <a:pt x="0" y="0"/>
                </a:lnTo>
                <a:lnTo>
                  <a:pt x="0" y="36576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575040" y="6685280"/>
            <a:ext cx="1461135" cy="365760"/>
          </a:xfrm>
          <a:custGeom>
            <a:avLst/>
            <a:gdLst/>
            <a:ahLst/>
            <a:cxnLst/>
            <a:rect l="l" t="t" r="r" b="b"/>
            <a:pathLst>
              <a:path w="1461134" h="365759">
                <a:moveTo>
                  <a:pt x="0" y="365760"/>
                </a:moveTo>
                <a:lnTo>
                  <a:pt x="1460779" y="365760"/>
                </a:lnTo>
                <a:lnTo>
                  <a:pt x="1460779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575040" y="6685280"/>
            <a:ext cx="1461135" cy="365760"/>
          </a:xfrm>
          <a:custGeom>
            <a:avLst/>
            <a:gdLst/>
            <a:ahLst/>
            <a:cxnLst/>
            <a:rect l="l" t="t" r="r" b="b"/>
            <a:pathLst>
              <a:path w="1461134" h="365759">
                <a:moveTo>
                  <a:pt x="0" y="365760"/>
                </a:moveTo>
                <a:lnTo>
                  <a:pt x="1460779" y="365760"/>
                </a:lnTo>
                <a:lnTo>
                  <a:pt x="1460779" y="0"/>
                </a:lnTo>
                <a:lnTo>
                  <a:pt x="0" y="0"/>
                </a:lnTo>
                <a:lnTo>
                  <a:pt x="0" y="36576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8331200" y="6134379"/>
            <a:ext cx="1948814" cy="109982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marL="52705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streambuf</a:t>
            </a:r>
            <a:endParaRPr sz="14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8331200" y="7353579"/>
            <a:ext cx="1948814" cy="1097280"/>
          </a:xfrm>
          <a:custGeom>
            <a:avLst/>
            <a:gdLst/>
            <a:ahLst/>
            <a:cxnLst/>
            <a:rect l="l" t="t" r="r" b="b"/>
            <a:pathLst>
              <a:path w="1948815" h="1097279">
                <a:moveTo>
                  <a:pt x="0" y="1097280"/>
                </a:moveTo>
                <a:lnTo>
                  <a:pt x="1948459" y="1097280"/>
                </a:lnTo>
                <a:lnTo>
                  <a:pt x="1948459" y="0"/>
                </a:lnTo>
                <a:lnTo>
                  <a:pt x="0" y="0"/>
                </a:lnTo>
                <a:lnTo>
                  <a:pt x="0" y="1097280"/>
                </a:lnTo>
                <a:close/>
              </a:path>
            </a:pathLst>
          </a:custGeom>
          <a:solidFill>
            <a:srgbClr val="00A8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575040" y="7538719"/>
            <a:ext cx="1461135" cy="363855"/>
          </a:xfrm>
          <a:custGeom>
            <a:avLst/>
            <a:gdLst/>
            <a:ahLst/>
            <a:cxnLst/>
            <a:rect l="l" t="t" r="r" b="b"/>
            <a:pathLst>
              <a:path w="1461134" h="363854">
                <a:moveTo>
                  <a:pt x="0" y="363499"/>
                </a:moveTo>
                <a:lnTo>
                  <a:pt x="1460779" y="363499"/>
                </a:lnTo>
                <a:lnTo>
                  <a:pt x="1460779" y="0"/>
                </a:lnTo>
                <a:lnTo>
                  <a:pt x="0" y="0"/>
                </a:lnTo>
                <a:lnTo>
                  <a:pt x="0" y="3634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575040" y="7538719"/>
            <a:ext cx="1461135" cy="363855"/>
          </a:xfrm>
          <a:custGeom>
            <a:avLst/>
            <a:gdLst/>
            <a:ahLst/>
            <a:cxnLst/>
            <a:rect l="l" t="t" r="r" b="b"/>
            <a:pathLst>
              <a:path w="1461134" h="363854">
                <a:moveTo>
                  <a:pt x="0" y="363501"/>
                </a:moveTo>
                <a:lnTo>
                  <a:pt x="1460779" y="363501"/>
                </a:lnTo>
                <a:lnTo>
                  <a:pt x="1460779" y="0"/>
                </a:lnTo>
                <a:lnTo>
                  <a:pt x="0" y="0"/>
                </a:lnTo>
                <a:lnTo>
                  <a:pt x="0" y="36350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575040" y="7902219"/>
            <a:ext cx="1461135" cy="368300"/>
          </a:xfrm>
          <a:custGeom>
            <a:avLst/>
            <a:gdLst/>
            <a:ahLst/>
            <a:cxnLst/>
            <a:rect l="l" t="t" r="r" b="b"/>
            <a:pathLst>
              <a:path w="1461134" h="368300">
                <a:moveTo>
                  <a:pt x="0" y="368020"/>
                </a:moveTo>
                <a:lnTo>
                  <a:pt x="1460779" y="368020"/>
                </a:lnTo>
                <a:lnTo>
                  <a:pt x="1460779" y="0"/>
                </a:lnTo>
                <a:lnTo>
                  <a:pt x="0" y="0"/>
                </a:lnTo>
                <a:lnTo>
                  <a:pt x="0" y="3680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575040" y="7902219"/>
            <a:ext cx="1461135" cy="368300"/>
          </a:xfrm>
          <a:custGeom>
            <a:avLst/>
            <a:gdLst/>
            <a:ahLst/>
            <a:cxnLst/>
            <a:rect l="l" t="t" r="r" b="b"/>
            <a:pathLst>
              <a:path w="1461134" h="368300">
                <a:moveTo>
                  <a:pt x="0" y="368018"/>
                </a:moveTo>
                <a:lnTo>
                  <a:pt x="1460779" y="368018"/>
                </a:lnTo>
                <a:lnTo>
                  <a:pt x="1460779" y="0"/>
                </a:lnTo>
                <a:lnTo>
                  <a:pt x="0" y="0"/>
                </a:lnTo>
                <a:lnTo>
                  <a:pt x="0" y="36801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8331200" y="7353579"/>
            <a:ext cx="1948814" cy="10972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marL="52705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streambuf</a:t>
            </a:r>
            <a:endParaRPr sz="14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454900" y="5715000"/>
            <a:ext cx="70739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iostream</a:t>
            </a:r>
            <a:endParaRPr sz="14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23900" y="2273300"/>
            <a:ext cx="5546090" cy="4755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  <a:tab pos="2500630" algn="l"/>
                <a:tab pos="3332479" algn="l"/>
              </a:tabLst>
            </a:pPr>
            <a:r>
              <a:rPr sz="3800" dirty="0">
                <a:latin typeface="Arial"/>
                <a:cs typeface="Arial"/>
              </a:rPr>
              <a:t>Members	are	</a:t>
            </a:r>
            <a:r>
              <a:rPr sz="3800" spc="-5" dirty="0">
                <a:latin typeface="Arial"/>
                <a:cs typeface="Arial"/>
              </a:rPr>
              <a:t>duplicated</a:t>
            </a:r>
            <a:endParaRPr sz="3800">
              <a:latin typeface="Arial"/>
              <a:cs typeface="Arial"/>
            </a:endParaRPr>
          </a:p>
          <a:p>
            <a:pPr marL="355600" marR="327025" indent="-342900">
              <a:lnSpc>
                <a:spcPts val="4300"/>
              </a:lnSpc>
              <a:spcBef>
                <a:spcPts val="1100"/>
              </a:spcBef>
              <a:buChar char="•"/>
              <a:tabLst>
                <a:tab pos="355600" algn="l"/>
                <a:tab pos="1536065" algn="l"/>
                <a:tab pos="2152650" algn="l"/>
                <a:tab pos="2527935" algn="l"/>
                <a:tab pos="2716530" algn="l"/>
                <a:tab pos="3279140" algn="l"/>
              </a:tabLst>
            </a:pPr>
            <a:r>
              <a:rPr sz="3800" dirty="0">
                <a:latin typeface="Arial"/>
                <a:cs typeface="Arial"/>
              </a:rPr>
              <a:t>Derived	class</a:t>
            </a:r>
            <a:r>
              <a:rPr sz="3800" spc="-10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has  access</a:t>
            </a:r>
            <a:r>
              <a:rPr sz="3800" spc="-5" dirty="0">
                <a:latin typeface="Arial"/>
                <a:cs typeface="Arial"/>
              </a:rPr>
              <a:t> to	full	</a:t>
            </a:r>
            <a:r>
              <a:rPr sz="3800" dirty="0">
                <a:latin typeface="Arial"/>
                <a:cs typeface="Arial"/>
              </a:rPr>
              <a:t>copies</a:t>
            </a:r>
            <a:r>
              <a:rPr sz="3800" spc="-10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of  each	base	class</a:t>
            </a:r>
            <a:endParaRPr sz="3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40"/>
              </a:spcBef>
              <a:buChar char="•"/>
              <a:tabLst>
                <a:tab pos="355600" algn="l"/>
                <a:tab pos="3037840" algn="l"/>
              </a:tabLst>
            </a:pPr>
            <a:r>
              <a:rPr sz="3800" spc="-5" dirty="0">
                <a:latin typeface="Arial"/>
                <a:cs typeface="Arial"/>
              </a:rPr>
              <a:t>This</a:t>
            </a:r>
            <a:r>
              <a:rPr sz="3800" dirty="0">
                <a:latin typeface="Arial"/>
                <a:cs typeface="Arial"/>
              </a:rPr>
              <a:t> </a:t>
            </a:r>
            <a:r>
              <a:rPr sz="3800" b="1" i="1" dirty="0">
                <a:solidFill>
                  <a:srgbClr val="FF2600"/>
                </a:solidFill>
                <a:latin typeface="Arial"/>
                <a:cs typeface="Arial"/>
              </a:rPr>
              <a:t>can </a:t>
            </a:r>
            <a:r>
              <a:rPr sz="3800" dirty="0">
                <a:latin typeface="Arial"/>
                <a:cs typeface="Arial"/>
              </a:rPr>
              <a:t>be	</a:t>
            </a:r>
            <a:r>
              <a:rPr sz="3800" spc="-5" dirty="0">
                <a:latin typeface="Arial"/>
                <a:cs typeface="Arial"/>
              </a:rPr>
              <a:t>useful!</a:t>
            </a:r>
            <a:endParaRPr sz="3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740"/>
              </a:spcBef>
            </a:pPr>
            <a:r>
              <a:rPr sz="3400" spc="10" dirty="0">
                <a:latin typeface="Arial"/>
                <a:cs typeface="Arial"/>
              </a:rPr>
              <a:t>–Multiple </a:t>
            </a:r>
            <a:r>
              <a:rPr sz="3400" dirty="0">
                <a:latin typeface="Arial"/>
                <a:cs typeface="Arial"/>
              </a:rPr>
              <a:t>links </a:t>
            </a:r>
            <a:r>
              <a:rPr sz="3400" spc="-5" dirty="0">
                <a:latin typeface="Arial"/>
                <a:cs typeface="Arial"/>
              </a:rPr>
              <a:t>for</a:t>
            </a:r>
            <a:r>
              <a:rPr sz="3400" spc="-80" dirty="0">
                <a:latin typeface="Arial"/>
                <a:cs typeface="Arial"/>
              </a:rPr>
              <a:t> </a:t>
            </a:r>
            <a:r>
              <a:rPr sz="3400" spc="-5" dirty="0">
                <a:latin typeface="Arial"/>
                <a:cs typeface="Arial"/>
              </a:rPr>
              <a:t>lists</a:t>
            </a:r>
            <a:endParaRPr sz="3400">
              <a:latin typeface="Arial"/>
              <a:cs typeface="Arial"/>
            </a:endParaRPr>
          </a:p>
          <a:p>
            <a:pPr marL="723900" marR="446405" indent="-254000">
              <a:lnSpc>
                <a:spcPts val="3900"/>
              </a:lnSpc>
              <a:spcBef>
                <a:spcPts val="1000"/>
              </a:spcBef>
            </a:pPr>
            <a:r>
              <a:rPr sz="3400" spc="10" dirty="0">
                <a:latin typeface="Arial"/>
                <a:cs typeface="Arial"/>
              </a:rPr>
              <a:t>–Multiple </a:t>
            </a:r>
            <a:r>
              <a:rPr sz="3400" spc="-5" dirty="0">
                <a:latin typeface="Arial"/>
                <a:cs typeface="Arial"/>
              </a:rPr>
              <a:t>streambufs</a:t>
            </a:r>
            <a:r>
              <a:rPr sz="3400" spc="-55" dirty="0">
                <a:latin typeface="Arial"/>
                <a:cs typeface="Arial"/>
              </a:rPr>
              <a:t> </a:t>
            </a:r>
            <a:r>
              <a:rPr sz="3400" spc="-5" dirty="0">
                <a:latin typeface="Arial"/>
                <a:cs typeface="Arial"/>
              </a:rPr>
              <a:t>for  input and</a:t>
            </a:r>
            <a:r>
              <a:rPr sz="3400" spc="-80" dirty="0">
                <a:latin typeface="Arial"/>
                <a:cs typeface="Arial"/>
              </a:rPr>
              <a:t> </a:t>
            </a:r>
            <a:r>
              <a:rPr sz="3400" dirty="0">
                <a:latin typeface="Arial"/>
                <a:cs typeface="Arial"/>
              </a:rPr>
              <a:t>output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65600" y="1270000"/>
            <a:ext cx="4664075" cy="949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025014" algn="l"/>
                <a:tab pos="3119755" algn="l"/>
              </a:tabLst>
            </a:pPr>
            <a:r>
              <a:rPr dirty="0"/>
              <a:t>More	on	M</a:t>
            </a:r>
            <a:r>
              <a:rPr spc="-5" dirty="0"/>
              <a:t>I..</a:t>
            </a:r>
            <a:r>
              <a:rPr dirty="0"/>
              <a:t>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49300" y="7391400"/>
            <a:ext cx="7294880" cy="1222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z="3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20"/>
              </a:spcBef>
              <a:tabLst>
                <a:tab pos="736600" algn="l"/>
                <a:tab pos="1621790" algn="l"/>
              </a:tabLst>
            </a:pPr>
            <a:r>
              <a:rPr sz="3800" dirty="0">
                <a:latin typeface="Arial"/>
                <a:cs typeface="Arial"/>
              </a:rPr>
              <a:t>B1	is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a	</a:t>
            </a:r>
            <a:r>
              <a:rPr sz="3800" i="1" spc="-5" dirty="0">
                <a:latin typeface="Arial"/>
                <a:cs typeface="Arial"/>
              </a:rPr>
              <a:t>replicated </a:t>
            </a:r>
            <a:r>
              <a:rPr sz="3800" dirty="0">
                <a:latin typeface="Arial"/>
                <a:cs typeface="Arial"/>
              </a:rPr>
              <a:t>sub-object of</a:t>
            </a:r>
            <a:r>
              <a:rPr sz="3800" spc="-6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M.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16000" y="2514600"/>
            <a:ext cx="9068508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00" dirty="0">
                <a:latin typeface="Courier New" pitchFamily="49" charset="0"/>
                <a:cs typeface="Courier New" pitchFamily="49" charset="0"/>
              </a:rPr>
              <a:t>class B1 { </a:t>
            </a:r>
            <a:r>
              <a:rPr lang="en-US" altLang="zh-CN" sz="3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3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3400" dirty="0" err="1">
                <a:latin typeface="Courier New" pitchFamily="49" charset="0"/>
                <a:cs typeface="Courier New" pitchFamily="49" charset="0"/>
              </a:rPr>
              <a:t>m_i</a:t>
            </a:r>
            <a:r>
              <a:rPr lang="en-US" altLang="zh-CN" sz="3400" dirty="0">
                <a:latin typeface="Courier New" pitchFamily="49" charset="0"/>
                <a:cs typeface="Courier New" pitchFamily="49" charset="0"/>
              </a:rPr>
              <a:t>; }; </a:t>
            </a:r>
          </a:p>
          <a:p>
            <a:r>
              <a:rPr lang="en-US" altLang="zh-CN" sz="3400" dirty="0">
                <a:latin typeface="Courier New" pitchFamily="49" charset="0"/>
                <a:cs typeface="Courier New" pitchFamily="49" charset="0"/>
              </a:rPr>
              <a:t>class D1 : public B1 {}; </a:t>
            </a:r>
          </a:p>
          <a:p>
            <a:r>
              <a:rPr lang="en-US" altLang="zh-CN" sz="3400" dirty="0">
                <a:latin typeface="Courier New" pitchFamily="49" charset="0"/>
                <a:cs typeface="Courier New" pitchFamily="49" charset="0"/>
              </a:rPr>
              <a:t>class D2 : public B1 {}; </a:t>
            </a:r>
          </a:p>
          <a:p>
            <a:r>
              <a:rPr lang="en-US" altLang="zh-CN" sz="3400" dirty="0">
                <a:latin typeface="Courier New" pitchFamily="49" charset="0"/>
                <a:cs typeface="Courier New" pitchFamily="49" charset="0"/>
              </a:rPr>
              <a:t>class M : public D1, public D2 {};</a:t>
            </a:r>
            <a:endParaRPr lang="zh-CN" altLang="en-US" sz="3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39800" y="5105400"/>
            <a:ext cx="11820865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00" dirty="0">
                <a:latin typeface="Courier New" pitchFamily="49" charset="0"/>
                <a:cs typeface="Courier New" pitchFamily="49" charset="0"/>
              </a:rPr>
              <a:t>void main() {</a:t>
            </a:r>
          </a:p>
          <a:p>
            <a:r>
              <a:rPr lang="en-US" altLang="zh-CN" sz="3400" dirty="0">
                <a:latin typeface="Courier New" pitchFamily="49" charset="0"/>
                <a:cs typeface="Courier New" pitchFamily="49" charset="0"/>
              </a:rPr>
              <a:t>	M </a:t>
            </a:r>
            <a:r>
              <a:rPr lang="en-US" altLang="zh-CN" sz="3400" dirty="0" err="1">
                <a:latin typeface="Courier New" pitchFamily="49" charset="0"/>
                <a:cs typeface="Courier New" pitchFamily="49" charset="0"/>
              </a:rPr>
              <a:t>m</a:t>
            </a:r>
            <a:r>
              <a:rPr lang="en-US" altLang="zh-CN" sz="3400" dirty="0">
                <a:latin typeface="Courier New" pitchFamily="49" charset="0"/>
                <a:cs typeface="Courier New" pitchFamily="49" charset="0"/>
              </a:rPr>
              <a:t>;  // OK</a:t>
            </a:r>
          </a:p>
          <a:p>
            <a:r>
              <a:rPr lang="en-US" altLang="zh-CN" sz="3400" dirty="0">
                <a:latin typeface="Courier New" pitchFamily="49" charset="0"/>
                <a:cs typeface="Courier New" pitchFamily="49" charset="0"/>
              </a:rPr>
              <a:t>	B1* p = new M; // ERROR: which B1</a:t>
            </a:r>
          </a:p>
          <a:p>
            <a:r>
              <a:rPr lang="en-US" altLang="zh-CN" sz="3400" dirty="0">
                <a:latin typeface="Courier New" pitchFamily="49" charset="0"/>
                <a:cs typeface="Courier New" pitchFamily="49" charset="0"/>
              </a:rPr>
              <a:t>	B1* p2 = </a:t>
            </a:r>
            <a:r>
              <a:rPr lang="en-US" altLang="zh-CN" sz="3400" dirty="0" err="1">
                <a:latin typeface="Courier New" pitchFamily="49" charset="0"/>
                <a:cs typeface="Courier New" pitchFamily="49" charset="0"/>
              </a:rPr>
              <a:t>dynamic_cast</a:t>
            </a:r>
            <a:r>
              <a:rPr lang="en-US" altLang="zh-CN" sz="3400" dirty="0">
                <a:latin typeface="Courier New" pitchFamily="49" charset="0"/>
                <a:cs typeface="Courier New" pitchFamily="49" charset="0"/>
              </a:rPr>
              <a:t>&lt;D1*&gt;(new M); // OK </a:t>
            </a:r>
          </a:p>
          <a:p>
            <a:r>
              <a:rPr lang="en-US" altLang="zh-CN" sz="3400" dirty="0">
                <a:latin typeface="Courier New" pitchFamily="49" charset="0"/>
                <a:cs typeface="Courier New" pitchFamily="49" charset="0"/>
              </a:rPr>
              <a:t>} </a:t>
            </a:r>
            <a:endParaRPr lang="zh-CN" altLang="en-US" sz="3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100" y="1270000"/>
            <a:ext cx="6066790" cy="94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951604" algn="l"/>
              </a:tabLst>
            </a:pPr>
            <a:r>
              <a:rPr dirty="0"/>
              <a:t>Replica</a:t>
            </a:r>
            <a:r>
              <a:rPr spc="-5" dirty="0"/>
              <a:t>t</a:t>
            </a:r>
            <a:r>
              <a:rPr dirty="0"/>
              <a:t>ed	bases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3900" y="2311400"/>
            <a:ext cx="11209020" cy="3314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222885" indent="-342900">
              <a:lnSpc>
                <a:spcPts val="5000"/>
              </a:lnSpc>
              <a:buChar char="•"/>
              <a:tabLst>
                <a:tab pos="355600" algn="l"/>
                <a:tab pos="2219325" algn="l"/>
                <a:tab pos="3679190" algn="l"/>
                <a:tab pos="4300220" algn="l"/>
                <a:tab pos="5293360" algn="l"/>
                <a:tab pos="6381750" algn="l"/>
                <a:tab pos="7251700" algn="l"/>
                <a:tab pos="8958580" algn="l"/>
              </a:tabLst>
            </a:pPr>
            <a:r>
              <a:rPr sz="4400" dirty="0">
                <a:latin typeface="Arial"/>
                <a:cs typeface="Arial"/>
              </a:rPr>
              <a:t>Normally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replica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ed	bases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aren’t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	problem  (usage	of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B1	by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D1	and	D2	is</a:t>
            </a:r>
            <a:r>
              <a:rPr sz="4400" spc="-10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an  </a:t>
            </a:r>
            <a:r>
              <a:rPr sz="4400" spc="-5" dirty="0">
                <a:latin typeface="Arial"/>
                <a:cs typeface="Arial"/>
              </a:rPr>
              <a:t>implementation	detail).</a:t>
            </a:r>
            <a:endParaRPr sz="4400">
              <a:latin typeface="Arial"/>
              <a:cs typeface="Arial"/>
            </a:endParaRPr>
          </a:p>
          <a:p>
            <a:pPr marL="355600" marR="5080" indent="-342900">
              <a:lnSpc>
                <a:spcPts val="5000"/>
              </a:lnSpc>
              <a:spcBef>
                <a:spcPts val="1100"/>
              </a:spcBef>
              <a:buChar char="•"/>
              <a:tabLst>
                <a:tab pos="355600" algn="l"/>
                <a:tab pos="1598295" algn="l"/>
                <a:tab pos="3275329" algn="l"/>
                <a:tab pos="6163945" algn="l"/>
                <a:tab pos="6753859" algn="l"/>
              </a:tabLst>
            </a:pPr>
            <a:r>
              <a:rPr sz="4400" spc="-5" dirty="0">
                <a:latin typeface="Arial"/>
                <a:cs typeface="Arial"/>
              </a:rPr>
              <a:t>Replication	</a:t>
            </a:r>
            <a:r>
              <a:rPr sz="4400" dirty="0">
                <a:latin typeface="Arial"/>
                <a:cs typeface="Arial"/>
              </a:rPr>
              <a:t>becomes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	problem</a:t>
            </a:r>
            <a:r>
              <a:rPr sz="4400" spc="-3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if</a:t>
            </a:r>
            <a:r>
              <a:rPr sz="4400" spc="-35" dirty="0">
                <a:latin typeface="Arial"/>
                <a:cs typeface="Arial"/>
              </a:rPr>
              <a:t> </a:t>
            </a:r>
            <a:r>
              <a:rPr sz="4400" spc="-5" dirty="0">
                <a:latin typeface="Arial"/>
                <a:cs typeface="Arial"/>
              </a:rPr>
              <a:t>replicated 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spc="-5" dirty="0">
                <a:latin typeface="Arial"/>
                <a:cs typeface="Arial"/>
              </a:rPr>
              <a:t>data	</a:t>
            </a:r>
            <a:r>
              <a:rPr sz="4400" dirty="0">
                <a:latin typeface="Arial"/>
                <a:cs typeface="Arial"/>
              </a:rPr>
              <a:t>makes</a:t>
            </a:r>
            <a:r>
              <a:rPr sz="4400" spc="10" dirty="0">
                <a:latin typeface="Arial"/>
                <a:cs typeface="Arial"/>
              </a:rPr>
              <a:t> </a:t>
            </a:r>
            <a:r>
              <a:rPr sz="4400" spc="-5" dirty="0">
                <a:latin typeface="Arial"/>
                <a:cs typeface="Arial"/>
              </a:rPr>
              <a:t>for</a:t>
            </a:r>
            <a:r>
              <a:rPr sz="4400" spc="10" dirty="0">
                <a:latin typeface="Arial"/>
                <a:cs typeface="Arial"/>
              </a:rPr>
              <a:t> </a:t>
            </a:r>
            <a:r>
              <a:rPr sz="4400" spc="-5" dirty="0">
                <a:latin typeface="Arial"/>
                <a:cs typeface="Arial"/>
              </a:rPr>
              <a:t>confusing	</a:t>
            </a:r>
            <a:r>
              <a:rPr sz="4400" dirty="0">
                <a:latin typeface="Arial"/>
                <a:cs typeface="Arial"/>
              </a:rPr>
              <a:t>logic: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77024" y="6921500"/>
            <a:ext cx="1579880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-5" dirty="0">
                <a:latin typeface="Courier New"/>
                <a:cs typeface="Courier New"/>
              </a:rPr>
              <a:t>ERROR: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90887" y="6921500"/>
            <a:ext cx="339407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-5" dirty="0">
                <a:latin typeface="Courier New"/>
                <a:cs typeface="Courier New"/>
              </a:rPr>
              <a:t>D1::B1.m_i</a:t>
            </a:r>
            <a:r>
              <a:rPr sz="3400" spc="-95" dirty="0">
                <a:latin typeface="Courier New"/>
                <a:cs typeface="Courier New"/>
              </a:rPr>
              <a:t> </a:t>
            </a:r>
            <a:r>
              <a:rPr sz="3400" spc="-5" dirty="0">
                <a:latin typeface="Courier New"/>
                <a:cs typeface="Courier New"/>
              </a:rPr>
              <a:t>or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31900" y="6299200"/>
            <a:ext cx="2911475" cy="166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260">
              <a:lnSpc>
                <a:spcPct val="100000"/>
              </a:lnSpc>
              <a:tabLst>
                <a:tab pos="566420" algn="l"/>
              </a:tabLst>
            </a:pPr>
            <a:r>
              <a:rPr sz="3400" dirty="0">
                <a:latin typeface="Courier New"/>
                <a:cs typeface="Courier New"/>
              </a:rPr>
              <a:t>M	</a:t>
            </a:r>
            <a:r>
              <a:rPr sz="3400" spc="-5" dirty="0">
                <a:latin typeface="Courier New"/>
                <a:cs typeface="Courier New"/>
              </a:rPr>
              <a:t>m;</a:t>
            </a:r>
            <a:endParaRPr sz="3400">
              <a:latin typeface="Courier New"/>
              <a:cs typeface="Courier New"/>
            </a:endParaRPr>
          </a:p>
          <a:p>
            <a:pPr marL="12700" marR="5080" indent="35560">
              <a:lnSpc>
                <a:spcPts val="3800"/>
              </a:lnSpc>
              <a:spcBef>
                <a:spcPts val="1180"/>
              </a:spcBef>
            </a:pPr>
            <a:r>
              <a:rPr sz="3400" spc="-5" dirty="0">
                <a:latin typeface="Courier New"/>
                <a:cs typeface="Courier New"/>
              </a:rPr>
              <a:t>m.m_i++;</a:t>
            </a:r>
            <a:r>
              <a:rPr sz="3400" spc="-95" dirty="0">
                <a:latin typeface="Courier New"/>
                <a:cs typeface="Courier New"/>
              </a:rPr>
              <a:t> </a:t>
            </a:r>
            <a:r>
              <a:rPr sz="3400" spc="-5" dirty="0">
                <a:latin typeface="Courier New"/>
                <a:cs typeface="Courier New"/>
              </a:rPr>
              <a:t>//  </a:t>
            </a:r>
            <a:r>
              <a:rPr sz="3400" dirty="0">
                <a:latin typeface="Courier New"/>
                <a:cs typeface="Courier New"/>
              </a:rPr>
              <a:t>D2::B1.m_i?</a:t>
            </a:r>
            <a:endParaRPr sz="3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37100" y="1270000"/>
            <a:ext cx="3527425" cy="94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51025" algn="l"/>
              </a:tabLst>
            </a:pPr>
            <a:r>
              <a:rPr sz="6200" dirty="0">
                <a:latin typeface="Arial"/>
                <a:cs typeface="Arial"/>
              </a:rPr>
              <a:t>Sa</a:t>
            </a:r>
            <a:r>
              <a:rPr sz="6200" spc="-5" dirty="0">
                <a:latin typeface="Arial"/>
                <a:cs typeface="Arial"/>
              </a:rPr>
              <a:t>f</a:t>
            </a:r>
            <a:r>
              <a:rPr sz="6200" dirty="0">
                <a:latin typeface="Arial"/>
                <a:cs typeface="Arial"/>
              </a:rPr>
              <a:t>e	uses</a:t>
            </a:r>
            <a:endParaRPr sz="6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3900" y="2882900"/>
            <a:ext cx="4437380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  <a:tab pos="2560320" algn="l"/>
              </a:tabLst>
            </a:pPr>
            <a:r>
              <a:rPr sz="4400" dirty="0">
                <a:latin typeface="Arial"/>
                <a:cs typeface="Arial"/>
              </a:rPr>
              <a:t>Pro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ocol	classes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200" y="749300"/>
            <a:ext cx="9041130" cy="94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402705" algn="l"/>
              </a:tabLst>
            </a:pPr>
            <a:r>
              <a:rPr dirty="0"/>
              <a:t>Pro</a:t>
            </a:r>
            <a:r>
              <a:rPr spc="-5" dirty="0"/>
              <a:t>t</a:t>
            </a:r>
            <a:r>
              <a:rPr dirty="0"/>
              <a:t>ocol</a:t>
            </a:r>
            <a:r>
              <a:rPr spc="-5" dirty="0"/>
              <a:t>/I</a:t>
            </a:r>
            <a:r>
              <a:rPr dirty="0"/>
              <a:t>n</a:t>
            </a:r>
            <a:r>
              <a:rPr spc="-5" dirty="0"/>
              <a:t>t</a:t>
            </a:r>
            <a:r>
              <a:rPr dirty="0"/>
              <a:t>er</a:t>
            </a:r>
            <a:r>
              <a:rPr spc="-5" dirty="0"/>
              <a:t>f</a:t>
            </a:r>
            <a:r>
              <a:rPr dirty="0"/>
              <a:t>ace	classes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3900" y="2260600"/>
            <a:ext cx="10860405" cy="4353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  <a:tab pos="3927475" algn="l"/>
              </a:tabLst>
            </a:pPr>
            <a:r>
              <a:rPr sz="4400" spc="-5" dirty="0">
                <a:latin typeface="Arial"/>
                <a:cs typeface="Arial"/>
              </a:rPr>
              <a:t>Abstract</a:t>
            </a:r>
            <a:r>
              <a:rPr sz="4400" spc="1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base	class</a:t>
            </a:r>
            <a:r>
              <a:rPr sz="4400" spc="-90" dirty="0">
                <a:latin typeface="Arial"/>
                <a:cs typeface="Arial"/>
              </a:rPr>
              <a:t> </a:t>
            </a:r>
            <a:r>
              <a:rPr sz="4400" spc="-5" dirty="0">
                <a:latin typeface="Arial"/>
                <a:cs typeface="Arial"/>
              </a:rPr>
              <a:t>with</a:t>
            </a:r>
            <a:endParaRPr sz="4400">
              <a:latin typeface="Arial"/>
              <a:cs typeface="Arial"/>
            </a:endParaRPr>
          </a:p>
          <a:p>
            <a:pPr marL="762000" marR="5080" indent="-292100">
              <a:lnSpc>
                <a:spcPts val="4300"/>
              </a:lnSpc>
              <a:spcBef>
                <a:spcPts val="1080"/>
              </a:spcBef>
              <a:tabLst>
                <a:tab pos="1431925" algn="l"/>
              </a:tabLst>
            </a:pPr>
            <a:r>
              <a:rPr sz="3800" spc="45" dirty="0">
                <a:latin typeface="Arial"/>
                <a:cs typeface="Arial"/>
              </a:rPr>
              <a:t>–All	</a:t>
            </a:r>
            <a:r>
              <a:rPr sz="3800" spc="-5" dirty="0">
                <a:latin typeface="Arial"/>
                <a:cs typeface="Arial"/>
              </a:rPr>
              <a:t>non-static </a:t>
            </a:r>
            <a:r>
              <a:rPr sz="3800" dirty="0">
                <a:latin typeface="Arial"/>
                <a:cs typeface="Arial"/>
              </a:rPr>
              <a:t>member </a:t>
            </a:r>
            <a:r>
              <a:rPr sz="3800" spc="-5" dirty="0">
                <a:latin typeface="Arial"/>
                <a:cs typeface="Arial"/>
              </a:rPr>
              <a:t>functions </a:t>
            </a:r>
            <a:r>
              <a:rPr sz="3800" dirty="0">
                <a:latin typeface="Arial"/>
                <a:cs typeface="Arial"/>
              </a:rPr>
              <a:t>are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i="1" dirty="0">
                <a:latin typeface="Arial"/>
                <a:cs typeface="Arial"/>
              </a:rPr>
              <a:t>pure</a:t>
            </a:r>
            <a:r>
              <a:rPr sz="3800" i="1" spc="-5" dirty="0">
                <a:latin typeface="Arial"/>
                <a:cs typeface="Arial"/>
              </a:rPr>
              <a:t> </a:t>
            </a:r>
            <a:r>
              <a:rPr sz="3800" spc="-5" dirty="0">
                <a:latin typeface="Arial"/>
                <a:cs typeface="Arial"/>
              </a:rPr>
              <a:t>virtual </a:t>
            </a:r>
            <a:r>
              <a:rPr sz="3800" dirty="0">
                <a:latin typeface="Arial"/>
                <a:cs typeface="Arial"/>
              </a:rPr>
              <a:t> except</a:t>
            </a:r>
            <a:r>
              <a:rPr sz="3800" spc="-65" dirty="0">
                <a:latin typeface="Arial"/>
                <a:cs typeface="Arial"/>
              </a:rPr>
              <a:t> </a:t>
            </a:r>
            <a:r>
              <a:rPr sz="3800" spc="-5" dirty="0">
                <a:latin typeface="Arial"/>
                <a:cs typeface="Arial"/>
              </a:rPr>
              <a:t>destructor</a:t>
            </a:r>
            <a:endParaRPr sz="3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40"/>
              </a:spcBef>
              <a:tabLst>
                <a:tab pos="2254885" algn="l"/>
                <a:tab pos="5527040" algn="l"/>
              </a:tabLst>
            </a:pPr>
            <a:r>
              <a:rPr sz="3800" spc="10" dirty="0">
                <a:latin typeface="Arial"/>
                <a:cs typeface="Arial"/>
              </a:rPr>
              <a:t>–Virtual	</a:t>
            </a:r>
            <a:r>
              <a:rPr sz="3800" spc="-5" dirty="0">
                <a:latin typeface="Arial"/>
                <a:cs typeface="Arial"/>
              </a:rPr>
              <a:t>destructor</a:t>
            </a:r>
            <a:r>
              <a:rPr sz="3800" spc="20" dirty="0">
                <a:latin typeface="Arial"/>
                <a:cs typeface="Arial"/>
              </a:rPr>
              <a:t> </a:t>
            </a:r>
            <a:r>
              <a:rPr sz="3800" spc="-5" dirty="0">
                <a:latin typeface="Arial"/>
                <a:cs typeface="Arial"/>
              </a:rPr>
              <a:t>with	empty</a:t>
            </a:r>
            <a:r>
              <a:rPr sz="3800" spc="-8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body</a:t>
            </a:r>
            <a:endParaRPr sz="3800">
              <a:latin typeface="Arial"/>
              <a:cs typeface="Arial"/>
            </a:endParaRPr>
          </a:p>
          <a:p>
            <a:pPr marL="762000" marR="594360" indent="-292100">
              <a:lnSpc>
                <a:spcPts val="4300"/>
              </a:lnSpc>
              <a:spcBef>
                <a:spcPts val="1000"/>
              </a:spcBef>
              <a:tabLst>
                <a:tab pos="1512570" algn="l"/>
                <a:tab pos="9827895" algn="l"/>
              </a:tabLst>
            </a:pPr>
            <a:r>
              <a:rPr sz="3800" spc="185" dirty="0">
                <a:latin typeface="Arial"/>
                <a:cs typeface="Arial"/>
              </a:rPr>
              <a:t>–</a:t>
            </a:r>
            <a:r>
              <a:rPr sz="3800" dirty="0">
                <a:latin typeface="Arial"/>
                <a:cs typeface="Arial"/>
              </a:rPr>
              <a:t>No	non-sta</a:t>
            </a:r>
            <a:r>
              <a:rPr sz="3800" spc="-5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ic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member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variables,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inheri</a:t>
            </a:r>
            <a:r>
              <a:rPr sz="3800" spc="-5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ed	or  </a:t>
            </a:r>
            <a:r>
              <a:rPr sz="3800" spc="-5" dirty="0">
                <a:latin typeface="Arial"/>
                <a:cs typeface="Arial"/>
              </a:rPr>
              <a:t>otherwise</a:t>
            </a:r>
            <a:endParaRPr sz="3800">
              <a:latin typeface="Arial"/>
              <a:cs typeface="Arial"/>
            </a:endParaRPr>
          </a:p>
          <a:p>
            <a:pPr marL="1155700" lvl="1" indent="-228600">
              <a:lnSpc>
                <a:spcPct val="100000"/>
              </a:lnSpc>
              <a:spcBef>
                <a:spcPts val="540"/>
              </a:spcBef>
              <a:buChar char="•"/>
              <a:tabLst>
                <a:tab pos="1155700" algn="l"/>
              </a:tabLst>
            </a:pPr>
            <a:r>
              <a:rPr sz="3400" dirty="0">
                <a:latin typeface="Arial"/>
                <a:cs typeface="Arial"/>
              </a:rPr>
              <a:t>May </a:t>
            </a:r>
            <a:r>
              <a:rPr sz="3400" spc="-5" dirty="0">
                <a:latin typeface="Arial"/>
                <a:cs typeface="Arial"/>
              </a:rPr>
              <a:t>contain static</a:t>
            </a:r>
            <a:r>
              <a:rPr sz="3400" spc="-55" dirty="0">
                <a:latin typeface="Arial"/>
                <a:cs typeface="Arial"/>
              </a:rPr>
              <a:t> </a:t>
            </a:r>
            <a:r>
              <a:rPr sz="3400" dirty="0">
                <a:latin typeface="Arial"/>
                <a:cs typeface="Arial"/>
              </a:rPr>
              <a:t>members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7100" y="685800"/>
            <a:ext cx="3527425" cy="94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Upcasting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3900" y="2311400"/>
            <a:ext cx="1120902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ts val="5000"/>
              </a:lnSpc>
              <a:buChar char="•"/>
              <a:tabLst>
                <a:tab pos="355600" algn="l"/>
                <a:tab pos="2435860" algn="l"/>
                <a:tab pos="2871470" algn="l"/>
                <a:tab pos="2995295" algn="l"/>
                <a:tab pos="4486275" algn="l"/>
                <a:tab pos="4952365" algn="l"/>
                <a:tab pos="8089265" algn="l"/>
                <a:tab pos="8555355" algn="l"/>
                <a:tab pos="8742045" algn="l"/>
                <a:tab pos="9922510" algn="l"/>
              </a:tabLst>
            </a:pPr>
            <a:r>
              <a:rPr sz="4400" spc="-5" dirty="0">
                <a:latin typeface="Arial"/>
                <a:cs typeface="Arial"/>
              </a:rPr>
              <a:t>Upcasting		</a:t>
            </a:r>
            <a:r>
              <a:rPr sz="4400" dirty="0">
                <a:latin typeface="Arial"/>
                <a:cs typeface="Arial"/>
              </a:rPr>
              <a:t>is </a:t>
            </a:r>
            <a:r>
              <a:rPr sz="4400" spc="-5" dirty="0">
                <a:latin typeface="Arial"/>
                <a:cs typeface="Arial"/>
              </a:rPr>
              <a:t>the	</a:t>
            </a:r>
            <a:r>
              <a:rPr sz="4400" dirty="0">
                <a:latin typeface="Arial"/>
                <a:cs typeface="Arial"/>
              </a:rPr>
              <a:t>act</a:t>
            </a:r>
            <a:r>
              <a:rPr sz="4400" spc="1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of</a:t>
            </a:r>
            <a:r>
              <a:rPr sz="4400" spc="10" dirty="0">
                <a:latin typeface="Arial"/>
                <a:cs typeface="Arial"/>
              </a:rPr>
              <a:t> </a:t>
            </a:r>
            <a:r>
              <a:rPr sz="4400" spc="-5" dirty="0">
                <a:latin typeface="Arial"/>
                <a:cs typeface="Arial"/>
              </a:rPr>
              <a:t>converting	from</a:t>
            </a:r>
            <a:r>
              <a:rPr sz="4400" spc="-9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  Derived	re</a:t>
            </a:r>
            <a:r>
              <a:rPr sz="4400" spc="-5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erence	or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poin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er</a:t>
            </a:r>
            <a:r>
              <a:rPr sz="4400" spc="-5" dirty="0">
                <a:latin typeface="Arial"/>
                <a:cs typeface="Arial"/>
              </a:rPr>
              <a:t> t</a:t>
            </a:r>
            <a:r>
              <a:rPr sz="4400" dirty="0">
                <a:latin typeface="Arial"/>
                <a:cs typeface="Arial"/>
              </a:rPr>
              <a:t>o	a	base	class  </a:t>
            </a:r>
            <a:r>
              <a:rPr sz="4400" spc="-5" dirty="0">
                <a:latin typeface="Arial"/>
                <a:cs typeface="Arial"/>
              </a:rPr>
              <a:t>reference	</a:t>
            </a:r>
            <a:r>
              <a:rPr sz="4400" dirty="0">
                <a:latin typeface="Arial"/>
                <a:cs typeface="Arial"/>
              </a:rPr>
              <a:t>or</a:t>
            </a:r>
            <a:r>
              <a:rPr sz="4400" spc="-75" dirty="0">
                <a:latin typeface="Arial"/>
                <a:cs typeface="Arial"/>
              </a:rPr>
              <a:t> </a:t>
            </a:r>
            <a:r>
              <a:rPr sz="4400" spc="-35" dirty="0">
                <a:latin typeface="Arial"/>
                <a:cs typeface="Arial"/>
              </a:rPr>
              <a:t>pointer.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22900" y="6934200"/>
            <a:ext cx="4013200" cy="1295400"/>
          </a:xfrm>
          <a:custGeom>
            <a:avLst/>
            <a:gdLst/>
            <a:ahLst/>
            <a:cxnLst/>
            <a:rect l="l" t="t" r="r" b="b"/>
            <a:pathLst>
              <a:path w="4013200" h="1295400">
                <a:moveTo>
                  <a:pt x="0" y="0"/>
                </a:moveTo>
                <a:lnTo>
                  <a:pt x="4013200" y="0"/>
                </a:lnTo>
                <a:lnTo>
                  <a:pt x="4013200" y="1295400"/>
                </a:lnTo>
                <a:lnTo>
                  <a:pt x="0" y="1295400"/>
                </a:lnTo>
                <a:lnTo>
                  <a:pt x="0" y="0"/>
                </a:lnTo>
                <a:close/>
              </a:path>
            </a:pathLst>
          </a:custGeom>
          <a:solidFill>
            <a:srgbClr val="83FD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22900" y="6934200"/>
            <a:ext cx="4013200" cy="1295400"/>
          </a:xfrm>
          <a:custGeom>
            <a:avLst/>
            <a:gdLst/>
            <a:ahLst/>
            <a:cxnLst/>
            <a:rect l="l" t="t" r="r" b="b"/>
            <a:pathLst>
              <a:path w="4013200" h="1295400">
                <a:moveTo>
                  <a:pt x="0" y="0"/>
                </a:moveTo>
                <a:lnTo>
                  <a:pt x="4013200" y="0"/>
                </a:lnTo>
                <a:lnTo>
                  <a:pt x="4013200" y="1295400"/>
                </a:lnTo>
                <a:lnTo>
                  <a:pt x="0" y="12954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616700" y="7264400"/>
            <a:ext cx="1660525" cy="589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b="1" dirty="0">
                <a:latin typeface="Times New Roman"/>
                <a:cs typeface="Times New Roman"/>
              </a:rPr>
              <a:t>D</a:t>
            </a:r>
            <a:r>
              <a:rPr sz="3800" b="1" spc="-5" dirty="0">
                <a:latin typeface="Times New Roman"/>
                <a:cs typeface="Times New Roman"/>
              </a:rPr>
              <a:t>eri</a:t>
            </a:r>
            <a:r>
              <a:rPr sz="3800" b="1" dirty="0">
                <a:latin typeface="Times New Roman"/>
                <a:cs typeface="Times New Roman"/>
              </a:rPr>
              <a:t>v</a:t>
            </a:r>
            <a:r>
              <a:rPr sz="3800" b="1" spc="-5" dirty="0">
                <a:latin typeface="Times New Roman"/>
                <a:cs typeface="Times New Roman"/>
              </a:rPr>
              <a:t>e</a:t>
            </a:r>
            <a:r>
              <a:rPr sz="3800" b="1" dirty="0">
                <a:latin typeface="Times New Roman"/>
                <a:cs typeface="Times New Roman"/>
              </a:rPr>
              <a:t>d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22900" y="4330700"/>
            <a:ext cx="4013200" cy="1295400"/>
          </a:xfrm>
          <a:prstGeom prst="rect">
            <a:avLst/>
          </a:prstGeom>
          <a:solidFill>
            <a:srgbClr val="83FDF5"/>
          </a:solidFill>
          <a:ln w="12700">
            <a:solidFill>
              <a:srgbClr val="000000"/>
            </a:solidFill>
          </a:ln>
        </p:spPr>
        <p:txBody>
          <a:bodyPr vert="horz" wrap="square" lIns="0" tIns="222250" rIns="0" bIns="0" rtlCol="0">
            <a:spAutoFit/>
          </a:bodyPr>
          <a:lstStyle/>
          <a:p>
            <a:pPr marL="50800" algn="ctr">
              <a:lnSpc>
                <a:spcPct val="100000"/>
              </a:lnSpc>
              <a:spcBef>
                <a:spcPts val="1750"/>
              </a:spcBef>
            </a:pPr>
            <a:r>
              <a:rPr sz="5000" b="1" dirty="0">
                <a:latin typeface="Times New Roman"/>
                <a:cs typeface="Times New Roman"/>
              </a:rPr>
              <a:t>Base</a:t>
            </a:r>
            <a:endParaRPr sz="5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371461" y="5830180"/>
            <a:ext cx="3810" cy="1098550"/>
          </a:xfrm>
          <a:custGeom>
            <a:avLst/>
            <a:gdLst/>
            <a:ahLst/>
            <a:cxnLst/>
            <a:rect l="l" t="t" r="r" b="b"/>
            <a:pathLst>
              <a:path w="3809" h="1098550">
                <a:moveTo>
                  <a:pt x="1595" y="0"/>
                </a:moveTo>
                <a:lnTo>
                  <a:pt x="1595" y="1098381"/>
                </a:lnTo>
              </a:path>
            </a:pathLst>
          </a:custGeom>
          <a:ln w="31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63485" y="5633161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4" h="216535">
                <a:moveTo>
                  <a:pt x="107403" y="0"/>
                </a:moveTo>
                <a:lnTo>
                  <a:pt x="0" y="216382"/>
                </a:lnTo>
                <a:lnTo>
                  <a:pt x="216065" y="215747"/>
                </a:lnTo>
                <a:lnTo>
                  <a:pt x="1074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756900" y="8915400"/>
            <a:ext cx="1530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0100" y="1270000"/>
            <a:ext cx="6328410" cy="94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294379" algn="l"/>
              </a:tabLst>
            </a:pPr>
            <a:r>
              <a:rPr dirty="0"/>
              <a:t>Example	</a:t>
            </a:r>
            <a:r>
              <a:rPr spc="-5" dirty="0"/>
              <a:t>interface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3900" y="2260600"/>
            <a:ext cx="5741670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4400" dirty="0">
                <a:latin typeface="Arial"/>
                <a:cs typeface="Arial"/>
              </a:rPr>
              <a:t>Unix </a:t>
            </a:r>
            <a:r>
              <a:rPr sz="4400" spc="-5" dirty="0">
                <a:latin typeface="Arial"/>
                <a:cs typeface="Arial"/>
              </a:rPr>
              <a:t>character</a:t>
            </a:r>
            <a:r>
              <a:rPr sz="4400" spc="-7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device</a:t>
            </a:r>
            <a:endParaRPr sz="4400"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16000" y="3276600"/>
            <a:ext cx="8685391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altLang="zh-CN" sz="3400" dirty="0" err="1">
                <a:latin typeface="Courier New" pitchFamily="49" charset="0"/>
                <a:cs typeface="Courier New" pitchFamily="49" charset="0"/>
              </a:rPr>
              <a:t>CDevice</a:t>
            </a:r>
            <a:r>
              <a:rPr lang="en-US" altLang="zh-CN" sz="3400" dirty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r>
              <a:rPr lang="en-US" altLang="zh-CN" sz="3400" dirty="0">
                <a:latin typeface="Courier New" pitchFamily="49" charset="0"/>
                <a:cs typeface="Courier New" pitchFamily="49" charset="0"/>
              </a:rPr>
              <a:t>public: </a:t>
            </a:r>
          </a:p>
          <a:p>
            <a:r>
              <a:rPr lang="en-US" altLang="zh-CN" sz="3400" dirty="0">
                <a:latin typeface="Courier New" pitchFamily="49" charset="0"/>
                <a:cs typeface="Courier New" pitchFamily="49" charset="0"/>
              </a:rPr>
              <a:t>	virtual ~</a:t>
            </a:r>
            <a:r>
              <a:rPr lang="en-US" altLang="zh-CN" sz="3400" dirty="0" err="1">
                <a:latin typeface="Courier New" pitchFamily="49" charset="0"/>
                <a:cs typeface="Courier New" pitchFamily="49" charset="0"/>
              </a:rPr>
              <a:t>CDevice</a:t>
            </a:r>
            <a:r>
              <a:rPr lang="en-US" altLang="zh-CN" sz="3400" dirty="0">
                <a:latin typeface="Courier New" pitchFamily="49" charset="0"/>
                <a:cs typeface="Courier New" pitchFamily="49" charset="0"/>
              </a:rPr>
              <a:t>(); </a:t>
            </a:r>
          </a:p>
          <a:p>
            <a:r>
              <a:rPr lang="en-US" altLang="zh-CN" sz="3400" dirty="0">
                <a:latin typeface="Courier New" pitchFamily="49" charset="0"/>
                <a:cs typeface="Courier New" pitchFamily="49" charset="0"/>
              </a:rPr>
              <a:t>	virtual </a:t>
            </a:r>
            <a:r>
              <a:rPr lang="en-US" altLang="zh-CN" sz="3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3400" dirty="0">
                <a:latin typeface="Courier New" pitchFamily="49" charset="0"/>
                <a:cs typeface="Courier New" pitchFamily="49" charset="0"/>
              </a:rPr>
              <a:t> read(...)   = 0; </a:t>
            </a:r>
          </a:p>
          <a:p>
            <a:r>
              <a:rPr lang="en-US" altLang="zh-CN" sz="3400" dirty="0">
                <a:latin typeface="Courier New" pitchFamily="49" charset="0"/>
                <a:cs typeface="Courier New" pitchFamily="49" charset="0"/>
              </a:rPr>
              <a:t>	virtual </a:t>
            </a:r>
            <a:r>
              <a:rPr lang="en-US" altLang="zh-CN" sz="3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3400" dirty="0">
                <a:latin typeface="Courier New" pitchFamily="49" charset="0"/>
                <a:cs typeface="Courier New" pitchFamily="49" charset="0"/>
              </a:rPr>
              <a:t> write(...)  = 0; </a:t>
            </a:r>
          </a:p>
          <a:p>
            <a:r>
              <a:rPr lang="en-US" altLang="zh-CN" sz="3400" dirty="0">
                <a:latin typeface="Courier New" pitchFamily="49" charset="0"/>
                <a:cs typeface="Courier New" pitchFamily="49" charset="0"/>
              </a:rPr>
              <a:t>	virtual </a:t>
            </a:r>
            <a:r>
              <a:rPr lang="en-US" altLang="zh-CN" sz="3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3400" dirty="0">
                <a:latin typeface="Courier New" pitchFamily="49" charset="0"/>
                <a:cs typeface="Courier New" pitchFamily="49" charset="0"/>
              </a:rPr>
              <a:t> open(...)   = 0; </a:t>
            </a:r>
          </a:p>
          <a:p>
            <a:r>
              <a:rPr lang="en-US" altLang="zh-CN" sz="3400" dirty="0">
                <a:latin typeface="Courier New" pitchFamily="49" charset="0"/>
                <a:cs typeface="Courier New" pitchFamily="49" charset="0"/>
              </a:rPr>
              <a:t>	virtual </a:t>
            </a:r>
            <a:r>
              <a:rPr lang="en-US" altLang="zh-CN" sz="3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3400" dirty="0">
                <a:latin typeface="Courier New" pitchFamily="49" charset="0"/>
                <a:cs typeface="Courier New" pitchFamily="49" charset="0"/>
              </a:rPr>
              <a:t> close(...)  = 0; </a:t>
            </a:r>
          </a:p>
          <a:p>
            <a:r>
              <a:rPr lang="en-US" altLang="zh-CN" sz="3400" dirty="0">
                <a:latin typeface="Courier New" pitchFamily="49" charset="0"/>
                <a:cs typeface="Courier New" pitchFamily="49" charset="0"/>
              </a:rPr>
              <a:t>	virtual </a:t>
            </a:r>
            <a:r>
              <a:rPr lang="en-US" altLang="zh-CN" sz="3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3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3400" dirty="0" err="1">
                <a:latin typeface="Courier New" pitchFamily="49" charset="0"/>
                <a:cs typeface="Courier New" pitchFamily="49" charset="0"/>
              </a:rPr>
              <a:t>ioctl</a:t>
            </a:r>
            <a:r>
              <a:rPr lang="en-US" altLang="zh-CN" sz="3400" dirty="0">
                <a:latin typeface="Courier New" pitchFamily="49" charset="0"/>
                <a:cs typeface="Courier New" pitchFamily="49" charset="0"/>
              </a:rPr>
              <a:t>(...)  = 0; </a:t>
            </a:r>
          </a:p>
          <a:p>
            <a:r>
              <a:rPr lang="en-US" altLang="zh-CN" sz="3400" dirty="0">
                <a:latin typeface="Courier New" pitchFamily="49" charset="0"/>
                <a:cs typeface="Courier New" pitchFamily="49" charset="0"/>
              </a:rPr>
              <a:t>};</a:t>
            </a:r>
            <a:endParaRPr lang="zh-CN" altLang="en-US" sz="3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37100" y="1270000"/>
            <a:ext cx="3527425" cy="94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51025" algn="l"/>
              </a:tabLst>
            </a:pPr>
            <a:r>
              <a:rPr sz="6200" dirty="0">
                <a:latin typeface="Arial"/>
                <a:cs typeface="Arial"/>
              </a:rPr>
              <a:t>Sa</a:t>
            </a:r>
            <a:r>
              <a:rPr sz="6200" spc="-5" dirty="0">
                <a:latin typeface="Arial"/>
                <a:cs typeface="Arial"/>
              </a:rPr>
              <a:t>f</a:t>
            </a:r>
            <a:r>
              <a:rPr sz="6200" dirty="0">
                <a:latin typeface="Arial"/>
                <a:cs typeface="Arial"/>
              </a:rPr>
              <a:t>e	uses</a:t>
            </a:r>
            <a:endParaRPr sz="6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3900" y="2882900"/>
            <a:ext cx="4437380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  <a:tab pos="2560320" algn="l"/>
              </a:tabLst>
            </a:pPr>
            <a:r>
              <a:rPr sz="4400" dirty="0">
                <a:latin typeface="Arial"/>
                <a:cs typeface="Arial"/>
              </a:rPr>
              <a:t>Pro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ocol	classes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37260">
              <a:lnSpc>
                <a:spcPct val="100000"/>
              </a:lnSpc>
            </a:pPr>
            <a:r>
              <a:rPr spc="-5" dirty="0"/>
              <a:t>What </a:t>
            </a:r>
            <a:r>
              <a:rPr dirty="0"/>
              <a:t>about</a:t>
            </a:r>
            <a:r>
              <a:rPr spc="-90" dirty="0"/>
              <a:t> </a:t>
            </a:r>
            <a:r>
              <a:rPr dirty="0"/>
              <a:t>sharing?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7500" y="1270000"/>
            <a:ext cx="7292340" cy="94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200" spc="-5" dirty="0">
                <a:latin typeface="Arial"/>
                <a:cs typeface="Arial"/>
              </a:rPr>
              <a:t>What </a:t>
            </a:r>
            <a:r>
              <a:rPr sz="6200" dirty="0">
                <a:latin typeface="Arial"/>
                <a:cs typeface="Arial"/>
              </a:rPr>
              <a:t>about</a:t>
            </a:r>
            <a:r>
              <a:rPr sz="6200" spc="-90" dirty="0">
                <a:latin typeface="Arial"/>
                <a:cs typeface="Arial"/>
              </a:rPr>
              <a:t> </a:t>
            </a:r>
            <a:r>
              <a:rPr sz="6200" dirty="0">
                <a:latin typeface="Arial"/>
                <a:cs typeface="Arial"/>
              </a:rPr>
              <a:t>sharing?</a:t>
            </a:r>
            <a:endParaRPr sz="6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3900" y="2273300"/>
            <a:ext cx="9436100" cy="579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  <a:tab pos="1454785" algn="l"/>
                <a:tab pos="2125980" algn="l"/>
                <a:tab pos="3037840" algn="l"/>
                <a:tab pos="4325620" algn="l"/>
                <a:tab pos="5882005" algn="l"/>
                <a:tab pos="6767195" algn="l"/>
              </a:tabLst>
            </a:pPr>
            <a:r>
              <a:rPr sz="3800" dirty="0">
                <a:latin typeface="Arial"/>
                <a:cs typeface="Arial"/>
              </a:rPr>
              <a:t>How	do	you	avoid	having	</a:t>
            </a:r>
            <a:r>
              <a:rPr sz="3800" spc="-5" dirty="0">
                <a:latin typeface="Arial"/>
                <a:cs typeface="Arial"/>
              </a:rPr>
              <a:t>two	streambufs?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37260">
              <a:lnSpc>
                <a:spcPct val="100000"/>
              </a:lnSpc>
            </a:pPr>
            <a:r>
              <a:rPr spc="-5" dirty="0"/>
              <a:t>What </a:t>
            </a:r>
            <a:r>
              <a:rPr dirty="0"/>
              <a:t>about</a:t>
            </a:r>
            <a:r>
              <a:rPr spc="-90" dirty="0"/>
              <a:t> </a:t>
            </a:r>
            <a:r>
              <a:rPr dirty="0"/>
              <a:t>sharing?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3900" y="2273300"/>
            <a:ext cx="9436100" cy="2181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  <a:tab pos="1454785" algn="l"/>
                <a:tab pos="2125980" algn="l"/>
                <a:tab pos="3037840" algn="l"/>
                <a:tab pos="4325620" algn="l"/>
                <a:tab pos="5882005" algn="l"/>
                <a:tab pos="6767195" algn="l"/>
              </a:tabLst>
            </a:pPr>
            <a:r>
              <a:rPr sz="3800" dirty="0">
                <a:latin typeface="Arial"/>
                <a:cs typeface="Arial"/>
              </a:rPr>
              <a:t>How	do	you	avoid	having	</a:t>
            </a:r>
            <a:r>
              <a:rPr sz="3800" spc="-5" dirty="0">
                <a:latin typeface="Arial"/>
                <a:cs typeface="Arial"/>
              </a:rPr>
              <a:t>two	streambufs?</a:t>
            </a:r>
            <a:endParaRPr sz="3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040"/>
              </a:spcBef>
              <a:buChar char="•"/>
              <a:tabLst>
                <a:tab pos="355600" algn="l"/>
                <a:tab pos="1589405" algn="l"/>
                <a:tab pos="4244975" algn="l"/>
              </a:tabLst>
            </a:pPr>
            <a:r>
              <a:rPr sz="3800" dirty="0">
                <a:latin typeface="Arial"/>
                <a:cs typeface="Arial"/>
              </a:rPr>
              <a:t>Base	classes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can	be</a:t>
            </a:r>
            <a:r>
              <a:rPr sz="3800" spc="-80" dirty="0">
                <a:latin typeface="Arial"/>
                <a:cs typeface="Arial"/>
              </a:rPr>
              <a:t> </a:t>
            </a:r>
            <a:r>
              <a:rPr sz="3400" b="1" i="1" spc="-5" dirty="0">
                <a:solidFill>
                  <a:srgbClr val="FF2600"/>
                </a:solidFill>
                <a:latin typeface="Arial"/>
                <a:cs typeface="Arial"/>
              </a:rPr>
              <a:t>virtual</a:t>
            </a:r>
            <a:endParaRPr sz="3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940"/>
              </a:spcBef>
            </a:pPr>
            <a:r>
              <a:rPr sz="3400" spc="-95" dirty="0">
                <a:latin typeface="Arial"/>
                <a:cs typeface="Arial"/>
              </a:rPr>
              <a:t>–To </a:t>
            </a:r>
            <a:r>
              <a:rPr sz="3400" dirty="0">
                <a:latin typeface="Arial"/>
                <a:cs typeface="Arial"/>
              </a:rPr>
              <a:t>C++ people, </a:t>
            </a:r>
            <a:r>
              <a:rPr sz="3400" spc="-5" dirty="0">
                <a:latin typeface="Arial"/>
                <a:cs typeface="Arial"/>
              </a:rPr>
              <a:t>“virtual” </a:t>
            </a:r>
            <a:r>
              <a:rPr sz="3400" dirty="0">
                <a:latin typeface="Arial"/>
                <a:cs typeface="Arial"/>
              </a:rPr>
              <a:t>means</a:t>
            </a:r>
            <a:r>
              <a:rPr sz="3400" spc="75" dirty="0">
                <a:latin typeface="Arial"/>
                <a:cs typeface="Arial"/>
              </a:rPr>
              <a:t> </a:t>
            </a:r>
            <a:r>
              <a:rPr sz="3400" spc="-5" dirty="0">
                <a:latin typeface="Arial"/>
                <a:cs typeface="Arial"/>
              </a:rPr>
              <a:t>“indirect”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37260">
              <a:lnSpc>
                <a:spcPct val="100000"/>
              </a:lnSpc>
            </a:pPr>
            <a:r>
              <a:rPr spc="-5" dirty="0"/>
              <a:t>What </a:t>
            </a:r>
            <a:r>
              <a:rPr dirty="0"/>
              <a:t>about</a:t>
            </a:r>
            <a:r>
              <a:rPr spc="-90" dirty="0"/>
              <a:t> </a:t>
            </a:r>
            <a:r>
              <a:rPr dirty="0"/>
              <a:t>sharing?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3900" y="2273300"/>
            <a:ext cx="10462260" cy="3782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  <a:tab pos="1454785" algn="l"/>
                <a:tab pos="2125980" algn="l"/>
                <a:tab pos="3037840" algn="l"/>
                <a:tab pos="4325620" algn="l"/>
                <a:tab pos="5882005" algn="l"/>
                <a:tab pos="6767195" algn="l"/>
              </a:tabLst>
            </a:pPr>
            <a:r>
              <a:rPr sz="3800" dirty="0">
                <a:latin typeface="Arial"/>
                <a:cs typeface="Arial"/>
              </a:rPr>
              <a:t>How	do	you	avoid	having	</a:t>
            </a:r>
            <a:r>
              <a:rPr sz="3800" spc="-5" dirty="0">
                <a:latin typeface="Arial"/>
                <a:cs typeface="Arial"/>
              </a:rPr>
              <a:t>two	streambufs?</a:t>
            </a:r>
            <a:endParaRPr sz="3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040"/>
              </a:spcBef>
              <a:buChar char="•"/>
              <a:tabLst>
                <a:tab pos="355600" algn="l"/>
                <a:tab pos="1589405" algn="l"/>
                <a:tab pos="4244975" algn="l"/>
              </a:tabLst>
            </a:pPr>
            <a:r>
              <a:rPr sz="3800" dirty="0">
                <a:latin typeface="Arial"/>
                <a:cs typeface="Arial"/>
              </a:rPr>
              <a:t>Base	classes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can	be</a:t>
            </a:r>
            <a:r>
              <a:rPr sz="3800" spc="-80" dirty="0">
                <a:latin typeface="Arial"/>
                <a:cs typeface="Arial"/>
              </a:rPr>
              <a:t> </a:t>
            </a:r>
            <a:r>
              <a:rPr sz="3400" b="1" i="1" spc="-5" dirty="0">
                <a:solidFill>
                  <a:srgbClr val="FF2600"/>
                </a:solidFill>
                <a:latin typeface="Arial"/>
                <a:cs typeface="Arial"/>
              </a:rPr>
              <a:t>virtual</a:t>
            </a:r>
            <a:endParaRPr sz="3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940"/>
              </a:spcBef>
            </a:pPr>
            <a:r>
              <a:rPr sz="3400" spc="-95" dirty="0">
                <a:latin typeface="Arial"/>
                <a:cs typeface="Arial"/>
              </a:rPr>
              <a:t>–To </a:t>
            </a:r>
            <a:r>
              <a:rPr sz="3400" dirty="0">
                <a:latin typeface="Arial"/>
                <a:cs typeface="Arial"/>
              </a:rPr>
              <a:t>C++ people, </a:t>
            </a:r>
            <a:r>
              <a:rPr sz="3400" spc="-5" dirty="0">
                <a:latin typeface="Arial"/>
                <a:cs typeface="Arial"/>
              </a:rPr>
              <a:t>“virtual” </a:t>
            </a:r>
            <a:r>
              <a:rPr sz="3400" dirty="0">
                <a:latin typeface="Arial"/>
                <a:cs typeface="Arial"/>
              </a:rPr>
              <a:t>means</a:t>
            </a:r>
            <a:r>
              <a:rPr sz="3400" spc="75" dirty="0">
                <a:latin typeface="Arial"/>
                <a:cs typeface="Arial"/>
              </a:rPr>
              <a:t> </a:t>
            </a:r>
            <a:r>
              <a:rPr sz="3400" spc="-5" dirty="0">
                <a:latin typeface="Arial"/>
                <a:cs typeface="Arial"/>
              </a:rPr>
              <a:t>“indirect”</a:t>
            </a:r>
            <a:endParaRPr sz="340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spcBef>
                <a:spcPts val="1920"/>
              </a:spcBef>
              <a:buChar char="•"/>
              <a:tabLst>
                <a:tab pos="317500" algn="l"/>
                <a:tab pos="1810385" algn="l"/>
                <a:tab pos="6960870" algn="l"/>
              </a:tabLst>
            </a:pPr>
            <a:r>
              <a:rPr sz="3800" spc="-15" dirty="0">
                <a:latin typeface="Arial"/>
                <a:cs typeface="Arial"/>
              </a:rPr>
              <a:t>Virtual	</a:t>
            </a:r>
            <a:r>
              <a:rPr sz="3800" dirty="0">
                <a:latin typeface="Arial"/>
                <a:cs typeface="Arial"/>
              </a:rPr>
              <a:t>member</a:t>
            </a:r>
            <a:r>
              <a:rPr sz="3800" spc="5" dirty="0">
                <a:latin typeface="Arial"/>
                <a:cs typeface="Arial"/>
              </a:rPr>
              <a:t> </a:t>
            </a:r>
            <a:r>
              <a:rPr sz="3800" spc="-5" dirty="0">
                <a:latin typeface="Arial"/>
                <a:cs typeface="Arial"/>
              </a:rPr>
              <a:t>functions</a:t>
            </a:r>
            <a:r>
              <a:rPr sz="3800" spc="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have	dynamic</a:t>
            </a:r>
            <a:r>
              <a:rPr sz="3800" spc="-10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binding</a:t>
            </a:r>
            <a:endParaRPr sz="3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040"/>
              </a:spcBef>
            </a:pPr>
            <a:r>
              <a:rPr sz="3400" spc="20" dirty="0">
                <a:latin typeface="Arial"/>
                <a:cs typeface="Arial"/>
              </a:rPr>
              <a:t>–They </a:t>
            </a:r>
            <a:r>
              <a:rPr sz="3400" dirty="0">
                <a:latin typeface="Arial"/>
                <a:cs typeface="Arial"/>
              </a:rPr>
              <a:t>use </a:t>
            </a:r>
            <a:r>
              <a:rPr sz="3400" spc="-5" dirty="0">
                <a:latin typeface="Arial"/>
                <a:cs typeface="Arial"/>
              </a:rPr>
              <a:t>pointer</a:t>
            </a:r>
            <a:r>
              <a:rPr sz="3400" spc="-50" dirty="0">
                <a:latin typeface="Arial"/>
                <a:cs typeface="Arial"/>
              </a:rPr>
              <a:t> </a:t>
            </a:r>
            <a:r>
              <a:rPr sz="3400" spc="-5" dirty="0">
                <a:latin typeface="Arial"/>
                <a:cs typeface="Arial"/>
              </a:rPr>
              <a:t>indirection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37260">
              <a:lnSpc>
                <a:spcPct val="100000"/>
              </a:lnSpc>
            </a:pPr>
            <a:r>
              <a:rPr spc="-5" dirty="0"/>
              <a:t>What </a:t>
            </a:r>
            <a:r>
              <a:rPr dirty="0"/>
              <a:t>about</a:t>
            </a:r>
            <a:r>
              <a:rPr spc="-90" dirty="0"/>
              <a:t> </a:t>
            </a:r>
            <a:r>
              <a:rPr dirty="0"/>
              <a:t>sharing?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3900" y="2273300"/>
            <a:ext cx="10462260" cy="5369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  <a:tab pos="1454785" algn="l"/>
                <a:tab pos="2125980" algn="l"/>
                <a:tab pos="3037840" algn="l"/>
                <a:tab pos="4325620" algn="l"/>
                <a:tab pos="5882005" algn="l"/>
                <a:tab pos="6767195" algn="l"/>
              </a:tabLst>
            </a:pPr>
            <a:r>
              <a:rPr sz="3800" dirty="0">
                <a:latin typeface="Arial"/>
                <a:cs typeface="Arial"/>
              </a:rPr>
              <a:t>How	do	you	avoid	having	</a:t>
            </a:r>
            <a:r>
              <a:rPr sz="3800" spc="-5" dirty="0">
                <a:latin typeface="Arial"/>
                <a:cs typeface="Arial"/>
              </a:rPr>
              <a:t>two	streambufs?</a:t>
            </a:r>
            <a:endParaRPr sz="3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040"/>
              </a:spcBef>
              <a:buChar char="•"/>
              <a:tabLst>
                <a:tab pos="355600" algn="l"/>
                <a:tab pos="1589405" algn="l"/>
                <a:tab pos="4244975" algn="l"/>
              </a:tabLst>
            </a:pPr>
            <a:r>
              <a:rPr sz="3800" dirty="0">
                <a:latin typeface="Arial"/>
                <a:cs typeface="Arial"/>
              </a:rPr>
              <a:t>Base	classes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can	be</a:t>
            </a:r>
            <a:r>
              <a:rPr sz="3800" spc="-80" dirty="0">
                <a:latin typeface="Arial"/>
                <a:cs typeface="Arial"/>
              </a:rPr>
              <a:t> </a:t>
            </a:r>
            <a:r>
              <a:rPr sz="3400" b="1" i="1" spc="-5" dirty="0">
                <a:solidFill>
                  <a:srgbClr val="FF2600"/>
                </a:solidFill>
                <a:latin typeface="Arial"/>
                <a:cs typeface="Arial"/>
              </a:rPr>
              <a:t>virtual</a:t>
            </a:r>
            <a:endParaRPr sz="34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940"/>
              </a:spcBef>
            </a:pPr>
            <a:r>
              <a:rPr sz="3400" spc="-95" dirty="0">
                <a:latin typeface="Arial"/>
                <a:cs typeface="Arial"/>
              </a:rPr>
              <a:t>–To </a:t>
            </a:r>
            <a:r>
              <a:rPr sz="3400" dirty="0">
                <a:latin typeface="Arial"/>
                <a:cs typeface="Arial"/>
              </a:rPr>
              <a:t>C++ people, </a:t>
            </a:r>
            <a:r>
              <a:rPr sz="3400" spc="-5" dirty="0">
                <a:latin typeface="Arial"/>
                <a:cs typeface="Arial"/>
              </a:rPr>
              <a:t>“virtual” </a:t>
            </a:r>
            <a:r>
              <a:rPr sz="3400" dirty="0">
                <a:latin typeface="Arial"/>
                <a:cs typeface="Arial"/>
              </a:rPr>
              <a:t>means</a:t>
            </a:r>
            <a:r>
              <a:rPr sz="3400" spc="75" dirty="0">
                <a:latin typeface="Arial"/>
                <a:cs typeface="Arial"/>
              </a:rPr>
              <a:t> </a:t>
            </a:r>
            <a:r>
              <a:rPr sz="3400" spc="-5" dirty="0">
                <a:latin typeface="Arial"/>
                <a:cs typeface="Arial"/>
              </a:rPr>
              <a:t>“indirect”</a:t>
            </a:r>
            <a:endParaRPr sz="3400" dirty="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spcBef>
                <a:spcPts val="1920"/>
              </a:spcBef>
              <a:buChar char="•"/>
              <a:tabLst>
                <a:tab pos="317500" algn="l"/>
                <a:tab pos="1810385" algn="l"/>
                <a:tab pos="6960870" algn="l"/>
              </a:tabLst>
            </a:pPr>
            <a:r>
              <a:rPr sz="3800" spc="-15" dirty="0">
                <a:latin typeface="Arial"/>
                <a:cs typeface="Arial"/>
              </a:rPr>
              <a:t>Virtual	</a:t>
            </a:r>
            <a:r>
              <a:rPr sz="3800" dirty="0">
                <a:latin typeface="Arial"/>
                <a:cs typeface="Arial"/>
              </a:rPr>
              <a:t>member</a:t>
            </a:r>
            <a:r>
              <a:rPr sz="3800" spc="5" dirty="0">
                <a:latin typeface="Arial"/>
                <a:cs typeface="Arial"/>
              </a:rPr>
              <a:t> </a:t>
            </a:r>
            <a:r>
              <a:rPr sz="3800" spc="-5" dirty="0">
                <a:latin typeface="Arial"/>
                <a:cs typeface="Arial"/>
              </a:rPr>
              <a:t>functions</a:t>
            </a:r>
            <a:r>
              <a:rPr sz="3800" spc="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have	dynamic</a:t>
            </a:r>
            <a:r>
              <a:rPr sz="3800" spc="-10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binding</a:t>
            </a:r>
          </a:p>
          <a:p>
            <a:pPr marL="469900">
              <a:lnSpc>
                <a:spcPct val="100000"/>
              </a:lnSpc>
              <a:spcBef>
                <a:spcPts val="2040"/>
              </a:spcBef>
            </a:pPr>
            <a:r>
              <a:rPr sz="3400" spc="20" dirty="0">
                <a:latin typeface="Arial"/>
                <a:cs typeface="Arial"/>
              </a:rPr>
              <a:t>–They </a:t>
            </a:r>
            <a:r>
              <a:rPr sz="3400" dirty="0">
                <a:latin typeface="Arial"/>
                <a:cs typeface="Arial"/>
              </a:rPr>
              <a:t>use </a:t>
            </a:r>
            <a:r>
              <a:rPr sz="3400" spc="-5" dirty="0">
                <a:latin typeface="Arial"/>
                <a:cs typeface="Arial"/>
              </a:rPr>
              <a:t>pointer</a:t>
            </a:r>
            <a:r>
              <a:rPr sz="3400" spc="-50" dirty="0">
                <a:latin typeface="Arial"/>
                <a:cs typeface="Arial"/>
              </a:rPr>
              <a:t> </a:t>
            </a:r>
            <a:r>
              <a:rPr sz="3400" spc="-5" dirty="0">
                <a:latin typeface="Arial"/>
                <a:cs typeface="Arial"/>
              </a:rPr>
              <a:t>indirection</a:t>
            </a:r>
            <a:endParaRPr sz="3400" dirty="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spcBef>
                <a:spcPts val="1920"/>
              </a:spcBef>
              <a:buChar char="•"/>
              <a:tabLst>
                <a:tab pos="317500" algn="l"/>
                <a:tab pos="1810385" algn="l"/>
                <a:tab pos="2990850" algn="l"/>
                <a:tab pos="5565775" algn="l"/>
                <a:tab pos="8275955" algn="l"/>
              </a:tabLst>
            </a:pPr>
            <a:r>
              <a:rPr sz="3800" spc="-15" dirty="0">
                <a:latin typeface="Arial"/>
                <a:cs typeface="Arial"/>
              </a:rPr>
              <a:t>Virtual	</a:t>
            </a:r>
            <a:r>
              <a:rPr sz="3800" dirty="0">
                <a:latin typeface="Arial"/>
                <a:cs typeface="Arial"/>
              </a:rPr>
              <a:t>base	classes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are	</a:t>
            </a:r>
            <a:r>
              <a:rPr sz="3800" spc="-5" dirty="0">
                <a:latin typeface="Arial"/>
                <a:cs typeface="Arial"/>
              </a:rPr>
              <a:t>represented	indirectly</a:t>
            </a:r>
            <a:endParaRPr sz="38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939"/>
              </a:spcBef>
            </a:pPr>
            <a:r>
              <a:rPr sz="3400" spc="20" dirty="0">
                <a:latin typeface="Arial"/>
                <a:cs typeface="Arial"/>
              </a:rPr>
              <a:t>–They </a:t>
            </a:r>
            <a:r>
              <a:rPr sz="3400" dirty="0">
                <a:latin typeface="Arial"/>
                <a:cs typeface="Arial"/>
              </a:rPr>
              <a:t>use </a:t>
            </a:r>
            <a:r>
              <a:rPr sz="3400" spc="-5" dirty="0">
                <a:latin typeface="Arial"/>
                <a:cs typeface="Arial"/>
              </a:rPr>
              <a:t>pointer</a:t>
            </a:r>
            <a:r>
              <a:rPr sz="3400" spc="-50" dirty="0">
                <a:latin typeface="Arial"/>
                <a:cs typeface="Arial"/>
              </a:rPr>
              <a:t> </a:t>
            </a:r>
            <a:r>
              <a:rPr sz="3400" spc="-5" dirty="0">
                <a:latin typeface="Arial"/>
                <a:cs typeface="Arial"/>
              </a:rPr>
              <a:t>indirection</a:t>
            </a:r>
            <a:endParaRPr sz="3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60">
              <a:lnSpc>
                <a:spcPct val="100000"/>
              </a:lnSpc>
              <a:tabLst>
                <a:tab pos="2254250" algn="l"/>
                <a:tab pos="4573905" algn="l"/>
                <a:tab pos="6499860" algn="l"/>
              </a:tabLst>
            </a:pPr>
            <a:r>
              <a:rPr dirty="0"/>
              <a:t>Using	vir</a:t>
            </a:r>
            <a:r>
              <a:rPr spc="-5" dirty="0"/>
              <a:t>t</a:t>
            </a:r>
            <a:r>
              <a:rPr dirty="0"/>
              <a:t>ual	base	classes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3900" y="2273300"/>
            <a:ext cx="5507990" cy="4867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0" indent="-304800">
              <a:lnSpc>
                <a:spcPts val="4430"/>
              </a:lnSpc>
              <a:buChar char="•"/>
              <a:tabLst>
                <a:tab pos="355600" algn="l"/>
                <a:tab pos="1848485" algn="l"/>
                <a:tab pos="3028950" algn="l"/>
              </a:tabLst>
            </a:pPr>
            <a:r>
              <a:rPr sz="3800" spc="-15" dirty="0">
                <a:latin typeface="Arial"/>
                <a:cs typeface="Arial"/>
              </a:rPr>
              <a:t>Virtual	</a:t>
            </a:r>
            <a:r>
              <a:rPr sz="3800" dirty="0">
                <a:latin typeface="Arial"/>
                <a:cs typeface="Arial"/>
              </a:rPr>
              <a:t>base	classes</a:t>
            </a:r>
            <a:r>
              <a:rPr sz="3800" spc="-10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are</a:t>
            </a:r>
            <a:endParaRPr sz="3800">
              <a:latin typeface="Arial"/>
              <a:cs typeface="Arial"/>
            </a:endParaRPr>
          </a:p>
          <a:p>
            <a:pPr marL="355600">
              <a:lnSpc>
                <a:spcPts val="4430"/>
              </a:lnSpc>
            </a:pPr>
            <a:r>
              <a:rPr sz="3800" b="1" i="1" spc="-5" dirty="0">
                <a:solidFill>
                  <a:srgbClr val="FF2600"/>
                </a:solidFill>
                <a:latin typeface="Arial"/>
                <a:cs typeface="Arial"/>
              </a:rPr>
              <a:t>shared</a:t>
            </a:r>
            <a:endParaRPr sz="3800">
              <a:latin typeface="Arial"/>
              <a:cs typeface="Arial"/>
            </a:endParaRPr>
          </a:p>
          <a:p>
            <a:pPr marL="317500" marR="5080" indent="-304800">
              <a:lnSpc>
                <a:spcPts val="4300"/>
              </a:lnSpc>
              <a:spcBef>
                <a:spcPts val="1100"/>
              </a:spcBef>
              <a:buChar char="•"/>
              <a:tabLst>
                <a:tab pos="317500" algn="l"/>
                <a:tab pos="1711960" algn="l"/>
                <a:tab pos="2114550" algn="l"/>
                <a:tab pos="4207510" algn="l"/>
                <a:tab pos="5038090" algn="l"/>
              </a:tabLst>
            </a:pPr>
            <a:r>
              <a:rPr sz="3800" dirty="0">
                <a:latin typeface="Arial"/>
                <a:cs typeface="Arial"/>
              </a:rPr>
              <a:t>Derived	classes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have	a  single	copy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of</a:t>
            </a:r>
            <a:r>
              <a:rPr sz="3800" spc="-5" dirty="0">
                <a:latin typeface="Arial"/>
                <a:cs typeface="Arial"/>
              </a:rPr>
              <a:t> t</a:t>
            </a:r>
            <a:r>
              <a:rPr sz="3800" dirty="0">
                <a:latin typeface="Arial"/>
                <a:cs typeface="Arial"/>
              </a:rPr>
              <a:t>he	vir</a:t>
            </a:r>
            <a:r>
              <a:rPr sz="3800" spc="-5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ual  base</a:t>
            </a:r>
            <a:endParaRPr sz="380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spcBef>
                <a:spcPts val="740"/>
              </a:spcBef>
              <a:buChar char="•"/>
              <a:tabLst>
                <a:tab pos="317500" algn="l"/>
                <a:tab pos="1228725" algn="l"/>
                <a:tab pos="2811780" algn="l"/>
              </a:tabLst>
            </a:pPr>
            <a:r>
              <a:rPr sz="3800" spc="-5" dirty="0">
                <a:latin typeface="Arial"/>
                <a:cs typeface="Arial"/>
              </a:rPr>
              <a:t>Full	control	</a:t>
            </a:r>
            <a:r>
              <a:rPr sz="3800" dirty="0">
                <a:latin typeface="Arial"/>
                <a:cs typeface="Arial"/>
              </a:rPr>
              <a:t>over</a:t>
            </a:r>
            <a:r>
              <a:rPr sz="3800" spc="-10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sharing</a:t>
            </a:r>
            <a:endParaRPr sz="3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740"/>
              </a:spcBef>
            </a:pPr>
            <a:r>
              <a:rPr sz="3400" spc="35" dirty="0">
                <a:latin typeface="Arial"/>
                <a:cs typeface="Arial"/>
              </a:rPr>
              <a:t>–Up </a:t>
            </a:r>
            <a:r>
              <a:rPr sz="3400" spc="-5" dirty="0">
                <a:latin typeface="Arial"/>
                <a:cs typeface="Arial"/>
              </a:rPr>
              <a:t>to </a:t>
            </a:r>
            <a:r>
              <a:rPr sz="3400" dirty="0">
                <a:latin typeface="Arial"/>
                <a:cs typeface="Arial"/>
              </a:rPr>
              <a:t>you </a:t>
            </a:r>
            <a:r>
              <a:rPr sz="3400" spc="-5" dirty="0">
                <a:latin typeface="Arial"/>
                <a:cs typeface="Arial"/>
              </a:rPr>
              <a:t>to</a:t>
            </a:r>
            <a:r>
              <a:rPr sz="3400" spc="-120" dirty="0">
                <a:latin typeface="Arial"/>
                <a:cs typeface="Arial"/>
              </a:rPr>
              <a:t> </a:t>
            </a:r>
            <a:r>
              <a:rPr sz="3400" dirty="0">
                <a:latin typeface="Arial"/>
                <a:cs typeface="Arial"/>
              </a:rPr>
              <a:t>choose</a:t>
            </a:r>
            <a:endParaRPr sz="340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spcBef>
                <a:spcPts val="720"/>
              </a:spcBef>
              <a:buChar char="•"/>
              <a:tabLst>
                <a:tab pos="317500" algn="l"/>
                <a:tab pos="2435860" algn="l"/>
              </a:tabLst>
            </a:pPr>
            <a:r>
              <a:rPr sz="3800" dirty="0">
                <a:latin typeface="Arial"/>
                <a:cs typeface="Arial"/>
              </a:rPr>
              <a:t>Cost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is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in	</a:t>
            </a:r>
            <a:r>
              <a:rPr sz="3800" spc="-5" dirty="0">
                <a:latin typeface="Arial"/>
                <a:cs typeface="Arial"/>
              </a:rPr>
              <a:t>complications</a:t>
            </a:r>
            <a:endParaRPr sz="3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85200" y="2578100"/>
            <a:ext cx="33210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IOS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91791" y="2857500"/>
            <a:ext cx="1181100" cy="264160"/>
          </a:xfrm>
          <a:custGeom>
            <a:avLst/>
            <a:gdLst/>
            <a:ahLst/>
            <a:cxnLst/>
            <a:rect l="l" t="t" r="r" b="b"/>
            <a:pathLst>
              <a:path w="1181100" h="264160">
                <a:moveTo>
                  <a:pt x="0" y="264160"/>
                </a:moveTo>
                <a:lnTo>
                  <a:pt x="1180818" y="264160"/>
                </a:lnTo>
                <a:lnTo>
                  <a:pt x="1180818" y="0"/>
                </a:lnTo>
                <a:lnTo>
                  <a:pt x="0" y="0"/>
                </a:lnTo>
                <a:lnTo>
                  <a:pt x="0" y="26416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791791" y="3117989"/>
            <a:ext cx="1181100" cy="528320"/>
          </a:xfrm>
          <a:custGeom>
            <a:avLst/>
            <a:gdLst/>
            <a:ahLst/>
            <a:cxnLst/>
            <a:rect l="l" t="t" r="r" b="b"/>
            <a:pathLst>
              <a:path w="1181100" h="528320">
                <a:moveTo>
                  <a:pt x="0" y="528320"/>
                </a:moveTo>
                <a:lnTo>
                  <a:pt x="1180818" y="528320"/>
                </a:lnTo>
                <a:lnTo>
                  <a:pt x="1180818" y="0"/>
                </a:lnTo>
                <a:lnTo>
                  <a:pt x="0" y="0"/>
                </a:lnTo>
                <a:lnTo>
                  <a:pt x="0" y="52832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017000" y="3225800"/>
            <a:ext cx="81597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streambuf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301850" y="4373321"/>
            <a:ext cx="982344" cy="393700"/>
          </a:xfrm>
          <a:custGeom>
            <a:avLst/>
            <a:gdLst/>
            <a:ahLst/>
            <a:cxnLst/>
            <a:rect l="l" t="t" r="r" b="b"/>
            <a:pathLst>
              <a:path w="982345" h="393700">
                <a:moveTo>
                  <a:pt x="0" y="393700"/>
                </a:moveTo>
                <a:lnTo>
                  <a:pt x="982129" y="393700"/>
                </a:lnTo>
                <a:lnTo>
                  <a:pt x="982129" y="0"/>
                </a:lnTo>
                <a:lnTo>
                  <a:pt x="0" y="0"/>
                </a:lnTo>
                <a:lnTo>
                  <a:pt x="0" y="393700"/>
                </a:lnTo>
                <a:close/>
              </a:path>
            </a:pathLst>
          </a:custGeom>
          <a:solidFill>
            <a:srgbClr val="00F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01850" y="4373321"/>
            <a:ext cx="982344" cy="393700"/>
          </a:xfrm>
          <a:custGeom>
            <a:avLst/>
            <a:gdLst/>
            <a:ahLst/>
            <a:cxnLst/>
            <a:rect l="l" t="t" r="r" b="b"/>
            <a:pathLst>
              <a:path w="982345" h="393700">
                <a:moveTo>
                  <a:pt x="0" y="393700"/>
                </a:moveTo>
                <a:lnTo>
                  <a:pt x="982132" y="393700"/>
                </a:lnTo>
                <a:lnTo>
                  <a:pt x="982132" y="0"/>
                </a:lnTo>
                <a:lnTo>
                  <a:pt x="0" y="0"/>
                </a:lnTo>
                <a:lnTo>
                  <a:pt x="0" y="3937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577489" y="4373321"/>
            <a:ext cx="984885" cy="393700"/>
          </a:xfrm>
          <a:custGeom>
            <a:avLst/>
            <a:gdLst/>
            <a:ahLst/>
            <a:cxnLst/>
            <a:rect l="l" t="t" r="r" b="b"/>
            <a:pathLst>
              <a:path w="984884" h="393700">
                <a:moveTo>
                  <a:pt x="0" y="393700"/>
                </a:moveTo>
                <a:lnTo>
                  <a:pt x="984389" y="393700"/>
                </a:lnTo>
                <a:lnTo>
                  <a:pt x="984389" y="0"/>
                </a:lnTo>
                <a:lnTo>
                  <a:pt x="0" y="0"/>
                </a:lnTo>
                <a:lnTo>
                  <a:pt x="0" y="393700"/>
                </a:lnTo>
                <a:close/>
              </a:path>
            </a:pathLst>
          </a:custGeom>
          <a:solidFill>
            <a:srgbClr val="00A8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577489" y="4373321"/>
            <a:ext cx="984885" cy="393700"/>
          </a:xfrm>
          <a:custGeom>
            <a:avLst/>
            <a:gdLst/>
            <a:ahLst/>
            <a:cxnLst/>
            <a:rect l="l" t="t" r="r" b="b"/>
            <a:pathLst>
              <a:path w="984884" h="393700">
                <a:moveTo>
                  <a:pt x="0" y="393700"/>
                </a:moveTo>
                <a:lnTo>
                  <a:pt x="984390" y="393700"/>
                </a:lnTo>
                <a:lnTo>
                  <a:pt x="984390" y="0"/>
                </a:lnTo>
                <a:lnTo>
                  <a:pt x="0" y="0"/>
                </a:lnTo>
                <a:lnTo>
                  <a:pt x="0" y="3937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0058400" y="4025900"/>
            <a:ext cx="6680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ostream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216900" y="4025900"/>
            <a:ext cx="60833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istream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791791" y="5427700"/>
            <a:ext cx="1377315" cy="1522095"/>
          </a:xfrm>
          <a:custGeom>
            <a:avLst/>
            <a:gdLst/>
            <a:ahLst/>
            <a:cxnLst/>
            <a:rect l="l" t="t" r="r" b="b"/>
            <a:pathLst>
              <a:path w="1377315" h="1522095">
                <a:moveTo>
                  <a:pt x="0" y="1521739"/>
                </a:moveTo>
                <a:lnTo>
                  <a:pt x="1377238" y="1521739"/>
                </a:lnTo>
                <a:lnTo>
                  <a:pt x="1377238" y="0"/>
                </a:lnTo>
                <a:lnTo>
                  <a:pt x="0" y="0"/>
                </a:lnTo>
                <a:lnTo>
                  <a:pt x="0" y="1521739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791791" y="5427700"/>
            <a:ext cx="1377315" cy="1522095"/>
          </a:xfrm>
          <a:custGeom>
            <a:avLst/>
            <a:gdLst/>
            <a:ahLst/>
            <a:cxnLst/>
            <a:rect l="l" t="t" r="r" b="b"/>
            <a:pathLst>
              <a:path w="1377315" h="1522095">
                <a:moveTo>
                  <a:pt x="0" y="1521739"/>
                </a:moveTo>
                <a:lnTo>
                  <a:pt x="1377251" y="1521739"/>
                </a:lnTo>
                <a:lnTo>
                  <a:pt x="1377251" y="0"/>
                </a:lnTo>
                <a:lnTo>
                  <a:pt x="0" y="0"/>
                </a:lnTo>
                <a:lnTo>
                  <a:pt x="0" y="152173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362420" y="4445571"/>
            <a:ext cx="1178560" cy="393700"/>
          </a:xfrm>
          <a:custGeom>
            <a:avLst/>
            <a:gdLst/>
            <a:ahLst/>
            <a:cxnLst/>
            <a:rect l="l" t="t" r="r" b="b"/>
            <a:pathLst>
              <a:path w="1178559" h="393700">
                <a:moveTo>
                  <a:pt x="0" y="393700"/>
                </a:moveTo>
                <a:lnTo>
                  <a:pt x="1178560" y="393700"/>
                </a:lnTo>
                <a:lnTo>
                  <a:pt x="1178560" y="0"/>
                </a:lnTo>
                <a:lnTo>
                  <a:pt x="0" y="0"/>
                </a:lnTo>
                <a:lnTo>
                  <a:pt x="0" y="3937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362420" y="4842929"/>
            <a:ext cx="1178560" cy="395605"/>
          </a:xfrm>
          <a:custGeom>
            <a:avLst/>
            <a:gdLst/>
            <a:ahLst/>
            <a:cxnLst/>
            <a:rect l="l" t="t" r="r" b="b"/>
            <a:pathLst>
              <a:path w="1178559" h="395604">
                <a:moveTo>
                  <a:pt x="0" y="395110"/>
                </a:moveTo>
                <a:lnTo>
                  <a:pt x="1178560" y="395110"/>
                </a:lnTo>
                <a:lnTo>
                  <a:pt x="1178560" y="0"/>
                </a:lnTo>
                <a:lnTo>
                  <a:pt x="0" y="0"/>
                </a:lnTo>
                <a:lnTo>
                  <a:pt x="0" y="39511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565900" y="4864100"/>
            <a:ext cx="81597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streambuf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999499" y="5691860"/>
            <a:ext cx="984885" cy="400050"/>
          </a:xfrm>
          <a:custGeom>
            <a:avLst/>
            <a:gdLst/>
            <a:ahLst/>
            <a:cxnLst/>
            <a:rect l="l" t="t" r="r" b="b"/>
            <a:pathLst>
              <a:path w="984884" h="400050">
                <a:moveTo>
                  <a:pt x="0" y="399630"/>
                </a:moveTo>
                <a:lnTo>
                  <a:pt x="984389" y="399630"/>
                </a:lnTo>
                <a:lnTo>
                  <a:pt x="984389" y="0"/>
                </a:lnTo>
                <a:lnTo>
                  <a:pt x="0" y="0"/>
                </a:lnTo>
                <a:lnTo>
                  <a:pt x="0" y="399630"/>
                </a:lnTo>
                <a:close/>
              </a:path>
            </a:pathLst>
          </a:custGeom>
          <a:solidFill>
            <a:srgbClr val="00F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999499" y="5691860"/>
            <a:ext cx="984885" cy="400050"/>
          </a:xfrm>
          <a:custGeom>
            <a:avLst/>
            <a:gdLst/>
            <a:ahLst/>
            <a:cxnLst/>
            <a:rect l="l" t="t" r="r" b="b"/>
            <a:pathLst>
              <a:path w="984884" h="400050">
                <a:moveTo>
                  <a:pt x="0" y="399627"/>
                </a:moveTo>
                <a:lnTo>
                  <a:pt x="984390" y="399627"/>
                </a:lnTo>
                <a:lnTo>
                  <a:pt x="984390" y="0"/>
                </a:lnTo>
                <a:lnTo>
                  <a:pt x="0" y="0"/>
                </a:lnTo>
                <a:lnTo>
                  <a:pt x="0" y="39962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986351" y="5962789"/>
            <a:ext cx="1178560" cy="395605"/>
          </a:xfrm>
          <a:custGeom>
            <a:avLst/>
            <a:gdLst/>
            <a:ahLst/>
            <a:cxnLst/>
            <a:rect l="l" t="t" r="r" b="b"/>
            <a:pathLst>
              <a:path w="1178559" h="395604">
                <a:moveTo>
                  <a:pt x="0" y="395110"/>
                </a:moveTo>
                <a:lnTo>
                  <a:pt x="1178560" y="395110"/>
                </a:lnTo>
                <a:lnTo>
                  <a:pt x="1178560" y="0"/>
                </a:lnTo>
                <a:lnTo>
                  <a:pt x="0" y="0"/>
                </a:lnTo>
                <a:lnTo>
                  <a:pt x="0" y="39511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986351" y="6362700"/>
            <a:ext cx="1178560" cy="393700"/>
          </a:xfrm>
          <a:custGeom>
            <a:avLst/>
            <a:gdLst/>
            <a:ahLst/>
            <a:cxnLst/>
            <a:rect l="l" t="t" r="r" b="b"/>
            <a:pathLst>
              <a:path w="1178559" h="393700">
                <a:moveTo>
                  <a:pt x="0" y="393700"/>
                </a:moveTo>
                <a:lnTo>
                  <a:pt x="1178560" y="393700"/>
                </a:lnTo>
                <a:lnTo>
                  <a:pt x="1178560" y="0"/>
                </a:lnTo>
                <a:lnTo>
                  <a:pt x="0" y="0"/>
                </a:lnTo>
                <a:lnTo>
                  <a:pt x="0" y="3937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1074400" y="6388100"/>
            <a:ext cx="81597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streambuf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1164709" y="4445571"/>
            <a:ext cx="1178560" cy="393700"/>
          </a:xfrm>
          <a:custGeom>
            <a:avLst/>
            <a:gdLst/>
            <a:ahLst/>
            <a:cxnLst/>
            <a:rect l="l" t="t" r="r" b="b"/>
            <a:pathLst>
              <a:path w="1178559" h="393700">
                <a:moveTo>
                  <a:pt x="0" y="393700"/>
                </a:moveTo>
                <a:lnTo>
                  <a:pt x="1178560" y="393700"/>
                </a:lnTo>
                <a:lnTo>
                  <a:pt x="1178560" y="0"/>
                </a:lnTo>
                <a:lnTo>
                  <a:pt x="0" y="0"/>
                </a:lnTo>
                <a:lnTo>
                  <a:pt x="0" y="3937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1164709" y="4842929"/>
            <a:ext cx="1178560" cy="395605"/>
          </a:xfrm>
          <a:custGeom>
            <a:avLst/>
            <a:gdLst/>
            <a:ahLst/>
            <a:cxnLst/>
            <a:rect l="l" t="t" r="r" b="b"/>
            <a:pathLst>
              <a:path w="1178559" h="395604">
                <a:moveTo>
                  <a:pt x="0" y="395110"/>
                </a:moveTo>
                <a:lnTo>
                  <a:pt x="1178560" y="395110"/>
                </a:lnTo>
                <a:lnTo>
                  <a:pt x="1178560" y="0"/>
                </a:lnTo>
                <a:lnTo>
                  <a:pt x="0" y="0"/>
                </a:lnTo>
                <a:lnTo>
                  <a:pt x="0" y="39511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1366500" y="4864100"/>
            <a:ext cx="81597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streambuf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999499" y="6220180"/>
            <a:ext cx="984885" cy="400050"/>
          </a:xfrm>
          <a:custGeom>
            <a:avLst/>
            <a:gdLst/>
            <a:ahLst/>
            <a:cxnLst/>
            <a:rect l="l" t="t" r="r" b="b"/>
            <a:pathLst>
              <a:path w="984884" h="400050">
                <a:moveTo>
                  <a:pt x="0" y="399630"/>
                </a:moveTo>
                <a:lnTo>
                  <a:pt x="984389" y="399630"/>
                </a:lnTo>
                <a:lnTo>
                  <a:pt x="984389" y="0"/>
                </a:lnTo>
                <a:lnTo>
                  <a:pt x="0" y="0"/>
                </a:lnTo>
                <a:lnTo>
                  <a:pt x="0" y="399630"/>
                </a:lnTo>
                <a:close/>
              </a:path>
            </a:pathLst>
          </a:custGeom>
          <a:solidFill>
            <a:srgbClr val="00A8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999499" y="6220180"/>
            <a:ext cx="984885" cy="400050"/>
          </a:xfrm>
          <a:custGeom>
            <a:avLst/>
            <a:gdLst/>
            <a:ahLst/>
            <a:cxnLst/>
            <a:rect l="l" t="t" r="r" b="b"/>
            <a:pathLst>
              <a:path w="984884" h="400050">
                <a:moveTo>
                  <a:pt x="0" y="399627"/>
                </a:moveTo>
                <a:lnTo>
                  <a:pt x="984390" y="399627"/>
                </a:lnTo>
                <a:lnTo>
                  <a:pt x="984390" y="0"/>
                </a:lnTo>
                <a:lnTo>
                  <a:pt x="0" y="0"/>
                </a:lnTo>
                <a:lnTo>
                  <a:pt x="0" y="39962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999499" y="6220180"/>
            <a:ext cx="984885" cy="400050"/>
          </a:xfrm>
          <a:custGeom>
            <a:avLst/>
            <a:gdLst/>
            <a:ahLst/>
            <a:cxnLst/>
            <a:rect l="l" t="t" r="r" b="b"/>
            <a:pathLst>
              <a:path w="984884" h="400050">
                <a:moveTo>
                  <a:pt x="0" y="399627"/>
                </a:moveTo>
                <a:lnTo>
                  <a:pt x="984390" y="399627"/>
                </a:lnTo>
                <a:lnTo>
                  <a:pt x="984390" y="0"/>
                </a:lnTo>
                <a:lnTo>
                  <a:pt x="0" y="0"/>
                </a:lnTo>
                <a:lnTo>
                  <a:pt x="0" y="39962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8178800" y="5168900"/>
            <a:ext cx="70739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iostream</a:t>
            </a:r>
            <a:endParaRPr sz="14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9537700" y="4807921"/>
            <a:ext cx="504190" cy="605155"/>
          </a:xfrm>
          <a:custGeom>
            <a:avLst/>
            <a:gdLst/>
            <a:ahLst/>
            <a:cxnLst/>
            <a:rect l="l" t="t" r="r" b="b"/>
            <a:pathLst>
              <a:path w="504190" h="605154">
                <a:moveTo>
                  <a:pt x="0" y="604818"/>
                </a:moveTo>
                <a:lnTo>
                  <a:pt x="499948" y="4881"/>
                </a:lnTo>
                <a:lnTo>
                  <a:pt x="504016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995713" y="4762500"/>
            <a:ext cx="84455" cy="93345"/>
          </a:xfrm>
          <a:custGeom>
            <a:avLst/>
            <a:gdLst/>
            <a:ahLst/>
            <a:cxnLst/>
            <a:rect l="l" t="t" r="r" b="b"/>
            <a:pathLst>
              <a:path w="84454" h="93345">
                <a:moveTo>
                  <a:pt x="61177" y="50304"/>
                </a:moveTo>
                <a:lnTo>
                  <a:pt x="41935" y="50304"/>
                </a:lnTo>
                <a:lnTo>
                  <a:pt x="41960" y="92925"/>
                </a:lnTo>
                <a:lnTo>
                  <a:pt x="61177" y="50304"/>
                </a:lnTo>
                <a:close/>
              </a:path>
              <a:path w="84454" h="93345">
                <a:moveTo>
                  <a:pt x="83858" y="0"/>
                </a:moveTo>
                <a:lnTo>
                  <a:pt x="0" y="57975"/>
                </a:lnTo>
                <a:lnTo>
                  <a:pt x="41935" y="50304"/>
                </a:lnTo>
                <a:lnTo>
                  <a:pt x="61177" y="50304"/>
                </a:lnTo>
                <a:lnTo>
                  <a:pt x="838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927851" y="4807921"/>
            <a:ext cx="504190" cy="605155"/>
          </a:xfrm>
          <a:custGeom>
            <a:avLst/>
            <a:gdLst/>
            <a:ahLst/>
            <a:cxnLst/>
            <a:rect l="l" t="t" r="r" b="b"/>
            <a:pathLst>
              <a:path w="504190" h="605154">
                <a:moveTo>
                  <a:pt x="504015" y="604818"/>
                </a:moveTo>
                <a:lnTo>
                  <a:pt x="4067" y="4881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890000" y="4762500"/>
            <a:ext cx="84455" cy="93345"/>
          </a:xfrm>
          <a:custGeom>
            <a:avLst/>
            <a:gdLst/>
            <a:ahLst/>
            <a:cxnLst/>
            <a:rect l="l" t="t" r="r" b="b"/>
            <a:pathLst>
              <a:path w="84454" h="93345">
                <a:moveTo>
                  <a:pt x="0" y="0"/>
                </a:moveTo>
                <a:lnTo>
                  <a:pt x="41897" y="92925"/>
                </a:lnTo>
                <a:lnTo>
                  <a:pt x="41909" y="50304"/>
                </a:lnTo>
                <a:lnTo>
                  <a:pt x="72751" y="50304"/>
                </a:lnTo>
                <a:lnTo>
                  <a:pt x="0" y="0"/>
                </a:lnTo>
                <a:close/>
              </a:path>
              <a:path w="84454" h="93345">
                <a:moveTo>
                  <a:pt x="72751" y="50304"/>
                </a:moveTo>
                <a:lnTo>
                  <a:pt x="41909" y="50304"/>
                </a:lnTo>
                <a:lnTo>
                  <a:pt x="83845" y="57975"/>
                </a:lnTo>
                <a:lnTo>
                  <a:pt x="72751" y="503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890000" y="3732195"/>
            <a:ext cx="400685" cy="601345"/>
          </a:xfrm>
          <a:custGeom>
            <a:avLst/>
            <a:gdLst/>
            <a:ahLst/>
            <a:cxnLst/>
            <a:rect l="l" t="t" r="r" b="b"/>
            <a:pathLst>
              <a:path w="400684" h="601345">
                <a:moveTo>
                  <a:pt x="0" y="601044"/>
                </a:moveTo>
                <a:lnTo>
                  <a:pt x="397167" y="5293"/>
                </a:lnTo>
                <a:lnTo>
                  <a:pt x="40069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246298" y="3683000"/>
            <a:ext cx="77470" cy="97155"/>
          </a:xfrm>
          <a:custGeom>
            <a:avLst/>
            <a:gdLst/>
            <a:ahLst/>
            <a:cxnLst/>
            <a:rect l="l" t="t" r="r" b="b"/>
            <a:pathLst>
              <a:path w="77470" h="97154">
                <a:moveTo>
                  <a:pt x="59332" y="54483"/>
                </a:moveTo>
                <a:lnTo>
                  <a:pt x="40881" y="54483"/>
                </a:lnTo>
                <a:lnTo>
                  <a:pt x="45440" y="96862"/>
                </a:lnTo>
                <a:lnTo>
                  <a:pt x="59332" y="54483"/>
                </a:lnTo>
                <a:close/>
              </a:path>
              <a:path w="77470" h="97154">
                <a:moveTo>
                  <a:pt x="77190" y="0"/>
                </a:moveTo>
                <a:lnTo>
                  <a:pt x="0" y="66573"/>
                </a:lnTo>
                <a:lnTo>
                  <a:pt x="40881" y="54483"/>
                </a:lnTo>
                <a:lnTo>
                  <a:pt x="59332" y="54483"/>
                </a:lnTo>
                <a:lnTo>
                  <a:pt x="771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575551" y="3728421"/>
            <a:ext cx="504190" cy="605155"/>
          </a:xfrm>
          <a:custGeom>
            <a:avLst/>
            <a:gdLst/>
            <a:ahLst/>
            <a:cxnLst/>
            <a:rect l="l" t="t" r="r" b="b"/>
            <a:pathLst>
              <a:path w="504190" h="605154">
                <a:moveTo>
                  <a:pt x="504015" y="604818"/>
                </a:moveTo>
                <a:lnTo>
                  <a:pt x="4067" y="4881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537700" y="3683000"/>
            <a:ext cx="84455" cy="93345"/>
          </a:xfrm>
          <a:custGeom>
            <a:avLst/>
            <a:gdLst/>
            <a:ahLst/>
            <a:cxnLst/>
            <a:rect l="l" t="t" r="r" b="b"/>
            <a:pathLst>
              <a:path w="84454" h="93345">
                <a:moveTo>
                  <a:pt x="0" y="0"/>
                </a:moveTo>
                <a:lnTo>
                  <a:pt x="41897" y="92925"/>
                </a:lnTo>
                <a:lnTo>
                  <a:pt x="41909" y="50304"/>
                </a:lnTo>
                <a:lnTo>
                  <a:pt x="72751" y="50304"/>
                </a:lnTo>
                <a:lnTo>
                  <a:pt x="0" y="0"/>
                </a:lnTo>
                <a:close/>
              </a:path>
              <a:path w="84454" h="93345">
                <a:moveTo>
                  <a:pt x="72751" y="50304"/>
                </a:moveTo>
                <a:lnTo>
                  <a:pt x="41909" y="50304"/>
                </a:lnTo>
                <a:lnTo>
                  <a:pt x="83845" y="57975"/>
                </a:lnTo>
                <a:lnTo>
                  <a:pt x="72751" y="503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0083800" y="4487116"/>
            <a:ext cx="1002665" cy="68580"/>
          </a:xfrm>
          <a:custGeom>
            <a:avLst/>
            <a:gdLst/>
            <a:ahLst/>
            <a:cxnLst/>
            <a:rect l="l" t="t" r="r" b="b"/>
            <a:pathLst>
              <a:path w="1002665" h="68579">
                <a:moveTo>
                  <a:pt x="0" y="68232"/>
                </a:moveTo>
                <a:lnTo>
                  <a:pt x="995829" y="431"/>
                </a:lnTo>
                <a:lnTo>
                  <a:pt x="1002165" y="0"/>
                </a:lnTo>
              </a:path>
            </a:pathLst>
          </a:custGeom>
          <a:ln w="127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1045113" y="4462526"/>
            <a:ext cx="100330" cy="54610"/>
          </a:xfrm>
          <a:custGeom>
            <a:avLst/>
            <a:gdLst/>
            <a:ahLst/>
            <a:cxnLst/>
            <a:rect l="l" t="t" r="r" b="b"/>
            <a:pathLst>
              <a:path w="100329" h="54610">
                <a:moveTo>
                  <a:pt x="0" y="0"/>
                </a:moveTo>
                <a:lnTo>
                  <a:pt x="34518" y="25019"/>
                </a:lnTo>
                <a:lnTo>
                  <a:pt x="3708" y="54483"/>
                </a:lnTo>
                <a:lnTo>
                  <a:pt x="99834" y="20574"/>
                </a:lnTo>
                <a:lnTo>
                  <a:pt x="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565843" y="4436550"/>
            <a:ext cx="995680" cy="115570"/>
          </a:xfrm>
          <a:custGeom>
            <a:avLst/>
            <a:gdLst/>
            <a:ahLst/>
            <a:cxnLst/>
            <a:rect l="l" t="t" r="r" b="b"/>
            <a:pathLst>
              <a:path w="995679" h="115570">
                <a:moveTo>
                  <a:pt x="995647" y="115128"/>
                </a:moveTo>
                <a:lnTo>
                  <a:pt x="6310" y="730"/>
                </a:lnTo>
                <a:lnTo>
                  <a:pt x="0" y="0"/>
                </a:lnTo>
              </a:path>
            </a:pathLst>
          </a:custGeom>
          <a:ln w="127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507109" y="4413923"/>
            <a:ext cx="100965" cy="54610"/>
          </a:xfrm>
          <a:custGeom>
            <a:avLst/>
            <a:gdLst/>
            <a:ahLst/>
            <a:cxnLst/>
            <a:rect l="l" t="t" r="r" b="b"/>
            <a:pathLst>
              <a:path w="100965" h="54610">
                <a:moveTo>
                  <a:pt x="100698" y="0"/>
                </a:moveTo>
                <a:lnTo>
                  <a:pt x="0" y="15836"/>
                </a:lnTo>
                <a:lnTo>
                  <a:pt x="94424" y="54241"/>
                </a:lnTo>
                <a:lnTo>
                  <a:pt x="65049" y="23355"/>
                </a:lnTo>
                <a:lnTo>
                  <a:pt x="100698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537700" y="5854700"/>
            <a:ext cx="1320800" cy="134620"/>
          </a:xfrm>
          <a:custGeom>
            <a:avLst/>
            <a:gdLst/>
            <a:ahLst/>
            <a:cxnLst/>
            <a:rect l="l" t="t" r="r" b="b"/>
            <a:pathLst>
              <a:path w="1320800" h="134620">
                <a:moveTo>
                  <a:pt x="0" y="0"/>
                </a:moveTo>
                <a:lnTo>
                  <a:pt x="1314361" y="133371"/>
                </a:lnTo>
                <a:lnTo>
                  <a:pt x="1320685" y="134012"/>
                </a:lnTo>
              </a:path>
            </a:pathLst>
          </a:custGeom>
          <a:ln w="127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816729" y="5957608"/>
            <a:ext cx="100965" cy="54610"/>
          </a:xfrm>
          <a:custGeom>
            <a:avLst/>
            <a:gdLst/>
            <a:ahLst/>
            <a:cxnLst/>
            <a:rect l="l" t="t" r="r" b="b"/>
            <a:pathLst>
              <a:path w="100965" h="54610">
                <a:moveTo>
                  <a:pt x="5511" y="0"/>
                </a:moveTo>
                <a:lnTo>
                  <a:pt x="35331" y="30467"/>
                </a:lnTo>
                <a:lnTo>
                  <a:pt x="0" y="54330"/>
                </a:lnTo>
                <a:lnTo>
                  <a:pt x="100469" y="37071"/>
                </a:lnTo>
                <a:lnTo>
                  <a:pt x="5511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537700" y="6008168"/>
            <a:ext cx="1370330" cy="386080"/>
          </a:xfrm>
          <a:custGeom>
            <a:avLst/>
            <a:gdLst/>
            <a:ahLst/>
            <a:cxnLst/>
            <a:rect l="l" t="t" r="r" b="b"/>
            <a:pathLst>
              <a:path w="1370329" h="386079">
                <a:moveTo>
                  <a:pt x="0" y="385855"/>
                </a:moveTo>
                <a:lnTo>
                  <a:pt x="1363878" y="1724"/>
                </a:lnTo>
                <a:lnTo>
                  <a:pt x="1369999" y="0"/>
                </a:lnTo>
              </a:path>
            </a:pathLst>
          </a:custGeom>
          <a:ln w="127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862678" y="5992139"/>
            <a:ext cx="102235" cy="53340"/>
          </a:xfrm>
          <a:custGeom>
            <a:avLst/>
            <a:gdLst/>
            <a:ahLst/>
            <a:cxnLst/>
            <a:rect l="l" t="t" r="r" b="b"/>
            <a:pathLst>
              <a:path w="102234" h="53339">
                <a:moveTo>
                  <a:pt x="101942" y="0"/>
                </a:moveTo>
                <a:lnTo>
                  <a:pt x="0" y="342"/>
                </a:lnTo>
                <a:lnTo>
                  <a:pt x="38912" y="17754"/>
                </a:lnTo>
                <a:lnTo>
                  <a:pt x="14808" y="52908"/>
                </a:lnTo>
                <a:lnTo>
                  <a:pt x="101942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979377" y="4517818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44453" y="0"/>
                </a:moveTo>
                <a:lnTo>
                  <a:pt x="27726" y="3255"/>
                </a:lnTo>
                <a:lnTo>
                  <a:pt x="13020" y="13020"/>
                </a:lnTo>
                <a:lnTo>
                  <a:pt x="3255" y="27718"/>
                </a:lnTo>
                <a:lnTo>
                  <a:pt x="0" y="44442"/>
                </a:lnTo>
                <a:lnTo>
                  <a:pt x="3255" y="61167"/>
                </a:lnTo>
                <a:lnTo>
                  <a:pt x="13020" y="75872"/>
                </a:lnTo>
                <a:lnTo>
                  <a:pt x="27726" y="85638"/>
                </a:lnTo>
                <a:lnTo>
                  <a:pt x="44453" y="88893"/>
                </a:lnTo>
                <a:lnTo>
                  <a:pt x="61180" y="85638"/>
                </a:lnTo>
                <a:lnTo>
                  <a:pt x="75885" y="75872"/>
                </a:lnTo>
                <a:lnTo>
                  <a:pt x="85644" y="61167"/>
                </a:lnTo>
                <a:lnTo>
                  <a:pt x="88896" y="44442"/>
                </a:lnTo>
                <a:lnTo>
                  <a:pt x="85644" y="27718"/>
                </a:lnTo>
                <a:lnTo>
                  <a:pt x="75885" y="13020"/>
                </a:lnTo>
                <a:lnTo>
                  <a:pt x="61180" y="3255"/>
                </a:lnTo>
                <a:lnTo>
                  <a:pt x="444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979380" y="4517809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75880" y="13019"/>
                </a:moveTo>
                <a:lnTo>
                  <a:pt x="85645" y="27723"/>
                </a:lnTo>
                <a:lnTo>
                  <a:pt x="88900" y="44450"/>
                </a:lnTo>
                <a:lnTo>
                  <a:pt x="85645" y="61176"/>
                </a:lnTo>
                <a:lnTo>
                  <a:pt x="75880" y="75880"/>
                </a:lnTo>
                <a:lnTo>
                  <a:pt x="61176" y="85645"/>
                </a:lnTo>
                <a:lnTo>
                  <a:pt x="44450" y="88900"/>
                </a:lnTo>
                <a:lnTo>
                  <a:pt x="27723" y="85645"/>
                </a:lnTo>
                <a:lnTo>
                  <a:pt x="13019" y="75880"/>
                </a:lnTo>
                <a:lnTo>
                  <a:pt x="3254" y="61176"/>
                </a:lnTo>
                <a:lnTo>
                  <a:pt x="0" y="44450"/>
                </a:lnTo>
                <a:lnTo>
                  <a:pt x="3254" y="27723"/>
                </a:lnTo>
                <a:lnTo>
                  <a:pt x="13019" y="13019"/>
                </a:lnTo>
                <a:lnTo>
                  <a:pt x="27723" y="3254"/>
                </a:lnTo>
                <a:lnTo>
                  <a:pt x="44450" y="0"/>
                </a:lnTo>
                <a:lnTo>
                  <a:pt x="61176" y="3254"/>
                </a:lnTo>
                <a:lnTo>
                  <a:pt x="75880" y="1301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554716" y="4495796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44453" y="0"/>
                </a:moveTo>
                <a:lnTo>
                  <a:pt x="27726" y="3255"/>
                </a:lnTo>
                <a:lnTo>
                  <a:pt x="13020" y="13020"/>
                </a:lnTo>
                <a:lnTo>
                  <a:pt x="3255" y="27726"/>
                </a:lnTo>
                <a:lnTo>
                  <a:pt x="0" y="44453"/>
                </a:lnTo>
                <a:lnTo>
                  <a:pt x="3255" y="61180"/>
                </a:lnTo>
                <a:lnTo>
                  <a:pt x="13020" y="75885"/>
                </a:lnTo>
                <a:lnTo>
                  <a:pt x="27726" y="85651"/>
                </a:lnTo>
                <a:lnTo>
                  <a:pt x="44453" y="88906"/>
                </a:lnTo>
                <a:lnTo>
                  <a:pt x="61180" y="85651"/>
                </a:lnTo>
                <a:lnTo>
                  <a:pt x="75885" y="75885"/>
                </a:lnTo>
                <a:lnTo>
                  <a:pt x="85651" y="61180"/>
                </a:lnTo>
                <a:lnTo>
                  <a:pt x="88906" y="44453"/>
                </a:lnTo>
                <a:lnTo>
                  <a:pt x="85651" y="27726"/>
                </a:lnTo>
                <a:lnTo>
                  <a:pt x="75885" y="13020"/>
                </a:lnTo>
                <a:lnTo>
                  <a:pt x="61180" y="3255"/>
                </a:lnTo>
                <a:lnTo>
                  <a:pt x="444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554719" y="4495800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75880" y="13019"/>
                </a:moveTo>
                <a:lnTo>
                  <a:pt x="85645" y="27723"/>
                </a:lnTo>
                <a:lnTo>
                  <a:pt x="88900" y="44450"/>
                </a:lnTo>
                <a:lnTo>
                  <a:pt x="85645" y="61176"/>
                </a:lnTo>
                <a:lnTo>
                  <a:pt x="75880" y="75880"/>
                </a:lnTo>
                <a:lnTo>
                  <a:pt x="61176" y="85645"/>
                </a:lnTo>
                <a:lnTo>
                  <a:pt x="44450" y="88900"/>
                </a:lnTo>
                <a:lnTo>
                  <a:pt x="27723" y="85645"/>
                </a:lnTo>
                <a:lnTo>
                  <a:pt x="13019" y="75880"/>
                </a:lnTo>
                <a:lnTo>
                  <a:pt x="3254" y="61176"/>
                </a:lnTo>
                <a:lnTo>
                  <a:pt x="0" y="44450"/>
                </a:lnTo>
                <a:lnTo>
                  <a:pt x="3254" y="27723"/>
                </a:lnTo>
                <a:lnTo>
                  <a:pt x="13019" y="13019"/>
                </a:lnTo>
                <a:lnTo>
                  <a:pt x="27723" y="3254"/>
                </a:lnTo>
                <a:lnTo>
                  <a:pt x="44450" y="0"/>
                </a:lnTo>
                <a:lnTo>
                  <a:pt x="61176" y="3254"/>
                </a:lnTo>
                <a:lnTo>
                  <a:pt x="75880" y="1301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455575" y="5807008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44443" y="0"/>
                </a:moveTo>
                <a:lnTo>
                  <a:pt x="27716" y="3255"/>
                </a:lnTo>
                <a:lnTo>
                  <a:pt x="13011" y="13020"/>
                </a:lnTo>
                <a:lnTo>
                  <a:pt x="3252" y="27720"/>
                </a:lnTo>
                <a:lnTo>
                  <a:pt x="0" y="44446"/>
                </a:lnTo>
                <a:lnTo>
                  <a:pt x="3252" y="61173"/>
                </a:lnTo>
                <a:lnTo>
                  <a:pt x="13011" y="75872"/>
                </a:lnTo>
                <a:lnTo>
                  <a:pt x="27716" y="85638"/>
                </a:lnTo>
                <a:lnTo>
                  <a:pt x="44443" y="88893"/>
                </a:lnTo>
                <a:lnTo>
                  <a:pt x="61170" y="85638"/>
                </a:lnTo>
                <a:lnTo>
                  <a:pt x="75876" y="75872"/>
                </a:lnTo>
                <a:lnTo>
                  <a:pt x="85641" y="61173"/>
                </a:lnTo>
                <a:lnTo>
                  <a:pt x="88896" y="44446"/>
                </a:lnTo>
                <a:lnTo>
                  <a:pt x="85641" y="27720"/>
                </a:lnTo>
                <a:lnTo>
                  <a:pt x="75876" y="13020"/>
                </a:lnTo>
                <a:lnTo>
                  <a:pt x="61170" y="3255"/>
                </a:lnTo>
                <a:lnTo>
                  <a:pt x="444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455569" y="5806998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75880" y="13019"/>
                </a:moveTo>
                <a:lnTo>
                  <a:pt x="85645" y="27723"/>
                </a:lnTo>
                <a:lnTo>
                  <a:pt x="88900" y="44450"/>
                </a:lnTo>
                <a:lnTo>
                  <a:pt x="85645" y="61176"/>
                </a:lnTo>
                <a:lnTo>
                  <a:pt x="75880" y="75880"/>
                </a:lnTo>
                <a:lnTo>
                  <a:pt x="61176" y="85645"/>
                </a:lnTo>
                <a:lnTo>
                  <a:pt x="44450" y="88900"/>
                </a:lnTo>
                <a:lnTo>
                  <a:pt x="27723" y="85645"/>
                </a:lnTo>
                <a:lnTo>
                  <a:pt x="13019" y="75880"/>
                </a:lnTo>
                <a:lnTo>
                  <a:pt x="3254" y="61176"/>
                </a:lnTo>
                <a:lnTo>
                  <a:pt x="0" y="44450"/>
                </a:lnTo>
                <a:lnTo>
                  <a:pt x="3254" y="27723"/>
                </a:lnTo>
                <a:lnTo>
                  <a:pt x="13019" y="13019"/>
                </a:lnTo>
                <a:lnTo>
                  <a:pt x="27723" y="3254"/>
                </a:lnTo>
                <a:lnTo>
                  <a:pt x="44450" y="0"/>
                </a:lnTo>
                <a:lnTo>
                  <a:pt x="61176" y="3254"/>
                </a:lnTo>
                <a:lnTo>
                  <a:pt x="75880" y="1301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9455575" y="6364678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44443" y="0"/>
                </a:moveTo>
                <a:lnTo>
                  <a:pt x="27716" y="3255"/>
                </a:lnTo>
                <a:lnTo>
                  <a:pt x="13011" y="13020"/>
                </a:lnTo>
                <a:lnTo>
                  <a:pt x="3252" y="27726"/>
                </a:lnTo>
                <a:lnTo>
                  <a:pt x="0" y="44453"/>
                </a:lnTo>
                <a:lnTo>
                  <a:pt x="3252" y="61180"/>
                </a:lnTo>
                <a:lnTo>
                  <a:pt x="13011" y="75885"/>
                </a:lnTo>
                <a:lnTo>
                  <a:pt x="27716" y="85644"/>
                </a:lnTo>
                <a:lnTo>
                  <a:pt x="44443" y="88896"/>
                </a:lnTo>
                <a:lnTo>
                  <a:pt x="61170" y="85644"/>
                </a:lnTo>
                <a:lnTo>
                  <a:pt x="75876" y="75885"/>
                </a:lnTo>
                <a:lnTo>
                  <a:pt x="85641" y="61180"/>
                </a:lnTo>
                <a:lnTo>
                  <a:pt x="88896" y="44453"/>
                </a:lnTo>
                <a:lnTo>
                  <a:pt x="85641" y="27726"/>
                </a:lnTo>
                <a:lnTo>
                  <a:pt x="75876" y="13020"/>
                </a:lnTo>
                <a:lnTo>
                  <a:pt x="61170" y="3255"/>
                </a:lnTo>
                <a:lnTo>
                  <a:pt x="444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9455569" y="6364681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75880" y="13019"/>
                </a:moveTo>
                <a:lnTo>
                  <a:pt x="85645" y="27723"/>
                </a:lnTo>
                <a:lnTo>
                  <a:pt x="88900" y="44450"/>
                </a:lnTo>
                <a:lnTo>
                  <a:pt x="85645" y="61176"/>
                </a:lnTo>
                <a:lnTo>
                  <a:pt x="75880" y="75880"/>
                </a:lnTo>
                <a:lnTo>
                  <a:pt x="61176" y="85645"/>
                </a:lnTo>
                <a:lnTo>
                  <a:pt x="44450" y="88900"/>
                </a:lnTo>
                <a:lnTo>
                  <a:pt x="27723" y="85645"/>
                </a:lnTo>
                <a:lnTo>
                  <a:pt x="13019" y="75880"/>
                </a:lnTo>
                <a:lnTo>
                  <a:pt x="3254" y="61176"/>
                </a:lnTo>
                <a:lnTo>
                  <a:pt x="0" y="44450"/>
                </a:lnTo>
                <a:lnTo>
                  <a:pt x="3254" y="27723"/>
                </a:lnTo>
                <a:lnTo>
                  <a:pt x="13019" y="13019"/>
                </a:lnTo>
                <a:lnTo>
                  <a:pt x="27723" y="3254"/>
                </a:lnTo>
                <a:lnTo>
                  <a:pt x="44450" y="0"/>
                </a:lnTo>
                <a:lnTo>
                  <a:pt x="61176" y="3254"/>
                </a:lnTo>
                <a:lnTo>
                  <a:pt x="75880" y="1301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432796" y="7845777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44453" y="0"/>
                </a:moveTo>
                <a:lnTo>
                  <a:pt x="27726" y="3255"/>
                </a:lnTo>
                <a:lnTo>
                  <a:pt x="13020" y="13020"/>
                </a:lnTo>
                <a:lnTo>
                  <a:pt x="3255" y="27726"/>
                </a:lnTo>
                <a:lnTo>
                  <a:pt x="0" y="44453"/>
                </a:lnTo>
                <a:lnTo>
                  <a:pt x="3255" y="61180"/>
                </a:lnTo>
                <a:lnTo>
                  <a:pt x="13020" y="75885"/>
                </a:lnTo>
                <a:lnTo>
                  <a:pt x="27726" y="85644"/>
                </a:lnTo>
                <a:lnTo>
                  <a:pt x="44453" y="88896"/>
                </a:lnTo>
                <a:lnTo>
                  <a:pt x="61180" y="85644"/>
                </a:lnTo>
                <a:lnTo>
                  <a:pt x="75885" y="75885"/>
                </a:lnTo>
                <a:lnTo>
                  <a:pt x="85651" y="61180"/>
                </a:lnTo>
                <a:lnTo>
                  <a:pt x="88906" y="44453"/>
                </a:lnTo>
                <a:lnTo>
                  <a:pt x="85651" y="27726"/>
                </a:lnTo>
                <a:lnTo>
                  <a:pt x="75885" y="13020"/>
                </a:lnTo>
                <a:lnTo>
                  <a:pt x="61180" y="3255"/>
                </a:lnTo>
                <a:lnTo>
                  <a:pt x="444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432800" y="7845780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75880" y="13019"/>
                </a:moveTo>
                <a:lnTo>
                  <a:pt x="85645" y="27723"/>
                </a:lnTo>
                <a:lnTo>
                  <a:pt x="88900" y="44450"/>
                </a:lnTo>
                <a:lnTo>
                  <a:pt x="85645" y="61176"/>
                </a:lnTo>
                <a:lnTo>
                  <a:pt x="75880" y="75880"/>
                </a:lnTo>
                <a:lnTo>
                  <a:pt x="61176" y="85645"/>
                </a:lnTo>
                <a:lnTo>
                  <a:pt x="44450" y="88900"/>
                </a:lnTo>
                <a:lnTo>
                  <a:pt x="27723" y="85645"/>
                </a:lnTo>
                <a:lnTo>
                  <a:pt x="13019" y="75880"/>
                </a:lnTo>
                <a:lnTo>
                  <a:pt x="3254" y="61176"/>
                </a:lnTo>
                <a:lnTo>
                  <a:pt x="0" y="44450"/>
                </a:lnTo>
                <a:lnTo>
                  <a:pt x="3254" y="27723"/>
                </a:lnTo>
                <a:lnTo>
                  <a:pt x="13019" y="13019"/>
                </a:lnTo>
                <a:lnTo>
                  <a:pt x="27723" y="3254"/>
                </a:lnTo>
                <a:lnTo>
                  <a:pt x="44450" y="0"/>
                </a:lnTo>
                <a:lnTo>
                  <a:pt x="61176" y="3254"/>
                </a:lnTo>
                <a:lnTo>
                  <a:pt x="75880" y="1301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458200" y="7912100"/>
            <a:ext cx="1134745" cy="2540"/>
          </a:xfrm>
          <a:custGeom>
            <a:avLst/>
            <a:gdLst/>
            <a:ahLst/>
            <a:cxnLst/>
            <a:rect l="l" t="t" r="r" b="b"/>
            <a:pathLst>
              <a:path w="1134745" h="2540">
                <a:moveTo>
                  <a:pt x="0" y="1074"/>
                </a:moveTo>
                <a:lnTo>
                  <a:pt x="1134672" y="107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9553727" y="7886865"/>
            <a:ext cx="98425" cy="54610"/>
          </a:xfrm>
          <a:custGeom>
            <a:avLst/>
            <a:gdLst/>
            <a:ahLst/>
            <a:cxnLst/>
            <a:rect l="l" t="t" r="r" b="b"/>
            <a:pathLst>
              <a:path w="98425" h="54609">
                <a:moveTo>
                  <a:pt x="114" y="0"/>
                </a:moveTo>
                <a:lnTo>
                  <a:pt x="32791" y="27368"/>
                </a:lnTo>
                <a:lnTo>
                  <a:pt x="0" y="54609"/>
                </a:lnTo>
                <a:lnTo>
                  <a:pt x="98272" y="27495"/>
                </a:lnTo>
                <a:lnTo>
                  <a:pt x="1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446351" y="8493759"/>
            <a:ext cx="1056640" cy="2540"/>
          </a:xfrm>
          <a:custGeom>
            <a:avLst/>
            <a:gdLst/>
            <a:ahLst/>
            <a:cxnLst/>
            <a:rect l="l" t="t" r="r" b="b"/>
            <a:pathLst>
              <a:path w="1056640" h="2540">
                <a:moveTo>
                  <a:pt x="0" y="1069"/>
                </a:moveTo>
                <a:lnTo>
                  <a:pt x="1056217" y="106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9463417" y="8468512"/>
            <a:ext cx="98425" cy="54610"/>
          </a:xfrm>
          <a:custGeom>
            <a:avLst/>
            <a:gdLst/>
            <a:ahLst/>
            <a:cxnLst/>
            <a:rect l="l" t="t" r="r" b="b"/>
            <a:pathLst>
              <a:path w="98425" h="54609">
                <a:moveTo>
                  <a:pt x="114" y="0"/>
                </a:moveTo>
                <a:lnTo>
                  <a:pt x="32791" y="27372"/>
                </a:lnTo>
                <a:lnTo>
                  <a:pt x="0" y="54611"/>
                </a:lnTo>
                <a:lnTo>
                  <a:pt x="98272" y="27505"/>
                </a:lnTo>
                <a:lnTo>
                  <a:pt x="1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7302500" y="7399060"/>
            <a:ext cx="815975" cy="1281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0" marR="5080" indent="-127000">
              <a:lnSpc>
                <a:spcPct val="148800"/>
              </a:lnSpc>
            </a:pPr>
            <a:r>
              <a:rPr sz="2800" i="1" dirty="0">
                <a:latin typeface="Times New Roman"/>
                <a:cs typeface="Times New Roman"/>
              </a:rPr>
              <a:t>has-a  isa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16400" y="1270000"/>
            <a:ext cx="4563110" cy="949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48560" algn="l"/>
              </a:tabLst>
            </a:pPr>
            <a:r>
              <a:rPr spc="-114" dirty="0"/>
              <a:t>V</a:t>
            </a:r>
            <a:r>
              <a:rPr dirty="0"/>
              <a:t>ir</a:t>
            </a:r>
            <a:r>
              <a:rPr spc="-5" dirty="0"/>
              <a:t>t</a:t>
            </a:r>
            <a:r>
              <a:rPr dirty="0"/>
              <a:t>ual	bases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11200" y="2209800"/>
            <a:ext cx="12203982" cy="70904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400" dirty="0">
                <a:latin typeface="Courier New" pitchFamily="49" charset="0"/>
                <a:cs typeface="Courier New" pitchFamily="49" charset="0"/>
              </a:rPr>
              <a:t>class B1 { </a:t>
            </a:r>
            <a:r>
              <a:rPr lang="en-US" altLang="zh-CN" sz="3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3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3400" dirty="0" err="1">
                <a:latin typeface="Courier New" pitchFamily="49" charset="0"/>
                <a:cs typeface="Courier New" pitchFamily="49" charset="0"/>
              </a:rPr>
              <a:t>m_i</a:t>
            </a:r>
            <a:r>
              <a:rPr lang="en-US" altLang="zh-CN" sz="3400" dirty="0">
                <a:latin typeface="Courier New" pitchFamily="49" charset="0"/>
                <a:cs typeface="Courier New" pitchFamily="49" charset="0"/>
              </a:rPr>
              <a:t>; }; </a:t>
            </a:r>
          </a:p>
          <a:p>
            <a:pPr>
              <a:lnSpc>
                <a:spcPct val="150000"/>
              </a:lnSpc>
            </a:pPr>
            <a:r>
              <a:rPr lang="en-US" altLang="zh-CN" sz="3400" dirty="0">
                <a:latin typeface="Courier New" pitchFamily="49" charset="0"/>
                <a:cs typeface="Courier New" pitchFamily="49" charset="0"/>
              </a:rPr>
              <a:t>class D1 : virtual public B1 {}; </a:t>
            </a:r>
          </a:p>
          <a:p>
            <a:pPr>
              <a:lnSpc>
                <a:spcPct val="150000"/>
              </a:lnSpc>
            </a:pPr>
            <a:r>
              <a:rPr lang="en-US" altLang="zh-CN" sz="3400" dirty="0">
                <a:latin typeface="Courier New" pitchFamily="49" charset="0"/>
                <a:cs typeface="Courier New" pitchFamily="49" charset="0"/>
              </a:rPr>
              <a:t>class D2 : virtual public B1 {}; </a:t>
            </a:r>
          </a:p>
          <a:p>
            <a:pPr>
              <a:lnSpc>
                <a:spcPct val="150000"/>
              </a:lnSpc>
            </a:pPr>
            <a:r>
              <a:rPr lang="en-US" altLang="zh-CN" sz="3400" dirty="0">
                <a:latin typeface="Courier New" pitchFamily="49" charset="0"/>
                <a:cs typeface="Courier New" pitchFamily="49" charset="0"/>
              </a:rPr>
              <a:t>class M : public D1, public D2 {}; </a:t>
            </a:r>
          </a:p>
          <a:p>
            <a:pPr>
              <a:lnSpc>
                <a:spcPct val="150000"/>
              </a:lnSpc>
            </a:pPr>
            <a:r>
              <a:rPr lang="en-US" altLang="zh-CN" sz="3400" dirty="0">
                <a:latin typeface="Courier New" pitchFamily="49" charset="0"/>
                <a:cs typeface="Courier New" pitchFamily="49" charset="0"/>
              </a:rPr>
              <a:t>void main() { </a:t>
            </a:r>
          </a:p>
          <a:p>
            <a:pPr>
              <a:lnSpc>
                <a:spcPct val="150000"/>
              </a:lnSpc>
            </a:pPr>
            <a:r>
              <a:rPr lang="en-US" altLang="zh-CN" sz="3400" dirty="0">
                <a:latin typeface="Courier New" pitchFamily="49" charset="0"/>
                <a:cs typeface="Courier New" pitchFamily="49" charset="0"/>
              </a:rPr>
              <a:t>   M </a:t>
            </a:r>
            <a:r>
              <a:rPr lang="en-US" altLang="zh-CN" sz="3400" dirty="0" err="1">
                <a:latin typeface="Courier New" pitchFamily="49" charset="0"/>
                <a:cs typeface="Courier New" pitchFamily="49" charset="0"/>
              </a:rPr>
              <a:t>m</a:t>
            </a:r>
            <a:r>
              <a:rPr lang="en-US" altLang="zh-CN" sz="3400" dirty="0">
                <a:latin typeface="Courier New" pitchFamily="49" charset="0"/>
                <a:cs typeface="Courier New" pitchFamily="49" charset="0"/>
              </a:rPr>
              <a:t>;  // OK </a:t>
            </a:r>
          </a:p>
          <a:p>
            <a:pPr>
              <a:lnSpc>
                <a:spcPct val="150000"/>
              </a:lnSpc>
            </a:pPr>
            <a:r>
              <a:rPr lang="en-US" altLang="zh-CN" sz="3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CN" sz="3400" dirty="0" err="1">
                <a:latin typeface="Courier New" pitchFamily="49" charset="0"/>
                <a:cs typeface="Courier New" pitchFamily="49" charset="0"/>
              </a:rPr>
              <a:t>m.m_i</a:t>
            </a:r>
            <a:r>
              <a:rPr lang="en-US" altLang="zh-CN" sz="3400" dirty="0">
                <a:latin typeface="Courier New" pitchFamily="49" charset="0"/>
                <a:cs typeface="Courier New" pitchFamily="49" charset="0"/>
              </a:rPr>
              <a:t>++; // OK, there is only one B1 in m. </a:t>
            </a:r>
          </a:p>
          <a:p>
            <a:pPr>
              <a:lnSpc>
                <a:spcPct val="150000"/>
              </a:lnSpc>
            </a:pPr>
            <a:r>
              <a:rPr lang="en-US" altLang="zh-CN" sz="3400" dirty="0">
                <a:latin typeface="Courier New" pitchFamily="49" charset="0"/>
                <a:cs typeface="Courier New" pitchFamily="49" charset="0"/>
              </a:rPr>
              <a:t>   B1* p = new M; // OK </a:t>
            </a:r>
          </a:p>
          <a:p>
            <a:pPr>
              <a:lnSpc>
                <a:spcPct val="150000"/>
              </a:lnSpc>
            </a:pPr>
            <a:r>
              <a:rPr lang="en-US" altLang="zh-CN" sz="3400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3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5060">
              <a:lnSpc>
                <a:spcPct val="100000"/>
              </a:lnSpc>
            </a:pPr>
            <a:r>
              <a:rPr spc="-5" dirty="0"/>
              <a:t>Complications </a:t>
            </a:r>
            <a:r>
              <a:rPr dirty="0"/>
              <a:t>of</a:t>
            </a:r>
            <a:r>
              <a:rPr spc="-45" dirty="0"/>
              <a:t> </a:t>
            </a:r>
            <a:r>
              <a:rPr dirty="0"/>
              <a:t>MI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92900" y="2319020"/>
            <a:ext cx="5304155" cy="4581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91770" indent="-342900">
              <a:lnSpc>
                <a:spcPts val="4300"/>
              </a:lnSpc>
              <a:buChar char="•"/>
              <a:tabLst>
                <a:tab pos="355600" algn="l"/>
                <a:tab pos="1643380" algn="l"/>
                <a:tab pos="1750060" algn="l"/>
                <a:tab pos="2152650" algn="l"/>
                <a:tab pos="2983865" algn="l"/>
                <a:tab pos="3574415" algn="l"/>
                <a:tab pos="4057650" algn="l"/>
              </a:tabLst>
            </a:pPr>
            <a:r>
              <a:rPr sz="3800" dirty="0">
                <a:latin typeface="Arial"/>
                <a:cs typeface="Arial"/>
              </a:rPr>
              <a:t>Code	in	</a:t>
            </a:r>
            <a:r>
              <a:rPr sz="3800" spc="-5" dirty="0">
                <a:latin typeface="Arial"/>
                <a:cs typeface="Arial"/>
              </a:rPr>
              <a:t>virtual	</a:t>
            </a:r>
            <a:r>
              <a:rPr sz="3800" dirty="0">
                <a:latin typeface="Arial"/>
                <a:cs typeface="Arial"/>
              </a:rPr>
              <a:t>bases  called		more	</a:t>
            </a:r>
            <a:r>
              <a:rPr sz="3800" spc="-5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han	once</a:t>
            </a:r>
            <a:endParaRPr sz="3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40"/>
              </a:spcBef>
              <a:buChar char="•"/>
              <a:tabLst>
                <a:tab pos="355600" algn="l"/>
                <a:tab pos="2661285" algn="l"/>
                <a:tab pos="3493135" algn="l"/>
                <a:tab pos="4324350" algn="l"/>
              </a:tabLst>
            </a:pPr>
            <a:r>
              <a:rPr sz="3800" dirty="0">
                <a:latin typeface="Arial"/>
                <a:cs typeface="Arial"/>
              </a:rPr>
              <a:t>Compilers	are	</a:t>
            </a:r>
            <a:r>
              <a:rPr sz="3800" spc="-5" dirty="0">
                <a:latin typeface="Arial"/>
                <a:cs typeface="Arial"/>
              </a:rPr>
              <a:t>still	</a:t>
            </a:r>
            <a:r>
              <a:rPr sz="3800" spc="-20" dirty="0">
                <a:latin typeface="Arial"/>
                <a:cs typeface="Arial"/>
              </a:rPr>
              <a:t>iffy</a:t>
            </a:r>
            <a:endParaRPr sz="3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40"/>
              </a:spcBef>
              <a:buChar char="•"/>
              <a:tabLst>
                <a:tab pos="355600" algn="l"/>
              </a:tabLst>
            </a:pPr>
            <a:r>
              <a:rPr sz="3800" dirty="0">
                <a:latin typeface="Arial"/>
                <a:cs typeface="Arial"/>
              </a:rPr>
              <a:t>Moral:</a:t>
            </a:r>
            <a:endParaRPr sz="3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40"/>
              </a:spcBef>
            </a:pPr>
            <a:r>
              <a:rPr sz="3400" dirty="0">
                <a:latin typeface="Arial"/>
                <a:cs typeface="Arial"/>
              </a:rPr>
              <a:t>– Use</a:t>
            </a:r>
            <a:r>
              <a:rPr sz="3400" spc="-640" dirty="0">
                <a:latin typeface="Arial"/>
                <a:cs typeface="Arial"/>
              </a:rPr>
              <a:t> </a:t>
            </a:r>
            <a:r>
              <a:rPr sz="3400" dirty="0">
                <a:latin typeface="Arial"/>
                <a:cs typeface="Arial"/>
              </a:rPr>
              <a:t>sparingly</a:t>
            </a:r>
            <a:endParaRPr sz="3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20"/>
              </a:spcBef>
            </a:pPr>
            <a:r>
              <a:rPr sz="3400" dirty="0">
                <a:latin typeface="Arial"/>
                <a:cs typeface="Arial"/>
              </a:rPr>
              <a:t>– </a:t>
            </a:r>
            <a:r>
              <a:rPr sz="3400" spc="-15" dirty="0">
                <a:latin typeface="Arial"/>
                <a:cs typeface="Arial"/>
              </a:rPr>
              <a:t>Avoid </a:t>
            </a:r>
            <a:r>
              <a:rPr sz="3400" dirty="0">
                <a:latin typeface="Arial"/>
                <a:cs typeface="Arial"/>
              </a:rPr>
              <a:t>diamond</a:t>
            </a:r>
            <a:r>
              <a:rPr sz="3400" spc="-585" dirty="0">
                <a:latin typeface="Arial"/>
                <a:cs typeface="Arial"/>
              </a:rPr>
              <a:t> </a:t>
            </a:r>
            <a:r>
              <a:rPr sz="3400" spc="-5" dirty="0">
                <a:latin typeface="Arial"/>
                <a:cs typeface="Arial"/>
              </a:rPr>
              <a:t>patterns</a:t>
            </a:r>
            <a:endParaRPr sz="3400">
              <a:latin typeface="Arial"/>
              <a:cs typeface="Arial"/>
            </a:endParaRPr>
          </a:p>
          <a:p>
            <a:pPr marL="1155700" lvl="1" indent="-228600">
              <a:lnSpc>
                <a:spcPct val="100000"/>
              </a:lnSpc>
              <a:spcBef>
                <a:spcPts val="520"/>
              </a:spcBef>
              <a:buChar char="•"/>
              <a:tabLst>
                <a:tab pos="1155700" algn="l"/>
              </a:tabLst>
            </a:pPr>
            <a:r>
              <a:rPr sz="2800" dirty="0">
                <a:latin typeface="Arial"/>
                <a:cs typeface="Arial"/>
              </a:rPr>
              <a:t>expensive</a:t>
            </a:r>
            <a:endParaRPr sz="2800">
              <a:latin typeface="Arial"/>
              <a:cs typeface="Arial"/>
            </a:endParaRPr>
          </a:p>
          <a:p>
            <a:pPr marL="1155700" lvl="1" indent="-228600">
              <a:lnSpc>
                <a:spcPct val="100000"/>
              </a:lnSpc>
              <a:spcBef>
                <a:spcPts val="439"/>
              </a:spcBef>
              <a:buChar char="•"/>
              <a:tabLst>
                <a:tab pos="1155700" algn="l"/>
              </a:tabLst>
            </a:pPr>
            <a:r>
              <a:rPr sz="2800" dirty="0">
                <a:latin typeface="Arial"/>
                <a:cs typeface="Arial"/>
              </a:rPr>
              <a:t>hard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3900" y="2286000"/>
            <a:ext cx="5277485" cy="4059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buChar char="•"/>
              <a:tabLst>
                <a:tab pos="279400" algn="l"/>
              </a:tabLst>
            </a:pPr>
            <a:r>
              <a:rPr sz="3400" dirty="0">
                <a:latin typeface="Arial"/>
                <a:cs typeface="Arial"/>
              </a:rPr>
              <a:t>Name</a:t>
            </a:r>
            <a:r>
              <a:rPr sz="3400" spc="-65" dirty="0">
                <a:latin typeface="Arial"/>
                <a:cs typeface="Arial"/>
              </a:rPr>
              <a:t> </a:t>
            </a:r>
            <a:r>
              <a:rPr sz="3400" spc="-5" dirty="0">
                <a:latin typeface="Arial"/>
                <a:cs typeface="Arial"/>
              </a:rPr>
              <a:t>conflicts</a:t>
            </a:r>
            <a:endParaRPr sz="3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320"/>
              </a:spcBef>
            </a:pPr>
            <a:r>
              <a:rPr sz="2800" spc="10" dirty="0">
                <a:latin typeface="Arial"/>
                <a:cs typeface="Arial"/>
              </a:rPr>
              <a:t>–Dominance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rule</a:t>
            </a:r>
            <a:endParaRPr sz="2800">
              <a:latin typeface="Arial"/>
              <a:cs typeface="Arial"/>
            </a:endParaRPr>
          </a:p>
          <a:p>
            <a:pPr marL="279400" indent="-266700">
              <a:lnSpc>
                <a:spcPct val="100000"/>
              </a:lnSpc>
              <a:spcBef>
                <a:spcPts val="540"/>
              </a:spcBef>
              <a:buChar char="•"/>
              <a:tabLst>
                <a:tab pos="279400" algn="l"/>
              </a:tabLst>
            </a:pPr>
            <a:r>
              <a:rPr sz="3400" spc="-5" dirty="0">
                <a:latin typeface="Arial"/>
                <a:cs typeface="Arial"/>
              </a:rPr>
              <a:t>Order </a:t>
            </a:r>
            <a:r>
              <a:rPr sz="3400" dirty="0">
                <a:latin typeface="Arial"/>
                <a:cs typeface="Arial"/>
              </a:rPr>
              <a:t>of</a:t>
            </a:r>
            <a:r>
              <a:rPr sz="3400" spc="-35" dirty="0">
                <a:latin typeface="Arial"/>
                <a:cs typeface="Arial"/>
              </a:rPr>
              <a:t> </a:t>
            </a:r>
            <a:r>
              <a:rPr sz="3400" spc="-5" dirty="0">
                <a:latin typeface="Arial"/>
                <a:cs typeface="Arial"/>
              </a:rPr>
              <a:t>construction</a:t>
            </a:r>
            <a:endParaRPr sz="3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20"/>
              </a:spcBef>
            </a:pPr>
            <a:r>
              <a:rPr sz="2800" spc="30" dirty="0">
                <a:latin typeface="Arial"/>
                <a:cs typeface="Arial"/>
              </a:rPr>
              <a:t>–Who </a:t>
            </a:r>
            <a:r>
              <a:rPr sz="2800" dirty="0">
                <a:latin typeface="Arial"/>
                <a:cs typeface="Arial"/>
              </a:rPr>
              <a:t>constructs virtual</a:t>
            </a:r>
            <a:r>
              <a:rPr sz="2800" spc="-114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base?</a:t>
            </a:r>
            <a:endParaRPr sz="2800">
              <a:latin typeface="Arial"/>
              <a:cs typeface="Arial"/>
            </a:endParaRPr>
          </a:p>
          <a:p>
            <a:pPr marL="279400" marR="5080" indent="-266700">
              <a:lnSpc>
                <a:spcPts val="3500"/>
              </a:lnSpc>
              <a:spcBef>
                <a:spcPts val="1140"/>
              </a:spcBef>
              <a:buChar char="•"/>
              <a:tabLst>
                <a:tab pos="279400" algn="l"/>
              </a:tabLst>
            </a:pPr>
            <a:r>
              <a:rPr sz="3400" spc="-10" dirty="0">
                <a:latin typeface="Arial"/>
                <a:cs typeface="Arial"/>
              </a:rPr>
              <a:t>Virtual </a:t>
            </a:r>
            <a:r>
              <a:rPr sz="3400" dirty="0">
                <a:latin typeface="Arial"/>
                <a:cs typeface="Arial"/>
              </a:rPr>
              <a:t>bases not</a:t>
            </a:r>
            <a:r>
              <a:rPr sz="3400" spc="-100" dirty="0">
                <a:latin typeface="Arial"/>
                <a:cs typeface="Arial"/>
              </a:rPr>
              <a:t> </a:t>
            </a:r>
            <a:r>
              <a:rPr sz="3400" dirty="0">
                <a:latin typeface="Arial"/>
                <a:cs typeface="Arial"/>
              </a:rPr>
              <a:t>declared  when you need</a:t>
            </a:r>
            <a:r>
              <a:rPr sz="3400" spc="-85" dirty="0">
                <a:latin typeface="Arial"/>
                <a:cs typeface="Arial"/>
              </a:rPr>
              <a:t> </a:t>
            </a:r>
            <a:r>
              <a:rPr sz="3400" spc="-5" dirty="0">
                <a:latin typeface="Arial"/>
                <a:cs typeface="Arial"/>
              </a:rPr>
              <a:t>them</a:t>
            </a:r>
            <a:endParaRPr sz="3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000">
              <a:latin typeface="Times New Roman"/>
              <a:cs typeface="Times New Roman"/>
            </a:endParaRPr>
          </a:p>
          <a:p>
            <a:pPr marR="258445" algn="ctr">
              <a:lnSpc>
                <a:spcPct val="100000"/>
              </a:lnSpc>
            </a:pPr>
            <a:r>
              <a:rPr sz="3400" dirty="0">
                <a:latin typeface="Times New Roman"/>
                <a:cs typeface="Times New Roman"/>
              </a:rPr>
              <a:t>A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47900" y="6845300"/>
            <a:ext cx="313690" cy="528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dirty="0">
                <a:latin typeface="Times New Roman"/>
                <a:cs typeface="Times New Roman"/>
              </a:rPr>
              <a:t>B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73500" y="6845300"/>
            <a:ext cx="313690" cy="528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dirty="0">
                <a:latin typeface="Times New Roman"/>
                <a:cs typeface="Times New Roman"/>
              </a:rPr>
              <a:t>C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60700" y="8204200"/>
            <a:ext cx="337820" cy="528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dirty="0">
                <a:latin typeface="Times New Roman"/>
                <a:cs typeface="Times New Roman"/>
              </a:rPr>
              <a:t>D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365500" y="7528412"/>
            <a:ext cx="508000" cy="710565"/>
          </a:xfrm>
          <a:custGeom>
            <a:avLst/>
            <a:gdLst/>
            <a:ahLst/>
            <a:cxnLst/>
            <a:rect l="l" t="t" r="r" b="b"/>
            <a:pathLst>
              <a:path w="508000" h="710565">
                <a:moveTo>
                  <a:pt x="0" y="710500"/>
                </a:moveTo>
                <a:lnTo>
                  <a:pt x="503803" y="5175"/>
                </a:lnTo>
                <a:lnTo>
                  <a:pt x="507500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28059" y="7480300"/>
            <a:ext cx="79375" cy="95885"/>
          </a:xfrm>
          <a:custGeom>
            <a:avLst/>
            <a:gdLst/>
            <a:ahLst/>
            <a:cxnLst/>
            <a:rect l="l" t="t" r="r" b="b"/>
            <a:pathLst>
              <a:path w="79375" h="95884">
                <a:moveTo>
                  <a:pt x="59913" y="53276"/>
                </a:moveTo>
                <a:lnTo>
                  <a:pt x="41249" y="53276"/>
                </a:lnTo>
                <a:lnTo>
                  <a:pt x="44437" y="95783"/>
                </a:lnTo>
                <a:lnTo>
                  <a:pt x="59913" y="53276"/>
                </a:lnTo>
                <a:close/>
              </a:path>
              <a:path w="79375" h="95884">
                <a:moveTo>
                  <a:pt x="79311" y="0"/>
                </a:moveTo>
                <a:lnTo>
                  <a:pt x="0" y="64046"/>
                </a:lnTo>
                <a:lnTo>
                  <a:pt x="41249" y="53276"/>
                </a:lnTo>
                <a:lnTo>
                  <a:pt x="59913" y="53276"/>
                </a:lnTo>
                <a:lnTo>
                  <a:pt x="793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07307" y="6429907"/>
            <a:ext cx="500380" cy="500380"/>
          </a:xfrm>
          <a:custGeom>
            <a:avLst/>
            <a:gdLst/>
            <a:ahLst/>
            <a:cxnLst/>
            <a:rect l="l" t="t" r="r" b="b"/>
            <a:pathLst>
              <a:path w="500379" h="500379">
                <a:moveTo>
                  <a:pt x="500059" y="500059"/>
                </a:moveTo>
                <a:lnTo>
                  <a:pt x="4490" y="4490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65500" y="6388100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0" y="0"/>
                </a:moveTo>
                <a:lnTo>
                  <a:pt x="50139" y="88760"/>
                </a:lnTo>
                <a:lnTo>
                  <a:pt x="46304" y="46304"/>
                </a:lnTo>
                <a:lnTo>
                  <a:pt x="81970" y="46304"/>
                </a:lnTo>
                <a:lnTo>
                  <a:pt x="0" y="0"/>
                </a:lnTo>
                <a:close/>
              </a:path>
              <a:path w="88900" h="88900">
                <a:moveTo>
                  <a:pt x="81970" y="46304"/>
                </a:moveTo>
                <a:lnTo>
                  <a:pt x="46304" y="46304"/>
                </a:lnTo>
                <a:lnTo>
                  <a:pt x="88760" y="50139"/>
                </a:lnTo>
                <a:lnTo>
                  <a:pt x="81970" y="463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27678" y="7525191"/>
            <a:ext cx="612140" cy="713740"/>
          </a:xfrm>
          <a:custGeom>
            <a:avLst/>
            <a:gdLst/>
            <a:ahLst/>
            <a:cxnLst/>
            <a:rect l="l" t="t" r="r" b="b"/>
            <a:pathLst>
              <a:path w="612139" h="713740">
                <a:moveTo>
                  <a:pt x="611761" y="713721"/>
                </a:moveTo>
                <a:lnTo>
                  <a:pt x="4134" y="4823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89200" y="7480300"/>
            <a:ext cx="85090" cy="92710"/>
          </a:xfrm>
          <a:custGeom>
            <a:avLst/>
            <a:gdLst/>
            <a:ahLst/>
            <a:cxnLst/>
            <a:rect l="l" t="t" r="r" b="b"/>
            <a:pathLst>
              <a:path w="85089" h="92709">
                <a:moveTo>
                  <a:pt x="0" y="0"/>
                </a:moveTo>
                <a:lnTo>
                  <a:pt x="43180" y="92341"/>
                </a:lnTo>
                <a:lnTo>
                  <a:pt x="42608" y="49707"/>
                </a:lnTo>
                <a:lnTo>
                  <a:pt x="74083" y="49707"/>
                </a:lnTo>
                <a:lnTo>
                  <a:pt x="0" y="0"/>
                </a:lnTo>
                <a:close/>
              </a:path>
              <a:path w="85089" h="92709">
                <a:moveTo>
                  <a:pt x="74083" y="49707"/>
                </a:moveTo>
                <a:lnTo>
                  <a:pt x="42608" y="49707"/>
                </a:lnTo>
                <a:lnTo>
                  <a:pt x="84645" y="56794"/>
                </a:lnTo>
                <a:lnTo>
                  <a:pt x="74083" y="497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03500" y="6434269"/>
            <a:ext cx="396875" cy="495934"/>
          </a:xfrm>
          <a:custGeom>
            <a:avLst/>
            <a:gdLst/>
            <a:ahLst/>
            <a:cxnLst/>
            <a:rect l="l" t="t" r="r" b="b"/>
            <a:pathLst>
              <a:path w="396875" h="495934">
                <a:moveTo>
                  <a:pt x="0" y="495697"/>
                </a:moveTo>
                <a:lnTo>
                  <a:pt x="392587" y="4962"/>
                </a:lnTo>
                <a:lnTo>
                  <a:pt x="39655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54312" y="6388100"/>
            <a:ext cx="83185" cy="93980"/>
          </a:xfrm>
          <a:custGeom>
            <a:avLst/>
            <a:gdLst/>
            <a:ahLst/>
            <a:cxnLst/>
            <a:rect l="l" t="t" r="r" b="b"/>
            <a:pathLst>
              <a:path w="83185" h="93979">
                <a:moveTo>
                  <a:pt x="60845" y="51130"/>
                </a:moveTo>
                <a:lnTo>
                  <a:pt x="41783" y="51130"/>
                </a:lnTo>
                <a:lnTo>
                  <a:pt x="42646" y="93751"/>
                </a:lnTo>
                <a:lnTo>
                  <a:pt x="60845" y="51130"/>
                </a:lnTo>
                <a:close/>
              </a:path>
              <a:path w="83185" h="93979">
                <a:moveTo>
                  <a:pt x="82677" y="0"/>
                </a:moveTo>
                <a:lnTo>
                  <a:pt x="0" y="59639"/>
                </a:lnTo>
                <a:lnTo>
                  <a:pt x="41783" y="51130"/>
                </a:lnTo>
                <a:lnTo>
                  <a:pt x="60845" y="51130"/>
                </a:lnTo>
                <a:lnTo>
                  <a:pt x="826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46400" y="685800"/>
            <a:ext cx="7115809" cy="94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732529" algn="l"/>
              </a:tabLst>
            </a:pPr>
            <a:r>
              <a:rPr dirty="0"/>
              <a:t>Upcas</a:t>
            </a:r>
            <a:r>
              <a:rPr spc="-5" dirty="0"/>
              <a:t>t</a:t>
            </a:r>
            <a:r>
              <a:rPr dirty="0"/>
              <a:t>ing	examples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3900" y="2179482"/>
            <a:ext cx="10683240" cy="4071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6070" marR="5080">
              <a:lnSpc>
                <a:spcPct val="116199"/>
              </a:lnSpc>
              <a:tabLst>
                <a:tab pos="2773680" algn="l"/>
                <a:tab pos="3444875" algn="l"/>
                <a:tab pos="3860800" algn="l"/>
                <a:tab pos="5523865" algn="l"/>
              </a:tabLst>
            </a:pPr>
            <a:r>
              <a:rPr sz="3800" dirty="0">
                <a:latin typeface="Arial"/>
                <a:cs typeface="Arial"/>
              </a:rPr>
              <a:t>Manager </a:t>
            </a:r>
            <a:r>
              <a:rPr sz="3800" spc="-5" dirty="0">
                <a:latin typeface="Arial"/>
                <a:cs typeface="Arial"/>
              </a:rPr>
              <a:t>pete( "Pete", </a:t>
            </a:r>
            <a:r>
              <a:rPr sz="3800" dirty="0">
                <a:latin typeface="Arial"/>
                <a:cs typeface="Arial"/>
              </a:rPr>
              <a:t>"444-55-6666",</a:t>
            </a:r>
            <a:r>
              <a:rPr sz="3800" spc="-60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"Bakery");  Employee*	ep	=	</a:t>
            </a:r>
            <a:r>
              <a:rPr sz="3800" spc="-5" dirty="0">
                <a:latin typeface="Arial"/>
                <a:cs typeface="Arial"/>
              </a:rPr>
              <a:t>&amp;pete;	//</a:t>
            </a:r>
            <a:r>
              <a:rPr sz="3800" spc="-100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Upcast</a:t>
            </a:r>
            <a:endParaRPr sz="3800">
              <a:latin typeface="Arial"/>
              <a:cs typeface="Arial"/>
            </a:endParaRPr>
          </a:p>
          <a:p>
            <a:pPr marL="306070">
              <a:lnSpc>
                <a:spcPct val="100000"/>
              </a:lnSpc>
              <a:spcBef>
                <a:spcPts val="840"/>
              </a:spcBef>
              <a:tabLst>
                <a:tab pos="2907665" algn="l"/>
                <a:tab pos="3886835" algn="l"/>
                <a:tab pos="5496560" algn="l"/>
              </a:tabLst>
            </a:pPr>
            <a:r>
              <a:rPr sz="3800" dirty="0">
                <a:latin typeface="Arial"/>
                <a:cs typeface="Arial"/>
              </a:rPr>
              <a:t>Employee&amp;	er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=	</a:t>
            </a:r>
            <a:r>
              <a:rPr sz="3800" spc="-5" dirty="0">
                <a:latin typeface="Arial"/>
                <a:cs typeface="Arial"/>
              </a:rPr>
              <a:t>pete;	//</a:t>
            </a:r>
            <a:r>
              <a:rPr sz="3800" spc="-100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Upcast</a:t>
            </a:r>
            <a:endParaRPr sz="3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5300">
              <a:latin typeface="Times New Roman"/>
              <a:cs typeface="Times New Roman"/>
            </a:endParaRPr>
          </a:p>
          <a:p>
            <a:pPr marL="317500" indent="-304800">
              <a:lnSpc>
                <a:spcPct val="100000"/>
              </a:lnSpc>
              <a:buChar char="•"/>
              <a:tabLst>
                <a:tab pos="317500" algn="l"/>
                <a:tab pos="1497965" algn="l"/>
                <a:tab pos="2543810" algn="l"/>
                <a:tab pos="5065395" algn="l"/>
                <a:tab pos="7212330" algn="l"/>
              </a:tabLst>
            </a:pPr>
            <a:r>
              <a:rPr sz="3800" dirty="0">
                <a:latin typeface="Arial"/>
                <a:cs typeface="Arial"/>
              </a:rPr>
              <a:t>Lose	</a:t>
            </a:r>
            <a:r>
              <a:rPr sz="3800" spc="-5" dirty="0">
                <a:latin typeface="Arial"/>
                <a:cs typeface="Arial"/>
              </a:rPr>
              <a:t>type	information	</a:t>
            </a:r>
            <a:r>
              <a:rPr sz="3800" dirty="0">
                <a:latin typeface="Arial"/>
                <a:cs typeface="Arial"/>
              </a:rPr>
              <a:t>about </a:t>
            </a:r>
            <a:r>
              <a:rPr sz="3800" spc="-5" dirty="0">
                <a:latin typeface="Arial"/>
                <a:cs typeface="Arial"/>
              </a:rPr>
              <a:t>the	object:</a:t>
            </a:r>
            <a:endParaRPr sz="3800">
              <a:latin typeface="Arial"/>
              <a:cs typeface="Arial"/>
            </a:endParaRPr>
          </a:p>
          <a:p>
            <a:pPr marL="574040">
              <a:lnSpc>
                <a:spcPct val="100000"/>
              </a:lnSpc>
              <a:spcBef>
                <a:spcPts val="740"/>
              </a:spcBef>
              <a:tabLst>
                <a:tab pos="4664075" algn="l"/>
                <a:tab pos="5200650" algn="l"/>
                <a:tab pos="7695565" algn="l"/>
              </a:tabLst>
            </a:pPr>
            <a:r>
              <a:rPr sz="3800" spc="-5" dirty="0">
                <a:latin typeface="Arial"/>
                <a:cs typeface="Arial"/>
              </a:rPr>
              <a:t>ep-&gt;print(</a:t>
            </a:r>
            <a:r>
              <a:rPr sz="3800" spc="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cout</a:t>
            </a:r>
            <a:r>
              <a:rPr sz="3800" spc="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);	</a:t>
            </a:r>
            <a:r>
              <a:rPr sz="3800" spc="-5" dirty="0">
                <a:latin typeface="Arial"/>
                <a:cs typeface="Arial"/>
              </a:rPr>
              <a:t>//	prints</a:t>
            </a:r>
            <a:r>
              <a:rPr sz="3800" spc="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base	class</a:t>
            </a:r>
            <a:r>
              <a:rPr sz="3800" spc="-10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version</a:t>
            </a:r>
            <a:endParaRPr sz="3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56900" y="8915400"/>
            <a:ext cx="1530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16400" y="1270000"/>
            <a:ext cx="4563110" cy="94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48560" algn="l"/>
              </a:tabLst>
            </a:pPr>
            <a:r>
              <a:rPr spc="-114" dirty="0"/>
              <a:t>V</a:t>
            </a:r>
            <a:r>
              <a:rPr dirty="0"/>
              <a:t>ir</a:t>
            </a:r>
            <a:r>
              <a:rPr spc="-5" dirty="0"/>
              <a:t>t</a:t>
            </a:r>
            <a:r>
              <a:rPr dirty="0"/>
              <a:t>ual	bases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3900" y="2311400"/>
            <a:ext cx="10898505" cy="4711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30175" indent="-342900">
              <a:lnSpc>
                <a:spcPts val="5000"/>
              </a:lnSpc>
              <a:buChar char="•"/>
              <a:tabLst>
                <a:tab pos="355600" algn="l"/>
                <a:tab pos="1442720" algn="l"/>
                <a:tab pos="1504315" algn="l"/>
                <a:tab pos="3089275" algn="l"/>
                <a:tab pos="3771265" algn="l"/>
                <a:tab pos="5138420" algn="l"/>
                <a:tab pos="8896350" algn="l"/>
              </a:tabLst>
            </a:pPr>
            <a:r>
              <a:rPr sz="4400" dirty="0">
                <a:latin typeface="Arial"/>
                <a:cs typeface="Arial"/>
              </a:rPr>
              <a:t>Use		of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vir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ual	base	imposes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some	run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ime  and	space	overhead.</a:t>
            </a:r>
            <a:endParaRPr sz="4400">
              <a:latin typeface="Arial"/>
              <a:cs typeface="Arial"/>
            </a:endParaRPr>
          </a:p>
          <a:p>
            <a:pPr marL="355600" marR="66040" indent="-342900">
              <a:lnSpc>
                <a:spcPts val="5000"/>
              </a:lnSpc>
              <a:spcBef>
                <a:spcPts val="1100"/>
              </a:spcBef>
              <a:buChar char="•"/>
              <a:tabLst>
                <a:tab pos="355600" algn="l"/>
                <a:tab pos="1753870" algn="l"/>
                <a:tab pos="2374900" algn="l"/>
                <a:tab pos="3523615" algn="l"/>
                <a:tab pos="3896995" algn="l"/>
                <a:tab pos="5138420" algn="l"/>
                <a:tab pos="8555355" algn="l"/>
                <a:tab pos="9611995" algn="l"/>
              </a:tabLst>
            </a:pPr>
            <a:r>
              <a:rPr sz="4400" spc="-5" dirty="0">
                <a:latin typeface="Arial"/>
                <a:cs typeface="Arial"/>
              </a:rPr>
              <a:t>I</a:t>
            </a:r>
            <a:r>
              <a:rPr sz="4400" dirty="0">
                <a:latin typeface="Arial"/>
                <a:cs typeface="Arial"/>
              </a:rPr>
              <a:t>f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replica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	isn’t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	problem</a:t>
            </a:r>
            <a:r>
              <a:rPr sz="4400" spc="-5" dirty="0">
                <a:latin typeface="Arial"/>
                <a:cs typeface="Arial"/>
              </a:rPr>
              <a:t> t</a:t>
            </a:r>
            <a:r>
              <a:rPr sz="4400" dirty="0">
                <a:latin typeface="Arial"/>
                <a:cs typeface="Arial"/>
              </a:rPr>
              <a:t>hen	you	don’t  need	</a:t>
            </a:r>
            <a:r>
              <a:rPr sz="4400" spc="-5" dirty="0">
                <a:latin typeface="Arial"/>
                <a:cs typeface="Arial"/>
              </a:rPr>
              <a:t>to	</a:t>
            </a:r>
            <a:r>
              <a:rPr sz="4400" dirty="0">
                <a:latin typeface="Arial"/>
                <a:cs typeface="Arial"/>
              </a:rPr>
              <a:t>make	bases</a:t>
            </a:r>
            <a:r>
              <a:rPr sz="4400" spc="-70" dirty="0">
                <a:latin typeface="Arial"/>
                <a:cs typeface="Arial"/>
              </a:rPr>
              <a:t> </a:t>
            </a:r>
            <a:r>
              <a:rPr sz="4400" spc="-5" dirty="0">
                <a:latin typeface="Arial"/>
                <a:cs typeface="Arial"/>
              </a:rPr>
              <a:t>virtual.</a:t>
            </a:r>
            <a:endParaRPr sz="4400">
              <a:latin typeface="Arial"/>
              <a:cs typeface="Arial"/>
            </a:endParaRPr>
          </a:p>
          <a:p>
            <a:pPr marL="355600" marR="5080" indent="-342900">
              <a:lnSpc>
                <a:spcPts val="5000"/>
              </a:lnSpc>
              <a:spcBef>
                <a:spcPts val="1000"/>
              </a:spcBef>
              <a:buChar char="•"/>
              <a:tabLst>
                <a:tab pos="355600" algn="l"/>
                <a:tab pos="3430270" algn="l"/>
                <a:tab pos="3927475" algn="l"/>
                <a:tab pos="4516755" algn="l"/>
                <a:tab pos="5759450" algn="l"/>
                <a:tab pos="5883910" algn="l"/>
                <a:tab pos="6536055" algn="l"/>
                <a:tab pos="6939915" algn="l"/>
                <a:tab pos="7716520" algn="l"/>
                <a:tab pos="8430895" algn="l"/>
                <a:tab pos="9114790" algn="l"/>
                <a:tab pos="9208135" algn="l"/>
                <a:tab pos="10263505" algn="l"/>
              </a:tabLst>
            </a:pPr>
            <a:r>
              <a:rPr sz="4400" spc="-5" dirty="0">
                <a:latin typeface="Arial"/>
                <a:cs typeface="Arial"/>
              </a:rPr>
              <a:t>Abstract</a:t>
            </a:r>
            <a:r>
              <a:rPr sz="4400" spc="1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base	classes </a:t>
            </a:r>
            <a:r>
              <a:rPr sz="4400" spc="-5" dirty="0">
                <a:latin typeface="Arial"/>
                <a:cs typeface="Arial"/>
              </a:rPr>
              <a:t>(that</a:t>
            </a:r>
            <a:r>
              <a:rPr sz="4400" dirty="0">
                <a:latin typeface="Arial"/>
                <a:cs typeface="Arial"/>
              </a:rPr>
              <a:t> hold	no		</a:t>
            </a:r>
            <a:r>
              <a:rPr sz="4400" spc="-5" dirty="0">
                <a:latin typeface="Arial"/>
                <a:cs typeface="Arial"/>
              </a:rPr>
              <a:t>data  </a:t>
            </a:r>
            <a:r>
              <a:rPr sz="4400" dirty="0">
                <a:latin typeface="Arial"/>
                <a:cs typeface="Arial"/>
              </a:rPr>
              <a:t>except</a:t>
            </a:r>
            <a:r>
              <a:rPr sz="4400" spc="-5" dirty="0">
                <a:latin typeface="Arial"/>
                <a:cs typeface="Arial"/>
              </a:rPr>
              <a:t> f</a:t>
            </a:r>
            <a:r>
              <a:rPr sz="4400" dirty="0">
                <a:latin typeface="Arial"/>
                <a:cs typeface="Arial"/>
              </a:rPr>
              <a:t>or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	vp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r)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can	be	replica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ed	wi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	no  problem</a:t>
            </a:r>
            <a:r>
              <a:rPr sz="4400" spc="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-</a:t>
            </a:r>
            <a:r>
              <a:rPr sz="4400" spc="5" dirty="0">
                <a:latin typeface="Arial"/>
                <a:cs typeface="Arial"/>
              </a:rPr>
              <a:t> </a:t>
            </a:r>
            <a:r>
              <a:rPr sz="4400" spc="-5" dirty="0">
                <a:latin typeface="Arial"/>
                <a:cs typeface="Arial"/>
              </a:rPr>
              <a:t>virtual	</a:t>
            </a:r>
            <a:r>
              <a:rPr sz="4400" dirty="0">
                <a:latin typeface="Arial"/>
                <a:cs typeface="Arial"/>
              </a:rPr>
              <a:t>base		can	be	</a:t>
            </a:r>
            <a:r>
              <a:rPr sz="4400" spc="-5" dirty="0">
                <a:latin typeface="Arial"/>
                <a:cs typeface="Arial"/>
              </a:rPr>
              <a:t>eliminated.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95800" y="685800"/>
            <a:ext cx="4006850" cy="949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TIPS for</a:t>
            </a:r>
            <a:r>
              <a:rPr spc="-85" dirty="0"/>
              <a:t> </a:t>
            </a:r>
            <a:r>
              <a:rPr dirty="0"/>
              <a:t>MI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TIPS for</a:t>
            </a:r>
            <a:r>
              <a:rPr spc="-85" dirty="0"/>
              <a:t> </a:t>
            </a:r>
            <a:r>
              <a:rPr dirty="0"/>
              <a:t>MI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3900" y="2260600"/>
            <a:ext cx="1445260" cy="67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4400" dirty="0">
                <a:latin typeface="Arial"/>
                <a:cs typeface="Arial"/>
              </a:rPr>
              <a:t>S</a:t>
            </a:r>
            <a:r>
              <a:rPr sz="4400" spc="-330" dirty="0">
                <a:latin typeface="Arial"/>
                <a:cs typeface="Arial"/>
              </a:rPr>
              <a:t>A</a:t>
            </a:r>
            <a:r>
              <a:rPr sz="4400" dirty="0">
                <a:latin typeface="Arial"/>
                <a:cs typeface="Arial"/>
              </a:rPr>
              <a:t>Y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95800" y="685800"/>
            <a:ext cx="4006850" cy="949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TIPS for</a:t>
            </a:r>
            <a:r>
              <a:rPr spc="-85" dirty="0"/>
              <a:t> </a:t>
            </a:r>
            <a:r>
              <a:rPr dirty="0"/>
              <a:t>MI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3900" y="2260600"/>
            <a:ext cx="7811134" cy="3800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4940"/>
              </a:lnSpc>
              <a:buChar char="•"/>
              <a:tabLst>
                <a:tab pos="355600" algn="l"/>
              </a:tabLst>
            </a:pPr>
            <a:r>
              <a:rPr sz="4400" spc="-110" dirty="0">
                <a:latin typeface="Arial"/>
                <a:cs typeface="Arial"/>
              </a:rPr>
              <a:t>SAY</a:t>
            </a:r>
            <a:endParaRPr sz="4400">
              <a:latin typeface="Arial"/>
              <a:cs typeface="Arial"/>
            </a:endParaRPr>
          </a:p>
          <a:p>
            <a:pPr marL="3759200">
              <a:lnSpc>
                <a:spcPts val="24980"/>
              </a:lnSpc>
            </a:pPr>
            <a:r>
              <a:rPr sz="21200" dirty="0">
                <a:solidFill>
                  <a:srgbClr val="FF2600"/>
                </a:solidFill>
                <a:latin typeface="Arial"/>
                <a:cs typeface="Arial"/>
              </a:rPr>
              <a:t>NO</a:t>
            </a:r>
            <a:endParaRPr sz="2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7700" y="1270000"/>
            <a:ext cx="6634480" cy="949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689350" algn="l"/>
              </a:tabLst>
            </a:pPr>
            <a:r>
              <a:rPr dirty="0"/>
              <a:t>A</a:t>
            </a:r>
            <a:r>
              <a:rPr spc="-345" dirty="0"/>
              <a:t> </a:t>
            </a:r>
            <a:r>
              <a:rPr dirty="0"/>
              <a:t>drawing	program</a:t>
            </a:r>
          </a:p>
        </p:txBody>
      </p:sp>
      <p:sp>
        <p:nvSpPr>
          <p:cNvPr id="3" name="object 3"/>
          <p:cNvSpPr/>
          <p:nvPr/>
        </p:nvSpPr>
        <p:spPr>
          <a:xfrm>
            <a:off x="6294685" y="3910583"/>
            <a:ext cx="3886200" cy="2794000"/>
          </a:xfrm>
          <a:custGeom>
            <a:avLst/>
            <a:gdLst/>
            <a:ahLst/>
            <a:cxnLst/>
            <a:rect l="l" t="t" r="r" b="b"/>
            <a:pathLst>
              <a:path w="3886200" h="2794000">
                <a:moveTo>
                  <a:pt x="1967556" y="0"/>
                </a:moveTo>
                <a:lnTo>
                  <a:pt x="1918643" y="0"/>
                </a:lnTo>
                <a:lnTo>
                  <a:pt x="1869744" y="879"/>
                </a:lnTo>
                <a:lnTo>
                  <a:pt x="1820881" y="2639"/>
                </a:lnTo>
                <a:lnTo>
                  <a:pt x="1772081" y="5278"/>
                </a:lnTo>
                <a:lnTo>
                  <a:pt x="1723369" y="8796"/>
                </a:lnTo>
                <a:lnTo>
                  <a:pt x="1674768" y="13195"/>
                </a:lnTo>
                <a:lnTo>
                  <a:pt x="1626304" y="18473"/>
                </a:lnTo>
                <a:lnTo>
                  <a:pt x="1578003" y="24631"/>
                </a:lnTo>
                <a:lnTo>
                  <a:pt x="1529888" y="31668"/>
                </a:lnTo>
                <a:lnTo>
                  <a:pt x="1481986" y="39586"/>
                </a:lnTo>
                <a:lnTo>
                  <a:pt x="1434320" y="48382"/>
                </a:lnTo>
                <a:lnTo>
                  <a:pt x="1386916" y="58059"/>
                </a:lnTo>
                <a:lnTo>
                  <a:pt x="1339798" y="68615"/>
                </a:lnTo>
                <a:lnTo>
                  <a:pt x="1292993" y="80051"/>
                </a:lnTo>
                <a:lnTo>
                  <a:pt x="1246523" y="92367"/>
                </a:lnTo>
                <a:lnTo>
                  <a:pt x="1200415" y="105562"/>
                </a:lnTo>
                <a:lnTo>
                  <a:pt x="1154694" y="119637"/>
                </a:lnTo>
                <a:lnTo>
                  <a:pt x="1109383" y="134592"/>
                </a:lnTo>
                <a:lnTo>
                  <a:pt x="1064509" y="150426"/>
                </a:lnTo>
                <a:lnTo>
                  <a:pt x="1020096" y="167140"/>
                </a:lnTo>
                <a:lnTo>
                  <a:pt x="976169" y="184734"/>
                </a:lnTo>
                <a:lnTo>
                  <a:pt x="932754" y="203208"/>
                </a:lnTo>
                <a:lnTo>
                  <a:pt x="889874" y="222561"/>
                </a:lnTo>
                <a:lnTo>
                  <a:pt x="847554" y="242794"/>
                </a:lnTo>
                <a:lnTo>
                  <a:pt x="805821" y="263906"/>
                </a:lnTo>
                <a:lnTo>
                  <a:pt x="764699" y="285898"/>
                </a:lnTo>
                <a:lnTo>
                  <a:pt x="724211" y="308770"/>
                </a:lnTo>
                <a:lnTo>
                  <a:pt x="684385" y="332522"/>
                </a:lnTo>
                <a:lnTo>
                  <a:pt x="645244" y="357153"/>
                </a:lnTo>
                <a:lnTo>
                  <a:pt x="606813" y="382664"/>
                </a:lnTo>
                <a:lnTo>
                  <a:pt x="569118" y="409055"/>
                </a:lnTo>
                <a:lnTo>
                  <a:pt x="527742" y="439709"/>
                </a:lnTo>
                <a:lnTo>
                  <a:pt x="487927" y="471034"/>
                </a:lnTo>
                <a:lnTo>
                  <a:pt x="449674" y="503005"/>
                </a:lnTo>
                <a:lnTo>
                  <a:pt x="412981" y="535596"/>
                </a:lnTo>
                <a:lnTo>
                  <a:pt x="377851" y="568781"/>
                </a:lnTo>
                <a:lnTo>
                  <a:pt x="344281" y="602535"/>
                </a:lnTo>
                <a:lnTo>
                  <a:pt x="312273" y="636831"/>
                </a:lnTo>
                <a:lnTo>
                  <a:pt x="281826" y="671643"/>
                </a:lnTo>
                <a:lnTo>
                  <a:pt x="252941" y="706947"/>
                </a:lnTo>
                <a:lnTo>
                  <a:pt x="225617" y="742715"/>
                </a:lnTo>
                <a:lnTo>
                  <a:pt x="199855" y="778922"/>
                </a:lnTo>
                <a:lnTo>
                  <a:pt x="175653" y="815543"/>
                </a:lnTo>
                <a:lnTo>
                  <a:pt x="153014" y="852552"/>
                </a:lnTo>
                <a:lnTo>
                  <a:pt x="131935" y="889921"/>
                </a:lnTo>
                <a:lnTo>
                  <a:pt x="112418" y="927627"/>
                </a:lnTo>
                <a:lnTo>
                  <a:pt x="94462" y="965643"/>
                </a:lnTo>
                <a:lnTo>
                  <a:pt x="78068" y="1003943"/>
                </a:lnTo>
                <a:lnTo>
                  <a:pt x="63235" y="1042501"/>
                </a:lnTo>
                <a:lnTo>
                  <a:pt x="49963" y="1081292"/>
                </a:lnTo>
                <a:lnTo>
                  <a:pt x="38253" y="1120289"/>
                </a:lnTo>
                <a:lnTo>
                  <a:pt x="28104" y="1159467"/>
                </a:lnTo>
                <a:lnTo>
                  <a:pt x="19517" y="1198800"/>
                </a:lnTo>
                <a:lnTo>
                  <a:pt x="12490" y="1238262"/>
                </a:lnTo>
                <a:lnTo>
                  <a:pt x="7026" y="1277828"/>
                </a:lnTo>
                <a:lnTo>
                  <a:pt x="3122" y="1317471"/>
                </a:lnTo>
                <a:lnTo>
                  <a:pt x="780" y="1357166"/>
                </a:lnTo>
                <a:lnTo>
                  <a:pt x="0" y="1396886"/>
                </a:lnTo>
                <a:lnTo>
                  <a:pt x="780" y="1436607"/>
                </a:lnTo>
                <a:lnTo>
                  <a:pt x="3122" y="1476302"/>
                </a:lnTo>
                <a:lnTo>
                  <a:pt x="7026" y="1515945"/>
                </a:lnTo>
                <a:lnTo>
                  <a:pt x="12490" y="1555510"/>
                </a:lnTo>
                <a:lnTo>
                  <a:pt x="19517" y="1594973"/>
                </a:lnTo>
                <a:lnTo>
                  <a:pt x="28104" y="1634306"/>
                </a:lnTo>
                <a:lnTo>
                  <a:pt x="38253" y="1673484"/>
                </a:lnTo>
                <a:lnTo>
                  <a:pt x="49963" y="1712481"/>
                </a:lnTo>
                <a:lnTo>
                  <a:pt x="63235" y="1751272"/>
                </a:lnTo>
                <a:lnTo>
                  <a:pt x="78068" y="1789830"/>
                </a:lnTo>
                <a:lnTo>
                  <a:pt x="94462" y="1828130"/>
                </a:lnTo>
                <a:lnTo>
                  <a:pt x="112418" y="1866146"/>
                </a:lnTo>
                <a:lnTo>
                  <a:pt x="131935" y="1903851"/>
                </a:lnTo>
                <a:lnTo>
                  <a:pt x="153014" y="1941221"/>
                </a:lnTo>
                <a:lnTo>
                  <a:pt x="175653" y="1978229"/>
                </a:lnTo>
                <a:lnTo>
                  <a:pt x="199855" y="2014850"/>
                </a:lnTo>
                <a:lnTo>
                  <a:pt x="225617" y="2051058"/>
                </a:lnTo>
                <a:lnTo>
                  <a:pt x="252941" y="2086826"/>
                </a:lnTo>
                <a:lnTo>
                  <a:pt x="281826" y="2122129"/>
                </a:lnTo>
                <a:lnTo>
                  <a:pt x="312273" y="2156942"/>
                </a:lnTo>
                <a:lnTo>
                  <a:pt x="344281" y="2191238"/>
                </a:lnTo>
                <a:lnTo>
                  <a:pt x="377851" y="2224991"/>
                </a:lnTo>
                <a:lnTo>
                  <a:pt x="412981" y="2258177"/>
                </a:lnTo>
                <a:lnTo>
                  <a:pt x="449674" y="2290768"/>
                </a:lnTo>
                <a:lnTo>
                  <a:pt x="487927" y="2322739"/>
                </a:lnTo>
                <a:lnTo>
                  <a:pt x="527742" y="2354064"/>
                </a:lnTo>
                <a:lnTo>
                  <a:pt x="569118" y="2384718"/>
                </a:lnTo>
                <a:lnTo>
                  <a:pt x="606813" y="2411109"/>
                </a:lnTo>
                <a:lnTo>
                  <a:pt x="645244" y="2436621"/>
                </a:lnTo>
                <a:lnTo>
                  <a:pt x="684385" y="2461253"/>
                </a:lnTo>
                <a:lnTo>
                  <a:pt x="724211" y="2485005"/>
                </a:lnTo>
                <a:lnTo>
                  <a:pt x="764699" y="2507877"/>
                </a:lnTo>
                <a:lnTo>
                  <a:pt x="805821" y="2529870"/>
                </a:lnTo>
                <a:lnTo>
                  <a:pt x="847554" y="2550983"/>
                </a:lnTo>
                <a:lnTo>
                  <a:pt x="889874" y="2571216"/>
                </a:lnTo>
                <a:lnTo>
                  <a:pt x="932754" y="2590570"/>
                </a:lnTo>
                <a:lnTo>
                  <a:pt x="976169" y="2609044"/>
                </a:lnTo>
                <a:lnTo>
                  <a:pt x="1020096" y="2626638"/>
                </a:lnTo>
                <a:lnTo>
                  <a:pt x="1064509" y="2643352"/>
                </a:lnTo>
                <a:lnTo>
                  <a:pt x="1109383" y="2659187"/>
                </a:lnTo>
                <a:lnTo>
                  <a:pt x="1154694" y="2674142"/>
                </a:lnTo>
                <a:lnTo>
                  <a:pt x="1200415" y="2688218"/>
                </a:lnTo>
                <a:lnTo>
                  <a:pt x="1246523" y="2701413"/>
                </a:lnTo>
                <a:lnTo>
                  <a:pt x="1292993" y="2713729"/>
                </a:lnTo>
                <a:lnTo>
                  <a:pt x="1339798" y="2725165"/>
                </a:lnTo>
                <a:lnTo>
                  <a:pt x="1386916" y="2735722"/>
                </a:lnTo>
                <a:lnTo>
                  <a:pt x="1434320" y="2745399"/>
                </a:lnTo>
                <a:lnTo>
                  <a:pt x="1481986" y="2754196"/>
                </a:lnTo>
                <a:lnTo>
                  <a:pt x="1529888" y="2762113"/>
                </a:lnTo>
                <a:lnTo>
                  <a:pt x="1578003" y="2769151"/>
                </a:lnTo>
                <a:lnTo>
                  <a:pt x="1626304" y="2775309"/>
                </a:lnTo>
                <a:lnTo>
                  <a:pt x="1674768" y="2780587"/>
                </a:lnTo>
                <a:lnTo>
                  <a:pt x="1723369" y="2784986"/>
                </a:lnTo>
                <a:lnTo>
                  <a:pt x="1772081" y="2788504"/>
                </a:lnTo>
                <a:lnTo>
                  <a:pt x="1820881" y="2791144"/>
                </a:lnTo>
                <a:lnTo>
                  <a:pt x="1869744" y="2792903"/>
                </a:lnTo>
                <a:lnTo>
                  <a:pt x="1918643" y="2793783"/>
                </a:lnTo>
                <a:lnTo>
                  <a:pt x="1967556" y="2793783"/>
                </a:lnTo>
                <a:lnTo>
                  <a:pt x="2016455" y="2792903"/>
                </a:lnTo>
                <a:lnTo>
                  <a:pt x="2065318" y="2791144"/>
                </a:lnTo>
                <a:lnTo>
                  <a:pt x="2114118" y="2788504"/>
                </a:lnTo>
                <a:lnTo>
                  <a:pt x="2162830" y="2784986"/>
                </a:lnTo>
                <a:lnTo>
                  <a:pt x="2211431" y="2780587"/>
                </a:lnTo>
                <a:lnTo>
                  <a:pt x="2259895" y="2775309"/>
                </a:lnTo>
                <a:lnTo>
                  <a:pt x="2308196" y="2769151"/>
                </a:lnTo>
                <a:lnTo>
                  <a:pt x="2356311" y="2762113"/>
                </a:lnTo>
                <a:lnTo>
                  <a:pt x="2404213" y="2754196"/>
                </a:lnTo>
                <a:lnTo>
                  <a:pt x="2451879" y="2745399"/>
                </a:lnTo>
                <a:lnTo>
                  <a:pt x="2499283" y="2735722"/>
                </a:lnTo>
                <a:lnTo>
                  <a:pt x="2546401" y="2725165"/>
                </a:lnTo>
                <a:lnTo>
                  <a:pt x="2593206" y="2713729"/>
                </a:lnTo>
                <a:lnTo>
                  <a:pt x="2639676" y="2701413"/>
                </a:lnTo>
                <a:lnTo>
                  <a:pt x="2685784" y="2688218"/>
                </a:lnTo>
                <a:lnTo>
                  <a:pt x="2731505" y="2674142"/>
                </a:lnTo>
                <a:lnTo>
                  <a:pt x="2776816" y="2659187"/>
                </a:lnTo>
                <a:lnTo>
                  <a:pt x="2821690" y="2643352"/>
                </a:lnTo>
                <a:lnTo>
                  <a:pt x="2866103" y="2626638"/>
                </a:lnTo>
                <a:lnTo>
                  <a:pt x="2910030" y="2609044"/>
                </a:lnTo>
                <a:lnTo>
                  <a:pt x="2953445" y="2590570"/>
                </a:lnTo>
                <a:lnTo>
                  <a:pt x="2996325" y="2571216"/>
                </a:lnTo>
                <a:lnTo>
                  <a:pt x="3038645" y="2550983"/>
                </a:lnTo>
                <a:lnTo>
                  <a:pt x="3080378" y="2529870"/>
                </a:lnTo>
                <a:lnTo>
                  <a:pt x="3121500" y="2507877"/>
                </a:lnTo>
                <a:lnTo>
                  <a:pt x="3161988" y="2485005"/>
                </a:lnTo>
                <a:lnTo>
                  <a:pt x="3201814" y="2461253"/>
                </a:lnTo>
                <a:lnTo>
                  <a:pt x="3240955" y="2436621"/>
                </a:lnTo>
                <a:lnTo>
                  <a:pt x="3279386" y="2411109"/>
                </a:lnTo>
                <a:lnTo>
                  <a:pt x="3317081" y="2384718"/>
                </a:lnTo>
                <a:lnTo>
                  <a:pt x="3358457" y="2354064"/>
                </a:lnTo>
                <a:lnTo>
                  <a:pt x="3398272" y="2322739"/>
                </a:lnTo>
                <a:lnTo>
                  <a:pt x="3436525" y="2290768"/>
                </a:lnTo>
                <a:lnTo>
                  <a:pt x="3473218" y="2258177"/>
                </a:lnTo>
                <a:lnTo>
                  <a:pt x="3508348" y="2224991"/>
                </a:lnTo>
                <a:lnTo>
                  <a:pt x="3541918" y="2191238"/>
                </a:lnTo>
                <a:lnTo>
                  <a:pt x="3573926" y="2156942"/>
                </a:lnTo>
                <a:lnTo>
                  <a:pt x="3604373" y="2122129"/>
                </a:lnTo>
                <a:lnTo>
                  <a:pt x="3633258" y="2086826"/>
                </a:lnTo>
                <a:lnTo>
                  <a:pt x="3660582" y="2051058"/>
                </a:lnTo>
                <a:lnTo>
                  <a:pt x="3686344" y="2014850"/>
                </a:lnTo>
                <a:lnTo>
                  <a:pt x="3710546" y="1978229"/>
                </a:lnTo>
                <a:lnTo>
                  <a:pt x="3733185" y="1941221"/>
                </a:lnTo>
                <a:lnTo>
                  <a:pt x="3754264" y="1903851"/>
                </a:lnTo>
                <a:lnTo>
                  <a:pt x="3773781" y="1866146"/>
                </a:lnTo>
                <a:lnTo>
                  <a:pt x="3791737" y="1828130"/>
                </a:lnTo>
                <a:lnTo>
                  <a:pt x="3808131" y="1789830"/>
                </a:lnTo>
                <a:lnTo>
                  <a:pt x="3822964" y="1751272"/>
                </a:lnTo>
                <a:lnTo>
                  <a:pt x="3836236" y="1712481"/>
                </a:lnTo>
                <a:lnTo>
                  <a:pt x="3847946" y="1673484"/>
                </a:lnTo>
                <a:lnTo>
                  <a:pt x="3858095" y="1634306"/>
                </a:lnTo>
                <a:lnTo>
                  <a:pt x="3866682" y="1594973"/>
                </a:lnTo>
                <a:lnTo>
                  <a:pt x="3873709" y="1555510"/>
                </a:lnTo>
                <a:lnTo>
                  <a:pt x="3879173" y="1515945"/>
                </a:lnTo>
                <a:lnTo>
                  <a:pt x="3883077" y="1476302"/>
                </a:lnTo>
                <a:lnTo>
                  <a:pt x="3885419" y="1436607"/>
                </a:lnTo>
                <a:lnTo>
                  <a:pt x="3886200" y="1396886"/>
                </a:lnTo>
                <a:lnTo>
                  <a:pt x="3885419" y="1357166"/>
                </a:lnTo>
                <a:lnTo>
                  <a:pt x="3883077" y="1317471"/>
                </a:lnTo>
                <a:lnTo>
                  <a:pt x="3879173" y="1277828"/>
                </a:lnTo>
                <a:lnTo>
                  <a:pt x="3873709" y="1238262"/>
                </a:lnTo>
                <a:lnTo>
                  <a:pt x="3866682" y="1198800"/>
                </a:lnTo>
                <a:lnTo>
                  <a:pt x="3858095" y="1159467"/>
                </a:lnTo>
                <a:lnTo>
                  <a:pt x="3847946" y="1120289"/>
                </a:lnTo>
                <a:lnTo>
                  <a:pt x="3836236" y="1081292"/>
                </a:lnTo>
                <a:lnTo>
                  <a:pt x="3822964" y="1042501"/>
                </a:lnTo>
                <a:lnTo>
                  <a:pt x="3808131" y="1003943"/>
                </a:lnTo>
                <a:lnTo>
                  <a:pt x="3791737" y="965643"/>
                </a:lnTo>
                <a:lnTo>
                  <a:pt x="3773781" y="927627"/>
                </a:lnTo>
                <a:lnTo>
                  <a:pt x="3754264" y="889921"/>
                </a:lnTo>
                <a:lnTo>
                  <a:pt x="3733185" y="852552"/>
                </a:lnTo>
                <a:lnTo>
                  <a:pt x="3710546" y="815543"/>
                </a:lnTo>
                <a:lnTo>
                  <a:pt x="3686344" y="778922"/>
                </a:lnTo>
                <a:lnTo>
                  <a:pt x="3660582" y="742715"/>
                </a:lnTo>
                <a:lnTo>
                  <a:pt x="3633258" y="706947"/>
                </a:lnTo>
                <a:lnTo>
                  <a:pt x="3604373" y="671643"/>
                </a:lnTo>
                <a:lnTo>
                  <a:pt x="3573926" y="636831"/>
                </a:lnTo>
                <a:lnTo>
                  <a:pt x="3541918" y="602535"/>
                </a:lnTo>
                <a:lnTo>
                  <a:pt x="3508348" y="568781"/>
                </a:lnTo>
                <a:lnTo>
                  <a:pt x="3473218" y="535596"/>
                </a:lnTo>
                <a:lnTo>
                  <a:pt x="3436525" y="503005"/>
                </a:lnTo>
                <a:lnTo>
                  <a:pt x="3398272" y="471034"/>
                </a:lnTo>
                <a:lnTo>
                  <a:pt x="3358457" y="439709"/>
                </a:lnTo>
                <a:lnTo>
                  <a:pt x="3317081" y="409055"/>
                </a:lnTo>
                <a:lnTo>
                  <a:pt x="3279386" y="382664"/>
                </a:lnTo>
                <a:lnTo>
                  <a:pt x="3240955" y="357153"/>
                </a:lnTo>
                <a:lnTo>
                  <a:pt x="3201814" y="332522"/>
                </a:lnTo>
                <a:lnTo>
                  <a:pt x="3161988" y="308770"/>
                </a:lnTo>
                <a:lnTo>
                  <a:pt x="3121500" y="285898"/>
                </a:lnTo>
                <a:lnTo>
                  <a:pt x="3080378" y="263906"/>
                </a:lnTo>
                <a:lnTo>
                  <a:pt x="3038645" y="242794"/>
                </a:lnTo>
                <a:lnTo>
                  <a:pt x="2996325" y="222561"/>
                </a:lnTo>
                <a:lnTo>
                  <a:pt x="2953445" y="203208"/>
                </a:lnTo>
                <a:lnTo>
                  <a:pt x="2910030" y="184734"/>
                </a:lnTo>
                <a:lnTo>
                  <a:pt x="2866103" y="167140"/>
                </a:lnTo>
                <a:lnTo>
                  <a:pt x="2821690" y="150426"/>
                </a:lnTo>
                <a:lnTo>
                  <a:pt x="2776816" y="134592"/>
                </a:lnTo>
                <a:lnTo>
                  <a:pt x="2731505" y="119637"/>
                </a:lnTo>
                <a:lnTo>
                  <a:pt x="2685784" y="105562"/>
                </a:lnTo>
                <a:lnTo>
                  <a:pt x="2639676" y="92367"/>
                </a:lnTo>
                <a:lnTo>
                  <a:pt x="2593206" y="80051"/>
                </a:lnTo>
                <a:lnTo>
                  <a:pt x="2546401" y="68615"/>
                </a:lnTo>
                <a:lnTo>
                  <a:pt x="2499283" y="58059"/>
                </a:lnTo>
                <a:lnTo>
                  <a:pt x="2451879" y="48382"/>
                </a:lnTo>
                <a:lnTo>
                  <a:pt x="2404213" y="39586"/>
                </a:lnTo>
                <a:lnTo>
                  <a:pt x="2356311" y="31668"/>
                </a:lnTo>
                <a:lnTo>
                  <a:pt x="2308196" y="24631"/>
                </a:lnTo>
                <a:lnTo>
                  <a:pt x="2259895" y="18473"/>
                </a:lnTo>
                <a:lnTo>
                  <a:pt x="2211431" y="13195"/>
                </a:lnTo>
                <a:lnTo>
                  <a:pt x="2162830" y="8796"/>
                </a:lnTo>
                <a:lnTo>
                  <a:pt x="2114118" y="5278"/>
                </a:lnTo>
                <a:lnTo>
                  <a:pt x="2065318" y="2639"/>
                </a:lnTo>
                <a:lnTo>
                  <a:pt x="2016455" y="879"/>
                </a:lnTo>
                <a:lnTo>
                  <a:pt x="1967556" y="0"/>
                </a:lnTo>
                <a:close/>
              </a:path>
            </a:pathLst>
          </a:custGeom>
          <a:solidFill>
            <a:srgbClr val="A8D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94691" y="3910579"/>
            <a:ext cx="3886200" cy="2794000"/>
          </a:xfrm>
          <a:custGeom>
            <a:avLst/>
            <a:gdLst/>
            <a:ahLst/>
            <a:cxnLst/>
            <a:rect l="l" t="t" r="r" b="b"/>
            <a:pathLst>
              <a:path w="3886200" h="2794000">
                <a:moveTo>
                  <a:pt x="3317074" y="409172"/>
                </a:moveTo>
                <a:lnTo>
                  <a:pt x="3358451" y="439825"/>
                </a:lnTo>
                <a:lnTo>
                  <a:pt x="3398267" y="471150"/>
                </a:lnTo>
                <a:lnTo>
                  <a:pt x="3436521" y="503121"/>
                </a:lnTo>
                <a:lnTo>
                  <a:pt x="3473214" y="535712"/>
                </a:lnTo>
                <a:lnTo>
                  <a:pt x="3508345" y="568897"/>
                </a:lnTo>
                <a:lnTo>
                  <a:pt x="3541915" y="602650"/>
                </a:lnTo>
                <a:lnTo>
                  <a:pt x="3573924" y="636946"/>
                </a:lnTo>
                <a:lnTo>
                  <a:pt x="3604371" y="671758"/>
                </a:lnTo>
                <a:lnTo>
                  <a:pt x="3633257" y="707062"/>
                </a:lnTo>
                <a:lnTo>
                  <a:pt x="3660581" y="742830"/>
                </a:lnTo>
                <a:lnTo>
                  <a:pt x="3686344" y="779037"/>
                </a:lnTo>
                <a:lnTo>
                  <a:pt x="3710546" y="815658"/>
                </a:lnTo>
                <a:lnTo>
                  <a:pt x="3733186" y="852666"/>
                </a:lnTo>
                <a:lnTo>
                  <a:pt x="3754265" y="890036"/>
                </a:lnTo>
                <a:lnTo>
                  <a:pt x="3773782" y="927741"/>
                </a:lnTo>
                <a:lnTo>
                  <a:pt x="3791738" y="965757"/>
                </a:lnTo>
                <a:lnTo>
                  <a:pt x="3808133" y="1004056"/>
                </a:lnTo>
                <a:lnTo>
                  <a:pt x="3822966" y="1042615"/>
                </a:lnTo>
                <a:lnTo>
                  <a:pt x="3836238" y="1081405"/>
                </a:lnTo>
                <a:lnTo>
                  <a:pt x="3847949" y="1120402"/>
                </a:lnTo>
                <a:lnTo>
                  <a:pt x="3858098" y="1159580"/>
                </a:lnTo>
                <a:lnTo>
                  <a:pt x="3866685" y="1198913"/>
                </a:lnTo>
                <a:lnTo>
                  <a:pt x="3873712" y="1238376"/>
                </a:lnTo>
                <a:lnTo>
                  <a:pt x="3879176" y="1277941"/>
                </a:lnTo>
                <a:lnTo>
                  <a:pt x="3883080" y="1317584"/>
                </a:lnTo>
                <a:lnTo>
                  <a:pt x="3885422" y="1357279"/>
                </a:lnTo>
                <a:lnTo>
                  <a:pt x="3886203" y="1396999"/>
                </a:lnTo>
                <a:lnTo>
                  <a:pt x="3885422" y="1436720"/>
                </a:lnTo>
                <a:lnTo>
                  <a:pt x="3883080" y="1476415"/>
                </a:lnTo>
                <a:lnTo>
                  <a:pt x="3879176" y="1516058"/>
                </a:lnTo>
                <a:lnTo>
                  <a:pt x="3873712" y="1555623"/>
                </a:lnTo>
                <a:lnTo>
                  <a:pt x="3866685" y="1595086"/>
                </a:lnTo>
                <a:lnTo>
                  <a:pt x="3858098" y="1634419"/>
                </a:lnTo>
                <a:lnTo>
                  <a:pt x="3847949" y="1673597"/>
                </a:lnTo>
                <a:lnTo>
                  <a:pt x="3836238" y="1712594"/>
                </a:lnTo>
                <a:lnTo>
                  <a:pt x="3822966" y="1751385"/>
                </a:lnTo>
                <a:lnTo>
                  <a:pt x="3808133" y="1789943"/>
                </a:lnTo>
                <a:lnTo>
                  <a:pt x="3791738" y="1828243"/>
                </a:lnTo>
                <a:lnTo>
                  <a:pt x="3773782" y="1866259"/>
                </a:lnTo>
                <a:lnTo>
                  <a:pt x="3754265" y="1903964"/>
                </a:lnTo>
                <a:lnTo>
                  <a:pt x="3733186" y="1941334"/>
                </a:lnTo>
                <a:lnTo>
                  <a:pt x="3710546" y="1978343"/>
                </a:lnTo>
                <a:lnTo>
                  <a:pt x="3686344" y="2014963"/>
                </a:lnTo>
                <a:lnTo>
                  <a:pt x="3660581" y="2051171"/>
                </a:lnTo>
                <a:lnTo>
                  <a:pt x="3633257" y="2086939"/>
                </a:lnTo>
                <a:lnTo>
                  <a:pt x="3604371" y="2122243"/>
                </a:lnTo>
                <a:lnTo>
                  <a:pt x="3573924" y="2157055"/>
                </a:lnTo>
                <a:lnTo>
                  <a:pt x="3541915" y="2191351"/>
                </a:lnTo>
                <a:lnTo>
                  <a:pt x="3508345" y="2225105"/>
                </a:lnTo>
                <a:lnTo>
                  <a:pt x="3473214" y="2258290"/>
                </a:lnTo>
                <a:lnTo>
                  <a:pt x="3436521" y="2290881"/>
                </a:lnTo>
                <a:lnTo>
                  <a:pt x="3398267" y="2322852"/>
                </a:lnTo>
                <a:lnTo>
                  <a:pt x="3358451" y="2354177"/>
                </a:lnTo>
                <a:lnTo>
                  <a:pt x="3317074" y="2384831"/>
                </a:lnTo>
                <a:lnTo>
                  <a:pt x="3279379" y="2411222"/>
                </a:lnTo>
                <a:lnTo>
                  <a:pt x="3240949" y="2436733"/>
                </a:lnTo>
                <a:lnTo>
                  <a:pt x="3201808" y="2461364"/>
                </a:lnTo>
                <a:lnTo>
                  <a:pt x="3161981" y="2485115"/>
                </a:lnTo>
                <a:lnTo>
                  <a:pt x="3121494" y="2507987"/>
                </a:lnTo>
                <a:lnTo>
                  <a:pt x="3080372" y="2529980"/>
                </a:lnTo>
                <a:lnTo>
                  <a:pt x="3038639" y="2551092"/>
                </a:lnTo>
                <a:lnTo>
                  <a:pt x="2996320" y="2571325"/>
                </a:lnTo>
                <a:lnTo>
                  <a:pt x="2953440" y="2590678"/>
                </a:lnTo>
                <a:lnTo>
                  <a:pt x="2910024" y="2609152"/>
                </a:lnTo>
                <a:lnTo>
                  <a:pt x="2866097" y="2626745"/>
                </a:lnTo>
                <a:lnTo>
                  <a:pt x="2821685" y="2643460"/>
                </a:lnTo>
                <a:lnTo>
                  <a:pt x="2776811" y="2659294"/>
                </a:lnTo>
                <a:lnTo>
                  <a:pt x="2731501" y="2674249"/>
                </a:lnTo>
                <a:lnTo>
                  <a:pt x="2685779" y="2688324"/>
                </a:lnTo>
                <a:lnTo>
                  <a:pt x="2639672" y="2701519"/>
                </a:lnTo>
                <a:lnTo>
                  <a:pt x="2593202" y="2713835"/>
                </a:lnTo>
                <a:lnTo>
                  <a:pt x="2546397" y="2725271"/>
                </a:lnTo>
                <a:lnTo>
                  <a:pt x="2499280" y="2735827"/>
                </a:lnTo>
                <a:lnTo>
                  <a:pt x="2451876" y="2745503"/>
                </a:lnTo>
                <a:lnTo>
                  <a:pt x="2404210" y="2754300"/>
                </a:lnTo>
                <a:lnTo>
                  <a:pt x="2356308" y="2762218"/>
                </a:lnTo>
                <a:lnTo>
                  <a:pt x="2308193" y="2769255"/>
                </a:lnTo>
                <a:lnTo>
                  <a:pt x="2259892" y="2775413"/>
                </a:lnTo>
                <a:lnTo>
                  <a:pt x="2211429" y="2780691"/>
                </a:lnTo>
                <a:lnTo>
                  <a:pt x="2162829" y="2785089"/>
                </a:lnTo>
                <a:lnTo>
                  <a:pt x="2114116" y="2788608"/>
                </a:lnTo>
                <a:lnTo>
                  <a:pt x="2065316" y="2791247"/>
                </a:lnTo>
                <a:lnTo>
                  <a:pt x="2016454" y="2793007"/>
                </a:lnTo>
                <a:lnTo>
                  <a:pt x="1967555" y="2793886"/>
                </a:lnTo>
                <a:lnTo>
                  <a:pt x="1918643" y="2793886"/>
                </a:lnTo>
                <a:lnTo>
                  <a:pt x="1869744" y="2793007"/>
                </a:lnTo>
                <a:lnTo>
                  <a:pt x="1820882" y="2791247"/>
                </a:lnTo>
                <a:lnTo>
                  <a:pt x="1772082" y="2788608"/>
                </a:lnTo>
                <a:lnTo>
                  <a:pt x="1723369" y="2785089"/>
                </a:lnTo>
                <a:lnTo>
                  <a:pt x="1674769" y="2780691"/>
                </a:lnTo>
                <a:lnTo>
                  <a:pt x="1626306" y="2775413"/>
                </a:lnTo>
                <a:lnTo>
                  <a:pt x="1578004" y="2769255"/>
                </a:lnTo>
                <a:lnTo>
                  <a:pt x="1529890" y="2762218"/>
                </a:lnTo>
                <a:lnTo>
                  <a:pt x="1481988" y="2754300"/>
                </a:lnTo>
                <a:lnTo>
                  <a:pt x="1434322" y="2745503"/>
                </a:lnTo>
                <a:lnTo>
                  <a:pt x="1386918" y="2735827"/>
                </a:lnTo>
                <a:lnTo>
                  <a:pt x="1339801" y="2725271"/>
                </a:lnTo>
                <a:lnTo>
                  <a:pt x="1292995" y="2713835"/>
                </a:lnTo>
                <a:lnTo>
                  <a:pt x="1246526" y="2701519"/>
                </a:lnTo>
                <a:lnTo>
                  <a:pt x="1200418" y="2688324"/>
                </a:lnTo>
                <a:lnTo>
                  <a:pt x="1154697" y="2674249"/>
                </a:lnTo>
                <a:lnTo>
                  <a:pt x="1109386" y="2659294"/>
                </a:lnTo>
                <a:lnTo>
                  <a:pt x="1064512" y="2643460"/>
                </a:lnTo>
                <a:lnTo>
                  <a:pt x="1020099" y="2626745"/>
                </a:lnTo>
                <a:lnTo>
                  <a:pt x="976173" y="2609152"/>
                </a:lnTo>
                <a:lnTo>
                  <a:pt x="932757" y="2590678"/>
                </a:lnTo>
                <a:lnTo>
                  <a:pt x="889877" y="2571325"/>
                </a:lnTo>
                <a:lnTo>
                  <a:pt x="847558" y="2551092"/>
                </a:lnTo>
                <a:lnTo>
                  <a:pt x="805824" y="2529980"/>
                </a:lnTo>
                <a:lnTo>
                  <a:pt x="764702" y="2507987"/>
                </a:lnTo>
                <a:lnTo>
                  <a:pt x="724215" y="2485115"/>
                </a:lnTo>
                <a:lnTo>
                  <a:pt x="684388" y="2461364"/>
                </a:lnTo>
                <a:lnTo>
                  <a:pt x="645247" y="2436733"/>
                </a:lnTo>
                <a:lnTo>
                  <a:pt x="606816" y="2411222"/>
                </a:lnTo>
                <a:lnTo>
                  <a:pt x="569121" y="2384831"/>
                </a:lnTo>
                <a:lnTo>
                  <a:pt x="527744" y="2354177"/>
                </a:lnTo>
                <a:lnTo>
                  <a:pt x="487929" y="2322852"/>
                </a:lnTo>
                <a:lnTo>
                  <a:pt x="449676" y="2290881"/>
                </a:lnTo>
                <a:lnTo>
                  <a:pt x="412983" y="2258290"/>
                </a:lnTo>
                <a:lnTo>
                  <a:pt x="377852" y="2225105"/>
                </a:lnTo>
                <a:lnTo>
                  <a:pt x="344283" y="2191351"/>
                </a:lnTo>
                <a:lnTo>
                  <a:pt x="312274" y="2157055"/>
                </a:lnTo>
                <a:lnTo>
                  <a:pt x="281828" y="2122243"/>
                </a:lnTo>
                <a:lnTo>
                  <a:pt x="252942" y="2086939"/>
                </a:lnTo>
                <a:lnTo>
                  <a:pt x="225618" y="2051171"/>
                </a:lnTo>
                <a:lnTo>
                  <a:pt x="199855" y="2014963"/>
                </a:lnTo>
                <a:lnTo>
                  <a:pt x="175654" y="1978343"/>
                </a:lnTo>
                <a:lnTo>
                  <a:pt x="153014" y="1941334"/>
                </a:lnTo>
                <a:lnTo>
                  <a:pt x="131935" y="1903964"/>
                </a:lnTo>
                <a:lnTo>
                  <a:pt x="112418" y="1866259"/>
                </a:lnTo>
                <a:lnTo>
                  <a:pt x="94462" y="1828243"/>
                </a:lnTo>
                <a:lnTo>
                  <a:pt x="78068" y="1789943"/>
                </a:lnTo>
                <a:lnTo>
                  <a:pt x="63235" y="1751385"/>
                </a:lnTo>
                <a:lnTo>
                  <a:pt x="49963" y="1712594"/>
                </a:lnTo>
                <a:lnTo>
                  <a:pt x="38253" y="1673597"/>
                </a:lnTo>
                <a:lnTo>
                  <a:pt x="28104" y="1634419"/>
                </a:lnTo>
                <a:lnTo>
                  <a:pt x="19516" y="1595086"/>
                </a:lnTo>
                <a:lnTo>
                  <a:pt x="12490" y="1555623"/>
                </a:lnTo>
                <a:lnTo>
                  <a:pt x="7025" y="1516058"/>
                </a:lnTo>
                <a:lnTo>
                  <a:pt x="3122" y="1476415"/>
                </a:lnTo>
                <a:lnTo>
                  <a:pt x="780" y="1436720"/>
                </a:lnTo>
                <a:lnTo>
                  <a:pt x="0" y="1396999"/>
                </a:lnTo>
                <a:lnTo>
                  <a:pt x="780" y="1357279"/>
                </a:lnTo>
                <a:lnTo>
                  <a:pt x="3122" y="1317584"/>
                </a:lnTo>
                <a:lnTo>
                  <a:pt x="7025" y="1277941"/>
                </a:lnTo>
                <a:lnTo>
                  <a:pt x="12490" y="1238376"/>
                </a:lnTo>
                <a:lnTo>
                  <a:pt x="19516" y="1198913"/>
                </a:lnTo>
                <a:lnTo>
                  <a:pt x="28104" y="1159580"/>
                </a:lnTo>
                <a:lnTo>
                  <a:pt x="38253" y="1120402"/>
                </a:lnTo>
                <a:lnTo>
                  <a:pt x="49963" y="1081405"/>
                </a:lnTo>
                <a:lnTo>
                  <a:pt x="63235" y="1042615"/>
                </a:lnTo>
                <a:lnTo>
                  <a:pt x="78068" y="1004056"/>
                </a:lnTo>
                <a:lnTo>
                  <a:pt x="94462" y="965757"/>
                </a:lnTo>
                <a:lnTo>
                  <a:pt x="112418" y="927741"/>
                </a:lnTo>
                <a:lnTo>
                  <a:pt x="131935" y="890036"/>
                </a:lnTo>
                <a:lnTo>
                  <a:pt x="153014" y="852666"/>
                </a:lnTo>
                <a:lnTo>
                  <a:pt x="175654" y="815658"/>
                </a:lnTo>
                <a:lnTo>
                  <a:pt x="199855" y="779037"/>
                </a:lnTo>
                <a:lnTo>
                  <a:pt x="225618" y="742830"/>
                </a:lnTo>
                <a:lnTo>
                  <a:pt x="252942" y="707062"/>
                </a:lnTo>
                <a:lnTo>
                  <a:pt x="281828" y="671758"/>
                </a:lnTo>
                <a:lnTo>
                  <a:pt x="312274" y="636946"/>
                </a:lnTo>
                <a:lnTo>
                  <a:pt x="344283" y="602650"/>
                </a:lnTo>
                <a:lnTo>
                  <a:pt x="377852" y="568897"/>
                </a:lnTo>
                <a:lnTo>
                  <a:pt x="412983" y="535712"/>
                </a:lnTo>
                <a:lnTo>
                  <a:pt x="449676" y="503121"/>
                </a:lnTo>
                <a:lnTo>
                  <a:pt x="487929" y="471150"/>
                </a:lnTo>
                <a:lnTo>
                  <a:pt x="527744" y="439825"/>
                </a:lnTo>
                <a:lnTo>
                  <a:pt x="569121" y="409172"/>
                </a:lnTo>
                <a:lnTo>
                  <a:pt x="606816" y="382781"/>
                </a:lnTo>
                <a:lnTo>
                  <a:pt x="645247" y="357269"/>
                </a:lnTo>
                <a:lnTo>
                  <a:pt x="684388" y="332638"/>
                </a:lnTo>
                <a:lnTo>
                  <a:pt x="724215" y="308886"/>
                </a:lnTo>
                <a:lnTo>
                  <a:pt x="764702" y="286013"/>
                </a:lnTo>
                <a:lnTo>
                  <a:pt x="805824" y="264021"/>
                </a:lnTo>
                <a:lnTo>
                  <a:pt x="847558" y="242908"/>
                </a:lnTo>
                <a:lnTo>
                  <a:pt x="889877" y="222675"/>
                </a:lnTo>
                <a:lnTo>
                  <a:pt x="932757" y="203321"/>
                </a:lnTo>
                <a:lnTo>
                  <a:pt x="976173" y="184848"/>
                </a:lnTo>
                <a:lnTo>
                  <a:pt x="1020099" y="167253"/>
                </a:lnTo>
                <a:lnTo>
                  <a:pt x="1064512" y="150539"/>
                </a:lnTo>
                <a:lnTo>
                  <a:pt x="1109386" y="134704"/>
                </a:lnTo>
                <a:lnTo>
                  <a:pt x="1154697" y="119749"/>
                </a:lnTo>
                <a:lnTo>
                  <a:pt x="1200418" y="105674"/>
                </a:lnTo>
                <a:lnTo>
                  <a:pt x="1246526" y="92479"/>
                </a:lnTo>
                <a:lnTo>
                  <a:pt x="1292995" y="80163"/>
                </a:lnTo>
                <a:lnTo>
                  <a:pt x="1339801" y="68727"/>
                </a:lnTo>
                <a:lnTo>
                  <a:pt x="1386918" y="58170"/>
                </a:lnTo>
                <a:lnTo>
                  <a:pt x="1434322" y="48493"/>
                </a:lnTo>
                <a:lnTo>
                  <a:pt x="1481988" y="39696"/>
                </a:lnTo>
                <a:lnTo>
                  <a:pt x="1529890" y="31779"/>
                </a:lnTo>
                <a:lnTo>
                  <a:pt x="1578004" y="24741"/>
                </a:lnTo>
                <a:lnTo>
                  <a:pt x="1626306" y="18584"/>
                </a:lnTo>
                <a:lnTo>
                  <a:pt x="1674769" y="13305"/>
                </a:lnTo>
                <a:lnTo>
                  <a:pt x="1723369" y="8907"/>
                </a:lnTo>
                <a:lnTo>
                  <a:pt x="1772082" y="5388"/>
                </a:lnTo>
                <a:lnTo>
                  <a:pt x="1820882" y="2749"/>
                </a:lnTo>
                <a:lnTo>
                  <a:pt x="1869744" y="989"/>
                </a:lnTo>
                <a:lnTo>
                  <a:pt x="1918643" y="110"/>
                </a:lnTo>
                <a:lnTo>
                  <a:pt x="1967555" y="110"/>
                </a:lnTo>
                <a:lnTo>
                  <a:pt x="2016454" y="989"/>
                </a:lnTo>
                <a:lnTo>
                  <a:pt x="2065316" y="2749"/>
                </a:lnTo>
                <a:lnTo>
                  <a:pt x="2114116" y="5388"/>
                </a:lnTo>
                <a:lnTo>
                  <a:pt x="2162829" y="8907"/>
                </a:lnTo>
                <a:lnTo>
                  <a:pt x="2211429" y="13305"/>
                </a:lnTo>
                <a:lnTo>
                  <a:pt x="2259892" y="18584"/>
                </a:lnTo>
                <a:lnTo>
                  <a:pt x="2308193" y="24741"/>
                </a:lnTo>
                <a:lnTo>
                  <a:pt x="2356308" y="31779"/>
                </a:lnTo>
                <a:lnTo>
                  <a:pt x="2404210" y="39696"/>
                </a:lnTo>
                <a:lnTo>
                  <a:pt x="2451876" y="48493"/>
                </a:lnTo>
                <a:lnTo>
                  <a:pt x="2499280" y="58170"/>
                </a:lnTo>
                <a:lnTo>
                  <a:pt x="2546397" y="68727"/>
                </a:lnTo>
                <a:lnTo>
                  <a:pt x="2593202" y="80163"/>
                </a:lnTo>
                <a:lnTo>
                  <a:pt x="2639672" y="92479"/>
                </a:lnTo>
                <a:lnTo>
                  <a:pt x="2685779" y="105674"/>
                </a:lnTo>
                <a:lnTo>
                  <a:pt x="2731501" y="119749"/>
                </a:lnTo>
                <a:lnTo>
                  <a:pt x="2776811" y="134704"/>
                </a:lnTo>
                <a:lnTo>
                  <a:pt x="2821685" y="150539"/>
                </a:lnTo>
                <a:lnTo>
                  <a:pt x="2866097" y="167253"/>
                </a:lnTo>
                <a:lnTo>
                  <a:pt x="2910024" y="184848"/>
                </a:lnTo>
                <a:lnTo>
                  <a:pt x="2953440" y="203321"/>
                </a:lnTo>
                <a:lnTo>
                  <a:pt x="2996320" y="222675"/>
                </a:lnTo>
                <a:lnTo>
                  <a:pt x="3038639" y="242908"/>
                </a:lnTo>
                <a:lnTo>
                  <a:pt x="3080372" y="264021"/>
                </a:lnTo>
                <a:lnTo>
                  <a:pt x="3121494" y="286013"/>
                </a:lnTo>
                <a:lnTo>
                  <a:pt x="3161981" y="308886"/>
                </a:lnTo>
                <a:lnTo>
                  <a:pt x="3201808" y="332638"/>
                </a:lnTo>
                <a:lnTo>
                  <a:pt x="3240949" y="357269"/>
                </a:lnTo>
                <a:lnTo>
                  <a:pt x="3279379" y="382781"/>
                </a:lnTo>
                <a:lnTo>
                  <a:pt x="3317074" y="40917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02580" y="3260229"/>
            <a:ext cx="2476500" cy="2146300"/>
          </a:xfrm>
          <a:custGeom>
            <a:avLst/>
            <a:gdLst/>
            <a:ahLst/>
            <a:cxnLst/>
            <a:rect l="l" t="t" r="r" b="b"/>
            <a:pathLst>
              <a:path w="2476500" h="2146300">
                <a:moveTo>
                  <a:pt x="0" y="0"/>
                </a:moveTo>
                <a:lnTo>
                  <a:pt x="2476500" y="0"/>
                </a:lnTo>
                <a:lnTo>
                  <a:pt x="2476500" y="2146300"/>
                </a:lnTo>
                <a:lnTo>
                  <a:pt x="0" y="2146300"/>
                </a:lnTo>
                <a:lnTo>
                  <a:pt x="0" y="0"/>
                </a:lnTo>
                <a:close/>
              </a:path>
            </a:pathLst>
          </a:custGeom>
          <a:solidFill>
            <a:srgbClr val="8EFD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02580" y="3260229"/>
            <a:ext cx="2476500" cy="2146300"/>
          </a:xfrm>
          <a:custGeom>
            <a:avLst/>
            <a:gdLst/>
            <a:ahLst/>
            <a:cxnLst/>
            <a:rect l="l" t="t" r="r" b="b"/>
            <a:pathLst>
              <a:path w="2476500" h="2146300">
                <a:moveTo>
                  <a:pt x="0" y="0"/>
                </a:moveTo>
                <a:lnTo>
                  <a:pt x="2476500" y="0"/>
                </a:lnTo>
                <a:lnTo>
                  <a:pt x="2476500" y="2146300"/>
                </a:lnTo>
                <a:lnTo>
                  <a:pt x="0" y="21463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26740" y="3585349"/>
            <a:ext cx="2476500" cy="2476500"/>
          </a:xfrm>
          <a:custGeom>
            <a:avLst/>
            <a:gdLst/>
            <a:ahLst/>
            <a:cxnLst/>
            <a:rect l="l" t="t" r="r" b="b"/>
            <a:pathLst>
              <a:path w="2476500" h="2476500">
                <a:moveTo>
                  <a:pt x="1238250" y="0"/>
                </a:moveTo>
                <a:lnTo>
                  <a:pt x="1192987" y="822"/>
                </a:lnTo>
                <a:lnTo>
                  <a:pt x="1147772" y="3289"/>
                </a:lnTo>
                <a:lnTo>
                  <a:pt x="1102656" y="7401"/>
                </a:lnTo>
                <a:lnTo>
                  <a:pt x="1057685" y="13158"/>
                </a:lnTo>
                <a:lnTo>
                  <a:pt x="1012909" y="20559"/>
                </a:lnTo>
                <a:lnTo>
                  <a:pt x="968376" y="29606"/>
                </a:lnTo>
                <a:lnTo>
                  <a:pt x="924135" y="40297"/>
                </a:lnTo>
                <a:lnTo>
                  <a:pt x="880235" y="52632"/>
                </a:lnTo>
                <a:lnTo>
                  <a:pt x="836724" y="66613"/>
                </a:lnTo>
                <a:lnTo>
                  <a:pt x="793651" y="82238"/>
                </a:lnTo>
                <a:lnTo>
                  <a:pt x="751064" y="99509"/>
                </a:lnTo>
                <a:lnTo>
                  <a:pt x="709013" y="118424"/>
                </a:lnTo>
                <a:lnTo>
                  <a:pt x="667546" y="138983"/>
                </a:lnTo>
                <a:lnTo>
                  <a:pt x="626712" y="161188"/>
                </a:lnTo>
                <a:lnTo>
                  <a:pt x="586559" y="185037"/>
                </a:lnTo>
                <a:lnTo>
                  <a:pt x="547136" y="210531"/>
                </a:lnTo>
                <a:lnTo>
                  <a:pt x="508491" y="237670"/>
                </a:lnTo>
                <a:lnTo>
                  <a:pt x="470674" y="266454"/>
                </a:lnTo>
                <a:lnTo>
                  <a:pt x="433733" y="296882"/>
                </a:lnTo>
                <a:lnTo>
                  <a:pt x="397717" y="328955"/>
                </a:lnTo>
                <a:lnTo>
                  <a:pt x="362673" y="362673"/>
                </a:lnTo>
                <a:lnTo>
                  <a:pt x="328955" y="397717"/>
                </a:lnTo>
                <a:lnTo>
                  <a:pt x="296882" y="433733"/>
                </a:lnTo>
                <a:lnTo>
                  <a:pt x="266454" y="470674"/>
                </a:lnTo>
                <a:lnTo>
                  <a:pt x="237670" y="508491"/>
                </a:lnTo>
                <a:lnTo>
                  <a:pt x="210531" y="547136"/>
                </a:lnTo>
                <a:lnTo>
                  <a:pt x="185037" y="586559"/>
                </a:lnTo>
                <a:lnTo>
                  <a:pt x="161188" y="626712"/>
                </a:lnTo>
                <a:lnTo>
                  <a:pt x="138983" y="667546"/>
                </a:lnTo>
                <a:lnTo>
                  <a:pt x="118424" y="709013"/>
                </a:lnTo>
                <a:lnTo>
                  <a:pt x="99509" y="751064"/>
                </a:lnTo>
                <a:lnTo>
                  <a:pt x="82238" y="793651"/>
                </a:lnTo>
                <a:lnTo>
                  <a:pt x="66613" y="836724"/>
                </a:lnTo>
                <a:lnTo>
                  <a:pt x="52632" y="880235"/>
                </a:lnTo>
                <a:lnTo>
                  <a:pt x="40297" y="924135"/>
                </a:lnTo>
                <a:lnTo>
                  <a:pt x="29606" y="968376"/>
                </a:lnTo>
                <a:lnTo>
                  <a:pt x="20559" y="1012909"/>
                </a:lnTo>
                <a:lnTo>
                  <a:pt x="13158" y="1057685"/>
                </a:lnTo>
                <a:lnTo>
                  <a:pt x="7401" y="1102656"/>
                </a:lnTo>
                <a:lnTo>
                  <a:pt x="3289" y="1147772"/>
                </a:lnTo>
                <a:lnTo>
                  <a:pt x="822" y="1192987"/>
                </a:lnTo>
                <a:lnTo>
                  <a:pt x="0" y="1238250"/>
                </a:lnTo>
                <a:lnTo>
                  <a:pt x="822" y="1283512"/>
                </a:lnTo>
                <a:lnTo>
                  <a:pt x="3289" y="1328727"/>
                </a:lnTo>
                <a:lnTo>
                  <a:pt x="7401" y="1373843"/>
                </a:lnTo>
                <a:lnTo>
                  <a:pt x="13158" y="1418814"/>
                </a:lnTo>
                <a:lnTo>
                  <a:pt x="20559" y="1463590"/>
                </a:lnTo>
                <a:lnTo>
                  <a:pt x="29606" y="1508123"/>
                </a:lnTo>
                <a:lnTo>
                  <a:pt x="40297" y="1552364"/>
                </a:lnTo>
                <a:lnTo>
                  <a:pt x="52632" y="1596264"/>
                </a:lnTo>
                <a:lnTo>
                  <a:pt x="66613" y="1639775"/>
                </a:lnTo>
                <a:lnTo>
                  <a:pt x="82238" y="1682848"/>
                </a:lnTo>
                <a:lnTo>
                  <a:pt x="99509" y="1725435"/>
                </a:lnTo>
                <a:lnTo>
                  <a:pt x="118424" y="1767486"/>
                </a:lnTo>
                <a:lnTo>
                  <a:pt x="138983" y="1808953"/>
                </a:lnTo>
                <a:lnTo>
                  <a:pt x="161188" y="1849787"/>
                </a:lnTo>
                <a:lnTo>
                  <a:pt x="185037" y="1889940"/>
                </a:lnTo>
                <a:lnTo>
                  <a:pt x="210531" y="1929363"/>
                </a:lnTo>
                <a:lnTo>
                  <a:pt x="237670" y="1968008"/>
                </a:lnTo>
                <a:lnTo>
                  <a:pt x="266454" y="2005825"/>
                </a:lnTo>
                <a:lnTo>
                  <a:pt x="296882" y="2042766"/>
                </a:lnTo>
                <a:lnTo>
                  <a:pt x="328955" y="2078782"/>
                </a:lnTo>
                <a:lnTo>
                  <a:pt x="362673" y="2113826"/>
                </a:lnTo>
                <a:lnTo>
                  <a:pt x="397717" y="2147544"/>
                </a:lnTo>
                <a:lnTo>
                  <a:pt x="433733" y="2179617"/>
                </a:lnTo>
                <a:lnTo>
                  <a:pt x="470674" y="2210045"/>
                </a:lnTo>
                <a:lnTo>
                  <a:pt x="508491" y="2238829"/>
                </a:lnTo>
                <a:lnTo>
                  <a:pt x="547136" y="2265968"/>
                </a:lnTo>
                <a:lnTo>
                  <a:pt x="586559" y="2291462"/>
                </a:lnTo>
                <a:lnTo>
                  <a:pt x="626712" y="2315311"/>
                </a:lnTo>
                <a:lnTo>
                  <a:pt x="667546" y="2337516"/>
                </a:lnTo>
                <a:lnTo>
                  <a:pt x="709013" y="2358075"/>
                </a:lnTo>
                <a:lnTo>
                  <a:pt x="751064" y="2376990"/>
                </a:lnTo>
                <a:lnTo>
                  <a:pt x="793651" y="2394261"/>
                </a:lnTo>
                <a:lnTo>
                  <a:pt x="836724" y="2409886"/>
                </a:lnTo>
                <a:lnTo>
                  <a:pt x="880235" y="2423867"/>
                </a:lnTo>
                <a:lnTo>
                  <a:pt x="924135" y="2436202"/>
                </a:lnTo>
                <a:lnTo>
                  <a:pt x="968376" y="2446893"/>
                </a:lnTo>
                <a:lnTo>
                  <a:pt x="1012909" y="2455940"/>
                </a:lnTo>
                <a:lnTo>
                  <a:pt x="1057685" y="2463341"/>
                </a:lnTo>
                <a:lnTo>
                  <a:pt x="1102656" y="2469098"/>
                </a:lnTo>
                <a:lnTo>
                  <a:pt x="1147772" y="2473210"/>
                </a:lnTo>
                <a:lnTo>
                  <a:pt x="1192987" y="2475677"/>
                </a:lnTo>
                <a:lnTo>
                  <a:pt x="1238250" y="2476499"/>
                </a:lnTo>
                <a:lnTo>
                  <a:pt x="1283512" y="2475677"/>
                </a:lnTo>
                <a:lnTo>
                  <a:pt x="1328727" y="2473210"/>
                </a:lnTo>
                <a:lnTo>
                  <a:pt x="1373843" y="2469098"/>
                </a:lnTo>
                <a:lnTo>
                  <a:pt x="1418814" y="2463341"/>
                </a:lnTo>
                <a:lnTo>
                  <a:pt x="1463590" y="2455940"/>
                </a:lnTo>
                <a:lnTo>
                  <a:pt x="1508123" y="2446893"/>
                </a:lnTo>
                <a:lnTo>
                  <a:pt x="1552364" y="2436202"/>
                </a:lnTo>
                <a:lnTo>
                  <a:pt x="1596264" y="2423867"/>
                </a:lnTo>
                <a:lnTo>
                  <a:pt x="1639775" y="2409886"/>
                </a:lnTo>
                <a:lnTo>
                  <a:pt x="1682848" y="2394261"/>
                </a:lnTo>
                <a:lnTo>
                  <a:pt x="1725435" y="2376990"/>
                </a:lnTo>
                <a:lnTo>
                  <a:pt x="1767486" y="2358075"/>
                </a:lnTo>
                <a:lnTo>
                  <a:pt x="1808953" y="2337516"/>
                </a:lnTo>
                <a:lnTo>
                  <a:pt x="1849787" y="2315311"/>
                </a:lnTo>
                <a:lnTo>
                  <a:pt x="1889940" y="2291462"/>
                </a:lnTo>
                <a:lnTo>
                  <a:pt x="1929363" y="2265968"/>
                </a:lnTo>
                <a:lnTo>
                  <a:pt x="1968008" y="2238829"/>
                </a:lnTo>
                <a:lnTo>
                  <a:pt x="2005825" y="2210045"/>
                </a:lnTo>
                <a:lnTo>
                  <a:pt x="2042766" y="2179617"/>
                </a:lnTo>
                <a:lnTo>
                  <a:pt x="2078782" y="2147544"/>
                </a:lnTo>
                <a:lnTo>
                  <a:pt x="2113826" y="2113826"/>
                </a:lnTo>
                <a:lnTo>
                  <a:pt x="2147544" y="2078782"/>
                </a:lnTo>
                <a:lnTo>
                  <a:pt x="2179617" y="2042766"/>
                </a:lnTo>
                <a:lnTo>
                  <a:pt x="2210045" y="2005825"/>
                </a:lnTo>
                <a:lnTo>
                  <a:pt x="2238829" y="1968008"/>
                </a:lnTo>
                <a:lnTo>
                  <a:pt x="2265968" y="1929363"/>
                </a:lnTo>
                <a:lnTo>
                  <a:pt x="2291462" y="1889940"/>
                </a:lnTo>
                <a:lnTo>
                  <a:pt x="2315311" y="1849787"/>
                </a:lnTo>
                <a:lnTo>
                  <a:pt x="2337516" y="1808953"/>
                </a:lnTo>
                <a:lnTo>
                  <a:pt x="2358075" y="1767486"/>
                </a:lnTo>
                <a:lnTo>
                  <a:pt x="2376990" y="1725435"/>
                </a:lnTo>
                <a:lnTo>
                  <a:pt x="2394261" y="1682848"/>
                </a:lnTo>
                <a:lnTo>
                  <a:pt x="2409886" y="1639775"/>
                </a:lnTo>
                <a:lnTo>
                  <a:pt x="2423867" y="1596264"/>
                </a:lnTo>
                <a:lnTo>
                  <a:pt x="2436202" y="1552364"/>
                </a:lnTo>
                <a:lnTo>
                  <a:pt x="2446893" y="1508123"/>
                </a:lnTo>
                <a:lnTo>
                  <a:pt x="2455940" y="1463590"/>
                </a:lnTo>
                <a:lnTo>
                  <a:pt x="2463341" y="1418814"/>
                </a:lnTo>
                <a:lnTo>
                  <a:pt x="2469098" y="1373843"/>
                </a:lnTo>
                <a:lnTo>
                  <a:pt x="2473210" y="1328727"/>
                </a:lnTo>
                <a:lnTo>
                  <a:pt x="2475677" y="1283512"/>
                </a:lnTo>
                <a:lnTo>
                  <a:pt x="2476499" y="1238249"/>
                </a:lnTo>
                <a:lnTo>
                  <a:pt x="2475677" y="1192987"/>
                </a:lnTo>
                <a:lnTo>
                  <a:pt x="2473210" y="1147772"/>
                </a:lnTo>
                <a:lnTo>
                  <a:pt x="2469098" y="1102656"/>
                </a:lnTo>
                <a:lnTo>
                  <a:pt x="2463341" y="1057685"/>
                </a:lnTo>
                <a:lnTo>
                  <a:pt x="2455940" y="1012909"/>
                </a:lnTo>
                <a:lnTo>
                  <a:pt x="2446893" y="968376"/>
                </a:lnTo>
                <a:lnTo>
                  <a:pt x="2436202" y="924135"/>
                </a:lnTo>
                <a:lnTo>
                  <a:pt x="2423867" y="880235"/>
                </a:lnTo>
                <a:lnTo>
                  <a:pt x="2409886" y="836724"/>
                </a:lnTo>
                <a:lnTo>
                  <a:pt x="2394261" y="793651"/>
                </a:lnTo>
                <a:lnTo>
                  <a:pt x="2376990" y="751064"/>
                </a:lnTo>
                <a:lnTo>
                  <a:pt x="2358075" y="709013"/>
                </a:lnTo>
                <a:lnTo>
                  <a:pt x="2337516" y="667546"/>
                </a:lnTo>
                <a:lnTo>
                  <a:pt x="2315311" y="626712"/>
                </a:lnTo>
                <a:lnTo>
                  <a:pt x="2291462" y="586559"/>
                </a:lnTo>
                <a:lnTo>
                  <a:pt x="2265968" y="547136"/>
                </a:lnTo>
                <a:lnTo>
                  <a:pt x="2238829" y="508491"/>
                </a:lnTo>
                <a:lnTo>
                  <a:pt x="2210045" y="470674"/>
                </a:lnTo>
                <a:lnTo>
                  <a:pt x="2179617" y="433733"/>
                </a:lnTo>
                <a:lnTo>
                  <a:pt x="2147544" y="397717"/>
                </a:lnTo>
                <a:lnTo>
                  <a:pt x="2113826" y="362673"/>
                </a:lnTo>
                <a:lnTo>
                  <a:pt x="2078782" y="328955"/>
                </a:lnTo>
                <a:lnTo>
                  <a:pt x="2042766" y="296882"/>
                </a:lnTo>
                <a:lnTo>
                  <a:pt x="2005825" y="266454"/>
                </a:lnTo>
                <a:lnTo>
                  <a:pt x="1968008" y="237670"/>
                </a:lnTo>
                <a:lnTo>
                  <a:pt x="1929363" y="210531"/>
                </a:lnTo>
                <a:lnTo>
                  <a:pt x="1889940" y="185037"/>
                </a:lnTo>
                <a:lnTo>
                  <a:pt x="1849787" y="161188"/>
                </a:lnTo>
                <a:lnTo>
                  <a:pt x="1808953" y="138983"/>
                </a:lnTo>
                <a:lnTo>
                  <a:pt x="1767486" y="118424"/>
                </a:lnTo>
                <a:lnTo>
                  <a:pt x="1725435" y="99509"/>
                </a:lnTo>
                <a:lnTo>
                  <a:pt x="1682848" y="82238"/>
                </a:lnTo>
                <a:lnTo>
                  <a:pt x="1639775" y="66613"/>
                </a:lnTo>
                <a:lnTo>
                  <a:pt x="1596264" y="52632"/>
                </a:lnTo>
                <a:lnTo>
                  <a:pt x="1552364" y="40297"/>
                </a:lnTo>
                <a:lnTo>
                  <a:pt x="1508123" y="29606"/>
                </a:lnTo>
                <a:lnTo>
                  <a:pt x="1463590" y="20559"/>
                </a:lnTo>
                <a:lnTo>
                  <a:pt x="1418814" y="13158"/>
                </a:lnTo>
                <a:lnTo>
                  <a:pt x="1373843" y="7401"/>
                </a:lnTo>
                <a:lnTo>
                  <a:pt x="1328727" y="3289"/>
                </a:lnTo>
                <a:lnTo>
                  <a:pt x="1283512" y="822"/>
                </a:lnTo>
                <a:lnTo>
                  <a:pt x="1238250" y="0"/>
                </a:lnTo>
                <a:close/>
              </a:path>
            </a:pathLst>
          </a:custGeom>
          <a:solidFill>
            <a:srgbClr val="A8D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26740" y="3585349"/>
            <a:ext cx="2476500" cy="2476500"/>
          </a:xfrm>
          <a:custGeom>
            <a:avLst/>
            <a:gdLst/>
            <a:ahLst/>
            <a:cxnLst/>
            <a:rect l="l" t="t" r="r" b="b"/>
            <a:pathLst>
              <a:path w="2476500" h="2476500">
                <a:moveTo>
                  <a:pt x="2113826" y="362675"/>
                </a:moveTo>
                <a:lnTo>
                  <a:pt x="2147544" y="397718"/>
                </a:lnTo>
                <a:lnTo>
                  <a:pt x="2179617" y="433735"/>
                </a:lnTo>
                <a:lnTo>
                  <a:pt x="2210045" y="470676"/>
                </a:lnTo>
                <a:lnTo>
                  <a:pt x="2238829" y="508493"/>
                </a:lnTo>
                <a:lnTo>
                  <a:pt x="2265968" y="547137"/>
                </a:lnTo>
                <a:lnTo>
                  <a:pt x="2291462" y="586561"/>
                </a:lnTo>
                <a:lnTo>
                  <a:pt x="2315311" y="626714"/>
                </a:lnTo>
                <a:lnTo>
                  <a:pt x="2337516" y="667548"/>
                </a:lnTo>
                <a:lnTo>
                  <a:pt x="2358075" y="709015"/>
                </a:lnTo>
                <a:lnTo>
                  <a:pt x="2376990" y="751066"/>
                </a:lnTo>
                <a:lnTo>
                  <a:pt x="2394261" y="793652"/>
                </a:lnTo>
                <a:lnTo>
                  <a:pt x="2409886" y="836725"/>
                </a:lnTo>
                <a:lnTo>
                  <a:pt x="2423867" y="880236"/>
                </a:lnTo>
                <a:lnTo>
                  <a:pt x="2436202" y="924136"/>
                </a:lnTo>
                <a:lnTo>
                  <a:pt x="2446893" y="968377"/>
                </a:lnTo>
                <a:lnTo>
                  <a:pt x="2455940" y="1012910"/>
                </a:lnTo>
                <a:lnTo>
                  <a:pt x="2463341" y="1057686"/>
                </a:lnTo>
                <a:lnTo>
                  <a:pt x="2469098" y="1102657"/>
                </a:lnTo>
                <a:lnTo>
                  <a:pt x="2473210" y="1147774"/>
                </a:lnTo>
                <a:lnTo>
                  <a:pt x="2475677" y="1192988"/>
                </a:lnTo>
                <a:lnTo>
                  <a:pt x="2476500" y="1238251"/>
                </a:lnTo>
                <a:lnTo>
                  <a:pt x="2475677" y="1283513"/>
                </a:lnTo>
                <a:lnTo>
                  <a:pt x="2473210" y="1328728"/>
                </a:lnTo>
                <a:lnTo>
                  <a:pt x="2469098" y="1373844"/>
                </a:lnTo>
                <a:lnTo>
                  <a:pt x="2463341" y="1418815"/>
                </a:lnTo>
                <a:lnTo>
                  <a:pt x="2455940" y="1463591"/>
                </a:lnTo>
                <a:lnTo>
                  <a:pt x="2446893" y="1508124"/>
                </a:lnTo>
                <a:lnTo>
                  <a:pt x="2436202" y="1552365"/>
                </a:lnTo>
                <a:lnTo>
                  <a:pt x="2423867" y="1596265"/>
                </a:lnTo>
                <a:lnTo>
                  <a:pt x="2409886" y="1639776"/>
                </a:lnTo>
                <a:lnTo>
                  <a:pt x="2394261" y="1682849"/>
                </a:lnTo>
                <a:lnTo>
                  <a:pt x="2376990" y="1725435"/>
                </a:lnTo>
                <a:lnTo>
                  <a:pt x="2358075" y="1767486"/>
                </a:lnTo>
                <a:lnTo>
                  <a:pt x="2337516" y="1808953"/>
                </a:lnTo>
                <a:lnTo>
                  <a:pt x="2315311" y="1849787"/>
                </a:lnTo>
                <a:lnTo>
                  <a:pt x="2291462" y="1889940"/>
                </a:lnTo>
                <a:lnTo>
                  <a:pt x="2265968" y="1929363"/>
                </a:lnTo>
                <a:lnTo>
                  <a:pt x="2238829" y="1968008"/>
                </a:lnTo>
                <a:lnTo>
                  <a:pt x="2210045" y="2005825"/>
                </a:lnTo>
                <a:lnTo>
                  <a:pt x="2179617" y="2042766"/>
                </a:lnTo>
                <a:lnTo>
                  <a:pt x="2147544" y="2078782"/>
                </a:lnTo>
                <a:lnTo>
                  <a:pt x="2113826" y="2113826"/>
                </a:lnTo>
                <a:lnTo>
                  <a:pt x="2078782" y="2147544"/>
                </a:lnTo>
                <a:lnTo>
                  <a:pt x="2042766" y="2179617"/>
                </a:lnTo>
                <a:lnTo>
                  <a:pt x="2005825" y="2210045"/>
                </a:lnTo>
                <a:lnTo>
                  <a:pt x="1968008" y="2238829"/>
                </a:lnTo>
                <a:lnTo>
                  <a:pt x="1929363" y="2265968"/>
                </a:lnTo>
                <a:lnTo>
                  <a:pt x="1889940" y="2291462"/>
                </a:lnTo>
                <a:lnTo>
                  <a:pt x="1849787" y="2315311"/>
                </a:lnTo>
                <a:lnTo>
                  <a:pt x="1808953" y="2337516"/>
                </a:lnTo>
                <a:lnTo>
                  <a:pt x="1767486" y="2358075"/>
                </a:lnTo>
                <a:lnTo>
                  <a:pt x="1725435" y="2376990"/>
                </a:lnTo>
                <a:lnTo>
                  <a:pt x="1682849" y="2394261"/>
                </a:lnTo>
                <a:lnTo>
                  <a:pt x="1639776" y="2409886"/>
                </a:lnTo>
                <a:lnTo>
                  <a:pt x="1596265" y="2423867"/>
                </a:lnTo>
                <a:lnTo>
                  <a:pt x="1552365" y="2436202"/>
                </a:lnTo>
                <a:lnTo>
                  <a:pt x="1508124" y="2446893"/>
                </a:lnTo>
                <a:lnTo>
                  <a:pt x="1463591" y="2455940"/>
                </a:lnTo>
                <a:lnTo>
                  <a:pt x="1418815" y="2463341"/>
                </a:lnTo>
                <a:lnTo>
                  <a:pt x="1373844" y="2469098"/>
                </a:lnTo>
                <a:lnTo>
                  <a:pt x="1328728" y="2473210"/>
                </a:lnTo>
                <a:lnTo>
                  <a:pt x="1283513" y="2475677"/>
                </a:lnTo>
                <a:lnTo>
                  <a:pt x="1238251" y="2476500"/>
                </a:lnTo>
                <a:lnTo>
                  <a:pt x="1192988" y="2475677"/>
                </a:lnTo>
                <a:lnTo>
                  <a:pt x="1147774" y="2473210"/>
                </a:lnTo>
                <a:lnTo>
                  <a:pt x="1102657" y="2469098"/>
                </a:lnTo>
                <a:lnTo>
                  <a:pt x="1057686" y="2463341"/>
                </a:lnTo>
                <a:lnTo>
                  <a:pt x="1012910" y="2455940"/>
                </a:lnTo>
                <a:lnTo>
                  <a:pt x="968377" y="2446893"/>
                </a:lnTo>
                <a:lnTo>
                  <a:pt x="924136" y="2436202"/>
                </a:lnTo>
                <a:lnTo>
                  <a:pt x="880236" y="2423867"/>
                </a:lnTo>
                <a:lnTo>
                  <a:pt x="836725" y="2409886"/>
                </a:lnTo>
                <a:lnTo>
                  <a:pt x="793652" y="2394261"/>
                </a:lnTo>
                <a:lnTo>
                  <a:pt x="751066" y="2376990"/>
                </a:lnTo>
                <a:lnTo>
                  <a:pt x="709015" y="2358075"/>
                </a:lnTo>
                <a:lnTo>
                  <a:pt x="667548" y="2337516"/>
                </a:lnTo>
                <a:lnTo>
                  <a:pt x="626714" y="2315311"/>
                </a:lnTo>
                <a:lnTo>
                  <a:pt x="586561" y="2291462"/>
                </a:lnTo>
                <a:lnTo>
                  <a:pt x="547137" y="2265968"/>
                </a:lnTo>
                <a:lnTo>
                  <a:pt x="508493" y="2238829"/>
                </a:lnTo>
                <a:lnTo>
                  <a:pt x="470676" y="2210045"/>
                </a:lnTo>
                <a:lnTo>
                  <a:pt x="433735" y="2179617"/>
                </a:lnTo>
                <a:lnTo>
                  <a:pt x="397718" y="2147544"/>
                </a:lnTo>
                <a:lnTo>
                  <a:pt x="362675" y="2113826"/>
                </a:lnTo>
                <a:lnTo>
                  <a:pt x="328957" y="2078782"/>
                </a:lnTo>
                <a:lnTo>
                  <a:pt x="296883" y="2042766"/>
                </a:lnTo>
                <a:lnTo>
                  <a:pt x="266455" y="2005825"/>
                </a:lnTo>
                <a:lnTo>
                  <a:pt x="237671" y="1968008"/>
                </a:lnTo>
                <a:lnTo>
                  <a:pt x="210532" y="1929363"/>
                </a:lnTo>
                <a:lnTo>
                  <a:pt x="185038" y="1889940"/>
                </a:lnTo>
                <a:lnTo>
                  <a:pt x="161188" y="1849787"/>
                </a:lnTo>
                <a:lnTo>
                  <a:pt x="138984" y="1808953"/>
                </a:lnTo>
                <a:lnTo>
                  <a:pt x="118424" y="1767486"/>
                </a:lnTo>
                <a:lnTo>
                  <a:pt x="99509" y="1725435"/>
                </a:lnTo>
                <a:lnTo>
                  <a:pt x="82239" y="1682849"/>
                </a:lnTo>
                <a:lnTo>
                  <a:pt x="66613" y="1639776"/>
                </a:lnTo>
                <a:lnTo>
                  <a:pt x="52633" y="1596265"/>
                </a:lnTo>
                <a:lnTo>
                  <a:pt x="40297" y="1552365"/>
                </a:lnTo>
                <a:lnTo>
                  <a:pt x="29606" y="1508124"/>
                </a:lnTo>
                <a:lnTo>
                  <a:pt x="20559" y="1463591"/>
                </a:lnTo>
                <a:lnTo>
                  <a:pt x="13158" y="1418815"/>
                </a:lnTo>
                <a:lnTo>
                  <a:pt x="7401" y="1373844"/>
                </a:lnTo>
                <a:lnTo>
                  <a:pt x="3289" y="1328728"/>
                </a:lnTo>
                <a:lnTo>
                  <a:pt x="822" y="1283513"/>
                </a:lnTo>
                <a:lnTo>
                  <a:pt x="0" y="1238251"/>
                </a:lnTo>
                <a:lnTo>
                  <a:pt x="822" y="1192988"/>
                </a:lnTo>
                <a:lnTo>
                  <a:pt x="3289" y="1147774"/>
                </a:lnTo>
                <a:lnTo>
                  <a:pt x="7401" y="1102657"/>
                </a:lnTo>
                <a:lnTo>
                  <a:pt x="13158" y="1057686"/>
                </a:lnTo>
                <a:lnTo>
                  <a:pt x="20559" y="1012910"/>
                </a:lnTo>
                <a:lnTo>
                  <a:pt x="29606" y="968377"/>
                </a:lnTo>
                <a:lnTo>
                  <a:pt x="40297" y="924136"/>
                </a:lnTo>
                <a:lnTo>
                  <a:pt x="52633" y="880236"/>
                </a:lnTo>
                <a:lnTo>
                  <a:pt x="66613" y="836725"/>
                </a:lnTo>
                <a:lnTo>
                  <a:pt x="82239" y="793652"/>
                </a:lnTo>
                <a:lnTo>
                  <a:pt x="99509" y="751066"/>
                </a:lnTo>
                <a:lnTo>
                  <a:pt x="118424" y="709015"/>
                </a:lnTo>
                <a:lnTo>
                  <a:pt x="138984" y="667548"/>
                </a:lnTo>
                <a:lnTo>
                  <a:pt x="161188" y="626714"/>
                </a:lnTo>
                <a:lnTo>
                  <a:pt x="185038" y="586561"/>
                </a:lnTo>
                <a:lnTo>
                  <a:pt x="210532" y="547137"/>
                </a:lnTo>
                <a:lnTo>
                  <a:pt x="237671" y="508493"/>
                </a:lnTo>
                <a:lnTo>
                  <a:pt x="266455" y="470676"/>
                </a:lnTo>
                <a:lnTo>
                  <a:pt x="296883" y="433735"/>
                </a:lnTo>
                <a:lnTo>
                  <a:pt x="328957" y="397718"/>
                </a:lnTo>
                <a:lnTo>
                  <a:pt x="362675" y="362675"/>
                </a:lnTo>
                <a:lnTo>
                  <a:pt x="397718" y="328957"/>
                </a:lnTo>
                <a:lnTo>
                  <a:pt x="433735" y="296883"/>
                </a:lnTo>
                <a:lnTo>
                  <a:pt x="470676" y="266455"/>
                </a:lnTo>
                <a:lnTo>
                  <a:pt x="508493" y="237671"/>
                </a:lnTo>
                <a:lnTo>
                  <a:pt x="547137" y="210532"/>
                </a:lnTo>
                <a:lnTo>
                  <a:pt x="586561" y="185038"/>
                </a:lnTo>
                <a:lnTo>
                  <a:pt x="626714" y="161188"/>
                </a:lnTo>
                <a:lnTo>
                  <a:pt x="667548" y="138984"/>
                </a:lnTo>
                <a:lnTo>
                  <a:pt x="709015" y="118424"/>
                </a:lnTo>
                <a:lnTo>
                  <a:pt x="751066" y="99509"/>
                </a:lnTo>
                <a:lnTo>
                  <a:pt x="793652" y="82239"/>
                </a:lnTo>
                <a:lnTo>
                  <a:pt x="836725" y="66613"/>
                </a:lnTo>
                <a:lnTo>
                  <a:pt x="880236" y="52633"/>
                </a:lnTo>
                <a:lnTo>
                  <a:pt x="924136" y="40297"/>
                </a:lnTo>
                <a:lnTo>
                  <a:pt x="968377" y="29606"/>
                </a:lnTo>
                <a:lnTo>
                  <a:pt x="1012910" y="20559"/>
                </a:lnTo>
                <a:lnTo>
                  <a:pt x="1057686" y="13158"/>
                </a:lnTo>
                <a:lnTo>
                  <a:pt x="1102657" y="7401"/>
                </a:lnTo>
                <a:lnTo>
                  <a:pt x="1147774" y="3289"/>
                </a:lnTo>
                <a:lnTo>
                  <a:pt x="1192988" y="822"/>
                </a:lnTo>
                <a:lnTo>
                  <a:pt x="1238251" y="0"/>
                </a:lnTo>
                <a:lnTo>
                  <a:pt x="1283513" y="822"/>
                </a:lnTo>
                <a:lnTo>
                  <a:pt x="1328728" y="3289"/>
                </a:lnTo>
                <a:lnTo>
                  <a:pt x="1373844" y="7401"/>
                </a:lnTo>
                <a:lnTo>
                  <a:pt x="1418815" y="13158"/>
                </a:lnTo>
                <a:lnTo>
                  <a:pt x="1463591" y="20559"/>
                </a:lnTo>
                <a:lnTo>
                  <a:pt x="1508124" y="29606"/>
                </a:lnTo>
                <a:lnTo>
                  <a:pt x="1552365" y="40297"/>
                </a:lnTo>
                <a:lnTo>
                  <a:pt x="1596265" y="52633"/>
                </a:lnTo>
                <a:lnTo>
                  <a:pt x="1639776" y="66613"/>
                </a:lnTo>
                <a:lnTo>
                  <a:pt x="1682849" y="82239"/>
                </a:lnTo>
                <a:lnTo>
                  <a:pt x="1725435" y="99509"/>
                </a:lnTo>
                <a:lnTo>
                  <a:pt x="1767486" y="118424"/>
                </a:lnTo>
                <a:lnTo>
                  <a:pt x="1808953" y="138984"/>
                </a:lnTo>
                <a:lnTo>
                  <a:pt x="1849787" y="161188"/>
                </a:lnTo>
                <a:lnTo>
                  <a:pt x="1889940" y="185038"/>
                </a:lnTo>
                <a:lnTo>
                  <a:pt x="1929363" y="210532"/>
                </a:lnTo>
                <a:lnTo>
                  <a:pt x="1968008" y="237671"/>
                </a:lnTo>
                <a:lnTo>
                  <a:pt x="2005825" y="266455"/>
                </a:lnTo>
                <a:lnTo>
                  <a:pt x="2042766" y="296883"/>
                </a:lnTo>
                <a:lnTo>
                  <a:pt x="2078782" y="328957"/>
                </a:lnTo>
                <a:lnTo>
                  <a:pt x="2113826" y="3626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556000" y="4038600"/>
            <a:ext cx="5327015" cy="1506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55800">
              <a:lnSpc>
                <a:spcPts val="3990"/>
              </a:lnSpc>
            </a:pPr>
            <a:r>
              <a:rPr sz="3400" spc="-5" dirty="0">
                <a:latin typeface="Times New Roman"/>
                <a:cs typeface="Times New Roman"/>
              </a:rPr>
              <a:t>Rectangle</a:t>
            </a:r>
            <a:endParaRPr sz="3400">
              <a:latin typeface="Times New Roman"/>
              <a:cs typeface="Times New Roman"/>
            </a:endParaRPr>
          </a:p>
          <a:p>
            <a:pPr marL="12700">
              <a:lnSpc>
                <a:spcPts val="3850"/>
              </a:lnSpc>
            </a:pPr>
            <a:r>
              <a:rPr sz="3400" spc="-5" dirty="0">
                <a:latin typeface="Times New Roman"/>
                <a:cs typeface="Times New Roman"/>
              </a:rPr>
              <a:t>Circle</a:t>
            </a:r>
            <a:endParaRPr sz="3400">
              <a:latin typeface="Times New Roman"/>
              <a:cs typeface="Times New Roman"/>
            </a:endParaRPr>
          </a:p>
          <a:p>
            <a:pPr marR="5080" algn="r">
              <a:lnSpc>
                <a:spcPts val="3940"/>
              </a:lnSpc>
            </a:pPr>
            <a:r>
              <a:rPr sz="3400" spc="-5" dirty="0">
                <a:latin typeface="Times New Roman"/>
                <a:cs typeface="Times New Roman"/>
              </a:rPr>
              <a:t>Elli</a:t>
            </a:r>
            <a:r>
              <a:rPr sz="3400" dirty="0">
                <a:latin typeface="Times New Roman"/>
                <a:cs typeface="Times New Roman"/>
              </a:rPr>
              <a:t>pse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39800" y="6146800"/>
            <a:ext cx="1920239" cy="2141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400" u="heavy" spc="-5" dirty="0">
                <a:latin typeface="Times New Roman"/>
                <a:cs typeface="Times New Roman"/>
              </a:rPr>
              <a:t>Operations</a:t>
            </a:r>
            <a:endParaRPr sz="3400">
              <a:latin typeface="Times New Roman"/>
              <a:cs typeface="Times New Roman"/>
            </a:endParaRPr>
          </a:p>
          <a:p>
            <a:pPr marL="530860" indent="-251460">
              <a:lnSpc>
                <a:spcPts val="3940"/>
              </a:lnSpc>
              <a:spcBef>
                <a:spcPts val="1020"/>
              </a:spcBef>
              <a:buChar char="-"/>
              <a:tabLst>
                <a:tab pos="531495" algn="l"/>
              </a:tabLst>
            </a:pPr>
            <a:r>
              <a:rPr sz="3400" spc="-5" dirty="0">
                <a:latin typeface="Times New Roman"/>
                <a:cs typeface="Times New Roman"/>
              </a:rPr>
              <a:t>render</a:t>
            </a:r>
            <a:endParaRPr sz="3400">
              <a:latin typeface="Times New Roman"/>
              <a:cs typeface="Times New Roman"/>
            </a:endParaRPr>
          </a:p>
          <a:p>
            <a:pPr marL="530860" indent="-251460">
              <a:lnSpc>
                <a:spcPts val="3800"/>
              </a:lnSpc>
              <a:buChar char="-"/>
              <a:tabLst>
                <a:tab pos="531495" algn="l"/>
              </a:tabLst>
            </a:pPr>
            <a:r>
              <a:rPr sz="3400" spc="-5" dirty="0">
                <a:latin typeface="Times New Roman"/>
                <a:cs typeface="Times New Roman"/>
              </a:rPr>
              <a:t>move</a:t>
            </a:r>
            <a:endParaRPr sz="3400">
              <a:latin typeface="Times New Roman"/>
              <a:cs typeface="Times New Roman"/>
            </a:endParaRPr>
          </a:p>
          <a:p>
            <a:pPr marL="530860" marR="94615" indent="-251460">
              <a:lnSpc>
                <a:spcPts val="3940"/>
              </a:lnSpc>
              <a:buChar char="-"/>
              <a:tabLst>
                <a:tab pos="531495" algn="l"/>
              </a:tabLst>
            </a:pPr>
            <a:r>
              <a:rPr sz="3400" spc="-5" dirty="0">
                <a:latin typeface="Times New Roman"/>
                <a:cs typeface="Times New Roman"/>
              </a:rPr>
              <a:t>resize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41800" y="6680200"/>
            <a:ext cx="1431925" cy="1290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1800">
              <a:lnSpc>
                <a:spcPct val="100000"/>
              </a:lnSpc>
            </a:pPr>
            <a:r>
              <a:rPr sz="3400" u="heavy" dirty="0">
                <a:latin typeface="Times New Roman"/>
                <a:cs typeface="Times New Roman"/>
              </a:rPr>
              <a:t>Data</a:t>
            </a:r>
            <a:endParaRPr sz="3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3400" dirty="0">
                <a:latin typeface="Times New Roman"/>
                <a:cs typeface="Times New Roman"/>
              </a:rPr>
              <a:t>+</a:t>
            </a:r>
            <a:r>
              <a:rPr sz="3400" spc="-90" dirty="0">
                <a:latin typeface="Times New Roman"/>
                <a:cs typeface="Times New Roman"/>
              </a:rPr>
              <a:t> </a:t>
            </a:r>
            <a:r>
              <a:rPr sz="3400" spc="-5" dirty="0">
                <a:latin typeface="Times New Roman"/>
                <a:cs typeface="Times New Roman"/>
              </a:rPr>
              <a:t>center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756900" y="8915400"/>
            <a:ext cx="1530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6600" y="1270000"/>
            <a:ext cx="6460490" cy="94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126865" algn="l"/>
                <a:tab pos="4958715" algn="l"/>
              </a:tabLst>
            </a:pPr>
            <a:r>
              <a:rPr spc="-5" dirty="0"/>
              <a:t>I</a:t>
            </a:r>
            <a:r>
              <a:rPr dirty="0"/>
              <a:t>nheri</a:t>
            </a:r>
            <a:r>
              <a:rPr spc="-5" dirty="0"/>
              <a:t>t</a:t>
            </a:r>
            <a:r>
              <a:rPr dirty="0"/>
              <a:t>ance	in	C++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3900" y="2273300"/>
            <a:ext cx="8995410" cy="3096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0" indent="-304800">
              <a:lnSpc>
                <a:spcPct val="100000"/>
              </a:lnSpc>
              <a:buChar char="•"/>
              <a:tabLst>
                <a:tab pos="317500" algn="l"/>
                <a:tab pos="1336675" algn="l"/>
                <a:tab pos="2785745" algn="l"/>
                <a:tab pos="3724910" algn="l"/>
                <a:tab pos="5468620" algn="l"/>
                <a:tab pos="6809105" algn="l"/>
              </a:tabLst>
            </a:pPr>
            <a:r>
              <a:rPr sz="3800" dirty="0">
                <a:latin typeface="Arial"/>
                <a:cs typeface="Arial"/>
              </a:rPr>
              <a:t>Can	</a:t>
            </a:r>
            <a:r>
              <a:rPr sz="3800" spc="-5" dirty="0">
                <a:latin typeface="Arial"/>
                <a:cs typeface="Arial"/>
              </a:rPr>
              <a:t>define	</a:t>
            </a:r>
            <a:r>
              <a:rPr sz="3800" dirty="0">
                <a:latin typeface="Arial"/>
                <a:cs typeface="Arial"/>
              </a:rPr>
              <a:t>one	class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in	</a:t>
            </a:r>
            <a:r>
              <a:rPr sz="3800" spc="-5" dirty="0">
                <a:latin typeface="Arial"/>
                <a:cs typeface="Arial"/>
              </a:rPr>
              <a:t>terms	</a:t>
            </a:r>
            <a:r>
              <a:rPr sz="3800" dirty="0">
                <a:latin typeface="Arial"/>
                <a:cs typeface="Arial"/>
              </a:rPr>
              <a:t>of</a:t>
            </a:r>
            <a:r>
              <a:rPr sz="3800" spc="-75" dirty="0">
                <a:latin typeface="Arial"/>
                <a:cs typeface="Arial"/>
              </a:rPr>
              <a:t> </a:t>
            </a:r>
            <a:r>
              <a:rPr sz="3800" spc="-5" dirty="0">
                <a:latin typeface="Arial"/>
                <a:cs typeface="Arial"/>
              </a:rPr>
              <a:t>another</a:t>
            </a:r>
            <a:endParaRPr sz="3800" dirty="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spcBef>
                <a:spcPts val="740"/>
              </a:spcBef>
              <a:buChar char="•"/>
              <a:tabLst>
                <a:tab pos="317500" algn="l"/>
                <a:tab pos="1336675" algn="l"/>
                <a:tab pos="3080385" algn="l"/>
                <a:tab pos="3885565" algn="l"/>
                <a:tab pos="5334635" algn="l"/>
              </a:tabLst>
            </a:pPr>
            <a:r>
              <a:rPr sz="3800" dirty="0">
                <a:latin typeface="Arial"/>
                <a:cs typeface="Arial"/>
              </a:rPr>
              <a:t>Can	</a:t>
            </a:r>
            <a:r>
              <a:rPr sz="3800" spc="-5" dirty="0">
                <a:latin typeface="Arial"/>
                <a:cs typeface="Arial"/>
              </a:rPr>
              <a:t>capture	the	notion	that</a:t>
            </a:r>
            <a:endParaRPr sz="38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740"/>
              </a:spcBef>
            </a:pPr>
            <a:r>
              <a:rPr sz="3400" spc="35" dirty="0">
                <a:latin typeface="Arial"/>
                <a:cs typeface="Arial"/>
              </a:rPr>
              <a:t>–An </a:t>
            </a:r>
            <a:r>
              <a:rPr sz="3400" dirty="0">
                <a:latin typeface="Arial"/>
                <a:cs typeface="Arial"/>
              </a:rPr>
              <a:t>ellipse is a</a:t>
            </a:r>
            <a:r>
              <a:rPr sz="3400" spc="-140" dirty="0">
                <a:latin typeface="Arial"/>
                <a:cs typeface="Arial"/>
              </a:rPr>
              <a:t> </a:t>
            </a:r>
            <a:r>
              <a:rPr sz="3400" dirty="0">
                <a:latin typeface="Arial"/>
                <a:cs typeface="Arial"/>
              </a:rPr>
              <a:t>shape</a:t>
            </a:r>
          </a:p>
          <a:p>
            <a:pPr marL="469900">
              <a:lnSpc>
                <a:spcPct val="100000"/>
              </a:lnSpc>
              <a:spcBef>
                <a:spcPts val="720"/>
              </a:spcBef>
            </a:pPr>
            <a:r>
              <a:rPr sz="3400" spc="50" dirty="0">
                <a:latin typeface="Arial"/>
                <a:cs typeface="Arial"/>
              </a:rPr>
              <a:t>–A </a:t>
            </a:r>
            <a:r>
              <a:rPr sz="3400" dirty="0">
                <a:latin typeface="Arial"/>
                <a:cs typeface="Arial"/>
              </a:rPr>
              <a:t>circle is a special kind of</a:t>
            </a:r>
            <a:r>
              <a:rPr sz="3400" spc="-345" dirty="0">
                <a:latin typeface="Arial"/>
                <a:cs typeface="Arial"/>
              </a:rPr>
              <a:t> </a:t>
            </a:r>
            <a:r>
              <a:rPr sz="3400" dirty="0">
                <a:latin typeface="Arial"/>
                <a:cs typeface="Arial"/>
              </a:rPr>
              <a:t>ellipse</a:t>
            </a:r>
          </a:p>
          <a:p>
            <a:pPr marL="469900">
              <a:lnSpc>
                <a:spcPct val="100000"/>
              </a:lnSpc>
              <a:spcBef>
                <a:spcPts val="820"/>
              </a:spcBef>
            </a:pPr>
            <a:r>
              <a:rPr sz="3400" spc="50" dirty="0">
                <a:latin typeface="Arial"/>
                <a:cs typeface="Arial"/>
              </a:rPr>
              <a:t>–A </a:t>
            </a:r>
            <a:r>
              <a:rPr sz="3400" spc="-5" dirty="0">
                <a:latin typeface="Arial"/>
                <a:cs typeface="Arial"/>
              </a:rPr>
              <a:t>rectangle </a:t>
            </a:r>
            <a:r>
              <a:rPr sz="3400" dirty="0">
                <a:latin typeface="Arial"/>
                <a:cs typeface="Arial"/>
              </a:rPr>
              <a:t>is a </a:t>
            </a:r>
            <a:r>
              <a:rPr sz="3400" spc="-10" dirty="0">
                <a:latin typeface="Arial"/>
                <a:cs typeface="Arial"/>
              </a:rPr>
              <a:t>different</a:t>
            </a:r>
            <a:r>
              <a:rPr sz="3400" spc="-280" dirty="0">
                <a:latin typeface="Arial"/>
                <a:cs typeface="Arial"/>
              </a:rPr>
              <a:t> </a:t>
            </a:r>
            <a:r>
              <a:rPr sz="3400" dirty="0">
                <a:latin typeface="Arial"/>
                <a:cs typeface="Arial"/>
              </a:rPr>
              <a:t>shape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81100" y="5461000"/>
            <a:ext cx="9520555" cy="2152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10" dirty="0">
                <a:latin typeface="Arial"/>
                <a:cs typeface="Arial"/>
              </a:rPr>
              <a:t>–Circles, </a:t>
            </a:r>
            <a:r>
              <a:rPr sz="3400" dirty="0">
                <a:latin typeface="Arial"/>
                <a:cs typeface="Arial"/>
              </a:rPr>
              <a:t>ellipses, and </a:t>
            </a:r>
            <a:r>
              <a:rPr sz="3400" spc="-5" dirty="0">
                <a:latin typeface="Arial"/>
                <a:cs typeface="Arial"/>
              </a:rPr>
              <a:t>rectangles </a:t>
            </a:r>
            <a:r>
              <a:rPr sz="3400" dirty="0">
                <a:latin typeface="Arial"/>
                <a:cs typeface="Arial"/>
              </a:rPr>
              <a:t>share</a:t>
            </a:r>
            <a:r>
              <a:rPr sz="3400" spc="-60" dirty="0">
                <a:latin typeface="Arial"/>
                <a:cs typeface="Arial"/>
              </a:rPr>
              <a:t> </a:t>
            </a:r>
            <a:r>
              <a:rPr sz="3400" dirty="0">
                <a:latin typeface="Arial"/>
                <a:cs typeface="Arial"/>
              </a:rPr>
              <a:t>common</a:t>
            </a:r>
          </a:p>
          <a:p>
            <a:pPr marL="660400" indent="-190500">
              <a:lnSpc>
                <a:spcPct val="100000"/>
              </a:lnSpc>
              <a:spcBef>
                <a:spcPts val="620"/>
              </a:spcBef>
              <a:buChar char="•"/>
              <a:tabLst>
                <a:tab pos="660400" algn="l"/>
              </a:tabLst>
            </a:pPr>
            <a:r>
              <a:rPr sz="2800" dirty="0">
                <a:latin typeface="Arial"/>
                <a:cs typeface="Arial"/>
              </a:rPr>
              <a:t>attributes</a:t>
            </a:r>
          </a:p>
          <a:p>
            <a:pPr marL="660400" indent="-190500">
              <a:lnSpc>
                <a:spcPct val="100000"/>
              </a:lnSpc>
              <a:spcBef>
                <a:spcPts val="640"/>
              </a:spcBef>
              <a:buChar char="•"/>
              <a:tabLst>
                <a:tab pos="660400" algn="l"/>
              </a:tabLst>
            </a:pPr>
            <a:r>
              <a:rPr sz="2800" dirty="0">
                <a:latin typeface="Arial"/>
                <a:cs typeface="Arial"/>
              </a:rPr>
              <a:t>services</a:t>
            </a: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3400" spc="10" dirty="0">
                <a:latin typeface="Arial"/>
                <a:cs typeface="Arial"/>
              </a:rPr>
              <a:t>–Circles, </a:t>
            </a:r>
            <a:r>
              <a:rPr sz="3400" dirty="0">
                <a:latin typeface="Arial"/>
                <a:cs typeface="Arial"/>
              </a:rPr>
              <a:t>ellipses, and </a:t>
            </a:r>
            <a:r>
              <a:rPr sz="3400" spc="-5" dirty="0">
                <a:latin typeface="Arial"/>
                <a:cs typeface="Arial"/>
              </a:rPr>
              <a:t>rectangles </a:t>
            </a:r>
            <a:r>
              <a:rPr sz="3400" dirty="0">
                <a:latin typeface="Arial"/>
                <a:cs typeface="Arial"/>
              </a:rPr>
              <a:t>are not</a:t>
            </a:r>
            <a:r>
              <a:rPr sz="3400" spc="-25" dirty="0">
                <a:latin typeface="Arial"/>
                <a:cs typeface="Arial"/>
              </a:rPr>
              <a:t> </a:t>
            </a:r>
            <a:r>
              <a:rPr sz="3400" spc="-5" dirty="0">
                <a:latin typeface="Arial"/>
                <a:cs typeface="Arial"/>
              </a:rPr>
              <a:t>identical</a:t>
            </a:r>
            <a:endParaRPr sz="34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322790" y="2851150"/>
            <a:ext cx="2494559" cy="2730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058400" y="3962400"/>
            <a:ext cx="1080770" cy="528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dirty="0">
                <a:latin typeface="Times New Roman"/>
                <a:cs typeface="Times New Roman"/>
              </a:rPr>
              <a:t>Sh</a:t>
            </a:r>
            <a:r>
              <a:rPr sz="3400" spc="-5" dirty="0">
                <a:latin typeface="Times New Roman"/>
                <a:cs typeface="Times New Roman"/>
              </a:rPr>
              <a:t>a</a:t>
            </a:r>
            <a:r>
              <a:rPr sz="3400" dirty="0">
                <a:latin typeface="Times New Roman"/>
                <a:cs typeface="Times New Roman"/>
              </a:rPr>
              <a:t>pe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909300" y="2286000"/>
            <a:ext cx="1224915" cy="528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-5" dirty="0">
                <a:latin typeface="Times New Roman"/>
                <a:cs typeface="Times New Roman"/>
              </a:rPr>
              <a:t>Elli</a:t>
            </a:r>
            <a:r>
              <a:rPr sz="3400" dirty="0">
                <a:latin typeface="Times New Roman"/>
                <a:cs typeface="Times New Roman"/>
              </a:rPr>
              <a:t>pse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39500" y="5422900"/>
            <a:ext cx="1080770" cy="528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dirty="0">
                <a:latin typeface="Times New Roman"/>
                <a:cs typeface="Times New Roman"/>
              </a:rPr>
              <a:t>C</a:t>
            </a:r>
            <a:r>
              <a:rPr sz="3400" spc="-5" dirty="0">
                <a:latin typeface="Times New Roman"/>
                <a:cs typeface="Times New Roman"/>
              </a:rPr>
              <a:t>i</a:t>
            </a:r>
            <a:r>
              <a:rPr sz="3400" dirty="0">
                <a:latin typeface="Times New Roman"/>
                <a:cs typeface="Times New Roman"/>
              </a:rPr>
              <a:t>r</a:t>
            </a:r>
            <a:r>
              <a:rPr sz="3400" spc="-5" dirty="0">
                <a:latin typeface="Times New Roman"/>
                <a:cs typeface="Times New Roman"/>
              </a:rPr>
              <a:t>cl</a:t>
            </a:r>
            <a:r>
              <a:rPr sz="3400" dirty="0"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756900" y="8915400"/>
            <a:ext cx="1530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4700" y="444500"/>
            <a:ext cx="6372860" cy="949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215130" algn="l"/>
              </a:tabLst>
            </a:pPr>
            <a:r>
              <a:rPr dirty="0"/>
              <a:t>Concep</a:t>
            </a:r>
            <a:r>
              <a:rPr spc="-5" dirty="0"/>
              <a:t>t</a:t>
            </a:r>
            <a:r>
              <a:rPr dirty="0"/>
              <a:t>ual	model</a:t>
            </a:r>
          </a:p>
        </p:txBody>
      </p:sp>
      <p:sp>
        <p:nvSpPr>
          <p:cNvPr id="3" name="object 3"/>
          <p:cNvSpPr/>
          <p:nvPr/>
        </p:nvSpPr>
        <p:spPr>
          <a:xfrm>
            <a:off x="4996192" y="2286863"/>
            <a:ext cx="1968500" cy="1206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994198" y="2284869"/>
            <a:ext cx="1828800" cy="10668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235585" rIns="0" bIns="0" rtlCol="0">
            <a:spAutoFit/>
          </a:bodyPr>
          <a:lstStyle/>
          <a:p>
            <a:pPr marL="409575">
              <a:lnSpc>
                <a:spcPct val="100000"/>
              </a:lnSpc>
              <a:spcBef>
                <a:spcPts val="1855"/>
              </a:spcBef>
            </a:pPr>
            <a:r>
              <a:rPr sz="3400" spc="-5" dirty="0">
                <a:latin typeface="Times New Roman"/>
                <a:cs typeface="Times New Roman"/>
              </a:rPr>
              <a:t>Shape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95232" y="4020832"/>
            <a:ext cx="1968500" cy="1206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393238" y="4018851"/>
            <a:ext cx="1828800" cy="10668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229235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1805"/>
              </a:spcBef>
            </a:pPr>
            <a:r>
              <a:rPr sz="3400" spc="-5" dirty="0">
                <a:latin typeface="Times New Roman"/>
                <a:cs typeface="Times New Roman"/>
              </a:rPr>
              <a:t>Rectangle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055294" y="4129214"/>
            <a:ext cx="1968500" cy="1206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053300" y="4127220"/>
            <a:ext cx="1828800" cy="10668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234950" rIns="0" bIns="0" rtlCol="0">
            <a:spAutoFit/>
          </a:bodyPr>
          <a:lstStyle/>
          <a:p>
            <a:pPr marL="331470">
              <a:lnSpc>
                <a:spcPct val="100000"/>
              </a:lnSpc>
              <a:spcBef>
                <a:spcPts val="1850"/>
              </a:spcBef>
            </a:pPr>
            <a:r>
              <a:rPr sz="3400" spc="-5" dirty="0">
                <a:latin typeface="Times New Roman"/>
                <a:cs typeface="Times New Roman"/>
              </a:rPr>
              <a:t>Ellipse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163663" y="6621792"/>
            <a:ext cx="1968500" cy="1206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61669" y="6619799"/>
            <a:ext cx="1828800" cy="1066800"/>
          </a:xfrm>
          <a:custGeom>
            <a:avLst/>
            <a:gdLst/>
            <a:ahLst/>
            <a:cxnLst/>
            <a:rect l="l" t="t" r="r" b="b"/>
            <a:pathLst>
              <a:path w="1828800" h="1066800">
                <a:moveTo>
                  <a:pt x="0" y="0"/>
                </a:moveTo>
                <a:lnTo>
                  <a:pt x="1828800" y="0"/>
                </a:lnTo>
                <a:lnTo>
                  <a:pt x="1828800" y="1066800"/>
                </a:lnTo>
                <a:lnTo>
                  <a:pt x="0" y="10668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569200" y="6858000"/>
            <a:ext cx="1080770" cy="528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dirty="0">
                <a:latin typeface="Times New Roman"/>
                <a:cs typeface="Times New Roman"/>
              </a:rPr>
              <a:t>C</a:t>
            </a:r>
            <a:r>
              <a:rPr sz="3400" spc="-5" dirty="0">
                <a:latin typeface="Times New Roman"/>
                <a:cs typeface="Times New Roman"/>
              </a:rPr>
              <a:t>i</a:t>
            </a:r>
            <a:r>
              <a:rPr sz="3400" dirty="0">
                <a:latin typeface="Times New Roman"/>
                <a:cs typeface="Times New Roman"/>
              </a:rPr>
              <a:t>r</a:t>
            </a:r>
            <a:r>
              <a:rPr sz="3400" spc="-5" dirty="0">
                <a:latin typeface="Times New Roman"/>
                <a:cs typeface="Times New Roman"/>
              </a:rPr>
              <a:t>cl</a:t>
            </a:r>
            <a:r>
              <a:rPr sz="3400" dirty="0">
                <a:latin typeface="Times New Roman"/>
                <a:cs typeface="Times New Roman"/>
              </a:rPr>
              <a:t>e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503614" y="6513423"/>
            <a:ext cx="1968500" cy="1206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01620" y="6511429"/>
            <a:ext cx="1828800" cy="1066800"/>
          </a:xfrm>
          <a:custGeom>
            <a:avLst/>
            <a:gdLst/>
            <a:ahLst/>
            <a:cxnLst/>
            <a:rect l="l" t="t" r="r" b="b"/>
            <a:pathLst>
              <a:path w="1828800" h="1066800">
                <a:moveTo>
                  <a:pt x="0" y="0"/>
                </a:moveTo>
                <a:lnTo>
                  <a:pt x="1828800" y="0"/>
                </a:lnTo>
                <a:lnTo>
                  <a:pt x="1828800" y="1066800"/>
                </a:lnTo>
                <a:lnTo>
                  <a:pt x="0" y="10668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832100" y="6743700"/>
            <a:ext cx="1224915" cy="528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dirty="0">
                <a:latin typeface="Times New Roman"/>
                <a:cs typeface="Times New Roman"/>
              </a:rPr>
              <a:t>Squ</a:t>
            </a:r>
            <a:r>
              <a:rPr sz="3400" spc="-5" dirty="0">
                <a:latin typeface="Times New Roman"/>
                <a:cs typeface="Times New Roman"/>
              </a:rPr>
              <a:t>a</a:t>
            </a:r>
            <a:r>
              <a:rPr sz="3400" dirty="0">
                <a:latin typeface="Times New Roman"/>
                <a:cs typeface="Times New Roman"/>
              </a:rPr>
              <a:t>re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340600" y="2077720"/>
            <a:ext cx="1552575" cy="144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800"/>
              </a:lnSpc>
            </a:pPr>
            <a:r>
              <a:rPr sz="3400" spc="-5" dirty="0">
                <a:latin typeface="Times New Roman"/>
                <a:cs typeface="Times New Roman"/>
              </a:rPr>
              <a:t>center  move()  </a:t>
            </a:r>
            <a:r>
              <a:rPr sz="3400" b="1" spc="-65" dirty="0">
                <a:latin typeface="Times New Roman"/>
                <a:cs typeface="Times New Roman"/>
              </a:rPr>
              <a:t>r</a:t>
            </a:r>
            <a:r>
              <a:rPr sz="3400" b="1" spc="-5" dirty="0">
                <a:latin typeface="Times New Roman"/>
                <a:cs typeface="Times New Roman"/>
              </a:rPr>
              <a:t>e</a:t>
            </a:r>
            <a:r>
              <a:rPr sz="3400" b="1" dirty="0">
                <a:latin typeface="Times New Roman"/>
                <a:cs typeface="Times New Roman"/>
              </a:rPr>
              <a:t>nd</a:t>
            </a:r>
            <a:r>
              <a:rPr sz="3400" b="1" spc="-5" dirty="0">
                <a:latin typeface="Times New Roman"/>
                <a:cs typeface="Times New Roman"/>
              </a:rPr>
              <a:t>er</a:t>
            </a:r>
            <a:r>
              <a:rPr sz="3400" b="1" dirty="0">
                <a:latin typeface="Times New Roman"/>
                <a:cs typeface="Times New Roman"/>
              </a:rPr>
              <a:t>()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581400" y="3386260"/>
            <a:ext cx="1678939" cy="629920"/>
          </a:xfrm>
          <a:custGeom>
            <a:avLst/>
            <a:gdLst/>
            <a:ahLst/>
            <a:cxnLst/>
            <a:rect l="l" t="t" r="r" b="b"/>
            <a:pathLst>
              <a:path w="1678939" h="629920">
                <a:moveTo>
                  <a:pt x="0" y="629479"/>
                </a:moveTo>
                <a:lnTo>
                  <a:pt x="1672653" y="2235"/>
                </a:lnTo>
                <a:lnTo>
                  <a:pt x="1678609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13819" y="3365500"/>
            <a:ext cx="101600" cy="60325"/>
          </a:xfrm>
          <a:custGeom>
            <a:avLst/>
            <a:gdLst/>
            <a:ahLst/>
            <a:cxnLst/>
            <a:rect l="l" t="t" r="r" b="b"/>
            <a:pathLst>
              <a:path w="101600" h="60325">
                <a:moveTo>
                  <a:pt x="101549" y="0"/>
                </a:moveTo>
                <a:lnTo>
                  <a:pt x="0" y="8915"/>
                </a:lnTo>
                <a:lnTo>
                  <a:pt x="40246" y="22987"/>
                </a:lnTo>
                <a:lnTo>
                  <a:pt x="19177" y="60058"/>
                </a:lnTo>
                <a:lnTo>
                  <a:pt x="1015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5500" y="5151825"/>
            <a:ext cx="2540" cy="1350645"/>
          </a:xfrm>
          <a:custGeom>
            <a:avLst/>
            <a:gdLst/>
            <a:ahLst/>
            <a:cxnLst/>
            <a:rect l="l" t="t" r="r" b="b"/>
            <a:pathLst>
              <a:path w="2539" h="1350645">
                <a:moveTo>
                  <a:pt x="1082" y="0"/>
                </a:moveTo>
                <a:lnTo>
                  <a:pt x="1082" y="135057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40290" y="5092700"/>
            <a:ext cx="54610" cy="98425"/>
          </a:xfrm>
          <a:custGeom>
            <a:avLst/>
            <a:gdLst/>
            <a:ahLst/>
            <a:cxnLst/>
            <a:rect l="l" t="t" r="r" b="b"/>
            <a:pathLst>
              <a:path w="54610" h="98425">
                <a:moveTo>
                  <a:pt x="45552" y="65468"/>
                </a:moveTo>
                <a:lnTo>
                  <a:pt x="27368" y="65468"/>
                </a:lnTo>
                <a:lnTo>
                  <a:pt x="54610" y="98259"/>
                </a:lnTo>
                <a:lnTo>
                  <a:pt x="45552" y="65468"/>
                </a:lnTo>
                <a:close/>
              </a:path>
              <a:path w="54610" h="98425">
                <a:moveTo>
                  <a:pt x="27470" y="0"/>
                </a:moveTo>
                <a:lnTo>
                  <a:pt x="0" y="98171"/>
                </a:lnTo>
                <a:lnTo>
                  <a:pt x="27368" y="65468"/>
                </a:lnTo>
                <a:lnTo>
                  <a:pt x="45552" y="65468"/>
                </a:lnTo>
                <a:lnTo>
                  <a:pt x="274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013700" y="5266125"/>
            <a:ext cx="2540" cy="1350645"/>
          </a:xfrm>
          <a:custGeom>
            <a:avLst/>
            <a:gdLst/>
            <a:ahLst/>
            <a:cxnLst/>
            <a:rect l="l" t="t" r="r" b="b"/>
            <a:pathLst>
              <a:path w="2540" h="1350645">
                <a:moveTo>
                  <a:pt x="1082" y="0"/>
                </a:moveTo>
                <a:lnTo>
                  <a:pt x="1082" y="135057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988490" y="5207000"/>
            <a:ext cx="54610" cy="98425"/>
          </a:xfrm>
          <a:custGeom>
            <a:avLst/>
            <a:gdLst/>
            <a:ahLst/>
            <a:cxnLst/>
            <a:rect l="l" t="t" r="r" b="b"/>
            <a:pathLst>
              <a:path w="54609" h="98425">
                <a:moveTo>
                  <a:pt x="45556" y="65481"/>
                </a:moveTo>
                <a:lnTo>
                  <a:pt x="27368" y="65481"/>
                </a:lnTo>
                <a:lnTo>
                  <a:pt x="54610" y="98259"/>
                </a:lnTo>
                <a:lnTo>
                  <a:pt x="45556" y="65481"/>
                </a:lnTo>
                <a:close/>
              </a:path>
              <a:path w="54609" h="98425">
                <a:moveTo>
                  <a:pt x="27470" y="0"/>
                </a:moveTo>
                <a:lnTo>
                  <a:pt x="0" y="98171"/>
                </a:lnTo>
                <a:lnTo>
                  <a:pt x="27368" y="65481"/>
                </a:lnTo>
                <a:lnTo>
                  <a:pt x="45556" y="65481"/>
                </a:lnTo>
                <a:lnTo>
                  <a:pt x="274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4458" y="3393530"/>
            <a:ext cx="1356995" cy="730885"/>
          </a:xfrm>
          <a:custGeom>
            <a:avLst/>
            <a:gdLst/>
            <a:ahLst/>
            <a:cxnLst/>
            <a:rect l="l" t="t" r="r" b="b"/>
            <a:pathLst>
              <a:path w="1356995" h="730885">
                <a:moveTo>
                  <a:pt x="1356790" y="730582"/>
                </a:moveTo>
                <a:lnTo>
                  <a:pt x="5605" y="3019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502400" y="3365500"/>
            <a:ext cx="99695" cy="71120"/>
          </a:xfrm>
          <a:custGeom>
            <a:avLst/>
            <a:gdLst/>
            <a:ahLst/>
            <a:cxnLst/>
            <a:rect l="l" t="t" r="r" b="b"/>
            <a:pathLst>
              <a:path w="99695" h="71120">
                <a:moveTo>
                  <a:pt x="0" y="0"/>
                </a:moveTo>
                <a:lnTo>
                  <a:pt x="73532" y="70599"/>
                </a:lnTo>
                <a:lnTo>
                  <a:pt x="57645" y="31038"/>
                </a:lnTo>
                <a:lnTo>
                  <a:pt x="99415" y="2251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406900" y="4089400"/>
            <a:ext cx="1552575" cy="528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b="1" spc="-65" dirty="0">
                <a:latin typeface="Times New Roman"/>
                <a:cs typeface="Times New Roman"/>
              </a:rPr>
              <a:t>r</a:t>
            </a:r>
            <a:r>
              <a:rPr sz="3400" b="1" spc="-5" dirty="0">
                <a:latin typeface="Times New Roman"/>
                <a:cs typeface="Times New Roman"/>
              </a:rPr>
              <a:t>e</a:t>
            </a:r>
            <a:r>
              <a:rPr sz="3400" b="1" dirty="0">
                <a:latin typeface="Times New Roman"/>
                <a:cs typeface="Times New Roman"/>
              </a:rPr>
              <a:t>nd</a:t>
            </a:r>
            <a:r>
              <a:rPr sz="3400" b="1" spc="-5" dirty="0">
                <a:latin typeface="Times New Roman"/>
                <a:cs typeface="Times New Roman"/>
              </a:rPr>
              <a:t>er</a:t>
            </a:r>
            <a:r>
              <a:rPr sz="3400" b="1" dirty="0">
                <a:latin typeface="Times New Roman"/>
                <a:cs typeface="Times New Roman"/>
              </a:rPr>
              <a:t>()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463800" y="8318500"/>
            <a:ext cx="725741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i="1" spc="-5" dirty="0">
                <a:latin typeface="Times New Roman"/>
                <a:cs typeface="Times New Roman"/>
              </a:rPr>
              <a:t>Note: Deriving </a:t>
            </a:r>
            <a:r>
              <a:rPr sz="2400" i="1" spc="-20" dirty="0">
                <a:latin typeface="Times New Roman"/>
                <a:cs typeface="Times New Roman"/>
              </a:rPr>
              <a:t>Circle </a:t>
            </a:r>
            <a:r>
              <a:rPr sz="2400" i="1" spc="-25" dirty="0">
                <a:latin typeface="Times New Roman"/>
                <a:cs typeface="Times New Roman"/>
              </a:rPr>
              <a:t>from </a:t>
            </a:r>
            <a:r>
              <a:rPr sz="2400" i="1" dirty="0">
                <a:latin typeface="Times New Roman"/>
                <a:cs typeface="Times New Roman"/>
              </a:rPr>
              <a:t>Ellipse is a poor </a:t>
            </a:r>
            <a:r>
              <a:rPr sz="2400" i="1" spc="-5" dirty="0">
                <a:latin typeface="Times New Roman"/>
                <a:cs typeface="Times New Roman"/>
              </a:rPr>
              <a:t>design</a:t>
            </a:r>
            <a:r>
              <a:rPr sz="2400" i="1" spc="7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choice!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622800" y="6794500"/>
            <a:ext cx="1552575" cy="528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b="1" spc="-65" dirty="0">
                <a:latin typeface="Times New Roman"/>
                <a:cs typeface="Times New Roman"/>
              </a:rPr>
              <a:t>r</a:t>
            </a:r>
            <a:r>
              <a:rPr sz="3400" b="1" spc="-5" dirty="0">
                <a:latin typeface="Times New Roman"/>
                <a:cs typeface="Times New Roman"/>
              </a:rPr>
              <a:t>e</a:t>
            </a:r>
            <a:r>
              <a:rPr sz="3400" b="1" dirty="0">
                <a:latin typeface="Times New Roman"/>
                <a:cs typeface="Times New Roman"/>
              </a:rPr>
              <a:t>nd</a:t>
            </a:r>
            <a:r>
              <a:rPr sz="3400" b="1" spc="-5" dirty="0">
                <a:latin typeface="Times New Roman"/>
                <a:cs typeface="Times New Roman"/>
              </a:rPr>
              <a:t>er</a:t>
            </a:r>
            <a:r>
              <a:rPr sz="3400" b="1" dirty="0">
                <a:latin typeface="Times New Roman"/>
                <a:cs typeface="Times New Roman"/>
              </a:rPr>
              <a:t>()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398000" y="6908800"/>
            <a:ext cx="1552575" cy="528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b="1" spc="-65" dirty="0">
                <a:latin typeface="Times New Roman"/>
                <a:cs typeface="Times New Roman"/>
              </a:rPr>
              <a:t>r</a:t>
            </a:r>
            <a:r>
              <a:rPr sz="3400" b="1" spc="-5" dirty="0">
                <a:latin typeface="Times New Roman"/>
                <a:cs typeface="Times New Roman"/>
              </a:rPr>
              <a:t>e</a:t>
            </a:r>
            <a:r>
              <a:rPr sz="3400" b="1" dirty="0">
                <a:latin typeface="Times New Roman"/>
                <a:cs typeface="Times New Roman"/>
              </a:rPr>
              <a:t>nd</a:t>
            </a:r>
            <a:r>
              <a:rPr sz="3400" b="1" spc="-5" dirty="0">
                <a:latin typeface="Times New Roman"/>
                <a:cs typeface="Times New Roman"/>
              </a:rPr>
              <a:t>er</a:t>
            </a:r>
            <a:r>
              <a:rPr sz="3400" b="1" dirty="0">
                <a:latin typeface="Times New Roman"/>
                <a:cs typeface="Times New Roman"/>
              </a:rPr>
              <a:t>()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398000" y="4305300"/>
            <a:ext cx="1552575" cy="528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b="1" spc="-65" dirty="0">
                <a:latin typeface="Times New Roman"/>
                <a:cs typeface="Times New Roman"/>
              </a:rPr>
              <a:t>r</a:t>
            </a:r>
            <a:r>
              <a:rPr sz="3400" b="1" spc="-5" dirty="0">
                <a:latin typeface="Times New Roman"/>
                <a:cs typeface="Times New Roman"/>
              </a:rPr>
              <a:t>e</a:t>
            </a:r>
            <a:r>
              <a:rPr sz="3400" b="1" dirty="0">
                <a:latin typeface="Times New Roman"/>
                <a:cs typeface="Times New Roman"/>
              </a:rPr>
              <a:t>nd</a:t>
            </a:r>
            <a:r>
              <a:rPr sz="3400" b="1" spc="-5" dirty="0">
                <a:latin typeface="Times New Roman"/>
                <a:cs typeface="Times New Roman"/>
              </a:rPr>
              <a:t>er</a:t>
            </a:r>
            <a:r>
              <a:rPr sz="3400" b="1" dirty="0">
                <a:latin typeface="Times New Roman"/>
                <a:cs typeface="Times New Roman"/>
              </a:rPr>
              <a:t>()</a:t>
            </a:r>
            <a:endParaRPr sz="3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</TotalTime>
  <Words>2727</Words>
  <Application>Microsoft Office PowerPoint</Application>
  <PresentationFormat>自定义</PresentationFormat>
  <Paragraphs>586</Paragraphs>
  <Slides>63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69" baseType="lpstr">
      <vt:lpstr>宋体</vt:lpstr>
      <vt:lpstr>Arial</vt:lpstr>
      <vt:lpstr>Calibri</vt:lpstr>
      <vt:lpstr>Courier New</vt:lpstr>
      <vt:lpstr>Times New Roman</vt:lpstr>
      <vt:lpstr>Office Theme</vt:lpstr>
      <vt:lpstr>PowerPoint 演示文稿</vt:lpstr>
      <vt:lpstr>Inheritance</vt:lpstr>
      <vt:lpstr>Inheritance</vt:lpstr>
      <vt:lpstr>Conversions</vt:lpstr>
      <vt:lpstr>Upcasting</vt:lpstr>
      <vt:lpstr>Upcasting examples</vt:lpstr>
      <vt:lpstr>A drawing program</vt:lpstr>
      <vt:lpstr>Inheritance in C++</vt:lpstr>
      <vt:lpstr>Conceptual model</vt:lpstr>
      <vt:lpstr>Shape</vt:lpstr>
      <vt:lpstr>Add new shapes</vt:lpstr>
      <vt:lpstr>Example</vt:lpstr>
      <vt:lpstr>Polymorphism</vt:lpstr>
      <vt:lpstr>Polymorphism</vt:lpstr>
      <vt:lpstr>Polymorphism</vt:lpstr>
      <vt:lpstr>How virtuals work in C++</vt:lpstr>
      <vt:lpstr>Ellipse</vt:lpstr>
      <vt:lpstr>Shape vs Ellipse</vt:lpstr>
      <vt:lpstr>Circle</vt:lpstr>
      <vt:lpstr>What happens if</vt:lpstr>
      <vt:lpstr>What happens if</vt:lpstr>
      <vt:lpstr>What happens if</vt:lpstr>
      <vt:lpstr>What happens if</vt:lpstr>
      <vt:lpstr>What happens with pointers?</vt:lpstr>
      <vt:lpstr>What happens with pointers?</vt:lpstr>
      <vt:lpstr>What happens with pointers?</vt:lpstr>
      <vt:lpstr>What happens with pointers?</vt:lpstr>
      <vt:lpstr>Virtuals and reference arguments</vt:lpstr>
      <vt:lpstr>Virtuals and reference arguments</vt:lpstr>
      <vt:lpstr>Virtuals and reference arguments</vt:lpstr>
      <vt:lpstr>Virtuals and reference arguments</vt:lpstr>
      <vt:lpstr>Virtual destructors</vt:lpstr>
      <vt:lpstr>Overriding</vt:lpstr>
      <vt:lpstr>Calls up the chain</vt:lpstr>
      <vt:lpstr>Return types relaxation (current)</vt:lpstr>
      <vt:lpstr>Relaxation example </vt:lpstr>
      <vt:lpstr>Overloading and virtuals</vt:lpstr>
      <vt:lpstr>Overloading example</vt:lpstr>
      <vt:lpstr>Tips</vt:lpstr>
      <vt:lpstr>Virtual in Ctor?</vt:lpstr>
      <vt:lpstr>Multiple Inheritance</vt:lpstr>
      <vt:lpstr>Mix and match</vt:lpstr>
      <vt:lpstr>MI Complicates Data Layouts</vt:lpstr>
      <vt:lpstr>IOStreams package</vt:lpstr>
      <vt:lpstr>Vanilla MI</vt:lpstr>
      <vt:lpstr>More on MI...</vt:lpstr>
      <vt:lpstr>Replicated bases</vt:lpstr>
      <vt:lpstr>PowerPoint 演示文稿</vt:lpstr>
      <vt:lpstr>Protocol/Interface classes</vt:lpstr>
      <vt:lpstr>Example interface</vt:lpstr>
      <vt:lpstr>PowerPoint 演示文稿</vt:lpstr>
      <vt:lpstr>What about sharing?</vt:lpstr>
      <vt:lpstr>PowerPoint 演示文稿</vt:lpstr>
      <vt:lpstr>What about sharing?</vt:lpstr>
      <vt:lpstr>What about sharing?</vt:lpstr>
      <vt:lpstr>What about sharing?</vt:lpstr>
      <vt:lpstr>Using virtual base classes</vt:lpstr>
      <vt:lpstr>Virtual bases</vt:lpstr>
      <vt:lpstr>Complications of MI</vt:lpstr>
      <vt:lpstr>Virtual bases</vt:lpstr>
      <vt:lpstr>TIPS for MI</vt:lpstr>
      <vt:lpstr>TIPS for MI</vt:lpstr>
      <vt:lpstr>TIPS for MI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Daniel Howard</cp:lastModifiedBy>
  <cp:revision>16</cp:revision>
  <dcterms:created xsi:type="dcterms:W3CDTF">2017-04-08T15:28:17Z</dcterms:created>
  <dcterms:modified xsi:type="dcterms:W3CDTF">2021-06-26T06:51:50Z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2017-04-08T00:00:00Z</vt:filetime>
  </property>
</Properties>
</file>