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44"/>
  </p:notesMasterIdLst>
  <p:sldIdLst>
    <p:sldId id="256" r:id="rId2"/>
    <p:sldId id="257" r:id="rId3"/>
    <p:sldId id="309" r:id="rId4"/>
    <p:sldId id="259" r:id="rId5"/>
    <p:sldId id="287" r:id="rId6"/>
    <p:sldId id="310" r:id="rId7"/>
    <p:sldId id="261" r:id="rId8"/>
    <p:sldId id="262" r:id="rId9"/>
    <p:sldId id="288" r:id="rId10"/>
    <p:sldId id="313" r:id="rId11"/>
    <p:sldId id="316" r:id="rId12"/>
    <p:sldId id="314" r:id="rId13"/>
    <p:sldId id="315" r:id="rId14"/>
    <p:sldId id="311" r:id="rId15"/>
    <p:sldId id="263" r:id="rId16"/>
    <p:sldId id="264" r:id="rId17"/>
    <p:sldId id="303" r:id="rId18"/>
    <p:sldId id="306" r:id="rId19"/>
    <p:sldId id="317" r:id="rId20"/>
    <p:sldId id="308" r:id="rId21"/>
    <p:sldId id="312" r:id="rId22"/>
    <p:sldId id="265" r:id="rId23"/>
    <p:sldId id="266" r:id="rId24"/>
    <p:sldId id="319" r:id="rId25"/>
    <p:sldId id="320" r:id="rId26"/>
    <p:sldId id="321" r:id="rId27"/>
    <p:sldId id="322" r:id="rId28"/>
    <p:sldId id="297" r:id="rId29"/>
    <p:sldId id="323" r:id="rId30"/>
    <p:sldId id="324" r:id="rId31"/>
    <p:sldId id="325" r:id="rId32"/>
    <p:sldId id="326" r:id="rId33"/>
    <p:sldId id="298" r:id="rId34"/>
    <p:sldId id="295" r:id="rId35"/>
    <p:sldId id="299" r:id="rId36"/>
    <p:sldId id="296" r:id="rId37"/>
    <p:sldId id="300" r:id="rId38"/>
    <p:sldId id="268" r:id="rId39"/>
    <p:sldId id="301" r:id="rId40"/>
    <p:sldId id="302" r:id="rId41"/>
    <p:sldId id="318" r:id="rId42"/>
    <p:sldId id="269" r:id="rId4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5"/>
      <p:bold r:id="rId46"/>
      <p:italic r:id="rId47"/>
      <p:boldItalic r:id="rId48"/>
    </p:embeddedFont>
    <p:embeddedFont>
      <p:font typeface="Arvo" panose="02000000000000000000" pitchFamily="2" charset="0"/>
      <p:regular r:id="rId49"/>
      <p:bold r:id="rId50"/>
      <p:italic r:id="rId51"/>
      <p:boldItalic r:id="rId52"/>
    </p:embeddedFont>
    <p:embeddedFont>
      <p:font typeface="Bahnschrift SemiBold" panose="020B0502040204020203" pitchFamily="34" charset="0"/>
      <p:bold r:id="rId53"/>
    </p:embeddedFont>
    <p:embeddedFont>
      <p:font typeface="Barlow Condensed" panose="02010600030101010101" charset="0"/>
      <p:regular r:id="rId54"/>
      <p:bold r:id="rId55"/>
      <p:italic r:id="rId56"/>
      <p:boldItalic r:id="rId57"/>
    </p:embeddedFont>
    <p:embeddedFont>
      <p:font typeface="Barlow Condensed Medium" panose="02010600030101010101" charset="0"/>
      <p:regular r:id="rId58"/>
      <p:bold r:id="rId59"/>
      <p:italic r:id="rId60"/>
      <p:boldItalic r:id="rId61"/>
    </p:embeddedFont>
    <p:embeddedFont>
      <p:font typeface="Barlow Condensed SemiBold" panose="02010600030101010101" charset="0"/>
      <p:regular r:id="rId62"/>
      <p:bold r:id="rId63"/>
      <p:italic r:id="rId64"/>
      <p:boldItalic r:id="rId65"/>
    </p:embeddedFont>
    <p:embeddedFont>
      <p:font typeface="Calisto MT" panose="02040603050505030304" pitchFamily="18" charset="0"/>
      <p:regular r:id="rId66"/>
      <p:bold r:id="rId67"/>
      <p:italic r:id="rId68"/>
      <p:boldItalic r:id="rId69"/>
    </p:embeddedFont>
    <p:embeddedFont>
      <p:font typeface="Cambria Math" panose="02040503050406030204" pitchFamily="18" charset="0"/>
      <p:regular r:id="rId70"/>
    </p:embeddedFont>
    <p:embeddedFont>
      <p:font typeface="Fira Sans Extra Condensed Medium" panose="02010600030101010101" charset="0"/>
      <p:regular r:id="rId71"/>
      <p:bold r:id="rId72"/>
      <p:italic r:id="rId73"/>
      <p:boldItalic r:id="rId74"/>
    </p:embeddedFont>
    <p:embeddedFont>
      <p:font typeface="Open Sans" panose="020B0606030504020204" pitchFamily="34" charset="0"/>
      <p:regular r:id="rId75"/>
      <p:bold r:id="rId76"/>
      <p:italic r:id="rId77"/>
      <p:boldItalic r:id="rId78"/>
    </p:embeddedFont>
    <p:embeddedFont>
      <p:font typeface="Roboto Slab" pitchFamily="2" charset="0"/>
      <p:regular r:id="rId79"/>
      <p:bold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E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71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63" Type="http://schemas.openxmlformats.org/officeDocument/2006/relationships/font" Target="fonts/font19.fntdata"/><Relationship Id="rId68" Type="http://schemas.openxmlformats.org/officeDocument/2006/relationships/font" Target="fonts/font24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74" Type="http://schemas.openxmlformats.org/officeDocument/2006/relationships/font" Target="fonts/font30.fntdata"/><Relationship Id="rId79" Type="http://schemas.openxmlformats.org/officeDocument/2006/relationships/font" Target="fonts/font35.fntdata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font" Target="fonts/font20.fntdata"/><Relationship Id="rId69" Type="http://schemas.openxmlformats.org/officeDocument/2006/relationships/font" Target="fonts/font25.fntdata"/><Relationship Id="rId77" Type="http://schemas.openxmlformats.org/officeDocument/2006/relationships/font" Target="fonts/font33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72" Type="http://schemas.openxmlformats.org/officeDocument/2006/relationships/font" Target="fonts/font28.fntdata"/><Relationship Id="rId80" Type="http://schemas.openxmlformats.org/officeDocument/2006/relationships/font" Target="fonts/font3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70" Type="http://schemas.openxmlformats.org/officeDocument/2006/relationships/font" Target="fonts/font26.fntdata"/><Relationship Id="rId75" Type="http://schemas.openxmlformats.org/officeDocument/2006/relationships/font" Target="fonts/font31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font" Target="fonts/font21.fntdata"/><Relationship Id="rId73" Type="http://schemas.openxmlformats.org/officeDocument/2006/relationships/font" Target="fonts/font29.fntdata"/><Relationship Id="rId78" Type="http://schemas.openxmlformats.org/officeDocument/2006/relationships/font" Target="fonts/font34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6" Type="http://schemas.openxmlformats.org/officeDocument/2006/relationships/font" Target="fonts/font32.fntdata"/><Relationship Id="rId7" Type="http://schemas.openxmlformats.org/officeDocument/2006/relationships/slide" Target="slides/slide6.xml"/><Relationship Id="rId71" Type="http://schemas.openxmlformats.org/officeDocument/2006/relationships/font" Target="fonts/font2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66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18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02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442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09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00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e1ed11e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e1ed11e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486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589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48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72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852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5e1ed11e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5e1ed11e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342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71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445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342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12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0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108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843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827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6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569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425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151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060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063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57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916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013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89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18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83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5F4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6</a:t>
            </a:r>
            <a:r>
              <a:rPr lang="es" dirty="0"/>
              <a:t> </a:t>
            </a:r>
            <a:br>
              <a:rPr lang="es" dirty="0"/>
            </a:br>
            <a:r>
              <a:rPr lang="es" dirty="0"/>
              <a:t>Skip Lists</a:t>
            </a:r>
            <a:endParaRPr dirty="0"/>
          </a:p>
        </p:txBody>
      </p:sp>
      <p:sp>
        <p:nvSpPr>
          <p:cNvPr id="3" name="Google Shape;342;p11">
            <a:extLst>
              <a:ext uri="{FF2B5EF4-FFF2-40B4-BE49-F238E27FC236}">
                <a16:creationId xmlns:a16="http://schemas.microsoft.com/office/drawing/2014/main" id="{C7262062-B171-4116-B5F7-07BF7403E870}"/>
              </a:ext>
            </a:extLst>
          </p:cNvPr>
          <p:cNvSpPr txBox="1">
            <a:spLocks/>
          </p:cNvSpPr>
          <p:nvPr/>
        </p:nvSpPr>
        <p:spPr>
          <a:xfrm>
            <a:off x="1261611" y="2571750"/>
            <a:ext cx="6620778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800" dirty="0"/>
              <a:t>GROUP 5</a:t>
            </a:r>
          </a:p>
          <a:p>
            <a:r>
              <a:rPr lang="en-US" sz="1800" dirty="0" err="1"/>
              <a:t>Jiajun</a:t>
            </a:r>
            <a:r>
              <a:rPr lang="en-US" sz="1800" dirty="0"/>
              <a:t> CHEN,  </a:t>
            </a:r>
            <a:r>
              <a:rPr lang="en-US" sz="1800" dirty="0" err="1"/>
              <a:t>Zhichao</a:t>
            </a:r>
            <a:r>
              <a:rPr lang="en-US" sz="1800" dirty="0"/>
              <a:t> ZHAI, </a:t>
            </a:r>
            <a:r>
              <a:rPr lang="en-US" sz="1800" dirty="0" err="1"/>
              <a:t>Haoyi</a:t>
            </a:r>
            <a:r>
              <a:rPr lang="en-US" sz="1800" dirty="0"/>
              <a:t> DUAN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3"/>
    </mc:Choice>
    <mc:Fallback xmlns="">
      <p:transition spd="slow" advTm="7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Deletion:</a:t>
            </a:r>
            <a:r>
              <a:rPr lang="en-US" altLang="zh-CN" sz="14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  </a:t>
            </a:r>
            <a:r>
              <a:rPr lang="en-US" altLang="zh-CN" sz="1800" dirty="0">
                <a:latin typeface="Barlow Condensed Medium"/>
                <a:sym typeface="Barlow Condensed Medium"/>
              </a:rPr>
              <a:t>To remove </a:t>
            </a:r>
            <a:r>
              <a:rPr lang="es" altLang="zh-CN" sz="1800" dirty="0">
                <a:latin typeface="Barlow Condensed Medium"/>
                <a:sym typeface="Barlow Condensed Medium"/>
              </a:rPr>
              <a:t>an element </a:t>
            </a:r>
            <a:r>
              <a:rPr lang="es" altLang="zh-CN" sz="1800" b="1" dirty="0">
                <a:latin typeface="Barlow Condensed Medium"/>
                <a:sym typeface="Barlow Condensed Medium"/>
              </a:rPr>
              <a:t>X</a:t>
            </a:r>
            <a:r>
              <a:rPr lang="es" altLang="zh-CN" sz="1800" dirty="0">
                <a:latin typeface="Barlow Condensed Medium"/>
                <a:sym typeface="Barlow Condensed Medium"/>
              </a:rPr>
              <a:t> from the skip list</a:t>
            </a:r>
            <a:r>
              <a:rPr lang="en-US" altLang="zh-CN" sz="1800" dirty="0">
                <a:latin typeface="Barlow Condensed Medium"/>
                <a:sym typeface="Barlow Condensed Medium"/>
              </a:rPr>
              <a:t>.</a:t>
            </a:r>
            <a:endParaRPr sz="1800" dirty="0">
              <a:latin typeface="Barlow Condensed Medium"/>
            </a:endParaRPr>
          </a:p>
        </p:txBody>
      </p:sp>
      <p:cxnSp>
        <p:nvCxnSpPr>
          <p:cNvPr id="449" name="Google Shape;449;p17"/>
          <p:cNvCxnSpPr>
            <a:cxnSpLocks/>
          </p:cNvCxnSpPr>
          <p:nvPr/>
        </p:nvCxnSpPr>
        <p:spPr>
          <a:xfrm>
            <a:off x="770700" y="1068509"/>
            <a:ext cx="581298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266939C-6030-46A8-8979-B46A5DB8C3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5F4EF"/>
              </a:clrFrom>
              <a:clrTo>
                <a:srgbClr val="F5F4EF">
                  <a:alpha val="0"/>
                </a:srgbClr>
              </a:clrTo>
            </a:clrChange>
          </a:blip>
          <a:srcRect b="8959"/>
          <a:stretch/>
        </p:blipFill>
        <p:spPr>
          <a:xfrm>
            <a:off x="6475469" y="-89727"/>
            <a:ext cx="2503500" cy="1236667"/>
          </a:xfrm>
          <a:prstGeom prst="rect">
            <a:avLst/>
          </a:prstGeom>
        </p:spPr>
      </p:pic>
      <p:sp>
        <p:nvSpPr>
          <p:cNvPr id="9" name="Google Shape;452;p17">
            <a:extLst>
              <a:ext uri="{FF2B5EF4-FFF2-40B4-BE49-F238E27FC236}">
                <a16:creationId xmlns:a16="http://schemas.microsoft.com/office/drawing/2014/main" id="{E88A501D-457F-4BD7-99E4-21CC150C4C52}"/>
              </a:ext>
            </a:extLst>
          </p:cNvPr>
          <p:cNvSpPr txBox="1">
            <a:spLocks/>
          </p:cNvSpPr>
          <p:nvPr/>
        </p:nvSpPr>
        <p:spPr>
          <a:xfrm>
            <a:off x="576511" y="1462315"/>
            <a:ext cx="8567489" cy="253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Start from the head of the highest layer of the list;</a:t>
            </a:r>
            <a:br>
              <a:rPr lang="en-US" altLang="zh-CN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While </a:t>
            </a:r>
            <a:r>
              <a:rPr lang="en-US" altLang="zh-CN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next_node.value &lt; X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jump next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;</a:t>
            </a:r>
            <a:br>
              <a:rPr lang="en-US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If </a:t>
            </a:r>
            <a:r>
              <a:rPr lang="es" altLang="zh-CN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next_node.value = X</a:t>
            </a: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delete that node</a:t>
            </a: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,</a:t>
            </a:r>
            <a:br>
              <a:rPr lang="es" altLang="zh-CN" sz="1600" dirty="0">
                <a:latin typeface="Arvo"/>
                <a:ea typeface="Arvo"/>
                <a:cs typeface="Arvo"/>
                <a:sym typeface="Arvo"/>
              </a:rPr>
            </a:b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and </a:t>
            </a:r>
            <a:r>
              <a:rPr lang="e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delete the current layer </a:t>
            </a:r>
            <a:r>
              <a:rPr lang="es" altLang="zh-CN" sz="1600" dirty="0">
                <a:latin typeface="Arvo"/>
                <a:sym typeface="Arvo"/>
              </a:rPr>
              <a:t>if</a:t>
            </a:r>
            <a:r>
              <a:rPr lang="e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s" altLang="zh-CN" sz="1600" dirty="0">
                <a:solidFill>
                  <a:srgbClr val="0070C0"/>
                </a:solidFill>
                <a:latin typeface="Arvo"/>
                <a:sym typeface="Arvo"/>
              </a:rPr>
              <a:t>it becomes empty</a:t>
            </a: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;</a:t>
            </a:r>
            <a:br>
              <a:rPr lang="en-US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If </a:t>
            </a:r>
            <a:r>
              <a:rPr lang="en-US" altLang="zh-CN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this not the bottom layer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jump down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vo"/>
                <a:sym typeface="Arvo"/>
              </a:rPr>
              <a:t>and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go to step 2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. </a:t>
            </a:r>
            <a:br>
              <a:rPr lang="en-US" altLang="zh-CN" sz="1600" dirty="0">
                <a:latin typeface="Arvo"/>
                <a:ea typeface="Arvo"/>
                <a:cs typeface="Arvo"/>
                <a:sym typeface="Arvo"/>
              </a:rPr>
            </a:b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Else </a:t>
            </a:r>
            <a:r>
              <a:rPr lang="e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return 0</a:t>
            </a: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 if there’s ever any deletion, otherwise </a:t>
            </a:r>
            <a:r>
              <a:rPr lang="e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return -1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.</a:t>
            </a:r>
            <a:br>
              <a:rPr lang="en-US" altLang="zh-CN" sz="1100" dirty="0">
                <a:latin typeface="Arvo"/>
                <a:ea typeface="Arvo"/>
                <a:cs typeface="Arvo"/>
                <a:sym typeface="Arvo"/>
              </a:rPr>
            </a:br>
            <a:endParaRPr lang="en-US" altLang="zh-CN" sz="1100" dirty="0">
              <a:latin typeface="Arvo"/>
              <a:ea typeface="Arvo"/>
              <a:cs typeface="Arvo"/>
              <a:sym typeface="Arv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6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60"/>
    </mc:Choice>
    <mc:Fallback xmlns="">
      <p:transition spd="slow" advTm="23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get_random_level</a:t>
            </a:r>
            <a:r>
              <a:rPr lang="es" dirty="0"/>
              <a:t>:</a:t>
            </a:r>
            <a:r>
              <a:rPr lang="en-US" altLang="zh-CN" sz="14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  </a:t>
            </a:r>
            <a:r>
              <a:rPr lang="en-US" altLang="zh-CN" sz="1800" dirty="0">
                <a:latin typeface="Barlow Condensed Medium"/>
                <a:sym typeface="Barlow Condensed Medium"/>
              </a:rPr>
              <a:t>To decide the highest level that an element will be present</a:t>
            </a:r>
            <a:endParaRPr sz="1800" dirty="0">
              <a:latin typeface="Barlow Condensed Medium"/>
            </a:endParaRPr>
          </a:p>
        </p:txBody>
      </p:sp>
      <p:cxnSp>
        <p:nvCxnSpPr>
          <p:cNvPr id="449" name="Google Shape;449;p17"/>
          <p:cNvCxnSpPr>
            <a:cxnSpLocks/>
          </p:cNvCxnSpPr>
          <p:nvPr/>
        </p:nvCxnSpPr>
        <p:spPr>
          <a:xfrm>
            <a:off x="770700" y="1068509"/>
            <a:ext cx="581298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52;p17">
            <a:extLst>
              <a:ext uri="{FF2B5EF4-FFF2-40B4-BE49-F238E27FC236}">
                <a16:creationId xmlns:a16="http://schemas.microsoft.com/office/drawing/2014/main" id="{E88A501D-457F-4BD7-99E4-21CC150C4C52}"/>
              </a:ext>
            </a:extLst>
          </p:cNvPr>
          <p:cNvSpPr txBox="1">
            <a:spLocks/>
          </p:cNvSpPr>
          <p:nvPr/>
        </p:nvSpPr>
        <p:spPr>
          <a:xfrm>
            <a:off x="576511" y="1462315"/>
            <a:ext cx="8567489" cy="253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Set initial level as 0;</a:t>
            </a:r>
            <a:br>
              <a:rPr lang="en-US" altLang="zh-CN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Run a trial procedure 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which will succeed with an </a:t>
            </a:r>
            <a:r>
              <a:rPr lang="en-US" altLang="zh-CN" sz="1600" b="1" dirty="0">
                <a:latin typeface="Arvo"/>
                <a:ea typeface="Arvo"/>
                <a:cs typeface="Arvo"/>
                <a:sym typeface="Arvo"/>
              </a:rPr>
              <a:t>upgrade probability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 p, </a:t>
            </a:r>
            <a:br>
              <a:rPr lang="en-US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If </a:t>
            </a:r>
            <a:r>
              <a:rPr lang="es" altLang="zh-CN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the trial succeeds</a:t>
            </a: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level += 1 </a:t>
            </a:r>
            <a:r>
              <a:rPr lang="es" altLang="zh-CN" sz="1600" dirty="0">
                <a:solidFill>
                  <a:schemeClr val="bg1"/>
                </a:solidFill>
                <a:latin typeface="Arvo"/>
                <a:ea typeface="Arvo"/>
                <a:cs typeface="Arvo"/>
                <a:sym typeface="Arvo"/>
              </a:rPr>
              <a:t>and rerun the trial (</a:t>
            </a:r>
            <a:r>
              <a:rPr lang="es" altLang="zh-CN" sz="1600" dirty="0">
                <a:solidFill>
                  <a:schemeClr val="accent6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repeat step 2</a:t>
            </a:r>
            <a:r>
              <a:rPr lang="es" altLang="zh-CN" sz="1600" dirty="0">
                <a:solidFill>
                  <a:schemeClr val="bg1"/>
                </a:solidFill>
                <a:latin typeface="Arvo"/>
                <a:ea typeface="Arvo"/>
                <a:cs typeface="Arvo"/>
                <a:sym typeface="Arvo"/>
              </a:rPr>
              <a:t>)</a:t>
            </a: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;</a:t>
            </a:r>
            <a:br>
              <a:rPr lang="en-US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If </a:t>
            </a:r>
            <a:r>
              <a:rPr lang="en-US" altLang="zh-CN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it fails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return the </a:t>
            </a:r>
            <a:r>
              <a:rPr lang="e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level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.</a:t>
            </a:r>
            <a:br>
              <a:rPr lang="en-US" altLang="zh-CN" sz="1100" dirty="0">
                <a:latin typeface="Arvo"/>
                <a:ea typeface="Arvo"/>
                <a:cs typeface="Arvo"/>
                <a:sym typeface="Arvo"/>
              </a:rPr>
            </a:br>
            <a:endParaRPr lang="en-US" altLang="zh-CN" sz="1100" dirty="0">
              <a:latin typeface="Arvo"/>
              <a:ea typeface="Arvo"/>
              <a:cs typeface="Arvo"/>
              <a:sym typeface="Arv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3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48"/>
    </mc:Choice>
    <mc:Fallback xmlns="">
      <p:transition spd="slow" advTm="191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Insert</a:t>
            </a:r>
            <a:r>
              <a:rPr lang="es" dirty="0"/>
              <a:t>ion:</a:t>
            </a:r>
            <a:r>
              <a:rPr lang="en-US" altLang="zh-CN" sz="14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  </a:t>
            </a:r>
            <a:r>
              <a:rPr lang="en-US" altLang="zh-CN" sz="1800" dirty="0">
                <a:latin typeface="Barlow Condensed Medium"/>
                <a:sym typeface="Barlow Condensed Medium"/>
              </a:rPr>
              <a:t>To insert </a:t>
            </a:r>
            <a:r>
              <a:rPr lang="es" altLang="zh-CN" sz="1800" dirty="0">
                <a:latin typeface="Barlow Condensed Medium"/>
                <a:sym typeface="Barlow Condensed Medium"/>
              </a:rPr>
              <a:t>an element </a:t>
            </a:r>
            <a:r>
              <a:rPr lang="es" altLang="zh-CN" sz="1800" b="1" dirty="0">
                <a:latin typeface="Barlow Condensed Medium"/>
                <a:sym typeface="Barlow Condensed Medium"/>
              </a:rPr>
              <a:t>X</a:t>
            </a:r>
            <a:r>
              <a:rPr lang="es" altLang="zh-CN" sz="1800" dirty="0">
                <a:latin typeface="Barlow Condensed Medium"/>
                <a:sym typeface="Barlow Condensed Medium"/>
              </a:rPr>
              <a:t> into the skip list</a:t>
            </a:r>
            <a:r>
              <a:rPr lang="en-US" altLang="zh-CN" sz="1800" dirty="0">
                <a:latin typeface="Barlow Condensed Medium"/>
                <a:sym typeface="Barlow Condensed Medium"/>
              </a:rPr>
              <a:t>.</a:t>
            </a:r>
            <a:endParaRPr sz="1800" dirty="0">
              <a:latin typeface="Barlow Condensed Medium"/>
            </a:endParaRPr>
          </a:p>
        </p:txBody>
      </p:sp>
      <p:cxnSp>
        <p:nvCxnSpPr>
          <p:cNvPr id="449" name="Google Shape;449;p17"/>
          <p:cNvCxnSpPr>
            <a:cxnSpLocks/>
          </p:cNvCxnSpPr>
          <p:nvPr/>
        </p:nvCxnSpPr>
        <p:spPr>
          <a:xfrm>
            <a:off x="770700" y="1068509"/>
            <a:ext cx="581298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266939C-6030-46A8-8979-B46A5DB8C3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5F4EF"/>
              </a:clrFrom>
              <a:clrTo>
                <a:srgbClr val="F5F4EF">
                  <a:alpha val="0"/>
                </a:srgbClr>
              </a:clrTo>
            </a:clrChange>
          </a:blip>
          <a:srcRect b="8959"/>
          <a:stretch/>
        </p:blipFill>
        <p:spPr>
          <a:xfrm>
            <a:off x="6475469" y="-89727"/>
            <a:ext cx="2503500" cy="1236667"/>
          </a:xfrm>
          <a:prstGeom prst="rect">
            <a:avLst/>
          </a:prstGeom>
        </p:spPr>
      </p:pic>
      <p:sp>
        <p:nvSpPr>
          <p:cNvPr id="8" name="Google Shape;452;p17">
            <a:extLst>
              <a:ext uri="{FF2B5EF4-FFF2-40B4-BE49-F238E27FC236}">
                <a16:creationId xmlns:a16="http://schemas.microsoft.com/office/drawing/2014/main" id="{3B0A9004-3AB7-4240-A15E-5F72829E806C}"/>
              </a:ext>
            </a:extLst>
          </p:cNvPr>
          <p:cNvSpPr txBox="1">
            <a:spLocks/>
          </p:cNvSpPr>
          <p:nvPr/>
        </p:nvSpPr>
        <p:spPr>
          <a:xfrm>
            <a:off x="576511" y="1248954"/>
            <a:ext cx="8567489" cy="31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Call </a:t>
            </a:r>
            <a:r>
              <a:rPr lang="en-US" altLang="zh-CN" sz="1600" i="1" dirty="0">
                <a:latin typeface="Arvo"/>
                <a:ea typeface="Arvo"/>
                <a:cs typeface="Arvo"/>
                <a:sym typeface="Arvo"/>
              </a:rPr>
              <a:t>find() 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to decide whether X already exists, if so </a:t>
            </a:r>
            <a:r>
              <a:rPr lang="en-US" altLang="zh-CN" sz="1600" dirty="0">
                <a:solidFill>
                  <a:srgbClr val="FF0000"/>
                </a:solidFill>
                <a:latin typeface="Arvo"/>
                <a:sym typeface="Arvo"/>
              </a:rPr>
              <a:t>return -1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;</a:t>
            </a:r>
            <a:br>
              <a:rPr lang="en-US" altLang="zh-CN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Call </a:t>
            </a:r>
            <a:r>
              <a:rPr lang="en-US" altLang="zh-CN" sz="1600" i="1" dirty="0" err="1">
                <a:latin typeface="Arvo"/>
                <a:ea typeface="Arvo"/>
                <a:cs typeface="Arvo"/>
                <a:sym typeface="Arvo"/>
              </a:rPr>
              <a:t>get_random_level</a:t>
            </a:r>
            <a:r>
              <a:rPr lang="en-US" altLang="zh-CN" sz="1600" i="1" dirty="0">
                <a:latin typeface="Arvo"/>
                <a:ea typeface="Arvo"/>
                <a:cs typeface="Arvo"/>
                <a:sym typeface="Arvo"/>
              </a:rPr>
              <a:t>() 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to decide the “level” of the value.</a:t>
            </a:r>
            <a:br>
              <a:rPr lang="en-US" altLang="zh-CN" sz="1600" dirty="0">
                <a:latin typeface="Arvo"/>
                <a:ea typeface="Arvo"/>
                <a:cs typeface="Arvo"/>
                <a:sym typeface="Arvo"/>
              </a:rPr>
            </a:b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If </a:t>
            </a:r>
            <a:r>
              <a:rPr lang="en-US" altLang="zh-CN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inserted level &gt; max current level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Arvo"/>
                <a:sym typeface="Arvo"/>
              </a:rPr>
              <a:t>create all needed new layers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;</a:t>
            </a:r>
            <a:br>
              <a:rPr lang="en-US" altLang="zh-CN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Start from the head of the highest layer of the list;</a:t>
            </a:r>
            <a:br>
              <a:rPr lang="en-US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While </a:t>
            </a:r>
            <a:r>
              <a:rPr lang="en-US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next_node.value &lt; X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jump next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;</a:t>
            </a:r>
            <a:br>
              <a:rPr lang="en-US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If </a:t>
            </a:r>
            <a:r>
              <a:rPr lang="en-US" altLang="zh-CN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current level &lt;= inserted level</a:t>
            </a: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insert the value</a:t>
            </a: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;</a:t>
            </a:r>
            <a:br>
              <a:rPr lang="en-US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If </a:t>
            </a:r>
            <a:r>
              <a:rPr lang="en-US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this not the bottom layer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jump down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vo"/>
                <a:sym typeface="Arvo"/>
              </a:rPr>
              <a:t>and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go to step 4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return 0</a:t>
            </a:r>
            <a:r>
              <a:rPr lang="es" altLang="zh-CN" sz="1600" dirty="0">
                <a:latin typeface="Arvo"/>
                <a:ea typeface="Arvo"/>
                <a:cs typeface="Arvo"/>
                <a:sym typeface="Arvo"/>
              </a:rPr>
              <a:t>.</a:t>
            </a:r>
            <a:br>
              <a:rPr lang="en-US" sz="1100" dirty="0">
                <a:latin typeface="Arvo"/>
                <a:ea typeface="Arvo"/>
                <a:cs typeface="Arvo"/>
                <a:sym typeface="Arvo"/>
              </a:rPr>
            </a:br>
            <a:endParaRPr lang="en-US" sz="1100" dirty="0">
              <a:latin typeface="Arvo"/>
              <a:ea typeface="Arvo"/>
              <a:cs typeface="Arvo"/>
              <a:sym typeface="Arv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1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2"/>
    </mc:Choice>
    <mc:Fallback xmlns="">
      <p:transition spd="slow" advTm="4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Insert</a:t>
            </a:r>
            <a:r>
              <a:rPr lang="es" dirty="0"/>
              <a:t>ion:</a:t>
            </a:r>
            <a:r>
              <a:rPr lang="en-US" altLang="zh-CN" sz="14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  </a:t>
            </a:r>
            <a:r>
              <a:rPr lang="en-US" altLang="zh-CN" sz="1800" dirty="0">
                <a:latin typeface="Barlow Condensed Medium"/>
                <a:sym typeface="Barlow Condensed Medium"/>
              </a:rPr>
              <a:t>To insert </a:t>
            </a:r>
            <a:r>
              <a:rPr lang="es" altLang="zh-CN" sz="1800" dirty="0">
                <a:latin typeface="Barlow Condensed Medium"/>
                <a:sym typeface="Barlow Condensed Medium"/>
              </a:rPr>
              <a:t>an element </a:t>
            </a:r>
            <a:r>
              <a:rPr lang="es" altLang="zh-CN" sz="1800" b="1" dirty="0">
                <a:latin typeface="Barlow Condensed Medium"/>
                <a:sym typeface="Barlow Condensed Medium"/>
              </a:rPr>
              <a:t>X</a:t>
            </a:r>
            <a:r>
              <a:rPr lang="es" altLang="zh-CN" sz="1800" dirty="0">
                <a:latin typeface="Barlow Condensed Medium"/>
                <a:sym typeface="Barlow Condensed Medium"/>
              </a:rPr>
              <a:t> into the skip list</a:t>
            </a:r>
            <a:r>
              <a:rPr lang="en-US" altLang="zh-CN" sz="1800" dirty="0">
                <a:latin typeface="Barlow Condensed Medium"/>
                <a:sym typeface="Barlow Condensed Medium"/>
              </a:rPr>
              <a:t>.</a:t>
            </a:r>
            <a:endParaRPr sz="1800" dirty="0">
              <a:latin typeface="Barlow Condensed Medium"/>
            </a:endParaRPr>
          </a:p>
        </p:txBody>
      </p:sp>
      <p:cxnSp>
        <p:nvCxnSpPr>
          <p:cNvPr id="449" name="Google Shape;449;p17"/>
          <p:cNvCxnSpPr>
            <a:cxnSpLocks/>
          </p:cNvCxnSpPr>
          <p:nvPr/>
        </p:nvCxnSpPr>
        <p:spPr>
          <a:xfrm>
            <a:off x="770700" y="1068509"/>
            <a:ext cx="581298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A8A0B90-25B5-488A-800C-D5A201245B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4EF"/>
              </a:clrFrom>
              <a:clrTo>
                <a:srgbClr val="F5F4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0803" y="1169199"/>
            <a:ext cx="5170577" cy="378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"/>
    </mc:Choice>
    <mc:Fallback xmlns="">
      <p:transition spd="slow" advTm="8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sz="2800" dirty="0">
                <a:latin typeface="Arial Narrow" panose="020B0606020202030204" pitchFamily="34" charset="0"/>
              </a:rPr>
              <a:t>Chapter 3</a:t>
            </a:r>
            <a:br>
              <a:rPr lang="en-US" altLang="zh-CN" dirty="0"/>
            </a:br>
            <a:r>
              <a:rPr lang="en-US" altLang="zh-CN" sz="5400" dirty="0">
                <a:latin typeface="Bahnschrift SemiBold" panose="020B0502040204020203" pitchFamily="34" charset="0"/>
              </a:rPr>
              <a:t>Testing</a:t>
            </a:r>
            <a:endParaRPr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"/>
    </mc:Choice>
    <mc:Fallback xmlns="">
      <p:transition spd="slow" advTm="4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TESTING RESULT</a:t>
            </a:r>
            <a:endParaRPr dirty="0"/>
          </a:p>
        </p:txBody>
      </p:sp>
      <p:grpSp>
        <p:nvGrpSpPr>
          <p:cNvPr id="468" name="Google Shape;468;p18"/>
          <p:cNvGrpSpPr/>
          <p:nvPr/>
        </p:nvGrpSpPr>
        <p:grpSpPr>
          <a:xfrm>
            <a:off x="1526850" y="2080575"/>
            <a:ext cx="980695" cy="982361"/>
            <a:chOff x="917250" y="2165250"/>
            <a:chExt cx="980695" cy="982361"/>
          </a:xfrm>
        </p:grpSpPr>
        <p:sp>
          <p:nvSpPr>
            <p:cNvPr id="469" name="Google Shape;469;p18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401156" y="2550880"/>
              <a:ext cx="117765" cy="108461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1221300" y="2471463"/>
              <a:ext cx="372590" cy="369948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51" name="Google Shape;452;p17">
            <a:extLst>
              <a:ext uri="{FF2B5EF4-FFF2-40B4-BE49-F238E27FC236}">
                <a16:creationId xmlns:a16="http://schemas.microsoft.com/office/drawing/2014/main" id="{0DCEB2CF-329C-4D09-AEFB-C2E07D967D87}"/>
              </a:ext>
            </a:extLst>
          </p:cNvPr>
          <p:cNvSpPr txBox="1">
            <a:spLocks/>
          </p:cNvSpPr>
          <p:nvPr/>
        </p:nvSpPr>
        <p:spPr>
          <a:xfrm>
            <a:off x="2918460" y="1533673"/>
            <a:ext cx="5266944" cy="244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r>
              <a:rPr lang="pt-BR" sz="1800" b="1" dirty="0">
                <a:latin typeface="Arvo"/>
                <a:ea typeface="Arvo"/>
                <a:cs typeface="Arvo"/>
                <a:sym typeface="Arvo"/>
              </a:rPr>
              <a:t>Time  </a:t>
            </a:r>
            <a:r>
              <a:rPr lang="pt-BR" sz="1800" b="1" dirty="0">
                <a:solidFill>
                  <a:srgbClr val="0070C0"/>
                </a:solidFill>
                <a:latin typeface="Arvo"/>
                <a:sym typeface="Arvo"/>
              </a:rPr>
              <a:t>vs.</a:t>
            </a:r>
            <a:r>
              <a:rPr lang="pt-BR" sz="1800" b="1" dirty="0">
                <a:latin typeface="Arvo"/>
                <a:ea typeface="Arvo"/>
                <a:cs typeface="Arvo"/>
                <a:sym typeface="Arvo"/>
              </a:rPr>
              <a:t>  Input Size</a:t>
            </a:r>
          </a:p>
          <a:p>
            <a:pPr marL="158750">
              <a:buClr>
                <a:schemeClr val="accent2"/>
              </a:buClr>
              <a:buSzPts val="1100"/>
            </a:pPr>
            <a:endParaRPr lang="pt-BR" sz="1800" b="1" dirty="0">
              <a:latin typeface="Arvo"/>
              <a:ea typeface="Arvo"/>
              <a:cs typeface="Arvo"/>
              <a:sym typeface="Arvo"/>
            </a:endParaRPr>
          </a:p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r>
              <a:rPr lang="pt-BR" sz="1800" b="1" dirty="0">
                <a:latin typeface="Arvo"/>
                <a:ea typeface="Arvo"/>
                <a:cs typeface="Arvo"/>
                <a:sym typeface="Arvo"/>
              </a:rPr>
              <a:t>Time  </a:t>
            </a:r>
            <a:r>
              <a:rPr lang="pt-BR" sz="1800" b="1" dirty="0">
                <a:solidFill>
                  <a:srgbClr val="0070C0"/>
                </a:solidFill>
                <a:latin typeface="Arvo"/>
                <a:sym typeface="Arvo"/>
              </a:rPr>
              <a:t>vs.</a:t>
            </a:r>
            <a:r>
              <a:rPr lang="pt-BR" sz="1800" b="1" dirty="0">
                <a:latin typeface="Arvo"/>
                <a:ea typeface="Arvo"/>
                <a:cs typeface="Arvo"/>
                <a:sym typeface="Arvo"/>
              </a:rPr>
              <a:t>  Data Structure</a:t>
            </a:r>
          </a:p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endParaRPr lang="pt-BR" sz="1800" b="1" dirty="0">
              <a:latin typeface="Arvo"/>
              <a:ea typeface="Arvo"/>
              <a:cs typeface="Arvo"/>
              <a:sym typeface="Arvo"/>
            </a:endParaRPr>
          </a:p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b="1" dirty="0">
                <a:latin typeface="Arvo"/>
                <a:sym typeface="Arvo"/>
              </a:rPr>
              <a:t>Time  </a:t>
            </a:r>
            <a:r>
              <a:rPr lang="en-US" sz="1800" b="1" dirty="0">
                <a:solidFill>
                  <a:srgbClr val="0070C0"/>
                </a:solidFill>
                <a:latin typeface="Arvo"/>
                <a:sym typeface="Arvo"/>
              </a:rPr>
              <a:t>vs.</a:t>
            </a:r>
            <a:r>
              <a:rPr lang="en-US" sz="1800" b="1" dirty="0">
                <a:latin typeface="Arvo"/>
                <a:sym typeface="Arvo"/>
              </a:rPr>
              <a:t>  Upgrade Probability</a:t>
            </a:r>
          </a:p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endParaRPr lang="en-US" sz="1800" b="1" dirty="0">
              <a:latin typeface="Arvo"/>
              <a:ea typeface="Arvo"/>
              <a:cs typeface="Arvo"/>
              <a:sym typeface="Arvo"/>
            </a:endParaRPr>
          </a:p>
          <a:p>
            <a:pPr marL="457200" indent="-298450"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altLang="zh-CN" sz="1800" b="1" dirty="0">
                <a:latin typeface="Arvo"/>
                <a:sym typeface="Arvo"/>
              </a:rPr>
              <a:t>Space </a:t>
            </a:r>
            <a:r>
              <a:rPr lang="en-US" altLang="zh-CN" sz="1800" b="1" dirty="0">
                <a:solidFill>
                  <a:srgbClr val="0070C0"/>
                </a:solidFill>
                <a:latin typeface="Arvo"/>
                <a:sym typeface="Arvo"/>
              </a:rPr>
              <a:t>vs.</a:t>
            </a:r>
            <a:r>
              <a:rPr lang="en-US" altLang="zh-CN" sz="1800" b="1" dirty="0">
                <a:latin typeface="Arvo"/>
                <a:sym typeface="Arvo"/>
              </a:rPr>
              <a:t>  Upgrade Probability</a:t>
            </a:r>
            <a:br>
              <a:rPr lang="en-US" sz="1100" b="1" dirty="0">
                <a:latin typeface="Arvo"/>
                <a:ea typeface="Arvo"/>
                <a:cs typeface="Arvo"/>
                <a:sym typeface="Arvo"/>
              </a:rPr>
            </a:br>
            <a:endParaRPr lang="en-US" sz="1100" b="1" dirty="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"/>
    </mc:Choice>
    <mc:Fallback xmlns="">
      <p:transition spd="slow" advTm="3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altLang="zh-CN" sz="2400" b="1" dirty="0">
                <a:latin typeface="Arvo"/>
                <a:ea typeface="Arvo"/>
                <a:cs typeface="Arvo"/>
                <a:sym typeface="Arvo"/>
              </a:rPr>
              <a:t>Time  Cost -- </a:t>
            </a:r>
            <a:r>
              <a:rPr lang="en-US" sz="2400" b="1" dirty="0">
                <a:latin typeface="Arvo"/>
              </a:rPr>
              <a:t>Search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83BA20-E662-4DA1-A3D8-BC3FDD9C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956" y="1245753"/>
            <a:ext cx="3833192" cy="34292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713142-E4D7-4CEA-B248-5E1F98D4F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19" y="1245753"/>
            <a:ext cx="3985037" cy="3426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"/>
    </mc:Choice>
    <mc:Fallback xmlns="">
      <p:transition spd="slow" advTm="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D76E32-451C-45E0-8799-C90912ED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940" y="1227717"/>
            <a:ext cx="3696020" cy="3414056"/>
          </a:xfrm>
          <a:prstGeom prst="rect">
            <a:avLst/>
          </a:prstGeom>
        </p:spPr>
      </p:pic>
      <p:sp>
        <p:nvSpPr>
          <p:cNvPr id="7" name="Google Shape;503;p19">
            <a:extLst>
              <a:ext uri="{FF2B5EF4-FFF2-40B4-BE49-F238E27FC236}">
                <a16:creationId xmlns:a16="http://schemas.microsoft.com/office/drawing/2014/main" id="{4F448F08-312C-4EAA-828E-4EDF0E6BC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altLang="zh-CN" sz="2400" b="1" dirty="0">
                <a:latin typeface="Arvo"/>
                <a:ea typeface="Arvo"/>
                <a:cs typeface="Arvo"/>
                <a:sym typeface="Arvo"/>
              </a:rPr>
              <a:t>Time  Cost -- </a:t>
            </a:r>
            <a:r>
              <a:rPr lang="en-US" sz="2400" b="1" dirty="0">
                <a:latin typeface="Arvo"/>
              </a:rPr>
              <a:t>Insert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1186F-4D35-4B95-9C81-3EB40E64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37" y="1240783"/>
            <a:ext cx="3955123" cy="34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9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"/>
    </mc:Choice>
    <mc:Fallback xmlns="">
      <p:transition spd="slow" advTm="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A9B6C2-6880-4958-B7FC-63A6CA58D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4" r="53323"/>
          <a:stretch/>
        </p:blipFill>
        <p:spPr>
          <a:xfrm>
            <a:off x="632460" y="1233702"/>
            <a:ext cx="3817620" cy="34336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ABBB13-3E76-42B9-AE3F-93727644D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81" r="3617"/>
          <a:stretch/>
        </p:blipFill>
        <p:spPr>
          <a:xfrm>
            <a:off x="4772730" y="1227190"/>
            <a:ext cx="3912728" cy="3433696"/>
          </a:xfrm>
          <a:prstGeom prst="rect">
            <a:avLst/>
          </a:prstGeom>
        </p:spPr>
      </p:pic>
      <p:sp>
        <p:nvSpPr>
          <p:cNvPr id="11" name="Google Shape;503;p19">
            <a:extLst>
              <a:ext uri="{FF2B5EF4-FFF2-40B4-BE49-F238E27FC236}">
                <a16:creationId xmlns:a16="http://schemas.microsoft.com/office/drawing/2014/main" id="{7A165E4F-898A-4F71-8E98-84BDD903EA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altLang="zh-CN" sz="2400" b="1" dirty="0">
                <a:latin typeface="Arvo"/>
                <a:ea typeface="Arvo"/>
                <a:cs typeface="Arvo"/>
                <a:sym typeface="Arvo"/>
              </a:rPr>
              <a:t>Time  Cost -- </a:t>
            </a:r>
            <a:r>
              <a:rPr lang="en-US" sz="2400" b="1" dirty="0">
                <a:latin typeface="Arvo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72465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"/>
    </mc:Choice>
    <mc:Fallback xmlns="">
      <p:transition spd="slow" advTm="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3;p19">
            <a:extLst>
              <a:ext uri="{FF2B5EF4-FFF2-40B4-BE49-F238E27FC236}">
                <a16:creationId xmlns:a16="http://schemas.microsoft.com/office/drawing/2014/main" id="{F06E7E02-53B8-4174-8263-B7DECD52DF2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altLang="zh-CN" sz="2400" b="1" dirty="0">
                <a:latin typeface="Arvo"/>
                <a:ea typeface="Arvo"/>
                <a:cs typeface="Arvo"/>
                <a:sym typeface="Arvo"/>
              </a:rPr>
              <a:t>Time  Cost - </a:t>
            </a:r>
            <a:r>
              <a:rPr lang="en-US" altLang="zh-CN" sz="2400" b="1" dirty="0">
                <a:latin typeface="Arvo"/>
              </a:rPr>
              <a:t>Regarding p</a:t>
            </a:r>
          </a:p>
        </p:txBody>
      </p:sp>
    </p:spTree>
    <p:extLst>
      <p:ext uri="{BB962C8B-B14F-4D97-AF65-F5344CB8AC3E}">
        <p14:creationId xmlns:p14="http://schemas.microsoft.com/office/powerpoint/2010/main" val="33500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54132"/>
                </a:solidFill>
              </a:rPr>
              <a:t>Table of Contents</a:t>
            </a:r>
            <a:endParaRPr dirty="0">
              <a:solidFill>
                <a:srgbClr val="F54132"/>
              </a:solidFill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Introduction</a:t>
            </a:r>
            <a:endParaRPr dirty="0"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Algorithm Specification</a:t>
            </a:r>
            <a:endParaRPr dirty="0"/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Testing Result</a:t>
            </a:r>
            <a:endParaRPr dirty="0"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4" name="Google Shape;354;p12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Analysis</a:t>
            </a:r>
            <a:endParaRPr dirty="0"/>
          </a:p>
        </p:txBody>
      </p:sp>
      <p:sp>
        <p:nvSpPr>
          <p:cNvPr id="355" name="Google Shape;355;p12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"/>
    </mc:Choice>
    <mc:Fallback xmlns="">
      <p:transition spd="slow" advTm="5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9B1C09-5517-4191-8B18-A97B8261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9" y="1334286"/>
            <a:ext cx="8321761" cy="3307367"/>
          </a:xfrm>
          <a:prstGeom prst="rect">
            <a:avLst/>
          </a:prstGeom>
        </p:spPr>
      </p:pic>
      <p:sp>
        <p:nvSpPr>
          <p:cNvPr id="7" name="Google Shape;503;p19">
            <a:extLst>
              <a:ext uri="{FF2B5EF4-FFF2-40B4-BE49-F238E27FC236}">
                <a16:creationId xmlns:a16="http://schemas.microsoft.com/office/drawing/2014/main" id="{E5D4F585-9B8B-4399-B3CF-99CB7ED9E1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824040" y="456727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altLang="zh-CN" sz="2400" b="1" dirty="0">
                <a:latin typeface="Arvo"/>
                <a:ea typeface="Arvo"/>
                <a:cs typeface="Arvo"/>
                <a:sym typeface="Arvo"/>
              </a:rPr>
              <a:t>Space  Cost - </a:t>
            </a:r>
            <a:r>
              <a:rPr lang="en-US" altLang="zh-CN" sz="2400" b="1" dirty="0">
                <a:latin typeface="Arvo"/>
              </a:rPr>
              <a:t>Regarding p</a:t>
            </a:r>
          </a:p>
        </p:txBody>
      </p:sp>
    </p:spTree>
    <p:extLst>
      <p:ext uri="{BB962C8B-B14F-4D97-AF65-F5344CB8AC3E}">
        <p14:creationId xmlns:p14="http://schemas.microsoft.com/office/powerpoint/2010/main" val="15925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"/>
    </mc:Choice>
    <mc:Fallback xmlns="">
      <p:transition spd="slow" advTm="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sz="2800" dirty="0">
                <a:latin typeface="Arial Narrow" panose="020B0606020202030204" pitchFamily="34" charset="0"/>
              </a:rPr>
              <a:t>Chapter 4</a:t>
            </a:r>
            <a:br>
              <a:rPr lang="en-US" altLang="zh-CN" dirty="0"/>
            </a:br>
            <a:r>
              <a:rPr lang="en-US" altLang="zh-CN" sz="5400" dirty="0">
                <a:latin typeface="Bahnschrift SemiBold" panose="020B0502040204020203" pitchFamily="34" charset="0"/>
              </a:rPr>
              <a:t>Analysis</a:t>
            </a:r>
            <a:endParaRPr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"/>
    </mc:Choice>
    <mc:Fallback xmlns="">
      <p:transition spd="slow" advTm="4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0"/>
          <p:cNvGrpSpPr/>
          <p:nvPr/>
        </p:nvGrpSpPr>
        <p:grpSpPr>
          <a:xfrm>
            <a:off x="1735570" y="2778173"/>
            <a:ext cx="952549" cy="954168"/>
            <a:chOff x="917250" y="2165250"/>
            <a:chExt cx="980695" cy="982361"/>
          </a:xfrm>
        </p:grpSpPr>
        <p:sp>
          <p:nvSpPr>
            <p:cNvPr id="546" name="Google Shape;546;p20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20"/>
          <p:cNvGrpSpPr/>
          <p:nvPr/>
        </p:nvGrpSpPr>
        <p:grpSpPr>
          <a:xfrm>
            <a:off x="1735570" y="1508284"/>
            <a:ext cx="952549" cy="954168"/>
            <a:chOff x="917250" y="2165250"/>
            <a:chExt cx="980695" cy="982361"/>
          </a:xfrm>
        </p:grpSpPr>
        <p:sp>
          <p:nvSpPr>
            <p:cNvPr id="549" name="Google Shape;549;p20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1" name="Google Shape;551;p20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ANALYSIS</a:t>
            </a:r>
            <a:endParaRPr dirty="0"/>
          </a:p>
        </p:txBody>
      </p:sp>
      <p:grpSp>
        <p:nvGrpSpPr>
          <p:cNvPr id="568" name="Google Shape;568;p20"/>
          <p:cNvGrpSpPr/>
          <p:nvPr/>
        </p:nvGrpSpPr>
        <p:grpSpPr>
          <a:xfrm>
            <a:off x="2869235" y="1931636"/>
            <a:ext cx="1200776" cy="107549"/>
            <a:chOff x="5546798" y="2644435"/>
            <a:chExt cx="980705" cy="87838"/>
          </a:xfrm>
        </p:grpSpPr>
        <p:sp>
          <p:nvSpPr>
            <p:cNvPr id="569" name="Google Shape;569;p20"/>
            <p:cNvSpPr/>
            <p:nvPr/>
          </p:nvSpPr>
          <p:spPr>
            <a:xfrm rot="10800000" flipH="1">
              <a:off x="5546798" y="2644435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 rot="10800000" flipH="1">
              <a:off x="5725401" y="2644435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 rot="10800000" flipH="1">
              <a:off x="5904004" y="2644435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 rot="10800000" flipH="1">
              <a:off x="6082607" y="2644435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 rot="10800000" flipH="1">
              <a:off x="6261211" y="2644435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 rot="10800000" flipH="1">
              <a:off x="6439814" y="2644435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A73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0"/>
          <p:cNvGrpSpPr/>
          <p:nvPr/>
        </p:nvGrpSpPr>
        <p:grpSpPr>
          <a:xfrm>
            <a:off x="2869235" y="3201524"/>
            <a:ext cx="1200776" cy="107549"/>
            <a:chOff x="5546798" y="3082360"/>
            <a:chExt cx="980705" cy="87838"/>
          </a:xfrm>
        </p:grpSpPr>
        <p:sp>
          <p:nvSpPr>
            <p:cNvPr id="583" name="Google Shape;583;p20"/>
            <p:cNvSpPr/>
            <p:nvPr/>
          </p:nvSpPr>
          <p:spPr>
            <a:xfrm rot="10800000" flipH="1">
              <a:off x="5546798" y="3082360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 rot="10800000" flipH="1">
              <a:off x="5725401" y="3082360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 rot="10800000" flipH="1">
              <a:off x="5904004" y="3082360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 rot="10800000" flipH="1">
              <a:off x="6082607" y="3082360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 rot="10800000" flipH="1">
              <a:off x="6261211" y="3082360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 rot="10800000" flipH="1">
              <a:off x="6439814" y="3082360"/>
              <a:ext cx="87689" cy="87838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8597;p40">
            <a:extLst>
              <a:ext uri="{FF2B5EF4-FFF2-40B4-BE49-F238E27FC236}">
                <a16:creationId xmlns:a16="http://schemas.microsoft.com/office/drawing/2014/main" id="{AEC295F5-5229-4329-A8DD-389EBC1EF3E6}"/>
              </a:ext>
            </a:extLst>
          </p:cNvPr>
          <p:cNvGrpSpPr/>
          <p:nvPr/>
        </p:nvGrpSpPr>
        <p:grpSpPr>
          <a:xfrm>
            <a:off x="2042488" y="1822468"/>
            <a:ext cx="329068" cy="331693"/>
            <a:chOff x="1777925" y="1953700"/>
            <a:chExt cx="294600" cy="296950"/>
          </a:xfrm>
        </p:grpSpPr>
        <p:sp>
          <p:nvSpPr>
            <p:cNvPr id="70" name="Google Shape;8598;p40">
              <a:extLst>
                <a:ext uri="{FF2B5EF4-FFF2-40B4-BE49-F238E27FC236}">
                  <a16:creationId xmlns:a16="http://schemas.microsoft.com/office/drawing/2014/main" id="{3776B32E-8E56-4096-8E63-9270B326E6E5}"/>
                </a:ext>
              </a:extLst>
            </p:cNvPr>
            <p:cNvSpPr/>
            <p:nvPr/>
          </p:nvSpPr>
          <p:spPr>
            <a:xfrm>
              <a:off x="1794450" y="2052125"/>
              <a:ext cx="278075" cy="198525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599;p40">
              <a:extLst>
                <a:ext uri="{FF2B5EF4-FFF2-40B4-BE49-F238E27FC236}">
                  <a16:creationId xmlns:a16="http://schemas.microsoft.com/office/drawing/2014/main" id="{06404D79-B866-4B69-8A5E-4D46998BED30}"/>
                </a:ext>
              </a:extLst>
            </p:cNvPr>
            <p:cNvSpPr/>
            <p:nvPr/>
          </p:nvSpPr>
          <p:spPr>
            <a:xfrm>
              <a:off x="1777925" y="1953700"/>
              <a:ext cx="278050" cy="198675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600;p40">
              <a:extLst>
                <a:ext uri="{FF2B5EF4-FFF2-40B4-BE49-F238E27FC236}">
                  <a16:creationId xmlns:a16="http://schemas.microsoft.com/office/drawing/2014/main" id="{4DEBC744-5CC3-4295-9C15-C11314C47B53}"/>
                </a:ext>
              </a:extLst>
            </p:cNvPr>
            <p:cNvSpPr/>
            <p:nvPr/>
          </p:nvSpPr>
          <p:spPr>
            <a:xfrm>
              <a:off x="1829125" y="2006475"/>
              <a:ext cx="191400" cy="191400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601;p40">
              <a:extLst>
                <a:ext uri="{FF2B5EF4-FFF2-40B4-BE49-F238E27FC236}">
                  <a16:creationId xmlns:a16="http://schemas.microsoft.com/office/drawing/2014/main" id="{1F695537-084F-4767-907B-E88264D9D9A4}"/>
                </a:ext>
              </a:extLst>
            </p:cNvPr>
            <p:cNvSpPr/>
            <p:nvPr/>
          </p:nvSpPr>
          <p:spPr>
            <a:xfrm>
              <a:off x="1915750" y="2058450"/>
              <a:ext cx="35475" cy="52800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5708;p33">
            <a:extLst>
              <a:ext uri="{FF2B5EF4-FFF2-40B4-BE49-F238E27FC236}">
                <a16:creationId xmlns:a16="http://schemas.microsoft.com/office/drawing/2014/main" id="{3928DC2A-26C7-4DBD-B16C-80A0DBA430A0}"/>
              </a:ext>
            </a:extLst>
          </p:cNvPr>
          <p:cNvSpPr/>
          <p:nvPr/>
        </p:nvSpPr>
        <p:spPr>
          <a:xfrm>
            <a:off x="2050340" y="3092240"/>
            <a:ext cx="331821" cy="331821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451;p17">
            <a:extLst>
              <a:ext uri="{FF2B5EF4-FFF2-40B4-BE49-F238E27FC236}">
                <a16:creationId xmlns:a16="http://schemas.microsoft.com/office/drawing/2014/main" id="{579DF119-F0D1-441A-A8EE-A148395CA75C}"/>
              </a:ext>
            </a:extLst>
          </p:cNvPr>
          <p:cNvSpPr txBox="1">
            <a:spLocks/>
          </p:cNvSpPr>
          <p:nvPr/>
        </p:nvSpPr>
        <p:spPr>
          <a:xfrm>
            <a:off x="4181326" y="1689670"/>
            <a:ext cx="4339200" cy="55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2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Time Complexity</a:t>
            </a:r>
          </a:p>
        </p:txBody>
      </p:sp>
      <p:sp>
        <p:nvSpPr>
          <p:cNvPr id="76" name="Google Shape;451;p17">
            <a:extLst>
              <a:ext uri="{FF2B5EF4-FFF2-40B4-BE49-F238E27FC236}">
                <a16:creationId xmlns:a16="http://schemas.microsoft.com/office/drawing/2014/main" id="{C1204DCC-FF60-400F-ABB0-15CA18163865}"/>
              </a:ext>
            </a:extLst>
          </p:cNvPr>
          <p:cNvSpPr txBox="1">
            <a:spLocks/>
          </p:cNvSpPr>
          <p:nvPr/>
        </p:nvSpPr>
        <p:spPr>
          <a:xfrm>
            <a:off x="4181326" y="3124124"/>
            <a:ext cx="4339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2800" dirty="0">
                <a:latin typeface="Barlow Condensed Medium"/>
                <a:sym typeface="Barlow Condensed Medium"/>
              </a:rPr>
              <a:t>Space Complexity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"/>
    </mc:Choice>
    <mc:Fallback xmlns="">
      <p:transition spd="slow" advTm="26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sp>
        <p:nvSpPr>
          <p:cNvPr id="4" name="Google Shape;642;p21">
            <a:extLst>
              <a:ext uri="{FF2B5EF4-FFF2-40B4-BE49-F238E27FC236}">
                <a16:creationId xmlns:a16="http://schemas.microsoft.com/office/drawing/2014/main" id="{47C510DC-8A35-4513-BCF2-B291C05F344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435756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endParaRPr lang="en-US" sz="1000"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E362356A-198A-4DAE-849F-D3F8CA8158FE}"/>
              </a:ext>
            </a:extLst>
          </p:cNvPr>
          <p:cNvSpPr txBox="1">
            <a:spLocks/>
          </p:cNvSpPr>
          <p:nvPr/>
        </p:nvSpPr>
        <p:spPr>
          <a:xfrm>
            <a:off x="846900" y="1307786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400" b="1" dirty="0">
                <a:sym typeface="Barlow Condensed SemiBold"/>
              </a:rPr>
              <a:t>Analysis 1: A Rough Proof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C71835B5-517E-426D-9D42-7852BAC471FB}"/>
              </a:ext>
            </a:extLst>
          </p:cNvPr>
          <p:cNvSpPr txBox="1">
            <a:spLocks/>
          </p:cNvSpPr>
          <p:nvPr/>
        </p:nvSpPr>
        <p:spPr>
          <a:xfrm>
            <a:off x="702121" y="1727454"/>
            <a:ext cx="793134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1. What’s the expected number of nodes in each level?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8" name="Google Shape;452;p17">
            <a:extLst>
              <a:ext uri="{FF2B5EF4-FFF2-40B4-BE49-F238E27FC236}">
                <a16:creationId xmlns:a16="http://schemas.microsoft.com/office/drawing/2014/main" id="{6C1EF407-C42B-434B-B13B-BC0B361F1A22}"/>
              </a:ext>
            </a:extLst>
          </p:cNvPr>
          <p:cNvSpPr txBox="1">
            <a:spLocks/>
          </p:cNvSpPr>
          <p:nvPr/>
        </p:nvSpPr>
        <p:spPr>
          <a:xfrm>
            <a:off x="702121" y="2480326"/>
            <a:ext cx="1134299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Define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3DFD13-DD5C-484E-8C25-292B8B2B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4120" y="2275318"/>
            <a:ext cx="4953000" cy="752475"/>
          </a:xfrm>
          <a:prstGeom prst="rect">
            <a:avLst/>
          </a:prstGeom>
        </p:spPr>
      </p:pic>
      <p:sp>
        <p:nvSpPr>
          <p:cNvPr id="11" name="Google Shape;452;p17">
            <a:extLst>
              <a:ext uri="{FF2B5EF4-FFF2-40B4-BE49-F238E27FC236}">
                <a16:creationId xmlns:a16="http://schemas.microsoft.com/office/drawing/2014/main" id="{6FFB2766-EE15-446C-BF47-12CF2A141CC0}"/>
              </a:ext>
            </a:extLst>
          </p:cNvPr>
          <p:cNvSpPr txBox="1">
            <a:spLocks/>
          </p:cNvSpPr>
          <p:nvPr/>
        </p:nvSpPr>
        <p:spPr>
          <a:xfrm>
            <a:off x="702121" y="3204222"/>
            <a:ext cx="429660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And the number of nodes in each level 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100EBE-7917-4CAF-B74F-1A7B13F36B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9642" y="3024005"/>
            <a:ext cx="1714500" cy="7524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1EADCB2-11AC-4FBA-81F4-280C36F36054}"/>
              </a:ext>
            </a:extLst>
          </p:cNvPr>
          <p:cNvSpPr txBox="1"/>
          <p:nvPr/>
        </p:nvSpPr>
        <p:spPr>
          <a:xfrm>
            <a:off x="5675821" y="811310"/>
            <a:ext cx="248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Claim: O(log n)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sp>
        <p:nvSpPr>
          <p:cNvPr id="4" name="Google Shape;642;p21">
            <a:extLst>
              <a:ext uri="{FF2B5EF4-FFF2-40B4-BE49-F238E27FC236}">
                <a16:creationId xmlns:a16="http://schemas.microsoft.com/office/drawing/2014/main" id="{47C510DC-8A35-4513-BCF2-B291C05F344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435756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endParaRPr lang="en-US" sz="1000"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E362356A-198A-4DAE-849F-D3F8CA8158FE}"/>
              </a:ext>
            </a:extLst>
          </p:cNvPr>
          <p:cNvSpPr txBox="1">
            <a:spLocks/>
          </p:cNvSpPr>
          <p:nvPr/>
        </p:nvSpPr>
        <p:spPr>
          <a:xfrm>
            <a:off x="846900" y="1307786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400" b="1" dirty="0">
                <a:sym typeface="Barlow Condensed SemiBold"/>
              </a:rPr>
              <a:t>Analysis 1: A Rough Proof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C71835B5-517E-426D-9D42-7852BAC471FB}"/>
              </a:ext>
            </a:extLst>
          </p:cNvPr>
          <p:cNvSpPr txBox="1">
            <a:spLocks/>
          </p:cNvSpPr>
          <p:nvPr/>
        </p:nvSpPr>
        <p:spPr>
          <a:xfrm>
            <a:off x="702121" y="1773174"/>
            <a:ext cx="793134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1. What’s the expected number of nodes in each level?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8" name="Google Shape;452;p17">
            <a:extLst>
              <a:ext uri="{FF2B5EF4-FFF2-40B4-BE49-F238E27FC236}">
                <a16:creationId xmlns:a16="http://schemas.microsoft.com/office/drawing/2014/main" id="{6C1EF407-C42B-434B-B13B-BC0B361F1A22}"/>
              </a:ext>
            </a:extLst>
          </p:cNvPr>
          <p:cNvSpPr txBox="1">
            <a:spLocks/>
          </p:cNvSpPr>
          <p:nvPr/>
        </p:nvSpPr>
        <p:spPr>
          <a:xfrm>
            <a:off x="702121" y="2480326"/>
            <a:ext cx="1393379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We have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1" name="Google Shape;452;p17">
            <a:extLst>
              <a:ext uri="{FF2B5EF4-FFF2-40B4-BE49-F238E27FC236}">
                <a16:creationId xmlns:a16="http://schemas.microsoft.com/office/drawing/2014/main" id="{6FFB2766-EE15-446C-BF47-12CF2A141CC0}"/>
              </a:ext>
            </a:extLst>
          </p:cNvPr>
          <p:cNvSpPr txBox="1">
            <a:spLocks/>
          </p:cNvSpPr>
          <p:nvPr/>
        </p:nvSpPr>
        <p:spPr>
          <a:xfrm>
            <a:off x="702121" y="3204222"/>
            <a:ext cx="1301939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And thus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BC6EF8-7225-4BF9-A7E0-0F82DEAC33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9862" y="2466797"/>
            <a:ext cx="3724275" cy="419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6A3FFD-6369-4EC3-B32B-219EFABB56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5711" y="3233198"/>
            <a:ext cx="1552575" cy="381000"/>
          </a:xfrm>
          <a:prstGeom prst="rect">
            <a:avLst/>
          </a:prstGeom>
        </p:spPr>
      </p:pic>
      <p:sp>
        <p:nvSpPr>
          <p:cNvPr id="14" name="Google Shape;452;p17">
            <a:extLst>
              <a:ext uri="{FF2B5EF4-FFF2-40B4-BE49-F238E27FC236}">
                <a16:creationId xmlns:a16="http://schemas.microsoft.com/office/drawing/2014/main" id="{10087DBB-6864-4E21-B4A7-744E441DB23A}"/>
              </a:ext>
            </a:extLst>
          </p:cNvPr>
          <p:cNvSpPr txBox="1">
            <a:spLocks/>
          </p:cNvSpPr>
          <p:nvPr/>
        </p:nvSpPr>
        <p:spPr>
          <a:xfrm>
            <a:off x="702121" y="3937242"/>
            <a:ext cx="1552575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From which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82A08AA-3E95-47B9-864D-7FCBA7D490F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5711" y="3928118"/>
            <a:ext cx="1704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sp>
        <p:nvSpPr>
          <p:cNvPr id="4" name="Google Shape;642;p21">
            <a:extLst>
              <a:ext uri="{FF2B5EF4-FFF2-40B4-BE49-F238E27FC236}">
                <a16:creationId xmlns:a16="http://schemas.microsoft.com/office/drawing/2014/main" id="{47C510DC-8A35-4513-BCF2-B291C05F344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435756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endParaRPr lang="en-US" sz="1000"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E362356A-198A-4DAE-849F-D3F8CA8158FE}"/>
              </a:ext>
            </a:extLst>
          </p:cNvPr>
          <p:cNvSpPr txBox="1">
            <a:spLocks/>
          </p:cNvSpPr>
          <p:nvPr/>
        </p:nvSpPr>
        <p:spPr>
          <a:xfrm>
            <a:off x="846900" y="1307786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400" b="1" dirty="0">
                <a:sym typeface="Barlow Condensed SemiBold"/>
              </a:rPr>
              <a:t>Analysis 1: A Rough Proof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C71835B5-517E-426D-9D42-7852BAC471FB}"/>
              </a:ext>
            </a:extLst>
          </p:cNvPr>
          <p:cNvSpPr txBox="1">
            <a:spLocks/>
          </p:cNvSpPr>
          <p:nvPr/>
        </p:nvSpPr>
        <p:spPr>
          <a:xfrm>
            <a:off x="702121" y="1765554"/>
            <a:ext cx="793134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2. What’s the expected maximum level?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8" name="Google Shape;452;p17">
            <a:extLst>
              <a:ext uri="{FF2B5EF4-FFF2-40B4-BE49-F238E27FC236}">
                <a16:creationId xmlns:a16="http://schemas.microsoft.com/office/drawing/2014/main" id="{6C1EF407-C42B-434B-B13B-BC0B361F1A22}"/>
              </a:ext>
            </a:extLst>
          </p:cNvPr>
          <p:cNvSpPr txBox="1">
            <a:spLocks/>
          </p:cNvSpPr>
          <p:nvPr/>
        </p:nvSpPr>
        <p:spPr>
          <a:xfrm>
            <a:off x="702121" y="2440306"/>
            <a:ext cx="3145979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We obtain this by solving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1" name="Google Shape;452;p17">
            <a:extLst>
              <a:ext uri="{FF2B5EF4-FFF2-40B4-BE49-F238E27FC236}">
                <a16:creationId xmlns:a16="http://schemas.microsoft.com/office/drawing/2014/main" id="{6FFB2766-EE15-446C-BF47-12CF2A141CC0}"/>
              </a:ext>
            </a:extLst>
          </p:cNvPr>
          <p:cNvSpPr txBox="1">
            <a:spLocks/>
          </p:cNvSpPr>
          <p:nvPr/>
        </p:nvSpPr>
        <p:spPr>
          <a:xfrm>
            <a:off x="702121" y="3200008"/>
            <a:ext cx="1301939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Hence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32109F-BD8F-4332-9D96-1F69771C80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7597" y="2393439"/>
            <a:ext cx="3133725" cy="485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925EFF-790F-454A-B9A3-52384F818C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00" t="1824" r="1"/>
          <a:stretch/>
        </p:blipFill>
        <p:spPr>
          <a:xfrm>
            <a:off x="3764279" y="3200008"/>
            <a:ext cx="2520315" cy="4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sp>
        <p:nvSpPr>
          <p:cNvPr id="4" name="Google Shape;642;p21">
            <a:extLst>
              <a:ext uri="{FF2B5EF4-FFF2-40B4-BE49-F238E27FC236}">
                <a16:creationId xmlns:a16="http://schemas.microsoft.com/office/drawing/2014/main" id="{47C510DC-8A35-4513-BCF2-B291C05F344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435756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endParaRPr lang="en-US" sz="1000"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E362356A-198A-4DAE-849F-D3F8CA8158FE}"/>
              </a:ext>
            </a:extLst>
          </p:cNvPr>
          <p:cNvSpPr txBox="1">
            <a:spLocks/>
          </p:cNvSpPr>
          <p:nvPr/>
        </p:nvSpPr>
        <p:spPr>
          <a:xfrm>
            <a:off x="846900" y="1307786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400" b="1" dirty="0">
                <a:sym typeface="Barlow Condensed SemiBold"/>
              </a:rPr>
              <a:t>Analysis 1: A Rough Proof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C71835B5-517E-426D-9D42-7852BAC471FB}"/>
              </a:ext>
            </a:extLst>
          </p:cNvPr>
          <p:cNvSpPr txBox="1">
            <a:spLocks/>
          </p:cNvSpPr>
          <p:nvPr/>
        </p:nvSpPr>
        <p:spPr>
          <a:xfrm>
            <a:off x="702121" y="1765554"/>
            <a:ext cx="793134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3. What’s the expected number of nodes we’ll traverse at each level?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38FC41E-DF02-48C3-A3BB-4DEF59481F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6263" y="2277991"/>
            <a:ext cx="351473" cy="8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sp>
        <p:nvSpPr>
          <p:cNvPr id="4" name="Google Shape;642;p21">
            <a:extLst>
              <a:ext uri="{FF2B5EF4-FFF2-40B4-BE49-F238E27FC236}">
                <a16:creationId xmlns:a16="http://schemas.microsoft.com/office/drawing/2014/main" id="{47C510DC-8A35-4513-BCF2-B291C05F344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435756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endParaRPr lang="en-US" sz="1000"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E362356A-198A-4DAE-849F-D3F8CA8158FE}"/>
              </a:ext>
            </a:extLst>
          </p:cNvPr>
          <p:cNvSpPr txBox="1">
            <a:spLocks/>
          </p:cNvSpPr>
          <p:nvPr/>
        </p:nvSpPr>
        <p:spPr>
          <a:xfrm>
            <a:off x="846900" y="1307786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400" b="1" dirty="0">
                <a:sym typeface="Barlow Condensed SemiBold"/>
              </a:rPr>
              <a:t>Analysis 1: A Rough Proof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C71835B5-517E-426D-9D42-7852BAC471FB}"/>
              </a:ext>
            </a:extLst>
          </p:cNvPr>
          <p:cNvSpPr txBox="1">
            <a:spLocks/>
          </p:cNvSpPr>
          <p:nvPr/>
        </p:nvSpPr>
        <p:spPr>
          <a:xfrm>
            <a:off x="702121" y="1765554"/>
            <a:ext cx="793134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4. What’s the time complexity of search?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1CD74-A0A0-41F6-929E-946BA1F281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4628" y="2647767"/>
            <a:ext cx="4886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sp>
        <p:nvSpPr>
          <p:cNvPr id="4" name="Google Shape;642;p21">
            <a:extLst>
              <a:ext uri="{FF2B5EF4-FFF2-40B4-BE49-F238E27FC236}">
                <a16:creationId xmlns:a16="http://schemas.microsoft.com/office/drawing/2014/main" id="{303D79AE-FEC8-4274-AB73-56FFC4F6BD2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B9FC80E7-5CFB-43D6-A7C5-7F5DAE6FED7B}"/>
              </a:ext>
            </a:extLst>
          </p:cNvPr>
          <p:cNvSpPr txBox="1">
            <a:spLocks/>
          </p:cNvSpPr>
          <p:nvPr/>
        </p:nvSpPr>
        <p:spPr>
          <a:xfrm>
            <a:off x="846900" y="1307786"/>
            <a:ext cx="757320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400" b="1" dirty="0">
                <a:sym typeface="Barlow Condensed SemiBold"/>
              </a:rPr>
              <a:t>Analysis 2: A More Detailed Proof Inspired by the Primary Paper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E20FC699-D24C-4AE1-96DD-0A4156F3A331}"/>
              </a:ext>
            </a:extLst>
          </p:cNvPr>
          <p:cNvSpPr txBox="1">
            <a:spLocks/>
          </p:cNvSpPr>
          <p:nvPr/>
        </p:nvSpPr>
        <p:spPr>
          <a:xfrm>
            <a:off x="702121" y="1765554"/>
            <a:ext cx="7931340" cy="224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The main idea: </a:t>
            </a:r>
            <a:r>
              <a:rPr lang="en-US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backtrack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 the search path and act as if the level of each node </a:t>
            </a:r>
            <a:r>
              <a:rPr lang="en-US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is not determined 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until we observe it in the backtracking process.</a:t>
            </a:r>
          </a:p>
          <a:p>
            <a:pPr marL="158750">
              <a:buClrTx/>
              <a:buSzPct val="100000"/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1600" dirty="0">
                <a:solidFill>
                  <a:schemeClr val="bg1"/>
                </a:solidFill>
                <a:latin typeface="Arvo"/>
                <a:ea typeface="Arvo"/>
                <a:cs typeface="Arvo"/>
                <a:sym typeface="Arvo"/>
              </a:rPr>
              <a:t>At any particular point in the backward path, we will be at a certain node in the skip list. Now we have two choice: </a:t>
            </a:r>
            <a:r>
              <a:rPr lang="en-US" altLang="zh-CN" sz="1600" b="1" dirty="0">
                <a:solidFill>
                  <a:schemeClr val="bg1"/>
                </a:solidFill>
                <a:latin typeface="Arvo"/>
                <a:ea typeface="Arvo"/>
                <a:cs typeface="Arvo"/>
                <a:sym typeface="Arvo"/>
              </a:rPr>
              <a:t>climb up </a:t>
            </a:r>
            <a:r>
              <a:rPr lang="en-US" altLang="zh-CN" sz="1600" dirty="0">
                <a:solidFill>
                  <a:schemeClr val="bg1"/>
                </a:solidFill>
                <a:latin typeface="Arvo"/>
                <a:ea typeface="Arvo"/>
                <a:cs typeface="Arvo"/>
                <a:sym typeface="Arvo"/>
              </a:rPr>
              <a:t>and </a:t>
            </a:r>
            <a:r>
              <a:rPr lang="en-US" altLang="zh-CN" sz="1600" b="1" dirty="0">
                <a:solidFill>
                  <a:schemeClr val="bg1"/>
                </a:solidFill>
                <a:latin typeface="Arvo"/>
                <a:ea typeface="Arvo"/>
                <a:cs typeface="Arvo"/>
                <a:sym typeface="Arvo"/>
              </a:rPr>
              <a:t>climb left</a:t>
            </a:r>
            <a:r>
              <a:rPr lang="en-US" altLang="zh-CN" sz="1600" dirty="0">
                <a:solidFill>
                  <a:schemeClr val="bg1"/>
                </a:solidFill>
                <a:latin typeface="Arvo"/>
                <a:ea typeface="Arvo"/>
                <a:cs typeface="Arvo"/>
                <a:sym typeface="Arvo"/>
              </a:rPr>
              <a:t>.</a:t>
            </a:r>
          </a:p>
          <a:p>
            <a:pPr marL="158750">
              <a:buClrTx/>
              <a:buSzPct val="100000"/>
            </a:pPr>
            <a:endParaRPr lang="en-US" altLang="zh-CN" sz="1600" dirty="0">
              <a:solidFill>
                <a:schemeClr val="bg1"/>
              </a:solidFill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1600" dirty="0">
                <a:solidFill>
                  <a:schemeClr val="bg1"/>
                </a:solidFill>
                <a:latin typeface="Arvo"/>
                <a:ea typeface="Arvo"/>
                <a:cs typeface="Arvo"/>
                <a:sym typeface="Arvo"/>
              </a:rPr>
              <a:t>Probability of climbing up: p</a:t>
            </a:r>
          </a:p>
          <a:p>
            <a:pPr marL="158750">
              <a:buClrTx/>
              <a:buSzPct val="100000"/>
            </a:pPr>
            <a:r>
              <a:rPr lang="en-US" altLang="zh-CN" sz="1600" dirty="0">
                <a:solidFill>
                  <a:schemeClr val="bg1"/>
                </a:solidFill>
                <a:latin typeface="Arvo"/>
                <a:ea typeface="Arvo"/>
                <a:cs typeface="Arvo"/>
                <a:sym typeface="Arvo"/>
              </a:rPr>
              <a:t>Probability of climbing left: 1-p</a:t>
            </a:r>
          </a:p>
        </p:txBody>
      </p:sp>
    </p:spTree>
    <p:extLst>
      <p:ext uri="{BB962C8B-B14F-4D97-AF65-F5344CB8AC3E}">
        <p14:creationId xmlns:p14="http://schemas.microsoft.com/office/powerpoint/2010/main" val="16587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sp>
        <p:nvSpPr>
          <p:cNvPr id="4" name="Google Shape;642;p21">
            <a:extLst>
              <a:ext uri="{FF2B5EF4-FFF2-40B4-BE49-F238E27FC236}">
                <a16:creationId xmlns:a16="http://schemas.microsoft.com/office/drawing/2014/main" id="{303D79AE-FEC8-4274-AB73-56FFC4F6BD2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B9FC80E7-5CFB-43D6-A7C5-7F5DAE6FED7B}"/>
              </a:ext>
            </a:extLst>
          </p:cNvPr>
          <p:cNvSpPr txBox="1">
            <a:spLocks/>
          </p:cNvSpPr>
          <p:nvPr/>
        </p:nvSpPr>
        <p:spPr>
          <a:xfrm>
            <a:off x="846900" y="1307786"/>
            <a:ext cx="757320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400" b="1" dirty="0">
                <a:sym typeface="Barlow Condensed SemiBold"/>
              </a:rPr>
              <a:t>Analysis 2: A More Detailed Proof Inspired by the Primary Paper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E20FC699-D24C-4AE1-96DD-0A4156F3A331}"/>
              </a:ext>
            </a:extLst>
          </p:cNvPr>
          <p:cNvSpPr txBox="1">
            <a:spLocks/>
          </p:cNvSpPr>
          <p:nvPr/>
        </p:nvSpPr>
        <p:spPr>
          <a:xfrm>
            <a:off x="702121" y="1765554"/>
            <a:ext cx="7931340" cy="64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Define C(k) as the number steps we’ve gone through in the backtrack path when we still have k layers to climb. Then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8A2BA6-13FE-4334-8AE8-F2809ED4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84" y="2879656"/>
            <a:ext cx="4499877" cy="22638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621343-24DB-4A36-BFEC-9FDE9C84823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6460" y="2372650"/>
            <a:ext cx="5851080" cy="398199"/>
          </a:xfrm>
          <a:prstGeom prst="rect">
            <a:avLst/>
          </a:prstGeom>
        </p:spPr>
      </p:pic>
      <p:sp>
        <p:nvSpPr>
          <p:cNvPr id="10" name="Google Shape;452;p17">
            <a:extLst>
              <a:ext uri="{FF2B5EF4-FFF2-40B4-BE49-F238E27FC236}">
                <a16:creationId xmlns:a16="http://schemas.microsoft.com/office/drawing/2014/main" id="{48BBEB91-4E91-43C1-B024-C15DEF752F71}"/>
              </a:ext>
            </a:extLst>
          </p:cNvPr>
          <p:cNvSpPr txBox="1">
            <a:spLocks/>
          </p:cNvSpPr>
          <p:nvPr/>
        </p:nvSpPr>
        <p:spPr>
          <a:xfrm>
            <a:off x="747841" y="2781082"/>
            <a:ext cx="3184079" cy="39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which implies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2E001C-B4E3-4F0D-BE11-12E42AE8FA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6090" y="2761106"/>
            <a:ext cx="1238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1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latin typeface="Arial Narrow" panose="020B0606020202030204" pitchFamily="34" charset="0"/>
              </a:rPr>
              <a:t>Chapter 1</a:t>
            </a:r>
            <a:br>
              <a:rPr lang="en-US" altLang="zh-CN" dirty="0"/>
            </a:br>
            <a:r>
              <a:rPr lang="en-US" altLang="zh-CN" sz="5400" dirty="0">
                <a:latin typeface="Bahnschrift SemiBold" panose="020B0502040204020203" pitchFamily="34" charset="0"/>
              </a:rPr>
              <a:t>Introduction</a:t>
            </a:r>
            <a:endParaRPr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3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"/>
    </mc:Choice>
    <mc:Fallback xmlns="">
      <p:transition spd="slow" advTm="61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sp>
        <p:nvSpPr>
          <p:cNvPr id="4" name="Google Shape;642;p21">
            <a:extLst>
              <a:ext uri="{FF2B5EF4-FFF2-40B4-BE49-F238E27FC236}">
                <a16:creationId xmlns:a16="http://schemas.microsoft.com/office/drawing/2014/main" id="{303D79AE-FEC8-4274-AB73-56FFC4F6BD2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B9FC80E7-5CFB-43D6-A7C5-7F5DAE6FED7B}"/>
              </a:ext>
            </a:extLst>
          </p:cNvPr>
          <p:cNvSpPr txBox="1">
            <a:spLocks/>
          </p:cNvSpPr>
          <p:nvPr/>
        </p:nvSpPr>
        <p:spPr>
          <a:xfrm>
            <a:off x="846900" y="1307786"/>
            <a:ext cx="757320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400" b="1" dirty="0">
                <a:sym typeface="Barlow Condensed SemiBold"/>
              </a:rPr>
              <a:t>Analysis 2: A More Detailed Proof Inspired by the Primary Paper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E20FC699-D24C-4AE1-96DD-0A4156F3A331}"/>
              </a:ext>
            </a:extLst>
          </p:cNvPr>
          <p:cNvSpPr txBox="1">
            <a:spLocks/>
          </p:cNvSpPr>
          <p:nvPr/>
        </p:nvSpPr>
        <p:spPr>
          <a:xfrm>
            <a:off x="702121" y="1765554"/>
            <a:ext cx="7931340" cy="19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Note that this is based on the assumption that the list is infinite, that is, we are able to </a:t>
            </a:r>
            <a:r>
              <a:rPr lang="en-US" sz="1600" b="1" dirty="0">
                <a:solidFill>
                  <a:schemeClr val="bg1"/>
                </a:solidFill>
                <a:latin typeface="Arvo"/>
                <a:ea typeface="Arvo"/>
                <a:cs typeface="Arvo"/>
                <a:sym typeface="Arvo"/>
              </a:rPr>
              <a:t>climb left for infinite times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.</a:t>
            </a:r>
          </a:p>
          <a:p>
            <a:pPr marL="158750">
              <a:buClrTx/>
              <a:buSzPct val="100000"/>
            </a:pP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When we’ve already reached the head, we simply climb upwards, increase the C(k) </a:t>
            </a:r>
            <a:r>
              <a:rPr lang="en-US" sz="1600" b="1" dirty="0">
                <a:latin typeface="Arvo"/>
                <a:ea typeface="Arvo"/>
                <a:cs typeface="Arvo"/>
                <a:sym typeface="Arvo"/>
              </a:rPr>
              <a:t>by 1 instead of 1/p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.</a:t>
            </a:r>
          </a:p>
          <a:p>
            <a:pPr marL="158750">
              <a:buClrTx/>
              <a:buSzPct val="100000"/>
            </a:pP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And since 1/p &gt; 1, k/p is just a </a:t>
            </a:r>
            <a:r>
              <a:rPr lang="en-US" sz="1600" b="1" dirty="0">
                <a:latin typeface="Arvo"/>
                <a:ea typeface="Arvo"/>
                <a:cs typeface="Arvo"/>
                <a:sym typeface="Arvo"/>
              </a:rPr>
              <a:t>upper bound 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for C(k), which doesn’t matter.</a:t>
            </a:r>
          </a:p>
        </p:txBody>
      </p:sp>
    </p:spTree>
    <p:extLst>
      <p:ext uri="{BB962C8B-B14F-4D97-AF65-F5344CB8AC3E}">
        <p14:creationId xmlns:p14="http://schemas.microsoft.com/office/powerpoint/2010/main" val="302683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sp>
        <p:nvSpPr>
          <p:cNvPr id="4" name="Google Shape;642;p21">
            <a:extLst>
              <a:ext uri="{FF2B5EF4-FFF2-40B4-BE49-F238E27FC236}">
                <a16:creationId xmlns:a16="http://schemas.microsoft.com/office/drawing/2014/main" id="{303D79AE-FEC8-4274-AB73-56FFC4F6BD2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B9FC80E7-5CFB-43D6-A7C5-7F5DAE6FED7B}"/>
              </a:ext>
            </a:extLst>
          </p:cNvPr>
          <p:cNvSpPr txBox="1">
            <a:spLocks/>
          </p:cNvSpPr>
          <p:nvPr/>
        </p:nvSpPr>
        <p:spPr>
          <a:xfrm>
            <a:off x="846900" y="1307786"/>
            <a:ext cx="757320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400" b="1" dirty="0">
                <a:sym typeface="Barlow Condensed SemiBold"/>
              </a:rPr>
              <a:t>Analysis 2: A More Detailed Proof Inspired by the Primary Paper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E20FC699-D24C-4AE1-96DD-0A4156F3A331}"/>
              </a:ext>
            </a:extLst>
          </p:cNvPr>
          <p:cNvSpPr txBox="1">
            <a:spLocks/>
          </p:cNvSpPr>
          <p:nvPr/>
        </p:nvSpPr>
        <p:spPr>
          <a:xfrm>
            <a:off x="702121" y="1765554"/>
            <a:ext cx="7931340" cy="41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In addition, the probability of maximum level greater than k is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FE12C0-3E82-466C-8AD5-057859560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24" t="1023" r="2405"/>
          <a:stretch/>
        </p:blipFill>
        <p:spPr>
          <a:xfrm>
            <a:off x="3947159" y="2185222"/>
            <a:ext cx="1249681" cy="342652"/>
          </a:xfrm>
          <a:prstGeom prst="rect">
            <a:avLst/>
          </a:prstGeom>
        </p:spPr>
      </p:pic>
      <p:sp>
        <p:nvSpPr>
          <p:cNvPr id="8" name="Google Shape;452;p17">
            <a:extLst>
              <a:ext uri="{FF2B5EF4-FFF2-40B4-BE49-F238E27FC236}">
                <a16:creationId xmlns:a16="http://schemas.microsoft.com/office/drawing/2014/main" id="{A8173578-C395-43D1-B22F-AEE0915CED42}"/>
              </a:ext>
            </a:extLst>
          </p:cNvPr>
          <p:cNvSpPr txBox="1">
            <a:spLocks/>
          </p:cNvSpPr>
          <p:nvPr/>
        </p:nvSpPr>
        <p:spPr>
          <a:xfrm>
            <a:off x="702121" y="2536325"/>
            <a:ext cx="7931340" cy="41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which is at most                due to the </a:t>
            </a:r>
            <a:r>
              <a:rPr lang="en-US" sz="1600" b="1" dirty="0">
                <a:latin typeface="Arvo"/>
                <a:ea typeface="Arvo"/>
                <a:cs typeface="Arvo"/>
                <a:sym typeface="Arvo"/>
              </a:rPr>
              <a:t>Bernoulli Inequality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4F6E8E-E0EE-4213-AD4D-BA40232810C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7947" y="2590201"/>
            <a:ext cx="581025" cy="314325"/>
          </a:xfrm>
          <a:prstGeom prst="rect">
            <a:avLst/>
          </a:prstGeom>
        </p:spPr>
      </p:pic>
      <p:sp>
        <p:nvSpPr>
          <p:cNvPr id="11" name="Google Shape;452;p17">
            <a:extLst>
              <a:ext uri="{FF2B5EF4-FFF2-40B4-BE49-F238E27FC236}">
                <a16:creationId xmlns:a16="http://schemas.microsoft.com/office/drawing/2014/main" id="{B63B4E07-7033-47F0-83ED-BB1D80908141}"/>
              </a:ext>
            </a:extLst>
          </p:cNvPr>
          <p:cNvSpPr txBox="1">
            <a:spLocks/>
          </p:cNvSpPr>
          <p:nvPr/>
        </p:nvSpPr>
        <p:spPr>
          <a:xfrm>
            <a:off x="702121" y="3013485"/>
            <a:ext cx="7931340" cy="41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From this we can calculate that the expected maximum level is at most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FD5A49-1E79-42B3-8631-1A5C2E4B33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3378" y="3490645"/>
            <a:ext cx="20288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1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sp>
        <p:nvSpPr>
          <p:cNvPr id="4" name="Google Shape;642;p21">
            <a:extLst>
              <a:ext uri="{FF2B5EF4-FFF2-40B4-BE49-F238E27FC236}">
                <a16:creationId xmlns:a16="http://schemas.microsoft.com/office/drawing/2014/main" id="{303D79AE-FEC8-4274-AB73-56FFC4F6BD2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B9FC80E7-5CFB-43D6-A7C5-7F5DAE6FED7B}"/>
              </a:ext>
            </a:extLst>
          </p:cNvPr>
          <p:cNvSpPr txBox="1">
            <a:spLocks/>
          </p:cNvSpPr>
          <p:nvPr/>
        </p:nvSpPr>
        <p:spPr>
          <a:xfrm>
            <a:off x="846900" y="1307786"/>
            <a:ext cx="757320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400" b="1" dirty="0">
                <a:sym typeface="Barlow Condensed SemiBold"/>
              </a:rPr>
              <a:t>Analysis 2: A More Detailed Proof Inspired by the Primary Paper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E20FC699-D24C-4AE1-96DD-0A4156F3A331}"/>
              </a:ext>
            </a:extLst>
          </p:cNvPr>
          <p:cNvSpPr txBox="1">
            <a:spLocks/>
          </p:cNvSpPr>
          <p:nvPr/>
        </p:nvSpPr>
        <p:spPr>
          <a:xfrm>
            <a:off x="702121" y="1765554"/>
            <a:ext cx="7931340" cy="41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Combine our results, the steps are no more than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5A2B5-8C2A-4B9D-BEF2-BD973F1B48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603" y="2250948"/>
            <a:ext cx="7572375" cy="1038225"/>
          </a:xfrm>
          <a:prstGeom prst="rect">
            <a:avLst/>
          </a:prstGeom>
        </p:spPr>
      </p:pic>
      <p:sp>
        <p:nvSpPr>
          <p:cNvPr id="13" name="Google Shape;452;p17">
            <a:extLst>
              <a:ext uri="{FF2B5EF4-FFF2-40B4-BE49-F238E27FC236}">
                <a16:creationId xmlns:a16="http://schemas.microsoft.com/office/drawing/2014/main" id="{3BF7BA9E-9629-45C0-ABE4-8392090ED9C3}"/>
              </a:ext>
            </a:extLst>
          </p:cNvPr>
          <p:cNvSpPr txBox="1">
            <a:spLocks/>
          </p:cNvSpPr>
          <p:nvPr/>
        </p:nvSpPr>
        <p:spPr>
          <a:xfrm>
            <a:off x="702121" y="3289173"/>
            <a:ext cx="7931340" cy="419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which indicates that the complexity is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O(log n)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2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Search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88C07E-4A4E-4E8F-975D-8AAE073A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664" y="3640424"/>
            <a:ext cx="4968671" cy="243861"/>
          </a:xfrm>
          <a:prstGeom prst="rect">
            <a:avLst/>
          </a:prstGeom>
        </p:spPr>
      </p:pic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B71BA11A-9424-4969-8CC8-392950820615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-&gt;Worst Case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8" name="Google Shape;452;p17">
            <a:extLst>
              <a:ext uri="{FF2B5EF4-FFF2-40B4-BE49-F238E27FC236}">
                <a16:creationId xmlns:a16="http://schemas.microsoft.com/office/drawing/2014/main" id="{5C21C8DE-9813-4C57-9641-AC25FA3D5225}"/>
              </a:ext>
            </a:extLst>
          </p:cNvPr>
          <p:cNvSpPr txBox="1">
            <a:spLocks/>
          </p:cNvSpPr>
          <p:nvPr/>
        </p:nvSpPr>
        <p:spPr>
          <a:xfrm>
            <a:off x="510540" y="1699828"/>
            <a:ext cx="7993381" cy="170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 algn="ctr">
              <a:buClrTx/>
              <a:buSzPct val="100000"/>
            </a:pPr>
            <a:r>
              <a:rPr lang="en-US" sz="2000" dirty="0">
                <a:latin typeface="Arvo"/>
                <a:ea typeface="Arvo"/>
                <a:cs typeface="Arvo"/>
                <a:sym typeface="Arvo"/>
              </a:rPr>
              <a:t>In worst case, the skip list degrades into a normal linked list!</a:t>
            </a:r>
          </a:p>
          <a:p>
            <a:pPr marL="158750" algn="ctr">
              <a:buClrTx/>
              <a:buSzPct val="100000"/>
            </a:pPr>
            <a:endParaRPr lang="en-US" altLang="zh-CN" sz="2000" dirty="0">
              <a:latin typeface="Arvo"/>
              <a:sym typeface="Arvo"/>
            </a:endParaRPr>
          </a:p>
          <a:p>
            <a:pPr marL="158750" algn="ctr">
              <a:buClrTx/>
              <a:buSzPct val="100000"/>
            </a:pPr>
            <a:r>
              <a:rPr lang="zh-CN" altLang="en-US" sz="2000" dirty="0">
                <a:latin typeface="Arvo"/>
                <a:sym typeface="Arvo"/>
              </a:rPr>
              <a:t>↓</a:t>
            </a:r>
            <a:endParaRPr lang="en-US" altLang="zh-CN" sz="2000" dirty="0">
              <a:latin typeface="Arvo"/>
              <a:sym typeface="Arvo"/>
            </a:endParaRPr>
          </a:p>
          <a:p>
            <a:pPr marL="158750" algn="ctr">
              <a:buClrTx/>
              <a:buSzPct val="100000"/>
            </a:pP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  <a:sym typeface="Arvo"/>
            </a:endParaRPr>
          </a:p>
          <a:p>
            <a:pPr marL="158750" algn="ctr">
              <a:buClrTx/>
              <a:buSzPct val="100000"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O(n) for search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348571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Insertion</a:t>
            </a:r>
            <a:endParaRPr dirty="0"/>
          </a:p>
        </p:txBody>
      </p:sp>
      <p:sp>
        <p:nvSpPr>
          <p:cNvPr id="48" name="Google Shape;642;p21">
            <a:extLst>
              <a:ext uri="{FF2B5EF4-FFF2-40B4-BE49-F238E27FC236}">
                <a16:creationId xmlns:a16="http://schemas.microsoft.com/office/drawing/2014/main" id="{771F7A6E-2197-4DD5-80A7-7AFBA7001272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5" name="Google Shape;452;p17">
            <a:extLst>
              <a:ext uri="{FF2B5EF4-FFF2-40B4-BE49-F238E27FC236}">
                <a16:creationId xmlns:a16="http://schemas.microsoft.com/office/drawing/2014/main" id="{2056F991-1546-4A5E-AD4D-36EDE6C423EC}"/>
              </a:ext>
            </a:extLst>
          </p:cNvPr>
          <p:cNvSpPr txBox="1">
            <a:spLocks/>
          </p:cNvSpPr>
          <p:nvPr/>
        </p:nvSpPr>
        <p:spPr>
          <a:xfrm>
            <a:off x="576511" y="1394276"/>
            <a:ext cx="8289689" cy="357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altLang="zh-CN" sz="2000" dirty="0">
                <a:latin typeface="Arvo"/>
                <a:ea typeface="Arvo"/>
                <a:cs typeface="Arvo"/>
                <a:sym typeface="Arvo"/>
              </a:rPr>
              <a:t>Judge if insertion needed - </a:t>
            </a:r>
            <a:r>
              <a:rPr lang="en-US" altLang="zh-CN" sz="2000" b="1" dirty="0">
                <a:latin typeface="Calisto MT" panose="02040603050505030304" pitchFamily="18" charset="0"/>
                <a:sym typeface="Arvo"/>
              </a:rPr>
              <a:t>O(log n)</a:t>
            </a:r>
            <a:endParaRPr lang="en-US" sz="2000" dirty="0"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endParaRPr lang="en-US" sz="2000" dirty="0"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sz="2000" dirty="0">
                <a:latin typeface="Arvo"/>
                <a:ea typeface="Arvo"/>
                <a:cs typeface="Arvo"/>
                <a:sym typeface="Arvo"/>
              </a:rPr>
              <a:t>Process of finding positions to insert - </a:t>
            </a:r>
            <a:r>
              <a:rPr lang="en-US" sz="2000" b="1" dirty="0">
                <a:latin typeface="Calisto MT" panose="02040603050505030304" pitchFamily="18" charset="0"/>
                <a:sym typeface="Arvo"/>
              </a:rPr>
              <a:t>O(log n)</a:t>
            </a:r>
          </a:p>
          <a:p>
            <a:pPr marL="158750">
              <a:buClrTx/>
              <a:buSzPct val="100000"/>
            </a:pPr>
            <a:endParaRPr lang="en-US" sz="2000" b="1" dirty="0">
              <a:latin typeface="Calisto MT" panose="02040603050505030304" pitchFamily="18" charset="0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latin typeface="Arvo"/>
                <a:ea typeface="Arvo"/>
                <a:cs typeface="Arvo"/>
                <a:sym typeface="Arvo"/>
              </a:rPr>
              <a:t>Insert one node - </a:t>
            </a:r>
            <a:r>
              <a:rPr lang="en-US" altLang="zh-CN" sz="2000" b="1" dirty="0">
                <a:latin typeface="Calisto MT" panose="02040603050505030304" pitchFamily="18" charset="0"/>
                <a:sym typeface="Arvo"/>
              </a:rPr>
              <a:t>O(1)</a:t>
            </a:r>
          </a:p>
          <a:p>
            <a:pPr marL="158750">
              <a:buClrTx/>
              <a:buSzPct val="100000"/>
            </a:pPr>
            <a:endParaRPr lang="en-US" altLang="zh-CN" sz="2000" b="1" dirty="0">
              <a:latin typeface="Calisto MT" panose="02040603050505030304" pitchFamily="18" charset="0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latin typeface="Arvo"/>
                <a:ea typeface="Arvo"/>
                <a:cs typeface="Arvo"/>
                <a:sym typeface="Arvo"/>
              </a:rPr>
              <a:t>Times of insertion (layers) - </a:t>
            </a:r>
            <a:r>
              <a:rPr lang="en-US" altLang="zh-CN" sz="2000" b="1" dirty="0">
                <a:latin typeface="Calisto MT" panose="02040603050505030304" pitchFamily="18" charset="0"/>
                <a:sym typeface="Arvo"/>
              </a:rPr>
              <a:t>O(1)</a:t>
            </a:r>
          </a:p>
          <a:p>
            <a:pPr marL="158750">
              <a:buClrTx/>
              <a:buSzPct val="100000"/>
            </a:pPr>
            <a:endParaRPr lang="en-US" altLang="zh-CN" sz="2000" b="1" dirty="0">
              <a:latin typeface="Calisto MT" panose="02040603050505030304" pitchFamily="18" charset="0"/>
              <a:sym typeface="Arvo"/>
            </a:endParaRPr>
          </a:p>
          <a:p>
            <a:pPr marL="158750">
              <a:buClrTx/>
              <a:buSzPct val="100000"/>
            </a:pPr>
            <a:endParaRPr lang="en-US" altLang="zh-CN" sz="2000" b="1" dirty="0">
              <a:latin typeface="Calisto MT" panose="02040603050505030304" pitchFamily="18" charset="0"/>
              <a:sym typeface="Arvo"/>
            </a:endParaRPr>
          </a:p>
          <a:p>
            <a:pPr marL="158750">
              <a:buClrTx/>
              <a:buSzPct val="100000"/>
            </a:pPr>
            <a:endParaRPr lang="en-US" altLang="zh-CN" sz="2000" dirty="0"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Total -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O(log n) + O(log n) + O(1)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*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O(1) = O(log n)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2B80D7-D410-46AE-9930-604F03B60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</a:blip>
          <a:srcRect t="48638" b="25819"/>
          <a:stretch/>
        </p:blipFill>
        <p:spPr>
          <a:xfrm>
            <a:off x="770700" y="3684837"/>
            <a:ext cx="7064881" cy="7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Insertion</a:t>
            </a:r>
            <a:endParaRPr dirty="0"/>
          </a:p>
        </p:txBody>
      </p:sp>
      <p:sp>
        <p:nvSpPr>
          <p:cNvPr id="5" name="Google Shape;642;p21">
            <a:extLst>
              <a:ext uri="{FF2B5EF4-FFF2-40B4-BE49-F238E27FC236}">
                <a16:creationId xmlns:a16="http://schemas.microsoft.com/office/drawing/2014/main" id="{7F327B6C-0456-4054-BF8F-1E41AB33655C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-&gt;Worst Case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6" name="Google Shape;452;p17">
            <a:extLst>
              <a:ext uri="{FF2B5EF4-FFF2-40B4-BE49-F238E27FC236}">
                <a16:creationId xmlns:a16="http://schemas.microsoft.com/office/drawing/2014/main" id="{F7DDA417-5A1F-4869-ABD2-F90E1CA2EA19}"/>
              </a:ext>
            </a:extLst>
          </p:cNvPr>
          <p:cNvSpPr txBox="1">
            <a:spLocks/>
          </p:cNvSpPr>
          <p:nvPr/>
        </p:nvSpPr>
        <p:spPr>
          <a:xfrm>
            <a:off x="576511" y="1394276"/>
            <a:ext cx="8289689" cy="357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altLang="zh-CN" sz="2000" dirty="0">
                <a:solidFill>
                  <a:srgbClr val="0070C0"/>
                </a:solidFill>
                <a:latin typeface="Arvo"/>
                <a:sym typeface="Arvo"/>
              </a:rPr>
              <a:t>Judge if insertion needed -</a:t>
            </a:r>
            <a:r>
              <a:rPr lang="en-US" altLang="zh-CN" sz="2000" dirty="0">
                <a:latin typeface="Arvo"/>
                <a:ea typeface="Arvo"/>
                <a:cs typeface="Arvo"/>
                <a:sym typeface="Arvo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alisto MT" panose="02040603050505030304" pitchFamily="18" charset="0"/>
                <a:sym typeface="Arvo"/>
              </a:rPr>
              <a:t>O(n)</a:t>
            </a:r>
            <a:endParaRPr lang="en-US" sz="2000" b="1" dirty="0">
              <a:solidFill>
                <a:srgbClr val="0070C0"/>
              </a:solidFill>
              <a:latin typeface="Calisto MT" panose="02040603050505030304" pitchFamily="18" charset="0"/>
              <a:sym typeface="Arvo"/>
            </a:endParaRPr>
          </a:p>
          <a:p>
            <a:pPr marL="158750">
              <a:buClrTx/>
              <a:buSzPct val="100000"/>
            </a:pPr>
            <a:endParaRPr lang="en-US" sz="2000" dirty="0"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sz="2000" dirty="0">
                <a:solidFill>
                  <a:srgbClr val="0070C0"/>
                </a:solidFill>
                <a:latin typeface="Arvo"/>
                <a:sym typeface="Arvo"/>
              </a:rPr>
              <a:t>Process of finding positions to insert - </a:t>
            </a:r>
            <a:r>
              <a:rPr lang="en-US" sz="2000" b="1" dirty="0">
                <a:solidFill>
                  <a:srgbClr val="0070C0"/>
                </a:solidFill>
                <a:latin typeface="Calisto MT" panose="02040603050505030304" pitchFamily="18" charset="0"/>
                <a:sym typeface="Arvo"/>
              </a:rPr>
              <a:t>O(n)</a:t>
            </a:r>
          </a:p>
          <a:p>
            <a:pPr marL="158750">
              <a:buClrTx/>
              <a:buSzPct val="100000"/>
            </a:pPr>
            <a:endParaRPr lang="en-US" sz="2000" b="1" dirty="0">
              <a:latin typeface="Calisto MT" panose="02040603050505030304" pitchFamily="18" charset="0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latin typeface="Arvo"/>
                <a:ea typeface="Arvo"/>
                <a:cs typeface="Arvo"/>
                <a:sym typeface="Arvo"/>
              </a:rPr>
              <a:t>Insert one node - </a:t>
            </a:r>
            <a:r>
              <a:rPr lang="en-US" altLang="zh-CN" sz="2000" b="1" dirty="0">
                <a:latin typeface="Calisto MT" panose="02040603050505030304" pitchFamily="18" charset="0"/>
                <a:sym typeface="Arvo"/>
              </a:rPr>
              <a:t>O(1)</a:t>
            </a:r>
          </a:p>
          <a:p>
            <a:pPr marL="158750">
              <a:buClrTx/>
              <a:buSzPct val="100000"/>
            </a:pPr>
            <a:endParaRPr lang="en-US" altLang="zh-CN" sz="2000" b="1" dirty="0">
              <a:latin typeface="Calisto MT" panose="02040603050505030304" pitchFamily="18" charset="0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solidFill>
                  <a:srgbClr val="0070C0"/>
                </a:solidFill>
                <a:latin typeface="Arvo"/>
                <a:sym typeface="Arvo"/>
              </a:rPr>
              <a:t>Times of insertion (layers) - </a:t>
            </a:r>
            <a:r>
              <a:rPr lang="zh-CN" altLang="en-US" sz="2000" dirty="0">
                <a:solidFill>
                  <a:srgbClr val="0070C0"/>
                </a:solidFill>
                <a:latin typeface="Arvo"/>
                <a:sym typeface="Arvo"/>
              </a:rPr>
              <a:t>∞</a:t>
            </a:r>
            <a:r>
              <a:rPr lang="en-US" altLang="zh-CN" sz="2000" dirty="0">
                <a:solidFill>
                  <a:srgbClr val="0070C0"/>
                </a:solidFill>
                <a:latin typeface="Arvo"/>
                <a:sym typeface="Arvo"/>
              </a:rPr>
              <a:t> ?</a:t>
            </a:r>
            <a:br>
              <a:rPr lang="en-US" altLang="zh-CN" sz="2000" dirty="0">
                <a:solidFill>
                  <a:srgbClr val="0070C0"/>
                </a:solidFill>
                <a:latin typeface="Arvo"/>
                <a:sym typeface="Arvo"/>
              </a:rPr>
            </a:br>
            <a:r>
              <a:rPr lang="en-US" altLang="zh-CN" sz="2000" dirty="0">
                <a:solidFill>
                  <a:srgbClr val="0070C0"/>
                </a:solidFill>
                <a:latin typeface="Arvo"/>
                <a:sym typeface="Arvo"/>
              </a:rPr>
              <a:t>	---&gt;Set a maximum level </a:t>
            </a:r>
            <a:r>
              <a:rPr lang="en-US" altLang="zh-CN" sz="2000" b="1" dirty="0">
                <a:solidFill>
                  <a:srgbClr val="0070C0"/>
                </a:solidFill>
                <a:latin typeface="Arvo"/>
                <a:sym typeface="Arvo"/>
              </a:rPr>
              <a:t>m</a:t>
            </a:r>
            <a:r>
              <a:rPr lang="en-US" altLang="zh-CN" sz="2000" dirty="0">
                <a:solidFill>
                  <a:srgbClr val="0070C0"/>
                </a:solidFill>
                <a:latin typeface="Arvo"/>
                <a:sym typeface="Arvo"/>
              </a:rPr>
              <a:t> (const), then </a:t>
            </a:r>
            <a:r>
              <a:rPr lang="en-US" altLang="zh-CN" sz="2000" b="1" dirty="0">
                <a:solidFill>
                  <a:srgbClr val="0070C0"/>
                </a:solidFill>
                <a:latin typeface="Calisto MT" panose="02040603050505030304" pitchFamily="18" charset="0"/>
                <a:sym typeface="Arvo"/>
              </a:rPr>
              <a:t>O(1)</a:t>
            </a:r>
          </a:p>
          <a:p>
            <a:pPr marL="158750">
              <a:buClrTx/>
              <a:buSzPct val="100000"/>
            </a:pPr>
            <a:endParaRPr lang="en-US" altLang="zh-CN" sz="2000" dirty="0"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Total -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O(n) + O(n) + O(1)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*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O(1) = O(n)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429940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Deletion</a:t>
            </a:r>
            <a:endParaRPr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036022D0-BF0B-482E-9B5C-E345E0E54681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02BEDDCA-BDB6-477F-B02E-D7BB3B44C838}"/>
              </a:ext>
            </a:extLst>
          </p:cNvPr>
          <p:cNvSpPr txBox="1">
            <a:spLocks/>
          </p:cNvSpPr>
          <p:nvPr/>
        </p:nvSpPr>
        <p:spPr>
          <a:xfrm>
            <a:off x="576511" y="1699828"/>
            <a:ext cx="8289689" cy="238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2000" dirty="0">
                <a:latin typeface="Arvo"/>
                <a:ea typeface="Arvo"/>
                <a:cs typeface="Arvo"/>
                <a:sym typeface="Arvo"/>
              </a:rPr>
              <a:t>Process of finding the node - </a:t>
            </a:r>
            <a:r>
              <a:rPr lang="en-US" sz="2000" b="1" dirty="0">
                <a:latin typeface="Calisto MT" panose="02040603050505030304" pitchFamily="18" charset="0"/>
                <a:sym typeface="Arvo"/>
              </a:rPr>
              <a:t>O(log n)</a:t>
            </a:r>
          </a:p>
          <a:p>
            <a:pPr marL="158750">
              <a:buClrTx/>
              <a:buSzPct val="100000"/>
            </a:pPr>
            <a:endParaRPr lang="en-US" sz="2000" b="1" dirty="0">
              <a:latin typeface="Calisto MT" panose="02040603050505030304" pitchFamily="18" charset="0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latin typeface="Arvo"/>
                <a:ea typeface="Arvo"/>
                <a:cs typeface="Arvo"/>
                <a:sym typeface="Arvo"/>
              </a:rPr>
              <a:t>Delete one node - </a:t>
            </a:r>
            <a:r>
              <a:rPr lang="en-US" altLang="zh-CN" sz="2000" b="1" dirty="0">
                <a:latin typeface="Calisto MT" panose="02040603050505030304" pitchFamily="18" charset="0"/>
                <a:sym typeface="Arvo"/>
              </a:rPr>
              <a:t>O(1)</a:t>
            </a:r>
          </a:p>
          <a:p>
            <a:pPr marL="158750">
              <a:buClrTx/>
              <a:buSzPct val="100000"/>
            </a:pPr>
            <a:endParaRPr lang="en-US" altLang="zh-CN" sz="2000" b="1" dirty="0">
              <a:latin typeface="Calisto MT" panose="02040603050505030304" pitchFamily="18" charset="0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latin typeface="Arvo"/>
                <a:ea typeface="Arvo"/>
                <a:cs typeface="Arvo"/>
                <a:sym typeface="Arvo"/>
              </a:rPr>
              <a:t>Times of deletion - </a:t>
            </a:r>
            <a:r>
              <a:rPr lang="en-US" altLang="zh-CN" sz="2000" b="1" dirty="0">
                <a:latin typeface="Calisto MT" panose="02040603050505030304" pitchFamily="18" charset="0"/>
                <a:sym typeface="Arvo"/>
              </a:rPr>
              <a:t>O(log n) </a:t>
            </a:r>
            <a:r>
              <a:rPr lang="en-US" altLang="zh-CN" sz="2000" dirty="0">
                <a:latin typeface="Arvo"/>
                <a:ea typeface="Arvo"/>
                <a:cs typeface="Arvo"/>
                <a:sym typeface="Arvo"/>
              </a:rPr>
              <a:t>( &lt; maximum level )</a:t>
            </a:r>
          </a:p>
          <a:p>
            <a:pPr marL="158750">
              <a:buClrTx/>
              <a:buSzPct val="100000"/>
            </a:pPr>
            <a:endParaRPr lang="en-US" altLang="zh-CN" sz="2000" dirty="0"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Total -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O(log n) + O(1)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*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O(log n) = O(log n)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09524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Time Complexity -- Deletion</a:t>
            </a:r>
            <a:endParaRPr dirty="0"/>
          </a:p>
        </p:txBody>
      </p:sp>
      <p:sp>
        <p:nvSpPr>
          <p:cNvPr id="6" name="Google Shape;642;p21">
            <a:extLst>
              <a:ext uri="{FF2B5EF4-FFF2-40B4-BE49-F238E27FC236}">
                <a16:creationId xmlns:a16="http://schemas.microsoft.com/office/drawing/2014/main" id="{16B5AFDF-CBEA-4273-B1EE-431DD64BEF40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-&gt;Worst Case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7" name="Google Shape;452;p17">
            <a:extLst>
              <a:ext uri="{FF2B5EF4-FFF2-40B4-BE49-F238E27FC236}">
                <a16:creationId xmlns:a16="http://schemas.microsoft.com/office/drawing/2014/main" id="{E85E7B9D-5640-4D7A-A372-521016DCCDC0}"/>
              </a:ext>
            </a:extLst>
          </p:cNvPr>
          <p:cNvSpPr txBox="1">
            <a:spLocks/>
          </p:cNvSpPr>
          <p:nvPr/>
        </p:nvSpPr>
        <p:spPr>
          <a:xfrm>
            <a:off x="576511" y="1699828"/>
            <a:ext cx="8289689" cy="238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2000" dirty="0">
                <a:solidFill>
                  <a:srgbClr val="0070C0"/>
                </a:solidFill>
                <a:latin typeface="Arvo"/>
                <a:sym typeface="Arvo"/>
              </a:rPr>
              <a:t>Process of finding the node - </a:t>
            </a:r>
            <a:r>
              <a:rPr lang="en-US" sz="2000" b="1" dirty="0">
                <a:solidFill>
                  <a:srgbClr val="0070C0"/>
                </a:solidFill>
                <a:latin typeface="Calisto MT" panose="02040603050505030304" pitchFamily="18" charset="0"/>
                <a:sym typeface="Arvo"/>
              </a:rPr>
              <a:t>O(n)</a:t>
            </a:r>
          </a:p>
          <a:p>
            <a:pPr marL="158750">
              <a:buClrTx/>
              <a:buSzPct val="100000"/>
            </a:pPr>
            <a:endParaRPr lang="en-US" sz="2000" b="1" dirty="0">
              <a:latin typeface="Calisto MT" panose="02040603050505030304" pitchFamily="18" charset="0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latin typeface="Arvo"/>
                <a:ea typeface="Arvo"/>
                <a:cs typeface="Arvo"/>
                <a:sym typeface="Arvo"/>
              </a:rPr>
              <a:t>Delete one node - </a:t>
            </a:r>
            <a:r>
              <a:rPr lang="en-US" altLang="zh-CN" sz="2000" b="1" dirty="0">
                <a:latin typeface="Calisto MT" panose="02040603050505030304" pitchFamily="18" charset="0"/>
                <a:sym typeface="Arvo"/>
              </a:rPr>
              <a:t>O(1)</a:t>
            </a:r>
          </a:p>
          <a:p>
            <a:pPr marL="158750">
              <a:buClrTx/>
              <a:buSzPct val="100000"/>
            </a:pPr>
            <a:endParaRPr lang="en-US" altLang="zh-CN" sz="2000" b="1" dirty="0">
              <a:latin typeface="Calisto MT" panose="02040603050505030304" pitchFamily="18" charset="0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latin typeface="Arvo"/>
                <a:ea typeface="Arvo"/>
                <a:cs typeface="Arvo"/>
                <a:sym typeface="Arvo"/>
              </a:rPr>
              <a:t>Times of deletion - </a:t>
            </a:r>
            <a:r>
              <a:rPr lang="en-US" altLang="zh-CN" sz="2000" b="1" dirty="0">
                <a:latin typeface="Calisto MT" panose="02040603050505030304" pitchFamily="18" charset="0"/>
                <a:sym typeface="Arvo"/>
              </a:rPr>
              <a:t>O(log n)</a:t>
            </a:r>
          </a:p>
          <a:p>
            <a:pPr marL="158750">
              <a:buClrTx/>
              <a:buSzPct val="100000"/>
            </a:pPr>
            <a:endParaRPr lang="en-US" altLang="zh-CN" sz="2000" dirty="0">
              <a:latin typeface="Arvo"/>
              <a:ea typeface="Arvo"/>
              <a:cs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Total -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O(n) + O(1)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* 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O(log n) = O(n)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1211290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Space Complexity</a:t>
            </a:r>
            <a:endParaRPr dirty="0"/>
          </a:p>
        </p:txBody>
      </p:sp>
      <p:sp>
        <p:nvSpPr>
          <p:cNvPr id="5" name="Google Shape;642;p21">
            <a:extLst>
              <a:ext uri="{FF2B5EF4-FFF2-40B4-BE49-F238E27FC236}">
                <a16:creationId xmlns:a16="http://schemas.microsoft.com/office/drawing/2014/main" id="{0259447D-76EA-4E0F-BB03-ABB23E9E5DC9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-&gt;Average (Expected) Case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2;p17">
                <a:extLst>
                  <a:ext uri="{FF2B5EF4-FFF2-40B4-BE49-F238E27FC236}">
                    <a16:creationId xmlns:a16="http://schemas.microsoft.com/office/drawing/2014/main" id="{227DE28F-D249-412D-8CBC-F0ACBADF4C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511" y="1699828"/>
                <a:ext cx="8289689" cy="1104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Barlow Condensed SemiBold"/>
                  <a:buNone/>
                  <a:defRPr sz="30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9pPr>
              </a:lstStyle>
              <a:p>
                <a:pPr marL="158750">
                  <a:buClrTx/>
                  <a:buSzPct val="100000"/>
                </a:pPr>
                <a:r>
                  <a:rPr lang="en-US" sz="2000" dirty="0">
                    <a:latin typeface="Arvo"/>
                    <a:ea typeface="Arvo"/>
                    <a:cs typeface="Arvo"/>
                    <a:sym typeface="Arvo"/>
                  </a:rPr>
                  <a:t>Expected number of nodes the k-</a:t>
                </a:r>
                <a:r>
                  <a:rPr lang="en-US" sz="2000" dirty="0" err="1">
                    <a:latin typeface="Arvo"/>
                    <a:ea typeface="Arvo"/>
                    <a:cs typeface="Arvo"/>
                    <a:sym typeface="Arvo"/>
                  </a:rPr>
                  <a:t>th</a:t>
                </a:r>
                <a:r>
                  <a:rPr lang="en-US" sz="2000" dirty="0">
                    <a:latin typeface="Arvo"/>
                    <a:ea typeface="Arvo"/>
                    <a:cs typeface="Arvo"/>
                    <a:sym typeface="Arvo"/>
                  </a:rPr>
                  <a:t> layer-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sym typeface="Arvo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Arvo"/>
                          </a:rPr>
                          <m:t>𝒏𝒑</m:t>
                        </m:r>
                      </m:e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sym typeface="Arvo"/>
                          </a:rPr>
                          <m:t>𝒌</m:t>
                        </m:r>
                      </m:sup>
                    </m:sSup>
                  </m:oMath>
                </a14:m>
                <a:endParaRPr lang="en-US" sz="2000" b="1" dirty="0">
                  <a:latin typeface="Calisto MT" panose="02040603050505030304" pitchFamily="18" charset="0"/>
                  <a:sym typeface="Arvo"/>
                </a:endParaRPr>
              </a:p>
              <a:p>
                <a:pPr marL="158750">
                  <a:buClrTx/>
                  <a:buSzPct val="100000"/>
                </a:pPr>
                <a:endParaRPr lang="en-US" sz="2000" b="1" dirty="0">
                  <a:latin typeface="Calisto MT" panose="02040603050505030304" pitchFamily="18" charset="0"/>
                  <a:ea typeface="Arvo"/>
                  <a:cs typeface="Arvo"/>
                  <a:sym typeface="Arvo"/>
                </a:endParaRPr>
              </a:p>
              <a:p>
                <a:pPr marL="158750">
                  <a:buClrTx/>
                  <a:buSzPct val="100000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Arvo"/>
                    <a:ea typeface="Arvo"/>
                    <a:cs typeface="Arvo"/>
                    <a:sym typeface="Arvo"/>
                  </a:rPr>
                  <a:t>Total number of nodes - </a:t>
                </a:r>
                <a:r>
                  <a:rPr lang="en-US" altLang="zh-CN" sz="2000" b="1" dirty="0">
                    <a:solidFill>
                      <a:schemeClr val="accent1">
                        <a:lumMod val="50000"/>
                      </a:schemeClr>
                    </a:solidFill>
                    <a:latin typeface="Calisto MT" panose="02040603050505030304" pitchFamily="18" charset="0"/>
                    <a:sym typeface="Arvo"/>
                  </a:rPr>
                  <a:t>O(n)</a:t>
                </a:r>
              </a:p>
            </p:txBody>
          </p:sp>
        </mc:Choice>
        <mc:Fallback xmlns="">
          <p:sp>
            <p:nvSpPr>
              <p:cNvPr id="6" name="Google Shape;452;p17">
                <a:extLst>
                  <a:ext uri="{FF2B5EF4-FFF2-40B4-BE49-F238E27FC236}">
                    <a16:creationId xmlns:a16="http://schemas.microsoft.com/office/drawing/2014/main" id="{227DE28F-D249-412D-8CBC-F0ACBADF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1" y="1699828"/>
                <a:ext cx="8289689" cy="1104332"/>
              </a:xfrm>
              <a:prstGeom prst="rect">
                <a:avLst/>
              </a:prstGeom>
              <a:blipFill>
                <a:blip r:embed="rId3"/>
                <a:stretch>
                  <a:fillRect b="-6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77C0E77-112D-4AA8-B8E8-B78F31B0A2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0980" y="2957512"/>
            <a:ext cx="6482039" cy="677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Space Complexity</a:t>
            </a:r>
            <a:endParaRPr dirty="0"/>
          </a:p>
        </p:txBody>
      </p:sp>
      <p:sp>
        <p:nvSpPr>
          <p:cNvPr id="5" name="Google Shape;642;p21">
            <a:extLst>
              <a:ext uri="{FF2B5EF4-FFF2-40B4-BE49-F238E27FC236}">
                <a16:creationId xmlns:a16="http://schemas.microsoft.com/office/drawing/2014/main" id="{2F2D2DD8-FA37-4BEC-84C5-D6B4838B6677}"/>
              </a:ext>
            </a:extLst>
          </p:cNvPr>
          <p:cNvSpPr txBox="1">
            <a:spLocks/>
          </p:cNvSpPr>
          <p:nvPr/>
        </p:nvSpPr>
        <p:spPr>
          <a:xfrm>
            <a:off x="770700" y="888118"/>
            <a:ext cx="3450780" cy="3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600" dirty="0">
                <a:solidFill>
                  <a:schemeClr val="accent5"/>
                </a:solidFill>
              </a:rPr>
              <a:t>-&gt;Worst Case</a:t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6" name="Google Shape;452;p17">
            <a:extLst>
              <a:ext uri="{FF2B5EF4-FFF2-40B4-BE49-F238E27FC236}">
                <a16:creationId xmlns:a16="http://schemas.microsoft.com/office/drawing/2014/main" id="{40E9E10E-1F04-475D-B90E-3C7CB83E453A}"/>
              </a:ext>
            </a:extLst>
          </p:cNvPr>
          <p:cNvSpPr txBox="1">
            <a:spLocks/>
          </p:cNvSpPr>
          <p:nvPr/>
        </p:nvSpPr>
        <p:spPr>
          <a:xfrm>
            <a:off x="523171" y="2187508"/>
            <a:ext cx="8289689" cy="110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Tx/>
              <a:buSzPct val="100000"/>
            </a:pPr>
            <a:r>
              <a:rPr lang="en-US" sz="1800" dirty="0">
                <a:latin typeface="Arvo"/>
                <a:ea typeface="Arvo"/>
                <a:cs typeface="Arvo"/>
                <a:sym typeface="Arvo"/>
              </a:rPr>
              <a:t>In worst case, every element can occupy an </a:t>
            </a:r>
            <a:r>
              <a:rPr lang="en-US" sz="1800" dirty="0">
                <a:solidFill>
                  <a:srgbClr val="0070C0"/>
                </a:solidFill>
                <a:latin typeface="Arvo"/>
                <a:sym typeface="Arvo"/>
              </a:rPr>
              <a:t>infinite</a:t>
            </a:r>
            <a:r>
              <a:rPr lang="en-US" sz="1800" dirty="0">
                <a:latin typeface="Arvo"/>
                <a:ea typeface="Arvo"/>
                <a:cs typeface="Arvo"/>
                <a:sym typeface="Arvo"/>
              </a:rPr>
              <a:t> number of layers!</a:t>
            </a:r>
          </a:p>
          <a:p>
            <a:pPr marL="158750">
              <a:buClrTx/>
              <a:buSzPct val="100000"/>
            </a:pPr>
            <a:endParaRPr lang="en-US" altLang="zh-CN" sz="1800" b="1" dirty="0">
              <a:latin typeface="Arvo"/>
              <a:sym typeface="Arvo"/>
            </a:endParaRPr>
          </a:p>
          <a:p>
            <a:pPr marL="158750">
              <a:buClrTx/>
              <a:buSzPct val="100000"/>
            </a:pPr>
            <a:r>
              <a:rPr lang="en-US" altLang="zh-CN" sz="1800" dirty="0">
                <a:solidFill>
                  <a:srgbClr val="0070C0"/>
                </a:solidFill>
                <a:latin typeface="Arvo"/>
                <a:sym typeface="Arvo"/>
              </a:rPr>
              <a:t>---&gt;Set a maximum level </a:t>
            </a:r>
            <a:r>
              <a:rPr lang="en-US" altLang="zh-CN" sz="1800" b="1" dirty="0">
                <a:solidFill>
                  <a:srgbClr val="0070C0"/>
                </a:solidFill>
                <a:latin typeface="Arvo"/>
                <a:sym typeface="Arvo"/>
              </a:rPr>
              <a:t>m</a:t>
            </a:r>
            <a:r>
              <a:rPr lang="en-US" altLang="zh-CN" sz="1800" dirty="0">
                <a:solidFill>
                  <a:srgbClr val="0070C0"/>
                </a:solidFill>
                <a:latin typeface="Arvo"/>
                <a:sym typeface="Arvo"/>
              </a:rPr>
              <a:t> (const), then </a:t>
            </a:r>
            <a:r>
              <a:rPr lang="en-US" altLang="zh-CN" sz="18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Arvo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0998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ctrTitle"/>
          </p:nvPr>
        </p:nvSpPr>
        <p:spPr>
          <a:xfrm>
            <a:off x="4572000" y="48369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cxnSp>
        <p:nvCxnSpPr>
          <p:cNvPr id="35" name="Google Shape;394;p15">
            <a:extLst>
              <a:ext uri="{FF2B5EF4-FFF2-40B4-BE49-F238E27FC236}">
                <a16:creationId xmlns:a16="http://schemas.microsoft.com/office/drawing/2014/main" id="{56D6EC46-1853-4CAA-BBF1-62E1B32826F6}"/>
              </a:ext>
            </a:extLst>
          </p:cNvPr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95;p15">
            <a:extLst>
              <a:ext uri="{FF2B5EF4-FFF2-40B4-BE49-F238E27FC236}">
                <a16:creationId xmlns:a16="http://schemas.microsoft.com/office/drawing/2014/main" id="{4DBBB1E6-B139-4F73-A5D5-E3223A12B912}"/>
              </a:ext>
            </a:extLst>
          </p:cNvPr>
          <p:cNvSpPr txBox="1">
            <a:spLocks/>
          </p:cNvSpPr>
          <p:nvPr/>
        </p:nvSpPr>
        <p:spPr>
          <a:xfrm>
            <a:off x="3283676" y="1614950"/>
            <a:ext cx="1962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/>
            <a:r>
              <a:rPr lang="en-US" sz="2000" dirty="0"/>
              <a:t>Background</a:t>
            </a:r>
          </a:p>
        </p:txBody>
      </p:sp>
      <p:grpSp>
        <p:nvGrpSpPr>
          <p:cNvPr id="37" name="Google Shape;399;p15">
            <a:extLst>
              <a:ext uri="{FF2B5EF4-FFF2-40B4-BE49-F238E27FC236}">
                <a16:creationId xmlns:a16="http://schemas.microsoft.com/office/drawing/2014/main" id="{ADFAE29F-1BD1-4361-9C9A-E966670D94C6}"/>
              </a:ext>
            </a:extLst>
          </p:cNvPr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38" name="Google Shape;400;p15">
              <a:extLst>
                <a:ext uri="{FF2B5EF4-FFF2-40B4-BE49-F238E27FC236}">
                  <a16:creationId xmlns:a16="http://schemas.microsoft.com/office/drawing/2014/main" id="{D225AD9E-3A3F-4943-A03F-90EC7A7D15AE}"/>
                </a:ext>
              </a:extLst>
            </p:cNvPr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6" name="Google Shape;401;p15">
                <a:extLst>
                  <a:ext uri="{FF2B5EF4-FFF2-40B4-BE49-F238E27FC236}">
                    <a16:creationId xmlns:a16="http://schemas.microsoft.com/office/drawing/2014/main" id="{9981CDA6-6BB7-452B-BC22-47B603FE1BA5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02;p15">
                <a:extLst>
                  <a:ext uri="{FF2B5EF4-FFF2-40B4-BE49-F238E27FC236}">
                    <a16:creationId xmlns:a16="http://schemas.microsoft.com/office/drawing/2014/main" id="{DF4F4DF5-6B26-4054-8C46-B7FA3FF64B3B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403;p15">
              <a:extLst>
                <a:ext uri="{FF2B5EF4-FFF2-40B4-BE49-F238E27FC236}">
                  <a16:creationId xmlns:a16="http://schemas.microsoft.com/office/drawing/2014/main" id="{0BE92811-7A38-4DBF-9B00-05A3891B3C01}"/>
                </a:ext>
              </a:extLst>
            </p:cNvPr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" name="Google Shape;404;p15">
                <a:extLst>
                  <a:ext uri="{FF2B5EF4-FFF2-40B4-BE49-F238E27FC236}">
                    <a16:creationId xmlns:a16="http://schemas.microsoft.com/office/drawing/2014/main" id="{65D6C4D4-DD08-4667-8748-7033FAB6E29D}"/>
                  </a:ext>
                </a:extLst>
              </p:cNvPr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05;p15">
                <a:extLst>
                  <a:ext uri="{FF2B5EF4-FFF2-40B4-BE49-F238E27FC236}">
                    <a16:creationId xmlns:a16="http://schemas.microsoft.com/office/drawing/2014/main" id="{D4CAF5CF-ECE2-4DE7-B582-7DAE883F3900}"/>
                  </a:ext>
                </a:extLst>
              </p:cNvPr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06;p15">
                <a:extLst>
                  <a:ext uri="{FF2B5EF4-FFF2-40B4-BE49-F238E27FC236}">
                    <a16:creationId xmlns:a16="http://schemas.microsoft.com/office/drawing/2014/main" id="{AE34AF3F-527E-4CEF-B272-3ACE0FFDE4E0}"/>
                  </a:ext>
                </a:extLst>
              </p:cNvPr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07;p15">
                <a:extLst>
                  <a:ext uri="{FF2B5EF4-FFF2-40B4-BE49-F238E27FC236}">
                    <a16:creationId xmlns:a16="http://schemas.microsoft.com/office/drawing/2014/main" id="{77A5A0D5-6F53-4EC5-8502-AA728BBC5125}"/>
                  </a:ext>
                </a:extLst>
              </p:cNvPr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08;p15">
                <a:extLst>
                  <a:ext uri="{FF2B5EF4-FFF2-40B4-BE49-F238E27FC236}">
                    <a16:creationId xmlns:a16="http://schemas.microsoft.com/office/drawing/2014/main" id="{73B8176C-C752-40B0-B9B0-C55573A577CA}"/>
                  </a:ext>
                </a:extLst>
              </p:cNvPr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09;p15">
                <a:extLst>
                  <a:ext uri="{FF2B5EF4-FFF2-40B4-BE49-F238E27FC236}">
                    <a16:creationId xmlns:a16="http://schemas.microsoft.com/office/drawing/2014/main" id="{9C394B11-527E-4B1A-82B1-CAB616589C35}"/>
                  </a:ext>
                </a:extLst>
              </p:cNvPr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97;p15">
                <a:extLst>
                  <a:ext uri="{FF2B5EF4-FFF2-40B4-BE49-F238E27FC236}">
                    <a16:creationId xmlns:a16="http://schemas.microsoft.com/office/drawing/2014/main" id="{53681287-DB29-4B84-91E6-4939C76EB4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767" y="2598579"/>
                <a:ext cx="4711463" cy="9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Barlow Condensed SemiBold"/>
                  <a:buNone/>
                  <a:defRPr sz="30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9pPr>
              </a:lstStyle>
              <a:p>
                <a:pPr marL="457200" indent="-298450">
                  <a:buClr>
                    <a:srgbClr val="1DCDC3"/>
                  </a:buClr>
                  <a:buSzPts val="1100"/>
                  <a:buFont typeface="Roboto Slab"/>
                  <a:buChar char="●"/>
                </a:pPr>
                <a:r>
                  <a:rPr lang="en-US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A data structure similar to linked list;</a:t>
                </a:r>
              </a:p>
              <a:p>
                <a:pPr marL="457200" indent="-298450">
                  <a:buClr>
                    <a:srgbClr val="1DCDC3"/>
                  </a:buClr>
                  <a:buSzPts val="1100"/>
                  <a:buFont typeface="Roboto Slab"/>
                  <a:buChar char="●"/>
                </a:pPr>
                <a:endParaRPr lang="en-US" sz="1600" dirty="0"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marL="457200" indent="-298450">
                  <a:buClr>
                    <a:srgbClr val="1DCDC3"/>
                  </a:buClr>
                  <a:buSzPts val="1100"/>
                  <a:buFont typeface="Roboto Slab"/>
                  <a:buChar char="●"/>
                </a:pPr>
                <a:r>
                  <a:rPr lang="en-US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Designed for better search, insertion, deletion efficiency;</a:t>
                </a:r>
              </a:p>
              <a:p>
                <a:pPr marL="457200" indent="-298450">
                  <a:buClr>
                    <a:srgbClr val="1DCDC3"/>
                  </a:buClr>
                  <a:buSzPts val="1100"/>
                  <a:buFont typeface="Roboto Slab"/>
                  <a:buChar char="●"/>
                </a:pPr>
                <a:endParaRPr lang="en-US" sz="1600" dirty="0"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marL="457200" indent="-298450">
                  <a:buClr>
                    <a:srgbClr val="1DCDC3"/>
                  </a:buClr>
                  <a:buSzPts val="1100"/>
                  <a:buFont typeface="Roboto Slab"/>
                  <a:buChar char="●"/>
                </a:pPr>
                <a:r>
                  <a:rPr lang="en-US" altLang="zh-CN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The expected time complexities: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Roboto Slab"/>
                        <a:cs typeface="Roboto Slab"/>
                        <a:sym typeface="Roboto Slab"/>
                      </a:rPr>
                      <m:t>𝑂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Roboto Slab"/>
                            <a:cs typeface="Roboto Slab"/>
                            <a:sym typeface="Roboto Slab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Roboto Slab"/>
                                <a:cs typeface="Roboto Slab"/>
                                <a:sym typeface="Roboto Slab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Roboto Slab"/>
                                <a:cs typeface="Roboto Slab"/>
                                <a:sym typeface="Roboto Slab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Roboto Slab"/>
                                <a:cs typeface="Roboto Slab"/>
                                <a:sym typeface="Roboto Slab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Roboto Slab"/>
                        <a:cs typeface="Roboto Slab"/>
                        <a:sym typeface="Roboto Slab"/>
                      </a:rPr>
                      <m:t>. </m:t>
                    </m:r>
                  </m:oMath>
                </a14:m>
                <a:endParaRPr lang="en-US" sz="1600" dirty="0"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mc:Choice>
        <mc:Fallback xmlns="">
          <p:sp>
            <p:nvSpPr>
              <p:cNvPr id="48" name="Google Shape;397;p15">
                <a:extLst>
                  <a:ext uri="{FF2B5EF4-FFF2-40B4-BE49-F238E27FC236}">
                    <a16:creationId xmlns:a16="http://schemas.microsoft.com/office/drawing/2014/main" id="{53681287-DB29-4B84-91E6-4939C76EB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67" y="2598579"/>
                <a:ext cx="4711463" cy="982200"/>
              </a:xfrm>
              <a:prstGeom prst="rect">
                <a:avLst/>
              </a:prstGeom>
              <a:blipFill>
                <a:blip r:embed="rId4"/>
                <a:stretch>
                  <a:fillRect b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971318C0-3E91-45B6-800B-EBACF3108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80" y="2618380"/>
            <a:ext cx="4430430" cy="9137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79BBF05-AB12-4FB3-81ED-A5FACEA95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800" y="1849978"/>
            <a:ext cx="4310542" cy="21619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77"/>
    </mc:Choice>
    <mc:Fallback xmlns="">
      <p:transition spd="slow" advTm="32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 Corollary – Think about p</a:t>
            </a:r>
            <a:endParaRPr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78908A-DCCB-4152-881B-3572F05BC72F}"/>
              </a:ext>
            </a:extLst>
          </p:cNvPr>
          <p:cNvSpPr txBox="1"/>
          <p:nvPr/>
        </p:nvSpPr>
        <p:spPr>
          <a:xfrm>
            <a:off x="941070" y="2110085"/>
            <a:ext cx="4610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34343"/>
                </a:solidFill>
                <a:latin typeface="Arvo"/>
                <a:sym typeface="Arvo"/>
              </a:rPr>
              <a:t>Expected time complexity: </a:t>
            </a:r>
            <a:r>
              <a:rPr lang="en-US" altLang="zh-CN" sz="1800" b="1" dirty="0">
                <a:solidFill>
                  <a:schemeClr val="bg1"/>
                </a:solidFill>
                <a:latin typeface="Calisto MT" panose="02040603050505030304" pitchFamily="18" charset="0"/>
                <a:sym typeface="Arvo"/>
              </a:rPr>
              <a:t>O(log n)   </a:t>
            </a:r>
            <a:r>
              <a:rPr lang="en-US" altLang="zh-CN" sz="1800" b="1" dirty="0">
                <a:solidFill>
                  <a:schemeClr val="bg1"/>
                </a:solidFill>
                <a:latin typeface="Calisto MT" panose="02040603050505030304" pitchFamily="18" charset="0"/>
                <a:sym typeface="Wingdings" panose="05000000000000000000" pitchFamily="2" charset="2"/>
              </a:rPr>
              <a:t></a:t>
            </a:r>
            <a:endParaRPr lang="en-US" altLang="zh-CN" sz="1800" b="1" dirty="0">
              <a:solidFill>
                <a:schemeClr val="bg1"/>
              </a:solidFill>
              <a:latin typeface="Calisto MT" panose="02040603050505030304" pitchFamily="18" charset="0"/>
              <a:sym typeface="Arvo"/>
            </a:endParaRPr>
          </a:p>
          <a:p>
            <a:endParaRPr lang="en-US" altLang="zh-CN" sz="1800" b="1" dirty="0">
              <a:solidFill>
                <a:schemeClr val="bg1"/>
              </a:solidFill>
              <a:latin typeface="Calisto MT" panose="02040603050505030304" pitchFamily="18" charset="0"/>
              <a:sym typeface="Arvo"/>
            </a:endParaRPr>
          </a:p>
          <a:p>
            <a:r>
              <a:rPr lang="en-US" altLang="zh-CN" sz="1800" dirty="0">
                <a:solidFill>
                  <a:srgbClr val="434343"/>
                </a:solidFill>
                <a:latin typeface="Arvo"/>
                <a:sym typeface="Arvo"/>
              </a:rPr>
              <a:t>Expected space complexity: </a:t>
            </a:r>
            <a:r>
              <a:rPr lang="en-US" altLang="zh-CN" sz="1800" b="1" dirty="0">
                <a:solidFill>
                  <a:schemeClr val="bg1"/>
                </a:solidFill>
                <a:latin typeface="Calisto MT" panose="02040603050505030304" pitchFamily="18" charset="0"/>
                <a:sym typeface="Arvo"/>
              </a:rPr>
              <a:t>O(n)       </a:t>
            </a:r>
            <a:r>
              <a:rPr lang="en-US" altLang="zh-CN" sz="1800" b="1" dirty="0">
                <a:solidFill>
                  <a:schemeClr val="bg1"/>
                </a:solidFill>
                <a:latin typeface="Calisto MT" panose="02040603050505030304" pitchFamily="18" charset="0"/>
                <a:sym typeface="Wingdings" panose="05000000000000000000" pitchFamily="2" charset="2"/>
              </a:rPr>
              <a:t></a:t>
            </a:r>
          </a:p>
          <a:p>
            <a:endParaRPr lang="en-US" altLang="zh-CN" sz="1800" b="1" dirty="0">
              <a:solidFill>
                <a:schemeClr val="bg1"/>
              </a:solidFill>
              <a:latin typeface="Calisto MT" panose="02040603050505030304" pitchFamily="18" charset="0"/>
              <a:sym typeface="Wingdings" panose="05000000000000000000" pitchFamily="2" charset="2"/>
            </a:endParaRPr>
          </a:p>
          <a:p>
            <a:r>
              <a:rPr lang="en-US" altLang="zh-CN" sz="1800" dirty="0">
                <a:solidFill>
                  <a:srgbClr val="434343"/>
                </a:solidFill>
                <a:latin typeface="Arvo"/>
                <a:sym typeface="Wingdings" panose="05000000000000000000" pitchFamily="2" charset="2"/>
              </a:rPr>
              <a:t>which means…</a:t>
            </a:r>
            <a:endParaRPr lang="zh-CN" altLang="en-US" sz="1800" dirty="0">
              <a:solidFill>
                <a:srgbClr val="434343"/>
              </a:solidFill>
              <a:latin typeface="Arvo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A856C8-C0B9-4CD1-AA72-5C2DAC023A7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4511" y="2110085"/>
            <a:ext cx="1108709" cy="3865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CA9B97-CF1C-49C6-876E-951F250F915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4511" y="2496608"/>
            <a:ext cx="9429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7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 Corollary – Think about p</a:t>
            </a:r>
            <a:endParaRPr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78908A-DCCB-4152-881B-3572F05BC72F}"/>
              </a:ext>
            </a:extLst>
          </p:cNvPr>
          <p:cNvSpPr txBox="1"/>
          <p:nvPr/>
        </p:nvSpPr>
        <p:spPr>
          <a:xfrm>
            <a:off x="770700" y="1309985"/>
            <a:ext cx="332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34343"/>
                </a:solidFill>
                <a:latin typeface="Arvo"/>
                <a:sym typeface="Arvo"/>
              </a:rPr>
              <a:t>Expected space complexity - </a:t>
            </a:r>
            <a:endParaRPr lang="en-US" altLang="zh-CN" sz="1800" b="1" dirty="0">
              <a:solidFill>
                <a:schemeClr val="bg1"/>
              </a:solidFill>
              <a:latin typeface="Calisto MT" panose="02040603050505030304" pitchFamily="18" charset="0"/>
              <a:sym typeface="Wingdings" panose="05000000000000000000" pitchFamily="2" charset="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CA9B97-CF1C-49C6-876E-951F250F91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0512" y="1151751"/>
            <a:ext cx="942975" cy="68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AD1F4A-485A-48EB-9CDC-63A178CFBA06}"/>
              </a:ext>
            </a:extLst>
          </p:cNvPr>
          <p:cNvSpPr txBox="1"/>
          <p:nvPr/>
        </p:nvSpPr>
        <p:spPr>
          <a:xfrm>
            <a:off x="5043487" y="1309985"/>
            <a:ext cx="332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34343"/>
                </a:solidFill>
                <a:latin typeface="Arvo"/>
                <a:sym typeface="Arvo"/>
              </a:rPr>
              <a:t>   p</a:t>
            </a:r>
            <a:r>
              <a:rPr lang="zh-CN" altLang="en-US" sz="1800" dirty="0">
                <a:solidFill>
                  <a:srgbClr val="434343"/>
                </a:solidFill>
                <a:latin typeface="Arvo"/>
                <a:sym typeface="Arvo"/>
              </a:rPr>
              <a:t>↑</a:t>
            </a:r>
            <a:r>
              <a:rPr lang="en-US" altLang="zh-CN" sz="1800" dirty="0">
                <a:solidFill>
                  <a:srgbClr val="434343"/>
                </a:solidFill>
                <a:latin typeface="Arvo"/>
                <a:sym typeface="Arvo"/>
              </a:rPr>
              <a:t>, space</a:t>
            </a:r>
            <a:r>
              <a:rPr lang="zh-CN" altLang="en-US" sz="1800" dirty="0">
                <a:solidFill>
                  <a:srgbClr val="434343"/>
                </a:solidFill>
                <a:latin typeface="Arvo"/>
                <a:sym typeface="Arvo"/>
              </a:rPr>
              <a:t>↑</a:t>
            </a:r>
            <a:endParaRPr lang="en-US" altLang="zh-CN" sz="1800" b="1" dirty="0">
              <a:solidFill>
                <a:schemeClr val="bg1"/>
              </a:solidFill>
              <a:latin typeface="Calisto MT" panose="02040603050505030304" pitchFamily="18" charset="0"/>
              <a:sym typeface="Wingdings" panose="05000000000000000000" pitchFamily="2" charset="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88F72C-2661-40E8-97A3-054E997A0A25}"/>
              </a:ext>
            </a:extLst>
          </p:cNvPr>
          <p:cNvSpPr txBox="1"/>
          <p:nvPr/>
        </p:nvSpPr>
        <p:spPr>
          <a:xfrm>
            <a:off x="770700" y="1995785"/>
            <a:ext cx="332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34343"/>
                </a:solidFill>
                <a:latin typeface="Arvo"/>
                <a:sym typeface="Arvo"/>
              </a:rPr>
              <a:t>Expected time complexity - </a:t>
            </a:r>
            <a:endParaRPr lang="en-US" altLang="zh-CN" sz="1800" b="1" dirty="0">
              <a:solidFill>
                <a:schemeClr val="bg1"/>
              </a:solidFill>
              <a:latin typeface="Calisto MT" panose="02040603050505030304" pitchFamily="18" charset="0"/>
              <a:sym typeface="Wingdings" panose="05000000000000000000" pitchFamily="2" charset="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2E82FC-1779-46B2-8678-39FCEF0578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0512" y="1987189"/>
            <a:ext cx="1108709" cy="386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5B2DF7A-0BAD-4708-BA95-9A9323DFF9D4}"/>
                  </a:ext>
                </a:extLst>
              </p:cNvPr>
              <p:cNvSpPr txBox="1"/>
              <p:nvPr/>
            </p:nvSpPr>
            <p:spPr>
              <a:xfrm>
                <a:off x="1828799" y="2765189"/>
                <a:ext cx="5486400" cy="392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1800" dirty="0">
                    <a:solidFill>
                      <a:srgbClr val="434343"/>
                    </a:solidFill>
                    <a:latin typeface="Arvo"/>
                  </a:rPr>
                  <a:t>reaches its maximum when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zh-CN" altLang="en-US" sz="1800" dirty="0">
                  <a:solidFill>
                    <a:srgbClr val="434343"/>
                  </a:solidFill>
                  <a:latin typeface="Arvo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5B2DF7A-0BAD-4708-BA95-9A9323DFF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2765189"/>
                <a:ext cx="5486400" cy="392608"/>
              </a:xfrm>
              <a:prstGeom prst="rect">
                <a:avLst/>
              </a:prstGeom>
              <a:blipFill>
                <a:blip r:embed="rId5"/>
                <a:stretch>
                  <a:fillRect l="-1444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AED28E-D955-4E19-84F8-0229E0854C62}"/>
                  </a:ext>
                </a:extLst>
              </p:cNvPr>
              <p:cNvSpPr txBox="1"/>
              <p:nvPr/>
            </p:nvSpPr>
            <p:spPr>
              <a:xfrm>
                <a:off x="1828799" y="3419897"/>
                <a:ext cx="5486400" cy="4397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zh-CN" altLang="en-US" sz="1800" dirty="0">
                  <a:solidFill>
                    <a:srgbClr val="434343"/>
                  </a:solidFill>
                  <a:latin typeface="Arvo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AED28E-D955-4E19-84F8-0229E085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3419897"/>
                <a:ext cx="5486400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D72D86C-E6F3-41E3-9638-DB974BD11431}"/>
              </a:ext>
            </a:extLst>
          </p:cNvPr>
          <p:cNvSpPr txBox="1"/>
          <p:nvPr/>
        </p:nvSpPr>
        <p:spPr>
          <a:xfrm>
            <a:off x="5209221" y="1995785"/>
            <a:ext cx="332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34343"/>
                </a:solidFill>
                <a:latin typeface="Arvo"/>
                <a:sym typeface="Arvo"/>
              </a:rPr>
              <a:t>   when smallest?</a:t>
            </a:r>
            <a:endParaRPr lang="en-US" altLang="zh-CN" sz="1800" b="1" dirty="0">
              <a:solidFill>
                <a:schemeClr val="bg1"/>
              </a:solidFill>
              <a:latin typeface="Calisto MT" panose="0204060305050503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673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2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2039F4-DC01-4598-9E98-B61EC69D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284" y="3674161"/>
            <a:ext cx="51013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Reference: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Pugh W . Skip lists: a probabilistic alternative to balanced trees[C]</a:t>
            </a:r>
            <a:endParaRPr kumimoji="0" lang="en-US" altLang="zh-CN" sz="1200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// Workshop on Algorithms &amp; Data Structures. 1990.</a:t>
            </a:r>
            <a:endParaRPr kumimoji="0" lang="zh-CN" altLang="zh-CN" sz="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ctrTitle"/>
          </p:nvPr>
        </p:nvSpPr>
        <p:spPr>
          <a:xfrm>
            <a:off x="4583725" y="474312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altLang="zh-CN" dirty="0"/>
              <a:t>Introduction</a:t>
            </a:r>
            <a:endParaRPr dirty="0"/>
          </a:p>
        </p:txBody>
      </p:sp>
      <p:cxnSp>
        <p:nvCxnSpPr>
          <p:cNvPr id="35" name="Google Shape;394;p15">
            <a:extLst>
              <a:ext uri="{FF2B5EF4-FFF2-40B4-BE49-F238E27FC236}">
                <a16:creationId xmlns:a16="http://schemas.microsoft.com/office/drawing/2014/main" id="{56D6EC46-1853-4CAA-BBF1-62E1B32826F6}"/>
              </a:ext>
            </a:extLst>
          </p:cNvPr>
          <p:cNvCxnSpPr/>
          <p:nvPr/>
        </p:nvCxnSpPr>
        <p:spPr>
          <a:xfrm>
            <a:off x="3283675" y="1869648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95;p15">
            <a:extLst>
              <a:ext uri="{FF2B5EF4-FFF2-40B4-BE49-F238E27FC236}">
                <a16:creationId xmlns:a16="http://schemas.microsoft.com/office/drawing/2014/main" id="{4DBBB1E6-B139-4F73-A5D5-E3223A12B912}"/>
              </a:ext>
            </a:extLst>
          </p:cNvPr>
          <p:cNvSpPr txBox="1">
            <a:spLocks/>
          </p:cNvSpPr>
          <p:nvPr/>
        </p:nvSpPr>
        <p:spPr>
          <a:xfrm>
            <a:off x="3283676" y="1272048"/>
            <a:ext cx="1962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/>
            <a:r>
              <a:rPr lang="en-US" sz="2000" dirty="0"/>
              <a:t>Our Task</a:t>
            </a:r>
          </a:p>
        </p:txBody>
      </p:sp>
      <p:grpSp>
        <p:nvGrpSpPr>
          <p:cNvPr id="37" name="Google Shape;399;p15">
            <a:extLst>
              <a:ext uri="{FF2B5EF4-FFF2-40B4-BE49-F238E27FC236}">
                <a16:creationId xmlns:a16="http://schemas.microsoft.com/office/drawing/2014/main" id="{ADFAE29F-1BD1-4361-9C9A-E966670D94C6}"/>
              </a:ext>
            </a:extLst>
          </p:cNvPr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38" name="Google Shape;400;p15">
              <a:extLst>
                <a:ext uri="{FF2B5EF4-FFF2-40B4-BE49-F238E27FC236}">
                  <a16:creationId xmlns:a16="http://schemas.microsoft.com/office/drawing/2014/main" id="{D225AD9E-3A3F-4943-A03F-90EC7A7D15AE}"/>
                </a:ext>
              </a:extLst>
            </p:cNvPr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6" name="Google Shape;401;p15">
                <a:extLst>
                  <a:ext uri="{FF2B5EF4-FFF2-40B4-BE49-F238E27FC236}">
                    <a16:creationId xmlns:a16="http://schemas.microsoft.com/office/drawing/2014/main" id="{9981CDA6-6BB7-452B-BC22-47B603FE1BA5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02;p15">
                <a:extLst>
                  <a:ext uri="{FF2B5EF4-FFF2-40B4-BE49-F238E27FC236}">
                    <a16:creationId xmlns:a16="http://schemas.microsoft.com/office/drawing/2014/main" id="{DF4F4DF5-6B26-4054-8C46-B7FA3FF64B3B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rgbClr val="FFA73B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403;p15">
              <a:extLst>
                <a:ext uri="{FF2B5EF4-FFF2-40B4-BE49-F238E27FC236}">
                  <a16:creationId xmlns:a16="http://schemas.microsoft.com/office/drawing/2014/main" id="{0BE92811-7A38-4DBF-9B00-05A3891B3C01}"/>
                </a:ext>
              </a:extLst>
            </p:cNvPr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" name="Google Shape;404;p15">
                <a:extLst>
                  <a:ext uri="{FF2B5EF4-FFF2-40B4-BE49-F238E27FC236}">
                    <a16:creationId xmlns:a16="http://schemas.microsoft.com/office/drawing/2014/main" id="{65D6C4D4-DD08-4667-8748-7033FAB6E29D}"/>
                  </a:ext>
                </a:extLst>
              </p:cNvPr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05;p15">
                <a:extLst>
                  <a:ext uri="{FF2B5EF4-FFF2-40B4-BE49-F238E27FC236}">
                    <a16:creationId xmlns:a16="http://schemas.microsoft.com/office/drawing/2014/main" id="{D4CAF5CF-ECE2-4DE7-B582-7DAE883F3900}"/>
                  </a:ext>
                </a:extLst>
              </p:cNvPr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06;p15">
                <a:extLst>
                  <a:ext uri="{FF2B5EF4-FFF2-40B4-BE49-F238E27FC236}">
                    <a16:creationId xmlns:a16="http://schemas.microsoft.com/office/drawing/2014/main" id="{AE34AF3F-527E-4CEF-B272-3ACE0FFDE4E0}"/>
                  </a:ext>
                </a:extLst>
              </p:cNvPr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07;p15">
                <a:extLst>
                  <a:ext uri="{FF2B5EF4-FFF2-40B4-BE49-F238E27FC236}">
                    <a16:creationId xmlns:a16="http://schemas.microsoft.com/office/drawing/2014/main" id="{77A5A0D5-6F53-4EC5-8502-AA728BBC5125}"/>
                  </a:ext>
                </a:extLst>
              </p:cNvPr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08;p15">
                <a:extLst>
                  <a:ext uri="{FF2B5EF4-FFF2-40B4-BE49-F238E27FC236}">
                    <a16:creationId xmlns:a16="http://schemas.microsoft.com/office/drawing/2014/main" id="{73B8176C-C752-40B0-B9B0-C55573A577CA}"/>
                  </a:ext>
                </a:extLst>
              </p:cNvPr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09;p15">
                <a:extLst>
                  <a:ext uri="{FF2B5EF4-FFF2-40B4-BE49-F238E27FC236}">
                    <a16:creationId xmlns:a16="http://schemas.microsoft.com/office/drawing/2014/main" id="{9C394B11-527E-4B1A-82B1-CAB616589C35}"/>
                  </a:ext>
                </a:extLst>
              </p:cNvPr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397;p15">
                <a:extLst>
                  <a:ext uri="{FF2B5EF4-FFF2-40B4-BE49-F238E27FC236}">
                    <a16:creationId xmlns:a16="http://schemas.microsoft.com/office/drawing/2014/main" id="{53681287-DB29-4B84-91E6-4939C76EB4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2322" y="2116749"/>
                <a:ext cx="5285894" cy="9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3000"/>
                  <a:buFont typeface="Barlow Condensed SemiBold"/>
                  <a:buNone/>
                  <a:defRPr sz="30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600"/>
                  <a:buFont typeface="Barlow Condensed SemiBold"/>
                  <a:buNone/>
                  <a:defRPr sz="1600" b="0" i="0" u="none" strike="noStrike" cap="none">
                    <a:solidFill>
                      <a:srgbClr val="434343"/>
                    </a:solidFill>
                    <a:latin typeface="Barlow Condensed SemiBold"/>
                    <a:ea typeface="Barlow Condensed SemiBold"/>
                    <a:cs typeface="Barlow Condensed SemiBold"/>
                    <a:sym typeface="Barlow Condensed SemiBold"/>
                  </a:defRPr>
                </a:lvl9pPr>
              </a:lstStyle>
              <a:p>
                <a:pPr marL="457200" indent="-298450">
                  <a:buClr>
                    <a:srgbClr val="1DCDC3"/>
                  </a:buClr>
                  <a:buSzPts val="1100"/>
                  <a:buFont typeface="Roboto Slab"/>
                  <a:buChar char="●"/>
                </a:pPr>
                <a:r>
                  <a:rPr lang="en-US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Introduce and implement the skip list data structure, including </a:t>
                </a:r>
                <a:r>
                  <a:rPr lang="en-US" sz="1600" b="1" dirty="0">
                    <a:latin typeface="Roboto Slab"/>
                    <a:ea typeface="Roboto Slab"/>
                    <a:cs typeface="Roboto Slab"/>
                    <a:sym typeface="Roboto Slab"/>
                  </a:rPr>
                  <a:t>Insertion</a:t>
                </a:r>
                <a:r>
                  <a:rPr lang="en-US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, </a:t>
                </a:r>
                <a:r>
                  <a:rPr lang="en-US" sz="1600" b="1" dirty="0">
                    <a:latin typeface="Roboto Slab"/>
                    <a:ea typeface="Roboto Slab"/>
                    <a:cs typeface="Roboto Slab"/>
                    <a:sym typeface="Roboto Slab"/>
                  </a:rPr>
                  <a:t>Deletion</a:t>
                </a:r>
                <a:r>
                  <a:rPr lang="en-US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 and </a:t>
                </a:r>
                <a:r>
                  <a:rPr lang="en-US" sz="1600" b="1" dirty="0">
                    <a:latin typeface="Roboto Slab"/>
                    <a:ea typeface="Roboto Slab"/>
                    <a:cs typeface="Roboto Slab"/>
                    <a:sym typeface="Roboto Slab"/>
                  </a:rPr>
                  <a:t>Search</a:t>
                </a:r>
                <a:r>
                  <a:rPr lang="en-US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 operations.;</a:t>
                </a:r>
              </a:p>
              <a:p>
                <a:pPr marL="457200" indent="-298450">
                  <a:buClr>
                    <a:srgbClr val="1DCDC3"/>
                  </a:buClr>
                  <a:buSzPts val="1100"/>
                  <a:buFont typeface="Roboto Slab"/>
                  <a:buChar char="●"/>
                </a:pPr>
                <a:endParaRPr lang="en-US" sz="1600" dirty="0"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marL="457200" indent="-298450">
                  <a:buClr>
                    <a:srgbClr val="1DCDC3"/>
                  </a:buClr>
                  <a:buSzPts val="1100"/>
                  <a:buFont typeface="Roboto Slab"/>
                  <a:buChar char="●"/>
                </a:pPr>
                <a:r>
                  <a:rPr lang="en-US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Prove and show by testing that the </a:t>
                </a:r>
                <a:r>
                  <a:rPr lang="en-US" altLang="zh-CN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expected </a:t>
                </a:r>
                <a:r>
                  <a:rPr lang="en-US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time complexity upper bounds of the above three operations are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Roboto Slab"/>
                        <a:cs typeface="Roboto Slab"/>
                        <a:sym typeface="Roboto Slab"/>
                      </a:rPr>
                      <m:t>𝑂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Roboto Slab"/>
                            <a:cs typeface="Roboto Slab"/>
                            <a:sym typeface="Roboto Slab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Roboto Slab"/>
                                <a:cs typeface="Roboto Slab"/>
                                <a:sym typeface="Roboto Slab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Roboto Slab"/>
                                <a:cs typeface="Roboto Slab"/>
                                <a:sym typeface="Roboto Slab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Roboto Slab"/>
                                <a:cs typeface="Roboto Slab"/>
                                <a:sym typeface="Roboto Slab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;</a:t>
                </a:r>
              </a:p>
              <a:p>
                <a:pPr marL="158750">
                  <a:buClr>
                    <a:srgbClr val="1DCDC3"/>
                  </a:buClr>
                  <a:buSzPts val="1100"/>
                </a:pPr>
                <a:endParaRPr lang="en-US" sz="1600" dirty="0">
                  <a:latin typeface="Roboto Slab"/>
                  <a:ea typeface="Roboto Slab"/>
                  <a:cs typeface="Roboto Slab"/>
                  <a:sym typeface="Roboto Slab"/>
                </a:endParaRPr>
              </a:p>
              <a:p>
                <a:pPr marL="457200" indent="-298450">
                  <a:buClr>
                    <a:srgbClr val="1DCDC3"/>
                  </a:buClr>
                  <a:buSzPts val="1100"/>
                  <a:buFont typeface="Roboto Slab"/>
                  <a:buChar char="●"/>
                </a:pPr>
                <a:r>
                  <a:rPr lang="en-US" sz="1600" dirty="0">
                    <a:latin typeface="Roboto Slab"/>
                    <a:ea typeface="Roboto Slab"/>
                    <a:cs typeface="Roboto Slab"/>
                    <a:sym typeface="Roboto Slab"/>
                  </a:rPr>
                  <a:t>Analyze with tables and graphs the performance of skip lists.</a:t>
                </a:r>
              </a:p>
            </p:txBody>
          </p:sp>
        </mc:Choice>
        <mc:Fallback xmlns="">
          <p:sp>
            <p:nvSpPr>
              <p:cNvPr id="48" name="Google Shape;397;p15">
                <a:extLst>
                  <a:ext uri="{FF2B5EF4-FFF2-40B4-BE49-F238E27FC236}">
                    <a16:creationId xmlns:a16="http://schemas.microsoft.com/office/drawing/2014/main" id="{53681287-DB29-4B84-91E6-4939C76EB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322" y="2116749"/>
                <a:ext cx="5285894" cy="982200"/>
              </a:xfrm>
              <a:prstGeom prst="rect">
                <a:avLst/>
              </a:prstGeom>
              <a:blipFill>
                <a:blip r:embed="rId3"/>
                <a:stretch>
                  <a:fillRect b="-170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2"/>
    </mc:Choice>
    <mc:Fallback xmlns="">
      <p:transition spd="slow" advTm="178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sz="2800" dirty="0">
                <a:latin typeface="Arial Narrow" panose="020B0606020202030204" pitchFamily="34" charset="0"/>
              </a:rPr>
              <a:t>Chapter 2</a:t>
            </a:r>
            <a:br>
              <a:rPr lang="en-US" altLang="zh-CN" dirty="0"/>
            </a:br>
            <a:r>
              <a:rPr lang="en-US" altLang="zh-CN" sz="5400" dirty="0">
                <a:latin typeface="Bahnschrift SemiBold" panose="020B0502040204020203" pitchFamily="34" charset="0"/>
              </a:rPr>
              <a:t>Algorithm</a:t>
            </a:r>
            <a:endParaRPr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"/>
    </mc:Choice>
    <mc:Fallback xmlns="">
      <p:transition spd="slow" advTm="6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B0A4226-D410-4C34-A92E-A0BE73B0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780" y="2668774"/>
            <a:ext cx="4329118" cy="218313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E6A5DFDE-7DBE-4EE1-9701-5E7E79236287}"/>
              </a:ext>
            </a:extLst>
          </p:cNvPr>
          <p:cNvSpPr txBox="1"/>
          <p:nvPr/>
        </p:nvSpPr>
        <p:spPr>
          <a:xfrm>
            <a:off x="108300" y="907538"/>
            <a:ext cx="41300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434343"/>
                </a:solidFill>
                <a:latin typeface="Arvo"/>
                <a:ea typeface="Arvo"/>
                <a:cs typeface="Arvo"/>
                <a:sym typeface="Barlow Condensed Medium"/>
              </a:rPr>
              <a:t>There are several ways to implement skip lists.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>
              <a:solidFill>
                <a:srgbClr val="434343"/>
              </a:solidFill>
              <a:latin typeface="Arvo"/>
              <a:ea typeface="Arvo"/>
              <a:cs typeface="Arvo"/>
              <a:sym typeface="Barlow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434343"/>
                </a:solidFill>
                <a:latin typeface="Arvo"/>
                <a:ea typeface="Arvo"/>
                <a:cs typeface="Arvo"/>
                <a:sym typeface="Barlow Condensed Medium"/>
              </a:rPr>
              <a:t>One is to present each node with </a:t>
            </a:r>
            <a:r>
              <a:rPr lang="en-US" altLang="zh-CN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vo"/>
                <a:ea typeface="Arvo"/>
                <a:cs typeface="Arvo"/>
                <a:sym typeface="Barlow Condensed Medium"/>
              </a:rPr>
              <a:t>a value and many pointers</a:t>
            </a:r>
            <a:r>
              <a:rPr lang="en-US" altLang="zh-CN" sz="1600" dirty="0">
                <a:solidFill>
                  <a:srgbClr val="434343"/>
                </a:solidFill>
                <a:latin typeface="Arvo"/>
                <a:ea typeface="Arvo"/>
                <a:cs typeface="Arvo"/>
                <a:sym typeface="Barlow Condensed Medium"/>
              </a:rPr>
              <a:t>, each pointing to certain node after 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>
              <a:solidFill>
                <a:srgbClr val="434343"/>
              </a:solidFill>
              <a:latin typeface="Arvo"/>
              <a:ea typeface="Arvo"/>
              <a:cs typeface="Arvo"/>
              <a:sym typeface="Barlow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434343"/>
                </a:solidFill>
                <a:latin typeface="Arvo"/>
                <a:ea typeface="Arvo"/>
                <a:cs typeface="Arvo"/>
                <a:sym typeface="Barlow Condensed Medium"/>
              </a:rPr>
              <a:t>However, we are to implement it in another way, where each node consists of </a:t>
            </a:r>
            <a:r>
              <a:rPr lang="en-US" altLang="zh-CN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vo"/>
                <a:ea typeface="Arvo"/>
                <a:cs typeface="Arvo"/>
                <a:sym typeface="Barlow Condensed Medium"/>
              </a:rPr>
              <a:t>a value, a next pointer, and a down pointer</a:t>
            </a:r>
            <a:r>
              <a:rPr lang="en-US" altLang="zh-CN" sz="1600" dirty="0">
                <a:solidFill>
                  <a:srgbClr val="434343"/>
                </a:solidFill>
                <a:latin typeface="Arvo"/>
                <a:ea typeface="Arvo"/>
                <a:cs typeface="Arvo"/>
                <a:sym typeface="Barlow Condensed Medium"/>
              </a:rPr>
              <a:t>. 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E7365CC-27DA-40BB-A804-A2FB3795DE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8340" y="608322"/>
            <a:ext cx="4329118" cy="1674544"/>
          </a:xfrm>
          <a:prstGeom prst="rect">
            <a:avLst/>
          </a:prstGeom>
        </p:spPr>
      </p:pic>
      <p:sp>
        <p:nvSpPr>
          <p:cNvPr id="6" name="Google Shape;395;p15">
            <a:extLst>
              <a:ext uri="{FF2B5EF4-FFF2-40B4-BE49-F238E27FC236}">
                <a16:creationId xmlns:a16="http://schemas.microsoft.com/office/drawing/2014/main" id="{0F53B4A1-87B4-4ADD-AAC3-F67BFD0B0E92}"/>
              </a:ext>
            </a:extLst>
          </p:cNvPr>
          <p:cNvSpPr txBox="1">
            <a:spLocks/>
          </p:cNvSpPr>
          <p:nvPr/>
        </p:nvSpPr>
        <p:spPr>
          <a:xfrm>
            <a:off x="4238340" y="190500"/>
            <a:ext cx="1583340" cy="41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/>
            <a:r>
              <a:rPr lang="en-US" sz="1600" dirty="0"/>
              <a:t>The Original Form</a:t>
            </a:r>
          </a:p>
        </p:txBody>
      </p:sp>
      <p:sp>
        <p:nvSpPr>
          <p:cNvPr id="7" name="Google Shape;395;p15">
            <a:extLst>
              <a:ext uri="{FF2B5EF4-FFF2-40B4-BE49-F238E27FC236}">
                <a16:creationId xmlns:a16="http://schemas.microsoft.com/office/drawing/2014/main" id="{0F900659-42A8-4905-B86E-BFDF963C0155}"/>
              </a:ext>
            </a:extLst>
          </p:cNvPr>
          <p:cNvSpPr txBox="1">
            <a:spLocks/>
          </p:cNvSpPr>
          <p:nvPr/>
        </p:nvSpPr>
        <p:spPr>
          <a:xfrm>
            <a:off x="4238340" y="2250952"/>
            <a:ext cx="2246280" cy="41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/>
            <a:r>
              <a:rPr lang="en-US" sz="1600" dirty="0"/>
              <a:t>Our Implementation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97"/>
    </mc:Choice>
    <mc:Fallback xmlns="">
      <p:transition spd="slow" advTm="33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</a:t>
            </a:r>
            <a:endParaRPr dirty="0"/>
          </a:p>
        </p:txBody>
      </p:sp>
      <p:cxnSp>
        <p:nvCxnSpPr>
          <p:cNvPr id="449" name="Google Shape;449;p17"/>
          <p:cNvCxnSpPr>
            <a:cxnSpLocks/>
          </p:cNvCxnSpPr>
          <p:nvPr/>
        </p:nvCxnSpPr>
        <p:spPr>
          <a:xfrm>
            <a:off x="858185" y="1046250"/>
            <a:ext cx="489491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17"/>
          <p:cNvSpPr txBox="1">
            <a:spLocks noGrp="1"/>
          </p:cNvSpPr>
          <p:nvPr>
            <p:ph type="ctrTitle"/>
          </p:nvPr>
        </p:nvSpPr>
        <p:spPr>
          <a:xfrm>
            <a:off x="3672401" y="1243233"/>
            <a:ext cx="5193799" cy="2433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v</a:t>
            </a:r>
            <a:r>
              <a:rPr lang="es" sz="1600" b="1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alue </a:t>
            </a:r>
            <a:r>
              <a:rPr lang="es" sz="1600" dirty="0">
                <a:latin typeface="Arvo"/>
                <a:ea typeface="Arvo"/>
                <a:cs typeface="Arvo"/>
                <a:sym typeface="Arvo"/>
              </a:rPr>
              <a:t>stores the data element;</a:t>
            </a:r>
            <a:br>
              <a:rPr lang="es" sz="1600" dirty="0">
                <a:latin typeface="Arvo"/>
                <a:ea typeface="Arvo"/>
                <a:cs typeface="Arvo"/>
                <a:sym typeface="Arvo"/>
              </a:rPr>
            </a:br>
            <a:endParaRPr sz="1600" dirty="0">
              <a:latin typeface="Arvo"/>
              <a:ea typeface="Arvo"/>
              <a:cs typeface="Arvo"/>
              <a:sym typeface="Arv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next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 is a pointer to the next node in the same layer, or </a:t>
            </a:r>
            <a:r>
              <a:rPr lang="en-US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NULL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 when there's no next node.</a:t>
            </a:r>
            <a:br>
              <a:rPr lang="en-US" sz="1600" dirty="0">
                <a:latin typeface="Arvo"/>
                <a:ea typeface="Arvo"/>
                <a:cs typeface="Arvo"/>
                <a:sym typeface="Arvo"/>
              </a:rPr>
            </a:br>
            <a:endParaRPr sz="1600" dirty="0">
              <a:latin typeface="Arvo"/>
              <a:ea typeface="Arvo"/>
              <a:cs typeface="Arvo"/>
              <a:sym typeface="Arv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600" b="1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down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 is a pointer to the node with the same value in the next lower layer, or </a:t>
            </a:r>
            <a:r>
              <a:rPr lang="en-US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NULL</a:t>
            </a:r>
            <a:r>
              <a:rPr lang="en-US" sz="1600" dirty="0">
                <a:latin typeface="Arvo"/>
                <a:ea typeface="Arvo"/>
                <a:cs typeface="Arvo"/>
                <a:sym typeface="Arvo"/>
              </a:rPr>
              <a:t> if it's already in the bottom layer.</a:t>
            </a:r>
            <a:endParaRPr sz="1600" dirty="0"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DA938D-314F-43C1-B986-D940C4BC8F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r="33471"/>
          <a:stretch/>
        </p:blipFill>
        <p:spPr>
          <a:xfrm>
            <a:off x="1024890" y="1428651"/>
            <a:ext cx="2560320" cy="11430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D8B3728-C9A5-40E5-A906-604458A02A0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4F4EF"/>
              </a:clrFrom>
              <a:clrTo>
                <a:srgbClr val="F4F4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460" y="2745366"/>
            <a:ext cx="4643620" cy="23289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2"/>
    </mc:Choice>
    <mc:Fallback xmlns="">
      <p:transition spd="slow" advTm="2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Search:</a:t>
            </a:r>
            <a:r>
              <a:rPr lang="en-US" altLang="zh-CN" sz="14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    </a:t>
            </a:r>
            <a:r>
              <a:rPr lang="en-US" altLang="zh-CN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To decide if a given element, </a:t>
            </a:r>
            <a:r>
              <a:rPr lang="en-US" altLang="zh-CN" sz="1800" b="1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say X,</a:t>
            </a:r>
            <a:r>
              <a:rPr lang="en-US" altLang="zh-CN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 is in the skip list.</a:t>
            </a:r>
            <a:endParaRPr dirty="0"/>
          </a:p>
        </p:txBody>
      </p:sp>
      <p:cxnSp>
        <p:nvCxnSpPr>
          <p:cNvPr id="449" name="Google Shape;449;p17"/>
          <p:cNvCxnSpPr>
            <a:cxnSpLocks/>
          </p:cNvCxnSpPr>
          <p:nvPr/>
        </p:nvCxnSpPr>
        <p:spPr>
          <a:xfrm>
            <a:off x="770700" y="1068509"/>
            <a:ext cx="581298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266939C-6030-46A8-8979-B46A5DB8C3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5F4EF"/>
              </a:clrFrom>
              <a:clrTo>
                <a:srgbClr val="F5F4EF">
                  <a:alpha val="0"/>
                </a:srgbClr>
              </a:clrTo>
            </a:clrChange>
          </a:blip>
          <a:srcRect b="8959"/>
          <a:stretch/>
        </p:blipFill>
        <p:spPr>
          <a:xfrm>
            <a:off x="6452609" y="-89726"/>
            <a:ext cx="2503500" cy="12366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02D045-A2B1-428D-AE77-F21DB1A339D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5F4EF"/>
              </a:clrFrom>
              <a:clrTo>
                <a:srgbClr val="F5F4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5468" y="3328305"/>
            <a:ext cx="4513064" cy="1775387"/>
          </a:xfrm>
          <a:prstGeom prst="rect">
            <a:avLst/>
          </a:prstGeom>
        </p:spPr>
      </p:pic>
      <p:sp>
        <p:nvSpPr>
          <p:cNvPr id="15" name="Google Shape;452;p17">
            <a:extLst>
              <a:ext uri="{FF2B5EF4-FFF2-40B4-BE49-F238E27FC236}">
                <a16:creationId xmlns:a16="http://schemas.microsoft.com/office/drawing/2014/main" id="{E667EAE4-9C6C-401E-891F-84D9EA849CEF}"/>
              </a:ext>
            </a:extLst>
          </p:cNvPr>
          <p:cNvSpPr txBox="1">
            <a:spLocks/>
          </p:cNvSpPr>
          <p:nvPr/>
        </p:nvSpPr>
        <p:spPr>
          <a:xfrm>
            <a:off x="576511" y="1248955"/>
            <a:ext cx="8567489" cy="207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Start from the head of the highest layer of the list;</a:t>
            </a:r>
            <a:br>
              <a:rPr lang="en-US" altLang="zh-CN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While </a:t>
            </a:r>
            <a:r>
              <a:rPr lang="en-US" altLang="zh-CN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next_node.value &lt; X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jump next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;</a:t>
            </a:r>
            <a:br>
              <a:rPr lang="en-US" sz="1600" dirty="0">
                <a:latin typeface="Arvo"/>
                <a:ea typeface="Arvo"/>
                <a:cs typeface="Arvo"/>
                <a:sym typeface="Arvo"/>
              </a:rPr>
            </a:br>
            <a:endParaRPr lang="en-US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If </a:t>
            </a:r>
            <a:r>
              <a:rPr lang="en-US" altLang="zh-CN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next_node.value = X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Arvo"/>
                <a:sym typeface="Arvo"/>
              </a:rPr>
              <a:t>return true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;</a:t>
            </a: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endParaRPr lang="en-US" altLang="zh-CN" sz="1600" dirty="0">
              <a:latin typeface="Arvo"/>
              <a:ea typeface="Arvo"/>
              <a:cs typeface="Arvo"/>
              <a:sym typeface="Arvo"/>
            </a:endParaRPr>
          </a:p>
          <a:p>
            <a:pPr marL="501650" indent="-342900">
              <a:buClrTx/>
              <a:buSzPct val="100000"/>
              <a:buFont typeface="+mj-lt"/>
              <a:buAutoNum type="arabicPeriod"/>
            </a:pP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If </a:t>
            </a:r>
            <a:r>
              <a:rPr lang="en-US" altLang="zh-CN" sz="1600" dirty="0">
                <a:solidFill>
                  <a:srgbClr val="0070C0"/>
                </a:solidFill>
                <a:latin typeface="Arvo"/>
                <a:ea typeface="Arvo"/>
                <a:cs typeface="Arvo"/>
                <a:sym typeface="Arvo"/>
              </a:rPr>
              <a:t>this not the bottom layer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,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jump down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vo"/>
                <a:sym typeface="Arvo"/>
              </a:rPr>
              <a:t>and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rPr>
              <a:t>go to step 2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. </a:t>
            </a:r>
            <a:br>
              <a:rPr lang="en-US" altLang="zh-CN" sz="1600" dirty="0">
                <a:latin typeface="Arvo"/>
                <a:ea typeface="Arvo"/>
                <a:cs typeface="Arvo"/>
                <a:sym typeface="Arvo"/>
              </a:rPr>
            </a:b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Else it means that the given value doesn’t exists, so </a:t>
            </a:r>
            <a:r>
              <a:rPr lang="en-US" altLang="zh-CN" sz="1600" dirty="0">
                <a:solidFill>
                  <a:srgbClr val="FF0000"/>
                </a:solidFill>
                <a:latin typeface="Arvo"/>
                <a:ea typeface="Arvo"/>
                <a:cs typeface="Arvo"/>
                <a:sym typeface="Arvo"/>
              </a:rPr>
              <a:t>return false</a:t>
            </a:r>
            <a:r>
              <a:rPr lang="en-US" altLang="zh-CN" sz="1600" dirty="0">
                <a:latin typeface="Arvo"/>
                <a:ea typeface="Arvo"/>
                <a:cs typeface="Arvo"/>
                <a:sym typeface="Arvo"/>
              </a:rPr>
              <a:t>.</a:t>
            </a:r>
            <a:endParaRPr lang="en-US" sz="1600" dirty="0">
              <a:latin typeface="Arvo"/>
              <a:ea typeface="Arvo"/>
              <a:cs typeface="Arvo"/>
              <a:sym typeface="Arv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9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7"/>
    </mc:Choice>
    <mc:Fallback xmlns="">
      <p:transition spd="slow" advTm="2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|0.4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4|0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3|0.3|0.4|0.7"/>
</p:tagLst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1691</Words>
  <Application>Microsoft Office PowerPoint</Application>
  <PresentationFormat>全屏显示(16:9)</PresentationFormat>
  <Paragraphs>219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Barlow Condensed</vt:lpstr>
      <vt:lpstr>Arial</vt:lpstr>
      <vt:lpstr>Fira Sans Extra Condensed Medium</vt:lpstr>
      <vt:lpstr>Barlow Condensed SemiBold</vt:lpstr>
      <vt:lpstr>Cambria Math</vt:lpstr>
      <vt:lpstr>Arvo</vt:lpstr>
      <vt:lpstr>Arial Narrow</vt:lpstr>
      <vt:lpstr>Open Sans</vt:lpstr>
      <vt:lpstr>Roboto Slab</vt:lpstr>
      <vt:lpstr>Bahnschrift SemiBold</vt:lpstr>
      <vt:lpstr>Calisto MT</vt:lpstr>
      <vt:lpstr>Barlow Condensed Medium</vt:lpstr>
      <vt:lpstr>My Creative CV by slidesgo</vt:lpstr>
      <vt:lpstr>Project 6  Skip Lists</vt:lpstr>
      <vt:lpstr>Table of Contents</vt:lpstr>
      <vt:lpstr>Chapter 1 Introduction</vt:lpstr>
      <vt:lpstr>Introduction</vt:lpstr>
      <vt:lpstr>Introduction</vt:lpstr>
      <vt:lpstr>Chapter 2 Algorithm</vt:lpstr>
      <vt:lpstr>PowerPoint 演示文稿</vt:lpstr>
      <vt:lpstr>Data Structure</vt:lpstr>
      <vt:lpstr>Search:    To decide if a given element, say X, is in the skip list.</vt:lpstr>
      <vt:lpstr>Deletion:  To remove an element X from the skip list.</vt:lpstr>
      <vt:lpstr>get_random_level:  To decide the highest level that an element will be present</vt:lpstr>
      <vt:lpstr>Insertion:  To insert an element X into the skip list.</vt:lpstr>
      <vt:lpstr>Insertion:  To insert an element X into the skip list.</vt:lpstr>
      <vt:lpstr>Chapter 3 Testing</vt:lpstr>
      <vt:lpstr>TESTING RESULT</vt:lpstr>
      <vt:lpstr>Time  Cost -- Search</vt:lpstr>
      <vt:lpstr>Time  Cost -- Insert</vt:lpstr>
      <vt:lpstr>Time  Cost -- Delete</vt:lpstr>
      <vt:lpstr>Time  Cost - Regarding p</vt:lpstr>
      <vt:lpstr>Space  Cost - Regarding p</vt:lpstr>
      <vt:lpstr>Chapter 4 Analysis</vt:lpstr>
      <vt:lpstr>ANALYSIS</vt:lpstr>
      <vt:lpstr>Time Complexity -- Search</vt:lpstr>
      <vt:lpstr>Time Complexity -- Search</vt:lpstr>
      <vt:lpstr>Time Complexity -- Search</vt:lpstr>
      <vt:lpstr>Time Complexity -- Search</vt:lpstr>
      <vt:lpstr>Time Complexity -- Search</vt:lpstr>
      <vt:lpstr>Time Complexity -- Search</vt:lpstr>
      <vt:lpstr>Time Complexity -- Search</vt:lpstr>
      <vt:lpstr>Time Complexity -- Search</vt:lpstr>
      <vt:lpstr>Time Complexity -- Search</vt:lpstr>
      <vt:lpstr>Time Complexity -- Search</vt:lpstr>
      <vt:lpstr>Time Complexity -- Search</vt:lpstr>
      <vt:lpstr>Time Complexity -- Insertion</vt:lpstr>
      <vt:lpstr>Time Complexity -- Insertion</vt:lpstr>
      <vt:lpstr>Time Complexity -- Deletion</vt:lpstr>
      <vt:lpstr>Time Complexity -- Deletion</vt:lpstr>
      <vt:lpstr>Space Complexity</vt:lpstr>
      <vt:lpstr>Space Complexity</vt:lpstr>
      <vt:lpstr>Further Corollary – Think about p</vt:lpstr>
      <vt:lpstr>Further Corollary – Think about 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PRESENTATION</dc:title>
  <cp:lastModifiedBy>Daniel Howard</cp:lastModifiedBy>
  <cp:revision>112</cp:revision>
  <dcterms:modified xsi:type="dcterms:W3CDTF">2021-07-22T11:42:42Z</dcterms:modified>
</cp:coreProperties>
</file>