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146" autoAdjust="0"/>
  </p:normalViewPr>
  <p:slideViewPr>
    <p:cSldViewPr snapToGrid="0">
      <p:cViewPr varScale="1">
        <p:scale>
          <a:sx n="71" d="100"/>
          <a:sy n="71" d="100"/>
        </p:scale>
        <p:origin x="4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94DD-493A-459F-A1BF-21E2D1C03A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09AC-63BB-4AA0-929B-7AC1872C1A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94DD-493A-459F-A1BF-21E2D1C03A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09AC-63BB-4AA0-929B-7AC1872C1A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94DD-493A-459F-A1BF-21E2D1C03A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09AC-63BB-4AA0-929B-7AC1872C1A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94DD-493A-459F-A1BF-21E2D1C03A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09AC-63BB-4AA0-929B-7AC1872C1A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94DD-493A-459F-A1BF-21E2D1C03A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09AC-63BB-4AA0-929B-7AC1872C1A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94DD-493A-459F-A1BF-21E2D1C03A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09AC-63BB-4AA0-929B-7AC1872C1A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94DD-493A-459F-A1BF-21E2D1C03A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09AC-63BB-4AA0-929B-7AC1872C1A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94DD-493A-459F-A1BF-21E2D1C03A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09AC-63BB-4AA0-929B-7AC1872C1A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94DD-493A-459F-A1BF-21E2D1C03A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09AC-63BB-4AA0-929B-7AC1872C1A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94DD-493A-459F-A1BF-21E2D1C03A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09AC-63BB-4AA0-929B-7AC1872C1A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94DD-493A-459F-A1BF-21E2D1C03A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409AC-63BB-4AA0-929B-7AC1872C1A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C94DD-493A-459F-A1BF-21E2D1C03A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409AC-63BB-4AA0-929B-7AC1872C1A6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10266" y="1977496"/>
            <a:ext cx="9144000" cy="231510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《</a:t>
            </a:r>
            <a:r>
              <a:rPr lang="zh-CN" altLang="en-US" dirty="0" smtClean="0"/>
              <a:t>高级数据结构与算法分析</a:t>
            </a:r>
            <a:r>
              <a:rPr lang="en-US" altLang="zh-CN" dirty="0" smtClean="0"/>
              <a:t>》</a:t>
            </a:r>
            <a:br>
              <a:rPr lang="en-US" altLang="zh-CN" dirty="0" smtClean="0"/>
            </a:br>
            <a:r>
              <a:rPr lang="zh-CN" altLang="en-US" dirty="0" smtClean="0"/>
              <a:t>复  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332" y="246595"/>
            <a:ext cx="1701801" cy="371472"/>
          </a:xfrm>
        </p:spPr>
        <p:txBody>
          <a:bodyPr>
            <a:noAutofit/>
          </a:bodyPr>
          <a:lstStyle/>
          <a:p>
            <a:r>
              <a:rPr lang="zh-CN" altLang="en-US" sz="2400" b="1" dirty="0" smtClean="0"/>
              <a:t>内容概览</a:t>
            </a:r>
            <a:endParaRPr lang="zh-CN" alt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0" y="677336"/>
            <a:ext cx="10820400" cy="5895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470957"/>
            <a:ext cx="10896599" cy="576897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zh-CN" altLang="en-US" b="1" dirty="0" smtClean="0"/>
              <a:t>一、</a:t>
            </a:r>
            <a:r>
              <a:rPr lang="en-US" altLang="zh-CN" b="1" dirty="0" smtClean="0"/>
              <a:t>Advanced </a:t>
            </a:r>
            <a:r>
              <a:rPr lang="en-US" altLang="zh-CN" b="1" dirty="0"/>
              <a:t>Search Structure</a:t>
            </a:r>
            <a:endParaRPr lang="zh-CN" altLang="zh-CN" sz="16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b="1" dirty="0"/>
              <a:t>Kernel problem:</a:t>
            </a:r>
            <a:r>
              <a:rPr lang="en-US" altLang="zh-CN" dirty="0"/>
              <a:t> </a:t>
            </a:r>
            <a:r>
              <a:rPr lang="en-US" altLang="zh-CN" sz="2400" dirty="0"/>
              <a:t>search tree balance, reduce the height of the tree </a:t>
            </a:r>
            <a:endParaRPr lang="zh-CN" altLang="zh-CN" sz="24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b="1" dirty="0"/>
              <a:t>Search tree:</a:t>
            </a:r>
            <a:r>
              <a:rPr lang="en-US" altLang="zh-CN" dirty="0"/>
              <a:t> </a:t>
            </a:r>
            <a:endParaRPr lang="zh-CN" altLang="zh-CN" sz="2000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zh-CN" b="1" dirty="0" smtClean="0"/>
              <a:t> Binary </a:t>
            </a:r>
            <a:r>
              <a:rPr lang="en-US" altLang="zh-CN" b="1" dirty="0"/>
              <a:t>Search Tree</a:t>
            </a:r>
            <a:endParaRPr lang="zh-CN" altLang="zh-CN" sz="1600" b="1" dirty="0"/>
          </a:p>
          <a:p>
            <a:pPr lvl="2">
              <a:lnSpc>
                <a:spcPct val="110000"/>
              </a:lnSpc>
            </a:pPr>
            <a:r>
              <a:rPr lang="en-US" altLang="zh-CN" b="1" dirty="0"/>
              <a:t>AVL</a:t>
            </a:r>
            <a:r>
              <a:rPr lang="zh-CN" altLang="zh-CN" b="1" dirty="0"/>
              <a:t>树</a:t>
            </a:r>
            <a:r>
              <a:rPr lang="zh-CN" altLang="zh-CN" dirty="0"/>
              <a:t>：概念、结点数与层次</a:t>
            </a:r>
            <a:r>
              <a:rPr lang="zh-CN" altLang="zh-CN" dirty="0" smtClean="0"/>
              <a:t>关系</a:t>
            </a:r>
            <a:endParaRPr lang="en-US" altLang="zh-CN" dirty="0" smtClean="0"/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</a:t>
            </a:r>
            <a:r>
              <a:rPr lang="zh-CN" altLang="zh-CN" dirty="0" smtClean="0"/>
              <a:t>四</a:t>
            </a:r>
            <a:r>
              <a:rPr lang="zh-CN" altLang="zh-CN" dirty="0"/>
              <a:t>种平衡方法（</a:t>
            </a:r>
            <a:r>
              <a:rPr lang="en-US" altLang="zh-CN" dirty="0"/>
              <a:t>LL</a:t>
            </a:r>
            <a:r>
              <a:rPr lang="zh-CN" altLang="zh-CN" dirty="0"/>
              <a:t>、</a:t>
            </a:r>
            <a:r>
              <a:rPr lang="en-US" altLang="zh-CN" dirty="0"/>
              <a:t>RR</a:t>
            </a:r>
            <a:r>
              <a:rPr lang="zh-CN" altLang="zh-CN" dirty="0"/>
              <a:t>、</a:t>
            </a:r>
            <a:r>
              <a:rPr lang="en-US" altLang="zh-CN" dirty="0"/>
              <a:t>LR</a:t>
            </a:r>
            <a:r>
              <a:rPr lang="zh-CN" altLang="zh-CN" dirty="0"/>
              <a:t>、</a:t>
            </a:r>
            <a:r>
              <a:rPr lang="en-US" altLang="zh-CN" dirty="0"/>
              <a:t>RL</a:t>
            </a:r>
            <a:r>
              <a:rPr lang="zh-CN" altLang="zh-CN" dirty="0" smtClean="0"/>
              <a:t>）</a:t>
            </a:r>
            <a:r>
              <a:rPr lang="zh-CN" altLang="en-US" dirty="0" smtClean="0"/>
              <a:t>以及</a:t>
            </a:r>
            <a:r>
              <a:rPr lang="zh-CN" altLang="zh-CN" dirty="0" smtClean="0"/>
              <a:t>判别方法</a:t>
            </a:r>
            <a:endParaRPr lang="en-US" altLang="zh-CN" dirty="0" smtClean="0"/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</a:t>
            </a:r>
            <a:r>
              <a:rPr lang="zh-CN" altLang="zh-CN" dirty="0" smtClean="0"/>
              <a:t>四</a:t>
            </a:r>
            <a:r>
              <a:rPr lang="zh-CN" altLang="zh-CN" dirty="0"/>
              <a:t>种平衡</a:t>
            </a:r>
            <a:r>
              <a:rPr lang="zh-CN" altLang="zh-CN" dirty="0" smtClean="0"/>
              <a:t>方法实现</a:t>
            </a:r>
            <a:r>
              <a:rPr lang="zh-CN" altLang="zh-CN" dirty="0"/>
              <a:t>（</a:t>
            </a:r>
            <a:r>
              <a:rPr lang="zh-CN" altLang="zh-CN" sz="1500" dirty="0"/>
              <a:t>基于</a:t>
            </a:r>
            <a:r>
              <a:rPr lang="en-US" altLang="zh-CN" sz="1500" dirty="0" err="1"/>
              <a:t>singleRotation</a:t>
            </a:r>
            <a:r>
              <a:rPr lang="zh-CN" altLang="zh-CN" sz="1500" dirty="0"/>
              <a:t>、</a:t>
            </a:r>
            <a:r>
              <a:rPr lang="en-US" altLang="zh-CN" sz="1500" dirty="0" err="1"/>
              <a:t>doubleRotation</a:t>
            </a:r>
            <a:r>
              <a:rPr lang="zh-CN" altLang="zh-CN" dirty="0"/>
              <a:t>）并</a:t>
            </a:r>
            <a:r>
              <a:rPr lang="zh-CN" altLang="zh-CN" b="1" dirty="0"/>
              <a:t>熟悉有关例程</a:t>
            </a:r>
            <a:r>
              <a:rPr lang="zh-CN" altLang="zh-CN" dirty="0"/>
              <a:t>。</a:t>
            </a:r>
            <a:endParaRPr lang="zh-CN" altLang="zh-CN" sz="1400" dirty="0"/>
          </a:p>
          <a:p>
            <a:pPr lvl="2">
              <a:lnSpc>
                <a:spcPct val="110000"/>
              </a:lnSpc>
            </a:pPr>
            <a:r>
              <a:rPr lang="en-US" altLang="zh-CN" b="1" dirty="0"/>
              <a:t>SPLAY</a:t>
            </a:r>
            <a:r>
              <a:rPr lang="zh-CN" altLang="zh-CN" b="1" dirty="0"/>
              <a:t>树</a:t>
            </a:r>
            <a:r>
              <a:rPr lang="zh-CN" altLang="zh-CN" dirty="0"/>
              <a:t>：概念、具体操作（</a:t>
            </a:r>
            <a:r>
              <a:rPr lang="en-US" altLang="zh-CN" dirty="0"/>
              <a:t>Zig-zag, Zig-zig</a:t>
            </a:r>
            <a:r>
              <a:rPr lang="zh-CN" altLang="zh-CN" dirty="0"/>
              <a:t>）</a:t>
            </a:r>
            <a:endParaRPr lang="zh-CN" altLang="zh-CN" sz="1400" dirty="0"/>
          </a:p>
          <a:p>
            <a:pPr lvl="2">
              <a:lnSpc>
                <a:spcPct val="110000"/>
              </a:lnSpc>
            </a:pPr>
            <a:r>
              <a:rPr lang="en-US" altLang="zh-CN" b="1" dirty="0"/>
              <a:t>Red-black tree</a:t>
            </a:r>
            <a:r>
              <a:rPr lang="en-US" altLang="zh-CN" dirty="0"/>
              <a:t>: </a:t>
            </a:r>
            <a:r>
              <a:rPr lang="en-US" altLang="zh-CN" dirty="0" smtClean="0"/>
              <a:t>contains </a:t>
            </a:r>
            <a:r>
              <a:rPr lang="en-US" altLang="zh-CN" dirty="0"/>
              <a:t>the same number of black nodes</a:t>
            </a:r>
            <a:endParaRPr lang="zh-CN" altLang="zh-CN" sz="1400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zh-CN" b="1" dirty="0" smtClean="0"/>
              <a:t> m-tree</a:t>
            </a:r>
            <a:r>
              <a:rPr lang="en-US" altLang="zh-CN" dirty="0" smtClean="0"/>
              <a:t> </a:t>
            </a:r>
            <a:r>
              <a:rPr lang="en-US" altLang="zh-CN" dirty="0"/>
              <a:t>,  </a:t>
            </a:r>
            <a:r>
              <a:rPr lang="en-US" altLang="zh-CN" b="1" dirty="0"/>
              <a:t>B</a:t>
            </a:r>
            <a:r>
              <a:rPr lang="zh-CN" altLang="zh-CN" b="1" dirty="0"/>
              <a:t>树</a:t>
            </a:r>
            <a:r>
              <a:rPr lang="zh-CN" altLang="zh-CN" dirty="0"/>
              <a:t>：概念、具体操作</a:t>
            </a:r>
            <a:r>
              <a:rPr lang="en-US" altLang="zh-CN" dirty="0"/>
              <a:t>(insert, delete)</a:t>
            </a:r>
            <a:r>
              <a:rPr lang="zh-CN" altLang="zh-CN" dirty="0"/>
              <a:t>。</a:t>
            </a:r>
            <a:endParaRPr lang="zh-CN" altLang="zh-CN" sz="1600" dirty="0"/>
          </a:p>
          <a:p>
            <a:pPr marL="0" lvl="0" indent="0">
              <a:lnSpc>
                <a:spcPct val="110000"/>
              </a:lnSpc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b="1" dirty="0" smtClean="0"/>
              <a:t>Inverted </a:t>
            </a:r>
            <a:r>
              <a:rPr lang="en-US" altLang="zh-CN" b="1" dirty="0"/>
              <a:t>File Index</a:t>
            </a:r>
            <a:r>
              <a:rPr lang="zh-CN" altLang="zh-CN" dirty="0" smtClean="0"/>
              <a:t>：</a:t>
            </a:r>
            <a:r>
              <a:rPr lang="zh-CN" altLang="en-US" sz="2200" dirty="0" smtClean="0"/>
              <a:t>文档分析、结果排序；</a:t>
            </a:r>
            <a:r>
              <a:rPr lang="zh-CN" altLang="zh-CN" sz="2200" dirty="0" smtClean="0"/>
              <a:t>概念</a:t>
            </a:r>
            <a:r>
              <a:rPr lang="zh-CN" altLang="zh-CN" sz="2200" dirty="0"/>
              <a:t>、数据结构设计思想、评价</a:t>
            </a:r>
            <a:endParaRPr lang="zh-CN" altLang="zh-CN" sz="2200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3533" y="665691"/>
            <a:ext cx="10515600" cy="5413376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zh-CN" altLang="en-US" b="1" dirty="0" smtClean="0"/>
              <a:t>二、</a:t>
            </a:r>
            <a:r>
              <a:rPr lang="en-US" altLang="zh-CN" b="1" dirty="0" smtClean="0"/>
              <a:t>Advanced </a:t>
            </a:r>
            <a:r>
              <a:rPr lang="en-US" altLang="zh-CN" b="1" dirty="0"/>
              <a:t>heap structure</a:t>
            </a:r>
            <a:endParaRPr lang="zh-CN" altLang="zh-CN" sz="1600" dirty="0"/>
          </a:p>
          <a:p>
            <a:pPr marL="0" lvl="0" indent="0">
              <a:lnSpc>
                <a:spcPct val="120000"/>
              </a:lnSpc>
              <a:buNone/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Kernel </a:t>
            </a:r>
            <a:r>
              <a:rPr lang="en-US" altLang="zh-CN" b="1" dirty="0"/>
              <a:t>problem:</a:t>
            </a:r>
            <a:r>
              <a:rPr lang="en-US" altLang="zh-CN" dirty="0"/>
              <a:t> merge operation</a:t>
            </a:r>
            <a:endParaRPr lang="zh-CN" altLang="zh-CN" sz="2000" dirty="0"/>
          </a:p>
          <a:p>
            <a:pPr marL="0" lvl="0" indent="0">
              <a:lnSpc>
                <a:spcPct val="120000"/>
              </a:lnSpc>
              <a:buNone/>
            </a:pPr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Binary </a:t>
            </a:r>
            <a:r>
              <a:rPr lang="en-US" altLang="zh-CN" b="1" dirty="0"/>
              <a:t>tree representation</a:t>
            </a:r>
            <a:endParaRPr lang="zh-CN" altLang="zh-CN" sz="20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b="1" dirty="0"/>
              <a:t>Leftist heap</a:t>
            </a:r>
            <a:r>
              <a:rPr lang="zh-CN" altLang="zh-CN" dirty="0"/>
              <a:t>：</a:t>
            </a:r>
            <a:endParaRPr lang="zh-CN" altLang="zh-CN" sz="1600" dirty="0"/>
          </a:p>
          <a:p>
            <a:pPr lvl="2">
              <a:lnSpc>
                <a:spcPct val="120000"/>
              </a:lnSpc>
            </a:pPr>
            <a:r>
              <a:rPr lang="en-US" altLang="zh-CN" dirty="0" smtClean="0"/>
              <a:t>order </a:t>
            </a:r>
            <a:r>
              <a:rPr lang="en-US" altLang="zh-CN" dirty="0"/>
              <a:t>property and structure </a:t>
            </a:r>
            <a:r>
              <a:rPr lang="en-US" altLang="zh-CN" dirty="0" smtClean="0"/>
              <a:t>property</a:t>
            </a:r>
            <a:endParaRPr lang="zh-CN" altLang="zh-CN" sz="1400" dirty="0"/>
          </a:p>
          <a:p>
            <a:pPr lvl="2">
              <a:lnSpc>
                <a:spcPct val="120000"/>
              </a:lnSpc>
            </a:pPr>
            <a:r>
              <a:rPr lang="en-US" altLang="zh-CN" dirty="0"/>
              <a:t>merge:  based on the right path,  time complexity</a:t>
            </a:r>
            <a:endParaRPr lang="zh-CN" altLang="zh-CN" sz="1400" dirty="0"/>
          </a:p>
          <a:p>
            <a:pPr lvl="2">
              <a:lnSpc>
                <a:spcPct val="120000"/>
              </a:lnSpc>
            </a:pPr>
            <a:r>
              <a:rPr lang="en-US" altLang="zh-CN" dirty="0"/>
              <a:t>insert and delete based on merge</a:t>
            </a:r>
            <a:endParaRPr lang="zh-CN" altLang="zh-CN" sz="1400" dirty="0"/>
          </a:p>
          <a:p>
            <a:pPr lvl="2">
              <a:lnSpc>
                <a:spcPct val="120000"/>
              </a:lnSpc>
            </a:pPr>
            <a:r>
              <a:rPr lang="en-US" altLang="zh-CN" dirty="0"/>
              <a:t>merge</a:t>
            </a:r>
            <a:r>
              <a:rPr lang="zh-CN" altLang="zh-CN" dirty="0"/>
              <a:t>实现，</a:t>
            </a:r>
            <a:r>
              <a:rPr lang="zh-CN" altLang="zh-CN" b="1" dirty="0"/>
              <a:t>熟悉有关例程</a:t>
            </a:r>
            <a:r>
              <a:rPr lang="zh-CN" altLang="zh-CN" dirty="0"/>
              <a:t>。</a:t>
            </a:r>
            <a:endParaRPr lang="zh-CN" altLang="zh-CN" sz="14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b="1" dirty="0"/>
              <a:t>Skew heap</a:t>
            </a:r>
            <a:r>
              <a:rPr lang="zh-CN" altLang="zh-CN" dirty="0" smtClean="0"/>
              <a:t>：</a:t>
            </a:r>
            <a:r>
              <a:rPr lang="en-US" altLang="zh-CN" dirty="0" smtClean="0"/>
              <a:t>amortized cost</a:t>
            </a:r>
            <a:r>
              <a:rPr lang="zh-CN" altLang="zh-CN" dirty="0" smtClean="0"/>
              <a:t>，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unconditional swap</a:t>
            </a:r>
            <a:endParaRPr lang="zh-CN" altLang="zh-CN" sz="1600" dirty="0"/>
          </a:p>
          <a:p>
            <a:pPr marL="0" lvl="0" indent="0">
              <a:lnSpc>
                <a:spcPct val="120000"/>
              </a:lnSpc>
              <a:buNone/>
            </a:pPr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Forest </a:t>
            </a:r>
            <a:r>
              <a:rPr lang="en-US" altLang="zh-CN" b="1" dirty="0"/>
              <a:t>representation</a:t>
            </a:r>
            <a:endParaRPr lang="zh-CN" altLang="zh-CN" sz="20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b="1" dirty="0"/>
              <a:t>Binomial queue</a:t>
            </a:r>
            <a:r>
              <a:rPr lang="zh-CN" altLang="zh-CN" dirty="0"/>
              <a:t>：</a:t>
            </a:r>
            <a:endParaRPr lang="zh-CN" altLang="zh-CN" sz="1600" dirty="0"/>
          </a:p>
          <a:p>
            <a:pPr lvl="2">
              <a:lnSpc>
                <a:spcPct val="120000"/>
              </a:lnSpc>
            </a:pPr>
            <a:r>
              <a:rPr lang="en-US" altLang="zh-CN" dirty="0" smtClean="0"/>
              <a:t>B</a:t>
            </a:r>
            <a:r>
              <a:rPr lang="en-US" altLang="zh-CN" baseline="-25000" dirty="0" smtClean="0"/>
              <a:t>i</a:t>
            </a:r>
            <a:r>
              <a:rPr lang="en-US" altLang="zh-CN" baseline="-25000" dirty="0"/>
              <a:t> </a:t>
            </a:r>
            <a:r>
              <a:rPr lang="en-US" altLang="zh-CN" dirty="0" smtClean="0"/>
              <a:t>tree</a:t>
            </a:r>
            <a:r>
              <a:rPr lang="zh-CN" altLang="zh-CN" dirty="0" smtClean="0"/>
              <a:t>，</a:t>
            </a:r>
            <a:r>
              <a:rPr lang="en-US" altLang="zh-CN" dirty="0" smtClean="0"/>
              <a:t>compare </a:t>
            </a:r>
            <a:r>
              <a:rPr lang="en-US" altLang="zh-CN" dirty="0"/>
              <a:t>to the binary number</a:t>
            </a:r>
            <a:endParaRPr lang="zh-CN" altLang="zh-CN" sz="1400" dirty="0"/>
          </a:p>
          <a:p>
            <a:pPr lvl="2">
              <a:lnSpc>
                <a:spcPct val="120000"/>
              </a:lnSpc>
            </a:pPr>
            <a:r>
              <a:rPr lang="en-US" altLang="zh-CN" dirty="0"/>
              <a:t>merge</a:t>
            </a:r>
            <a:r>
              <a:rPr lang="zh-CN" altLang="zh-CN" dirty="0"/>
              <a:t>实现方法，</a:t>
            </a:r>
            <a:r>
              <a:rPr lang="en-US" altLang="zh-CN" dirty="0"/>
              <a:t>compare to the “add” of two binary number</a:t>
            </a:r>
            <a:endParaRPr lang="zh-CN" altLang="zh-CN" sz="1400" dirty="0"/>
          </a:p>
          <a:p>
            <a:pPr lvl="2">
              <a:lnSpc>
                <a:spcPct val="120000"/>
              </a:lnSpc>
            </a:pPr>
            <a:r>
              <a:rPr lang="zh-CN" altLang="zh-CN" dirty="0"/>
              <a:t>具体实现，</a:t>
            </a:r>
            <a:r>
              <a:rPr lang="zh-CN" altLang="zh-CN" b="1" dirty="0"/>
              <a:t>熟悉有关例程</a:t>
            </a:r>
            <a:r>
              <a:rPr lang="zh-CN" altLang="zh-CN" dirty="0"/>
              <a:t>。</a:t>
            </a:r>
            <a:endParaRPr lang="zh-CN" altLang="zh-CN" sz="1400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666"/>
            <a:ext cx="11480800" cy="685800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zh-CN" altLang="en-US" b="1" dirty="0" smtClean="0"/>
              <a:t>三、</a:t>
            </a:r>
            <a:r>
              <a:rPr lang="en-US" altLang="zh-CN" b="1" dirty="0" smtClean="0"/>
              <a:t>Advanced algorithms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basic techniques</a:t>
            </a:r>
            <a:endParaRPr lang="zh-CN" altLang="zh-CN" sz="1600" dirty="0"/>
          </a:p>
          <a:p>
            <a:pPr marL="0" lvl="0" indent="0">
              <a:buNone/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Greedy </a:t>
            </a:r>
            <a:r>
              <a:rPr lang="en-US" altLang="zh-CN" b="1" dirty="0"/>
              <a:t>Algorithms</a:t>
            </a:r>
            <a:endParaRPr lang="zh-CN" altLang="zh-CN" sz="20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Main ideas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Typical problems</a:t>
            </a:r>
            <a:r>
              <a:rPr lang="zh-CN" altLang="zh-CN" dirty="0"/>
              <a:t>：</a:t>
            </a:r>
            <a:endParaRPr lang="zh-CN" altLang="zh-CN" sz="1800" dirty="0"/>
          </a:p>
          <a:p>
            <a:pPr lvl="2"/>
            <a:r>
              <a:rPr lang="en-US" altLang="zh-CN" b="1" dirty="0"/>
              <a:t>Activity Selection Problem</a:t>
            </a:r>
            <a:r>
              <a:rPr lang="en-US" altLang="zh-CN" dirty="0"/>
              <a:t>:</a:t>
            </a:r>
            <a:r>
              <a:rPr lang="en-US" altLang="zh-CN" b="1" dirty="0"/>
              <a:t> </a:t>
            </a:r>
            <a:r>
              <a:rPr lang="en-US" altLang="zh-CN" dirty="0"/>
              <a:t>earliest finish first</a:t>
            </a:r>
            <a:endParaRPr lang="zh-CN" altLang="zh-CN" sz="1600" dirty="0"/>
          </a:p>
          <a:p>
            <a:pPr lvl="2"/>
            <a:r>
              <a:rPr lang="en-US" altLang="zh-CN" b="1" dirty="0"/>
              <a:t>Huffman codes</a:t>
            </a:r>
            <a:endParaRPr lang="zh-CN" altLang="zh-CN" sz="1600" b="1" dirty="0"/>
          </a:p>
          <a:p>
            <a:pPr marL="0" lvl="0" indent="0">
              <a:buNone/>
            </a:pPr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Divide </a:t>
            </a:r>
            <a:r>
              <a:rPr lang="en-US" altLang="zh-CN" b="1" dirty="0"/>
              <a:t>and Conquer Algorithms</a:t>
            </a:r>
            <a:endParaRPr lang="zh-CN" altLang="zh-CN" sz="20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Main ideas: three steps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Running time: Substitution method, Recursion-tree method, Master method</a:t>
            </a:r>
            <a:endParaRPr lang="zh-CN" altLang="zh-CN" sz="18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Typical problems: quick/merge sort</a:t>
            </a:r>
            <a:r>
              <a:rPr lang="zh-CN" altLang="zh-CN" dirty="0"/>
              <a:t>、</a:t>
            </a:r>
            <a:r>
              <a:rPr lang="en-US" altLang="zh-CN" dirty="0"/>
              <a:t>closest points</a:t>
            </a:r>
            <a:endParaRPr lang="zh-CN" altLang="zh-CN" sz="1800" dirty="0"/>
          </a:p>
          <a:p>
            <a:pPr marL="0" lvl="0" indent="0">
              <a:buNone/>
            </a:pPr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Dynamic </a:t>
            </a:r>
            <a:r>
              <a:rPr lang="en-US" altLang="zh-CN" b="1" dirty="0"/>
              <a:t>Programming</a:t>
            </a:r>
            <a:endParaRPr lang="zh-CN" altLang="zh-CN" sz="20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Main ideas</a:t>
            </a:r>
            <a:r>
              <a:rPr lang="zh-CN" altLang="zh-CN" dirty="0"/>
              <a:t>：</a:t>
            </a:r>
            <a:r>
              <a:rPr lang="en-US" altLang="zh-CN" dirty="0"/>
              <a:t>top-down analysis </a:t>
            </a:r>
            <a:r>
              <a:rPr lang="en-US" altLang="zh-CN" dirty="0" smtClean="0"/>
              <a:t>(reduce the complexity) and </a:t>
            </a:r>
            <a:r>
              <a:rPr lang="en-US" altLang="zh-CN" dirty="0"/>
              <a:t>bottom-up implementation</a:t>
            </a:r>
            <a:endParaRPr lang="zh-CN" altLang="zh-CN" sz="16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Typical problems</a:t>
            </a:r>
            <a:endParaRPr lang="zh-CN" altLang="zh-CN" sz="1600" dirty="0"/>
          </a:p>
          <a:p>
            <a:pPr lvl="2"/>
            <a:r>
              <a:rPr lang="en-US" altLang="zh-CN" b="1" dirty="0"/>
              <a:t>Ordering Matrix Multiplications</a:t>
            </a:r>
            <a:r>
              <a:rPr lang="en-US" altLang="zh-CN" dirty="0"/>
              <a:t>: ideas, </a:t>
            </a:r>
            <a:r>
              <a:rPr lang="zh-CN" altLang="zh-CN" b="1" dirty="0"/>
              <a:t>熟悉程序</a:t>
            </a:r>
            <a:r>
              <a:rPr lang="zh-CN" altLang="zh-CN" dirty="0"/>
              <a:t>。</a:t>
            </a:r>
            <a:endParaRPr lang="zh-CN" altLang="zh-CN" sz="1400" dirty="0"/>
          </a:p>
          <a:p>
            <a:pPr lvl="2"/>
            <a:r>
              <a:rPr lang="en-US" altLang="zh-CN" b="1" dirty="0"/>
              <a:t>Optimal binary search tree</a:t>
            </a:r>
            <a:r>
              <a:rPr lang="en-US" altLang="zh-CN" dirty="0"/>
              <a:t>: ideas</a:t>
            </a:r>
            <a:endParaRPr lang="zh-CN" altLang="zh-CN" sz="1400" dirty="0"/>
          </a:p>
          <a:p>
            <a:pPr lvl="2"/>
            <a:r>
              <a:rPr lang="en-US" altLang="zh-CN" b="1" dirty="0"/>
              <a:t>All-pairs shortest path</a:t>
            </a:r>
            <a:r>
              <a:rPr lang="en-US" altLang="zh-CN" dirty="0"/>
              <a:t>: ideas, </a:t>
            </a:r>
            <a:r>
              <a:rPr lang="zh-CN" altLang="zh-CN" b="1" dirty="0"/>
              <a:t>熟悉程序</a:t>
            </a:r>
            <a:endParaRPr lang="zh-CN" altLang="zh-CN" sz="1400" b="1" dirty="0"/>
          </a:p>
          <a:p>
            <a:pPr lvl="2"/>
            <a:r>
              <a:rPr lang="en-US" altLang="zh-CN" dirty="0"/>
              <a:t>Product Assembly:</a:t>
            </a:r>
            <a:r>
              <a:rPr lang="en-US" altLang="zh-CN" b="1" dirty="0"/>
              <a:t> </a:t>
            </a:r>
            <a:r>
              <a:rPr lang="en-US" altLang="zh-CN" dirty="0"/>
              <a:t>ideas</a:t>
            </a:r>
            <a:endParaRPr lang="zh-CN" altLang="zh-CN" sz="1400" dirty="0"/>
          </a:p>
          <a:p>
            <a:pPr marL="0" lvl="0" indent="0">
              <a:buNone/>
            </a:pPr>
            <a:r>
              <a:rPr lang="en-US" altLang="zh-CN" b="1" dirty="0" smtClean="0"/>
              <a:t>4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Backtracking </a:t>
            </a:r>
            <a:r>
              <a:rPr lang="en-US" altLang="zh-CN" b="1" dirty="0"/>
              <a:t>Algorithms</a:t>
            </a:r>
            <a:endParaRPr lang="zh-CN" altLang="zh-CN" sz="20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Main idea: exhaustive search + elimination</a:t>
            </a:r>
            <a:endParaRPr lang="zh-CN" altLang="zh-CN" sz="16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dirty="0"/>
              <a:t>Typical problems:</a:t>
            </a:r>
            <a:endParaRPr lang="zh-CN" altLang="zh-CN" sz="1600" dirty="0"/>
          </a:p>
          <a:p>
            <a:pPr lvl="2"/>
            <a:r>
              <a:rPr lang="en-US" altLang="zh-CN" b="1" dirty="0"/>
              <a:t>8-queens</a:t>
            </a:r>
            <a:endParaRPr lang="zh-CN" altLang="zh-CN" sz="1400" b="1" dirty="0"/>
          </a:p>
          <a:p>
            <a:pPr lvl="2"/>
            <a:r>
              <a:rPr lang="en-US" altLang="zh-CN" b="1" dirty="0" smtClean="0"/>
              <a:t>Turnpike Reconstruction</a:t>
            </a:r>
            <a:endParaRPr lang="zh-CN" altLang="zh-CN" sz="1400" b="1" dirty="0"/>
          </a:p>
          <a:p>
            <a:pPr lvl="2"/>
            <a:r>
              <a:rPr lang="en-US" altLang="zh-CN" b="1" dirty="0"/>
              <a:t>G</a:t>
            </a:r>
            <a:r>
              <a:rPr lang="en-US" altLang="zh-CN" b="1" dirty="0" smtClean="0"/>
              <a:t>ame Tree</a:t>
            </a:r>
            <a:r>
              <a:rPr lang="en-US" altLang="zh-CN" b="1" dirty="0"/>
              <a:t>: </a:t>
            </a:r>
            <a:r>
              <a:rPr lang="en-US" altLang="zh-CN" dirty="0"/>
              <a:t>α pruning, β </a:t>
            </a:r>
            <a:r>
              <a:rPr lang="en-US" altLang="zh-CN" dirty="0" smtClean="0"/>
              <a:t>pruning</a:t>
            </a:r>
            <a:endParaRPr lang="zh-CN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1867" y="191558"/>
            <a:ext cx="11709400" cy="65050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四</a:t>
            </a:r>
            <a:r>
              <a:rPr lang="zh-CN" altLang="en-US" b="1" dirty="0" smtClean="0"/>
              <a:t>、</a:t>
            </a:r>
            <a:r>
              <a:rPr lang="en-US" altLang="zh-CN" b="1" dirty="0"/>
              <a:t>Advanced algorithms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 techniques for optimization problems</a:t>
            </a:r>
            <a:endParaRPr lang="zh-CN" altLang="zh-CN" sz="1600" dirty="0"/>
          </a:p>
          <a:p>
            <a:pPr marL="0" lvl="0" indent="0">
              <a:buNone/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Approximate</a:t>
            </a:r>
            <a:endParaRPr lang="zh-CN" altLang="zh-CN" dirty="0"/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600" dirty="0"/>
              <a:t>Main idea: find near-optimal solutions in polynomial time, Approximation Ratio</a:t>
            </a:r>
            <a:endParaRPr lang="zh-CN" altLang="zh-CN" sz="2600" dirty="0"/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600" dirty="0"/>
              <a:t>Typical problems: </a:t>
            </a:r>
            <a:endParaRPr lang="zh-CN" altLang="zh-CN" sz="2600" dirty="0"/>
          </a:p>
          <a:p>
            <a:pPr lvl="1"/>
            <a:r>
              <a:rPr lang="en-US" altLang="zh-CN" b="1" dirty="0"/>
              <a:t>B</a:t>
            </a:r>
            <a:r>
              <a:rPr lang="en-US" altLang="zh-CN" b="1" dirty="0" smtClean="0"/>
              <a:t>in </a:t>
            </a:r>
            <a:r>
              <a:rPr lang="en-US" altLang="zh-CN" b="1" dirty="0"/>
              <a:t>P</a:t>
            </a:r>
            <a:r>
              <a:rPr lang="en-US" altLang="zh-CN" b="1" dirty="0" smtClean="0"/>
              <a:t>acking</a:t>
            </a:r>
            <a:r>
              <a:rPr lang="en-US" altLang="zh-CN" dirty="0"/>
              <a:t>: online/offline, next/best/first fit</a:t>
            </a:r>
            <a:endParaRPr lang="zh-CN" altLang="zh-CN" dirty="0"/>
          </a:p>
          <a:p>
            <a:pPr lvl="1"/>
            <a:r>
              <a:rPr lang="en-US" altLang="zh-CN" b="1" dirty="0"/>
              <a:t>Knapsack </a:t>
            </a:r>
            <a:r>
              <a:rPr lang="en-US" altLang="zh-CN" b="1" dirty="0" smtClean="0"/>
              <a:t>Problem</a:t>
            </a:r>
            <a:r>
              <a:rPr lang="en-US" altLang="zh-CN" dirty="0" smtClean="0"/>
              <a:t>: fractional vs 0/1</a:t>
            </a:r>
            <a:endParaRPr lang="zh-CN" altLang="zh-CN" dirty="0"/>
          </a:p>
          <a:p>
            <a:pPr lvl="1"/>
            <a:r>
              <a:rPr lang="en-US" altLang="zh-CN" b="1" dirty="0"/>
              <a:t>K-center</a:t>
            </a:r>
            <a:r>
              <a:rPr lang="en-US" altLang="zh-CN" dirty="0"/>
              <a:t>: given r, delete all s’ :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(s</a:t>
            </a:r>
            <a:r>
              <a:rPr lang="en-US" altLang="zh-CN" dirty="0"/>
              <a:t>’, s) </a:t>
            </a:r>
            <a:r>
              <a:rPr lang="en-US" altLang="zh-CN" dirty="0">
                <a:sym typeface="Symbol" panose="05050102010706020507" pitchFamily="18" charset="2"/>
              </a:rPr>
              <a:t></a:t>
            </a:r>
            <a:r>
              <a:rPr lang="en-US" altLang="zh-CN" dirty="0"/>
              <a:t> 2r; </a:t>
            </a:r>
            <a:endParaRPr lang="zh-CN" altLang="zh-CN" dirty="0"/>
          </a:p>
          <a:p>
            <a:pPr lvl="2"/>
            <a:r>
              <a:rPr lang="en-US" altLang="zh-CN" dirty="0"/>
              <a:t>Select s from S with maximum </a:t>
            </a:r>
            <a:r>
              <a:rPr lang="en-US" altLang="zh-CN" dirty="0" err="1"/>
              <a:t>dist</a:t>
            </a:r>
            <a:r>
              <a:rPr lang="en-US" altLang="zh-CN" dirty="0"/>
              <a:t>(s, C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Binary search for r;</a:t>
            </a:r>
            <a:endParaRPr lang="zh-CN" altLang="zh-CN" dirty="0"/>
          </a:p>
          <a:p>
            <a:pPr lvl="2"/>
            <a:r>
              <a:rPr lang="en-US" altLang="zh-CN" dirty="0"/>
              <a:t>Unless P = NP, there is no </a:t>
            </a:r>
            <a:r>
              <a:rPr lang="en-US" altLang="zh-CN" i="1" dirty="0">
                <a:sym typeface="Symbol" panose="05050102010706020507" pitchFamily="18" charset="2"/>
              </a:rPr>
              <a:t></a:t>
            </a:r>
            <a:r>
              <a:rPr lang="en-US" altLang="zh-CN" dirty="0"/>
              <a:t> -approximation for any </a:t>
            </a:r>
            <a:r>
              <a:rPr lang="en-US" altLang="zh-CN" i="1" dirty="0">
                <a:sym typeface="Symbol" panose="05050102010706020507" pitchFamily="18" charset="2"/>
              </a:rPr>
              <a:t></a:t>
            </a:r>
            <a:r>
              <a:rPr lang="en-US" altLang="zh-CN" dirty="0"/>
              <a:t> &lt; 2.</a:t>
            </a:r>
            <a:endParaRPr lang="zh-CN" altLang="zh-CN" dirty="0"/>
          </a:p>
          <a:p>
            <a:pPr marL="0" lvl="0" indent="0">
              <a:buNone/>
            </a:pPr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Local </a:t>
            </a:r>
            <a:r>
              <a:rPr lang="en-US" altLang="zh-CN" b="1" dirty="0"/>
              <a:t>Search</a:t>
            </a:r>
            <a:endParaRPr lang="zh-CN" altLang="zh-CN" dirty="0"/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600" dirty="0"/>
              <a:t>Main idea: </a:t>
            </a:r>
            <a:r>
              <a:rPr lang="en-US" altLang="zh-CN" sz="2600" dirty="0" smtClean="0"/>
              <a:t>local (</a:t>
            </a:r>
            <a:r>
              <a:rPr lang="en-US" altLang="zh-CN" sz="2600" dirty="0"/>
              <a:t>define neighborhoods)</a:t>
            </a:r>
            <a:r>
              <a:rPr lang="zh-CN" altLang="zh-CN" sz="2600" dirty="0"/>
              <a:t>、</a:t>
            </a:r>
            <a:r>
              <a:rPr lang="en-US" altLang="zh-CN" sz="2600" dirty="0"/>
              <a:t>search</a:t>
            </a:r>
            <a:endParaRPr lang="zh-CN" altLang="zh-CN" sz="2600" dirty="0"/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600" dirty="0"/>
              <a:t>Typical problems:</a:t>
            </a:r>
            <a:endParaRPr lang="zh-CN" altLang="zh-CN" sz="2600" dirty="0"/>
          </a:p>
          <a:p>
            <a:pPr lvl="1"/>
            <a:r>
              <a:rPr lang="en-US" altLang="zh-CN" b="1" dirty="0"/>
              <a:t>Vertex Cover Problem</a:t>
            </a:r>
            <a:r>
              <a:rPr lang="en-US" altLang="zh-CN" dirty="0"/>
              <a:t>: </a:t>
            </a:r>
            <a:r>
              <a:rPr lang="en-US" altLang="zh-CN" dirty="0">
                <a:sym typeface="Symbol" panose="05050102010706020507" pitchFamily="18" charset="2"/>
              </a:rPr>
              <a:t>deleting a single </a:t>
            </a:r>
            <a:r>
              <a:rPr lang="en-US" altLang="zh-CN" dirty="0" smtClean="0">
                <a:sym typeface="Symbol" panose="05050102010706020507" pitchFamily="18" charset="2"/>
              </a:rPr>
              <a:t>node</a:t>
            </a:r>
            <a:endParaRPr lang="en-US" altLang="zh-CN" dirty="0"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en-US" altLang="zh-CN" b="1" i="1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b="1" i="1" dirty="0" smtClean="0">
                <a:solidFill>
                  <a:srgbClr val="000000"/>
                </a:solidFill>
                <a:sym typeface="Symbol" panose="05050102010706020507" pitchFamily="18" charset="2"/>
              </a:rPr>
              <a:t>  </a:t>
            </a:r>
            <a:r>
              <a:rPr lang="en-US" altLang="zh-CN" dirty="0" smtClean="0"/>
              <a:t>Metropolis </a:t>
            </a:r>
            <a:r>
              <a:rPr lang="en-US" altLang="zh-CN" dirty="0"/>
              <a:t>Algorithm (Randomly chosen+ With a probability)</a:t>
            </a:r>
            <a:r>
              <a:rPr lang="zh-CN" altLang="zh-CN" dirty="0"/>
              <a:t>、</a:t>
            </a:r>
            <a:r>
              <a:rPr lang="en-US" altLang="zh-CN" dirty="0"/>
              <a:t>Simulated Annealing</a:t>
            </a:r>
            <a:endParaRPr lang="zh-CN" altLang="zh-CN" dirty="0"/>
          </a:p>
          <a:p>
            <a:pPr lvl="1"/>
            <a:r>
              <a:rPr lang="en-US" altLang="zh-CN" b="1" dirty="0"/>
              <a:t>Hopfield Neural </a:t>
            </a:r>
            <a:r>
              <a:rPr lang="en-US" altLang="zh-CN" b="1" dirty="0" smtClean="0"/>
              <a:t>Networks:</a:t>
            </a:r>
            <a:r>
              <a:rPr lang="en-US" altLang="zh-CN" dirty="0"/>
              <a:t> </a:t>
            </a:r>
            <a:r>
              <a:rPr lang="en-US" altLang="zh-CN" dirty="0" smtClean="0"/>
              <a:t>all </a:t>
            </a:r>
            <a:r>
              <a:rPr lang="en-US" altLang="zh-CN" dirty="0"/>
              <a:t>nodes are </a:t>
            </a:r>
            <a:r>
              <a:rPr lang="en-US" altLang="zh-CN" dirty="0" smtClean="0"/>
              <a:t>satisfied, State-flipping</a:t>
            </a:r>
            <a:endParaRPr lang="zh-CN" altLang="zh-CN" dirty="0"/>
          </a:p>
          <a:p>
            <a:pPr lvl="1"/>
            <a:r>
              <a:rPr lang="en-US" altLang="zh-CN" b="1" dirty="0"/>
              <a:t>Maximum Cut Problem</a:t>
            </a:r>
            <a:r>
              <a:rPr lang="zh-CN" altLang="zh-CN" dirty="0"/>
              <a:t>（</a:t>
            </a:r>
            <a:r>
              <a:rPr lang="en-US" altLang="zh-CN" dirty="0"/>
              <a:t>A special case of Hopfield Neural Network</a:t>
            </a:r>
            <a:r>
              <a:rPr lang="zh-CN" altLang="zh-CN" dirty="0"/>
              <a:t>）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smtClean="0"/>
              <a:t>State-flipping </a:t>
            </a:r>
            <a:r>
              <a:rPr lang="zh-CN" altLang="zh-CN" dirty="0" smtClean="0"/>
              <a:t>、</a:t>
            </a:r>
            <a:r>
              <a:rPr lang="en-US" altLang="zh-CN" i="1" dirty="0">
                <a:sym typeface="Symbol" panose="05050102010706020507" pitchFamily="18" charset="2"/>
              </a:rPr>
              <a:t></a:t>
            </a:r>
            <a:r>
              <a:rPr lang="en-US" altLang="zh-CN" dirty="0"/>
              <a:t> =2 </a:t>
            </a:r>
            <a:r>
              <a:rPr lang="zh-CN" altLang="en-US" dirty="0" smtClean="0"/>
              <a:t>；</a:t>
            </a:r>
            <a:r>
              <a:rPr lang="en-US" altLang="zh-CN" dirty="0" smtClean="0"/>
              <a:t>K-L </a:t>
            </a:r>
            <a:r>
              <a:rPr lang="en-US" altLang="zh-CN" dirty="0"/>
              <a:t>heuristic </a:t>
            </a:r>
            <a:r>
              <a:rPr lang="zh-CN" altLang="zh-CN" dirty="0"/>
              <a:t>（</a:t>
            </a:r>
            <a:r>
              <a:rPr lang="en-US" altLang="zh-CN" dirty="0"/>
              <a:t>k-flip</a:t>
            </a:r>
            <a:r>
              <a:rPr lang="zh-CN" altLang="zh-CN" dirty="0"/>
              <a:t>）</a:t>
            </a:r>
            <a:r>
              <a:rPr lang="en-US" altLang="zh-CN" dirty="0"/>
              <a:t>;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91066" y="43025"/>
            <a:ext cx="56472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五、</a:t>
            </a:r>
            <a:r>
              <a:rPr lang="en-US" altLang="zh-CN" sz="2400" b="1" dirty="0"/>
              <a:t>Advanced algorithms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 </a:t>
            </a:r>
            <a:r>
              <a:rPr lang="en-US" altLang="zh-CN" sz="2400" b="1" dirty="0" smtClean="0"/>
              <a:t>others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660399" y="472513"/>
            <a:ext cx="9541933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700" b="1" dirty="0" smtClean="0"/>
              <a:t>1</a:t>
            </a:r>
            <a:r>
              <a:rPr lang="zh-CN" altLang="en-US" sz="1700" b="1" dirty="0" smtClean="0"/>
              <a:t>、</a:t>
            </a:r>
            <a:r>
              <a:rPr lang="en-US" altLang="zh-CN" sz="1700" b="1" dirty="0"/>
              <a:t>Randomized Algorithms</a:t>
            </a:r>
            <a:endParaRPr lang="zh-CN" altLang="zh-CN" sz="1700" dirty="0"/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1700" dirty="0"/>
              <a:t>Main idea: make random decisions</a:t>
            </a:r>
            <a:endParaRPr lang="zh-CN" altLang="zh-CN" sz="1700" dirty="0"/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1700" dirty="0"/>
              <a:t>Typical problems:</a:t>
            </a:r>
            <a:endParaRPr lang="zh-CN" altLang="zh-CN" sz="1700" dirty="0"/>
          </a:p>
          <a:p>
            <a:pPr lvl="1"/>
            <a:r>
              <a:rPr lang="en-US" altLang="zh-CN" sz="1700" b="1" dirty="0"/>
              <a:t>Hiring Problem</a:t>
            </a:r>
            <a:r>
              <a:rPr lang="en-US" altLang="zh-CN" sz="1700" dirty="0"/>
              <a:t>: Permute array, Online Hiring(best value of k to maximize  the probability)</a:t>
            </a:r>
            <a:endParaRPr lang="zh-CN" altLang="zh-CN" sz="1700" dirty="0"/>
          </a:p>
          <a:p>
            <a:pPr lvl="1"/>
            <a:r>
              <a:rPr lang="en-US" altLang="zh-CN" sz="1700" b="1" dirty="0"/>
              <a:t>Quicksort</a:t>
            </a:r>
            <a:r>
              <a:rPr lang="en-US" altLang="zh-CN" sz="1700" dirty="0"/>
              <a:t>: at least n/4, the expected number of iterations is at most 2</a:t>
            </a:r>
            <a:endParaRPr lang="zh-CN" altLang="zh-CN" sz="1700" dirty="0"/>
          </a:p>
        </p:txBody>
      </p:sp>
      <p:sp>
        <p:nvSpPr>
          <p:cNvPr id="4" name="矩形 3"/>
          <p:cNvSpPr/>
          <p:nvPr/>
        </p:nvSpPr>
        <p:spPr>
          <a:xfrm>
            <a:off x="660399" y="1865995"/>
            <a:ext cx="7196667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700" b="1" kern="100" dirty="0">
                <a:latin typeface="Times New Roman" panose="02020603050405020304" pitchFamily="18" charset="0"/>
                <a:ea typeface="楷体_GB2312"/>
              </a:rPr>
              <a:t>2. Parallel Algorithms</a:t>
            </a:r>
            <a:endParaRPr lang="zh-CN" altLang="zh-CN" sz="17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"/>
              <a:tabLst>
                <a:tab pos="495300" algn="l"/>
              </a:tabLst>
            </a:pPr>
            <a:r>
              <a:rPr lang="en-US" altLang="zh-CN" sz="1700" kern="100" dirty="0">
                <a:latin typeface="Times New Roman" panose="02020603050405020304" pitchFamily="18" charset="0"/>
                <a:ea typeface="楷体_GB2312"/>
              </a:rPr>
              <a:t>Main idea: </a:t>
            </a:r>
            <a:r>
              <a:rPr lang="en-US" altLang="zh-CN" sz="1700" b="1" kern="100" dirty="0" err="1">
                <a:latin typeface="Times New Roman" panose="02020603050405020304" pitchFamily="18" charset="0"/>
                <a:ea typeface="楷体_GB2312"/>
              </a:rPr>
              <a:t>pardo</a:t>
            </a:r>
            <a:r>
              <a:rPr lang="en-US" altLang="zh-CN" sz="1700" kern="100" dirty="0">
                <a:latin typeface="Times New Roman" panose="02020603050405020304" pitchFamily="18" charset="0"/>
                <a:ea typeface="楷体_GB2312"/>
              </a:rPr>
              <a:t> for multi-processors</a:t>
            </a:r>
            <a:endParaRPr lang="zh-CN" altLang="zh-CN" sz="17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 algn="just">
              <a:spcAft>
                <a:spcPts val="0"/>
              </a:spcAft>
              <a:buFont typeface="Wingdings" panose="05000000000000000000" pitchFamily="2" charset="2"/>
              <a:buChar char=""/>
              <a:tabLst>
                <a:tab pos="762000" algn="l"/>
              </a:tabLst>
            </a:pPr>
            <a:r>
              <a:rPr lang="en-US" altLang="zh-CN" sz="1700" kern="100" dirty="0">
                <a:latin typeface="Times New Roman" panose="02020603050405020304" pitchFamily="18" charset="0"/>
                <a:ea typeface="楷体_GB2312"/>
              </a:rPr>
              <a:t>Parallel Random Access Machine (PRAM), Work-Depth (WD)</a:t>
            </a:r>
            <a:endParaRPr lang="zh-CN" altLang="zh-CN" sz="17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 algn="just">
              <a:spcAft>
                <a:spcPts val="0"/>
              </a:spcAft>
              <a:buFont typeface="Wingdings" panose="05000000000000000000" pitchFamily="2" charset="2"/>
              <a:buChar char=""/>
              <a:tabLst>
                <a:tab pos="762000" algn="l"/>
              </a:tabLst>
            </a:pPr>
            <a:r>
              <a:rPr lang="en-US" altLang="zh-CN" sz="1700" kern="100" dirty="0">
                <a:latin typeface="Times New Roman" panose="02020603050405020304" pitchFamily="18" charset="0"/>
                <a:ea typeface="楷体_GB2312"/>
              </a:rPr>
              <a:t>To resolve access conflicts: EREW, CREW, CRCW</a:t>
            </a:r>
            <a:endParaRPr lang="zh-CN" altLang="zh-CN" sz="17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 algn="just">
              <a:spcAft>
                <a:spcPts val="0"/>
              </a:spcAft>
              <a:buFont typeface="Wingdings" panose="05000000000000000000" pitchFamily="2" charset="2"/>
              <a:buChar char=""/>
              <a:tabLst>
                <a:tab pos="762000" algn="l"/>
              </a:tabLst>
            </a:pPr>
            <a:r>
              <a:rPr lang="en-US" altLang="zh-CN" sz="1700" kern="100" dirty="0">
                <a:latin typeface="Times New Roman" panose="02020603050405020304" pitchFamily="18" charset="0"/>
                <a:ea typeface="楷体_GB2312"/>
              </a:rPr>
              <a:t>Complexity: W(n) operations and T(n) time</a:t>
            </a:r>
            <a:endParaRPr lang="zh-CN" altLang="zh-CN" sz="17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917" y="3242668"/>
            <a:ext cx="8801100" cy="3524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1134" y="149224"/>
            <a:ext cx="11277600" cy="663257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sz="4200" b="1" dirty="0" smtClean="0"/>
              <a:t>六、</a:t>
            </a:r>
            <a:r>
              <a:rPr lang="en-US" altLang="zh-CN" sz="4200" b="1" dirty="0" smtClean="0"/>
              <a:t>Algorithms Analysis</a:t>
            </a:r>
            <a:endParaRPr lang="en-US" altLang="zh-CN" sz="4200" b="1" dirty="0" smtClean="0"/>
          </a:p>
          <a:p>
            <a:pPr marL="0" indent="0">
              <a:lnSpc>
                <a:spcPct val="120000"/>
              </a:lnSpc>
              <a:spcBef>
                <a:spcPts val="2400"/>
              </a:spcBef>
              <a:buNone/>
            </a:pPr>
            <a:r>
              <a:rPr lang="en-US" altLang="zh-CN" sz="4200" b="1" dirty="0"/>
              <a:t>1</a:t>
            </a:r>
            <a:r>
              <a:rPr lang="zh-CN" altLang="en-US" sz="4200" b="1" dirty="0"/>
              <a:t>、</a:t>
            </a:r>
            <a:r>
              <a:rPr lang="en-US" altLang="zh-CN" sz="4200" b="1" dirty="0"/>
              <a:t>NP-Completeness Problem </a:t>
            </a:r>
            <a:endParaRPr lang="en-US" altLang="zh-CN" sz="42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200" dirty="0" smtClean="0"/>
              <a:t>  concepts</a:t>
            </a:r>
            <a:r>
              <a:rPr lang="zh-CN" altLang="en-US" sz="4200" dirty="0"/>
              <a:t>、</a:t>
            </a:r>
            <a:r>
              <a:rPr lang="en-US" altLang="zh-CN" sz="4200" dirty="0"/>
              <a:t>relations of the concepts</a:t>
            </a:r>
            <a:r>
              <a:rPr lang="zh-CN" altLang="en-US" sz="4200" dirty="0"/>
              <a:t>、</a:t>
            </a:r>
            <a:r>
              <a:rPr lang="en-US" altLang="zh-CN" sz="4200" dirty="0"/>
              <a:t>typical problems</a:t>
            </a:r>
            <a:endParaRPr lang="en-US" altLang="zh-CN" sz="42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3800" dirty="0" smtClean="0"/>
              <a:t>undecidable </a:t>
            </a:r>
            <a:r>
              <a:rPr lang="en-US" altLang="zh-CN" sz="3800" dirty="0"/>
              <a:t>problem</a:t>
            </a:r>
            <a:endParaRPr lang="en-US" altLang="zh-CN" sz="38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3800" dirty="0" smtClean="0"/>
              <a:t>decidable </a:t>
            </a:r>
            <a:r>
              <a:rPr lang="en-US" altLang="zh-CN" sz="3800" dirty="0"/>
              <a:t>problem: NP problem</a:t>
            </a:r>
            <a:r>
              <a:rPr lang="zh-CN" altLang="en-US" sz="3800" dirty="0"/>
              <a:t>、</a:t>
            </a:r>
            <a:r>
              <a:rPr lang="en-US" altLang="zh-CN" sz="3800" dirty="0"/>
              <a:t>NP-complete</a:t>
            </a:r>
            <a:endParaRPr lang="en-US" altLang="zh-CN" sz="38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3800" dirty="0" smtClean="0"/>
              <a:t>deterministic </a:t>
            </a:r>
            <a:r>
              <a:rPr lang="en-US" altLang="zh-CN" sz="3800" dirty="0"/>
              <a:t>machine and non-deterministic machine</a:t>
            </a:r>
            <a:endParaRPr lang="en-US" altLang="zh-CN" sz="38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3800" dirty="0" smtClean="0"/>
              <a:t>A </a:t>
            </a:r>
            <a:r>
              <a:rPr lang="en-US" altLang="zh-CN" sz="3800" dirty="0"/>
              <a:t>Formal-language Framework, and Formal-language Theory</a:t>
            </a:r>
            <a:endParaRPr lang="en-US" altLang="zh-CN" sz="3800" dirty="0"/>
          </a:p>
          <a:p>
            <a:pPr marL="0" indent="0">
              <a:lnSpc>
                <a:spcPct val="120000"/>
              </a:lnSpc>
              <a:spcBef>
                <a:spcPts val="2400"/>
              </a:spcBef>
              <a:buNone/>
            </a:pPr>
            <a:r>
              <a:rPr lang="en-US" altLang="zh-CN" sz="4200" b="1" dirty="0" smtClean="0"/>
              <a:t>2</a:t>
            </a:r>
            <a:r>
              <a:rPr lang="zh-CN" altLang="en-US" sz="4200" b="1" dirty="0"/>
              <a:t>、</a:t>
            </a:r>
            <a:r>
              <a:rPr lang="en-US" altLang="zh-CN" sz="4200" b="1" dirty="0"/>
              <a:t>Amortized Analysis</a:t>
            </a:r>
            <a:endParaRPr lang="en-US" altLang="zh-CN" sz="4200" b="1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3800" dirty="0" smtClean="0"/>
              <a:t> idea </a:t>
            </a:r>
            <a:r>
              <a:rPr lang="en-US" altLang="zh-CN" sz="3800" dirty="0"/>
              <a:t>of amortized cost</a:t>
            </a:r>
            <a:endParaRPr lang="en-US" altLang="zh-CN" sz="38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3800" dirty="0" smtClean="0"/>
              <a:t> how </a:t>
            </a:r>
            <a:r>
              <a:rPr lang="en-US" altLang="zh-CN" sz="3800" dirty="0"/>
              <a:t>to analysis amortized cost: T</a:t>
            </a:r>
            <a:r>
              <a:rPr lang="en-US" altLang="zh-CN" sz="3800" baseline="-25000" dirty="0"/>
              <a:t>actual</a:t>
            </a:r>
            <a:r>
              <a:rPr lang="en-US" altLang="zh-CN" sz="3800" dirty="0"/>
              <a:t> + ∆Potential = </a:t>
            </a:r>
            <a:r>
              <a:rPr lang="en-US" altLang="zh-CN" sz="3800" dirty="0" err="1" smtClean="0"/>
              <a:t>T</a:t>
            </a:r>
            <a:r>
              <a:rPr lang="en-US" altLang="zh-CN" sz="3800" baseline="-25000" dirty="0" err="1" smtClean="0"/>
              <a:t>amortized</a:t>
            </a:r>
            <a:endParaRPr lang="en-US" altLang="zh-CN" sz="3800" baseline="-250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3800" dirty="0" smtClean="0"/>
              <a:t> typical examples:</a:t>
            </a:r>
            <a:endParaRPr lang="en-US" altLang="zh-CN" sz="3800" dirty="0"/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3400" dirty="0"/>
              <a:t>B</a:t>
            </a:r>
            <a:r>
              <a:rPr lang="en-US" altLang="zh-CN" sz="3400" dirty="0" smtClean="0"/>
              <a:t>inomial </a:t>
            </a:r>
            <a:r>
              <a:rPr lang="en-US" altLang="zh-CN" sz="3400" dirty="0"/>
              <a:t>queues: ∆Potential =</a:t>
            </a:r>
            <a:r>
              <a:rPr lang="en-US" altLang="zh-CN" sz="3400" dirty="0" err="1"/>
              <a:t>T</a:t>
            </a:r>
            <a:r>
              <a:rPr lang="en-US" altLang="zh-CN" sz="3400" baseline="-25000" dirty="0" err="1"/>
              <a:t>i</a:t>
            </a:r>
            <a:r>
              <a:rPr lang="en-US" altLang="zh-CN" sz="3400" baseline="-25000" dirty="0"/>
              <a:t> </a:t>
            </a:r>
            <a:r>
              <a:rPr lang="en-US" altLang="zh-CN" sz="3400" dirty="0"/>
              <a:t>–</a:t>
            </a:r>
            <a:r>
              <a:rPr lang="en-US" altLang="zh-CN" sz="3400" dirty="0" smtClean="0"/>
              <a:t>T</a:t>
            </a:r>
            <a:r>
              <a:rPr lang="en-US" altLang="zh-CN" sz="3400" baseline="-25000" dirty="0" smtClean="0"/>
              <a:t>i-1</a:t>
            </a:r>
            <a:r>
              <a:rPr lang="en-US" altLang="zh-CN" sz="3400" dirty="0" smtClean="0"/>
              <a:t>,   </a:t>
            </a:r>
            <a:r>
              <a:rPr lang="en-US" altLang="zh-CN" sz="3600" dirty="0" smtClean="0">
                <a:sym typeface="Symbol" panose="05050102010706020507" pitchFamily="18" charset="2"/>
              </a:rPr>
              <a:t> </a:t>
            </a:r>
            <a:r>
              <a:rPr lang="en-US" altLang="zh-CN" sz="3400" baseline="-25000" dirty="0" err="1" smtClean="0"/>
              <a:t>i</a:t>
            </a:r>
            <a:r>
              <a:rPr lang="en-US" altLang="zh-CN" sz="3400" dirty="0"/>
              <a:t>= number of </a:t>
            </a:r>
            <a:r>
              <a:rPr lang="en-US" altLang="zh-CN" sz="3400" dirty="0" smtClean="0"/>
              <a:t>trees</a:t>
            </a:r>
            <a:endParaRPr lang="en-US" altLang="zh-CN" sz="3400" dirty="0"/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3400" dirty="0"/>
              <a:t>S</a:t>
            </a:r>
            <a:r>
              <a:rPr lang="en-US" altLang="zh-CN" sz="3400" dirty="0" smtClean="0"/>
              <a:t>play </a:t>
            </a:r>
            <a:r>
              <a:rPr lang="en-US" altLang="zh-CN" sz="3400" dirty="0"/>
              <a:t>tree:  </a:t>
            </a:r>
            <a:endParaRPr lang="en-US" altLang="zh-CN" sz="3400" dirty="0"/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3400" dirty="0" err="1" smtClean="0"/>
              <a:t>multi_Pop</a:t>
            </a:r>
            <a:r>
              <a:rPr lang="en-US" altLang="zh-CN" sz="3400" dirty="0" smtClean="0"/>
              <a:t>:  </a:t>
            </a:r>
            <a:r>
              <a:rPr lang="en-US" altLang="zh-CN" sz="3600" dirty="0">
                <a:sym typeface="Symbol" panose="05050102010706020507" pitchFamily="18" charset="2"/>
              </a:rPr>
              <a:t> </a:t>
            </a:r>
            <a:r>
              <a:rPr lang="en-US" altLang="zh-CN" sz="3400" baseline="-25000" dirty="0" err="1"/>
              <a:t>i</a:t>
            </a:r>
            <a:r>
              <a:rPr lang="en-US" altLang="zh-CN" sz="3400" dirty="0"/>
              <a:t>= number of </a:t>
            </a:r>
            <a:r>
              <a:rPr lang="en-US" altLang="zh-CN" sz="3400" dirty="0" smtClean="0"/>
              <a:t>elements in stack</a:t>
            </a:r>
            <a:endParaRPr lang="en-US" altLang="zh-CN" sz="3400" dirty="0"/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3400" dirty="0" smtClean="0"/>
              <a:t>Skew </a:t>
            </a:r>
            <a:r>
              <a:rPr lang="en-US" altLang="zh-CN" sz="3400" dirty="0"/>
              <a:t>Heaps</a:t>
            </a:r>
            <a:r>
              <a:rPr lang="zh-CN" altLang="en-US" sz="3600" dirty="0" smtClean="0"/>
              <a:t>：</a:t>
            </a:r>
            <a:r>
              <a:rPr lang="en-US" altLang="zh-CN" sz="3600" dirty="0" smtClean="0">
                <a:sym typeface="Symbol" panose="05050102010706020507" pitchFamily="18" charset="2"/>
              </a:rPr>
              <a:t> </a:t>
            </a:r>
            <a:r>
              <a:rPr lang="en-US" altLang="zh-CN" sz="3600" dirty="0" smtClean="0"/>
              <a:t> </a:t>
            </a:r>
            <a:r>
              <a:rPr lang="en-US" altLang="zh-CN" sz="3600" baseline="-25000" dirty="0" err="1" smtClean="0"/>
              <a:t>i</a:t>
            </a:r>
            <a:r>
              <a:rPr lang="en-US" altLang="zh-CN" sz="3600" dirty="0" smtClean="0"/>
              <a:t> </a:t>
            </a:r>
            <a:r>
              <a:rPr lang="en-US" altLang="zh-CN" sz="3400" dirty="0" smtClean="0"/>
              <a:t>=</a:t>
            </a:r>
            <a:r>
              <a:rPr lang="en-US" altLang="zh-CN" sz="3400" dirty="0"/>
              <a:t>number of </a:t>
            </a:r>
            <a:r>
              <a:rPr lang="en-US" altLang="zh-CN" sz="3400" i="1" dirty="0"/>
              <a:t>heavy</a:t>
            </a:r>
            <a:r>
              <a:rPr lang="en-US" altLang="zh-CN" sz="3400" dirty="0"/>
              <a:t> nodes</a:t>
            </a:r>
            <a:endParaRPr lang="en-US" altLang="zh-CN" sz="3400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079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497" y="5374216"/>
            <a:ext cx="1188778" cy="340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945092"/>
            <a:ext cx="11413067" cy="303424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注意了解各</a:t>
            </a:r>
            <a:r>
              <a:rPr lang="en-US" altLang="zh-CN" dirty="0"/>
              <a:t>project</a:t>
            </a:r>
            <a:r>
              <a:rPr lang="zh-CN" altLang="zh-CN" dirty="0"/>
              <a:t>内容。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b="1" dirty="0"/>
              <a:t>题型</a:t>
            </a:r>
            <a:r>
              <a:rPr lang="zh-CN" altLang="zh-CN" dirty="0"/>
              <a:t>：</a:t>
            </a:r>
            <a:r>
              <a:rPr lang="zh-CN" altLang="zh-CN" sz="2400" dirty="0"/>
              <a:t>判断题（</a:t>
            </a:r>
            <a:r>
              <a:rPr lang="en-US" altLang="zh-CN" sz="2400" dirty="0"/>
              <a:t>13*2</a:t>
            </a:r>
            <a:r>
              <a:rPr lang="zh-CN" altLang="zh-CN" sz="2400" dirty="0"/>
              <a:t>）、选择题（</a:t>
            </a:r>
            <a:r>
              <a:rPr lang="en-US" altLang="zh-CN" sz="2400" dirty="0"/>
              <a:t>20*3</a:t>
            </a:r>
            <a:r>
              <a:rPr lang="zh-CN" altLang="zh-CN" sz="2400" dirty="0"/>
              <a:t>）、程序填空题（</a:t>
            </a:r>
            <a:r>
              <a:rPr lang="en-US" altLang="zh-CN" sz="2400" dirty="0"/>
              <a:t>2*3</a:t>
            </a:r>
            <a:r>
              <a:rPr lang="zh-CN" altLang="zh-CN" sz="2400" dirty="0"/>
              <a:t>）、</a:t>
            </a:r>
            <a:r>
              <a:rPr lang="zh-CN" altLang="zh-CN" sz="2400" dirty="0" smtClean="0"/>
              <a:t>函数题</a:t>
            </a:r>
            <a:r>
              <a:rPr lang="zh-CN" altLang="zh-CN" sz="2400" dirty="0"/>
              <a:t>（</a:t>
            </a:r>
            <a:r>
              <a:rPr lang="en-US" altLang="zh-CN" sz="2400" dirty="0"/>
              <a:t>1*8</a:t>
            </a:r>
            <a:r>
              <a:rPr lang="zh-CN" altLang="zh-CN" sz="2400" dirty="0" smtClean="0"/>
              <a:t>）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各部分内容要点（视频）：</a:t>
            </a:r>
            <a:r>
              <a:rPr lang="zh-CN" altLang="en-US" dirty="0"/>
              <a:t>“学在浙大”平台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/>
              <a:t>《</a:t>
            </a:r>
            <a:r>
              <a:rPr lang="zh-CN" altLang="en-US" dirty="0" smtClean="0"/>
              <a:t>高级数据结构与算法分析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要点：课程访问邀请码 </a:t>
            </a:r>
            <a:r>
              <a:rPr lang="en-US" altLang="zh-CN" b="1" dirty="0" smtClean="0">
                <a:solidFill>
                  <a:srgbClr val="0070C0"/>
                </a:solidFill>
              </a:rPr>
              <a:t>500HKEASRIV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3516</Words>
  <Application>WPS 演示</Application>
  <PresentationFormat>宽屏</PresentationFormat>
  <Paragraphs>112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Symbol</vt:lpstr>
      <vt:lpstr>Times New Roman</vt:lpstr>
      <vt:lpstr>楷体_GB2312</vt:lpstr>
      <vt:lpstr>新宋体</vt:lpstr>
      <vt:lpstr>等线 Light</vt:lpstr>
      <vt:lpstr>微软雅黑</vt:lpstr>
      <vt:lpstr>Arial Unicode MS</vt:lpstr>
      <vt:lpstr>等线</vt:lpstr>
      <vt:lpstr>Calibri</vt:lpstr>
      <vt:lpstr>Office 主题​​</vt:lpstr>
      <vt:lpstr>《高级数据结构与算法分析》 复  习</vt:lpstr>
      <vt:lpstr>内容概览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有关期中考试</dc:title>
  <dc:creator>Windows 用户</dc:creator>
  <cp:lastModifiedBy>可欠名</cp:lastModifiedBy>
  <cp:revision>39</cp:revision>
  <dcterms:created xsi:type="dcterms:W3CDTF">2020-05-08T14:41:00Z</dcterms:created>
  <dcterms:modified xsi:type="dcterms:W3CDTF">2021-06-21T07:58:27Z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FE7502A10E47463CA64443E4969065A2</vt:lpwstr>
  </property>
  <property fmtid="{D5CDD505-2E9C-101B-9397-08002B2CF9AE}" pid="3" name="KSOProductBuildVer">
    <vt:lpwstr>2052-11.1.0.10578</vt:lpwstr>
  </property>
</Properties>
</file>