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1" r:id="rId5"/>
    <p:sldId id="278" r:id="rId6"/>
    <p:sldId id="258" r:id="rId7"/>
    <p:sldId id="275" r:id="rId8"/>
    <p:sldId id="264" r:id="rId9"/>
    <p:sldId id="269" r:id="rId10"/>
    <p:sldId id="272" r:id="rId11"/>
    <p:sldId id="276" r:id="rId12"/>
    <p:sldId id="263" r:id="rId13"/>
    <p:sldId id="265" r:id="rId14"/>
    <p:sldId id="274" r:id="rId15"/>
    <p:sldId id="27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0347" autoAdjust="0"/>
  </p:normalViewPr>
  <p:slideViewPr>
    <p:cSldViewPr>
      <p:cViewPr varScale="1">
        <p:scale>
          <a:sx n="63" d="100"/>
          <a:sy n="63" d="100"/>
        </p:scale>
        <p:origin x="2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Can" userId="55186624dd7243e5" providerId="LiveId" clId="{71E89B30-D015-7346-81E7-DA95BFC3C99B}"/>
    <pc:docChg chg="modSld">
      <pc:chgData name="Wang Can" userId="55186624dd7243e5" providerId="LiveId" clId="{71E89B30-D015-7346-81E7-DA95BFC3C99B}" dt="2020-02-19T15:23:49.043" v="1025" actId="1076"/>
      <pc:docMkLst>
        <pc:docMk/>
      </pc:docMkLst>
      <pc:sldChg chg="modNotesTx">
        <pc:chgData name="Wang Can" userId="55186624dd7243e5" providerId="LiveId" clId="{71E89B30-D015-7346-81E7-DA95BFC3C99B}" dt="2020-02-19T02:22:46.020" v="303" actId="20577"/>
        <pc:sldMkLst>
          <pc:docMk/>
          <pc:sldMk cId="0" sldId="258"/>
        </pc:sldMkLst>
      </pc:sldChg>
      <pc:sldChg chg="modNotesTx">
        <pc:chgData name="Wang Can" userId="55186624dd7243e5" providerId="LiveId" clId="{71E89B30-D015-7346-81E7-DA95BFC3C99B}" dt="2020-02-19T03:37:19.782" v="997" actId="20577"/>
        <pc:sldMkLst>
          <pc:docMk/>
          <pc:sldMk cId="0" sldId="263"/>
        </pc:sldMkLst>
      </pc:sldChg>
      <pc:sldChg chg="modSp modNotesTx">
        <pc:chgData name="Wang Can" userId="55186624dd7243e5" providerId="LiveId" clId="{71E89B30-D015-7346-81E7-DA95BFC3C99B}" dt="2020-02-19T15:23:49.043" v="1025" actId="1076"/>
        <pc:sldMkLst>
          <pc:docMk/>
          <pc:sldMk cId="0" sldId="264"/>
        </pc:sldMkLst>
        <pc:spChg chg="mod">
          <ac:chgData name="Wang Can" userId="55186624dd7243e5" providerId="LiveId" clId="{71E89B30-D015-7346-81E7-DA95BFC3C99B}" dt="2020-02-19T01:54:23.822" v="10" actId="207"/>
          <ac:spMkLst>
            <pc:docMk/>
            <pc:sldMk cId="0" sldId="264"/>
            <ac:spMk id="20483" creationId="{DA45EF09-B8DB-6249-A8F7-70839FC41518}"/>
          </ac:spMkLst>
        </pc:spChg>
        <pc:grpChg chg="mod">
          <ac:chgData name="Wang Can" userId="55186624dd7243e5" providerId="LiveId" clId="{71E89B30-D015-7346-81E7-DA95BFC3C99B}" dt="2020-02-19T15:23:49.043" v="1025" actId="1076"/>
          <ac:grpSpMkLst>
            <pc:docMk/>
            <pc:sldMk cId="0" sldId="264"/>
            <ac:grpSpMk id="2" creationId="{2D1D7683-3E62-0B41-8590-428313374038}"/>
          </ac:grpSpMkLst>
        </pc:grpChg>
      </pc:sldChg>
      <pc:sldChg chg="modNotesTx">
        <pc:chgData name="Wang Can" userId="55186624dd7243e5" providerId="LiveId" clId="{71E89B30-D015-7346-81E7-DA95BFC3C99B}" dt="2020-02-19T15:21:46.270" v="1023" actId="20577"/>
        <pc:sldMkLst>
          <pc:docMk/>
          <pc:sldMk cId="0" sldId="265"/>
        </pc:sldMkLst>
      </pc:sldChg>
      <pc:sldChg chg="modNotesTx">
        <pc:chgData name="Wang Can" userId="55186624dd7243e5" providerId="LiveId" clId="{71E89B30-D015-7346-81E7-DA95BFC3C99B}" dt="2020-02-19T03:01:54.540" v="774" actId="20577"/>
        <pc:sldMkLst>
          <pc:docMk/>
          <pc:sldMk cId="0" sldId="269"/>
        </pc:sldMkLst>
      </pc:sldChg>
      <pc:sldChg chg="modNotesTx">
        <pc:chgData name="Wang Can" userId="55186624dd7243e5" providerId="LiveId" clId="{71E89B30-D015-7346-81E7-DA95BFC3C99B}" dt="2020-02-19T02:47:42.276" v="714" actId="20577"/>
        <pc:sldMkLst>
          <pc:docMk/>
          <pc:sldMk cId="0" sldId="275"/>
        </pc:sldMkLst>
      </pc:sldChg>
      <pc:sldChg chg="modNotesTx">
        <pc:chgData name="Wang Can" userId="55186624dd7243e5" providerId="LiveId" clId="{71E89B30-D015-7346-81E7-DA95BFC3C99B}" dt="2020-02-19T03:13:57.928" v="909" actId="20577"/>
        <pc:sldMkLst>
          <pc:docMk/>
          <pc:sldMk cId="0" sldId="276"/>
        </pc:sldMkLst>
      </pc:sldChg>
      <pc:sldChg chg="delSp modNotesTx">
        <pc:chgData name="Wang Can" userId="55186624dd7243e5" providerId="LiveId" clId="{71E89B30-D015-7346-81E7-DA95BFC3C99B}" dt="2020-02-19T03:42:23.344" v="1021" actId="20577"/>
        <pc:sldMkLst>
          <pc:docMk/>
          <pc:sldMk cId="0" sldId="277"/>
        </pc:sldMkLst>
        <pc:picChg chg="del">
          <ac:chgData name="Wang Can" userId="55186624dd7243e5" providerId="LiveId" clId="{71E89B30-D015-7346-81E7-DA95BFC3C99B}" dt="2020-02-19T03:42:17.835" v="998" actId="478"/>
          <ac:picMkLst>
            <pc:docMk/>
            <pc:sldMk cId="0" sldId="277"/>
            <ac:picMk id="27650" creationId="{3583DF23-AFA2-8A49-9340-4CFF1A66C47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810FFE7-EB5B-A54F-BC18-EFFA3E6011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C639FDF-1DF7-1741-AD7D-C9A73CA36F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A47212-FB49-BF47-A1E1-60C19544611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708060F-6037-5D43-BBCD-8695F13121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68A33A4D-1B47-1E49-BC2A-4413115040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AF96C119-EDA4-1640-9221-F7F0B4A29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85ED4AD-5316-1A4E-9330-2B0483A7B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本课程的评分包括平时分与期末考试。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平时分包括：作业、课堂讨论、课程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project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、期中考试。还有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Q&amp;A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加分，平时成绩加上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bonus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分。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按满分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分算，期中成绩取期中和期末成绩的最大值；也就是说期末成绩比期中成绩好的话，就能够覆盖期中成绩。应定要记住，期末考试低于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分，总评分不及格。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20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加入班级微信群。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37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课程作业我们都统一放在</a:t>
            </a:r>
            <a:r>
              <a:rPr kumimoji="1" lang="en-US" altLang="zh-CN" dirty="0"/>
              <a:t>PTA</a:t>
            </a:r>
            <a:r>
              <a:rPr kumimoji="1" lang="zh-CN" altLang="en-US" dirty="0"/>
              <a:t>上，所以同学们需要先上</a:t>
            </a:r>
            <a:r>
              <a:rPr kumimoji="1" lang="en-US" altLang="zh-CN" dirty="0"/>
              <a:t>PTA</a:t>
            </a:r>
            <a:r>
              <a:rPr kumimoji="1" lang="zh-CN" altLang="en-US" dirty="0"/>
              <a:t>注册账号，然后做学号和账号的 绑定，过程如下：到</a:t>
            </a:r>
            <a:r>
              <a:rPr kumimoji="1" lang="en-US" altLang="zh-CN" dirty="0"/>
              <a:t>PTA</a:t>
            </a:r>
            <a:r>
              <a:rPr kumimoji="1" lang="zh-CN" altLang="en-US" dirty="0"/>
              <a:t>网站，点击右上角的</a:t>
            </a:r>
            <a:r>
              <a:rPr kumimoji="1" lang="en-US" altLang="zh-CN" dirty="0"/>
              <a:t>home</a:t>
            </a:r>
            <a:r>
              <a:rPr kumimoji="1" lang="zh-CN" altLang="en-US" dirty="0"/>
              <a:t>（或个人中心）选项，然后在</a:t>
            </a:r>
            <a:r>
              <a:rPr kumimoji="1" lang="en-US" altLang="zh-CN" dirty="0"/>
              <a:t>my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r>
              <a:rPr kumimoji="1" lang="zh-CN" altLang="en-US" dirty="0"/>
              <a:t>（或我的绑定）选项下，选择浙江大学，输入姓名学号，然后使用上面这个绑定码</a:t>
            </a:r>
            <a:r>
              <a:rPr kumimoji="1" lang="en-US" altLang="zh-CN" dirty="0"/>
              <a:t>187862</a:t>
            </a:r>
            <a:r>
              <a:rPr kumimoji="1" lang="zh-CN" altLang="en-US" dirty="0"/>
              <a:t>绑定你的学号。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如果你以前做过绑定，不必重复上述步骤。直接去题目集中找到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2021-ADS-wangcan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即可。</a:t>
            </a:r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36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8656CE00-96FE-0B46-83B6-AC730CD6A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0C101160-73B3-3441-808F-734EB7809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课程项目我们是分组完成的。每组最多</a:t>
            </a:r>
            <a:r>
              <a:rPr lang="en-US" altLang="zh-CN" dirty="0"/>
              <a:t>3</a:t>
            </a:r>
            <a:r>
              <a:rPr lang="zh-CN" altLang="en-US" dirty="0"/>
              <a:t>人，所以同学们可以从现在就开始找队友组队。</a:t>
            </a:r>
          </a:p>
          <a:p>
            <a:r>
              <a:rPr lang="zh-CN" altLang="en-US" dirty="0"/>
              <a:t>每次</a:t>
            </a:r>
            <a:r>
              <a:rPr lang="en-US" altLang="zh-CN" dirty="0"/>
              <a:t>project</a:t>
            </a:r>
            <a:r>
              <a:rPr lang="zh-CN" altLang="en-US" dirty="0"/>
              <a:t>发布后，各组向助教报名，当报名组大于</a:t>
            </a:r>
            <a:r>
              <a:rPr lang="en-US" altLang="zh-CN" dirty="0"/>
              <a:t>4</a:t>
            </a:r>
            <a:r>
              <a:rPr lang="zh-CN" altLang="en-US" dirty="0"/>
              <a:t>个时，助教会随机抽取</a:t>
            </a:r>
            <a:r>
              <a:rPr lang="en-US" altLang="zh-CN" dirty="0"/>
              <a:t>4</a:t>
            </a:r>
            <a:r>
              <a:rPr lang="zh-CN" altLang="en-US" dirty="0"/>
              <a:t>个队伍。</a:t>
            </a:r>
          </a:p>
          <a:p>
            <a:r>
              <a:rPr lang="zh-CN" altLang="en-US" dirty="0"/>
              <a:t>选中的队伍每组需要完成一个</a:t>
            </a:r>
            <a:r>
              <a:rPr lang="en-US" altLang="zh-CN" dirty="0"/>
              <a:t>project</a:t>
            </a:r>
            <a:r>
              <a:rPr lang="zh-CN" altLang="en-US" dirty="0"/>
              <a:t>并做</a:t>
            </a:r>
            <a:r>
              <a:rPr lang="en-US" altLang="zh-CN" dirty="0"/>
              <a:t>PPT</a:t>
            </a:r>
            <a:r>
              <a:rPr lang="zh-CN" altLang="en-US" dirty="0"/>
              <a:t>展示，课堂上随机挑一个组员展示。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topic</a:t>
            </a:r>
            <a:r>
              <a:rPr lang="zh-CN" altLang="en-US" dirty="0"/>
              <a:t>最多</a:t>
            </a:r>
            <a:r>
              <a:rPr lang="en-US" altLang="zh-CN" dirty="0"/>
              <a:t>4</a:t>
            </a:r>
            <a:r>
              <a:rPr lang="zh-CN" altLang="en-US" dirty="0"/>
              <a:t>个组展示，一般第一个小组</a:t>
            </a:r>
            <a:r>
              <a:rPr lang="en-US" altLang="zh-CN" dirty="0"/>
              <a:t>12</a:t>
            </a:r>
            <a:r>
              <a:rPr lang="zh-CN" altLang="en-US" dirty="0"/>
              <a:t>分钟展示，后面的小组各</a:t>
            </a:r>
            <a:r>
              <a:rPr lang="en-US" altLang="zh-CN" dirty="0"/>
              <a:t>8</a:t>
            </a:r>
            <a:r>
              <a:rPr lang="zh-CN" altLang="en-US" dirty="0"/>
              <a:t>分钟展示。</a:t>
            </a:r>
          </a:p>
          <a:p>
            <a:r>
              <a:rPr lang="en-US" altLang="zh-CN" dirty="0"/>
              <a:t>project</a:t>
            </a:r>
            <a:r>
              <a:rPr lang="zh-CN" altLang="en-US" dirty="0"/>
              <a:t>分共</a:t>
            </a:r>
            <a:r>
              <a:rPr lang="en-US" altLang="zh-CN" dirty="0"/>
              <a:t>30</a:t>
            </a:r>
            <a:r>
              <a:rPr lang="zh-CN" altLang="en-US" dirty="0"/>
              <a:t>分，分别是：报告分数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r>
              <a:rPr lang="en-US" altLang="zh-CN" dirty="0"/>
              <a:t>+</a:t>
            </a:r>
            <a:r>
              <a:rPr lang="zh-CN" altLang="en-US" dirty="0"/>
              <a:t>展示分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r>
              <a:rPr lang="en-US" altLang="zh-CN" dirty="0"/>
              <a:t>+</a:t>
            </a:r>
            <a:r>
              <a:rPr lang="zh-CN" altLang="en-US" dirty="0"/>
              <a:t>互评分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</a:p>
          <a:p>
            <a:r>
              <a:rPr lang="zh-CN" altLang="en-US" dirty="0"/>
              <a:t>如果你们组没选上你们喜欢的</a:t>
            </a:r>
            <a:r>
              <a:rPr lang="en-US" altLang="zh-CN" dirty="0"/>
              <a:t>project</a:t>
            </a:r>
            <a:r>
              <a:rPr lang="zh-CN" altLang="en-US" dirty="0"/>
              <a:t>，你们也可以将这个</a:t>
            </a:r>
            <a:r>
              <a:rPr lang="en-US" altLang="zh-CN" dirty="0"/>
              <a:t>project</a:t>
            </a:r>
            <a:r>
              <a:rPr lang="zh-CN" altLang="en-US" dirty="0"/>
              <a:t>作为你们的奖励项目跟着做。</a:t>
            </a:r>
          </a:p>
          <a:p>
            <a:r>
              <a:rPr lang="zh-CN" altLang="en-US" dirty="0"/>
              <a:t>奖励项目组不用展示，只需要提交报告，</a:t>
            </a:r>
            <a:r>
              <a:rPr lang="en-US" altLang="zh-CN" dirty="0"/>
              <a:t>bonus</a:t>
            </a:r>
            <a:r>
              <a:rPr lang="zh-CN" altLang="en-US" dirty="0"/>
              <a:t>分数按报告分数</a:t>
            </a:r>
            <a:r>
              <a:rPr lang="en-US" altLang="zh-CN" dirty="0"/>
              <a:t>/10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D97A83B3-F40C-574C-8A7E-86AD013C8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E887E8E-138B-544C-AEF2-20B61FEE1A7D}" type="slidenum">
              <a:rPr lang="en-US" altLang="zh-CN" sz="120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项目报告将由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和班级同学共同打分。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报告分数是取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pintia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上小组互评打分和助教打分的平均，满分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52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行评审中，得益的是审稿人。他山之石，可以攻玉。看别人写、别人做的东西，才能更好的改善自己的工作。尤其是像写报告、写论文这种事情。我们经常说，好文章都是改出来的。评审过别人的文章，长了见识、开阔了视野，你才更知道怎么改自己的文章。所以大家用心评审，总能学到很多东西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要注意的是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REVIEW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的过程有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deadlines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首先，你需要在一周时间内提交匿名报告到互评题目集（格式按报告要求文件）；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其次，接下来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天时间内所有小组都需要参与互评打分（格式参考互评要求文件）。互评打分结束，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pintia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会统计每个报告的得分，并给出每次各小组的互评分。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然后，接来下的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天时间内根据互评意见修改报告并提交到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pintia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，由助教打分。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完成一次互评满分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分，最后的互评分按每次互评分的平均除以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算，也就是互评分满分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，一次互评分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4/7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分）。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56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课堂小组讨论由课堂上给出。 大概有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次，满分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分。每个小组提交一个小纸条。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82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Q&amp;A0.5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分，下课后到助教那边登记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87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门课大家一定要记住作业和项目都是有代码查重的！历史上出现过很多查重惨剧。有些同学只是将代码借给其他同学参考，就被查重了。出事的时候他们觉得很冤枉。所以为了确保每个同学都清晰的理解哪些是必须遵守的诚信行为，我们会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上开放诚信守则考试。诚信守则考试不满分，不能参加期末考试。所以你做不到满分的话，就得不断去做直到满分为止。记住，一旦被发现有抄袭和作弊行为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分挂科。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ED4AD-5316-1A4E-9330-2B0483A7B70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6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B031E8-425B-F14F-AB65-F1DBE4857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3F93AE-2495-1747-9AF2-14F9F83ED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7AFBCF-10A3-7E45-AEA9-BFA4FA7DA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72B-8F95-9A40-A954-110833A99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7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ADFEE9-F0C2-7F4D-9234-650C9042F0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CA28FB-14D9-4447-8493-CCD6C2597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1E4D66-FB34-3B47-AD89-F816AB597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5E74-FA9A-5B42-8E76-E77DC614C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2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596862-50B4-964D-BB96-1ACFB12CC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477A60-BA4B-A346-B12F-37B83D22A5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FE6E2-DBA2-7F43-874F-F83336A75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1503E-E06B-9E44-AC33-7FAAA9F415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4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3EEE2C-C437-8E47-A83C-FF627158C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91AA22-573F-124A-A911-7DFA12B0A3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DCCBE9-38D8-4442-A5C0-106C767F20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2F207-74DA-0D48-B96B-84C35CE16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79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474B74-E625-8743-B522-5D885835E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C88943-624E-0049-800A-2287205A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9F63C-B2F8-0245-A0E2-A4533B27FE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F62FE-4617-DC46-AAF2-B4CF1C8EF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76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8A8A5-2371-864B-9A18-D42BB8504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6BA18-6C66-214E-9412-675FEF821C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D3118-A68E-2D49-912D-0BAB1A4E1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15AEE-E06F-4342-B442-E2AC6AEFD1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7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08B8E4-A9E0-7D40-A313-90A1E1911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FFE495-8120-9647-A3A3-BF20D71522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E37533-D7CE-DF41-B7DF-2DD6816A6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9CCF8-9D4A-0341-9921-ACB18D41B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6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53883E-5DCD-6646-9F19-1C45C4D71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889A11-C85E-264D-88EB-7C243FC4DD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444A7C-8FA5-9D4F-8DE0-39A711D99F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E7BF-1B5A-1C43-BA19-8F88D3AB9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81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9BEB496-5875-C741-B247-022DC16267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43D35B-DB36-7D4E-9964-1DCC19431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0DECFC-683A-1242-9FDA-1DE3B46FF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86153-677C-2740-8861-7B68CA5A4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13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BE050-20BD-2545-B18E-C2CFDC885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23A2C-484B-2A4C-B948-A41DAC5822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349CE-C555-954D-8E88-68CD6D1DF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30B9C-A4CB-BF43-B025-3C671C423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7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0C167-F055-3E40-95FF-68431B98D0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BB1C6-4399-1C45-B26D-DB09D794CF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0776D-FDBC-E546-9E22-BB8CF9BD5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B9272-E54F-9744-82C4-9231A470C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6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B10622-C70A-AF4D-91B1-E44487942E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4C7206-F146-5946-9DCB-FED512C99C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5769E9-9AC5-FD40-B536-FE1D4AC8FD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7DDC6C-735E-3949-B783-EDD3BD81F7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49327C-F181-AD49-8832-86A7BA3EB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69A17C5-EC82-734F-84B5-7962D9C4E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enyue@zju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4" Type="http://schemas.openxmlformats.org/officeDocument/2006/relationships/hyperlink" Target="http://zjuhw.rqnoj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609970091@qq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eiss@fiu.edu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emf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gif"/><Relationship Id="rId5" Type="http://schemas.openxmlformats.org/officeDocument/2006/relationships/image" Target="../media/image7.emf"/><Relationship Id="rId10" Type="http://schemas.openxmlformats.org/officeDocument/2006/relationships/image" Target="../media/image12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pintia.cn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jpe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>
            <a:extLst>
              <a:ext uri="{FF2B5EF4-FFF2-40B4-BE49-F238E27FC236}">
                <a16:creationId xmlns:a16="http://schemas.microsoft.com/office/drawing/2014/main" id="{DD0890A8-7067-D34B-83F3-9DD0602DE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A5B351-505E-2045-9BDA-DAC1792EE4A2}" type="slidenum">
              <a:rPr lang="en-US" altLang="zh-CN" sz="1400"/>
              <a:pPr/>
              <a:t>1</a:t>
            </a:fld>
            <a:endParaRPr lang="en-US" altLang="zh-CN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8A83118-D780-334E-9F77-45AEC2D50F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04664"/>
            <a:ext cx="7772400" cy="1905000"/>
          </a:xfrm>
        </p:spPr>
        <p:txBody>
          <a:bodyPr anchor="ctr"/>
          <a:lstStyle/>
          <a:p>
            <a:pPr eaLnBrk="1" hangingPunct="1"/>
            <a:r>
              <a:rPr lang="zh-CN" altLang="en-US" sz="4400" b="1" dirty="0">
                <a:solidFill>
                  <a:schemeClr val="tx1"/>
                </a:solidFill>
                <a:ea typeface="楷体_GB2312" pitchFamily="49" charset="-122"/>
              </a:rPr>
              <a:t>高级数据结构和算法分析</a:t>
            </a:r>
            <a:br>
              <a:rPr lang="zh-CN" altLang="en-US" sz="4400" b="1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Advanced Data Structures and Algorithm Analysis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C0588EC-93DD-A846-A399-24FBA9D524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355851"/>
            <a:ext cx="6400800" cy="2852737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ea typeface="楷体_GB2312" pitchFamily="49" charset="-122"/>
              </a:rPr>
              <a:t>主讲教师： 王    灿 </a:t>
            </a:r>
          </a:p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Instructor:  WANG, CAN</a:t>
            </a:r>
          </a:p>
          <a:p>
            <a:pPr eaLnBrk="1" hangingPunct="1"/>
            <a:endParaRPr lang="en-US" altLang="zh-CN" sz="12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E-mail:  </a:t>
            </a:r>
            <a:r>
              <a:rPr lang="en-US" altLang="zh-CN" b="1" u="sng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hlinkClick r:id="rId3"/>
              </a:rPr>
              <a:t>wcan@zju.edu.cn</a:t>
            </a:r>
          </a:p>
          <a:p>
            <a:pPr eaLnBrk="1" hangingPunct="1"/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 助教：叶梓成 </a:t>
            </a:r>
          </a:p>
          <a:p>
            <a:pPr eaLnBrk="1" hangingPunct="1"/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E-mail: </a:t>
            </a:r>
            <a:r>
              <a:rPr lang="en-US" altLang="zh-CN" b="1" u="sng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609970091@qq.com</a:t>
            </a:r>
            <a:endParaRPr lang="en-US" altLang="zh-CN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EC31D7-B676-DB44-83D6-AEC121C4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08588"/>
            <a:ext cx="7315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/>
              <a:t>Courseware  and homework sets can be downloaded from  </a:t>
            </a:r>
            <a:r>
              <a:rPr lang="en-US" altLang="zh-CN" b="1" u="sng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https://</a:t>
            </a:r>
            <a:r>
              <a:rPr lang="en-US" altLang="zh-CN" b="1" u="sng" dirty="0" err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pintia.cn</a:t>
            </a:r>
            <a:r>
              <a:rPr lang="en-US" altLang="zh-CN" b="1" u="sng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algn="ctr"/>
            <a:endParaRPr lang="en-US" altLang="zh-CN" b="1" u="sng" dirty="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/>
            <a:endParaRPr lang="en-US" altLang="zh-CN" b="1" u="sng" dirty="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4D63-DE87-1E45-ACBE-A1C992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b="1" dirty="0">
                <a:solidFill>
                  <a:schemeClr val="tx1"/>
                </a:solidFill>
              </a:rPr>
              <a:t>Peer review is for the </a:t>
            </a:r>
            <a:r>
              <a:rPr kumimoji="1" lang="en-US" altLang="zh-CN" b="1" i="1" dirty="0">
                <a:solidFill>
                  <a:schemeClr val="hlink"/>
                </a:solidFill>
                <a:ea typeface="楷体_GB2312" pitchFamily="49" charset="-122"/>
                <a:cs typeface="+mn-cs"/>
                <a:sym typeface="Webdings" panose="05030102010509060703" pitchFamily="18" charset="2"/>
              </a:rPr>
              <a:t>reviewer</a:t>
            </a:r>
            <a:endParaRPr kumimoji="1" lang="zh-CN" altLang="en-US" b="1" i="1" dirty="0">
              <a:solidFill>
                <a:schemeClr val="hlink"/>
              </a:solidFill>
              <a:ea typeface="楷体_GB2312" pitchFamily="49" charset="-122"/>
              <a:cs typeface="+mn-cs"/>
              <a:sym typeface="Webdings" panose="05030102010509060703" pitchFamily="18" charset="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67E8D-2BE9-8942-8DC5-68B6F965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 dirty="0"/>
              <a:t>Editing someone else’s work is one of the best ways to learn how to edit your own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600" dirty="0"/>
              <a:t>It’s much easier to see what’s working and what isn’t in someone else’s paper than in your own.</a:t>
            </a:r>
            <a:endParaRPr kumimoji="1" lang="en-US" altLang="zh-CN" sz="2600" b="1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 dirty="0"/>
              <a:t>Writing is revision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600" dirty="0"/>
              <a:t>The more you practice reading and critiquing someone else’s work, the stronger your editing skills will be when it’s time to apply them to your own work.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 dirty="0"/>
              <a:t>Any skill level works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600" dirty="0"/>
              <a:t>You can learn a great deal about the fundamentals of good writing from carefully reading and reviewing poor writing, figuring out why it’s not succeeding and what it needs to succeed.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0AAB3-7464-E548-BD46-5427DDCE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kumimoji="1" lang="zh-CN" altLang="en-US" dirty="0"/>
            </a:br>
            <a:r>
              <a:rPr kumimoji="1" lang="en-US" altLang="zh-CN" dirty="0"/>
              <a:t> </a:t>
            </a:r>
            <a:r>
              <a:rPr kumimoji="1" lang="en-US" altLang="zh-CN" sz="4900" b="1" dirty="0">
                <a:solidFill>
                  <a:schemeClr val="tx1"/>
                </a:solidFill>
              </a:rPr>
              <a:t>Process </a:t>
            </a:r>
            <a:endParaRPr kumimoji="1" lang="zh-CN" altLang="en-US" sz="4900" dirty="0">
              <a:solidFill>
                <a:schemeClr val="tx1"/>
              </a:solidFill>
            </a:endParaRP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EB7E5F0D-2213-D54B-A0C3-4FF54F25B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85938"/>
            <a:ext cx="7815263" cy="4114800"/>
          </a:xfrm>
        </p:spPr>
        <p:txBody>
          <a:bodyPr/>
          <a:lstStyle/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Submit initial version for peer review (1 week)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Participate in peer review (2 days)</a:t>
            </a:r>
            <a:endParaRPr lang="zh-CN" altLang="en-US" b="1"/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Revise paper and submit to TA (2 days)</a:t>
            </a:r>
            <a:endParaRPr lang="zh-CN" altLang="en-US" b="1">
              <a:hlinkClick r:id="rId4"/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Receive final grading from TA</a:t>
            </a:r>
            <a:endParaRPr lang="zh-CN" altLang="en-US" b="1"/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64B30523-2226-9D42-AD2B-F63FE15CE623}"/>
              </a:ext>
            </a:extLst>
          </p:cNvPr>
          <p:cNvSpPr/>
          <p:nvPr/>
        </p:nvSpPr>
        <p:spPr bwMode="auto">
          <a:xfrm>
            <a:off x="2786063" y="4733925"/>
            <a:ext cx="3143250" cy="571500"/>
          </a:xfrm>
          <a:prstGeom prst="wedgeRoundRectCallout">
            <a:avLst>
              <a:gd name="adj1" fmla="val -70145"/>
              <a:gd name="adj2" fmla="val -3121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b="1" dirty="0">
                <a:solidFill>
                  <a:schemeClr val="accent3"/>
                </a:solidFill>
              </a:rPr>
              <a:t>ALL Groups</a:t>
            </a:r>
            <a:endParaRPr kumimoji="1" lang="zh-CN" altLang="en-US" b="1" dirty="0">
              <a:solidFill>
                <a:schemeClr val="accent3"/>
              </a:solidFill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5E1CA332-08CD-F647-8191-A63358B0F2AB}"/>
              </a:ext>
            </a:extLst>
          </p:cNvPr>
          <p:cNvGraphicFramePr>
            <a:graphicFrameLocks/>
          </p:cNvGraphicFramePr>
          <p:nvPr/>
        </p:nvGraphicFramePr>
        <p:xfrm>
          <a:off x="2344738" y="4786313"/>
          <a:ext cx="38830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5" imgW="45059600" imgH="10528300" progId="Equation.3">
                  <p:embed/>
                </p:oleObj>
              </mc:Choice>
              <mc:Fallback>
                <p:oleObj r:id="rId5" imgW="45059600" imgH="105283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5E1CA332-08CD-F647-8191-A63358B0F2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786313"/>
                        <a:ext cx="38830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E3836E3-3BD1-F748-A743-1AC4B2BF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5715000"/>
            <a:ext cx="285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i="1"/>
              <a:t>PR</a:t>
            </a:r>
            <a:r>
              <a:rPr lang="en-US" altLang="zh-CN" b="1" i="1" baseline="-25000"/>
              <a:t>i</a:t>
            </a:r>
            <a:r>
              <a:rPr lang="en-US" altLang="zh-CN" b="1"/>
              <a:t> Fullmark = 40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>
            <a:extLst>
              <a:ext uri="{FF2B5EF4-FFF2-40B4-BE49-F238E27FC236}">
                <a16:creationId xmlns:a16="http://schemas.microsoft.com/office/drawing/2014/main" id="{F6646A0B-BE3F-0A46-98CB-929A7EFCA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272A24-A819-F24E-AA7C-EED6001DAC71}" type="slidenum">
              <a:rPr lang="en-US" altLang="zh-CN" sz="1400"/>
              <a:pPr/>
              <a:t>12</a:t>
            </a:fld>
            <a:endParaRPr lang="en-US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1A013E64-9593-874F-BA4A-9E1B996A4DA5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908050"/>
            <a:ext cx="5554663" cy="3757613"/>
            <a:chOff x="1202" y="572"/>
            <a:chExt cx="3076" cy="2367"/>
          </a:xfrm>
        </p:grpSpPr>
        <p:pic>
          <p:nvPicPr>
            <p:cNvPr id="24579" name="Picture 3" descr="j0233018">
              <a:extLst>
                <a:ext uri="{FF2B5EF4-FFF2-40B4-BE49-F238E27FC236}">
                  <a16:creationId xmlns:a16="http://schemas.microsoft.com/office/drawing/2014/main" id="{D3DA8F28-287E-C449-BC45-BF8EA2CDD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572"/>
              <a:ext cx="998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0" name="Rectangle 4">
              <a:extLst>
                <a:ext uri="{FF2B5EF4-FFF2-40B4-BE49-F238E27FC236}">
                  <a16:creationId xmlns:a16="http://schemas.microsoft.com/office/drawing/2014/main" id="{F601C476-3825-6D43-9FCA-9A213830F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935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800080"/>
                  </a:solidFill>
                  <a:latin typeface="Arial" panose="020B0604020202020204" pitchFamily="34" charset="0"/>
                  <a:sym typeface="Wingdings" pitchFamily="2" charset="2"/>
                </a:rPr>
                <a:t>Discussions</a:t>
              </a:r>
              <a:r>
                <a:rPr lang="en-US" altLang="zh-CN" sz="3600" b="1">
                  <a:sym typeface="Wingdings" pitchFamily="2" charset="2"/>
                </a:rPr>
                <a:t> (10)</a:t>
              </a:r>
            </a:p>
          </p:txBody>
        </p:sp>
        <p:sp>
          <p:nvSpPr>
            <p:cNvPr id="24581" name="Rectangle 5">
              <a:extLst>
                <a:ext uri="{FF2B5EF4-FFF2-40B4-BE49-F238E27FC236}">
                  <a16:creationId xmlns:a16="http://schemas.microsoft.com/office/drawing/2014/main" id="{EDCB0EA3-8164-DD41-8784-47857C6A9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616"/>
              <a:ext cx="2767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50000"/>
                </a:spcAft>
                <a:buFont typeface="Wingdings" pitchFamily="2" charset="2"/>
                <a:buChar char="Ø"/>
              </a:pPr>
              <a:r>
                <a:rPr lang="en-US" altLang="zh-CN" b="1">
                  <a:sym typeface="Wingdings" pitchFamily="2" charset="2"/>
                </a:rPr>
                <a:t> Done in groups</a:t>
              </a:r>
            </a:p>
            <a:p>
              <a:pPr eaLnBrk="1" hangingPunct="1">
                <a:spcAft>
                  <a:spcPct val="50000"/>
                </a:spcAft>
                <a:buFont typeface="Wingdings" pitchFamily="2" charset="2"/>
                <a:buChar char="Ø"/>
              </a:pPr>
              <a:r>
                <a:rPr lang="en-US" altLang="zh-CN" b="1">
                  <a:sym typeface="Wingdings" pitchFamily="2" charset="2"/>
                </a:rPr>
                <a:t> Random in-class discussion topics</a:t>
              </a:r>
            </a:p>
            <a:p>
              <a:pPr eaLnBrk="1" hangingPunct="1">
                <a:spcAft>
                  <a:spcPct val="50000"/>
                </a:spcAft>
                <a:buFont typeface="Wingdings" pitchFamily="2" charset="2"/>
                <a:buChar char="Ø"/>
              </a:pPr>
              <a:r>
                <a:rPr lang="en-US" altLang="zh-CN" b="1">
                  <a:sym typeface="Wingdings" pitchFamily="2" charset="2"/>
                </a:rPr>
                <a:t> Each takes 3~5 minutes</a:t>
              </a:r>
            </a:p>
            <a:p>
              <a:pPr eaLnBrk="1" hangingPunct="1">
                <a:spcAft>
                  <a:spcPct val="50000"/>
                </a:spcAft>
                <a:buFont typeface="Wingdings" pitchFamily="2" charset="2"/>
                <a:buChar char="Ø"/>
              </a:pPr>
              <a:r>
                <a:rPr lang="en-US" altLang="zh-CN" b="1">
                  <a:sym typeface="Wingdings" pitchFamily="2" charset="2"/>
                </a:rPr>
                <a:t> Each full-mark is 10</a:t>
              </a:r>
              <a:endParaRPr lang="en-US" altLang="zh-CN" b="1">
                <a:sym typeface="Symbol" pitchFamily="2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>
            <a:extLst>
              <a:ext uri="{FF2B5EF4-FFF2-40B4-BE49-F238E27FC236}">
                <a16:creationId xmlns:a16="http://schemas.microsoft.com/office/drawing/2014/main" id="{CE674179-C6F4-BD4B-AF4B-06FAE3C11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7B7C89-1129-B548-8F5D-6017FC0339AB}" type="slidenum">
              <a:rPr lang="en-US" altLang="zh-CN" sz="1400"/>
              <a:pPr/>
              <a:t>13</a:t>
            </a:fld>
            <a:endParaRPr lang="en-US" altLang="zh-CN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330E01A2-70C5-3748-B9EB-92D02C50830B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836613"/>
            <a:ext cx="6551613" cy="3789362"/>
            <a:chOff x="1338" y="754"/>
            <a:chExt cx="4127" cy="2387"/>
          </a:xfrm>
        </p:grpSpPr>
        <p:sp>
          <p:nvSpPr>
            <p:cNvPr id="25603" name="Rectangle 3">
              <a:extLst>
                <a:ext uri="{FF2B5EF4-FFF2-40B4-BE49-F238E27FC236}">
                  <a16:creationId xmlns:a16="http://schemas.microsoft.com/office/drawing/2014/main" id="{8E2892EC-7047-9C40-92AC-AD99A1940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070"/>
              <a:ext cx="14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chemeClr val="accent2"/>
                  </a:solidFill>
                  <a:latin typeface="Arial" panose="020B0604020202020204" pitchFamily="34" charset="0"/>
                  <a:sym typeface="Wingdings" pitchFamily="2" charset="2"/>
                </a:rPr>
                <a:t>Q&amp;A</a:t>
              </a:r>
              <a:endParaRPr lang="en-US" altLang="zh-CN" sz="3600" b="1">
                <a:sym typeface="Wingdings" pitchFamily="2" charset="2"/>
              </a:endParaRPr>
            </a:p>
          </p:txBody>
        </p:sp>
        <p:pic>
          <p:nvPicPr>
            <p:cNvPr id="25604" name="Picture 4" descr="MPj04387780000[1]">
              <a:extLst>
                <a:ext uri="{FF2B5EF4-FFF2-40B4-BE49-F238E27FC236}">
                  <a16:creationId xmlns:a16="http://schemas.microsoft.com/office/drawing/2014/main" id="{CBC7A38D-EEC6-9A4C-9304-18B928076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754"/>
              <a:ext cx="998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5" name="Rectangle 5">
              <a:extLst>
                <a:ext uri="{FF2B5EF4-FFF2-40B4-BE49-F238E27FC236}">
                  <a16:creationId xmlns:a16="http://schemas.microsoft.com/office/drawing/2014/main" id="{5F8E965F-1D46-1A41-AE4E-A79418794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933"/>
              <a:ext cx="403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50000"/>
                </a:spcAft>
                <a:buFont typeface="Wingdings" pitchFamily="2" charset="2"/>
                <a:buChar char="n"/>
              </a:pPr>
              <a:r>
                <a:rPr lang="en-US" altLang="zh-CN" sz="2400" b="1">
                  <a:sym typeface="Wingdings" pitchFamily="2" charset="2"/>
                </a:rPr>
                <a:t> For volunteers only</a:t>
              </a:r>
            </a:p>
            <a:p>
              <a:pPr eaLnBrk="1" hangingPunct="1">
                <a:spcBef>
                  <a:spcPct val="0"/>
                </a:spcBef>
                <a:spcAft>
                  <a:spcPct val="50000"/>
                </a:spcAft>
                <a:buFont typeface="Wingdings" pitchFamily="2" charset="2"/>
                <a:buChar char="n"/>
              </a:pPr>
              <a:r>
                <a:rPr lang="en-US" altLang="zh-CN" sz="2400" b="1">
                  <a:sym typeface="Wingdings" pitchFamily="2" charset="2"/>
                </a:rPr>
                <a:t> 0.5 point for each question asked/answered</a:t>
              </a:r>
            </a:p>
            <a:p>
              <a:pPr eaLnBrk="1" hangingPunct="1">
                <a:spcBef>
                  <a:spcPct val="0"/>
                </a:spcBef>
                <a:spcAft>
                  <a:spcPct val="50000"/>
                </a:spcAft>
                <a:buFont typeface="Wingdings" pitchFamily="2" charset="2"/>
                <a:buChar char="n"/>
              </a:pPr>
              <a:r>
                <a:rPr lang="en-US" altLang="zh-CN" sz="2400" b="1">
                  <a:sym typeface="Wingdings" pitchFamily="2" charset="2"/>
                </a:rPr>
                <a:t> come and claim your credits after each class session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2">
            <a:extLst>
              <a:ext uri="{FF2B5EF4-FFF2-40B4-BE49-F238E27FC236}">
                <a16:creationId xmlns:a16="http://schemas.microsoft.com/office/drawing/2014/main" id="{8DF81925-840A-A842-883D-D5776A5F8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7847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诚信守则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Code of Academic Honesty</a:t>
            </a:r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26626" name="矩形 3">
            <a:extLst>
              <a:ext uri="{FF2B5EF4-FFF2-40B4-BE49-F238E27FC236}">
                <a16:creationId xmlns:a16="http://schemas.microsoft.com/office/drawing/2014/main" id="{18448E56-B8C6-1C4F-AFE3-357F622C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20938"/>
            <a:ext cx="6911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One must get a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full mark </a:t>
            </a:r>
            <a:r>
              <a:rPr lang="en-US" altLang="zh-CN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 be eligible to take the final exam.</a:t>
            </a:r>
          </a:p>
          <a:p>
            <a:endParaRPr lang="en-US" altLang="zh-CN" b="1">
              <a:solidFill>
                <a:srgbClr val="3333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As long as there is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one</a:t>
            </a:r>
            <a:r>
              <a:rPr lang="en-US" altLang="zh-CN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action of academic dishonesty in this semester, one will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not</a:t>
            </a:r>
            <a:r>
              <a:rPr lang="en-US" altLang="zh-CN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be eligible to take the final exam and one’s course score will be zero.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2">
            <a:extLst>
              <a:ext uri="{FF2B5EF4-FFF2-40B4-BE49-F238E27FC236}">
                <a16:creationId xmlns:a16="http://schemas.microsoft.com/office/drawing/2014/main" id="{5413D0B2-D705-F248-A438-34F1C49BA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928688"/>
            <a:ext cx="75009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Please send your group members’ names and student ID’s to </a:t>
            </a:r>
            <a:r>
              <a:rPr lang="en-US" altLang="zh-CN" b="1" dirty="0">
                <a:hlinkClick r:id="rId3"/>
              </a:rPr>
              <a:t>609970091@qq.com</a:t>
            </a:r>
            <a:r>
              <a:rPr lang="zh-CN" altLang="en-US" b="1" dirty="0"/>
              <a:t> </a:t>
            </a:r>
            <a:r>
              <a:rPr lang="en-US" altLang="zh-CN" b="1" dirty="0"/>
              <a:t>before 10pm today.  In return, you will receive your group ID.</a:t>
            </a:r>
          </a:p>
          <a:p>
            <a:endParaRPr lang="en-US" altLang="zh-CN" b="1" dirty="0"/>
          </a:p>
          <a:p>
            <a:r>
              <a:rPr lang="en-US" altLang="zh-CN" b="1" dirty="0"/>
              <a:t>Please specify your group leader in the email.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F9C853-519B-3C49-891A-DD161D97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990780"/>
            <a:ext cx="29972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3">
            <a:extLst>
              <a:ext uri="{FF2B5EF4-FFF2-40B4-BE49-F238E27FC236}">
                <a16:creationId xmlns:a16="http://schemas.microsoft.com/office/drawing/2014/main" id="{65DBEA28-934E-EE4E-BBF1-5804E4A422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602EB1-9610-6A43-A84E-C79AD5E1986E}" type="slidenum">
              <a:rPr lang="en-US" altLang="zh-CN" sz="1400"/>
              <a:pPr/>
              <a:t>2</a:t>
            </a:fld>
            <a:endParaRPr lang="en-US" altLang="zh-CN" sz="1400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D98D7D4B-0690-BA4E-8E61-AC1D480D2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  <a:sym typeface="Wingdings" pitchFamily="2" charset="2"/>
              </a:rPr>
              <a:t>  </a:t>
            </a:r>
            <a:r>
              <a:rPr lang="en-US" altLang="zh-CN" sz="2800" b="1">
                <a:ea typeface="楷体_GB2312" pitchFamily="49" charset="-122"/>
                <a:sym typeface="Symbol" pitchFamily="2" charset="2"/>
              </a:rPr>
              <a:t> </a:t>
            </a:r>
            <a:r>
              <a:rPr lang="zh-CN" altLang="en-US" sz="3200" b="1">
                <a:ea typeface="楷体_GB2312" pitchFamily="49" charset="-122"/>
                <a:sym typeface="Symbol" pitchFamily="2" charset="2"/>
              </a:rPr>
              <a:t>教材</a:t>
            </a:r>
            <a:r>
              <a:rPr lang="zh-CN" altLang="en-US" sz="2800" b="1">
                <a:ea typeface="楷体_GB2312" pitchFamily="49" charset="-122"/>
                <a:sym typeface="Symbol" pitchFamily="2" charset="2"/>
              </a:rPr>
              <a:t>  </a:t>
            </a:r>
            <a:r>
              <a:rPr lang="en-US" altLang="zh-CN" sz="2800" b="1">
                <a:ea typeface="楷体_GB2312" pitchFamily="49" charset="-122"/>
                <a:sym typeface="Symbol" pitchFamily="2" charset="2"/>
              </a:rPr>
              <a:t>(Text Book)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1F7321C3-1A72-FB46-B015-C134CAED8FD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057400"/>
            <a:ext cx="1752600" cy="2438400"/>
            <a:chOff x="4080" y="384"/>
            <a:chExt cx="1104" cy="1536"/>
          </a:xfrm>
        </p:grpSpPr>
        <p:sp>
          <p:nvSpPr>
            <p:cNvPr id="15367" name="AutoShape 15" descr="深色木质">
              <a:extLst>
                <a:ext uri="{FF2B5EF4-FFF2-40B4-BE49-F238E27FC236}">
                  <a16:creationId xmlns:a16="http://schemas.microsoft.com/office/drawing/2014/main" id="{CB8F03AD-87D1-0345-9D0E-1D3A07CC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84"/>
              <a:ext cx="1104" cy="1536"/>
            </a:xfrm>
            <a:prstGeom prst="bevel">
              <a:avLst>
                <a:gd name="adj" fmla="val 41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5368" name="Picture 16" descr="Weiss">
              <a:extLst>
                <a:ext uri="{FF2B5EF4-FFF2-40B4-BE49-F238E27FC236}">
                  <a16:creationId xmlns:a16="http://schemas.microsoft.com/office/drawing/2014/main" id="{36BCDAF6-5C65-1944-99D9-2CAF2159C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432"/>
              <a:ext cx="1004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FDD27E97-D94D-BE43-8F4B-591B10C1E0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33400"/>
            <a:ext cx="5791200" cy="5303838"/>
            <a:chOff x="576" y="720"/>
            <a:chExt cx="3648" cy="3341"/>
          </a:xfrm>
        </p:grpSpPr>
        <p:sp>
          <p:nvSpPr>
            <p:cNvPr id="15365" name="Rectangle 18">
              <a:extLst>
                <a:ext uri="{FF2B5EF4-FFF2-40B4-BE49-F238E27FC236}">
                  <a16:creationId xmlns:a16="http://schemas.microsoft.com/office/drawing/2014/main" id="{89CAF2B3-D667-C541-A0A6-EFD6BA452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68"/>
              <a:ext cx="3648" cy="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  <a:ea typeface="楷体_GB2312" pitchFamily="49" charset="-122"/>
                  <a:sym typeface="Symbol" pitchFamily="2" charset="2"/>
                </a:rPr>
                <a:t>Data Structures and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b="1" dirty="0">
                  <a:latin typeface="Arial" panose="020B0604020202020204" pitchFamily="34" charset="0"/>
                  <a:ea typeface="楷体_GB2312" pitchFamily="49" charset="-122"/>
                  <a:sym typeface="Symbol" pitchFamily="2" charset="2"/>
                </a:rPr>
                <a:t>Algorithm Analysis in C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b="1" dirty="0">
                  <a:latin typeface="Arial" panose="020B0604020202020204" pitchFamily="34" charset="0"/>
                  <a:ea typeface="楷体_GB2312" pitchFamily="49" charset="-122"/>
                  <a:sym typeface="Symbol" pitchFamily="2" charset="2"/>
                </a:rPr>
                <a:t> </a:t>
              </a:r>
              <a:r>
                <a:rPr lang="en-US" altLang="zh-CN" sz="2000" b="1" dirty="0">
                  <a:ea typeface="楷体_GB2312" pitchFamily="49" charset="-122"/>
                  <a:sym typeface="Symbol" pitchFamily="2" charset="2"/>
                </a:rPr>
                <a:t>(2</a:t>
              </a:r>
              <a:r>
                <a:rPr lang="en-US" altLang="zh-CN" sz="2000" b="1" baseline="30000" dirty="0">
                  <a:ea typeface="楷体_GB2312" pitchFamily="49" charset="-122"/>
                  <a:sym typeface="Symbol" pitchFamily="2" charset="2"/>
                </a:rPr>
                <a:t>nd</a:t>
              </a:r>
              <a:r>
                <a:rPr lang="en-US" altLang="zh-CN" sz="2000" b="1" dirty="0">
                  <a:ea typeface="楷体_GB2312" pitchFamily="49" charset="-122"/>
                  <a:sym typeface="Symbol" pitchFamily="2" charset="2"/>
                </a:rPr>
                <a:t> Edition) </a:t>
              </a:r>
              <a:endParaRPr lang="en-US" altLang="zh-CN" sz="2000" b="1" dirty="0">
                <a:latin typeface="Arial" panose="020B0604020202020204" pitchFamily="34" charset="0"/>
                <a:ea typeface="楷体_GB2312" pitchFamily="49" charset="-122"/>
                <a:sym typeface="Symbol" pitchFamily="2" charset="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>
                  <a:ea typeface="楷体_GB2312" pitchFamily="49" charset="-122"/>
                  <a:sym typeface="Symbol" pitchFamily="2" charset="2"/>
                </a:rPr>
                <a:t>Mark Allen Weiss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ea typeface="楷体_GB2312" pitchFamily="49" charset="-122"/>
                  <a:sym typeface="Symbol" pitchFamily="2" charset="2"/>
                </a:rPr>
                <a:t>陈  越   改编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ea typeface="楷体_GB2312" pitchFamily="49" charset="-122"/>
                  <a:sym typeface="Symbol" pitchFamily="2" charset="2"/>
                </a:rPr>
                <a:t>Email: </a:t>
              </a:r>
              <a:r>
                <a:rPr lang="en-US" altLang="zh-CN" sz="2000" b="1" dirty="0">
                  <a:ea typeface="楷体_GB2312" pitchFamily="49" charset="-122"/>
                  <a:sym typeface="Symbol" pitchFamily="2" charset="2"/>
                  <a:hlinkClick r:id="rId6"/>
                </a:rPr>
                <a:t>weiss@fiu.edu</a:t>
              </a:r>
              <a:r>
                <a:rPr lang="en-US" altLang="zh-CN" sz="2000" b="1" dirty="0">
                  <a:ea typeface="楷体_GB2312" pitchFamily="49" charset="-122"/>
                  <a:sym typeface="Symbol" pitchFamily="2" charset="2"/>
                </a:rPr>
                <a:t>  </a:t>
              </a:r>
            </a:p>
          </p:txBody>
        </p:sp>
        <p:pic>
          <p:nvPicPr>
            <p:cNvPr id="15366" name="Picture 19" descr="book">
              <a:extLst>
                <a:ext uri="{FF2B5EF4-FFF2-40B4-BE49-F238E27FC236}">
                  <a16:creationId xmlns:a16="http://schemas.microsoft.com/office/drawing/2014/main" id="{08DF3222-49B3-0442-AA8B-567739EF7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720"/>
              <a:ext cx="993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>
            <a:extLst>
              <a:ext uri="{FF2B5EF4-FFF2-40B4-BE49-F238E27FC236}">
                <a16:creationId xmlns:a16="http://schemas.microsoft.com/office/drawing/2014/main" id="{D3BAF163-867A-4343-B0B3-8DE705D9A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B7DC3-5A84-2F47-963D-37466F20F499}" type="slidenum">
              <a:rPr lang="en-US" altLang="zh-CN" sz="1400"/>
              <a:pPr/>
              <a:t>3</a:t>
            </a:fld>
            <a:endParaRPr lang="en-US" altLang="zh-CN" sz="140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6522ABAA-0221-FC46-9D38-33001905B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Wingdings" pitchFamily="2" charset="2"/>
              </a:rPr>
              <a:t>  </a:t>
            </a:r>
            <a:r>
              <a:rPr lang="en-US" altLang="zh-CN" sz="2800" b="1" dirty="0">
                <a:ea typeface="楷体_GB2312" pitchFamily="49" charset="-122"/>
                <a:sym typeface="Symbol" pitchFamily="2" charset="2"/>
              </a:rPr>
              <a:t> </a:t>
            </a:r>
            <a:r>
              <a:rPr lang="zh-CN" altLang="en-US" sz="3200" b="1" dirty="0">
                <a:ea typeface="楷体_GB2312" pitchFamily="49" charset="-122"/>
                <a:sym typeface="Symbol" pitchFamily="2" charset="2"/>
              </a:rPr>
              <a:t>教材</a:t>
            </a:r>
            <a:r>
              <a:rPr lang="zh-CN" altLang="en-US" sz="2800" b="1" dirty="0">
                <a:ea typeface="楷体_GB2312" pitchFamily="49" charset="-122"/>
                <a:sym typeface="Symbol" pitchFamily="2" charset="2"/>
              </a:rPr>
              <a:t>  </a:t>
            </a:r>
            <a:r>
              <a:rPr lang="en-US" altLang="zh-CN" sz="2800" b="1" dirty="0">
                <a:ea typeface="楷体_GB2312" pitchFamily="49" charset="-122"/>
                <a:sym typeface="Symbol" pitchFamily="2" charset="2"/>
              </a:rPr>
              <a:t>(Text Book)</a:t>
            </a:r>
          </a:p>
        </p:txBody>
      </p:sp>
      <p:grpSp>
        <p:nvGrpSpPr>
          <p:cNvPr id="16387" name="Group 10">
            <a:extLst>
              <a:ext uri="{FF2B5EF4-FFF2-40B4-BE49-F238E27FC236}">
                <a16:creationId xmlns:a16="http://schemas.microsoft.com/office/drawing/2014/main" id="{35D72E92-9900-CF47-8ED0-23E7EDF4F5A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25538"/>
            <a:ext cx="8388350" cy="5064125"/>
            <a:chOff x="249" y="709"/>
            <a:chExt cx="5284" cy="3190"/>
          </a:xfrm>
        </p:grpSpPr>
        <p:pic>
          <p:nvPicPr>
            <p:cNvPr id="16388" name="Picture 5" descr="cover">
              <a:extLst>
                <a:ext uri="{FF2B5EF4-FFF2-40B4-BE49-F238E27FC236}">
                  <a16:creationId xmlns:a16="http://schemas.microsoft.com/office/drawing/2014/main" id="{D9A99748-4DD2-E24E-8CD6-F65877DCC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709"/>
              <a:ext cx="1248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9" name="Rectangle 6">
              <a:extLst>
                <a:ext uri="{FF2B5EF4-FFF2-40B4-BE49-F238E27FC236}">
                  <a16:creationId xmlns:a16="http://schemas.microsoft.com/office/drawing/2014/main" id="{850E55BF-F6F2-FF44-BA30-0DA459119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115"/>
              <a:ext cx="2834" cy="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667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667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楷体_GB2312" pitchFamily="49" charset="-122"/>
                </a:rPr>
                <a:t>Introduction to Algorithms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(3rd Edition)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ea typeface="楷体_GB2312" pitchFamily="49" charset="-122"/>
                </a:rPr>
                <a:t>Thomas H. </a:t>
              </a:r>
              <a:r>
                <a:rPr lang="en-US" altLang="zh-CN" sz="2400" b="1" i="1" dirty="0" err="1">
                  <a:ea typeface="楷体_GB2312" pitchFamily="49" charset="-122"/>
                </a:rPr>
                <a:t>Cormen</a:t>
              </a:r>
              <a:r>
                <a:rPr lang="en-US" altLang="zh-CN" sz="2400" b="1" i="1" dirty="0">
                  <a:ea typeface="楷体_GB2312" pitchFamily="49" charset="-122"/>
                </a:rPr>
                <a:t>, Charles E. </a:t>
              </a:r>
              <a:r>
                <a:rPr lang="en-US" altLang="zh-CN" sz="2400" b="1" i="1" dirty="0" err="1">
                  <a:ea typeface="楷体_GB2312" pitchFamily="49" charset="-122"/>
                </a:rPr>
                <a:t>Leiserson</a:t>
              </a:r>
              <a:r>
                <a:rPr lang="en-US" altLang="zh-CN" sz="2400" b="1" i="1" dirty="0">
                  <a:ea typeface="楷体_GB2312" pitchFamily="49" charset="-122"/>
                </a:rPr>
                <a:t>, Ronald L. Rivest and Clifford Stein</a:t>
              </a:r>
              <a:endParaRPr lang="en-US" altLang="zh-CN" sz="2400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The MIT Press. 2009</a:t>
              </a:r>
            </a:p>
          </p:txBody>
        </p:sp>
        <p:pic>
          <p:nvPicPr>
            <p:cNvPr id="16390" name="Picture 8" descr="cover2">
              <a:extLst>
                <a:ext uri="{FF2B5EF4-FFF2-40B4-BE49-F238E27FC236}">
                  <a16:creationId xmlns:a16="http://schemas.microsoft.com/office/drawing/2014/main" id="{70693E7A-9FDA-3649-8E68-E801E5F0E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2069"/>
              <a:ext cx="1375" cy="1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9">
              <a:extLst>
                <a:ext uri="{FF2B5EF4-FFF2-40B4-BE49-F238E27FC236}">
                  <a16:creationId xmlns:a16="http://schemas.microsoft.com/office/drawing/2014/main" id="{1BDDB7D0-0A31-F648-9035-D5524D02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014"/>
              <a:ext cx="2834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tabLst>
                  <a:tab pos="2667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667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b="1" dirty="0">
                  <a:latin typeface="Arial" panose="020B0604020202020204" pitchFamily="34" charset="0"/>
                  <a:ea typeface="楷体_GB2312" pitchFamily="49" charset="-122"/>
                </a:rPr>
                <a:t>Algorithm Design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400" b="1" i="1" dirty="0">
                  <a:ea typeface="楷体_GB2312" pitchFamily="49" charset="-122"/>
                </a:rPr>
                <a:t>Jon Kleinberg, Eva </a:t>
              </a:r>
              <a:r>
                <a:rPr lang="en-US" altLang="zh-CN" sz="2400" b="1" i="1" dirty="0" err="1">
                  <a:ea typeface="楷体_GB2312" pitchFamily="49" charset="-122"/>
                </a:rPr>
                <a:t>Tardos</a:t>
              </a:r>
              <a:endParaRPr lang="en-US" altLang="zh-CN" sz="2400" b="1" i="1" dirty="0">
                <a:ea typeface="楷体_GB2312" pitchFamily="49" charset="-122"/>
              </a:endParaRPr>
            </a:p>
            <a:p>
              <a:pPr algn="ctr" eaLnBrk="1" hangingPunct="1">
                <a:buFontTx/>
                <a:buNone/>
              </a:pPr>
              <a:r>
                <a:rPr lang="en-US" altLang="zh-CN" sz="2000" b="1" dirty="0">
                  <a:ea typeface="楷体_GB2312" pitchFamily="49" charset="-122"/>
                </a:rPr>
                <a:t>Addison Wesley, 2005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3">
            <a:extLst>
              <a:ext uri="{FF2B5EF4-FFF2-40B4-BE49-F238E27FC236}">
                <a16:creationId xmlns:a16="http://schemas.microsoft.com/office/drawing/2014/main" id="{C4661BDA-619F-0A48-9F9B-B6816FF1B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9A2471-2888-564B-8C6A-3765FB2B6B07}" type="slidenum">
              <a:rPr lang="en-US" altLang="zh-CN" sz="1400"/>
              <a:pPr/>
              <a:t>4</a:t>
            </a:fld>
            <a:endParaRPr lang="en-US" altLang="zh-CN" sz="140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B0A2AF7-4ABD-6C44-B420-B7E15B2AB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5175"/>
            <a:ext cx="822960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0400" indent="-660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zh-CN" sz="2800" b="1" dirty="0">
                <a:ea typeface="楷体_GB2312" pitchFamily="49" charset="-122"/>
                <a:sym typeface="Wingdings" pitchFamily="2" charset="2"/>
              </a:rPr>
              <a:t></a:t>
            </a:r>
            <a:r>
              <a:rPr lang="en-US" altLang="zh-CN" sz="2800" b="1" dirty="0">
                <a:ea typeface="楷体_GB2312" pitchFamily="49" charset="-122"/>
                <a:sym typeface="Symbol" pitchFamily="2" charset="2"/>
              </a:rPr>
              <a:t> </a:t>
            </a:r>
            <a:r>
              <a:rPr lang="zh-CN" altLang="en-US" b="1" dirty="0">
                <a:ea typeface="楷体_GB2312" pitchFamily="49" charset="-122"/>
                <a:sym typeface="Symbol" pitchFamily="2" charset="2"/>
              </a:rPr>
              <a:t>参考书目</a:t>
            </a:r>
            <a:r>
              <a:rPr lang="zh-CN" altLang="en-US" sz="2800" b="1" dirty="0">
                <a:ea typeface="楷体_GB2312" pitchFamily="49" charset="-122"/>
                <a:sym typeface="Symbol" pitchFamily="2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itchFamily="2" charset="2"/>
              </a:rPr>
              <a:t>(Reference)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ea typeface="楷体_GB2312" pitchFamily="49" charset="-122"/>
                <a:sym typeface="Wingdings" pitchFamily="2" charset="2"/>
              </a:rPr>
              <a:t>     </a:t>
            </a:r>
            <a:r>
              <a:rPr lang="zh-CN" altLang="en-US" sz="3600" b="1" dirty="0">
                <a:ea typeface="楷体_GB2312" pitchFamily="49" charset="-122"/>
                <a:sym typeface="Wingdings" pitchFamily="2" charset="2"/>
              </a:rPr>
              <a:t>数据结构课程设计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ym typeface="Wingdings" pitchFamily="2" charset="2"/>
              </a:rPr>
              <a:t>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何钦铭、冯雁、陈越 著    浙江大学出版社</a:t>
            </a:r>
          </a:p>
          <a:p>
            <a:pPr eaLnBrk="1" hangingPunct="1">
              <a:spcBef>
                <a:spcPct val="55000"/>
              </a:spcBef>
              <a:buFontTx/>
              <a:buNone/>
            </a:pPr>
            <a:r>
              <a:rPr lang="zh-CN" altLang="en-US" sz="2400" b="1" dirty="0">
                <a:sym typeface="Wingdings" pitchFamily="2" charset="2"/>
              </a:rPr>
              <a:t>     </a:t>
            </a:r>
            <a:r>
              <a:rPr lang="zh-CN" altLang="en-US" sz="3600" b="1" dirty="0">
                <a:ea typeface="楷体_GB2312" pitchFamily="49" charset="-122"/>
                <a:sym typeface="Wingdings" pitchFamily="2" charset="2"/>
              </a:rPr>
              <a:t>数据结构与算法分析（</a:t>
            </a:r>
            <a:r>
              <a:rPr lang="en-US" altLang="zh-CN" sz="3600" b="1" dirty="0">
                <a:ea typeface="楷体_GB2312" pitchFamily="49" charset="-122"/>
                <a:sym typeface="Wingdings" pitchFamily="2" charset="2"/>
              </a:rPr>
              <a:t>C</a:t>
            </a:r>
            <a:r>
              <a:rPr lang="zh-CN" altLang="en-US" sz="3600" b="1" dirty="0">
                <a:ea typeface="楷体_GB2312" pitchFamily="49" charset="-122"/>
                <a:sym typeface="Wingdings" pitchFamily="2" charset="2"/>
              </a:rPr>
              <a:t>语言版）</a:t>
            </a:r>
            <a:r>
              <a:rPr lang="zh-CN" altLang="en-US" b="1" dirty="0">
                <a:ea typeface="楷体_GB2312" pitchFamily="49" charset="-122"/>
                <a:sym typeface="Wingdings" pitchFamily="2" charset="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  <a:sym typeface="Wingdings" pitchFamily="2" charset="2"/>
              </a:rPr>
              <a:t>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魏宝刚、陈越、王申康 编著</a:t>
            </a:r>
            <a:r>
              <a:rPr lang="zh-CN" altLang="en-US" sz="2400" b="1" dirty="0">
                <a:ea typeface="楷体_GB2312" pitchFamily="49" charset="-122"/>
                <a:sym typeface="Wingdings" pitchFamily="2" charset="2"/>
              </a:rPr>
              <a:t>    浙江大学出版社</a:t>
            </a:r>
            <a:endParaRPr lang="zh-CN" altLang="zh-CN" sz="2400" b="1" dirty="0">
              <a:ea typeface="楷体_GB2312" pitchFamily="49" charset="-122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ea typeface="楷体_GB2312" pitchFamily="49" charset="-122"/>
                <a:sym typeface="Symbol" pitchFamily="2" charset="2"/>
              </a:rPr>
              <a:t>    </a:t>
            </a:r>
            <a:r>
              <a:rPr lang="zh-CN" altLang="en-US" sz="2400" b="1" dirty="0">
                <a:ea typeface="楷体_GB2312" pitchFamily="49" charset="-122"/>
                <a:sym typeface="Wingdings" pitchFamily="2" charset="2"/>
              </a:rPr>
              <a:t> </a:t>
            </a:r>
            <a:r>
              <a:rPr lang="zh-CN" altLang="en-US" sz="3600" b="1" dirty="0">
                <a:ea typeface="楷体_GB2312" pitchFamily="49" charset="-122"/>
                <a:sym typeface="Wingdings" pitchFamily="2" charset="2"/>
              </a:rPr>
              <a:t>数据结构学习与实验指导</a:t>
            </a:r>
            <a:endParaRPr lang="zh-CN" altLang="en-US" sz="2400" b="1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ym typeface="Wingdings" pitchFamily="2" charset="2"/>
              </a:rPr>
              <a:t>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陈越、何钦铭、徐镜春、魏宝刚、杨枨 编著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  高等教育出版社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" y="1412776"/>
            <a:ext cx="9023350" cy="5054600"/>
          </a:xfrm>
          <a:prstGeom prst="rect">
            <a:avLst/>
          </a:prstGeom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6522ABAA-0221-FC46-9D38-33001905B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Wingdings" pitchFamily="2" charset="2"/>
              </a:rPr>
              <a:t>  </a:t>
            </a:r>
            <a:r>
              <a:rPr lang="en-US" altLang="zh-CN" sz="2800" b="1" dirty="0">
                <a:ea typeface="楷体_GB2312" pitchFamily="49" charset="-122"/>
                <a:sym typeface="Symbol" pitchFamily="2" charset="2"/>
              </a:rPr>
              <a:t> </a:t>
            </a:r>
            <a:r>
              <a:rPr lang="zh-CN" altLang="en-US" sz="3200" b="1" dirty="0">
                <a:ea typeface="楷体_GB2312" pitchFamily="49" charset="-122"/>
                <a:sym typeface="Symbol" pitchFamily="2" charset="2"/>
              </a:rPr>
              <a:t>内容</a:t>
            </a:r>
            <a:r>
              <a:rPr lang="zh-CN" altLang="en-US" sz="2800" b="1" dirty="0">
                <a:ea typeface="楷体_GB2312" pitchFamily="49" charset="-122"/>
                <a:sym typeface="Symbol" pitchFamily="2" charset="2"/>
              </a:rPr>
              <a:t>  </a:t>
            </a:r>
            <a:r>
              <a:rPr lang="en-US" altLang="zh-CN" sz="2800" b="1" dirty="0">
                <a:ea typeface="楷体_GB2312" pitchFamily="49" charset="-122"/>
                <a:sym typeface="Symbol" pitchFamily="2" charset="2"/>
              </a:rPr>
              <a:t>(Contents)</a:t>
            </a:r>
          </a:p>
        </p:txBody>
      </p:sp>
    </p:spTree>
    <p:extLst>
      <p:ext uri="{BB962C8B-B14F-4D97-AF65-F5344CB8AC3E}">
        <p14:creationId xmlns:p14="http://schemas.microsoft.com/office/powerpoint/2010/main" val="33915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>
            <a:extLst>
              <a:ext uri="{FF2B5EF4-FFF2-40B4-BE49-F238E27FC236}">
                <a16:creationId xmlns:a16="http://schemas.microsoft.com/office/drawing/2014/main" id="{D4BC4F99-494A-EC45-8D4F-ED6FB38EB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ADB314-2ECB-DA41-81F1-5CB61B13F931}" type="slidenum">
              <a:rPr lang="en-US" altLang="zh-CN" sz="1400"/>
              <a:pPr/>
              <a:t>6</a:t>
            </a:fld>
            <a:endParaRPr lang="en-US" altLang="zh-CN" sz="1400"/>
          </a:p>
        </p:txBody>
      </p:sp>
      <p:grpSp>
        <p:nvGrpSpPr>
          <p:cNvPr id="18434" name="Group 11">
            <a:extLst>
              <a:ext uri="{FF2B5EF4-FFF2-40B4-BE49-F238E27FC236}">
                <a16:creationId xmlns:a16="http://schemas.microsoft.com/office/drawing/2014/main" id="{E8890FA1-8A5F-7A4D-9AB1-F556D5196A06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685800"/>
            <a:ext cx="6561138" cy="1039813"/>
            <a:chOff x="516" y="432"/>
            <a:chExt cx="4133" cy="655"/>
          </a:xfrm>
        </p:grpSpPr>
        <p:sp>
          <p:nvSpPr>
            <p:cNvPr id="18456" name="Text Box 2">
              <a:extLst>
                <a:ext uri="{FF2B5EF4-FFF2-40B4-BE49-F238E27FC236}">
                  <a16:creationId xmlns:a16="http://schemas.microsoft.com/office/drawing/2014/main" id="{51B79164-064A-754E-82A6-C556CAB60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480"/>
              <a:ext cx="40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ea typeface="楷体_GB2312" pitchFamily="49" charset="-122"/>
                  <a:sym typeface="Webdings" pitchFamily="2" charset="2"/>
                </a:rPr>
                <a:t>      </a:t>
              </a:r>
              <a:r>
                <a:rPr lang="zh-CN" altLang="en-US" sz="3200" b="1" dirty="0">
                  <a:ea typeface="楷体_GB2312" pitchFamily="49" charset="-122"/>
                  <a:sym typeface="Webdings" pitchFamily="2" charset="2"/>
                </a:rPr>
                <a:t>课程评分方法 </a:t>
              </a:r>
              <a:r>
                <a:rPr lang="en-US" altLang="zh-CN" sz="2800" b="1" dirty="0">
                  <a:ea typeface="楷体_GB2312" pitchFamily="49" charset="-122"/>
                  <a:sym typeface="Webdings" pitchFamily="2" charset="2"/>
                </a:rPr>
                <a:t>(Grading Policies)</a:t>
              </a:r>
              <a:endParaRPr lang="en-US" altLang="zh-CN" sz="2800" b="1" dirty="0"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18457" name="Object 6">
              <a:extLst>
                <a:ext uri="{FF2B5EF4-FFF2-40B4-BE49-F238E27FC236}">
                  <a16:creationId xmlns:a16="http://schemas.microsoft.com/office/drawing/2014/main" id="{D7E3D55D-D019-D849-8990-CB0525CC53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" y="432"/>
            <a:ext cx="459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r:id="rId4" imgW="14528800" imgH="20751800" progId="MS_ClipArt_Gallery.2">
                    <p:embed/>
                  </p:oleObj>
                </mc:Choice>
                <mc:Fallback>
                  <p:oleObj r:id="rId4" imgW="14528800" imgH="20751800" progId="MS_ClipArt_Gallery.2">
                    <p:embed/>
                    <p:pic>
                      <p:nvPicPr>
                        <p:cNvPr id="18457" name="Object 6">
                          <a:extLst>
                            <a:ext uri="{FF2B5EF4-FFF2-40B4-BE49-F238E27FC236}">
                              <a16:creationId xmlns:a16="http://schemas.microsoft.com/office/drawing/2014/main" id="{D7E3D55D-D019-D849-8990-CB0525CC53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432"/>
                          <a:ext cx="459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1549DC5E-BD08-EB4A-B010-3EE73B019A7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500438"/>
            <a:ext cx="3744913" cy="904875"/>
            <a:chOff x="748" y="1207"/>
            <a:chExt cx="2359" cy="570"/>
          </a:xfrm>
        </p:grpSpPr>
        <p:sp>
          <p:nvSpPr>
            <p:cNvPr id="18454" name="Text Box 13">
              <a:extLst>
                <a:ext uri="{FF2B5EF4-FFF2-40B4-BE49-F238E27FC236}">
                  <a16:creationId xmlns:a16="http://schemas.microsoft.com/office/drawing/2014/main" id="{B5F52807-430B-E546-84B7-45D9AF509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207"/>
              <a:ext cx="181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Research Project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+Peer Review (30)</a:t>
              </a:r>
            </a:p>
          </p:txBody>
        </p:sp>
        <p:graphicFrame>
          <p:nvGraphicFramePr>
            <p:cNvPr id="18455" name="Object 14">
              <a:extLst>
                <a:ext uri="{FF2B5EF4-FFF2-40B4-BE49-F238E27FC236}">
                  <a16:creationId xmlns:a16="http://schemas.microsoft.com/office/drawing/2014/main" id="{2F026FB9-A981-6B49-825E-4A728B8442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1298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r:id="rId6" imgW="24028400" imgH="18491200" progId="MS_ClipArt_Gallery.2">
                    <p:embed/>
                  </p:oleObj>
                </mc:Choice>
                <mc:Fallback>
                  <p:oleObj r:id="rId6" imgW="24028400" imgH="18491200" progId="MS_ClipArt_Gallery.2">
                    <p:embed/>
                    <p:pic>
                      <p:nvPicPr>
                        <p:cNvPr id="18455" name="Object 14">
                          <a:extLst>
                            <a:ext uri="{FF2B5EF4-FFF2-40B4-BE49-F238E27FC236}">
                              <a16:creationId xmlns:a16="http://schemas.microsoft.com/office/drawing/2014/main" id="{2F026FB9-A981-6B49-825E-4A728B8442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298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050B2D9F-FAB6-6B45-B024-6FF5BA1C5F4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133600"/>
            <a:ext cx="3384550" cy="895350"/>
            <a:chOff x="748" y="2251"/>
            <a:chExt cx="2132" cy="564"/>
          </a:xfrm>
        </p:grpSpPr>
        <p:pic>
          <p:nvPicPr>
            <p:cNvPr id="18452" name="Picture 20" descr="j0233018">
              <a:extLst>
                <a:ext uri="{FF2B5EF4-FFF2-40B4-BE49-F238E27FC236}">
                  <a16:creationId xmlns:a16="http://schemas.microsoft.com/office/drawing/2014/main" id="{743814BB-B9C3-E940-A0C3-B784CB04F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251"/>
              <a:ext cx="681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Text Box 22">
              <a:extLst>
                <a:ext uri="{FF2B5EF4-FFF2-40B4-BE49-F238E27FC236}">
                  <a16:creationId xmlns:a16="http://schemas.microsoft.com/office/drawing/2014/main" id="{C9AFCB7C-F63B-BB47-8E6F-AF1F1B1DF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251"/>
              <a:ext cx="145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Discussions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(10)</a:t>
              </a:r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0950D859-9187-B74F-AE6D-48380213B004}"/>
              </a:ext>
            </a:extLst>
          </p:cNvPr>
          <p:cNvGrpSpPr>
            <a:grpSpLocks/>
          </p:cNvGrpSpPr>
          <p:nvPr/>
        </p:nvGrpSpPr>
        <p:grpSpPr bwMode="auto">
          <a:xfrm>
            <a:off x="4860925" y="3429000"/>
            <a:ext cx="3024188" cy="947738"/>
            <a:chOff x="703" y="2127"/>
            <a:chExt cx="1905" cy="597"/>
          </a:xfrm>
        </p:grpSpPr>
        <p:sp>
          <p:nvSpPr>
            <p:cNvPr id="18450" name="Text Box 24">
              <a:extLst>
                <a:ext uri="{FF2B5EF4-FFF2-40B4-BE49-F238E27FC236}">
                  <a16:creationId xmlns:a16="http://schemas.microsoft.com/office/drawing/2014/main" id="{AA84AA7A-E8AE-4C4F-85CF-4ECD21EAF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160"/>
              <a:ext cx="1224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1" dirty="0" err="1">
                  <a:latin typeface="Arial" panose="020B0604020202020204" pitchFamily="34" charset="0"/>
                </a:rPr>
                <a:t>MidTerm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(10*)</a:t>
              </a:r>
            </a:p>
          </p:txBody>
        </p:sp>
        <p:pic>
          <p:nvPicPr>
            <p:cNvPr id="18451" name="Picture 26" descr="MCj02902890000[1]">
              <a:extLst>
                <a:ext uri="{FF2B5EF4-FFF2-40B4-BE49-F238E27FC236}">
                  <a16:creationId xmlns:a16="http://schemas.microsoft.com/office/drawing/2014/main" id="{D8C8AC07-6D0B-4943-920E-308315782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127"/>
              <a:ext cx="68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5">
            <a:extLst>
              <a:ext uri="{FF2B5EF4-FFF2-40B4-BE49-F238E27FC236}">
                <a16:creationId xmlns:a16="http://schemas.microsoft.com/office/drawing/2014/main" id="{8B96D528-515C-B84A-9423-52EF0A8AD76B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652963"/>
            <a:ext cx="1873250" cy="646112"/>
            <a:chOff x="3787" y="3113"/>
            <a:chExt cx="1180" cy="407"/>
          </a:xfrm>
        </p:grpSpPr>
        <p:sp>
          <p:nvSpPr>
            <p:cNvPr id="18448" name="Text Box 27">
              <a:extLst>
                <a:ext uri="{FF2B5EF4-FFF2-40B4-BE49-F238E27FC236}">
                  <a16:creationId xmlns:a16="http://schemas.microsoft.com/office/drawing/2014/main" id="{847E0B57-DB99-3C4D-AA4F-FD0DDDBA1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113"/>
              <a:ext cx="817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600" b="1">
                  <a:latin typeface="Arial" panose="020B0604020202020204" pitchFamily="34" charset="0"/>
                </a:rPr>
                <a:t>Q&amp;A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600" b="1">
                  <a:latin typeface="Arial" panose="020B0604020202020204" pitchFamily="34" charset="0"/>
                </a:rPr>
                <a:t>(0.5 each)</a:t>
              </a:r>
            </a:p>
          </p:txBody>
        </p:sp>
        <p:pic>
          <p:nvPicPr>
            <p:cNvPr id="18449" name="Picture 31" descr="MPj04387780000[1]">
              <a:extLst>
                <a:ext uri="{FF2B5EF4-FFF2-40B4-BE49-F238E27FC236}">
                  <a16:creationId xmlns:a16="http://schemas.microsoft.com/office/drawing/2014/main" id="{BAB710F9-67F4-494D-A1C4-9FDB11EE6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157"/>
              <a:ext cx="36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id="{9493D2F7-0A59-344A-82AE-FE3B4921577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652963"/>
            <a:ext cx="7272338" cy="641350"/>
            <a:chOff x="612" y="2931"/>
            <a:chExt cx="4581" cy="404"/>
          </a:xfrm>
        </p:grpSpPr>
        <p:sp>
          <p:nvSpPr>
            <p:cNvPr id="18446" name="Text Box 34">
              <a:extLst>
                <a:ext uri="{FF2B5EF4-FFF2-40B4-BE49-F238E27FC236}">
                  <a16:creationId xmlns:a16="http://schemas.microsoft.com/office/drawing/2014/main" id="{F39FBE8C-F48C-D641-A945-A3860FB2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931"/>
              <a:ext cx="21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600" b="1">
                  <a:sym typeface="Symbol" pitchFamily="2" charset="2"/>
                </a:rPr>
                <a:t>Total  60</a:t>
              </a:r>
            </a:p>
          </p:txBody>
        </p:sp>
        <p:sp>
          <p:nvSpPr>
            <p:cNvPr id="18447" name="Line 35">
              <a:extLst>
                <a:ext uri="{FF2B5EF4-FFF2-40B4-BE49-F238E27FC236}">
                  <a16:creationId xmlns:a16="http://schemas.microsoft.com/office/drawing/2014/main" id="{66B5E8D7-91BA-2541-A5DA-D642D3997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931"/>
              <a:ext cx="4581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8">
            <a:extLst>
              <a:ext uri="{FF2B5EF4-FFF2-40B4-BE49-F238E27FC236}">
                <a16:creationId xmlns:a16="http://schemas.microsoft.com/office/drawing/2014/main" id="{65E497F6-2B25-C445-9F5A-F20E8E0E7C2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445125"/>
            <a:ext cx="5905500" cy="900113"/>
            <a:chOff x="612" y="3430"/>
            <a:chExt cx="3720" cy="567"/>
          </a:xfrm>
        </p:grpSpPr>
        <p:pic>
          <p:nvPicPr>
            <p:cNvPr id="18444" name="Picture 36" descr="MMj03034700000[1]">
              <a:extLst>
                <a:ext uri="{FF2B5EF4-FFF2-40B4-BE49-F238E27FC236}">
                  <a16:creationId xmlns:a16="http://schemas.microsoft.com/office/drawing/2014/main" id="{A5A7CF1D-99AA-F84F-B03B-FFCB147A7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3430"/>
              <a:ext cx="817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Text Box 37">
              <a:extLst>
                <a:ext uri="{FF2B5EF4-FFF2-40B4-BE49-F238E27FC236}">
                  <a16:creationId xmlns:a16="http://schemas.microsoft.com/office/drawing/2014/main" id="{C409278B-8554-314B-ABF2-F4FC608CB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525"/>
              <a:ext cx="28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Arial" panose="020B0604020202020204" pitchFamily="34" charset="0"/>
                  <a:sym typeface="Symbol" pitchFamily="2" charset="2"/>
                </a:rPr>
                <a:t>Final Exam (40*)</a:t>
              </a:r>
            </a:p>
          </p:txBody>
        </p:sp>
      </p:grpSp>
      <p:grpSp>
        <p:nvGrpSpPr>
          <p:cNvPr id="9" name="Group 44">
            <a:extLst>
              <a:ext uri="{FF2B5EF4-FFF2-40B4-BE49-F238E27FC236}">
                <a16:creationId xmlns:a16="http://schemas.microsoft.com/office/drawing/2014/main" id="{7E4E35CD-4582-D345-8082-48D265F5040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133600"/>
            <a:ext cx="3455988" cy="895350"/>
            <a:chOff x="521" y="1298"/>
            <a:chExt cx="2177" cy="564"/>
          </a:xfrm>
        </p:grpSpPr>
        <p:graphicFrame>
          <p:nvGraphicFramePr>
            <p:cNvPr id="18442" name="Object 40">
              <a:extLst>
                <a:ext uri="{FF2B5EF4-FFF2-40B4-BE49-F238E27FC236}">
                  <a16:creationId xmlns:a16="http://schemas.microsoft.com/office/drawing/2014/main" id="{E3E92E6B-CFE6-9E4D-B6B7-32BA9ECB33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344"/>
            <a:ext cx="753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r:id="rId12" imgW="18034000" imgH="10261600" progId="MS_ClipArt_Gallery.2">
                    <p:embed/>
                  </p:oleObj>
                </mc:Choice>
                <mc:Fallback>
                  <p:oleObj r:id="rId12" imgW="18034000" imgH="10261600" progId="MS_ClipArt_Gallery.2">
                    <p:embed/>
                    <p:pic>
                      <p:nvPicPr>
                        <p:cNvPr id="18442" name="Object 40">
                          <a:extLst>
                            <a:ext uri="{FF2B5EF4-FFF2-40B4-BE49-F238E27FC236}">
                              <a16:creationId xmlns:a16="http://schemas.microsoft.com/office/drawing/2014/main" id="{E3E92E6B-CFE6-9E4D-B6B7-32BA9ECB33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344"/>
                          <a:ext cx="753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43">
              <a:extLst>
                <a:ext uri="{FF2B5EF4-FFF2-40B4-BE49-F238E27FC236}">
                  <a16:creationId xmlns:a16="http://schemas.microsoft.com/office/drawing/2014/main" id="{88F84B15-9F01-0A4E-9B2D-3959AADAA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298"/>
              <a:ext cx="145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Homework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(10)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 descr="D:\Desktop\捕获.JPG">
            <a:extLst>
              <a:ext uri="{FF2B5EF4-FFF2-40B4-BE49-F238E27FC236}">
                <a16:creationId xmlns:a16="http://schemas.microsoft.com/office/drawing/2014/main" id="{91CAE63B-5D15-8C49-A2FA-E64DFE98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338"/>
            <a:ext cx="9144000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7D112A2E-5197-2A4D-A171-C262595FDA0F}"/>
              </a:ext>
            </a:extLst>
          </p:cNvPr>
          <p:cNvGraphicFramePr>
            <a:graphicFrameLocks/>
          </p:cNvGraphicFramePr>
          <p:nvPr/>
        </p:nvGraphicFramePr>
        <p:xfrm>
          <a:off x="900113" y="549275"/>
          <a:ext cx="11953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5" imgW="18034000" imgH="10261600" progId="MS_ClipArt_Gallery.2">
                  <p:embed/>
                </p:oleObj>
              </mc:Choice>
              <mc:Fallback>
                <p:oleObj r:id="rId5" imgW="18034000" imgH="10261600" progId="MS_ClipArt_Gallery.2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7D112A2E-5197-2A4D-A171-C262595FDA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11953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>
            <a:extLst>
              <a:ext uri="{FF2B5EF4-FFF2-40B4-BE49-F238E27FC236}">
                <a16:creationId xmlns:a16="http://schemas.microsoft.com/office/drawing/2014/main" id="{39108609-978A-B548-A8EE-2C355FFE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6413"/>
            <a:ext cx="72390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Char char="!"/>
            </a:pPr>
            <a:r>
              <a:rPr lang="en-US" altLang="zh-CN" sz="2400" b="1" dirty="0">
                <a:sym typeface="Wingdings" pitchFamily="2" charset="2"/>
              </a:rPr>
              <a:t>Register and login at </a:t>
            </a:r>
            <a:r>
              <a:rPr lang="en-US" altLang="zh-CN" sz="2400" b="1" dirty="0">
                <a:sym typeface="Wingdings" pitchFamily="2" charset="2"/>
                <a:hlinkClick r:id="rId7"/>
              </a:rPr>
              <a:t>https://pintia.cn/</a:t>
            </a:r>
            <a:endParaRPr lang="en-US" altLang="zh-CN" sz="2400" b="1" dirty="0">
              <a:sym typeface="Wingdings" pitchFamily="2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Char char="!"/>
            </a:pPr>
            <a:r>
              <a:rPr lang="en-US" altLang="zh-CN" sz="2400" b="1" dirty="0">
                <a:sym typeface="Wingdings" pitchFamily="2" charset="2"/>
              </a:rPr>
              <a:t>Bind your student ID with bind key</a:t>
            </a:r>
            <a:endParaRPr lang="en-US" altLang="zh-CN" sz="2400" b="1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Char char="!"/>
            </a:pPr>
            <a:r>
              <a:rPr lang="en-US" altLang="zh-CN" sz="2400" b="1" dirty="0">
                <a:sym typeface="Wingdings" pitchFamily="2" charset="2"/>
              </a:rPr>
              <a:t>Enter</a:t>
            </a:r>
          </a:p>
        </p:txBody>
      </p:sp>
      <p:pic>
        <p:nvPicPr>
          <p:cNvPr id="2059" name="Picture 11" descr="D:\Desktop\捕获.JPG">
            <a:extLst>
              <a:ext uri="{FF2B5EF4-FFF2-40B4-BE49-F238E27FC236}">
                <a16:creationId xmlns:a16="http://schemas.microsoft.com/office/drawing/2014/main" id="{E1879E4C-7F2D-974D-B69D-2CBEC243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3429000"/>
            <a:ext cx="1085850" cy="1647825"/>
          </a:xfrm>
          <a:prstGeom prst="rect">
            <a:avLst/>
          </a:prstGeom>
          <a:noFill/>
          <a:ln w="952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0E2E891-F49B-624D-8CE9-977FE02580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9563" y="4286250"/>
            <a:ext cx="785812" cy="15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Picture 2" descr="D:\Desktop\捕获.JPG">
            <a:extLst>
              <a:ext uri="{FF2B5EF4-FFF2-40B4-BE49-F238E27FC236}">
                <a16:creationId xmlns:a16="http://schemas.microsoft.com/office/drawing/2014/main" id="{487AB5D0-4450-6743-B353-53D392AF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00438"/>
            <a:ext cx="7467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19C8C52-E6CA-3B43-92FC-08E7A229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929063"/>
            <a:ext cx="3071812" cy="242887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6C3C6932-F91A-E44B-868B-9EE86B80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5357813"/>
            <a:ext cx="142875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b="1" dirty="0">
                <a:solidFill>
                  <a:srgbClr val="FF0000"/>
                </a:solidFill>
                <a:latin typeface="+mn-lt"/>
              </a:rPr>
              <a:t>187862</a:t>
            </a:r>
            <a:r>
              <a:rPr kumimoji="1" lang="zh-CN" altLang="zh-CN" b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9465" name="Text Box 3">
            <a:extLst>
              <a:ext uri="{FF2B5EF4-FFF2-40B4-BE49-F238E27FC236}">
                <a16:creationId xmlns:a16="http://schemas.microsoft.com/office/drawing/2014/main" id="{F9CD1405-7B79-314B-BD88-36FEC43D3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42938"/>
            <a:ext cx="5891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80"/>
                </a:solidFill>
                <a:latin typeface="Arial" panose="020B0604020202020204" pitchFamily="34" charset="0"/>
              </a:rPr>
              <a:t>Homework Assignments</a:t>
            </a:r>
            <a:r>
              <a:rPr lang="en-US" altLang="zh-CN" sz="2800" b="1" dirty="0">
                <a:ea typeface="楷体_GB2312" pitchFamily="49" charset="-122"/>
              </a:rPr>
              <a:t> (10)</a:t>
            </a:r>
            <a:endParaRPr lang="en-US" altLang="zh-CN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15" grpId="0" animBg="1"/>
      <p:bldP spid="206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3">
            <a:extLst>
              <a:ext uri="{FF2B5EF4-FFF2-40B4-BE49-F238E27FC236}">
                <a16:creationId xmlns:a16="http://schemas.microsoft.com/office/drawing/2014/main" id="{F6C00D08-1751-4841-B49F-DB3C25EA4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39FA986-DA6D-7D40-879D-B70B608A0076}" type="slidenum">
              <a:rPr lang="en-US" altLang="zh-CN" sz="1400"/>
              <a:pPr/>
              <a:t>8</a:t>
            </a:fld>
            <a:endParaRPr lang="en-US" altLang="zh-CN" sz="140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D1D7683-3E62-0B41-8590-42831337403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92150"/>
            <a:ext cx="7129463" cy="5295900"/>
            <a:chOff x="612" y="572"/>
            <a:chExt cx="4491" cy="3336"/>
          </a:xfrm>
        </p:grpSpPr>
        <p:sp>
          <p:nvSpPr>
            <p:cNvPr id="20483" name="Text Box 3">
              <a:extLst>
                <a:ext uri="{FF2B5EF4-FFF2-40B4-BE49-F238E27FC236}">
                  <a16:creationId xmlns:a16="http://schemas.microsoft.com/office/drawing/2014/main" id="{DA45EF09-B8DB-6249-A8F7-70839FC41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709"/>
              <a:ext cx="4446" cy="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20000"/>
                </a:spcAft>
                <a:buFontTx/>
                <a:buNone/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楷体_GB2312" pitchFamily="49" charset="-122"/>
                </a:rPr>
                <a:t>             </a:t>
              </a:r>
              <a:r>
                <a:rPr lang="en-US" altLang="zh-CN" sz="3600" b="1" dirty="0">
                  <a:solidFill>
                    <a:srgbClr val="990099"/>
                  </a:solidFill>
                  <a:latin typeface="Arial" panose="020B0604020202020204" pitchFamily="34" charset="0"/>
                  <a:ea typeface="楷体_GB2312" pitchFamily="49" charset="-122"/>
                </a:rPr>
                <a:t>Research topics </a:t>
              </a:r>
              <a:r>
                <a:rPr lang="en-US" altLang="zh-CN" sz="3600" b="1" dirty="0"/>
                <a:t>(26)</a:t>
              </a:r>
              <a:r>
                <a:rPr lang="en-US" altLang="zh-CN" sz="3600" b="1" dirty="0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spcAft>
                  <a:spcPct val="20000"/>
                </a:spcAft>
                <a:buFont typeface="Wingdings" pitchFamily="2" charset="2"/>
                <a:buChar char="u"/>
              </a:pPr>
              <a:r>
                <a:rPr lang="en-US" altLang="zh-CN" sz="2400" b="1" dirty="0">
                  <a:ea typeface="楷体_GB2312" pitchFamily="49" charset="-122"/>
                </a:rPr>
                <a:t> Done in groups of 3</a:t>
              </a:r>
            </a:p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Font typeface="Wingdings" pitchFamily="2" charset="2"/>
                <a:buChar char="u"/>
              </a:pPr>
              <a:r>
                <a:rPr lang="en-US" altLang="zh-CN" sz="2400" b="1" dirty="0">
                  <a:ea typeface="楷体_GB2312" pitchFamily="49" charset="-122"/>
                </a:rPr>
                <a:t> 7 topics to choose from</a:t>
              </a:r>
            </a:p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Font typeface="Wingdings" pitchFamily="2" charset="2"/>
                <a:buChar char="u"/>
              </a:pPr>
              <a:r>
                <a:rPr lang="en-US" altLang="zh-CN" sz="2400" b="1" dirty="0">
                  <a:ea typeface="楷体_GB2312" pitchFamily="49" charset="-122"/>
                </a:rPr>
                <a:t> Report (20 points)</a:t>
              </a:r>
            </a:p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Font typeface="Wingdings" pitchFamily="2" charset="2"/>
                <a:buChar char="u"/>
              </a:pPr>
              <a:r>
                <a:rPr lang="en-US" altLang="zh-CN" sz="2400" b="1" dirty="0">
                  <a:ea typeface="楷体_GB2312" pitchFamily="49" charset="-122"/>
                </a:rPr>
                <a:t> In-class presentation (</a:t>
              </a:r>
              <a:r>
                <a:rPr lang="en-US" altLang="zh-CN" sz="2400" b="1" i="1" dirty="0">
                  <a:solidFill>
                    <a:srgbClr val="C00000"/>
                  </a:solidFill>
                  <a:ea typeface="楷体_GB2312" pitchFamily="49" charset="-122"/>
                </a:rPr>
                <a:t>9~12 minutes</a:t>
              </a:r>
              <a:r>
                <a:rPr lang="en-US" altLang="zh-CN" sz="2400" b="1" dirty="0">
                  <a:ea typeface="楷体_GB2312" pitchFamily="49" charset="-122"/>
                </a:rPr>
                <a:t>, 6 points)</a:t>
              </a:r>
            </a:p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Font typeface="Wingdings" pitchFamily="2" charset="2"/>
                <a:buChar char="u"/>
              </a:pPr>
              <a:r>
                <a:rPr lang="en-US" altLang="zh-CN" sz="2400" b="1" dirty="0">
                  <a:ea typeface="楷体_GB2312" pitchFamily="49" charset="-122"/>
                </a:rPr>
                <a:t> The speaker will be chosen </a:t>
              </a:r>
              <a:r>
                <a:rPr lang="en-US" altLang="zh-CN" sz="2400" b="1" i="1" dirty="0">
                  <a:solidFill>
                    <a:srgbClr val="FF0000"/>
                  </a:solidFill>
                  <a:ea typeface="楷体_GB2312" pitchFamily="49" charset="-122"/>
                </a:rPr>
                <a:t>randomly</a:t>
              </a:r>
              <a:r>
                <a:rPr lang="en-US" altLang="zh-CN" sz="2400" b="1" dirty="0">
                  <a:ea typeface="楷体_GB2312" pitchFamily="49" charset="-122"/>
                </a:rPr>
                <a:t> from all the contributors</a:t>
              </a:r>
            </a:p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Font typeface="Wingdings" pitchFamily="2" charset="2"/>
                <a:buChar char="u"/>
              </a:pPr>
              <a:r>
                <a:rPr lang="en-US" altLang="zh-CN" sz="2400" b="1" dirty="0">
                  <a:ea typeface="楷体_GB2312" pitchFamily="49" charset="-122"/>
                </a:rPr>
                <a:t> If there are many volunteers, at most 4 groups will be chosen to give presentations</a:t>
              </a:r>
            </a:p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Font typeface="Wingdings" pitchFamily="2" charset="2"/>
                <a:buChar char="u"/>
              </a:pPr>
              <a:r>
                <a:rPr lang="en-US" altLang="zh-CN" sz="2400" b="1" dirty="0">
                  <a:ea typeface="楷体_GB2312" pitchFamily="49" charset="-122"/>
                </a:rPr>
                <a:t>For those groups not to give presentations, each will gain bonus points = report points / 10</a:t>
              </a:r>
            </a:p>
          </p:txBody>
        </p:sp>
        <p:graphicFrame>
          <p:nvGraphicFramePr>
            <p:cNvPr id="20484" name="Object 7">
              <a:extLst>
                <a:ext uri="{FF2B5EF4-FFF2-40B4-BE49-F238E27FC236}">
                  <a16:creationId xmlns:a16="http://schemas.microsoft.com/office/drawing/2014/main" id="{E6DDB05A-6067-F54C-977C-96F9C3432E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572"/>
            <a:ext cx="771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r:id="rId4" imgW="24028400" imgH="18491200" progId="MS_ClipArt_Gallery.2">
                    <p:embed/>
                  </p:oleObj>
                </mc:Choice>
                <mc:Fallback>
                  <p:oleObj r:id="rId4" imgW="24028400" imgH="18491200" progId="MS_ClipArt_Gallery.2">
                    <p:embed/>
                    <p:pic>
                      <p:nvPicPr>
                        <p:cNvPr id="20484" name="Object 7">
                          <a:extLst>
                            <a:ext uri="{FF2B5EF4-FFF2-40B4-BE49-F238E27FC236}">
                              <a16:creationId xmlns:a16="http://schemas.microsoft.com/office/drawing/2014/main" id="{E6DDB05A-6067-F54C-977C-96F9C3432E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72"/>
                          <a:ext cx="771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3">
            <a:extLst>
              <a:ext uri="{FF2B5EF4-FFF2-40B4-BE49-F238E27FC236}">
                <a16:creationId xmlns:a16="http://schemas.microsoft.com/office/drawing/2014/main" id="{98237CAA-523B-C541-B62C-87F21D679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B9CE8D1-A049-534E-A7FA-57D5C8377EA1}" type="slidenum">
              <a:rPr lang="en-US" altLang="zh-CN" sz="1400"/>
              <a:pPr/>
              <a:t>9</a:t>
            </a:fld>
            <a:endParaRPr lang="en-US" altLang="zh-CN" sz="1400"/>
          </a:p>
        </p:txBody>
      </p:sp>
      <p:grpSp>
        <p:nvGrpSpPr>
          <p:cNvPr id="21506" name="Group 2">
            <a:extLst>
              <a:ext uri="{FF2B5EF4-FFF2-40B4-BE49-F238E27FC236}">
                <a16:creationId xmlns:a16="http://schemas.microsoft.com/office/drawing/2014/main" id="{C595A6C0-6199-8B4C-A391-240BD7F4523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1000"/>
            <a:ext cx="7772400" cy="1544638"/>
            <a:chOff x="480" y="240"/>
            <a:chExt cx="4896" cy="973"/>
          </a:xfrm>
        </p:grpSpPr>
        <p:graphicFrame>
          <p:nvGraphicFramePr>
            <p:cNvPr id="21509" name="Object 3">
              <a:extLst>
                <a:ext uri="{FF2B5EF4-FFF2-40B4-BE49-F238E27FC236}">
                  <a16:creationId xmlns:a16="http://schemas.microsoft.com/office/drawing/2014/main" id="{BD6883C7-EB0D-C34E-828E-F4356CBCC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r:id="rId4" imgW="24028400" imgH="18491200" progId="MS_ClipArt_Gallery.2">
                    <p:embed/>
                  </p:oleObj>
                </mc:Choice>
                <mc:Fallback>
                  <p:oleObj r:id="rId4" imgW="24028400" imgH="18491200" progId="MS_ClipArt_Gallery.2">
                    <p:embed/>
                    <p:pic>
                      <p:nvPicPr>
                        <p:cNvPr id="21509" name="Object 3">
                          <a:extLst>
                            <a:ext uri="{FF2B5EF4-FFF2-40B4-BE49-F238E27FC236}">
                              <a16:creationId xmlns:a16="http://schemas.microsoft.com/office/drawing/2014/main" id="{BD6883C7-EB0D-C34E-828E-F4356CBCCC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0" name="Text Box 4">
              <a:extLst>
                <a:ext uri="{FF2B5EF4-FFF2-40B4-BE49-F238E27FC236}">
                  <a16:creationId xmlns:a16="http://schemas.microsoft.com/office/drawing/2014/main" id="{CE923084-947F-2841-B47E-F7AD95AA6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432"/>
              <a:ext cx="40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990099"/>
                  </a:solidFill>
                  <a:latin typeface="Arial" panose="020B0604020202020204" pitchFamily="34" charset="0"/>
                  <a:ea typeface="楷体_GB2312" pitchFamily="49" charset="-122"/>
                </a:rPr>
                <a:t>Research Reports</a:t>
              </a:r>
            </a:p>
          </p:txBody>
        </p:sp>
        <p:sp>
          <p:nvSpPr>
            <p:cNvPr id="21511" name="Text Box 5">
              <a:extLst>
                <a:ext uri="{FF2B5EF4-FFF2-40B4-BE49-F238E27FC236}">
                  <a16:creationId xmlns:a16="http://schemas.microsoft.com/office/drawing/2014/main" id="{F165E507-9725-DE40-8BDE-7C68CDBA4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845"/>
              <a:ext cx="24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8938" indent="-38893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chemeClr val="hlink"/>
                  </a:solidFill>
                  <a:ea typeface="楷体_GB2312" pitchFamily="49" charset="-122"/>
                  <a:sym typeface="Webdings" pitchFamily="2" charset="2"/>
                </a:rPr>
                <a:t>Peer Review</a:t>
              </a:r>
              <a:endParaRPr lang="en-US" altLang="zh-CN" b="1">
                <a:solidFill>
                  <a:schemeClr val="hlink"/>
                </a:solidFill>
                <a:ea typeface="楷体_GB2312" pitchFamily="49" charset="-122"/>
                <a:sym typeface="Webdings" pitchFamily="2" charset="2"/>
              </a:endParaRPr>
            </a:p>
          </p:txBody>
        </p:sp>
      </p:grpSp>
      <p:pic>
        <p:nvPicPr>
          <p:cNvPr id="21507" name="Picture 6" descr="b83a0136457964449738281b9d5ada48">
            <a:extLst>
              <a:ext uri="{FF2B5EF4-FFF2-40B4-BE49-F238E27FC236}">
                <a16:creationId xmlns:a16="http://schemas.microsoft.com/office/drawing/2014/main" id="{A1E9198E-E2BD-304B-B23E-FB9706F1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620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D260E48E-1F58-0740-9D34-0B1711B9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068638"/>
            <a:ext cx="6119812" cy="1368425"/>
          </a:xfrm>
          <a:prstGeom prst="rect">
            <a:avLst/>
          </a:prstGeom>
          <a:solidFill>
            <a:schemeClr val="bg1">
              <a:alpha val="8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b="1"/>
              <a:t>Group_Total = G</a:t>
            </a:r>
            <a:r>
              <a:rPr lang="en-US" altLang="zh-CN" b="1" baseline="-25000"/>
              <a:t>T </a:t>
            </a:r>
            <a:r>
              <a:rPr lang="en-US" altLang="zh-CN" b="1">
                <a:sym typeface="Symbol" pitchFamily="2" charset="2"/>
              </a:rPr>
              <a:t> 50% + G</a:t>
            </a:r>
            <a:r>
              <a:rPr lang="en-US" altLang="zh-CN" b="1" baseline="-25000">
                <a:sym typeface="Symbol" pitchFamily="2" charset="2"/>
              </a:rPr>
              <a:t>PR</a:t>
            </a:r>
            <a:r>
              <a:rPr lang="en-US" altLang="zh-CN" b="1">
                <a:sym typeface="Symbol" pitchFamily="2" charset="2"/>
              </a:rPr>
              <a:t>  50%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b="1">
                <a:sym typeface="Symbol" pitchFamily="2" charset="2"/>
              </a:rPr>
              <a:t>Fullmark =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1512</Words>
  <Application>Microsoft Macintosh PowerPoint</Application>
  <PresentationFormat>全屏显示(4:3)</PresentationFormat>
  <Paragraphs>137</Paragraphs>
  <Slides>15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楷体_GB2312</vt:lpstr>
      <vt:lpstr>微软雅黑</vt:lpstr>
      <vt:lpstr>Arial</vt:lpstr>
      <vt:lpstr>Times New Roman</vt:lpstr>
      <vt:lpstr>Wingdings</vt:lpstr>
      <vt:lpstr>默认设计模板</vt:lpstr>
      <vt:lpstr>MS_ClipArt_Gallery.2</vt:lpstr>
      <vt:lpstr>Equation.3</vt:lpstr>
      <vt:lpstr>高级数据结构和算法分析 Advanced Data Structures and Algorithm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Peer review is for the reviewer</vt:lpstr>
      <vt:lpstr>  Process 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Data Structures and Algorithms</dc:title>
  <dc:creator>rz</dc:creator>
  <cp:lastModifiedBy>Wang Can</cp:lastModifiedBy>
  <cp:revision>142</cp:revision>
  <dcterms:created xsi:type="dcterms:W3CDTF">2000-07-24T07:33:21Z</dcterms:created>
  <dcterms:modified xsi:type="dcterms:W3CDTF">2021-03-02T14:43:49Z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