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3" r:id="rId6"/>
    <p:sldId id="274" r:id="rId7"/>
    <p:sldId id="275" r:id="rId8"/>
    <p:sldId id="276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1242" autoAdjust="0"/>
  </p:normalViewPr>
  <p:slideViewPr>
    <p:cSldViewPr>
      <p:cViewPr varScale="1">
        <p:scale>
          <a:sx n="68" d="100"/>
          <a:sy n="68" d="100"/>
        </p:scale>
        <p:origin x="-9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E972D1-89CE-4D3B-8F18-2BAFF4C4ED6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1B404-8466-4D3A-AEC4-F6E7D7E591EE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71C0A3-4D37-4FAD-AD8D-E0EC05DAEC8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F</a:t>
            </a:r>
            <a:r>
              <a:rPr lang="zh-CN" altLang="en-US" smtClean="0">
                <a:ea typeface="宋体" panose="02010600030101010101" pitchFamily="2" charset="-122"/>
              </a:rPr>
              <a:t>。</a:t>
            </a:r>
            <a:r>
              <a:rPr lang="en-US" altLang="zh-CN" smtClean="0">
                <a:ea typeface="宋体" panose="02010600030101010101" pitchFamily="2" charset="-122"/>
              </a:rPr>
              <a:t>《</a:t>
            </a:r>
            <a:r>
              <a:rPr lang="zh-CN" altLang="en-US" smtClean="0">
                <a:ea typeface="宋体" panose="02010600030101010101" pitchFamily="2" charset="-122"/>
              </a:rPr>
              <a:t>军志</a:t>
            </a:r>
            <a:r>
              <a:rPr lang="en-US" altLang="zh-CN" smtClean="0">
                <a:ea typeface="宋体" panose="02010600030101010101" pitchFamily="2" charset="-122"/>
              </a:rPr>
              <a:t>》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《</a:t>
            </a:r>
            <a:r>
              <a:rPr lang="zh-CN" altLang="en-US" smtClean="0">
                <a:ea typeface="宋体" panose="02010600030101010101" pitchFamily="2" charset="-122"/>
              </a:rPr>
              <a:t>军政</a:t>
            </a:r>
            <a:r>
              <a:rPr lang="en-US" altLang="zh-CN" smtClean="0">
                <a:ea typeface="宋体" panose="02010600030101010101" pitchFamily="2" charset="-122"/>
              </a:rPr>
              <a:t>》</a:t>
            </a:r>
            <a:r>
              <a:rPr lang="zh-CN" altLang="en-US" smtClean="0">
                <a:ea typeface="宋体" panose="02010600030101010101" pitchFamily="2" charset="-122"/>
              </a:rPr>
              <a:t>没有流传到现在。</a:t>
            </a:r>
            <a:r>
              <a:rPr lang="en-US" altLang="zh-CN" smtClean="0">
                <a:ea typeface="宋体" panose="02010600030101010101" pitchFamily="2" charset="-122"/>
              </a:rPr>
              <a:t>P45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T</a:t>
            </a:r>
            <a:r>
              <a:rPr lang="zh-CN" altLang="en-US" smtClean="0">
                <a:ea typeface="宋体" panose="02010600030101010101" pitchFamily="2" charset="-122"/>
              </a:rPr>
              <a:t>。见 </a:t>
            </a:r>
            <a:r>
              <a:rPr lang="en-US" altLang="zh-CN" smtClean="0">
                <a:ea typeface="宋体" panose="02010600030101010101" pitchFamily="2" charset="-122"/>
              </a:rPr>
              <a:t>P107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T</a:t>
            </a:r>
            <a:r>
              <a:rPr lang="zh-CN" altLang="en-US" smtClean="0">
                <a:ea typeface="宋体" panose="02010600030101010101" pitchFamily="2" charset="-122"/>
              </a:rPr>
              <a:t>。见 </a:t>
            </a:r>
            <a:r>
              <a:rPr lang="en-US" altLang="zh-CN" smtClean="0">
                <a:ea typeface="宋体" panose="02010600030101010101" pitchFamily="2" charset="-122"/>
              </a:rPr>
              <a:t>P81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F</a:t>
            </a:r>
            <a:r>
              <a:rPr lang="zh-CN" altLang="en-US" smtClean="0">
                <a:ea typeface="宋体" panose="02010600030101010101" pitchFamily="2" charset="-122"/>
              </a:rPr>
              <a:t>。见</a:t>
            </a:r>
            <a:r>
              <a:rPr lang="en-US" altLang="zh-CN" smtClean="0">
                <a:ea typeface="宋体" panose="02010600030101010101" pitchFamily="2" charset="-122"/>
              </a:rPr>
              <a:t>P88\95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F</a:t>
            </a:r>
            <a:r>
              <a:rPr lang="zh-CN" altLang="en-US" smtClean="0">
                <a:ea typeface="宋体" panose="02010600030101010101" pitchFamily="2" charset="-122"/>
              </a:rPr>
              <a:t>。见</a:t>
            </a:r>
            <a:r>
              <a:rPr lang="en-US" altLang="zh-CN" smtClean="0">
                <a:ea typeface="宋体" panose="02010600030101010101" pitchFamily="2" charset="-122"/>
              </a:rPr>
              <a:t>P95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F</a:t>
            </a:r>
            <a:r>
              <a:rPr lang="zh-CN" altLang="en-US" smtClean="0">
                <a:ea typeface="宋体" panose="02010600030101010101" pitchFamily="2" charset="-122"/>
              </a:rPr>
              <a:t>。见</a:t>
            </a:r>
            <a:r>
              <a:rPr lang="en-US" altLang="zh-CN" smtClean="0">
                <a:ea typeface="宋体" panose="02010600030101010101" pitchFamily="2" charset="-122"/>
              </a:rPr>
              <a:t>P99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3EB09-7EFE-4E07-AC6C-6E1A6C0E108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d</a:t>
            </a:r>
            <a:r>
              <a:rPr lang="zh-CN" altLang="en-US" smtClean="0">
                <a:ea typeface="宋体" panose="02010600030101010101" pitchFamily="2" charset="-122"/>
              </a:rPr>
              <a:t>。见</a:t>
            </a:r>
            <a:r>
              <a:rPr lang="en-US" altLang="zh-CN" smtClean="0">
                <a:ea typeface="宋体" panose="02010600030101010101" pitchFamily="2" charset="-122"/>
              </a:rPr>
              <a:t>P53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b</a:t>
            </a:r>
            <a:r>
              <a:rPr lang="zh-CN" altLang="en-US" smtClean="0">
                <a:ea typeface="宋体" panose="02010600030101010101" pitchFamily="2" charset="-122"/>
              </a:rPr>
              <a:t>。见</a:t>
            </a:r>
            <a:r>
              <a:rPr lang="en-US" altLang="zh-CN" smtClean="0">
                <a:ea typeface="宋体" panose="02010600030101010101" pitchFamily="2" charset="-122"/>
              </a:rPr>
              <a:t>P129</a:t>
            </a:r>
            <a:r>
              <a:rPr lang="zh-CN" altLang="en-US" smtClean="0">
                <a:ea typeface="宋体" panose="02010600030101010101" pitchFamily="2" charset="-122"/>
              </a:rPr>
              <a:t>第二段</a:t>
            </a:r>
            <a:endParaRPr lang="zh-CN" altLang="en-US" smtClean="0">
              <a:ea typeface="宋体" panose="02010600030101010101" pitchFamily="2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b</a:t>
            </a:r>
            <a:r>
              <a:rPr lang="zh-CN" altLang="en-US" smtClean="0">
                <a:ea typeface="宋体" panose="02010600030101010101" pitchFamily="2" charset="-122"/>
              </a:rPr>
              <a:t>。见</a:t>
            </a:r>
            <a:r>
              <a:rPr lang="en-US" altLang="zh-CN" smtClean="0">
                <a:ea typeface="宋体" panose="02010600030101010101" pitchFamily="2" charset="-122"/>
              </a:rPr>
              <a:t>P54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b</a:t>
            </a:r>
            <a:r>
              <a:rPr lang="zh-CN" altLang="en-US" smtClean="0">
                <a:ea typeface="宋体" panose="02010600030101010101" pitchFamily="2" charset="-122"/>
              </a:rPr>
              <a:t>。见</a:t>
            </a:r>
            <a:r>
              <a:rPr lang="en-US" altLang="zh-CN" smtClean="0">
                <a:ea typeface="宋体" panose="02010600030101010101" pitchFamily="2" charset="-122"/>
              </a:rPr>
              <a:t>P44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c</a:t>
            </a:r>
            <a:r>
              <a:rPr lang="zh-CN" altLang="en-US" smtClean="0">
                <a:ea typeface="宋体" panose="02010600030101010101" pitchFamily="2" charset="-122"/>
              </a:rPr>
              <a:t>。见</a:t>
            </a:r>
            <a:r>
              <a:rPr lang="en-US" altLang="zh-CN" smtClean="0">
                <a:ea typeface="宋体" panose="02010600030101010101" pitchFamily="2" charset="-122"/>
              </a:rPr>
              <a:t>P49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9EF6A-C25A-44B4-8A14-F4C993365EF8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b</a:t>
            </a:r>
            <a:r>
              <a:rPr lang="zh-CN" altLang="en-US" smtClean="0">
                <a:ea typeface="宋体" panose="02010600030101010101" pitchFamily="2" charset="-122"/>
              </a:rPr>
              <a:t>。见</a:t>
            </a:r>
            <a:r>
              <a:rPr lang="en-US" altLang="zh-CN" smtClean="0">
                <a:ea typeface="宋体" panose="02010600030101010101" pitchFamily="2" charset="-122"/>
              </a:rPr>
              <a:t>P81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b</a:t>
            </a:r>
            <a:r>
              <a:rPr lang="zh-CN" altLang="en-US" smtClean="0">
                <a:ea typeface="宋体" panose="02010600030101010101" pitchFamily="2" charset="-122"/>
              </a:rPr>
              <a:t>。原在</a:t>
            </a:r>
            <a:r>
              <a:rPr lang="en-US" altLang="zh-CN" smtClean="0">
                <a:ea typeface="宋体" panose="02010600030101010101" pitchFamily="2" charset="-122"/>
              </a:rPr>
              <a:t>P103</a:t>
            </a:r>
            <a:r>
              <a:rPr lang="zh-CN" altLang="en-US" smtClean="0">
                <a:ea typeface="宋体" panose="02010600030101010101" pitchFamily="2" charset="-122"/>
              </a:rPr>
              <a:t>第四节之前，现已被删除。</a:t>
            </a:r>
            <a:endParaRPr lang="zh-CN" altLang="en-US" smtClean="0">
              <a:ea typeface="宋体" panose="02010600030101010101" pitchFamily="2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c</a:t>
            </a:r>
            <a:r>
              <a:rPr lang="zh-CN" altLang="en-US" smtClean="0">
                <a:ea typeface="宋体" panose="02010600030101010101" pitchFamily="2" charset="-122"/>
              </a:rPr>
              <a:t>。见</a:t>
            </a:r>
            <a:r>
              <a:rPr lang="en-US" altLang="zh-CN" smtClean="0">
                <a:ea typeface="宋体" panose="02010600030101010101" pitchFamily="2" charset="-122"/>
              </a:rPr>
              <a:t>P54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a</a:t>
            </a:r>
            <a:r>
              <a:rPr lang="zh-CN" altLang="en-US" smtClean="0">
                <a:ea typeface="宋体" panose="02010600030101010101" pitchFamily="2" charset="-122"/>
              </a:rPr>
              <a:t>。见第</a:t>
            </a:r>
            <a:r>
              <a:rPr lang="en-US" altLang="zh-CN" smtClean="0">
                <a:ea typeface="宋体" panose="02010600030101010101" pitchFamily="2" charset="-122"/>
              </a:rPr>
              <a:t>13</a:t>
            </a:r>
            <a:r>
              <a:rPr lang="zh-CN" altLang="en-US" smtClean="0">
                <a:ea typeface="宋体" panose="02010600030101010101" pitchFamily="2" charset="-122"/>
              </a:rPr>
              <a:t>章</a:t>
            </a:r>
            <a:r>
              <a:rPr lang="en-US" altLang="zh-CN" smtClean="0">
                <a:ea typeface="宋体" panose="02010600030101010101" pitchFamily="2" charset="-122"/>
              </a:rPr>
              <a:t>P390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192F7-CEF3-4518-9324-C4664FEC9CB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acd</a:t>
            </a:r>
            <a:r>
              <a:rPr lang="zh-CN" altLang="en-US" smtClean="0">
                <a:ea typeface="宋体" panose="02010600030101010101" pitchFamily="2" charset="-122"/>
              </a:rPr>
              <a:t>。见</a:t>
            </a:r>
            <a:r>
              <a:rPr lang="en-US" altLang="zh-CN" smtClean="0">
                <a:ea typeface="宋体" panose="02010600030101010101" pitchFamily="2" charset="-122"/>
              </a:rPr>
              <a:t>P33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bcd</a:t>
            </a:r>
            <a:r>
              <a:rPr lang="zh-CN" altLang="en-US" smtClean="0">
                <a:ea typeface="宋体" panose="02010600030101010101" pitchFamily="2" charset="-122"/>
              </a:rPr>
              <a:t>。见</a:t>
            </a:r>
            <a:r>
              <a:rPr lang="en-US" altLang="zh-CN" smtClean="0">
                <a:ea typeface="宋体" panose="02010600030101010101" pitchFamily="2" charset="-122"/>
              </a:rPr>
              <a:t>P48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abcd</a:t>
            </a:r>
            <a:r>
              <a:rPr lang="zh-CN" altLang="en-US" smtClean="0">
                <a:ea typeface="宋体" panose="02010600030101010101" pitchFamily="2" charset="-122"/>
              </a:rPr>
              <a:t>。</a:t>
            </a:r>
            <a:r>
              <a:rPr lang="en-US" altLang="zh-CN" smtClean="0">
                <a:ea typeface="宋体" panose="02010600030101010101" pitchFamily="2" charset="-122"/>
              </a:rPr>
              <a:t>P65\67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E56950-C86B-45E6-AC7A-74FE086452D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a</a:t>
            </a:r>
            <a:r>
              <a:rPr lang="zh-CN" altLang="en-US" smtClean="0">
                <a:ea typeface="宋体" panose="02010600030101010101" pitchFamily="2" charset="-122"/>
              </a:rPr>
              <a:t>。见</a:t>
            </a:r>
            <a:r>
              <a:rPr lang="en-US" altLang="zh-CN" smtClean="0">
                <a:ea typeface="宋体" panose="02010600030101010101" pitchFamily="2" charset="-122"/>
              </a:rPr>
              <a:t>P76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bcd</a:t>
            </a:r>
            <a:r>
              <a:rPr lang="zh-CN" altLang="en-US" smtClean="0">
                <a:ea typeface="宋体" panose="02010600030101010101" pitchFamily="2" charset="-122"/>
              </a:rPr>
              <a:t>。见</a:t>
            </a:r>
            <a:r>
              <a:rPr lang="en-US" altLang="zh-CN" smtClean="0">
                <a:ea typeface="宋体" panose="02010600030101010101" pitchFamily="2" charset="-122"/>
              </a:rPr>
              <a:t>P132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panose="02010600030101010101" pitchFamily="2" charset="-122"/>
              </a:rPr>
              <a:t> ac</a:t>
            </a:r>
            <a:r>
              <a:rPr lang="zh-CN" altLang="en-US" smtClean="0">
                <a:ea typeface="宋体" panose="02010600030101010101" pitchFamily="2" charset="-122"/>
              </a:rPr>
              <a:t>。见</a:t>
            </a:r>
            <a:r>
              <a:rPr lang="en-US" altLang="zh-CN" smtClean="0">
                <a:ea typeface="宋体" panose="02010600030101010101" pitchFamily="2" charset="-122"/>
              </a:rPr>
              <a:t>P148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1E60C-B45A-4128-A8C6-3AEB4F1947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418B5-8E93-4BDD-9849-3B99915791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59000-C82A-4FD4-9A2A-6B9157F7F4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94AE0-E6FA-4A8C-AD66-A3A26B162A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8D666-80EE-4A24-9709-00F22C71DB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979EF-2A68-4DFA-8C81-C01620F533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8CB28-FC9A-4737-B223-B32404E1B5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DB4B7-5C2F-4BBD-804A-1DD7EA920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D4FDD-5410-4973-9038-71E6B1009B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4F9F2-CC93-423B-8C48-BAEBB60FEF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B5055-33CD-44C4-9F5B-8A0D3B8527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687845-464C-4BCC-BDF4-9AD903C369AC}" type="slidenum">
              <a:rPr lang="en-US" altLang="zh-CN"/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066800"/>
            <a:ext cx="5486400" cy="2286000"/>
          </a:xfrm>
        </p:spPr>
        <p:txBody>
          <a:bodyPr/>
          <a:lstStyle/>
          <a:p>
            <a:pPr algn="ctr" eaLnBrk="1" hangingPunct="1"/>
            <a:r>
              <a:rPr lang="zh-CN" altLang="en-US" sz="7200" smtClean="0">
                <a:solidFill>
                  <a:srgbClr val="000099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军事思想类</a:t>
            </a:r>
            <a:br>
              <a:rPr lang="zh-CN" altLang="en-US" sz="7200" smtClean="0">
                <a:solidFill>
                  <a:srgbClr val="000099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例题</a:t>
            </a:r>
            <a:endParaRPr lang="zh-CN" altLang="en-US" sz="6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5410200" cy="1981200"/>
          </a:xfrm>
        </p:spPr>
        <p:txBody>
          <a:bodyPr/>
          <a:lstStyle/>
          <a:p>
            <a:pPr algn="ctr" eaLnBrk="1" hangingPunct="1"/>
            <a:r>
              <a:rPr lang="zh-CN" altLang="en-US" sz="47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（供参考）</a:t>
            </a:r>
            <a:endParaRPr lang="zh-CN" altLang="en-US" sz="47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判断题（</a:t>
            </a:r>
            <a:r>
              <a:rPr lang="en-US" altLang="zh-CN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726488" cy="48006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西周时流传至今的比较完整的军事文献</a:t>
            </a:r>
            <a:r>
              <a:rPr lang="en-US" altLang="zh-CN" sz="2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lang="zh-CN" altLang="en-US" sz="2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军政</a:t>
            </a:r>
            <a:r>
              <a:rPr lang="en-US" altLang="zh-CN" sz="2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lang="zh-CN" altLang="en-US" sz="2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lang="zh-CN" altLang="en-US" sz="2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军志</a:t>
            </a:r>
            <a:r>
              <a:rPr lang="en-US" altLang="zh-CN" sz="2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lang="zh-CN" altLang="en-US" sz="2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是古代军事思想诞生的重要标志。</a:t>
            </a:r>
            <a:endParaRPr lang="zh-CN" altLang="en-US" sz="2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实行后发制人，并不排斥在敌人首先挑起战争的情况下，我们采取先机制敌、先下手为强的进攻行动。</a:t>
            </a:r>
            <a:endParaRPr lang="zh-CN" altLang="en-US" sz="2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著名的“三湾改编”标志着毛泽东军事思想中关于人民军队建设理论已经形成。</a:t>
            </a:r>
            <a:endParaRPr lang="zh-CN" altLang="en-US" sz="2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在人类历史上既有双方都是正义的战争，也有双方都是非正义的战争。</a:t>
            </a:r>
            <a:endParaRPr lang="zh-CN" altLang="en-US" sz="2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正义战争是人民战争，人民战争也一定是正义战争。</a:t>
            </a:r>
            <a:endParaRPr lang="zh-CN" altLang="en-US" sz="2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随着科学技术和武器装备的发展，人在战争中的作用正在相对缩小。</a:t>
            </a:r>
            <a:endParaRPr lang="zh-CN" altLang="en-US" sz="2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单选题</a:t>
            </a:r>
            <a:endParaRPr lang="zh-CN" altLang="en-US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6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提出“以治为胜、教戒为先”的治军思想的是：</a:t>
            </a:r>
            <a:endParaRPr lang="zh-CN" altLang="en-US" sz="26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孙子	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尉缭子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孙膑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吴子</a:t>
            </a:r>
            <a:endParaRPr lang="zh-CN" altLang="en-US" sz="24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6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什么是常备军的后盾和国防潜在力量？</a:t>
            </a:r>
            <a:endParaRPr lang="zh-CN" altLang="en-US" sz="26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预备役	  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国防后备力量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国防生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民兵</a:t>
            </a:r>
            <a:endParaRPr lang="zh-CN" altLang="en-US" sz="24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6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司马穰苴的以仁为本的治军思想，是把什么作为战争的最高目标？</a:t>
            </a:r>
            <a:endParaRPr lang="zh-CN" altLang="en-US" sz="26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“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忘战必危”   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“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仁”   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“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以战止战”   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“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权出于战”</a:t>
            </a:r>
            <a:endParaRPr lang="zh-CN" altLang="en-US" sz="24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6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中国古代军事思想形成于：</a:t>
            </a:r>
            <a:endParaRPr lang="zh-CN" altLang="en-US" sz="26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殷商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西周    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春秋     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战国</a:t>
            </a:r>
            <a:endParaRPr lang="zh-CN" altLang="en-US" sz="24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6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在什么时期，我国发明了世界上最早的管形火器长竹竿火器和突火枪？</a:t>
            </a:r>
            <a:endParaRPr lang="zh-CN" altLang="en-US" sz="26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唐朝	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北宋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南宋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明朝</a:t>
            </a:r>
            <a:endParaRPr lang="zh-CN" altLang="en-US" sz="24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单选题（</a:t>
            </a:r>
            <a:r>
              <a:rPr lang="en-US" altLang="zh-CN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2600" smtClean="0">
                <a:latin typeface="Tahoma" panose="020B0604030504040204" pitchFamily="34" charset="0"/>
                <a:ea typeface="微软雅黑" panose="020B0503020204020204" charset="-122"/>
              </a:rPr>
              <a:t>毛泽东军事思想的核心是：</a:t>
            </a:r>
            <a:endParaRPr lang="zh-CN" altLang="en-US" sz="2600" smtClean="0">
              <a:latin typeface="Tahoma" panose="020B0604030504040204" pitchFamily="34" charset="0"/>
              <a:ea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军事辩证法	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人民战争思想</a:t>
            </a:r>
            <a:endParaRPr lang="zh-CN" altLang="en-US" sz="24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人民军队思想	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人民战争的战略战术</a:t>
            </a:r>
            <a:endParaRPr lang="zh-CN" altLang="en-US" sz="24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2600" smtClean="0">
                <a:latin typeface="Tahoma" panose="020B0604030504040204" pitchFamily="34" charset="0"/>
                <a:ea typeface="微软雅黑" panose="020B0503020204020204" charset="-122"/>
              </a:rPr>
              <a:t>灵活机动的人民战争的战略战术具有三个特点，即阶级性、科学性和：</a:t>
            </a:r>
            <a:endParaRPr lang="zh-CN" altLang="en-US" sz="2600" smtClean="0">
              <a:latin typeface="Tahoma" panose="020B0604030504040204" pitchFamily="34" charset="0"/>
              <a:ea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实践性  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求实性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发展性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针对性</a:t>
            </a:r>
            <a:endParaRPr lang="zh-CN" altLang="en-US" sz="24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2600" smtClean="0">
                <a:latin typeface="Tahoma" panose="020B0604030504040204" pitchFamily="34" charset="0"/>
                <a:ea typeface="微软雅黑" panose="020B0503020204020204" charset="-122"/>
              </a:rPr>
              <a:t>提出“天下虽安，忘战必危”的战备观的，是：</a:t>
            </a:r>
            <a:endParaRPr lang="zh-CN" altLang="en-US" smtClean="0">
              <a:latin typeface="Tahoma" panose="020B0604030504040204" pitchFamily="34" charset="0"/>
              <a:ea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孙子  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	b.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吴子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田穰苴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尉缭子</a:t>
            </a:r>
            <a:endParaRPr lang="zh-CN" altLang="en-US" sz="24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zh-CN" sz="2600">
                <a:latin typeface="Tahoma" panose="020B0604030504040204" pitchFamily="34" charset="0"/>
                <a:ea typeface="微软雅黑" panose="020B0503020204020204" charset="-122"/>
              </a:rPr>
              <a:t>在</a:t>
            </a:r>
            <a:r>
              <a:rPr lang="en-GB" altLang="zh-CN" sz="2600">
                <a:latin typeface="Tahoma" panose="020B0604030504040204" pitchFamily="34" charset="0"/>
                <a:ea typeface="微软雅黑" panose="020B0503020204020204" charset="-122"/>
              </a:rPr>
              <a:t>21</a:t>
            </a:r>
            <a:r>
              <a:rPr lang="zh-CN" altLang="zh-CN" sz="2600">
                <a:latin typeface="Tahoma" panose="020B0604030504040204" pitchFamily="34" charset="0"/>
                <a:ea typeface="微软雅黑" panose="020B0503020204020204" charset="-122"/>
              </a:rPr>
              <a:t>世纪国家安全的主要支柱是</a:t>
            </a:r>
            <a:endParaRPr lang="zh-CN" altLang="zh-CN" sz="2600">
              <a:latin typeface="Tahoma" panose="020B0604030504040204" pitchFamily="34" charset="0"/>
              <a:ea typeface="微软雅黑" panose="020B0503020204020204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altLang="zh-CN" sz="240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     a</a:t>
            </a:r>
            <a:r>
              <a:rPr lang="en-GB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. </a:t>
            </a:r>
            <a:r>
              <a:rPr lang="zh-CN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军事安全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	</a:t>
            </a:r>
            <a:r>
              <a:rPr lang="en-GB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b. </a:t>
            </a:r>
            <a:r>
              <a:rPr lang="zh-CN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经济安全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	</a:t>
            </a:r>
            <a:r>
              <a:rPr lang="en-GB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c. </a:t>
            </a:r>
            <a:r>
              <a:rPr lang="zh-CN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政治安全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	</a:t>
            </a:r>
            <a:r>
              <a:rPr lang="en-GB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d. </a:t>
            </a:r>
            <a:r>
              <a:rPr lang="zh-CN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信息</a:t>
            </a:r>
            <a:r>
              <a:rPr lang="zh-CN" altLang="zh-CN" sz="240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安全</a:t>
            </a:r>
            <a:endParaRPr lang="zh-CN" altLang="en-US" sz="240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不定选题（</a:t>
            </a:r>
            <a:r>
              <a:rPr lang="en-US" altLang="zh-CN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6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决定我国实行防御性的国防政策的因素有？</a:t>
            </a:r>
            <a:endParaRPr lang="zh-CN" altLang="en-US" sz="26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我国的社会制度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我国的政治环境	</a:t>
            </a:r>
            <a:endParaRPr lang="zh-CN" altLang="en-US" sz="24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我国的对外政策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我国的历史文化传统</a:t>
            </a:r>
            <a:endParaRPr lang="zh-CN" altLang="en-US" sz="24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6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秦汉将全国的军队分为	</a:t>
            </a:r>
            <a:endParaRPr lang="zh-CN" altLang="en-US" sz="26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郡县兵	   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京师兵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州郡兵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边防兵</a:t>
            </a:r>
            <a:endParaRPr lang="zh-CN" altLang="en-US" sz="24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6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帮助</a:t>
            </a:r>
            <a:r>
              <a:rPr lang="en-US" altLang="zh-CN" sz="26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lang="zh-CN" altLang="en-US" sz="26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孙子兵法</a:t>
            </a:r>
            <a:r>
              <a:rPr lang="en-US" altLang="zh-CN" sz="26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lang="zh-CN" altLang="en-US" sz="26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在国外传播的人有	</a:t>
            </a:r>
            <a:endParaRPr lang="zh-CN" altLang="en-US" sz="26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吉备真备	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约瑟夫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阿米欧</a:t>
            </a:r>
            <a:endParaRPr lang="zh-CN" altLang="en-US" sz="24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卡尔思罗普	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布鲁诺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纳瓦拉</a:t>
            </a:r>
            <a:endParaRPr lang="zh-CN" altLang="en-US" sz="24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不定选题（</a:t>
            </a:r>
            <a:r>
              <a:rPr lang="en-US" altLang="zh-CN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1054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2600" smtClean="0">
                <a:latin typeface="Tahoma" panose="020B0604030504040204" pitchFamily="34" charset="0"/>
                <a:ea typeface="微软雅黑" panose="020B0503020204020204" charset="-122"/>
              </a:rPr>
              <a:t>毛泽东在哪本著作中指出了“战争的伟力之最深厚的根源存在于民众之中”，“兵民是胜利之本”，人是战争胜负的决定因素，武器是重要因素等人民战争思想？</a:t>
            </a:r>
            <a:endParaRPr lang="zh-CN" altLang="en-US" sz="2600" smtClean="0">
              <a:latin typeface="Tahoma" panose="020B0604030504040204" pitchFamily="34" charset="0"/>
              <a:ea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a《</a:t>
            </a:r>
            <a:r>
              <a:rPr lang="zh-CN" altLang="en-US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论持久战</a:t>
            </a:r>
            <a:r>
              <a:rPr lang="en-US" altLang="zh-CN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》		b《</a:t>
            </a:r>
            <a:r>
              <a:rPr lang="zh-CN" altLang="en-US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论联合政府</a:t>
            </a:r>
            <a:r>
              <a:rPr lang="en-US" altLang="zh-CN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》</a:t>
            </a:r>
            <a:endParaRPr lang="en-US" altLang="zh-CN" sz="22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c《</a:t>
            </a:r>
            <a:r>
              <a:rPr lang="zh-CN" altLang="en-US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论解放区战场</a:t>
            </a:r>
            <a:r>
              <a:rPr lang="en-US" altLang="zh-CN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》	d《</a:t>
            </a:r>
            <a:r>
              <a:rPr lang="zh-CN" altLang="en-US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战争和战略问题</a:t>
            </a:r>
            <a:r>
              <a:rPr lang="en-US" altLang="zh-CN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》</a:t>
            </a:r>
            <a:endParaRPr lang="en-US" altLang="zh-CN" sz="22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2600" smtClean="0">
                <a:latin typeface="Tahoma" panose="020B0604030504040204" pitchFamily="34" charset="0"/>
                <a:ea typeface="微软雅黑" panose="020B0503020204020204" charset="-122"/>
              </a:rPr>
              <a:t>我军军队建设的指标是：</a:t>
            </a:r>
            <a:endParaRPr lang="zh-CN" altLang="en-US" sz="2600" smtClean="0">
              <a:latin typeface="Tahoma" panose="020B0604030504040204" pitchFamily="34" charset="0"/>
              <a:ea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a.</a:t>
            </a:r>
            <a:r>
              <a:rPr lang="en-US" altLang="zh-CN" sz="2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微软雅黑" panose="020B0503020204020204" charset="-122"/>
              </a:rPr>
              <a:t> </a:t>
            </a:r>
            <a:r>
              <a:rPr lang="zh-CN" altLang="en-US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专业化	  </a:t>
            </a:r>
            <a:r>
              <a:rPr lang="en-US" altLang="zh-CN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b. </a:t>
            </a:r>
            <a:r>
              <a:rPr lang="zh-CN" altLang="en-US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现代化	</a:t>
            </a:r>
            <a:r>
              <a:rPr lang="en-US" altLang="zh-CN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c. </a:t>
            </a:r>
            <a:r>
              <a:rPr lang="zh-CN" altLang="en-US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正规化	</a:t>
            </a:r>
            <a:r>
              <a:rPr lang="en-US" altLang="zh-CN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d. </a:t>
            </a:r>
            <a:r>
              <a:rPr lang="zh-CN" altLang="en-US" sz="22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革命化</a:t>
            </a:r>
            <a:endParaRPr lang="zh-CN" altLang="en-US" sz="22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2600" smtClean="0">
                <a:latin typeface="Tahoma" panose="020B0604030504040204" pitchFamily="34" charset="0"/>
                <a:ea typeface="微软雅黑" panose="020B0503020204020204" charset="-122"/>
              </a:rPr>
              <a:t>具有快速反应能力、</a:t>
            </a:r>
            <a:r>
              <a:rPr lang="en-US" altLang="zh-CN" sz="2600" smtClean="0">
                <a:latin typeface="Tahoma" panose="020B0604030504040204" pitchFamily="34" charset="0"/>
                <a:ea typeface="微软雅黑" panose="020B0503020204020204" charset="-122"/>
              </a:rPr>
              <a:t>________</a:t>
            </a:r>
            <a:r>
              <a:rPr lang="zh-CN" altLang="en-US" sz="2600" smtClean="0">
                <a:latin typeface="Tahoma" panose="020B0604030504040204" pitchFamily="34" charset="0"/>
                <a:ea typeface="微软雅黑" panose="020B0503020204020204" charset="-122"/>
              </a:rPr>
              <a:t>和野战生存能力，能够遂行多种作战任务，有利于及时有效地应付各种突发事件，同时它又是一种令敌望而生畏的威慑手段，还可以成为我军现代化建设的试点并起示范作用。</a:t>
            </a:r>
            <a:endParaRPr lang="zh-CN" altLang="en-US" sz="2600" smtClean="0">
              <a:latin typeface="Tahoma" panose="020B0604030504040204" pitchFamily="34" charset="0"/>
              <a:ea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独立作战能力	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指挥控制能力</a:t>
            </a:r>
            <a:endParaRPr lang="zh-CN" altLang="en-US" sz="24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多种侦察能力		</a:t>
            </a:r>
            <a:r>
              <a:rPr lang="en-US" altLang="zh-CN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charset="-122"/>
              </a:rPr>
              <a:t>电子对抗能力</a:t>
            </a:r>
            <a:endParaRPr lang="zh-CN" altLang="en-US" sz="2400" smtClean="0">
              <a:solidFill>
                <a:schemeClr val="hlink"/>
              </a:solidFill>
              <a:latin typeface="Tahoma" panose="020B060403050404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/>
    </p:bldLst>
  </p:timing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0</TotalTime>
  <Words>1164</Words>
  <Application>WPS 演示</Application>
  <PresentationFormat>全屏显示(4:3)</PresentationFormat>
  <Paragraphs>60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Tahoma</vt:lpstr>
      <vt:lpstr>微软雅黑</vt:lpstr>
      <vt:lpstr>Arial Unicode MS</vt:lpstr>
      <vt:lpstr>Echo</vt:lpstr>
      <vt:lpstr>军事思想类 例题</vt:lpstr>
      <vt:lpstr>判断题（1）</vt:lpstr>
      <vt:lpstr>单选题</vt:lpstr>
      <vt:lpstr>单选题（2）</vt:lpstr>
      <vt:lpstr>不定选题（1）</vt:lpstr>
      <vt:lpstr>不定选题（2）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吕强</dc:creator>
  <cp:lastModifiedBy>草草木</cp:lastModifiedBy>
  <cp:revision>37</cp:revision>
  <cp:lastPrinted>2113-01-01T00:00:00Z</cp:lastPrinted>
  <dcterms:created xsi:type="dcterms:W3CDTF">2113-01-01T00:00:00Z</dcterms:created>
  <dcterms:modified xsi:type="dcterms:W3CDTF">2019-12-10T10:11:10Z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2052-11.1.0.9208</vt:lpwstr>
  </property>
</Properties>
</file>