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5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61" r:id="rId13"/>
    <p:sldId id="365" r:id="rId14"/>
    <p:sldId id="362" r:id="rId15"/>
    <p:sldId id="363" r:id="rId16"/>
    <p:sldId id="411" r:id="rId17"/>
    <p:sldId id="370" r:id="rId18"/>
    <p:sldId id="371" r:id="rId19"/>
    <p:sldId id="384" r:id="rId20"/>
    <p:sldId id="372" r:id="rId21"/>
    <p:sldId id="385" r:id="rId22"/>
    <p:sldId id="386" r:id="rId23"/>
    <p:sldId id="373" r:id="rId24"/>
    <p:sldId id="374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284" r:id="rId35"/>
    <p:sldId id="318" r:id="rId36"/>
    <p:sldId id="368" r:id="rId37"/>
    <p:sldId id="367" r:id="rId38"/>
    <p:sldId id="358" r:id="rId39"/>
    <p:sldId id="366" r:id="rId40"/>
    <p:sldId id="375" r:id="rId41"/>
    <p:sldId id="376" r:id="rId42"/>
    <p:sldId id="408" r:id="rId43"/>
    <p:sldId id="26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61"/>
            <p14:sldId id="365"/>
            <p14:sldId id="362"/>
            <p14:sldId id="363"/>
            <p14:sldId id="411"/>
            <p14:sldId id="370"/>
            <p14:sldId id="371"/>
            <p14:sldId id="384"/>
            <p14:sldId id="372"/>
            <p14:sldId id="385"/>
            <p14:sldId id="386"/>
            <p14:sldId id="373"/>
            <p14:sldId id="374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40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4" d="100"/>
          <a:sy n="64" d="100"/>
        </p:scale>
        <p:origin x="7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39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336" y="77841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5850" y="3049905"/>
            <a:ext cx="7305040" cy="340233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15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29075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13.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带并行输入的右移</a:t>
            </a:r>
            <a:r>
              <a:rPr lang="zh-CN" altLang="en-US" dirty="0" smtClean="0"/>
              <a:t>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3416300" imgH="2209800" progId="Visio.Drawing.11">
                  <p:embed/>
                </p:oleObj>
              </mc:Choice>
              <mc:Fallback>
                <p:oleObj name="Visio" r:id="rId3" imgW="3416300" imgH="2209800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 smtClean="0"/>
              <a:t>数据输入方式</a:t>
            </a:r>
            <a:r>
              <a:rPr lang="zh-CN" altLang="en-US" dirty="0"/>
              <a:t>：串行输入、并行输入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 smtClean="0"/>
              <a:t>位右移移位寄存器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module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charset="-122"/>
              </a:rPr>
              <a:t>shift_reg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input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新宋体" panose="02010609030101010101" charset="-122"/>
              </a:rPr>
              <a:t>clk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S_L, </a:t>
            </a:r>
            <a:r>
              <a:rPr lang="en-US" altLang="zh-CN" sz="2400" dirty="0" err="1" smtClean="0">
                <a:latin typeface="Consolas" panose="020B0609020204030204" pitchFamily="49" charset="0"/>
                <a:ea typeface="新宋体" panose="02010609030101010101" charset="-122"/>
              </a:rPr>
              <a:t>s_in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,</a:t>
            </a:r>
            <a:endParaRPr lang="en-US" altLang="zh-CN" sz="2400" dirty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 input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[7:0] </a:t>
            </a:r>
            <a:r>
              <a:rPr lang="en-US" altLang="zh-CN" sz="2400" dirty="0" err="1" smtClean="0">
                <a:latin typeface="Consolas" panose="020B0609020204030204" pitchFamily="49" charset="0"/>
                <a:ea typeface="新宋体" panose="02010609030101010101" charset="-122"/>
              </a:rPr>
              <a:t>p_in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,</a:t>
            </a:r>
            <a:endParaRPr lang="en-US" altLang="zh-CN" sz="2400" dirty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    output</a:t>
            </a:r>
            <a:r>
              <a:rPr lang="en-US" altLang="zh-CN" sz="2400" dirty="0" smtClean="0">
                <a:latin typeface="Consolas" panose="020B0609020204030204" pitchFamily="49" charset="0"/>
                <a:ea typeface="新宋体" panose="02010609030101010101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wire</a:t>
            </a:r>
            <a:r>
              <a:rPr lang="en-US" altLang="zh-CN" sz="2400" dirty="0">
                <a:latin typeface="Consolas" panose="020B0609020204030204" pitchFamily="49" charset="0"/>
                <a:ea typeface="新宋体" panose="02010609030101010101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FD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新宋体" panose="02010609030101010101" charset="-122"/>
              </a:rPr>
              <a:t>    INV……</a:t>
            </a:r>
            <a:endParaRPr lang="en-US" altLang="zh-CN" sz="2400" dirty="0" smtClean="0">
              <a:latin typeface="Consolas" panose="020B0609020204030204" pitchFamily="49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anose="020B0609020204030204" pitchFamily="49" charset="0"/>
              <a:ea typeface="新宋体" panose="02010609030101010101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</a:t>
            </a:r>
            <a:r>
              <a:rPr lang="zh-CN" altLang="en-US" dirty="0" smtClean="0"/>
              <a:t>转换器（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456918"/>
              </p:ext>
            </p:extLst>
          </p:nvPr>
        </p:nvGraphicFramePr>
        <p:xfrm>
          <a:off x="1830396" y="1787207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Visio" r:id="rId4" imgW="2806700" imgH="2171700" progId="Visio.Drawing.11">
                  <p:embed/>
                </p:oleObj>
              </mc:Choice>
              <mc:Fallback>
                <p:oleObj name="Visio" r:id="rId4" imgW="2806700" imgH="2171700" progId="Visio.Drawing.11">
                  <p:embed/>
                  <p:pic>
                    <p:nvPicPr>
                      <p:cNvPr id="0" name="图片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96" y="1787207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5502327" y="20140"/>
            <a:ext cx="2936866" cy="114300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1   1   1   1   1   1  1  1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或非表格 8"/>
          <p:cNvGraphicFramePr>
            <a:graphicFrameLocks noGrp="1"/>
          </p:cNvGraphicFramePr>
          <p:nvPr/>
        </p:nvGraphicFramePr>
        <p:xfrm>
          <a:off x="5350510" y="4468495"/>
          <a:ext cx="3154045" cy="18529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9705" y="1903095"/>
          <a:ext cx="2558415" cy="1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Visio" r:id="rId6" imgW="1116330" imgH="731520" progId="Visio.Drawing.11">
                  <p:embed/>
                </p:oleObj>
              </mc:Choice>
              <mc:Fallback>
                <p:oleObj name="Visio" r:id="rId6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" y="1903095"/>
                        <a:ext cx="2558415" cy="130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-240665" y="3269615"/>
            <a:ext cx="2385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CN" altLang="en-US" dirty="0" smtClean="0">
                <a:sym typeface="+mn-ea"/>
              </a:rPr>
              <a:t>没有</a:t>
            </a:r>
            <a:r>
              <a:rPr lang="zh-CN" altLang="en-US" dirty="0">
                <a:sym typeface="+mn-ea"/>
              </a:rPr>
              <a:t>启动命令</a:t>
            </a:r>
            <a:r>
              <a:rPr lang="zh-CN" altLang="en-US" dirty="0" smtClean="0">
                <a:sym typeface="+mn-ea"/>
              </a:rPr>
              <a:t>时：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Start=0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S/L=0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串行移位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有启动命令时</a:t>
            </a:r>
            <a:endParaRPr lang="zh-CN" altLang="en-US"/>
          </a:p>
        </p:txBody>
      </p:sp>
      <p:graphicFrame>
        <p:nvGraphicFramePr>
          <p:cNvPr id="5" name="转换器连接图"/>
          <p:cNvGraphicFramePr>
            <a:graphicFrameLocks noChangeAspect="1"/>
          </p:cNvGraphicFramePr>
          <p:nvPr/>
        </p:nvGraphicFramePr>
        <p:xfrm>
          <a:off x="1871692" y="1411636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Visio" r:id="rId4" imgW="2806700" imgH="2171700" progId="Visio.Drawing.11">
                  <p:embed/>
                </p:oleObj>
              </mc:Choice>
              <mc:Fallback>
                <p:oleObj name="Visio" r:id="rId4" imgW="2806700" imgH="2171700" progId="Visio.Drawing.11">
                  <p:embed/>
                  <p:pic>
                    <p:nvPicPr>
                      <p:cNvPr id="0" name="图片 4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411636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463012" y="54956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0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1140" y="1913890"/>
          <a:ext cx="2558415" cy="1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Visio" r:id="rId6" imgW="1116330" imgH="731520" progId="Visio.Drawing.11">
                  <p:embed/>
                </p:oleObj>
              </mc:Choice>
              <mc:Fallback>
                <p:oleObj name="Visio" r:id="rId6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913890"/>
                        <a:ext cx="2558415" cy="130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或非表格 8"/>
          <p:cNvGraphicFramePr>
            <a:graphicFrameLocks noGrp="1"/>
          </p:cNvGraphicFramePr>
          <p:nvPr/>
        </p:nvGraphicFramePr>
        <p:xfrm>
          <a:off x="5262880" y="4391660"/>
          <a:ext cx="3154045" cy="18529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6195" y="3282285"/>
            <a:ext cx="2468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Start=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q=1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S/L=1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并入，与门输出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</a:p>
          <a:p>
            <a:endParaRPr lang="en-US" altLang="zh-CN" dirty="0" err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S/L=0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移位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582172" cy="9556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总结：并行－串行转换器工作过程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4744"/>
            <a:ext cx="8497887" cy="511175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并行－串行转换器设计原理 </a:t>
            </a:r>
          </a:p>
          <a:p>
            <a:pPr marL="990600" lvl="1" indent="-533400" eaLnBrk="1" hangingPunct="1">
              <a:spcBef>
                <a:spcPct val="0"/>
              </a:spcBef>
              <a:buSzTx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当没有启动命令（低电平）时，电路上电后经过若干个时钟脉冲后将会稳定在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触发器输出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，移位寄存器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30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-Q</a:t>
            </a:r>
            <a:r>
              <a:rPr lang="en-US" altLang="zh-CN" sz="2000" baseline="-30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11111111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的状态。</a:t>
            </a:r>
          </a:p>
          <a:p>
            <a:pPr marL="990600" lvl="1" indent="-533400" eaLnBrk="1" hangingPunct="1">
              <a:spcBef>
                <a:spcPct val="0"/>
              </a:spcBef>
              <a:buSzTx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当启动命令（高电平）加至启动输入端时，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触发器的输出端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被置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位并行数据及标志码“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0”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在第一个</a:t>
            </a:r>
            <a:r>
              <a:rPr lang="en-US" altLang="zh-CN" sz="2000" dirty="0" err="1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的作用下同时置入移位寄存器。</a:t>
            </a:r>
            <a:b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此时，由于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30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导致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30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，使得七输入与门的输出变成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marL="1371600" lvl="2" indent="-457200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一方面封锁启动命令的输入，</a:t>
            </a:r>
          </a:p>
          <a:p>
            <a:pPr marL="1371600" lvl="2" indent="-457200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另一方面通过非门在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的触发器的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端输入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触发器的输出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q=0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，移位寄存器进入移位状态。</a:t>
            </a:r>
          </a:p>
          <a:p>
            <a:pPr marL="1371600" lvl="2" indent="-457200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再在时钟脉冲作用下，一方面使并行数据串行移出，另一方面又不断将“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移入寄存器。</a:t>
            </a:r>
          </a:p>
          <a:p>
            <a:pPr marL="1371600" lvl="2" indent="-457200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等第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个脉冲来到后，七输入与门的输入已全为“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，使得其输出变为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，标志着转换完成，同时解除对启动信号的封锁</a:t>
            </a:r>
          </a:p>
          <a:p>
            <a:pPr marL="1371600" lvl="2" indent="-457200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当再来一个启动命令时又可以再次进行并行－串行转换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5622"/>
            <a:ext cx="7005464" cy="954360"/>
          </a:xfrm>
        </p:spPr>
        <p:txBody>
          <a:bodyPr/>
          <a:lstStyle/>
          <a:p>
            <a:r>
              <a:rPr lang="zh-CN" altLang="en-US" dirty="0" smtClean="0"/>
              <a:t>接口说明：主板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6624736" cy="35821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10" y="2204864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采用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74LV164A</a:t>
            </a:r>
            <a:r>
              <a:rPr lang="zh-CN" altLang="en-US" sz="2400" dirty="0" smtClean="0">
                <a:solidFill>
                  <a:prstClr val="black"/>
                </a:solidFill>
              </a:rPr>
              <a:t>构成</a:t>
            </a: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位串行输入并行输出移位寄存器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并行输出控制</a:t>
            </a: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灯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1244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04" y="184315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0" y="45426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3018790" y="183515"/>
          <a:ext cx="5738495" cy="15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7" imgW="5734050" imgH="1752600" progId="Paint.Picture">
                  <p:embed/>
                </p:oleObj>
              </mc:Choice>
              <mc:Fallback>
                <p:oleObj r:id="rId7" imgW="5734050" imgH="17526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3018790" y="183515"/>
                        <a:ext cx="5738495" cy="159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021715" y="4732655"/>
          <a:ext cx="6922770" cy="181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4" imgW="5734050" imgH="1752600" progId="Paint.Picture">
                  <p:embed/>
                </p:oleObj>
              </mc:Choice>
              <mc:Fallback>
                <p:oleObj r:id="rId4" imgW="5734050" imgH="17526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1021715" y="4732655"/>
                        <a:ext cx="6922770" cy="181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96620" y="1196975"/>
          <a:ext cx="6910705" cy="363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6" imgW="6905625" imgH="3762375" progId="Paint.Picture">
                  <p:embed/>
                </p:oleObj>
              </mc:Choice>
              <mc:Fallback>
                <p:oleObj r:id="rId6" imgW="6905625" imgH="3762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</p:blipFill>
                    <p:spPr>
                      <a:xfrm>
                        <a:off x="896620" y="1196975"/>
                        <a:ext cx="6910705" cy="363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</a:t>
            </a:r>
            <a:r>
              <a:rPr lang="zh-CN" altLang="en-US" dirty="0"/>
              <a:t>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"LEDCLK"		LOC = N26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"LEDCLR"		LOC = N24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"LEDDT"		LOC = M26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"LEDEN"		LOC = P18    | IOSTANDARD = LVCMOS33 ;</a:t>
            </a:r>
          </a:p>
          <a:p>
            <a:r>
              <a:rPr lang="en-US" altLang="zh-CN" dirty="0" smtClean="0"/>
              <a:t>LEDCLK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74LV164A</a:t>
            </a:r>
            <a:r>
              <a:rPr lang="zh-CN" altLang="en-US" dirty="0" smtClean="0"/>
              <a:t>的时钟</a:t>
            </a:r>
            <a:endParaRPr lang="en-US" altLang="zh-CN" dirty="0" smtClean="0"/>
          </a:p>
          <a:p>
            <a:r>
              <a:rPr lang="en-US" altLang="zh-CN" dirty="0" smtClean="0"/>
              <a:t>LEDCLR</a:t>
            </a:r>
            <a:r>
              <a:rPr lang="zh-CN" altLang="en-US" dirty="0" smtClean="0"/>
              <a:t>：清零</a:t>
            </a:r>
            <a:endParaRPr lang="en-US" altLang="zh-CN" dirty="0" smtClean="0"/>
          </a:p>
          <a:p>
            <a:r>
              <a:rPr lang="en-US" altLang="zh-CN" dirty="0" smtClean="0"/>
              <a:t>LEDDT</a:t>
            </a:r>
            <a:r>
              <a:rPr lang="zh-CN" altLang="en-US" dirty="0" smtClean="0"/>
              <a:t>：数据串行输入</a:t>
            </a:r>
            <a:endParaRPr lang="en-US" altLang="zh-CN" dirty="0" smtClean="0"/>
          </a:p>
          <a:p>
            <a:r>
              <a:rPr lang="en-US" altLang="zh-CN" dirty="0" smtClean="0"/>
              <a:t>LEDEN</a:t>
            </a:r>
            <a:r>
              <a:rPr lang="zh-CN" altLang="en-US" dirty="0" smtClean="0"/>
              <a:t>：控制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电源，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为使能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并行显示模块</a:t>
            </a:r>
            <a:r>
              <a:rPr lang="en-US" altLang="zh-CN" dirty="0" smtClean="0"/>
              <a:t>M6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087" y="1124744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15</a:t>
            </a:r>
            <a:r>
              <a:rPr lang="zh-CN" altLang="en-US" sz="2800" dirty="0" smtClean="0">
                <a:solidFill>
                  <a:prstClr val="black"/>
                </a:solidFill>
              </a:rPr>
              <a:t>位</a:t>
            </a:r>
            <a:r>
              <a:rPr lang="en-US" altLang="zh-CN" sz="2800" dirty="0" smtClean="0">
                <a:solidFill>
                  <a:prstClr val="black"/>
                </a:solidFill>
              </a:rPr>
              <a:t>LED</a:t>
            </a:r>
            <a:r>
              <a:rPr lang="zh-CN" altLang="en-US" sz="2800" dirty="0" smtClean="0">
                <a:solidFill>
                  <a:prstClr val="black"/>
                </a:solidFill>
              </a:rPr>
              <a:t>指示灯控制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逻辑实验的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显示模块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相当于通用输入输出接口：</a:t>
            </a:r>
            <a:r>
              <a:rPr lang="en-US" altLang="zh-CN" sz="2000" dirty="0" smtClean="0">
                <a:solidFill>
                  <a:prstClr val="black"/>
                </a:solidFill>
              </a:rPr>
              <a:t>GPIO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15</a:t>
            </a:r>
            <a:r>
              <a:rPr lang="zh-CN" altLang="en-US" sz="2000" dirty="0" smtClean="0">
                <a:solidFill>
                  <a:prstClr val="black"/>
                </a:solidFill>
              </a:rPr>
              <a:t>位用于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指示控制，其余用于扩展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本</a:t>
            </a:r>
            <a:r>
              <a:rPr lang="zh-CN" altLang="en-US" sz="2400" dirty="0">
                <a:solidFill>
                  <a:prstClr val="black"/>
                </a:solidFill>
              </a:rPr>
              <a:t>课程用于调试显示和</a:t>
            </a: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的简单外设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位二进制数据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P_Data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smtClean="0">
                <a:solidFill>
                  <a:prstClr val="black"/>
                </a:solidFill>
              </a:rPr>
              <a:t>EN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使</a:t>
            </a:r>
            <a:r>
              <a:rPr lang="zh-CN" altLang="en-US" sz="2000" dirty="0">
                <a:solidFill>
                  <a:prstClr val="black"/>
                </a:solidFill>
              </a:rPr>
              <a:t>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串行扫描启动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复位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串行输出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led_clk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时钟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led_sout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LED_PEN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使能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并行输出：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LED_out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counter_set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</a:rPr>
              <a:t>GPIOf0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核模块符号文档：</a:t>
            </a:r>
            <a:r>
              <a:rPr lang="en-US" altLang="zh-CN" sz="2600" dirty="0" err="1" smtClean="0">
                <a:solidFill>
                  <a:prstClr val="black"/>
                </a:solidFill>
              </a:rPr>
              <a:t>SPIO.sym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本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40152" y="1070992"/>
            <a:ext cx="314552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并行显示模块</a:t>
            </a:r>
            <a:r>
              <a:rPr lang="en-US" altLang="zh-CN" dirty="0" smtClean="0"/>
              <a:t>IP</a:t>
            </a:r>
            <a:r>
              <a:rPr lang="zh-CN" altLang="en-US" dirty="0"/>
              <a:t>核端口信号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982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PIO/LED-GPIO IP</a:t>
            </a:r>
            <a:r>
              <a:rPr lang="zh-CN" altLang="en-US" sz="2800" dirty="0">
                <a:solidFill>
                  <a:prstClr val="black"/>
                </a:solidFill>
              </a:rPr>
              <a:t>核端口信号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可作为</a:t>
            </a:r>
            <a:r>
              <a:rPr lang="en-US" altLang="zh-CN" sz="2400" dirty="0">
                <a:solidFill>
                  <a:prstClr val="black"/>
                </a:solidFill>
              </a:rPr>
              <a:t>IP</a:t>
            </a:r>
            <a:r>
              <a:rPr lang="zh-CN" altLang="en-US" sz="2400" dirty="0">
                <a:solidFill>
                  <a:prstClr val="black"/>
                </a:solidFill>
              </a:rPr>
              <a:t>核调用空文档：端口文档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536" y="2060848"/>
            <a:ext cx="7509520" cy="2906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4638" y="4365104"/>
            <a:ext cx="314552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zh-CN" altLang="en-US" dirty="0"/>
              <a:t>说明：主板</a:t>
            </a:r>
            <a:r>
              <a:rPr lang="zh-CN" altLang="en-US" dirty="0" smtClean="0"/>
              <a:t>七段数码管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静态译码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323528" y="3645024"/>
            <a:ext cx="120243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共阴</a:t>
            </a:r>
            <a:endParaRPr lang="zh-CN" altLang="en-US" sz="36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通过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P2S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模块输出：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P_Data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[63:0]=SEGMENT[63:0]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</a:t>
            </a:r>
            <a:r>
              <a:rPr lang="zh-CN" altLang="en-US" dirty="0"/>
              <a:t>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SEGCLK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74LV164A</a:t>
            </a:r>
            <a:r>
              <a:rPr lang="zh-CN" altLang="en-US" dirty="0" smtClean="0"/>
              <a:t>的时钟</a:t>
            </a:r>
            <a:endParaRPr lang="en-US" altLang="zh-CN" dirty="0" smtClean="0"/>
          </a:p>
          <a:p>
            <a:r>
              <a:rPr lang="en-US" altLang="zh-CN" dirty="0" smtClean="0"/>
              <a:t>SEGCLR</a:t>
            </a:r>
            <a:r>
              <a:rPr lang="zh-CN" altLang="en-US" dirty="0" smtClean="0"/>
              <a:t>：清零</a:t>
            </a:r>
            <a:endParaRPr lang="en-US" altLang="zh-CN" dirty="0" smtClean="0"/>
          </a:p>
          <a:p>
            <a:r>
              <a:rPr lang="en-US" altLang="zh-CN" dirty="0" smtClean="0"/>
              <a:t>SEGDT</a:t>
            </a:r>
            <a:r>
              <a:rPr lang="zh-CN" altLang="en-US" dirty="0" smtClean="0"/>
              <a:t>：数据串行输入</a:t>
            </a:r>
            <a:endParaRPr lang="en-US" altLang="zh-CN" dirty="0" smtClean="0"/>
          </a:p>
          <a:p>
            <a:r>
              <a:rPr lang="en-US" altLang="zh-CN" dirty="0" smtClean="0"/>
              <a:t>SEGEN</a:t>
            </a:r>
            <a:r>
              <a:rPr lang="zh-CN" altLang="en-US" dirty="0" smtClean="0"/>
              <a:t>：控制数码管电源，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为使能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七段码显示器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：</a:t>
            </a:r>
            <a:r>
              <a:rPr lang="en-US" altLang="zh-CN" sz="3800" dirty="0">
                <a:solidFill>
                  <a:srgbClr val="FF0000"/>
                </a:solidFill>
              </a:rPr>
              <a:t>SSeg7_Dev</a:t>
            </a:r>
            <a:endParaRPr lang="zh-CN" altLang="en-US" sz="3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</a:rPr>
              <a:t>位七段码显示器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</a:t>
            </a:r>
            <a:r>
              <a:rPr lang="zh-CN" altLang="en-US" sz="2400" dirty="0" smtClean="0">
                <a:solidFill>
                  <a:prstClr val="black"/>
                </a:solidFill>
              </a:rPr>
              <a:t>的输出显示模块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本课程</a:t>
            </a:r>
            <a:r>
              <a:rPr lang="zh-CN" altLang="en-US" sz="2400" dirty="0" smtClean="0">
                <a:solidFill>
                  <a:prstClr val="black"/>
                </a:solidFill>
              </a:rPr>
              <a:t>用于调试显示和</a:t>
            </a:r>
            <a:r>
              <a:rPr lang="en-US" altLang="zh-CN" sz="2400" dirty="0" smtClean="0">
                <a:solidFill>
                  <a:prstClr val="black"/>
                </a:solidFill>
              </a:rPr>
              <a:t>CPU</a:t>
            </a:r>
            <a:r>
              <a:rPr lang="zh-CN" altLang="en-US" sz="2400" dirty="0" smtClean="0">
                <a:solidFill>
                  <a:prstClr val="black"/>
                </a:solidFill>
              </a:rPr>
              <a:t>的简单外设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</a:t>
            </a:r>
            <a:r>
              <a:rPr lang="zh-CN" altLang="en-US" sz="2400" dirty="0" smtClean="0">
                <a:solidFill>
                  <a:prstClr val="black"/>
                </a:solidFill>
              </a:rPr>
              <a:t>据：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Hexs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SW[0</a:t>
            </a:r>
            <a:r>
              <a:rPr lang="en-US" altLang="zh-CN" sz="2000" dirty="0">
                <a:solidFill>
                  <a:prstClr val="black"/>
                </a:solidFill>
              </a:rPr>
              <a:t>]=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en-US" altLang="zh-CN" sz="2000" dirty="0" smtClean="0">
                <a:solidFill>
                  <a:prstClr val="black"/>
                </a:solidFill>
              </a:rPr>
              <a:t>8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16</a:t>
            </a:r>
            <a:r>
              <a:rPr lang="zh-CN" altLang="en-US" sz="2000" dirty="0" smtClean="0">
                <a:solidFill>
                  <a:prstClr val="black"/>
                </a:solidFill>
              </a:rPr>
              <a:t>进制数，</a:t>
            </a:r>
            <a:r>
              <a:rPr lang="en-US" altLang="zh-CN" sz="2000" dirty="0">
                <a:solidFill>
                  <a:prstClr val="black"/>
                </a:solidFill>
              </a:rPr>
              <a:t> SW[0</a:t>
            </a:r>
            <a:r>
              <a:rPr lang="en-US" altLang="zh-CN" sz="2000" dirty="0" smtClean="0">
                <a:solidFill>
                  <a:prstClr val="black"/>
                </a:solidFill>
              </a:rPr>
              <a:t>]=0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，显示七段码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点阵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>
                <a:solidFill>
                  <a:prstClr val="black"/>
                </a:solidFill>
              </a:rPr>
              <a:t>SW[0]=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时：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SW[1]=1</a:t>
            </a:r>
            <a:r>
              <a:rPr lang="zh-CN" altLang="en-US" sz="1800" dirty="0" smtClean="0">
                <a:solidFill>
                  <a:prstClr val="black"/>
                </a:solidFill>
              </a:rPr>
              <a:t>高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SW[1]=0</a:t>
            </a:r>
            <a:r>
              <a:rPr lang="zh-CN" altLang="en-US" sz="1800" dirty="0" smtClean="0">
                <a:solidFill>
                  <a:prstClr val="black"/>
                </a:solidFill>
              </a:rPr>
              <a:t>低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flash</a:t>
            </a:r>
            <a:r>
              <a:rPr lang="zh-CN" altLang="en-US" sz="2000" dirty="0" smtClean="0">
                <a:solidFill>
                  <a:prstClr val="black"/>
                </a:solidFill>
              </a:rPr>
              <a:t>七码闪烁频率，由通用分频器</a:t>
            </a:r>
            <a:r>
              <a:rPr lang="en-US" altLang="zh-CN" sz="2000" dirty="0" smtClean="0">
                <a:solidFill>
                  <a:prstClr val="black"/>
                </a:solidFill>
              </a:rPr>
              <a:t>U8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Div</a:t>
            </a:r>
            <a:r>
              <a:rPr lang="en-US" altLang="zh-CN" sz="2000" dirty="0">
                <a:solidFill>
                  <a:prstClr val="black"/>
                </a:solidFill>
              </a:rPr>
              <a:t>[25</a:t>
            </a:r>
            <a:r>
              <a:rPr lang="en-US" altLang="zh-CN" sz="2000" dirty="0" smtClean="0">
                <a:solidFill>
                  <a:prstClr val="black"/>
                </a:solidFill>
              </a:rPr>
              <a:t>])</a:t>
            </a:r>
            <a:r>
              <a:rPr lang="zh-CN" altLang="en-US" sz="2000" dirty="0" smtClean="0">
                <a:solidFill>
                  <a:prstClr val="black"/>
                </a:solidFill>
              </a:rPr>
              <a:t>提供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串行扫描启动，</a:t>
            </a:r>
            <a:r>
              <a:rPr lang="en-US" altLang="zh-CN" sz="2000" dirty="0" smtClean="0">
                <a:solidFill>
                  <a:prstClr val="black"/>
                </a:solidFill>
              </a:rPr>
              <a:t>point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：七段小数点，</a:t>
            </a:r>
            <a:r>
              <a:rPr lang="en-US" altLang="zh-CN" sz="2000" dirty="0" smtClean="0">
                <a:solidFill>
                  <a:prstClr val="black"/>
                </a:solidFill>
              </a:rPr>
              <a:t>LES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：七段码使能，闪烁指示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000" dirty="0" err="1">
                <a:solidFill>
                  <a:prstClr val="black"/>
                </a:solidFill>
              </a:rPr>
              <a:t>s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eg_clk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seg_out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串行七段显示数据，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SEG_PEN=</a:t>
            </a:r>
            <a:r>
              <a:rPr lang="zh-CN" altLang="en-US" sz="2000" dirty="0" smtClean="0">
                <a:solidFill>
                  <a:prstClr val="black"/>
                </a:solidFill>
              </a:rPr>
              <a:t>使能，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核</a:t>
            </a:r>
            <a:r>
              <a:rPr lang="zh-CN" altLang="en-US" sz="2800" dirty="0">
                <a:solidFill>
                  <a:prstClr val="black"/>
                </a:solidFill>
              </a:rPr>
              <a:t>模块符号文档</a:t>
            </a:r>
            <a:r>
              <a:rPr lang="zh-CN" altLang="en-US" sz="2800" dirty="0" smtClean="0">
                <a:solidFill>
                  <a:prstClr val="black"/>
                </a:solidFill>
              </a:rPr>
              <a:t>：</a:t>
            </a:r>
            <a:r>
              <a:rPr lang="en-US" altLang="zh-CN" sz="2600" dirty="0">
                <a:solidFill>
                  <a:prstClr val="black"/>
                </a:solidFill>
              </a:rPr>
              <a:t>SSeg7_Dev.sym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由实验二优化扩展，本实验提供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82762" y="1070992"/>
            <a:ext cx="2561238" cy="24300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七段码显示器</a:t>
            </a:r>
            <a:r>
              <a:rPr lang="en-US" altLang="zh-CN" dirty="0"/>
              <a:t>IP</a:t>
            </a:r>
            <a:r>
              <a:rPr lang="zh-CN" altLang="en-US" dirty="0" smtClean="0"/>
              <a:t>核端口</a:t>
            </a:r>
            <a:r>
              <a:rPr lang="zh-CN" altLang="en-US" dirty="0"/>
              <a:t>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40" y="1287145"/>
            <a:ext cx="8229600" cy="452596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七段码显示器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核端口信号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可作为</a:t>
            </a:r>
            <a:r>
              <a:rPr lang="en-US" altLang="zh-CN" sz="2400" dirty="0">
                <a:solidFill>
                  <a:prstClr val="black"/>
                </a:solidFill>
              </a:rPr>
              <a:t>IP</a:t>
            </a:r>
            <a:r>
              <a:rPr lang="zh-CN" altLang="en-US" sz="2400" dirty="0">
                <a:solidFill>
                  <a:prstClr val="black"/>
                </a:solidFill>
              </a:rPr>
              <a:t>核调用空文档：端口</a:t>
            </a:r>
            <a:r>
              <a:rPr lang="zh-CN" altLang="en-US" sz="2400" dirty="0" smtClean="0">
                <a:solidFill>
                  <a:prstClr val="black"/>
                </a:solidFill>
              </a:rPr>
              <a:t>文档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8124" y="2668791"/>
            <a:ext cx="731520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7162" y="3149233"/>
            <a:ext cx="2561238" cy="24300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右移</a:t>
            </a:r>
            <a:r>
              <a:rPr lang="zh-CN" altLang="zh-CN" dirty="0" smtClean="0"/>
              <a:t>移位寄存器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：设计跑马灯应用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S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S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S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r>
              <a:rPr lang="zh-CN" altLang="en-US" dirty="0" smtClean="0"/>
              <a:t>波形输出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设计跑马灯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MyMarquee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ShfitReg8b</a:t>
            </a:r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1s</a:t>
            </a:r>
            <a:r>
              <a:rPr lang="zh-CN" altLang="en-US" dirty="0" smtClean="0"/>
              <a:t>作为移位寄存器驱动时钟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CreateNumber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掌握支持并行输入的移位寄存器的工作原理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设计跑马灯应用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regA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regB</a:t>
            </a:r>
            <a:r>
              <a:rPr lang="zh-CN" altLang="en-US" dirty="0" smtClean="0"/>
              <a:t>的按键自增控制输入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[2]=1</a:t>
            </a:r>
            <a:r>
              <a:rPr lang="zh-CN" altLang="en-US" dirty="0" smtClean="0"/>
              <a:t>，并行输入，将</a:t>
            </a:r>
            <a:r>
              <a:rPr lang="en-US" altLang="zh-CN" dirty="0"/>
              <a:t>{</a:t>
            </a:r>
            <a:r>
              <a:rPr lang="en-US" altLang="zh-CN" dirty="0" err="1" smtClean="0"/>
              <a:t>RegA,RegB</a:t>
            </a:r>
            <a:r>
              <a:rPr lang="en-US" altLang="zh-CN" dirty="0" smtClean="0"/>
              <a:t>}</a:t>
            </a:r>
            <a:r>
              <a:rPr lang="zh-CN" altLang="en-US" dirty="0" smtClean="0"/>
              <a:t>赋给移位寄存器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[2]=0</a:t>
            </a:r>
            <a:r>
              <a:rPr lang="zh-CN" altLang="en-US" dirty="0" smtClean="0"/>
              <a:t>，串行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循环右移移位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[4]</a:t>
            </a:r>
            <a:r>
              <a:rPr lang="zh-CN" altLang="en-US" dirty="0" smtClean="0"/>
              <a:t>作为移位寄存器的模式选择：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[4]=0</a:t>
            </a:r>
            <a:r>
              <a:rPr lang="zh-CN" altLang="en-US" dirty="0" smtClean="0"/>
              <a:t>，串行右移，串行输入值为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[3]</a:t>
            </a:r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[4]=1</a:t>
            </a:r>
            <a:r>
              <a:rPr lang="zh-CN" altLang="en-US" dirty="0" smtClean="0"/>
              <a:t>，循环右移</a:t>
            </a:r>
            <a:endParaRPr lang="en-US" altLang="zh-CN" dirty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位的移位寄存器的值用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灯表示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模块示意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407" y="2060848"/>
            <a:ext cx="67219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 smtClean="0"/>
              <a:t>	……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CreateNumber</a:t>
            </a:r>
            <a:r>
              <a:rPr lang="en-US" altLang="zh-CN" sz="2400" dirty="0"/>
              <a:t>({2'b0,btn_out},</a:t>
            </a:r>
            <a:r>
              <a:rPr lang="en-US" altLang="zh-CN" sz="2400" dirty="0" err="1"/>
              <a:t>num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ShfitReg8b s0(clk_1s, SW[2], 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LED);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DispNum</a:t>
            </a:r>
            <a:r>
              <a:rPr lang="en-US" altLang="zh-CN" sz="2400" dirty="0"/>
              <a:t> m8(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{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[7:0],LED}, 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 err="1"/>
              <a:t>endmodule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加分项实验内容与</a:t>
            </a:r>
            <a:r>
              <a:rPr lang="zh-CN" altLang="en-US" dirty="0" smtClean="0">
                <a:solidFill>
                  <a:schemeClr val="accent2"/>
                </a:solidFill>
              </a:rPr>
              <a:t>步骤  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385" cy="452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移</a:t>
            </a:r>
            <a:r>
              <a:rPr lang="zh-CN" altLang="zh-CN" dirty="0" smtClean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 smtClean="0"/>
              <a:t>设计主板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灯驱动模块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：设计主板七段数码管驱动模块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55025" cy="95440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olidFill>
                  <a:schemeClr val="accent2"/>
                </a:solidFill>
              </a:rPr>
              <a:t>设计</a:t>
            </a:r>
            <a:r>
              <a:rPr lang="en-US" altLang="zh-CN" sz="2800" dirty="0">
                <a:solidFill>
                  <a:schemeClr val="accent2"/>
                </a:solidFill>
              </a:rPr>
              <a:t>8</a:t>
            </a:r>
            <a:r>
              <a:rPr lang="zh-CN" altLang="zh-CN" sz="2800" dirty="0">
                <a:solidFill>
                  <a:schemeClr val="accent2"/>
                </a:solidFill>
              </a:rPr>
              <a:t>位带并行输入的</a:t>
            </a:r>
            <a:r>
              <a:rPr lang="zh-CN" altLang="en-US" sz="2800" dirty="0">
                <a:solidFill>
                  <a:schemeClr val="accent2"/>
                </a:solidFill>
              </a:rPr>
              <a:t>右移</a:t>
            </a:r>
            <a:r>
              <a:rPr lang="zh-CN" altLang="zh-CN" sz="2800" dirty="0">
                <a:solidFill>
                  <a:schemeClr val="accent2"/>
                </a:solidFill>
              </a:rPr>
              <a:t>移位寄存器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L </a:t>
            </a:r>
            <a:r>
              <a:rPr lang="en-US" altLang="zh-CN" sz="2400" dirty="0"/>
              <a:t>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仿真</a:t>
            </a:r>
            <a:r>
              <a:rPr lang="zh-CN" altLang="en-US" dirty="0" smtClean="0">
                <a:solidFill>
                  <a:schemeClr val="accent2"/>
                </a:solidFill>
              </a:rPr>
              <a:t>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设计主板</a:t>
            </a:r>
            <a:r>
              <a:rPr lang="en-US" altLang="zh-CN" dirty="0" smtClean="0">
                <a:solidFill>
                  <a:schemeClr val="accent2"/>
                </a:solidFill>
              </a:rPr>
              <a:t>LED</a:t>
            </a:r>
            <a:r>
              <a:rPr lang="zh-CN" altLang="en-US" dirty="0" smtClean="0">
                <a:solidFill>
                  <a:schemeClr val="accent2"/>
                </a:solidFill>
              </a:rPr>
              <a:t>灯驱动模块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LEDP2S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CreatNumber</a:t>
            </a:r>
            <a:r>
              <a:rPr lang="zh-CN" altLang="en-US" dirty="0" smtClean="0"/>
              <a:t>模块，用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位七段数码管设置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灯的初值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模块，设计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灯驱动模块</a:t>
            </a:r>
            <a:r>
              <a:rPr lang="en-US" altLang="zh-CN" dirty="0" smtClean="0"/>
              <a:t>LED_DRV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839075" cy="95440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设计主板</a:t>
            </a:r>
            <a:r>
              <a:rPr lang="en-US" altLang="zh-CN" sz="3200" dirty="0">
                <a:solidFill>
                  <a:schemeClr val="accent2"/>
                </a:solidFill>
              </a:rPr>
              <a:t>LED</a:t>
            </a:r>
            <a:r>
              <a:rPr lang="zh-CN" altLang="en-US" sz="3200" dirty="0">
                <a:solidFill>
                  <a:schemeClr val="accent2"/>
                </a:solidFill>
              </a:rPr>
              <a:t>灯驱动模块（</a:t>
            </a:r>
            <a:r>
              <a:rPr lang="en-US" altLang="zh-CN" sz="3200" dirty="0" smtClean="0">
                <a:solidFill>
                  <a:schemeClr val="accent2"/>
                </a:solidFill>
              </a:rPr>
              <a:t>2</a:t>
            </a:r>
            <a:r>
              <a:rPr lang="zh-CN" altLang="en-US" sz="3200" dirty="0" smtClean="0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[3]</a:t>
            </a:r>
            <a:r>
              <a:rPr lang="zh-CN" altLang="en-US" dirty="0" smtClean="0"/>
              <a:t>作为自增按键，设置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位七段数码管的初值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设计主板七段数码管驱动模块</a:t>
            </a:r>
            <a:endParaRPr lang="zh-CN" altLang="en-US" sz="32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SEGP2S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模块，设计主板七段数码管驱动模块</a:t>
            </a:r>
            <a:r>
              <a:rPr lang="en-US" altLang="zh-CN" dirty="0" smtClean="0"/>
              <a:t>SEG_DRV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063865" cy="95440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设计</a:t>
            </a:r>
            <a:r>
              <a:rPr lang="zh-CN" altLang="en-US" sz="3200" dirty="0" smtClean="0">
                <a:solidFill>
                  <a:schemeClr val="accent2"/>
                </a:solidFill>
              </a:rPr>
              <a:t>主板七段数码管驱动模块</a:t>
            </a:r>
            <a:r>
              <a:rPr lang="en-US" altLang="zh-CN" sz="3200" dirty="0" smtClean="0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</a:t>
            </a:r>
            <a:r>
              <a:rPr lang="zh-CN" altLang="en-US" dirty="0" smtClean="0"/>
              <a:t>验证</a:t>
            </a:r>
          </a:p>
          <a:p>
            <a:pPr lvl="1"/>
            <a:r>
              <a:rPr lang="zh-CN" altLang="en-US" dirty="0" smtClean="0"/>
              <a:t>将主板七段数码管设成显示“</a:t>
            </a:r>
            <a:r>
              <a:rPr lang="en-US" altLang="zh-CN" dirty="0" smtClean="0"/>
              <a:t>01234567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移位寄存器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带并行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的移位寄存器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</a:t>
            </a:r>
            <a:r>
              <a:rPr lang="zh-CN" altLang="en-US" dirty="0" smtClean="0"/>
              <a:t>采用锁存器</a:t>
            </a:r>
            <a:endParaRPr lang="zh-CN" altLang="en-US" dirty="0"/>
          </a:p>
          <a:p>
            <a:r>
              <a:rPr lang="zh-CN" altLang="en-US" dirty="0"/>
              <a:t>数据移动方式：左移、</a:t>
            </a:r>
            <a:r>
              <a:rPr lang="zh-CN" altLang="en-US" dirty="0" smtClean="0"/>
              <a:t>右移、循环移位</a:t>
            </a:r>
            <a:endParaRPr lang="zh-CN" altLang="en-US" dirty="0"/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串行输入右移移位寄存器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 smtClean="0"/>
              <a:t>触发器构成</a:t>
            </a:r>
            <a:r>
              <a:rPr lang="zh-CN" altLang="en-US" dirty="0"/>
              <a:t>串行输入</a:t>
            </a:r>
            <a:r>
              <a:rPr lang="zh-CN" altLang="en-US" dirty="0" smtClean="0"/>
              <a:t>的右移移位寄存器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1784985" imgH="580390" progId="Visio.Drawing.11">
                  <p:embed/>
                </p:oleObj>
              </mc:Choice>
              <mc:Fallback>
                <p:oleObj name="Visio" r:id="rId3" imgW="1784985" imgH="58039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循环右移移位寄存器</a:t>
            </a:r>
            <a:endParaRPr lang="zh-CN" altLang="en-US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3" imgW="1784985" imgH="580390" progId="Visio.Drawing.11">
                  <p:embed/>
                </p:oleObj>
              </mc:Choice>
              <mc:Fallback>
                <p:oleObj name="Visio" r:id="rId3" imgW="1784985" imgH="58039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1446</Words>
  <Application>Microsoft Office PowerPoint</Application>
  <PresentationFormat>全屏显示(4:3)</PresentationFormat>
  <Paragraphs>351</Paragraphs>
  <Slides>41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黑体</vt:lpstr>
      <vt:lpstr>华文行楷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Bitmap Image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带并行输入的右移移位寄存器</vt:lpstr>
      <vt:lpstr>带并行输入的8位右移移位寄存器</vt:lpstr>
      <vt:lpstr>并行－串行转换器（1）</vt:lpstr>
      <vt:lpstr>并行－串行转换器（2）</vt:lpstr>
      <vt:lpstr>总结：并行－串行转换器工作过程</vt:lpstr>
      <vt:lpstr>接口说明：主板LED灯</vt:lpstr>
      <vt:lpstr>74LV164A</vt:lpstr>
      <vt:lpstr>74LV164A</vt:lpstr>
      <vt:lpstr>引脚约束：主板LED灯</vt:lpstr>
      <vt:lpstr>LED并行显示模块M6：SPIO</vt:lpstr>
      <vt:lpstr>LED并行显示模块IP核端口信号</vt:lpstr>
      <vt:lpstr>接口说明：主板七段数码管</vt:lpstr>
      <vt:lpstr>引脚约束：主板LED灯</vt:lpstr>
      <vt:lpstr>七段码显示器IP核M3：SSeg7_Dev</vt:lpstr>
      <vt:lpstr>七段码显示器IP核端口信号</vt:lpstr>
      <vt:lpstr>实验内容与步骤</vt:lpstr>
      <vt:lpstr>设计8位带并行输入的右移移位寄存器</vt:lpstr>
      <vt:lpstr>激励代码</vt:lpstr>
      <vt:lpstr>仿真波形输出</vt:lpstr>
      <vt:lpstr>设计跑马灯应用（1）</vt:lpstr>
      <vt:lpstr>设计跑马灯应用（2）</vt:lpstr>
      <vt:lpstr>Top模块示意</vt:lpstr>
      <vt:lpstr>加分项实验内容与步骤  </vt:lpstr>
      <vt:lpstr>设计8位带并行输入的右移移位寄存器</vt:lpstr>
      <vt:lpstr>激励代码</vt:lpstr>
      <vt:lpstr>仿真波形输出</vt:lpstr>
      <vt:lpstr>设计主板LED灯驱动模块 </vt:lpstr>
      <vt:lpstr>设计主板LED灯驱动模块（2）</vt:lpstr>
      <vt:lpstr>设计主板七段数码管驱动模块</vt:lpstr>
      <vt:lpstr>设计主板七段数码管驱动模块(2)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lenovo</cp:lastModifiedBy>
  <cp:revision>436</cp:revision>
  <dcterms:created xsi:type="dcterms:W3CDTF">2011-08-03T07:44:00Z</dcterms:created>
  <dcterms:modified xsi:type="dcterms:W3CDTF">2020-12-23T15:07:18Z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