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8"/>
  </p:notesMasterIdLst>
  <p:sldIdLst>
    <p:sldId id="256" r:id="rId5"/>
    <p:sldId id="270" r:id="rId6"/>
    <p:sldId id="271" r:id="rId7"/>
    <p:sldId id="272" r:id="rId8"/>
    <p:sldId id="273" r:id="rId9"/>
    <p:sldId id="274" r:id="rId10"/>
    <p:sldId id="339" r:id="rId11"/>
    <p:sldId id="296" r:id="rId12"/>
    <p:sldId id="297" r:id="rId13"/>
    <p:sldId id="298" r:id="rId14"/>
    <p:sldId id="303" r:id="rId15"/>
    <p:sldId id="299" r:id="rId16"/>
    <p:sldId id="304" r:id="rId17"/>
    <p:sldId id="319" r:id="rId19"/>
    <p:sldId id="300" r:id="rId20"/>
    <p:sldId id="301" r:id="rId21"/>
    <p:sldId id="284" r:id="rId22"/>
    <p:sldId id="285" r:id="rId23"/>
    <p:sldId id="286" r:id="rId24"/>
    <p:sldId id="289" r:id="rId25"/>
    <p:sldId id="290" r:id="rId26"/>
    <p:sldId id="287" r:id="rId27"/>
    <p:sldId id="288" r:id="rId28"/>
    <p:sldId id="302" r:id="rId29"/>
    <p:sldId id="295" r:id="rId30"/>
    <p:sldId id="305" r:id="rId31"/>
    <p:sldId id="333" r:id="rId32"/>
    <p:sldId id="334" r:id="rId33"/>
    <p:sldId id="335" r:id="rId34"/>
    <p:sldId id="336" r:id="rId35"/>
    <p:sldId id="337" r:id="rId36"/>
    <p:sldId id="269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0"/>
    <p:restoredTop sz="82646"/>
  </p:normalViewPr>
  <p:slideViewPr>
    <p:cSldViewPr showGuides="1">
      <p:cViewPr varScale="1">
        <p:scale>
          <a:sx n="96" d="100"/>
          <a:sy n="96" d="100"/>
        </p:scale>
        <p:origin x="20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21FA232E-0D23-E744-A2E7-48CC2B10A8E9}" type="datetimeFigureOut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二级</a:t>
            </a:r>
            <a:endParaRPr lang="zh-CN" altLang="en-US"/>
          </a:p>
          <a:p>
            <a:pPr lvl="2" indent="0"/>
            <a:r>
              <a:rPr lang="zh-CN" altLang="en-US"/>
              <a:t>三级</a:t>
            </a:r>
            <a:endParaRPr lang="zh-CN" altLang="en-US"/>
          </a:p>
          <a:p>
            <a:pPr lvl="3" indent="0"/>
            <a:r>
              <a:rPr lang="zh-CN" altLang="en-US"/>
              <a:t>四级</a:t>
            </a:r>
            <a:endParaRPr lang="zh-CN" altLang="en-US"/>
          </a:p>
          <a:p>
            <a:pPr lvl="4" indent="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9B3A588-43E9-AC44-AC90-AB7B6B5540F3}" type="slidenum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" y="0"/>
            <a:ext cx="91027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581025"/>
            <a:ext cx="1368425" cy="55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6308725"/>
            <a:ext cx="7888288" cy="18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38" y="0"/>
            <a:ext cx="91027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5288" y="581025"/>
            <a:ext cx="1368425" cy="55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550" y="6308725"/>
            <a:ext cx="7888288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fontAlgn="auto"/>
            <a:r>
              <a:rPr lang="zh-CN" altLang="en-US" strike="noStrike" noProof="1" dirty="0" smtClean="0"/>
              <a:t>目录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将图片拖动到占位符，或单击添加图标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fontAlgn="auto"/>
            <a:r>
              <a:rPr lang="zh-CN" altLang="en-US" strike="noStrike" noProof="1" dirty="0" smtClean="0"/>
              <a:t>目录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将图片拖动到占位符，或单击添加图标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wrap="none" lIns="91425" tIns="45712" rIns="91425" bIns="45712" anchor="ctr">
            <a:spAutoFit/>
          </a:bodyPr>
          <a:p>
            <a:pPr lvl="0" inden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wrap="none" lIns="91425" tIns="45712" rIns="91425" bIns="45712" anchor="ctr">
            <a:spAutoFit/>
          </a:bodyPr>
          <a:p>
            <a:pPr lvl="0" inden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076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4.jpe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038" y="549275"/>
            <a:ext cx="8134350" cy="1727200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4000" b="1" strike="noStrike" noProof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strike="noStrike" noProof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313" y="3284538"/>
            <a:ext cx="8420100" cy="3049588"/>
          </a:xfrm>
        </p:spPr>
        <p:txBody>
          <a:bodyPr>
            <a:normAutofit lnSpcReduction="10000"/>
          </a:bodyPr>
          <a:lstStyle/>
          <a:p>
            <a:pPr fontAlgn="auto">
              <a:spcBef>
                <a:spcPct val="0"/>
              </a:spcBef>
            </a:pP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strike="noStrike" noProof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strike="noStrike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zh-CN" altLang="en-US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电话：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15336522915</a:t>
            </a:r>
            <a:endParaRPr lang="zh-CN" altLang="en-US" sz="2800" strike="noStrike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en-US" altLang="zh-CN" sz="2800" strike="noStrike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strike="noStrike" noProof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zh-CN" altLang="en-US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strike="noStrike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spcBef>
                <a:spcPct val="0"/>
              </a:spcBef>
            </a:pPr>
            <a:r>
              <a:rPr lang="en-US" altLang="zh-CN" sz="2800" strike="noStrike" noProof="1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strike="noStrike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strike="noStrike" noProof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spcBef>
                <a:spcPct val="0"/>
              </a:spcBef>
            </a:pP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15</a:t>
            </a: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b="1" strike="noStrike" noProof="1" dirty="0">
              <a:latin typeface="+mj-lt"/>
            </a:endParaRPr>
          </a:p>
        </p:txBody>
      </p:sp>
      <p:sp>
        <p:nvSpPr>
          <p:cNvPr id="7171" name="TextBox 3"/>
          <p:cNvSpPr txBox="1"/>
          <p:nvPr/>
        </p:nvSpPr>
        <p:spPr>
          <a:xfrm>
            <a:off x="608013" y="1916113"/>
            <a:ext cx="828040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6.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七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段数码管显示译码器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5" name="对象 67"/>
          <p:cNvGraphicFramePr/>
          <p:nvPr/>
        </p:nvGraphicFramePr>
        <p:xfrm>
          <a:off x="4619625" y="3252788"/>
          <a:ext cx="44989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133975" imgH="1905000" progId="Paint.Picture">
                  <p:embed/>
                </p:oleObj>
              </mc:Choice>
              <mc:Fallback>
                <p:oleObj name="" r:id="rId1" imgW="5133975" imgH="19050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9625" y="3252788"/>
                        <a:ext cx="4498975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805863" cy="95408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>
                <a:latin typeface="+mj-lt"/>
              </a:rPr>
              <a:t>Hex to 7-segment decoder: Simplifying</a:t>
            </a:r>
            <a:endParaRPr lang="zh-CN" altLang="en-US" strike="noStrike" noProof="1" dirty="0">
              <a:latin typeface="+mj-lt"/>
            </a:endParaRPr>
          </a:p>
        </p:txBody>
      </p:sp>
      <p:graphicFrame>
        <p:nvGraphicFramePr>
          <p:cNvPr id="5" name="内容占位符 3"/>
          <p:cNvGraphicFramePr/>
          <p:nvPr/>
        </p:nvGraphicFramePr>
        <p:xfrm>
          <a:off x="512763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2189163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/>
          <p:nvPr/>
        </p:nvGraphicFramePr>
        <p:xfrm>
          <a:off x="3838575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3"/>
          <p:cNvGraphicFramePr/>
          <p:nvPr/>
        </p:nvGraphicFramePr>
        <p:xfrm>
          <a:off x="5486400" y="178911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3"/>
          <p:cNvGraphicFramePr/>
          <p:nvPr/>
        </p:nvGraphicFramePr>
        <p:xfrm>
          <a:off x="7196138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3"/>
          <p:cNvGraphicFramePr/>
          <p:nvPr>
            <p:custDataLst>
              <p:tags r:id="rId3"/>
            </p:custDataLst>
          </p:nvPr>
        </p:nvGraphicFramePr>
        <p:xfrm>
          <a:off x="552450" y="4854575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3"/>
          <p:cNvGraphicFramePr/>
          <p:nvPr>
            <p:custDataLst>
              <p:tags r:id="rId4"/>
            </p:custDataLst>
          </p:nvPr>
        </p:nvGraphicFramePr>
        <p:xfrm>
          <a:off x="2316163" y="4851400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576" name="组合 11"/>
          <p:cNvGrpSpPr/>
          <p:nvPr/>
        </p:nvGrpSpPr>
        <p:grpSpPr>
          <a:xfrm>
            <a:off x="103188" y="1395413"/>
            <a:ext cx="368300" cy="369887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a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79" name="组合 14"/>
          <p:cNvGrpSpPr/>
          <p:nvPr/>
        </p:nvGrpSpPr>
        <p:grpSpPr>
          <a:xfrm>
            <a:off x="1736725" y="1373188"/>
            <a:ext cx="417513" cy="396875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b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82" name="组合 17"/>
          <p:cNvGrpSpPr/>
          <p:nvPr/>
        </p:nvGrpSpPr>
        <p:grpSpPr>
          <a:xfrm>
            <a:off x="3468688" y="1363663"/>
            <a:ext cx="369887" cy="369887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c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85" name="组合 20"/>
          <p:cNvGrpSpPr/>
          <p:nvPr/>
        </p:nvGrpSpPr>
        <p:grpSpPr>
          <a:xfrm>
            <a:off x="5102225" y="1341438"/>
            <a:ext cx="417513" cy="396875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d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88" name="组合 23"/>
          <p:cNvGrpSpPr/>
          <p:nvPr/>
        </p:nvGrpSpPr>
        <p:grpSpPr>
          <a:xfrm>
            <a:off x="6780213" y="1341438"/>
            <a:ext cx="404812" cy="392112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e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91" name="组合 26"/>
          <p:cNvGrpSpPr/>
          <p:nvPr/>
        </p:nvGrpSpPr>
        <p:grpSpPr>
          <a:xfrm>
            <a:off x="223838" y="4481513"/>
            <a:ext cx="369887" cy="369887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f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94" name="组合 29"/>
          <p:cNvGrpSpPr/>
          <p:nvPr/>
        </p:nvGrpSpPr>
        <p:grpSpPr>
          <a:xfrm>
            <a:off x="1858963" y="4459288"/>
            <a:ext cx="415925" cy="398462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g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625" y="3351354"/>
            <a:ext cx="4724400" cy="276999"/>
          </a:xfrm>
          <a:prstGeom prst="rect">
            <a:avLst/>
          </a:prstGeom>
          <a:blipFill rotWithShape="0">
            <a:blip r:embed="rId5"/>
            <a:stretch>
              <a:fillRect l="-2194" t="-28889" r="-1161" b="-5111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34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3925085"/>
            <a:ext cx="3978322" cy="246221"/>
          </a:xfrm>
          <a:prstGeom prst="rect">
            <a:avLst/>
          </a:prstGeom>
          <a:blipFill rotWithShape="0">
            <a:blip r:embed="rId6"/>
            <a:stretch>
              <a:fillRect l="-3221" t="-32500" r="-1994" b="-70000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276600" y="2151063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813" y="2538413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7088" y="2543175"/>
            <a:ext cx="373063" cy="296863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4225" y="2538413"/>
            <a:ext cx="280988" cy="277813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625" y="2538413"/>
            <a:ext cx="576263" cy="2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3875" y="2173288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8363" y="1812925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69950" y="2557463"/>
            <a:ext cx="290513" cy="2730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6025" y="2933700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550" y="1816100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00" y="2533650"/>
            <a:ext cx="373063" cy="295275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463"/>
            <a:ext cx="360363" cy="249238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3925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3113" y="1836738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213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213" y="2944813"/>
            <a:ext cx="290513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2925"/>
            <a:ext cx="620713" cy="633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9000" y="2151063"/>
            <a:ext cx="576263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4425" y="1665288"/>
            <a:ext cx="471488" cy="312738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131" y="2967831"/>
            <a:ext cx="379413" cy="263525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113" y="4905375"/>
            <a:ext cx="57785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200" y="4916488"/>
            <a:ext cx="577850" cy="27781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113" y="4851400"/>
            <a:ext cx="255588" cy="6794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400" y="5616575"/>
            <a:ext cx="290513" cy="2730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138" y="4892675"/>
            <a:ext cx="576263" cy="2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0538" y="5284788"/>
            <a:ext cx="290513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6163" y="5616575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763" y="2198688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3" name="文本框 1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99" y="4238573"/>
            <a:ext cx="3235963" cy="285720"/>
          </a:xfrm>
          <a:prstGeom prst="rect">
            <a:avLst/>
          </a:prstGeom>
          <a:blipFill rotWithShape="0">
            <a:blip r:embed="rId7"/>
            <a:stretch>
              <a:fillRect l="-1883" t="-27660" b="-4468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4" name="文本框 1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3556" y="4526550"/>
            <a:ext cx="4724400" cy="276999"/>
          </a:xfrm>
          <a:prstGeom prst="rect">
            <a:avLst/>
          </a:prstGeom>
          <a:blipFill rotWithShape="0">
            <a:blip r:embed="rId8"/>
            <a:stretch>
              <a:fillRect t="-28889" r="-3742" b="-5111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5" name="文本框 1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85858" y="4889488"/>
            <a:ext cx="2858687" cy="276999"/>
          </a:xfrm>
          <a:prstGeom prst="rect">
            <a:avLst/>
          </a:prstGeom>
          <a:blipFill rotWithShape="0">
            <a:blip r:embed="rId9"/>
            <a:stretch>
              <a:fillRect l="-213" t="-26087" b="-50000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6" name="文本框 1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50254" y="5269626"/>
            <a:ext cx="3996291" cy="276999"/>
          </a:xfrm>
          <a:prstGeom prst="rect">
            <a:avLst/>
          </a:prstGeom>
          <a:blipFill rotWithShape="0">
            <a:blip r:embed="rId10"/>
            <a:stretch>
              <a:fillRect l="-1829" t="-26087" r="-762" b="-50000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7" name="文本框 1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91799" y="5649764"/>
            <a:ext cx="3350720" cy="276999"/>
          </a:xfrm>
          <a:prstGeom prst="rect">
            <a:avLst/>
          </a:prstGeom>
          <a:blipFill rotWithShape="0">
            <a:blip r:embed="rId11"/>
            <a:stretch>
              <a:fillRect l="-3818" t="-28889" r="-9273" b="-5111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graphicFrame>
        <p:nvGraphicFramePr>
          <p:cNvPr id="16632" name="内容占位符 69"/>
          <p:cNvGraphicFramePr>
            <a:graphicFrameLocks noGrp="1" noChangeAspect="1"/>
          </p:cNvGraphicFramePr>
          <p:nvPr>
            <p:ph idx="1"/>
          </p:nvPr>
        </p:nvGraphicFramePr>
        <p:xfrm>
          <a:off x="1003300" y="3629025"/>
          <a:ext cx="291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2914650" imgH="314325" progId="Paint.Picture">
                  <p:embed/>
                </p:oleObj>
              </mc:Choice>
              <mc:Fallback>
                <p:oleObj name="" r:id="rId12" imgW="2914650" imgH="3143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3300" y="3629025"/>
                        <a:ext cx="2914650" cy="314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33" name="对象 2"/>
          <p:cNvGraphicFramePr/>
          <p:nvPr/>
        </p:nvGraphicFramePr>
        <p:xfrm>
          <a:off x="6816725" y="6105525"/>
          <a:ext cx="17351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1733550" imgH="504825" progId="Paint.Picture">
                  <p:embed/>
                </p:oleObj>
              </mc:Choice>
              <mc:Fallback>
                <p:oleObj name="" r:id="rId14" imgW="1733550" imgH="5048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16725" y="6105525"/>
                        <a:ext cx="17351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 err="1" smtClean="0"/>
              <a:t>a,b</a:t>
            </a:r>
            <a:r>
              <a:rPr lang="zh-CN" altLang="en-US" strike="noStrike" noProof="1" dirty="0" smtClean="0"/>
              <a:t>真值表说明</a:t>
            </a:r>
            <a:endParaRPr lang="zh-CN" altLang="en-US" strike="noStrike" noProof="1" dirty="0"/>
          </a:p>
        </p:txBody>
      </p:sp>
      <p:pic>
        <p:nvPicPr>
          <p:cNvPr id="1741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38" y="1484313"/>
            <a:ext cx="3168650" cy="4525962"/>
          </a:xfrm>
        </p:spPr>
      </p:pic>
      <p:pic>
        <p:nvPicPr>
          <p:cNvPr id="1741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3" y="1743075"/>
            <a:ext cx="2873375" cy="426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1341438"/>
            <a:ext cx="2771775" cy="51816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3" name="对象 2"/>
          <p:cNvGraphicFramePr/>
          <p:nvPr/>
        </p:nvGraphicFramePr>
        <p:xfrm>
          <a:off x="33338" y="3659188"/>
          <a:ext cx="3178175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5353050" imgH="3514725" progId="Paint.Picture">
                  <p:embed/>
                </p:oleObj>
              </mc:Choice>
              <mc:Fallback>
                <p:oleObj name="" r:id="rId4" imgW="5353050" imgH="35147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8" y="3659188"/>
                        <a:ext cx="3178175" cy="267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445500" cy="954088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trike="noStrike" noProof="1" dirty="0"/>
              <a:t>Hex to 7-segment decoder Schematic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400" strike="noStrike" noProof="1" dirty="0"/>
              <a:t>兼容</a:t>
            </a:r>
            <a:r>
              <a:rPr lang="en-US" altLang="zh-CN" sz="2400" strike="noStrike" noProof="1" dirty="0"/>
              <a:t>MC14495</a:t>
            </a:r>
            <a:endParaRPr lang="en-US" altLang="zh-CN" sz="2400" strike="noStrike" noProof="1" dirty="0"/>
          </a:p>
          <a:p>
            <a:pPr lvl="1" fontAlgn="auto"/>
            <a:r>
              <a:rPr lang="zh-CN" altLang="en-US" sz="2000" strike="noStrike" noProof="1" dirty="0"/>
              <a:t>省略</a:t>
            </a:r>
            <a:r>
              <a:rPr lang="en-US" altLang="zh-CN" sz="2000" strike="noStrike" noProof="1" dirty="0"/>
              <a:t>VCR(Pin11)</a:t>
            </a:r>
            <a:r>
              <a:rPr lang="zh-CN" altLang="en-US" sz="2000" strike="noStrike" noProof="1" dirty="0"/>
              <a:t>和</a:t>
            </a:r>
            <a:r>
              <a:rPr lang="en-US" altLang="zh-CN" sz="2000" strike="noStrike" noProof="1" dirty="0" err="1"/>
              <a:t>h+i</a:t>
            </a:r>
            <a:r>
              <a:rPr lang="en-US" altLang="zh-CN" sz="2000" strike="noStrike" noProof="1" dirty="0"/>
              <a:t>(Pin4)</a:t>
            </a:r>
            <a:r>
              <a:rPr lang="zh-CN" altLang="en-US" sz="2000" strike="noStrike" noProof="1" dirty="0"/>
              <a:t>功能</a:t>
            </a:r>
            <a:endParaRPr lang="zh-CN" altLang="en-US" sz="2000" strike="noStrike" noProof="1" dirty="0"/>
          </a:p>
          <a:p>
            <a:pPr fontAlgn="auto"/>
            <a:endParaRPr lang="zh-CN" altLang="en-US" sz="2400" strike="noStrike" noProof="1" dirty="0"/>
          </a:p>
        </p:txBody>
      </p:sp>
      <p:grpSp>
        <p:nvGrpSpPr>
          <p:cNvPr id="18435" name="组合 4"/>
          <p:cNvGrpSpPr/>
          <p:nvPr/>
        </p:nvGrpSpPr>
        <p:grpSpPr>
          <a:xfrm>
            <a:off x="0" y="2349500"/>
            <a:ext cx="9144000" cy="3941763"/>
            <a:chOff x="-25326" y="1988840"/>
            <a:chExt cx="9144000" cy="3941655"/>
          </a:xfrm>
        </p:grpSpPr>
        <p:pic>
          <p:nvPicPr>
            <p:cNvPr id="1843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844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d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e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g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0000CC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enable</a:t>
              </a:r>
              <a:endParaRPr lang="zh-CN" altLang="en-US" sz="2400" dirty="0">
                <a:solidFill>
                  <a:srgbClr val="0000C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84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268413"/>
            <a:ext cx="2459038" cy="1684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518525" cy="954088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trike="noStrike" noProof="1" dirty="0"/>
              <a:t>Hex to 7-segment decoder Schematic</a:t>
            </a:r>
            <a:endParaRPr lang="zh-CN" altLang="en-US" strike="noStrike" noProof="1" dirty="0"/>
          </a:p>
        </p:txBody>
      </p:sp>
      <p:pic>
        <p:nvPicPr>
          <p:cNvPr id="1945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112" y="1628775"/>
            <a:ext cx="9001125" cy="42497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775" y="242888"/>
            <a:ext cx="7653338" cy="954088"/>
          </a:xfrm>
        </p:spPr>
        <p:txBody>
          <a:bodyPr>
            <a:normAutofit/>
          </a:bodyPr>
          <a:p>
            <a:pPr fontAlgn="auto"/>
            <a:r>
              <a:rPr lang="en-US" altLang="zh-CN" strike="noStrike" noProof="1"/>
              <a:t>schematic  Sheet </a:t>
            </a:r>
            <a:r>
              <a:rPr lang="zh-CN" altLang="en-US" strike="noStrike" noProof="1"/>
              <a:t>改变尺寸大小</a:t>
            </a:r>
            <a:endParaRPr lang="zh-CN" altLang="en-US" strike="noStrike" noProof="1"/>
          </a:p>
        </p:txBody>
      </p:sp>
      <p:graphicFrame>
        <p:nvGraphicFramePr>
          <p:cNvPr id="21506" name="内容占位符 6"/>
          <p:cNvGraphicFramePr>
            <a:graphicFrameLocks noGrp="1" noChangeAspect="1"/>
          </p:cNvGraphicFramePr>
          <p:nvPr>
            <p:ph idx="1"/>
          </p:nvPr>
        </p:nvGraphicFramePr>
        <p:xfrm>
          <a:off x="552450" y="1600200"/>
          <a:ext cx="80375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372475" imgH="4714875" progId="Paint.Picture">
                  <p:embed/>
                </p:oleObj>
              </mc:Choice>
              <mc:Fallback>
                <p:oleObj name="" r:id="rId1" imgW="8372475" imgH="47148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1600200"/>
                        <a:ext cx="8037513" cy="4525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文本框 2"/>
          <p:cNvSpPr txBox="1"/>
          <p:nvPr/>
        </p:nvSpPr>
        <p:spPr>
          <a:xfrm>
            <a:off x="746125" y="1338263"/>
            <a:ext cx="7138988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双击空白画布处，出现下面窗口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>
                <a:ea typeface="黑体" panose="02010609060101010101" pitchFamily="49" charset="-122"/>
              </a:rPr>
              <a:t>多位七段数码管显示原理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4857750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2400" strike="noStrike" noProof="1" dirty="0"/>
              <a:t>静态显示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每个</a:t>
            </a:r>
            <a:r>
              <a:rPr lang="en-US" altLang="zh-CN" sz="2000" strike="noStrike" noProof="1" dirty="0"/>
              <a:t>7</a:t>
            </a:r>
            <a:r>
              <a:rPr lang="zh-CN" altLang="en-US" sz="2000" strike="noStrike" noProof="1" dirty="0"/>
              <a:t>段码对应一个显示译码电路</a:t>
            </a:r>
            <a:endParaRPr lang="zh-CN" altLang="en-US" sz="2000" strike="noStrike" noProof="1" dirty="0"/>
          </a:p>
          <a:p>
            <a:pPr fontAlgn="auto"/>
            <a:r>
              <a:rPr lang="zh-CN" altLang="en-US" sz="2400" strike="noStrike" noProof="1" dirty="0"/>
              <a:t>动态扫描显示：时分复用显示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利用人眼视觉残留</a:t>
            </a:r>
            <a:endParaRPr lang="zh-CN" altLang="en-US" sz="2000" strike="noStrike" noProof="1" dirty="0"/>
          </a:p>
          <a:p>
            <a:pPr lvl="1" fontAlgn="auto"/>
            <a:r>
              <a:rPr lang="zh-CN" altLang="en-US" sz="2000" strike="noStrike" noProof="1" dirty="0"/>
              <a:t>一个</a:t>
            </a:r>
            <a:r>
              <a:rPr lang="en-US" altLang="zh-CN" sz="2000" strike="noStrike" noProof="1" dirty="0"/>
              <a:t>7</a:t>
            </a:r>
            <a:r>
              <a:rPr lang="zh-CN" altLang="en-US" sz="2000" strike="noStrike" noProof="1" dirty="0"/>
              <a:t>段码译码电路分时为每个</a:t>
            </a:r>
            <a:r>
              <a:rPr lang="en-US" altLang="zh-CN" sz="2000" strike="noStrike" noProof="1" dirty="0"/>
              <a:t>7</a:t>
            </a:r>
            <a:r>
              <a:rPr lang="zh-CN" altLang="en-US" sz="2000" strike="noStrike" noProof="1" dirty="0"/>
              <a:t>段码提供译码</a:t>
            </a:r>
            <a:endParaRPr lang="zh-CN" altLang="en-US" sz="2000" strike="noStrike" noProof="1" dirty="0"/>
          </a:p>
          <a:p>
            <a:pPr fontAlgn="auto"/>
            <a:r>
              <a:rPr lang="zh-CN" altLang="en-US" sz="2400" strike="noStrike" noProof="1" dirty="0"/>
              <a:t>控制时序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用定时计数信号控制公共极，分时输出对应七段码的显示信号</a:t>
            </a:r>
            <a:r>
              <a:rPr lang="zh-CN" altLang="en-US" sz="2000" strike="noStrike" noProof="1" dirty="0" smtClean="0"/>
              <a:t>：</a:t>
            </a:r>
            <a:r>
              <a:rPr lang="zh-CN" altLang="en-US" sz="2000" strike="noStrike" noProof="1" dirty="0"/>
              <a:t>	 </a:t>
            </a:r>
            <a:r>
              <a:rPr lang="zh-CN" altLang="en-US" sz="2000" strike="noStrike" noProof="1" dirty="0">
                <a:solidFill>
                  <a:srgbClr val="FF0000"/>
                </a:solidFill>
              </a:rPr>
              <a:t>动态扫描</a:t>
            </a:r>
            <a:endParaRPr lang="zh-CN" altLang="en-US" sz="2000" strike="noStrike" noProof="1" dirty="0">
              <a:solidFill>
                <a:srgbClr val="FF0000"/>
              </a:solidFill>
            </a:endParaRPr>
          </a:p>
          <a:p>
            <a:pPr fontAlgn="auto"/>
            <a:r>
              <a:rPr lang="en-US" altLang="zh-CN" sz="2400" strike="noStrike" noProof="1" dirty="0"/>
              <a:t>4</a:t>
            </a:r>
            <a:r>
              <a:rPr lang="zh-CN" altLang="en-US" sz="2400" strike="noStrike" noProof="1" dirty="0"/>
              <a:t>位七段码结构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正极：公共端</a:t>
            </a:r>
            <a:endParaRPr lang="zh-CN" altLang="en-US" sz="2000" strike="noStrike" noProof="1" dirty="0"/>
          </a:p>
          <a:p>
            <a:pPr lvl="1" fontAlgn="auto"/>
            <a:r>
              <a:rPr lang="zh-CN" altLang="en-US" sz="2000" strike="noStrike" noProof="1" dirty="0"/>
              <a:t>七段信号并联</a:t>
            </a:r>
            <a:endParaRPr lang="zh-CN" altLang="en-US" sz="2000" strike="noStrike" noProof="1" dirty="0"/>
          </a:p>
          <a:p>
            <a:pPr fontAlgn="auto"/>
            <a:endParaRPr lang="zh-CN" altLang="en-US" sz="2400" strike="noStrike" noProof="1" dirty="0"/>
          </a:p>
        </p:txBody>
      </p:sp>
      <p:pic>
        <p:nvPicPr>
          <p:cNvPr id="2253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4464050"/>
            <a:ext cx="6256337" cy="2205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3808413" y="4464050"/>
            <a:ext cx="4833938" cy="233363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2843213" y="5111750"/>
            <a:ext cx="388938" cy="1266825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534" name="矩形 6"/>
          <p:cNvSpPr/>
          <p:nvPr/>
        </p:nvSpPr>
        <p:spPr>
          <a:xfrm>
            <a:off x="5751513" y="4389438"/>
            <a:ext cx="858837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590550" indent="-533400"/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655763"/>
            <a:ext cx="6248400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>
                <a:ea typeface="黑体" panose="02010609060101010101" pitchFamily="49" charset="-122"/>
              </a:rPr>
              <a:t>分时控制示意</a:t>
            </a:r>
            <a:endParaRPr lang="zh-CN" altLang="en-US" strike="noStrike" noProof="1" dirty="0"/>
          </a:p>
        </p:txBody>
      </p:sp>
      <p:pic>
        <p:nvPicPr>
          <p:cNvPr id="235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0975" y="1412875"/>
            <a:ext cx="5189538" cy="2879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2988" y="4337050"/>
          <a:ext cx="7408862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677795" imgH="1016000" progId="Visio.Drawing.11">
                  <p:embed/>
                </p:oleObj>
              </mc:Choice>
              <mc:Fallback>
                <p:oleObj name="" r:id="rId2" imgW="2677795" imgH="10160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4337050"/>
                        <a:ext cx="7408862" cy="233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2"/>
          <p:cNvSpPr txBox="1"/>
          <p:nvPr/>
        </p:nvSpPr>
        <p:spPr>
          <a:xfrm>
            <a:off x="5503863" y="1565275"/>
            <a:ext cx="592137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文本框 7"/>
          <p:cNvSpPr txBox="1"/>
          <p:nvPr/>
        </p:nvSpPr>
        <p:spPr>
          <a:xfrm>
            <a:off x="4930775" y="1971675"/>
            <a:ext cx="59372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文本框 8"/>
          <p:cNvSpPr txBox="1"/>
          <p:nvPr/>
        </p:nvSpPr>
        <p:spPr>
          <a:xfrm>
            <a:off x="4278313" y="2608263"/>
            <a:ext cx="5937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文本框 9"/>
          <p:cNvSpPr txBox="1"/>
          <p:nvPr/>
        </p:nvSpPr>
        <p:spPr>
          <a:xfrm>
            <a:off x="3530600" y="3149600"/>
            <a:ext cx="59372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 fontAlgn="auto">
              <a:spcBef>
                <a:spcPts val="0"/>
              </a:spcBef>
              <a:defRPr/>
            </a:pPr>
            <a:r>
              <a:rPr lang="zh-CN" altLang="en-US" sz="2800" strike="noStrike" noProof="1" dirty="0">
                <a:solidFill>
                  <a:srgbClr val="FF0000"/>
                </a:solidFill>
                <a:cs typeface="Times New Roman" panose="02020603050405020304" pitchFamily="18" charset="0"/>
              </a:rPr>
              <a:t>动态扫描</a:t>
            </a:r>
            <a:endParaRPr lang="en-US" altLang="zh-CN" sz="2800" strike="noStrike" noProof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90600" lvl="1" indent="-533400" algn="just" fontAlgn="auto">
              <a:spcBef>
                <a:spcPts val="0"/>
              </a:spcBef>
              <a:defRPr/>
            </a:pPr>
            <a:r>
              <a:rPr lang="zh-CN" altLang="en-US" sz="2400" strike="noStrike" noProof="1" dirty="0">
                <a:cs typeface="Times New Roman" panose="02020603050405020304" pitchFamily="18" charset="0"/>
              </a:rPr>
              <a:t>低电平与输入显示对应</a:t>
            </a:r>
            <a:endParaRPr lang="en-US" altLang="zh-CN" sz="2400" strike="noStrike" noProof="1" dirty="0">
              <a:cs typeface="Times New Roman" panose="02020603050405020304" pitchFamily="18" charset="0"/>
            </a:endParaRPr>
          </a:p>
          <a:p>
            <a:pPr marL="1390650" lvl="2" indent="-533400" algn="just" fontAlgn="auto">
              <a:spcBef>
                <a:spcPts val="0"/>
              </a:spcBef>
              <a:defRPr/>
            </a:pPr>
            <a:r>
              <a:rPr lang="zh-CN" altLang="en-US" strike="noStrike" noProof="1" dirty="0">
                <a:cs typeface="Times New Roman" panose="02020603050405020304" pitchFamily="18" charset="0"/>
              </a:rPr>
              <a:t>共阳</a:t>
            </a:r>
            <a:r>
              <a:rPr lang="zh-CN" altLang="en-US" strike="noStrike" noProof="1" dirty="0" smtClean="0">
                <a:cs typeface="Times New Roman" panose="02020603050405020304" pitchFamily="18" charset="0"/>
              </a:rPr>
              <a:t>：低</a:t>
            </a:r>
            <a:r>
              <a:rPr lang="zh-CN" altLang="en-US" strike="noStrike" noProof="1" dirty="0">
                <a:cs typeface="Times New Roman" panose="02020603050405020304" pitchFamily="18" charset="0"/>
              </a:rPr>
              <a:t>电平控制</a:t>
            </a:r>
            <a:endParaRPr lang="en-US" altLang="zh-CN" strike="noStrike" noProof="1" dirty="0">
              <a:cs typeface="Times New Roman" panose="02020603050405020304" pitchFamily="18" charset="0"/>
            </a:endParaRPr>
          </a:p>
          <a:p>
            <a:pPr marL="990600" lvl="1" indent="-533400" algn="just" fontAlgn="auto">
              <a:spcBef>
                <a:spcPts val="0"/>
              </a:spcBef>
              <a:defRPr/>
            </a:pPr>
            <a:r>
              <a:rPr lang="zh-CN" altLang="en-US" sz="2400" strike="noStrike" noProof="1" dirty="0">
                <a:cs typeface="Times New Roman" panose="02020603050405020304" pitchFamily="18" charset="0"/>
              </a:rPr>
              <a:t>分时送</a:t>
            </a:r>
            <a:r>
              <a:rPr lang="en-US" altLang="zh-CN" sz="2400" i="1" strike="noStrike" noProof="1" dirty="0" err="1">
                <a:cs typeface="Times New Roman" panose="02020603050405020304" pitchFamily="18" charset="0"/>
              </a:rPr>
              <a:t>a~g</a:t>
            </a:r>
            <a:r>
              <a:rPr lang="zh-CN" altLang="en-US" sz="2400" i="1" strike="noStrike" noProof="1" dirty="0">
                <a:cs typeface="Times New Roman" panose="02020603050405020304" pitchFamily="18" charset="0"/>
              </a:rPr>
              <a:t>，</a:t>
            </a:r>
            <a:r>
              <a:rPr lang="en-US" altLang="zh-CN" sz="2400" i="1" strike="noStrike" noProof="1" dirty="0">
                <a:cs typeface="Times New Roman" panose="02020603050405020304" pitchFamily="18" charset="0"/>
              </a:rPr>
              <a:t>p</a:t>
            </a:r>
            <a:endParaRPr lang="en-US" altLang="zh-CN" sz="2400" i="1" strike="noStrike" noProof="1" dirty="0">
              <a:cs typeface="Times New Roman" panose="02020603050405020304" pitchFamily="18" charset="0"/>
            </a:endParaRPr>
          </a:p>
          <a:p>
            <a:pPr marL="990600" lvl="1" indent="-533400" algn="just" fontAlgn="auto">
              <a:spcBef>
                <a:spcPts val="0"/>
              </a:spcBef>
              <a:defRPr/>
            </a:pPr>
            <a:r>
              <a:rPr lang="zh-CN" altLang="en-US" sz="2400" strike="noStrike" noProof="1" dirty="0">
                <a:cs typeface="Times New Roman" panose="02020603050405020304" pitchFamily="18" charset="0"/>
              </a:rPr>
              <a:t>可用序列信号控制</a:t>
            </a:r>
            <a:endParaRPr lang="en-US" altLang="zh-CN" sz="2400" strike="noStrike" noProof="1" dirty="0">
              <a:cs typeface="Times New Roman" panose="02020603050405020304" pitchFamily="18" charset="0"/>
            </a:endParaRPr>
          </a:p>
          <a:p>
            <a:pPr fontAlgn="auto"/>
            <a:endParaRPr lang="zh-CN" altLang="en-US" sz="3600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实验内容与</a:t>
            </a:r>
            <a:r>
              <a:rPr lang="zh-CN" altLang="en-US" strike="noStrike" noProof="1" dirty="0" smtClean="0"/>
              <a:t>步骤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 smtClean="0"/>
              <a:t>任务</a:t>
            </a:r>
            <a:r>
              <a:rPr lang="en-US" altLang="zh-CN" sz="2800" strike="noStrike" noProof="1" dirty="0" smtClean="0"/>
              <a:t>1</a:t>
            </a:r>
            <a:r>
              <a:rPr lang="zh-CN" altLang="en-US" sz="2800" strike="noStrike" noProof="1" dirty="0" smtClean="0"/>
              <a:t>：</a:t>
            </a:r>
            <a:r>
              <a:rPr lang="zh-CN" altLang="en-US" sz="2800" strike="noStrike" noProof="1" dirty="0"/>
              <a:t>原理图设计</a:t>
            </a:r>
            <a:r>
              <a:rPr lang="zh-CN" altLang="en-US" sz="2800" strike="noStrike" noProof="1" dirty="0" smtClean="0"/>
              <a:t>实现显示译码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 smtClean="0"/>
              <a:t>模块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endParaRPr lang="en-US" altLang="zh-CN" sz="2800" strike="noStrike" noProof="1" dirty="0"/>
          </a:p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 smtClean="0"/>
              <a:t>任务</a:t>
            </a:r>
            <a:r>
              <a:rPr lang="en-US" altLang="zh-CN" sz="2800" strike="noStrike" noProof="1" dirty="0" smtClean="0"/>
              <a:t>2</a:t>
            </a:r>
            <a:r>
              <a:rPr lang="zh-CN" altLang="en-US" sz="2800" strike="noStrike" noProof="1" dirty="0" smtClean="0"/>
              <a:t>：用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/>
              <a:t>模块</a:t>
            </a:r>
            <a:r>
              <a:rPr lang="zh-CN" altLang="en-US" sz="2800" strike="noStrike" noProof="1" dirty="0" smtClean="0"/>
              <a:t>实现</a:t>
            </a:r>
            <a:r>
              <a:rPr lang="zh-CN" altLang="en-US" sz="2800" strike="noStrike" noProof="1" dirty="0"/>
              <a:t>数码</a:t>
            </a:r>
            <a:r>
              <a:rPr lang="zh-CN" altLang="en-US" sz="2800" strike="noStrike" noProof="1" dirty="0" smtClean="0"/>
              <a:t>管显示</a:t>
            </a:r>
            <a:endParaRPr lang="zh-CN" altLang="en-US" sz="2800" strike="noStrike" noProof="1" dirty="0"/>
          </a:p>
          <a:p>
            <a:pPr fontAlgn="auto"/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设计</a:t>
            </a:r>
            <a:r>
              <a:rPr lang="zh-CN" altLang="en-US" strike="noStrike" noProof="1" dirty="0" smtClean="0"/>
              <a:t>实现</a:t>
            </a:r>
            <a:r>
              <a:rPr lang="en-US" altLang="zh-CN" strike="noStrike" noProof="1" dirty="0"/>
              <a:t>MY_MC14495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新建工程，工程名称用</a:t>
            </a:r>
            <a:r>
              <a:rPr lang="en-US" altLang="zh-CN" strike="noStrike" noProof="1" dirty="0" smtClean="0"/>
              <a:t>MyMC14495</a:t>
            </a:r>
            <a:r>
              <a:rPr lang="zh-CN" altLang="en-US" strike="noStrike" noProof="1" dirty="0" smtClean="0"/>
              <a:t>。</a:t>
            </a:r>
            <a:endParaRPr lang="en-US" altLang="zh-CN" strike="noStrike" noProof="1" dirty="0" smtClean="0"/>
          </a:p>
          <a:p>
            <a:pPr fontAlgn="auto"/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新建源文件，文件名称用</a:t>
            </a:r>
            <a:r>
              <a:rPr lang="en-US" altLang="zh-CN" strike="noStrike" noProof="1" dirty="0" smtClean="0"/>
              <a:t>MyMC14495</a:t>
            </a:r>
            <a:r>
              <a:rPr lang="zh-CN" altLang="en-US" strike="noStrike" noProof="1" dirty="0" smtClean="0"/>
              <a:t>。</a:t>
            </a:r>
            <a:endParaRPr lang="en-US" altLang="zh-CN" strike="noStrike" noProof="1" dirty="0" smtClean="0"/>
          </a:p>
          <a:p>
            <a:pPr fontAlgn="auto"/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原理图方式进行设计。</a:t>
            </a:r>
            <a:endParaRPr lang="en-US" altLang="zh-CN" strike="noStrike" noProof="1" dirty="0" smtClean="0"/>
          </a:p>
          <a:p>
            <a:pPr fontAlgn="auto"/>
            <a:endParaRPr lang="en-US" altLang="zh-CN" strike="noStrike" noProof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设计</a:t>
            </a:r>
            <a:r>
              <a:rPr lang="zh-CN" altLang="en-US" strike="noStrike" noProof="1" dirty="0" smtClean="0"/>
              <a:t>实现</a:t>
            </a:r>
            <a:r>
              <a:rPr lang="en-US" altLang="zh-CN" strike="noStrike" noProof="1" dirty="0" smtClean="0"/>
              <a:t>MyMC14495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zh-CN" altLang="en-US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US" altLang="zh-CN" strike="noStrike" noProof="1" dirty="0" smtClean="0"/>
          </a:p>
          <a:p>
            <a:pPr fontAlgn="auto"/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提  纲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/>
              <a:t>实验目的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</a:t>
            </a:r>
            <a:r>
              <a:rPr lang="zh-CN" altLang="en-US" strike="noStrike" noProof="1" dirty="0"/>
              <a:t>设备与</a:t>
            </a:r>
            <a:r>
              <a:rPr lang="zh-CN" altLang="en-US" strike="noStrike" noProof="1" dirty="0" smtClean="0"/>
              <a:t>材料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实验任务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实验原理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实验内容与步骤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仿真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400" strike="noStrike" noProof="1" dirty="0" smtClean="0"/>
              <a:t>对</a:t>
            </a:r>
            <a:r>
              <a:rPr lang="en-US" altLang="zh-CN" sz="2400" strike="noStrike" noProof="1" dirty="0" smtClean="0"/>
              <a:t>MyMC14495</a:t>
            </a:r>
            <a:r>
              <a:rPr lang="zh-CN" altLang="en-US" sz="2400" strike="noStrike" noProof="1" dirty="0" smtClean="0"/>
              <a:t>模块进行仿真，参考激励代码如下：</a:t>
            </a:r>
            <a:endParaRPr lang="zh-CN" altLang="en-US" sz="2400" strike="noStrike" noProof="1" dirty="0"/>
          </a:p>
        </p:txBody>
      </p:sp>
      <p:sp>
        <p:nvSpPr>
          <p:cNvPr id="27651" name="矩形 3"/>
          <p:cNvSpPr/>
          <p:nvPr/>
        </p:nvSpPr>
        <p:spPr>
          <a:xfrm>
            <a:off x="250825" y="1989138"/>
            <a:ext cx="4572000" cy="3970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initial begin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D3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D2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D1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D0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LE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point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zh-CN" altLang="en-US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矩形 4"/>
          <p:cNvSpPr/>
          <p:nvPr/>
        </p:nvSpPr>
        <p:spPr>
          <a:xfrm>
            <a:off x="4103688" y="1989138"/>
            <a:ext cx="5005387" cy="397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for (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&lt;=15;i=i+1) begin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#50;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{D3,D2,D1,D0}=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end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#50;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LE = 1;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波形</a:t>
            </a:r>
            <a:r>
              <a:rPr lang="zh-CN" altLang="en-US" strike="noStrike" noProof="1" dirty="0" smtClean="0"/>
              <a:t>图示例</a:t>
            </a:r>
            <a:endParaRPr lang="zh-CN" altLang="en-US" strike="noStrike" noProof="1" dirty="0"/>
          </a:p>
        </p:txBody>
      </p:sp>
      <p:pic>
        <p:nvPicPr>
          <p:cNvPr id="286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557338"/>
            <a:ext cx="8899525" cy="367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生成逻辑符号图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lnSpcReduction="10000"/>
          </a:bodyPr>
          <a:lstStyle/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r>
              <a:rPr lang="en-US" altLang="zh-CN" i="1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strike="noStrike" noProof="1" dirty="0" smtClean="0"/>
              <a:t>MyMC14495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strike="noStrike" noProof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zh-CN" altLang="en-US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/>
            <a:r>
              <a:rPr lang="zh-CN" altLang="en-US" sz="2000" strike="noStrike" noProof="1" dirty="0"/>
              <a:t>自动生成的符号可</a:t>
            </a:r>
            <a:r>
              <a:rPr lang="zh-CN" altLang="en-US" sz="2000" strike="noStrike" noProof="1" dirty="0" smtClean="0"/>
              <a:t>修改</a:t>
            </a:r>
            <a:r>
              <a:rPr lang="en-US" altLang="zh-CN" sz="2000" strike="noStrike" noProof="1" dirty="0" smtClean="0"/>
              <a:t>:</a:t>
            </a:r>
            <a:r>
              <a:rPr lang="en-US" altLang="zh-CN" sz="2000" strike="noStrike" noProof="1" dirty="0"/>
              <a:t> </a:t>
            </a:r>
            <a:r>
              <a:rPr lang="zh-CN" altLang="en-US" sz="2000" strike="noStrike" noProof="1" dirty="0" smtClean="0"/>
              <a:t>可以用</a:t>
            </a:r>
            <a:r>
              <a:rPr lang="en-US" altLang="zh-CN" sz="2000" strike="noStrike" noProof="1" dirty="0" smtClean="0"/>
              <a:t>Tools</a:t>
            </a:r>
            <a:r>
              <a:rPr lang="zh-CN" altLang="en-US" sz="2000" strike="noStrike" noProof="1" dirty="0" smtClean="0"/>
              <a:t>菜单的</a:t>
            </a:r>
            <a:r>
              <a:rPr lang="en-US" altLang="zh-CN" sz="2000" strike="noStrike" noProof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strike="noStrike" noProof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strike="noStrike" noProof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/>
            <a:r>
              <a:rPr lang="zh-CN" altLang="en-US" sz="2000" strike="noStrike" noProof="1" dirty="0" smtClean="0"/>
              <a:t>使用</a:t>
            </a:r>
            <a:r>
              <a:rPr lang="zh-CN" altLang="en-US" sz="2000" strike="noStrike" noProof="1" dirty="0"/>
              <a:t>时必须</a:t>
            </a:r>
            <a:r>
              <a:rPr lang="zh-CN" altLang="en-US" sz="2000" strike="noStrike" noProof="1" dirty="0" smtClean="0"/>
              <a:t>复制</a:t>
            </a:r>
            <a:r>
              <a:rPr lang="en-US" altLang="zh-CN" sz="2000" strike="noStrike" noProof="1" dirty="0"/>
              <a:t>.</a:t>
            </a:r>
            <a:r>
              <a:rPr lang="en-US" altLang="zh-CN" sz="2000" strike="noStrike" noProof="1" dirty="0" err="1"/>
              <a:t>sym</a:t>
            </a:r>
            <a:r>
              <a:rPr lang="zh-CN" altLang="en-US" sz="2000" strike="noStrike" noProof="1" dirty="0"/>
              <a:t>和</a:t>
            </a:r>
            <a:r>
              <a:rPr lang="en-US" altLang="zh-CN" sz="2000" strike="noStrike" noProof="1" dirty="0" smtClean="0"/>
              <a:t>.</a:t>
            </a:r>
            <a:r>
              <a:rPr lang="en-US" altLang="zh-CN" sz="3600" strike="noStrike" noProof="1" dirty="0" smtClean="0">
                <a:solidFill>
                  <a:srgbClr val="C00000"/>
                </a:solidFill>
              </a:rPr>
              <a:t>.</a:t>
            </a:r>
            <a:r>
              <a:rPr lang="en-US" altLang="zh-CN" sz="3600" strike="noStrike" noProof="1" dirty="0" err="1">
                <a:solidFill>
                  <a:srgbClr val="C00000"/>
                </a:solidFill>
              </a:rPr>
              <a:t>vf</a:t>
            </a:r>
            <a:r>
              <a:rPr lang="en-US" altLang="zh-CN" sz="2000" strike="noStrike" noProof="1" dirty="0">
                <a:solidFill>
                  <a:srgbClr val="FF0000"/>
                </a:solidFill>
              </a:rPr>
              <a:t>{</a:t>
            </a:r>
            <a:r>
              <a:rPr lang="zh-CN" altLang="zh-CN" sz="2000" strike="noStrike" noProof="1" dirty="0">
                <a:solidFill>
                  <a:srgbClr val="FF0000"/>
                </a:solidFill>
              </a:rPr>
              <a:t>添加到</a:t>
            </a:r>
            <a:r>
              <a:rPr lang="zh-CN" altLang="en-US" sz="2000" strike="noStrike" noProof="1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000" strike="noStrike" noProof="1" dirty="0">
                <a:solidFill>
                  <a:srgbClr val="FF0000"/>
                </a:solidFill>
                <a:sym typeface="+mn-ea"/>
              </a:rPr>
              <a:t>ADD NEW SCOURE</a:t>
            </a:r>
            <a:r>
              <a:rPr lang="en-US" altLang="zh-CN" sz="2000" strike="noStrike" noProof="1" dirty="0">
                <a:solidFill>
                  <a:srgbClr val="FF0000"/>
                </a:solidFill>
              </a:rPr>
              <a:t>}</a:t>
            </a:r>
            <a:r>
              <a:rPr lang="zh-CN" altLang="en-US" sz="2000" strike="noStrike" noProof="1" dirty="0" smtClean="0"/>
              <a:t>（</a:t>
            </a:r>
            <a:r>
              <a:rPr lang="zh-CN" altLang="en-US" sz="2000" strike="noStrike" noProof="1" dirty="0"/>
              <a:t>或</a:t>
            </a:r>
            <a:r>
              <a:rPr lang="en-US" altLang="zh-CN" sz="2000" strike="noStrike" noProof="1" dirty="0"/>
              <a:t>.v</a:t>
            </a:r>
            <a:r>
              <a:rPr lang="zh-CN" altLang="en-US" sz="2000" strike="noStrike" noProof="1" dirty="0"/>
              <a:t>）到对应</a:t>
            </a:r>
            <a:r>
              <a:rPr lang="zh-CN" altLang="en-US" sz="2000" strike="noStrike" noProof="1" dirty="0" smtClean="0"/>
              <a:t>工程目录</a:t>
            </a:r>
            <a:endParaRPr lang="zh-CN" altLang="en-US" sz="20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2438400"/>
            <a:ext cx="3751263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2408238"/>
            <a:ext cx="4333875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158163" cy="954088"/>
          </a:xfrm>
        </p:spPr>
        <p:txBody>
          <a:bodyPr>
            <a:noAutofit/>
          </a:bodyPr>
          <a:lstStyle/>
          <a:p>
            <a:pPr fontAlgn="auto"/>
            <a:r>
              <a:rPr lang="zh-CN" altLang="en-US" strike="noStrike" noProof="1" dirty="0"/>
              <a:t>任务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：实现数码管显示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新建工程</a:t>
            </a:r>
            <a:r>
              <a:rPr lang="en-US" altLang="zh-CN" strike="noStrike" noProof="1" dirty="0" err="1" smtClean="0"/>
              <a:t>DispNumber_sch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新建</a:t>
            </a:r>
            <a:r>
              <a:rPr lang="en-US" altLang="zh-CN" strike="noStrike" noProof="1" dirty="0" smtClean="0"/>
              <a:t>schematic</a:t>
            </a:r>
            <a:r>
              <a:rPr lang="zh-CN" altLang="en-US" strike="noStrike" noProof="1" dirty="0" smtClean="0"/>
              <a:t>文件</a:t>
            </a:r>
            <a:r>
              <a:rPr lang="en-US" altLang="zh-CN" strike="noStrike" noProof="1" dirty="0" err="1" smtClean="0"/>
              <a:t>DispNumber_sch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复制</a:t>
            </a:r>
            <a:r>
              <a:rPr lang="en-US" altLang="zh-CN" strike="noStrike" noProof="1" dirty="0" smtClean="0"/>
              <a:t>MyMC14495.sym</a:t>
            </a:r>
            <a:r>
              <a:rPr lang="zh-CN" altLang="en-US" strike="noStrike" noProof="1" dirty="0" smtClean="0"/>
              <a:t>和</a:t>
            </a:r>
            <a:r>
              <a:rPr lang="en-US" altLang="zh-CN" strike="noStrike" noProof="1" dirty="0" smtClean="0"/>
              <a:t>.</a:t>
            </a:r>
            <a:r>
              <a:rPr lang="en-US" altLang="zh-CN" strike="noStrike" noProof="1" dirty="0" err="1" smtClean="0"/>
              <a:t>vf</a:t>
            </a:r>
            <a:r>
              <a:rPr lang="zh-CN" altLang="en-US" strike="noStrike" noProof="1" dirty="0" smtClean="0"/>
              <a:t>到工程根目录</a:t>
            </a:r>
            <a:endParaRPr lang="en-US" altLang="zh-CN" strike="noStrike" noProof="1" dirty="0" smtClean="0"/>
          </a:p>
          <a:p>
            <a:pPr marL="0" indent="0" fontAlgn="auto">
              <a:buNone/>
            </a:pPr>
            <a:r>
              <a:rPr lang="en-US" altLang="zh-CN" sz="4000" strike="noStrike" noProof="1" dirty="0" err="1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trike="noStrike" noProof="1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trike="noStrike" noProof="1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trike="noStrike" noProof="1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trike="noStrike" noProof="1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在</a:t>
            </a:r>
            <a:r>
              <a:rPr lang="en-US" altLang="zh-CN" strike="noStrike" noProof="1" dirty="0" smtClean="0"/>
              <a:t>symbols</a:t>
            </a:r>
            <a:r>
              <a:rPr lang="zh-CN" altLang="en-US" strike="noStrike" noProof="1" dirty="0" smtClean="0"/>
              <a:t>框里的第一个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元件，就是</a:t>
            </a:r>
            <a:r>
              <a:rPr lang="en-US" altLang="zh-CN" strike="noStrike" noProof="1" dirty="0" smtClean="0"/>
              <a:t>MyMC14495</a:t>
            </a:r>
            <a:endParaRPr lang="en-US" altLang="zh-CN" strike="noStrike" noProof="1" dirty="0" smtClean="0"/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4076700"/>
            <a:ext cx="381635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实现数码管显示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3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调用</a:t>
            </a:r>
            <a:r>
              <a:rPr lang="en-US" altLang="zh-CN" strike="noStrike" noProof="1" dirty="0" smtClean="0"/>
              <a:t>MyMC14495</a:t>
            </a:r>
            <a:endParaRPr lang="zh-CN" altLang="en-US" strike="noStrike" noProof="1" dirty="0"/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76475"/>
            <a:ext cx="7040563" cy="382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下载验证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8153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/>
              <a:t>UCF</a:t>
            </a:r>
            <a:r>
              <a:rPr lang="zh-CN" altLang="en-US" strike="noStrike" noProof="1" dirty="0"/>
              <a:t>引脚定义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输入</a:t>
            </a:r>
            <a:endParaRPr lang="zh-CN" altLang="en-US" strike="noStrike" noProof="1" dirty="0"/>
          </a:p>
          <a:p>
            <a:pPr lvl="2" fontAlgn="auto"/>
            <a:r>
              <a:rPr lang="en-US" altLang="zh-CN" strike="noStrike" noProof="1" dirty="0"/>
              <a:t>SW[7:4]=AN[3:0]</a:t>
            </a:r>
            <a:endParaRPr lang="en-US" altLang="zh-CN" strike="noStrike" noProof="1" dirty="0"/>
          </a:p>
          <a:p>
            <a:pPr lvl="2" fontAlgn="auto"/>
            <a:r>
              <a:rPr lang="en-US" altLang="zh-CN" strike="noStrike" noProof="1" dirty="0"/>
              <a:t>SW[3:0]=D3D2D1D0</a:t>
            </a:r>
            <a:endParaRPr lang="en-US" altLang="zh-CN" strike="noStrike" noProof="1" dirty="0"/>
          </a:p>
          <a:p>
            <a:pPr lvl="2" fontAlgn="auto"/>
            <a:r>
              <a:rPr lang="en-US" altLang="zh-CN" strike="noStrike" noProof="1" dirty="0" smtClean="0"/>
              <a:t>SW[14]=LE</a:t>
            </a:r>
            <a:endParaRPr lang="en-US" altLang="zh-CN" strike="noStrike" noProof="1" dirty="0"/>
          </a:p>
          <a:p>
            <a:pPr lvl="2" fontAlgn="auto"/>
            <a:r>
              <a:rPr lang="en-US" altLang="zh-CN" strike="noStrike" noProof="1" dirty="0" smtClean="0"/>
              <a:t>SW[15]=point</a:t>
            </a:r>
            <a:endParaRPr lang="en-US" altLang="zh-CN" strike="noStrike" noProof="1" dirty="0"/>
          </a:p>
          <a:p>
            <a:pPr lvl="1" fontAlgn="auto"/>
            <a:r>
              <a:rPr lang="zh-CN" altLang="en-US" strike="noStrike" noProof="1" dirty="0"/>
              <a:t>输出</a:t>
            </a:r>
            <a:endParaRPr lang="zh-CN" altLang="en-US" strike="noStrike" noProof="1" dirty="0"/>
          </a:p>
          <a:p>
            <a:pPr lvl="2" fontAlgn="auto"/>
            <a:r>
              <a:rPr lang="en-US" altLang="zh-CN" strike="noStrike" noProof="1" dirty="0" err="1" smtClean="0"/>
              <a:t>a~g</a:t>
            </a:r>
            <a:r>
              <a:rPr lang="zh-CN" altLang="en-US" strike="noStrike" noProof="1" dirty="0"/>
              <a:t>，</a:t>
            </a:r>
            <a:r>
              <a:rPr lang="en-US" altLang="zh-CN" strike="noStrike" noProof="1" dirty="0" smtClean="0"/>
              <a:t>p</a:t>
            </a:r>
            <a:endParaRPr lang="en-US" altLang="zh-CN" strike="noStrike" noProof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 smtClean="0"/>
              <a:t>UCF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1341438"/>
            <a:ext cx="8456613" cy="5327650"/>
          </a:xfrm>
        </p:spPr>
        <p:txBody>
          <a:bodyPr>
            <a:normAutofit fontScale="4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 dirty="0"/>
              <a:t>net "SW[0]" </a:t>
            </a:r>
            <a:r>
              <a:rPr lang="en-US" altLang="zh-CN" strike="noStrike" noProof="1" dirty="0" err="1"/>
              <a:t>loc</a:t>
            </a:r>
            <a:r>
              <a:rPr lang="en-US" altLang="zh-CN" strike="noStrike" noProof="1" dirty="0"/>
              <a:t> = AA10   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LVCMOS15;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</a:t>
            </a:r>
            <a:r>
              <a:rPr lang="en-US" altLang="zh-CN" strike="noStrike" noProof="1" dirty="0" smtClean="0"/>
              <a:t>BTN[0]" LOC </a:t>
            </a:r>
            <a:r>
              <a:rPr lang="en-US" altLang="zh-CN" strike="noStrike" noProof="1" dirty="0"/>
              <a:t>= AF13  | IOSTANDARD = LVCMOS15 ;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#SW[14]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</a:t>
            </a:r>
            <a:r>
              <a:rPr lang="en-US" altLang="zh-CN" strike="noStrike" noProof="1" dirty="0" smtClean="0"/>
              <a:t>BTN[1]</a:t>
            </a:r>
            <a:r>
              <a:rPr lang="en-US" altLang="zh-CN" strike="noStrike" noProof="1" dirty="0"/>
              <a:t> </a:t>
            </a:r>
            <a:r>
              <a:rPr lang="en-US" altLang="zh-CN" strike="noStrike" noProof="1" dirty="0" smtClean="0"/>
              <a:t>" LOC </a:t>
            </a:r>
            <a:r>
              <a:rPr lang="en-US" altLang="zh-CN" strike="noStrike" noProof="1" dirty="0"/>
              <a:t>= AF10  | IOSTANDARD = LVCMOS15 ;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#SW[15]</a:t>
            </a: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"SEGMENT[0</a:t>
            </a:r>
            <a:r>
              <a:rPr lang="en-US" altLang="zh-CN" strike="noStrike" noProof="1" dirty="0" smtClean="0"/>
              <a:t>]“  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AB22| </a:t>
            </a:r>
            <a:r>
              <a:rPr lang="en-US" altLang="zh-CN" strike="noStrike" noProof="1" dirty="0"/>
              <a:t>IOSTANDARD = LVCMOS33 ;#a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"SEGMENT[1]" </a:t>
            </a:r>
            <a:r>
              <a:rPr lang="en-US" altLang="zh-CN" strike="noStrike" noProof="1" dirty="0" smtClean="0"/>
              <a:t> LOC </a:t>
            </a:r>
            <a:r>
              <a:rPr lang="en-US" altLang="zh-CN" strike="noStrike" noProof="1" dirty="0"/>
              <a:t>= AD24	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;#b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"SEGMENT[2]" </a:t>
            </a:r>
            <a:r>
              <a:rPr lang="en-US" altLang="zh-CN" strike="noStrike" noProof="1" dirty="0" smtClean="0"/>
              <a:t>  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AD23 </a:t>
            </a:r>
            <a:r>
              <a:rPr lang="en-US" altLang="zh-CN" strike="noStrike" noProof="1" dirty="0"/>
              <a:t>| 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"SEGMENT[3]"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Y21 | </a:t>
            </a:r>
            <a:r>
              <a:rPr lang="en-US" altLang="zh-CN" strike="noStrike" noProof="1" dirty="0"/>
              <a:t>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"SEGMENT[4]"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W20 </a:t>
            </a:r>
            <a:r>
              <a:rPr lang="en-US" altLang="zh-CN" strike="noStrike" noProof="1" dirty="0"/>
              <a:t>| 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"SEGMENT[5]"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AC24 </a:t>
            </a:r>
            <a:r>
              <a:rPr lang="en-US" altLang="zh-CN" strike="noStrike" noProof="1" dirty="0"/>
              <a:t>| 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"SEGMENT[6]"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AC23	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;#g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"SEGMENT[7]"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AA22 </a:t>
            </a:r>
            <a:r>
              <a:rPr lang="en-US" altLang="zh-CN" strike="noStrike" noProof="1" dirty="0"/>
              <a:t>| IOSTANDARD = LVCMOS33 ;#point</a:t>
            </a: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"AN[0]"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AD21  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"AN[1]"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AC21  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"AN[2]"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AB21  </a:t>
            </a:r>
            <a:r>
              <a:rPr lang="en-US" altLang="zh-CN" strike="noStrike" noProof="1" dirty="0" smtClean="0"/>
              <a:t>| IOSTANDARD </a:t>
            </a:r>
            <a:r>
              <a:rPr lang="en-US" altLang="zh-CN" strike="noStrike" noProof="1" dirty="0"/>
              <a:t>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"AN[3]"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AC22   </a:t>
            </a:r>
            <a:r>
              <a:rPr lang="en-US" altLang="zh-CN" strike="noStrike" noProof="1" dirty="0"/>
              <a:t>| IOSTANDARD = LVCMOS33 ;</a:t>
            </a:r>
            <a:endParaRPr lang="zh-CN" altLang="en-US" strike="noStrike" noProof="1" dirty="0"/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0" y="1916113"/>
            <a:ext cx="3521075" cy="382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比较有用的菜单按钮</a:t>
            </a:r>
            <a:endParaRPr lang="zh-CN" altLang="en-US" strike="noStrike" noProof="1"/>
          </a:p>
        </p:txBody>
      </p:sp>
      <p:graphicFrame>
        <p:nvGraphicFramePr>
          <p:cNvPr id="34818" name="对象 5"/>
          <p:cNvGraphicFramePr/>
          <p:nvPr/>
        </p:nvGraphicFramePr>
        <p:xfrm>
          <a:off x="4784725" y="1196975"/>
          <a:ext cx="38798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543425" imgH="2466975" progId="Paint.Picture">
                  <p:embed/>
                </p:oleObj>
              </mc:Choice>
              <mc:Fallback>
                <p:oleObj name="" r:id="rId1" imgW="4543425" imgH="246697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4725" y="1196975"/>
                        <a:ext cx="3879850" cy="246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7"/>
          <p:cNvGraphicFramePr/>
          <p:nvPr/>
        </p:nvGraphicFramePr>
        <p:xfrm>
          <a:off x="4899025" y="3835400"/>
          <a:ext cx="376555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762375" imgH="2638425" progId="Paint.Picture">
                  <p:embed/>
                </p:oleObj>
              </mc:Choice>
              <mc:Fallback>
                <p:oleObj name="" r:id="rId3" imgW="3762375" imgH="263842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9025" y="3835400"/>
                        <a:ext cx="3765550" cy="264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内容占位符 10"/>
          <p:cNvGraphicFramePr>
            <a:graphicFrameLocks noGrp="1" noChangeAspect="1"/>
          </p:cNvGraphicFramePr>
          <p:nvPr>
            <p:ph idx="1"/>
          </p:nvPr>
        </p:nvGraphicFramePr>
        <p:xfrm>
          <a:off x="736600" y="1365250"/>
          <a:ext cx="321786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857500" imgH="2800350" progId="Paint.Picture">
                  <p:embed/>
                </p:oleObj>
              </mc:Choice>
              <mc:Fallback>
                <p:oleObj name="" r:id="rId5" imgW="2857500" imgH="280035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600" y="1365250"/>
                        <a:ext cx="3217863" cy="2470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12"/>
          <p:cNvGraphicFramePr/>
          <p:nvPr/>
        </p:nvGraphicFramePr>
        <p:xfrm>
          <a:off x="312738" y="4056063"/>
          <a:ext cx="4471987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4467225" imgH="2571750" progId="Paint.Picture">
                  <p:embed/>
                </p:oleObj>
              </mc:Choice>
              <mc:Fallback>
                <p:oleObj name="" r:id="rId7" imgW="4467225" imgH="25717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738" y="4056063"/>
                        <a:ext cx="4471987" cy="2573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60350"/>
            <a:ext cx="7005638" cy="720725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3200" strike="noStrike" noProof="1" dirty="0"/>
              <a:t>电路设计实验箱说明</a:t>
            </a:r>
            <a:endParaRPr lang="zh-CN" altLang="en-US" sz="3200" strike="noStrike" noProof="1" dirty="0"/>
          </a:p>
        </p:txBody>
      </p:sp>
      <p:pic>
        <p:nvPicPr>
          <p:cNvPr id="3584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88" y="1260475"/>
            <a:ext cx="9063037" cy="2808288"/>
          </a:xfrm>
        </p:spPr>
      </p:pic>
      <p:pic>
        <p:nvPicPr>
          <p:cNvPr id="35843" name="图片 2" descr="实验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0500"/>
            <a:ext cx="6715125" cy="268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en-US" altLang="zh-CN" strike="noStrike" noProof="1" dirty="0" smtClean="0">
                <a:sym typeface="+mn-ea"/>
              </a:rPr>
              <a:t>SWORD</a:t>
            </a:r>
            <a:r>
              <a:rPr lang="zh-CN" altLang="en-US" strike="noStrike" noProof="1" dirty="0" smtClean="0">
                <a:sym typeface="+mn-ea"/>
              </a:rPr>
              <a:t> </a:t>
            </a:r>
            <a:r>
              <a:rPr lang="en-US" altLang="zh-CN" strike="noStrike" noProof="1" dirty="0" smtClean="0">
                <a:sym typeface="+mn-ea"/>
              </a:rPr>
              <a:t>FPGA</a:t>
            </a:r>
            <a:endParaRPr lang="zh-CN" altLang="en-US" strike="noStrike" noProof="1"/>
          </a:p>
        </p:txBody>
      </p:sp>
      <p:pic>
        <p:nvPicPr>
          <p:cNvPr id="36866" name="内容占位符 3" descr="微信图片_20171016163315_副本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888" y="1600200"/>
            <a:ext cx="4630737" cy="4525963"/>
          </a:xfrm>
        </p:spPr>
      </p:pic>
      <p:pic>
        <p:nvPicPr>
          <p:cNvPr id="36867" name="内容占位符 3" descr="微信图片_20171016163719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3" y="1600200"/>
            <a:ext cx="3395662" cy="452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实验目的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507413" cy="518477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trike="noStrike" noProof="1" dirty="0" smtClean="0"/>
              <a:t>掌握</a:t>
            </a:r>
            <a:r>
              <a:rPr lang="zh-CN" altLang="en-US" sz="2800" strike="noStrike" noProof="1" dirty="0"/>
              <a:t>七数码管显示原理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trike="noStrike" noProof="1" dirty="0" smtClean="0"/>
              <a:t>掌握</a:t>
            </a:r>
            <a:r>
              <a:rPr lang="zh-CN" altLang="en-US" sz="2800" strike="noStrike" noProof="1" dirty="0"/>
              <a:t>七段码显示译码</a:t>
            </a:r>
            <a:r>
              <a:rPr lang="zh-CN" altLang="en-US" sz="2800" strike="noStrike" noProof="1" dirty="0" smtClean="0"/>
              <a:t>设计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trike="noStrike" noProof="1" dirty="0" smtClean="0"/>
              <a:t>进一步熟悉</a:t>
            </a:r>
            <a:r>
              <a:rPr lang="en-US" altLang="zh-CN" sz="2800" strike="noStrike" noProof="1" dirty="0" smtClean="0"/>
              <a:t>Xilinx ISE</a:t>
            </a:r>
            <a:r>
              <a:rPr lang="zh-CN" altLang="en-US" sz="2800" strike="noStrike" noProof="1" dirty="0" smtClean="0"/>
              <a:t> 环境及</a:t>
            </a:r>
            <a:r>
              <a:rPr lang="en-US" altLang="zh-CN" sz="2800" strike="noStrike" noProof="1" dirty="0" smtClean="0"/>
              <a:t>SWORD</a:t>
            </a:r>
            <a:r>
              <a:rPr lang="zh-CN" altLang="en-US" sz="2800" strike="noStrike" noProof="1" dirty="0" smtClean="0"/>
              <a:t>实验平台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>
                <a:sym typeface="+mn-ea"/>
              </a:rPr>
              <a:t>计算机逻辑设计实验要求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8" y="1344613"/>
            <a:ext cx="8951913" cy="4781550"/>
          </a:xfrm>
        </p:spPr>
        <p:txBody>
          <a:bodyPr>
            <a:normAutofit fontScale="80000"/>
          </a:bodyPr>
          <a:p>
            <a:pPr marL="0" indent="0" fontAlgn="auto">
              <a:buNone/>
            </a:pPr>
            <a:r>
              <a:rPr lang="en-US" altLang="zh-CN" sz="3100" strike="noStrike" noProof="1"/>
              <a:t>1.</a:t>
            </a:r>
            <a:r>
              <a:rPr lang="zh-CN" altLang="en-US" sz="3100" strike="noStrike" noProof="1"/>
              <a:t>逻辑设计共：</a:t>
            </a:r>
            <a:r>
              <a:rPr lang="en-US" altLang="zh-CN" sz="3100" strike="noStrike" noProof="1"/>
              <a:t>13</a:t>
            </a:r>
            <a:r>
              <a:rPr lang="zh-CN" altLang="en-US" sz="3100" strike="noStrike" noProof="1"/>
              <a:t>个实验。每次实验课</a:t>
            </a:r>
            <a:r>
              <a:rPr lang="en-US" altLang="zh-CN" sz="3100" strike="noStrike" noProof="1"/>
              <a:t>“</a:t>
            </a:r>
            <a:r>
              <a:rPr lang="en-US" altLang="zh-CN" sz="3100" strike="noStrike" noProof="1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altLang="zh-CN" sz="3100" strike="noStrike" noProof="1"/>
              <a:t>”</a:t>
            </a:r>
            <a:r>
              <a:rPr lang="zh-CN" altLang="en-US" sz="3100" strike="noStrike" noProof="1"/>
              <a:t>签到。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2.</a:t>
            </a:r>
            <a:r>
              <a:rPr lang="zh-CN" altLang="en-US" sz="3100" strike="noStrike" noProof="1"/>
              <a:t>每个实验完成后必须给老师检查通过后在点名册对应实验中签名（没有签名说明实验没有完成）。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3.</a:t>
            </a:r>
            <a:r>
              <a:rPr lang="zh-CN" altLang="en-US" sz="3100" strike="noStrike" noProof="1"/>
              <a:t>实验</a:t>
            </a:r>
            <a:r>
              <a:rPr lang="en-US" altLang="zh-CN" sz="3100" strike="noStrike" noProof="1"/>
              <a:t>1</a:t>
            </a:r>
            <a:r>
              <a:rPr lang="zh-CN" altLang="en-US" sz="3100" strike="noStrike" noProof="1"/>
              <a:t>至</a:t>
            </a:r>
            <a:r>
              <a:rPr lang="en-US" altLang="zh-CN" sz="3100" strike="noStrike" noProof="1"/>
              <a:t>3</a:t>
            </a:r>
            <a:r>
              <a:rPr lang="zh-CN" altLang="en-US" sz="3100" strike="noStrike" noProof="1"/>
              <a:t>必须实验课结束之前完成，实验</a:t>
            </a:r>
            <a:r>
              <a:rPr lang="en-US" altLang="zh-CN" sz="3100" strike="noStrike" noProof="1"/>
              <a:t>4</a:t>
            </a:r>
            <a:r>
              <a:rPr lang="zh-CN" altLang="en-US" sz="3100" strike="noStrike" noProof="1"/>
              <a:t>是</a:t>
            </a:r>
            <a:r>
              <a:rPr lang="en-US" altLang="zh-CN" sz="3100" strike="noStrike" noProof="1"/>
              <a:t>ISE</a:t>
            </a:r>
            <a:r>
              <a:rPr lang="zh-CN" altLang="en-US" sz="3100" strike="noStrike" noProof="1"/>
              <a:t>平台介绍主要课后自学，实验</a:t>
            </a:r>
            <a:r>
              <a:rPr lang="en-US" altLang="zh-CN" sz="3100" strike="noStrike" noProof="1"/>
              <a:t>5-14</a:t>
            </a:r>
            <a:r>
              <a:rPr lang="zh-CN" altLang="en-US" sz="3100" strike="noStrike" noProof="1"/>
              <a:t>在下一次课结束时完成。延期完成请及时给老师检查，同时会扣一定的分数。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4.</a:t>
            </a:r>
            <a:r>
              <a:rPr lang="zh-CN" altLang="en-US" sz="3100" strike="noStrike" noProof="1"/>
              <a:t>实验报告说明：实验</a:t>
            </a:r>
            <a:r>
              <a:rPr lang="en-US" altLang="zh-CN" sz="3100" strike="noStrike" noProof="1"/>
              <a:t>1-4</a:t>
            </a:r>
            <a:r>
              <a:rPr lang="zh-CN" altLang="en-US" sz="3100" strike="noStrike" noProof="1"/>
              <a:t>、</a:t>
            </a:r>
            <a:r>
              <a:rPr lang="zh-CN" altLang="en-US" sz="3100" strike="noStrike" noProof="1">
                <a:sym typeface="+mn-ea"/>
              </a:rPr>
              <a:t>实验</a:t>
            </a:r>
            <a:r>
              <a:rPr lang="en-US" altLang="zh-CN" sz="3100" strike="noStrike" noProof="1">
                <a:sym typeface="+mn-ea"/>
              </a:rPr>
              <a:t>5-7</a:t>
            </a:r>
            <a:r>
              <a:rPr lang="zh-CN" altLang="en-US" sz="3100" strike="noStrike" noProof="1">
                <a:sym typeface="+mn-ea"/>
              </a:rPr>
              <a:t>、实验</a:t>
            </a:r>
            <a:r>
              <a:rPr lang="en-US" altLang="zh-CN" sz="3100" strike="noStrike" noProof="1">
                <a:sym typeface="+mn-ea"/>
              </a:rPr>
              <a:t>9-11</a:t>
            </a:r>
            <a:r>
              <a:rPr lang="zh-CN" altLang="en-US" sz="3100" strike="noStrike" noProof="1">
                <a:sym typeface="+mn-ea"/>
              </a:rPr>
              <a:t>、实验</a:t>
            </a:r>
            <a:r>
              <a:rPr lang="en-US" altLang="zh-CN" sz="3100" strike="noStrike" noProof="1">
                <a:sym typeface="+mn-ea"/>
              </a:rPr>
              <a:t>12-14</a:t>
            </a:r>
            <a:r>
              <a:rPr lang="zh-CN" altLang="en-US" sz="3100" strike="noStrike" noProof="1">
                <a:sym typeface="+mn-ea"/>
              </a:rPr>
              <a:t>各</a:t>
            </a:r>
            <a:r>
              <a:rPr lang="zh-CN" altLang="en-US" sz="3100" strike="noStrike" noProof="1"/>
              <a:t>合写一份报告，共计</a:t>
            </a:r>
            <a:r>
              <a:rPr lang="en-US" altLang="zh-CN" sz="3100" strike="noStrike" noProof="1"/>
              <a:t>4</a:t>
            </a:r>
            <a:r>
              <a:rPr lang="zh-CN" altLang="en-US" sz="3100" strike="noStrike" noProof="1"/>
              <a:t>份报告。报告迟交每天扣</a:t>
            </a:r>
            <a:r>
              <a:rPr lang="en-US" altLang="zh-CN" sz="3100" strike="noStrike" noProof="1"/>
              <a:t>5</a:t>
            </a:r>
            <a:r>
              <a:rPr lang="zh-CN" altLang="en-US" sz="3100" strike="noStrike" noProof="1"/>
              <a:t>分。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5.</a:t>
            </a:r>
            <a:r>
              <a:rPr lang="zh-CN" altLang="en-US" sz="3100" strike="noStrike" noProof="1"/>
              <a:t>实验占总成绩</a:t>
            </a:r>
            <a:r>
              <a:rPr lang="en-US" altLang="zh-CN" sz="3100" strike="noStrike" noProof="1"/>
              <a:t>30</a:t>
            </a:r>
            <a:r>
              <a:rPr lang="zh-CN" altLang="en-US" sz="3100" strike="noStrike" noProof="1"/>
              <a:t>分。每个实验完成签名</a:t>
            </a:r>
            <a:r>
              <a:rPr lang="en-US" altLang="zh-CN" sz="3100" strike="noStrike" noProof="1"/>
              <a:t>1</a:t>
            </a:r>
            <a:r>
              <a:rPr lang="zh-CN" altLang="en-US" sz="3100" strike="noStrike" noProof="1"/>
              <a:t>分，小计</a:t>
            </a:r>
            <a:r>
              <a:rPr lang="en-US" altLang="zh-CN" sz="3100" strike="noStrike" noProof="1"/>
              <a:t>13</a:t>
            </a:r>
            <a:r>
              <a:rPr lang="zh-CN" altLang="en-US" sz="3100" strike="noStrike" noProof="1"/>
              <a:t>分。每</a:t>
            </a:r>
            <a:r>
              <a:rPr lang="zh-CN" altLang="en-US" sz="3100" strike="noStrike" noProof="1">
                <a:sym typeface="+mn-ea"/>
              </a:rPr>
              <a:t>份报告</a:t>
            </a:r>
            <a:r>
              <a:rPr lang="en-US" altLang="zh-CN" sz="3100" strike="noStrike" noProof="1">
                <a:sym typeface="+mn-ea"/>
              </a:rPr>
              <a:t>4</a:t>
            </a:r>
            <a:r>
              <a:rPr lang="zh-CN" altLang="en-US" sz="3100" strike="noStrike" noProof="1">
                <a:sym typeface="+mn-ea"/>
              </a:rPr>
              <a:t>分，小计</a:t>
            </a:r>
            <a:r>
              <a:rPr lang="en-US" altLang="zh-CN" sz="3100" strike="noStrike" noProof="1">
                <a:sym typeface="+mn-ea"/>
              </a:rPr>
              <a:t>16</a:t>
            </a:r>
            <a:r>
              <a:rPr lang="zh-CN" altLang="en-US" sz="3100" strike="noStrike" noProof="1">
                <a:sym typeface="+mn-ea"/>
              </a:rPr>
              <a:t>分，加</a:t>
            </a:r>
            <a:r>
              <a:rPr lang="en-US" altLang="zh-CN" sz="3100" strike="noStrike" noProof="1">
                <a:sym typeface="+mn-ea"/>
              </a:rPr>
              <a:t>1</a:t>
            </a:r>
            <a:r>
              <a:rPr lang="zh-CN" altLang="en-US" sz="3100" strike="noStrike" noProof="1">
                <a:sym typeface="+mn-ea"/>
              </a:rPr>
              <a:t>分机动合计</a:t>
            </a:r>
            <a:r>
              <a:rPr lang="en-US" altLang="zh-CN" sz="3100" strike="noStrike" noProof="1">
                <a:sym typeface="+mn-ea"/>
              </a:rPr>
              <a:t>30</a:t>
            </a:r>
            <a:r>
              <a:rPr lang="zh-CN" altLang="en-US" sz="3100" strike="noStrike" noProof="1">
                <a:sym typeface="+mn-ea"/>
              </a:rPr>
              <a:t>分。超过</a:t>
            </a:r>
            <a:r>
              <a:rPr lang="en-US" altLang="zh-CN" sz="3100" strike="noStrike" noProof="1">
                <a:sym typeface="+mn-ea"/>
              </a:rPr>
              <a:t>5</a:t>
            </a:r>
            <a:r>
              <a:rPr lang="zh-CN" altLang="en-US" sz="3100" strike="noStrike" noProof="1">
                <a:sym typeface="+mn-ea"/>
              </a:rPr>
              <a:t>个实验来完成，实验成绩计</a:t>
            </a:r>
            <a:r>
              <a:rPr lang="en-US" altLang="zh-CN" sz="3100" strike="noStrike" noProof="1">
                <a:sym typeface="+mn-ea"/>
              </a:rPr>
              <a:t>0</a:t>
            </a:r>
            <a:r>
              <a:rPr lang="zh-CN" altLang="en-US" sz="3100" strike="noStrike" noProof="1">
                <a:sym typeface="+mn-ea"/>
              </a:rPr>
              <a:t>分。</a:t>
            </a:r>
            <a:endParaRPr lang="zh-CN" altLang="en-US" sz="3100" strike="noStrike" noProof="1">
              <a:sym typeface="+mn-ea"/>
            </a:endParaRPr>
          </a:p>
          <a:p>
            <a:pPr marL="0" indent="0" fontAlgn="auto">
              <a:buNone/>
            </a:pPr>
            <a:endParaRPr lang="zh-CN" altLang="en-US" sz="3100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</a:t>
            </a:r>
            <a:r>
              <a:rPr lang="zh-CN" altLang="en-US" sz="4000" strike="noStrike" noProof="1">
                <a:solidFill>
                  <a:srgbClr val="C00000"/>
                </a:solidFill>
                <a:sym typeface="+mn-ea"/>
              </a:rPr>
              <a:t>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9938" name="WordArt 3"/>
          <p:cNvSpPr>
            <a:spLocks noTextEdit="1"/>
          </p:cNvSpPr>
          <p:nvPr/>
        </p:nvSpPr>
        <p:spPr>
          <a:xfrm>
            <a:off x="2051050" y="32131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89803" dir="2699999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Thank You !</a:t>
            </a:r>
            <a:endParaRPr lang="zh-CN" altLang="en-US" sz="5400" b="1"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effectLst>
                <a:outerShdw dist="89803" dir="2699999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实验设备与材料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实验设备</a:t>
            </a:r>
            <a:endParaRPr lang="zh-CN" altLang="en-US" strike="noStrike" noProof="1" dirty="0"/>
          </a:p>
          <a:p>
            <a:pPr lvl="1" fontAlgn="auto">
              <a:lnSpc>
                <a:spcPct val="150000"/>
              </a:lnSpc>
            </a:pPr>
            <a:r>
              <a:rPr lang="zh-CN" altLang="en-US" strike="noStrike" noProof="1" dirty="0" smtClean="0"/>
              <a:t>装有</a:t>
            </a:r>
            <a:r>
              <a:rPr lang="en-US" altLang="zh-CN" strike="noStrike" noProof="1" dirty="0" smtClean="0"/>
              <a:t>Xilinx ISE 14.7</a:t>
            </a:r>
            <a:r>
              <a:rPr lang="zh-CN" altLang="en-US" strike="noStrike" noProof="1" dirty="0" smtClean="0"/>
              <a:t>的计算机</a:t>
            </a:r>
            <a:r>
              <a:rPr lang="en-US" altLang="zh-CN" strike="noStrike" noProof="1" dirty="0"/>
              <a:t>	1</a:t>
            </a:r>
            <a:r>
              <a:rPr lang="zh-CN" altLang="en-US" strike="noStrike" noProof="1" dirty="0"/>
              <a:t>台</a:t>
            </a:r>
            <a:endParaRPr lang="zh-CN" altLang="en-US" strike="noStrike" noProof="1" dirty="0"/>
          </a:p>
          <a:p>
            <a:pPr lvl="1" fontAlgn="auto">
              <a:lnSpc>
                <a:spcPct val="150000"/>
              </a:lnSpc>
            </a:pPr>
            <a:r>
              <a:rPr lang="en-US" altLang="zh-CN" strike="noStrike" noProof="1" dirty="0" smtClean="0"/>
              <a:t>SWORD</a:t>
            </a:r>
            <a:r>
              <a:rPr lang="zh-CN" altLang="en-US" strike="noStrike" noProof="1" dirty="0" smtClean="0"/>
              <a:t>开发板</a:t>
            </a:r>
            <a:r>
              <a:rPr lang="en-US" altLang="zh-CN" strike="noStrike" noProof="1" dirty="0" smtClean="0"/>
              <a:t>					1</a:t>
            </a:r>
            <a:r>
              <a:rPr lang="zh-CN" altLang="en-US" strike="noStrike" noProof="1" dirty="0"/>
              <a:t>套</a:t>
            </a:r>
            <a:endParaRPr lang="zh-CN" altLang="en-US" strike="noStrike" noProof="1" dirty="0"/>
          </a:p>
          <a:p>
            <a:pPr fontAlgn="auto"/>
            <a:r>
              <a:rPr lang="zh-CN" altLang="en-US" strike="noStrike" noProof="1" dirty="0" smtClean="0"/>
              <a:t>实验</a:t>
            </a:r>
            <a:r>
              <a:rPr lang="zh-CN" altLang="en-US" strike="noStrike" noProof="1" dirty="0"/>
              <a:t>材料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 smtClean="0"/>
              <a:t>无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实验任务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525963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/>
              <a:t>任务</a:t>
            </a:r>
            <a:r>
              <a:rPr lang="en-US" altLang="zh-CN" sz="2800" strike="noStrike" noProof="1" dirty="0"/>
              <a:t>1</a:t>
            </a:r>
            <a:r>
              <a:rPr lang="zh-CN" altLang="en-US" sz="2800" strike="noStrike" noProof="1" dirty="0"/>
              <a:t>：原理图设计实现显示译码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/>
              <a:t>模块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/>
              <a:t>任务</a:t>
            </a:r>
            <a:r>
              <a:rPr lang="en-US" altLang="zh-CN" sz="2800" strike="noStrike" noProof="1" dirty="0"/>
              <a:t>2</a:t>
            </a:r>
            <a:r>
              <a:rPr lang="zh-CN" altLang="en-US" sz="2800" strike="noStrike" noProof="1" dirty="0"/>
              <a:t>：用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/>
              <a:t>模块实现数码管显示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实验原理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800" strike="noStrike" noProof="1" dirty="0"/>
              <a:t>由</a:t>
            </a:r>
            <a:r>
              <a:rPr lang="en-US" altLang="zh-CN" sz="2800" strike="noStrike" noProof="1" dirty="0"/>
              <a:t>7+1</a:t>
            </a:r>
            <a:r>
              <a:rPr lang="zh-CN" altLang="en-US" sz="2800" strike="noStrike" noProof="1" dirty="0"/>
              <a:t>个</a:t>
            </a:r>
            <a:r>
              <a:rPr lang="en-US" altLang="zh-CN" sz="2800" strike="noStrike" noProof="1" dirty="0"/>
              <a:t>LED</a:t>
            </a:r>
            <a:r>
              <a:rPr lang="zh-CN" altLang="en-US" sz="2800" strike="noStrike" noProof="1" dirty="0"/>
              <a:t>构成的数字显示器件</a:t>
            </a:r>
            <a:endParaRPr lang="zh-CN" altLang="en-US" sz="2800" strike="noStrike" noProof="1" dirty="0"/>
          </a:p>
          <a:p>
            <a:pPr fontAlgn="auto"/>
            <a:r>
              <a:rPr lang="zh-CN" altLang="en-US" sz="2800" strike="noStrike" noProof="1" dirty="0"/>
              <a:t>每个</a:t>
            </a:r>
            <a:r>
              <a:rPr lang="en-US" altLang="zh-CN" sz="2800" strike="noStrike" noProof="1" dirty="0"/>
              <a:t>LED</a:t>
            </a:r>
            <a:r>
              <a:rPr lang="zh-CN" altLang="en-US" sz="2800" strike="noStrike" noProof="1" dirty="0"/>
              <a:t>显示数字的一段，另一个为</a:t>
            </a:r>
            <a:r>
              <a:rPr lang="zh-CN" altLang="en-US" sz="2800" strike="noStrike" noProof="1" dirty="0" smtClean="0"/>
              <a:t>小数点</a:t>
            </a:r>
            <a:endParaRPr lang="zh-CN" altLang="en-US" sz="2800" strike="noStrike" noProof="1" dirty="0"/>
          </a:p>
        </p:txBody>
      </p:sp>
      <p:pic>
        <p:nvPicPr>
          <p:cNvPr id="1229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708275"/>
            <a:ext cx="2147888" cy="2808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2708275"/>
            <a:ext cx="4103687" cy="2903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797800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>
                <a:sym typeface="+mn-ea"/>
              </a:rPr>
              <a:t>共阴（阳）控制</a:t>
            </a:r>
            <a:endParaRPr lang="zh-CN" altLang="en-US" strike="noStrike" noProof="1" dirty="0"/>
          </a:p>
        </p:txBody>
      </p:sp>
      <p:sp>
        <p:nvSpPr>
          <p:cNvPr id="3" name="TextBox 2"/>
          <p:cNvSpPr txBox="1"/>
          <p:nvPr/>
        </p:nvSpPr>
        <p:spPr>
          <a:xfrm>
            <a:off x="-93662" y="1196975"/>
            <a:ext cx="9331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defRPr/>
            </a:pP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正负逻辑关系说明：</a:t>
            </a:r>
            <a:endParaRPr lang="zh-CN" altLang="en-US" sz="2400" b="1" strike="noStrike" noProof="1" dirty="0">
              <a:solidFill>
                <a:schemeClr val="accent6">
                  <a:lumMod val="50000"/>
                </a:schemeClr>
              </a:solidFill>
            </a:endParaRPr>
          </a:p>
          <a:p>
            <a:pPr lvl="1" fontAlgn="base">
              <a:defRPr/>
            </a:pP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（负逻辑）共阳连接：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LED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正极连在一起，负极低电平时</a:t>
            </a:r>
            <a:endParaRPr lang="zh-CN" altLang="en-US" sz="2400" b="1" strike="noStrike" noProof="1" dirty="0">
              <a:solidFill>
                <a:schemeClr val="accent6">
                  <a:lumMod val="50000"/>
                </a:schemeClr>
              </a:solidFill>
            </a:endParaRPr>
          </a:p>
          <a:p>
            <a:pPr lvl="1" fontAlgn="base">
              <a:defRPr/>
            </a:pP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（正逻辑）共阴连接：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LED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负极连在一起，正极高电平时点亮 </a:t>
            </a:r>
            <a:endParaRPr lang="zh-CN" altLang="en-US" sz="2400" b="1" strike="noStrike" noProof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400" b="1" noProof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2565400"/>
            <a:ext cx="5995987" cy="368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共阴（阳）控制（</a:t>
            </a:r>
            <a:r>
              <a:rPr lang="en-US" altLang="zh-CN" strike="noStrike" noProof="1" dirty="0" smtClean="0"/>
              <a:t>7</a:t>
            </a:r>
            <a:r>
              <a:rPr lang="zh-CN" altLang="en-US" strike="noStrike" noProof="1" dirty="0" smtClean="0"/>
              <a:t>段数码管</a:t>
            </a:r>
            <a:r>
              <a:rPr lang="zh-CN" altLang="en-US" strike="noStrike" noProof="1" dirty="0" smtClean="0"/>
              <a:t>）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3"/>
          </a:xfrm>
        </p:spPr>
        <p:txBody>
          <a:bodyPr/>
          <a:lstStyle/>
          <a:p>
            <a:pPr fontAlgn="auto"/>
            <a:r>
              <a:rPr lang="en-US" altLang="zh-CN" sz="2400" strike="noStrike" noProof="1" dirty="0"/>
              <a:t>LED</a:t>
            </a:r>
            <a:r>
              <a:rPr lang="zh-CN" altLang="en-US" sz="2400" strike="noStrike" noProof="1" dirty="0"/>
              <a:t>的正极</a:t>
            </a:r>
            <a:r>
              <a:rPr lang="en-US" altLang="zh-CN" sz="2400" strike="noStrike" noProof="1" dirty="0"/>
              <a:t>(</a:t>
            </a:r>
            <a:r>
              <a:rPr lang="zh-CN" altLang="en-US" sz="2400" strike="noStrike" noProof="1" dirty="0"/>
              <a:t>负极</a:t>
            </a:r>
            <a:r>
              <a:rPr lang="en-US" altLang="zh-CN" sz="2400" strike="noStrike" noProof="1" dirty="0"/>
              <a:t>)</a:t>
            </a:r>
            <a:r>
              <a:rPr lang="zh-CN" altLang="en-US" sz="2400" strike="noStrike" noProof="1" dirty="0"/>
              <a:t>连在一起，另一端作为点亮的控制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共阳：正极连在一起，负极＝</a:t>
            </a:r>
            <a:r>
              <a:rPr lang="en-US" altLang="zh-CN" sz="2000" strike="noStrike" noProof="1" dirty="0"/>
              <a:t>0</a:t>
            </a:r>
            <a:r>
              <a:rPr lang="zh-CN" altLang="en-US" sz="2000" strike="noStrike" noProof="1" dirty="0"/>
              <a:t>，点亮</a:t>
            </a:r>
            <a:endParaRPr lang="zh-CN" altLang="en-US" sz="2000" strike="noStrike" noProof="1" dirty="0"/>
          </a:p>
          <a:p>
            <a:pPr lvl="1" fontAlgn="auto"/>
            <a:r>
              <a:rPr lang="zh-CN" altLang="en-US" sz="2000" strike="noStrike" noProof="1" dirty="0"/>
              <a:t>共阴：负极连在一起，正极＝</a:t>
            </a:r>
            <a:r>
              <a:rPr lang="en-US" altLang="zh-CN" sz="2000" strike="noStrike" noProof="1" dirty="0"/>
              <a:t>1</a:t>
            </a:r>
            <a:r>
              <a:rPr lang="zh-CN" altLang="en-US" sz="2000" strike="noStrike" noProof="1" dirty="0"/>
              <a:t>，点亮 </a:t>
            </a:r>
            <a:endParaRPr lang="zh-CN" altLang="en-US" sz="2000" strike="noStrike" noProof="1" dirty="0"/>
          </a:p>
          <a:p>
            <a:pPr fontAlgn="auto"/>
            <a:endParaRPr lang="zh-CN" altLang="en-US" strike="noStrike" noProof="1" dirty="0"/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2636838"/>
            <a:ext cx="6072188" cy="394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altLang="zh-CN" strike="noStrike" noProof="1" dirty="0">
                <a:latin typeface="+mj-lt"/>
              </a:rPr>
              <a:t>Hex 7- segment decoder</a:t>
            </a:r>
            <a:endParaRPr lang="zh-CN" altLang="en-US" strike="noStrike" noProof="1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979613" y="1423988"/>
          <a:ext cx="7026275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1186180"/>
                <a:gridCol w="730568"/>
                <a:gridCol w="554990"/>
                <a:gridCol w="563372"/>
                <a:gridCol w="540068"/>
                <a:gridCol w="567055"/>
                <a:gridCol w="555562"/>
                <a:gridCol w="517842"/>
                <a:gridCol w="552768"/>
                <a:gridCol w="623505"/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</a:tbl>
          </a:graphicData>
        </a:graphic>
      </p:graphicFrame>
      <p:grpSp>
        <p:nvGrpSpPr>
          <p:cNvPr id="15592" name="组合 4"/>
          <p:cNvGrpSpPr/>
          <p:nvPr/>
        </p:nvGrpSpPr>
        <p:grpSpPr>
          <a:xfrm rot="5400000">
            <a:off x="-111125" y="2997200"/>
            <a:ext cx="2243138" cy="1427163"/>
            <a:chOff x="4365364" y="1106819"/>
            <a:chExt cx="2244138" cy="1426509"/>
          </a:xfrm>
        </p:grpSpPr>
        <p:pic>
          <p:nvPicPr>
            <p:cNvPr id="15593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4774176" y="698003"/>
              <a:ext cx="1426509" cy="2244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594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MC14495</a:t>
              </a:r>
              <a:endPara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595" name="文本框 1"/>
          <p:cNvSpPr txBox="1"/>
          <p:nvPr/>
        </p:nvSpPr>
        <p:spPr>
          <a:xfrm>
            <a:off x="107950" y="1311275"/>
            <a:ext cx="1806575" cy="11382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兼容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MC14495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略掉：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Pin11=VCR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Pin4=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h+i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596" name="文本框 8"/>
          <p:cNvSpPr txBox="1"/>
          <p:nvPr/>
        </p:nvSpPr>
        <p:spPr>
          <a:xfrm>
            <a:off x="107950" y="4972050"/>
            <a:ext cx="1943100" cy="1231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其它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共阳：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74LS46/47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共阴：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74LS48/49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CMOS4511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597" name="矩形 5"/>
          <p:cNvSpPr/>
          <p:nvPr/>
        </p:nvSpPr>
        <p:spPr>
          <a:xfrm>
            <a:off x="5591175" y="674688"/>
            <a:ext cx="250983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common anode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c72a923a-1131-4d29-92fc-aee8a71ac4a9}"/>
</p:tagLst>
</file>

<file path=ppt/tags/tag2.xml><?xml version="1.0" encoding="utf-8"?>
<p:tagLst xmlns:p="http://schemas.openxmlformats.org/presentationml/2006/main">
  <p:tag name="KSO_WM_UNIT_TABLE_BEAUTIFY" val="{aa007e9f-dda9-4e32-a76c-c91f36a82735}"/>
</p:tagLst>
</file>

<file path=ppt/tags/tag3.xml><?xml version="1.0" encoding="utf-8"?>
<p:tagLst xmlns:p="http://schemas.openxmlformats.org/presentationml/2006/main">
  <p:tag name="KSO_WM_UNIT_TABLE_BEAUTIFY" val="{9cfc3e23-4f45-4e21-b288-74fa6abd16e9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3637</Words>
  <Application>WPS 演示</Application>
  <PresentationFormat>全屏显示(4:3)</PresentationFormat>
  <Paragraphs>927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32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Arial Unicode MS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共阴（阳）控制（7段数码管）</vt:lpstr>
      <vt:lpstr>Hex 7- segment decoder</vt:lpstr>
      <vt:lpstr>Hex to 7-segment decoder: Simplifying</vt:lpstr>
      <vt:lpstr>a,b真值表说明</vt:lpstr>
      <vt:lpstr>Hex to 7-segment decoder Schematic</vt:lpstr>
      <vt:lpstr>Hex to 7-segment decoder Schematic</vt:lpstr>
      <vt:lpstr>schematic  Sheet 改变尺寸大小</vt:lpstr>
      <vt:lpstr>多位七段数码管显示原理</vt:lpstr>
      <vt:lpstr>分时控制示意</vt:lpstr>
      <vt:lpstr>实验内容与步骤</vt:lpstr>
      <vt:lpstr>设计实现MY_MC14495</vt:lpstr>
      <vt:lpstr>设计实现MyMC14495</vt:lpstr>
      <vt:lpstr>仿真</vt:lpstr>
      <vt:lpstr>波形图示例</vt:lpstr>
      <vt:lpstr>生成逻辑符号图</vt:lpstr>
      <vt:lpstr>任务2：实现数码管显示</vt:lpstr>
      <vt:lpstr>实现数码管显示</vt:lpstr>
      <vt:lpstr>下载验证</vt:lpstr>
      <vt:lpstr>UCF</vt:lpstr>
      <vt:lpstr>比较有用的菜单按钮</vt:lpstr>
      <vt:lpstr>电路设计实验箱说明</vt:lpstr>
      <vt:lpstr>SWORD FPGA</vt:lpstr>
      <vt:lpstr>计算机逻辑设计实验要求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Administrator</cp:lastModifiedBy>
  <cp:revision>287</cp:revision>
  <dcterms:created xsi:type="dcterms:W3CDTF">2011-08-03T07:44:00Z</dcterms:created>
  <dcterms:modified xsi:type="dcterms:W3CDTF">2020-10-14T13:43:39Z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