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8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26" r:id="rId18"/>
    <p:sldId id="327" r:id="rId19"/>
    <p:sldId id="301" r:id="rId20"/>
    <p:sldId id="304" r:id="rId21"/>
    <p:sldId id="342" r:id="rId22"/>
    <p:sldId id="341" r:id="rId23"/>
    <p:sldId id="312" r:id="rId24"/>
    <p:sldId id="302" r:id="rId25"/>
    <p:sldId id="313" r:id="rId26"/>
    <p:sldId id="284" r:id="rId27"/>
    <p:sldId id="305" r:id="rId28"/>
    <p:sldId id="306" r:id="rId29"/>
    <p:sldId id="307" r:id="rId30"/>
    <p:sldId id="308" r:id="rId31"/>
    <p:sldId id="309" r:id="rId32"/>
    <p:sldId id="357" r:id="rId33"/>
    <p:sldId id="358" r:id="rId34"/>
    <p:sldId id="356" r:id="rId35"/>
    <p:sldId id="354" r:id="rId36"/>
    <p:sldId id="26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26"/>
            <p14:sldId id="327"/>
            <p14:sldId id="301"/>
            <p14:sldId id="304"/>
            <p14:sldId id="342"/>
            <p14:sldId id="341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357"/>
            <p14:sldId id="358"/>
            <p14:sldId id="356"/>
            <p14:sldId id="35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4" d="100"/>
          <a:sy n="64" d="100"/>
        </p:scale>
        <p:origin x="72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emf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.e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71" y="746031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260" y="3093085"/>
            <a:ext cx="8163560" cy="31089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16" y="22183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9.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锁存器与触发器基本原理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46710" y="4183380"/>
          <a:ext cx="7845425" cy="26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r:id="rId4" imgW="7839075" imgH="2657475" progId="Paint.Picture">
                  <p:embed/>
                </p:oleObj>
              </mc:Choice>
              <mc:Fallback>
                <p:oleObj r:id="rId4" imgW="7839075" imgH="26574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710" y="4183380"/>
                        <a:ext cx="7845425" cy="265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200" y="122912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Visio" r:id="rId6" imgW="1270635" imgH="895350" progId="Visio.Drawing.11">
                  <p:embed/>
                </p:oleObj>
              </mc:Choice>
              <mc:Fallback>
                <p:oleObj name="Visio" r:id="rId6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0" y="122912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455031" y="707797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02604" y="2933159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Visio" r:id="rId8" imgW="1155065" imgH="490855" progId="Visio.Drawing.11">
                  <p:embed/>
                </p:oleObj>
              </mc:Choice>
              <mc:Fallback>
                <p:oleObj name="Visio" r:id="rId8" imgW="1155065" imgH="490855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604" y="2933159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/>
              <a:t>C=1;R=1;S=1;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 </a:t>
            </a:r>
          </a:p>
          <a:p>
            <a:pPr marL="0" indent="0">
              <a:buNone/>
            </a:pPr>
            <a:r>
              <a:rPr lang="pt-BR" altLang="zh-CN" sz="2400" dirty="0"/>
              <a:t>C=0;R=1;S=1;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/>
              <a:t>基本</a:t>
            </a:r>
            <a:r>
              <a:rPr lang="en-US" altLang="zh-CN" sz="3500" dirty="0"/>
              <a:t>SR</a:t>
            </a:r>
            <a:r>
              <a:rPr lang="zh-CN" altLang="en-US" sz="3500" dirty="0"/>
              <a:t>锁存器缺点：存在不确定状态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/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Visio" r:id="rId4" imgW="1491615" imgH="914400" progId="">
                  <p:embed/>
                </p:oleObj>
              </mc:Choice>
              <mc:Fallback>
                <p:oleObj name="Visio" r:id="rId4" imgW="1491615" imgH="914400" progId="">
                  <p:embed/>
                  <p:pic>
                    <p:nvPicPr>
                      <p:cNvPr id="0" name="图片 1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</a:t>
                      </a:r>
                      <a:r>
                        <a:rPr lang="en-US" altLang="zh-CN" b="1" i="1" baseline="0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Qn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/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Visio" r:id="rId6" imgW="870585" imgH="370205" progId="Visio.Drawing.11">
                  <p:embed/>
                </p:oleObj>
              </mc:Choice>
              <mc:Fallback>
                <p:oleObj name="Visio" r:id="rId6" imgW="870585" imgH="370205" progId="Visio.Drawing.11">
                  <p:embed/>
                  <p:pic>
                    <p:nvPicPr>
                      <p:cNvPr id="0" name="图片 1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pt-BR" altLang="zh-CN" sz="2400" dirty="0"/>
              <a:t>=1;</a:t>
            </a:r>
            <a:r>
              <a:rPr lang="en-US" altLang="zh-CN" sz="2400" dirty="0"/>
              <a:t>D</a:t>
            </a:r>
            <a:r>
              <a:rPr lang="pt-BR" altLang="zh-CN" sz="2400" dirty="0"/>
              <a:t>=1; #50;</a:t>
            </a:r>
          </a:p>
          <a:p>
            <a:pPr marL="0" indent="0">
              <a:buNone/>
            </a:pPr>
            <a:r>
              <a:rPr lang="pt-BR" altLang="zh-CN" sz="2400" dirty="0"/>
              <a:t>D=0; #50;</a:t>
            </a:r>
          </a:p>
          <a:p>
            <a:pPr marL="0" indent="0">
              <a:buNone/>
            </a:pPr>
            <a:r>
              <a:rPr lang="pt-BR" altLang="zh-CN" sz="2400" dirty="0"/>
              <a:t>C=0;D=1; #50;</a:t>
            </a:r>
          </a:p>
          <a:p>
            <a:pPr marL="0" indent="0">
              <a:buNone/>
            </a:pPr>
            <a:r>
              <a:rPr lang="pt-BR" altLang="zh-CN" sz="2400" dirty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/>
              <a:t>空翻现象</a:t>
            </a:r>
            <a:r>
              <a:rPr lang="en-US" altLang="zh-CN" sz="2800"/>
              <a:t>:</a:t>
            </a:r>
            <a:r>
              <a:rPr lang="zh-CN" altLang="en-US" sz="2800"/>
              <a:t>又称为竞态现象，是数字电路中的一个术语，指在同一个时钟脉冲信号作用区间内，由于时钟脉冲的宽度过大，触发器出现在“0”“1”两逻辑信号中多次翻转的现象。它限制了同步RS触发器在实际工作中的正常应用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RS时钟触发器空翻现象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085"/>
            <a:ext cx="8229600" cy="4811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同步RS时钟触发器有空翻现象。空翻是在基本RS触发器的基础上构造时钟触发器时，因导引电路C门和D门功能不完善而造成的一种现象，即在一次时钟来到期间，触发器多次翻转的现象称为空翻，如图所示。这违背了构造时钟触发器的初衷，</a:t>
            </a:r>
            <a:r>
              <a:rPr lang="zh-CN" altLang="en-US" sz="2400">
                <a:solidFill>
                  <a:schemeClr val="accent2"/>
                </a:solidFill>
              </a:rPr>
              <a:t>每来一次时钟，最多允许触发器翻转一次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若多次翻转，电路也会发生状态的差错，因而是不允许的</a:t>
            </a:r>
            <a:r>
              <a:rPr lang="zh-CN" altLang="en-US" sz="2400"/>
              <a:t>。因为在CP=1期间，时钟对C门和D门的封锁作用消失，数据端R和S端的多次变化就会通过C门和D门到达基本RS触发器的输入端，造成触发器在一次时钟期间的多次翻转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90" y="4688840"/>
            <a:ext cx="3496945" cy="195834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" y="4856480"/>
          <a:ext cx="27025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4" imgW="1270635" imgH="895350" progId="Visio.Drawing.11">
                  <p:embed/>
                </p:oleObj>
              </mc:Choice>
              <mc:Fallback>
                <p:oleObj name="Visio" r:id="rId4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" y="4856480"/>
                        <a:ext cx="270256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带有使能的RS触发器表格 8"/>
          <p:cNvGraphicFramePr>
            <a:graphicFrameLocks noGrp="1"/>
          </p:cNvGraphicFramePr>
          <p:nvPr/>
        </p:nvGraphicFramePr>
        <p:xfrm>
          <a:off x="2846705" y="4629785"/>
          <a:ext cx="29464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850" y="3183637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常见的触发器有：主从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SR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D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JK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主从触发器</a:t>
            </a: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570089" y="443342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1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6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/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/>
              <a:t>时，第二个锁存器（从锁存器）改变输出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21" y="442644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788785" y="4300855"/>
          <a:ext cx="2087245" cy="170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4" imgW="2085975" imgH="1704975" progId="Paint.Picture">
                  <p:embed/>
                </p:oleObj>
              </mc:Choice>
              <mc:Fallback>
                <p:oleObj r:id="rId4" imgW="2085975" imgH="1704975" progId="Paint.Picture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8785" y="4300855"/>
                        <a:ext cx="2087245" cy="170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161290"/>
            <a:ext cx="9159240" cy="7157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实验设备与材料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" y="19050"/>
            <a:ext cx="9237345" cy="6938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2030730" imgH="1847850" progId="Visio.Drawing.11">
                  <p:embed/>
                </p:oleObj>
              </mc:Choice>
              <mc:Fallback>
                <p:oleObj name="Visio" r:id="rId3" imgW="2030730" imgH="184785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5" imgW="1049020" imgH="1328420" progId="Visio.Drawing.11">
                  <p:embed/>
                </p:oleObj>
              </mc:Choice>
              <mc:Fallback>
                <p:oleObj name="Visio" r:id="rId5" imgW="1049020" imgH="1328420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异步控制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上升沿触发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</a:t>
                      </a:r>
                      <a:r>
                        <a:rPr lang="en-US" altLang="zh-CN" b="1" i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D = 0; #150;</a:t>
            </a:r>
          </a:p>
          <a:p>
            <a:r>
              <a:rPr lang="en-US" altLang="zh-CN" sz="2800" dirty="0"/>
              <a:t>	D = 1; #150;	 </a:t>
            </a:r>
          </a:p>
          <a:p>
            <a:r>
              <a:rPr lang="en-US" altLang="zh-CN" sz="2800" dirty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 #50;</a:t>
            </a:r>
          </a:p>
          <a:p>
            <a:r>
              <a:rPr lang="en-US" altLang="zh-CN" sz="2800" dirty="0"/>
              <a:t>	C=1; #50;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MyLATCHS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r>
              <a:rPr lang="en-US" altLang="zh-CN" dirty="0" err="1"/>
              <a:t>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CSR_LATCH.sch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仿真（包含空翻）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生成自定义符号的</a:t>
            </a:r>
            <a:r>
              <a:rPr lang="en-US" altLang="zh-CN" dirty="0" err="1"/>
              <a:t>CSR_LATCH.sym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仿真（包含空翻）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MS_FLIPFLOP.sch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CSR_LATCH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仿真（包含一次性采样）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NAND3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触发器的基本功能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</a:t>
            </a:r>
            <a:r>
              <a:rPr lang="zh-CN" altLang="zh-CN" sz="2800" dirty="0"/>
              <a:t>存在的时序问题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物理验证：顶层模块设计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" y="1521460"/>
            <a:ext cx="868743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clkdiv_pulse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70" y="1788795"/>
            <a:ext cx="762127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371222" y="5439435"/>
            <a:ext cx="4319588" cy="85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3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物理验证</a:t>
            </a:r>
          </a:p>
        </p:txBody>
      </p:sp>
      <p:sp>
        <p:nvSpPr>
          <p:cNvPr id="51204" name="内容占位符 2"/>
          <p:cNvSpPr>
            <a:spLocks noGrp="1"/>
          </p:cNvSpPr>
          <p:nvPr>
            <p:ph idx="1"/>
          </p:nvPr>
        </p:nvSpPr>
        <p:spPr>
          <a:xfrm>
            <a:off x="291871" y="822665"/>
            <a:ext cx="8730829" cy="3495848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UCF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引脚定义</a:t>
            </a: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ym typeface="+mn-ea"/>
              </a:rPr>
              <a:t>门控</a:t>
            </a:r>
            <a:r>
              <a:rPr lang="en-US" altLang="zh-CN" sz="2200" dirty="0">
                <a:sym typeface="+mn-ea"/>
              </a:rPr>
              <a:t>SR</a:t>
            </a:r>
            <a:r>
              <a:rPr lang="zh-CN" altLang="en-US" sz="2200" dirty="0">
                <a:sym typeface="+mn-ea"/>
              </a:rPr>
              <a:t>锁存器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RS=SW[1:0]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}=LED[1:0]</a:t>
            </a: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D_Trig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D=SW[2]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}=LED[3:2]</a:t>
            </a: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主从触发器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RS=SW[4:3]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     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{Y,Q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}=LED[6:4]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MB_DFF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}=SW[5]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}=LED[8:7]</a:t>
            </a: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公共控制接口信号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时钟选择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SW_OK[2]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使能控制选用时钟：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divclk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[26]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btn_out[0]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560195" y="3571240"/>
          <a:ext cx="6434455" cy="317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3" imgW="6429375" imgH="3714750" progId="Paint.Picture">
                  <p:embed/>
                </p:oleObj>
              </mc:Choice>
              <mc:Fallback>
                <p:oleObj r:id="rId3" imgW="6429375" imgH="3714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195" y="3571240"/>
                        <a:ext cx="6434455" cy="317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最基本的锁存器有：</a:t>
            </a:r>
            <a:r>
              <a:rPr lang="en-US" altLang="zh-CN" dirty="0"/>
              <a:t>SR</a:t>
            </a:r>
            <a:r>
              <a:rPr lang="zh-CN" altLang="en-US" dirty="0"/>
              <a:t>锁存器、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输入端的反向逻辑器件的输出与输入端交叉连起来，另一个输入端作为外部信息输出端，就构成最简单的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052"/>
              </p:ext>
            </p:extLst>
          </p:nvPr>
        </p:nvGraphicFramePr>
        <p:xfrm>
          <a:off x="4948238" y="5156473"/>
          <a:ext cx="35845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Visio" r:id="rId3" imgW="870585" imgH="370205" progId="Visio.Drawing.11">
                  <p:embed/>
                </p:oleObj>
              </mc:Choice>
              <mc:Fallback>
                <p:oleObj name="Visio" r:id="rId3" imgW="870585" imgH="370205" progId="Visio.Drawing.11">
                  <p:embed/>
                  <p:pic>
                    <p:nvPicPr>
                      <p:cNvPr id="0" name="图片 7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5156473"/>
                        <a:ext cx="3584575" cy="151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750" y="3429000"/>
          <a:ext cx="36004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Visio" r:id="rId5" imgW="1116330" imgH="731520" progId="Visio.Drawing.11">
                  <p:embed/>
                </p:oleObj>
              </mc:Choice>
              <mc:Fallback>
                <p:oleObj name="Visio" r:id="rId5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360045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/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04165" y="4004945"/>
          <a:ext cx="8131175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3" imgW="8124825" imgH="2628900" progId="Paint.Picture">
                  <p:embed/>
                </p:oleObj>
              </mc:Choice>
              <mc:Fallback>
                <p:oleObj r:id="rId3" imgW="8124825" imgH="2628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65" y="4004945"/>
                        <a:ext cx="8131175" cy="263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675188" y="2757488"/>
          <a:ext cx="4459287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Visio" r:id="rId5" imgW="870585" imgH="370205" progId="Visio.Drawing.11">
                  <p:embed/>
                </p:oleObj>
              </mc:Choice>
              <mc:Fallback>
                <p:oleObj name="Visio" r:id="rId5" imgW="870585" imgH="370205" progId="Visio.Drawing.11">
                  <p:embed/>
                  <p:pic>
                    <p:nvPicPr>
                      <p:cNvPr id="0" name="图片 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757488"/>
                        <a:ext cx="4459287" cy="188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140" y="1397000"/>
          <a:ext cx="355663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Visio" r:id="rId7" imgW="1116330" imgH="731520" progId="Visio.Drawing.11">
                  <p:embed/>
                </p:oleObj>
              </mc:Choice>
              <mc:Fallback>
                <p:oleObj name="Visio" r:id="rId7" imgW="1116330" imgH="73152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397000"/>
                        <a:ext cx="355663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/>
        </p:nvGraphicFramePr>
        <p:xfrm>
          <a:off x="5006464" y="902995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10074b-5c18-4213-877d-7630df50bb0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bfd931-4f82-4033-a49b-df10c9f17db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1500</Words>
  <Application>Microsoft Office PowerPoint</Application>
  <PresentationFormat>全屏显示(4:3)</PresentationFormat>
  <Paragraphs>309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Bitmap Image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空翻现象</vt:lpstr>
      <vt:lpstr>RS时钟触发器空翻现象</vt:lpstr>
      <vt:lpstr>触发器</vt:lpstr>
      <vt:lpstr>SR主从触发器</vt:lpstr>
      <vt:lpstr>PowerPoint 演示文稿</vt:lpstr>
      <vt:lpstr>PowerPoint 演示文稿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物理验证：顶层模块设计</vt:lpstr>
      <vt:lpstr>clkdiv_pulse</vt:lpstr>
      <vt:lpstr>物理验证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段皞一</cp:lastModifiedBy>
  <cp:revision>295</cp:revision>
  <dcterms:created xsi:type="dcterms:W3CDTF">2011-08-03T07:44:00Z</dcterms:created>
  <dcterms:modified xsi:type="dcterms:W3CDTF">2020-11-13T08:13:17Z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