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2"/>
  </p:notesMasterIdLst>
  <p:sldIdLst>
    <p:sldId id="256" r:id="rId4"/>
    <p:sldId id="270" r:id="rId5"/>
    <p:sldId id="271" r:id="rId6"/>
    <p:sldId id="272" r:id="rId7"/>
    <p:sldId id="273" r:id="rId8"/>
    <p:sldId id="336" r:id="rId9"/>
    <p:sldId id="337" r:id="rId10"/>
    <p:sldId id="313" r:id="rId11"/>
    <p:sldId id="338" r:id="rId12"/>
    <p:sldId id="332" r:id="rId13"/>
    <p:sldId id="320" r:id="rId14"/>
    <p:sldId id="328" r:id="rId15"/>
    <p:sldId id="387" r:id="rId16"/>
    <p:sldId id="335" r:id="rId17"/>
    <p:sldId id="339" r:id="rId18"/>
    <p:sldId id="358" r:id="rId19"/>
    <p:sldId id="372" r:id="rId20"/>
    <p:sldId id="373" r:id="rId21"/>
    <p:sldId id="329" r:id="rId22"/>
    <p:sldId id="359" r:id="rId23"/>
    <p:sldId id="330" r:id="rId24"/>
    <p:sldId id="411" r:id="rId25"/>
    <p:sldId id="412" r:id="rId26"/>
    <p:sldId id="413" r:id="rId27"/>
    <p:sldId id="414" r:id="rId28"/>
    <p:sldId id="284" r:id="rId29"/>
    <p:sldId id="318" r:id="rId30"/>
    <p:sldId id="326" r:id="rId31"/>
    <p:sldId id="310" r:id="rId32"/>
    <p:sldId id="331" r:id="rId33"/>
    <p:sldId id="333" r:id="rId34"/>
    <p:sldId id="327" r:id="rId35"/>
    <p:sldId id="334" r:id="rId36"/>
    <p:sldId id="410" r:id="rId37"/>
    <p:sldId id="311" r:id="rId38"/>
    <p:sldId id="407" r:id="rId39"/>
    <p:sldId id="408" r:id="rId40"/>
    <p:sldId id="26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411"/>
            <p14:sldId id="412"/>
            <p14:sldId id="413"/>
            <p14:sldId id="414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410"/>
            <p14:sldId id="311"/>
            <p14:sldId id="407"/>
            <p14:sldId id="40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100" autoAdjust="0"/>
  </p:normalViewPr>
  <p:slideViewPr>
    <p:cSldViewPr>
      <p:cViewPr>
        <p:scale>
          <a:sx n="75" d="100"/>
          <a:sy n="75" d="100"/>
        </p:scale>
        <p:origin x="1651" y="422"/>
      </p:cViewPr>
      <p:guideLst>
        <p:guide orient="horz" pos="2160"/>
        <p:guide pos="2851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Visio" r:id="rId3" imgW="6266180" imgH="1684655" progId="Visio.Drawing.11">
                  <p:embed/>
                </p:oleObj>
              </mc:Choice>
              <mc:Fallback>
                <p:oleObj name="Visio" r:id="rId3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位加减法器代码实现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7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抖动原因：按键按下或放开时，存在机械震动</a:t>
            </a:r>
          </a:p>
          <a:p>
            <a:r>
              <a:rPr lang="zh-CN" altLang="en-US" sz="2800" dirty="0"/>
              <a:t>抖动时间一般在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Visio" r:id="rId3" imgW="1395730" imgH="760095" progId="Visio.Drawing.11">
                  <p:embed/>
                </p:oleObj>
              </mc:Choice>
              <mc:Fallback>
                <p:oleObj name="Visio" r:id="rId3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Visio" r:id="rId5" imgW="1828800" imgH="932180" progId="Visio.Drawing.11">
                  <p:embed/>
                </p:oleObj>
              </mc:Choice>
              <mc:Fallback>
                <p:oleObj name="Visio" r:id="rId5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防抖动模块 </a:t>
            </a:r>
            <a:r>
              <a:rPr lang="en-US" altLang="zh-CN" dirty="0"/>
              <a:t>+ </a:t>
            </a:r>
            <a:r>
              <a:rPr lang="zh-CN" altLang="en-US" dirty="0"/>
              <a:t>分频器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5" y="3076575"/>
            <a:ext cx="40328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（</a:t>
            </a:r>
            <a:r>
              <a:rPr lang="en-US" altLang="zh-CN" sz="2800" dirty="0"/>
              <a:t>1/100mhz</a:t>
            </a:r>
            <a:r>
              <a:rPr lang="zh-CN" altLang="en-US" sz="2800" dirty="0"/>
              <a:t>）</a:t>
            </a:r>
            <a:r>
              <a:rPr lang="en-US" altLang="zh-CN" sz="2800" dirty="0"/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=1ms--&gt;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=100MHz*1ms</a:t>
            </a:r>
          </a:p>
          <a:p>
            <a:pPr algn="l"/>
            <a:r>
              <a:rPr lang="en-US" altLang="zh-CN" sz="2800" dirty="0"/>
              <a:t>            =100*</a:t>
            </a:r>
            <a:r>
              <a:rPr lang="en-US" altLang="zh-CN" sz="2800" dirty="0">
                <a:sym typeface="+mn-ea"/>
              </a:rPr>
              <a:t>10</a:t>
            </a:r>
            <a:r>
              <a:rPr lang="en-US" altLang="zh-CN" sz="2800" baseline="30000" dirty="0">
                <a:sym typeface="+mn-ea"/>
              </a:rPr>
              <a:t>6</a:t>
            </a:r>
            <a:r>
              <a:rPr lang="en-US" altLang="zh-CN" sz="2800" dirty="0"/>
              <a:t>*1*10</a:t>
            </a:r>
            <a:r>
              <a:rPr lang="en-US" altLang="zh-CN" sz="2800" baseline="30000" dirty="0"/>
              <a:t>-3  </a:t>
            </a:r>
          </a:p>
          <a:p>
            <a:pPr algn="l"/>
            <a:r>
              <a:rPr lang="en-US" altLang="zh-CN" sz="2800" baseline="30000" dirty="0"/>
              <a:t>                   </a:t>
            </a:r>
            <a:r>
              <a:rPr lang="en-US" altLang="zh-CN" sz="2800" baseline="300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/>
              <a:t> </a:t>
            </a:r>
          </a:p>
          <a:p>
            <a:pPr algn="l"/>
            <a:r>
              <a:rPr lang="en-US" altLang="zh-CN" sz="2800" baseline="30000" dirty="0"/>
              <a:t>       </a:t>
            </a:r>
            <a:r>
              <a:rPr lang="en-US" altLang="zh-CN" sz="2800" dirty="0">
                <a:sym typeface="+mn-ea"/>
              </a:rPr>
              <a:t>2</a:t>
            </a:r>
            <a:r>
              <a:rPr lang="en-US" altLang="zh-CN" sz="2800" baseline="30000" dirty="0">
                <a:sym typeface="+mn-ea"/>
              </a:rPr>
              <a:t>17</a:t>
            </a:r>
            <a:r>
              <a:rPr lang="en-US" altLang="zh-CN" sz="2800" dirty="0">
                <a:sym typeface="+mn-ea"/>
              </a:rPr>
              <a:t> =131072,</a:t>
            </a:r>
            <a:r>
              <a:rPr lang="en-US" altLang="zh-CN" sz="3200" dirty="0">
                <a:sym typeface="+mn-ea"/>
              </a:rPr>
              <a:t>=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>
                <a:solidFill>
                  <a:srgbClr val="FF0000"/>
                </a:solidFill>
                <a:sym typeface="+mn-ea"/>
              </a:rPr>
              <a:t>5</a:t>
            </a:r>
          </a:p>
          <a:p>
            <a:pPr algn="l"/>
            <a:r>
              <a:rPr lang="en-US" altLang="zh-CN" sz="3200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73291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7724140" imgH="6334125" progId="Paint.Picture">
                  <p:embed/>
                </p:oleObj>
              </mc:Choice>
              <mc:Fallback>
                <p:oleObj r:id="rId3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5" imgW="7733665" imgH="2171700" progId="Paint.Picture">
                  <p:embed/>
                </p:oleObj>
              </mc:Choice>
              <mc:Fallback>
                <p:oleObj r:id="rId5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时钟计数分频器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 err="1">
                <a:ea typeface="黑体" panose="02010609060101010101" pitchFamily="49" charset="-122"/>
              </a:rPr>
              <a:t>clkdiv</a:t>
            </a:r>
            <a:r>
              <a:rPr lang="en-US" altLang="zh-CN" dirty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0  0  0  0     1  0  0  0       </a:t>
            </a:r>
          </a:p>
          <a:p>
            <a:pPr marL="0" indent="0">
              <a:buNone/>
            </a:pPr>
            <a:r>
              <a:rPr lang="en-US" altLang="zh-CN" sz="2800" dirty="0"/>
              <a:t>0  0  0  1     1  0  0  1</a:t>
            </a:r>
          </a:p>
          <a:p>
            <a:pPr marL="0" indent="0">
              <a:buNone/>
            </a:pPr>
            <a:r>
              <a:rPr lang="en-US" altLang="zh-CN" sz="2800" dirty="0"/>
              <a:t>0  0  1  0     1  0  1  0</a:t>
            </a:r>
          </a:p>
          <a:p>
            <a:pPr marL="0" indent="0">
              <a:buNone/>
            </a:pPr>
            <a:r>
              <a:rPr lang="en-US" altLang="zh-CN" sz="2800" dirty="0"/>
              <a:t>0  0  1  1     1  0  1  1</a:t>
            </a:r>
          </a:p>
          <a:p>
            <a:pPr marL="0" indent="0">
              <a:buNone/>
            </a:pPr>
            <a:r>
              <a:rPr lang="en-US" altLang="zh-CN" sz="2800" dirty="0"/>
              <a:t>0  1  0  0     1  1  0  0 </a:t>
            </a:r>
          </a:p>
          <a:p>
            <a:pPr marL="0" indent="0">
              <a:buNone/>
            </a:pPr>
            <a:r>
              <a:rPr lang="en-US" altLang="zh-CN" sz="2800" dirty="0"/>
              <a:t>0  1  0  1     1  1  0  1</a:t>
            </a:r>
          </a:p>
          <a:p>
            <a:pPr marL="0" indent="0">
              <a:buNone/>
            </a:pPr>
            <a:r>
              <a:rPr lang="en-US" altLang="zh-CN" sz="2800" dirty="0"/>
              <a:t>0  1  1  0     1  1  1  0</a:t>
            </a:r>
          </a:p>
          <a:p>
            <a:pPr marL="0" indent="0">
              <a:buNone/>
            </a:pPr>
            <a:r>
              <a:rPr lang="en-US" altLang="zh-CN" sz="2800" dirty="0"/>
              <a:t>0  1  1  1     1  1  1  1</a:t>
            </a:r>
            <a:endParaRPr lang="en-US" altLang="zh-CN" dirty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DIV[1:0] 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DIV[3:2]  T: 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*(1/100M)=268435456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四位与门或门模块图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262146"/>
              </p:ext>
            </p:extLst>
          </p:nvPr>
        </p:nvGraphicFramePr>
        <p:xfrm>
          <a:off x="-1548680" y="1196752"/>
          <a:ext cx="54006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5105400" imgH="3409950" progId="Paint.Picture">
                  <p:embed/>
                </p:oleObj>
              </mc:Choice>
              <mc:Fallback>
                <p:oleObj r:id="rId3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-1548680" y="1196752"/>
                        <a:ext cx="540060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2290749266"/>
              </p:ext>
            </p:extLst>
          </p:nvPr>
        </p:nvGraphicFramePr>
        <p:xfrm>
          <a:off x="5063572" y="1340768"/>
          <a:ext cx="6339676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5" imgW="6096000" imgH="3733800" progId="Paint.Picture">
                  <p:embed/>
                </p:oleObj>
              </mc:Choice>
              <mc:Fallback>
                <p:oleObj r:id="rId5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5063572" y="1340768"/>
                        <a:ext cx="6339676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位或门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位与门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initial begin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A=4'b1010;B=4'b0111;#100;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B=4'b0011;</a:t>
            </a: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for 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#100;S=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;end</a:t>
            </a: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821930" cy="954405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cs typeface="Times New Roman" panose="02020603050405020304" pitchFamily="18" charset="0"/>
              </a:rPr>
              <a:t>Sword</a:t>
            </a:r>
            <a:r>
              <a:rPr lang="zh-CN" altLang="en-US" dirty="0">
                <a:cs typeface="Times New Roman" panose="02020603050405020304" pitchFamily="18" charset="0"/>
              </a:rPr>
              <a:t>板</a:t>
            </a: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zh-CN" altLang="en-US" dirty="0">
                <a:cs typeface="Times New Roman" panose="02020603050405020304" pitchFamily="18" charset="0"/>
              </a:rPr>
              <a:t>段数码管显示</a:t>
            </a:r>
            <a:r>
              <a:rPr lang="en-US" altLang="zh-CN" dirty="0">
                <a:cs typeface="Times New Roman" panose="02020603050405020304" pitchFamily="18" charset="0"/>
              </a:rPr>
              <a:t>Hex827Seg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968552"/>
          </a:xfrm>
        </p:spPr>
        <p:txBody>
          <a:bodyPr/>
          <a:lstStyle/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位七段码显示模块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二种实验方式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/>
              <a:t>Arduino Sword-002</a:t>
            </a:r>
            <a:r>
              <a:rPr lang="zh-CN" altLang="en-US" sz="2000" dirty="0"/>
              <a:t>子板四位动态扫描扩展</a:t>
            </a:r>
            <a:endParaRPr lang="en-US" altLang="zh-CN" sz="2000" dirty="0"/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/>
              <a:t>用主板调用</a:t>
            </a:r>
            <a:r>
              <a:rPr lang="en-US" altLang="zh-CN" sz="2000" dirty="0"/>
              <a:t>P2S</a:t>
            </a:r>
            <a:r>
              <a:rPr lang="zh-CN" altLang="en-US" sz="2000" dirty="0"/>
              <a:t>模块输出静态显示</a:t>
            </a:r>
            <a:endParaRPr lang="en-US" altLang="zh-CN" sz="2000" dirty="0"/>
          </a:p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顶层模块名：</a:t>
            </a:r>
            <a:r>
              <a:rPr lang="en-US" altLang="zh-CN" sz="2400" dirty="0">
                <a:solidFill>
                  <a:prstClr val="black"/>
                </a:solidFill>
                <a:cs typeface="Times New Roman" panose="02020603050405020304" pitchFamily="18" charset="0"/>
              </a:rPr>
              <a:t>Hex827Seg_sch</a:t>
            </a: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原理图输入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调用模块实现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MC14495(Hex27Seg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工程复制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调用辅助时钟分频模块，符号：</a:t>
            </a:r>
            <a:r>
              <a:rPr lang="en-US" altLang="zh-CN" dirty="0" err="1">
                <a:solidFill>
                  <a:prstClr val="black"/>
                </a:solidFill>
                <a:cs typeface="Times New Roman" panose="02020603050405020304" pitchFamily="18" charset="0"/>
              </a:rPr>
              <a:t>clkdiv.sym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制作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位七段扫描同步输出模块，符号：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dispsync32.sym</a:t>
            </a:r>
          </a:p>
          <a:p>
            <a:pPr marL="1371600" lvl="3" indent="0">
              <a:buClr>
                <a:srgbClr val="002060"/>
              </a:buClr>
              <a:buNone/>
            </a:pP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或设计八位七段静态译码模块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(HexTo8SEG8)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，调用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P2S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输出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692390" cy="954405"/>
          </a:xfrm>
        </p:spPr>
        <p:txBody>
          <a:bodyPr/>
          <a:lstStyle/>
          <a:p>
            <a:r>
              <a:rPr lang="zh-CN" altLang="en-US" dirty="0"/>
              <a:t>参考设计：静态译码</a:t>
            </a:r>
            <a:r>
              <a:rPr lang="en-US" altLang="zh-CN" dirty="0"/>
              <a:t>-</a:t>
            </a:r>
            <a:r>
              <a:rPr lang="zh-CN" altLang="en-US" dirty="0"/>
              <a:t>调用</a:t>
            </a:r>
            <a:r>
              <a:rPr lang="en-US" altLang="zh-CN" dirty="0"/>
              <a:t>P2S</a:t>
            </a:r>
            <a:r>
              <a:rPr lang="zh-CN" altLang="en-US" dirty="0"/>
              <a:t>输出</a:t>
            </a:r>
          </a:p>
        </p:txBody>
      </p:sp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3" y="2079104"/>
            <a:ext cx="839585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580112" y="4582056"/>
            <a:ext cx="2952328" cy="701824"/>
          </a:xfrm>
          <a:prstGeom prst="wedgeRoundRectCallout">
            <a:avLst>
              <a:gd name="adj1" fmla="val -23177"/>
              <a:gd name="adj2" fmla="val -1117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移位输出核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989" y="5404632"/>
            <a:ext cx="5264473" cy="89152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八位七段显示器结构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静态译码移位输出模块结构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Sseg_Dev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490" y="4502150"/>
            <a:ext cx="7419975" cy="1857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HexTo8SEG</a:t>
            </a:r>
            <a:r>
              <a:rPr lang="zh-CN" altLang="en-US" dirty="0"/>
              <a:t>模块结构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9" y="1215685"/>
            <a:ext cx="5688632" cy="31930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1560" y="2204864"/>
            <a:ext cx="720080" cy="1800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3300" y="3573016"/>
            <a:ext cx="972108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699792" y="4941168"/>
            <a:ext cx="129614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6948264" y="3762164"/>
            <a:ext cx="2010728" cy="576064"/>
          </a:xfrm>
          <a:prstGeom prst="wedgeEllipseCallout">
            <a:avLst>
              <a:gd name="adj1" fmla="val -218683"/>
              <a:gd name="adj2" fmla="val 160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什么用途？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应输入什么？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66455" cy="95440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cs typeface="Times New Roman" panose="02020603050405020304" pitchFamily="18" charset="0"/>
                <a:sym typeface="+mn-ea"/>
              </a:rPr>
              <a:t>Sword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板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段数码管显示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:Sseg_Dev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结构</a:t>
            </a:r>
          </a:p>
        </p:txBody>
      </p:sp>
      <p:pic>
        <p:nvPicPr>
          <p:cNvPr id="4" name="内容占位符 3" descr="实验8.加减法器Sseg_Dev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" y="3679825"/>
            <a:ext cx="8229600" cy="309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1043305"/>
            <a:ext cx="8361045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>
                <a:solidFill>
                  <a:srgbClr val="C00000"/>
                </a:solidFill>
              </a:rPr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>
                <a:solidFill>
                  <a:srgbClr val="C00000"/>
                </a:solidFill>
              </a:rPr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30947" y="1125503"/>
            <a:ext cx="8622704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             Input wire [1:0] BTN,//</a:t>
            </a:r>
            <a:r>
              <a:rPr lang="zh-CN" altLang="en-US" sz="2400" dirty="0"/>
              <a:t>实现</a:t>
            </a:r>
            <a:r>
              <a:rPr lang="en-US" altLang="zh-CN" sz="2400" dirty="0"/>
              <a:t>A,B</a:t>
            </a:r>
            <a:r>
              <a:rPr lang="zh-CN" altLang="en-US" sz="2400" dirty="0"/>
              <a:t>两个操作数每按一下加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[1:0]SW1,//SW1[1]:</a:t>
            </a:r>
            <a:r>
              <a:rPr lang="zh-CN" altLang="en-US" sz="2400" b="1" dirty="0">
                <a:solidFill>
                  <a:srgbClr val="FF0000"/>
                </a:solidFill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数的增或减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//SW1[0]: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数的增或减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[1:0]SW2,//00:</a:t>
            </a:r>
            <a:r>
              <a:rPr lang="zh-CN" altLang="en-US" sz="2400" dirty="0"/>
              <a:t>加</a:t>
            </a:r>
            <a:r>
              <a:rPr lang="en-US" altLang="zh-CN" sz="2400" dirty="0"/>
              <a:t>,01:</a:t>
            </a:r>
            <a:r>
              <a:rPr lang="zh-CN" altLang="en-US" sz="2400" dirty="0"/>
              <a:t>减</a:t>
            </a:r>
            <a:r>
              <a:rPr lang="en-US" altLang="zh-CN" sz="2400" dirty="0"/>
              <a:t>,10:AND,11:OR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[7:0]SEGMENT,</a:t>
            </a:r>
            <a:endParaRPr lang="zh-CN" altLang="en-US" sz="24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>
                <a:sym typeface="+mn-ea"/>
              </a:rPr>
              <a:t>output wire BTNX4,</a:t>
            </a:r>
          </a:p>
          <a:p>
            <a:r>
              <a:rPr lang="en-US" altLang="zh-CN" sz="2400" dirty="0">
                <a:sym typeface="+mn-ea"/>
              </a:rPr>
              <a:t>             	output wire seg_clk,</a:t>
            </a:r>
          </a:p>
          <a:p>
            <a:r>
              <a:rPr lang="en-US" altLang="zh-CN" sz="2400" dirty="0"/>
              <a:t>	output wire seg_clrn,</a:t>
            </a:r>
          </a:p>
          <a:p>
            <a:r>
              <a:rPr lang="en-US" altLang="zh-CN" sz="2400" dirty="0"/>
              <a:t>	output wire seg_sout,</a:t>
            </a:r>
          </a:p>
          <a:p>
            <a:r>
              <a:rPr lang="en-US" altLang="zh-CN" sz="2400" dirty="0"/>
              <a:t>	output wire SEG_PEN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340485"/>
            <a:ext cx="9051290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               wire [15:0] </a:t>
            </a:r>
            <a:r>
              <a:rPr lang="en-US" altLang="zh-CN" sz="2000" dirty="0" err="1">
                <a:sym typeface="+mn-ea"/>
              </a:rPr>
              <a:t>num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[1:0] </a:t>
            </a:r>
            <a:r>
              <a:rPr lang="en-US" altLang="zh-CN" sz="2000" dirty="0" err="1">
                <a:sym typeface="+mn-ea"/>
              </a:rPr>
              <a:t>btn_out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[3:0] C;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Co;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[31:0] </a:t>
            </a:r>
            <a:r>
              <a:rPr lang="en-US" altLang="zh-CN" sz="2000" dirty="0" err="1">
                <a:sym typeface="+mn-ea"/>
              </a:rPr>
              <a:t>clk_div</a:t>
            </a:r>
            <a:r>
              <a:rPr lang="en-US" altLang="zh-CN" sz="2000" dirty="0">
                <a:sym typeface="+mn-ea"/>
              </a:rPr>
              <a:t>;</a:t>
            </a:r>
          </a:p>
          <a:p>
            <a:r>
              <a:rPr lang="en-US" altLang="zh-CN" sz="2000" dirty="0">
                <a:sym typeface="+mn-ea"/>
              </a:rPr>
              <a:t>               wire [15:0] disp_hexs;</a:t>
            </a:r>
          </a:p>
          <a:p>
            <a:r>
              <a:rPr lang="en-US" altLang="zh-CN" sz="2000" dirty="0">
                <a:sym typeface="+mn-ea"/>
              </a:rPr>
              <a:t>          	assign disp_hexs[15:12] = num[7:4];//B</a:t>
            </a:r>
          </a:p>
          <a:p>
            <a:r>
              <a:rPr lang="en-US" altLang="zh-CN" sz="2000" dirty="0">
                <a:sym typeface="+mn-ea"/>
              </a:rPr>
              <a:t>	assign disp_hexs[11:8] = num[3:0]; //A </a:t>
            </a:r>
          </a:p>
          <a:p>
            <a:r>
              <a:rPr lang="en-US" altLang="zh-CN" sz="2000" dirty="0">
                <a:sym typeface="+mn-ea"/>
              </a:rPr>
              <a:t>	assign disp_hexs[7:4] = {3'b000, Co};</a:t>
            </a:r>
          </a:p>
          <a:p>
            <a:r>
              <a:rPr lang="en-US" altLang="zh-CN" sz="2000" dirty="0">
                <a:sym typeface="+mn-ea"/>
              </a:rPr>
              <a:t>	assign disp_hexs[3:0] = C[3:0];    //结果C</a:t>
            </a:r>
          </a:p>
          <a:p>
            <a:r>
              <a:rPr lang="en-US" altLang="zh-CN" sz="2000" dirty="0">
                <a:sym typeface="+mn-ea"/>
              </a:rPr>
              <a:t>                assign BTNX4 = 1'b0;</a:t>
            </a:r>
          </a:p>
          <a:p>
            <a:pPr lvl="2"/>
            <a:r>
              <a:rPr lang="en-US" altLang="zh-CN" sz="2000" dirty="0" err="1">
                <a:sym typeface="+mn-ea"/>
              </a:rPr>
              <a:t>  clkdiv</a:t>
            </a:r>
            <a:r>
              <a:rPr lang="en-US" altLang="zh-CN" sz="2000" dirty="0">
                <a:sym typeface="+mn-ea"/>
              </a:rPr>
              <a:t> m2(clk,0,clk_div);</a:t>
            </a:r>
            <a:r>
              <a:rPr lang="en-US" altLang="zh-CN" sz="2000" dirty="0"/>
              <a:t>	</a:t>
            </a:r>
          </a:p>
          <a:p>
            <a:pPr lvl="2"/>
            <a:r>
              <a:rPr lang="en-US" altLang="zh-CN" sz="2000" dirty="0" err="1"/>
              <a:t>  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[0]);//BTN[0]</a:t>
            </a:r>
            <a:r>
              <a:rPr lang="zh-CN" altLang="en-US" sz="2000" dirty="0"/>
              <a:t>去</a:t>
            </a:r>
            <a:r>
              <a:rPr lang="zh-CN" altLang="en-US" sz="2000" dirty="0">
                <a:sym typeface="+mn-ea"/>
              </a:rPr>
              <a:t>抖动</a:t>
            </a:r>
            <a:endParaRPr lang="en-US" altLang="zh-CN" sz="2000" dirty="0"/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[1]);</a:t>
            </a:r>
          </a:p>
          <a:p>
            <a:r>
              <a:rPr lang="en-US" altLang="zh-CN" sz="2000" dirty="0"/>
              <a:t>	  CreateNumber m3(btn_out, SW1, num);	</a:t>
            </a:r>
          </a:p>
          <a:p>
            <a:r>
              <a:rPr lang="en-US" altLang="zh-CN" sz="2000" dirty="0"/>
              <a:t>	  myALU m5(.S(?), .A(?]), .B(?), .C(?), .Co(Co));</a:t>
            </a:r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600200"/>
            <a:ext cx="8636635" cy="4526280"/>
          </a:xfrm>
        </p:spPr>
        <p:txBody>
          <a:bodyPr/>
          <a:lstStyle/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Disp_Number  m6(.clk(clk), .HEXS(disp_hexs), .LES(4'b????), .point(4'b????), 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                        .RST(1'b?), .AN(AN), .Segment(SEGMENT));</a:t>
            </a: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Sseg_Dev m7(.clk(clk),.rst(1'b0),.Start(clk_div[20]),.flash(clk_div[25]),</a:t>
            </a: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.Hexs({disp_hexs,disp_hexs}),.point({4'b0000,SW[3:0]}),.LES(SW[11:4]),</a:t>
            </a: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.seg_clk(seg_clk),.seg_clrn(seg_clrn),.seg_sout(seg_sout),.SEG_PEN(SEG_PEN));</a:t>
            </a: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endmodule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     //SWORD</a:t>
            </a:r>
            <a:r>
              <a:rPr lang="zh-CN" altLang="en-US" sz="2000" dirty="0" err="1"/>
              <a:t>主板的按键控制数据加减。</a:t>
            </a:r>
            <a:endParaRPr lang="en-US" altLang="zh-CN" sz="2000" dirty="0"/>
          </a:p>
          <a:p>
            <a:pPr lvl="2"/>
            <a:r>
              <a:rPr lang="zh-CN" altLang="en-US" sz="2000" dirty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控制：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[2]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[3]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AN[2]: C - C</a:t>
            </a:r>
          </a:p>
          <a:p>
            <a:pPr lvl="2"/>
            <a:r>
              <a:rPr lang="en-US" altLang="zh-CN" sz="2000" dirty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endParaRPr lang="zh-CN" altLang="en-US" sz="2800" dirty="0"/>
          </a:p>
        </p:txBody>
      </p:sp>
      <p:pic>
        <p:nvPicPr>
          <p:cNvPr id="4" name="图片 25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 bwMode="auto">
          <a:xfrm>
            <a:off x="6921763" y="4618094"/>
            <a:ext cx="2110154" cy="16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921763" y="5866939"/>
            <a:ext cx="1656184" cy="3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466090" y="3212465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4" imgW="9239250" imgH="4829175" progId="Paint.Picture">
                  <p:embed/>
                </p:oleObj>
              </mc:Choice>
              <mc:Fallback>
                <p:oleObj r:id="rId4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090" y="3212465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25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位全加器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39664"/>
              </p:ext>
            </p:extLst>
          </p:nvPr>
        </p:nvGraphicFramePr>
        <p:xfrm>
          <a:off x="2820546" y="-888231"/>
          <a:ext cx="3686170" cy="31757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input wire a, b, ci,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74135"/>
              </p:ext>
            </p:extLst>
          </p:nvPr>
        </p:nvGraphicFramePr>
        <p:xfrm>
          <a:off x="0" y="3242469"/>
          <a:ext cx="913606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Visio" r:id="rId3" imgW="4956810" imgH="1356995" progId="Visio.Drawing.11">
                  <p:embed/>
                </p:oleObj>
              </mc:Choice>
              <mc:Fallback>
                <p:oleObj name="Visio" r:id="rId3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42469"/>
                        <a:ext cx="9136063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1663</Words>
  <Application>Microsoft Office PowerPoint</Application>
  <PresentationFormat>全屏显示(4:3)</PresentationFormat>
  <Paragraphs>393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Visio</vt:lpstr>
      <vt:lpstr>Bitmap Image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实现Sword板7段数码管显示Hex827Seg</vt:lpstr>
      <vt:lpstr>参考设计：静态译码-调用P2S输出</vt:lpstr>
      <vt:lpstr>HexTo8SEG模块结构</vt:lpstr>
      <vt:lpstr>Sword板7段数码管显示:Sseg_Dev结构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PowerPoint 演示文稿</vt:lpstr>
      <vt:lpstr>物理验证</vt:lpstr>
      <vt:lpstr>CreateNumber用按键实现+1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段皞一</cp:lastModifiedBy>
  <cp:revision>379</cp:revision>
  <dcterms:created xsi:type="dcterms:W3CDTF">2011-08-03T07:44:00Z</dcterms:created>
  <dcterms:modified xsi:type="dcterms:W3CDTF">2020-11-08T05:01:11Z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