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7E5EA-428C-4490-B97B-3AE231591E32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21E5-26BF-4177-848B-A02E7CAA8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片，</a:t>
            </a:r>
            <a:r>
              <a:rPr lang="en-US" altLang="zh-CN" smtClean="0"/>
              <a:t>1M×16b</a:t>
            </a:r>
          </a:p>
          <a:p>
            <a:r>
              <a:rPr lang="en-US" altLang="zh-CN" smtClean="0"/>
              <a:t>SWORD-V2</a:t>
            </a:r>
            <a:r>
              <a:rPr lang="zh-CN" altLang="en-US" smtClean="0"/>
              <a:t>版</a:t>
            </a:r>
            <a:r>
              <a:rPr lang="en-US" altLang="zh-CN" smtClean="0"/>
              <a:t>(</a:t>
            </a:r>
            <a:r>
              <a:rPr lang="zh-CN" altLang="en-US" smtClean="0"/>
              <a:t>紫金港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BHE/BLE</a:t>
            </a:r>
            <a:r>
              <a:rPr lang="zh-CN" altLang="en-US" smtClean="0"/>
              <a:t>、</a:t>
            </a:r>
            <a:r>
              <a:rPr lang="en-US" altLang="zh-CN" smtClean="0"/>
              <a:t>OE</a:t>
            </a:r>
            <a:r>
              <a:rPr lang="zh-CN" altLang="en-US" smtClean="0"/>
              <a:t>、</a:t>
            </a:r>
            <a:r>
              <a:rPr lang="en-US" altLang="zh-CN" smtClean="0"/>
              <a:t>WE</a:t>
            </a:r>
            <a:r>
              <a:rPr lang="zh-CN" altLang="en-US" smtClean="0"/>
              <a:t>、</a:t>
            </a:r>
            <a:r>
              <a:rPr lang="en-US" altLang="zh-CN" smtClean="0"/>
              <a:t>CE1/CE2</a:t>
            </a:r>
            <a:r>
              <a:rPr lang="zh-CN" altLang="en-US" smtClean="0"/>
              <a:t>信号三个芯片</a:t>
            </a:r>
            <a:r>
              <a:rPr lang="en-US" altLang="zh-CN" smtClean="0"/>
              <a:t>6Bbte</a:t>
            </a:r>
            <a:r>
              <a:rPr lang="zh-CN" altLang="en-US" smtClean="0"/>
              <a:t>同时控制。影响写操作，需读回写。</a:t>
            </a:r>
            <a:endParaRPr lang="en-US" altLang="zh-CN" smtClean="0"/>
          </a:p>
          <a:p>
            <a:r>
              <a:rPr lang="en-US" altLang="zh-CN" smtClean="0"/>
              <a:t>SWORD-V4</a:t>
            </a:r>
            <a:r>
              <a:rPr lang="zh-CN" altLang="en-US" smtClean="0"/>
              <a:t>版</a:t>
            </a:r>
            <a:r>
              <a:rPr lang="en-US" altLang="zh-CN" smtClean="0"/>
              <a:t>(</a:t>
            </a:r>
            <a:r>
              <a:rPr lang="zh-CN" altLang="en-US" smtClean="0"/>
              <a:t>玉泉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BHE/BLE</a:t>
            </a:r>
            <a:r>
              <a:rPr lang="zh-CN" altLang="en-US" smtClean="0"/>
              <a:t>、</a:t>
            </a:r>
            <a:r>
              <a:rPr lang="en-US" altLang="zh-CN" smtClean="0"/>
              <a:t>OE</a:t>
            </a:r>
            <a:r>
              <a:rPr lang="zh-CN" altLang="en-US" smtClean="0"/>
              <a:t>、</a:t>
            </a:r>
            <a:r>
              <a:rPr lang="en-US" altLang="zh-CN" smtClean="0"/>
              <a:t>WE</a:t>
            </a:r>
            <a:r>
              <a:rPr lang="zh-CN" altLang="en-US" smtClean="0"/>
              <a:t>、</a:t>
            </a:r>
            <a:r>
              <a:rPr lang="en-US" altLang="zh-CN" smtClean="0"/>
              <a:t>CE1/CE2</a:t>
            </a:r>
            <a:r>
              <a:rPr lang="zh-CN" altLang="en-US" smtClean="0"/>
              <a:t>信号</a:t>
            </a:r>
            <a:r>
              <a:rPr lang="en-US" altLang="zh-CN" smtClean="0"/>
              <a:t>3</a:t>
            </a:r>
            <a:r>
              <a:rPr lang="zh-CN" altLang="en-US" smtClean="0"/>
              <a:t>个芯片</a:t>
            </a:r>
            <a:r>
              <a:rPr lang="en-US" altLang="zh-CN" smtClean="0"/>
              <a:t>6B</a:t>
            </a:r>
            <a:r>
              <a:rPr lang="zh-CN" altLang="en-US" smtClean="0"/>
              <a:t>可分别控制。可分别写。</a:t>
            </a:r>
            <a:endParaRPr lang="en-US" altLang="zh-CN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F57121-F411-4103-A4B0-339F5A5C3D5F}" type="slidenum">
              <a:rPr lang="zh-CN" altLang="en-US" sz="1400" b="0" smtClean="0"/>
              <a:pPr/>
              <a:t>2</a:t>
            </a:fld>
            <a:endParaRPr lang="en-US" altLang="zh-CN" sz="1400" b="0" smtClean="0"/>
          </a:p>
        </p:txBody>
      </p:sp>
    </p:spTree>
    <p:extLst>
      <p:ext uri="{BB962C8B-B14F-4D97-AF65-F5344CB8AC3E}">
        <p14:creationId xmlns:p14="http://schemas.microsoft.com/office/powerpoint/2010/main" val="340759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E5AD49-494C-4FF2-A65D-97273D9A86E4}" type="slidenum">
              <a:rPr lang="zh-CN" altLang="en-US" sz="1400" b="0" smtClean="0"/>
              <a:pPr/>
              <a:t>3</a:t>
            </a:fld>
            <a:endParaRPr lang="en-US" altLang="zh-CN" sz="1400" b="0" smtClean="0"/>
          </a:p>
        </p:txBody>
      </p:sp>
    </p:spTree>
    <p:extLst>
      <p:ext uri="{BB962C8B-B14F-4D97-AF65-F5344CB8AC3E}">
        <p14:creationId xmlns:p14="http://schemas.microsoft.com/office/powerpoint/2010/main" val="241887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NOR flash: </a:t>
            </a:r>
            <a:r>
              <a:rPr lang="zh-CN" altLang="en-US" smtClean="0"/>
              <a:t>成本高，密度地，可靠性高</a:t>
            </a: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9F2631-D7D5-452A-A7BE-2137583FC467}" type="slidenum">
              <a:rPr lang="zh-CN" altLang="en-US" sz="1400" b="0" smtClean="0"/>
              <a:pPr/>
              <a:t>4</a:t>
            </a:fld>
            <a:endParaRPr lang="en-US" altLang="zh-CN" sz="1400" b="0" smtClean="0"/>
          </a:p>
        </p:txBody>
      </p:sp>
    </p:spTree>
    <p:extLst>
      <p:ext uri="{BB962C8B-B14F-4D97-AF65-F5344CB8AC3E}">
        <p14:creationId xmlns:p14="http://schemas.microsoft.com/office/powerpoint/2010/main" val="412529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31C874-7D11-4D7B-9F93-07A942B81130}" type="slidenum">
              <a:rPr lang="zh-CN" altLang="en-US" sz="1400" b="0" smtClean="0"/>
              <a:pPr/>
              <a:t>5</a:t>
            </a:fld>
            <a:endParaRPr lang="en-US" altLang="zh-CN" sz="1400" b="0" smtClean="0"/>
          </a:p>
        </p:txBody>
      </p:sp>
    </p:spTree>
    <p:extLst>
      <p:ext uri="{BB962C8B-B14F-4D97-AF65-F5344CB8AC3E}">
        <p14:creationId xmlns:p14="http://schemas.microsoft.com/office/powerpoint/2010/main" val="30662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7625" y="715963"/>
            <a:ext cx="6276975" cy="353218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0"/>
              </a:spcAft>
              <a:defRPr/>
            </a:pPr>
            <a:r>
              <a:rPr lang="en-US" altLang="zh-CN" kern="100" dirty="0"/>
              <a:t>2</a:t>
            </a:r>
            <a:r>
              <a:rPr lang="en-US" altLang="zh-CN" kern="100" baseline="30000" dirty="0"/>
              <a:t>31</a:t>
            </a:r>
            <a:r>
              <a:rPr lang="en-US" altLang="zh-CN" kern="100" dirty="0"/>
              <a:t>(128M×</a:t>
            </a:r>
            <a:r>
              <a:rPr lang="en-US" altLang="zh-CN" sz="1400" kern="100" dirty="0"/>
              <a:t>16bit=2</a:t>
            </a:r>
            <a:r>
              <a:rPr lang="en-US" altLang="zh-CN" sz="1400" kern="100" baseline="30000" dirty="0"/>
              <a:t>27+4</a:t>
            </a:r>
            <a:r>
              <a:rPr lang="en-US" altLang="zh-CN" sz="1400" kern="100" dirty="0"/>
              <a:t>bit</a:t>
            </a:r>
            <a:r>
              <a:rPr lang="en-US" altLang="zh-CN" kern="100" dirty="0"/>
              <a:t>)</a:t>
            </a:r>
            <a:r>
              <a:rPr lang="zh-CN" altLang="zh-CN" kern="100" dirty="0"/>
              <a:t>个存储单元</a:t>
            </a:r>
            <a:r>
              <a:rPr lang="en-US" altLang="zh-CN" kern="100" dirty="0"/>
              <a:t>(Cell)</a:t>
            </a:r>
            <a:r>
              <a:rPr lang="zh-CN" altLang="zh-CN" kern="100" dirty="0"/>
              <a:t>，分成</a:t>
            </a:r>
            <a:r>
              <a:rPr lang="en-US" altLang="zh-CN" kern="100" dirty="0"/>
              <a:t>8</a:t>
            </a:r>
            <a:r>
              <a:rPr lang="zh-CN" altLang="zh-CN" kern="100" dirty="0"/>
              <a:t>个</a:t>
            </a:r>
            <a:r>
              <a:rPr lang="en-US" altLang="zh-CN" kern="100" dirty="0"/>
              <a:t>BANK</a:t>
            </a:r>
            <a:r>
              <a:rPr lang="zh-CN" altLang="zh-CN" kern="100" dirty="0"/>
              <a:t>，共有</a:t>
            </a:r>
            <a:r>
              <a:rPr lang="en-US" altLang="zh-CN" kern="100" dirty="0"/>
              <a:t>17</a:t>
            </a:r>
            <a:r>
              <a:rPr lang="zh-CN" altLang="zh-CN" kern="100" dirty="0"/>
              <a:t>根地址线。地址线作为</a:t>
            </a:r>
            <a:r>
              <a:rPr lang="zh-CN" altLang="zh-CN" b="1" kern="100" dirty="0"/>
              <a:t>行</a:t>
            </a:r>
            <a:r>
              <a:rPr lang="zh-CN" altLang="zh-CN" kern="100" dirty="0"/>
              <a:t>地址输入时分为二组，其中</a:t>
            </a:r>
            <a:r>
              <a:rPr lang="en-US" altLang="zh-CN" kern="100" dirty="0"/>
              <a:t>A</a:t>
            </a:r>
            <a:r>
              <a:rPr lang="en-US" altLang="zh-CN" kern="100" baseline="-25000" dirty="0"/>
              <a:t>13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控制行阵列选择</a:t>
            </a:r>
            <a:r>
              <a:rPr lang="en-US" altLang="zh-CN" kern="100" dirty="0"/>
              <a:t>(8</a:t>
            </a:r>
            <a:r>
              <a:rPr lang="zh-CN" altLang="zh-CN" kern="100" dirty="0"/>
              <a:t>个</a:t>
            </a:r>
            <a:r>
              <a:rPr lang="en-US" altLang="zh-CN" kern="100" dirty="0"/>
              <a:t>128×128</a:t>
            </a:r>
            <a:r>
              <a:rPr lang="zh-CN" altLang="zh-CN" kern="100" dirty="0"/>
              <a:t>二维单元</a:t>
            </a:r>
            <a:r>
              <a:rPr lang="en-US" altLang="zh-CN" kern="100" dirty="0"/>
              <a:t>)</a:t>
            </a:r>
            <a:r>
              <a:rPr lang="zh-CN" altLang="zh-CN" kern="100" dirty="0"/>
              <a:t>和</a:t>
            </a:r>
            <a:r>
              <a:rPr lang="en-US" altLang="zh-CN" kern="100" dirty="0"/>
              <a:t>BA</a:t>
            </a:r>
            <a:r>
              <a:rPr lang="en-US" altLang="zh-CN" kern="100" baseline="-25000" dirty="0"/>
              <a:t>2</a:t>
            </a:r>
            <a:r>
              <a:rPr lang="en-US" altLang="zh-CN" kern="100" dirty="0"/>
              <a:t>~BA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控制</a:t>
            </a:r>
            <a:r>
              <a:rPr lang="en-US" altLang="zh-CN" kern="100" dirty="0"/>
              <a:t>BANK</a:t>
            </a:r>
            <a:r>
              <a:rPr lang="zh-CN" altLang="zh-CN" kern="100" dirty="0"/>
              <a:t>选择，由</a:t>
            </a:r>
            <a:r>
              <a:rPr lang="en-US" altLang="zh-CN" kern="100" dirty="0"/>
              <a:t>RAS</a:t>
            </a:r>
            <a:r>
              <a:rPr lang="zh-CN" altLang="zh-CN" kern="100" dirty="0"/>
              <a:t>控制信号锁存；地址线作为列地址时只用了</a:t>
            </a:r>
            <a:r>
              <a:rPr lang="en-US" altLang="zh-CN" kern="100" dirty="0"/>
              <a:t>10</a:t>
            </a:r>
            <a:r>
              <a:rPr lang="zh-CN" altLang="zh-CN" kern="100" dirty="0"/>
              <a:t>根列地址线</a:t>
            </a:r>
            <a:r>
              <a:rPr lang="en-US" altLang="zh-CN" kern="100" dirty="0"/>
              <a:t>(A</a:t>
            </a:r>
            <a:r>
              <a:rPr lang="en-US" altLang="zh-CN" kern="100" baseline="-25000" dirty="0"/>
              <a:t>9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0</a:t>
            </a:r>
            <a:r>
              <a:rPr lang="en-US" altLang="zh-CN" kern="100" dirty="0"/>
              <a:t>)</a:t>
            </a:r>
            <a:r>
              <a:rPr lang="zh-CN" altLang="zh-CN" kern="100" dirty="0"/>
              <a:t>，也分为二组，由</a:t>
            </a:r>
            <a:r>
              <a:rPr lang="en-US" altLang="zh-CN" kern="100" dirty="0"/>
              <a:t>CAS</a:t>
            </a:r>
            <a:r>
              <a:rPr lang="zh-CN" altLang="zh-CN" kern="100" dirty="0"/>
              <a:t>信号控制锁存</a:t>
            </a:r>
            <a:r>
              <a:rPr lang="en-US" altLang="zh-CN" kern="100" dirty="0"/>
              <a:t>)</a:t>
            </a:r>
            <a:r>
              <a:rPr lang="zh-CN" altLang="zh-CN" kern="100" dirty="0"/>
              <a:t>。</a:t>
            </a:r>
            <a:endParaRPr lang="zh-CN" altLang="zh-CN" sz="1400" kern="100" dirty="0"/>
          </a:p>
          <a:p>
            <a:pPr algn="just">
              <a:lnSpc>
                <a:spcPts val="1800"/>
              </a:lnSpc>
              <a:spcAft>
                <a:spcPts val="0"/>
              </a:spcAft>
              <a:defRPr/>
            </a:pPr>
            <a:r>
              <a:rPr lang="en-US" altLang="zh-CN" kern="100" dirty="0"/>
              <a:t>      </a:t>
            </a:r>
            <a:r>
              <a:rPr lang="zh-CN" altLang="zh-CN" kern="100" dirty="0"/>
              <a:t>每一个</a:t>
            </a:r>
            <a:r>
              <a:rPr lang="en-US" altLang="zh-CN" kern="100" dirty="0"/>
              <a:t>BANK</a:t>
            </a:r>
            <a:r>
              <a:rPr lang="zh-CN" altLang="zh-CN" kern="100" dirty="0"/>
              <a:t>由</a:t>
            </a:r>
            <a:r>
              <a:rPr lang="en-US" altLang="zh-CN" kern="100" dirty="0"/>
              <a:t>16384(2</a:t>
            </a:r>
            <a:r>
              <a:rPr lang="en-US" altLang="zh-CN" kern="100" baseline="30000" dirty="0"/>
              <a:t>14</a:t>
            </a:r>
            <a:r>
              <a:rPr lang="en-US" altLang="zh-CN" kern="100" dirty="0"/>
              <a:t>)</a:t>
            </a:r>
            <a:r>
              <a:rPr lang="zh-CN" altLang="zh-CN" kern="100" dirty="0"/>
              <a:t>个</a:t>
            </a:r>
            <a:r>
              <a:rPr lang="en-US" altLang="zh-CN" kern="100" dirty="0"/>
              <a:t>128×128</a:t>
            </a:r>
            <a:r>
              <a:rPr lang="zh-CN" altLang="zh-CN" kern="100" dirty="0"/>
              <a:t>的二维</a:t>
            </a:r>
            <a:r>
              <a:rPr lang="en-US" altLang="zh-CN" kern="100" dirty="0"/>
              <a:t>Cell</a:t>
            </a:r>
            <a:r>
              <a:rPr lang="zh-CN" altLang="zh-CN" kern="100" dirty="0"/>
              <a:t>阵列构成，由</a:t>
            </a:r>
            <a:r>
              <a:rPr lang="en-US" altLang="zh-CN" kern="100" dirty="0"/>
              <a:t>14</a:t>
            </a:r>
            <a:r>
              <a:rPr lang="zh-CN" altLang="zh-CN" kern="100" dirty="0"/>
              <a:t>根行地址线</a:t>
            </a:r>
            <a:r>
              <a:rPr lang="en-US" altLang="zh-CN" kern="100" dirty="0"/>
              <a:t>A</a:t>
            </a:r>
            <a:r>
              <a:rPr lang="en-US" altLang="zh-CN" kern="100" baseline="-25000" dirty="0"/>
              <a:t>13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选择，形成由</a:t>
            </a:r>
            <a:r>
              <a:rPr lang="en-US" altLang="zh-CN" kern="100" dirty="0"/>
              <a:t>2</a:t>
            </a:r>
            <a:r>
              <a:rPr lang="en-US" altLang="zh-CN" kern="100" baseline="30000" dirty="0"/>
              <a:t>28</a:t>
            </a:r>
            <a:r>
              <a:rPr lang="zh-CN" altLang="zh-CN" kern="100" dirty="0"/>
              <a:t>个</a:t>
            </a:r>
            <a:r>
              <a:rPr lang="en-US" altLang="zh-CN" kern="100" dirty="0"/>
              <a:t>Cell</a:t>
            </a:r>
            <a:r>
              <a:rPr lang="zh-CN" altLang="zh-CN" kern="100" dirty="0"/>
              <a:t>组成的三维立体阵列（</a:t>
            </a:r>
            <a:r>
              <a:rPr lang="en-US" altLang="zh-CN" kern="100" dirty="0"/>
              <a:t>16384×128×128</a:t>
            </a:r>
            <a:r>
              <a:rPr lang="zh-CN" altLang="zh-CN" kern="100" dirty="0"/>
              <a:t>），共有</a:t>
            </a:r>
            <a:r>
              <a:rPr lang="en-US" altLang="zh-CN" kern="100" dirty="0"/>
              <a:t>8</a:t>
            </a:r>
            <a:r>
              <a:rPr lang="zh-CN" altLang="zh-CN" kern="100" dirty="0"/>
              <a:t>个三维立体阵列</a:t>
            </a:r>
            <a:r>
              <a:rPr lang="en-US" altLang="zh-CN" kern="100" dirty="0"/>
              <a:t>(BANK)</a:t>
            </a:r>
            <a:r>
              <a:rPr lang="zh-CN" altLang="zh-CN" kern="100" dirty="0"/>
              <a:t>，由行地址线</a:t>
            </a:r>
            <a:r>
              <a:rPr lang="en-US" altLang="zh-CN" kern="100" dirty="0"/>
              <a:t>BA</a:t>
            </a:r>
            <a:r>
              <a:rPr lang="en-US" altLang="zh-CN" kern="100" baseline="-25000" dirty="0"/>
              <a:t>2</a:t>
            </a:r>
            <a:r>
              <a:rPr lang="en-US" altLang="zh-CN" kern="100" dirty="0"/>
              <a:t>~BA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选择，芯片内部阵列总计</a:t>
            </a:r>
            <a:r>
              <a:rPr lang="en-US" altLang="zh-CN" kern="100" dirty="0"/>
              <a:t>2</a:t>
            </a:r>
            <a:r>
              <a:rPr lang="en-US" altLang="zh-CN" kern="100" baseline="30000" dirty="0"/>
              <a:t>31</a:t>
            </a:r>
            <a:r>
              <a:rPr lang="zh-CN" altLang="zh-CN" kern="100" dirty="0"/>
              <a:t>个</a:t>
            </a:r>
            <a:r>
              <a:rPr lang="en-US" altLang="zh-CN" kern="100" dirty="0"/>
              <a:t>Cell</a:t>
            </a:r>
            <a:r>
              <a:rPr lang="zh-CN" altLang="zh-CN" kern="100" dirty="0"/>
              <a:t>。</a:t>
            </a:r>
            <a:endParaRPr lang="zh-CN" altLang="zh-CN" sz="1400" kern="100" dirty="0"/>
          </a:p>
          <a:p>
            <a:pPr algn="just">
              <a:lnSpc>
                <a:spcPts val="1800"/>
              </a:lnSpc>
              <a:spcAft>
                <a:spcPts val="0"/>
              </a:spcAft>
              <a:defRPr/>
            </a:pPr>
            <a:r>
              <a:rPr lang="en-US" altLang="zh-CN" kern="100" dirty="0"/>
              <a:t>	</a:t>
            </a:r>
            <a:r>
              <a:rPr lang="zh-CN" altLang="zh-CN" sz="1400" kern="100" dirty="0"/>
              <a:t>行地址</a:t>
            </a:r>
            <a:r>
              <a:rPr lang="en-US" altLang="zh-CN" kern="100" dirty="0"/>
              <a:t>A</a:t>
            </a:r>
            <a:r>
              <a:rPr lang="en-US" altLang="zh-CN" kern="100" baseline="-25000" dirty="0"/>
              <a:t>13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0</a:t>
            </a:r>
            <a:r>
              <a:rPr lang="zh-CN" altLang="zh-CN" sz="1400" kern="100" dirty="0"/>
              <a:t>每次选中所有</a:t>
            </a:r>
            <a:r>
              <a:rPr lang="en-US" altLang="zh-CN" sz="1400" kern="100" dirty="0"/>
              <a:t>BANK</a:t>
            </a:r>
            <a:r>
              <a:rPr lang="zh-CN" altLang="zh-CN" sz="1400" kern="100" dirty="0"/>
              <a:t>中的一个</a:t>
            </a:r>
            <a:r>
              <a:rPr lang="zh-CN" altLang="zh-CN" kern="100" dirty="0"/>
              <a:t>二维</a:t>
            </a:r>
            <a:r>
              <a:rPr lang="en-US" altLang="zh-CN" kern="100" dirty="0"/>
              <a:t>Cell</a:t>
            </a:r>
            <a:r>
              <a:rPr lang="zh-CN" altLang="zh-CN" kern="100" dirty="0"/>
              <a:t>阵列</a:t>
            </a:r>
            <a:r>
              <a:rPr lang="en-US" altLang="zh-CN" kern="100" dirty="0"/>
              <a:t>(128×128)</a:t>
            </a:r>
            <a:r>
              <a:rPr lang="zh-CN" altLang="zh-CN" kern="100" dirty="0"/>
              <a:t>，并由</a:t>
            </a:r>
            <a:r>
              <a:rPr lang="en-US" altLang="zh-CN" kern="100" dirty="0"/>
              <a:t>BA</a:t>
            </a:r>
            <a:r>
              <a:rPr lang="en-US" altLang="zh-CN" kern="100" baseline="-25000" dirty="0"/>
              <a:t>2</a:t>
            </a:r>
            <a:r>
              <a:rPr lang="en-US" altLang="zh-CN" kern="100" dirty="0"/>
              <a:t>~BA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选用其中的一个</a:t>
            </a:r>
            <a:r>
              <a:rPr lang="en-US" altLang="zh-CN" kern="100" dirty="0"/>
              <a:t>128×128Cell</a:t>
            </a:r>
            <a:r>
              <a:rPr lang="zh-CN" altLang="zh-CN" kern="100" dirty="0"/>
              <a:t>阵列。选中的二维阵列由列地址</a:t>
            </a:r>
            <a:r>
              <a:rPr lang="en-US" altLang="zh-CN" kern="100" dirty="0"/>
              <a:t>A</a:t>
            </a:r>
            <a:r>
              <a:rPr lang="en-US" altLang="zh-CN" kern="100" baseline="-25000" dirty="0"/>
              <a:t>9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3</a:t>
            </a:r>
            <a:r>
              <a:rPr lang="zh-CN" altLang="zh-CN" kern="100" dirty="0"/>
              <a:t>选中其中的一列</a:t>
            </a:r>
            <a:r>
              <a:rPr lang="en-US" altLang="zh-CN" kern="100" dirty="0"/>
              <a:t>(128Cell)</a:t>
            </a:r>
            <a:r>
              <a:rPr lang="zh-CN" altLang="zh-CN" kern="100" dirty="0"/>
              <a:t>，与</a:t>
            </a:r>
            <a:r>
              <a:rPr lang="en-US" altLang="zh-CN" kern="100" dirty="0"/>
              <a:t>FIFO</a:t>
            </a:r>
            <a:r>
              <a:rPr lang="zh-CN" altLang="zh-CN" kern="100" dirty="0"/>
              <a:t>读缓冲器或数据接口模块连接。若是读操作，读出到</a:t>
            </a:r>
            <a:r>
              <a:rPr lang="en-US" altLang="zh-CN" kern="100" dirty="0"/>
              <a:t>FIFO</a:t>
            </a:r>
            <a:r>
              <a:rPr lang="zh-CN" altLang="zh-CN" kern="100" dirty="0"/>
              <a:t>读缓冲器，再由列地址</a:t>
            </a:r>
            <a:r>
              <a:rPr lang="en-US" altLang="zh-CN" kern="100" dirty="0"/>
              <a:t>A</a:t>
            </a:r>
            <a:r>
              <a:rPr lang="en-US" altLang="zh-CN" kern="100" baseline="-25000" dirty="0"/>
              <a:t>2</a:t>
            </a:r>
            <a:r>
              <a:rPr lang="en-US" altLang="zh-CN" kern="100" dirty="0"/>
              <a:t>~A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控制每次输出</a:t>
            </a:r>
            <a:r>
              <a:rPr lang="en-US" altLang="zh-CN" kern="100" dirty="0"/>
              <a:t>16</a:t>
            </a:r>
            <a:r>
              <a:rPr lang="zh-CN" altLang="zh-CN" kern="100" dirty="0"/>
              <a:t>位；若是写操作，从</a:t>
            </a:r>
            <a:r>
              <a:rPr lang="en-US" altLang="zh-CN" kern="100" dirty="0"/>
              <a:t>128</a:t>
            </a:r>
            <a:r>
              <a:rPr lang="zh-CN" altLang="zh-CN" kern="100" dirty="0"/>
              <a:t>位输入接口模块选择</a:t>
            </a:r>
            <a:r>
              <a:rPr lang="en-US" altLang="zh-CN" kern="100" dirty="0"/>
              <a:t>16</a:t>
            </a:r>
            <a:r>
              <a:rPr lang="zh-CN" altLang="zh-CN" kern="100" dirty="0"/>
              <a:t>位写入。</a:t>
            </a:r>
            <a:endParaRPr lang="zh-CN" altLang="zh-CN" sz="1400" kern="100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6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7625" y="715963"/>
            <a:ext cx="6276975" cy="3532187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8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D694D9-056A-4420-AD0C-FA5104C85123}" type="slidenum">
              <a:rPr lang="zh-CN" altLang="en-US" sz="1400" b="0" smtClean="0"/>
              <a:pPr/>
              <a:t>8</a:t>
            </a:fld>
            <a:endParaRPr lang="en-US" altLang="zh-CN" sz="1400" b="0" smtClean="0"/>
          </a:p>
        </p:txBody>
      </p:sp>
    </p:spTree>
    <p:extLst>
      <p:ext uri="{BB962C8B-B14F-4D97-AF65-F5344CB8AC3E}">
        <p14:creationId xmlns:p14="http://schemas.microsoft.com/office/powerpoint/2010/main" val="122157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0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FBD0-23B6-45D0-BFB3-FFC640AE8570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6658-1F9F-499D-B066-7904A83B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Memory for Sword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1630363" y="169863"/>
            <a:ext cx="8035925" cy="955675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1D01EB"/>
                </a:solidFill>
                <a:ea typeface="宋体" panose="02010600030101010101" pitchFamily="2" charset="-122"/>
              </a:rPr>
              <a:t>SRAM For SWORD</a:t>
            </a:r>
            <a:r>
              <a:rPr lang="zh-CN" altLang="en-US" smtClean="0">
                <a:solidFill>
                  <a:srgbClr val="1D01EB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rgbClr val="1D01EB"/>
                </a:solidFill>
                <a:ea typeface="宋体" panose="02010600030101010101" pitchFamily="2" charset="-122"/>
              </a:rPr>
              <a:t>CY7C1061DV33</a:t>
            </a:r>
            <a:endParaRPr lang="zh-CN" altLang="en-US" smtClean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16-Mbit(1M×16) Static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0752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06588"/>
            <a:ext cx="83629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88" y="1035050"/>
            <a:ext cx="1844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6" name="矩形 5"/>
          <p:cNvSpPr>
            <a:spLocks noChangeArrowheads="1"/>
          </p:cNvSpPr>
          <p:nvPr/>
        </p:nvSpPr>
        <p:spPr bwMode="auto">
          <a:xfrm rot="2403355">
            <a:off x="1400175" y="4641850"/>
            <a:ext cx="248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0" baseline="30000">
                <a:solidFill>
                  <a:srgbClr val="FF0000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=1M WORD</a:t>
            </a:r>
            <a:endParaRPr lang="zh-CN" altLang="en-US" sz="2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7527" name="矩形 6"/>
          <p:cNvSpPr>
            <a:spLocks noChangeArrowheads="1"/>
          </p:cNvSpPr>
          <p:nvPr/>
        </p:nvSpPr>
        <p:spPr bwMode="auto">
          <a:xfrm>
            <a:off x="7078663" y="3175000"/>
            <a:ext cx="1296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Word=16bit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92800" y="3051175"/>
            <a:ext cx="673100" cy="701675"/>
          </a:xfrm>
          <a:prstGeom prst="ellipse">
            <a:avLst/>
          </a:prstGeom>
          <a:solidFill>
            <a:srgbClr val="0000FF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三态</a:t>
            </a:r>
          </a:p>
        </p:txBody>
      </p:sp>
      <p:sp>
        <p:nvSpPr>
          <p:cNvPr id="9" name="椭圆 8"/>
          <p:cNvSpPr/>
          <p:nvPr/>
        </p:nvSpPr>
        <p:spPr>
          <a:xfrm>
            <a:off x="6024563" y="1903413"/>
            <a:ext cx="712787" cy="703262"/>
          </a:xfrm>
          <a:prstGeom prst="ellipse">
            <a:avLst/>
          </a:prstGeom>
          <a:solidFill>
            <a:srgbClr val="0000FF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三态</a:t>
            </a:r>
          </a:p>
        </p:txBody>
      </p:sp>
    </p:spTree>
    <p:extLst>
      <p:ext uri="{BB962C8B-B14F-4D97-AF65-F5344CB8AC3E}">
        <p14:creationId xmlns:p14="http://schemas.microsoft.com/office/powerpoint/2010/main" val="337436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SWORD Onboard memory-SRAM</a:t>
            </a:r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1981200" y="1163638"/>
            <a:ext cx="8229600" cy="49672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Memory Organization</a:t>
            </a:r>
            <a:r>
              <a:rPr lang="zh-CN" altLang="en-US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CY7C1061DV33×3 for 1M×48bit(6MB)</a:t>
            </a:r>
          </a:p>
          <a:p>
            <a:pPr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957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4375"/>
            <a:ext cx="274478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1984375"/>
            <a:ext cx="294163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1984375"/>
            <a:ext cx="285908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24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1601788" y="115888"/>
            <a:ext cx="8035925" cy="955675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Other Memory for SWORD-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NOR Flash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CFA57-F881-4A1B-8975-12C59B4D7D11}" type="slidenum">
              <a:rPr lang="zh-CN" altLang="en-US" sz="1600" b="0" smtClean="0"/>
              <a:pPr/>
              <a:t>4</a:t>
            </a:fld>
            <a:endParaRPr lang="zh-CN" altLang="en-US" sz="1600" b="0" smtClean="0"/>
          </a:p>
        </p:txBody>
      </p:sp>
      <p:pic>
        <p:nvPicPr>
          <p:cNvPr id="11162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071563"/>
            <a:ext cx="6842125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矩形 5"/>
          <p:cNvSpPr>
            <a:spLocks noChangeArrowheads="1"/>
          </p:cNvSpPr>
          <p:nvPr/>
        </p:nvSpPr>
        <p:spPr bwMode="auto">
          <a:xfrm>
            <a:off x="1649413" y="5657850"/>
            <a:ext cx="3968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S29GL128S10TFI010</a:t>
            </a:r>
            <a:endParaRPr lang="zh-CN" altLang="en-US" sz="320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623" name="矩形 6"/>
          <p:cNvSpPr>
            <a:spLocks noChangeArrowheads="1"/>
          </p:cNvSpPr>
          <p:nvPr/>
        </p:nvSpPr>
        <p:spPr bwMode="auto">
          <a:xfrm>
            <a:off x="3057525" y="1138238"/>
            <a:ext cx="15033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128 Mbit</a:t>
            </a:r>
          </a:p>
          <a:p>
            <a:pPr algn="ctr">
              <a:lnSpc>
                <a:spcPts val="22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16 Mbyte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1624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1287463"/>
            <a:ext cx="2024063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5" name="矩形 9"/>
          <p:cNvSpPr>
            <a:spLocks noChangeArrowheads="1"/>
          </p:cNvSpPr>
          <p:nvPr/>
        </p:nvSpPr>
        <p:spPr bwMode="auto">
          <a:xfrm>
            <a:off x="2422525" y="5132388"/>
            <a:ext cx="160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 baseline="30000">
                <a:solidFill>
                  <a:srgbClr val="FF0000"/>
                </a:solidFill>
                <a:ea typeface="宋体" panose="02010600030101010101" pitchFamily="2" charset="-122"/>
              </a:rPr>
              <a:t>23</a:t>
            </a:r>
            <a:r>
              <a:rPr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=8M Word</a:t>
            </a:r>
            <a:endParaRPr lang="zh-CN" altLang="en-US" sz="20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1626" name="矩形 10"/>
          <p:cNvSpPr>
            <a:spLocks noChangeArrowheads="1"/>
          </p:cNvSpPr>
          <p:nvPr/>
        </p:nvSpPr>
        <p:spPr bwMode="auto">
          <a:xfrm>
            <a:off x="3817938" y="5330825"/>
            <a:ext cx="1087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A22 ~ A0</a:t>
            </a:r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64663" y="4995863"/>
            <a:ext cx="457200" cy="404812"/>
          </a:xfrm>
          <a:prstGeom prst="roundRect">
            <a:avLst/>
          </a:prstGeom>
          <a:solidFill>
            <a:srgbClr val="00FFCC">
              <a:alpha val="18000"/>
            </a:srgbClr>
          </a:solidFill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1628" name="矩形 11"/>
          <p:cNvSpPr>
            <a:spLocks noChangeArrowheads="1"/>
          </p:cNvSpPr>
          <p:nvPr/>
        </p:nvSpPr>
        <p:spPr bwMode="auto">
          <a:xfrm>
            <a:off x="6950075" y="1287463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dist"/>
            <a:r>
              <a:rPr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Word = 16bit</a:t>
            </a:r>
            <a:endParaRPr lang="zh-CN" altLang="en-US" sz="20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84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1687513" y="176213"/>
            <a:ext cx="8037512" cy="954087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SWORD Onboard memory-NOR Flash</a:t>
            </a:r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1981200" y="1130300"/>
            <a:ext cx="8229600" cy="49688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Memory Organization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S29GL128S10TFI010×2 </a:t>
            </a:r>
            <a:br>
              <a:rPr lang="en-US" altLang="zh-CN" sz="24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for 8M×32bit(32MB)</a:t>
            </a:r>
          </a:p>
          <a:p>
            <a:pPr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36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1268413"/>
            <a:ext cx="39957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22550"/>
            <a:ext cx="5291138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矩形 5"/>
          <p:cNvSpPr>
            <a:spLocks noChangeArrowheads="1"/>
          </p:cNvSpPr>
          <p:nvPr/>
        </p:nvSpPr>
        <p:spPr bwMode="auto">
          <a:xfrm>
            <a:off x="7023100" y="578485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读写时序不同请查阅入册</a:t>
            </a:r>
          </a:p>
        </p:txBody>
      </p:sp>
    </p:spTree>
    <p:extLst>
      <p:ext uri="{BB962C8B-B14F-4D97-AF65-F5344CB8AC3E}">
        <p14:creationId xmlns:p14="http://schemas.microsoft.com/office/powerpoint/2010/main" val="206004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1649413" y="168275"/>
            <a:ext cx="8315325" cy="954088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DDR3 </a:t>
            </a:r>
            <a:r>
              <a:rPr lang="en-US" altLang="zh-CN" smtClean="0">
                <a:solidFill>
                  <a:srgbClr val="1D01EB"/>
                </a:solidFill>
                <a:ea typeface="宋体" panose="02010600030101010101" pitchFamily="2" charset="-122"/>
              </a:rPr>
              <a:t>For SWORD</a:t>
            </a:r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MT41J128M16JT</a:t>
            </a:r>
            <a:endParaRPr lang="zh-CN" altLang="en-US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2135188" y="5826125"/>
            <a:ext cx="8229600" cy="360363"/>
          </a:xfrm>
        </p:spPr>
        <p:txBody>
          <a:bodyPr>
            <a:normAutofit fontScale="925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000" b="0" baseline="30000" smtClean="0">
                <a:solidFill>
                  <a:srgbClr val="000000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000" b="0" smtClean="0">
                <a:solidFill>
                  <a:srgbClr val="FF0000"/>
                </a:solidFill>
                <a:ea typeface="宋体" panose="02010600030101010101" pitchFamily="2" charset="-122"/>
              </a:rPr>
              <a:t>128M</a:t>
            </a: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×16bit=2</a:t>
            </a:r>
            <a:r>
              <a:rPr kumimoji="1" lang="en-US" altLang="zh-CN" sz="2000" baseline="30000" smtClean="0">
                <a:solidFill>
                  <a:srgbClr val="FF0000"/>
                </a:solidFill>
                <a:ea typeface="宋体" panose="02010600030101010101" pitchFamily="2" charset="-122"/>
              </a:rPr>
              <a:t>27</a:t>
            </a:r>
            <a:r>
              <a:rPr kumimoji="1" lang="en-US" altLang="zh-CN" sz="2000" b="0" baseline="30000" smtClean="0">
                <a:solidFill>
                  <a:srgbClr val="000000"/>
                </a:solidFill>
                <a:ea typeface="宋体" panose="02010600030101010101" pitchFamily="2" charset="-122"/>
              </a:rPr>
              <a:t>+4</a:t>
            </a: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bit)memory Cell</a:t>
            </a:r>
            <a:r>
              <a:rPr kumimoji="1" lang="zh-CN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8 BANK</a:t>
            </a:r>
            <a:r>
              <a:rPr kumimoji="1" lang="zh-CN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there are 17 address line</a:t>
            </a:r>
            <a:r>
              <a:rPr kumimoji="1" lang="zh-CN" altLang="zh-CN" sz="2000" b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  <p:pic>
        <p:nvPicPr>
          <p:cNvPr id="115716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098550"/>
            <a:ext cx="842486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5880FB-DB9C-40DC-86A3-CC2EDE08810E}"/>
              </a:ext>
            </a:extLst>
          </p:cNvPr>
          <p:cNvSpPr/>
          <p:nvPr/>
        </p:nvSpPr>
        <p:spPr>
          <a:xfrm>
            <a:off x="3216275" y="3070225"/>
            <a:ext cx="48577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~A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B3A5B9-5962-40CF-A645-93476C261B1F}"/>
              </a:ext>
            </a:extLst>
          </p:cNvPr>
          <p:cNvSpPr/>
          <p:nvPr/>
        </p:nvSpPr>
        <p:spPr>
          <a:xfrm>
            <a:off x="3225800" y="4910138"/>
            <a:ext cx="48895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~A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3217863" y="4189413"/>
            <a:ext cx="588962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BA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~BA</a:t>
            </a:r>
            <a:r>
              <a:rPr kumimoji="1" lang="en-US" altLang="zh-CN" sz="800" kern="1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4448175" y="2420938"/>
            <a:ext cx="61753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=16384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5346700" y="3213100"/>
            <a:ext cx="82867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700" kern="100" dirty="0">
                <a:solidFill>
                  <a:srgbClr val="FF0000"/>
                </a:solidFill>
                <a:ea typeface="宋体" panose="02010600030101010101" pitchFamily="2" charset="-122"/>
              </a:rPr>
              <a:t>128</a:t>
            </a:r>
            <a:r>
              <a:rPr kumimoji="1" lang="en-US" altLang="zh-CN" sz="500" kern="100" dirty="0">
                <a:solidFill>
                  <a:srgbClr val="FF0000"/>
                </a:solidFill>
                <a:ea typeface="宋体" panose="02010600030101010101" pitchFamily="2" charset="-122"/>
              </a:rPr>
              <a:t>×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128=2</a:t>
            </a:r>
            <a:r>
              <a:rPr kumimoji="1" lang="en-US" altLang="zh-CN" sz="8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kumimoji="1" lang="en-US" altLang="zh-CN" sz="500" kern="100" dirty="0">
                <a:solidFill>
                  <a:srgbClr val="FF0000"/>
                </a:solidFill>
                <a:ea typeface="宋体" panose="02010600030101010101" pitchFamily="2" charset="-122"/>
              </a:rPr>
              <a:t>×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6556375" y="2735263"/>
            <a:ext cx="560388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7</a:t>
            </a: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=2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sz="500" kern="100" dirty="0">
                <a:solidFill>
                  <a:srgbClr val="1D01EB"/>
                </a:solidFill>
                <a:ea typeface="宋体" panose="02010600030101010101" pitchFamily="2" charset="-122"/>
              </a:rPr>
              <a:t>×</a:t>
            </a: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4</a:t>
            </a:r>
            <a:endParaRPr kumimoji="1" lang="zh-CN" altLang="en-US" sz="800" dirty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57863" y="3071813"/>
            <a:ext cx="288925" cy="8096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8000"/>
            </a:schemeClr>
          </a:solidFill>
          <a:ln w="6350"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b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7578725" y="2800350"/>
            <a:ext cx="328613" cy="214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=2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4</a:t>
            </a:r>
            <a:endParaRPr kumimoji="1" lang="zh-CN" altLang="en-US" sz="800" dirty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6492875" y="2270125"/>
            <a:ext cx="604838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BANK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右大括号 13"/>
          <p:cNvSpPr/>
          <p:nvPr/>
        </p:nvSpPr>
        <p:spPr>
          <a:xfrm rot="2686873">
            <a:off x="6356350" y="2209800"/>
            <a:ext cx="71438" cy="644525"/>
          </a:xfrm>
          <a:prstGeom prst="rightBrace">
            <a:avLst>
              <a:gd name="adj1" fmla="val 43635"/>
              <a:gd name="adj2" fmla="val 8944"/>
            </a:avLst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b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6146800" y="2759075"/>
            <a:ext cx="309563" cy="660400"/>
          </a:xfrm>
          <a:prstGeom prst="rightBrace">
            <a:avLst>
              <a:gd name="adj1" fmla="val 12993"/>
              <a:gd name="adj2" fmla="val 84233"/>
            </a:avLst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b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6240463" y="3275013"/>
            <a:ext cx="528637" cy="21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  <a:r>
              <a:rPr kumimoji="1" lang="en-US" altLang="zh-CN" sz="800" kern="100" dirty="0">
                <a:solidFill>
                  <a:srgbClr val="FF0000"/>
                </a:solidFill>
                <a:ea typeface="宋体" panose="02010600030101010101" pitchFamily="2" charset="-122"/>
              </a:rPr>
              <a:t>=row</a:t>
            </a:r>
            <a:endParaRPr kumimoji="1" lang="zh-CN" altLang="en-US" sz="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右大括号 16"/>
          <p:cNvSpPr/>
          <p:nvPr/>
        </p:nvSpPr>
        <p:spPr>
          <a:xfrm rot="16200000">
            <a:off x="5741194" y="3042444"/>
            <a:ext cx="49212" cy="723900"/>
          </a:xfrm>
          <a:prstGeom prst="rightBrace">
            <a:avLst>
              <a:gd name="adj1" fmla="val 54572"/>
              <a:gd name="adj2" fmla="val 50000"/>
            </a:avLst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b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7181850" y="2279650"/>
            <a:ext cx="269875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3</a:t>
            </a:r>
            <a:endParaRPr kumimoji="1" lang="zh-CN" altLang="en-US" sz="800" dirty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7BBD8C-D874-4EAD-B1D9-DAB23430B636}"/>
              </a:ext>
            </a:extLst>
          </p:cNvPr>
          <p:cNvSpPr/>
          <p:nvPr/>
        </p:nvSpPr>
        <p:spPr>
          <a:xfrm>
            <a:off x="5403850" y="3756025"/>
            <a:ext cx="806450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128/2</a:t>
            </a:r>
            <a:r>
              <a:rPr kumimoji="1" lang="en-US" altLang="zh-CN" sz="800" kern="100" baseline="30000" dirty="0">
                <a:solidFill>
                  <a:srgbClr val="1D01EB"/>
                </a:solidFill>
                <a:ea typeface="宋体" panose="02010600030101010101" pitchFamily="2" charset="-122"/>
              </a:rPr>
              <a:t>7</a:t>
            </a:r>
            <a:r>
              <a:rPr kumimoji="1" lang="en-US" altLang="zh-CN" sz="800" kern="100" dirty="0">
                <a:solidFill>
                  <a:srgbClr val="1D01EB"/>
                </a:solidFill>
                <a:ea typeface="宋体" panose="02010600030101010101" pitchFamily="2" charset="-122"/>
              </a:rPr>
              <a:t>Column</a:t>
            </a:r>
            <a:endParaRPr kumimoji="1" lang="zh-CN" altLang="en-US" sz="800" dirty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15732" name="矩形 19"/>
          <p:cNvSpPr>
            <a:spLocks noChangeArrowheads="1"/>
          </p:cNvSpPr>
          <p:nvPr/>
        </p:nvSpPr>
        <p:spPr bwMode="auto">
          <a:xfrm rot="-2842257">
            <a:off x="9401175" y="2341563"/>
            <a:ext cx="1363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Word=16bit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5733" name="矩形 20"/>
          <p:cNvSpPr>
            <a:spLocks noChangeArrowheads="1"/>
          </p:cNvSpPr>
          <p:nvPr/>
        </p:nvSpPr>
        <p:spPr bwMode="auto">
          <a:xfrm rot="2251407">
            <a:off x="1917700" y="4783138"/>
            <a:ext cx="1862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 baseline="30000">
                <a:solidFill>
                  <a:srgbClr val="FF0000"/>
                </a:solidFill>
                <a:ea typeface="宋体" panose="02010600030101010101" pitchFamily="2" charset="-122"/>
              </a:rPr>
              <a:t>27</a:t>
            </a:r>
            <a:r>
              <a:rPr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=128M Word</a:t>
            </a:r>
            <a:endParaRPr lang="zh-CN" altLang="en-US" sz="20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5734" name="矩形 21"/>
          <p:cNvSpPr>
            <a:spLocks noChangeArrowheads="1"/>
          </p:cNvSpPr>
          <p:nvPr/>
        </p:nvSpPr>
        <p:spPr bwMode="auto">
          <a:xfrm>
            <a:off x="2551113" y="3771900"/>
            <a:ext cx="595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1600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6206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1D01EB"/>
                </a:solidFill>
                <a:ea typeface="宋体" panose="02010600030101010101" pitchFamily="2" charset="-122"/>
              </a:rPr>
              <a:t>MT41J128M16JT Logical Structure</a:t>
            </a:r>
            <a:endParaRPr lang="zh-CN" altLang="en-US" smtClean="0">
              <a:solidFill>
                <a:srgbClr val="1D01EB"/>
              </a:solidFill>
              <a:ea typeface="宋体" panose="02010600030101010101" pitchFamily="2" charset="-122"/>
            </a:endParaRPr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688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smtClean="0"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(128M×16bit=2</a:t>
            </a:r>
            <a:r>
              <a:rPr lang="en-US" altLang="zh-CN" sz="2000" baseline="30000" smtClean="0">
                <a:ea typeface="宋体" panose="02010600030101010101" pitchFamily="2" charset="-122"/>
                <a:cs typeface="Times New Roman" panose="02020603050405020304" pitchFamily="18" charset="0"/>
              </a:rPr>
              <a:t>27+4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bit)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个存储单元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(Cell)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，分成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，共有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根地址线。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地址线作为行地址输入时分为二组，其中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控制行阵列选择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128×128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二维单元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选择，由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RAS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控制信号锁存；地址线作为列地址时只用了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根列地址线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，也分为二组，由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信号控制锁存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每一个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16384(2</a:t>
            </a:r>
            <a:r>
              <a:rPr lang="en-US" altLang="zh-CN" sz="2000" baseline="30000" smtClean="0"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128×128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的二维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Cell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阵列构成，由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根行地址线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选择，形成由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smtClean="0"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Cell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组成的三维立体阵列（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16384×128×128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），共有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个三维立体阵列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(BANK)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，由行地址线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选择，芯片内部阵列总计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smtClean="0"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Cell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行地址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每次选中所有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中的一个二维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Cell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阵列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(128×128)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，并由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~BA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选用其中的一个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128×128Cell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阵列。</a:t>
            </a:r>
            <a:endParaRPr lang="en-US" altLang="zh-CN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选中的二维阵列由列地址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选中其中的一列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(128Cell)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读缓冲器或数据接口模块连接。若是读操作，读出到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读缓冲器，再由列地址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控制每次输出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位；若是写操作，从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位输入接口模块选择</a:t>
            </a:r>
            <a:r>
              <a:rPr lang="en-US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smtClean="0">
                <a:ea typeface="宋体" panose="02010600030101010101" pitchFamily="2" charset="-122"/>
                <a:cs typeface="Times New Roman" panose="02020603050405020304" pitchFamily="18" charset="0"/>
              </a:rPr>
              <a:t>位写入。</a:t>
            </a:r>
          </a:p>
          <a:p>
            <a:pPr>
              <a:spcBef>
                <a:spcPct val="0"/>
              </a:spcBef>
            </a:pPr>
            <a:endParaRPr lang="zh-CN" altLang="en-US" sz="20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0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SWORD Onboard memory-DDR3</a:t>
            </a:r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1981200" y="1173163"/>
            <a:ext cx="8229600" cy="49672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Memory Organization </a:t>
            </a:r>
          </a:p>
          <a:p>
            <a:pPr lvl="1">
              <a:spcBef>
                <a:spcPct val="0"/>
              </a:spcBef>
            </a:pPr>
            <a:r>
              <a:rPr lang="en-US" altLang="zh-CN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MT41J128M16JT×2 for 128M×32bit(512MB)</a:t>
            </a:r>
          </a:p>
        </p:txBody>
      </p:sp>
      <p:pic>
        <p:nvPicPr>
          <p:cNvPr id="11981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079625"/>
            <a:ext cx="46101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098675"/>
            <a:ext cx="42338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矩形 5"/>
          <p:cNvSpPr>
            <a:spLocks noChangeArrowheads="1"/>
          </p:cNvSpPr>
          <p:nvPr/>
        </p:nvSpPr>
        <p:spPr bwMode="auto">
          <a:xfrm>
            <a:off x="4643438" y="5726113"/>
            <a:ext cx="3281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读写时序更复杂请查阅入册</a:t>
            </a:r>
          </a:p>
        </p:txBody>
      </p:sp>
    </p:spTree>
    <p:extLst>
      <p:ext uri="{BB962C8B-B14F-4D97-AF65-F5344CB8AC3E}">
        <p14:creationId xmlns:p14="http://schemas.microsoft.com/office/powerpoint/2010/main" val="269237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宽屏</PresentationFormat>
  <Paragraphs>60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楷体</vt:lpstr>
      <vt:lpstr>宋体</vt:lpstr>
      <vt:lpstr>Arial</vt:lpstr>
      <vt:lpstr>Calibri</vt:lpstr>
      <vt:lpstr>Times New Roman</vt:lpstr>
      <vt:lpstr>Wingdings</vt:lpstr>
      <vt:lpstr>Office 主题​​</vt:lpstr>
      <vt:lpstr>Memory for Sword</vt:lpstr>
      <vt:lpstr>SRAM For SWORD：CY7C1061DV33</vt:lpstr>
      <vt:lpstr>SWORD Onboard memory-SRAM</vt:lpstr>
      <vt:lpstr>Other Memory for SWORD-NOR Flash</vt:lpstr>
      <vt:lpstr>SWORD Onboard memory-NOR Flash</vt:lpstr>
      <vt:lpstr>DDR3 For SWORD：MT41J128M16JT</vt:lpstr>
      <vt:lpstr>MT41J128M16JT Logical Structure</vt:lpstr>
      <vt:lpstr>SWORD Onboard memory-DDR3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for Sword</dc:title>
  <dc:creator>Xiaofei</dc:creator>
  <cp:lastModifiedBy>Xiaofei</cp:lastModifiedBy>
  <cp:revision>1</cp:revision>
  <dcterms:created xsi:type="dcterms:W3CDTF">2021-01-04T00:41:07Z</dcterms:created>
  <dcterms:modified xsi:type="dcterms:W3CDTF">2021-01-04T00:41:22Z</dcterms:modified>
</cp:coreProperties>
</file>