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9"/>
  </p:notesMasterIdLst>
  <p:sldIdLst>
    <p:sldId id="257" r:id="rId2"/>
    <p:sldId id="275" r:id="rId3"/>
    <p:sldId id="259" r:id="rId4"/>
    <p:sldId id="269" r:id="rId5"/>
    <p:sldId id="260" r:id="rId6"/>
    <p:sldId id="258" r:id="rId7"/>
    <p:sldId id="261" r:id="rId8"/>
    <p:sldId id="270" r:id="rId9"/>
    <p:sldId id="271" r:id="rId10"/>
    <p:sldId id="272" r:id="rId11"/>
    <p:sldId id="273" r:id="rId12"/>
    <p:sldId id="264" r:id="rId13"/>
    <p:sldId id="262" r:id="rId14"/>
    <p:sldId id="256" r:id="rId15"/>
    <p:sldId id="263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D3A"/>
    <a:srgbClr val="B97B88"/>
    <a:srgbClr val="91AF17"/>
    <a:srgbClr val="546227"/>
    <a:srgbClr val="788A37"/>
    <a:srgbClr val="E6A24B"/>
    <a:srgbClr val="7E6A13"/>
    <a:srgbClr val="CD8549"/>
    <a:srgbClr val="BF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39"/>
  </p:normalViewPr>
  <p:slideViewPr>
    <p:cSldViewPr snapToGrid="0" snapToObjects="1">
      <p:cViewPr>
        <p:scale>
          <a:sx n="125" d="100"/>
          <a:sy n="125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8FE7-530E-EB46-B2BB-78F3580FF066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2E643-784B-654B-BA32-57D4C7F5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E643-784B-654B-BA32-57D4C7F5B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2E643-784B-654B-BA32-57D4C7F5B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685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104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5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2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7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276A9A-F81D-AB49-980B-3788FBD5D3A2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850520-92AD-A844-A0EA-2C9552DB9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ot.ly/~haoyunchris/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ot.ly/~haoyunchris/1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.ly/~haoyunchris/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haoyunchris/3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MachineLearning/top/?t=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top/?t=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FA182-A038-B947-AA4F-D7C82FF0BF88}"/>
              </a:ext>
            </a:extLst>
          </p:cNvPr>
          <p:cNvSpPr txBox="1"/>
          <p:nvPr/>
        </p:nvSpPr>
        <p:spPr>
          <a:xfrm>
            <a:off x="1981200" y="1816100"/>
            <a:ext cx="86995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 Application of Natural Language Processing to Explore Machine </a:t>
            </a:r>
            <a:r>
              <a:rPr lang="en-US" sz="4000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Learning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Hot Topics </a:t>
            </a: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------ case study on Reddit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4FEC7-82B7-E448-AF49-28C48C43445C}"/>
              </a:ext>
            </a:extLst>
          </p:cNvPr>
          <p:cNvSpPr txBox="1"/>
          <p:nvPr/>
        </p:nvSpPr>
        <p:spPr>
          <a:xfrm>
            <a:off x="7072596" y="5918200"/>
            <a:ext cx="36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Presenter:   Haoyun Zhang</a:t>
            </a:r>
          </a:p>
        </p:txBody>
      </p:sp>
    </p:spTree>
    <p:extLst>
      <p:ext uri="{BB962C8B-B14F-4D97-AF65-F5344CB8AC3E}">
        <p14:creationId xmlns:p14="http://schemas.microsoft.com/office/powerpoint/2010/main" val="382461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ADE9-40F9-334E-9BEA-1BC4B946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932A4BA-BE3E-9349-B9AD-6644F8F5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53" y="577029"/>
            <a:ext cx="11156120" cy="58937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84604-A7C4-9C47-AD8E-76B1A08C92FD}"/>
              </a:ext>
            </a:extLst>
          </p:cNvPr>
          <p:cNvCxnSpPr>
            <a:cxnSpLocks/>
          </p:cNvCxnSpPr>
          <p:nvPr/>
        </p:nvCxnSpPr>
        <p:spPr>
          <a:xfrm>
            <a:off x="638827" y="5770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145BF5-A34F-7642-B330-5B6F0FD945A8}"/>
              </a:ext>
            </a:extLst>
          </p:cNvPr>
          <p:cNvSpPr txBox="1"/>
          <p:nvPr/>
        </p:nvSpPr>
        <p:spPr>
          <a:xfrm>
            <a:off x="830178" y="12700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Keywords Counts In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155013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15BCA2-9C48-5E4C-B1E6-B19378CD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7" y="671513"/>
            <a:ext cx="11082137" cy="5793676"/>
          </a:xfrm>
          <a:prstGeom prst="rect">
            <a:avLst/>
          </a:prstGeom>
        </p:spPr>
      </p:pic>
      <p:sp>
        <p:nvSpPr>
          <p:cNvPr id="6" name="Action Button: Beginning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D606D75-6E42-D241-940E-A0C2632493E0}"/>
              </a:ext>
            </a:extLst>
          </p:cNvPr>
          <p:cNvSpPr/>
          <p:nvPr/>
        </p:nvSpPr>
        <p:spPr>
          <a:xfrm>
            <a:off x="11533632" y="134111"/>
            <a:ext cx="326136" cy="351775"/>
          </a:xfrm>
          <a:prstGeom prst="actionButtonBeginning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347BEB-7CA7-FF4B-9C06-664D73EDFE6B}"/>
              </a:ext>
            </a:extLst>
          </p:cNvPr>
          <p:cNvCxnSpPr>
            <a:cxnSpLocks/>
          </p:cNvCxnSpPr>
          <p:nvPr/>
        </p:nvCxnSpPr>
        <p:spPr>
          <a:xfrm>
            <a:off x="638827" y="5770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43DC3-9E1E-DF4D-8A60-17C282DDA243}"/>
              </a:ext>
            </a:extLst>
          </p:cNvPr>
          <p:cNvSpPr txBox="1"/>
          <p:nvPr/>
        </p:nvSpPr>
        <p:spPr>
          <a:xfrm>
            <a:off x="830178" y="12700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Keywords Counts In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31663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DE9732-8AD6-E54E-8E0A-0092B326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20" t="29762" r="9354" b="33333"/>
          <a:stretch/>
        </p:blipFill>
        <p:spPr>
          <a:xfrm>
            <a:off x="7255326" y="0"/>
            <a:ext cx="4936674" cy="236220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14025-03CF-684F-B61B-B5D523BE1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474" t="14787" r="6687" b="11116"/>
          <a:stretch/>
        </p:blipFill>
        <p:spPr>
          <a:xfrm>
            <a:off x="714078" y="0"/>
            <a:ext cx="4431682" cy="3860500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0C632-F983-DE49-8903-DD09A85F8C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86" t="7898" r="18889" b="21864"/>
          <a:stretch/>
        </p:blipFill>
        <p:spPr>
          <a:xfrm>
            <a:off x="4689477" y="1872273"/>
            <a:ext cx="3929113" cy="450756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3338863-DA85-C244-894B-1EC16A1D61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77" t="7068" r="17687" b="14796"/>
          <a:stretch/>
        </p:blipFill>
        <p:spPr>
          <a:xfrm>
            <a:off x="8637001" y="2378551"/>
            <a:ext cx="3554999" cy="44869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BE7FB5-EFEA-FF48-9689-6BC79D0A58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76" t="17442" r="8162" b="22789"/>
          <a:stretch/>
        </p:blipFill>
        <p:spPr>
          <a:xfrm>
            <a:off x="714078" y="3831101"/>
            <a:ext cx="4049443" cy="30343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64917-383E-F44C-A52D-43CFF45DFD6F}"/>
              </a:ext>
            </a:extLst>
          </p:cNvPr>
          <p:cNvCxnSpPr>
            <a:cxnSpLocks/>
          </p:cNvCxnSpPr>
          <p:nvPr/>
        </p:nvCxnSpPr>
        <p:spPr>
          <a:xfrm>
            <a:off x="714078" y="3729061"/>
            <a:ext cx="3410529" cy="16038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  <a:alpha val="47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9219C9-98C6-4944-B9C5-6E0D776FBBBA}"/>
              </a:ext>
            </a:extLst>
          </p:cNvPr>
          <p:cNvCxnSpPr>
            <a:cxnSpLocks/>
          </p:cNvCxnSpPr>
          <p:nvPr/>
        </p:nvCxnSpPr>
        <p:spPr>
          <a:xfrm flipV="1">
            <a:off x="8671443" y="2375810"/>
            <a:ext cx="0" cy="4489675"/>
          </a:xfrm>
          <a:prstGeom prst="straightConnector1">
            <a:avLst/>
          </a:prstGeom>
          <a:ln w="50800">
            <a:solidFill>
              <a:schemeClr val="accent6">
                <a:lumMod val="40000"/>
                <a:lumOff val="6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93516B-FF37-F74E-8180-E4FE4F3F30F5}"/>
              </a:ext>
            </a:extLst>
          </p:cNvPr>
          <p:cNvCxnSpPr>
            <a:cxnSpLocks/>
          </p:cNvCxnSpPr>
          <p:nvPr/>
        </p:nvCxnSpPr>
        <p:spPr>
          <a:xfrm flipH="1" flipV="1">
            <a:off x="7255324" y="1636825"/>
            <a:ext cx="1381675" cy="698163"/>
          </a:xfrm>
          <a:prstGeom prst="straightConnector1">
            <a:avLst/>
          </a:prstGeom>
          <a:ln w="31750">
            <a:solidFill>
              <a:srgbClr val="B97B88">
                <a:alpha val="4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BD198E-DF68-1947-8A33-1039FC155355}"/>
              </a:ext>
            </a:extLst>
          </p:cNvPr>
          <p:cNvCxnSpPr>
            <a:cxnSpLocks/>
          </p:cNvCxnSpPr>
          <p:nvPr/>
        </p:nvCxnSpPr>
        <p:spPr>
          <a:xfrm flipH="1">
            <a:off x="8637000" y="2334988"/>
            <a:ext cx="3555002" cy="0"/>
          </a:xfrm>
          <a:prstGeom prst="straightConnector1">
            <a:avLst/>
          </a:prstGeom>
          <a:ln w="44450">
            <a:solidFill>
              <a:srgbClr val="FF0000">
                <a:alpha val="33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3BB94-742D-3247-866B-00A365C6DB76}"/>
              </a:ext>
            </a:extLst>
          </p:cNvPr>
          <p:cNvCxnSpPr>
            <a:cxnSpLocks/>
          </p:cNvCxnSpPr>
          <p:nvPr/>
        </p:nvCxnSpPr>
        <p:spPr>
          <a:xfrm flipV="1">
            <a:off x="4143858" y="1636825"/>
            <a:ext cx="1054755" cy="2108275"/>
          </a:xfrm>
          <a:prstGeom prst="straightConnector1">
            <a:avLst/>
          </a:prstGeom>
          <a:ln w="41275">
            <a:solidFill>
              <a:schemeClr val="accent2">
                <a:lumMod val="40000"/>
                <a:lumOff val="60000"/>
                <a:alpha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A7508C-28C2-2546-BF10-F49A47FB3C27}"/>
              </a:ext>
            </a:extLst>
          </p:cNvPr>
          <p:cNvCxnSpPr>
            <a:cxnSpLocks/>
          </p:cNvCxnSpPr>
          <p:nvPr/>
        </p:nvCxnSpPr>
        <p:spPr>
          <a:xfrm flipH="1" flipV="1">
            <a:off x="4124605" y="3745099"/>
            <a:ext cx="595595" cy="549656"/>
          </a:xfrm>
          <a:prstGeom prst="straightConnector1">
            <a:avLst/>
          </a:prstGeom>
          <a:ln w="31750">
            <a:solidFill>
              <a:srgbClr val="B97B88">
                <a:alpha val="4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2803DCB-A93F-AD4F-8DE5-A6689E56701A}"/>
              </a:ext>
            </a:extLst>
          </p:cNvPr>
          <p:cNvSpPr txBox="1"/>
          <p:nvPr/>
        </p:nvSpPr>
        <p:spPr>
          <a:xfrm>
            <a:off x="1586157" y="-16327"/>
            <a:ext cx="2223583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Research Topic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84C5B3-F600-D547-A530-E1B05F200B98}"/>
              </a:ext>
            </a:extLst>
          </p:cNvPr>
          <p:cNvCxnSpPr>
            <a:cxnSpLocks/>
          </p:cNvCxnSpPr>
          <p:nvPr/>
        </p:nvCxnSpPr>
        <p:spPr>
          <a:xfrm flipH="1" flipV="1">
            <a:off x="4720201" y="4278717"/>
            <a:ext cx="43320" cy="2586768"/>
          </a:xfrm>
          <a:prstGeom prst="straightConnector1">
            <a:avLst/>
          </a:prstGeom>
          <a:ln w="31750">
            <a:solidFill>
              <a:srgbClr val="B97B88">
                <a:alpha val="4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628EFC-E7A0-E849-BFC9-1CE544B61CF9}"/>
              </a:ext>
            </a:extLst>
          </p:cNvPr>
          <p:cNvCxnSpPr>
            <a:cxnSpLocks/>
          </p:cNvCxnSpPr>
          <p:nvPr/>
        </p:nvCxnSpPr>
        <p:spPr>
          <a:xfrm flipH="1">
            <a:off x="5165011" y="1636824"/>
            <a:ext cx="2090312" cy="0"/>
          </a:xfrm>
          <a:prstGeom prst="straightConnector1">
            <a:avLst/>
          </a:prstGeom>
          <a:ln w="41275">
            <a:solidFill>
              <a:schemeClr val="accent2">
                <a:lumMod val="40000"/>
                <a:lumOff val="60000"/>
                <a:alpha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03A724-524A-B343-8DDD-377FE635ED27}"/>
              </a:ext>
            </a:extLst>
          </p:cNvPr>
          <p:cNvSpPr txBox="1"/>
          <p:nvPr/>
        </p:nvSpPr>
        <p:spPr>
          <a:xfrm>
            <a:off x="5204684" y="319930"/>
            <a:ext cx="236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71060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73217-5F8C-5343-B843-479F77B479A3}"/>
              </a:ext>
            </a:extLst>
          </p:cNvPr>
          <p:cNvSpPr txBox="1"/>
          <p:nvPr/>
        </p:nvSpPr>
        <p:spPr>
          <a:xfrm>
            <a:off x="960899" y="280622"/>
            <a:ext cx="360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Support Ratio Plot</a:t>
            </a:r>
            <a:endParaRPr lang="en-US" sz="36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A78AE65-B963-A042-A6C8-87ED67E7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280622"/>
            <a:ext cx="6851904" cy="3294372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53D5968-17D5-2E4D-BCF8-AF063216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3429000"/>
            <a:ext cx="10838688" cy="34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9681D-59E5-3046-93F8-A69EDA095D79}"/>
              </a:ext>
            </a:extLst>
          </p:cNvPr>
          <p:cNvSpPr/>
          <p:nvPr/>
        </p:nvSpPr>
        <p:spPr>
          <a:xfrm>
            <a:off x="345408" y="151694"/>
            <a:ext cx="3262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Average Support Plot</a:t>
            </a:r>
            <a:endParaRPr lang="en-US" sz="280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EA9B8C8-A6A8-DD4C-8441-FA365267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2" y="674914"/>
            <a:ext cx="10736304" cy="60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D72A067-425B-B949-A7FE-D4E70D54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006" y="105159"/>
            <a:ext cx="6948834" cy="3323841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C82ACE-652E-8049-AC17-64774F82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7" y="3323841"/>
            <a:ext cx="10630213" cy="3360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9C3BE7-0D9E-6245-8531-B70CFE365576}"/>
              </a:ext>
            </a:extLst>
          </p:cNvPr>
          <p:cNvSpPr/>
          <p:nvPr/>
        </p:nvSpPr>
        <p:spPr>
          <a:xfrm>
            <a:off x="1074627" y="173944"/>
            <a:ext cx="3328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hlinkClick r:id="rId4"/>
              </a:rPr>
              <a:t>Reply Ratio Plot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66005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6A95C-0D0F-E94A-941A-43C6BA7B9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667" y="709689"/>
            <a:ext cx="10723466" cy="60463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8E178-0036-4C4A-B501-72FF2DCFF18D}"/>
              </a:ext>
            </a:extLst>
          </p:cNvPr>
          <p:cNvSpPr/>
          <p:nvPr/>
        </p:nvSpPr>
        <p:spPr>
          <a:xfrm>
            <a:off x="693604" y="101977"/>
            <a:ext cx="289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Average Reply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84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2A7B-61FB-E340-942D-63BC3E2A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39800"/>
            <a:ext cx="9601200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2BEF-466F-E44D-A25B-4A18C86E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9920"/>
            <a:ext cx="9601200" cy="4140200"/>
          </a:xfrm>
        </p:spPr>
        <p:txBody>
          <a:bodyPr>
            <a:normAutofit/>
          </a:bodyPr>
          <a:lstStyle/>
          <a:p>
            <a:r>
              <a:rPr lang="en-US" sz="3200" dirty="0"/>
              <a:t>Try to scrape the date and study the topic changes terms of time.</a:t>
            </a:r>
          </a:p>
          <a:p>
            <a:endParaRPr lang="en-US" dirty="0"/>
          </a:p>
          <a:p>
            <a:r>
              <a:rPr lang="en-US" sz="3200" dirty="0"/>
              <a:t>Apply NLP on contents behind the titles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1642E-9D5F-8146-9FBF-2F303226720C}"/>
              </a:ext>
            </a:extLst>
          </p:cNvPr>
          <p:cNvSpPr txBox="1">
            <a:spLocks/>
          </p:cNvSpPr>
          <p:nvPr/>
        </p:nvSpPr>
        <p:spPr>
          <a:xfrm>
            <a:off x="6367111" y="6180636"/>
            <a:ext cx="5491169" cy="47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>
                <a:hlinkClick r:id="rId2"/>
              </a:rPr>
              <a:t>https://www.reddit.com/r/MachineLearning/top/?t=all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62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5AB-EBFE-C343-9335-05541A88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240"/>
            <a:ext cx="9601200" cy="1485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BE1F-2ABA-EC46-9C86-C06BB26E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2015"/>
            <a:ext cx="10261600" cy="1485900"/>
          </a:xfrm>
        </p:spPr>
        <p:txBody>
          <a:bodyPr/>
          <a:lstStyle/>
          <a:p>
            <a:r>
              <a:rPr lang="en-US" dirty="0"/>
              <a:t>When talking about Machine Learning, what do people usually discuss or what topics are they interested in?</a:t>
            </a:r>
          </a:p>
          <a:p>
            <a:r>
              <a:rPr lang="en-US" dirty="0"/>
              <a:t>There are many online forums for us to post and discuss</a:t>
            </a:r>
            <a:r>
              <a:rPr lang="zh-CN" altLang="en-US" dirty="0"/>
              <a:t> </a:t>
            </a:r>
            <a:r>
              <a:rPr lang="en-US" dirty="0"/>
              <a:t>questions. For machine learning, which topics have high frequency  and which topics do people reply and support a lot?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54F62E-6340-6E4A-AB97-A4BD79A3EC08}"/>
              </a:ext>
            </a:extLst>
          </p:cNvPr>
          <p:cNvSpPr txBox="1">
            <a:spLocks/>
          </p:cNvSpPr>
          <p:nvPr/>
        </p:nvSpPr>
        <p:spPr>
          <a:xfrm>
            <a:off x="1524000" y="2980690"/>
            <a:ext cx="9601200" cy="676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E2193-4D54-EF49-9656-7EE20938A607}"/>
              </a:ext>
            </a:extLst>
          </p:cNvPr>
          <p:cNvSpPr txBox="1">
            <a:spLocks/>
          </p:cNvSpPr>
          <p:nvPr/>
        </p:nvSpPr>
        <p:spPr>
          <a:xfrm>
            <a:off x="1371600" y="2811463"/>
            <a:ext cx="9601200" cy="676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14BBD1-ACA6-0346-87B1-21AA967D3C81}"/>
              </a:ext>
            </a:extLst>
          </p:cNvPr>
          <p:cNvSpPr txBox="1">
            <a:spLocks/>
          </p:cNvSpPr>
          <p:nvPr/>
        </p:nvSpPr>
        <p:spPr>
          <a:xfrm>
            <a:off x="1371600" y="3319145"/>
            <a:ext cx="10261600" cy="29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project aims to:</a:t>
            </a:r>
          </a:p>
          <a:p>
            <a:pPr marL="0" indent="0">
              <a:buNone/>
            </a:pPr>
            <a:r>
              <a:rPr lang="en-US" dirty="0"/>
              <a:t>	1). Analyze the frequency of keywords in the topic</a:t>
            </a:r>
            <a:r>
              <a:rPr lang="zh-CN" altLang="en-US" dirty="0"/>
              <a:t> </a:t>
            </a:r>
            <a:r>
              <a:rPr lang="en-US" altLang="zh-CN" dirty="0"/>
              <a:t>titles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2). Explore differences of topics in 5 genres (discussion, research, news, 		      	     project, general)</a:t>
            </a:r>
          </a:p>
          <a:p>
            <a:pPr marL="0" indent="0">
              <a:buNone/>
            </a:pPr>
            <a:r>
              <a:rPr lang="en-US" dirty="0"/>
              <a:t>	3). Find the relationships of word counts and number of supports</a:t>
            </a:r>
          </a:p>
          <a:p>
            <a:pPr marL="0" indent="0">
              <a:buNone/>
            </a:pPr>
            <a:r>
              <a:rPr lang="en-US" dirty="0"/>
              <a:t>	4). Find the relationships of word counts and number of replies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BC97B9B-2CA4-BC45-B9C8-062A40A5D41A}"/>
              </a:ext>
            </a:extLst>
          </p:cNvPr>
          <p:cNvSpPr txBox="1"/>
          <p:nvPr/>
        </p:nvSpPr>
        <p:spPr>
          <a:xfrm>
            <a:off x="156897" y="237893"/>
            <a:ext cx="649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 Scraping -&gt; Selenium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C1B587-BF0A-2E49-93B2-12592292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5" y="997690"/>
            <a:ext cx="10638430" cy="546717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26A88E-10A0-4B44-8CF7-3CD294569FA0}"/>
              </a:ext>
            </a:extLst>
          </p:cNvPr>
          <p:cNvGrpSpPr/>
          <p:nvPr/>
        </p:nvGrpSpPr>
        <p:grpSpPr>
          <a:xfrm>
            <a:off x="2702769" y="2259706"/>
            <a:ext cx="2814927" cy="1103374"/>
            <a:chOff x="2764971" y="2417625"/>
            <a:chExt cx="2814927" cy="11033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3F9D32-39EF-534A-993C-B58134E58FE5}"/>
                </a:ext>
              </a:extLst>
            </p:cNvPr>
            <p:cNvGrpSpPr/>
            <p:nvPr/>
          </p:nvGrpSpPr>
          <p:grpSpPr>
            <a:xfrm>
              <a:off x="2764971" y="2769884"/>
              <a:ext cx="2623457" cy="751115"/>
              <a:chOff x="2667000" y="2155371"/>
              <a:chExt cx="2623457" cy="75111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1EA78FD-B9FA-DA45-AFEA-783A1C9871D5}"/>
                  </a:ext>
                </a:extLst>
              </p:cNvPr>
              <p:cNvSpPr/>
              <p:nvPr/>
            </p:nvSpPr>
            <p:spPr>
              <a:xfrm>
                <a:off x="2667000" y="2656114"/>
                <a:ext cx="2623457" cy="250372"/>
              </a:xfrm>
              <a:prstGeom prst="round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232B08C-F07E-9640-94AC-6323B9CEE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1372" y="2155371"/>
                <a:ext cx="315685" cy="50074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07B874-DA48-2D45-8585-0B30A4232A6D}"/>
                </a:ext>
              </a:extLst>
            </p:cNvPr>
            <p:cNvSpPr txBox="1"/>
            <p:nvPr/>
          </p:nvSpPr>
          <p:spPr>
            <a:xfrm>
              <a:off x="4665498" y="241762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Title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3565F-1305-824B-8EF2-F5331279D562}"/>
              </a:ext>
            </a:extLst>
          </p:cNvPr>
          <p:cNvGrpSpPr/>
          <p:nvPr/>
        </p:nvGrpSpPr>
        <p:grpSpPr>
          <a:xfrm>
            <a:off x="2139404" y="2279858"/>
            <a:ext cx="1443135" cy="1018925"/>
            <a:chOff x="864444" y="1325124"/>
            <a:chExt cx="1443135" cy="10189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12D3159-0B1D-9945-816C-F20D213FA8D5}"/>
                </a:ext>
              </a:extLst>
            </p:cNvPr>
            <p:cNvGrpSpPr/>
            <p:nvPr/>
          </p:nvGrpSpPr>
          <p:grpSpPr>
            <a:xfrm>
              <a:off x="864444" y="1635159"/>
              <a:ext cx="760244" cy="708890"/>
              <a:chOff x="766473" y="1020646"/>
              <a:chExt cx="760244" cy="70889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DAE41C4-980C-A845-838C-C9726D27BE48}"/>
                  </a:ext>
                </a:extLst>
              </p:cNvPr>
              <p:cNvSpPr/>
              <p:nvPr/>
            </p:nvSpPr>
            <p:spPr>
              <a:xfrm>
                <a:off x="766473" y="1563613"/>
                <a:ext cx="674911" cy="165923"/>
              </a:xfrm>
              <a:prstGeom prst="round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6DF9E8B-509D-2A43-BBF6-B6FA28A67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032" y="1020646"/>
                <a:ext cx="315685" cy="50074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C56C51-A534-B248-A4C3-E7B0B2444C85}"/>
                </a:ext>
              </a:extLst>
            </p:cNvPr>
            <p:cNvSpPr txBox="1"/>
            <p:nvPr/>
          </p:nvSpPr>
          <p:spPr>
            <a:xfrm>
              <a:off x="1393179" y="132512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Genre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255694-820A-BD43-8D86-792CDF48EE4A}"/>
              </a:ext>
            </a:extLst>
          </p:cNvPr>
          <p:cNvGrpSpPr/>
          <p:nvPr/>
        </p:nvGrpSpPr>
        <p:grpSpPr>
          <a:xfrm>
            <a:off x="1167296" y="2160108"/>
            <a:ext cx="1587479" cy="1106663"/>
            <a:chOff x="975344" y="1250438"/>
            <a:chExt cx="1587479" cy="11066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C8088F2-1DCA-3F43-A27B-2355D0AF8E95}"/>
                </a:ext>
              </a:extLst>
            </p:cNvPr>
            <p:cNvGrpSpPr/>
            <p:nvPr/>
          </p:nvGrpSpPr>
          <p:grpSpPr>
            <a:xfrm>
              <a:off x="975344" y="1635159"/>
              <a:ext cx="649344" cy="721942"/>
              <a:chOff x="877373" y="1020646"/>
              <a:chExt cx="649344" cy="721942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43DB61D-9ABE-BC47-9FA7-D75E233C00EB}"/>
                  </a:ext>
                </a:extLst>
              </p:cNvPr>
              <p:cNvSpPr/>
              <p:nvPr/>
            </p:nvSpPr>
            <p:spPr>
              <a:xfrm>
                <a:off x="877373" y="1563613"/>
                <a:ext cx="417835" cy="178975"/>
              </a:xfrm>
              <a:prstGeom prst="round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BBBFD7B-08C7-BD4F-B3C7-2E5789D6D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032" y="1020646"/>
                <a:ext cx="315685" cy="50074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44B50B-62F2-9C4A-BEF7-D9F308461B07}"/>
                </a:ext>
              </a:extLst>
            </p:cNvPr>
            <p:cNvSpPr txBox="1"/>
            <p:nvPr/>
          </p:nvSpPr>
          <p:spPr>
            <a:xfrm>
              <a:off x="1296095" y="1250438"/>
              <a:ext cx="12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# of Sup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CC20FB-BFCD-3848-980C-BE85B4953DAE}"/>
              </a:ext>
            </a:extLst>
          </p:cNvPr>
          <p:cNvGrpSpPr/>
          <p:nvPr/>
        </p:nvGrpSpPr>
        <p:grpSpPr>
          <a:xfrm>
            <a:off x="7333517" y="2192120"/>
            <a:ext cx="1587479" cy="1106663"/>
            <a:chOff x="975344" y="1250438"/>
            <a:chExt cx="1587479" cy="110666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CC10E6-38B9-A44F-8C9B-2C6B4182BA8F}"/>
                </a:ext>
              </a:extLst>
            </p:cNvPr>
            <p:cNvGrpSpPr/>
            <p:nvPr/>
          </p:nvGrpSpPr>
          <p:grpSpPr>
            <a:xfrm>
              <a:off x="975344" y="1635159"/>
              <a:ext cx="649344" cy="721942"/>
              <a:chOff x="877373" y="1020646"/>
              <a:chExt cx="649344" cy="721942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B7B8138-20E2-3648-9CB9-031F141BD5A6}"/>
                  </a:ext>
                </a:extLst>
              </p:cNvPr>
              <p:cNvSpPr/>
              <p:nvPr/>
            </p:nvSpPr>
            <p:spPr>
              <a:xfrm>
                <a:off x="877373" y="1563613"/>
                <a:ext cx="417835" cy="178975"/>
              </a:xfrm>
              <a:prstGeom prst="round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D9065DD-1434-2444-A2BA-342C2CD94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032" y="1020646"/>
                <a:ext cx="315685" cy="50074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BE40AC-D28D-2747-A01B-D580A9AB04D9}"/>
                </a:ext>
              </a:extLst>
            </p:cNvPr>
            <p:cNvSpPr txBox="1"/>
            <p:nvPr/>
          </p:nvSpPr>
          <p:spPr>
            <a:xfrm>
              <a:off x="1296095" y="1250438"/>
              <a:ext cx="12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# of Rep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C22D9-C45B-C24A-B7F0-C7D476FF849A}"/>
              </a:ext>
            </a:extLst>
          </p:cNvPr>
          <p:cNvGrpSpPr/>
          <p:nvPr/>
        </p:nvGrpSpPr>
        <p:grpSpPr>
          <a:xfrm rot="10800000">
            <a:off x="2403771" y="3318935"/>
            <a:ext cx="1443135" cy="1018925"/>
            <a:chOff x="864444" y="1325124"/>
            <a:chExt cx="1443135" cy="10189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C3B3DE-EE70-7F46-A298-6D434B6CFABF}"/>
                </a:ext>
              </a:extLst>
            </p:cNvPr>
            <p:cNvGrpSpPr/>
            <p:nvPr/>
          </p:nvGrpSpPr>
          <p:grpSpPr>
            <a:xfrm>
              <a:off x="864444" y="1635159"/>
              <a:ext cx="760244" cy="708890"/>
              <a:chOff x="766473" y="1020646"/>
              <a:chExt cx="760244" cy="708890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1EE25A4-8A58-E74B-9FAC-B6FDF5E54D5C}"/>
                  </a:ext>
                </a:extLst>
              </p:cNvPr>
              <p:cNvSpPr/>
              <p:nvPr/>
            </p:nvSpPr>
            <p:spPr>
              <a:xfrm>
                <a:off x="766473" y="1563613"/>
                <a:ext cx="674911" cy="165923"/>
              </a:xfrm>
              <a:prstGeom prst="round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BB2DAC0-EE99-F54D-9613-2A53BCFC99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032" y="1020646"/>
                <a:ext cx="315685" cy="500743"/>
              </a:xfrm>
              <a:prstGeom prst="straightConnector1">
                <a:avLst/>
              </a:prstGeom>
              <a:ln w="444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B1C744-DD2B-2441-82DD-67EB543E9CFB}"/>
                </a:ext>
              </a:extLst>
            </p:cNvPr>
            <p:cNvSpPr txBox="1"/>
            <p:nvPr/>
          </p:nvSpPr>
          <p:spPr>
            <a:xfrm rot="10800000">
              <a:off x="1393179" y="1325124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Date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AA58-FCC1-3B4E-9F3A-4616E92C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591" y="2634796"/>
            <a:ext cx="5491169" cy="4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https://www.reddit.com/r/MachineLearning/top/?t=all</a:t>
            </a:r>
            <a:endParaRPr lang="en-US" sz="1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32897A-216F-E246-8754-D49957A4468C}"/>
              </a:ext>
            </a:extLst>
          </p:cNvPr>
          <p:cNvCxnSpPr>
            <a:cxnSpLocks/>
          </p:cNvCxnSpPr>
          <p:nvPr/>
        </p:nvCxnSpPr>
        <p:spPr>
          <a:xfrm>
            <a:off x="652044" y="810212"/>
            <a:ext cx="10884427" cy="0"/>
          </a:xfrm>
          <a:prstGeom prst="straightConnector1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02D67A-6ADD-2C42-9719-58A9014D9E99}"/>
              </a:ext>
            </a:extLst>
          </p:cNvPr>
          <p:cNvSpPr txBox="1"/>
          <p:nvPr/>
        </p:nvSpPr>
        <p:spPr>
          <a:xfrm>
            <a:off x="-103900" y="305967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Raw Data Before Cleaning and Analysis 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7F2AC1-6A8C-3F4A-A219-584CA66B4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01"/>
          <a:stretch/>
        </p:blipFill>
        <p:spPr>
          <a:xfrm>
            <a:off x="950373" y="1169628"/>
            <a:ext cx="10654818" cy="4797630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9C8D8F-1823-A144-B3FF-570EB542FCBD}"/>
              </a:ext>
            </a:extLst>
          </p:cNvPr>
          <p:cNvCxnSpPr>
            <a:cxnSpLocks/>
          </p:cNvCxnSpPr>
          <p:nvPr/>
        </p:nvCxnSpPr>
        <p:spPr>
          <a:xfrm>
            <a:off x="721600" y="890742"/>
            <a:ext cx="10689611" cy="0"/>
          </a:xfrm>
          <a:prstGeom prst="straightConnector1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8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019447-CB12-1746-BDB7-3A85B2F8BEF2}"/>
              </a:ext>
            </a:extLst>
          </p:cNvPr>
          <p:cNvSpPr txBox="1"/>
          <p:nvPr/>
        </p:nvSpPr>
        <p:spPr>
          <a:xfrm>
            <a:off x="-938365" y="314047"/>
            <a:ext cx="8893479" cy="58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Cleanliness and Analysis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36BF1-091E-A247-8511-76ACCDC3A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3"/>
          <a:stretch/>
        </p:blipFill>
        <p:spPr>
          <a:xfrm>
            <a:off x="2083047" y="1120654"/>
            <a:ext cx="8329596" cy="218768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4CE329B-9642-D142-83F1-BE2AB7D25F15}"/>
              </a:ext>
            </a:extLst>
          </p:cNvPr>
          <p:cNvGrpSpPr/>
          <p:nvPr/>
        </p:nvGrpSpPr>
        <p:grpSpPr>
          <a:xfrm>
            <a:off x="778560" y="3317936"/>
            <a:ext cx="5847733" cy="2817013"/>
            <a:chOff x="204451" y="3490117"/>
            <a:chExt cx="5847733" cy="2817013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D0333DF-F3DE-0A49-BB8A-038014F16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8"/>
            <a:stretch/>
          </p:blipFill>
          <p:spPr>
            <a:xfrm>
              <a:off x="204451" y="4259001"/>
              <a:ext cx="5847733" cy="20481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60D840-58FB-A541-8BB2-4F728EA16379}"/>
                </a:ext>
              </a:extLst>
            </p:cNvPr>
            <p:cNvSpPr txBox="1"/>
            <p:nvPr/>
          </p:nvSpPr>
          <p:spPr>
            <a:xfrm rot="19994825">
              <a:off x="3870828" y="3490117"/>
              <a:ext cx="186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NLP Analysis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BE0632D-66B8-DE4B-B46F-59999A0E2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735" y="3507173"/>
              <a:ext cx="1615856" cy="75734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27969E-FC75-3641-A641-C83A45BE22AC}"/>
              </a:ext>
            </a:extLst>
          </p:cNvPr>
          <p:cNvGrpSpPr/>
          <p:nvPr/>
        </p:nvGrpSpPr>
        <p:grpSpPr>
          <a:xfrm>
            <a:off x="6538014" y="4217586"/>
            <a:ext cx="5653986" cy="2048129"/>
            <a:chOff x="6048361" y="4507358"/>
            <a:chExt cx="5653986" cy="2048129"/>
          </a:xfrm>
        </p:grpSpPr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FC12EC-7588-CB42-872D-2C87C35EA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198"/>
            <a:stretch/>
          </p:blipFill>
          <p:spPr>
            <a:xfrm>
              <a:off x="7061641" y="4507358"/>
              <a:ext cx="4640706" cy="2048129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2C1D1F-2A1A-3B46-9B3E-FE05CD6806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561556"/>
              <a:ext cx="101351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2186E-E7F2-FF43-943F-3DCC2E81692A}"/>
                </a:ext>
              </a:extLst>
            </p:cNvPr>
            <p:cNvSpPr txBox="1"/>
            <p:nvPr/>
          </p:nvSpPr>
          <p:spPr>
            <a:xfrm>
              <a:off x="6048361" y="5192224"/>
              <a:ext cx="161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Ratio Cal.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190DA-55D1-0B47-8E5C-C32F4486DA13}"/>
              </a:ext>
            </a:extLst>
          </p:cNvPr>
          <p:cNvCxnSpPr>
            <a:cxnSpLocks/>
          </p:cNvCxnSpPr>
          <p:nvPr/>
        </p:nvCxnSpPr>
        <p:spPr>
          <a:xfrm>
            <a:off x="651352" y="905426"/>
            <a:ext cx="11192986" cy="11631"/>
          </a:xfrm>
          <a:prstGeom prst="straightConnector1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F2355-620D-994F-B54C-A4465E57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"/>
          <a:stretch/>
        </p:blipFill>
        <p:spPr>
          <a:xfrm>
            <a:off x="771525" y="1232103"/>
            <a:ext cx="11232585" cy="52567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802CA7-36E0-5D46-A579-2EEF8DF68D15}"/>
              </a:ext>
            </a:extLst>
          </p:cNvPr>
          <p:cNvSpPr/>
          <p:nvPr/>
        </p:nvSpPr>
        <p:spPr>
          <a:xfrm>
            <a:off x="1171575" y="1407814"/>
            <a:ext cx="932769" cy="140682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DFB15B-5608-EE45-ABEF-C58433E08582}"/>
              </a:ext>
            </a:extLst>
          </p:cNvPr>
          <p:cNvGrpSpPr/>
          <p:nvPr/>
        </p:nvGrpSpPr>
        <p:grpSpPr>
          <a:xfrm>
            <a:off x="2993003" y="5583003"/>
            <a:ext cx="1839685" cy="400110"/>
            <a:chOff x="2601686" y="5413726"/>
            <a:chExt cx="1839685" cy="400110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CE557AD6-B175-6D4B-952F-53A11297498D}"/>
                </a:ext>
              </a:extLst>
            </p:cNvPr>
            <p:cNvSpPr/>
            <p:nvPr/>
          </p:nvSpPr>
          <p:spPr>
            <a:xfrm rot="10800000">
              <a:off x="2601686" y="5497283"/>
              <a:ext cx="206828" cy="285775"/>
            </a:xfrm>
            <a:prstGeom prst="leftBrace">
              <a:avLst>
                <a:gd name="adj1" fmla="val 8333"/>
                <a:gd name="adj2" fmla="val 47765"/>
              </a:avLst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97F8C3-22E4-F240-8B67-597C518DA88E}"/>
                </a:ext>
              </a:extLst>
            </p:cNvPr>
            <p:cNvSpPr txBox="1"/>
            <p:nvPr/>
          </p:nvSpPr>
          <p:spPr>
            <a:xfrm>
              <a:off x="2808514" y="5413726"/>
              <a:ext cx="16328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Andrew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Ng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2192FD-B511-B84A-90A0-6EF3EDA14F04}"/>
              </a:ext>
            </a:extLst>
          </p:cNvPr>
          <p:cNvSpPr txBox="1"/>
          <p:nvPr/>
        </p:nvSpPr>
        <p:spPr>
          <a:xfrm>
            <a:off x="509531" y="156119"/>
            <a:ext cx="802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Visualization -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Counts of Keywords </a:t>
            </a:r>
          </a:p>
          <a:p>
            <a:pPr lvl="5"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65B4A3-42D4-C74B-B45B-80D4709AF7C2}"/>
              </a:ext>
            </a:extLst>
          </p:cNvPr>
          <p:cNvSpPr txBox="1"/>
          <p:nvPr/>
        </p:nvSpPr>
        <p:spPr>
          <a:xfrm>
            <a:off x="5943600" y="2182072"/>
            <a:ext cx="358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 10 keywords:</a:t>
            </a:r>
          </a:p>
          <a:p>
            <a:r>
              <a:rPr lang="en-US" sz="2000" b="1" dirty="0">
                <a:solidFill>
                  <a:srgbClr val="B97B88"/>
                </a:solidFill>
              </a:rPr>
              <a:t>Neural</a:t>
            </a:r>
          </a:p>
          <a:p>
            <a:r>
              <a:rPr lang="en-US" sz="2000" b="1" dirty="0">
                <a:solidFill>
                  <a:srgbClr val="BF5E88"/>
                </a:solidFill>
              </a:rPr>
              <a:t>AI</a:t>
            </a:r>
          </a:p>
          <a:p>
            <a:r>
              <a:rPr lang="en-US" sz="2000" b="1" dirty="0">
                <a:solidFill>
                  <a:srgbClr val="E6A24B"/>
                </a:solidFill>
              </a:rPr>
              <a:t>Deep-Learning</a:t>
            </a:r>
          </a:p>
          <a:p>
            <a:r>
              <a:rPr lang="en-US" sz="2000" b="1" dirty="0">
                <a:solidFill>
                  <a:srgbClr val="CD8549"/>
                </a:solidFill>
              </a:rPr>
              <a:t>Google</a:t>
            </a:r>
          </a:p>
          <a:p>
            <a:r>
              <a:rPr lang="en-US" sz="2000" b="1" dirty="0" err="1">
                <a:solidFill>
                  <a:srgbClr val="B27D3A"/>
                </a:solidFill>
              </a:rPr>
              <a:t>Tensorflow</a:t>
            </a:r>
            <a:endParaRPr lang="en-US" sz="2000" b="1" dirty="0">
              <a:solidFill>
                <a:srgbClr val="B27D3A"/>
              </a:solidFill>
            </a:endParaRPr>
          </a:p>
          <a:p>
            <a:r>
              <a:rPr lang="en-US" sz="2000" b="1" dirty="0">
                <a:solidFill>
                  <a:srgbClr val="7E6A13"/>
                </a:solidFill>
              </a:rPr>
              <a:t>Networks</a:t>
            </a:r>
          </a:p>
          <a:p>
            <a:r>
              <a:rPr lang="en-US" sz="2000" b="1" dirty="0">
                <a:solidFill>
                  <a:srgbClr val="788A37"/>
                </a:solidFill>
              </a:rPr>
              <a:t>Papers</a:t>
            </a:r>
          </a:p>
          <a:p>
            <a:r>
              <a:rPr lang="en-US" sz="2000" b="1" dirty="0">
                <a:solidFill>
                  <a:srgbClr val="546227"/>
                </a:solidFill>
              </a:rPr>
              <a:t>Images</a:t>
            </a:r>
          </a:p>
          <a:p>
            <a:r>
              <a:rPr lang="en-US" sz="2000" b="1" dirty="0">
                <a:solidFill>
                  <a:srgbClr val="91AF17"/>
                </a:solidFill>
              </a:rPr>
              <a:t>Research</a:t>
            </a:r>
          </a:p>
          <a:p>
            <a:r>
              <a:rPr lang="en-US" sz="2000" b="1" dirty="0" err="1">
                <a:solidFill>
                  <a:srgbClr val="92D050"/>
                </a:solidFill>
              </a:rPr>
              <a:t>OpenAI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4E79E6-C339-8C47-BED5-FBFF750FCE15}"/>
              </a:ext>
            </a:extLst>
          </p:cNvPr>
          <p:cNvCxnSpPr>
            <a:cxnSpLocks/>
          </p:cNvCxnSpPr>
          <p:nvPr/>
        </p:nvCxnSpPr>
        <p:spPr>
          <a:xfrm>
            <a:off x="638827" y="7421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7C6BF8D-2732-4649-9341-9C0311AF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8" y="677144"/>
            <a:ext cx="11057022" cy="5886411"/>
          </a:xfrm>
          <a:prstGeom prst="rect">
            <a:avLst/>
          </a:prstGeom>
        </p:spPr>
      </p:pic>
      <p:sp>
        <p:nvSpPr>
          <p:cNvPr id="44" name="Action Button: End 4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8E9BFD-02C6-4D4F-86F5-7037A0C24EEA}"/>
              </a:ext>
            </a:extLst>
          </p:cNvPr>
          <p:cNvSpPr/>
          <p:nvPr/>
        </p:nvSpPr>
        <p:spPr>
          <a:xfrm>
            <a:off x="11585448" y="108707"/>
            <a:ext cx="301752" cy="307848"/>
          </a:xfrm>
          <a:prstGeom prst="actionButtonE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0E9E09-2552-1146-B773-D6E8B3DCF276}"/>
              </a:ext>
            </a:extLst>
          </p:cNvPr>
          <p:cNvCxnSpPr>
            <a:cxnSpLocks/>
          </p:cNvCxnSpPr>
          <p:nvPr/>
        </p:nvCxnSpPr>
        <p:spPr>
          <a:xfrm>
            <a:off x="638827" y="5770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6C46D9-C8E0-C34E-B6AE-885F9B4C4910}"/>
              </a:ext>
            </a:extLst>
          </p:cNvPr>
          <p:cNvSpPr txBox="1"/>
          <p:nvPr/>
        </p:nvSpPr>
        <p:spPr>
          <a:xfrm>
            <a:off x="830178" y="12700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Keywords Counts In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426801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491D-3285-E242-B7B2-72F7E0E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9D50-6268-5542-884D-5D88A4AF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B8247-D426-6A4B-B32D-5EFC5330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685800"/>
            <a:ext cx="11120437" cy="58473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38394-E95A-1F4F-AE0F-4B698EF53461}"/>
              </a:ext>
            </a:extLst>
          </p:cNvPr>
          <p:cNvCxnSpPr>
            <a:cxnSpLocks/>
          </p:cNvCxnSpPr>
          <p:nvPr/>
        </p:nvCxnSpPr>
        <p:spPr>
          <a:xfrm>
            <a:off x="638827" y="5770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33EEF0-86D1-1846-8CE5-C584E4D5B5FA}"/>
              </a:ext>
            </a:extLst>
          </p:cNvPr>
          <p:cNvSpPr txBox="1"/>
          <p:nvPr/>
        </p:nvSpPr>
        <p:spPr>
          <a:xfrm>
            <a:off x="830178" y="12700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Keywords Counts In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371618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A15-F37D-0447-9E78-8FA020B7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FCBF7EB-6CEA-224E-9FEC-1FFC345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26" y="531114"/>
            <a:ext cx="11023173" cy="579577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9B5665-4245-104D-997C-301E7069D7A4}"/>
              </a:ext>
            </a:extLst>
          </p:cNvPr>
          <p:cNvCxnSpPr>
            <a:cxnSpLocks/>
          </p:cNvCxnSpPr>
          <p:nvPr/>
        </p:nvCxnSpPr>
        <p:spPr>
          <a:xfrm>
            <a:off x="638827" y="577029"/>
            <a:ext cx="11553173" cy="0"/>
          </a:xfrm>
          <a:prstGeom prst="straightConnector1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400054-4DC7-1243-8831-2EA827276884}"/>
              </a:ext>
            </a:extLst>
          </p:cNvPr>
          <p:cNvSpPr txBox="1"/>
          <p:nvPr/>
        </p:nvSpPr>
        <p:spPr>
          <a:xfrm>
            <a:off x="830178" y="12700"/>
            <a:ext cx="889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Keywords Counts In different Genre</a:t>
            </a:r>
          </a:p>
        </p:txBody>
      </p:sp>
    </p:spTree>
    <p:extLst>
      <p:ext uri="{BB962C8B-B14F-4D97-AF65-F5344CB8AC3E}">
        <p14:creationId xmlns:p14="http://schemas.microsoft.com/office/powerpoint/2010/main" val="12322604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{ABB0325B-4D84-8446-8CD1-5E955D603AE8}tf10001072</Template>
  <TotalTime>166</TotalTime>
  <Words>233</Words>
  <Application>Microsoft Macintosh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PowerPoint Presentation</vt:lpstr>
      <vt:lpstr>Motivation: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Haoyun</dc:creator>
  <cp:lastModifiedBy>ZHANG Haoyun</cp:lastModifiedBy>
  <cp:revision>15</cp:revision>
  <dcterms:created xsi:type="dcterms:W3CDTF">2019-08-05T04:26:15Z</dcterms:created>
  <dcterms:modified xsi:type="dcterms:W3CDTF">2019-08-05T18:03:30Z</dcterms:modified>
</cp:coreProperties>
</file>