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70" d="100"/>
          <a:sy n="70" d="100"/>
        </p:scale>
        <p:origin x="228" y="60"/>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2019/10/29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p>
          <a:p>
            <a:r>
              <a:rPr lang="zh-CN" altLang="en-US"/>
              <a:t>我们来对使用步骤，做一个简单的小节：</a:t>
            </a:r>
          </a:p>
          <a:p>
            <a:pPr lvl="1"/>
            <a:r>
              <a:rPr lang="en-US" altLang="zh-CN"/>
              <a:t>1.</a:t>
            </a:r>
            <a:r>
              <a:rPr lang="zh-CN" altLang="en-US"/>
              <a:t>提取出一个公共的</a:t>
            </a:r>
            <a:r>
              <a:rPr lang="en-US" altLang="zh-CN"/>
              <a:t>store</a:t>
            </a:r>
            <a:r>
              <a:rPr lang="zh-CN" altLang="en-US"/>
              <a:t>对象，用于保存在多个组件中共享的状态</a:t>
            </a:r>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p>
          <a:p>
            <a:pPr lvl="1"/>
            <a:r>
              <a:rPr lang="en-US" altLang="zh-CN"/>
              <a:t>3.</a:t>
            </a:r>
            <a:r>
              <a:rPr lang="zh-CN" altLang="en-US"/>
              <a:t>在其他组件中使用</a:t>
            </a:r>
            <a:r>
              <a:rPr lang="en-US" altLang="zh-CN"/>
              <a:t>store</a:t>
            </a:r>
            <a:r>
              <a:rPr lang="zh-CN" altLang="en-US"/>
              <a:t>对象中保存的状态即可</a:t>
            </a:r>
          </a:p>
          <a:p>
            <a:pPr lvl="2"/>
            <a:r>
              <a:rPr lang="zh-CN" altLang="en-US"/>
              <a:t>通过</a:t>
            </a:r>
            <a:r>
              <a:rPr lang="en-US" altLang="zh-CN"/>
              <a:t>this.$store.state.</a:t>
            </a:r>
            <a:r>
              <a:rPr lang="zh-CN" altLang="en-US"/>
              <a:t>属性的方式来访问状态</a:t>
            </a:r>
          </a:p>
          <a:p>
            <a:pPr lvl="2"/>
            <a:r>
              <a:rPr lang="zh-CN" altLang="en-US"/>
              <a:t>通过</a:t>
            </a:r>
            <a:r>
              <a:rPr lang="en-US" altLang="zh-CN"/>
              <a:t>this.$store.commit('mutation</a:t>
            </a:r>
            <a:r>
              <a:rPr lang="zh-CN" altLang="en-US"/>
              <a:t>中方法</a:t>
            </a:r>
            <a:r>
              <a:rPr lang="en-US" altLang="zh-CN"/>
              <a:t>')</a:t>
            </a:r>
            <a:r>
              <a:rPr lang="zh-CN" altLang="en-US"/>
              <a:t>来修改状态</a:t>
            </a:r>
          </a:p>
          <a:p>
            <a:r>
              <a:rPr lang="zh-CN" altLang="en-US"/>
              <a:t>注意事项：</a:t>
            </a:r>
          </a:p>
          <a:p>
            <a:pPr lvl="1"/>
            <a:r>
              <a:rPr lang="zh-CN" altLang="en-US"/>
              <a:t>我们通过提交</a:t>
            </a:r>
            <a:r>
              <a:rPr lang="en-US" altLang="zh-CN"/>
              <a:t>mutation</a:t>
            </a:r>
            <a:r>
              <a:rPr lang="zh-CN" altLang="en-US"/>
              <a:t>的方式，而非直接改变</a:t>
            </a:r>
            <a:r>
              <a:rPr lang="en-US" altLang="zh-CN"/>
              <a:t>store.state.count</a:t>
            </a:r>
            <a:r>
              <a:rPr lang="zh-CN" altLang="en-US"/>
              <a:t>。</a:t>
            </a:r>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p>
          <a:p>
            <a:endParaRPr lang="zh-CN" altLang="en-US"/>
          </a:p>
        </p:txBody>
      </p:sp>
      <p:pic>
        <p:nvPicPr>
          <p:cNvPr id="5" name="图片 4">
            <a:extLst>
              <a:ext uri="{FF2B5EF4-FFF2-40B4-BE49-F238E27FC236}">
                <a16:creationId xmlns:a16="http://schemas.microsoft.com/office/drawing/2014/main"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id="{65C39BC1-DFF8-472D-BA07-9E9597C16479}"/>
              </a:ext>
            </a:extLst>
          </p:cNvPr>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p>
          <a:p>
            <a:pPr lvl="1"/>
            <a:r>
              <a:rPr lang="zh-CN" altLang="en-US"/>
              <a:t>英文名称是</a:t>
            </a:r>
            <a:r>
              <a:rPr lang="en-US" altLang="zh-CN"/>
              <a:t>Single Source of Truth</a:t>
            </a:r>
            <a:r>
              <a:rPr lang="zh-CN" altLang="en-US"/>
              <a:t>，也可以翻译成单一数据源。</a:t>
            </a:r>
          </a:p>
          <a:p>
            <a:r>
              <a:rPr lang="zh-CN" altLang="en-US"/>
              <a:t>但是，它是什么呢？我们来看一个生活中的例子。</a:t>
            </a:r>
          </a:p>
          <a:p>
            <a:pPr lvl="1"/>
            <a:r>
              <a:rPr lang="en-US" altLang="zh-CN"/>
              <a:t>OK</a:t>
            </a:r>
            <a:r>
              <a:rPr lang="zh-CN" altLang="en-US"/>
              <a:t>，我用一个生活中的例子做一个简单的类比。</a:t>
            </a:r>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p>
          <a:p>
            <a:r>
              <a:rPr lang="zh-CN" altLang="en-US"/>
              <a:t>这个和我们在应用开发中比较类似：</a:t>
            </a:r>
          </a:p>
          <a:p>
            <a:pPr lvl="1"/>
            <a:r>
              <a:rPr lang="zh-CN" altLang="en-US"/>
              <a:t>如果你的状态信息是保存到多个</a:t>
            </a:r>
            <a:r>
              <a:rPr lang="en-US" altLang="zh-CN"/>
              <a:t>Store</a:t>
            </a:r>
            <a:r>
              <a:rPr lang="zh-CN" altLang="en-US"/>
              <a:t>对象中的，那么之后的管理和维护等等都会变得特别困难。</a:t>
            </a:r>
          </a:p>
          <a:p>
            <a:pPr lvl="1"/>
            <a:r>
              <a:rPr lang="zh-CN" altLang="en-US"/>
              <a:t>所以</a:t>
            </a:r>
            <a:r>
              <a:rPr lang="en-US" altLang="zh-CN"/>
              <a:t>Vuex</a:t>
            </a:r>
            <a:r>
              <a:rPr lang="zh-CN" altLang="en-US"/>
              <a:t>也使用了单一状态树来管理应用层级的全部状态。</a:t>
            </a:r>
          </a:p>
          <a:p>
            <a:pPr lvl="1"/>
            <a:r>
              <a:rPr lang="zh-CN" altLang="en-US"/>
              <a:t>单一状态树能够让我们最直接的方式找到某个状态的片段，而且在之后的维护和调试过程中，也可以非常方便的管理和维护。</a:t>
            </a:r>
          </a:p>
          <a:p>
            <a:endParaRPr lang="zh-CN" altLang="en-US"/>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id="{E84193DB-6728-4FCC-ABBE-0E3FF6833B25}"/>
              </a:ext>
            </a:extLst>
          </p:cNvPr>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a:extLst>
              <a:ext uri="{FF2B5EF4-FFF2-40B4-BE49-F238E27FC236}">
                <a16:creationId xmlns:a16="http://schemas.microsoft.com/office/drawing/2014/main"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id="{1FD04381-0192-4C61-8DC4-4B1C69F50712}"/>
              </a:ext>
            </a:extLst>
          </p:cNvPr>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a:extLst>
              <a:ext uri="{FF2B5EF4-FFF2-40B4-BE49-F238E27FC236}">
                <a16:creationId xmlns:a16="http://schemas.microsoft.com/office/drawing/2014/main"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id="{9036B045-4F0E-4DB5-BC35-A2341A64E6C1}"/>
              </a:ext>
            </a:extLst>
          </p:cNvPr>
          <p:cNvSpPr>
            <a:spLocks noGrp="1"/>
          </p:cNvSpPr>
          <p:nvPr>
            <p:ph idx="1"/>
          </p:nvPr>
        </p:nvSpPr>
        <p:spPr/>
        <p:txBody>
          <a:bodyPr/>
          <a:lstStyle/>
          <a:p>
            <a:r>
              <a:rPr lang="en-US" altLang="zh-CN" dirty="0" err="1"/>
              <a:t>Vuex</a:t>
            </a:r>
            <a:r>
              <a:rPr lang="zh-CN" altLang="en-US" dirty="0"/>
              <a:t>的</a:t>
            </a:r>
            <a:r>
              <a:rPr lang="en-US" altLang="zh-CN" dirty="0"/>
              <a:t>store</a:t>
            </a:r>
            <a:r>
              <a:rPr lang="zh-CN" altLang="en-US" dirty="0"/>
              <a:t>状态的更新唯一方式：</a:t>
            </a:r>
            <a:r>
              <a:rPr lang="zh-CN" altLang="en-US" b="1" u="sng" dirty="0"/>
              <a:t>提交</a:t>
            </a:r>
            <a:r>
              <a:rPr lang="en-US" altLang="zh-CN" b="1" u="sng" dirty="0"/>
              <a:t>Mutation</a:t>
            </a:r>
          </a:p>
          <a:p>
            <a:r>
              <a:rPr lang="en-US" altLang="zh-CN" dirty="0"/>
              <a:t>Mutation</a:t>
            </a:r>
            <a:r>
              <a:rPr lang="zh-CN" altLang="en-US" dirty="0"/>
              <a:t>主要包括两部分：</a:t>
            </a:r>
            <a:endParaRPr lang="en-US" altLang="zh-CN" dirty="0"/>
          </a:p>
          <a:p>
            <a:pPr lvl="1"/>
            <a:r>
              <a:rPr lang="zh-CN" altLang="en-US" dirty="0"/>
              <a:t>字符串的</a:t>
            </a:r>
            <a:r>
              <a:rPr lang="zh-CN" altLang="en-US" b="1" dirty="0"/>
              <a:t>事件类型（</a:t>
            </a:r>
            <a:r>
              <a:rPr lang="en-US" altLang="zh-CN" b="1" dirty="0"/>
              <a:t>type</a:t>
            </a:r>
            <a:r>
              <a:rPr lang="zh-CN" altLang="en-US" b="1" dirty="0"/>
              <a:t>）</a:t>
            </a:r>
            <a:endParaRPr lang="zh-CN" altLang="en-US" dirty="0"/>
          </a:p>
          <a:p>
            <a:pPr lvl="1"/>
            <a:r>
              <a:rPr lang="zh-CN" altLang="en-US" dirty="0"/>
              <a:t>一个</a:t>
            </a:r>
            <a:r>
              <a:rPr lang="zh-CN" altLang="en-US" b="1" dirty="0"/>
              <a:t>回调函数（</a:t>
            </a:r>
            <a:r>
              <a:rPr lang="en-US" altLang="zh-CN" b="1" dirty="0"/>
              <a:t>handler</a:t>
            </a:r>
            <a:r>
              <a:rPr lang="zh-CN" altLang="en-US" b="1" dirty="0"/>
              <a:t>）</a:t>
            </a:r>
            <a:r>
              <a:rPr lang="en-US" altLang="zh-CN" dirty="0"/>
              <a:t>,</a:t>
            </a:r>
            <a:r>
              <a:rPr lang="zh-CN" altLang="en-US" dirty="0"/>
              <a:t>该回调函数的第一个参数就是</a:t>
            </a:r>
            <a:r>
              <a:rPr lang="en-US" altLang="zh-CN" dirty="0"/>
              <a:t>state</a:t>
            </a:r>
            <a:r>
              <a:rPr lang="zh-CN" altLang="en-US" dirty="0"/>
              <a:t>。</a:t>
            </a:r>
          </a:p>
          <a:p>
            <a:r>
              <a:rPr lang="en-US" altLang="zh-CN" dirty="0"/>
              <a:t>mutation</a:t>
            </a:r>
            <a:r>
              <a:rPr lang="zh-CN" altLang="en-US" dirty="0"/>
              <a:t>的定义方式：</a:t>
            </a:r>
            <a:endParaRPr lang="en-US" altLang="zh-CN" dirty="0"/>
          </a:p>
          <a:p>
            <a:endParaRPr lang="en-US" altLang="zh-CN" dirty="0"/>
          </a:p>
          <a:p>
            <a:endParaRPr lang="en-US" altLang="zh-CN" dirty="0"/>
          </a:p>
          <a:p>
            <a:endParaRPr lang="en-US" altLang="zh-CN" sz="1050" dirty="0"/>
          </a:p>
          <a:p>
            <a:r>
              <a:rPr lang="zh-CN" altLang="en-US" dirty="0"/>
              <a:t>通过</a:t>
            </a:r>
            <a:r>
              <a:rPr lang="en-US" altLang="zh-CN" dirty="0"/>
              <a:t>mutation</a:t>
            </a:r>
            <a:r>
              <a:rPr lang="zh-CN" altLang="en-US" dirty="0"/>
              <a:t>更新</a:t>
            </a:r>
            <a:endParaRPr lang="en-US" altLang="zh-CN" dirty="0"/>
          </a:p>
          <a:p>
            <a:endParaRPr lang="zh-CN" altLang="en-US" dirty="0"/>
          </a:p>
        </p:txBody>
      </p:sp>
      <p:pic>
        <p:nvPicPr>
          <p:cNvPr id="4" name="图片 3">
            <a:extLst>
              <a:ext uri="{FF2B5EF4-FFF2-40B4-BE49-F238E27FC236}">
                <a16:creationId xmlns:a16="http://schemas.microsoft.com/office/drawing/2014/main"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id="{92A57D4F-4CDA-4E0A-9DD7-5EEF93694113}"/>
              </a:ext>
            </a:extLst>
          </p:cNvPr>
          <p:cNvSpPr>
            <a:spLocks noGrp="1"/>
          </p:cNvSpPr>
          <p:nvPr>
            <p:ph idx="1"/>
          </p:nvPr>
        </p:nvSpPr>
        <p:spPr/>
        <p:txBody>
          <a:bodyPr/>
          <a:lstStyle/>
          <a:p>
            <a:r>
              <a:rPr lang="zh-CN" altLang="en-US" dirty="0"/>
              <a:t>在通过</a:t>
            </a:r>
            <a:r>
              <a:rPr lang="en-US" altLang="zh-CN" dirty="0"/>
              <a:t>mutation</a:t>
            </a:r>
            <a:r>
              <a:rPr lang="zh-CN" altLang="en-US" dirty="0"/>
              <a:t>更新数据的时候</a:t>
            </a:r>
            <a:r>
              <a:rPr lang="en-US" altLang="zh-CN" dirty="0"/>
              <a:t>, </a:t>
            </a:r>
            <a:r>
              <a:rPr lang="zh-CN" altLang="en-US" dirty="0"/>
              <a:t>有可能我们希望携带一些</a:t>
            </a:r>
            <a:r>
              <a:rPr lang="zh-CN" altLang="en-US" b="1" dirty="0"/>
              <a:t>额外的参数</a:t>
            </a:r>
            <a:endParaRPr lang="zh-CN" altLang="en-US" dirty="0"/>
          </a:p>
          <a:p>
            <a:pPr lvl="1"/>
            <a:r>
              <a:rPr lang="zh-CN" altLang="en-US" dirty="0"/>
              <a:t>参数被称为是</a:t>
            </a:r>
            <a:r>
              <a:rPr lang="en-US" altLang="zh-CN" dirty="0"/>
              <a:t>mutation</a:t>
            </a:r>
            <a:r>
              <a:rPr lang="zh-CN" altLang="en-US" dirty="0"/>
              <a:t>的载荷</a:t>
            </a:r>
            <a:r>
              <a:rPr lang="en-US" altLang="zh-CN" dirty="0"/>
              <a:t>(Payload)</a:t>
            </a:r>
          </a:p>
          <a:p>
            <a:r>
              <a:rPr lang="en-US" altLang="zh-CN" dirty="0"/>
              <a:t>Mutation</a:t>
            </a:r>
            <a:r>
              <a:rPr lang="zh-CN" altLang="en-US" dirty="0"/>
              <a:t>中的代码</a:t>
            </a:r>
            <a:r>
              <a:rPr lang="en-US" altLang="zh-CN" dirty="0"/>
              <a:t>:</a:t>
            </a:r>
          </a:p>
          <a:p>
            <a:endParaRPr lang="en-US" altLang="zh-CN" dirty="0"/>
          </a:p>
          <a:p>
            <a:endParaRPr lang="en-US" altLang="zh-CN" dirty="0"/>
          </a:p>
          <a:p>
            <a:r>
              <a:rPr lang="zh-CN" altLang="en-US" dirty="0"/>
              <a:t>但是如果参数不是一个呢</a:t>
            </a:r>
            <a:r>
              <a:rPr lang="en-US" altLang="zh-CN" dirty="0"/>
              <a:t>?</a:t>
            </a:r>
          </a:p>
          <a:p>
            <a:pPr lvl="1"/>
            <a:r>
              <a:rPr lang="zh-CN" altLang="en-US" dirty="0"/>
              <a:t>比如我们有很多参数需要传递</a:t>
            </a:r>
            <a:r>
              <a:rPr lang="en-US" altLang="zh-CN" dirty="0"/>
              <a:t>.</a:t>
            </a:r>
          </a:p>
          <a:p>
            <a:pPr lvl="1"/>
            <a:r>
              <a:rPr lang="zh-CN" altLang="en-US" dirty="0"/>
              <a:t>这个时候</a:t>
            </a:r>
            <a:r>
              <a:rPr lang="en-US" altLang="zh-CN" dirty="0"/>
              <a:t>, </a:t>
            </a:r>
            <a:r>
              <a:rPr lang="zh-CN" altLang="en-US" dirty="0"/>
              <a:t>我们通常会以对象的形式传递</a:t>
            </a:r>
            <a:r>
              <a:rPr lang="en-US" altLang="zh-CN" dirty="0"/>
              <a:t>, </a:t>
            </a:r>
            <a:r>
              <a:rPr lang="zh-CN" altLang="en-US" dirty="0"/>
              <a:t>也就是</a:t>
            </a:r>
            <a:r>
              <a:rPr lang="en-US" altLang="zh-CN" dirty="0"/>
              <a:t>payload</a:t>
            </a:r>
            <a:r>
              <a:rPr lang="zh-CN" altLang="en-US" dirty="0"/>
              <a:t>是一个对象</a:t>
            </a:r>
            <a:r>
              <a:rPr lang="en-US" altLang="zh-CN" dirty="0"/>
              <a:t>.</a:t>
            </a:r>
          </a:p>
          <a:p>
            <a:pPr lvl="1"/>
            <a:r>
              <a:rPr lang="zh-CN" altLang="en-US" dirty="0"/>
              <a:t>这个时候可以再从对象中取出相关的信息</a:t>
            </a:r>
            <a:r>
              <a:rPr lang="en-US" altLang="zh-CN" dirty="0"/>
              <a:t>.</a:t>
            </a:r>
          </a:p>
          <a:p>
            <a:endParaRPr lang="zh-CN" altLang="en-US" dirty="0"/>
          </a:p>
        </p:txBody>
      </p:sp>
      <p:pic>
        <p:nvPicPr>
          <p:cNvPr id="4" name="图片 3">
            <a:extLst>
              <a:ext uri="{FF2B5EF4-FFF2-40B4-BE49-F238E27FC236}">
                <a16:creationId xmlns:a16="http://schemas.microsoft.com/office/drawing/2014/main"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id="{43FBB7DC-1454-4A56-9182-E4C68C417F2C}"/>
              </a:ext>
            </a:extLst>
          </p:cNvPr>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a:extLst>
              <a:ext uri="{FF2B5EF4-FFF2-40B4-BE49-F238E27FC236}">
                <a16:creationId xmlns:a16="http://schemas.microsoft.com/office/drawing/2014/main"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id="{3B323960-1DE7-46AB-A45B-591C6D1FF099}"/>
              </a:ext>
            </a:extLst>
          </p:cNvPr>
          <p:cNvSpPr>
            <a:spLocks noGrp="1"/>
          </p:cNvSpPr>
          <p:nvPr>
            <p:ph idx="1"/>
          </p:nvPr>
        </p:nvSpPr>
        <p:spPr/>
        <p:txBody>
          <a:bodyPr/>
          <a:lstStyle/>
          <a:p>
            <a:r>
              <a:rPr lang="en-US" altLang="zh-CN" dirty="0" err="1"/>
              <a:t>Vuex</a:t>
            </a:r>
            <a:r>
              <a:rPr lang="zh-CN" altLang="en-US" dirty="0"/>
              <a:t>的</a:t>
            </a:r>
            <a:r>
              <a:rPr lang="en-US" altLang="zh-CN" dirty="0"/>
              <a:t>store</a:t>
            </a:r>
            <a:r>
              <a:rPr lang="zh-CN" altLang="en-US" dirty="0"/>
              <a:t>中的</a:t>
            </a:r>
            <a:r>
              <a:rPr lang="en-US" altLang="zh-CN" dirty="0"/>
              <a:t>state</a:t>
            </a:r>
            <a:r>
              <a:rPr lang="zh-CN" altLang="en-US" dirty="0"/>
              <a:t>是响应式的</a:t>
            </a:r>
            <a:r>
              <a:rPr lang="en-US" altLang="zh-CN" dirty="0"/>
              <a:t>, </a:t>
            </a:r>
            <a:r>
              <a:rPr lang="zh-CN" altLang="en-US" dirty="0"/>
              <a:t>当</a:t>
            </a:r>
            <a:r>
              <a:rPr lang="en-US" altLang="zh-CN" dirty="0"/>
              <a:t>state</a:t>
            </a:r>
            <a:r>
              <a:rPr lang="zh-CN" altLang="en-US" dirty="0"/>
              <a:t>中的数据发生改变时</a:t>
            </a:r>
            <a:r>
              <a:rPr lang="en-US" altLang="zh-CN" dirty="0"/>
              <a:t>, Vue</a:t>
            </a:r>
            <a:r>
              <a:rPr lang="zh-CN" altLang="en-US" dirty="0"/>
              <a:t>组件会自动更新</a:t>
            </a:r>
            <a:r>
              <a:rPr lang="en-US" altLang="zh-CN" dirty="0"/>
              <a:t>.</a:t>
            </a:r>
          </a:p>
          <a:p>
            <a:r>
              <a:rPr lang="zh-CN" altLang="en-US" dirty="0"/>
              <a:t>这就要求我们必须遵守一些</a:t>
            </a:r>
            <a:r>
              <a:rPr lang="en-US" altLang="zh-CN" dirty="0" err="1"/>
              <a:t>Vuex</a:t>
            </a:r>
            <a:r>
              <a:rPr lang="zh-CN" altLang="en-US" dirty="0"/>
              <a:t>对应的规则</a:t>
            </a:r>
            <a:r>
              <a:rPr lang="en-US" altLang="zh-CN" dirty="0"/>
              <a:t>:</a:t>
            </a:r>
          </a:p>
          <a:p>
            <a:pPr lvl="1"/>
            <a:r>
              <a:rPr lang="en-US" altLang="zh-CN" dirty="0"/>
              <a:t>.</a:t>
            </a:r>
          </a:p>
          <a:p>
            <a:pPr lvl="1"/>
            <a:r>
              <a:rPr lang="zh-CN" altLang="en-US" dirty="0"/>
              <a:t>当给</a:t>
            </a:r>
            <a:r>
              <a:rPr lang="en-US" altLang="zh-CN" dirty="0"/>
              <a:t>state</a:t>
            </a:r>
            <a:r>
              <a:rPr lang="zh-CN" altLang="en-US" dirty="0"/>
              <a:t>中的对象添加新属性时</a:t>
            </a:r>
            <a:r>
              <a:rPr lang="en-US" altLang="zh-CN" dirty="0"/>
              <a:t>, </a:t>
            </a:r>
            <a:r>
              <a:rPr lang="zh-CN" altLang="en-US" dirty="0"/>
              <a:t>使用下面的方式</a:t>
            </a:r>
            <a:r>
              <a:rPr lang="en-US" altLang="zh-CN" dirty="0"/>
              <a:t>:</a:t>
            </a:r>
          </a:p>
          <a:p>
            <a:pPr lvl="2"/>
            <a:r>
              <a:rPr lang="zh-CN" altLang="en-US" dirty="0"/>
              <a:t>方式一</a:t>
            </a:r>
            <a:r>
              <a:rPr lang="en-US" altLang="zh-CN" dirty="0"/>
              <a:t>: </a:t>
            </a:r>
            <a:r>
              <a:rPr lang="zh-CN" altLang="en-US" dirty="0"/>
              <a:t>使用</a:t>
            </a:r>
            <a:r>
              <a:rPr lang="en-US" altLang="zh-CN" dirty="0" err="1"/>
              <a:t>Vue.set</a:t>
            </a:r>
            <a:r>
              <a:rPr lang="en-US" altLang="zh-CN" dirty="0"/>
              <a:t>(obj, '</a:t>
            </a:r>
            <a:r>
              <a:rPr lang="en-US" altLang="zh-CN" dirty="0" err="1"/>
              <a:t>newProp</a:t>
            </a:r>
            <a:r>
              <a:rPr lang="en-US" altLang="zh-CN" dirty="0"/>
              <a:t>', 123)</a:t>
            </a:r>
          </a:p>
          <a:p>
            <a:pPr lvl="2"/>
            <a:r>
              <a:rPr lang="zh-CN" altLang="en-US" dirty="0"/>
              <a:t>方式二</a:t>
            </a:r>
            <a:r>
              <a:rPr lang="en-US" altLang="zh-CN" dirty="0"/>
              <a:t>: </a:t>
            </a:r>
            <a:r>
              <a:rPr lang="zh-CN" altLang="en-US" dirty="0"/>
              <a:t>用心对象给旧对象重新赋值</a:t>
            </a:r>
          </a:p>
          <a:p>
            <a:r>
              <a:rPr lang="zh-CN" altLang="en-US" dirty="0"/>
              <a:t>我们来看一个例子</a:t>
            </a:r>
            <a:r>
              <a:rPr lang="en-US" altLang="zh-CN" dirty="0"/>
              <a:t>:</a:t>
            </a:r>
          </a:p>
          <a:p>
            <a:pPr lvl="1"/>
            <a:r>
              <a:rPr lang="zh-CN" altLang="en-US" dirty="0"/>
              <a:t>当我们点击更新信息时</a:t>
            </a:r>
            <a:r>
              <a:rPr lang="en-US" altLang="zh-CN" dirty="0"/>
              <a:t>, </a:t>
            </a:r>
            <a:r>
              <a:rPr lang="zh-CN" altLang="en-US" dirty="0"/>
              <a:t>界面并没有发生对应改变</a:t>
            </a:r>
            <a:r>
              <a:rPr lang="en-US" altLang="zh-CN" dirty="0"/>
              <a:t>.</a:t>
            </a:r>
          </a:p>
          <a:p>
            <a:r>
              <a:rPr lang="zh-CN" altLang="en-US" dirty="0"/>
              <a:t>如何才能让它改变呢</a:t>
            </a:r>
            <a:r>
              <a:rPr lang="en-US" altLang="zh-CN" dirty="0"/>
              <a:t>?</a:t>
            </a:r>
          </a:p>
          <a:p>
            <a:pPr lvl="1"/>
            <a:r>
              <a:rPr lang="zh-CN" altLang="en-US" dirty="0"/>
              <a:t>查看下面代码的方式一和方式二</a:t>
            </a:r>
            <a:endParaRPr lang="en-US" altLang="zh-CN" dirty="0"/>
          </a:p>
          <a:p>
            <a:pPr lvl="1"/>
            <a:r>
              <a:rPr lang="zh-CN" altLang="en-US" dirty="0"/>
              <a:t>都可以让</a:t>
            </a:r>
            <a:r>
              <a:rPr lang="en-US" altLang="zh-CN" dirty="0"/>
              <a:t>state</a:t>
            </a:r>
            <a:r>
              <a:rPr lang="zh-CN" altLang="en-US" dirty="0"/>
              <a:t>中的属性是响应式的</a:t>
            </a:r>
            <a:r>
              <a:rPr lang="en-US" altLang="zh-CN" dirty="0"/>
              <a:t>.</a:t>
            </a:r>
          </a:p>
          <a:p>
            <a:endParaRPr lang="zh-CN" altLang="en-US" dirty="0"/>
          </a:p>
        </p:txBody>
      </p:sp>
      <p:pic>
        <p:nvPicPr>
          <p:cNvPr id="1026" name="Picture 2" descr="img">
            <a:extLst>
              <a:ext uri="{FF2B5EF4-FFF2-40B4-BE49-F238E27FC236}">
                <a16:creationId xmlns:a16="http://schemas.microsoft.com/office/drawing/2014/main" id="{65FF40E2-5CE3-4BE9-AD08-A8ECE4A3A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id="{78F5540A-45B1-4C3B-8255-FDC3E09A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id="{B3DE04FA-228A-4E1C-A597-7A4E5014B8A9}"/>
              </a:ext>
            </a:extLst>
          </p:cNvPr>
          <p:cNvSpPr>
            <a:spLocks noGrp="1"/>
          </p:cNvSpPr>
          <p:nvPr>
            <p:ph idx="1"/>
          </p:nvPr>
        </p:nvSpPr>
        <p:spPr/>
        <p:txBody>
          <a:bodyPr>
            <a:normAutofit lnSpcReduction="10000"/>
          </a:bodyPr>
          <a:lstStyle/>
          <a:p>
            <a:r>
              <a:rPr lang="zh-CN" altLang="en-US"/>
              <a:t>我们来考虑下面的问题</a:t>
            </a:r>
            <a:r>
              <a:rPr lang="en-US" altLang="zh-CN"/>
              <a:t>:</a:t>
            </a:r>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p>
          <a:p>
            <a:r>
              <a:rPr lang="zh-CN" altLang="en-US"/>
              <a:t>如何避免上述的问题呢</a:t>
            </a:r>
            <a:r>
              <a:rPr lang="en-US" altLang="zh-CN"/>
              <a:t>?</a:t>
            </a:r>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p>
          <a:p>
            <a:r>
              <a:rPr lang="zh-CN" altLang="en-US"/>
              <a:t>具体怎么做呢</a:t>
            </a:r>
            <a:r>
              <a:rPr lang="en-US" altLang="zh-CN"/>
              <a:t>?</a:t>
            </a:r>
          </a:p>
          <a:p>
            <a:pPr lvl="1"/>
            <a:r>
              <a:rPr lang="zh-CN" altLang="en-US"/>
              <a:t>我们可以创建一个文件</a:t>
            </a:r>
            <a:r>
              <a:rPr lang="en-US" altLang="zh-CN"/>
              <a:t>: mutation-types.js, </a:t>
            </a:r>
            <a:r>
              <a:rPr lang="zh-CN" altLang="en-US"/>
              <a:t>并且在其中定义我们的常量</a:t>
            </a:r>
            <a:r>
              <a:rPr lang="en-US" altLang="zh-CN"/>
              <a:t>.</a:t>
            </a:r>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p>
          <a:p>
            <a:endParaRPr lang="zh-CN" altLang="en-US"/>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id="{C79E2B69-A4FB-401F-8A6B-C867EE3FCCC4}"/>
              </a:ext>
            </a:extLst>
          </p:cNvPr>
          <p:cNvSpPr>
            <a:spLocks noGrp="1"/>
          </p:cNvSpPr>
          <p:nvPr>
            <p:ph idx="1"/>
          </p:nvPr>
        </p:nvSpPr>
        <p:spPr/>
        <p:txBody>
          <a:bodyPr>
            <a:normAutofit fontScale="85000" lnSpcReduction="10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应用的所有组件的状态，并以相应的规则保证状态以一种可预测的方式发生变化。</a:t>
            </a:r>
          </a:p>
          <a:p>
            <a:pPr lvl="1"/>
            <a:r>
              <a:rPr lang="en-US" altLang="zh-CN"/>
              <a:t>Vuex </a:t>
            </a:r>
            <a:r>
              <a:rPr lang="zh-CN" altLang="en-US"/>
              <a:t>也集成到 </a:t>
            </a:r>
            <a:r>
              <a:rPr lang="en-US" altLang="zh-CN"/>
              <a:t>Vue </a:t>
            </a:r>
            <a:r>
              <a:rPr lang="zh-CN" altLang="en-US"/>
              <a:t>的官方调试工具 </a:t>
            </a:r>
            <a:r>
              <a:rPr lang="en-US" altLang="zh-CN">
                <a:hlinkClick r:id="rId2"/>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p>
          <a:p>
            <a:pPr lvl="1"/>
            <a:r>
              <a:rPr lang="zh-CN" altLang="en-US" b="1"/>
              <a:t>状态管理模式、集中式存储管理</a:t>
            </a:r>
            <a:r>
              <a:rPr lang="zh-CN" altLang="en-US"/>
              <a:t>这些名词听起来就非常高大上，让人捉摸不透。</a:t>
            </a:r>
          </a:p>
          <a:p>
            <a:pPr lvl="1"/>
            <a:r>
              <a:rPr lang="zh-CN" altLang="en-US"/>
              <a:t>其实，你可以简单的将其看成把需要多个组件共享的变量全部存储在一个对象里面。</a:t>
            </a:r>
          </a:p>
          <a:p>
            <a:pPr lvl="1"/>
            <a:r>
              <a:rPr lang="zh-CN" altLang="en-US"/>
              <a:t>然后，将这个对象放在顶层的</a:t>
            </a:r>
            <a:r>
              <a:rPr lang="en-US" altLang="zh-CN"/>
              <a:t>Vue</a:t>
            </a:r>
            <a:r>
              <a:rPr lang="zh-CN" altLang="en-US"/>
              <a:t>实例中，让其他组件可以使用。</a:t>
            </a:r>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p>
          <a:p>
            <a:pPr lvl="1"/>
            <a:r>
              <a:rPr lang="zh-CN" altLang="en-US"/>
              <a:t>当然可以，只是我们要先想想</a:t>
            </a:r>
            <a:r>
              <a:rPr lang="en-US" altLang="zh-CN"/>
              <a:t>VueJS</a:t>
            </a:r>
            <a:r>
              <a:rPr lang="zh-CN" altLang="en-US"/>
              <a:t>带给我们最大的便利是什么呢？没错，就是响应式。</a:t>
            </a:r>
          </a:p>
          <a:p>
            <a:pPr lvl="1"/>
            <a:r>
              <a:rPr lang="zh-CN" altLang="en-US"/>
              <a:t>如果你自己封装实现一个对象能不能保证它里面所有的属性做到响应式呢？当然也可以，只是自己封装可能稍微麻烦一些。</a:t>
            </a:r>
          </a:p>
          <a:p>
            <a:pPr lvl="1"/>
            <a:r>
              <a:rPr lang="zh-CN" altLang="en-US"/>
              <a:t>不用怀疑，</a:t>
            </a:r>
            <a:r>
              <a:rPr lang="en-US" altLang="zh-CN"/>
              <a:t>Vuex</a:t>
            </a:r>
            <a:r>
              <a:rPr lang="zh-CN" altLang="en-US"/>
              <a:t>就是为了提供这样一个在多个组件间共享状态的插件，用它就可以了。</a:t>
            </a:r>
          </a:p>
          <a:p>
            <a:endParaRPr lang="zh-CN" altLang="en-US"/>
          </a:p>
          <a:p>
            <a:endParaRPr lang="zh-CN" altLang="en-US"/>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id="{6880333F-DB79-4620-AD0D-2E8B706F2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id="{075B6D74-244B-42ED-904F-76E647607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id="{8EA81909-09DF-490B-AB72-DAD8EFE60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id="{0EF6DAEF-DA2D-48A5-8502-D2C198259131}"/>
              </a:ext>
            </a:extLst>
          </p:cNvPr>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a:extLst>
              <a:ext uri="{FF2B5EF4-FFF2-40B4-BE49-F238E27FC236}">
                <a16:creationId xmlns:a16="http://schemas.microsoft.com/office/drawing/2014/main" id="{3C56991C-73C0-4164-9CB7-F0CA5AB9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75D62D2D-53D0-424D-8574-53045479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id="{3AA34DC2-7B48-491D-A339-D9E087CA0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id="{22052F4D-EB90-4728-AFB4-DFF343FA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dirty="0"/>
              <a:t>Module</a:t>
            </a:r>
            <a:r>
              <a:rPr lang="zh-CN" altLang="en-US" dirty="0"/>
              <a:t>是模块的意思</a:t>
            </a:r>
            <a:r>
              <a:rPr lang="en-US" altLang="zh-CN" dirty="0"/>
              <a:t>, </a:t>
            </a:r>
            <a:r>
              <a:rPr lang="zh-CN" altLang="en-US" dirty="0"/>
              <a:t>为什么在</a:t>
            </a:r>
            <a:r>
              <a:rPr lang="en-US" altLang="zh-CN" dirty="0" err="1"/>
              <a:t>Vuex</a:t>
            </a:r>
            <a:r>
              <a:rPr lang="zh-CN" altLang="en-US" dirty="0"/>
              <a:t>中我们要使用模块呢</a:t>
            </a:r>
            <a:r>
              <a:rPr lang="en-US" altLang="zh-CN" dirty="0"/>
              <a:t>?</a:t>
            </a:r>
          </a:p>
          <a:p>
            <a:pPr lvl="1"/>
            <a:r>
              <a:rPr lang="en-US" altLang="zh-CN" dirty="0"/>
              <a:t>Vue</a:t>
            </a:r>
            <a:r>
              <a:rPr lang="zh-CN" altLang="en-US" dirty="0"/>
              <a:t>使用单一状态树</a:t>
            </a:r>
            <a:r>
              <a:rPr lang="en-US" altLang="zh-CN" dirty="0"/>
              <a:t>,</a:t>
            </a:r>
            <a:r>
              <a:rPr lang="zh-CN" altLang="en-US" dirty="0"/>
              <a:t>那么也意味着很多状态都会交给</a:t>
            </a:r>
            <a:r>
              <a:rPr lang="en-US" altLang="zh-CN" dirty="0" err="1"/>
              <a:t>Vuex</a:t>
            </a:r>
            <a:r>
              <a:rPr lang="zh-CN" altLang="en-US" dirty="0"/>
              <a:t>来管理</a:t>
            </a:r>
            <a:r>
              <a:rPr lang="en-US" altLang="zh-CN" dirty="0"/>
              <a:t>.</a:t>
            </a:r>
          </a:p>
          <a:p>
            <a:pPr lvl="1"/>
            <a:r>
              <a:rPr lang="zh-CN" altLang="en-US" dirty="0"/>
              <a:t>当应用变得非常复杂时</a:t>
            </a:r>
            <a:r>
              <a:rPr lang="en-US" altLang="zh-CN" dirty="0"/>
              <a:t>,store</a:t>
            </a:r>
            <a:r>
              <a:rPr lang="zh-CN" altLang="en-US" dirty="0"/>
              <a:t>对象就有可能变得相当臃肿</a:t>
            </a:r>
            <a:r>
              <a:rPr lang="en-US" altLang="zh-CN" dirty="0"/>
              <a:t>.</a:t>
            </a:r>
          </a:p>
          <a:p>
            <a:pPr lvl="1"/>
            <a:r>
              <a:rPr lang="zh-CN" altLang="en-US" dirty="0"/>
              <a:t>为了解决这个问题</a:t>
            </a:r>
            <a:r>
              <a:rPr lang="en-US" altLang="zh-CN" dirty="0"/>
              <a:t>, </a:t>
            </a:r>
            <a:r>
              <a:rPr lang="en-US" altLang="zh-CN" dirty="0" err="1"/>
              <a:t>Vuex</a:t>
            </a:r>
            <a:r>
              <a:rPr lang="zh-CN" altLang="en-US" dirty="0"/>
              <a:t>允许我们将</a:t>
            </a:r>
            <a:r>
              <a:rPr lang="en-US" altLang="zh-CN" dirty="0"/>
              <a:t>store</a:t>
            </a:r>
            <a:r>
              <a:rPr lang="zh-CN" altLang="en-US" dirty="0"/>
              <a:t>分割成模块</a:t>
            </a:r>
            <a:r>
              <a:rPr lang="en-US" altLang="zh-CN" dirty="0"/>
              <a:t>(Module), </a:t>
            </a:r>
            <a:r>
              <a:rPr lang="zh-CN" altLang="en-US" dirty="0"/>
              <a:t>而每个模块拥有自己的</a:t>
            </a:r>
            <a:r>
              <a:rPr lang="en-US" altLang="zh-CN" dirty="0"/>
              <a:t>state</a:t>
            </a:r>
            <a:r>
              <a:rPr lang="zh-CN" altLang="en-US" dirty="0"/>
              <a:t>、</a:t>
            </a:r>
            <a:r>
              <a:rPr lang="en-US" altLang="zh-CN" dirty="0"/>
              <a:t>mutation</a:t>
            </a:r>
            <a:r>
              <a:rPr lang="zh-CN" altLang="en-US" dirty="0"/>
              <a:t>、</a:t>
            </a:r>
            <a:r>
              <a:rPr lang="en-US" altLang="zh-CN" dirty="0"/>
              <a:t>action</a:t>
            </a:r>
            <a:r>
              <a:rPr lang="zh-CN" altLang="en-US" dirty="0"/>
              <a:t>、</a:t>
            </a:r>
            <a:r>
              <a:rPr lang="en-US" altLang="zh-CN" dirty="0"/>
              <a:t>getters</a:t>
            </a:r>
            <a:r>
              <a:rPr lang="zh-CN" altLang="en-US" dirty="0"/>
              <a:t>等</a:t>
            </a:r>
          </a:p>
          <a:p>
            <a:endParaRPr lang="en-US" altLang="zh-CN" dirty="0"/>
          </a:p>
          <a:p>
            <a:r>
              <a:rPr lang="zh-CN" altLang="en-US" dirty="0"/>
              <a:t>我们按照什么样的方式来组织模块呢</a:t>
            </a:r>
            <a:r>
              <a:rPr lang="en-US" altLang="zh-CN" dirty="0"/>
              <a:t>? </a:t>
            </a:r>
          </a:p>
          <a:p>
            <a:pPr lvl="1"/>
            <a:r>
              <a:rPr lang="zh-CN" altLang="en-US" dirty="0"/>
              <a:t>我们来看左边的代码</a:t>
            </a:r>
          </a:p>
        </p:txBody>
      </p:sp>
      <p:pic>
        <p:nvPicPr>
          <p:cNvPr id="4" name="图片 3">
            <a:extLst>
              <a:ext uri="{FF2B5EF4-FFF2-40B4-BE49-F238E27FC236}">
                <a16:creationId xmlns:a16="http://schemas.microsoft.com/office/drawing/2014/main"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97914-9B7F-4F7D-8430-D7B3C16C27E9}"/>
              </a:ext>
            </a:extLst>
          </p:cNvPr>
          <p:cNvSpPr>
            <a:spLocks noGrp="1"/>
          </p:cNvSpPr>
          <p:nvPr>
            <p:ph type="title"/>
          </p:nvPr>
        </p:nvSpPr>
        <p:spPr/>
        <p:txBody>
          <a:bodyPr/>
          <a:lstStyle/>
          <a:p>
            <a:r>
              <a:rPr lang="en-US" altLang="zh-CN" dirty="0"/>
              <a:t>Module</a:t>
            </a:r>
            <a:r>
              <a:rPr lang="zh-CN" altLang="en-US"/>
              <a:t>局部状态</a:t>
            </a:r>
          </a:p>
        </p:txBody>
      </p:sp>
      <p:sp>
        <p:nvSpPr>
          <p:cNvPr id="3" name="内容占位符 2">
            <a:extLst>
              <a:ext uri="{FF2B5EF4-FFF2-40B4-BE49-F238E27FC236}">
                <a16:creationId xmlns:a16="http://schemas.microsoft.com/office/drawing/2014/main" id="{B4B18ECF-F110-4ACE-A23A-B640B052F29F}"/>
              </a:ext>
            </a:extLst>
          </p:cNvPr>
          <p:cNvSpPr>
            <a:spLocks noGrp="1"/>
          </p:cNvSpPr>
          <p:nvPr>
            <p:ph idx="1"/>
          </p:nvPr>
        </p:nvSpPr>
        <p:spPr/>
        <p:txBody>
          <a:bodyPr/>
          <a:lstStyle/>
          <a:p>
            <a:r>
              <a:rPr lang="zh-CN" altLang="en-US" dirty="0"/>
              <a:t>上面的代码中</a:t>
            </a:r>
            <a:r>
              <a:rPr lang="en-US" altLang="zh-CN" dirty="0"/>
              <a:t>, </a:t>
            </a:r>
            <a:r>
              <a:rPr lang="zh-CN" altLang="en-US" dirty="0"/>
              <a:t>我们已经有了整体的组织结构</a:t>
            </a:r>
            <a:r>
              <a:rPr lang="en-US" altLang="zh-CN" dirty="0"/>
              <a:t>, </a:t>
            </a:r>
            <a:r>
              <a:rPr lang="zh-CN" altLang="en-US" dirty="0"/>
              <a:t>下面我们来看看具体的局部模块中的代码如何书写</a:t>
            </a:r>
            <a:r>
              <a:rPr lang="en-US" altLang="zh-CN" dirty="0"/>
              <a:t>.</a:t>
            </a:r>
          </a:p>
          <a:p>
            <a:pPr lvl="1"/>
            <a:r>
              <a:rPr lang="zh-CN" altLang="en-US" dirty="0"/>
              <a:t>我们在</a:t>
            </a:r>
            <a:r>
              <a:rPr lang="en-US" altLang="zh-CN" dirty="0" err="1"/>
              <a:t>moduleA</a:t>
            </a:r>
            <a:r>
              <a:rPr lang="zh-CN" altLang="en-US" dirty="0"/>
              <a:t>中添加</a:t>
            </a:r>
            <a:r>
              <a:rPr lang="en-US" altLang="zh-CN" dirty="0"/>
              <a:t>state</a:t>
            </a:r>
            <a:r>
              <a:rPr lang="zh-CN" altLang="en-US" dirty="0"/>
              <a:t>、</a:t>
            </a:r>
            <a:r>
              <a:rPr lang="en-US" altLang="zh-CN" dirty="0"/>
              <a:t>mutations</a:t>
            </a:r>
            <a:r>
              <a:rPr lang="zh-CN" altLang="en-US" dirty="0"/>
              <a:t>、</a:t>
            </a:r>
            <a:r>
              <a:rPr lang="en-US" altLang="zh-CN" dirty="0"/>
              <a:t>getters</a:t>
            </a:r>
          </a:p>
          <a:p>
            <a:pPr lvl="1"/>
            <a:r>
              <a:rPr lang="en-US" altLang="zh-CN" dirty="0"/>
              <a:t>mutation</a:t>
            </a:r>
            <a:r>
              <a:rPr lang="zh-CN" altLang="en-US" dirty="0"/>
              <a:t>和</a:t>
            </a:r>
            <a:r>
              <a:rPr lang="en-US" altLang="zh-CN" dirty="0"/>
              <a:t>getters</a:t>
            </a:r>
            <a:r>
              <a:rPr lang="zh-CN" altLang="en-US" dirty="0"/>
              <a:t>接收的第一个参数是局部状态对象</a:t>
            </a:r>
          </a:p>
          <a:p>
            <a:endParaRPr lang="zh-CN" altLang="en-US" dirty="0"/>
          </a:p>
        </p:txBody>
      </p:sp>
      <p:pic>
        <p:nvPicPr>
          <p:cNvPr id="4" name="图片 3">
            <a:extLst>
              <a:ext uri="{FF2B5EF4-FFF2-40B4-BE49-F238E27FC236}">
                <a16:creationId xmlns:a16="http://schemas.microsoft.com/office/drawing/2014/main"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t>注意</a:t>
            </a:r>
            <a:r>
              <a:rPr lang="en-US" altLang="zh-CN" dirty="0"/>
              <a:t>:</a:t>
            </a:r>
          </a:p>
          <a:p>
            <a:pPr marL="285750" indent="-285750">
              <a:lnSpc>
                <a:spcPct val="150000"/>
              </a:lnSpc>
              <a:buFont typeface="Wingdings" panose="05000000000000000000" pitchFamily="2" charset="2"/>
              <a:buChar char="Ø"/>
            </a:pPr>
            <a:r>
              <a:rPr lang="zh-CN" altLang="en-US" dirty="0"/>
              <a:t>虽然</a:t>
            </a:r>
            <a:r>
              <a:rPr lang="en-US" altLang="zh-CN" dirty="0"/>
              <a:t>, </a:t>
            </a:r>
            <a:r>
              <a:rPr lang="zh-CN" altLang="en-US" dirty="0"/>
              <a:t>我们的</a:t>
            </a:r>
            <a:r>
              <a:rPr lang="en-US" altLang="zh-CN" dirty="0" err="1"/>
              <a:t>doubleCount</a:t>
            </a:r>
            <a:r>
              <a:rPr lang="zh-CN" altLang="en-US" dirty="0"/>
              <a:t>和</a:t>
            </a:r>
            <a:r>
              <a:rPr lang="en-US" altLang="zh-CN" dirty="0"/>
              <a:t>increment</a:t>
            </a:r>
            <a:r>
              <a:rPr lang="zh-CN" altLang="en-US" dirty="0"/>
              <a:t>都是定义在对象内部的</a:t>
            </a:r>
            <a:r>
              <a:rPr lang="en-US" altLang="zh-CN" dirty="0"/>
              <a:t>.</a:t>
            </a:r>
          </a:p>
          <a:p>
            <a:pPr marL="285750" indent="-285750">
              <a:lnSpc>
                <a:spcPct val="150000"/>
              </a:lnSpc>
              <a:buFont typeface="Wingdings" panose="05000000000000000000" pitchFamily="2" charset="2"/>
              <a:buChar char="Ø"/>
            </a:pPr>
            <a:r>
              <a:rPr lang="zh-CN" altLang="en-US" dirty="0"/>
              <a:t>但是在调用的时候</a:t>
            </a:r>
            <a:r>
              <a:rPr lang="en-US" altLang="zh-CN" dirty="0"/>
              <a:t>, </a:t>
            </a:r>
            <a:r>
              <a:rPr lang="zh-CN" altLang="en-US" dirty="0"/>
              <a:t>依然是通过</a:t>
            </a:r>
            <a:r>
              <a:rPr lang="en-US" altLang="zh-CN" dirty="0" err="1"/>
              <a:t>this.$store</a:t>
            </a:r>
            <a:r>
              <a:rPr lang="zh-CN" altLang="en-US" dirty="0"/>
              <a:t>来直接调用的</a:t>
            </a:r>
            <a:r>
              <a:rPr lang="en-US" altLang="zh-CN" dirty="0"/>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id="{5ABC2ABD-AA3D-40B5-B913-334A1E6B3FAB}"/>
              </a:ext>
            </a:extLst>
          </p:cNvPr>
          <p:cNvSpPr>
            <a:spLocks noGrp="1"/>
          </p:cNvSpPr>
          <p:nvPr>
            <p:ph idx="1"/>
          </p:nvPr>
        </p:nvSpPr>
        <p:spPr/>
        <p:txBody>
          <a:bodyPr/>
          <a:lstStyle/>
          <a:p>
            <a:r>
              <a:rPr lang="zh-CN" altLang="en-US"/>
              <a:t>但是，有什么状态时需要我们在多个组件间共享的呢？</a:t>
            </a:r>
          </a:p>
          <a:p>
            <a:pPr lvl="1"/>
            <a:r>
              <a:rPr lang="zh-CN" altLang="en-US"/>
              <a:t>如果你做过大型开放，你一定遇到过多个状态，在多个界面间的共享问题。</a:t>
            </a:r>
          </a:p>
          <a:p>
            <a:pPr lvl="1"/>
            <a:r>
              <a:rPr lang="zh-CN" altLang="en-US"/>
              <a:t>比如用户的登录状态、用户名称、头像、地理位置信息等等。</a:t>
            </a:r>
          </a:p>
          <a:p>
            <a:pPr lvl="1"/>
            <a:r>
              <a:rPr lang="zh-CN" altLang="en-US"/>
              <a:t>比如商品的收藏、购物车中的物品等等。</a:t>
            </a:r>
          </a:p>
          <a:p>
            <a:pPr lvl="1"/>
            <a:r>
              <a:rPr lang="zh-CN" altLang="en-US"/>
              <a:t>这些状态信息，我们都可以放在统一的地方，对它进行保存和管理，而且它们还是响应式的（待会儿我们就可以看到代码了，莫着急）。</a:t>
            </a:r>
          </a:p>
          <a:p>
            <a:endParaRPr lang="en-US" altLang="zh-CN"/>
          </a:p>
          <a:p>
            <a:r>
              <a:rPr lang="en-US" altLang="zh-CN"/>
              <a:t>OK</a:t>
            </a:r>
            <a:r>
              <a:rPr lang="zh-CN" altLang="en-US"/>
              <a:t>，从理论上理解了状态管理之后，让我们从实际的代码再来看看状态管理。</a:t>
            </a:r>
          </a:p>
          <a:p>
            <a:pPr lvl="1"/>
            <a:r>
              <a:rPr lang="zh-CN" altLang="en-US"/>
              <a:t>毕竟，</a:t>
            </a:r>
            <a:r>
              <a:rPr lang="en-US" altLang="zh-CN"/>
              <a:t>Talk is cheap, Show me the code.(</a:t>
            </a:r>
            <a:r>
              <a:rPr lang="zh-CN" altLang="en-US"/>
              <a:t>来自</a:t>
            </a:r>
            <a:r>
              <a:rPr lang="en-US" altLang="zh-CN"/>
              <a:t>Linus)</a:t>
            </a:r>
          </a:p>
          <a:p>
            <a:endParaRPr lang="en-US" altLang="zh-CN"/>
          </a:p>
          <a:p>
            <a:r>
              <a:rPr lang="zh-CN" altLang="en-US"/>
              <a:t>我们先来看看但界面的状态管理吧</a:t>
            </a:r>
            <a:r>
              <a:rPr lang="en-US" altLang="zh-CN"/>
              <a:t>.</a:t>
            </a:r>
            <a:endParaRPr lang="zh-CN" altLang="en-US"/>
          </a:p>
        </p:txBody>
      </p:sp>
      <p:pic>
        <p:nvPicPr>
          <p:cNvPr id="2050" name="Picture 2" descr="img">
            <a:extLst>
              <a:ext uri="{FF2B5EF4-FFF2-40B4-BE49-F238E27FC236}">
                <a16:creationId xmlns:a16="http://schemas.microsoft.com/office/drawing/2014/main"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p>
          <a:p>
            <a:pPr lvl="1"/>
            <a:r>
              <a:rPr lang="zh-CN" altLang="en-US"/>
              <a:t>什么意思呢？我们来看下面的图片。</a:t>
            </a:r>
          </a:p>
          <a:p>
            <a:r>
              <a:rPr lang="zh-CN" altLang="en-US"/>
              <a:t>这图片中的三种东西，怎么理解呢？</a:t>
            </a:r>
          </a:p>
          <a:p>
            <a:pPr lvl="1"/>
            <a:r>
              <a:rPr lang="en-US" altLang="zh-CN"/>
              <a:t>State</a:t>
            </a:r>
            <a:r>
              <a:rPr lang="zh-CN" altLang="en-US"/>
              <a:t>：不用多说，就是我们的状态。（你姑且可以当做就是</a:t>
            </a:r>
            <a:r>
              <a:rPr lang="en-US" altLang="zh-CN"/>
              <a:t>data</a:t>
            </a:r>
            <a:r>
              <a:rPr lang="zh-CN" altLang="en-US"/>
              <a:t>中的属性）</a:t>
            </a:r>
          </a:p>
          <a:p>
            <a:pPr lvl="1"/>
            <a:r>
              <a:rPr lang="en-US" altLang="zh-CN"/>
              <a:t>View</a:t>
            </a:r>
            <a:r>
              <a:rPr lang="zh-CN" altLang="en-US"/>
              <a:t>：视图层，可以针对</a:t>
            </a:r>
            <a:r>
              <a:rPr lang="en-US" altLang="zh-CN"/>
              <a:t>State</a:t>
            </a:r>
            <a:r>
              <a:rPr lang="zh-CN" altLang="en-US"/>
              <a:t>的变化，显示不同的信息。（这个好理解吧？）</a:t>
            </a:r>
          </a:p>
          <a:p>
            <a:pPr lvl="1"/>
            <a:r>
              <a:rPr lang="en-US" altLang="zh-CN"/>
              <a:t>Actions</a:t>
            </a:r>
            <a:r>
              <a:rPr lang="zh-CN" altLang="en-US"/>
              <a:t>：这里的</a:t>
            </a:r>
            <a:r>
              <a:rPr lang="en-US" altLang="zh-CN"/>
              <a:t>Actions</a:t>
            </a:r>
            <a:r>
              <a:rPr lang="zh-CN" altLang="en-US"/>
              <a:t>主要是用户的各种操作：点击、输入等等，会导致状态的改变。</a:t>
            </a:r>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a:extLst>
              <a:ext uri="{FF2B5EF4-FFF2-40B4-BE49-F238E27FC236}">
                <a16:creationId xmlns:a16="http://schemas.microsoft.com/office/drawing/2014/main" id="{360CB826-69D0-4170-AB8A-F5A27C73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id="{DE81ACD1-ADA8-4D19-850D-8BCBF8B77E94}"/>
              </a:ext>
            </a:extLst>
          </p:cNvPr>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p>
          <a:p>
            <a:r>
              <a:rPr lang="en-US" altLang="zh-CN"/>
              <a:t>counter</a:t>
            </a:r>
            <a:r>
              <a:rPr lang="zh-CN" altLang="en-US"/>
              <a:t>需要某种方式被记录下来，也就是我们的</a:t>
            </a:r>
            <a:r>
              <a:rPr lang="en-US" altLang="zh-CN"/>
              <a:t>State</a:t>
            </a:r>
            <a:r>
              <a:rPr lang="zh-CN" altLang="en-US"/>
              <a:t>。</a:t>
            </a:r>
          </a:p>
          <a:p>
            <a:r>
              <a:rPr lang="en-US" altLang="zh-CN"/>
              <a:t>counter</a:t>
            </a:r>
            <a:r>
              <a:rPr lang="zh-CN" altLang="en-US"/>
              <a:t>目前的值需要被显示在界面中，也就是我们的</a:t>
            </a:r>
            <a:r>
              <a:rPr lang="en-US" altLang="zh-CN"/>
              <a:t>View</a:t>
            </a:r>
            <a:r>
              <a:rPr lang="zh-CN" altLang="en-US"/>
              <a:t>部分。</a:t>
            </a:r>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p>
          <a:p>
            <a:r>
              <a:rPr lang="zh-CN" altLang="en-US"/>
              <a:t>这不就是上面的流程图了吗？</a:t>
            </a:r>
          </a:p>
          <a:p>
            <a:endParaRPr lang="zh-CN" altLang="en-US"/>
          </a:p>
        </p:txBody>
      </p:sp>
      <p:pic>
        <p:nvPicPr>
          <p:cNvPr id="6" name="图片 5">
            <a:extLst>
              <a:ext uri="{FF2B5EF4-FFF2-40B4-BE49-F238E27FC236}">
                <a16:creationId xmlns:a16="http://schemas.microsoft.com/office/drawing/2014/main"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9299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id="{2B7E4A67-7284-4DA7-98D0-D5DA5A20488C}"/>
              </a:ext>
            </a:extLst>
          </p:cNvPr>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p>
          <a:p>
            <a:pPr lvl="1"/>
            <a:r>
              <a:rPr lang="zh-CN" altLang="en-US"/>
              <a:t>在</a:t>
            </a:r>
            <a:r>
              <a:rPr lang="en-US" altLang="zh-CN"/>
              <a:t>index.js</a:t>
            </a:r>
            <a:r>
              <a:rPr lang="zh-CN" altLang="en-US"/>
              <a:t>文件中写入如下代码：</a:t>
            </a:r>
          </a:p>
          <a:p>
            <a:endParaRPr lang="zh-CN" altLang="en-US"/>
          </a:p>
        </p:txBody>
      </p:sp>
      <p:pic>
        <p:nvPicPr>
          <p:cNvPr id="6146" name="Picture 2" descr="img">
            <a:extLst>
              <a:ext uri="{FF2B5EF4-FFF2-40B4-BE49-F238E27FC236}">
                <a16:creationId xmlns:a16="http://schemas.microsoft.com/office/drawing/2014/main"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2595</Words>
  <Application>Microsoft Office PowerPoint</Application>
  <PresentationFormat>宽屏</PresentationFormat>
  <Paragraphs>232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Wingdings</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2019-10-29T12:26:57Z</dcterms:modified>
</cp:coreProperties>
</file>