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3" r:id="rId2"/>
    <p:sldId id="800" r:id="rId3"/>
    <p:sldId id="799" r:id="rId4"/>
    <p:sldId id="827" r:id="rId5"/>
    <p:sldId id="817" r:id="rId6"/>
    <p:sldId id="828" r:id="rId7"/>
    <p:sldId id="818" r:id="rId8"/>
    <p:sldId id="804" r:id="rId9"/>
    <p:sldId id="824" r:id="rId10"/>
    <p:sldId id="405" r:id="rId11"/>
    <p:sldId id="326" r:id="rId12"/>
    <p:sldId id="2673" r:id="rId13"/>
    <p:sldId id="2674" r:id="rId14"/>
    <p:sldId id="2675" r:id="rId15"/>
    <p:sldId id="829" r:id="rId16"/>
    <p:sldId id="2672" r:id="rId17"/>
    <p:sldId id="802" r:id="rId18"/>
    <p:sldId id="816" r:id="rId19"/>
  </p:sldIdLst>
  <p:sldSz cx="12188825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6C0A"/>
    <a:srgbClr val="00B0F0"/>
    <a:srgbClr val="2EC200"/>
    <a:srgbClr val="1616D0"/>
    <a:srgbClr val="00E9E9"/>
    <a:srgbClr val="3DFF1D"/>
    <a:srgbClr val="B7DDE8"/>
    <a:srgbClr val="FFFFFF"/>
    <a:srgbClr val="D9D9D9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004BFA-675C-4059-94B7-FC205E57ED57}" v="174" dt="2024-12-17T05:41:55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2" autoAdjust="0"/>
    <p:restoredTop sz="96374" autoAdjust="0"/>
  </p:normalViewPr>
  <p:slideViewPr>
    <p:cSldViewPr snapToGrid="0" snapToObjects="1">
      <p:cViewPr varScale="1">
        <p:scale>
          <a:sx n="111" d="100"/>
          <a:sy n="111" d="100"/>
        </p:scale>
        <p:origin x="810" y="96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2" d="100"/>
          <a:sy n="82" d="100"/>
        </p:scale>
        <p:origin x="5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5276365-53F1-B745-8EC7-4F076A9A83EB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6B50A04-75BD-514A-9BB5-5002F811F7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23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4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13A71BD-CA8D-9547-811C-532443E7F157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4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78941CE-4B8B-E54B-AB71-FA00E75F3C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4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01675" y="4416512"/>
            <a:ext cx="5607050" cy="418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970341" y="8829825"/>
            <a:ext cx="3038475" cy="4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01675" y="4416512"/>
            <a:ext cx="5607050" cy="418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970341" y="8829825"/>
            <a:ext cx="3038475" cy="4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0230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>
          <a:extLst>
            <a:ext uri="{FF2B5EF4-FFF2-40B4-BE49-F238E27FC236}">
              <a16:creationId xmlns:a16="http://schemas.microsoft.com/office/drawing/2014/main" id="{23D80CF7-06C8-2CFB-1CC6-2C2975FD5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>
            <a:extLst>
              <a:ext uri="{FF2B5EF4-FFF2-40B4-BE49-F238E27FC236}">
                <a16:creationId xmlns:a16="http://schemas.microsoft.com/office/drawing/2014/main" id="{339F956F-15EC-0A76-9235-5D12D28B1D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5C951A5E-D160-B249-88FA-0970DBFEE8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16512"/>
            <a:ext cx="5607050" cy="418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>
            <a:extLst>
              <a:ext uri="{FF2B5EF4-FFF2-40B4-BE49-F238E27FC236}">
                <a16:creationId xmlns:a16="http://schemas.microsoft.com/office/drawing/2014/main" id="{1B37488E-5D0C-E1DA-5260-3846B126D0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41" y="8829825"/>
            <a:ext cx="3038475" cy="4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50621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 txBox="1">
            <a:spLocks noGrp="1"/>
          </p:cNvSpPr>
          <p:nvPr>
            <p:ph type="body" idx="1"/>
          </p:nvPr>
        </p:nvSpPr>
        <p:spPr>
          <a:xfrm>
            <a:off x="701675" y="4416512"/>
            <a:ext cx="5607050" cy="418322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456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Shape 539"/>
          <p:cNvSpPr txBox="1">
            <a:spLocks noGrp="1"/>
          </p:cNvSpPr>
          <p:nvPr>
            <p:ph type="body" idx="1"/>
          </p:nvPr>
        </p:nvSpPr>
        <p:spPr>
          <a:xfrm>
            <a:off x="701675" y="4416512"/>
            <a:ext cx="5607050" cy="418322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Shape 540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701675" y="4416512"/>
            <a:ext cx="5607050" cy="418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3970341" y="8829825"/>
            <a:ext cx="3038475" cy="4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0351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>
          <a:extLst>
            <a:ext uri="{FF2B5EF4-FFF2-40B4-BE49-F238E27FC236}">
              <a16:creationId xmlns:a16="http://schemas.microsoft.com/office/drawing/2014/main" id="{7CFF2E22-488C-30D8-C1A9-152866F20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>
            <a:extLst>
              <a:ext uri="{FF2B5EF4-FFF2-40B4-BE49-F238E27FC236}">
                <a16:creationId xmlns:a16="http://schemas.microsoft.com/office/drawing/2014/main" id="{4A6621BB-374B-9A2D-E34E-F2BBD501BF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1D9F73AA-87BA-2BA2-877A-DE34EB41A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16512"/>
            <a:ext cx="5607050" cy="418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Shape 48">
            <a:extLst>
              <a:ext uri="{FF2B5EF4-FFF2-40B4-BE49-F238E27FC236}">
                <a16:creationId xmlns:a16="http://schemas.microsoft.com/office/drawing/2014/main" id="{2DB2F983-6D9E-2C43-E2DA-5B1E0C39AA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41" y="8829825"/>
            <a:ext cx="3038475" cy="4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086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941CE-4B8B-E54B-AB71-FA00E75F3C5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83568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6913"/>
            <a:ext cx="6194425" cy="34861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08" name="Shape 1108"/>
          <p:cNvSpPr txBox="1">
            <a:spLocks noGrp="1"/>
          </p:cNvSpPr>
          <p:nvPr>
            <p:ph type="body" idx="1"/>
          </p:nvPr>
        </p:nvSpPr>
        <p:spPr>
          <a:xfrm>
            <a:off x="701675" y="4416512"/>
            <a:ext cx="5607050" cy="418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9" name="Shape 1109"/>
          <p:cNvSpPr txBox="1">
            <a:spLocks noGrp="1"/>
          </p:cNvSpPr>
          <p:nvPr>
            <p:ph type="sldNum" idx="12"/>
          </p:nvPr>
        </p:nvSpPr>
        <p:spPr>
          <a:xfrm>
            <a:off x="3970341" y="8829825"/>
            <a:ext cx="3038475" cy="4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10229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0FBDDB-ABEA-4FC8-A5AB-91AF516154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1F87E-E16E-534D-97C5-5821144CB3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17" y="2503"/>
            <a:ext cx="11483163" cy="690203"/>
          </a:xfrm>
        </p:spPr>
        <p:txBody>
          <a:bodyPr>
            <a:noAutofit/>
          </a:bodyPr>
          <a:lstStyle>
            <a:lvl1pPr>
              <a:defRPr sz="3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915363"/>
            <a:ext cx="10969943" cy="521080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298603" y="692706"/>
            <a:ext cx="11418477" cy="0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851287-982F-71E5-F816-18125FBD336B}"/>
              </a:ext>
            </a:extLst>
          </p:cNvPr>
          <p:cNvSpPr txBox="1">
            <a:spLocks/>
          </p:cNvSpPr>
          <p:nvPr userDrawn="1"/>
        </p:nvSpPr>
        <p:spPr>
          <a:xfrm>
            <a:off x="10055225" y="6492875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>
              <a:defRPr/>
            </a:pPr>
            <a:fld id="{C78978AA-9162-4E8D-A32B-62259A2EACD8}" type="slidenum">
              <a:rPr lang="en-US" smtClean="0">
                <a:solidFill>
                  <a:schemeClr val="tx1"/>
                </a:solidFill>
                <a:latin typeface="+mn-lt"/>
                <a:cs typeface="Arial" charset="0"/>
              </a:rPr>
              <a:pPr algn="r">
                <a:defRPr/>
              </a:pPr>
              <a:t>‹#›</a:t>
            </a:fld>
            <a:endParaRPr lang="en-US" dirty="0">
              <a:solidFill>
                <a:schemeClr val="tx1"/>
              </a:solidFill>
              <a:latin typeface="+mn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680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203147" y="76200"/>
            <a:ext cx="11782531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244061"/>
              </a:buClr>
              <a:buSzPts val="3000"/>
              <a:buFont typeface="Arial"/>
              <a:buNone/>
              <a:defRPr sz="2999" b="1" i="0" u="none" strike="noStrike" cap="none">
                <a:solidFill>
                  <a:srgbClr val="24406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99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99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99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99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99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99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99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99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dt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ft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sldNum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11015" y="914400"/>
            <a:ext cx="4672383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063" marR="0" lvl="0" indent="-342797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  <a:defRPr sz="179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126" marR="0" lvl="1" indent="-406278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189" marR="0" lvl="2" indent="-380886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251" marR="0" lvl="3" indent="-35549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5314" marR="0" lvl="4" indent="-35549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2377" marR="0" lvl="5" indent="-35549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199440" marR="0" lvl="6" indent="-35549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6503" marR="0" lvl="7" indent="-35549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3566" marR="0" lvl="8" indent="-35549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9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6648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3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799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799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799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799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799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799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799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799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xfrm>
            <a:off x="609441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4515" y="6356352"/>
            <a:ext cx="385979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35325" y="6356352"/>
            <a:ext cx="284405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44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9442" y="6356351"/>
            <a:ext cx="14110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F87E-E16E-534D-97C5-5821144CB3B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E97442-306A-4D60-BD77-219751946758}"/>
              </a:ext>
            </a:extLst>
          </p:cNvPr>
          <p:cNvSpPr txBox="1"/>
          <p:nvPr userDrawn="1"/>
        </p:nvSpPr>
        <p:spPr>
          <a:xfrm>
            <a:off x="0" y="6578119"/>
            <a:ext cx="121888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All material proprietary and under NDA with UCSD – December 2024 </a:t>
            </a:r>
          </a:p>
        </p:txBody>
      </p:sp>
    </p:spTree>
    <p:extLst>
      <p:ext uri="{BB962C8B-B14F-4D97-AF65-F5344CB8AC3E}">
        <p14:creationId xmlns:p14="http://schemas.microsoft.com/office/powerpoint/2010/main" val="3876450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e.arduino.cc/usa/du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301876"/>
            <a:ext cx="10360501" cy="1470025"/>
          </a:xfrm>
        </p:spPr>
        <p:txBody>
          <a:bodyPr>
            <a:normAutofit/>
          </a:bodyPr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Generation Wireless – </a:t>
            </a:r>
            <a:br>
              <a:rPr lang="en-US" dirty="0"/>
            </a:br>
            <a:r>
              <a:rPr lang="en-US" dirty="0"/>
              <a:t>where is that going and what’s in it for me?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68677" y="2194161"/>
            <a:ext cx="12188826" cy="35832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 </a:t>
            </a:r>
          </a:p>
          <a:p>
            <a:r>
              <a:rPr lang="en-US" sz="2400" dirty="0">
                <a:solidFill>
                  <a:schemeClr val="tx1"/>
                </a:solidFill>
              </a:rPr>
              <a:t>Jurui Qi</a:t>
            </a:r>
          </a:p>
          <a:p>
            <a:r>
              <a:rPr lang="en-US" sz="2400" dirty="0">
                <a:solidFill>
                  <a:schemeClr val="tx1"/>
                </a:solidFill>
              </a:rPr>
              <a:t>Prof. Gabriel M. </a:t>
            </a:r>
            <a:r>
              <a:rPr lang="en-US" sz="2400" dirty="0" err="1">
                <a:solidFill>
                  <a:schemeClr val="tx1"/>
                </a:solidFill>
              </a:rPr>
              <a:t>Rebeiz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chemeClr val="tx1"/>
                </a:solidFill>
              </a:rPr>
              <a:t>ECE Department</a:t>
            </a:r>
          </a:p>
          <a:p>
            <a:r>
              <a:rPr lang="en-US" sz="2400" dirty="0">
                <a:solidFill>
                  <a:schemeClr val="tx1"/>
                </a:solidFill>
              </a:rPr>
              <a:t>University of California, San Diego</a:t>
            </a:r>
          </a:p>
          <a:p>
            <a:r>
              <a:rPr lang="en-US" sz="2400" dirty="0">
                <a:solidFill>
                  <a:schemeClr val="tx1"/>
                </a:solidFill>
              </a:rPr>
              <a:t>La Jolla, CA 92093-0407</a:t>
            </a:r>
          </a:p>
          <a:p>
            <a:r>
              <a:rPr lang="en-US" sz="2400" dirty="0">
                <a:solidFill>
                  <a:schemeClr val="tx1"/>
                </a:solidFill>
              </a:rPr>
              <a:t>12-18-2024</a:t>
            </a: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" y="410300"/>
            <a:ext cx="12407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dirty="0"/>
              <a:t>3-6 GHz Dual-pol Reconfigurable Intelligent Surface </a:t>
            </a:r>
          </a:p>
          <a:p>
            <a:pPr algn="ctr"/>
            <a:r>
              <a:rPr lang="en-US" sz="3600" b="1" i="1" dirty="0"/>
              <a:t>(RIS) Interface Control Document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98602" y="1610629"/>
            <a:ext cx="11418477" cy="0"/>
          </a:xfrm>
          <a:prstGeom prst="line">
            <a:avLst/>
          </a:prstGeom>
          <a:ln w="38100">
            <a:solidFill>
              <a:srgbClr val="0070C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-68381"/>
            <a:ext cx="12188825" cy="440590"/>
          </a:xfrm>
          <a:prstGeom prst="rect">
            <a:avLst/>
          </a:prstGeom>
          <a:gradFill flip="none" rotWithShape="1">
            <a:gsLst>
              <a:gs pos="0">
                <a:srgbClr val="3333CC">
                  <a:shade val="30000"/>
                  <a:satMod val="115000"/>
                </a:srgbClr>
              </a:gs>
              <a:gs pos="50000">
                <a:srgbClr val="3333CC">
                  <a:shade val="67500"/>
                  <a:satMod val="115000"/>
                </a:srgbClr>
              </a:gs>
              <a:gs pos="100000">
                <a:srgbClr val="3333CC">
                  <a:shade val="100000"/>
                  <a:satMod val="115000"/>
                </a:srgb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uc san diego jacobs school of engineeri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8602" y="5794460"/>
            <a:ext cx="3469342" cy="85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9098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-209549" y="2503"/>
            <a:ext cx="12398374" cy="690203"/>
          </a:xfrm>
          <a:noFill/>
        </p:spPr>
        <p:txBody>
          <a:bodyPr/>
          <a:lstStyle/>
          <a:p>
            <a:r>
              <a:rPr lang="en-US" altLang="zh-CN" sz="3200" b="1" dirty="0"/>
              <a:t>3-6 GHz RIS: </a:t>
            </a:r>
            <a:r>
              <a:rPr lang="en-US" altLang="zh-CN" sz="3200" b="1" dirty="0">
                <a:solidFill>
                  <a:srgbClr val="1616D0"/>
                </a:solidFill>
                <a:ea typeface="Arial"/>
                <a:cs typeface="Arial"/>
                <a:sym typeface="Arial"/>
              </a:rPr>
              <a:t>Control Configuration</a:t>
            </a:r>
            <a:endParaRPr lang="en-US" sz="3200" b="1" dirty="0">
              <a:solidFill>
                <a:srgbClr val="1616D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BC637FF-EBDB-595F-02E8-71E9C3DAA2D2}"/>
              </a:ext>
            </a:extLst>
          </p:cNvPr>
          <p:cNvGrpSpPr/>
          <p:nvPr/>
        </p:nvGrpSpPr>
        <p:grpSpPr>
          <a:xfrm>
            <a:off x="584388" y="1011939"/>
            <a:ext cx="3942205" cy="5178441"/>
            <a:chOff x="4513839" y="1450777"/>
            <a:chExt cx="3312665" cy="43514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2DB10C3-7C52-F290-EF27-0A7190E9EF64}"/>
                </a:ext>
              </a:extLst>
            </p:cNvPr>
            <p:cNvGrpSpPr/>
            <p:nvPr/>
          </p:nvGrpSpPr>
          <p:grpSpPr>
            <a:xfrm>
              <a:off x="4513839" y="1450777"/>
              <a:ext cx="3312665" cy="4351482"/>
              <a:chOff x="4513839" y="1450777"/>
              <a:chExt cx="3312665" cy="435148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63BA7E93-B795-9C82-04AB-D84EBCACC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75207"/>
              <a:stretch/>
            </p:blipFill>
            <p:spPr>
              <a:xfrm>
                <a:off x="4547560" y="4594301"/>
                <a:ext cx="3209841" cy="1071149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665574CE-CAAC-5A69-DD17-8479C708B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alphaModFix amt="9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285"/>
              <a:stretch/>
            </p:blipFill>
            <p:spPr>
              <a:xfrm>
                <a:off x="4513839" y="1450777"/>
                <a:ext cx="3312665" cy="326781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7E1B656-63D8-895A-D2A7-F5712DAD5B67}"/>
                  </a:ext>
                </a:extLst>
              </p:cNvPr>
              <p:cNvSpPr txBox="1"/>
              <p:nvPr/>
            </p:nvSpPr>
            <p:spPr>
              <a:xfrm>
                <a:off x="5709987" y="5057339"/>
                <a:ext cx="1002904" cy="523220"/>
              </a:xfrm>
              <a:prstGeom prst="rect">
                <a:avLst/>
              </a:prstGeom>
              <a:solidFill>
                <a:srgbClr val="B7DDE8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/>
                  <a:t>Arduino</a:t>
                </a:r>
              </a:p>
              <a:p>
                <a:pPr algn="ctr"/>
                <a:r>
                  <a:rPr lang="en-US" altLang="zh-CN" sz="1400" b="1" dirty="0"/>
                  <a:t>Due</a:t>
                </a:r>
                <a:endParaRPr lang="zh-CN" altLang="en-US" sz="14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A29951-69B5-478F-B04B-5817B065A479}"/>
                  </a:ext>
                </a:extLst>
              </p:cNvPr>
              <p:cNvSpPr txBox="1"/>
              <p:nvPr/>
            </p:nvSpPr>
            <p:spPr>
              <a:xfrm rot="16200000">
                <a:off x="7249571" y="5325205"/>
                <a:ext cx="646329" cy="30777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/>
                  <a:t>VCC</a:t>
                </a:r>
                <a:endParaRPr lang="zh-CN" altLang="en-US" sz="14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EC92BC7-7199-5A25-FA41-FADE630C2AB3}"/>
                  </a:ext>
                </a:extLst>
              </p:cNvPr>
              <p:cNvSpPr txBox="1"/>
              <p:nvPr/>
            </p:nvSpPr>
            <p:spPr>
              <a:xfrm rot="16200000">
                <a:off x="6786780" y="5325205"/>
                <a:ext cx="646330" cy="3077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/>
                  <a:t>GND</a:t>
                </a:r>
                <a:endParaRPr lang="zh-CN" altLang="en-US" sz="14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F2EAEF-9B93-2522-4D93-966F7DF3B5DE}"/>
                  </a:ext>
                </a:extLst>
              </p:cNvPr>
              <p:cNvSpPr txBox="1"/>
              <p:nvPr/>
            </p:nvSpPr>
            <p:spPr>
              <a:xfrm rot="16200000">
                <a:off x="4810218" y="5325205"/>
                <a:ext cx="646330" cy="3077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/>
                  <a:t>USB</a:t>
                </a:r>
                <a:endParaRPr lang="zh-CN" altLang="en-US" sz="1400" b="1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2C8D659-55E1-5F92-3352-1B017FDBAB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3471" y="5470154"/>
                <a:ext cx="406516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CE34121-8488-8836-5B70-28095B66949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1897" y="4717400"/>
                <a:ext cx="0" cy="343827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85BC73D-7A72-E33A-A9FA-A617932F1E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3073" y="4717400"/>
                <a:ext cx="0" cy="343827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BD51951-4A24-8BAC-0A5F-344547A9559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2414" y="4717400"/>
                <a:ext cx="0" cy="343827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DEFF42-CC46-B5AD-4CF7-13EBB724A968}"/>
                  </a:ext>
                </a:extLst>
              </p:cNvPr>
              <p:cNvSpPr txBox="1"/>
              <p:nvPr/>
            </p:nvSpPr>
            <p:spPr>
              <a:xfrm>
                <a:off x="4999524" y="4723087"/>
                <a:ext cx="9230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Digital I/O</a:t>
                </a:r>
                <a:endParaRPr lang="zh-CN" altLang="en-US" sz="14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B76A15A-AAB7-F757-FF9D-05652D701F46}"/>
                </a:ext>
              </a:extLst>
            </p:cNvPr>
            <p:cNvSpPr/>
            <p:nvPr/>
          </p:nvSpPr>
          <p:spPr>
            <a:xfrm>
              <a:off x="4584337" y="1546133"/>
              <a:ext cx="3177558" cy="31438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3253E35C-A474-4612-9239-4CDF1ED0A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8086" y="967156"/>
            <a:ext cx="6428139" cy="1776044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Every two antennas are considered as one element in control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For each element, an 8-digit state code is required to set phase shifter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Another 11-digit is required to select which element is going to be set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All digital IO are using Arduino Due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All codes are written in MATLAB and require the MATLAB Arduino connected IO support package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37EABC-5A3E-8D8E-034D-352C471C61B2}"/>
              </a:ext>
            </a:extLst>
          </p:cNvPr>
          <p:cNvSpPr txBox="1"/>
          <p:nvPr/>
        </p:nvSpPr>
        <p:spPr>
          <a:xfrm>
            <a:off x="883212" y="6179980"/>
            <a:ext cx="330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Array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Front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View</a:t>
            </a:r>
            <a:endParaRPr lang="en-US" sz="14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E57DF8-160D-D194-77AF-A240275A577C}"/>
              </a:ext>
            </a:extLst>
          </p:cNvPr>
          <p:cNvSpPr/>
          <p:nvPr/>
        </p:nvSpPr>
        <p:spPr>
          <a:xfrm>
            <a:off x="4110040" y="116553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4B8F2B6-5857-85F6-884A-8999C195C2D0}"/>
              </a:ext>
            </a:extLst>
          </p:cNvPr>
          <p:cNvSpPr txBox="1"/>
          <p:nvPr/>
        </p:nvSpPr>
        <p:spPr>
          <a:xfrm>
            <a:off x="4087103" y="1305770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40F489-FE06-032E-CB70-5BCDE3648535}"/>
              </a:ext>
            </a:extLst>
          </p:cNvPr>
          <p:cNvSpPr/>
          <p:nvPr/>
        </p:nvSpPr>
        <p:spPr>
          <a:xfrm>
            <a:off x="4110040" y="1784509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C2D339-5A90-E42A-D43C-257666B59ADF}"/>
              </a:ext>
            </a:extLst>
          </p:cNvPr>
          <p:cNvSpPr/>
          <p:nvPr/>
        </p:nvSpPr>
        <p:spPr>
          <a:xfrm>
            <a:off x="4110039" y="240348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E88733-599D-661D-9B75-9D670E9BDA6F}"/>
              </a:ext>
            </a:extLst>
          </p:cNvPr>
          <p:cNvSpPr/>
          <p:nvPr/>
        </p:nvSpPr>
        <p:spPr>
          <a:xfrm>
            <a:off x="4110038" y="30130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A94F40-A564-8020-24CB-D8C9D21A35FC}"/>
              </a:ext>
            </a:extLst>
          </p:cNvPr>
          <p:cNvSpPr/>
          <p:nvPr/>
        </p:nvSpPr>
        <p:spPr>
          <a:xfrm>
            <a:off x="4110520" y="361559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A59D69E-D1CC-0877-1887-6F40FFA95CF1}"/>
              </a:ext>
            </a:extLst>
          </p:cNvPr>
          <p:cNvSpPr/>
          <p:nvPr/>
        </p:nvSpPr>
        <p:spPr>
          <a:xfrm>
            <a:off x="4110520" y="42250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308EED-072A-DDE4-B15C-E8E4A38CCF74}"/>
              </a:ext>
            </a:extLst>
          </p:cNvPr>
          <p:cNvSpPr/>
          <p:nvPr/>
        </p:nvSpPr>
        <p:spPr>
          <a:xfrm>
            <a:off x="3815230" y="116553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E3EC398-1E72-7D2C-AB4B-523CB963794D}"/>
              </a:ext>
            </a:extLst>
          </p:cNvPr>
          <p:cNvSpPr/>
          <p:nvPr/>
        </p:nvSpPr>
        <p:spPr>
          <a:xfrm>
            <a:off x="3815230" y="1784509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B9DFEFB-1E1C-B1B5-D009-F6354AA90384}"/>
              </a:ext>
            </a:extLst>
          </p:cNvPr>
          <p:cNvSpPr/>
          <p:nvPr/>
        </p:nvSpPr>
        <p:spPr>
          <a:xfrm>
            <a:off x="3815229" y="240348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B4F3764-E500-9C98-5AB0-6336877C6FF8}"/>
              </a:ext>
            </a:extLst>
          </p:cNvPr>
          <p:cNvSpPr/>
          <p:nvPr/>
        </p:nvSpPr>
        <p:spPr>
          <a:xfrm>
            <a:off x="3815228" y="30130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F62709-D572-858D-BB85-1B71B7C93BE9}"/>
              </a:ext>
            </a:extLst>
          </p:cNvPr>
          <p:cNvSpPr/>
          <p:nvPr/>
        </p:nvSpPr>
        <p:spPr>
          <a:xfrm>
            <a:off x="3815710" y="361559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FCA424A-794E-F1F6-1351-5A91EA445225}"/>
              </a:ext>
            </a:extLst>
          </p:cNvPr>
          <p:cNvSpPr/>
          <p:nvPr/>
        </p:nvSpPr>
        <p:spPr>
          <a:xfrm>
            <a:off x="3815710" y="42250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5F177B-F756-FD58-82D4-5E564450772C}"/>
              </a:ext>
            </a:extLst>
          </p:cNvPr>
          <p:cNvSpPr/>
          <p:nvPr/>
        </p:nvSpPr>
        <p:spPr>
          <a:xfrm>
            <a:off x="3507603" y="116553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43C641-AFFA-BA17-3CA0-135816F1EA50}"/>
              </a:ext>
            </a:extLst>
          </p:cNvPr>
          <p:cNvSpPr/>
          <p:nvPr/>
        </p:nvSpPr>
        <p:spPr>
          <a:xfrm>
            <a:off x="3507603" y="1784509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7FD6D66-36BF-A2CF-C827-5E5A93773569}"/>
              </a:ext>
            </a:extLst>
          </p:cNvPr>
          <p:cNvSpPr/>
          <p:nvPr/>
        </p:nvSpPr>
        <p:spPr>
          <a:xfrm>
            <a:off x="3507602" y="240348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212262B-1689-999C-C566-DE549FD858AC}"/>
              </a:ext>
            </a:extLst>
          </p:cNvPr>
          <p:cNvSpPr/>
          <p:nvPr/>
        </p:nvSpPr>
        <p:spPr>
          <a:xfrm>
            <a:off x="3507601" y="30130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D639547-913D-F868-0D5E-56E4B2A29358}"/>
              </a:ext>
            </a:extLst>
          </p:cNvPr>
          <p:cNvSpPr/>
          <p:nvPr/>
        </p:nvSpPr>
        <p:spPr>
          <a:xfrm>
            <a:off x="3508083" y="361559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64D0B37-1C80-C516-CDF5-AFFBE3AC6C1B}"/>
              </a:ext>
            </a:extLst>
          </p:cNvPr>
          <p:cNvSpPr/>
          <p:nvPr/>
        </p:nvSpPr>
        <p:spPr>
          <a:xfrm>
            <a:off x="3508083" y="42250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A0495FD-94FB-1540-5198-C842E02BACC6}"/>
              </a:ext>
            </a:extLst>
          </p:cNvPr>
          <p:cNvSpPr/>
          <p:nvPr/>
        </p:nvSpPr>
        <p:spPr>
          <a:xfrm>
            <a:off x="3201192" y="116553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52B56B3-3B76-865F-E6FF-D122F92278BF}"/>
              </a:ext>
            </a:extLst>
          </p:cNvPr>
          <p:cNvSpPr/>
          <p:nvPr/>
        </p:nvSpPr>
        <p:spPr>
          <a:xfrm>
            <a:off x="3201192" y="1784509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F95F30-F8D7-239E-3CC2-F1B3949CA51E}"/>
              </a:ext>
            </a:extLst>
          </p:cNvPr>
          <p:cNvSpPr/>
          <p:nvPr/>
        </p:nvSpPr>
        <p:spPr>
          <a:xfrm>
            <a:off x="3201191" y="240348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20A1D61-19CC-995E-D428-96EEE19F3B2A}"/>
              </a:ext>
            </a:extLst>
          </p:cNvPr>
          <p:cNvSpPr/>
          <p:nvPr/>
        </p:nvSpPr>
        <p:spPr>
          <a:xfrm>
            <a:off x="3201190" y="30130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A81E875-5150-6F54-7028-56A6C2FC04ED}"/>
              </a:ext>
            </a:extLst>
          </p:cNvPr>
          <p:cNvSpPr/>
          <p:nvPr/>
        </p:nvSpPr>
        <p:spPr>
          <a:xfrm>
            <a:off x="3201672" y="361559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34C0DD74-D0EC-856F-8EB0-B83E312EF50B}"/>
              </a:ext>
            </a:extLst>
          </p:cNvPr>
          <p:cNvSpPr/>
          <p:nvPr/>
        </p:nvSpPr>
        <p:spPr>
          <a:xfrm>
            <a:off x="3201672" y="42250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6163D6-506A-86B1-AA2E-E7F0CF2E8AFE}"/>
              </a:ext>
            </a:extLst>
          </p:cNvPr>
          <p:cNvSpPr/>
          <p:nvPr/>
        </p:nvSpPr>
        <p:spPr>
          <a:xfrm>
            <a:off x="2906382" y="116553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06F27B6-2219-BC94-6893-92CD373664EC}"/>
              </a:ext>
            </a:extLst>
          </p:cNvPr>
          <p:cNvSpPr/>
          <p:nvPr/>
        </p:nvSpPr>
        <p:spPr>
          <a:xfrm>
            <a:off x="2906382" y="1784509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46E53F-9A8B-AFEB-D2C0-E143B31F9CEB}"/>
              </a:ext>
            </a:extLst>
          </p:cNvPr>
          <p:cNvSpPr/>
          <p:nvPr/>
        </p:nvSpPr>
        <p:spPr>
          <a:xfrm>
            <a:off x="2906381" y="240348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25A4DF68-4F45-2B57-3CE8-C73EDE102B69}"/>
              </a:ext>
            </a:extLst>
          </p:cNvPr>
          <p:cNvSpPr/>
          <p:nvPr/>
        </p:nvSpPr>
        <p:spPr>
          <a:xfrm>
            <a:off x="2906380" y="30130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DEC7DA-9D46-8812-7D98-F628BAA4C56D}"/>
              </a:ext>
            </a:extLst>
          </p:cNvPr>
          <p:cNvSpPr/>
          <p:nvPr/>
        </p:nvSpPr>
        <p:spPr>
          <a:xfrm>
            <a:off x="2906862" y="361559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831D599-BA1A-9CD9-020C-C18C6A8F4DAF}"/>
              </a:ext>
            </a:extLst>
          </p:cNvPr>
          <p:cNvSpPr/>
          <p:nvPr/>
        </p:nvSpPr>
        <p:spPr>
          <a:xfrm>
            <a:off x="2906862" y="42250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67848A0-6699-3F53-8596-84A5B6A083B6}"/>
              </a:ext>
            </a:extLst>
          </p:cNvPr>
          <p:cNvSpPr/>
          <p:nvPr/>
        </p:nvSpPr>
        <p:spPr>
          <a:xfrm>
            <a:off x="2598755" y="116553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C4F7D3C-025C-7F0B-FD69-32F55225ACC3}"/>
              </a:ext>
            </a:extLst>
          </p:cNvPr>
          <p:cNvSpPr/>
          <p:nvPr/>
        </p:nvSpPr>
        <p:spPr>
          <a:xfrm>
            <a:off x="2598755" y="1784509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28380FC-0DE9-2D08-7B8F-446F8B55AB01}"/>
              </a:ext>
            </a:extLst>
          </p:cNvPr>
          <p:cNvSpPr/>
          <p:nvPr/>
        </p:nvSpPr>
        <p:spPr>
          <a:xfrm>
            <a:off x="2598754" y="240348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BD10E30-F243-F542-81A8-662D00A9C1FB}"/>
              </a:ext>
            </a:extLst>
          </p:cNvPr>
          <p:cNvSpPr/>
          <p:nvPr/>
        </p:nvSpPr>
        <p:spPr>
          <a:xfrm>
            <a:off x="2598753" y="30130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636D981-7406-8FFC-5511-815E18F4DFEC}"/>
              </a:ext>
            </a:extLst>
          </p:cNvPr>
          <p:cNvSpPr/>
          <p:nvPr/>
        </p:nvSpPr>
        <p:spPr>
          <a:xfrm>
            <a:off x="2599235" y="361559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3055606-C879-1214-22D9-D50E107F62C1}"/>
              </a:ext>
            </a:extLst>
          </p:cNvPr>
          <p:cNvSpPr/>
          <p:nvPr/>
        </p:nvSpPr>
        <p:spPr>
          <a:xfrm>
            <a:off x="2592092" y="42250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F9C8B2-2D2A-88F3-98E1-4D1E2FEDF60B}"/>
              </a:ext>
            </a:extLst>
          </p:cNvPr>
          <p:cNvSpPr/>
          <p:nvPr/>
        </p:nvSpPr>
        <p:spPr>
          <a:xfrm>
            <a:off x="2277652" y="117479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FFEAB37-ADEE-234C-BB3E-6FF0DE68FA46}"/>
              </a:ext>
            </a:extLst>
          </p:cNvPr>
          <p:cNvSpPr/>
          <p:nvPr/>
        </p:nvSpPr>
        <p:spPr>
          <a:xfrm>
            <a:off x="2277652" y="17937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952A8F8-51FF-856C-FC02-49607310F128}"/>
              </a:ext>
            </a:extLst>
          </p:cNvPr>
          <p:cNvSpPr/>
          <p:nvPr/>
        </p:nvSpPr>
        <p:spPr>
          <a:xfrm>
            <a:off x="2277651" y="24127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688A169-F9FD-57D7-02E2-26919B1F76DD}"/>
              </a:ext>
            </a:extLst>
          </p:cNvPr>
          <p:cNvSpPr/>
          <p:nvPr/>
        </p:nvSpPr>
        <p:spPr>
          <a:xfrm>
            <a:off x="2277650" y="3022327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4859519-DCE4-014C-88B0-959E45E2B509}"/>
              </a:ext>
            </a:extLst>
          </p:cNvPr>
          <p:cNvSpPr/>
          <p:nvPr/>
        </p:nvSpPr>
        <p:spPr>
          <a:xfrm>
            <a:off x="2278132" y="3624851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45366DF-5DDC-4ADF-3EAF-CEF8589E8F3F}"/>
              </a:ext>
            </a:extLst>
          </p:cNvPr>
          <p:cNvSpPr/>
          <p:nvPr/>
        </p:nvSpPr>
        <p:spPr>
          <a:xfrm>
            <a:off x="2278132" y="423430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7715519B-929F-8B4A-F190-256D4EBE8AE3}"/>
              </a:ext>
            </a:extLst>
          </p:cNvPr>
          <p:cNvSpPr/>
          <p:nvPr/>
        </p:nvSpPr>
        <p:spPr>
          <a:xfrm>
            <a:off x="1982842" y="117479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760AF8-010B-C876-E7BF-BE0AED028D17}"/>
              </a:ext>
            </a:extLst>
          </p:cNvPr>
          <p:cNvSpPr/>
          <p:nvPr/>
        </p:nvSpPr>
        <p:spPr>
          <a:xfrm>
            <a:off x="1982842" y="17937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8C77BAC-16EF-EB72-5C6F-B7152AFD12B9}"/>
              </a:ext>
            </a:extLst>
          </p:cNvPr>
          <p:cNvSpPr/>
          <p:nvPr/>
        </p:nvSpPr>
        <p:spPr>
          <a:xfrm>
            <a:off x="1982841" y="24127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15D074D-2CB6-CF3F-51C9-351DC1D969B5}"/>
              </a:ext>
            </a:extLst>
          </p:cNvPr>
          <p:cNvSpPr/>
          <p:nvPr/>
        </p:nvSpPr>
        <p:spPr>
          <a:xfrm>
            <a:off x="1982840" y="3022327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C78D22B-E461-1F31-76FF-BD225AD4C071}"/>
              </a:ext>
            </a:extLst>
          </p:cNvPr>
          <p:cNvSpPr/>
          <p:nvPr/>
        </p:nvSpPr>
        <p:spPr>
          <a:xfrm>
            <a:off x="1983322" y="3624851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DA1F13F-7C34-FC5C-89D4-86FE3441BAE7}"/>
              </a:ext>
            </a:extLst>
          </p:cNvPr>
          <p:cNvSpPr/>
          <p:nvPr/>
        </p:nvSpPr>
        <p:spPr>
          <a:xfrm>
            <a:off x="1983322" y="423430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442899B-65AC-1240-4E88-2A1C2DF5B32F}"/>
              </a:ext>
            </a:extLst>
          </p:cNvPr>
          <p:cNvSpPr/>
          <p:nvPr/>
        </p:nvSpPr>
        <p:spPr>
          <a:xfrm>
            <a:off x="1675215" y="117479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B55609E-CAE8-364B-0B59-3139EA5E79D8}"/>
              </a:ext>
            </a:extLst>
          </p:cNvPr>
          <p:cNvSpPr/>
          <p:nvPr/>
        </p:nvSpPr>
        <p:spPr>
          <a:xfrm>
            <a:off x="1675215" y="17937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C78E584-A685-42DA-1BEE-BF1D657F099B}"/>
              </a:ext>
            </a:extLst>
          </p:cNvPr>
          <p:cNvSpPr/>
          <p:nvPr/>
        </p:nvSpPr>
        <p:spPr>
          <a:xfrm>
            <a:off x="1675214" y="24127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5C50EA8-E019-7C08-B343-AEC69B805F25}"/>
              </a:ext>
            </a:extLst>
          </p:cNvPr>
          <p:cNvSpPr/>
          <p:nvPr/>
        </p:nvSpPr>
        <p:spPr>
          <a:xfrm>
            <a:off x="1675213" y="3022327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AA5686-562B-09A1-2C3F-B474C08788A6}"/>
              </a:ext>
            </a:extLst>
          </p:cNvPr>
          <p:cNvSpPr/>
          <p:nvPr/>
        </p:nvSpPr>
        <p:spPr>
          <a:xfrm>
            <a:off x="1675695" y="3624851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158BFE2-5BAA-B933-00EE-31035D0E480A}"/>
              </a:ext>
            </a:extLst>
          </p:cNvPr>
          <p:cNvSpPr/>
          <p:nvPr/>
        </p:nvSpPr>
        <p:spPr>
          <a:xfrm>
            <a:off x="1675695" y="423430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4101DD7-875F-1C65-4E91-28CB5C2FB4DE}"/>
              </a:ext>
            </a:extLst>
          </p:cNvPr>
          <p:cNvSpPr/>
          <p:nvPr/>
        </p:nvSpPr>
        <p:spPr>
          <a:xfrm>
            <a:off x="1368804" y="117479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A20EA05-E099-11D8-5A23-A1D02634D04C}"/>
              </a:ext>
            </a:extLst>
          </p:cNvPr>
          <p:cNvSpPr/>
          <p:nvPr/>
        </p:nvSpPr>
        <p:spPr>
          <a:xfrm>
            <a:off x="1368804" y="17937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92134565-5D53-CA1A-3A25-4EF5D57DC1E3}"/>
              </a:ext>
            </a:extLst>
          </p:cNvPr>
          <p:cNvSpPr/>
          <p:nvPr/>
        </p:nvSpPr>
        <p:spPr>
          <a:xfrm>
            <a:off x="1368803" y="24127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5AC6B16-500A-23E8-6DC5-4C85E47DA529}"/>
              </a:ext>
            </a:extLst>
          </p:cNvPr>
          <p:cNvSpPr/>
          <p:nvPr/>
        </p:nvSpPr>
        <p:spPr>
          <a:xfrm>
            <a:off x="1368802" y="3022327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6065A49-0C9D-EF58-32F1-0C147A89F035}"/>
              </a:ext>
            </a:extLst>
          </p:cNvPr>
          <p:cNvSpPr/>
          <p:nvPr/>
        </p:nvSpPr>
        <p:spPr>
          <a:xfrm>
            <a:off x="1369284" y="3624851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5020B4F-17AE-57A2-A05D-252E0C7984AB}"/>
              </a:ext>
            </a:extLst>
          </p:cNvPr>
          <p:cNvSpPr/>
          <p:nvPr/>
        </p:nvSpPr>
        <p:spPr>
          <a:xfrm>
            <a:off x="1369284" y="423430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9C62ED2-9A06-968A-703C-C1E284F00378}"/>
              </a:ext>
            </a:extLst>
          </p:cNvPr>
          <p:cNvSpPr/>
          <p:nvPr/>
        </p:nvSpPr>
        <p:spPr>
          <a:xfrm>
            <a:off x="1073994" y="117479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C2F0645-4947-5A43-5B3E-794BC35AF4DC}"/>
              </a:ext>
            </a:extLst>
          </p:cNvPr>
          <p:cNvSpPr/>
          <p:nvPr/>
        </p:nvSpPr>
        <p:spPr>
          <a:xfrm>
            <a:off x="1073994" y="17937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1A74916-FFCA-045D-701C-369A5263C655}"/>
              </a:ext>
            </a:extLst>
          </p:cNvPr>
          <p:cNvSpPr/>
          <p:nvPr/>
        </p:nvSpPr>
        <p:spPr>
          <a:xfrm>
            <a:off x="1073993" y="24127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19A6D11-BC99-0A3F-96F4-1039AC8F8D09}"/>
              </a:ext>
            </a:extLst>
          </p:cNvPr>
          <p:cNvSpPr/>
          <p:nvPr/>
        </p:nvSpPr>
        <p:spPr>
          <a:xfrm>
            <a:off x="1073992" y="3022327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777EC243-1D75-A9FF-7923-C19FAF79ABC8}"/>
              </a:ext>
            </a:extLst>
          </p:cNvPr>
          <p:cNvSpPr/>
          <p:nvPr/>
        </p:nvSpPr>
        <p:spPr>
          <a:xfrm>
            <a:off x="1074474" y="3624851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950F1F1-52E5-2BDE-40ED-996FDF654879}"/>
              </a:ext>
            </a:extLst>
          </p:cNvPr>
          <p:cNvSpPr/>
          <p:nvPr/>
        </p:nvSpPr>
        <p:spPr>
          <a:xfrm>
            <a:off x="1074474" y="423430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368C04C-CD1E-3CDB-3071-D8925A1577CD}"/>
              </a:ext>
            </a:extLst>
          </p:cNvPr>
          <p:cNvSpPr/>
          <p:nvPr/>
        </p:nvSpPr>
        <p:spPr>
          <a:xfrm>
            <a:off x="766367" y="117479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767AAA3-DF2A-6603-4D82-369585182771}"/>
              </a:ext>
            </a:extLst>
          </p:cNvPr>
          <p:cNvSpPr/>
          <p:nvPr/>
        </p:nvSpPr>
        <p:spPr>
          <a:xfrm>
            <a:off x="766367" y="17937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1C75078-1431-369C-17FC-CF061CA7C5E1}"/>
              </a:ext>
            </a:extLst>
          </p:cNvPr>
          <p:cNvSpPr/>
          <p:nvPr/>
        </p:nvSpPr>
        <p:spPr>
          <a:xfrm>
            <a:off x="766366" y="24127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664A423-89CA-C5B9-1B44-F219B7A042F2}"/>
              </a:ext>
            </a:extLst>
          </p:cNvPr>
          <p:cNvSpPr/>
          <p:nvPr/>
        </p:nvSpPr>
        <p:spPr>
          <a:xfrm>
            <a:off x="766365" y="3022327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1793C1F-454C-BCAF-D24E-36EA617BADD5}"/>
              </a:ext>
            </a:extLst>
          </p:cNvPr>
          <p:cNvSpPr/>
          <p:nvPr/>
        </p:nvSpPr>
        <p:spPr>
          <a:xfrm>
            <a:off x="766847" y="3624851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C1C6F7-A28A-1F72-7540-EB29A4959133}"/>
              </a:ext>
            </a:extLst>
          </p:cNvPr>
          <p:cNvSpPr/>
          <p:nvPr/>
        </p:nvSpPr>
        <p:spPr>
          <a:xfrm>
            <a:off x="759704" y="423430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CA57ABF-12BA-0553-D7CC-5068F1E83E9F}"/>
              </a:ext>
            </a:extLst>
          </p:cNvPr>
          <p:cNvSpPr txBox="1"/>
          <p:nvPr/>
        </p:nvSpPr>
        <p:spPr>
          <a:xfrm>
            <a:off x="4087103" y="1915170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8EED804-9853-60EB-B0E6-28C5E6A498BA}"/>
              </a:ext>
            </a:extLst>
          </p:cNvPr>
          <p:cNvSpPr txBox="1"/>
          <p:nvPr/>
        </p:nvSpPr>
        <p:spPr>
          <a:xfrm>
            <a:off x="4092719" y="2559793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E66F5B7-8ED9-575D-3783-726D5B05B662}"/>
              </a:ext>
            </a:extLst>
          </p:cNvPr>
          <p:cNvSpPr txBox="1"/>
          <p:nvPr/>
        </p:nvSpPr>
        <p:spPr>
          <a:xfrm>
            <a:off x="4099091" y="3147386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D3DB928-7FD2-2270-7DF5-92947D35D662}"/>
              </a:ext>
            </a:extLst>
          </p:cNvPr>
          <p:cNvSpPr txBox="1"/>
          <p:nvPr/>
        </p:nvSpPr>
        <p:spPr>
          <a:xfrm>
            <a:off x="4110520" y="3745445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7D2AE8F-C740-6414-D9F0-0BA69CBFCCB7}"/>
              </a:ext>
            </a:extLst>
          </p:cNvPr>
          <p:cNvSpPr txBox="1"/>
          <p:nvPr/>
        </p:nvSpPr>
        <p:spPr>
          <a:xfrm>
            <a:off x="4101484" y="4358421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885D8C9-C081-78D7-8E3B-1AB6C4F446F6}"/>
              </a:ext>
            </a:extLst>
          </p:cNvPr>
          <p:cNvSpPr txBox="1"/>
          <p:nvPr/>
        </p:nvSpPr>
        <p:spPr>
          <a:xfrm>
            <a:off x="3807799" y="1304281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E7126A-8CBC-1BA0-3BC0-64483DA4E619}"/>
              </a:ext>
            </a:extLst>
          </p:cNvPr>
          <p:cNvSpPr txBox="1"/>
          <p:nvPr/>
        </p:nvSpPr>
        <p:spPr>
          <a:xfrm>
            <a:off x="3807799" y="1913681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378F75D-35C0-C30D-C5D3-3CD6A38BC110}"/>
              </a:ext>
            </a:extLst>
          </p:cNvPr>
          <p:cNvSpPr txBox="1"/>
          <p:nvPr/>
        </p:nvSpPr>
        <p:spPr>
          <a:xfrm>
            <a:off x="3813415" y="2549512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9</a:t>
            </a:r>
            <a:endParaRPr lang="zh-CN" altLang="en-US" sz="1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7C6B4E0-A45E-DDAD-4F45-D3BB433FE1B7}"/>
              </a:ext>
            </a:extLst>
          </p:cNvPr>
          <p:cNvSpPr txBox="1"/>
          <p:nvPr/>
        </p:nvSpPr>
        <p:spPr>
          <a:xfrm>
            <a:off x="3758243" y="3145897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ED01D17-CF6F-D2BD-E9AC-727AF65F87AD}"/>
              </a:ext>
            </a:extLst>
          </p:cNvPr>
          <p:cNvSpPr txBox="1"/>
          <p:nvPr/>
        </p:nvSpPr>
        <p:spPr>
          <a:xfrm>
            <a:off x="3760880" y="3743956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11</a:t>
            </a:r>
            <a:endParaRPr lang="zh-CN" altLang="en-US" sz="14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3037E4E-7BA8-3335-8C2D-E534E1E6BDC2}"/>
              </a:ext>
            </a:extLst>
          </p:cNvPr>
          <p:cNvSpPr txBox="1"/>
          <p:nvPr/>
        </p:nvSpPr>
        <p:spPr>
          <a:xfrm>
            <a:off x="3760636" y="4356932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12</a:t>
            </a:r>
            <a:endParaRPr lang="zh-CN" altLang="en-US" sz="14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88C36C7-56CC-C434-BED5-758CEC6AF023}"/>
              </a:ext>
            </a:extLst>
          </p:cNvPr>
          <p:cNvSpPr txBox="1"/>
          <p:nvPr/>
        </p:nvSpPr>
        <p:spPr>
          <a:xfrm>
            <a:off x="3447820" y="1305770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13</a:t>
            </a:r>
            <a:endParaRPr lang="zh-CN" altLang="en-US" sz="14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14158A6-8CA4-3DA8-1933-7D7673AC5816}"/>
              </a:ext>
            </a:extLst>
          </p:cNvPr>
          <p:cNvSpPr txBox="1"/>
          <p:nvPr/>
        </p:nvSpPr>
        <p:spPr>
          <a:xfrm>
            <a:off x="3440391" y="1915170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14</a:t>
            </a:r>
            <a:endParaRPr lang="zh-CN" altLang="en-US" sz="14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F7F21E1-9360-F3E1-6469-A00994F761EB}"/>
              </a:ext>
            </a:extLst>
          </p:cNvPr>
          <p:cNvSpPr txBox="1"/>
          <p:nvPr/>
        </p:nvSpPr>
        <p:spPr>
          <a:xfrm>
            <a:off x="3445217" y="2543334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15</a:t>
            </a:r>
            <a:endParaRPr lang="zh-CN" altLang="en-US" sz="14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68D72D1-1DBC-BB16-B784-042F5A027C20}"/>
              </a:ext>
            </a:extLst>
          </p:cNvPr>
          <p:cNvSpPr txBox="1"/>
          <p:nvPr/>
        </p:nvSpPr>
        <p:spPr>
          <a:xfrm>
            <a:off x="3443130" y="3130927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16</a:t>
            </a:r>
            <a:endParaRPr lang="zh-CN" altLang="en-US" sz="14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13BA5FE-0D70-F8E2-6FB3-11762E9BABE8}"/>
              </a:ext>
            </a:extLst>
          </p:cNvPr>
          <p:cNvSpPr txBox="1"/>
          <p:nvPr/>
        </p:nvSpPr>
        <p:spPr>
          <a:xfrm>
            <a:off x="693557" y="2526461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69</a:t>
            </a:r>
            <a:endParaRPr lang="zh-CN" altLang="en-US" sz="14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384FF12-FF9D-7869-5C7B-9890950B8FF4}"/>
              </a:ext>
            </a:extLst>
          </p:cNvPr>
          <p:cNvSpPr txBox="1"/>
          <p:nvPr/>
        </p:nvSpPr>
        <p:spPr>
          <a:xfrm>
            <a:off x="709124" y="3138037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70</a:t>
            </a:r>
            <a:endParaRPr lang="zh-CN" altLang="en-US" sz="14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CCB0FF7-F11B-E0FD-CDA5-ACD3CA0B6C7B}"/>
              </a:ext>
            </a:extLst>
          </p:cNvPr>
          <p:cNvSpPr txBox="1"/>
          <p:nvPr/>
        </p:nvSpPr>
        <p:spPr>
          <a:xfrm>
            <a:off x="709124" y="3745445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71</a:t>
            </a:r>
            <a:endParaRPr lang="zh-CN" altLang="en-US" sz="1400" b="1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B3215E88-F891-CBB4-BF49-1323C4BC6CAC}"/>
              </a:ext>
            </a:extLst>
          </p:cNvPr>
          <p:cNvSpPr txBox="1"/>
          <p:nvPr/>
        </p:nvSpPr>
        <p:spPr>
          <a:xfrm>
            <a:off x="702926" y="4348897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72</a:t>
            </a:r>
            <a:endParaRPr lang="zh-CN" altLang="en-US" sz="1400" b="1" dirty="0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831836D9-96FD-14E6-E613-DF95C5AD8B69}"/>
              </a:ext>
            </a:extLst>
          </p:cNvPr>
          <p:cNvSpPr/>
          <p:nvPr/>
        </p:nvSpPr>
        <p:spPr>
          <a:xfrm>
            <a:off x="2689169" y="2918215"/>
            <a:ext cx="105508" cy="1055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D8613C03-1F33-B308-809B-5C8541BD7A50}"/>
              </a:ext>
            </a:extLst>
          </p:cNvPr>
          <p:cNvSpPr/>
          <p:nvPr/>
        </p:nvSpPr>
        <p:spPr>
          <a:xfrm>
            <a:off x="1691326" y="2938853"/>
            <a:ext cx="105508" cy="1055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60375595-657B-86F8-00F8-B7C0E613335F}"/>
              </a:ext>
            </a:extLst>
          </p:cNvPr>
          <p:cNvSpPr/>
          <p:nvPr/>
        </p:nvSpPr>
        <p:spPr>
          <a:xfrm>
            <a:off x="2209249" y="2931854"/>
            <a:ext cx="105508" cy="1055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C4DD6A3F-A007-F053-5EE6-FFB22699911E}"/>
              </a:ext>
            </a:extLst>
          </p:cNvPr>
          <p:cNvSpPr txBox="1"/>
          <p:nvPr/>
        </p:nvSpPr>
        <p:spPr>
          <a:xfrm>
            <a:off x="704373" y="1938881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68</a:t>
            </a:r>
            <a:endParaRPr lang="zh-CN" altLang="en-US" sz="1400" b="1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8209CF67-7668-4744-5179-F73B34BC89B7}"/>
              </a:ext>
            </a:extLst>
          </p:cNvPr>
          <p:cNvSpPr txBox="1"/>
          <p:nvPr/>
        </p:nvSpPr>
        <p:spPr>
          <a:xfrm>
            <a:off x="707066" y="1304281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67</a:t>
            </a:r>
            <a:endParaRPr lang="zh-CN" altLang="en-US" sz="1400" b="1" dirty="0"/>
          </a:p>
        </p:txBody>
      </p:sp>
      <p:sp>
        <p:nvSpPr>
          <p:cNvPr id="1032" name="Content Placeholder 2">
            <a:extLst>
              <a:ext uri="{FF2B5EF4-FFF2-40B4-BE49-F238E27FC236}">
                <a16:creationId xmlns:a16="http://schemas.microsoft.com/office/drawing/2014/main" id="{50A1EE8E-CD64-685C-D38F-36D411EA94AB}"/>
              </a:ext>
            </a:extLst>
          </p:cNvPr>
          <p:cNvSpPr txBox="1">
            <a:spLocks/>
          </p:cNvSpPr>
          <p:nvPr/>
        </p:nvSpPr>
        <p:spPr>
          <a:xfrm>
            <a:off x="5278086" y="3079166"/>
            <a:ext cx="6428139" cy="3250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General Control Schematic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A. Send 8-digit state code (function: </a:t>
            </a:r>
            <a:r>
              <a:rPr lang="en-US" sz="1600" b="1" dirty="0" err="1"/>
              <a:t>set_latch</a:t>
            </a:r>
            <a:r>
              <a:rPr lang="en-US" sz="1600" b="1" dirty="0"/>
              <a:t>()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B. Enable the selected element to implement the state code (function: </a:t>
            </a:r>
            <a:r>
              <a:rPr lang="en-US" sz="1600" b="1" dirty="0" err="1"/>
              <a:t>pulse_decoder</a:t>
            </a:r>
            <a:r>
              <a:rPr lang="en-US" sz="1600" b="1" dirty="0"/>
              <a:t>() 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C. Redo above steps for another element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Example control code</a:t>
            </a:r>
          </a:p>
          <a:p>
            <a:pPr marL="0" indent="0">
              <a:buNone/>
            </a:pPr>
            <a:r>
              <a:rPr lang="en-US" sz="1400" b="1" dirty="0"/>
              <a:t>for n=1:72 </a:t>
            </a:r>
            <a:r>
              <a:rPr lang="en-US" sz="1400" b="1" dirty="0">
                <a:solidFill>
                  <a:srgbClr val="92D050"/>
                </a:solidFill>
              </a:rPr>
              <a:t>%go through all 72 elements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b="1" dirty="0" err="1"/>
              <a:t>set_latch</a:t>
            </a:r>
            <a:r>
              <a:rPr lang="en-US" sz="1400" b="1" dirty="0"/>
              <a:t>(</a:t>
            </a:r>
            <a:r>
              <a:rPr lang="en-US" altLang="zh-CN" sz="1400" b="1" dirty="0" err="1"/>
              <a:t>Ard_obj</a:t>
            </a:r>
            <a:r>
              <a:rPr lang="en-US" altLang="zh-CN" sz="1400" b="1" dirty="0"/>
              <a:t>, </a:t>
            </a:r>
            <a:r>
              <a:rPr lang="en-US" altLang="zh-CN" sz="1400" b="1" dirty="0" err="1"/>
              <a:t>state_code_dec</a:t>
            </a:r>
            <a:r>
              <a:rPr lang="en-US" sz="1400" b="1" dirty="0"/>
              <a:t>) </a:t>
            </a:r>
            <a:r>
              <a:rPr lang="en-US" sz="1400" b="1" dirty="0">
                <a:solidFill>
                  <a:srgbClr val="92D050"/>
                </a:solidFill>
              </a:rPr>
              <a:t>%8-digit state code to set PS</a:t>
            </a:r>
          </a:p>
          <a:p>
            <a:pPr marL="0" indent="0">
              <a:buNone/>
            </a:pPr>
            <a:r>
              <a:rPr lang="en-US" sz="1400" b="1" dirty="0"/>
              <a:t>	</a:t>
            </a:r>
            <a:r>
              <a:rPr lang="en-US" sz="1400" b="1" dirty="0" err="1"/>
              <a:t>pulse_decoder</a:t>
            </a:r>
            <a:r>
              <a:rPr lang="en-US" sz="1400" b="1" dirty="0"/>
              <a:t>(</a:t>
            </a:r>
            <a:r>
              <a:rPr lang="en-US" sz="1400" b="1" dirty="0" err="1"/>
              <a:t>Ard_obj</a:t>
            </a:r>
            <a:r>
              <a:rPr lang="en-US" sz="1400" b="1" dirty="0"/>
              <a:t>, n) </a:t>
            </a:r>
            <a:r>
              <a:rPr lang="en-US" sz="1400" b="1" dirty="0">
                <a:solidFill>
                  <a:srgbClr val="92D050"/>
                </a:solidFill>
              </a:rPr>
              <a:t>%enable corresponding element to implement</a:t>
            </a:r>
          </a:p>
          <a:p>
            <a:pPr marL="0" indent="0">
              <a:buNone/>
            </a:pPr>
            <a:r>
              <a:rPr lang="en-US" sz="14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94867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0673" y="112203"/>
            <a:ext cx="10567479" cy="484783"/>
          </a:xfrm>
          <a:noFill/>
        </p:spPr>
        <p:txBody>
          <a:bodyPr/>
          <a:lstStyle/>
          <a:p>
            <a:r>
              <a:rPr lang="en-US" sz="3200" b="1" dirty="0">
                <a:solidFill>
                  <a:srgbClr val="1616D0"/>
                </a:solidFill>
                <a:cs typeface="Arial"/>
              </a:rPr>
              <a:t>Digital Control Components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0DD053-D9D8-40FC-B99E-8A9A067521A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3004" y="1543301"/>
            <a:ext cx="3236511" cy="24946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A033C1-1A60-4452-93C5-AE2112013F4C}"/>
              </a:ext>
            </a:extLst>
          </p:cNvPr>
          <p:cNvSpPr txBox="1"/>
          <p:nvPr/>
        </p:nvSpPr>
        <p:spPr>
          <a:xfrm>
            <a:off x="2430523" y="1256364"/>
            <a:ext cx="1109310" cy="276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Arduino Due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FF06D380-93C1-49D3-9228-7D92F4641C70}"/>
              </a:ext>
            </a:extLst>
          </p:cNvPr>
          <p:cNvSpPr>
            <a:spLocks noGrp="1"/>
          </p:cNvSpPr>
          <p:nvPr/>
        </p:nvSpPr>
        <p:spPr>
          <a:xfrm>
            <a:off x="574326" y="4435032"/>
            <a:ext cx="4821705" cy="2113786"/>
          </a:xfrm>
          <a:prstGeom prst="rect">
            <a:avLst/>
          </a:prstGeom>
        </p:spPr>
        <p:txBody>
          <a:bodyPr vert="horz" lIns="91416" tIns="45708" rIns="91416" bIns="45708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The Arduino Due is the first Arduino board based on a 32-bit RAM core microcontroller. With 54 digital input/output pins, 12 analog inputs.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More information about the Arduino Due controller can be found:</a:t>
            </a:r>
          </a:p>
          <a:p>
            <a:pPr marL="0" indent="0"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https://store.arduino.cc/usa/due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 marL="0" indent="0">
              <a:buNone/>
            </a:pP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9126B9-C435-1A9D-7DFE-65FF5F25A8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803" y="896815"/>
            <a:ext cx="5860379" cy="5465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596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7D07D-F0BA-9085-4AEC-C4333AACD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6B21D33-0730-52CF-4570-153CDE096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549" y="2503"/>
            <a:ext cx="12398374" cy="690203"/>
          </a:xfrm>
          <a:noFill/>
        </p:spPr>
        <p:txBody>
          <a:bodyPr/>
          <a:lstStyle/>
          <a:p>
            <a:r>
              <a:rPr lang="en-US" altLang="zh-CN" sz="3200" b="1" dirty="0"/>
              <a:t>3-6 GHz RIS: </a:t>
            </a:r>
            <a:r>
              <a:rPr lang="en-US" altLang="zh-CN" sz="3200" b="1" dirty="0" err="1">
                <a:solidFill>
                  <a:srgbClr val="1616D0"/>
                </a:solidFill>
                <a:ea typeface="Arial"/>
                <a:cs typeface="Arial"/>
                <a:sym typeface="Arial"/>
              </a:rPr>
              <a:t>Matlab</a:t>
            </a:r>
            <a:r>
              <a:rPr lang="en-US" altLang="zh-CN" sz="3200" b="1" dirty="0">
                <a:solidFill>
                  <a:srgbClr val="1616D0"/>
                </a:solidFill>
                <a:ea typeface="Arial"/>
                <a:cs typeface="Arial"/>
                <a:sym typeface="Arial"/>
              </a:rPr>
              <a:t> Function </a:t>
            </a:r>
            <a:r>
              <a:rPr lang="en-US" altLang="zh-CN" sz="3200" b="1" dirty="0" err="1">
                <a:solidFill>
                  <a:srgbClr val="1616D0"/>
                </a:solidFill>
                <a:ea typeface="Arial"/>
                <a:cs typeface="Arial"/>
                <a:sym typeface="Arial"/>
              </a:rPr>
              <a:t>set_latch</a:t>
            </a:r>
            <a:r>
              <a:rPr lang="en-US" altLang="zh-CN" sz="3200" b="1" dirty="0">
                <a:solidFill>
                  <a:srgbClr val="1616D0"/>
                </a:solidFill>
                <a:ea typeface="Arial"/>
                <a:cs typeface="Arial"/>
                <a:sym typeface="Arial"/>
              </a:rPr>
              <a:t>() </a:t>
            </a:r>
            <a:endParaRPr lang="en-US" sz="3200" b="1" dirty="0">
              <a:solidFill>
                <a:srgbClr val="1616D0"/>
              </a:solidFill>
            </a:endParaRPr>
          </a:p>
        </p:txBody>
      </p:sp>
      <p:sp>
        <p:nvSpPr>
          <p:cNvPr id="1032" name="Content Placeholder 2">
            <a:extLst>
              <a:ext uri="{FF2B5EF4-FFF2-40B4-BE49-F238E27FC236}">
                <a16:creationId xmlns:a16="http://schemas.microsoft.com/office/drawing/2014/main" id="{F178782D-62BF-E0D9-3ED0-77BA935B633A}"/>
              </a:ext>
            </a:extLst>
          </p:cNvPr>
          <p:cNvSpPr txBox="1">
            <a:spLocks/>
          </p:cNvSpPr>
          <p:nvPr/>
        </p:nvSpPr>
        <p:spPr>
          <a:xfrm>
            <a:off x="4466501" y="3404881"/>
            <a:ext cx="6297933" cy="256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2-bit phase shifter for each antenna and polarization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Use code “phase2decoder.m” to generate required 8-digit state code for all 72 elements from a pre-defined phase map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1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function: </a:t>
            </a:r>
            <a:r>
              <a:rPr lang="en-US" sz="1600" b="1" dirty="0" err="1"/>
              <a:t>set_latch</a:t>
            </a:r>
            <a:r>
              <a:rPr lang="en-US" altLang="zh-CN" sz="1600" b="1" dirty="0"/>
              <a:t>(</a:t>
            </a:r>
            <a:r>
              <a:rPr lang="en-US" altLang="zh-CN" sz="1600" b="1" dirty="0" err="1"/>
              <a:t>Ard_obj</a:t>
            </a:r>
            <a:r>
              <a:rPr lang="en-US" altLang="zh-CN" sz="1600" b="1" dirty="0"/>
              <a:t>, </a:t>
            </a:r>
            <a:r>
              <a:rPr lang="en-US" altLang="zh-CN" sz="1600" b="1" dirty="0" err="1"/>
              <a:t>state_code_dec</a:t>
            </a:r>
            <a:r>
              <a:rPr lang="en-US" altLang="zh-CN" sz="1600" b="1" dirty="0"/>
              <a:t>)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 err="1">
                <a:solidFill>
                  <a:schemeClr val="tx1"/>
                </a:solidFill>
              </a:rPr>
              <a:t>Ard_obj</a:t>
            </a:r>
            <a:r>
              <a:rPr lang="en-US" sz="1400" b="1" dirty="0">
                <a:solidFill>
                  <a:schemeClr val="tx1"/>
                </a:solidFill>
              </a:rPr>
              <a:t>: Arduino Due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b="1" dirty="0" err="1">
                <a:solidFill>
                  <a:schemeClr val="tx1"/>
                </a:solidFill>
              </a:rPr>
              <a:t>state_code_dec</a:t>
            </a:r>
            <a:r>
              <a:rPr lang="en-US" sz="1400" b="1" dirty="0">
                <a:solidFill>
                  <a:schemeClr val="tx1"/>
                </a:solidFill>
              </a:rPr>
              <a:t>: 8-digit state code in decibel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CB2C62-D3F7-EB00-2590-03EBE8D54D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427" b="17048"/>
          <a:stretch/>
        </p:blipFill>
        <p:spPr>
          <a:xfrm>
            <a:off x="4546965" y="1397599"/>
            <a:ext cx="3867150" cy="457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A14CDB9-408F-A0CA-D969-F001638A8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01" y="973865"/>
            <a:ext cx="2534475" cy="54179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0D4247E-13A4-553D-8F83-A3385E3A5D5F}"/>
              </a:ext>
            </a:extLst>
          </p:cNvPr>
          <p:cNvSpPr txBox="1"/>
          <p:nvPr/>
        </p:nvSpPr>
        <p:spPr>
          <a:xfrm>
            <a:off x="1070972" y="1673138"/>
            <a:ext cx="10502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highlight>
                  <a:srgbClr val="FFFF00"/>
                </a:highlight>
              </a:rPr>
              <a:t>Ant 1: V-pol</a:t>
            </a:r>
          </a:p>
          <a:p>
            <a:pPr algn="ctr"/>
            <a:r>
              <a:rPr lang="en-US" altLang="zh-CN" sz="1400" dirty="0">
                <a:highlight>
                  <a:srgbClr val="FFFF00"/>
                </a:highlight>
              </a:rPr>
              <a:t>2-bit PS</a:t>
            </a:r>
            <a:endParaRPr lang="zh-CN" altLang="en-US" sz="1400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898A41-60B1-03C2-0DCF-3B261E0C2E03}"/>
              </a:ext>
            </a:extLst>
          </p:cNvPr>
          <p:cNvSpPr txBox="1"/>
          <p:nvPr/>
        </p:nvSpPr>
        <p:spPr>
          <a:xfrm>
            <a:off x="2551414" y="1411400"/>
            <a:ext cx="10598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highlight>
                  <a:srgbClr val="FFFF00"/>
                </a:highlight>
              </a:rPr>
              <a:t>Ant 1: H-pol</a:t>
            </a:r>
          </a:p>
          <a:p>
            <a:pPr algn="ctr"/>
            <a:r>
              <a:rPr lang="en-US" altLang="zh-CN" sz="1400" dirty="0">
                <a:highlight>
                  <a:srgbClr val="FFFF00"/>
                </a:highlight>
              </a:rPr>
              <a:t>2-bit PS</a:t>
            </a:r>
            <a:endParaRPr lang="zh-CN" altLang="en-US" sz="1400" dirty="0">
              <a:highlight>
                <a:srgbClr val="FFFF00"/>
              </a:highlight>
            </a:endParaRPr>
          </a:p>
          <a:p>
            <a:pPr algn="ctr"/>
            <a:endParaRPr lang="zh-CN" altLang="en-US" sz="1400" dirty="0"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83113C-F830-2AC3-7532-38C30A79EA99}"/>
              </a:ext>
            </a:extLst>
          </p:cNvPr>
          <p:cNvSpPr txBox="1"/>
          <p:nvPr/>
        </p:nvSpPr>
        <p:spPr>
          <a:xfrm>
            <a:off x="1145292" y="4576373"/>
            <a:ext cx="105022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highlight>
                  <a:srgbClr val="FFFF00"/>
                </a:highlight>
              </a:rPr>
              <a:t>Ant 2: V-pol</a:t>
            </a:r>
          </a:p>
          <a:p>
            <a:pPr algn="ctr"/>
            <a:r>
              <a:rPr lang="en-US" altLang="zh-CN" sz="1400" dirty="0">
                <a:highlight>
                  <a:srgbClr val="FFFF00"/>
                </a:highlight>
              </a:rPr>
              <a:t>2-bit PS</a:t>
            </a:r>
            <a:endParaRPr lang="zh-CN" altLang="en-US" sz="1400" dirty="0">
              <a:highlight>
                <a:srgbClr val="FFFF00"/>
              </a:highlight>
            </a:endParaRPr>
          </a:p>
          <a:p>
            <a:pPr algn="ctr"/>
            <a:endParaRPr lang="zh-CN" altLang="en-US" sz="1400" dirty="0">
              <a:highlight>
                <a:srgbClr val="FFFF00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3368CAC-E844-3C79-6012-D25660E471D8}"/>
              </a:ext>
            </a:extLst>
          </p:cNvPr>
          <p:cNvSpPr txBox="1"/>
          <p:nvPr/>
        </p:nvSpPr>
        <p:spPr>
          <a:xfrm>
            <a:off x="2625734" y="4223231"/>
            <a:ext cx="105984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highlight>
                  <a:srgbClr val="FFFF00"/>
                </a:highlight>
              </a:rPr>
              <a:t>Ant 2: H-pol</a:t>
            </a:r>
          </a:p>
          <a:p>
            <a:pPr algn="ctr"/>
            <a:r>
              <a:rPr lang="en-US" altLang="zh-CN" sz="1400" dirty="0">
                <a:highlight>
                  <a:srgbClr val="FFFF00"/>
                </a:highlight>
              </a:rPr>
              <a:t>2-bit PS</a:t>
            </a:r>
            <a:endParaRPr lang="zh-CN" altLang="en-US" sz="1400" dirty="0">
              <a:highlight>
                <a:srgbClr val="FFFF00"/>
              </a:highlight>
            </a:endParaRPr>
          </a:p>
          <a:p>
            <a:pPr algn="ctr"/>
            <a:endParaRPr lang="zh-CN" altLang="en-US" sz="1400" dirty="0">
              <a:highlight>
                <a:srgbClr val="FFFF00"/>
              </a:highlight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5D1842-BBFB-8EF6-6F18-AAC9B16F6AD6}"/>
              </a:ext>
            </a:extLst>
          </p:cNvPr>
          <p:cNvSpPr txBox="1"/>
          <p:nvPr/>
        </p:nvSpPr>
        <p:spPr>
          <a:xfrm>
            <a:off x="4499021" y="1463518"/>
            <a:ext cx="1050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Ant 1: V-pol</a:t>
            </a:r>
            <a:endParaRPr lang="zh-CN" altLang="en-US" sz="1400" dirty="0">
              <a:highlight>
                <a:srgbClr val="FFFF00"/>
              </a:highlight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6AE4A4C-9B9F-857E-F4CE-282FB95D3889}"/>
              </a:ext>
            </a:extLst>
          </p:cNvPr>
          <p:cNvSpPr txBox="1"/>
          <p:nvPr/>
        </p:nvSpPr>
        <p:spPr>
          <a:xfrm>
            <a:off x="5420698" y="1463518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Ant 1: H-pol</a:t>
            </a:r>
            <a:endParaRPr lang="zh-CN" altLang="en-US" sz="1400" dirty="0">
              <a:highlight>
                <a:srgbClr val="FFFF00"/>
              </a:highlight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FBA6EB-6BF9-0C9B-9CEE-06D30EDB1D8D}"/>
              </a:ext>
            </a:extLst>
          </p:cNvPr>
          <p:cNvSpPr txBox="1"/>
          <p:nvPr/>
        </p:nvSpPr>
        <p:spPr>
          <a:xfrm>
            <a:off x="6344802" y="1472310"/>
            <a:ext cx="10598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Ant 2: H-pol</a:t>
            </a:r>
            <a:endParaRPr lang="zh-CN" altLang="en-US" sz="1400" dirty="0">
              <a:highlight>
                <a:srgbClr val="FFFF00"/>
              </a:highlight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4822F7-837F-3F90-7F23-31C64CC57401}"/>
              </a:ext>
            </a:extLst>
          </p:cNvPr>
          <p:cNvSpPr txBox="1"/>
          <p:nvPr/>
        </p:nvSpPr>
        <p:spPr>
          <a:xfrm>
            <a:off x="7278524" y="1463518"/>
            <a:ext cx="10502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highlight>
                  <a:srgbClr val="FFFF00"/>
                </a:highlight>
              </a:rPr>
              <a:t>Ant 2: V-pol</a:t>
            </a:r>
            <a:endParaRPr lang="zh-CN" altLang="en-US" sz="1400" dirty="0">
              <a:highlight>
                <a:srgbClr val="FFFF00"/>
              </a:highlight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79022E26-2887-BF4C-8501-F558F5D36F12}"/>
              </a:ext>
            </a:extLst>
          </p:cNvPr>
          <p:cNvSpPr/>
          <p:nvPr/>
        </p:nvSpPr>
        <p:spPr>
          <a:xfrm>
            <a:off x="4546965" y="1379390"/>
            <a:ext cx="939434" cy="4842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51BC74B-5D36-4A3E-7A75-D59E9A4ACEC9}"/>
              </a:ext>
            </a:extLst>
          </p:cNvPr>
          <p:cNvSpPr/>
          <p:nvPr/>
        </p:nvSpPr>
        <p:spPr>
          <a:xfrm>
            <a:off x="5496923" y="1383947"/>
            <a:ext cx="910726" cy="4842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4ADB004-EC55-51B7-17B6-320B20145DF7}"/>
              </a:ext>
            </a:extLst>
          </p:cNvPr>
          <p:cNvSpPr/>
          <p:nvPr/>
        </p:nvSpPr>
        <p:spPr>
          <a:xfrm>
            <a:off x="6414338" y="1379390"/>
            <a:ext cx="910726" cy="4842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D8D0246-3CB7-F457-88DE-503D9493AEF7}"/>
              </a:ext>
            </a:extLst>
          </p:cNvPr>
          <p:cNvSpPr/>
          <p:nvPr/>
        </p:nvSpPr>
        <p:spPr>
          <a:xfrm>
            <a:off x="7338105" y="1378151"/>
            <a:ext cx="910726" cy="48420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5" name="Arrow: Right 1024">
            <a:extLst>
              <a:ext uri="{FF2B5EF4-FFF2-40B4-BE49-F238E27FC236}">
                <a16:creationId xmlns:a16="http://schemas.microsoft.com/office/drawing/2014/main" id="{BC497E07-1963-AC81-FF2A-5CF05574D7C9}"/>
              </a:ext>
            </a:extLst>
          </p:cNvPr>
          <p:cNvSpPr/>
          <p:nvPr/>
        </p:nvSpPr>
        <p:spPr>
          <a:xfrm>
            <a:off x="8533384" y="1511936"/>
            <a:ext cx="610616" cy="259359"/>
          </a:xfrm>
          <a:prstGeom prst="rightArrow">
            <a:avLst/>
          </a:prstGeom>
          <a:solidFill>
            <a:srgbClr val="00E9E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C8AD6F56-05F6-F7A1-A64E-2389784EB2B5}"/>
              </a:ext>
            </a:extLst>
          </p:cNvPr>
          <p:cNvSpPr txBox="1"/>
          <p:nvPr/>
        </p:nvSpPr>
        <p:spPr>
          <a:xfrm>
            <a:off x="8455956" y="1153500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bin2dec</a:t>
            </a:r>
            <a:endParaRPr lang="zh-CN" altLang="en-US" sz="1400" b="1" dirty="0"/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143435A-6663-64A2-1EE0-9B47D60EDAF2}"/>
              </a:ext>
            </a:extLst>
          </p:cNvPr>
          <p:cNvSpPr txBox="1"/>
          <p:nvPr/>
        </p:nvSpPr>
        <p:spPr>
          <a:xfrm>
            <a:off x="9353846" y="1472955"/>
            <a:ext cx="2131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err="1"/>
              <a:t>state_code_dec</a:t>
            </a:r>
            <a:r>
              <a:rPr lang="en-US" altLang="zh-CN" sz="1400" b="1" dirty="0"/>
              <a:t>(n) = 0-255</a:t>
            </a:r>
            <a:endParaRPr lang="zh-CN" altLang="en-US" sz="1400" b="1" dirty="0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EB9E58F4-DEF3-B165-4C62-BCDCE8BBD92F}"/>
              </a:ext>
            </a:extLst>
          </p:cNvPr>
          <p:cNvSpPr txBox="1"/>
          <p:nvPr/>
        </p:nvSpPr>
        <p:spPr>
          <a:xfrm>
            <a:off x="5672560" y="974485"/>
            <a:ext cx="1487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 err="1"/>
              <a:t>state_code_bin</a:t>
            </a:r>
            <a:endParaRPr lang="zh-CN" altLang="en-US" sz="1600" b="1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AA8B3FE-E97B-647D-CB3A-D4E55D0938AE}"/>
              </a:ext>
            </a:extLst>
          </p:cNvPr>
          <p:cNvSpPr/>
          <p:nvPr/>
        </p:nvSpPr>
        <p:spPr>
          <a:xfrm>
            <a:off x="1118291" y="924118"/>
            <a:ext cx="2630690" cy="2690263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6" name="Rectangle 1035">
            <a:extLst>
              <a:ext uri="{FF2B5EF4-FFF2-40B4-BE49-F238E27FC236}">
                <a16:creationId xmlns:a16="http://schemas.microsoft.com/office/drawing/2014/main" id="{D87B5CFD-ED3A-E477-955C-496C8CAD7CFA}"/>
              </a:ext>
            </a:extLst>
          </p:cNvPr>
          <p:cNvSpPr/>
          <p:nvPr/>
        </p:nvSpPr>
        <p:spPr>
          <a:xfrm>
            <a:off x="1115887" y="3770025"/>
            <a:ext cx="2630690" cy="2690264"/>
          </a:xfrm>
          <a:prstGeom prst="rect">
            <a:avLst/>
          </a:prstGeom>
          <a:noFill/>
          <a:ln w="317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3384B486-B36B-B360-7CB3-850A2C0EBF11}"/>
              </a:ext>
            </a:extLst>
          </p:cNvPr>
          <p:cNvSpPr txBox="1"/>
          <p:nvPr/>
        </p:nvSpPr>
        <p:spPr>
          <a:xfrm>
            <a:off x="2121196" y="973865"/>
            <a:ext cx="574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highlight>
                  <a:srgbClr val="FFFF00"/>
                </a:highlight>
              </a:rPr>
              <a:t>Ant 1</a:t>
            </a:r>
            <a:endParaRPr lang="zh-CN" altLang="en-US" sz="1400" dirty="0">
              <a:highlight>
                <a:srgbClr val="FFFF00"/>
              </a:highlight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E8572E9A-B80C-2777-21EC-2FED7B139C6C}"/>
              </a:ext>
            </a:extLst>
          </p:cNvPr>
          <p:cNvSpPr txBox="1"/>
          <p:nvPr/>
        </p:nvSpPr>
        <p:spPr>
          <a:xfrm>
            <a:off x="2131271" y="6005962"/>
            <a:ext cx="574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highlight>
                  <a:srgbClr val="FFFF00"/>
                </a:highlight>
              </a:rPr>
              <a:t>Ant 2</a:t>
            </a:r>
            <a:endParaRPr lang="zh-CN" altLang="en-US" sz="1400" dirty="0">
              <a:highlight>
                <a:srgbClr val="FFFF00"/>
              </a:highlight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8571C4CE-F298-CEEF-7B79-0DB50D0B4BA8}"/>
              </a:ext>
            </a:extLst>
          </p:cNvPr>
          <p:cNvSpPr txBox="1"/>
          <p:nvPr/>
        </p:nvSpPr>
        <p:spPr>
          <a:xfrm>
            <a:off x="7803636" y="1923588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EC200"/>
                </a:solidFill>
              </a:rPr>
              <a:t>D13</a:t>
            </a:r>
            <a:endParaRPr lang="zh-CN" altLang="en-US" sz="1400" b="1" dirty="0">
              <a:solidFill>
                <a:srgbClr val="2EC200"/>
              </a:solidFill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C2E69CA7-7550-BAD5-7BE7-AC2E9949B674}"/>
              </a:ext>
            </a:extLst>
          </p:cNvPr>
          <p:cNvSpPr txBox="1"/>
          <p:nvPr/>
        </p:nvSpPr>
        <p:spPr>
          <a:xfrm>
            <a:off x="7327568" y="1923588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EC200"/>
                </a:solidFill>
              </a:rPr>
              <a:t>D12</a:t>
            </a:r>
            <a:endParaRPr lang="zh-CN" altLang="en-US" sz="1400" b="1" dirty="0">
              <a:solidFill>
                <a:srgbClr val="2EC200"/>
              </a:solidFill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113618AF-9B15-7A0F-AB75-E6C8F43CC6D9}"/>
              </a:ext>
            </a:extLst>
          </p:cNvPr>
          <p:cNvSpPr txBox="1"/>
          <p:nvPr/>
        </p:nvSpPr>
        <p:spPr>
          <a:xfrm>
            <a:off x="6856883" y="1918694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EC200"/>
                </a:solidFill>
              </a:rPr>
              <a:t>D11</a:t>
            </a:r>
            <a:endParaRPr lang="zh-CN" altLang="en-US" sz="1400" b="1" dirty="0">
              <a:solidFill>
                <a:srgbClr val="2EC200"/>
              </a:solidFill>
            </a:endParaRP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B8D19040-326C-FAF2-BB89-A93160D0238D}"/>
              </a:ext>
            </a:extLst>
          </p:cNvPr>
          <p:cNvSpPr txBox="1"/>
          <p:nvPr/>
        </p:nvSpPr>
        <p:spPr>
          <a:xfrm>
            <a:off x="6375661" y="1925608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EC200"/>
                </a:solidFill>
              </a:rPr>
              <a:t>D10</a:t>
            </a:r>
            <a:endParaRPr lang="zh-CN" altLang="en-US" sz="1400" b="1" dirty="0">
              <a:solidFill>
                <a:srgbClr val="2EC200"/>
              </a:solidFill>
            </a:endParaRP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597F93D9-2A07-52C4-0D55-2D71D59D2A8E}"/>
              </a:ext>
            </a:extLst>
          </p:cNvPr>
          <p:cNvSpPr txBox="1"/>
          <p:nvPr/>
        </p:nvSpPr>
        <p:spPr>
          <a:xfrm>
            <a:off x="5976726" y="1934206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EC200"/>
                </a:solidFill>
              </a:rPr>
              <a:t>D9</a:t>
            </a:r>
            <a:endParaRPr lang="zh-CN" altLang="en-US" sz="1400" b="1" dirty="0">
              <a:solidFill>
                <a:srgbClr val="2EC200"/>
              </a:solidFill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C2D3634E-2E8A-6861-C295-2BBA1DDD2171}"/>
              </a:ext>
            </a:extLst>
          </p:cNvPr>
          <p:cNvSpPr txBox="1"/>
          <p:nvPr/>
        </p:nvSpPr>
        <p:spPr>
          <a:xfrm>
            <a:off x="5523471" y="1923588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EC200"/>
                </a:solidFill>
              </a:rPr>
              <a:t>D8</a:t>
            </a:r>
            <a:endParaRPr lang="zh-CN" altLang="en-US" sz="1400" b="1" dirty="0">
              <a:solidFill>
                <a:srgbClr val="2EC200"/>
              </a:solidFill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FA5214D0-275F-9130-A194-990FD50B13DD}"/>
              </a:ext>
            </a:extLst>
          </p:cNvPr>
          <p:cNvSpPr txBox="1"/>
          <p:nvPr/>
        </p:nvSpPr>
        <p:spPr>
          <a:xfrm>
            <a:off x="5072232" y="1921814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EC200"/>
                </a:solidFill>
              </a:rPr>
              <a:t>D7</a:t>
            </a:r>
            <a:endParaRPr lang="zh-CN" altLang="en-US" sz="1400" b="1" dirty="0">
              <a:solidFill>
                <a:srgbClr val="2EC200"/>
              </a:solidFill>
            </a:endParaRP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35E04136-9E24-D81D-D58D-D2C7B3D242B6}"/>
              </a:ext>
            </a:extLst>
          </p:cNvPr>
          <p:cNvSpPr txBox="1"/>
          <p:nvPr/>
        </p:nvSpPr>
        <p:spPr>
          <a:xfrm>
            <a:off x="4589936" y="1921814"/>
            <a:ext cx="389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2EC200"/>
                </a:solidFill>
              </a:rPr>
              <a:t>D6</a:t>
            </a:r>
            <a:endParaRPr lang="zh-CN" altLang="en-US" sz="1400" b="1" dirty="0">
              <a:solidFill>
                <a:srgbClr val="2EC200"/>
              </a:solidFill>
            </a:endParaRP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2E849687-0F47-6B7F-11A3-87747E85F8A6}"/>
              </a:ext>
            </a:extLst>
          </p:cNvPr>
          <p:cNvSpPr txBox="1"/>
          <p:nvPr/>
        </p:nvSpPr>
        <p:spPr>
          <a:xfrm>
            <a:off x="5213207" y="2251612"/>
            <a:ext cx="2402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2EC2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Corresponding Arduino IO Pin</a:t>
            </a:r>
          </a:p>
        </p:txBody>
      </p:sp>
    </p:spTree>
    <p:extLst>
      <p:ext uri="{BB962C8B-B14F-4D97-AF65-F5344CB8AC3E}">
        <p14:creationId xmlns:p14="http://schemas.microsoft.com/office/powerpoint/2010/main" val="2630531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5B186-692A-23EE-6A27-949D3BE6E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AEEB40-C66F-F281-DF4B-536EE69F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549" y="2503"/>
            <a:ext cx="12398374" cy="690203"/>
          </a:xfrm>
          <a:noFill/>
        </p:spPr>
        <p:txBody>
          <a:bodyPr/>
          <a:lstStyle/>
          <a:p>
            <a:r>
              <a:rPr lang="en-US" altLang="zh-CN" sz="3200" b="1" dirty="0"/>
              <a:t>3-6 GHz RIS: </a:t>
            </a:r>
            <a:r>
              <a:rPr lang="en-US" altLang="zh-CN" sz="3200" b="1" dirty="0" err="1">
                <a:solidFill>
                  <a:srgbClr val="1616D0"/>
                </a:solidFill>
                <a:ea typeface="Arial"/>
                <a:cs typeface="Arial"/>
                <a:sym typeface="Arial"/>
              </a:rPr>
              <a:t>Matlab</a:t>
            </a:r>
            <a:r>
              <a:rPr lang="en-US" altLang="zh-CN" sz="3200" b="1" dirty="0">
                <a:solidFill>
                  <a:srgbClr val="1616D0"/>
                </a:solidFill>
                <a:ea typeface="Arial"/>
                <a:cs typeface="Arial"/>
                <a:sym typeface="Arial"/>
              </a:rPr>
              <a:t> Function </a:t>
            </a:r>
            <a:r>
              <a:rPr lang="en-US" altLang="zh-CN" sz="3200" b="1" dirty="0" err="1">
                <a:solidFill>
                  <a:srgbClr val="1616D0"/>
                </a:solidFill>
                <a:ea typeface="Arial"/>
                <a:cs typeface="Arial"/>
                <a:sym typeface="Arial"/>
              </a:rPr>
              <a:t>pulse_decoder</a:t>
            </a:r>
            <a:r>
              <a:rPr lang="en-US" altLang="zh-CN" sz="3200" b="1" dirty="0">
                <a:solidFill>
                  <a:srgbClr val="1616D0"/>
                </a:solidFill>
                <a:ea typeface="Arial"/>
                <a:cs typeface="Arial"/>
                <a:sym typeface="Arial"/>
              </a:rPr>
              <a:t>() </a:t>
            </a:r>
            <a:endParaRPr lang="en-US" sz="3200" b="1" dirty="0">
              <a:solidFill>
                <a:srgbClr val="1616D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050300-67E9-9341-D78B-3F287432E950}"/>
              </a:ext>
            </a:extLst>
          </p:cNvPr>
          <p:cNvGrpSpPr/>
          <p:nvPr/>
        </p:nvGrpSpPr>
        <p:grpSpPr>
          <a:xfrm>
            <a:off x="584388" y="1011939"/>
            <a:ext cx="3942205" cy="5178441"/>
            <a:chOff x="4513839" y="1450777"/>
            <a:chExt cx="3312665" cy="435148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5D0928-4825-4AD6-9381-81415165D582}"/>
                </a:ext>
              </a:extLst>
            </p:cNvPr>
            <p:cNvGrpSpPr/>
            <p:nvPr/>
          </p:nvGrpSpPr>
          <p:grpSpPr>
            <a:xfrm>
              <a:off x="4513839" y="1450777"/>
              <a:ext cx="3312665" cy="4351482"/>
              <a:chOff x="4513839" y="1450777"/>
              <a:chExt cx="3312665" cy="435148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8E13493-8169-B138-36AA-E1963228B7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75207"/>
              <a:stretch/>
            </p:blipFill>
            <p:spPr>
              <a:xfrm>
                <a:off x="4547560" y="4594301"/>
                <a:ext cx="3209841" cy="1071149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89C3EA7D-5319-CFD0-C273-42B4797444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alphaModFix amt="9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285"/>
              <a:stretch/>
            </p:blipFill>
            <p:spPr>
              <a:xfrm>
                <a:off x="4513839" y="1450777"/>
                <a:ext cx="3312665" cy="326781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34F63D0-142C-7071-AAAB-71CB903F9AA4}"/>
                  </a:ext>
                </a:extLst>
              </p:cNvPr>
              <p:cNvSpPr txBox="1"/>
              <p:nvPr/>
            </p:nvSpPr>
            <p:spPr>
              <a:xfrm>
                <a:off x="5709987" y="5057339"/>
                <a:ext cx="1002904" cy="523220"/>
              </a:xfrm>
              <a:prstGeom prst="rect">
                <a:avLst/>
              </a:prstGeom>
              <a:solidFill>
                <a:srgbClr val="B7DDE8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/>
                  <a:t>Arduino</a:t>
                </a:r>
              </a:p>
              <a:p>
                <a:pPr algn="ctr"/>
                <a:r>
                  <a:rPr lang="en-US" altLang="zh-CN" sz="1400" b="1" dirty="0"/>
                  <a:t>Due</a:t>
                </a:r>
                <a:endParaRPr lang="zh-CN" altLang="en-US" sz="1400" b="1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3A481AF-880D-802D-A70A-2F2F397214F1}"/>
                  </a:ext>
                </a:extLst>
              </p:cNvPr>
              <p:cNvSpPr txBox="1"/>
              <p:nvPr/>
            </p:nvSpPr>
            <p:spPr>
              <a:xfrm rot="16200000">
                <a:off x="7249571" y="5325205"/>
                <a:ext cx="646329" cy="30777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/>
                  <a:t>VCC</a:t>
                </a:r>
                <a:endParaRPr lang="zh-CN" altLang="en-US" sz="1400" b="1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647281-0D19-72F9-8EEA-A649A78010B3}"/>
                  </a:ext>
                </a:extLst>
              </p:cNvPr>
              <p:cNvSpPr txBox="1"/>
              <p:nvPr/>
            </p:nvSpPr>
            <p:spPr>
              <a:xfrm rot="16200000">
                <a:off x="6786780" y="5325205"/>
                <a:ext cx="646330" cy="3077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/>
                  <a:t>GND</a:t>
                </a:r>
                <a:endParaRPr lang="zh-CN" altLang="en-US" sz="14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A49BDE-69CF-1CA5-7D06-3E207E5FD62D}"/>
                  </a:ext>
                </a:extLst>
              </p:cNvPr>
              <p:cNvSpPr txBox="1"/>
              <p:nvPr/>
            </p:nvSpPr>
            <p:spPr>
              <a:xfrm rot="16200000">
                <a:off x="4810218" y="5325205"/>
                <a:ext cx="646330" cy="3077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/>
                  <a:t>USB</a:t>
                </a:r>
                <a:endParaRPr lang="zh-CN" altLang="en-US" sz="1400" b="1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24471C-D98A-3309-1E8C-B571B58252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3471" y="5470154"/>
                <a:ext cx="406516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FF88494-15B1-6A9C-4FD8-878DFBF6FC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1897" y="4717400"/>
                <a:ext cx="0" cy="343827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B2104F96-ADB3-85F6-8E76-7F2D8010C4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3073" y="4717400"/>
                <a:ext cx="0" cy="343827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BC08B43-FF03-3266-6608-F7FA9A322D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2414" y="4717400"/>
                <a:ext cx="0" cy="343827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19F925-639B-ED66-8BCC-6968C1F08CA5}"/>
                  </a:ext>
                </a:extLst>
              </p:cNvPr>
              <p:cNvSpPr txBox="1"/>
              <p:nvPr/>
            </p:nvSpPr>
            <p:spPr>
              <a:xfrm>
                <a:off x="4999524" y="4723087"/>
                <a:ext cx="9230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Digital I/O</a:t>
                </a:r>
                <a:endParaRPr lang="zh-CN" altLang="en-US" sz="14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3DD7F08-CEE0-6126-F180-267D0BFE8249}"/>
                </a:ext>
              </a:extLst>
            </p:cNvPr>
            <p:cNvSpPr/>
            <p:nvPr/>
          </p:nvSpPr>
          <p:spPr>
            <a:xfrm>
              <a:off x="4584337" y="1546133"/>
              <a:ext cx="3177558" cy="31438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E0E2A1FC-A0A3-29B5-C4EA-FE1299C0865D}"/>
              </a:ext>
            </a:extLst>
          </p:cNvPr>
          <p:cNvSpPr txBox="1"/>
          <p:nvPr/>
        </p:nvSpPr>
        <p:spPr>
          <a:xfrm>
            <a:off x="883212" y="6179980"/>
            <a:ext cx="330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Array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Front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View</a:t>
            </a:r>
            <a:endParaRPr lang="en-US" sz="14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DF895CA-AF11-504F-3F94-8D2119743DD7}"/>
              </a:ext>
            </a:extLst>
          </p:cNvPr>
          <p:cNvSpPr/>
          <p:nvPr/>
        </p:nvSpPr>
        <p:spPr>
          <a:xfrm>
            <a:off x="4110040" y="1165534"/>
            <a:ext cx="252621" cy="567485"/>
          </a:xfrm>
          <a:prstGeom prst="rect">
            <a:avLst/>
          </a:prstGeom>
          <a:noFill/>
          <a:ln w="19050">
            <a:solidFill>
              <a:srgbClr val="1616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11691A-23E7-A2A5-BA59-85FABBC7554A}"/>
              </a:ext>
            </a:extLst>
          </p:cNvPr>
          <p:cNvSpPr txBox="1"/>
          <p:nvPr/>
        </p:nvSpPr>
        <p:spPr>
          <a:xfrm>
            <a:off x="4087103" y="1305770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</a:t>
            </a:r>
            <a:endParaRPr lang="zh-CN" altLang="en-US" sz="14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B80A967-65F5-21A9-5EE2-75A5F59A42D9}"/>
              </a:ext>
            </a:extLst>
          </p:cNvPr>
          <p:cNvSpPr/>
          <p:nvPr/>
        </p:nvSpPr>
        <p:spPr>
          <a:xfrm>
            <a:off x="4110040" y="1784509"/>
            <a:ext cx="252621" cy="567485"/>
          </a:xfrm>
          <a:prstGeom prst="rect">
            <a:avLst/>
          </a:prstGeom>
          <a:noFill/>
          <a:ln w="19050">
            <a:solidFill>
              <a:srgbClr val="1616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733D8D-86E2-EAC1-FD4F-085223B7B2FA}"/>
              </a:ext>
            </a:extLst>
          </p:cNvPr>
          <p:cNvSpPr/>
          <p:nvPr/>
        </p:nvSpPr>
        <p:spPr>
          <a:xfrm>
            <a:off x="4110039" y="2403484"/>
            <a:ext cx="252621" cy="567485"/>
          </a:xfrm>
          <a:prstGeom prst="rect">
            <a:avLst/>
          </a:prstGeom>
          <a:noFill/>
          <a:ln w="19050">
            <a:solidFill>
              <a:srgbClr val="1616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2EF7990-9A91-4DD4-2400-2683F3500082}"/>
              </a:ext>
            </a:extLst>
          </p:cNvPr>
          <p:cNvSpPr/>
          <p:nvPr/>
        </p:nvSpPr>
        <p:spPr>
          <a:xfrm>
            <a:off x="4110038" y="3013068"/>
            <a:ext cx="252621" cy="567485"/>
          </a:xfrm>
          <a:prstGeom prst="rect">
            <a:avLst/>
          </a:prstGeom>
          <a:noFill/>
          <a:ln w="19050">
            <a:solidFill>
              <a:srgbClr val="1616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60AA98-645A-AE77-E08B-B98E561E228D}"/>
              </a:ext>
            </a:extLst>
          </p:cNvPr>
          <p:cNvSpPr/>
          <p:nvPr/>
        </p:nvSpPr>
        <p:spPr>
          <a:xfrm>
            <a:off x="4110520" y="3615592"/>
            <a:ext cx="252621" cy="567485"/>
          </a:xfrm>
          <a:prstGeom prst="rect">
            <a:avLst/>
          </a:prstGeom>
          <a:noFill/>
          <a:ln w="19050">
            <a:solidFill>
              <a:srgbClr val="1616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D2D9DEF-6DBF-5503-66E9-23C2ABC42934}"/>
              </a:ext>
            </a:extLst>
          </p:cNvPr>
          <p:cNvSpPr/>
          <p:nvPr/>
        </p:nvSpPr>
        <p:spPr>
          <a:xfrm>
            <a:off x="4110520" y="4225043"/>
            <a:ext cx="252621" cy="567485"/>
          </a:xfrm>
          <a:prstGeom prst="rect">
            <a:avLst/>
          </a:prstGeom>
          <a:noFill/>
          <a:ln w="19050">
            <a:solidFill>
              <a:srgbClr val="1616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30B5610-C8C5-0E20-9CA2-437DE6FF4136}"/>
              </a:ext>
            </a:extLst>
          </p:cNvPr>
          <p:cNvSpPr/>
          <p:nvPr/>
        </p:nvSpPr>
        <p:spPr>
          <a:xfrm>
            <a:off x="3815230" y="1165534"/>
            <a:ext cx="252621" cy="567485"/>
          </a:xfrm>
          <a:prstGeom prst="rect">
            <a:avLst/>
          </a:prstGeom>
          <a:noFill/>
          <a:ln w="19050">
            <a:solidFill>
              <a:srgbClr val="1616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B9E4A8-73C6-3BB4-7C2F-4E5A4C6273EE}"/>
              </a:ext>
            </a:extLst>
          </p:cNvPr>
          <p:cNvSpPr/>
          <p:nvPr/>
        </p:nvSpPr>
        <p:spPr>
          <a:xfrm>
            <a:off x="3815230" y="1784509"/>
            <a:ext cx="252621" cy="567485"/>
          </a:xfrm>
          <a:prstGeom prst="rect">
            <a:avLst/>
          </a:prstGeom>
          <a:noFill/>
          <a:ln w="19050">
            <a:solidFill>
              <a:srgbClr val="1616D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5C4CC97-C82C-3BF7-F141-E6F2986389BC}"/>
              </a:ext>
            </a:extLst>
          </p:cNvPr>
          <p:cNvSpPr/>
          <p:nvPr/>
        </p:nvSpPr>
        <p:spPr>
          <a:xfrm>
            <a:off x="3815229" y="240348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AD4746-766F-6F23-6F5E-BE8D75D59502}"/>
              </a:ext>
            </a:extLst>
          </p:cNvPr>
          <p:cNvSpPr/>
          <p:nvPr/>
        </p:nvSpPr>
        <p:spPr>
          <a:xfrm>
            <a:off x="3815228" y="30130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1B0F767-2C39-DD8C-09CC-8603309096FC}"/>
              </a:ext>
            </a:extLst>
          </p:cNvPr>
          <p:cNvSpPr/>
          <p:nvPr/>
        </p:nvSpPr>
        <p:spPr>
          <a:xfrm>
            <a:off x="3815710" y="361559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6706FF-F282-639C-3AF9-ED010B94AC2C}"/>
              </a:ext>
            </a:extLst>
          </p:cNvPr>
          <p:cNvSpPr/>
          <p:nvPr/>
        </p:nvSpPr>
        <p:spPr>
          <a:xfrm>
            <a:off x="3815710" y="42250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2ADD8A5-3E05-3DFF-0572-D3B763E51422}"/>
              </a:ext>
            </a:extLst>
          </p:cNvPr>
          <p:cNvSpPr/>
          <p:nvPr/>
        </p:nvSpPr>
        <p:spPr>
          <a:xfrm>
            <a:off x="3507603" y="116553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1D9C7F1-C45F-65C6-3990-BF8295A1B0F7}"/>
              </a:ext>
            </a:extLst>
          </p:cNvPr>
          <p:cNvSpPr/>
          <p:nvPr/>
        </p:nvSpPr>
        <p:spPr>
          <a:xfrm>
            <a:off x="3507603" y="1784509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C363DE-4211-159E-8565-FF3A21883FCB}"/>
              </a:ext>
            </a:extLst>
          </p:cNvPr>
          <p:cNvSpPr/>
          <p:nvPr/>
        </p:nvSpPr>
        <p:spPr>
          <a:xfrm>
            <a:off x="3507602" y="240348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0CB475-1469-DC1C-5D38-3DCFBABCFB65}"/>
              </a:ext>
            </a:extLst>
          </p:cNvPr>
          <p:cNvSpPr/>
          <p:nvPr/>
        </p:nvSpPr>
        <p:spPr>
          <a:xfrm>
            <a:off x="3507601" y="30130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C9F65CB-6B66-F2D1-9CC7-8BACAA7A1F10}"/>
              </a:ext>
            </a:extLst>
          </p:cNvPr>
          <p:cNvSpPr/>
          <p:nvPr/>
        </p:nvSpPr>
        <p:spPr>
          <a:xfrm>
            <a:off x="3508083" y="361559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0EDE60-DD69-3C7E-1ECA-15E3DAFD004C}"/>
              </a:ext>
            </a:extLst>
          </p:cNvPr>
          <p:cNvSpPr/>
          <p:nvPr/>
        </p:nvSpPr>
        <p:spPr>
          <a:xfrm>
            <a:off x="3508083" y="42250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E3C45AB-6418-E9D6-AB0B-E5C5CB550077}"/>
              </a:ext>
            </a:extLst>
          </p:cNvPr>
          <p:cNvSpPr/>
          <p:nvPr/>
        </p:nvSpPr>
        <p:spPr>
          <a:xfrm>
            <a:off x="3201192" y="116553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030F3E-E04A-CCE8-6D39-42949E8DAAE3}"/>
              </a:ext>
            </a:extLst>
          </p:cNvPr>
          <p:cNvSpPr/>
          <p:nvPr/>
        </p:nvSpPr>
        <p:spPr>
          <a:xfrm>
            <a:off x="3201192" y="1784509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650412-63D5-23F5-5B47-CF6F437A4A1F}"/>
              </a:ext>
            </a:extLst>
          </p:cNvPr>
          <p:cNvSpPr/>
          <p:nvPr/>
        </p:nvSpPr>
        <p:spPr>
          <a:xfrm>
            <a:off x="3201191" y="240348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C0789A-9A0D-3AF9-34D4-0A9B8D4D76AE}"/>
              </a:ext>
            </a:extLst>
          </p:cNvPr>
          <p:cNvSpPr/>
          <p:nvPr/>
        </p:nvSpPr>
        <p:spPr>
          <a:xfrm>
            <a:off x="3201190" y="30130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08466C-AC34-05A7-1C67-7301AD6EBC15}"/>
              </a:ext>
            </a:extLst>
          </p:cNvPr>
          <p:cNvSpPr/>
          <p:nvPr/>
        </p:nvSpPr>
        <p:spPr>
          <a:xfrm>
            <a:off x="3201672" y="361559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13C4395-CD66-E3C4-312E-77D13F8C12AD}"/>
              </a:ext>
            </a:extLst>
          </p:cNvPr>
          <p:cNvSpPr/>
          <p:nvPr/>
        </p:nvSpPr>
        <p:spPr>
          <a:xfrm>
            <a:off x="3201672" y="42250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4AA5D81-7700-DA62-C10F-905769C56D80}"/>
              </a:ext>
            </a:extLst>
          </p:cNvPr>
          <p:cNvSpPr/>
          <p:nvPr/>
        </p:nvSpPr>
        <p:spPr>
          <a:xfrm>
            <a:off x="2906382" y="116553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1312A30-835E-7387-A755-9C4F0D4BCB8E}"/>
              </a:ext>
            </a:extLst>
          </p:cNvPr>
          <p:cNvSpPr/>
          <p:nvPr/>
        </p:nvSpPr>
        <p:spPr>
          <a:xfrm>
            <a:off x="2906382" y="1784509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A8BE798-A096-6158-9385-EECD7F64D1D8}"/>
              </a:ext>
            </a:extLst>
          </p:cNvPr>
          <p:cNvSpPr/>
          <p:nvPr/>
        </p:nvSpPr>
        <p:spPr>
          <a:xfrm>
            <a:off x="2906381" y="240348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82E5F76-01C5-4183-7A97-FFCF446062C5}"/>
              </a:ext>
            </a:extLst>
          </p:cNvPr>
          <p:cNvSpPr/>
          <p:nvPr/>
        </p:nvSpPr>
        <p:spPr>
          <a:xfrm>
            <a:off x="2906380" y="30130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BE2379B-EE90-0AFA-8EA8-2DE6509D9451}"/>
              </a:ext>
            </a:extLst>
          </p:cNvPr>
          <p:cNvSpPr/>
          <p:nvPr/>
        </p:nvSpPr>
        <p:spPr>
          <a:xfrm>
            <a:off x="2906862" y="361559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DCC1D97E-FDEA-5DF7-C2F2-80EB44CE8672}"/>
              </a:ext>
            </a:extLst>
          </p:cNvPr>
          <p:cNvSpPr/>
          <p:nvPr/>
        </p:nvSpPr>
        <p:spPr>
          <a:xfrm>
            <a:off x="2906862" y="42250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5982C68-F5D8-9FFC-D4D7-94CC119A05B0}"/>
              </a:ext>
            </a:extLst>
          </p:cNvPr>
          <p:cNvSpPr/>
          <p:nvPr/>
        </p:nvSpPr>
        <p:spPr>
          <a:xfrm>
            <a:off x="2598755" y="116553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209645E-9861-AAE2-CEE1-59BF3DE7CB8C}"/>
              </a:ext>
            </a:extLst>
          </p:cNvPr>
          <p:cNvSpPr/>
          <p:nvPr/>
        </p:nvSpPr>
        <p:spPr>
          <a:xfrm>
            <a:off x="2598755" y="1784509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7A5DAD-BC05-1EC3-3E04-323F9E5C96A6}"/>
              </a:ext>
            </a:extLst>
          </p:cNvPr>
          <p:cNvSpPr/>
          <p:nvPr/>
        </p:nvSpPr>
        <p:spPr>
          <a:xfrm>
            <a:off x="2598754" y="2403484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14B19A0-8C9F-80C5-3742-D88693325CF9}"/>
              </a:ext>
            </a:extLst>
          </p:cNvPr>
          <p:cNvSpPr/>
          <p:nvPr/>
        </p:nvSpPr>
        <p:spPr>
          <a:xfrm>
            <a:off x="2598753" y="30130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8D2E1DD-83CF-8EDC-4268-3F89678894FC}"/>
              </a:ext>
            </a:extLst>
          </p:cNvPr>
          <p:cNvSpPr/>
          <p:nvPr/>
        </p:nvSpPr>
        <p:spPr>
          <a:xfrm>
            <a:off x="2599235" y="361559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6B6B23F-13F0-4032-CE57-082A16C104E0}"/>
              </a:ext>
            </a:extLst>
          </p:cNvPr>
          <p:cNvSpPr/>
          <p:nvPr/>
        </p:nvSpPr>
        <p:spPr>
          <a:xfrm>
            <a:off x="2592092" y="42250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8A47EA7-DB5D-4F9A-E3EA-D900FF4C504F}"/>
              </a:ext>
            </a:extLst>
          </p:cNvPr>
          <p:cNvSpPr/>
          <p:nvPr/>
        </p:nvSpPr>
        <p:spPr>
          <a:xfrm>
            <a:off x="2277652" y="117479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726C988-2323-362F-DCEC-1F05A433E653}"/>
              </a:ext>
            </a:extLst>
          </p:cNvPr>
          <p:cNvSpPr/>
          <p:nvPr/>
        </p:nvSpPr>
        <p:spPr>
          <a:xfrm>
            <a:off x="2277652" y="17937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E272A02-18A8-A01F-1367-2EE2A4CCB52A}"/>
              </a:ext>
            </a:extLst>
          </p:cNvPr>
          <p:cNvSpPr/>
          <p:nvPr/>
        </p:nvSpPr>
        <p:spPr>
          <a:xfrm>
            <a:off x="2277651" y="24127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70B8D7-BE73-7BE6-86AC-CF7165427B26}"/>
              </a:ext>
            </a:extLst>
          </p:cNvPr>
          <p:cNvSpPr/>
          <p:nvPr/>
        </p:nvSpPr>
        <p:spPr>
          <a:xfrm>
            <a:off x="2277650" y="3022327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A83A055-5472-1279-C080-D339654164DA}"/>
              </a:ext>
            </a:extLst>
          </p:cNvPr>
          <p:cNvSpPr/>
          <p:nvPr/>
        </p:nvSpPr>
        <p:spPr>
          <a:xfrm>
            <a:off x="2278132" y="3624851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4FB68B1-1EF2-FD99-FD13-454790B92065}"/>
              </a:ext>
            </a:extLst>
          </p:cNvPr>
          <p:cNvSpPr/>
          <p:nvPr/>
        </p:nvSpPr>
        <p:spPr>
          <a:xfrm>
            <a:off x="2278132" y="423430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3DB8254-A0B1-B741-E0AD-499DBE2FC06C}"/>
              </a:ext>
            </a:extLst>
          </p:cNvPr>
          <p:cNvSpPr/>
          <p:nvPr/>
        </p:nvSpPr>
        <p:spPr>
          <a:xfrm>
            <a:off x="1982842" y="117479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B4E1E17-CC15-86E7-B6B0-40D67D0A7E9A}"/>
              </a:ext>
            </a:extLst>
          </p:cNvPr>
          <p:cNvSpPr/>
          <p:nvPr/>
        </p:nvSpPr>
        <p:spPr>
          <a:xfrm>
            <a:off x="1982842" y="17937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3A03068-2E6F-2661-CB7C-56EC1E801358}"/>
              </a:ext>
            </a:extLst>
          </p:cNvPr>
          <p:cNvSpPr/>
          <p:nvPr/>
        </p:nvSpPr>
        <p:spPr>
          <a:xfrm>
            <a:off x="1982841" y="24127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7E478A6D-A0B8-598B-A37D-2C02BDD0A5DD}"/>
              </a:ext>
            </a:extLst>
          </p:cNvPr>
          <p:cNvSpPr/>
          <p:nvPr/>
        </p:nvSpPr>
        <p:spPr>
          <a:xfrm>
            <a:off x="1982840" y="3022327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0269CD2-52E3-B7E0-A86C-8CCABCE098A7}"/>
              </a:ext>
            </a:extLst>
          </p:cNvPr>
          <p:cNvSpPr/>
          <p:nvPr/>
        </p:nvSpPr>
        <p:spPr>
          <a:xfrm>
            <a:off x="1983322" y="3624851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94E40DF-E61D-D25B-4A28-2E9B6895216E}"/>
              </a:ext>
            </a:extLst>
          </p:cNvPr>
          <p:cNvSpPr/>
          <p:nvPr/>
        </p:nvSpPr>
        <p:spPr>
          <a:xfrm>
            <a:off x="1983322" y="423430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F3CE92F-7FE3-C72B-71B8-1F182839B6D0}"/>
              </a:ext>
            </a:extLst>
          </p:cNvPr>
          <p:cNvSpPr/>
          <p:nvPr/>
        </p:nvSpPr>
        <p:spPr>
          <a:xfrm>
            <a:off x="1675215" y="117479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65EB3F3-C7BA-289C-28A7-B4AD52DC11DE}"/>
              </a:ext>
            </a:extLst>
          </p:cNvPr>
          <p:cNvSpPr/>
          <p:nvPr/>
        </p:nvSpPr>
        <p:spPr>
          <a:xfrm>
            <a:off x="1675215" y="17937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30A7CBB-4133-F1FE-62D1-03C5EC4980DA}"/>
              </a:ext>
            </a:extLst>
          </p:cNvPr>
          <p:cNvSpPr/>
          <p:nvPr/>
        </p:nvSpPr>
        <p:spPr>
          <a:xfrm>
            <a:off x="1675214" y="24127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E339F49-C3C9-A41E-F311-81389BE2AA4B}"/>
              </a:ext>
            </a:extLst>
          </p:cNvPr>
          <p:cNvSpPr/>
          <p:nvPr/>
        </p:nvSpPr>
        <p:spPr>
          <a:xfrm>
            <a:off x="1675213" y="3022327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D455256-FBB1-61C7-3676-C3F5CBF0A593}"/>
              </a:ext>
            </a:extLst>
          </p:cNvPr>
          <p:cNvSpPr/>
          <p:nvPr/>
        </p:nvSpPr>
        <p:spPr>
          <a:xfrm>
            <a:off x="1675695" y="3624851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3625B97-FC8B-1BB2-9F1A-25606BC11FE6}"/>
              </a:ext>
            </a:extLst>
          </p:cNvPr>
          <p:cNvSpPr/>
          <p:nvPr/>
        </p:nvSpPr>
        <p:spPr>
          <a:xfrm>
            <a:off x="1675695" y="423430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970AA1D-4EC5-3C6C-90C5-4CCC276D0C70}"/>
              </a:ext>
            </a:extLst>
          </p:cNvPr>
          <p:cNvSpPr/>
          <p:nvPr/>
        </p:nvSpPr>
        <p:spPr>
          <a:xfrm>
            <a:off x="1368804" y="117479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B16DE3C-3E49-A877-FA74-7DC943F3C821}"/>
              </a:ext>
            </a:extLst>
          </p:cNvPr>
          <p:cNvSpPr/>
          <p:nvPr/>
        </p:nvSpPr>
        <p:spPr>
          <a:xfrm>
            <a:off x="1368804" y="17937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15A0C2C-F2DF-E961-9CE1-754C79D124C7}"/>
              </a:ext>
            </a:extLst>
          </p:cNvPr>
          <p:cNvSpPr/>
          <p:nvPr/>
        </p:nvSpPr>
        <p:spPr>
          <a:xfrm>
            <a:off x="1368803" y="24127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74E3AB28-DD0E-5C4A-CA9E-B4178339279B}"/>
              </a:ext>
            </a:extLst>
          </p:cNvPr>
          <p:cNvSpPr/>
          <p:nvPr/>
        </p:nvSpPr>
        <p:spPr>
          <a:xfrm>
            <a:off x="1368802" y="3022327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25E08F7-FAF7-0A96-B844-1101F3142170}"/>
              </a:ext>
            </a:extLst>
          </p:cNvPr>
          <p:cNvSpPr/>
          <p:nvPr/>
        </p:nvSpPr>
        <p:spPr>
          <a:xfrm>
            <a:off x="1369284" y="3624851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485E38B-8D4B-3686-B6AC-6B51CF22D86E}"/>
              </a:ext>
            </a:extLst>
          </p:cNvPr>
          <p:cNvSpPr/>
          <p:nvPr/>
        </p:nvSpPr>
        <p:spPr>
          <a:xfrm>
            <a:off x="1369284" y="423430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FBB768E-7FD5-EFB8-F2D1-E38235A42FA2}"/>
              </a:ext>
            </a:extLst>
          </p:cNvPr>
          <p:cNvSpPr/>
          <p:nvPr/>
        </p:nvSpPr>
        <p:spPr>
          <a:xfrm>
            <a:off x="1073994" y="117479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D7598C6-E1E9-E1D9-32C4-449C72F11F72}"/>
              </a:ext>
            </a:extLst>
          </p:cNvPr>
          <p:cNvSpPr/>
          <p:nvPr/>
        </p:nvSpPr>
        <p:spPr>
          <a:xfrm>
            <a:off x="1073994" y="17937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2E32298-5554-0CC7-D333-8DC4A017EB0D}"/>
              </a:ext>
            </a:extLst>
          </p:cNvPr>
          <p:cNvSpPr/>
          <p:nvPr/>
        </p:nvSpPr>
        <p:spPr>
          <a:xfrm>
            <a:off x="1073993" y="24127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894F866-6D50-EAC6-4874-1B3584806EF5}"/>
              </a:ext>
            </a:extLst>
          </p:cNvPr>
          <p:cNvSpPr/>
          <p:nvPr/>
        </p:nvSpPr>
        <p:spPr>
          <a:xfrm>
            <a:off x="1073992" y="3022327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4AE4759-B704-D35C-F0C8-AB51A6027D1F}"/>
              </a:ext>
            </a:extLst>
          </p:cNvPr>
          <p:cNvSpPr/>
          <p:nvPr/>
        </p:nvSpPr>
        <p:spPr>
          <a:xfrm>
            <a:off x="1074474" y="3624851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E5F3333-1FBA-DD69-6B74-3AD7F62F2FE5}"/>
              </a:ext>
            </a:extLst>
          </p:cNvPr>
          <p:cNvSpPr/>
          <p:nvPr/>
        </p:nvSpPr>
        <p:spPr>
          <a:xfrm>
            <a:off x="1074474" y="423430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4A0780B-8C9A-355B-DEA9-71D4982CF3BD}"/>
              </a:ext>
            </a:extLst>
          </p:cNvPr>
          <p:cNvSpPr/>
          <p:nvPr/>
        </p:nvSpPr>
        <p:spPr>
          <a:xfrm>
            <a:off x="766367" y="117479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87D24CE-3786-FBF8-48A3-C0D6A670D6E5}"/>
              </a:ext>
            </a:extLst>
          </p:cNvPr>
          <p:cNvSpPr/>
          <p:nvPr/>
        </p:nvSpPr>
        <p:spPr>
          <a:xfrm>
            <a:off x="766367" y="1793768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EE369C9-35A2-D4F0-DDB2-6E6831108055}"/>
              </a:ext>
            </a:extLst>
          </p:cNvPr>
          <p:cNvSpPr/>
          <p:nvPr/>
        </p:nvSpPr>
        <p:spPr>
          <a:xfrm>
            <a:off x="766366" y="2412743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687940B-4DF0-8AF9-FB56-BB6B14D22895}"/>
              </a:ext>
            </a:extLst>
          </p:cNvPr>
          <p:cNvSpPr/>
          <p:nvPr/>
        </p:nvSpPr>
        <p:spPr>
          <a:xfrm>
            <a:off x="766365" y="3022327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CB4D993-6303-AAD1-C1B6-20C50EB1DAF6}"/>
              </a:ext>
            </a:extLst>
          </p:cNvPr>
          <p:cNvSpPr/>
          <p:nvPr/>
        </p:nvSpPr>
        <p:spPr>
          <a:xfrm>
            <a:off x="766847" y="3624851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66C506AE-DC1D-0EFF-7889-839C3076CFEF}"/>
              </a:ext>
            </a:extLst>
          </p:cNvPr>
          <p:cNvSpPr/>
          <p:nvPr/>
        </p:nvSpPr>
        <p:spPr>
          <a:xfrm>
            <a:off x="759704" y="4234302"/>
            <a:ext cx="252621" cy="56748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11B7B36-215B-0254-1A29-E7E9FAA54852}"/>
              </a:ext>
            </a:extLst>
          </p:cNvPr>
          <p:cNvSpPr txBox="1"/>
          <p:nvPr/>
        </p:nvSpPr>
        <p:spPr>
          <a:xfrm>
            <a:off x="4087103" y="1915170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2</a:t>
            </a:r>
            <a:endParaRPr lang="zh-CN" altLang="en-US" sz="1400" b="1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9B40653-6341-E103-A2B7-D8722EF9E6E1}"/>
              </a:ext>
            </a:extLst>
          </p:cNvPr>
          <p:cNvSpPr txBox="1"/>
          <p:nvPr/>
        </p:nvSpPr>
        <p:spPr>
          <a:xfrm>
            <a:off x="4092719" y="2559793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3</a:t>
            </a:r>
            <a:endParaRPr lang="zh-CN" altLang="en-US" sz="14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A7E7190-7B2B-325D-3586-0C696D1F6DC8}"/>
              </a:ext>
            </a:extLst>
          </p:cNvPr>
          <p:cNvSpPr txBox="1"/>
          <p:nvPr/>
        </p:nvSpPr>
        <p:spPr>
          <a:xfrm>
            <a:off x="4099091" y="3147386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4</a:t>
            </a:r>
            <a:endParaRPr lang="zh-CN" altLang="en-US" sz="14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9A39FE8-5F27-126B-CBCF-D784574799C0}"/>
              </a:ext>
            </a:extLst>
          </p:cNvPr>
          <p:cNvSpPr txBox="1"/>
          <p:nvPr/>
        </p:nvSpPr>
        <p:spPr>
          <a:xfrm>
            <a:off x="4110520" y="3745445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5</a:t>
            </a:r>
            <a:endParaRPr lang="zh-CN" altLang="en-US" sz="14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1B837F06-9E69-D2CC-5145-82E618B728BF}"/>
              </a:ext>
            </a:extLst>
          </p:cNvPr>
          <p:cNvSpPr txBox="1"/>
          <p:nvPr/>
        </p:nvSpPr>
        <p:spPr>
          <a:xfrm>
            <a:off x="4101484" y="4358421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</a:t>
            </a:r>
            <a:endParaRPr lang="zh-CN" altLang="en-US" sz="14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C077947-64E9-135B-C3ED-309DFCC656AE}"/>
              </a:ext>
            </a:extLst>
          </p:cNvPr>
          <p:cNvSpPr txBox="1"/>
          <p:nvPr/>
        </p:nvSpPr>
        <p:spPr>
          <a:xfrm>
            <a:off x="3807799" y="1304281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</a:t>
            </a:r>
            <a:endParaRPr lang="zh-CN" altLang="en-US" sz="14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A40AFF8-527E-2EEA-EEAA-3A9684B96F55}"/>
              </a:ext>
            </a:extLst>
          </p:cNvPr>
          <p:cNvSpPr txBox="1"/>
          <p:nvPr/>
        </p:nvSpPr>
        <p:spPr>
          <a:xfrm>
            <a:off x="3807799" y="1913681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8</a:t>
            </a:r>
            <a:endParaRPr lang="zh-CN" altLang="en-US" sz="1400" b="1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01B3A4-329E-29EC-95B3-F30B679EBD2C}"/>
              </a:ext>
            </a:extLst>
          </p:cNvPr>
          <p:cNvSpPr txBox="1"/>
          <p:nvPr/>
        </p:nvSpPr>
        <p:spPr>
          <a:xfrm>
            <a:off x="3813415" y="2549512"/>
            <a:ext cx="27603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9</a:t>
            </a:r>
            <a:endParaRPr lang="zh-CN" altLang="en-US" sz="1400" b="1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969C5AA-DE94-2C07-D2C3-CE879870CCBE}"/>
              </a:ext>
            </a:extLst>
          </p:cNvPr>
          <p:cNvSpPr txBox="1"/>
          <p:nvPr/>
        </p:nvSpPr>
        <p:spPr>
          <a:xfrm>
            <a:off x="3758243" y="3145897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10</a:t>
            </a:r>
            <a:endParaRPr lang="zh-CN" altLang="en-US" sz="1400" b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982188D6-DC54-47BE-87A4-6EDDA95A929B}"/>
              </a:ext>
            </a:extLst>
          </p:cNvPr>
          <p:cNvSpPr txBox="1"/>
          <p:nvPr/>
        </p:nvSpPr>
        <p:spPr>
          <a:xfrm>
            <a:off x="3760880" y="3743956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11</a:t>
            </a:r>
            <a:endParaRPr lang="zh-CN" altLang="en-US" sz="1400" b="1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AF91FAF-3BFB-657B-2432-A11E9AE97311}"/>
              </a:ext>
            </a:extLst>
          </p:cNvPr>
          <p:cNvSpPr txBox="1"/>
          <p:nvPr/>
        </p:nvSpPr>
        <p:spPr>
          <a:xfrm>
            <a:off x="3760636" y="4356932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12</a:t>
            </a:r>
            <a:endParaRPr lang="zh-CN" altLang="en-US" sz="1400" b="1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435CA9E-7C42-1440-7F32-707AC001AC75}"/>
              </a:ext>
            </a:extLst>
          </p:cNvPr>
          <p:cNvSpPr txBox="1"/>
          <p:nvPr/>
        </p:nvSpPr>
        <p:spPr>
          <a:xfrm>
            <a:off x="3447820" y="1305770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13</a:t>
            </a:r>
            <a:endParaRPr lang="zh-CN" altLang="en-US" sz="1400" b="1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1EED255-B687-63D0-43BA-FA65D42687B4}"/>
              </a:ext>
            </a:extLst>
          </p:cNvPr>
          <p:cNvSpPr txBox="1"/>
          <p:nvPr/>
        </p:nvSpPr>
        <p:spPr>
          <a:xfrm>
            <a:off x="3440391" y="1915170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14</a:t>
            </a:r>
            <a:endParaRPr lang="zh-CN" altLang="en-US" sz="14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72C22AA-95D1-8053-10CA-2BB45449477D}"/>
              </a:ext>
            </a:extLst>
          </p:cNvPr>
          <p:cNvSpPr txBox="1"/>
          <p:nvPr/>
        </p:nvSpPr>
        <p:spPr>
          <a:xfrm>
            <a:off x="3445217" y="2543334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15</a:t>
            </a:r>
            <a:endParaRPr lang="zh-CN" altLang="en-US" sz="1400" b="1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F76E1DF-5A63-968B-8505-661F8EE6B2D2}"/>
              </a:ext>
            </a:extLst>
          </p:cNvPr>
          <p:cNvSpPr txBox="1"/>
          <p:nvPr/>
        </p:nvSpPr>
        <p:spPr>
          <a:xfrm>
            <a:off x="3443130" y="3130927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16</a:t>
            </a:r>
            <a:endParaRPr lang="zh-CN" altLang="en-US" sz="1400" b="1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702BC24-55D3-02E6-4378-E4CE9C165F7B}"/>
              </a:ext>
            </a:extLst>
          </p:cNvPr>
          <p:cNvSpPr txBox="1"/>
          <p:nvPr/>
        </p:nvSpPr>
        <p:spPr>
          <a:xfrm>
            <a:off x="693557" y="2526461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69</a:t>
            </a:r>
            <a:endParaRPr lang="zh-CN" altLang="en-US" sz="1400" b="1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227217F-724F-58CA-0B5F-F1C38C6252F2}"/>
              </a:ext>
            </a:extLst>
          </p:cNvPr>
          <p:cNvSpPr txBox="1"/>
          <p:nvPr/>
        </p:nvSpPr>
        <p:spPr>
          <a:xfrm>
            <a:off x="709124" y="3138037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70</a:t>
            </a:r>
            <a:endParaRPr lang="zh-CN" altLang="en-US" sz="1400" b="1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F791356-2CE6-EFB5-AABC-D262F5E6DB56}"/>
              </a:ext>
            </a:extLst>
          </p:cNvPr>
          <p:cNvSpPr txBox="1"/>
          <p:nvPr/>
        </p:nvSpPr>
        <p:spPr>
          <a:xfrm>
            <a:off x="709124" y="3745445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71</a:t>
            </a:r>
            <a:endParaRPr lang="zh-CN" altLang="en-US" sz="1400" b="1" dirty="0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20ACAA1-A4A0-FD63-185F-074F6DCD7B45}"/>
              </a:ext>
            </a:extLst>
          </p:cNvPr>
          <p:cNvSpPr txBox="1"/>
          <p:nvPr/>
        </p:nvSpPr>
        <p:spPr>
          <a:xfrm>
            <a:off x="702926" y="4348897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72</a:t>
            </a:r>
            <a:endParaRPr lang="zh-CN" altLang="en-US" sz="1400" b="1" dirty="0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DF09766A-E0F3-FA50-50E6-CA9609340D86}"/>
              </a:ext>
            </a:extLst>
          </p:cNvPr>
          <p:cNvSpPr/>
          <p:nvPr/>
        </p:nvSpPr>
        <p:spPr>
          <a:xfrm>
            <a:off x="2689169" y="2918215"/>
            <a:ext cx="105508" cy="1055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25CA8F47-B88A-AEFE-B7EB-1435499BECEC}"/>
              </a:ext>
            </a:extLst>
          </p:cNvPr>
          <p:cNvSpPr/>
          <p:nvPr/>
        </p:nvSpPr>
        <p:spPr>
          <a:xfrm>
            <a:off x="1691326" y="2938853"/>
            <a:ext cx="105508" cy="1055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B87A4EDD-734E-FA76-FA3D-ADC79C33BC13}"/>
              </a:ext>
            </a:extLst>
          </p:cNvPr>
          <p:cNvSpPr/>
          <p:nvPr/>
        </p:nvSpPr>
        <p:spPr>
          <a:xfrm>
            <a:off x="2209249" y="2931854"/>
            <a:ext cx="105508" cy="1055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2CE84142-8671-9936-24C8-8A8D72209A6B}"/>
              </a:ext>
            </a:extLst>
          </p:cNvPr>
          <p:cNvSpPr txBox="1"/>
          <p:nvPr/>
        </p:nvSpPr>
        <p:spPr>
          <a:xfrm>
            <a:off x="704373" y="1938881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68</a:t>
            </a:r>
            <a:endParaRPr lang="zh-CN" altLang="en-US" sz="1400" b="1" dirty="0"/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820C47EF-7A8D-903D-0E97-2EF53863108D}"/>
              </a:ext>
            </a:extLst>
          </p:cNvPr>
          <p:cNvSpPr txBox="1"/>
          <p:nvPr/>
        </p:nvSpPr>
        <p:spPr>
          <a:xfrm>
            <a:off x="707066" y="1304281"/>
            <a:ext cx="367408" cy="30777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67</a:t>
            </a:r>
            <a:endParaRPr lang="zh-CN" altLang="en-US" sz="1400" b="1" dirty="0"/>
          </a:p>
        </p:txBody>
      </p:sp>
      <p:sp>
        <p:nvSpPr>
          <p:cNvPr id="1032" name="Content Placeholder 2">
            <a:extLst>
              <a:ext uri="{FF2B5EF4-FFF2-40B4-BE49-F238E27FC236}">
                <a16:creationId xmlns:a16="http://schemas.microsoft.com/office/drawing/2014/main" id="{B4403882-3F3D-CC94-AAF9-47DF844D2F25}"/>
              </a:ext>
            </a:extLst>
          </p:cNvPr>
          <p:cNvSpPr txBox="1">
            <a:spLocks/>
          </p:cNvSpPr>
          <p:nvPr/>
        </p:nvSpPr>
        <p:spPr>
          <a:xfrm>
            <a:off x="5278086" y="951430"/>
            <a:ext cx="6428139" cy="32503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Total 72 elements = (Element 1~8) +</a:t>
            </a:r>
            <a:r>
              <a:rPr lang="en-US" altLang="zh-CN" sz="1600" b="1" dirty="0"/>
              <a:t> (Element 9~72) </a:t>
            </a:r>
            <a:endParaRPr lang="en-US" sz="1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Element 1-8 EN are controlled by a 3-to-8 decoder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1600" b="1" dirty="0"/>
              <a:t>Element 9-72 EN are controlled by a 6-to-64 decoder</a:t>
            </a:r>
            <a:endParaRPr lang="en-US" sz="1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1600" b="1" dirty="0"/>
              <a:t>function: </a:t>
            </a:r>
            <a:r>
              <a:rPr lang="pt-BR" altLang="zh-CN" sz="1600" b="1" dirty="0"/>
              <a:t>pulse_decoder(Ard_obj, n) </a:t>
            </a:r>
            <a:endParaRPr lang="en-US" altLang="zh-CN" sz="1600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400" b="1" dirty="0" err="1">
                <a:solidFill>
                  <a:schemeClr val="tx1"/>
                </a:solidFill>
              </a:rPr>
              <a:t>Ard_obj</a:t>
            </a:r>
            <a:r>
              <a:rPr lang="en-US" altLang="zh-CN" sz="1400" b="1" dirty="0">
                <a:solidFill>
                  <a:schemeClr val="tx1"/>
                </a:solidFill>
              </a:rPr>
              <a:t>: Arduino Due Object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zh-CN" sz="1400" b="1" dirty="0">
                <a:solidFill>
                  <a:schemeClr val="tx1"/>
                </a:solidFill>
              </a:rPr>
              <a:t>n: element number</a:t>
            </a:r>
            <a:endParaRPr lang="en-US" sz="16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Corresponding Arduino IO Pin</a:t>
            </a:r>
          </a:p>
        </p:txBody>
      </p:sp>
      <p:graphicFrame>
        <p:nvGraphicFramePr>
          <p:cNvPr id="1049" name="Shape 864">
            <a:extLst>
              <a:ext uri="{FF2B5EF4-FFF2-40B4-BE49-F238E27FC236}">
                <a16:creationId xmlns:a16="http://schemas.microsoft.com/office/drawing/2014/main" id="{D4536BCF-1075-4AAC-B664-86E0D007A8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0840234"/>
              </p:ext>
            </p:extLst>
          </p:nvPr>
        </p:nvGraphicFramePr>
        <p:xfrm>
          <a:off x="6099864" y="3034001"/>
          <a:ext cx="4413266" cy="304035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009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22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51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Control bit </a:t>
                      </a:r>
                      <a:endParaRPr sz="2400" dirty="0">
                        <a:solidFill>
                          <a:schemeClr val="tx1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Explanation</a:t>
                      </a:r>
                      <a:endParaRPr sz="2400" dirty="0">
                        <a:solidFill>
                          <a:schemeClr val="tx1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1616D0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D5</a:t>
                      </a:r>
                      <a:endParaRPr lang="en-US" sz="2400" dirty="0">
                        <a:solidFill>
                          <a:srgbClr val="1616D0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6-64: Address0</a:t>
                      </a:r>
                      <a:endParaRPr sz="2400" dirty="0">
                        <a:solidFill>
                          <a:schemeClr val="tx1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111125"/>
                  </a:ext>
                </a:extLst>
              </a:tr>
              <a:tr h="2251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1616D0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D4</a:t>
                      </a:r>
                      <a:endParaRPr lang="en-US" sz="2400" dirty="0">
                        <a:solidFill>
                          <a:srgbClr val="1616D0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6-64: Address1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353272"/>
                  </a:ext>
                </a:extLst>
              </a:tr>
              <a:tr h="2251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1616D0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D3</a:t>
                      </a:r>
                      <a:endParaRPr lang="en-US" sz="2400" dirty="0">
                        <a:solidFill>
                          <a:srgbClr val="1616D0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6-64: Address2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335036"/>
                  </a:ext>
                </a:extLst>
              </a:tr>
              <a:tr h="2251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1616D0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D2</a:t>
                      </a:r>
                      <a:endParaRPr lang="en-US" sz="2400" dirty="0">
                        <a:solidFill>
                          <a:srgbClr val="1616D0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6-64: Address3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430288"/>
                  </a:ext>
                </a:extLst>
              </a:tr>
              <a:tr h="2251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1616D0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D14</a:t>
                      </a:r>
                    </a:p>
                  </a:txBody>
                  <a:tcPr marL="9523" marR="9523" marT="9523" marB="0" anchor="b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6-64: EN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1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1616D0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D19</a:t>
                      </a:r>
                    </a:p>
                  </a:txBody>
                  <a:tcPr marL="9523" marR="9523" marT="9523" marB="0" anchor="b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6-64: A</a:t>
                      </a:r>
                      <a:endParaRPr lang="en-US" altLang="zh-CN" sz="2400" dirty="0">
                        <a:solidFill>
                          <a:schemeClr val="tx1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1616D0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D20</a:t>
                      </a:r>
                    </a:p>
                  </a:txBody>
                  <a:tcPr marL="9523" marR="9523" marT="9523" marB="0" anchor="b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6-64: B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601607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1616D0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D15</a:t>
                      </a:r>
                    </a:p>
                  </a:txBody>
                  <a:tcPr marL="9523" marR="9523" marT="9523" marB="0" anchor="b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3-8: Address0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12699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1616D0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D16</a:t>
                      </a:r>
                    </a:p>
                  </a:txBody>
                  <a:tcPr marL="9523" marR="9523" marT="9523" marB="0" anchor="b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3-8: Address1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22567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1616D0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D17</a:t>
                      </a:r>
                    </a:p>
                  </a:txBody>
                  <a:tcPr marL="9523" marR="9523" marT="9523" marB="0" anchor="b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3-8: Address2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159304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1616D0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D18</a:t>
                      </a:r>
                    </a:p>
                  </a:txBody>
                  <a:tcPr marL="9523" marR="9523" marT="9523" marB="0" anchor="b">
                    <a:lnL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dirty="0">
                          <a:solidFill>
                            <a:schemeClr val="tx1"/>
                          </a:solidFill>
                          <a:latin typeface="Calibre"/>
                          <a:ea typeface="Calibri"/>
                          <a:cs typeface="Calibri"/>
                          <a:sym typeface="Calibri"/>
                        </a:rPr>
                        <a:t>3-8: EN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Calibre"/>
                      </a:endParaRPr>
                    </a:p>
                  </a:txBody>
                  <a:tcPr marL="9523" marR="9523" marT="9523" marB="0" anchor="b">
                    <a:lnL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3F3F3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59468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37060008-F9C6-56A9-9756-F1F3D9D1097B}"/>
              </a:ext>
            </a:extLst>
          </p:cNvPr>
          <p:cNvSpPr txBox="1"/>
          <p:nvPr/>
        </p:nvSpPr>
        <p:spPr>
          <a:xfrm>
            <a:off x="5559440" y="6186157"/>
            <a:ext cx="538030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Please refer to the “</a:t>
            </a:r>
            <a:r>
              <a:rPr lang="pt-BR" altLang="zh-CN" sz="1400" b="1" dirty="0"/>
              <a:t>pulse_decoder.m</a:t>
            </a:r>
            <a:r>
              <a:rPr lang="en-US" altLang="zh-CN" sz="1400" b="1" dirty="0"/>
              <a:t>” code for detailed mapping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469925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7EC25-4B44-4BA4-4FA6-4F6E9A632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8996467-5B80-EDAE-1197-6543380BA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9549" y="2503"/>
            <a:ext cx="12398374" cy="690203"/>
          </a:xfrm>
          <a:noFill/>
        </p:spPr>
        <p:txBody>
          <a:bodyPr/>
          <a:lstStyle/>
          <a:p>
            <a:r>
              <a:rPr lang="en-US" altLang="zh-CN" sz="3200" b="1" dirty="0"/>
              <a:t>3-6 GHz RIS: </a:t>
            </a:r>
            <a:r>
              <a:rPr lang="en-US" altLang="zh-CN" sz="3200" b="1" dirty="0">
                <a:solidFill>
                  <a:srgbClr val="1616D0"/>
                </a:solidFill>
                <a:ea typeface="Arial"/>
                <a:cs typeface="Arial"/>
                <a:sym typeface="Arial"/>
              </a:rPr>
              <a:t>Implementing Pre-defined Phase Map</a:t>
            </a:r>
            <a:endParaRPr lang="en-US" sz="3200" b="1" dirty="0">
              <a:solidFill>
                <a:srgbClr val="1616D0"/>
              </a:solidFill>
            </a:endParaRPr>
          </a:p>
        </p:txBody>
      </p:sp>
      <p:sp>
        <p:nvSpPr>
          <p:cNvPr id="1032" name="Content Placeholder 2">
            <a:extLst>
              <a:ext uri="{FF2B5EF4-FFF2-40B4-BE49-F238E27FC236}">
                <a16:creationId xmlns:a16="http://schemas.microsoft.com/office/drawing/2014/main" id="{9A5928E6-D12F-8811-8335-9D11C0AF7175}"/>
              </a:ext>
            </a:extLst>
          </p:cNvPr>
          <p:cNvSpPr txBox="1">
            <a:spLocks/>
          </p:cNvSpPr>
          <p:nvPr/>
        </p:nvSpPr>
        <p:spPr>
          <a:xfrm>
            <a:off x="5056942" y="2189285"/>
            <a:ext cx="6297933" cy="2560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Several things to note when implementing a pre-defined phase map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For example, we have a </a:t>
            </a:r>
            <a:r>
              <a:rPr lang="en-US" sz="1600" b="1" dirty="0">
                <a:solidFill>
                  <a:srgbClr val="2EC200"/>
                </a:solidFill>
              </a:rPr>
              <a:t>pre-defined phase map </a:t>
            </a:r>
            <a:r>
              <a:rPr lang="en-US" sz="1600" b="1" dirty="0"/>
              <a:t>at </a:t>
            </a:r>
            <a:r>
              <a:rPr lang="en-US" sz="1600" b="1" dirty="0">
                <a:solidFill>
                  <a:srgbClr val="00B0F0"/>
                </a:solidFill>
              </a:rPr>
              <a:t>f = 4.5 GHz</a:t>
            </a:r>
            <a:r>
              <a:rPr lang="en-US" sz="1600" b="1" dirty="0"/>
              <a:t> and we set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f0 = 3 GHz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A. Every element refer to the lowest phase value as 0 deg (i.e. every phase number should be positive)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B. </a:t>
            </a:r>
            <a:r>
              <a:rPr lang="en-US" sz="1600" b="1" dirty="0">
                <a:solidFill>
                  <a:srgbClr val="FF0000"/>
                </a:solidFill>
              </a:rPr>
              <a:t>The final phase map </a:t>
            </a:r>
            <a:r>
              <a:rPr lang="en-US" sz="1600" b="1" dirty="0"/>
              <a:t>= </a:t>
            </a:r>
            <a:r>
              <a:rPr lang="en-US" sz="1600" b="1" dirty="0">
                <a:solidFill>
                  <a:srgbClr val="2EC200"/>
                </a:solidFill>
              </a:rPr>
              <a:t>pre-defined phase map </a:t>
            </a:r>
            <a:r>
              <a:rPr lang="en-US" sz="1600" b="1" dirty="0"/>
              <a:t>/</a:t>
            </a:r>
            <a:r>
              <a:rPr lang="en-US" sz="1600" b="1" dirty="0">
                <a:solidFill>
                  <a:srgbClr val="2EC200"/>
                </a:solidFill>
              </a:rPr>
              <a:t> </a:t>
            </a:r>
            <a:r>
              <a:rPr lang="en-US" sz="1600" b="1" dirty="0">
                <a:solidFill>
                  <a:srgbClr val="00B0F0"/>
                </a:solidFill>
              </a:rPr>
              <a:t>f</a:t>
            </a:r>
            <a:r>
              <a:rPr lang="en-US" sz="1600" b="1" dirty="0">
                <a:solidFill>
                  <a:srgbClr val="2EC200"/>
                </a:solidFill>
              </a:rPr>
              <a:t> </a:t>
            </a:r>
            <a:r>
              <a:rPr lang="en-US" sz="1600" b="1" dirty="0"/>
              <a:t>*</a:t>
            </a:r>
            <a:r>
              <a:rPr lang="en-US" sz="1600" b="1" dirty="0">
                <a:solidFill>
                  <a:srgbClr val="2EC200"/>
                </a:solidFill>
              </a:rPr>
              <a:t> </a:t>
            </a:r>
            <a:r>
              <a:rPr lang="en-US" sz="1600" b="1" dirty="0">
                <a:solidFill>
                  <a:srgbClr val="E46C0A"/>
                </a:solidFill>
              </a:rPr>
              <a:t>f0</a:t>
            </a:r>
            <a:endParaRPr lang="en-US" sz="1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1600" b="1" dirty="0"/>
              <a:t>C. Load the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final phase map </a:t>
            </a:r>
            <a:r>
              <a:rPr lang="en-US" altLang="zh-CN" sz="1600" b="1" dirty="0">
                <a:latin typeface="Calibri"/>
              </a:rPr>
              <a:t>into “phase2decoder.m” with the configuration file “mixed_matrix_planewave_-20inc_test3.mat” and you will get the required state codes for all 72 elements in decibel</a:t>
            </a:r>
            <a:endParaRPr lang="en-US" sz="16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C0A1C6-75BA-6BB0-915D-F16CE1BA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978" t="6629" r="17978" b="9195"/>
          <a:stretch/>
        </p:blipFill>
        <p:spPr>
          <a:xfrm>
            <a:off x="685800" y="1767986"/>
            <a:ext cx="3937073" cy="34986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70BB86-B499-A8BB-50CA-C17FCBECF475}"/>
              </a:ext>
            </a:extLst>
          </p:cNvPr>
          <p:cNvSpPr txBox="1"/>
          <p:nvPr/>
        </p:nvSpPr>
        <p:spPr>
          <a:xfrm>
            <a:off x="911994" y="5299873"/>
            <a:ext cx="348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Example pre-defined phase map at 4.5 GHz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05474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>
          <a:extLst>
            <a:ext uri="{FF2B5EF4-FFF2-40B4-BE49-F238E27FC236}">
              <a16:creationId xmlns:a16="http://schemas.microsoft.com/office/drawing/2014/main" id="{9AF51994-79E3-3D27-EFD4-F5F54553C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>
            <a:extLst>
              <a:ext uri="{FF2B5EF4-FFF2-40B4-BE49-F238E27FC236}">
                <a16:creationId xmlns:a16="http://schemas.microsoft.com/office/drawing/2014/main" id="{F4032AFB-2329-690E-2101-CE8B9CEC1F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Autofit/>
          </a:bodyPr>
          <a:lstStyle/>
          <a:p>
            <a:r>
              <a:rPr lang="en-US" sz="3200" b="1" dirty="0"/>
              <a:t> </a:t>
            </a:r>
            <a:endParaRPr sz="32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C32BAA-AEA6-CE1D-6098-DE31957EE4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490372"/>
            <a:ext cx="265931" cy="365125"/>
          </a:xfrm>
        </p:spPr>
        <p:txBody>
          <a:bodyPr/>
          <a:lstStyle/>
          <a:p>
            <a:pPr algn="r"/>
            <a:fld id="{73FCFB59-D8DA-E546-A4AF-E71B26EF53A0}" type="slidenum">
              <a:rPr lang="en-US" smtClean="0"/>
              <a:pPr algn="r"/>
              <a:t>15</a:t>
            </a:fld>
            <a:endParaRPr lang="en-US" dirty="0"/>
          </a:p>
        </p:txBody>
      </p:sp>
      <p:sp>
        <p:nvSpPr>
          <p:cNvPr id="5" name="Shape 552">
            <a:extLst>
              <a:ext uri="{FF2B5EF4-FFF2-40B4-BE49-F238E27FC236}">
                <a16:creationId xmlns:a16="http://schemas.microsoft.com/office/drawing/2014/main" id="{75BF5BEF-4F31-E800-D612-6ED5BD82757C}"/>
              </a:ext>
            </a:extLst>
          </p:cNvPr>
          <p:cNvSpPr txBox="1"/>
          <p:nvPr/>
        </p:nvSpPr>
        <p:spPr>
          <a:xfrm>
            <a:off x="203146" y="2495907"/>
            <a:ext cx="11782531" cy="83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>
              <a:buClr>
                <a:srgbClr val="FF0000"/>
              </a:buClr>
              <a:buSzPts val="3200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Appendix: 2x2 Feed Array Specs</a:t>
            </a:r>
          </a:p>
        </p:txBody>
      </p:sp>
    </p:spTree>
    <p:extLst>
      <p:ext uri="{BB962C8B-B14F-4D97-AF65-F5344CB8AC3E}">
        <p14:creationId xmlns:p14="http://schemas.microsoft.com/office/powerpoint/2010/main" val="1849665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20A1E6-D9E7-75DF-5CD4-3F854BB29B8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726419" y="1349701"/>
            <a:ext cx="3107455" cy="41585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3D2C89D-D20C-3126-DB14-D415D7F8B2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4666113" y="1349700"/>
            <a:ext cx="3152349" cy="41585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8F7EC0-8931-5B3A-6524-A3B60173C149}"/>
              </a:ext>
            </a:extLst>
          </p:cNvPr>
          <p:cNvSpPr txBox="1"/>
          <p:nvPr/>
        </p:nvSpPr>
        <p:spPr>
          <a:xfrm>
            <a:off x="5317517" y="3783501"/>
            <a:ext cx="1849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highlight>
                  <a:srgbClr val="FFFF00"/>
                </a:highlight>
              </a:rPr>
              <a:t>2x2 Patch Array</a:t>
            </a:r>
            <a:endParaRPr lang="zh-CN" altLang="en-US" sz="1400" b="1" dirty="0">
              <a:highlight>
                <a:srgbClr val="FFFF00"/>
              </a:highligh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429FB8-EC9C-59F9-76A3-8E759F049CD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198" r="72884"/>
          <a:stretch/>
        </p:blipFill>
        <p:spPr>
          <a:xfrm>
            <a:off x="8615186" y="2310555"/>
            <a:ext cx="2941889" cy="25623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194D2CB-C213-BD91-322F-EF022E761234}"/>
              </a:ext>
            </a:extLst>
          </p:cNvPr>
          <p:cNvSpPr txBox="1"/>
          <p:nvPr/>
        </p:nvSpPr>
        <p:spPr>
          <a:xfrm>
            <a:off x="4474404" y="5740159"/>
            <a:ext cx="330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Front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View</a:t>
            </a:r>
            <a:endParaRPr lang="en-US" sz="1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F290B-2716-0AC9-A7B2-AFA5E389F60B}"/>
              </a:ext>
            </a:extLst>
          </p:cNvPr>
          <p:cNvSpPr txBox="1"/>
          <p:nvPr/>
        </p:nvSpPr>
        <p:spPr>
          <a:xfrm>
            <a:off x="628922" y="5740158"/>
            <a:ext cx="330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Back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View</a:t>
            </a:r>
            <a:endParaRPr lang="en-US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09DE5C-A6C7-EB15-45EB-7398923D8972}"/>
              </a:ext>
            </a:extLst>
          </p:cNvPr>
          <p:cNvSpPr txBox="1"/>
          <p:nvPr/>
        </p:nvSpPr>
        <p:spPr>
          <a:xfrm>
            <a:off x="10479610" y="3153268"/>
            <a:ext cx="10935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b="1" dirty="0">
                <a:highlight>
                  <a:srgbClr val="FFFF00"/>
                </a:highlight>
              </a:rPr>
              <a:t>4mm spacer</a:t>
            </a:r>
            <a:endParaRPr lang="zh-CN" altLang="en-US" sz="1400" b="1" dirty="0">
              <a:highlight>
                <a:srgbClr val="FFFF00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5DD252-6E94-0F1C-20FC-4FA00C834B4C}"/>
              </a:ext>
            </a:extLst>
          </p:cNvPr>
          <p:cNvSpPr txBox="1"/>
          <p:nvPr/>
        </p:nvSpPr>
        <p:spPr>
          <a:xfrm>
            <a:off x="10479610" y="3918780"/>
            <a:ext cx="12330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highlight>
                  <a:srgbClr val="FFFF00"/>
                </a:highlight>
              </a:rPr>
              <a:t>1.7mm spacer</a:t>
            </a:r>
            <a:endParaRPr lang="zh-CN" altLang="en-US" sz="1400" b="1" dirty="0">
              <a:highlight>
                <a:srgbClr val="FFFF00"/>
              </a:highlight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B2DB05-1D24-F4F2-EEA6-286588B93240}"/>
              </a:ext>
            </a:extLst>
          </p:cNvPr>
          <p:cNvSpPr txBox="1"/>
          <p:nvPr/>
        </p:nvSpPr>
        <p:spPr>
          <a:xfrm>
            <a:off x="7835378" y="2667709"/>
            <a:ext cx="1582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highlight>
                  <a:srgbClr val="FFFF00"/>
                </a:highlight>
              </a:rPr>
              <a:t>Upper Patch Board</a:t>
            </a:r>
            <a:endParaRPr lang="zh-CN" altLang="en-US" sz="1400" b="1" dirty="0">
              <a:highlight>
                <a:srgbClr val="FFFF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DC51B3-6CA0-34F5-1BDB-33244F8949DF}"/>
              </a:ext>
            </a:extLst>
          </p:cNvPr>
          <p:cNvSpPr txBox="1"/>
          <p:nvPr/>
        </p:nvSpPr>
        <p:spPr>
          <a:xfrm>
            <a:off x="7835378" y="3601407"/>
            <a:ext cx="1575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highlight>
                  <a:srgbClr val="FFFF00"/>
                </a:highlight>
              </a:rPr>
              <a:t>Lower Patch Board</a:t>
            </a:r>
            <a:endParaRPr lang="zh-CN" altLang="en-US" sz="1400" b="1" dirty="0">
              <a:highlight>
                <a:srgbClr val="FFFF00"/>
              </a:highlight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367A3B-B24A-FAD6-C9B8-A50BC560B262}"/>
              </a:ext>
            </a:extLst>
          </p:cNvPr>
          <p:cNvSpPr txBox="1"/>
          <p:nvPr/>
        </p:nvSpPr>
        <p:spPr>
          <a:xfrm>
            <a:off x="8316074" y="4223887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highlight>
                  <a:srgbClr val="FFFF00"/>
                </a:highlight>
              </a:rPr>
              <a:t>Feed Board</a:t>
            </a:r>
            <a:endParaRPr lang="zh-CN" altLang="en-US" sz="1400" b="1" dirty="0">
              <a:highlight>
                <a:srgbClr val="FFFF00"/>
              </a:highlight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79AB1A8-9217-BC09-1BA9-7404665B706E}"/>
              </a:ext>
            </a:extLst>
          </p:cNvPr>
          <p:cNvSpPr txBox="1"/>
          <p:nvPr/>
        </p:nvSpPr>
        <p:spPr>
          <a:xfrm>
            <a:off x="1457926" y="4870408"/>
            <a:ext cx="18495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highlight>
                  <a:srgbClr val="FFFF00"/>
                </a:highlight>
              </a:rPr>
              <a:t>R1, R2, R4: 69.8 ohm</a:t>
            </a:r>
          </a:p>
          <a:p>
            <a:pPr algn="ctr"/>
            <a:r>
              <a:rPr lang="en-US" altLang="zh-CN" sz="1400" b="1" dirty="0">
                <a:highlight>
                  <a:srgbClr val="FFFF00"/>
                </a:highlight>
              </a:rPr>
              <a:t>R3, R5, R6: 150 ohm</a:t>
            </a:r>
            <a:endParaRPr lang="zh-CN" altLang="en-US" sz="1400" b="1" dirty="0">
              <a:highlight>
                <a:srgbClr val="FFFF00"/>
              </a:highlight>
            </a:endParaRPr>
          </a:p>
          <a:p>
            <a:pPr algn="ctr"/>
            <a:endParaRPr lang="zh-CN" altLang="en-US" sz="1400" b="1" dirty="0">
              <a:highlight>
                <a:srgbClr val="FFFF00"/>
              </a:highlight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608564-2FEF-386C-E721-AEFE9FB3A501}"/>
              </a:ext>
            </a:extLst>
          </p:cNvPr>
          <p:cNvSpPr txBox="1"/>
          <p:nvPr/>
        </p:nvSpPr>
        <p:spPr>
          <a:xfrm>
            <a:off x="8434906" y="5740159"/>
            <a:ext cx="330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Side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View</a:t>
            </a:r>
            <a:endParaRPr lang="en-US" sz="1400" b="1" dirty="0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160BCE5-0E43-63AD-C4C8-F88CAA93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673" y="112203"/>
            <a:ext cx="10567479" cy="484783"/>
          </a:xfrm>
          <a:noFill/>
        </p:spPr>
        <p:txBody>
          <a:bodyPr/>
          <a:lstStyle/>
          <a:p>
            <a:r>
              <a:rPr lang="en-US" altLang="en-US" sz="3200" b="1" dirty="0"/>
              <a:t>2x2 Feed Array</a:t>
            </a:r>
            <a:endParaRPr lang="en-US" sz="3200" b="1" i="1" baseline="-25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62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10673" y="112203"/>
            <a:ext cx="10567479" cy="484783"/>
          </a:xfrm>
          <a:noFill/>
        </p:spPr>
        <p:txBody>
          <a:bodyPr/>
          <a:lstStyle/>
          <a:p>
            <a:r>
              <a:rPr lang="en-US" altLang="en-US" sz="3200" b="1" dirty="0"/>
              <a:t>2x2 Feed Array</a:t>
            </a:r>
            <a:r>
              <a:rPr lang="en-US" altLang="en-US" sz="3200" b="1" dirty="0">
                <a:solidFill>
                  <a:srgbClr val="0E00C0"/>
                </a:solidFill>
              </a:rPr>
              <a:t>:</a:t>
            </a:r>
            <a:r>
              <a:rPr lang="en-US" altLang="en-US" sz="3200" b="1" i="1" dirty="0">
                <a:solidFill>
                  <a:srgbClr val="0E00C0"/>
                </a:solidFill>
              </a:rPr>
              <a:t> </a:t>
            </a:r>
            <a:r>
              <a:rPr lang="en-US" altLang="en-US" sz="3200" b="1" dirty="0">
                <a:solidFill>
                  <a:srgbClr val="0E00C0"/>
                </a:solidFill>
              </a:rPr>
              <a:t>SMA RF Connector</a:t>
            </a:r>
            <a:endParaRPr lang="en-US" sz="2400" b="1" baseline="-2500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2DDFE8C-EE1A-4F2D-9587-C25EDE20134B}"/>
              </a:ext>
            </a:extLst>
          </p:cNvPr>
          <p:cNvSpPr txBox="1"/>
          <p:nvPr/>
        </p:nvSpPr>
        <p:spPr>
          <a:xfrm>
            <a:off x="1828363" y="837889"/>
            <a:ext cx="2437765" cy="430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142-0701-801 SMA 18GHz</a:t>
            </a:r>
          </a:p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Edge Launch Connector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060957-4C8A-4028-B4B2-3341E7E69BC2}"/>
              </a:ext>
            </a:extLst>
          </p:cNvPr>
          <p:cNvSpPr txBox="1"/>
          <p:nvPr/>
        </p:nvSpPr>
        <p:spPr>
          <a:xfrm>
            <a:off x="6627633" y="848911"/>
            <a:ext cx="4266089" cy="261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b="1" dirty="0">
                <a:latin typeface="Arial" panose="020B0604020202020204" pitchFamily="34" charset="0"/>
                <a:cs typeface="Arial" panose="020B0604020202020204" pitchFamily="34" charset="0"/>
              </a:rPr>
              <a:t>Dimension of SMA Connector (142-0701-801) </a:t>
            </a:r>
            <a:endParaRPr lang="zh-CN" altLang="en-US" sz="11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B53C36-2B08-4D72-AFE2-66D346DEAAA3}"/>
              </a:ext>
            </a:extLst>
          </p:cNvPr>
          <p:cNvSpPr txBox="1"/>
          <p:nvPr/>
        </p:nvSpPr>
        <p:spPr>
          <a:xfrm>
            <a:off x="529205" y="3052048"/>
            <a:ext cx="4736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More information can be found: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https://www.belfuse.com/resources/productinformations/cinchconnectivitysolutions/johnson/pi-ccs-john-142-0701-801.pdf</a:t>
            </a:r>
            <a:endParaRPr lang="zh-CN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142-0701-801, 142-0701-881">
            <a:extLst>
              <a:ext uri="{FF2B5EF4-FFF2-40B4-BE49-F238E27FC236}">
                <a16:creationId xmlns:a16="http://schemas.microsoft.com/office/drawing/2014/main" id="{3B84E078-056F-BBB4-7320-03DFB7691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460" y="1291662"/>
            <a:ext cx="1711569" cy="171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B0E47B-7C00-0D67-9FCC-A2119914D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31" y="3974164"/>
            <a:ext cx="4839375" cy="2248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8B533E-7122-4E5B-5892-2D49F73D0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212" y="1110453"/>
            <a:ext cx="5496693" cy="5130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4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Shape 1111"/>
          <p:cNvSpPr txBox="1"/>
          <p:nvPr/>
        </p:nvSpPr>
        <p:spPr>
          <a:xfrm>
            <a:off x="203147" y="1732518"/>
            <a:ext cx="11782531" cy="2056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>
              <a:buClr>
                <a:srgbClr val="FF0000"/>
              </a:buClr>
              <a:buSzPts val="3200"/>
            </a:pPr>
            <a:br>
              <a:rPr lang="en-US" sz="3199" b="1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3199" b="1" dirty="0">
                <a:latin typeface="Arial"/>
                <a:ea typeface="Arial"/>
                <a:cs typeface="Arial"/>
                <a:sym typeface="Arial"/>
              </a:rPr>
              <a:t>End of Document</a:t>
            </a:r>
            <a:endParaRPr sz="3199" b="1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638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Autofit/>
          </a:bodyPr>
          <a:lstStyle/>
          <a:p>
            <a:r>
              <a:rPr lang="en-US" sz="3200" b="1" dirty="0"/>
              <a:t>Content of ICD</a:t>
            </a:r>
            <a:endParaRPr sz="3200" b="1" dirty="0"/>
          </a:p>
        </p:txBody>
      </p:sp>
      <p:sp>
        <p:nvSpPr>
          <p:cNvPr id="52" name="Shape 52"/>
          <p:cNvSpPr txBox="1"/>
          <p:nvPr/>
        </p:nvSpPr>
        <p:spPr>
          <a:xfrm>
            <a:off x="735658" y="1162410"/>
            <a:ext cx="10479679" cy="4837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marL="342797" indent="-342797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Part 1: RIS Board, Mechanical, RF/Electrical Specs</a:t>
            </a:r>
          </a:p>
          <a:p>
            <a:pPr marL="342797" indent="-342797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Part 2: 3-6 GHz RIS Control</a:t>
            </a:r>
          </a:p>
          <a:p>
            <a:pPr marL="342797" indent="-342797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dirty="0">
                <a:latin typeface="+mj-lt"/>
                <a:cs typeface="Arial" panose="020B0604020202020204" pitchFamily="34" charset="0"/>
              </a:rPr>
              <a:t>Appendix: 2x2 Feed Array Specs</a:t>
            </a:r>
          </a:p>
          <a:p>
            <a:pPr marL="342797" indent="-342797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endParaRPr lang="en-US" sz="2000" dirty="0">
              <a:latin typeface="+mj-lt"/>
              <a:cs typeface="Arial" panose="020B0604020202020204" pitchFamily="34" charset="0"/>
            </a:endParaRPr>
          </a:p>
          <a:p>
            <a:pPr marL="342797" indent="-342797">
              <a:spcBef>
                <a:spcPts val="1200"/>
              </a:spcBef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000" dirty="0">
                <a:cs typeface="Arial" panose="020B0604020202020204" pitchFamily="34" charset="0"/>
              </a:rPr>
              <a:t>Attached:</a:t>
            </a:r>
          </a:p>
          <a:p>
            <a:pPr marL="742950" lvl="1" indent="-285750">
              <a:spcBef>
                <a:spcPts val="120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altLang="zh-CN" sz="2000" dirty="0">
                <a:cs typeface="Arial" panose="020B0604020202020204" pitchFamily="34" charset="0"/>
              </a:rPr>
              <a:t>RIS Holder </a:t>
            </a:r>
            <a:r>
              <a:rPr lang="en-US" sz="2000" dirty="0">
                <a:cs typeface="Arial" panose="020B0604020202020204" pitchFamily="34" charset="0"/>
              </a:rPr>
              <a:t>3D STEP Files</a:t>
            </a:r>
          </a:p>
          <a:p>
            <a:pPr marL="742950" lvl="1" indent="-285750">
              <a:spcBef>
                <a:spcPts val="1200"/>
              </a:spcBef>
              <a:buClr>
                <a:schemeClr val="dk1"/>
              </a:buClr>
              <a:buSzPts val="2400"/>
              <a:buFont typeface="Courier New" panose="02070309020205020404" pitchFamily="49" charset="0"/>
              <a:buChar char="o"/>
            </a:pPr>
            <a:r>
              <a:rPr lang="en-US" sz="2000" dirty="0">
                <a:cs typeface="Arial" panose="020B0604020202020204" pitchFamily="34" charset="0"/>
              </a:rPr>
              <a:t>MATLAB Control Files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Autofit/>
          </a:bodyPr>
          <a:lstStyle/>
          <a:p>
            <a:r>
              <a:rPr lang="en-US" sz="3200" b="1" dirty="0"/>
              <a:t> </a:t>
            </a:r>
            <a:endParaRPr sz="3200" b="1" dirty="0"/>
          </a:p>
        </p:txBody>
      </p:sp>
      <p:sp>
        <p:nvSpPr>
          <p:cNvPr id="5" name="Shape 552">
            <a:extLst>
              <a:ext uri="{FF2B5EF4-FFF2-40B4-BE49-F238E27FC236}">
                <a16:creationId xmlns:a16="http://schemas.microsoft.com/office/drawing/2014/main" id="{38E94EDE-2755-48B8-BADC-D5897CACAAC8}"/>
              </a:ext>
            </a:extLst>
          </p:cNvPr>
          <p:cNvSpPr txBox="1"/>
          <p:nvPr/>
        </p:nvSpPr>
        <p:spPr>
          <a:xfrm>
            <a:off x="203146" y="2495907"/>
            <a:ext cx="11782531" cy="83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>
              <a:buClr>
                <a:srgbClr val="FF0000"/>
              </a:buClr>
              <a:buSzPts val="3200"/>
            </a:pPr>
            <a:r>
              <a:rPr lang="en-US" sz="2800" dirty="0">
                <a:latin typeface="Arial"/>
                <a:ea typeface="Arial"/>
                <a:cs typeface="Arial"/>
                <a:sym typeface="Arial"/>
              </a:rPr>
              <a:t>Part 1: RIS Board, Mechanical, RF/Electrical Specs</a:t>
            </a:r>
          </a:p>
        </p:txBody>
      </p:sp>
    </p:spTree>
    <p:extLst>
      <p:ext uri="{BB962C8B-B14F-4D97-AF65-F5344CB8AC3E}">
        <p14:creationId xmlns:p14="http://schemas.microsoft.com/office/powerpoint/2010/main" val="525783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>
          <a:extLst>
            <a:ext uri="{FF2B5EF4-FFF2-40B4-BE49-F238E27FC236}">
              <a16:creationId xmlns:a16="http://schemas.microsoft.com/office/drawing/2014/main" id="{7F7D268E-0AC2-3AB3-94CD-15572F102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>
            <a:extLst>
              <a:ext uri="{FF2B5EF4-FFF2-40B4-BE49-F238E27FC236}">
                <a16:creationId xmlns:a16="http://schemas.microsoft.com/office/drawing/2014/main" id="{DF0A2BAE-3430-394A-F33E-862C1BF50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Autofit/>
          </a:bodyPr>
          <a:lstStyle/>
          <a:p>
            <a:r>
              <a:rPr lang="en-US" sz="3200" b="1" dirty="0"/>
              <a:t> </a:t>
            </a:r>
            <a:endParaRPr sz="3200" b="1" dirty="0"/>
          </a:p>
        </p:txBody>
      </p:sp>
      <p:sp>
        <p:nvSpPr>
          <p:cNvPr id="6" name="Shape 51">
            <a:extLst>
              <a:ext uri="{FF2B5EF4-FFF2-40B4-BE49-F238E27FC236}">
                <a16:creationId xmlns:a16="http://schemas.microsoft.com/office/drawing/2014/main" id="{1BB7D631-43D2-80EC-596B-B4D8FF2563BB}"/>
              </a:ext>
            </a:extLst>
          </p:cNvPr>
          <p:cNvSpPr txBox="1">
            <a:spLocks/>
          </p:cNvSpPr>
          <p:nvPr/>
        </p:nvSpPr>
        <p:spPr>
          <a:xfrm>
            <a:off x="0" y="63463"/>
            <a:ext cx="12188825" cy="6902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RIS System Block Diagram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982302-AAE8-B4C6-43A9-4A60812FB5D8}"/>
              </a:ext>
            </a:extLst>
          </p:cNvPr>
          <p:cNvGrpSpPr/>
          <p:nvPr/>
        </p:nvGrpSpPr>
        <p:grpSpPr>
          <a:xfrm>
            <a:off x="4083726" y="1091070"/>
            <a:ext cx="3942205" cy="5178441"/>
            <a:chOff x="4513839" y="1450777"/>
            <a:chExt cx="3312665" cy="435148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3097B08-9EAE-CAC8-C40E-FBFD0F6E6477}"/>
                </a:ext>
              </a:extLst>
            </p:cNvPr>
            <p:cNvGrpSpPr/>
            <p:nvPr/>
          </p:nvGrpSpPr>
          <p:grpSpPr>
            <a:xfrm>
              <a:off x="4513839" y="1450777"/>
              <a:ext cx="3312665" cy="4351482"/>
              <a:chOff x="4513839" y="1450777"/>
              <a:chExt cx="3312665" cy="435148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6AD0C9A8-60CD-1016-10E0-77AD3FFE4D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75207"/>
              <a:stretch/>
            </p:blipFill>
            <p:spPr>
              <a:xfrm>
                <a:off x="4547560" y="4594301"/>
                <a:ext cx="3209841" cy="1071149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69A4E7D-2216-B5AE-170A-08D28A727E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email">
                <a:alphaModFix amt="95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3285"/>
              <a:stretch/>
            </p:blipFill>
            <p:spPr>
              <a:xfrm>
                <a:off x="4513839" y="1450777"/>
                <a:ext cx="3312665" cy="3267812"/>
              </a:xfrm>
              <a:prstGeom prst="rect">
                <a:avLst/>
              </a:prstGeom>
              <a:scene3d>
                <a:camera prst="orthographicFront">
                  <a:rot lat="0" lon="0" rev="0"/>
                </a:camera>
                <a:lightRig rig="threePt" dir="t"/>
              </a:scene3d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EAE4ED-9F1A-5189-E8E9-CE5BDDDB08AF}"/>
                  </a:ext>
                </a:extLst>
              </p:cNvPr>
              <p:cNvSpPr txBox="1"/>
              <p:nvPr/>
            </p:nvSpPr>
            <p:spPr>
              <a:xfrm>
                <a:off x="5709987" y="5057339"/>
                <a:ext cx="1002904" cy="523220"/>
              </a:xfrm>
              <a:prstGeom prst="rect">
                <a:avLst/>
              </a:prstGeom>
              <a:solidFill>
                <a:srgbClr val="B7DDE8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/>
                  <a:t>Arduino</a:t>
                </a:r>
              </a:p>
              <a:p>
                <a:pPr algn="ctr"/>
                <a:r>
                  <a:rPr lang="en-US" altLang="zh-CN" sz="1400" b="1" dirty="0"/>
                  <a:t>Due</a:t>
                </a:r>
                <a:endParaRPr lang="zh-CN" altLang="en-US" sz="1400" b="1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14A60B5-BAC3-9DD7-7C5B-C52E7B472CFD}"/>
                  </a:ext>
                </a:extLst>
              </p:cNvPr>
              <p:cNvSpPr txBox="1"/>
              <p:nvPr/>
            </p:nvSpPr>
            <p:spPr>
              <a:xfrm rot="16200000">
                <a:off x="7249571" y="5325205"/>
                <a:ext cx="646329" cy="30777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/>
                  <a:t>VCC</a:t>
                </a:r>
                <a:endParaRPr lang="zh-CN" altLang="en-US" sz="1400" b="1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512A2D-92C4-2DF4-ED33-B4434A41EB51}"/>
                  </a:ext>
                </a:extLst>
              </p:cNvPr>
              <p:cNvSpPr txBox="1"/>
              <p:nvPr/>
            </p:nvSpPr>
            <p:spPr>
              <a:xfrm rot="16200000">
                <a:off x="6786780" y="5325205"/>
                <a:ext cx="646330" cy="3077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/>
                  <a:t>GND</a:t>
                </a:r>
                <a:endParaRPr lang="zh-CN" altLang="en-US" sz="14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0128734-0E74-BED2-FEAA-B4325ABB638C}"/>
                  </a:ext>
                </a:extLst>
              </p:cNvPr>
              <p:cNvSpPr txBox="1"/>
              <p:nvPr/>
            </p:nvSpPr>
            <p:spPr>
              <a:xfrm rot="16200000">
                <a:off x="4810218" y="5325205"/>
                <a:ext cx="646330" cy="307777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400" b="1" dirty="0"/>
                  <a:t>USB</a:t>
                </a:r>
                <a:endParaRPr lang="zh-CN" altLang="en-US" sz="1400" b="1" dirty="0"/>
              </a:p>
            </p:txBody>
          </p: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61BDFD51-2353-97A0-F75A-AA156E8B57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3471" y="5470154"/>
                <a:ext cx="406516" cy="0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48A28B9-34F8-469D-0F5B-25E73202CB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61897" y="4717400"/>
                <a:ext cx="0" cy="343827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26C1ACE-182C-869F-A75D-6928F413AFC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3073" y="4717400"/>
                <a:ext cx="0" cy="343827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A2D6644E-EEB5-C70B-E154-27A2EBF828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32414" y="4717400"/>
                <a:ext cx="0" cy="343827"/>
              </a:xfrm>
              <a:prstGeom prst="straightConnector1">
                <a:avLst/>
              </a:prstGeom>
              <a:ln w="28575"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839445-2ACF-2F08-8AD2-072B680D5A82}"/>
                  </a:ext>
                </a:extLst>
              </p:cNvPr>
              <p:cNvSpPr txBox="1"/>
              <p:nvPr/>
            </p:nvSpPr>
            <p:spPr>
              <a:xfrm>
                <a:off x="4999524" y="4723087"/>
                <a:ext cx="92307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/>
                  <a:t>Digital I/O</a:t>
                </a:r>
                <a:endParaRPr lang="zh-CN" altLang="en-US" sz="1400" dirty="0"/>
              </a:p>
            </p:txBody>
          </p: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0412407-7EAF-4DEF-ADEF-F195230D020C}"/>
                </a:ext>
              </a:extLst>
            </p:cNvPr>
            <p:cNvSpPr/>
            <p:nvPr/>
          </p:nvSpPr>
          <p:spPr>
            <a:xfrm>
              <a:off x="4584337" y="1546133"/>
              <a:ext cx="3177558" cy="314388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26473E-B34B-20CB-6DA3-514FF61177AC}"/>
                </a:ext>
              </a:extLst>
            </p:cNvPr>
            <p:cNvSpPr txBox="1"/>
            <p:nvPr/>
          </p:nvSpPr>
          <p:spPr>
            <a:xfrm>
              <a:off x="4693355" y="1637972"/>
              <a:ext cx="9559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highlight>
                    <a:srgbClr val="FFFF00"/>
                  </a:highlight>
                </a:rPr>
                <a:t>Array Area</a:t>
              </a:r>
              <a:endParaRPr lang="zh-CN" altLang="en-US" sz="1400" dirty="0"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887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083E7-8687-42D3-8498-8CDAC272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RIS System Block Diagram</a:t>
            </a:r>
            <a:r>
              <a:rPr lang="en-US" altLang="en-US" sz="3200" b="1" i="1" dirty="0">
                <a:solidFill>
                  <a:srgbClr val="0E00C0"/>
                </a:solidFill>
              </a:rPr>
              <a:t>: System View</a:t>
            </a:r>
            <a:endParaRPr lang="en-US" sz="3199" b="1" dirty="0">
              <a:latin typeface="+mn-lt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8FB869FB-A240-44B5-8197-C1A1373D913C}"/>
              </a:ext>
            </a:extLst>
          </p:cNvPr>
          <p:cNvSpPr/>
          <p:nvPr/>
        </p:nvSpPr>
        <p:spPr>
          <a:xfrm>
            <a:off x="540593" y="6511536"/>
            <a:ext cx="5197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FF0000"/>
                </a:solidFill>
                <a:highlight>
                  <a:srgbClr val="FFFF00"/>
                </a:highlight>
              </a:rPr>
              <a:t>The boards are ESD sensitive, please use ESD strap when handling the array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196DD49-7FEF-FFE5-8F1D-A29D51C981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1775" y="1128720"/>
            <a:ext cx="4027921" cy="50361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B6669C0-1293-DDCF-4958-180B0EC940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16765" y="1128720"/>
            <a:ext cx="4134404" cy="503610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9A06B292-6F80-04AA-8491-E3EEED9E0393}"/>
              </a:ext>
            </a:extLst>
          </p:cNvPr>
          <p:cNvSpPr txBox="1"/>
          <p:nvPr/>
        </p:nvSpPr>
        <p:spPr>
          <a:xfrm>
            <a:off x="1775354" y="6179980"/>
            <a:ext cx="330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Array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Front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View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6EC19B-4396-77A7-852B-623B83A32E91}"/>
              </a:ext>
            </a:extLst>
          </p:cNvPr>
          <p:cNvSpPr txBox="1"/>
          <p:nvPr/>
        </p:nvSpPr>
        <p:spPr>
          <a:xfrm>
            <a:off x="7232743" y="6179979"/>
            <a:ext cx="330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Array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Back</a:t>
            </a:r>
            <a:r>
              <a:rPr lang="zh-CN" altLang="en-US" sz="1400" b="1" dirty="0"/>
              <a:t> </a:t>
            </a:r>
            <a:r>
              <a:rPr lang="en-US" altLang="zh-CN" sz="1400" b="1" dirty="0"/>
              <a:t>View</a:t>
            </a:r>
            <a:endParaRPr lang="en-US" sz="14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6D32AAD-0323-3757-0451-3735EE43AEAE}"/>
              </a:ext>
            </a:extLst>
          </p:cNvPr>
          <p:cNvSpPr/>
          <p:nvPr/>
        </p:nvSpPr>
        <p:spPr>
          <a:xfrm>
            <a:off x="1591518" y="1247775"/>
            <a:ext cx="3780406" cy="376237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3A1F6CD-276D-577E-F288-D8D5A0EE71B5}"/>
              </a:ext>
            </a:extLst>
          </p:cNvPr>
          <p:cNvSpPr txBox="1"/>
          <p:nvPr/>
        </p:nvSpPr>
        <p:spPr>
          <a:xfrm>
            <a:off x="1448087" y="1427838"/>
            <a:ext cx="163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Array Area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03C5990-C744-450B-7003-10DF0D09019F}"/>
              </a:ext>
            </a:extLst>
          </p:cNvPr>
          <p:cNvCxnSpPr>
            <a:cxnSpLocks/>
          </p:cNvCxnSpPr>
          <p:nvPr/>
        </p:nvCxnSpPr>
        <p:spPr>
          <a:xfrm flipV="1">
            <a:off x="3458854" y="3103306"/>
            <a:ext cx="834491" cy="752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7330CB-9670-1753-0ECB-FBD634679380}"/>
              </a:ext>
            </a:extLst>
          </p:cNvPr>
          <p:cNvCxnSpPr>
            <a:cxnSpLocks/>
          </p:cNvCxnSpPr>
          <p:nvPr/>
        </p:nvCxnSpPr>
        <p:spPr>
          <a:xfrm flipV="1">
            <a:off x="3485260" y="2305050"/>
            <a:ext cx="4640" cy="805778"/>
          </a:xfrm>
          <a:prstGeom prst="straightConnector1">
            <a:avLst/>
          </a:prstGeom>
          <a:ln w="57150">
            <a:solidFill>
              <a:srgbClr val="BD4F0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F0054D-58F0-9711-4E18-B7E2291F0FFC}"/>
              </a:ext>
            </a:extLst>
          </p:cNvPr>
          <p:cNvSpPr txBox="1"/>
          <p:nvPr/>
        </p:nvSpPr>
        <p:spPr>
          <a:xfrm>
            <a:off x="2549389" y="2383164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BD4F06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V-pol</a:t>
            </a:r>
            <a:endParaRPr lang="zh-CN" altLang="en-US" sz="1400" b="1" dirty="0">
              <a:solidFill>
                <a:srgbClr val="BD4F06"/>
              </a:solidFill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04C8D-D974-01DF-EBAA-69F5B11A2FD2}"/>
              </a:ext>
            </a:extLst>
          </p:cNvPr>
          <p:cNvSpPr txBox="1"/>
          <p:nvPr/>
        </p:nvSpPr>
        <p:spPr>
          <a:xfrm>
            <a:off x="3683928" y="3272942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solidFill>
                  <a:srgbClr val="4472C4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H-pol</a:t>
            </a:r>
            <a:endParaRPr lang="zh-CN" altLang="en-US" sz="1400" b="1" dirty="0">
              <a:solidFill>
                <a:srgbClr val="4472C4"/>
              </a:solidFill>
              <a:cs typeface="Arial" panose="020B0604020202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F0B324-7C91-B09A-BDBC-3B2EC77B3C77}"/>
              </a:ext>
            </a:extLst>
          </p:cNvPr>
          <p:cNvSpPr/>
          <p:nvPr/>
        </p:nvSpPr>
        <p:spPr>
          <a:xfrm>
            <a:off x="6993764" y="1381126"/>
            <a:ext cx="3780406" cy="3562350"/>
          </a:xfrm>
          <a:prstGeom prst="rect">
            <a:avLst/>
          </a:prstGeom>
          <a:noFill/>
          <a:ln w="3810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9CDB2A-A2A3-7A68-487E-8BE90968D3BD}"/>
              </a:ext>
            </a:extLst>
          </p:cNvPr>
          <p:cNvSpPr txBox="1"/>
          <p:nvPr/>
        </p:nvSpPr>
        <p:spPr>
          <a:xfrm>
            <a:off x="6680447" y="1449216"/>
            <a:ext cx="16318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SP4T &amp; PS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4E9304-852F-88EB-E6D2-FEEB3656A61F}"/>
              </a:ext>
            </a:extLst>
          </p:cNvPr>
          <p:cNvSpPr/>
          <p:nvPr/>
        </p:nvSpPr>
        <p:spPr>
          <a:xfrm>
            <a:off x="6997605" y="5057775"/>
            <a:ext cx="3780406" cy="1036992"/>
          </a:xfrm>
          <a:prstGeom prst="rect">
            <a:avLst/>
          </a:prstGeom>
          <a:noFill/>
          <a:ln w="38100">
            <a:solidFill>
              <a:srgbClr val="EAB2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D91869-DA90-8F09-8729-4B1202D9D963}"/>
              </a:ext>
            </a:extLst>
          </p:cNvPr>
          <p:cNvSpPr txBox="1"/>
          <p:nvPr/>
        </p:nvSpPr>
        <p:spPr>
          <a:xfrm>
            <a:off x="6937559" y="5092485"/>
            <a:ext cx="21232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EAB200"/>
                </a:solidFill>
              </a:rPr>
              <a:t>Power &amp; Digital Controls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7462CDE-E028-3986-D6FD-C93A870999F4}"/>
              </a:ext>
            </a:extLst>
          </p:cNvPr>
          <p:cNvCxnSpPr>
            <a:cxnSpLocks/>
          </p:cNvCxnSpPr>
          <p:nvPr/>
        </p:nvCxnSpPr>
        <p:spPr>
          <a:xfrm>
            <a:off x="1431457" y="879894"/>
            <a:ext cx="0" cy="305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B46438-9E87-4CA4-6C80-4E14DA3E4897}"/>
              </a:ext>
            </a:extLst>
          </p:cNvPr>
          <p:cNvCxnSpPr>
            <a:cxnSpLocks/>
          </p:cNvCxnSpPr>
          <p:nvPr/>
        </p:nvCxnSpPr>
        <p:spPr>
          <a:xfrm>
            <a:off x="1431457" y="1047579"/>
            <a:ext cx="4018239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E39CF6C-E44A-F0E4-AA99-DD42AE6E77A3}"/>
              </a:ext>
            </a:extLst>
          </p:cNvPr>
          <p:cNvCxnSpPr>
            <a:cxnSpLocks/>
          </p:cNvCxnSpPr>
          <p:nvPr/>
        </p:nvCxnSpPr>
        <p:spPr>
          <a:xfrm>
            <a:off x="5449696" y="879894"/>
            <a:ext cx="0" cy="298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8689BB2-97CD-EEDD-8105-77B622DF5ACE}"/>
              </a:ext>
            </a:extLst>
          </p:cNvPr>
          <p:cNvCxnSpPr>
            <a:cxnSpLocks/>
          </p:cNvCxnSpPr>
          <p:nvPr/>
        </p:nvCxnSpPr>
        <p:spPr>
          <a:xfrm flipH="1" flipV="1">
            <a:off x="1262481" y="1163224"/>
            <a:ext cx="24805" cy="500160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B4355DE-FD91-43FA-BD80-E1CD5916B9DE}"/>
              </a:ext>
            </a:extLst>
          </p:cNvPr>
          <p:cNvSpPr txBox="1"/>
          <p:nvPr/>
        </p:nvSpPr>
        <p:spPr>
          <a:xfrm>
            <a:off x="159427" y="3389042"/>
            <a:ext cx="149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39.7 cm</a:t>
            </a:r>
            <a:endParaRPr lang="zh-CN" altLang="en-US" sz="14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9B212E7-9AC2-6823-417D-7E046BA64903}"/>
              </a:ext>
            </a:extLst>
          </p:cNvPr>
          <p:cNvCxnSpPr>
            <a:cxnSpLocks/>
          </p:cNvCxnSpPr>
          <p:nvPr/>
        </p:nvCxnSpPr>
        <p:spPr>
          <a:xfrm flipH="1" flipV="1">
            <a:off x="1069678" y="1163224"/>
            <a:ext cx="352097" cy="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56B15A8-916F-BC28-0065-2D1960CD396F}"/>
              </a:ext>
            </a:extLst>
          </p:cNvPr>
          <p:cNvCxnSpPr>
            <a:cxnSpLocks/>
          </p:cNvCxnSpPr>
          <p:nvPr/>
        </p:nvCxnSpPr>
        <p:spPr>
          <a:xfrm flipH="1">
            <a:off x="1078304" y="6156200"/>
            <a:ext cx="3520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E34EB37-217C-6582-E50F-E99785759E7F}"/>
              </a:ext>
            </a:extLst>
          </p:cNvPr>
          <p:cNvSpPr txBox="1"/>
          <p:nvPr/>
        </p:nvSpPr>
        <p:spPr>
          <a:xfrm>
            <a:off x="2680771" y="738007"/>
            <a:ext cx="149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31.5 cm</a:t>
            </a:r>
            <a:endParaRPr lang="zh-CN" altLang="en-US" sz="1400" b="1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2B961FD-2928-28A9-D26F-16810D81F4F2}"/>
              </a:ext>
            </a:extLst>
          </p:cNvPr>
          <p:cNvCxnSpPr>
            <a:cxnSpLocks/>
          </p:cNvCxnSpPr>
          <p:nvPr/>
        </p:nvCxnSpPr>
        <p:spPr>
          <a:xfrm>
            <a:off x="6881020" y="863549"/>
            <a:ext cx="0" cy="3057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03898B4-5888-F24C-1EDB-AAD9E4BC2CDE}"/>
              </a:ext>
            </a:extLst>
          </p:cNvPr>
          <p:cNvCxnSpPr>
            <a:cxnSpLocks/>
          </p:cNvCxnSpPr>
          <p:nvPr/>
        </p:nvCxnSpPr>
        <p:spPr>
          <a:xfrm>
            <a:off x="6881020" y="1031234"/>
            <a:ext cx="399236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D46639F-CF20-667F-B6EF-9E584E7E4D2F}"/>
              </a:ext>
            </a:extLst>
          </p:cNvPr>
          <p:cNvCxnSpPr>
            <a:cxnSpLocks/>
          </p:cNvCxnSpPr>
          <p:nvPr/>
        </p:nvCxnSpPr>
        <p:spPr>
          <a:xfrm>
            <a:off x="10873381" y="863549"/>
            <a:ext cx="0" cy="2988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896ED8-6D81-B6BF-735B-67DE26E85AC5}"/>
              </a:ext>
            </a:extLst>
          </p:cNvPr>
          <p:cNvCxnSpPr>
            <a:cxnSpLocks/>
          </p:cNvCxnSpPr>
          <p:nvPr/>
        </p:nvCxnSpPr>
        <p:spPr>
          <a:xfrm flipH="1" flipV="1">
            <a:off x="6712044" y="1169275"/>
            <a:ext cx="24805" cy="4979206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F68E540-CF81-20D5-9AAF-26F707F395A4}"/>
              </a:ext>
            </a:extLst>
          </p:cNvPr>
          <p:cNvSpPr txBox="1"/>
          <p:nvPr/>
        </p:nvSpPr>
        <p:spPr>
          <a:xfrm>
            <a:off x="5619439" y="3362532"/>
            <a:ext cx="149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39.7 cm</a:t>
            </a:r>
            <a:endParaRPr lang="zh-CN" altLang="en-US" sz="1400" b="1" dirty="0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0180417-5E5B-6003-DDBF-D06AF7C1B815}"/>
              </a:ext>
            </a:extLst>
          </p:cNvPr>
          <p:cNvCxnSpPr>
            <a:cxnSpLocks/>
          </p:cNvCxnSpPr>
          <p:nvPr/>
        </p:nvCxnSpPr>
        <p:spPr>
          <a:xfrm flipH="1" flipV="1">
            <a:off x="6519241" y="1181383"/>
            <a:ext cx="352097" cy="43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C311DF4-1CBC-F6EE-380F-7A21DB97911F}"/>
              </a:ext>
            </a:extLst>
          </p:cNvPr>
          <p:cNvCxnSpPr>
            <a:cxnSpLocks/>
          </p:cNvCxnSpPr>
          <p:nvPr/>
        </p:nvCxnSpPr>
        <p:spPr>
          <a:xfrm flipH="1">
            <a:off x="6527867" y="6139855"/>
            <a:ext cx="3520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828E8441-716E-A08D-2A6B-EE4448EA0E8E}"/>
              </a:ext>
            </a:extLst>
          </p:cNvPr>
          <p:cNvSpPr txBox="1"/>
          <p:nvPr/>
        </p:nvSpPr>
        <p:spPr>
          <a:xfrm>
            <a:off x="8312344" y="738007"/>
            <a:ext cx="14916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/>
              <a:t>31.5 cm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48344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4F2C5-3BCD-3C77-4797-A00C4171C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48484-72DA-593A-C1A1-CA1A26AB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 dirty="0"/>
              <a:t>RIS System Block Diagram</a:t>
            </a:r>
            <a:r>
              <a:rPr lang="en-US" altLang="en-US" sz="3200" b="1" i="1" dirty="0">
                <a:solidFill>
                  <a:srgbClr val="0E00C0"/>
                </a:solidFill>
              </a:rPr>
              <a:t>: System View</a:t>
            </a:r>
            <a:endParaRPr lang="en-US" sz="3199" b="1" dirty="0">
              <a:latin typeface="+mn-lt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7B6D13-CE7D-B42D-4BE3-7EB0662D1C3E}"/>
              </a:ext>
            </a:extLst>
          </p:cNvPr>
          <p:cNvGrpSpPr/>
          <p:nvPr/>
        </p:nvGrpSpPr>
        <p:grpSpPr>
          <a:xfrm>
            <a:off x="479340" y="938932"/>
            <a:ext cx="4287038" cy="5643621"/>
            <a:chOff x="70970" y="938932"/>
            <a:chExt cx="4287038" cy="5643621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7B64BFC-4F0B-35BC-8995-A5D2C0954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28108" y="938932"/>
              <a:ext cx="3529900" cy="4299762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EC69246-DEC9-F8BD-2FA9-FF0B73517A20}"/>
                </a:ext>
              </a:extLst>
            </p:cNvPr>
            <p:cNvSpPr/>
            <p:nvPr/>
          </p:nvSpPr>
          <p:spPr>
            <a:xfrm>
              <a:off x="996014" y="4832976"/>
              <a:ext cx="253467" cy="45069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D238B0-3970-8DC6-08D9-3415302C1F12}"/>
                </a:ext>
              </a:extLst>
            </p:cNvPr>
            <p:cNvSpPr/>
            <p:nvPr/>
          </p:nvSpPr>
          <p:spPr>
            <a:xfrm>
              <a:off x="1290653" y="4834572"/>
              <a:ext cx="253467" cy="450699"/>
            </a:xfrm>
            <a:prstGeom prst="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DF9566-C1FD-DDEF-9711-701D87EDF23B}"/>
                </a:ext>
              </a:extLst>
            </p:cNvPr>
            <p:cNvSpPr/>
            <p:nvPr/>
          </p:nvSpPr>
          <p:spPr>
            <a:xfrm rot="16200000">
              <a:off x="682364" y="6041050"/>
              <a:ext cx="835313" cy="24769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VCC (5V)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D87A9B7-301E-4F75-E874-5A3E8453D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626436" y="5789307"/>
              <a:ext cx="966440" cy="68396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7E3166-6522-41B4-DA7C-629D0F3CFB55}"/>
                </a:ext>
              </a:extLst>
            </p:cNvPr>
            <p:cNvSpPr/>
            <p:nvPr/>
          </p:nvSpPr>
          <p:spPr>
            <a:xfrm>
              <a:off x="70970" y="5257607"/>
              <a:ext cx="841091" cy="580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Banana </a:t>
              </a:r>
            </a:p>
            <a:p>
              <a:pPr algn="ctr"/>
              <a:r>
                <a:rPr lang="en-US" sz="1400" b="1" dirty="0"/>
                <a:t>Cables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D190FB-FB55-D5E3-6EA5-59D548763588}"/>
                </a:ext>
              </a:extLst>
            </p:cNvPr>
            <p:cNvSpPr/>
            <p:nvPr/>
          </p:nvSpPr>
          <p:spPr>
            <a:xfrm rot="16200000">
              <a:off x="1000373" y="6041050"/>
              <a:ext cx="835314" cy="24769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GND</a:t>
              </a:r>
            </a:p>
          </p:txBody>
        </p:sp>
        <p:sp>
          <p:nvSpPr>
            <p:cNvPr id="16" name="Arrow: Up-Down 15">
              <a:extLst>
                <a:ext uri="{FF2B5EF4-FFF2-40B4-BE49-F238E27FC236}">
                  <a16:creationId xmlns:a16="http://schemas.microsoft.com/office/drawing/2014/main" id="{C6476243-1591-E810-6E27-5E02DF4EC12D}"/>
                </a:ext>
              </a:extLst>
            </p:cNvPr>
            <p:cNvSpPr/>
            <p:nvPr/>
          </p:nvSpPr>
          <p:spPr>
            <a:xfrm rot="10800000">
              <a:off x="999096" y="5323864"/>
              <a:ext cx="175805" cy="423376"/>
            </a:xfrm>
            <a:prstGeom prst="up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616D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9E4485A4-E0F8-C5BE-3362-579B673EE211}"/>
                </a:ext>
              </a:extLst>
            </p:cNvPr>
            <p:cNvSpPr/>
            <p:nvPr/>
          </p:nvSpPr>
          <p:spPr>
            <a:xfrm>
              <a:off x="2185496" y="5975120"/>
              <a:ext cx="554581" cy="147888"/>
            </a:xfrm>
            <a:prstGeom prst="rightArrow">
              <a:avLst>
                <a:gd name="adj1" fmla="val 50000"/>
                <a:gd name="adj2" fmla="val 84286"/>
              </a:avLst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E2174340-AA22-89B5-D2C6-54B78D0DA787}"/>
                </a:ext>
              </a:extLst>
            </p:cNvPr>
            <p:cNvSpPr/>
            <p:nvPr/>
          </p:nvSpPr>
          <p:spPr>
            <a:xfrm rot="16200000">
              <a:off x="1767640" y="5542370"/>
              <a:ext cx="907120" cy="147888"/>
            </a:xfrm>
            <a:prstGeom prst="rightArrow">
              <a:avLst>
                <a:gd name="adj1" fmla="val 50000"/>
                <a:gd name="adj2" fmla="val 84286"/>
              </a:avLst>
            </a:prstGeom>
            <a:solidFill>
              <a:schemeClr val="accent4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468702-A7D8-D012-CD8B-1E3F1E1DBC4D}"/>
                </a:ext>
              </a:extLst>
            </p:cNvPr>
            <p:cNvSpPr/>
            <p:nvPr/>
          </p:nvSpPr>
          <p:spPr>
            <a:xfrm>
              <a:off x="2172100" y="5685780"/>
              <a:ext cx="540798" cy="341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/>
                <a:t>USB</a:t>
              </a:r>
            </a:p>
          </p:txBody>
        </p:sp>
        <p:sp>
          <p:nvSpPr>
            <p:cNvPr id="20" name="Arrow: Up-Down 19">
              <a:extLst>
                <a:ext uri="{FF2B5EF4-FFF2-40B4-BE49-F238E27FC236}">
                  <a16:creationId xmlns:a16="http://schemas.microsoft.com/office/drawing/2014/main" id="{DC1827C2-49E2-AD8F-0CA2-651D2EEEAB23}"/>
                </a:ext>
              </a:extLst>
            </p:cNvPr>
            <p:cNvSpPr/>
            <p:nvPr/>
          </p:nvSpPr>
          <p:spPr>
            <a:xfrm rot="10800000">
              <a:off x="1330389" y="5318532"/>
              <a:ext cx="175805" cy="423376"/>
            </a:xfrm>
            <a:prstGeom prst="up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rgbClr val="1616D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2DC108C-028D-AEB8-6F40-C56D80AE89D1}"/>
                </a:ext>
              </a:extLst>
            </p:cNvPr>
            <p:cNvSpPr/>
            <p:nvPr/>
          </p:nvSpPr>
          <p:spPr>
            <a:xfrm>
              <a:off x="1136969" y="4508394"/>
              <a:ext cx="7384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highlight>
                    <a:srgbClr val="FFFF00"/>
                  </a:highlight>
                </a:rPr>
                <a:t>GND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ABAD313-543E-7642-C072-8B13E3388912}"/>
                </a:ext>
              </a:extLst>
            </p:cNvPr>
            <p:cNvSpPr/>
            <p:nvPr/>
          </p:nvSpPr>
          <p:spPr>
            <a:xfrm>
              <a:off x="717773" y="4513724"/>
              <a:ext cx="73845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highlight>
                    <a:srgbClr val="FFFF00"/>
                  </a:highlight>
                </a:rPr>
                <a:t>VCC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DE4CF89-59E8-4A90-4B8C-A3C4397EBF52}"/>
                </a:ext>
              </a:extLst>
            </p:cNvPr>
            <p:cNvSpPr/>
            <p:nvPr/>
          </p:nvSpPr>
          <p:spPr>
            <a:xfrm>
              <a:off x="976175" y="1101831"/>
              <a:ext cx="3247482" cy="3180532"/>
            </a:xfrm>
            <a:prstGeom prst="rect">
              <a:avLst/>
            </a:prstGeom>
            <a:noFill/>
            <a:ln w="38100"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CC14442-BAF8-384F-ED20-7CFBEDC2F36A}"/>
                </a:ext>
              </a:extLst>
            </p:cNvPr>
            <p:cNvSpPr txBox="1"/>
            <p:nvPr/>
          </p:nvSpPr>
          <p:spPr>
            <a:xfrm>
              <a:off x="1032971" y="1186210"/>
              <a:ext cx="977004" cy="3113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dirty="0">
                  <a:highlight>
                    <a:srgbClr val="FFFF00"/>
                  </a:highlight>
                </a:rPr>
                <a:t>Array Area</a:t>
              </a:r>
              <a:endParaRPr lang="zh-CN" altLang="en-US" sz="1400" dirty="0">
                <a:highlight>
                  <a:srgbClr val="FFFF00"/>
                </a:highlight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B07230D8-EB13-B862-3F14-17037D8D3C77}"/>
              </a:ext>
            </a:extLst>
          </p:cNvPr>
          <p:cNvSpPr txBox="1"/>
          <p:nvPr/>
        </p:nvSpPr>
        <p:spPr>
          <a:xfrm>
            <a:off x="5221132" y="4276163"/>
            <a:ext cx="6399574" cy="156966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600" dirty="0"/>
              <a:t>Board Name: </a:t>
            </a:r>
            <a:r>
              <a:rPr lang="en-US" sz="1600" b="1" dirty="0">
                <a:solidFill>
                  <a:srgbClr val="0E00C0"/>
                </a:solidFill>
              </a:rPr>
              <a:t>3-6 </a:t>
            </a:r>
            <a:r>
              <a:rPr lang="en-US" altLang="zh-CN" sz="1600" b="1" dirty="0">
                <a:solidFill>
                  <a:srgbClr val="0E00C0"/>
                </a:solidFill>
              </a:rPr>
              <a:t>GHz TTD Reflectarray Feed</a:t>
            </a:r>
            <a:endParaRPr lang="en-US" sz="1600" b="1" dirty="0"/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600" dirty="0"/>
              <a:t>Board size: </a:t>
            </a:r>
            <a:r>
              <a:rPr lang="en-US" sz="1600" b="1" dirty="0"/>
              <a:t>31.5 x 39.7 cm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600" dirty="0"/>
              <a:t>144 elements planar antenna array with 2.5 cm spacing: (</a:t>
            </a:r>
            <a:r>
              <a:rPr lang="el-GR" sz="1600" dirty="0"/>
              <a:t>0.</a:t>
            </a:r>
            <a:r>
              <a:rPr lang="en-US" sz="1600" dirty="0"/>
              <a:t>5</a:t>
            </a:r>
            <a:r>
              <a:rPr lang="el-GR" sz="1600" dirty="0"/>
              <a:t>λ @ </a:t>
            </a:r>
            <a:r>
              <a:rPr lang="en-US" sz="1600" dirty="0"/>
              <a:t>6GHz)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600" dirty="0"/>
              <a:t>Stacked patch antenna with S11 bandwidth from 3-6GHz</a:t>
            </a:r>
          </a:p>
          <a:p>
            <a:pPr marL="285664" indent="-285664">
              <a:buFont typeface="Arial" panose="020B0604020202020204" pitchFamily="34" charset="0"/>
              <a:buChar char="•"/>
            </a:pPr>
            <a:r>
              <a:rPr lang="en-US" sz="1600" dirty="0"/>
              <a:t>The RIS is powered and controlled by the DC/Digital pins with Arduino Due microcontroller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67DF76E-AF4B-15D8-16A4-56DCC5529C30}"/>
              </a:ext>
            </a:extLst>
          </p:cNvPr>
          <p:cNvGrpSpPr/>
          <p:nvPr/>
        </p:nvGrpSpPr>
        <p:grpSpPr>
          <a:xfrm>
            <a:off x="6372591" y="1183511"/>
            <a:ext cx="4361512" cy="2728083"/>
            <a:chOff x="5223717" y="938932"/>
            <a:chExt cx="4361512" cy="2728083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D3C02883-09BC-7C0F-FCC8-25E580236A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69049"/>
            <a:stretch/>
          </p:blipFill>
          <p:spPr>
            <a:xfrm>
              <a:off x="5223717" y="938932"/>
              <a:ext cx="3647821" cy="235264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671BDFC-1F94-AC78-30FC-2DAAB8FD8EAE}"/>
                </a:ext>
              </a:extLst>
            </p:cNvPr>
            <p:cNvSpPr txBox="1"/>
            <p:nvPr/>
          </p:nvSpPr>
          <p:spPr>
            <a:xfrm>
              <a:off x="7515222" y="1813886"/>
              <a:ext cx="19393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highlight>
                    <a:srgbClr val="FFFF00"/>
                  </a:highlight>
                </a:rPr>
                <a:t>3mm 3D-printed spacer</a:t>
              </a:r>
              <a:endParaRPr lang="zh-CN" altLang="en-US" sz="1400" b="1" dirty="0">
                <a:highlight>
                  <a:srgbClr val="FFFF00"/>
                </a:highlight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90A3B93-9E4F-A9E8-C7C5-3D10C39E9428}"/>
                </a:ext>
              </a:extLst>
            </p:cNvPr>
            <p:cNvSpPr txBox="1"/>
            <p:nvPr/>
          </p:nvSpPr>
          <p:spPr>
            <a:xfrm>
              <a:off x="7415083" y="2491669"/>
              <a:ext cx="21701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highlight>
                    <a:srgbClr val="FFFF00"/>
                  </a:highlight>
                </a:rPr>
                <a:t>1.35mm 3D-printed spacer</a:t>
              </a:r>
              <a:endParaRPr lang="zh-CN" altLang="en-US" sz="1400" b="1" dirty="0">
                <a:highlight>
                  <a:srgbClr val="FFFF00"/>
                </a:highlight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4424310-3C8B-1C40-E4DD-CDB18411C572}"/>
                </a:ext>
              </a:extLst>
            </p:cNvPr>
            <p:cNvSpPr txBox="1"/>
            <p:nvPr/>
          </p:nvSpPr>
          <p:spPr>
            <a:xfrm>
              <a:off x="5396403" y="3359238"/>
              <a:ext cx="33024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400" b="1" dirty="0"/>
                <a:t>Array</a:t>
              </a:r>
              <a:r>
                <a:rPr lang="zh-CN" altLang="en-US" sz="1400" b="1" dirty="0"/>
                <a:t> </a:t>
              </a:r>
              <a:r>
                <a:rPr lang="en-US" altLang="zh-CN" sz="1400" b="1" dirty="0"/>
                <a:t>Side View</a:t>
              </a:r>
              <a:endParaRPr lang="en-US" sz="1400" b="1" dirty="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00AD0A4-BF38-879B-31DB-23A69F48B802}"/>
              </a:ext>
            </a:extLst>
          </p:cNvPr>
          <p:cNvSpPr txBox="1"/>
          <p:nvPr/>
        </p:nvSpPr>
        <p:spPr>
          <a:xfrm>
            <a:off x="5184320" y="1617067"/>
            <a:ext cx="1582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highlight>
                  <a:srgbClr val="FFFF00"/>
                </a:highlight>
              </a:rPr>
              <a:t>Upper Patch Board</a:t>
            </a:r>
            <a:endParaRPr lang="zh-CN" altLang="en-US" sz="1400" b="1" dirty="0">
              <a:highlight>
                <a:srgbClr val="FFFF00"/>
              </a:highlight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8DF7343-491B-699F-28EE-1B943544EE42}"/>
              </a:ext>
            </a:extLst>
          </p:cNvPr>
          <p:cNvSpPr txBox="1"/>
          <p:nvPr/>
        </p:nvSpPr>
        <p:spPr>
          <a:xfrm>
            <a:off x="5184320" y="2415649"/>
            <a:ext cx="1575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highlight>
                  <a:srgbClr val="FFFF00"/>
                </a:highlight>
              </a:rPr>
              <a:t>Lower Patch Board</a:t>
            </a:r>
            <a:endParaRPr lang="zh-CN" altLang="en-US" sz="1400" b="1" dirty="0">
              <a:highlight>
                <a:srgbClr val="FFFF00"/>
              </a:highlight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863F2B9-13EA-B30F-D41A-A44A79DD4C9C}"/>
              </a:ext>
            </a:extLst>
          </p:cNvPr>
          <p:cNvSpPr txBox="1"/>
          <p:nvPr/>
        </p:nvSpPr>
        <p:spPr>
          <a:xfrm>
            <a:off x="5665016" y="3038129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highlight>
                  <a:srgbClr val="FFFF00"/>
                </a:highlight>
              </a:rPr>
              <a:t>Feed Board</a:t>
            </a:r>
            <a:endParaRPr lang="zh-CN" altLang="en-US" sz="14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973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42">
            <a:extLst>
              <a:ext uri="{FF2B5EF4-FFF2-40B4-BE49-F238E27FC236}">
                <a16:creationId xmlns:a16="http://schemas.microsoft.com/office/drawing/2014/main" id="{30C73AF1-5F6D-E764-FC20-ABF03819312F}"/>
              </a:ext>
            </a:extLst>
          </p:cNvPr>
          <p:cNvSpPr txBox="1">
            <a:spLocks/>
          </p:cNvSpPr>
          <p:nvPr/>
        </p:nvSpPr>
        <p:spPr>
          <a:xfrm>
            <a:off x="685621" y="49372"/>
            <a:ext cx="10208141" cy="4847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244061"/>
              </a:buClr>
              <a:buSzPts val="2800"/>
            </a:pPr>
            <a:r>
              <a:rPr lang="en-US" altLang="en-US" sz="3200" b="1" dirty="0"/>
              <a:t>3-6 GHz RIS</a:t>
            </a:r>
            <a:r>
              <a:rPr lang="en-US" altLang="en-US" sz="3200" b="1" i="1" dirty="0">
                <a:solidFill>
                  <a:srgbClr val="0E00C0"/>
                </a:solidFill>
              </a:rPr>
              <a:t>: Voltage &amp; Current Consumption</a:t>
            </a:r>
            <a:endParaRPr lang="en-US" sz="3200" b="1" i="1" baseline="-25000" dirty="0">
              <a:solidFill>
                <a:srgbClr val="1616D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219" name="Shape 219"/>
          <p:cNvSpPr txBox="1"/>
          <p:nvPr/>
        </p:nvSpPr>
        <p:spPr>
          <a:xfrm>
            <a:off x="2296161" y="1193473"/>
            <a:ext cx="7485210" cy="350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Power consumption of 3-6 GHz RIS</a:t>
            </a:r>
          </a:p>
        </p:txBody>
      </p:sp>
      <p:sp>
        <p:nvSpPr>
          <p:cNvPr id="220" name="Shape 220"/>
          <p:cNvSpPr txBox="1"/>
          <p:nvPr/>
        </p:nvSpPr>
        <p:spPr>
          <a:xfrm>
            <a:off x="1931773" y="3012950"/>
            <a:ext cx="8213985" cy="1185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marL="285664" indent="-285664">
              <a:buClr>
                <a:schemeClr val="dk1"/>
              </a:buClr>
              <a:buSzPts val="1400"/>
              <a:buFont typeface="Arial"/>
              <a:buChar char="•"/>
            </a:pPr>
            <a:r>
              <a:rPr 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at regular setting. Current consumption can vary slightly depending on the states and </a:t>
            </a:r>
            <a:endParaRPr lang="en-US"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  <a:p>
            <a:pPr marL="285664" indent="-285664">
              <a:buClr>
                <a:schemeClr val="dk1"/>
              </a:buClr>
              <a:buSzPts val="1400"/>
              <a:buFont typeface="Arial"/>
              <a:buChar char="•"/>
            </a:pPr>
            <a:endParaRPr lang="en-US" sz="1400" dirty="0">
              <a:solidFill>
                <a:schemeClr val="dk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7" name="Shape 221">
            <a:extLst>
              <a:ext uri="{FF2B5EF4-FFF2-40B4-BE49-F238E27FC236}">
                <a16:creationId xmlns:a16="http://schemas.microsoft.com/office/drawing/2014/main" id="{894A10AD-32A7-43C8-B326-1D60B23324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5684298"/>
              </p:ext>
            </p:extLst>
          </p:nvPr>
        </p:nvGraphicFramePr>
        <p:xfrm>
          <a:off x="4322387" y="4865850"/>
          <a:ext cx="3281777" cy="715279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192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2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30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VCC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Current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01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5V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Arial"/>
                          <a:ea typeface="Arial"/>
                          <a:cs typeface="Arial"/>
                          <a:sym typeface="Arial"/>
                        </a:rPr>
                        <a:t>0.05 A</a:t>
                      </a:r>
                      <a:endParaRPr sz="1600" b="1" u="none" strike="noStrike" cap="none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Shape 219">
            <a:extLst>
              <a:ext uri="{FF2B5EF4-FFF2-40B4-BE49-F238E27FC236}">
                <a16:creationId xmlns:a16="http://schemas.microsoft.com/office/drawing/2014/main" id="{D093C741-B2FA-49F5-BC06-149075A7E62C}"/>
              </a:ext>
            </a:extLst>
          </p:cNvPr>
          <p:cNvSpPr txBox="1"/>
          <p:nvPr/>
        </p:nvSpPr>
        <p:spPr>
          <a:xfrm>
            <a:off x="4322387" y="4207007"/>
            <a:ext cx="3361375" cy="33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Absolute Maximum Ratings</a:t>
            </a:r>
            <a:endParaRPr sz="2000" b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" name="Shape 221">
            <a:extLst>
              <a:ext uri="{FF2B5EF4-FFF2-40B4-BE49-F238E27FC236}">
                <a16:creationId xmlns:a16="http://schemas.microsoft.com/office/drawing/2014/main" id="{A963787B-1DAB-4386-AE59-ABD665B02B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585061"/>
              </p:ext>
            </p:extLst>
          </p:nvPr>
        </p:nvGraphicFramePr>
        <p:xfrm>
          <a:off x="2909918" y="1843233"/>
          <a:ext cx="5660596" cy="82293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505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274">
                  <a:extLst>
                    <a:ext uri="{9D8B030D-6E8A-4147-A177-3AD203B41FA5}">
                      <a16:colId xmlns:a16="http://schemas.microsoft.com/office/drawing/2014/main" val="148472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Voltage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Current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Power Consumption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4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VCC (5V)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0.035 A</a:t>
                      </a: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0.18 W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56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Shape 542"/>
          <p:cNvSpPr txBox="1">
            <a:spLocks noGrp="1"/>
          </p:cNvSpPr>
          <p:nvPr>
            <p:ph type="title"/>
          </p:nvPr>
        </p:nvSpPr>
        <p:spPr>
          <a:xfrm>
            <a:off x="685621" y="49372"/>
            <a:ext cx="10208141" cy="48478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Autofit/>
          </a:bodyPr>
          <a:lstStyle/>
          <a:p>
            <a:pPr>
              <a:spcBef>
                <a:spcPts val="0"/>
              </a:spcBef>
              <a:buClr>
                <a:srgbClr val="244061"/>
              </a:buClr>
              <a:buSzPts val="2800"/>
            </a:pPr>
            <a:r>
              <a:rPr lang="en-US" sz="3200" b="1" dirty="0"/>
              <a:t>3-6 GHz RIS: </a:t>
            </a:r>
            <a:r>
              <a:rPr lang="en-US" sz="3200" b="1" dirty="0">
                <a:solidFill>
                  <a:srgbClr val="1616D0"/>
                </a:solidFill>
                <a:ea typeface="Arial"/>
                <a:cs typeface="Arial"/>
                <a:sym typeface="Arial"/>
              </a:rPr>
              <a:t>RF Performance</a:t>
            </a:r>
            <a:endParaRPr sz="3200" b="1" i="1" baseline="-25000" dirty="0">
              <a:solidFill>
                <a:srgbClr val="1616D0"/>
              </a:solidFill>
              <a:ea typeface="Arial"/>
              <a:cs typeface="Arial"/>
              <a:sym typeface="Arial"/>
            </a:endParaRPr>
          </a:p>
        </p:txBody>
      </p:sp>
      <p:sp>
        <p:nvSpPr>
          <p:cNvPr id="544" name="Shape 544"/>
          <p:cNvSpPr txBox="1"/>
          <p:nvPr/>
        </p:nvSpPr>
        <p:spPr>
          <a:xfrm>
            <a:off x="3497874" y="1533706"/>
            <a:ext cx="4697776" cy="33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/>
            <a:endParaRPr sz="1600" b="1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45" name="Shape 545"/>
          <p:cNvGraphicFramePr/>
          <p:nvPr>
            <p:extLst>
              <p:ext uri="{D42A27DB-BD31-4B8C-83A1-F6EECF244321}">
                <p14:modId xmlns:p14="http://schemas.microsoft.com/office/powerpoint/2010/main" val="3164043424"/>
              </p:ext>
            </p:extLst>
          </p:nvPr>
        </p:nvGraphicFramePr>
        <p:xfrm>
          <a:off x="2247314" y="2251292"/>
          <a:ext cx="7694196" cy="17068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78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47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214">
                <a:tc gridSpan="3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1616D0"/>
                          </a:solidFill>
                          <a:latin typeface="+mj-lt"/>
                          <a:ea typeface="Calibri"/>
                          <a:cs typeface="Calibri"/>
                          <a:sym typeface="Calibri"/>
                        </a:rPr>
                        <a:t>RIS </a:t>
                      </a:r>
                      <a:r>
                        <a:rPr lang="en-US" sz="1800" b="1" dirty="0">
                          <a:solidFill>
                            <a:srgbClr val="1616D0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Performance Summary</a:t>
                      </a:r>
                    </a:p>
                  </a:txBody>
                  <a:tcPr marL="91426" marR="91426" marT="45713" marB="45713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5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Parameter</a:t>
                      </a:r>
                      <a:endParaRPr sz="1600" b="1" dirty="0">
                        <a:solidFill>
                          <a:schemeClr val="dk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Value</a:t>
                      </a:r>
                      <a:endParaRPr sz="1600" b="1" dirty="0">
                        <a:solidFill>
                          <a:schemeClr val="dk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Comment</a:t>
                      </a:r>
                      <a:endParaRPr sz="1600" b="1" dirty="0">
                        <a:solidFill>
                          <a:schemeClr val="dk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65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Frequency Range</a:t>
                      </a:r>
                      <a:endParaRPr sz="1600" b="1" dirty="0">
                        <a:solidFill>
                          <a:schemeClr val="dk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3-6 GHz</a:t>
                      </a:r>
                      <a:endParaRPr sz="1600" b="1" dirty="0">
                        <a:solidFill>
                          <a:schemeClr val="dk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Operational BW</a:t>
                      </a:r>
                    </a:p>
                  </a:txBody>
                  <a:tcPr marL="91426" marR="91426" marT="45713" marB="45713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63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Scanning Range (Deg.)</a:t>
                      </a:r>
                    </a:p>
                  </a:txBody>
                  <a:tcPr marL="91426" marR="91426" marT="45713" marB="45713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+/- 60</a:t>
                      </a:r>
                      <a:r>
                        <a:rPr lang="en-US" sz="1600" b="1" baseline="30000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o</a:t>
                      </a:r>
                      <a:endParaRPr sz="1600" b="1" baseline="30000" dirty="0">
                        <a:solidFill>
                          <a:schemeClr val="dk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latin typeface="+mn-lt"/>
                          <a:ea typeface="Arial"/>
                          <a:cs typeface="Arial"/>
                          <a:sym typeface="Arial"/>
                        </a:rPr>
                        <a:t>@ 3-6 GHz</a:t>
                      </a:r>
                    </a:p>
                  </a:txBody>
                  <a:tcPr marL="91426" marR="91426" marT="45713" marB="45713" anchor="ctr">
                    <a:lnL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65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Sidelobe level</a:t>
                      </a:r>
                      <a:endParaRPr sz="1600" b="1">
                        <a:solidFill>
                          <a:schemeClr val="dk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&lt;-10 dB</a:t>
                      </a:r>
                      <a:endParaRPr sz="1600" b="1" dirty="0">
                        <a:solidFill>
                          <a:schemeClr val="dk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+mj-lt"/>
                          <a:ea typeface="Arial"/>
                          <a:cs typeface="Arial"/>
                          <a:sym typeface="Arial"/>
                        </a:rPr>
                        <a:t>Focal and Planewave Feed</a:t>
                      </a:r>
                      <a:endParaRPr sz="1600" b="1" dirty="0">
                        <a:solidFill>
                          <a:schemeClr val="dk1"/>
                        </a:solidFill>
                        <a:latin typeface="+mj-lt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6" marR="91426" marT="45713" marB="45713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91401" tIns="45688" rIns="91401" bIns="45688" rtlCol="0" anchor="t" anchorCtr="0">
            <a:noAutofit/>
          </a:bodyPr>
          <a:lstStyle/>
          <a:p>
            <a:r>
              <a:rPr lang="en-US" sz="3200" b="1" dirty="0"/>
              <a:t> </a:t>
            </a:r>
            <a:endParaRPr sz="3200" b="1" dirty="0"/>
          </a:p>
        </p:txBody>
      </p:sp>
      <p:sp>
        <p:nvSpPr>
          <p:cNvPr id="5" name="Shape 552">
            <a:extLst>
              <a:ext uri="{FF2B5EF4-FFF2-40B4-BE49-F238E27FC236}">
                <a16:creationId xmlns:a16="http://schemas.microsoft.com/office/drawing/2014/main" id="{38E94EDE-2755-48B8-BADC-D5897CACAAC8}"/>
              </a:ext>
            </a:extLst>
          </p:cNvPr>
          <p:cNvSpPr txBox="1"/>
          <p:nvPr/>
        </p:nvSpPr>
        <p:spPr>
          <a:xfrm>
            <a:off x="203146" y="2495907"/>
            <a:ext cx="11782531" cy="836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1" tIns="45688" rIns="91401" bIns="45688" anchor="t" anchorCtr="0">
            <a:noAutofit/>
          </a:bodyPr>
          <a:lstStyle/>
          <a:p>
            <a:pPr algn="ctr">
              <a:buClr>
                <a:srgbClr val="FF0000"/>
              </a:buClr>
              <a:buSzPts val="3200"/>
            </a:pPr>
            <a:r>
              <a:rPr lang="fr-FR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2: 3-6 GHz RIS Control</a:t>
            </a:r>
            <a:endParaRPr lang="en-US" sz="2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659489"/>
      </p:ext>
    </p:extLst>
  </p:cSld>
  <p:clrMapOvr>
    <a:masterClrMapping/>
  </p:clrMapOvr>
</p:sld>
</file>

<file path=ppt/theme/theme1.xml><?xml version="1.0" encoding="utf-8"?>
<a:theme xmlns:a="http://schemas.openxmlformats.org/drawingml/2006/main" name="MAJA PPT Template w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MAJA PPT Template wide.potx</Template>
  <TotalTime>0</TotalTime>
  <Words>1147</Words>
  <Application>Microsoft Office PowerPoint</Application>
  <PresentationFormat>Custom</PresentationFormat>
  <Paragraphs>274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Calibre</vt:lpstr>
      <vt:lpstr>Noto Sans Symbols</vt:lpstr>
      <vt:lpstr>Arial</vt:lpstr>
      <vt:lpstr>Calibri</vt:lpstr>
      <vt:lpstr>Courier New</vt:lpstr>
      <vt:lpstr>Wingdings</vt:lpstr>
      <vt:lpstr>MAJA PPT Template wide</vt:lpstr>
      <vt:lpstr>5th Generation Wireless –  where is that going and what’s in it for me?</vt:lpstr>
      <vt:lpstr>Content of ICD</vt:lpstr>
      <vt:lpstr> </vt:lpstr>
      <vt:lpstr> </vt:lpstr>
      <vt:lpstr>RIS System Block Diagram: System View</vt:lpstr>
      <vt:lpstr>RIS System Block Diagram: System View</vt:lpstr>
      <vt:lpstr>PowerPoint Presentation</vt:lpstr>
      <vt:lpstr>3-6 GHz RIS: RF Performance</vt:lpstr>
      <vt:lpstr> </vt:lpstr>
      <vt:lpstr>3-6 GHz RIS: Control Configuration</vt:lpstr>
      <vt:lpstr>Digital Control Components</vt:lpstr>
      <vt:lpstr>3-6 GHz RIS: Matlab Function set_latch() </vt:lpstr>
      <vt:lpstr>3-6 GHz RIS: Matlab Function pulse_decoder() </vt:lpstr>
      <vt:lpstr>3-6 GHz RIS: Implementing Pre-defined Phase Map</vt:lpstr>
      <vt:lpstr> </vt:lpstr>
      <vt:lpstr>2x2 Feed Array</vt:lpstr>
      <vt:lpstr>2x2 Feed Array: SMA RF Connector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2017-06-04T06:55:55Z</dcterms:created>
  <dcterms:modified xsi:type="dcterms:W3CDTF">2024-12-19T02:27:33Z</dcterms:modified>
</cp:coreProperties>
</file>