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A6A6A6"/>
    <a:srgbClr val="3484CC"/>
    <a:srgbClr val="62C4D8"/>
    <a:srgbClr val="5BA386"/>
    <a:srgbClr val="C91C23"/>
    <a:srgbClr val="CD2929"/>
    <a:srgbClr val="A9D18E"/>
    <a:srgbClr val="FF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956" autoAdjust="0"/>
    <p:restoredTop sz="95733" autoAdjust="0"/>
  </p:normalViewPr>
  <p:slideViewPr>
    <p:cSldViewPr snapToGrid="0">
      <p:cViewPr varScale="1">
        <p:scale>
          <a:sx n="72" d="100"/>
          <a:sy n="72" d="100"/>
        </p:scale>
        <p:origin x="8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383A-8C23-4BD4-813B-A50B73634DD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4325-5469-4912-99D2-7719FB2F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40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1999" cy="5257800"/>
          </a:xfrm>
          <a:prstGeom prst="rect">
            <a:avLst/>
          </a:prstGeom>
          <a:solidFill>
            <a:srgbClr val="C91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68" y="5861016"/>
            <a:ext cx="2248320" cy="627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371" y="1200621"/>
            <a:ext cx="11364686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0634"/>
            <a:ext cx="9144000" cy="121716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4306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0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3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gradFill>
          <a:gsLst>
            <a:gs pos="35000">
              <a:srgbClr val="E9EAEB"/>
            </a:gs>
            <a:gs pos="0">
              <a:srgbClr val="CED2D3"/>
            </a:gs>
            <a:gs pos="100000">
              <a:srgbClr val="F8F8F8"/>
            </a:gs>
          </a:gsLst>
          <a:lin ang="162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4"/>
          <p:cNvSpPr/>
          <p:nvPr userDrawn="1"/>
        </p:nvSpPr>
        <p:spPr>
          <a:xfrm>
            <a:off x="722501" y="-411"/>
            <a:ext cx="3884748" cy="7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7644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727" y="287747"/>
            <a:ext cx="10515600" cy="53231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61938"/>
            <a:ext cx="257175" cy="583521"/>
          </a:xfrm>
          <a:prstGeom prst="rect">
            <a:avLst/>
          </a:prstGeom>
          <a:solidFill>
            <a:srgbClr val="E94D60"/>
          </a:solidFill>
          <a:ln>
            <a:solidFill>
              <a:srgbClr val="E94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720114"/>
            <a:ext cx="12192000" cy="137886"/>
          </a:xfrm>
          <a:prstGeom prst="rect">
            <a:avLst/>
          </a:prstGeom>
          <a:solidFill>
            <a:srgbClr val="E94D60"/>
          </a:solidFill>
          <a:ln>
            <a:solidFill>
              <a:srgbClr val="E94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  <p:extLst>
      <p:ext uri="{BB962C8B-B14F-4D97-AF65-F5344CB8AC3E}">
        <p14:creationId xmlns:p14="http://schemas.microsoft.com/office/powerpoint/2010/main" val="105154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3759201" cy="6858000"/>
          </a:xfrm>
          <a:prstGeom prst="rect">
            <a:avLst/>
          </a:prstGeom>
          <a:solidFill>
            <a:srgbClr val="C91C23"/>
          </a:solidFill>
          <a:ln>
            <a:solidFill>
              <a:srgbClr val="C9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837755" y="0"/>
            <a:ext cx="67949" cy="6858000"/>
          </a:xfrm>
          <a:prstGeom prst="rect">
            <a:avLst/>
          </a:prstGeom>
          <a:solidFill>
            <a:srgbClr val="C91C23"/>
          </a:solidFill>
          <a:ln>
            <a:solidFill>
              <a:srgbClr val="C9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895349" y="725003"/>
            <a:ext cx="1968502" cy="1325563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66484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0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1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5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9219-8B9B-43E8-A321-69FB06C098B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B92A-B618-4E0B-89C1-F38B82FF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26635" y="1892723"/>
            <a:ext cx="1461061" cy="2464399"/>
            <a:chOff x="2745043" y="1662670"/>
            <a:chExt cx="740512" cy="1662034"/>
          </a:xfrm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 rot="16200000">
              <a:off x="2286052" y="2125201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5043" y="1662670"/>
              <a:ext cx="740512" cy="6385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09140" y="1897969"/>
            <a:ext cx="1461061" cy="2459153"/>
            <a:chOff x="2745043" y="1666208"/>
            <a:chExt cx="740512" cy="1658496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 rot="16200000">
              <a:off x="2286052" y="2125201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5043" y="1666208"/>
              <a:ext cx="740512" cy="63500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2962" y="1892721"/>
            <a:ext cx="1461061" cy="2461100"/>
            <a:chOff x="2745043" y="1664895"/>
            <a:chExt cx="740512" cy="1659809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auto">
            <a:xfrm rot="16200000">
              <a:off x="2286052" y="2125201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5043" y="1664895"/>
              <a:ext cx="740512" cy="636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85466" y="1890433"/>
            <a:ext cx="1461061" cy="2459151"/>
            <a:chOff x="2745043" y="1666210"/>
            <a:chExt cx="740512" cy="1658494"/>
          </a:xfrm>
        </p:grpSpPr>
        <p:sp>
          <p:nvSpPr>
            <p:cNvPr id="16" name="Freeform 1"/>
            <p:cNvSpPr>
              <a:spLocks noChangeArrowheads="1"/>
            </p:cNvSpPr>
            <p:nvPr/>
          </p:nvSpPr>
          <p:spPr bwMode="auto">
            <a:xfrm rot="16200000">
              <a:off x="2286052" y="2125201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45043" y="1667755"/>
              <a:ext cx="740512" cy="6334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79290" y="1888486"/>
            <a:ext cx="1461061" cy="2459151"/>
            <a:chOff x="2745043" y="1666210"/>
            <a:chExt cx="740512" cy="1658494"/>
          </a:xfrm>
        </p:grpSpPr>
        <p:sp>
          <p:nvSpPr>
            <p:cNvPr id="19" name="Freeform 1"/>
            <p:cNvSpPr>
              <a:spLocks noChangeArrowheads="1"/>
            </p:cNvSpPr>
            <p:nvPr/>
          </p:nvSpPr>
          <p:spPr bwMode="auto">
            <a:xfrm rot="16200000">
              <a:off x="2286052" y="2125201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45043" y="1669068"/>
              <a:ext cx="740512" cy="6321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09920" y="1894670"/>
            <a:ext cx="1461061" cy="2462453"/>
            <a:chOff x="2745043" y="1663983"/>
            <a:chExt cx="740512" cy="1660721"/>
          </a:xfrm>
        </p:grpSpPr>
        <p:sp>
          <p:nvSpPr>
            <p:cNvPr id="22" name="Freeform 1"/>
            <p:cNvSpPr>
              <a:spLocks noChangeArrowheads="1"/>
            </p:cNvSpPr>
            <p:nvPr/>
          </p:nvSpPr>
          <p:spPr bwMode="auto">
            <a:xfrm rot="16200000">
              <a:off x="2286052" y="2125201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45043" y="1663983"/>
              <a:ext cx="740512" cy="6372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4" name="Title 20"/>
          <p:cNvSpPr txBox="1">
            <a:spLocks/>
          </p:cNvSpPr>
          <p:nvPr/>
        </p:nvSpPr>
        <p:spPr>
          <a:xfrm>
            <a:off x="1119406" y="1989805"/>
            <a:ext cx="1097716" cy="754061"/>
          </a:xfrm>
          <a:prstGeom prst="rect">
            <a:avLst/>
          </a:prstGeom>
        </p:spPr>
        <p:txBody>
          <a:bodyPr vert="horz" wrap="square" lIns="137168" tIns="68584" rIns="137168" bIns="68584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</p:txBody>
      </p:sp>
      <p:sp>
        <p:nvSpPr>
          <p:cNvPr id="25" name="Title 20"/>
          <p:cNvSpPr txBox="1">
            <a:spLocks/>
          </p:cNvSpPr>
          <p:nvPr/>
        </p:nvSpPr>
        <p:spPr>
          <a:xfrm>
            <a:off x="2309184" y="1989805"/>
            <a:ext cx="1097716" cy="754061"/>
          </a:xfrm>
          <a:prstGeom prst="rect">
            <a:avLst/>
          </a:prstGeom>
        </p:spPr>
        <p:txBody>
          <a:bodyPr vert="horz" wrap="square" lIns="137168" tIns="68584" rIns="137168" bIns="68584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</p:txBody>
      </p:sp>
      <p:sp>
        <p:nvSpPr>
          <p:cNvPr id="26" name="Title 20"/>
          <p:cNvSpPr txBox="1">
            <a:spLocks/>
          </p:cNvSpPr>
          <p:nvPr/>
        </p:nvSpPr>
        <p:spPr>
          <a:xfrm>
            <a:off x="3498962" y="1989805"/>
            <a:ext cx="1097716" cy="754061"/>
          </a:xfrm>
          <a:prstGeom prst="rect">
            <a:avLst/>
          </a:prstGeom>
        </p:spPr>
        <p:txBody>
          <a:bodyPr vert="horz" wrap="square" lIns="137168" tIns="68584" rIns="137168" bIns="68584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</a:p>
        </p:txBody>
      </p:sp>
      <p:sp>
        <p:nvSpPr>
          <p:cNvPr id="27" name="Title 20"/>
          <p:cNvSpPr txBox="1">
            <a:spLocks/>
          </p:cNvSpPr>
          <p:nvPr/>
        </p:nvSpPr>
        <p:spPr>
          <a:xfrm>
            <a:off x="4688740" y="1989805"/>
            <a:ext cx="1097716" cy="754061"/>
          </a:xfrm>
          <a:prstGeom prst="rect">
            <a:avLst/>
          </a:prstGeom>
        </p:spPr>
        <p:txBody>
          <a:bodyPr vert="horz" wrap="square" lIns="137168" tIns="68584" rIns="137168" bIns="68584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</a:p>
        </p:txBody>
      </p:sp>
      <p:sp>
        <p:nvSpPr>
          <p:cNvPr id="28" name="Title 20"/>
          <p:cNvSpPr txBox="1">
            <a:spLocks/>
          </p:cNvSpPr>
          <p:nvPr/>
        </p:nvSpPr>
        <p:spPr>
          <a:xfrm>
            <a:off x="5878518" y="1989805"/>
            <a:ext cx="1097716" cy="754061"/>
          </a:xfrm>
          <a:prstGeom prst="rect">
            <a:avLst/>
          </a:prstGeom>
        </p:spPr>
        <p:txBody>
          <a:bodyPr vert="horz" wrap="square" lIns="137168" tIns="68584" rIns="137168" bIns="68584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</a:p>
        </p:txBody>
      </p:sp>
      <p:sp>
        <p:nvSpPr>
          <p:cNvPr id="29" name="Title 20"/>
          <p:cNvSpPr txBox="1">
            <a:spLocks/>
          </p:cNvSpPr>
          <p:nvPr/>
        </p:nvSpPr>
        <p:spPr>
          <a:xfrm>
            <a:off x="7068296" y="1989805"/>
            <a:ext cx="1097716" cy="754061"/>
          </a:xfrm>
          <a:prstGeom prst="rect">
            <a:avLst/>
          </a:prstGeom>
        </p:spPr>
        <p:txBody>
          <a:bodyPr vert="horz" wrap="square" lIns="137168" tIns="68584" rIns="137168" bIns="68584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</a:p>
        </p:txBody>
      </p:sp>
      <p:sp>
        <p:nvSpPr>
          <p:cNvPr id="32" name="Title 20"/>
          <p:cNvSpPr txBox="1">
            <a:spLocks/>
          </p:cNvSpPr>
          <p:nvPr/>
        </p:nvSpPr>
        <p:spPr>
          <a:xfrm>
            <a:off x="1015532" y="4332116"/>
            <a:ext cx="1361572" cy="2017161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业务方案</a:t>
            </a:r>
            <a:br>
              <a:rPr lang="en-US" altLang="zh-CN" sz="1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2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与获客、产品沟通业务方案，需明确业务流程细节与风险点</a:t>
            </a:r>
          </a:p>
        </p:txBody>
      </p:sp>
      <p:sp>
        <p:nvSpPr>
          <p:cNvPr id="33" name="Title 20"/>
          <p:cNvSpPr txBox="1">
            <a:spLocks/>
          </p:cNvSpPr>
          <p:nvPr/>
        </p:nvSpPr>
        <p:spPr>
          <a:xfrm>
            <a:off x="3430575" y="4351768"/>
            <a:ext cx="1361572" cy="1186165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项目评审</a:t>
            </a:r>
            <a:br>
              <a:rPr lang="en-US" altLang="zh-CN" sz="12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200" dirty="0">
              <a:solidFill>
                <a:schemeClr val="accent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内部进行项目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风控方案评审</a:t>
            </a:r>
          </a:p>
        </p:txBody>
      </p:sp>
      <p:sp>
        <p:nvSpPr>
          <p:cNvPr id="36" name="Title 20"/>
          <p:cNvSpPr txBox="1">
            <a:spLocks/>
          </p:cNvSpPr>
          <p:nvPr/>
        </p:nvSpPr>
        <p:spPr>
          <a:xfrm>
            <a:off x="5828831" y="4103125"/>
            <a:ext cx="1361572" cy="2257227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决策引擎</a:t>
            </a:r>
            <a:endParaRPr lang="en-US" altLang="zh-CN" sz="12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策略审批通过后，在测试与生产环境部署与验证策略（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A/B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角）</a:t>
            </a:r>
          </a:p>
        </p:txBody>
      </p:sp>
      <p:sp>
        <p:nvSpPr>
          <p:cNvPr id="37" name="Title 20"/>
          <p:cNvSpPr txBox="1">
            <a:spLocks/>
          </p:cNvSpPr>
          <p:nvPr/>
        </p:nvSpPr>
        <p:spPr>
          <a:xfrm>
            <a:off x="990809" y="2890170"/>
            <a:ext cx="1243466" cy="938725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业务方案</a:t>
            </a:r>
            <a:b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前期对接</a:t>
            </a:r>
          </a:p>
        </p:txBody>
      </p:sp>
      <p:sp>
        <p:nvSpPr>
          <p:cNvPr id="39" name="Title 20"/>
          <p:cNvSpPr txBox="1">
            <a:spLocks/>
          </p:cNvSpPr>
          <p:nvPr/>
        </p:nvSpPr>
        <p:spPr>
          <a:xfrm>
            <a:off x="3391051" y="2891366"/>
            <a:ext cx="1091917" cy="938725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项目评审</a:t>
            </a:r>
            <a:b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内部评估</a:t>
            </a:r>
          </a:p>
        </p:txBody>
      </p:sp>
      <p:sp>
        <p:nvSpPr>
          <p:cNvPr id="42" name="Title 20"/>
          <p:cNvSpPr txBox="1">
            <a:spLocks/>
          </p:cNvSpPr>
          <p:nvPr/>
        </p:nvSpPr>
        <p:spPr>
          <a:xfrm>
            <a:off x="5787832" y="2919006"/>
            <a:ext cx="1180701" cy="928850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策略部署</a:t>
            </a:r>
            <a:b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部署与测试</a:t>
            </a:r>
            <a:endParaRPr lang="zh-CN" altLang="en-US" sz="1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7" name="Title 20"/>
          <p:cNvSpPr txBox="1">
            <a:spLocks/>
          </p:cNvSpPr>
          <p:nvPr/>
        </p:nvSpPr>
        <p:spPr>
          <a:xfrm>
            <a:off x="8302598" y="2921380"/>
            <a:ext cx="1180701" cy="938725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联调测试</a:t>
            </a:r>
            <a:b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接口与决策</a:t>
            </a:r>
          </a:p>
        </p:txBody>
      </p:sp>
      <p:grpSp>
        <p:nvGrpSpPr>
          <p:cNvPr id="48" name="Group 14"/>
          <p:cNvGrpSpPr/>
          <p:nvPr/>
        </p:nvGrpSpPr>
        <p:grpSpPr>
          <a:xfrm>
            <a:off x="8371333" y="1897971"/>
            <a:ext cx="1461061" cy="2459151"/>
            <a:chOff x="2745043" y="1666210"/>
            <a:chExt cx="740512" cy="1658494"/>
          </a:xfrm>
        </p:grpSpPr>
        <p:sp>
          <p:nvSpPr>
            <p:cNvPr id="49" name="Freeform 1"/>
            <p:cNvSpPr>
              <a:spLocks noChangeArrowheads="1"/>
            </p:cNvSpPr>
            <p:nvPr/>
          </p:nvSpPr>
          <p:spPr bwMode="auto">
            <a:xfrm rot="16200000">
              <a:off x="2286052" y="2125201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0" name="Rectangle 16"/>
            <p:cNvSpPr/>
            <p:nvPr/>
          </p:nvSpPr>
          <p:spPr>
            <a:xfrm>
              <a:off x="2745043" y="1667755"/>
              <a:ext cx="740512" cy="6334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9632668" y="1897969"/>
            <a:ext cx="1461061" cy="2461100"/>
            <a:chOff x="2745043" y="1664895"/>
            <a:chExt cx="740512" cy="1659809"/>
          </a:xfrm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 rot="16200000">
              <a:off x="2286052" y="2125201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3" name="Rectangle 13"/>
            <p:cNvSpPr/>
            <p:nvPr/>
          </p:nvSpPr>
          <p:spPr>
            <a:xfrm>
              <a:off x="2745043" y="1664895"/>
              <a:ext cx="740512" cy="636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55" name="Title 20"/>
          <p:cNvSpPr txBox="1">
            <a:spLocks/>
          </p:cNvSpPr>
          <p:nvPr/>
        </p:nvSpPr>
        <p:spPr>
          <a:xfrm>
            <a:off x="8475005" y="1983181"/>
            <a:ext cx="1097716" cy="754061"/>
          </a:xfrm>
          <a:prstGeom prst="rect">
            <a:avLst/>
          </a:prstGeom>
        </p:spPr>
        <p:txBody>
          <a:bodyPr vert="horz" wrap="square" lIns="137168" tIns="68584" rIns="137168" bIns="68584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</a:p>
        </p:txBody>
      </p:sp>
      <p:sp>
        <p:nvSpPr>
          <p:cNvPr id="56" name="Title 20"/>
          <p:cNvSpPr txBox="1">
            <a:spLocks/>
          </p:cNvSpPr>
          <p:nvPr/>
        </p:nvSpPr>
        <p:spPr>
          <a:xfrm>
            <a:off x="7019398" y="2925570"/>
            <a:ext cx="1180701" cy="938725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上线观测</a:t>
            </a:r>
            <a:b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观察异常</a:t>
            </a:r>
          </a:p>
        </p:txBody>
      </p:sp>
      <p:sp>
        <p:nvSpPr>
          <p:cNvPr id="57" name="Title 20"/>
          <p:cNvSpPr txBox="1">
            <a:spLocks/>
          </p:cNvSpPr>
          <p:nvPr/>
        </p:nvSpPr>
        <p:spPr>
          <a:xfrm>
            <a:off x="9760710" y="1989805"/>
            <a:ext cx="1097716" cy="754061"/>
          </a:xfrm>
          <a:prstGeom prst="rect">
            <a:avLst/>
          </a:prstGeom>
        </p:spPr>
        <p:txBody>
          <a:bodyPr vert="horz" wrap="square" lIns="137168" tIns="68584" rIns="137168" bIns="68584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</a:p>
        </p:txBody>
      </p:sp>
      <p:sp>
        <p:nvSpPr>
          <p:cNvPr id="58" name="Title 20"/>
          <p:cNvSpPr txBox="1">
            <a:spLocks/>
          </p:cNvSpPr>
          <p:nvPr/>
        </p:nvSpPr>
        <p:spPr>
          <a:xfrm>
            <a:off x="9763864" y="2946106"/>
            <a:ext cx="1180701" cy="908845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监控分析</a:t>
            </a:r>
            <a:b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持续优化</a:t>
            </a:r>
          </a:p>
        </p:txBody>
      </p:sp>
      <p:grpSp>
        <p:nvGrpSpPr>
          <p:cNvPr id="59" name="Group 46"/>
          <p:cNvGrpSpPr/>
          <p:nvPr/>
        </p:nvGrpSpPr>
        <p:grpSpPr>
          <a:xfrm>
            <a:off x="1676400" y="579027"/>
            <a:ext cx="9144000" cy="619797"/>
            <a:chOff x="5988388" y="483017"/>
            <a:chExt cx="12359700" cy="826181"/>
          </a:xfrm>
        </p:grpSpPr>
        <p:sp>
          <p:nvSpPr>
            <p:cNvPr id="60" name="TextBox 47"/>
            <p:cNvSpPr txBox="1"/>
            <p:nvPr/>
          </p:nvSpPr>
          <p:spPr>
            <a:xfrm>
              <a:off x="5988388" y="483017"/>
              <a:ext cx="12359700" cy="666681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-122"/>
                </a:rPr>
                <a:t>项目对接与跟进</a:t>
              </a:r>
              <a:endParaRPr lang="id-ID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endParaRPr>
            </a:p>
          </p:txBody>
        </p:sp>
        <p:sp>
          <p:nvSpPr>
            <p:cNvPr id="61" name="Rectangle 48"/>
            <p:cNvSpPr/>
            <p:nvPr/>
          </p:nvSpPr>
          <p:spPr>
            <a:xfrm>
              <a:off x="11412311" y="1248254"/>
              <a:ext cx="1553037" cy="609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endParaRPr>
            </a:p>
          </p:txBody>
        </p:sp>
      </p:grpSp>
      <p:sp>
        <p:nvSpPr>
          <p:cNvPr id="62" name="Title 20"/>
          <p:cNvSpPr txBox="1">
            <a:spLocks/>
          </p:cNvSpPr>
          <p:nvPr/>
        </p:nvSpPr>
        <p:spPr>
          <a:xfrm>
            <a:off x="7014505" y="4335308"/>
            <a:ext cx="1361572" cy="1772799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4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上线观测</a:t>
            </a:r>
            <a:br>
              <a:rPr lang="en-US" altLang="zh-CN" sz="1200" dirty="0">
                <a:solidFill>
                  <a:schemeClr val="accent4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200" dirty="0">
              <a:solidFill>
                <a:schemeClr val="accent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配合业务上线生效策略，并监控上线后策略运行情况</a:t>
            </a:r>
          </a:p>
        </p:txBody>
      </p:sp>
      <p:sp>
        <p:nvSpPr>
          <p:cNvPr id="65" name="Title 20"/>
          <p:cNvSpPr txBox="1">
            <a:spLocks/>
          </p:cNvSpPr>
          <p:nvPr/>
        </p:nvSpPr>
        <p:spPr>
          <a:xfrm>
            <a:off x="9760710" y="4364056"/>
            <a:ext cx="1361572" cy="1740162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监控分析</a:t>
            </a:r>
            <a:br>
              <a:rPr lang="en-US" altLang="zh-CN" sz="12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2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对上线业务进行持续监控与分析，迭代风控策略</a:t>
            </a:r>
          </a:p>
        </p:txBody>
      </p:sp>
      <p:sp>
        <p:nvSpPr>
          <p:cNvPr id="63" name="Title 20">
            <a:extLst>
              <a:ext uri="{FF2B5EF4-FFF2-40B4-BE49-F238E27FC236}">
                <a16:creationId xmlns:a16="http://schemas.microsoft.com/office/drawing/2014/main" id="{2C5C1FB2-C91E-4DB4-B815-C938078FEA6A}"/>
              </a:ext>
            </a:extLst>
          </p:cNvPr>
          <p:cNvSpPr txBox="1">
            <a:spLocks/>
          </p:cNvSpPr>
          <p:nvPr/>
        </p:nvSpPr>
        <p:spPr>
          <a:xfrm>
            <a:off x="2265564" y="4101809"/>
            <a:ext cx="1361572" cy="1980228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accent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4"/>
                </a:solidFill>
                <a:latin typeface="Microsoft YaHei" charset="-122"/>
                <a:ea typeface="Microsoft YaHei" charset="-122"/>
                <a:cs typeface="Microsoft YaHei" charset="-122"/>
              </a:rPr>
              <a:t>策略字段</a:t>
            </a:r>
            <a:br>
              <a:rPr lang="en-US" altLang="zh-CN" sz="1200" dirty="0">
                <a:solidFill>
                  <a:schemeClr val="accent4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200" dirty="0">
              <a:solidFill>
                <a:schemeClr val="accent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针对业务风险点，制定初步风控策略方案，梳理风控字段</a:t>
            </a:r>
          </a:p>
        </p:txBody>
      </p:sp>
      <p:sp>
        <p:nvSpPr>
          <p:cNvPr id="64" name="Title 20">
            <a:extLst>
              <a:ext uri="{FF2B5EF4-FFF2-40B4-BE49-F238E27FC236}">
                <a16:creationId xmlns:a16="http://schemas.microsoft.com/office/drawing/2014/main" id="{706AD89F-77BD-4112-A633-3670600EEAB9}"/>
              </a:ext>
            </a:extLst>
          </p:cNvPr>
          <p:cNvSpPr txBox="1">
            <a:spLocks/>
          </p:cNvSpPr>
          <p:nvPr/>
        </p:nvSpPr>
        <p:spPr>
          <a:xfrm>
            <a:off x="2287237" y="2894297"/>
            <a:ext cx="1082531" cy="908845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风控方案</a:t>
            </a:r>
            <a:b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策略与字段</a:t>
            </a:r>
          </a:p>
        </p:txBody>
      </p:sp>
      <p:sp>
        <p:nvSpPr>
          <p:cNvPr id="66" name="Title 20">
            <a:extLst>
              <a:ext uri="{FF2B5EF4-FFF2-40B4-BE49-F238E27FC236}">
                <a16:creationId xmlns:a16="http://schemas.microsoft.com/office/drawing/2014/main" id="{1C994642-C12C-4E89-9468-23C70EA21015}"/>
              </a:ext>
            </a:extLst>
          </p:cNvPr>
          <p:cNvSpPr txBox="1">
            <a:spLocks/>
          </p:cNvSpPr>
          <p:nvPr/>
        </p:nvSpPr>
        <p:spPr>
          <a:xfrm>
            <a:off x="8446145" y="4128978"/>
            <a:ext cx="1361572" cy="1980228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库表搭建</a:t>
            </a:r>
            <a:b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确定数据库表结构，提出大数据平台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(HUE)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数据抽取需求</a:t>
            </a:r>
          </a:p>
        </p:txBody>
      </p:sp>
      <p:sp>
        <p:nvSpPr>
          <p:cNvPr id="67" name="Title 20">
            <a:extLst>
              <a:ext uri="{FF2B5EF4-FFF2-40B4-BE49-F238E27FC236}">
                <a16:creationId xmlns:a16="http://schemas.microsoft.com/office/drawing/2014/main" id="{B5AE27DF-65C2-4165-91A0-2307B272628A}"/>
              </a:ext>
            </a:extLst>
          </p:cNvPr>
          <p:cNvSpPr txBox="1">
            <a:spLocks/>
          </p:cNvSpPr>
          <p:nvPr/>
        </p:nvSpPr>
        <p:spPr>
          <a:xfrm>
            <a:off x="8405097" y="2940939"/>
            <a:ext cx="1180701" cy="908845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数据需求</a:t>
            </a:r>
            <a:b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HUE</a:t>
            </a:r>
            <a:r>
              <a:rPr lang="zh-CN" altLang="en-US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</a:p>
        </p:txBody>
      </p:sp>
      <p:sp>
        <p:nvSpPr>
          <p:cNvPr id="68" name="Title 20">
            <a:extLst>
              <a:ext uri="{FF2B5EF4-FFF2-40B4-BE49-F238E27FC236}">
                <a16:creationId xmlns:a16="http://schemas.microsoft.com/office/drawing/2014/main" id="{D108BB30-B5DF-427C-87C3-BEB45A9447D4}"/>
              </a:ext>
            </a:extLst>
          </p:cNvPr>
          <p:cNvSpPr txBox="1">
            <a:spLocks/>
          </p:cNvSpPr>
          <p:nvPr/>
        </p:nvSpPr>
        <p:spPr>
          <a:xfrm>
            <a:off x="4629972" y="3620319"/>
            <a:ext cx="1361572" cy="2460360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风控汇报</a:t>
            </a:r>
            <a:b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向管理层汇报项目风控方案，根据建议优化策略</a:t>
            </a:r>
          </a:p>
        </p:txBody>
      </p:sp>
      <p:sp>
        <p:nvSpPr>
          <p:cNvPr id="69" name="Title 20">
            <a:extLst>
              <a:ext uri="{FF2B5EF4-FFF2-40B4-BE49-F238E27FC236}">
                <a16:creationId xmlns:a16="http://schemas.microsoft.com/office/drawing/2014/main" id="{273ED828-5D1B-4562-942E-73000A4FE0D3}"/>
              </a:ext>
            </a:extLst>
          </p:cNvPr>
          <p:cNvSpPr txBox="1">
            <a:spLocks/>
          </p:cNvSpPr>
          <p:nvPr/>
        </p:nvSpPr>
        <p:spPr>
          <a:xfrm>
            <a:off x="4587856" y="2919006"/>
            <a:ext cx="1180701" cy="908845"/>
          </a:xfrm>
          <a:prstGeom prst="rect">
            <a:avLst/>
          </a:prstGeom>
        </p:spPr>
        <p:txBody>
          <a:bodyPr vert="horz" wrap="square" lIns="182886" tIns="91443" rIns="182886" bIns="91443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风控汇报</a:t>
            </a:r>
            <a:br>
              <a:rPr lang="en-US" altLang="zh-CN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汇报审批</a:t>
            </a:r>
          </a:p>
        </p:txBody>
      </p:sp>
    </p:spTree>
    <p:extLst>
      <p:ext uri="{BB962C8B-B14F-4D97-AF65-F5344CB8AC3E}">
        <p14:creationId xmlns:p14="http://schemas.microsoft.com/office/powerpoint/2010/main" val="174263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35703</TotalTime>
  <Words>72</Words>
  <Application>Microsoft Office PowerPoint</Application>
  <PresentationFormat>宽屏</PresentationFormat>
  <Paragraphs>52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Lato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jdjr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彩虹羊计划 KICK OFF</dc:title>
  <dc:creator>张斌</dc:creator>
  <cp:lastModifiedBy>pony li</cp:lastModifiedBy>
  <cp:revision>435</cp:revision>
  <dcterms:created xsi:type="dcterms:W3CDTF">2016-06-28T01:10:52Z</dcterms:created>
  <dcterms:modified xsi:type="dcterms:W3CDTF">2019-10-15T03:21:06Z</dcterms:modified>
</cp:coreProperties>
</file>