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2" r:id="rId5"/>
    <p:sldId id="258" r:id="rId6"/>
    <p:sldId id="260" r:id="rId7"/>
    <p:sldId id="263" r:id="rId8"/>
    <p:sldId id="261" r:id="rId9"/>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A18B9C68-63CC-43BB-B36B-D01EA811C67B}">
          <p14:sldIdLst>
            <p14:sldId id="256"/>
            <p14:sldId id="259"/>
          </p14:sldIdLst>
        </p14:section>
        <p14:section name="Part 2" id="{6958807A-35E7-4AC7-B51F-02FF4F9066D4}">
          <p14:sldIdLst>
            <p14:sldId id="257"/>
            <p14:sldId id="262"/>
          </p14:sldIdLst>
        </p14:section>
        <p14:section name="Part 3" id="{3CACADB3-9320-4CA3-BF02-AEFD9E97837C}">
          <p14:sldIdLst>
            <p14:sldId id="258"/>
          </p14:sldIdLst>
        </p14:section>
        <p14:section name="Part 4" id="{0678805B-F4F9-47C2-A00A-5344EE8B54C2}">
          <p14:sldIdLst>
            <p14:sldId id="260"/>
            <p14:sldId id="263"/>
          </p14:sldIdLst>
        </p14:section>
        <p14:section name="Supply" id="{AF37D5A9-701F-4D2E-8FE7-32F6345D798D}">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30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图</a:t>
            </a:r>
            <a:r>
              <a:rPr lang="en-US" altLang="zh-CN" dirty="0"/>
              <a:t>1-1 </a:t>
            </a:r>
            <a:r>
              <a:rPr lang="zh-CN" altLang="en-US" dirty="0"/>
              <a:t>图名称</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0B5-48D9-97B7-65D1A7C7221C}"/>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0B5-48D9-97B7-65D1A7C7221C}"/>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0B5-48D9-97B7-65D1A7C7221C}"/>
            </c:ext>
          </c:extLst>
        </c:ser>
        <c:dLbls>
          <c:showLegendKey val="0"/>
          <c:showVal val="0"/>
          <c:showCatName val="0"/>
          <c:showSerName val="0"/>
          <c:showPercent val="0"/>
          <c:showBubbleSize val="0"/>
        </c:dLbls>
        <c:gapWidth val="219"/>
        <c:overlap val="-27"/>
        <c:axId val="940504367"/>
        <c:axId val="1123065023"/>
      </c:barChart>
      <c:catAx>
        <c:axId val="94050436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纵坐标含义</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3065023"/>
        <c:crosses val="autoZero"/>
        <c:auto val="1"/>
        <c:lblAlgn val="ctr"/>
        <c:lblOffset val="100"/>
        <c:noMultiLvlLbl val="0"/>
      </c:catAx>
      <c:valAx>
        <c:axId val="11230650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横坐标含义</a:t>
                </a: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0504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2824315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4251671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288866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250780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110328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1272260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340100"/>
            <a:ext cx="2901255" cy="491278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340100"/>
            <a:ext cx="2915543" cy="491278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286438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428137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41505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64499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5CCD902-D673-43F8-A05A-5D6B6DA79782}" type="datetimeFigureOut">
              <a:rPr lang="zh-CN" altLang="en-US" smtClean="0"/>
              <a:t>2019/11/11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243105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5CCD902-D673-43F8-A05A-5D6B6DA79782}" type="datetimeFigureOut">
              <a:rPr lang="zh-CN" altLang="en-US" smtClean="0"/>
              <a:t>2019/11/11</a:t>
            </a:fld>
            <a:endParaRPr lang="zh-CN" alt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2183847F-335B-4D92-B932-2DCFAB29C8A6}" type="slidenum">
              <a:rPr lang="zh-CN" altLang="en-US" smtClean="0"/>
              <a:t>‹#›</a:t>
            </a:fld>
            <a:endParaRPr lang="zh-CN" altLang="en-US"/>
          </a:p>
        </p:txBody>
      </p:sp>
    </p:spTree>
    <p:extLst>
      <p:ext uri="{BB962C8B-B14F-4D97-AF65-F5344CB8AC3E}">
        <p14:creationId xmlns:p14="http://schemas.microsoft.com/office/powerpoint/2010/main" val="40906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8"/>
            <a:ext cx="6562164" cy="842877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第一部分：理解目标</a:t>
            </a:r>
            <a:endParaRPr lang="en-US" altLang="zh-CN" dirty="0"/>
          </a:p>
          <a:p>
            <a:pPr algn="ctr"/>
            <a:endParaRPr lang="en-US" altLang="zh-CN" dirty="0"/>
          </a:p>
          <a:p>
            <a:r>
              <a:rPr lang="en-US" altLang="zh-CN" dirty="0"/>
              <a:t>1. </a:t>
            </a:r>
            <a:r>
              <a:rPr lang="zh-CN" altLang="en-US" dirty="0"/>
              <a:t>问题分类：回归。</a:t>
            </a:r>
            <a:endParaRPr lang="en-US" altLang="zh-CN" dirty="0"/>
          </a:p>
          <a:p>
            <a:r>
              <a:rPr lang="zh-CN" altLang="en-US" dirty="0"/>
              <a:t>回归方法是一种对数值型连续随机变量进行预测和建模的监督学习算法。使用案例一般包括房价预测、股票走势或测试成绩等。回归任务的特点是标注的数据集具有数值型的目标变量，即每一个观察样本都有一个数值型的标注真值以监督算法。</a:t>
            </a:r>
            <a:endParaRPr lang="en-US" altLang="zh-CN" dirty="0"/>
          </a:p>
          <a:p>
            <a:endParaRPr lang="en-US" altLang="zh-CN" dirty="0"/>
          </a:p>
          <a:p>
            <a:r>
              <a:rPr lang="en-US" altLang="zh-CN" dirty="0"/>
              <a:t>2. </a:t>
            </a:r>
            <a:r>
              <a:rPr lang="zh-CN" altLang="en-US" dirty="0"/>
              <a:t>描述性统计摘要信息</a:t>
            </a:r>
            <a:endParaRPr lang="en-US" altLang="zh-CN" dirty="0"/>
          </a:p>
          <a:p>
            <a:r>
              <a:rPr lang="zh-CN" altLang="en-US" i="1" dirty="0"/>
              <a:t>表格</a:t>
            </a:r>
            <a:endParaRPr lang="en-US" altLang="zh-CN" i="1" dirty="0"/>
          </a:p>
          <a:p>
            <a:endParaRPr lang="en-US" altLang="zh-CN" i="1" dirty="0"/>
          </a:p>
          <a:p>
            <a:r>
              <a:rPr lang="en-US" altLang="zh-CN" dirty="0"/>
              <a:t>3. </a:t>
            </a:r>
            <a:r>
              <a:rPr lang="zh-CN" altLang="en-US" dirty="0"/>
              <a:t>目标的取值分布图</a:t>
            </a:r>
            <a:endParaRPr lang="en-US" altLang="zh-CN" dirty="0"/>
          </a:p>
          <a:p>
            <a:r>
              <a:rPr lang="zh-CN" altLang="en-US" i="1" dirty="0"/>
              <a:t>直方图</a:t>
            </a:r>
            <a:endParaRPr lang="en-US" altLang="zh-CN" i="1" dirty="0"/>
          </a:p>
          <a:p>
            <a:endParaRPr lang="en-US" altLang="zh-CN" dirty="0"/>
          </a:p>
          <a:p>
            <a:r>
              <a:rPr lang="en-US" altLang="zh-CN" dirty="0"/>
              <a:t>4. </a:t>
            </a:r>
            <a:r>
              <a:rPr lang="zh-CN" altLang="en-US" dirty="0"/>
              <a:t>偏度和峰度</a:t>
            </a:r>
            <a:endParaRPr lang="en-US" altLang="zh-CN" dirty="0"/>
          </a:p>
          <a:p>
            <a:r>
              <a:rPr lang="en-US" altLang="zh-CN" dirty="0"/>
              <a:t>4.1 </a:t>
            </a:r>
            <a:r>
              <a:rPr lang="zh-CN" altLang="en-US" dirty="0"/>
              <a:t>偏度：</a:t>
            </a:r>
            <a:r>
              <a:rPr lang="zh-CN" altLang="en-US" i="1" dirty="0"/>
              <a:t>值</a:t>
            </a:r>
            <a:endParaRPr lang="en-US" altLang="zh-CN" i="1" dirty="0"/>
          </a:p>
          <a:p>
            <a:r>
              <a:rPr lang="zh-CN" altLang="en-US" dirty="0"/>
              <a:t>偏度是描述数据分布形态的统计量，其描述的是某总体取值分布的对称性。偏度为</a:t>
            </a:r>
            <a:r>
              <a:rPr lang="en-US" altLang="zh-CN" dirty="0"/>
              <a:t>0</a:t>
            </a:r>
            <a:r>
              <a:rPr lang="zh-CN" altLang="en-US" dirty="0"/>
              <a:t>表示数据分布形态与正态分布的偏斜程度相同；偏度大于</a:t>
            </a:r>
            <a:r>
              <a:rPr lang="en-US" altLang="zh-CN" dirty="0"/>
              <a:t>0</a:t>
            </a:r>
            <a:r>
              <a:rPr lang="zh-CN" altLang="en-US" dirty="0"/>
              <a:t>表示数据分布形态与正态分布相比为正偏或右偏，即数据右端有较多的极端值；偏度小于</a:t>
            </a:r>
            <a:r>
              <a:rPr lang="en-US" altLang="zh-CN" dirty="0"/>
              <a:t>0</a:t>
            </a:r>
            <a:r>
              <a:rPr lang="zh-CN" altLang="en-US" dirty="0"/>
              <a:t>表示其数据分布形态与正态分布相比为负偏或左偏，即数据左端有较多的极端值。偏度的绝对值数值越大表示其分布形态的偏斜程度越大。</a:t>
            </a:r>
            <a:endParaRPr lang="en-US" altLang="zh-CN" dirty="0"/>
          </a:p>
          <a:p>
            <a:r>
              <a:rPr lang="en-US" altLang="zh-CN" dirty="0"/>
              <a:t>4.2 </a:t>
            </a:r>
            <a:r>
              <a:rPr lang="zh-CN" altLang="en-US" dirty="0"/>
              <a:t>峰度：</a:t>
            </a:r>
            <a:r>
              <a:rPr lang="zh-CN" altLang="en-US" i="1" dirty="0"/>
              <a:t>值</a:t>
            </a:r>
            <a:endParaRPr lang="en-US" altLang="zh-CN" i="1" dirty="0"/>
          </a:p>
          <a:p>
            <a:r>
              <a:rPr lang="zh-CN" altLang="en-US" dirty="0"/>
              <a:t>峰度是描述数据取值分布形态陡缓程度的统计量。峰度为</a:t>
            </a:r>
            <a:r>
              <a:rPr lang="en-US" altLang="zh-CN" dirty="0"/>
              <a:t>0</a:t>
            </a:r>
            <a:r>
              <a:rPr lang="zh-CN" altLang="en-US" dirty="0"/>
              <a:t>表示该数据分布与正态分布的陡缓程度相同；峰度大于</a:t>
            </a:r>
            <a:r>
              <a:rPr lang="en-US" altLang="zh-CN" dirty="0"/>
              <a:t>0</a:t>
            </a:r>
            <a:r>
              <a:rPr lang="zh-CN" altLang="en-US" dirty="0"/>
              <a:t>表示该数据分布与正态分布相比较为陡峭，为尖顶峰；峰度小于</a:t>
            </a:r>
            <a:r>
              <a:rPr lang="en-US" altLang="zh-CN" dirty="0"/>
              <a:t>0</a:t>
            </a:r>
            <a:r>
              <a:rPr lang="zh-CN" altLang="en-US" dirty="0"/>
              <a:t>表示该数据分布与正态分布相比较为平坦，为平顶峰。峰度的绝对值数值越大表示其分布形态的陡缓程度与正态分布的差异程度越大。</a:t>
            </a:r>
          </a:p>
        </p:txBody>
      </p:sp>
      <p:sp>
        <p:nvSpPr>
          <p:cNvPr id="6" name="文本框 5">
            <a:extLst>
              <a:ext uri="{FF2B5EF4-FFF2-40B4-BE49-F238E27FC236}">
                <a16:creationId xmlns:a16="http://schemas.microsoft.com/office/drawing/2014/main" id="{75249108-7CCB-43C2-B84B-4318972CA44D}"/>
              </a:ext>
            </a:extLst>
          </p:cNvPr>
          <p:cNvSpPr txBox="1"/>
          <p:nvPr/>
        </p:nvSpPr>
        <p:spPr>
          <a:xfrm flipH="1">
            <a:off x="4604272" y="8585949"/>
            <a:ext cx="2092363" cy="369332"/>
          </a:xfrm>
          <a:prstGeom prst="rect">
            <a:avLst/>
          </a:prstGeom>
          <a:noFill/>
        </p:spPr>
        <p:txBody>
          <a:bodyPr wrap="square" rtlCol="0">
            <a:spAutoFit/>
          </a:bodyPr>
          <a:lstStyle/>
          <a:p>
            <a:r>
              <a:rPr lang="zh-CN" altLang="en-US" i="1" dirty="0"/>
              <a:t>适用于回归问题</a:t>
            </a:r>
          </a:p>
        </p:txBody>
      </p:sp>
    </p:spTree>
    <p:extLst>
      <p:ext uri="{BB962C8B-B14F-4D97-AF65-F5344CB8AC3E}">
        <p14:creationId xmlns:p14="http://schemas.microsoft.com/office/powerpoint/2010/main" val="809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9"/>
            <a:ext cx="6562164" cy="50025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第一部分：理解目标</a:t>
            </a:r>
            <a:endParaRPr lang="en-US" altLang="zh-CN" dirty="0"/>
          </a:p>
          <a:p>
            <a:r>
              <a:rPr lang="en-US" altLang="zh-CN" dirty="0"/>
              <a:t>1. </a:t>
            </a:r>
            <a:r>
              <a:rPr lang="zh-CN" altLang="en-US" dirty="0"/>
              <a:t>问题分类：分类。</a:t>
            </a:r>
            <a:endParaRPr lang="en-US" altLang="zh-CN" dirty="0"/>
          </a:p>
          <a:p>
            <a:r>
              <a:rPr lang="zh-CN" altLang="en-US" dirty="0"/>
              <a:t>分类问题是用于将事物打上一个标签，通常结果为离散值。</a:t>
            </a:r>
          </a:p>
          <a:p>
            <a:r>
              <a:rPr lang="zh-CN" altLang="en-US" dirty="0"/>
              <a:t>分类方法是一种对离散型随机变量建模或预测的监督学习算法。使用案例包括邮件过滤、金融欺诈和预测雇员异动等输出为类别的任务。分类算法通常适用于预测一个类别（或类别的概率）而不是连续的数值。</a:t>
            </a:r>
          </a:p>
          <a:p>
            <a:endParaRPr lang="en-US" altLang="zh-CN" dirty="0"/>
          </a:p>
          <a:p>
            <a:r>
              <a:rPr lang="en-US" altLang="zh-CN" dirty="0"/>
              <a:t>2. </a:t>
            </a:r>
            <a:r>
              <a:rPr lang="zh-CN" altLang="en-US" dirty="0"/>
              <a:t>不同类别的占比。</a:t>
            </a:r>
            <a:endParaRPr lang="en-US" altLang="zh-CN" dirty="0"/>
          </a:p>
          <a:p>
            <a:r>
              <a:rPr lang="zh-CN" altLang="en-US" i="1" dirty="0"/>
              <a:t>类别占比饼图</a:t>
            </a:r>
            <a:endParaRPr lang="en-US" altLang="zh-CN" i="1" dirty="0"/>
          </a:p>
        </p:txBody>
      </p:sp>
      <p:sp>
        <p:nvSpPr>
          <p:cNvPr id="6" name="文本框 5">
            <a:extLst>
              <a:ext uri="{FF2B5EF4-FFF2-40B4-BE49-F238E27FC236}">
                <a16:creationId xmlns:a16="http://schemas.microsoft.com/office/drawing/2014/main" id="{75249108-7CCB-43C2-B84B-4318972CA44D}"/>
              </a:ext>
            </a:extLst>
          </p:cNvPr>
          <p:cNvSpPr txBox="1"/>
          <p:nvPr/>
        </p:nvSpPr>
        <p:spPr>
          <a:xfrm flipH="1">
            <a:off x="4604272" y="8585949"/>
            <a:ext cx="2092363" cy="369332"/>
          </a:xfrm>
          <a:prstGeom prst="rect">
            <a:avLst/>
          </a:prstGeom>
          <a:noFill/>
        </p:spPr>
        <p:txBody>
          <a:bodyPr wrap="square" rtlCol="0">
            <a:spAutoFit/>
          </a:bodyPr>
          <a:lstStyle/>
          <a:p>
            <a:r>
              <a:rPr lang="zh-CN" altLang="en-US" i="1" dirty="0"/>
              <a:t>适用于分类问题</a:t>
            </a:r>
          </a:p>
        </p:txBody>
      </p:sp>
    </p:spTree>
    <p:extLst>
      <p:ext uri="{BB962C8B-B14F-4D97-AF65-F5344CB8AC3E}">
        <p14:creationId xmlns:p14="http://schemas.microsoft.com/office/powerpoint/2010/main" val="276605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8"/>
            <a:ext cx="6562164" cy="89759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第二部分：单一特征分析</a:t>
            </a:r>
            <a:endParaRPr lang="en-US" altLang="zh-CN" dirty="0"/>
          </a:p>
          <a:p>
            <a:pPr algn="ctr"/>
            <a:endParaRPr lang="en-US" altLang="zh-CN" dirty="0"/>
          </a:p>
          <a:p>
            <a:r>
              <a:rPr lang="zh-CN" altLang="en-US" dirty="0"/>
              <a:t>数据集中共有 </a:t>
            </a:r>
            <a:r>
              <a:rPr lang="zh-CN" altLang="en-US" i="1" dirty="0"/>
              <a:t>值</a:t>
            </a:r>
            <a:r>
              <a:rPr lang="zh-CN" altLang="en-US" dirty="0"/>
              <a:t> 个特征，列表如下，选择一个特征后开始特征分析之旅。</a:t>
            </a:r>
            <a:endParaRPr lang="en-US" altLang="zh-CN" dirty="0"/>
          </a:p>
          <a:p>
            <a:endParaRPr lang="en-US" altLang="zh-CN" b="1" i="1" dirty="0"/>
          </a:p>
          <a:p>
            <a:r>
              <a:rPr lang="zh-CN" altLang="en-US" b="1" i="1" dirty="0"/>
              <a:t>特征列表（可选择）</a:t>
            </a:r>
            <a:endParaRPr lang="en-US" altLang="zh-CN" b="1" i="1" dirty="0"/>
          </a:p>
          <a:p>
            <a:endParaRPr lang="en-US" altLang="zh-CN" b="1" i="1" dirty="0"/>
          </a:p>
          <a:p>
            <a:r>
              <a:rPr lang="zh-CN" altLang="en-US" i="1" dirty="0"/>
              <a:t>特征 </a:t>
            </a:r>
            <a:r>
              <a:rPr lang="zh-CN" altLang="en-US" dirty="0"/>
              <a:t>特征分析</a:t>
            </a:r>
            <a:endParaRPr lang="en-US" altLang="zh-CN" dirty="0"/>
          </a:p>
          <a:p>
            <a:r>
              <a:rPr lang="en-US" altLang="zh-CN" dirty="0"/>
              <a:t>1. </a:t>
            </a:r>
            <a:r>
              <a:rPr lang="zh-CN" altLang="en-US" dirty="0"/>
              <a:t>描述性统计摘要信息</a:t>
            </a:r>
            <a:endParaRPr lang="en-US" altLang="zh-CN" dirty="0"/>
          </a:p>
          <a:p>
            <a:r>
              <a:rPr lang="zh-CN" altLang="en-US" i="1" dirty="0"/>
              <a:t>表格</a:t>
            </a:r>
            <a:endParaRPr lang="en-US" altLang="zh-CN" i="1" dirty="0"/>
          </a:p>
          <a:p>
            <a:endParaRPr lang="en-US" altLang="zh-CN" i="1" dirty="0"/>
          </a:p>
          <a:p>
            <a:r>
              <a:rPr lang="en-US" altLang="zh-CN" dirty="0"/>
              <a:t>2. </a:t>
            </a:r>
            <a:r>
              <a:rPr lang="zh-CN" altLang="en-US" dirty="0"/>
              <a:t>取值分布图</a:t>
            </a:r>
            <a:endParaRPr lang="en-US" altLang="zh-CN" dirty="0"/>
          </a:p>
          <a:p>
            <a:r>
              <a:rPr lang="zh-CN" altLang="en-US" i="1" dirty="0"/>
              <a:t>直方图</a:t>
            </a:r>
            <a:endParaRPr lang="en-US" altLang="zh-CN" i="1" dirty="0"/>
          </a:p>
          <a:p>
            <a:endParaRPr lang="en-US" altLang="zh-CN" dirty="0"/>
          </a:p>
          <a:p>
            <a:r>
              <a:rPr lang="en-US" altLang="zh-CN" dirty="0"/>
              <a:t>3. </a:t>
            </a:r>
            <a:r>
              <a:rPr lang="zh-CN" altLang="en-US" dirty="0"/>
              <a:t>偏度和峰度</a:t>
            </a:r>
            <a:endParaRPr lang="en-US" altLang="zh-CN" dirty="0"/>
          </a:p>
          <a:p>
            <a:r>
              <a:rPr lang="en-US" altLang="zh-CN" dirty="0"/>
              <a:t>3.1 </a:t>
            </a:r>
            <a:r>
              <a:rPr lang="zh-CN" altLang="en-US" dirty="0"/>
              <a:t>偏度：</a:t>
            </a:r>
            <a:r>
              <a:rPr lang="zh-CN" altLang="en-US" i="1" dirty="0"/>
              <a:t>值</a:t>
            </a:r>
            <a:endParaRPr lang="en-US" altLang="zh-CN" i="1" dirty="0"/>
          </a:p>
          <a:p>
            <a:r>
              <a:rPr lang="zh-CN" altLang="en-US" dirty="0"/>
              <a:t>偏度是描述数据分布形态的统计量，其描述的是某总体取值分布的对称性。偏度为</a:t>
            </a:r>
            <a:r>
              <a:rPr lang="en-US" altLang="zh-CN" dirty="0"/>
              <a:t>0</a:t>
            </a:r>
            <a:r>
              <a:rPr lang="zh-CN" altLang="en-US" dirty="0"/>
              <a:t>表示数据分布形态与正态分布的偏斜程度相同；偏度大于</a:t>
            </a:r>
            <a:r>
              <a:rPr lang="en-US" altLang="zh-CN" dirty="0"/>
              <a:t>0</a:t>
            </a:r>
            <a:r>
              <a:rPr lang="zh-CN" altLang="en-US" dirty="0"/>
              <a:t>表示数据分布形态与正态分布相比为正偏或右偏，即数据右端有较多的极端值；偏度小于</a:t>
            </a:r>
            <a:r>
              <a:rPr lang="en-US" altLang="zh-CN" dirty="0"/>
              <a:t>0</a:t>
            </a:r>
            <a:r>
              <a:rPr lang="zh-CN" altLang="en-US" dirty="0"/>
              <a:t>表示其数据分布形态与正态分布相比为负偏或左偏，即数据左端有较多的极端值。偏度的绝对值数值越大表示其分布形态的偏斜程度越大。</a:t>
            </a:r>
            <a:endParaRPr lang="en-US" altLang="zh-CN" dirty="0"/>
          </a:p>
          <a:p>
            <a:r>
              <a:rPr lang="en-US" altLang="zh-CN" dirty="0"/>
              <a:t>3.2 </a:t>
            </a:r>
            <a:r>
              <a:rPr lang="zh-CN" altLang="en-US" dirty="0"/>
              <a:t>峰度：</a:t>
            </a:r>
            <a:r>
              <a:rPr lang="zh-CN" altLang="en-US" i="1" dirty="0"/>
              <a:t>值</a:t>
            </a:r>
            <a:endParaRPr lang="en-US" altLang="zh-CN" i="1" dirty="0"/>
          </a:p>
          <a:p>
            <a:r>
              <a:rPr lang="zh-CN" altLang="en-US" dirty="0"/>
              <a:t>峰度是描述数据取值分布形态陡缓程度的统计量。峰度为</a:t>
            </a:r>
            <a:r>
              <a:rPr lang="en-US" altLang="zh-CN" dirty="0"/>
              <a:t>0</a:t>
            </a:r>
            <a:r>
              <a:rPr lang="zh-CN" altLang="en-US" dirty="0"/>
              <a:t>表示该数据分布与正态分布的陡缓程度相同；峰度大于</a:t>
            </a:r>
            <a:r>
              <a:rPr lang="en-US" altLang="zh-CN" dirty="0"/>
              <a:t>0</a:t>
            </a:r>
            <a:r>
              <a:rPr lang="zh-CN" altLang="en-US" dirty="0"/>
              <a:t>表示该数据分布与正态分布相比较为陡峭，为尖顶峰；峰度小于</a:t>
            </a:r>
            <a:r>
              <a:rPr lang="en-US" altLang="zh-CN" dirty="0"/>
              <a:t>0</a:t>
            </a:r>
            <a:r>
              <a:rPr lang="zh-CN" altLang="en-US" dirty="0"/>
              <a:t>表示该数据分布与正态分布相比较为平坦，为平顶峰。峰度的绝对值数值越大表示其分布形态的陡缓程度与正态分布的差异程度越大。</a:t>
            </a:r>
          </a:p>
        </p:txBody>
      </p:sp>
    </p:spTree>
    <p:extLst>
      <p:ext uri="{BB962C8B-B14F-4D97-AF65-F5344CB8AC3E}">
        <p14:creationId xmlns:p14="http://schemas.microsoft.com/office/powerpoint/2010/main" val="258619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9"/>
            <a:ext cx="6562164" cy="81437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r>
              <a:rPr lang="en-US" altLang="zh-CN" dirty="0"/>
              <a:t>4. </a:t>
            </a:r>
            <a:r>
              <a:rPr lang="zh-CN" altLang="en-US" dirty="0"/>
              <a:t>移动统计</a:t>
            </a:r>
            <a:endParaRPr lang="en-US" altLang="zh-CN" dirty="0"/>
          </a:p>
          <a:p>
            <a:r>
              <a:rPr lang="zh-CN" altLang="en-US" dirty="0"/>
              <a:t>移动</a:t>
            </a:r>
            <a:r>
              <a:rPr lang="zh-CN" altLang="en-US"/>
              <a:t>统计通</a:t>
            </a:r>
            <a:r>
              <a:rPr lang="zh-CN" altLang="en-US" dirty="0"/>
              <a:t>常用于消除时间序列数据中的短期波动并突出长期趋势。</a:t>
            </a:r>
            <a:endParaRPr lang="en-US" altLang="zh-CN" dirty="0"/>
          </a:p>
          <a:p>
            <a:r>
              <a:rPr lang="en-US" altLang="zh-CN" dirty="0"/>
              <a:t>4.1</a:t>
            </a:r>
            <a:r>
              <a:rPr lang="zh-CN" altLang="en-US" dirty="0"/>
              <a:t> 移动平均值</a:t>
            </a:r>
            <a:endParaRPr lang="en-US" altLang="zh-CN" dirty="0"/>
          </a:p>
          <a:p>
            <a:r>
              <a:rPr lang="zh-CN" altLang="en-US" i="1" dirty="0"/>
              <a:t>移动平均值图</a:t>
            </a:r>
            <a:endParaRPr lang="en-US" altLang="zh-CN" i="1" dirty="0"/>
          </a:p>
          <a:p>
            <a:r>
              <a:rPr lang="en-US" altLang="zh-CN" dirty="0"/>
              <a:t>4.2</a:t>
            </a:r>
            <a:r>
              <a:rPr lang="zh-CN" altLang="en-US" dirty="0"/>
              <a:t> 移动标准差</a:t>
            </a:r>
            <a:endParaRPr lang="en-US" altLang="zh-CN" dirty="0"/>
          </a:p>
          <a:p>
            <a:r>
              <a:rPr lang="zh-CN" altLang="en-US" i="1" dirty="0"/>
              <a:t>移动标准差图</a:t>
            </a:r>
            <a:endParaRPr lang="en-US" altLang="zh-CN" i="1" dirty="0"/>
          </a:p>
          <a:p>
            <a:r>
              <a:rPr lang="en-US" altLang="zh-CN" b="1" i="1" dirty="0"/>
              <a:t>(</a:t>
            </a:r>
            <a:r>
              <a:rPr lang="zh-CN" altLang="en-US" b="1" i="1" dirty="0"/>
              <a:t>这两张图左右放置，放在一排</a:t>
            </a:r>
            <a:r>
              <a:rPr lang="en-US" altLang="zh-CN" b="1" i="1" dirty="0"/>
              <a:t>)</a:t>
            </a:r>
          </a:p>
          <a:p>
            <a:endParaRPr lang="en-US" altLang="zh-CN" i="1" dirty="0"/>
          </a:p>
          <a:p>
            <a:endParaRPr lang="en-US" altLang="zh-CN" i="1" dirty="0"/>
          </a:p>
          <a:p>
            <a:r>
              <a:rPr lang="en-US" altLang="zh-CN" dirty="0"/>
              <a:t>5.</a:t>
            </a:r>
            <a:r>
              <a:rPr lang="zh-CN" altLang="en-US" dirty="0"/>
              <a:t>时间序列分解：趋势，季节性和残差</a:t>
            </a:r>
            <a:endParaRPr lang="en-US" altLang="zh-CN" dirty="0"/>
          </a:p>
          <a:p>
            <a:r>
              <a:rPr lang="zh-CN" altLang="en-US" dirty="0"/>
              <a:t>时间序列数据通常包含多种潜在模式，一种有效的处理方式是将其分解为多个成分，每个成分都对应一种基础模式。</a:t>
            </a:r>
            <a:endParaRPr lang="en-US" altLang="zh-CN" dirty="0"/>
          </a:p>
          <a:p>
            <a:endParaRPr lang="en-US" altLang="zh-CN" b="1" dirty="0"/>
          </a:p>
          <a:p>
            <a:r>
              <a:rPr lang="zh-CN" altLang="en-US" b="1" dirty="0"/>
              <a:t>趋势</a:t>
            </a:r>
            <a:r>
              <a:rPr lang="zh-CN" altLang="en-US" dirty="0"/>
              <a:t>：当一个时间序列数据长期增长或者长期下降时，表示该序列有趋势 。在某些场合，趋势代表着“转换方向”。例如从增长的趋势转换为下降趋势。</a:t>
            </a:r>
          </a:p>
          <a:p>
            <a:r>
              <a:rPr lang="zh-CN" altLang="en-US" b="1" dirty="0"/>
              <a:t>季节性</a:t>
            </a:r>
            <a:r>
              <a:rPr lang="zh-CN" altLang="en-US" dirty="0"/>
              <a:t>：当时间序列中的数据受到季节性因素（例如一年的时间或者一周的时间）的影响时，表示该序列具有季节性 。季节性总是一个已知并且固定的频率。由于抗糖尿病药物的成本在年底时会有变化，导致上述抗糖尿药物的月销售额存在季节性。</a:t>
            </a:r>
          </a:p>
          <a:p>
            <a:r>
              <a:rPr lang="zh-CN" altLang="en-US" b="1" dirty="0"/>
              <a:t>周期性</a:t>
            </a:r>
            <a:r>
              <a:rPr lang="zh-CN" altLang="en-US" dirty="0"/>
              <a:t>：当时间序列数据存在不固定频率的上升和下降时，表示该序列有周期性 。周期波动通常至少持续两年。</a:t>
            </a:r>
            <a:endParaRPr lang="en-US" altLang="zh-CN" dirty="0"/>
          </a:p>
          <a:p>
            <a:endParaRPr lang="en-US" altLang="zh-CN" dirty="0"/>
          </a:p>
          <a:p>
            <a:r>
              <a:rPr lang="zh-CN" altLang="en-US" b="1" i="1" dirty="0"/>
              <a:t>（四张图上下依次放置；左边图像，右边文字介绍）</a:t>
            </a:r>
          </a:p>
        </p:txBody>
      </p:sp>
    </p:spTree>
    <p:extLst>
      <p:ext uri="{BB962C8B-B14F-4D97-AF65-F5344CB8AC3E}">
        <p14:creationId xmlns:p14="http://schemas.microsoft.com/office/powerpoint/2010/main" val="2593663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8"/>
            <a:ext cx="6562164" cy="486617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第三部分：特征关系分析</a:t>
            </a:r>
            <a:endParaRPr lang="en-US" altLang="zh-CN" dirty="0"/>
          </a:p>
          <a:p>
            <a:pPr algn="ctr"/>
            <a:endParaRPr lang="en-US" altLang="zh-CN" dirty="0"/>
          </a:p>
          <a:p>
            <a:pPr marL="342900" indent="-342900">
              <a:buAutoNum type="arabicPeriod"/>
            </a:pPr>
            <a:r>
              <a:rPr lang="zh-CN" altLang="en-US" dirty="0"/>
              <a:t>特征相关系数矩阵（协方差）</a:t>
            </a:r>
            <a:endParaRPr lang="en-US" altLang="zh-CN" dirty="0"/>
          </a:p>
          <a:p>
            <a:r>
              <a:rPr lang="zh-CN" altLang="en-US" dirty="0"/>
              <a:t>数据样本通常由多维特征的构成的，若把每个特征维度看成一个随机变量，可以借助随机变量的协方差研究特征之间的关系。协方差是对两个随机变量联合分布线性相关程度的一种度量。</a:t>
            </a:r>
            <a:endParaRPr lang="en-US" altLang="zh-CN" dirty="0"/>
          </a:p>
          <a:p>
            <a:r>
              <a:rPr lang="zh-CN" altLang="en-US" dirty="0"/>
              <a:t>若协方差为正，说明两个变量在变化过程中同方向，协方差越大说明同向程度越高；</a:t>
            </a:r>
          </a:p>
          <a:p>
            <a:r>
              <a:rPr lang="zh-CN" altLang="en-US" dirty="0"/>
              <a:t>若协方差为负，说明两个变量在变化过程中反方向，协方差越小说明反向程度越高；</a:t>
            </a:r>
          </a:p>
          <a:p>
            <a:r>
              <a:rPr lang="zh-CN" altLang="en-US" dirty="0"/>
              <a:t>若协方差为</a:t>
            </a:r>
            <a:r>
              <a:rPr lang="en-US" altLang="zh-CN" dirty="0"/>
              <a:t>0</a:t>
            </a:r>
            <a:r>
              <a:rPr lang="zh-CN" altLang="en-US" dirty="0"/>
              <a:t>，说明两个变量不线性相关。</a:t>
            </a:r>
          </a:p>
          <a:p>
            <a:endParaRPr lang="en-US" altLang="zh-CN" dirty="0"/>
          </a:p>
          <a:p>
            <a:r>
              <a:rPr lang="zh-CN" altLang="en-US" i="1" dirty="0"/>
              <a:t>热力图</a:t>
            </a:r>
            <a:endParaRPr lang="en-US" altLang="zh-CN" i="1" dirty="0"/>
          </a:p>
          <a:p>
            <a:r>
              <a:rPr lang="zh-CN" altLang="en-US" b="1" i="1" dirty="0"/>
              <a:t>（热力图上标注出数字，如下图）</a:t>
            </a:r>
          </a:p>
        </p:txBody>
      </p:sp>
      <p:pic>
        <p:nvPicPr>
          <p:cNvPr id="3" name="Picture 2" descr="A screenshot of a cell phone&#10;&#10;Description automatically generated">
            <a:extLst>
              <a:ext uri="{FF2B5EF4-FFF2-40B4-BE49-F238E27FC236}">
                <a16:creationId xmlns:a16="http://schemas.microsoft.com/office/drawing/2014/main" id="{DD9AE229-27E1-43C0-B833-A6B95FA29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9" y="5294116"/>
            <a:ext cx="3934374" cy="3400900"/>
          </a:xfrm>
          <a:prstGeom prst="rect">
            <a:avLst/>
          </a:prstGeom>
        </p:spPr>
      </p:pic>
    </p:spTree>
    <p:extLst>
      <p:ext uri="{BB962C8B-B14F-4D97-AF65-F5344CB8AC3E}">
        <p14:creationId xmlns:p14="http://schemas.microsoft.com/office/powerpoint/2010/main" val="366515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8"/>
            <a:ext cx="6562164" cy="57924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第四部分：特征与目标的关系分析</a:t>
            </a:r>
            <a:endParaRPr lang="en-US" altLang="zh-CN" dirty="0"/>
          </a:p>
          <a:p>
            <a:pPr algn="ctr"/>
            <a:endParaRPr lang="en-US" altLang="zh-CN" dirty="0"/>
          </a:p>
          <a:p>
            <a:r>
              <a:rPr lang="en-US" altLang="zh-CN" dirty="0"/>
              <a:t>1.</a:t>
            </a:r>
            <a:r>
              <a:rPr lang="zh-CN" altLang="en-US" dirty="0"/>
              <a:t>特征与目标的相关系数（协方差）</a:t>
            </a:r>
            <a:endParaRPr lang="en-US" altLang="zh-CN" dirty="0"/>
          </a:p>
          <a:p>
            <a:r>
              <a:rPr lang="zh-CN" altLang="en-US" dirty="0"/>
              <a:t>若将特征与目标均看作随机变量，则可以借助随机变量的协方差研究二者之间的关系。协方差是对两个随机变量联合分布线性相关程度的一种度量。</a:t>
            </a:r>
            <a:endParaRPr lang="en-US" altLang="zh-CN" dirty="0"/>
          </a:p>
          <a:p>
            <a:r>
              <a:rPr lang="zh-CN" altLang="en-US" dirty="0"/>
              <a:t>若协方差为正，说明两个变量在变化过程中同方向，协方差越大说明同向程度越高；</a:t>
            </a:r>
          </a:p>
          <a:p>
            <a:r>
              <a:rPr lang="zh-CN" altLang="en-US" dirty="0"/>
              <a:t>若协方差为负，说明两个变量在变化过程中反方向，协方差越小说明反向程度越高；</a:t>
            </a:r>
          </a:p>
          <a:p>
            <a:r>
              <a:rPr lang="zh-CN" altLang="en-US" dirty="0"/>
              <a:t>若协方差为</a:t>
            </a:r>
            <a:r>
              <a:rPr lang="en-US" altLang="zh-CN" dirty="0"/>
              <a:t>0</a:t>
            </a:r>
            <a:r>
              <a:rPr lang="zh-CN" altLang="en-US" dirty="0"/>
              <a:t>，说明两个变量不线性相关。</a:t>
            </a:r>
          </a:p>
          <a:p>
            <a:endParaRPr lang="en-US" altLang="zh-CN" dirty="0"/>
          </a:p>
          <a:p>
            <a:pPr algn="ctr"/>
            <a:endParaRPr lang="en-US" altLang="zh-CN" dirty="0"/>
          </a:p>
          <a:p>
            <a:endParaRPr lang="en-US" altLang="zh-CN" i="1" dirty="0"/>
          </a:p>
        </p:txBody>
      </p:sp>
      <p:sp>
        <p:nvSpPr>
          <p:cNvPr id="3" name="文本框 5">
            <a:extLst>
              <a:ext uri="{FF2B5EF4-FFF2-40B4-BE49-F238E27FC236}">
                <a16:creationId xmlns:a16="http://schemas.microsoft.com/office/drawing/2014/main" id="{AB2A4A3F-3EF8-4B93-B8B7-1EDFF7EEE980}"/>
              </a:ext>
            </a:extLst>
          </p:cNvPr>
          <p:cNvSpPr txBox="1"/>
          <p:nvPr/>
        </p:nvSpPr>
        <p:spPr>
          <a:xfrm flipH="1">
            <a:off x="4604272" y="8585949"/>
            <a:ext cx="2092363" cy="369332"/>
          </a:xfrm>
          <a:prstGeom prst="rect">
            <a:avLst/>
          </a:prstGeom>
          <a:noFill/>
        </p:spPr>
        <p:txBody>
          <a:bodyPr wrap="square" rtlCol="0">
            <a:spAutoFit/>
          </a:bodyPr>
          <a:lstStyle/>
          <a:p>
            <a:r>
              <a:rPr lang="zh-CN" altLang="en-US" i="1" dirty="0"/>
              <a:t>适用于回归问题</a:t>
            </a:r>
          </a:p>
        </p:txBody>
      </p:sp>
    </p:spTree>
    <p:extLst>
      <p:ext uri="{BB962C8B-B14F-4D97-AF65-F5344CB8AC3E}">
        <p14:creationId xmlns:p14="http://schemas.microsoft.com/office/powerpoint/2010/main" val="10357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A3214E8-DE47-4FB5-8E23-67EAE4172BE3}"/>
              </a:ext>
            </a:extLst>
          </p:cNvPr>
          <p:cNvSpPr/>
          <p:nvPr/>
        </p:nvSpPr>
        <p:spPr>
          <a:xfrm>
            <a:off x="134471" y="73958"/>
            <a:ext cx="6562164" cy="579245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dirty="0"/>
              <a:t>第四部分：特征与类别的关系分析</a:t>
            </a:r>
            <a:endParaRPr lang="en-US" altLang="zh-CN" dirty="0"/>
          </a:p>
          <a:p>
            <a:pPr algn="ctr"/>
            <a:endParaRPr lang="en-US" altLang="zh-CN" dirty="0"/>
          </a:p>
          <a:p>
            <a:pPr marL="342900" indent="-342900">
              <a:buAutoNum type="arabicPeriod"/>
            </a:pPr>
            <a:r>
              <a:rPr lang="zh-CN" altLang="en-US" dirty="0"/>
              <a:t>多维尺度分析</a:t>
            </a:r>
            <a:endParaRPr lang="en-US" altLang="zh-CN" dirty="0"/>
          </a:p>
          <a:p>
            <a:r>
              <a:rPr lang="zh-CN" altLang="en-US" dirty="0"/>
              <a:t>对于分类问题，我们希望寻得一个特征空间：在此空间内，相同类别的数据样本之间的距离尽可能地小，不同类别的数据样本之间的距离尽可能的大。</a:t>
            </a:r>
            <a:endParaRPr lang="en-US" altLang="zh-CN" dirty="0"/>
          </a:p>
          <a:p>
            <a:r>
              <a:rPr lang="zh-CN" altLang="en-US" dirty="0"/>
              <a:t>下图展示了转化至二维空间后的数据样本。</a:t>
            </a:r>
            <a:endParaRPr lang="en-US" altLang="zh-CN" dirty="0"/>
          </a:p>
          <a:p>
            <a:endParaRPr lang="en-US" altLang="zh-CN" dirty="0"/>
          </a:p>
          <a:p>
            <a:r>
              <a:rPr lang="zh-CN" altLang="en-US" i="1" dirty="0"/>
              <a:t>图</a:t>
            </a:r>
            <a:endParaRPr lang="en-US" altLang="zh-CN" i="1" dirty="0"/>
          </a:p>
          <a:p>
            <a:pPr algn="ctr"/>
            <a:endParaRPr lang="en-US" altLang="zh-CN" dirty="0"/>
          </a:p>
          <a:p>
            <a:endParaRPr lang="en-US" altLang="zh-CN" i="1" dirty="0"/>
          </a:p>
        </p:txBody>
      </p:sp>
      <p:sp>
        <p:nvSpPr>
          <p:cNvPr id="3" name="文本框 5">
            <a:extLst>
              <a:ext uri="{FF2B5EF4-FFF2-40B4-BE49-F238E27FC236}">
                <a16:creationId xmlns:a16="http://schemas.microsoft.com/office/drawing/2014/main" id="{AB2A4A3F-3EF8-4B93-B8B7-1EDFF7EEE980}"/>
              </a:ext>
            </a:extLst>
          </p:cNvPr>
          <p:cNvSpPr txBox="1"/>
          <p:nvPr/>
        </p:nvSpPr>
        <p:spPr>
          <a:xfrm flipH="1">
            <a:off x="4604272" y="8585949"/>
            <a:ext cx="2092363" cy="369332"/>
          </a:xfrm>
          <a:prstGeom prst="rect">
            <a:avLst/>
          </a:prstGeom>
          <a:noFill/>
        </p:spPr>
        <p:txBody>
          <a:bodyPr wrap="square" rtlCol="0">
            <a:spAutoFit/>
          </a:bodyPr>
          <a:lstStyle/>
          <a:p>
            <a:r>
              <a:rPr lang="zh-CN" altLang="en-US" i="1" dirty="0"/>
              <a:t>适用于分类问题</a:t>
            </a:r>
          </a:p>
        </p:txBody>
      </p:sp>
    </p:spTree>
    <p:extLst>
      <p:ext uri="{BB962C8B-B14F-4D97-AF65-F5344CB8AC3E}">
        <p14:creationId xmlns:p14="http://schemas.microsoft.com/office/powerpoint/2010/main" val="277191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F3E5BAE-4725-4044-8C8F-929F5C1D4171}"/>
              </a:ext>
            </a:extLst>
          </p:cNvPr>
          <p:cNvGraphicFramePr/>
          <p:nvPr>
            <p:extLst>
              <p:ext uri="{D42A27DB-BD31-4B8C-83A1-F6EECF244321}">
                <p14:modId xmlns:p14="http://schemas.microsoft.com/office/powerpoint/2010/main" val="2481629700"/>
              </p:ext>
            </p:extLst>
          </p:nvPr>
        </p:nvGraphicFramePr>
        <p:xfrm>
          <a:off x="0" y="558140"/>
          <a:ext cx="6858000" cy="34359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297369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1975</Words>
  <Application>Microsoft Office PowerPoint</Application>
  <PresentationFormat>On-screen Show (4:3)</PresentationFormat>
  <Paragraphs>90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Jie Zhou</dc:creator>
  <cp:lastModifiedBy>Jie Zhou</cp:lastModifiedBy>
  <cp:revision>112</cp:revision>
  <dcterms:created xsi:type="dcterms:W3CDTF">2019-11-04T14:21:53Z</dcterms:created>
  <dcterms:modified xsi:type="dcterms:W3CDTF">2019-11-11T12:38:49Z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zhojie@microsoft.com</vt:lpwstr>
  </property>
  <property fmtid="{D5CDD505-2E9C-101B-9397-08002B2CF9AE}" pid="5" name="MSIP_Label_f42aa342-8706-4288-bd11-ebb85995028c_SetDate">
    <vt:lpwstr>2019-11-04T14:35:58.8155971Z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e99f86e8-cc4e-40b6-9eed-1c000d1e0f5e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