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embeddedFontLs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dbb35b63d_0_221: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4" name="Google Shape;84;g3dbb35b63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kableextra package is now about 3 years old. It came from an attempt I tried to add some footnotes to the output of the kable function from Yihui’s knitr. Since then I’ve been working on that, and thanks to the help from our colleagues at institute for Aging research and later the tremendous amount of support I got on github, we extend the scope of the package far beyond what I originally thought about. Before I get started, I would like to thank my colleagues listed here and everyone who have made contributions to this package and makes it better.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e5d444fa7_0_203: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1" name="Google Shape;181;g3e5d444fa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dbd03efa8_0_48: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05" name="Google Shape;205;g3dbd03efa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Almost like </a:t>
            </a:r>
            <a:r>
              <a:rPr lang="en"/>
              <a:t>pseudo</a:t>
            </a:r>
            <a:r>
              <a:rPr lang="en"/>
              <a:t> code for tables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e5d444fa7_0_251: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1" name="Google Shape;211;g3e5d444fa7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3e5fae1630_2_0: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8" name="Google Shape;218;g3e5fae163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3e5fae1630_2_9: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25" name="Google Shape;225;g3e5fae1630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3e5d444fa7_0_259: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32" name="Google Shape;232;g3e5d444fa7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3e5fae1630_2_30: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39" name="Google Shape;239;g3e5fae163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3e5fae1630_2_36: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46" name="Google Shape;246;g3e5fae1630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3e5d444fa7_0_246: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53" name="Google Shape;253;g3e5d444fa7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From the very beginning, functions in kableExtra automatically pick </a:t>
            </a:r>
            <a:r>
              <a:rPr lang="en"/>
              <a:t>appropriated methods based on the kable object feeded in. </a:t>
            </a:r>
            <a:r>
              <a:rPr lang="en"/>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3e5d444fa7_0_276: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0" name="Google Shape;260;g3e5d444fa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e5d444fa7_0_101: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3" name="Google Shape;93;g3e5d444fa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 won’t judge these tables’ design but you get the idea.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3e5d444fa7_0_287: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7" name="Google Shape;267;g3e5d444fa7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3e5fae1630_0_0: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4" name="Google Shape;274;g3e5fae16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e5d444fa7_0_105: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8" name="Google Shape;98;g3e5d444fa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e5d444fa7_0_110: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4" name="Google Shape;104;g3e5d444fa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e5d444fa7_0_52: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0" name="Google Shape;110;g3e5d444fa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dbb35b63d_0_303: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7" name="Google Shape;117;g3dbb35b63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take a look at this actual example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e5d444fa7_0_75: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4" name="Google Shape;134;g3e5d444fa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e5fae1630_1_0: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6" name="Google Shape;156;g3e5fae16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e5d444fa7_0_190: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1" name="Google Shape;171;g3e5d444fa7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Google Shape;11;p2"/>
          <p:cNvGrpSpPr/>
          <p:nvPr/>
        </p:nvGrpSpPr>
        <p:grpSpPr>
          <a:xfrm>
            <a:off x="830392" y="1588427"/>
            <a:ext cx="745763" cy="61102"/>
            <a:chOff x="4580561" y="2589004"/>
            <a:chExt cx="1064464" cy="25200"/>
          </a:xfrm>
        </p:grpSpPr>
        <p:sp>
          <p:nvSpPr>
            <p:cNvPr id="12" name="Google Shape;12;p2"/>
            <p:cNvSpPr/>
            <p:nvPr/>
          </p:nvSpPr>
          <p:spPr>
            <a:xfrm rot="-5400000">
              <a:off x="5366325" y="2335504"/>
              <a:ext cx="25200" cy="532200"/>
            </a:xfrm>
            <a:prstGeom prst="rect">
              <a:avLst/>
            </a:prstGeom>
            <a:solidFill>
              <a:srgbClr val="2AA28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rgbClr val="453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Google Shape;14;p2"/>
          <p:cNvSpPr txBox="1"/>
          <p:nvPr>
            <p:ph type="ctrTitle"/>
          </p:nvPr>
        </p:nvSpPr>
        <p:spPr>
          <a:xfrm>
            <a:off x="729450" y="1763267"/>
            <a:ext cx="7688100" cy="2219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4230533"/>
            <a:ext cx="7688100" cy="7215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rgbClr val="45397F"/>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5558926"/>
            <a:ext cx="745763"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Google Shape;77;p11"/>
          <p:cNvSpPr txBox="1"/>
          <p:nvPr>
            <p:ph hasCustomPrompt="1" type="title"/>
          </p:nvPr>
        </p:nvSpPr>
        <p:spPr>
          <a:xfrm>
            <a:off x="729450" y="978600"/>
            <a:ext cx="7688400" cy="1659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3030517"/>
            <a:ext cx="7688400" cy="21072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5397F"/>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588427"/>
            <a:ext cx="745763"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Google Shape;21;p3"/>
          <p:cNvSpPr txBox="1"/>
          <p:nvPr>
            <p:ph type="title"/>
          </p:nvPr>
        </p:nvSpPr>
        <p:spPr>
          <a:xfrm>
            <a:off x="729450" y="1763267"/>
            <a:ext cx="7688400" cy="2024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4"/>
          <p:cNvSpPr txBox="1"/>
          <p:nvPr>
            <p:ph type="title"/>
          </p:nvPr>
        </p:nvSpPr>
        <p:spPr>
          <a:xfrm>
            <a:off x="729450" y="1758200"/>
            <a:ext cx="7688700" cy="713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6" name="Google Shape;26;p4"/>
          <p:cNvSpPr txBox="1"/>
          <p:nvPr>
            <p:ph idx="1" type="body"/>
          </p:nvPr>
        </p:nvSpPr>
        <p:spPr>
          <a:xfrm>
            <a:off x="729450" y="2771833"/>
            <a:ext cx="7688700" cy="30147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7" name="Google Shape;27;p4"/>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grpSp>
        <p:nvGrpSpPr>
          <p:cNvPr id="28" name="Google Shape;28;p4"/>
          <p:cNvGrpSpPr/>
          <p:nvPr/>
        </p:nvGrpSpPr>
        <p:grpSpPr>
          <a:xfrm>
            <a:off x="830392" y="1588427"/>
            <a:ext cx="745763" cy="61102"/>
            <a:chOff x="4580561" y="2589004"/>
            <a:chExt cx="1064464" cy="25200"/>
          </a:xfrm>
        </p:grpSpPr>
        <p:sp>
          <p:nvSpPr>
            <p:cNvPr id="29" name="Google Shape;29;p4"/>
            <p:cNvSpPr/>
            <p:nvPr/>
          </p:nvSpPr>
          <p:spPr>
            <a:xfrm rot="-5400000">
              <a:off x="5366325" y="2335504"/>
              <a:ext cx="25200" cy="532200"/>
            </a:xfrm>
            <a:prstGeom prst="rect">
              <a:avLst/>
            </a:prstGeom>
            <a:solidFill>
              <a:srgbClr val="2AA28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 name="Google Shape;30;p4"/>
            <p:cNvSpPr/>
            <p:nvPr/>
          </p:nvSpPr>
          <p:spPr>
            <a:xfrm rot="-5400000">
              <a:off x="4836311" y="2333254"/>
              <a:ext cx="25200" cy="536700"/>
            </a:xfrm>
            <a:prstGeom prst="rect">
              <a:avLst/>
            </a:prstGeom>
            <a:solidFill>
              <a:srgbClr val="45397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5"/>
          <p:cNvSpPr txBox="1"/>
          <p:nvPr>
            <p:ph type="title"/>
          </p:nvPr>
        </p:nvSpPr>
        <p:spPr>
          <a:xfrm>
            <a:off x="729450" y="1758200"/>
            <a:ext cx="7688400" cy="713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4" name="Google Shape;34;p5"/>
          <p:cNvSpPr txBox="1"/>
          <p:nvPr>
            <p:ph idx="1" type="body"/>
          </p:nvPr>
        </p:nvSpPr>
        <p:spPr>
          <a:xfrm>
            <a:off x="729325" y="2771833"/>
            <a:ext cx="3774300" cy="30147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5" name="Google Shape;35;p5"/>
          <p:cNvSpPr txBox="1"/>
          <p:nvPr>
            <p:ph idx="2" type="body"/>
          </p:nvPr>
        </p:nvSpPr>
        <p:spPr>
          <a:xfrm>
            <a:off x="4643604" y="2771833"/>
            <a:ext cx="3774300" cy="30147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6" name="Google Shape;36;p5"/>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grpSp>
        <p:nvGrpSpPr>
          <p:cNvPr id="37" name="Google Shape;37;p5"/>
          <p:cNvGrpSpPr/>
          <p:nvPr/>
        </p:nvGrpSpPr>
        <p:grpSpPr>
          <a:xfrm>
            <a:off x="830392" y="1588427"/>
            <a:ext cx="745763" cy="61102"/>
            <a:chOff x="4580561" y="2589004"/>
            <a:chExt cx="1064464" cy="25200"/>
          </a:xfrm>
        </p:grpSpPr>
        <p:sp>
          <p:nvSpPr>
            <p:cNvPr id="38" name="Google Shape;38;p5"/>
            <p:cNvSpPr/>
            <p:nvPr/>
          </p:nvSpPr>
          <p:spPr>
            <a:xfrm rot="-5400000">
              <a:off x="5366325" y="2335504"/>
              <a:ext cx="25200" cy="532200"/>
            </a:xfrm>
            <a:prstGeom prst="rect">
              <a:avLst/>
            </a:prstGeom>
            <a:solidFill>
              <a:srgbClr val="2AA28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 name="Google Shape;39;p5"/>
            <p:cNvSpPr/>
            <p:nvPr/>
          </p:nvSpPr>
          <p:spPr>
            <a:xfrm rot="-5400000">
              <a:off x="4836311" y="2333254"/>
              <a:ext cx="25200" cy="536700"/>
            </a:xfrm>
            <a:prstGeom prst="rect">
              <a:avLst/>
            </a:prstGeom>
            <a:solidFill>
              <a:srgbClr val="45397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Google Shape;42;p6"/>
          <p:cNvSpPr txBox="1"/>
          <p:nvPr>
            <p:ph type="title"/>
          </p:nvPr>
        </p:nvSpPr>
        <p:spPr>
          <a:xfrm>
            <a:off x="729450" y="1758200"/>
            <a:ext cx="7688400" cy="713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3" name="Google Shape;43;p6"/>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grpSp>
        <p:nvGrpSpPr>
          <p:cNvPr id="44" name="Google Shape;44;p6"/>
          <p:cNvGrpSpPr/>
          <p:nvPr/>
        </p:nvGrpSpPr>
        <p:grpSpPr>
          <a:xfrm>
            <a:off x="830392" y="1588427"/>
            <a:ext cx="745763" cy="61102"/>
            <a:chOff x="4580561" y="2589004"/>
            <a:chExt cx="1064464" cy="25200"/>
          </a:xfrm>
        </p:grpSpPr>
        <p:sp>
          <p:nvSpPr>
            <p:cNvPr id="45" name="Google Shape;45;p6"/>
            <p:cNvSpPr/>
            <p:nvPr/>
          </p:nvSpPr>
          <p:spPr>
            <a:xfrm rot="-5400000">
              <a:off x="5366325" y="2335504"/>
              <a:ext cx="25200" cy="532200"/>
            </a:xfrm>
            <a:prstGeom prst="rect">
              <a:avLst/>
            </a:prstGeom>
            <a:solidFill>
              <a:srgbClr val="2AA28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 name="Google Shape;46;p6"/>
            <p:cNvSpPr/>
            <p:nvPr/>
          </p:nvSpPr>
          <p:spPr>
            <a:xfrm rot="-5400000">
              <a:off x="4836311" y="2333254"/>
              <a:ext cx="25200" cy="536700"/>
            </a:xfrm>
            <a:prstGeom prst="rect">
              <a:avLst/>
            </a:prstGeom>
            <a:solidFill>
              <a:srgbClr val="45397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Google Shape;49;p7"/>
          <p:cNvSpPr txBox="1"/>
          <p:nvPr>
            <p:ph type="title"/>
          </p:nvPr>
        </p:nvSpPr>
        <p:spPr>
          <a:xfrm>
            <a:off x="730000" y="1758200"/>
            <a:ext cx="3300900" cy="18420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0" name="Google Shape;50;p7"/>
          <p:cNvSpPr txBox="1"/>
          <p:nvPr>
            <p:ph idx="1" type="body"/>
          </p:nvPr>
        </p:nvSpPr>
        <p:spPr>
          <a:xfrm>
            <a:off x="721225" y="3708967"/>
            <a:ext cx="3300900" cy="21300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1" name="Google Shape;51;p7"/>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grpSp>
        <p:nvGrpSpPr>
          <p:cNvPr id="52" name="Google Shape;52;p7"/>
          <p:cNvGrpSpPr/>
          <p:nvPr/>
        </p:nvGrpSpPr>
        <p:grpSpPr>
          <a:xfrm>
            <a:off x="830392" y="1588427"/>
            <a:ext cx="745763" cy="61102"/>
            <a:chOff x="4580561" y="2589004"/>
            <a:chExt cx="1064464" cy="25200"/>
          </a:xfrm>
        </p:grpSpPr>
        <p:sp>
          <p:nvSpPr>
            <p:cNvPr id="53" name="Google Shape;53;p7"/>
            <p:cNvSpPr/>
            <p:nvPr/>
          </p:nvSpPr>
          <p:spPr>
            <a:xfrm rot="-5400000">
              <a:off x="5366325" y="2335504"/>
              <a:ext cx="25200" cy="532200"/>
            </a:xfrm>
            <a:prstGeom prst="rect">
              <a:avLst/>
            </a:prstGeom>
            <a:solidFill>
              <a:srgbClr val="2AA28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4" name="Google Shape;54;p7"/>
            <p:cNvSpPr/>
            <p:nvPr/>
          </p:nvSpPr>
          <p:spPr>
            <a:xfrm rot="-5400000">
              <a:off x="4836311" y="2333254"/>
              <a:ext cx="25200" cy="536700"/>
            </a:xfrm>
            <a:prstGeom prst="rect">
              <a:avLst/>
            </a:prstGeom>
            <a:solidFill>
              <a:srgbClr val="45397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2AA286"/>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5558926"/>
            <a:ext cx="745763"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Google Shape;59;p8"/>
          <p:cNvSpPr txBox="1"/>
          <p:nvPr>
            <p:ph type="title"/>
          </p:nvPr>
        </p:nvSpPr>
        <p:spPr>
          <a:xfrm>
            <a:off x="729450" y="1152400"/>
            <a:ext cx="7021200" cy="39801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Google Shape;63;p9"/>
          <p:cNvSpPr txBox="1"/>
          <p:nvPr>
            <p:ph type="title"/>
          </p:nvPr>
        </p:nvSpPr>
        <p:spPr>
          <a:xfrm>
            <a:off x="730000" y="1758200"/>
            <a:ext cx="3300900" cy="2249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4" name="Google Shape;64;p9"/>
          <p:cNvSpPr txBox="1"/>
          <p:nvPr>
            <p:ph idx="1" type="subTitle"/>
          </p:nvPr>
        </p:nvSpPr>
        <p:spPr>
          <a:xfrm>
            <a:off x="724950" y="4215367"/>
            <a:ext cx="3300900" cy="10119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5" name="Google Shape;65;p9"/>
          <p:cNvSpPr txBox="1"/>
          <p:nvPr>
            <p:ph idx="2" type="body"/>
          </p:nvPr>
        </p:nvSpPr>
        <p:spPr>
          <a:xfrm>
            <a:off x="5174225" y="1803500"/>
            <a:ext cx="3374400" cy="4034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6" name="Google Shape;66;p9"/>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grpSp>
        <p:nvGrpSpPr>
          <p:cNvPr id="67" name="Google Shape;67;p9"/>
          <p:cNvGrpSpPr/>
          <p:nvPr/>
        </p:nvGrpSpPr>
        <p:grpSpPr>
          <a:xfrm>
            <a:off x="830392" y="1588427"/>
            <a:ext cx="745763" cy="61102"/>
            <a:chOff x="4580561" y="2589004"/>
            <a:chExt cx="1064464" cy="25200"/>
          </a:xfrm>
        </p:grpSpPr>
        <p:sp>
          <p:nvSpPr>
            <p:cNvPr id="68" name="Google Shape;68;p9"/>
            <p:cNvSpPr/>
            <p:nvPr/>
          </p:nvSpPr>
          <p:spPr>
            <a:xfrm rot="-5400000">
              <a:off x="5366325" y="2335504"/>
              <a:ext cx="25200" cy="532200"/>
            </a:xfrm>
            <a:prstGeom prst="rect">
              <a:avLst/>
            </a:prstGeom>
            <a:solidFill>
              <a:srgbClr val="2AA28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9" name="Google Shape;69;p9"/>
            <p:cNvSpPr/>
            <p:nvPr/>
          </p:nvSpPr>
          <p:spPr>
            <a:xfrm rot="-5400000">
              <a:off x="4836311" y="2333254"/>
              <a:ext cx="25200" cy="536700"/>
            </a:xfrm>
            <a:prstGeom prst="rect">
              <a:avLst/>
            </a:prstGeom>
            <a:solidFill>
              <a:srgbClr val="45397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5830068"/>
            <a:ext cx="7697400" cy="614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rtl="0">
              <a:spcBef>
                <a:spcPts val="0"/>
              </a:spcBef>
              <a:spcAft>
                <a:spcPts val="0"/>
              </a:spcAft>
              <a:buSzPts val="2800"/>
              <a:buNone/>
              <a:defRPr b="1" sz="2800"/>
            </a:lvl1pPr>
            <a:lvl2pPr lvl="1" rtl="0">
              <a:spcBef>
                <a:spcPts val="0"/>
              </a:spcBef>
              <a:spcAft>
                <a:spcPts val="0"/>
              </a:spcAft>
              <a:buSzPts val="2800"/>
              <a:buNone/>
              <a:defRPr b="1" sz="2800"/>
            </a:lvl2pPr>
            <a:lvl3pPr lvl="2" rtl="0">
              <a:spcBef>
                <a:spcPts val="0"/>
              </a:spcBef>
              <a:spcAft>
                <a:spcPts val="0"/>
              </a:spcAft>
              <a:buSzPts val="2800"/>
              <a:buNone/>
              <a:defRPr b="1" sz="2800"/>
            </a:lvl3pPr>
            <a:lvl4pPr lvl="3" rtl="0">
              <a:spcBef>
                <a:spcPts val="0"/>
              </a:spcBef>
              <a:spcAft>
                <a:spcPts val="0"/>
              </a:spcAft>
              <a:buSzPts val="2800"/>
              <a:buNone/>
              <a:defRPr b="1" sz="2800"/>
            </a:lvl4pPr>
            <a:lvl5pPr lvl="4" rtl="0">
              <a:spcBef>
                <a:spcPts val="0"/>
              </a:spcBef>
              <a:spcAft>
                <a:spcPts val="0"/>
              </a:spcAft>
              <a:buSzPts val="2800"/>
              <a:buNone/>
              <a:defRPr b="1" sz="2800"/>
            </a:lvl5pPr>
            <a:lvl6pPr lvl="5" rtl="0">
              <a:spcBef>
                <a:spcPts val="0"/>
              </a:spcBef>
              <a:spcAft>
                <a:spcPts val="0"/>
              </a:spcAft>
              <a:buSzPts val="2800"/>
              <a:buNone/>
              <a:defRPr b="1" sz="2800"/>
            </a:lvl6pPr>
            <a:lvl7pPr lvl="6" rtl="0">
              <a:spcBef>
                <a:spcPts val="0"/>
              </a:spcBef>
              <a:spcAft>
                <a:spcPts val="0"/>
              </a:spcAft>
              <a:buSzPts val="2800"/>
              <a:buNone/>
              <a:defRPr b="1" sz="2800"/>
            </a:lvl7pPr>
            <a:lvl8pPr lvl="7" rtl="0">
              <a:spcBef>
                <a:spcPts val="0"/>
              </a:spcBef>
              <a:spcAft>
                <a:spcPts val="0"/>
              </a:spcAft>
              <a:buSzPts val="2800"/>
              <a:buNone/>
              <a:defRPr b="1" sz="2800"/>
            </a:lvl8pPr>
            <a:lvl9pPr lvl="8" rtl="0">
              <a:spcBef>
                <a:spcPts val="0"/>
              </a:spcBef>
              <a:spcAft>
                <a:spcPts val="0"/>
              </a:spcAft>
              <a:buSzPts val="2800"/>
              <a:buNone/>
              <a:defRPr b="1" sz="2800"/>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accent1"/>
              </a:buClr>
              <a:buSzPts val="1300"/>
              <a:buChar char="●"/>
              <a:defRPr sz="1300">
                <a:solidFill>
                  <a:schemeClr val="accent1"/>
                </a:solidFill>
              </a:defRPr>
            </a:lvl1pPr>
            <a:lvl2pPr indent="-298450" lvl="1" marL="914400" rtl="0">
              <a:lnSpc>
                <a:spcPct val="115000"/>
              </a:lnSpc>
              <a:spcBef>
                <a:spcPts val="1600"/>
              </a:spcBef>
              <a:spcAft>
                <a:spcPts val="0"/>
              </a:spcAft>
              <a:buClr>
                <a:schemeClr val="accent1"/>
              </a:buClr>
              <a:buSzPts val="1100"/>
              <a:buChar char="○"/>
              <a:defRPr sz="1100">
                <a:solidFill>
                  <a:schemeClr val="accent1"/>
                </a:solidFill>
              </a:defRPr>
            </a:lvl2pPr>
            <a:lvl3pPr indent="-298450" lvl="2" marL="1371600" rtl="0">
              <a:lnSpc>
                <a:spcPct val="115000"/>
              </a:lnSpc>
              <a:spcBef>
                <a:spcPts val="1600"/>
              </a:spcBef>
              <a:spcAft>
                <a:spcPts val="0"/>
              </a:spcAft>
              <a:buClr>
                <a:schemeClr val="accent1"/>
              </a:buClr>
              <a:buSzPts val="1100"/>
              <a:buChar char="■"/>
              <a:defRPr sz="1100">
                <a:solidFill>
                  <a:schemeClr val="accent1"/>
                </a:solidFill>
              </a:defRPr>
            </a:lvl3pPr>
            <a:lvl4pPr indent="-298450" lvl="3" marL="1828800" rtl="0">
              <a:lnSpc>
                <a:spcPct val="115000"/>
              </a:lnSpc>
              <a:spcBef>
                <a:spcPts val="1600"/>
              </a:spcBef>
              <a:spcAft>
                <a:spcPts val="0"/>
              </a:spcAft>
              <a:buClr>
                <a:schemeClr val="accent1"/>
              </a:buClr>
              <a:buSzPts val="1100"/>
              <a:buChar char="●"/>
              <a:defRPr sz="1100">
                <a:solidFill>
                  <a:schemeClr val="accent1"/>
                </a:solidFill>
              </a:defRPr>
            </a:lvl4pPr>
            <a:lvl5pPr indent="-298450" lvl="4" marL="2286000" rtl="0">
              <a:lnSpc>
                <a:spcPct val="115000"/>
              </a:lnSpc>
              <a:spcBef>
                <a:spcPts val="1600"/>
              </a:spcBef>
              <a:spcAft>
                <a:spcPts val="0"/>
              </a:spcAft>
              <a:buClr>
                <a:schemeClr val="accent1"/>
              </a:buClr>
              <a:buSzPts val="1100"/>
              <a:buChar char="○"/>
              <a:defRPr sz="1100">
                <a:solidFill>
                  <a:schemeClr val="accent1"/>
                </a:solidFill>
              </a:defRPr>
            </a:lvl5pPr>
            <a:lvl6pPr indent="-298450" lvl="5" marL="2743200" rtl="0">
              <a:lnSpc>
                <a:spcPct val="115000"/>
              </a:lnSpc>
              <a:spcBef>
                <a:spcPts val="1600"/>
              </a:spcBef>
              <a:spcAft>
                <a:spcPts val="0"/>
              </a:spcAft>
              <a:buClr>
                <a:schemeClr val="accent1"/>
              </a:buClr>
              <a:buSzPts val="1100"/>
              <a:buChar char="■"/>
              <a:defRPr sz="1100">
                <a:solidFill>
                  <a:schemeClr val="accent1"/>
                </a:solidFill>
              </a:defRPr>
            </a:lvl6pPr>
            <a:lvl7pPr indent="-298450" lvl="6" marL="3200400" rtl="0">
              <a:lnSpc>
                <a:spcPct val="115000"/>
              </a:lnSpc>
              <a:spcBef>
                <a:spcPts val="1600"/>
              </a:spcBef>
              <a:spcAft>
                <a:spcPts val="0"/>
              </a:spcAft>
              <a:buClr>
                <a:schemeClr val="accent1"/>
              </a:buClr>
              <a:buSzPts val="1100"/>
              <a:buChar char="●"/>
              <a:defRPr sz="1100">
                <a:solidFill>
                  <a:schemeClr val="accent1"/>
                </a:solidFill>
              </a:defRPr>
            </a:lvl7pPr>
            <a:lvl8pPr indent="-298450" lvl="7" marL="3657600" rtl="0">
              <a:lnSpc>
                <a:spcPct val="115000"/>
              </a:lnSpc>
              <a:spcBef>
                <a:spcPts val="1600"/>
              </a:spcBef>
              <a:spcAft>
                <a:spcPts val="0"/>
              </a:spcAft>
              <a:buClr>
                <a:schemeClr val="accent1"/>
              </a:buClr>
              <a:buSzPts val="1100"/>
              <a:buChar char="○"/>
              <a:defRPr sz="1100">
                <a:solidFill>
                  <a:schemeClr val="accent1"/>
                </a:solidFill>
              </a:defRPr>
            </a:lvl8pPr>
            <a:lvl9pPr indent="-298450" lvl="8" marL="4114800" rtl="0">
              <a:lnSpc>
                <a:spcPct val="115000"/>
              </a:lnSpc>
              <a:spcBef>
                <a:spcPts val="1600"/>
              </a:spcBef>
              <a:spcAft>
                <a:spcPts val="1600"/>
              </a:spcAft>
              <a:buClr>
                <a:schemeClr val="accent1"/>
              </a:buClr>
              <a:buSzPts val="1100"/>
              <a:buChar char="■"/>
              <a:defRPr sz="1100">
                <a:solidFill>
                  <a:schemeClr val="accent1"/>
                </a:solidFill>
              </a:defRPr>
            </a:lvl9pPr>
          </a:lstStyle>
          <a:p/>
        </p:txBody>
      </p:sp>
      <p:sp>
        <p:nvSpPr>
          <p:cNvPr id="8" name="Google Shape;8;p1"/>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haozhu233"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hyperlink" Target="http://bit.ly/kableExtra_JS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hyperlink" Target="http://haozhu233.github.io/kableExtr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hyperlink" Target="http://haozhu233.github.io/kableExtr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hyperlink" Target="http://haozhu233.github.io/kableExtr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hyperlink" Target="http://haozhu233.github.io/kableExtr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haozhu233.github.io/kableExtra/" TargetMode="Externa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haozhu233.github.io/kableExtra/" TargetMode="Externa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hyperlink" Target="http://haozhu233.github.io/kableExtr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hyperlink" Target="https://github.com/haozhu233/kableExtra" TargetMode="Externa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7.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763267"/>
            <a:ext cx="7688100" cy="221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latin typeface="Arial"/>
                <a:ea typeface="Arial"/>
                <a:cs typeface="Arial"/>
                <a:sym typeface="Arial"/>
              </a:rPr>
              <a:t>kableExtra: </a:t>
            </a:r>
            <a:r>
              <a:rPr b="0" lang="en" sz="3000">
                <a:solidFill>
                  <a:schemeClr val="accent1"/>
                </a:solidFill>
              </a:rPr>
              <a:t>Complex tables made easy</a:t>
            </a:r>
            <a:endParaRPr b="0" sz="3000">
              <a:solidFill>
                <a:schemeClr val="accent1"/>
              </a:solidFill>
            </a:endParaRPr>
          </a:p>
          <a:p>
            <a:pPr indent="0" lvl="0" marL="0">
              <a:spcBef>
                <a:spcPts val="0"/>
              </a:spcBef>
              <a:spcAft>
                <a:spcPts val="0"/>
              </a:spcAft>
              <a:buNone/>
            </a:pPr>
            <a:r>
              <a:t/>
            </a:r>
            <a:endParaRPr sz="3000"/>
          </a:p>
        </p:txBody>
      </p:sp>
      <p:sp>
        <p:nvSpPr>
          <p:cNvPr id="87" name="Google Shape;87;p13"/>
          <p:cNvSpPr txBox="1"/>
          <p:nvPr>
            <p:ph idx="1" type="subTitle"/>
          </p:nvPr>
        </p:nvSpPr>
        <p:spPr>
          <a:xfrm>
            <a:off x="699708" y="4803423"/>
            <a:ext cx="7688100" cy="89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Hao Zhu   </a:t>
            </a:r>
            <a:r>
              <a:rPr lang="en" sz="2400" u="sng">
                <a:solidFill>
                  <a:schemeClr val="hlink"/>
                </a:solidFill>
                <a:hlinkClick r:id="rId3"/>
              </a:rPr>
              <a:t>@haozhu233</a:t>
            </a:r>
            <a:endParaRPr sz="2400"/>
          </a:p>
          <a:p>
            <a:pPr indent="0" lvl="0" marL="0">
              <a:spcBef>
                <a:spcPts val="0"/>
              </a:spcBef>
              <a:spcAft>
                <a:spcPts val="0"/>
              </a:spcAft>
              <a:buNone/>
            </a:pPr>
            <a:r>
              <a:rPr lang="en" sz="2400"/>
              <a:t>Institute for Aging Research</a:t>
            </a:r>
            <a:endParaRPr sz="2400"/>
          </a:p>
          <a:p>
            <a:pPr indent="0" lvl="0" marL="0" rtl="0">
              <a:spcBef>
                <a:spcPts val="0"/>
              </a:spcBef>
              <a:spcAft>
                <a:spcPts val="0"/>
              </a:spcAft>
              <a:buNone/>
            </a:pPr>
            <a:r>
              <a:t/>
            </a:r>
            <a:endParaRPr sz="1800"/>
          </a:p>
        </p:txBody>
      </p:sp>
      <p:pic>
        <p:nvPicPr>
          <p:cNvPr id="88" name="Google Shape;88;p13"/>
          <p:cNvPicPr preferRelativeResize="0"/>
          <p:nvPr/>
        </p:nvPicPr>
        <p:blipFill>
          <a:blip r:embed="rId4">
            <a:alphaModFix/>
          </a:blip>
          <a:stretch>
            <a:fillRect/>
          </a:stretch>
        </p:blipFill>
        <p:spPr>
          <a:xfrm>
            <a:off x="7001475" y="4419324"/>
            <a:ext cx="1441975" cy="1661650"/>
          </a:xfrm>
          <a:prstGeom prst="rect">
            <a:avLst/>
          </a:prstGeom>
          <a:noFill/>
          <a:ln>
            <a:noFill/>
          </a:ln>
        </p:spPr>
      </p:pic>
      <p:pic>
        <p:nvPicPr>
          <p:cNvPr id="89" name="Google Shape;89;p13"/>
          <p:cNvPicPr preferRelativeResize="0"/>
          <p:nvPr/>
        </p:nvPicPr>
        <p:blipFill rotWithShape="1">
          <a:blip r:embed="rId5">
            <a:alphaModFix/>
          </a:blip>
          <a:srcRect b="0" l="602" r="602" t="0"/>
          <a:stretch/>
        </p:blipFill>
        <p:spPr>
          <a:xfrm>
            <a:off x="129483" y="115558"/>
            <a:ext cx="2651796" cy="446275"/>
          </a:xfrm>
          <a:prstGeom prst="rect">
            <a:avLst/>
          </a:prstGeom>
          <a:noFill/>
          <a:ln>
            <a:noFill/>
          </a:ln>
        </p:spPr>
      </p:pic>
      <p:sp>
        <p:nvSpPr>
          <p:cNvPr id="90" name="Google Shape;90;p13"/>
          <p:cNvSpPr txBox="1"/>
          <p:nvPr/>
        </p:nvSpPr>
        <p:spPr>
          <a:xfrm>
            <a:off x="711919" y="6175925"/>
            <a:ext cx="4431600" cy="36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accent1"/>
                </a:solidFill>
              </a:rPr>
              <a:t>Slide available @ </a:t>
            </a:r>
            <a:r>
              <a:rPr lang="en" sz="1800" u="sng">
                <a:solidFill>
                  <a:schemeClr val="accent5"/>
                </a:solidFill>
                <a:hlinkClick r:id="rId6"/>
              </a:rPr>
              <a:t>bit.ly/kableExtra_JSM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2"/>
          <p:cNvSpPr txBox="1"/>
          <p:nvPr/>
        </p:nvSpPr>
        <p:spPr>
          <a:xfrm>
            <a:off x="489050" y="537025"/>
            <a:ext cx="2719200" cy="548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2AA286"/>
                </a:solidFill>
              </a:rPr>
              <a:t>Geranal</a:t>
            </a:r>
            <a:endParaRPr b="1" sz="2400">
              <a:solidFill>
                <a:srgbClr val="2AA286"/>
              </a:solidFill>
            </a:endParaRPr>
          </a:p>
        </p:txBody>
      </p:sp>
      <p:sp>
        <p:nvSpPr>
          <p:cNvPr id="184" name="Google Shape;184;p22"/>
          <p:cNvSpPr txBox="1"/>
          <p:nvPr/>
        </p:nvSpPr>
        <p:spPr>
          <a:xfrm>
            <a:off x="594200" y="1027200"/>
            <a:ext cx="12546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kable_styling</a:t>
            </a:r>
            <a:endParaRPr>
              <a:solidFill>
                <a:srgbClr val="CC0000"/>
              </a:solidFill>
            </a:endParaRPr>
          </a:p>
        </p:txBody>
      </p:sp>
      <p:sp>
        <p:nvSpPr>
          <p:cNvPr id="185" name="Google Shape;185;p22"/>
          <p:cNvSpPr txBox="1"/>
          <p:nvPr/>
        </p:nvSpPr>
        <p:spPr>
          <a:xfrm>
            <a:off x="489050" y="1442144"/>
            <a:ext cx="3542400" cy="54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2AA286"/>
                </a:solidFill>
              </a:rPr>
              <a:t>Spec family</a:t>
            </a:r>
            <a:endParaRPr b="1" sz="2400">
              <a:solidFill>
                <a:srgbClr val="2AA286"/>
              </a:solidFill>
            </a:endParaRPr>
          </a:p>
        </p:txBody>
      </p:sp>
      <p:sp>
        <p:nvSpPr>
          <p:cNvPr id="186" name="Google Shape;186;p22"/>
          <p:cNvSpPr txBox="1"/>
          <p:nvPr/>
        </p:nvSpPr>
        <p:spPr>
          <a:xfrm>
            <a:off x="594200" y="1968100"/>
            <a:ext cx="12546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column_spec</a:t>
            </a:r>
            <a:endParaRPr>
              <a:solidFill>
                <a:srgbClr val="CC0000"/>
              </a:solidFill>
            </a:endParaRPr>
          </a:p>
        </p:txBody>
      </p:sp>
      <p:sp>
        <p:nvSpPr>
          <p:cNvPr id="187" name="Google Shape;187;p22"/>
          <p:cNvSpPr txBox="1"/>
          <p:nvPr/>
        </p:nvSpPr>
        <p:spPr>
          <a:xfrm>
            <a:off x="594200" y="2425298"/>
            <a:ext cx="9564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row</a:t>
            </a:r>
            <a:r>
              <a:rPr lang="en">
                <a:solidFill>
                  <a:srgbClr val="CC0000"/>
                </a:solidFill>
              </a:rPr>
              <a:t>_spec</a:t>
            </a:r>
            <a:endParaRPr>
              <a:solidFill>
                <a:srgbClr val="CC0000"/>
              </a:solidFill>
            </a:endParaRPr>
          </a:p>
        </p:txBody>
      </p:sp>
      <p:sp>
        <p:nvSpPr>
          <p:cNvPr id="188" name="Google Shape;188;p22"/>
          <p:cNvSpPr txBox="1"/>
          <p:nvPr/>
        </p:nvSpPr>
        <p:spPr>
          <a:xfrm>
            <a:off x="594200" y="2894423"/>
            <a:ext cx="9564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cell</a:t>
            </a:r>
            <a:r>
              <a:rPr lang="en">
                <a:solidFill>
                  <a:srgbClr val="CC0000"/>
                </a:solidFill>
              </a:rPr>
              <a:t>_spec</a:t>
            </a:r>
            <a:endParaRPr>
              <a:solidFill>
                <a:srgbClr val="CC0000"/>
              </a:solidFill>
            </a:endParaRPr>
          </a:p>
        </p:txBody>
      </p:sp>
      <p:sp>
        <p:nvSpPr>
          <p:cNvPr id="189" name="Google Shape;189;p22"/>
          <p:cNvSpPr txBox="1"/>
          <p:nvPr/>
        </p:nvSpPr>
        <p:spPr>
          <a:xfrm>
            <a:off x="489050" y="3270944"/>
            <a:ext cx="3542400" cy="54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2AA286"/>
                </a:solidFill>
              </a:rPr>
              <a:t>Grouping</a:t>
            </a:r>
            <a:endParaRPr b="1" sz="2400">
              <a:solidFill>
                <a:srgbClr val="2AA286"/>
              </a:solidFill>
            </a:endParaRPr>
          </a:p>
        </p:txBody>
      </p:sp>
      <p:sp>
        <p:nvSpPr>
          <p:cNvPr id="190" name="Google Shape;190;p22"/>
          <p:cNvSpPr txBox="1"/>
          <p:nvPr/>
        </p:nvSpPr>
        <p:spPr>
          <a:xfrm>
            <a:off x="594200" y="3773050"/>
            <a:ext cx="17196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add_header_above</a:t>
            </a:r>
            <a:endParaRPr>
              <a:solidFill>
                <a:srgbClr val="CC0000"/>
              </a:solidFill>
            </a:endParaRPr>
          </a:p>
        </p:txBody>
      </p:sp>
      <p:sp>
        <p:nvSpPr>
          <p:cNvPr id="191" name="Google Shape;191;p22"/>
          <p:cNvSpPr txBox="1"/>
          <p:nvPr/>
        </p:nvSpPr>
        <p:spPr>
          <a:xfrm>
            <a:off x="594200" y="4230250"/>
            <a:ext cx="11232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group_rows</a:t>
            </a:r>
            <a:endParaRPr>
              <a:solidFill>
                <a:srgbClr val="CC0000"/>
              </a:solidFill>
            </a:endParaRPr>
          </a:p>
        </p:txBody>
      </p:sp>
      <p:sp>
        <p:nvSpPr>
          <p:cNvPr id="192" name="Google Shape;192;p22"/>
          <p:cNvSpPr txBox="1"/>
          <p:nvPr/>
        </p:nvSpPr>
        <p:spPr>
          <a:xfrm>
            <a:off x="594200" y="4699375"/>
            <a:ext cx="13140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collapse_rows</a:t>
            </a:r>
            <a:endParaRPr>
              <a:solidFill>
                <a:srgbClr val="CC0000"/>
              </a:solidFill>
            </a:endParaRPr>
          </a:p>
        </p:txBody>
      </p:sp>
      <p:sp>
        <p:nvSpPr>
          <p:cNvPr id="193" name="Google Shape;193;p22"/>
          <p:cNvSpPr txBox="1"/>
          <p:nvPr/>
        </p:nvSpPr>
        <p:spPr>
          <a:xfrm>
            <a:off x="489050" y="5099744"/>
            <a:ext cx="3542400" cy="54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2AA286"/>
                </a:solidFill>
              </a:rPr>
              <a:t>Footnote</a:t>
            </a:r>
            <a:endParaRPr b="1" sz="2400">
              <a:solidFill>
                <a:srgbClr val="2AA286"/>
              </a:solidFill>
            </a:endParaRPr>
          </a:p>
        </p:txBody>
      </p:sp>
      <p:sp>
        <p:nvSpPr>
          <p:cNvPr id="194" name="Google Shape;194;p22"/>
          <p:cNvSpPr txBox="1"/>
          <p:nvPr/>
        </p:nvSpPr>
        <p:spPr>
          <a:xfrm>
            <a:off x="594200" y="5599200"/>
            <a:ext cx="8370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footnote</a:t>
            </a:r>
            <a:endParaRPr>
              <a:solidFill>
                <a:srgbClr val="CC0000"/>
              </a:solidFill>
            </a:endParaRPr>
          </a:p>
        </p:txBody>
      </p:sp>
      <p:sp>
        <p:nvSpPr>
          <p:cNvPr id="195" name="Google Shape;195;p22"/>
          <p:cNvSpPr txBox="1"/>
          <p:nvPr/>
        </p:nvSpPr>
        <p:spPr>
          <a:xfrm>
            <a:off x="3065250" y="665100"/>
            <a:ext cx="3111900" cy="71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45397F"/>
                </a:solidFill>
              </a:rPr>
              <a:t>General setup: Table themes, striped rows, position, font size etc</a:t>
            </a:r>
            <a:endParaRPr sz="1800">
              <a:solidFill>
                <a:srgbClr val="45397F"/>
              </a:solidFill>
            </a:endParaRPr>
          </a:p>
        </p:txBody>
      </p:sp>
      <p:sp>
        <p:nvSpPr>
          <p:cNvPr id="196" name="Google Shape;196;p22"/>
          <p:cNvSpPr txBox="1"/>
          <p:nvPr/>
        </p:nvSpPr>
        <p:spPr>
          <a:xfrm>
            <a:off x="3065250" y="1894200"/>
            <a:ext cx="3111900" cy="7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5397F"/>
                </a:solidFill>
              </a:rPr>
              <a:t>Specify formats (bold, font color etc) for selected columns, rows &amp; cells</a:t>
            </a:r>
            <a:endParaRPr sz="1800">
              <a:solidFill>
                <a:srgbClr val="45397F"/>
              </a:solidFill>
            </a:endParaRPr>
          </a:p>
        </p:txBody>
      </p:sp>
      <p:sp>
        <p:nvSpPr>
          <p:cNvPr id="197" name="Google Shape;197;p22"/>
          <p:cNvSpPr txBox="1"/>
          <p:nvPr/>
        </p:nvSpPr>
        <p:spPr>
          <a:xfrm>
            <a:off x="3065250" y="3773050"/>
            <a:ext cx="2719200" cy="135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5397F"/>
                </a:solidFill>
              </a:rPr>
              <a:t>Add columns/rows labels to indicate certain elements belong to the same group</a:t>
            </a:r>
            <a:endParaRPr sz="1800">
              <a:solidFill>
                <a:srgbClr val="45397F"/>
              </a:solidFill>
            </a:endParaRPr>
          </a:p>
        </p:txBody>
      </p:sp>
      <p:pic>
        <p:nvPicPr>
          <p:cNvPr id="198" name="Google Shape;198;p22"/>
          <p:cNvPicPr preferRelativeResize="0"/>
          <p:nvPr/>
        </p:nvPicPr>
        <p:blipFill rotWithShape="1">
          <a:blip r:embed="rId3">
            <a:alphaModFix/>
          </a:blip>
          <a:srcRect b="0" l="0" r="0" t="0"/>
          <a:stretch/>
        </p:blipFill>
        <p:spPr>
          <a:xfrm>
            <a:off x="6559875" y="665100"/>
            <a:ext cx="2150975" cy="861684"/>
          </a:xfrm>
          <a:prstGeom prst="rect">
            <a:avLst/>
          </a:prstGeom>
          <a:noFill/>
          <a:ln cap="flat" cmpd="sng" w="9525">
            <a:solidFill>
              <a:srgbClr val="CCCCCC"/>
            </a:solidFill>
            <a:prstDash val="solid"/>
            <a:round/>
            <a:headEnd len="sm" w="sm" type="none"/>
            <a:tailEnd len="sm" w="sm" type="none"/>
          </a:ln>
        </p:spPr>
      </p:pic>
      <p:pic>
        <p:nvPicPr>
          <p:cNvPr id="199" name="Google Shape;199;p22"/>
          <p:cNvPicPr preferRelativeResize="0"/>
          <p:nvPr/>
        </p:nvPicPr>
        <p:blipFill>
          <a:blip r:embed="rId4">
            <a:alphaModFix/>
          </a:blip>
          <a:stretch>
            <a:fillRect/>
          </a:stretch>
        </p:blipFill>
        <p:spPr>
          <a:xfrm>
            <a:off x="6559875" y="1992625"/>
            <a:ext cx="2150975" cy="1133799"/>
          </a:xfrm>
          <a:prstGeom prst="rect">
            <a:avLst/>
          </a:prstGeom>
          <a:noFill/>
          <a:ln cap="flat" cmpd="sng" w="9525">
            <a:solidFill>
              <a:srgbClr val="CCCCCC"/>
            </a:solidFill>
            <a:prstDash val="solid"/>
            <a:round/>
            <a:headEnd len="sm" w="sm" type="none"/>
            <a:tailEnd len="sm" w="sm" type="none"/>
          </a:ln>
        </p:spPr>
      </p:pic>
      <p:pic>
        <p:nvPicPr>
          <p:cNvPr id="200" name="Google Shape;200;p22"/>
          <p:cNvPicPr preferRelativeResize="0"/>
          <p:nvPr/>
        </p:nvPicPr>
        <p:blipFill>
          <a:blip r:embed="rId5">
            <a:alphaModFix/>
          </a:blip>
          <a:stretch>
            <a:fillRect/>
          </a:stretch>
        </p:blipFill>
        <p:spPr>
          <a:xfrm>
            <a:off x="6535900" y="3772399"/>
            <a:ext cx="2174951" cy="1352579"/>
          </a:xfrm>
          <a:prstGeom prst="rect">
            <a:avLst/>
          </a:prstGeom>
          <a:noFill/>
          <a:ln cap="flat" cmpd="sng" w="9525">
            <a:solidFill>
              <a:srgbClr val="D9D9D9"/>
            </a:solidFill>
            <a:prstDash val="solid"/>
            <a:round/>
            <a:headEnd len="sm" w="sm" type="none"/>
            <a:tailEnd len="sm" w="sm" type="none"/>
          </a:ln>
        </p:spPr>
      </p:pic>
      <p:pic>
        <p:nvPicPr>
          <p:cNvPr id="201" name="Google Shape;201;p22"/>
          <p:cNvPicPr preferRelativeResize="0"/>
          <p:nvPr/>
        </p:nvPicPr>
        <p:blipFill>
          <a:blip r:embed="rId6">
            <a:alphaModFix/>
          </a:blip>
          <a:stretch>
            <a:fillRect/>
          </a:stretch>
        </p:blipFill>
        <p:spPr>
          <a:xfrm>
            <a:off x="6535900" y="5441550"/>
            <a:ext cx="2150974" cy="830915"/>
          </a:xfrm>
          <a:prstGeom prst="rect">
            <a:avLst/>
          </a:prstGeom>
          <a:noFill/>
          <a:ln cap="flat" cmpd="sng" w="9525">
            <a:solidFill>
              <a:srgbClr val="D9D9D9"/>
            </a:solidFill>
            <a:prstDash val="solid"/>
            <a:round/>
            <a:headEnd len="sm" w="sm" type="none"/>
            <a:tailEnd len="sm" w="sm" type="none"/>
          </a:ln>
        </p:spPr>
      </p:pic>
      <p:sp>
        <p:nvSpPr>
          <p:cNvPr id="202" name="Google Shape;202;p22"/>
          <p:cNvSpPr txBox="1"/>
          <p:nvPr/>
        </p:nvSpPr>
        <p:spPr>
          <a:xfrm>
            <a:off x="3065250" y="5549547"/>
            <a:ext cx="2719200" cy="48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5397F"/>
                </a:solidFill>
              </a:rPr>
              <a:t>Add table footnotes</a:t>
            </a:r>
            <a:endParaRPr sz="1800">
              <a:solidFill>
                <a:srgbClr val="45397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Google Shape;207;p23"/>
          <p:cNvPicPr preferRelativeResize="0"/>
          <p:nvPr/>
        </p:nvPicPr>
        <p:blipFill rotWithShape="1">
          <a:blip r:embed="rId3">
            <a:alphaModFix/>
          </a:blip>
          <a:srcRect b="3044" l="0" r="0" t="0"/>
          <a:stretch/>
        </p:blipFill>
        <p:spPr>
          <a:xfrm>
            <a:off x="152400" y="1886600"/>
            <a:ext cx="8839201" cy="4971400"/>
          </a:xfrm>
          <a:prstGeom prst="rect">
            <a:avLst/>
          </a:prstGeom>
          <a:noFill/>
          <a:ln>
            <a:noFill/>
          </a:ln>
        </p:spPr>
      </p:pic>
      <p:sp>
        <p:nvSpPr>
          <p:cNvPr id="208" name="Google Shape;208;p23"/>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Readability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24"/>
          <p:cNvPicPr preferRelativeResize="0"/>
          <p:nvPr/>
        </p:nvPicPr>
        <p:blipFill rotWithShape="1">
          <a:blip r:embed="rId3">
            <a:alphaModFix/>
          </a:blip>
          <a:srcRect b="-1450" l="0" r="0" t="0"/>
          <a:stretch/>
        </p:blipFill>
        <p:spPr>
          <a:xfrm>
            <a:off x="332550" y="1185300"/>
            <a:ext cx="6196525" cy="4679950"/>
          </a:xfrm>
          <a:prstGeom prst="rect">
            <a:avLst/>
          </a:prstGeom>
          <a:noFill/>
          <a:ln cap="flat" cmpd="sng" w="9525">
            <a:solidFill>
              <a:srgbClr val="D9D9D9"/>
            </a:solidFill>
            <a:prstDash val="solid"/>
            <a:round/>
            <a:headEnd len="sm" w="sm" type="none"/>
            <a:tailEnd len="sm" w="sm" type="none"/>
          </a:ln>
        </p:spPr>
      </p:pic>
      <p:sp>
        <p:nvSpPr>
          <p:cNvPr id="214" name="Google Shape;214;p24"/>
          <p:cNvSpPr txBox="1"/>
          <p:nvPr/>
        </p:nvSpPr>
        <p:spPr>
          <a:xfrm>
            <a:off x="332550" y="378300"/>
            <a:ext cx="8527200" cy="80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600">
                <a:solidFill>
                  <a:srgbClr val="2AA286"/>
                </a:solidFill>
              </a:rPr>
              <a:t>Gallery (HTML)                                1 / 3</a:t>
            </a:r>
            <a:endParaRPr b="1" sz="3600">
              <a:solidFill>
                <a:srgbClr val="2AA286"/>
              </a:solidFill>
            </a:endParaRPr>
          </a:p>
        </p:txBody>
      </p:sp>
      <p:sp>
        <p:nvSpPr>
          <p:cNvPr id="215" name="Google Shape;215;p24"/>
          <p:cNvSpPr txBox="1"/>
          <p:nvPr/>
        </p:nvSpPr>
        <p:spPr>
          <a:xfrm>
            <a:off x="1457250" y="6497700"/>
            <a:ext cx="7686900" cy="360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See the package documentation site for more examples: </a:t>
            </a:r>
            <a:r>
              <a:rPr lang="en" u="sng">
                <a:solidFill>
                  <a:schemeClr val="hlink"/>
                </a:solidFill>
                <a:hlinkClick r:id="rId4"/>
              </a:rPr>
              <a:t>http://haozhu233.github.io/kableExtra/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pic>
        <p:nvPicPr>
          <p:cNvPr id="220" name="Google Shape;220;p25"/>
          <p:cNvPicPr preferRelativeResize="0"/>
          <p:nvPr/>
        </p:nvPicPr>
        <p:blipFill>
          <a:blip r:embed="rId3">
            <a:alphaModFix/>
          </a:blip>
          <a:stretch>
            <a:fillRect/>
          </a:stretch>
        </p:blipFill>
        <p:spPr>
          <a:xfrm>
            <a:off x="332550" y="1185300"/>
            <a:ext cx="5630150" cy="3614200"/>
          </a:xfrm>
          <a:prstGeom prst="rect">
            <a:avLst/>
          </a:prstGeom>
          <a:noFill/>
          <a:ln cap="flat" cmpd="sng" w="9525">
            <a:solidFill>
              <a:srgbClr val="D9D9D9"/>
            </a:solidFill>
            <a:prstDash val="solid"/>
            <a:round/>
            <a:headEnd len="sm" w="sm" type="none"/>
            <a:tailEnd len="sm" w="sm" type="none"/>
          </a:ln>
        </p:spPr>
      </p:pic>
      <p:sp>
        <p:nvSpPr>
          <p:cNvPr id="221" name="Google Shape;221;p25"/>
          <p:cNvSpPr txBox="1"/>
          <p:nvPr/>
        </p:nvSpPr>
        <p:spPr>
          <a:xfrm>
            <a:off x="332550" y="378300"/>
            <a:ext cx="8527200" cy="80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600">
                <a:solidFill>
                  <a:srgbClr val="2AA286"/>
                </a:solidFill>
              </a:rPr>
              <a:t>Gallery (HTML)</a:t>
            </a:r>
            <a:r>
              <a:rPr b="1" lang="en" sz="3600">
                <a:solidFill>
                  <a:srgbClr val="2AA286"/>
                </a:solidFill>
              </a:rPr>
              <a:t>                                2 / 3</a:t>
            </a:r>
            <a:endParaRPr b="1" sz="3600">
              <a:solidFill>
                <a:srgbClr val="2AA286"/>
              </a:solidFill>
            </a:endParaRPr>
          </a:p>
          <a:p>
            <a:pPr indent="0" lvl="0" marL="0" rtl="0">
              <a:spcBef>
                <a:spcPts val="0"/>
              </a:spcBef>
              <a:spcAft>
                <a:spcPts val="0"/>
              </a:spcAft>
              <a:buNone/>
            </a:pPr>
            <a:r>
              <a:t/>
            </a:r>
            <a:endParaRPr b="1" sz="3600">
              <a:solidFill>
                <a:srgbClr val="2AA286"/>
              </a:solidFill>
            </a:endParaRPr>
          </a:p>
        </p:txBody>
      </p:sp>
      <p:sp>
        <p:nvSpPr>
          <p:cNvPr id="222" name="Google Shape;222;p25"/>
          <p:cNvSpPr txBox="1"/>
          <p:nvPr/>
        </p:nvSpPr>
        <p:spPr>
          <a:xfrm>
            <a:off x="1457250" y="6497700"/>
            <a:ext cx="7686900" cy="36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See the package documentation site for more examples: </a:t>
            </a:r>
            <a:r>
              <a:rPr lang="en" u="sng">
                <a:solidFill>
                  <a:schemeClr val="hlink"/>
                </a:solidFill>
                <a:hlinkClick r:id="rId4"/>
              </a:rPr>
              <a:t>http://haozhu233.github.io/kableExtra/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6"/>
          <p:cNvSpPr txBox="1"/>
          <p:nvPr/>
        </p:nvSpPr>
        <p:spPr>
          <a:xfrm>
            <a:off x="332550" y="378300"/>
            <a:ext cx="8516100" cy="80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600">
                <a:solidFill>
                  <a:srgbClr val="2AA286"/>
                </a:solidFill>
              </a:rPr>
              <a:t>Gallery (HTML)</a:t>
            </a:r>
            <a:r>
              <a:rPr b="1" lang="en" sz="3600">
                <a:solidFill>
                  <a:srgbClr val="2AA286"/>
                </a:solidFill>
              </a:rPr>
              <a:t>                                3 / 3</a:t>
            </a:r>
            <a:endParaRPr b="1" sz="3600">
              <a:solidFill>
                <a:srgbClr val="2AA286"/>
              </a:solidFill>
            </a:endParaRPr>
          </a:p>
          <a:p>
            <a:pPr indent="0" lvl="0" marL="0" rtl="0">
              <a:spcBef>
                <a:spcPts val="0"/>
              </a:spcBef>
              <a:spcAft>
                <a:spcPts val="0"/>
              </a:spcAft>
              <a:buNone/>
            </a:pPr>
            <a:r>
              <a:t/>
            </a:r>
            <a:endParaRPr b="1" sz="3600">
              <a:solidFill>
                <a:srgbClr val="2AA286"/>
              </a:solidFill>
            </a:endParaRPr>
          </a:p>
        </p:txBody>
      </p:sp>
      <p:pic>
        <p:nvPicPr>
          <p:cNvPr id="228" name="Google Shape;228;p26"/>
          <p:cNvPicPr preferRelativeResize="0"/>
          <p:nvPr/>
        </p:nvPicPr>
        <p:blipFill>
          <a:blip r:embed="rId3">
            <a:alphaModFix/>
          </a:blip>
          <a:stretch>
            <a:fillRect/>
          </a:stretch>
        </p:blipFill>
        <p:spPr>
          <a:xfrm>
            <a:off x="332550" y="1185300"/>
            <a:ext cx="5737401" cy="3715875"/>
          </a:xfrm>
          <a:prstGeom prst="rect">
            <a:avLst/>
          </a:prstGeom>
          <a:noFill/>
          <a:ln cap="flat" cmpd="sng" w="9525">
            <a:solidFill>
              <a:srgbClr val="D9D9D9"/>
            </a:solidFill>
            <a:prstDash val="solid"/>
            <a:round/>
            <a:headEnd len="sm" w="sm" type="none"/>
            <a:tailEnd len="sm" w="sm" type="none"/>
          </a:ln>
        </p:spPr>
      </p:pic>
      <p:sp>
        <p:nvSpPr>
          <p:cNvPr id="229" name="Google Shape;229;p26"/>
          <p:cNvSpPr txBox="1"/>
          <p:nvPr/>
        </p:nvSpPr>
        <p:spPr>
          <a:xfrm>
            <a:off x="1457250" y="6497700"/>
            <a:ext cx="7686900" cy="36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See the package documentation site for more examples: </a:t>
            </a:r>
            <a:r>
              <a:rPr lang="en" u="sng">
                <a:solidFill>
                  <a:schemeClr val="hlink"/>
                </a:solidFill>
                <a:hlinkClick r:id="rId4"/>
              </a:rPr>
              <a:t>http://haozhu233.github.io/kableExtra/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7"/>
          <p:cNvSpPr txBox="1"/>
          <p:nvPr/>
        </p:nvSpPr>
        <p:spPr>
          <a:xfrm>
            <a:off x="332550" y="378300"/>
            <a:ext cx="8505300" cy="80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600">
                <a:solidFill>
                  <a:srgbClr val="45397F"/>
                </a:solidFill>
              </a:rPr>
              <a:t>Gallery (LaTeX)</a:t>
            </a:r>
            <a:r>
              <a:rPr b="1" lang="en" sz="3600">
                <a:solidFill>
                  <a:srgbClr val="45397F"/>
                </a:solidFill>
              </a:rPr>
              <a:t>                                1 / 3</a:t>
            </a:r>
            <a:endParaRPr b="1" sz="3600">
              <a:solidFill>
                <a:srgbClr val="45397F"/>
              </a:solidFill>
            </a:endParaRPr>
          </a:p>
          <a:p>
            <a:pPr indent="0" lvl="0" marL="0" rtl="0">
              <a:spcBef>
                <a:spcPts val="0"/>
              </a:spcBef>
              <a:spcAft>
                <a:spcPts val="0"/>
              </a:spcAft>
              <a:buNone/>
            </a:pPr>
            <a:r>
              <a:t/>
            </a:r>
            <a:endParaRPr b="1" sz="3600">
              <a:solidFill>
                <a:srgbClr val="45397F"/>
              </a:solidFill>
            </a:endParaRPr>
          </a:p>
        </p:txBody>
      </p:sp>
      <p:pic>
        <p:nvPicPr>
          <p:cNvPr id="235" name="Google Shape;235;p27"/>
          <p:cNvPicPr preferRelativeResize="0"/>
          <p:nvPr/>
        </p:nvPicPr>
        <p:blipFill>
          <a:blip r:embed="rId3">
            <a:alphaModFix/>
          </a:blip>
          <a:stretch>
            <a:fillRect/>
          </a:stretch>
        </p:blipFill>
        <p:spPr>
          <a:xfrm>
            <a:off x="332550" y="1425500"/>
            <a:ext cx="7181724" cy="4458225"/>
          </a:xfrm>
          <a:prstGeom prst="rect">
            <a:avLst/>
          </a:prstGeom>
          <a:noFill/>
          <a:ln>
            <a:noFill/>
          </a:ln>
        </p:spPr>
      </p:pic>
      <p:sp>
        <p:nvSpPr>
          <p:cNvPr id="236" name="Google Shape;236;p27"/>
          <p:cNvSpPr txBox="1"/>
          <p:nvPr/>
        </p:nvSpPr>
        <p:spPr>
          <a:xfrm>
            <a:off x="1457250" y="6497700"/>
            <a:ext cx="7686900" cy="36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See the package documentation site for more examples: </a:t>
            </a:r>
            <a:r>
              <a:rPr lang="en" u="sng">
                <a:solidFill>
                  <a:schemeClr val="hlink"/>
                </a:solidFill>
                <a:hlinkClick r:id="rId4"/>
              </a:rPr>
              <a:t>http://haozhu233.github.io/kableExtra/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8"/>
          <p:cNvSpPr txBox="1"/>
          <p:nvPr/>
        </p:nvSpPr>
        <p:spPr>
          <a:xfrm>
            <a:off x="332550" y="378300"/>
            <a:ext cx="8505300" cy="80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600">
                <a:solidFill>
                  <a:srgbClr val="45397F"/>
                </a:solidFill>
              </a:rPr>
              <a:t>Gallery (LaTeX)                                2 / 3</a:t>
            </a:r>
            <a:endParaRPr b="1" sz="3600">
              <a:solidFill>
                <a:srgbClr val="45397F"/>
              </a:solidFill>
            </a:endParaRPr>
          </a:p>
          <a:p>
            <a:pPr indent="0" lvl="0" marL="0" rtl="0">
              <a:spcBef>
                <a:spcPts val="0"/>
              </a:spcBef>
              <a:spcAft>
                <a:spcPts val="0"/>
              </a:spcAft>
              <a:buNone/>
            </a:pPr>
            <a:r>
              <a:t/>
            </a:r>
            <a:endParaRPr b="1" sz="3600">
              <a:solidFill>
                <a:srgbClr val="45397F"/>
              </a:solidFill>
            </a:endParaRPr>
          </a:p>
        </p:txBody>
      </p:sp>
      <p:sp>
        <p:nvSpPr>
          <p:cNvPr id="242" name="Google Shape;242;p28"/>
          <p:cNvSpPr txBox="1"/>
          <p:nvPr/>
        </p:nvSpPr>
        <p:spPr>
          <a:xfrm>
            <a:off x="1457250" y="6497700"/>
            <a:ext cx="7686900" cy="36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See the package documentation site for more examples: </a:t>
            </a:r>
            <a:r>
              <a:rPr lang="en" u="sng">
                <a:solidFill>
                  <a:schemeClr val="hlink"/>
                </a:solidFill>
                <a:hlinkClick r:id="rId3"/>
              </a:rPr>
              <a:t>http://haozhu233.github.io/kableExtra/</a:t>
            </a:r>
            <a:endParaRPr/>
          </a:p>
        </p:txBody>
      </p:sp>
      <p:pic>
        <p:nvPicPr>
          <p:cNvPr id="243" name="Google Shape;243;p28"/>
          <p:cNvPicPr preferRelativeResize="0"/>
          <p:nvPr/>
        </p:nvPicPr>
        <p:blipFill>
          <a:blip r:embed="rId4">
            <a:alphaModFix/>
          </a:blip>
          <a:stretch>
            <a:fillRect/>
          </a:stretch>
        </p:blipFill>
        <p:spPr>
          <a:xfrm>
            <a:off x="332546" y="1185307"/>
            <a:ext cx="7180600" cy="3758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9"/>
          <p:cNvSpPr txBox="1"/>
          <p:nvPr/>
        </p:nvSpPr>
        <p:spPr>
          <a:xfrm>
            <a:off x="332550" y="378300"/>
            <a:ext cx="8505300" cy="80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600">
                <a:solidFill>
                  <a:srgbClr val="45397F"/>
                </a:solidFill>
              </a:rPr>
              <a:t>Gallery (LaTeX)                                3 / 3</a:t>
            </a:r>
            <a:endParaRPr b="1" sz="3600">
              <a:solidFill>
                <a:srgbClr val="45397F"/>
              </a:solidFill>
            </a:endParaRPr>
          </a:p>
          <a:p>
            <a:pPr indent="0" lvl="0" marL="0" rtl="0">
              <a:spcBef>
                <a:spcPts val="0"/>
              </a:spcBef>
              <a:spcAft>
                <a:spcPts val="0"/>
              </a:spcAft>
              <a:buNone/>
            </a:pPr>
            <a:r>
              <a:t/>
            </a:r>
            <a:endParaRPr b="1" sz="3600">
              <a:solidFill>
                <a:srgbClr val="45397F"/>
              </a:solidFill>
            </a:endParaRPr>
          </a:p>
        </p:txBody>
      </p:sp>
      <p:sp>
        <p:nvSpPr>
          <p:cNvPr id="249" name="Google Shape;249;p29"/>
          <p:cNvSpPr txBox="1"/>
          <p:nvPr/>
        </p:nvSpPr>
        <p:spPr>
          <a:xfrm>
            <a:off x="1457250" y="6497700"/>
            <a:ext cx="7686900" cy="36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See the package documentation site for more examples: </a:t>
            </a:r>
            <a:r>
              <a:rPr lang="en" u="sng">
                <a:solidFill>
                  <a:schemeClr val="hlink"/>
                </a:solidFill>
                <a:hlinkClick r:id="rId3"/>
              </a:rPr>
              <a:t>http://haozhu233.github.io/kableExtra/</a:t>
            </a:r>
            <a:endParaRPr/>
          </a:p>
        </p:txBody>
      </p:sp>
      <p:pic>
        <p:nvPicPr>
          <p:cNvPr id="250" name="Google Shape;250;p29"/>
          <p:cNvPicPr preferRelativeResize="0"/>
          <p:nvPr/>
        </p:nvPicPr>
        <p:blipFill>
          <a:blip r:embed="rId4">
            <a:alphaModFix/>
          </a:blip>
          <a:stretch>
            <a:fillRect/>
          </a:stretch>
        </p:blipFill>
        <p:spPr>
          <a:xfrm>
            <a:off x="332550" y="1185289"/>
            <a:ext cx="7264574" cy="3507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Cross-format support for </a:t>
            </a:r>
            <a:r>
              <a:rPr lang="en"/>
              <a:t>HTML &amp; LaTeX</a:t>
            </a:r>
            <a:endParaRPr/>
          </a:p>
        </p:txBody>
      </p:sp>
      <p:sp>
        <p:nvSpPr>
          <p:cNvPr id="256" name="Google Shape;256;p30"/>
          <p:cNvSpPr txBox="1"/>
          <p:nvPr>
            <p:ph idx="1" type="body"/>
          </p:nvPr>
        </p:nvSpPr>
        <p:spPr>
          <a:xfrm>
            <a:off x="729450" y="2771833"/>
            <a:ext cx="7688700" cy="3014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kableExtra now asks kable to render appropriated format of table based on the current rmarkdown environment</a:t>
            </a:r>
            <a:r>
              <a:rPr lang="en" sz="2400"/>
              <a:t>.</a:t>
            </a:r>
            <a:endParaRPr sz="2400"/>
          </a:p>
          <a:p>
            <a:pPr indent="0" lvl="0" marL="0" rtl="0">
              <a:spcBef>
                <a:spcPts val="1600"/>
              </a:spcBef>
              <a:spcAft>
                <a:spcPts val="0"/>
              </a:spcAft>
              <a:buNone/>
            </a:pPr>
            <a:r>
              <a:rPr b="1" lang="en" sz="2400"/>
              <a:t>It’s no longer necessary to define format in kable.</a:t>
            </a:r>
            <a:endParaRPr b="1" sz="2400"/>
          </a:p>
          <a:p>
            <a:pPr indent="0" lvl="0" marL="0" rtl="0">
              <a:spcBef>
                <a:spcPts val="1600"/>
              </a:spcBef>
              <a:spcAft>
                <a:spcPts val="0"/>
              </a:spcAft>
              <a:buNone/>
            </a:pPr>
            <a:r>
              <a:rPr lang="en" sz="2400"/>
              <a:t>You can write your code and preview it in HTML but get a PDF table when you render the document. </a:t>
            </a:r>
            <a:endParaRPr sz="2400"/>
          </a:p>
          <a:p>
            <a:pPr indent="0" lvl="0" marL="0">
              <a:spcBef>
                <a:spcPts val="1600"/>
              </a:spcBef>
              <a:spcAft>
                <a:spcPts val="1600"/>
              </a:spcAft>
              <a:buNone/>
            </a:pPr>
            <a:r>
              <a:t/>
            </a:r>
            <a:endParaRPr sz="2400"/>
          </a:p>
        </p:txBody>
      </p:sp>
      <p:sp>
        <p:nvSpPr>
          <p:cNvPr id="257" name="Google Shape;257;p30"/>
          <p:cNvSpPr/>
          <p:nvPr/>
        </p:nvSpPr>
        <p:spPr>
          <a:xfrm>
            <a:off x="168150" y="5116475"/>
            <a:ext cx="492300" cy="372300"/>
          </a:xfrm>
          <a:prstGeom prst="notchedRightArrow">
            <a:avLst>
              <a:gd fmla="val 50000" name="adj1"/>
              <a:gd fmla="val 50000" name="adj2"/>
            </a:avLst>
          </a:prstGeom>
          <a:solidFill>
            <a:srgbClr val="2AA28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1"/>
          <p:cNvSpPr txBox="1"/>
          <p:nvPr/>
        </p:nvSpPr>
        <p:spPr>
          <a:xfrm>
            <a:off x="3302900" y="216175"/>
            <a:ext cx="2978700" cy="80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solidFill>
                  <a:srgbClr val="2AA286"/>
                </a:solidFill>
              </a:rPr>
              <a:t>Read More @</a:t>
            </a:r>
            <a:endParaRPr sz="3000">
              <a:solidFill>
                <a:srgbClr val="2AA286"/>
              </a:solidFill>
            </a:endParaRPr>
          </a:p>
        </p:txBody>
      </p:sp>
      <p:pic>
        <p:nvPicPr>
          <p:cNvPr id="263" name="Google Shape;263;p31"/>
          <p:cNvPicPr preferRelativeResize="0"/>
          <p:nvPr/>
        </p:nvPicPr>
        <p:blipFill>
          <a:blip r:embed="rId3">
            <a:alphaModFix/>
          </a:blip>
          <a:stretch>
            <a:fillRect/>
          </a:stretch>
        </p:blipFill>
        <p:spPr>
          <a:xfrm>
            <a:off x="609363" y="1187600"/>
            <a:ext cx="7925266" cy="5530025"/>
          </a:xfrm>
          <a:prstGeom prst="rect">
            <a:avLst/>
          </a:prstGeom>
          <a:noFill/>
          <a:ln>
            <a:noFill/>
          </a:ln>
        </p:spPr>
      </p:pic>
      <p:sp>
        <p:nvSpPr>
          <p:cNvPr id="264" name="Google Shape;264;p31"/>
          <p:cNvSpPr txBox="1"/>
          <p:nvPr/>
        </p:nvSpPr>
        <p:spPr>
          <a:xfrm>
            <a:off x="1850025" y="816325"/>
            <a:ext cx="6918000" cy="80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u="sng">
                <a:solidFill>
                  <a:schemeClr val="hlink"/>
                </a:solidFill>
                <a:hlinkClick r:id="rId4"/>
              </a:rPr>
              <a:t>http://haozhu233.github.io/kableExtra/</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4"/>
          <p:cNvPicPr preferRelativeResize="0"/>
          <p:nvPr/>
        </p:nvPicPr>
        <p:blipFill>
          <a:blip r:embed="rId3">
            <a:alphaModFix/>
          </a:blip>
          <a:stretch>
            <a:fillRect/>
          </a:stretch>
        </p:blipFill>
        <p:spPr>
          <a:xfrm>
            <a:off x="152400" y="196937"/>
            <a:ext cx="8839199" cy="605453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2"/>
          <p:cNvSpPr txBox="1"/>
          <p:nvPr/>
        </p:nvSpPr>
        <p:spPr>
          <a:xfrm>
            <a:off x="3302900" y="216175"/>
            <a:ext cx="2978700" cy="80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A286"/>
                </a:solidFill>
              </a:rPr>
              <a:t>Contribute</a:t>
            </a:r>
            <a:r>
              <a:rPr lang="en" sz="3000">
                <a:solidFill>
                  <a:srgbClr val="2AA286"/>
                </a:solidFill>
              </a:rPr>
              <a:t> @</a:t>
            </a:r>
            <a:endParaRPr sz="3000">
              <a:solidFill>
                <a:srgbClr val="2AA286"/>
              </a:solidFill>
            </a:endParaRPr>
          </a:p>
        </p:txBody>
      </p:sp>
      <p:sp>
        <p:nvSpPr>
          <p:cNvPr id="270" name="Google Shape;270;p32"/>
          <p:cNvSpPr txBox="1"/>
          <p:nvPr/>
        </p:nvSpPr>
        <p:spPr>
          <a:xfrm>
            <a:off x="1850025" y="816325"/>
            <a:ext cx="6918000" cy="80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u="sng">
                <a:solidFill>
                  <a:schemeClr val="hlink"/>
                </a:solidFill>
                <a:hlinkClick r:id="rId3"/>
              </a:rPr>
              <a:t>https://github.com/haozhu233/kableExtra</a:t>
            </a:r>
            <a:endParaRPr sz="2400"/>
          </a:p>
        </p:txBody>
      </p:sp>
      <p:pic>
        <p:nvPicPr>
          <p:cNvPr id="271" name="Google Shape;271;p32"/>
          <p:cNvPicPr preferRelativeResize="0"/>
          <p:nvPr/>
        </p:nvPicPr>
        <p:blipFill rotWithShape="1">
          <a:blip r:embed="rId4">
            <a:alphaModFix/>
          </a:blip>
          <a:srcRect b="11730" l="0" r="0" t="0"/>
          <a:stretch/>
        </p:blipFill>
        <p:spPr>
          <a:xfrm>
            <a:off x="457200" y="1615250"/>
            <a:ext cx="8208524" cy="4762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3"/>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Acknowledgement</a:t>
            </a:r>
            <a:endParaRPr sz="1700">
              <a:solidFill>
                <a:srgbClr val="24292E"/>
              </a:solidFill>
            </a:endParaRPr>
          </a:p>
          <a:p>
            <a:pPr indent="0" lvl="0" marL="0">
              <a:spcBef>
                <a:spcPts val="0"/>
              </a:spcBef>
              <a:spcAft>
                <a:spcPts val="0"/>
              </a:spcAft>
              <a:buNone/>
            </a:pPr>
            <a:r>
              <a:t/>
            </a:r>
            <a:endParaRPr/>
          </a:p>
        </p:txBody>
      </p:sp>
      <p:sp>
        <p:nvSpPr>
          <p:cNvPr id="277" name="Google Shape;277;p33"/>
          <p:cNvSpPr txBox="1"/>
          <p:nvPr>
            <p:ph idx="1" type="body"/>
          </p:nvPr>
        </p:nvSpPr>
        <p:spPr>
          <a:xfrm>
            <a:off x="729450" y="2771833"/>
            <a:ext cx="7688700" cy="3014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A special thanks to:</a:t>
            </a:r>
            <a:endParaRPr sz="1800"/>
          </a:p>
          <a:p>
            <a:pPr indent="-342900" lvl="0" marL="457200" rtl="0">
              <a:spcBef>
                <a:spcPts val="1600"/>
              </a:spcBef>
              <a:spcAft>
                <a:spcPts val="0"/>
              </a:spcAft>
              <a:buSzPts val="1800"/>
              <a:buChar char="-"/>
            </a:pPr>
            <a:r>
              <a:rPr lang="en" sz="1800"/>
              <a:t>Dr Tom Travison</a:t>
            </a:r>
            <a:endParaRPr sz="1800"/>
          </a:p>
          <a:p>
            <a:pPr indent="0" lvl="0" marL="0" rtl="0">
              <a:spcBef>
                <a:spcPts val="1600"/>
              </a:spcBef>
              <a:spcAft>
                <a:spcPts val="0"/>
              </a:spcAft>
              <a:buNone/>
            </a:pPr>
            <a:r>
              <a:rPr lang="en" sz="1800"/>
              <a:t>For giving me freedom and encouragement for exploring and creating new things. </a:t>
            </a:r>
            <a:endParaRPr sz="1800"/>
          </a:p>
          <a:p>
            <a:pPr indent="0" lvl="0" marL="0" rtl="0">
              <a:spcBef>
                <a:spcPts val="1600"/>
              </a:spcBef>
              <a:spcAft>
                <a:spcPts val="0"/>
              </a:spcAft>
              <a:buNone/>
            </a:pPr>
            <a:r>
              <a:rPr lang="en" sz="1800"/>
              <a:t>Also, I appreciate Tim Tsai and my other colleagues at </a:t>
            </a:r>
            <a:r>
              <a:rPr lang="en" sz="1800"/>
              <a:t>Institute</a:t>
            </a:r>
            <a:r>
              <a:rPr lang="en" sz="1800"/>
              <a:t> for Aging Research and Boston Pepper Center for their thoughts and support. </a:t>
            </a:r>
            <a:endParaRPr sz="1800"/>
          </a:p>
          <a:p>
            <a:pPr indent="0" lvl="0" marL="0">
              <a:spcBef>
                <a:spcPts val="1600"/>
              </a:spcBef>
              <a:spcAft>
                <a:spcPts val="16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Common Needs for Complex Tables</a:t>
            </a:r>
            <a:endParaRPr/>
          </a:p>
        </p:txBody>
      </p:sp>
      <p:sp>
        <p:nvSpPr>
          <p:cNvPr id="101" name="Google Shape;101;p15"/>
          <p:cNvSpPr txBox="1"/>
          <p:nvPr>
            <p:ph idx="1" type="body"/>
          </p:nvPr>
        </p:nvSpPr>
        <p:spPr>
          <a:xfrm>
            <a:off x="729450" y="2771833"/>
            <a:ext cx="7688700" cy="3014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AutoNum type="arabicPeriod"/>
            </a:pPr>
            <a:r>
              <a:rPr lang="en" sz="2400"/>
              <a:t>Add striped rows</a:t>
            </a:r>
            <a:endParaRPr sz="2400"/>
          </a:p>
          <a:p>
            <a:pPr indent="-381000" lvl="0" marL="457200" rtl="0">
              <a:spcBef>
                <a:spcPts val="0"/>
              </a:spcBef>
              <a:spcAft>
                <a:spcPts val="0"/>
              </a:spcAft>
              <a:buSzPts val="2400"/>
              <a:buAutoNum type="arabicPeriod"/>
            </a:pPr>
            <a:r>
              <a:rPr lang="en" sz="2400"/>
              <a:t>Highlight a cell/row/column</a:t>
            </a:r>
            <a:endParaRPr sz="2400"/>
          </a:p>
          <a:p>
            <a:pPr indent="-381000" lvl="0" marL="457200" rtl="0">
              <a:spcBef>
                <a:spcPts val="0"/>
              </a:spcBef>
              <a:spcAft>
                <a:spcPts val="0"/>
              </a:spcAft>
              <a:buSzPts val="2400"/>
              <a:buAutoNum type="arabicPeriod"/>
            </a:pPr>
            <a:r>
              <a:rPr lang="en" sz="2400"/>
              <a:t>Group rows or columns</a:t>
            </a:r>
            <a:endParaRPr sz="2400"/>
          </a:p>
          <a:p>
            <a:pPr indent="0" lvl="0" marL="457200">
              <a:spcBef>
                <a:spcPts val="1600"/>
              </a:spcBef>
              <a:spcAft>
                <a:spcPts val="1600"/>
              </a:spcAft>
              <a:buNone/>
            </a:pPr>
            <a:r>
              <a:rPr lang="en" sz="2400"/>
              <a:t>...</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However, creating complex tables is...</a:t>
            </a:r>
            <a:endParaRPr/>
          </a:p>
        </p:txBody>
      </p:sp>
      <p:sp>
        <p:nvSpPr>
          <p:cNvPr id="107" name="Google Shape;107;p16"/>
          <p:cNvSpPr txBox="1"/>
          <p:nvPr>
            <p:ph idx="1" type="body"/>
          </p:nvPr>
        </p:nvSpPr>
        <p:spPr>
          <a:xfrm>
            <a:off x="729450" y="2771833"/>
            <a:ext cx="7688700" cy="3014700"/>
          </a:xfrm>
          <a:prstGeom prst="rect">
            <a:avLst/>
          </a:prstGeom>
        </p:spPr>
        <p:txBody>
          <a:bodyPr anchorCtr="0" anchor="t" bIns="91425" lIns="91425" spcFirstLastPara="1" rIns="91425" wrap="square" tIns="91425">
            <a:noAutofit/>
          </a:bodyPr>
          <a:lstStyle/>
          <a:p>
            <a:pPr indent="-381000" lvl="0" marL="457200" rtl="0">
              <a:lnSpc>
                <a:spcPct val="100000"/>
              </a:lnSpc>
              <a:spcBef>
                <a:spcPts val="0"/>
              </a:spcBef>
              <a:spcAft>
                <a:spcPts val="0"/>
              </a:spcAft>
              <a:buClr>
                <a:schemeClr val="dk2"/>
              </a:buClr>
              <a:buSzPts val="2400"/>
              <a:buChar char="-"/>
            </a:pPr>
            <a:r>
              <a:rPr lang="en" sz="2400">
                <a:solidFill>
                  <a:schemeClr val="dk2"/>
                </a:solidFill>
              </a:rPr>
              <a:t>E</a:t>
            </a:r>
            <a:r>
              <a:rPr lang="en" sz="2400">
                <a:solidFill>
                  <a:schemeClr val="dk2"/>
                </a:solidFill>
              </a:rPr>
              <a:t>asy in Excel or Word.</a:t>
            </a:r>
            <a:endParaRPr sz="2400">
              <a:solidFill>
                <a:schemeClr val="dk2"/>
              </a:solidFill>
            </a:endParaRPr>
          </a:p>
          <a:p>
            <a:pPr indent="0" lvl="0" marL="0" rtl="0">
              <a:lnSpc>
                <a:spcPct val="100000"/>
              </a:lnSpc>
              <a:spcBef>
                <a:spcPts val="0"/>
              </a:spcBef>
              <a:spcAft>
                <a:spcPts val="0"/>
              </a:spcAft>
              <a:buNone/>
            </a:pPr>
            <a:r>
              <a:t/>
            </a:r>
            <a:endParaRPr sz="2400">
              <a:solidFill>
                <a:schemeClr val="dk2"/>
              </a:solidFill>
            </a:endParaRPr>
          </a:p>
          <a:p>
            <a:pPr indent="-381000" lvl="0" marL="457200" rtl="0">
              <a:lnSpc>
                <a:spcPct val="100000"/>
              </a:lnSpc>
              <a:spcBef>
                <a:spcPts val="0"/>
              </a:spcBef>
              <a:spcAft>
                <a:spcPts val="0"/>
              </a:spcAft>
              <a:buClr>
                <a:schemeClr val="dk2"/>
              </a:buClr>
              <a:buSzPts val="2400"/>
              <a:buChar char="-"/>
            </a:pPr>
            <a:r>
              <a:rPr lang="en" sz="2400">
                <a:solidFill>
                  <a:schemeClr val="dk2"/>
                </a:solidFill>
              </a:rPr>
              <a:t>Way more difficult in a programming language.</a:t>
            </a:r>
            <a:endParaRPr sz="2400">
              <a:solidFill>
                <a:schemeClr val="dk2"/>
              </a:solidFill>
            </a:endParaRPr>
          </a:p>
          <a:p>
            <a:pPr indent="0" lvl="0" marL="0" rtl="0">
              <a:lnSpc>
                <a:spcPct val="100000"/>
              </a:lnSpc>
              <a:spcBef>
                <a:spcPts val="0"/>
              </a:spcBef>
              <a:spcAft>
                <a:spcPts val="0"/>
              </a:spcAft>
              <a:buNone/>
            </a:pPr>
            <a:r>
              <a:t/>
            </a:r>
            <a:endParaRPr sz="2400">
              <a:solidFill>
                <a:schemeClr val="dk2"/>
              </a:solidFill>
            </a:endParaRPr>
          </a:p>
          <a:p>
            <a:pPr indent="0" lvl="0" marL="0">
              <a:spcBef>
                <a:spcPts val="0"/>
              </a:spcBef>
              <a:spcAft>
                <a:spcPts val="160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152400"/>
            <a:ext cx="7021200" cy="291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R relies on HTML &amp; LaTeX to generate tables. Those syntaxes are very powerful...</a:t>
            </a:r>
            <a:endParaRPr/>
          </a:p>
        </p:txBody>
      </p:sp>
      <p:sp>
        <p:nvSpPr>
          <p:cNvPr id="113" name="Google Shape;113;p17"/>
          <p:cNvSpPr txBox="1"/>
          <p:nvPr>
            <p:ph type="title"/>
          </p:nvPr>
        </p:nvSpPr>
        <p:spPr>
          <a:xfrm>
            <a:off x="727800" y="3716750"/>
            <a:ext cx="7688400" cy="1637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...if you know how.</a:t>
            </a:r>
            <a:endParaRPr/>
          </a:p>
        </p:txBody>
      </p:sp>
      <p:sp>
        <p:nvSpPr>
          <p:cNvPr id="114" name="Google Shape;114;p17"/>
          <p:cNvSpPr txBox="1"/>
          <p:nvPr>
            <p:ph type="title"/>
          </p:nvPr>
        </p:nvSpPr>
        <p:spPr>
          <a:xfrm>
            <a:off x="729450" y="2557175"/>
            <a:ext cx="7021200" cy="1637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We need a simplified language to talk about complex tables.</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2"/>
                                        </p:tgtEl>
                                      </p:cBhvr>
                                    </p:animEffect>
                                    <p:set>
                                      <p:cBhvr>
                                        <p:cTn dur="1" fill="hold">
                                          <p:stCondLst>
                                            <p:cond delay="1000"/>
                                          </p:stCondLst>
                                        </p:cTn>
                                        <p:tgtEl>
                                          <p:spTgt spid="1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13"/>
                                        </p:tgtEl>
                                      </p:cBhvr>
                                    </p:animEffect>
                                    <p:set>
                                      <p:cBhvr>
                                        <p:cTn dur="1" fill="hold">
                                          <p:stCondLst>
                                            <p:cond delay="1000"/>
                                          </p:stCondLst>
                                        </p:cTn>
                                        <p:tgtEl>
                                          <p:spTgt spid="11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18"/>
          <p:cNvPicPr preferRelativeResize="0"/>
          <p:nvPr/>
        </p:nvPicPr>
        <p:blipFill rotWithShape="1">
          <a:blip r:embed="rId3">
            <a:alphaModFix/>
          </a:blip>
          <a:srcRect b="0" l="0" r="25760" t="20508"/>
          <a:stretch/>
        </p:blipFill>
        <p:spPr>
          <a:xfrm>
            <a:off x="282200" y="272250"/>
            <a:ext cx="3006249" cy="2812425"/>
          </a:xfrm>
          <a:prstGeom prst="rect">
            <a:avLst/>
          </a:prstGeom>
          <a:noFill/>
          <a:ln>
            <a:noFill/>
          </a:ln>
        </p:spPr>
      </p:pic>
      <p:pic>
        <p:nvPicPr>
          <p:cNvPr id="120" name="Google Shape;120;p18"/>
          <p:cNvPicPr preferRelativeResize="0"/>
          <p:nvPr/>
        </p:nvPicPr>
        <p:blipFill>
          <a:blip r:embed="rId4">
            <a:alphaModFix/>
          </a:blip>
          <a:stretch>
            <a:fillRect/>
          </a:stretch>
        </p:blipFill>
        <p:spPr>
          <a:xfrm>
            <a:off x="174037" y="5415601"/>
            <a:ext cx="4384574" cy="1268349"/>
          </a:xfrm>
          <a:prstGeom prst="rect">
            <a:avLst/>
          </a:prstGeom>
          <a:noFill/>
          <a:ln>
            <a:noFill/>
          </a:ln>
        </p:spPr>
      </p:pic>
      <p:pic>
        <p:nvPicPr>
          <p:cNvPr id="121" name="Google Shape;121;p18"/>
          <p:cNvPicPr preferRelativeResize="0"/>
          <p:nvPr/>
        </p:nvPicPr>
        <p:blipFill>
          <a:blip r:embed="rId5">
            <a:alphaModFix/>
          </a:blip>
          <a:stretch>
            <a:fillRect/>
          </a:stretch>
        </p:blipFill>
        <p:spPr>
          <a:xfrm>
            <a:off x="211784" y="3518300"/>
            <a:ext cx="4179275" cy="1783304"/>
          </a:xfrm>
          <a:prstGeom prst="rect">
            <a:avLst/>
          </a:prstGeom>
          <a:noFill/>
          <a:ln>
            <a:noFill/>
          </a:ln>
        </p:spPr>
      </p:pic>
      <p:sp>
        <p:nvSpPr>
          <p:cNvPr id="122" name="Google Shape;122;p18"/>
          <p:cNvSpPr/>
          <p:nvPr/>
        </p:nvSpPr>
        <p:spPr>
          <a:xfrm>
            <a:off x="5084078" y="986200"/>
            <a:ext cx="3201900" cy="5235300"/>
          </a:xfrm>
          <a:prstGeom prst="rect">
            <a:avLst/>
          </a:prstGeom>
          <a:solidFill>
            <a:srgbClr val="F3F3F3"/>
          </a:solidFill>
          <a:ln cap="flat" cmpd="sng" w="28575">
            <a:solidFill>
              <a:srgbClr val="D9D9D9"/>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Google Shape;123;p18"/>
          <p:cNvSpPr txBox="1"/>
          <p:nvPr/>
        </p:nvSpPr>
        <p:spPr>
          <a:xfrm>
            <a:off x="6329964" y="2969650"/>
            <a:ext cx="883200" cy="126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7200">
                <a:solidFill>
                  <a:srgbClr val="666666"/>
                </a:solidFill>
              </a:rPr>
              <a:t>?</a:t>
            </a:r>
            <a:endParaRPr sz="7200">
              <a:solidFill>
                <a:srgbClr val="666666"/>
              </a:solidFill>
            </a:endParaRPr>
          </a:p>
        </p:txBody>
      </p:sp>
      <p:cxnSp>
        <p:nvCxnSpPr>
          <p:cNvPr id="124" name="Google Shape;124;p18"/>
          <p:cNvCxnSpPr>
            <a:stCxn id="119" idx="3"/>
            <a:endCxn id="125" idx="1"/>
          </p:cNvCxnSpPr>
          <p:nvPr/>
        </p:nvCxnSpPr>
        <p:spPr>
          <a:xfrm>
            <a:off x="3288449" y="1678463"/>
            <a:ext cx="1491000" cy="600"/>
          </a:xfrm>
          <a:prstGeom prst="bentConnector3">
            <a:avLst>
              <a:gd fmla="val 49997" name="adj1"/>
            </a:avLst>
          </a:prstGeom>
          <a:noFill/>
          <a:ln cap="flat" cmpd="sng" w="28575">
            <a:solidFill>
              <a:srgbClr val="999999"/>
            </a:solidFill>
            <a:prstDash val="solid"/>
            <a:round/>
            <a:headEnd len="med" w="med" type="none"/>
            <a:tailEnd len="med" w="med" type="stealth"/>
          </a:ln>
        </p:spPr>
      </p:cxnSp>
      <p:cxnSp>
        <p:nvCxnSpPr>
          <p:cNvPr id="126" name="Google Shape;126;p18"/>
          <p:cNvCxnSpPr/>
          <p:nvPr/>
        </p:nvCxnSpPr>
        <p:spPr>
          <a:xfrm rot="10800000">
            <a:off x="4433330" y="5010125"/>
            <a:ext cx="434400" cy="0"/>
          </a:xfrm>
          <a:prstGeom prst="straightConnector1">
            <a:avLst/>
          </a:prstGeom>
          <a:noFill/>
          <a:ln cap="flat" cmpd="sng" w="28575">
            <a:solidFill>
              <a:srgbClr val="999999"/>
            </a:solidFill>
            <a:prstDash val="solid"/>
            <a:round/>
            <a:headEnd len="med" w="med" type="none"/>
            <a:tailEnd len="med" w="med" type="stealth"/>
          </a:ln>
        </p:spPr>
      </p:cxnSp>
      <p:pic>
        <p:nvPicPr>
          <p:cNvPr id="125" name="Google Shape;125;p18"/>
          <p:cNvPicPr preferRelativeResize="0"/>
          <p:nvPr/>
        </p:nvPicPr>
        <p:blipFill>
          <a:blip r:embed="rId6">
            <a:alphaModFix/>
          </a:blip>
          <a:stretch>
            <a:fillRect/>
          </a:stretch>
        </p:blipFill>
        <p:spPr>
          <a:xfrm>
            <a:off x="4779350" y="1192395"/>
            <a:ext cx="4179275" cy="972130"/>
          </a:xfrm>
          <a:prstGeom prst="rect">
            <a:avLst/>
          </a:prstGeom>
          <a:noFill/>
          <a:ln>
            <a:noFill/>
          </a:ln>
        </p:spPr>
      </p:pic>
      <p:sp>
        <p:nvSpPr>
          <p:cNvPr id="127" name="Google Shape;127;p18"/>
          <p:cNvSpPr/>
          <p:nvPr/>
        </p:nvSpPr>
        <p:spPr>
          <a:xfrm>
            <a:off x="5063400" y="4439158"/>
            <a:ext cx="3201900" cy="1783200"/>
          </a:xfrm>
          <a:prstGeom prst="rect">
            <a:avLst/>
          </a:prstGeom>
          <a:solidFill>
            <a:srgbClr val="F3F3F3"/>
          </a:solidFill>
          <a:ln cap="flat" cmpd="sng" w="28575">
            <a:solidFill>
              <a:srgbClr val="D9D9D9"/>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Google Shape;128;p18"/>
          <p:cNvSpPr txBox="1"/>
          <p:nvPr/>
        </p:nvSpPr>
        <p:spPr>
          <a:xfrm>
            <a:off x="6243416" y="4658075"/>
            <a:ext cx="883200" cy="126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200">
                <a:solidFill>
                  <a:srgbClr val="666666"/>
                </a:solidFill>
              </a:rPr>
              <a:t>?</a:t>
            </a:r>
            <a:endParaRPr sz="7200">
              <a:solidFill>
                <a:srgbClr val="666666"/>
              </a:solidFill>
            </a:endParaRPr>
          </a:p>
        </p:txBody>
      </p:sp>
      <p:cxnSp>
        <p:nvCxnSpPr>
          <p:cNvPr id="129" name="Google Shape;129;p18"/>
          <p:cNvCxnSpPr/>
          <p:nvPr/>
        </p:nvCxnSpPr>
        <p:spPr>
          <a:xfrm>
            <a:off x="6664350" y="2198438"/>
            <a:ext cx="0" cy="2206800"/>
          </a:xfrm>
          <a:prstGeom prst="straightConnector1">
            <a:avLst/>
          </a:prstGeom>
          <a:noFill/>
          <a:ln cap="flat" cmpd="sng" w="28575">
            <a:solidFill>
              <a:srgbClr val="999999"/>
            </a:solidFill>
            <a:prstDash val="solid"/>
            <a:round/>
            <a:headEnd len="med" w="med" type="none"/>
            <a:tailEnd len="med" w="med" type="stealth"/>
          </a:ln>
        </p:spPr>
      </p:cxnSp>
      <p:pic>
        <p:nvPicPr>
          <p:cNvPr id="130" name="Google Shape;130;p18"/>
          <p:cNvPicPr preferRelativeResize="0"/>
          <p:nvPr/>
        </p:nvPicPr>
        <p:blipFill>
          <a:blip r:embed="rId7">
            <a:alphaModFix/>
          </a:blip>
          <a:stretch>
            <a:fillRect/>
          </a:stretch>
        </p:blipFill>
        <p:spPr>
          <a:xfrm>
            <a:off x="4978300" y="4578913"/>
            <a:ext cx="3781375" cy="862425"/>
          </a:xfrm>
          <a:prstGeom prst="rect">
            <a:avLst/>
          </a:prstGeom>
          <a:noFill/>
          <a:ln>
            <a:noFill/>
          </a:ln>
        </p:spPr>
      </p:pic>
      <p:pic>
        <p:nvPicPr>
          <p:cNvPr id="131" name="Google Shape;131;p18"/>
          <p:cNvPicPr preferRelativeResize="0"/>
          <p:nvPr/>
        </p:nvPicPr>
        <p:blipFill>
          <a:blip r:embed="rId8">
            <a:alphaModFix/>
          </a:blip>
          <a:stretch>
            <a:fillRect/>
          </a:stretch>
        </p:blipFill>
        <p:spPr>
          <a:xfrm>
            <a:off x="4991211" y="5513539"/>
            <a:ext cx="3781375" cy="66384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2"/>
                                        </p:tgtEl>
                                      </p:cBhvr>
                                    </p:animEffect>
                                    <p:set>
                                      <p:cBhvr>
                                        <p:cTn dur="1" fill="hold">
                                          <p:stCondLst>
                                            <p:cond delay="1000"/>
                                          </p:stCondLst>
                                        </p:cTn>
                                        <p:tgtEl>
                                          <p:spTgt spid="12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3"/>
                                        </p:tgtEl>
                                      </p:cBhvr>
                                    </p:animEffect>
                                    <p:set>
                                      <p:cBhvr>
                                        <p:cTn dur="1" fill="hold">
                                          <p:stCondLst>
                                            <p:cond delay="1000"/>
                                          </p:stCondLst>
                                        </p:cTn>
                                        <p:tgtEl>
                                          <p:spTgt spid="12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8"/>
                                        </p:tgtEl>
                                      </p:cBhvr>
                                    </p:animEffect>
                                    <p:set>
                                      <p:cBhvr>
                                        <p:cTn dur="1" fill="hold">
                                          <p:stCondLst>
                                            <p:cond delay="1000"/>
                                          </p:stCondLst>
                                        </p:cTn>
                                        <p:tgtEl>
                                          <p:spTgt spid="12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7"/>
                                        </p:tgtEl>
                                      </p:cBhvr>
                                    </p:animEffect>
                                    <p:set>
                                      <p:cBhvr>
                                        <p:cTn dur="1" fill="hold">
                                          <p:stCondLst>
                                            <p:cond delay="1000"/>
                                          </p:stCondLst>
                                        </p:cTn>
                                        <p:tgtEl>
                                          <p:spTgt spid="12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Life stages of a table</a:t>
            </a:r>
            <a:endParaRPr/>
          </a:p>
        </p:txBody>
      </p:sp>
      <p:sp>
        <p:nvSpPr>
          <p:cNvPr id="137" name="Google Shape;137;p19"/>
          <p:cNvSpPr txBox="1"/>
          <p:nvPr/>
        </p:nvSpPr>
        <p:spPr>
          <a:xfrm>
            <a:off x="729450" y="2563800"/>
            <a:ext cx="1254900" cy="86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solidFill>
                  <a:srgbClr val="A2C4C9"/>
                </a:solidFill>
              </a:rPr>
              <a:t>Data</a:t>
            </a:r>
            <a:endParaRPr sz="3000">
              <a:solidFill>
                <a:srgbClr val="A2C4C9"/>
              </a:solidFill>
            </a:endParaRPr>
          </a:p>
        </p:txBody>
      </p:sp>
      <p:sp>
        <p:nvSpPr>
          <p:cNvPr id="138" name="Google Shape;138;p19"/>
          <p:cNvSpPr txBox="1"/>
          <p:nvPr/>
        </p:nvSpPr>
        <p:spPr>
          <a:xfrm>
            <a:off x="1231266" y="3129650"/>
            <a:ext cx="5581500" cy="85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solidFill>
                  <a:srgbClr val="76A5AF"/>
                </a:solidFill>
              </a:rPr>
              <a:t>Summary Stats / Model Results</a:t>
            </a:r>
            <a:endParaRPr sz="3000">
              <a:solidFill>
                <a:srgbClr val="76A5AF"/>
              </a:solidFill>
            </a:endParaRPr>
          </a:p>
        </p:txBody>
      </p:sp>
      <p:sp>
        <p:nvSpPr>
          <p:cNvPr id="139" name="Google Shape;139;p19"/>
          <p:cNvSpPr txBox="1"/>
          <p:nvPr/>
        </p:nvSpPr>
        <p:spPr>
          <a:xfrm>
            <a:off x="1231281" y="3736586"/>
            <a:ext cx="3526500" cy="86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45818E"/>
                </a:solidFill>
              </a:rPr>
              <a:t>Organized Results</a:t>
            </a:r>
            <a:endParaRPr sz="3000">
              <a:solidFill>
                <a:srgbClr val="45818E"/>
              </a:solidFill>
            </a:endParaRPr>
          </a:p>
        </p:txBody>
      </p:sp>
      <p:sp>
        <p:nvSpPr>
          <p:cNvPr id="140" name="Google Shape;140;p19"/>
          <p:cNvSpPr txBox="1"/>
          <p:nvPr/>
        </p:nvSpPr>
        <p:spPr>
          <a:xfrm>
            <a:off x="1231273" y="4355165"/>
            <a:ext cx="2386200" cy="86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134F5C"/>
                </a:solidFill>
              </a:rPr>
              <a:t>Basic Tables</a:t>
            </a:r>
            <a:endParaRPr sz="3000">
              <a:solidFill>
                <a:srgbClr val="134F5C"/>
              </a:solidFill>
            </a:endParaRPr>
          </a:p>
        </p:txBody>
      </p:sp>
      <p:sp>
        <p:nvSpPr>
          <p:cNvPr id="141" name="Google Shape;141;p19"/>
          <p:cNvSpPr txBox="1"/>
          <p:nvPr/>
        </p:nvSpPr>
        <p:spPr>
          <a:xfrm>
            <a:off x="1231282" y="4992750"/>
            <a:ext cx="4773900" cy="86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0C343D"/>
                </a:solidFill>
              </a:rPr>
              <a:t>Fancy Complex</a:t>
            </a:r>
            <a:r>
              <a:rPr lang="en" sz="3000">
                <a:solidFill>
                  <a:srgbClr val="0C343D"/>
                </a:solidFill>
              </a:rPr>
              <a:t> Tables</a:t>
            </a:r>
            <a:endParaRPr sz="3000">
              <a:solidFill>
                <a:srgbClr val="0C343D"/>
              </a:solidFill>
            </a:endParaRPr>
          </a:p>
        </p:txBody>
      </p:sp>
      <p:sp>
        <p:nvSpPr>
          <p:cNvPr id="142" name="Google Shape;142;p19"/>
          <p:cNvSpPr/>
          <p:nvPr/>
        </p:nvSpPr>
        <p:spPr>
          <a:xfrm>
            <a:off x="1908154" y="2689567"/>
            <a:ext cx="621600" cy="352200"/>
          </a:xfrm>
          <a:prstGeom prst="homePlate">
            <a:avLst>
              <a:gd fmla="val 50000" name="adj"/>
            </a:avLst>
          </a:prstGeom>
          <a:solidFill>
            <a:srgbClr val="D0E0E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Google Shape;143;p19"/>
          <p:cNvSpPr/>
          <p:nvPr/>
        </p:nvSpPr>
        <p:spPr>
          <a:xfrm>
            <a:off x="6830476" y="3252906"/>
            <a:ext cx="621600" cy="352200"/>
          </a:xfrm>
          <a:prstGeom prst="homePlate">
            <a:avLst>
              <a:gd fmla="val 50000" name="adj"/>
            </a:avLst>
          </a:prstGeom>
          <a:solidFill>
            <a:srgbClr val="A2C4C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Google Shape;144;p19"/>
          <p:cNvSpPr/>
          <p:nvPr/>
        </p:nvSpPr>
        <p:spPr>
          <a:xfrm>
            <a:off x="4757776" y="3859631"/>
            <a:ext cx="621600" cy="352200"/>
          </a:xfrm>
          <a:prstGeom prst="homePlate">
            <a:avLst>
              <a:gd fmla="val 50000" name="adj"/>
            </a:avLst>
          </a:prstGeom>
          <a:solidFill>
            <a:srgbClr val="76A5A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Google Shape;145;p19"/>
          <p:cNvSpPr/>
          <p:nvPr/>
        </p:nvSpPr>
        <p:spPr>
          <a:xfrm>
            <a:off x="3711226" y="4487981"/>
            <a:ext cx="621600" cy="352200"/>
          </a:xfrm>
          <a:prstGeom prst="homePlate">
            <a:avLst>
              <a:gd fmla="val 50000" name="adj"/>
            </a:avLst>
          </a:prstGeom>
          <a:solidFill>
            <a:srgbClr val="45818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Google Shape;146;p19"/>
          <p:cNvSpPr txBox="1"/>
          <p:nvPr/>
        </p:nvSpPr>
        <p:spPr>
          <a:xfrm>
            <a:off x="1894250" y="2694323"/>
            <a:ext cx="621600" cy="352200"/>
          </a:xfrm>
          <a:prstGeom prst="rect">
            <a:avLst/>
          </a:prstGeom>
          <a:solidFill>
            <a:srgbClr val="EFEFEF"/>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CC0000"/>
                </a:solidFill>
              </a:rPr>
              <a:t>%&gt;%</a:t>
            </a:r>
            <a:endParaRPr>
              <a:solidFill>
                <a:srgbClr val="CC0000"/>
              </a:solidFill>
            </a:endParaRPr>
          </a:p>
        </p:txBody>
      </p:sp>
      <p:sp>
        <p:nvSpPr>
          <p:cNvPr id="147" name="Google Shape;147;p19"/>
          <p:cNvSpPr txBox="1"/>
          <p:nvPr/>
        </p:nvSpPr>
        <p:spPr>
          <a:xfrm>
            <a:off x="6830475" y="3252900"/>
            <a:ext cx="6216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%&gt;%</a:t>
            </a:r>
            <a:endParaRPr>
              <a:solidFill>
                <a:srgbClr val="CC0000"/>
              </a:solidFill>
            </a:endParaRPr>
          </a:p>
        </p:txBody>
      </p:sp>
      <p:sp>
        <p:nvSpPr>
          <p:cNvPr id="148" name="Google Shape;148;p19"/>
          <p:cNvSpPr txBox="1"/>
          <p:nvPr/>
        </p:nvSpPr>
        <p:spPr>
          <a:xfrm>
            <a:off x="4757775" y="3859625"/>
            <a:ext cx="6216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%&gt;%</a:t>
            </a:r>
            <a:endParaRPr>
              <a:solidFill>
                <a:srgbClr val="CC0000"/>
              </a:solidFill>
            </a:endParaRPr>
          </a:p>
        </p:txBody>
      </p:sp>
      <p:sp>
        <p:nvSpPr>
          <p:cNvPr id="149" name="Google Shape;149;p19"/>
          <p:cNvSpPr txBox="1"/>
          <p:nvPr/>
        </p:nvSpPr>
        <p:spPr>
          <a:xfrm>
            <a:off x="3711225" y="4487975"/>
            <a:ext cx="6216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%&gt;%</a:t>
            </a:r>
            <a:endParaRPr>
              <a:solidFill>
                <a:srgbClr val="CC0000"/>
              </a:solidFill>
            </a:endParaRPr>
          </a:p>
        </p:txBody>
      </p:sp>
      <p:sp>
        <p:nvSpPr>
          <p:cNvPr id="150" name="Google Shape;150;p19"/>
          <p:cNvSpPr/>
          <p:nvPr/>
        </p:nvSpPr>
        <p:spPr>
          <a:xfrm>
            <a:off x="5490425" y="4883375"/>
            <a:ext cx="1812900" cy="858300"/>
          </a:xfrm>
          <a:prstGeom prst="leftArrow">
            <a:avLst>
              <a:gd fmla="val 50000" name="adj1"/>
              <a:gd fmla="val 50000" name="adj2"/>
            </a:avLst>
          </a:prstGeom>
          <a:solidFill>
            <a:srgbClr val="2AA286"/>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1800">
                <a:solidFill>
                  <a:schemeClr val="lt1"/>
                </a:solidFill>
              </a:rPr>
              <a:t>kableExtra</a:t>
            </a:r>
            <a:endParaRPr b="1" sz="1800">
              <a:solidFill>
                <a:schemeClr val="lt1"/>
              </a:solidFill>
            </a:endParaRPr>
          </a:p>
        </p:txBody>
      </p:sp>
      <p:sp>
        <p:nvSpPr>
          <p:cNvPr id="151" name="Google Shape;151;p19"/>
          <p:cNvSpPr txBox="1"/>
          <p:nvPr/>
        </p:nvSpPr>
        <p:spPr>
          <a:xfrm>
            <a:off x="400725" y="6048575"/>
            <a:ext cx="11856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knitr::kable()</a:t>
            </a:r>
            <a:endParaRPr>
              <a:solidFill>
                <a:srgbClr val="CC0000"/>
              </a:solidFill>
            </a:endParaRPr>
          </a:p>
        </p:txBody>
      </p:sp>
      <p:sp>
        <p:nvSpPr>
          <p:cNvPr id="152" name="Google Shape;152;p19"/>
          <p:cNvSpPr/>
          <p:nvPr/>
        </p:nvSpPr>
        <p:spPr>
          <a:xfrm>
            <a:off x="780764" y="4637420"/>
            <a:ext cx="483525" cy="1350225"/>
          </a:xfrm>
          <a:custGeom>
            <a:pathLst>
              <a:path extrusionOk="0" h="54009" w="19341">
                <a:moveTo>
                  <a:pt x="3120" y="54009"/>
                </a:moveTo>
                <a:cubicBezTo>
                  <a:pt x="2643" y="48602"/>
                  <a:pt x="-776" y="30155"/>
                  <a:pt x="258" y="21568"/>
                </a:cubicBezTo>
                <a:cubicBezTo>
                  <a:pt x="1292" y="12981"/>
                  <a:pt x="6143" y="6063"/>
                  <a:pt x="9323" y="2485"/>
                </a:cubicBezTo>
                <a:cubicBezTo>
                  <a:pt x="12504" y="-1093"/>
                  <a:pt x="17671" y="497"/>
                  <a:pt x="19341" y="99"/>
                </a:cubicBezTo>
              </a:path>
            </a:pathLst>
          </a:custGeom>
          <a:noFill/>
          <a:ln cap="flat" cmpd="sng" w="9525">
            <a:solidFill>
              <a:schemeClr val="dk2"/>
            </a:solidFill>
            <a:prstDash val="solid"/>
            <a:round/>
            <a:headEnd len="med" w="med" type="none"/>
            <a:tailEnd len="med" w="med" type="stealth"/>
          </a:ln>
        </p:spPr>
      </p:sp>
      <p:sp>
        <p:nvSpPr>
          <p:cNvPr id="153" name="Google Shape;153;p19"/>
          <p:cNvSpPr txBox="1"/>
          <p:nvPr/>
        </p:nvSpPr>
        <p:spPr>
          <a:xfrm rot="-949939">
            <a:off x="5491441" y="1804096"/>
            <a:ext cx="3236166" cy="457453"/>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sz="2400"/>
              <a:t>Grammar of tables?</a:t>
            </a:r>
            <a:endParaRPr i="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42"/>
                                        </p:tgtEl>
                                      </p:cBhvr>
                                    </p:animEffect>
                                    <p:set>
                                      <p:cBhvr>
                                        <p:cTn dur="1" fill="hold">
                                          <p:stCondLst>
                                            <p:cond delay="1000"/>
                                          </p:stCondLst>
                                        </p:cTn>
                                        <p:tgtEl>
                                          <p:spTgt spid="14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43"/>
                                        </p:tgtEl>
                                      </p:cBhvr>
                                    </p:animEffect>
                                    <p:set>
                                      <p:cBhvr>
                                        <p:cTn dur="1" fill="hold">
                                          <p:stCondLst>
                                            <p:cond delay="1000"/>
                                          </p:stCondLst>
                                        </p:cTn>
                                        <p:tgtEl>
                                          <p:spTgt spid="14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44"/>
                                        </p:tgtEl>
                                      </p:cBhvr>
                                    </p:animEffect>
                                    <p:set>
                                      <p:cBhvr>
                                        <p:cTn dur="1" fill="hold">
                                          <p:stCondLst>
                                            <p:cond delay="1000"/>
                                          </p:stCondLst>
                                        </p:cTn>
                                        <p:tgtEl>
                                          <p:spTgt spid="14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45"/>
                                        </p:tgtEl>
                                      </p:cBhvr>
                                    </p:animEffect>
                                    <p:set>
                                      <p:cBhvr>
                                        <p:cTn dur="1" fill="hold">
                                          <p:stCondLst>
                                            <p:cond delay="1000"/>
                                          </p:stCondLst>
                                        </p:cTn>
                                        <p:tgtEl>
                                          <p:spTgt spid="14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20"/>
          <p:cNvPicPr preferRelativeResize="0"/>
          <p:nvPr/>
        </p:nvPicPr>
        <p:blipFill>
          <a:blip r:embed="rId3">
            <a:alphaModFix/>
          </a:blip>
          <a:stretch>
            <a:fillRect/>
          </a:stretch>
        </p:blipFill>
        <p:spPr>
          <a:xfrm>
            <a:off x="152400" y="152400"/>
            <a:ext cx="6766428" cy="6553200"/>
          </a:xfrm>
          <a:prstGeom prst="rect">
            <a:avLst/>
          </a:prstGeom>
          <a:noFill/>
          <a:ln>
            <a:noFill/>
          </a:ln>
        </p:spPr>
      </p:pic>
      <p:sp>
        <p:nvSpPr>
          <p:cNvPr id="159" name="Google Shape;159;p20"/>
          <p:cNvSpPr txBox="1"/>
          <p:nvPr/>
        </p:nvSpPr>
        <p:spPr>
          <a:xfrm>
            <a:off x="7470950" y="775950"/>
            <a:ext cx="711900" cy="45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solidFill>
                  <a:srgbClr val="2AA286"/>
                </a:solidFill>
              </a:rPr>
              <a:t>Data</a:t>
            </a:r>
            <a:endParaRPr b="1" sz="1800">
              <a:solidFill>
                <a:srgbClr val="2AA286"/>
              </a:solidFill>
            </a:endParaRPr>
          </a:p>
        </p:txBody>
      </p:sp>
      <p:sp>
        <p:nvSpPr>
          <p:cNvPr id="160" name="Google Shape;160;p20"/>
          <p:cNvSpPr/>
          <p:nvPr/>
        </p:nvSpPr>
        <p:spPr>
          <a:xfrm>
            <a:off x="6918825" y="858600"/>
            <a:ext cx="473400" cy="286200"/>
          </a:xfrm>
          <a:prstGeom prst="leftArrow">
            <a:avLst>
              <a:gd fmla="val 50000" name="adj1"/>
              <a:gd fmla="val 50000" name="adj2"/>
            </a:avLst>
          </a:prstGeom>
          <a:solidFill>
            <a:srgbClr val="2AA28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Google Shape;161;p20"/>
          <p:cNvSpPr txBox="1"/>
          <p:nvPr/>
        </p:nvSpPr>
        <p:spPr>
          <a:xfrm>
            <a:off x="7470950" y="1690350"/>
            <a:ext cx="1366500" cy="45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45397F"/>
                </a:solidFill>
              </a:rPr>
              <a:t>Summary Stats</a:t>
            </a:r>
            <a:endParaRPr b="1" sz="1800">
              <a:solidFill>
                <a:srgbClr val="45397F"/>
              </a:solidFill>
            </a:endParaRPr>
          </a:p>
        </p:txBody>
      </p:sp>
      <p:sp>
        <p:nvSpPr>
          <p:cNvPr id="162" name="Google Shape;162;p20"/>
          <p:cNvSpPr/>
          <p:nvPr/>
        </p:nvSpPr>
        <p:spPr>
          <a:xfrm>
            <a:off x="6918825" y="1773000"/>
            <a:ext cx="473400" cy="286200"/>
          </a:xfrm>
          <a:prstGeom prst="leftArrow">
            <a:avLst>
              <a:gd fmla="val 50000" name="adj1"/>
              <a:gd fmla="val 50000" name="adj2"/>
            </a:avLst>
          </a:prstGeom>
          <a:solidFill>
            <a:srgbClr val="453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Google Shape;163;p20"/>
          <p:cNvSpPr txBox="1"/>
          <p:nvPr/>
        </p:nvSpPr>
        <p:spPr>
          <a:xfrm>
            <a:off x="7470950" y="3366750"/>
            <a:ext cx="1520700" cy="45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solidFill>
                  <a:srgbClr val="2AA286"/>
                </a:solidFill>
              </a:rPr>
              <a:t>Reorganize</a:t>
            </a:r>
            <a:endParaRPr b="1" sz="1800">
              <a:solidFill>
                <a:srgbClr val="2AA286"/>
              </a:solidFill>
            </a:endParaRPr>
          </a:p>
          <a:p>
            <a:pPr indent="0" lvl="0" marL="0" rtl="0">
              <a:spcBef>
                <a:spcPts val="0"/>
              </a:spcBef>
              <a:spcAft>
                <a:spcPts val="0"/>
              </a:spcAft>
              <a:buNone/>
            </a:pPr>
            <a:r>
              <a:rPr b="1" lang="en" sz="1800">
                <a:solidFill>
                  <a:srgbClr val="2AA286"/>
                </a:solidFill>
              </a:rPr>
              <a:t>Results</a:t>
            </a:r>
            <a:endParaRPr b="1" sz="1800">
              <a:solidFill>
                <a:srgbClr val="2AA286"/>
              </a:solidFill>
            </a:endParaRPr>
          </a:p>
        </p:txBody>
      </p:sp>
      <p:sp>
        <p:nvSpPr>
          <p:cNvPr id="164" name="Google Shape;164;p20"/>
          <p:cNvSpPr/>
          <p:nvPr/>
        </p:nvSpPr>
        <p:spPr>
          <a:xfrm>
            <a:off x="6918825" y="3449400"/>
            <a:ext cx="473400" cy="286200"/>
          </a:xfrm>
          <a:prstGeom prst="leftArrow">
            <a:avLst>
              <a:gd fmla="val 50000" name="adj1"/>
              <a:gd fmla="val 50000" name="adj2"/>
            </a:avLst>
          </a:prstGeom>
          <a:solidFill>
            <a:srgbClr val="2AA28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Google Shape;165;p20"/>
          <p:cNvSpPr txBox="1"/>
          <p:nvPr/>
        </p:nvSpPr>
        <p:spPr>
          <a:xfrm>
            <a:off x="7470950" y="4738350"/>
            <a:ext cx="1520700" cy="45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45397F"/>
                </a:solidFill>
              </a:rPr>
              <a:t>Basic Table</a:t>
            </a:r>
            <a:endParaRPr b="1" sz="1800">
              <a:solidFill>
                <a:srgbClr val="45397F"/>
              </a:solidFill>
            </a:endParaRPr>
          </a:p>
        </p:txBody>
      </p:sp>
      <p:sp>
        <p:nvSpPr>
          <p:cNvPr id="166" name="Google Shape;166;p20"/>
          <p:cNvSpPr/>
          <p:nvPr/>
        </p:nvSpPr>
        <p:spPr>
          <a:xfrm>
            <a:off x="6918825" y="4821000"/>
            <a:ext cx="473400" cy="286200"/>
          </a:xfrm>
          <a:prstGeom prst="leftArrow">
            <a:avLst>
              <a:gd fmla="val 50000" name="adj1"/>
              <a:gd fmla="val 50000" name="adj2"/>
            </a:avLst>
          </a:prstGeom>
          <a:solidFill>
            <a:srgbClr val="453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Google Shape;167;p20"/>
          <p:cNvSpPr txBox="1"/>
          <p:nvPr/>
        </p:nvSpPr>
        <p:spPr>
          <a:xfrm>
            <a:off x="7470950" y="5805150"/>
            <a:ext cx="1520700" cy="45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2AA286"/>
                </a:solidFill>
              </a:rPr>
              <a:t>Fancy</a:t>
            </a:r>
            <a:r>
              <a:rPr b="1" lang="en" sz="1800">
                <a:solidFill>
                  <a:srgbClr val="2AA286"/>
                </a:solidFill>
              </a:rPr>
              <a:t> Table</a:t>
            </a:r>
            <a:endParaRPr b="1" sz="1800">
              <a:solidFill>
                <a:srgbClr val="2AA286"/>
              </a:solidFill>
            </a:endParaRPr>
          </a:p>
        </p:txBody>
      </p:sp>
      <p:sp>
        <p:nvSpPr>
          <p:cNvPr id="168" name="Google Shape;168;p20"/>
          <p:cNvSpPr/>
          <p:nvPr/>
        </p:nvSpPr>
        <p:spPr>
          <a:xfrm>
            <a:off x="6918825" y="5887800"/>
            <a:ext cx="473400" cy="286200"/>
          </a:xfrm>
          <a:prstGeom prst="leftArrow">
            <a:avLst>
              <a:gd fmla="val 50000" name="adj1"/>
              <a:gd fmla="val 50000" name="adj2"/>
            </a:avLst>
          </a:prstGeom>
          <a:solidFill>
            <a:srgbClr val="2AA28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Goals &amp; Design</a:t>
            </a:r>
            <a:endParaRPr/>
          </a:p>
        </p:txBody>
      </p:sp>
      <p:sp>
        <p:nvSpPr>
          <p:cNvPr id="174" name="Google Shape;174;p21"/>
          <p:cNvSpPr txBox="1"/>
          <p:nvPr>
            <p:ph idx="1" type="body"/>
          </p:nvPr>
        </p:nvSpPr>
        <p:spPr>
          <a:xfrm>
            <a:off x="729450" y="2771828"/>
            <a:ext cx="7688700" cy="1997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AutoNum type="arabicPeriod"/>
            </a:pPr>
            <a:r>
              <a:rPr lang="en" sz="2400"/>
              <a:t>Easy to learn</a:t>
            </a:r>
            <a:endParaRPr sz="2400"/>
          </a:p>
          <a:p>
            <a:pPr indent="-381000" lvl="0" marL="457200" rtl="0">
              <a:spcBef>
                <a:spcPts val="0"/>
              </a:spcBef>
              <a:spcAft>
                <a:spcPts val="0"/>
              </a:spcAft>
              <a:buSzPts val="2400"/>
              <a:buAutoNum type="arabicPeriod"/>
            </a:pPr>
            <a:r>
              <a:rPr lang="en" sz="2400"/>
              <a:t>Easy to use</a:t>
            </a:r>
            <a:endParaRPr sz="2400"/>
          </a:p>
          <a:p>
            <a:pPr indent="-381000" lvl="0" marL="457200" rtl="0">
              <a:spcBef>
                <a:spcPts val="0"/>
              </a:spcBef>
              <a:spcAft>
                <a:spcPts val="0"/>
              </a:spcAft>
              <a:buSzPts val="2400"/>
              <a:buAutoNum type="arabicPeriod"/>
            </a:pPr>
            <a:r>
              <a:rPr lang="en" sz="2400"/>
              <a:t>Works for both HTML and LaTeX</a:t>
            </a:r>
            <a:endParaRPr sz="2400"/>
          </a:p>
          <a:p>
            <a:pPr indent="-381000" lvl="0" marL="457200" rtl="0">
              <a:spcBef>
                <a:spcPts val="0"/>
              </a:spcBef>
              <a:spcAft>
                <a:spcPts val="0"/>
              </a:spcAft>
              <a:buSzPts val="2400"/>
              <a:buAutoNum type="arabicPeriod"/>
            </a:pPr>
            <a:r>
              <a:rPr lang="en" sz="2400"/>
              <a:t>Works for 95% of complex tables.</a:t>
            </a:r>
            <a:endParaRPr sz="2400"/>
          </a:p>
        </p:txBody>
      </p:sp>
      <p:sp>
        <p:nvSpPr>
          <p:cNvPr id="175" name="Google Shape;175;p21"/>
          <p:cNvSpPr/>
          <p:nvPr/>
        </p:nvSpPr>
        <p:spPr>
          <a:xfrm>
            <a:off x="729450" y="4950050"/>
            <a:ext cx="3842700" cy="656100"/>
          </a:xfrm>
          <a:prstGeom prst="roundRect">
            <a:avLst>
              <a:gd fmla="val 16667" name="adj"/>
            </a:avLst>
          </a:prstGeom>
          <a:solidFill>
            <a:srgbClr val="2AA286"/>
          </a:solidFill>
          <a:ln>
            <a:noFill/>
          </a:ln>
        </p:spPr>
        <p:txBody>
          <a:bodyPr anchorCtr="0" anchor="ctr" bIns="91425" lIns="91425" spcFirstLastPara="1" rIns="91425" wrap="square" tIns="91425">
            <a:noAutofit/>
          </a:bodyPr>
          <a:lstStyle/>
          <a:p>
            <a:pPr indent="0" lvl="0" marL="0">
              <a:spcBef>
                <a:spcPts val="0"/>
              </a:spcBef>
              <a:spcAft>
                <a:spcPts val="0"/>
              </a:spcAft>
              <a:buNone/>
            </a:pPr>
            <a:r>
              <a:rPr b="1" lang="en" sz="1800">
                <a:solidFill>
                  <a:schemeClr val="lt1"/>
                </a:solidFill>
              </a:rPr>
              <a:t>1. </a:t>
            </a:r>
            <a:r>
              <a:rPr b="1" lang="en" sz="1800">
                <a:solidFill>
                  <a:schemeClr val="lt1"/>
                </a:solidFill>
              </a:rPr>
              <a:t>Simple</a:t>
            </a:r>
            <a:r>
              <a:rPr b="1" lang="en" sz="1800">
                <a:solidFill>
                  <a:schemeClr val="lt1"/>
                </a:solidFill>
              </a:rPr>
              <a:t> functions + Pipes</a:t>
            </a:r>
            <a:endParaRPr b="1" sz="1800">
              <a:solidFill>
                <a:schemeClr val="lt1"/>
              </a:solidFill>
            </a:endParaRPr>
          </a:p>
        </p:txBody>
      </p:sp>
      <p:sp>
        <p:nvSpPr>
          <p:cNvPr id="176" name="Google Shape;176;p21"/>
          <p:cNvSpPr/>
          <p:nvPr/>
        </p:nvSpPr>
        <p:spPr>
          <a:xfrm>
            <a:off x="4761399" y="4950050"/>
            <a:ext cx="3718800" cy="656100"/>
          </a:xfrm>
          <a:prstGeom prst="roundRect">
            <a:avLst>
              <a:gd fmla="val 16667" name="adj"/>
            </a:avLst>
          </a:prstGeom>
          <a:solidFill>
            <a:srgbClr val="45397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800">
                <a:solidFill>
                  <a:schemeClr val="lt1"/>
                </a:solidFill>
              </a:rPr>
              <a:t>2. Smart &amp; Automated</a:t>
            </a:r>
            <a:endParaRPr b="1" sz="1800">
              <a:solidFill>
                <a:schemeClr val="lt1"/>
              </a:solidFill>
            </a:endParaRPr>
          </a:p>
        </p:txBody>
      </p:sp>
      <p:sp>
        <p:nvSpPr>
          <p:cNvPr id="177" name="Google Shape;177;p21"/>
          <p:cNvSpPr/>
          <p:nvPr/>
        </p:nvSpPr>
        <p:spPr>
          <a:xfrm>
            <a:off x="729450" y="5786525"/>
            <a:ext cx="3842700" cy="656100"/>
          </a:xfrm>
          <a:prstGeom prst="roundRect">
            <a:avLst>
              <a:gd fmla="val 16667" name="adj"/>
            </a:avLst>
          </a:prstGeom>
          <a:solidFill>
            <a:srgbClr val="45397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800">
                <a:solidFill>
                  <a:schemeClr val="lt1"/>
                </a:solidFill>
              </a:rPr>
              <a:t>3. Higher level language that translates to HTML &amp; LaTeX</a:t>
            </a:r>
            <a:endParaRPr b="1" sz="1800">
              <a:solidFill>
                <a:schemeClr val="lt1"/>
              </a:solidFill>
            </a:endParaRPr>
          </a:p>
        </p:txBody>
      </p:sp>
      <p:sp>
        <p:nvSpPr>
          <p:cNvPr id="178" name="Google Shape;178;p21"/>
          <p:cNvSpPr/>
          <p:nvPr/>
        </p:nvSpPr>
        <p:spPr>
          <a:xfrm>
            <a:off x="4761399" y="5788250"/>
            <a:ext cx="3718800" cy="656100"/>
          </a:xfrm>
          <a:prstGeom prst="roundRect">
            <a:avLst>
              <a:gd fmla="val 16667" name="adj"/>
            </a:avLst>
          </a:prstGeom>
          <a:solidFill>
            <a:srgbClr val="2AA286"/>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800">
                <a:solidFill>
                  <a:schemeClr val="lt1"/>
                </a:solidFill>
              </a:rPr>
              <a:t>4. Top priority: Simplicity</a:t>
            </a:r>
            <a:endParaRPr b="1" sz="18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