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bb35b63d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bb35b63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kableextra package is an R package that is about 3 years old now. It came from an attempt I tried to add some footnotes to Yihui’s kable function in knitr. The core concept is to help you make those complex tables.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5d444fa7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5d444fa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bd03efa8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bd03ef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like </a:t>
            </a:r>
            <a:r>
              <a:rPr lang="en"/>
              <a:t>pseudo</a:t>
            </a:r>
            <a:r>
              <a:rPr lang="en"/>
              <a:t> code for tables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e5d444fa7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e5d444fa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very beginning, functions in kableExtra automatically pick </a:t>
            </a:r>
            <a:r>
              <a:rPr lang="en"/>
              <a:t>appropriated methods based on the kable object feeded in.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5d444fa7_0_2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e5d444fa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fae1630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fae16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5fae1630_2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5fae163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5d444fa7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e5d444fa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5fae1630_2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e5fae163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e5fae1630_2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e5fae163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e5d444fa7_0_2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e5d444fa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5d444fa7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5d444f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won’t judge these tables’ design but you get the idea.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e5d444fa7_0_2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e5d444fa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e5fae163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e5fae1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5d444fa7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5d444fa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5d444fa7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5d444fa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5d444fa7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5d444f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bb35b63d_0_3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bb35b63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this actual example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5d444fa7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5d444fa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5fae1630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5fae16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5d444fa7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5d444fa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2AA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3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45397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5397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2AA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3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2AA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3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2AA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3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2AA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3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2AA28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2AA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3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sz="1300">
                <a:solidFill>
                  <a:schemeClr val="accen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 sz="1100">
                <a:solidFill>
                  <a:schemeClr val="accen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 sz="1100">
                <a:solidFill>
                  <a:schemeClr val="accen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 sz="1100">
                <a:solidFill>
                  <a:schemeClr val="accen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 sz="1100">
                <a:solidFill>
                  <a:schemeClr val="accen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 sz="1100">
                <a:solidFill>
                  <a:schemeClr val="accen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 sz="1100">
                <a:solidFill>
                  <a:schemeClr val="accen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 sz="1100">
                <a:solidFill>
                  <a:schemeClr val="accen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Char char="■"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haozhu233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hyperlink" Target="http://bit.ly/kableExtra_JSM201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://haozhu233.github.io/kableExtra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http://haozhu233.github.io/kableExtra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://haozhu233.github.io/kableExtra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hyperlink" Target="http://haozhu233.github.io/kableExtra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haozhu233.github.io/kableExtra/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haozhu233.github.io/kableExtra/" TargetMode="External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hyperlink" Target="http://haozhu233.github.io/kableExtr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aozhu233/kableExtra" TargetMode="External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kableExtra: </a:t>
            </a:r>
            <a:r>
              <a:rPr b="0" lang="en" sz="3000">
                <a:solidFill>
                  <a:schemeClr val="accent1"/>
                </a:solidFill>
              </a:rPr>
              <a:t>Complex tables made easy</a:t>
            </a:r>
            <a:endParaRPr b="0" sz="3000">
              <a:solidFill>
                <a:schemeClr val="accen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9708" y="4803423"/>
            <a:ext cx="76881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Hao Zhu  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@haozhu233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Institute for Aging Research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475" y="4419324"/>
            <a:ext cx="1441975" cy="16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602" r="602" t="0"/>
          <a:stretch/>
        </p:blipFill>
        <p:spPr>
          <a:xfrm>
            <a:off x="129483" y="115558"/>
            <a:ext cx="2651796" cy="4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11926" y="6175925"/>
            <a:ext cx="5230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Slide available @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bit.ly/kableExtra_JSM2018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Design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729450" y="2771828"/>
            <a:ext cx="7688700" cy="19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Easy to learn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Easy to use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Works for both HTML and LaTeX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Works for 95% of complex tables.</a:t>
            </a:r>
            <a:endParaRPr sz="2400"/>
          </a:p>
        </p:txBody>
      </p:sp>
      <p:sp>
        <p:nvSpPr>
          <p:cNvPr id="199" name="Google Shape;199;p22"/>
          <p:cNvSpPr/>
          <p:nvPr/>
        </p:nvSpPr>
        <p:spPr>
          <a:xfrm>
            <a:off x="729450" y="4950050"/>
            <a:ext cx="3842700" cy="656100"/>
          </a:xfrm>
          <a:prstGeom prst="roundRect">
            <a:avLst>
              <a:gd fmla="val 16667" name="adj"/>
            </a:avLst>
          </a:prstGeom>
          <a:solidFill>
            <a:srgbClr val="2AA2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1. </a:t>
            </a:r>
            <a:r>
              <a:rPr b="1" lang="en" sz="1800">
                <a:solidFill>
                  <a:schemeClr val="lt1"/>
                </a:solidFill>
              </a:rPr>
              <a:t>Simple</a:t>
            </a:r>
            <a:r>
              <a:rPr b="1" lang="en" sz="1800">
                <a:solidFill>
                  <a:schemeClr val="lt1"/>
                </a:solidFill>
              </a:rPr>
              <a:t> functions + Pipes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761399" y="4950050"/>
            <a:ext cx="3718800" cy="656100"/>
          </a:xfrm>
          <a:prstGeom prst="roundRect">
            <a:avLst>
              <a:gd fmla="val 16667" name="adj"/>
            </a:avLst>
          </a:prstGeom>
          <a:solidFill>
            <a:srgbClr val="453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2. Smart &amp; Automated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729450" y="5786525"/>
            <a:ext cx="3842700" cy="656100"/>
          </a:xfrm>
          <a:prstGeom prst="roundRect">
            <a:avLst>
              <a:gd fmla="val 16667" name="adj"/>
            </a:avLst>
          </a:prstGeom>
          <a:solidFill>
            <a:srgbClr val="453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3. Higher level language that translates to HTML &amp; LaTeX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761399" y="5788250"/>
            <a:ext cx="3718800" cy="656100"/>
          </a:xfrm>
          <a:prstGeom prst="roundRect">
            <a:avLst>
              <a:gd fmla="val 16667" name="adj"/>
            </a:avLst>
          </a:prstGeom>
          <a:solidFill>
            <a:srgbClr val="2AA2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4. Top priority: Simplicity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3044" l="0" r="0" t="0"/>
          <a:stretch/>
        </p:blipFill>
        <p:spPr>
          <a:xfrm>
            <a:off x="152400" y="1886600"/>
            <a:ext cx="8839201" cy="49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Cross-format support for </a:t>
            </a:r>
            <a:r>
              <a:rPr lang="en"/>
              <a:t>HTML &amp; LaTeX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kableExtra now asks kable to render appropriated format of table based on the current rmarkdown environment</a:t>
            </a:r>
            <a:r>
              <a:rPr lang="en" sz="2400"/>
              <a:t>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It’s no longer necessary to define format in kable.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You can write your code and preview it in HTML but get a PDF table when you render the document.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5" name="Google Shape;215;p24"/>
          <p:cNvSpPr/>
          <p:nvPr/>
        </p:nvSpPr>
        <p:spPr>
          <a:xfrm>
            <a:off x="168150" y="5116475"/>
            <a:ext cx="492300" cy="372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2AA2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-1450" l="0" r="0" t="0"/>
          <a:stretch/>
        </p:blipFill>
        <p:spPr>
          <a:xfrm>
            <a:off x="332550" y="1185300"/>
            <a:ext cx="6196525" cy="46799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25"/>
          <p:cNvSpPr txBox="1"/>
          <p:nvPr/>
        </p:nvSpPr>
        <p:spPr>
          <a:xfrm>
            <a:off x="332550" y="378300"/>
            <a:ext cx="85272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AA286"/>
                </a:solidFill>
              </a:rPr>
              <a:t>Gallery (HTML)                                1 / 3</a:t>
            </a:r>
            <a:endParaRPr b="1" sz="3600">
              <a:solidFill>
                <a:srgbClr val="2AA286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57250" y="6497700"/>
            <a:ext cx="7686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package documentation site for more examples: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http://haozhu233.github.io/kableExtra/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50" y="1185300"/>
            <a:ext cx="5630150" cy="3614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26"/>
          <p:cNvSpPr txBox="1"/>
          <p:nvPr/>
        </p:nvSpPr>
        <p:spPr>
          <a:xfrm>
            <a:off x="332550" y="378300"/>
            <a:ext cx="85272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AA286"/>
                </a:solidFill>
              </a:rPr>
              <a:t>Gallery (HTML)</a:t>
            </a:r>
            <a:r>
              <a:rPr b="1" lang="en" sz="3600">
                <a:solidFill>
                  <a:srgbClr val="2AA286"/>
                </a:solidFill>
              </a:rPr>
              <a:t>                                2 / 3</a:t>
            </a:r>
            <a:endParaRPr b="1" sz="3600">
              <a:solidFill>
                <a:srgbClr val="2AA28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AA286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457250" y="6497700"/>
            <a:ext cx="7686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package documentation site for more examples: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http://haozhu233.github.io/kableExtra/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332550" y="378300"/>
            <a:ext cx="85161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AA286"/>
                </a:solidFill>
              </a:rPr>
              <a:t>Gallery (HTML)</a:t>
            </a:r>
            <a:r>
              <a:rPr b="1" lang="en" sz="3600">
                <a:solidFill>
                  <a:srgbClr val="2AA286"/>
                </a:solidFill>
              </a:rPr>
              <a:t>                                3 / 3</a:t>
            </a:r>
            <a:endParaRPr b="1" sz="3600">
              <a:solidFill>
                <a:srgbClr val="2AA28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AA286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50" y="1185300"/>
            <a:ext cx="5737401" cy="37158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7"/>
          <p:cNvSpPr txBox="1"/>
          <p:nvPr/>
        </p:nvSpPr>
        <p:spPr>
          <a:xfrm>
            <a:off x="1457250" y="6497700"/>
            <a:ext cx="7686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package documentation site for more examples: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http://haozhu233.github.io/kableExtra/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332550" y="378300"/>
            <a:ext cx="8505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397F"/>
                </a:solidFill>
              </a:rPr>
              <a:t>Gallery (LaTeX)</a:t>
            </a:r>
            <a:r>
              <a:rPr b="1" lang="en" sz="3600">
                <a:solidFill>
                  <a:srgbClr val="45397F"/>
                </a:solidFill>
              </a:rPr>
              <a:t>                                1 / 3</a:t>
            </a:r>
            <a:endParaRPr b="1" sz="3600">
              <a:solidFill>
                <a:srgbClr val="45397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5397F"/>
              </a:solidFill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50" y="1425500"/>
            <a:ext cx="7181724" cy="44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1457250" y="6497700"/>
            <a:ext cx="7686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package documentation site for more examples: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http://haozhu233.github.io/kableExtra/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/>
        </p:nvSpPr>
        <p:spPr>
          <a:xfrm>
            <a:off x="332550" y="378300"/>
            <a:ext cx="8505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397F"/>
                </a:solidFill>
              </a:rPr>
              <a:t>Gallery (LaTeX)                                2 / 3</a:t>
            </a:r>
            <a:endParaRPr b="1" sz="3600">
              <a:solidFill>
                <a:srgbClr val="45397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5397F"/>
              </a:solidFill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457250" y="6497700"/>
            <a:ext cx="7686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package documentation site for more examples: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http://haozhu233.github.io/kableExtra/</a:t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46" y="1185307"/>
            <a:ext cx="7180600" cy="37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332550" y="378300"/>
            <a:ext cx="8505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397F"/>
                </a:solidFill>
              </a:rPr>
              <a:t>Gallery (LaTeX)                                3 / 3</a:t>
            </a:r>
            <a:endParaRPr b="1" sz="3600">
              <a:solidFill>
                <a:srgbClr val="45397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5397F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1457250" y="6497700"/>
            <a:ext cx="7686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package documentation site for more examples: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http://haozhu233.github.io/kableExtra/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50" y="1185289"/>
            <a:ext cx="7264574" cy="35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3302900" y="216175"/>
            <a:ext cx="29787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A286"/>
                </a:solidFill>
              </a:rPr>
              <a:t>Read More @</a:t>
            </a:r>
            <a:endParaRPr sz="3000">
              <a:solidFill>
                <a:srgbClr val="2AA286"/>
              </a:solidFill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63" y="1187600"/>
            <a:ext cx="7925266" cy="55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1850025" y="816325"/>
            <a:ext cx="69180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http://haozhu233.github.io/kableExtra/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937"/>
            <a:ext cx="8839199" cy="605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3302900" y="216175"/>
            <a:ext cx="29787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A286"/>
                </a:solidFill>
              </a:rPr>
              <a:t>Contribute</a:t>
            </a:r>
            <a:r>
              <a:rPr lang="en" sz="3000">
                <a:solidFill>
                  <a:srgbClr val="2AA286"/>
                </a:solidFill>
              </a:rPr>
              <a:t> @</a:t>
            </a:r>
            <a:endParaRPr sz="3000">
              <a:solidFill>
                <a:srgbClr val="2AA286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850025" y="816325"/>
            <a:ext cx="69180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https://github.com/haozhu233/kableExtra</a:t>
            </a:r>
            <a:endParaRPr sz="2400"/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4">
            <a:alphaModFix/>
          </a:blip>
          <a:srcRect b="11730" l="0" r="0" t="0"/>
          <a:stretch/>
        </p:blipFill>
        <p:spPr>
          <a:xfrm>
            <a:off x="457200" y="1615250"/>
            <a:ext cx="8208524" cy="4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 sz="1700">
              <a:solidFill>
                <a:srgbClr val="24292E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special thanks to: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Dr. Tom Travison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giving me freedom and encouragement for exploring and making new things.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Also, I appreciate Tim Tsai and my other colleagues at </a:t>
            </a:r>
            <a:r>
              <a:rPr lang="en" sz="1800"/>
              <a:t>Institute</a:t>
            </a:r>
            <a:r>
              <a:rPr lang="en" sz="1800"/>
              <a:t> for Aging Research and Boston Pepper Center for their thoughts and support.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Needs for Complex Tables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Add striped rows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Highlight a cell/row/column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Group rows or columns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creating complex tables is...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E</a:t>
            </a:r>
            <a:r>
              <a:rPr lang="en" sz="2400">
                <a:solidFill>
                  <a:schemeClr val="dk2"/>
                </a:solidFill>
              </a:rPr>
              <a:t>asy in Excel or Word.</a:t>
            </a:r>
            <a:endParaRPr sz="2400">
              <a:solidFill>
                <a:schemeClr val="dk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 sz="2400">
                <a:solidFill>
                  <a:schemeClr val="dk2"/>
                </a:solidFill>
              </a:rPr>
              <a:t>Way more difficult in a programming language.</a:t>
            </a:r>
            <a:endParaRPr sz="2400">
              <a:solidFill>
                <a:schemeClr val="dk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152400"/>
            <a:ext cx="70212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relies on HTML &amp; LaTeX to generate tables. Those syntaxes are very powerful...</a:t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7800" y="3716750"/>
            <a:ext cx="7688400" cy="16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...if you know how.</a:t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2557175"/>
            <a:ext cx="7021200" cy="16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need a simplified language to talk about complex tables.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25760" t="20508"/>
          <a:stretch/>
        </p:blipFill>
        <p:spPr>
          <a:xfrm>
            <a:off x="282200" y="272250"/>
            <a:ext cx="3006249" cy="28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37" y="5415601"/>
            <a:ext cx="4384574" cy="126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84" y="3518300"/>
            <a:ext cx="4179275" cy="1783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5084078" y="986200"/>
            <a:ext cx="3201900" cy="5235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6329964" y="2969650"/>
            <a:ext cx="8832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66666"/>
                </a:solidFill>
              </a:rPr>
              <a:t>?</a:t>
            </a:r>
            <a:endParaRPr sz="7200">
              <a:solidFill>
                <a:srgbClr val="666666"/>
              </a:solidFill>
            </a:endParaRPr>
          </a:p>
        </p:txBody>
      </p:sp>
      <p:cxnSp>
        <p:nvCxnSpPr>
          <p:cNvPr id="124" name="Google Shape;124;p18"/>
          <p:cNvCxnSpPr>
            <a:stCxn id="119" idx="3"/>
            <a:endCxn id="125" idx="1"/>
          </p:cNvCxnSpPr>
          <p:nvPr/>
        </p:nvCxnSpPr>
        <p:spPr>
          <a:xfrm>
            <a:off x="3288449" y="1678463"/>
            <a:ext cx="1491000" cy="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8"/>
          <p:cNvCxnSpPr/>
          <p:nvPr/>
        </p:nvCxnSpPr>
        <p:spPr>
          <a:xfrm rot="10800000">
            <a:off x="4433330" y="5010125"/>
            <a:ext cx="4344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350" y="1192395"/>
            <a:ext cx="4179275" cy="97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5063400" y="4439158"/>
            <a:ext cx="3201900" cy="17832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243416" y="4658075"/>
            <a:ext cx="8832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66666"/>
                </a:solidFill>
              </a:rPr>
              <a:t>?</a:t>
            </a:r>
            <a:endParaRPr sz="7200">
              <a:solidFill>
                <a:srgbClr val="666666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6664350" y="2198438"/>
            <a:ext cx="0" cy="22068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0" name="Google Shape;13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8300" y="4578913"/>
            <a:ext cx="3781375" cy="8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1211" y="5513539"/>
            <a:ext cx="3781375" cy="66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stages of a table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729450" y="2563800"/>
            <a:ext cx="1254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2C4C9"/>
                </a:solidFill>
              </a:rPr>
              <a:t>Data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231266" y="3129650"/>
            <a:ext cx="55815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6A5AF"/>
                </a:solidFill>
              </a:rPr>
              <a:t>Summary Stats / Model Results</a:t>
            </a:r>
            <a:endParaRPr sz="3000">
              <a:solidFill>
                <a:srgbClr val="76A5AF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231281" y="3736586"/>
            <a:ext cx="35265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18E"/>
                </a:solidFill>
              </a:rPr>
              <a:t>Organized Results</a:t>
            </a:r>
            <a:endParaRPr sz="3000">
              <a:solidFill>
                <a:srgbClr val="45818E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231273" y="4355165"/>
            <a:ext cx="23862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34F5C"/>
                </a:solidFill>
              </a:rPr>
              <a:t>Basic Tables</a:t>
            </a:r>
            <a:endParaRPr sz="3000">
              <a:solidFill>
                <a:srgbClr val="134F5C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231282" y="4992750"/>
            <a:ext cx="4773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C343D"/>
                </a:solidFill>
              </a:rPr>
              <a:t>Fancy Complex</a:t>
            </a:r>
            <a:r>
              <a:rPr lang="en" sz="3000">
                <a:solidFill>
                  <a:srgbClr val="0C343D"/>
                </a:solidFill>
              </a:rPr>
              <a:t> Tables</a:t>
            </a:r>
            <a:endParaRPr sz="3000">
              <a:solidFill>
                <a:srgbClr val="0C343D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908154" y="2689567"/>
            <a:ext cx="621600" cy="3522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6830476" y="3252906"/>
            <a:ext cx="621600" cy="352200"/>
          </a:xfrm>
          <a:prstGeom prst="homePlate">
            <a:avLst>
              <a:gd fmla="val 50000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757776" y="3859631"/>
            <a:ext cx="621600" cy="352200"/>
          </a:xfrm>
          <a:prstGeom prst="homePlate">
            <a:avLst>
              <a:gd fmla="val 50000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3711226" y="4487981"/>
            <a:ext cx="621600" cy="352200"/>
          </a:xfrm>
          <a:prstGeom prst="homePlate">
            <a:avLst>
              <a:gd fmla="val 50000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1894250" y="2694323"/>
            <a:ext cx="6216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%&gt;%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830475" y="3252900"/>
            <a:ext cx="6216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%&gt;%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757775" y="3859625"/>
            <a:ext cx="6216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%&gt;%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711225" y="4487975"/>
            <a:ext cx="6216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%&gt;%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490425" y="4883375"/>
            <a:ext cx="1812900" cy="858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AA2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kableExtra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00725" y="6048575"/>
            <a:ext cx="11856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knitr::kable()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780764" y="4637420"/>
            <a:ext cx="483525" cy="1350225"/>
          </a:xfrm>
          <a:custGeom>
            <a:pathLst>
              <a:path extrusionOk="0" h="54009" w="19341">
                <a:moveTo>
                  <a:pt x="3120" y="54009"/>
                </a:moveTo>
                <a:cubicBezTo>
                  <a:pt x="2643" y="48602"/>
                  <a:pt x="-776" y="30155"/>
                  <a:pt x="258" y="21568"/>
                </a:cubicBezTo>
                <a:cubicBezTo>
                  <a:pt x="1292" y="12981"/>
                  <a:pt x="6143" y="6063"/>
                  <a:pt x="9323" y="2485"/>
                </a:cubicBezTo>
                <a:cubicBezTo>
                  <a:pt x="12504" y="-1093"/>
                  <a:pt x="17671" y="497"/>
                  <a:pt x="19341" y="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3" name="Google Shape;153;p19"/>
          <p:cNvSpPr txBox="1"/>
          <p:nvPr/>
        </p:nvSpPr>
        <p:spPr>
          <a:xfrm rot="-949939">
            <a:off x="5491441" y="1804096"/>
            <a:ext cx="3236166" cy="457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Grammar of tables?</a:t>
            </a:r>
            <a:endParaRPr i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6428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7470950" y="775950"/>
            <a:ext cx="711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A286"/>
                </a:solidFill>
              </a:rPr>
              <a:t>Data</a:t>
            </a:r>
            <a:endParaRPr b="1" sz="1800">
              <a:solidFill>
                <a:srgbClr val="2AA286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918825" y="858600"/>
            <a:ext cx="473400" cy="286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AA2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7470950" y="1690350"/>
            <a:ext cx="1366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397F"/>
                </a:solidFill>
              </a:rPr>
              <a:t>Summary Stats</a:t>
            </a:r>
            <a:endParaRPr b="1" sz="1800">
              <a:solidFill>
                <a:srgbClr val="45397F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918825" y="1773000"/>
            <a:ext cx="473400" cy="286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53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7470950" y="3366750"/>
            <a:ext cx="1520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A286"/>
                </a:solidFill>
              </a:rPr>
              <a:t>Reorganize</a:t>
            </a:r>
            <a:endParaRPr b="1" sz="1800">
              <a:solidFill>
                <a:srgbClr val="2AA28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A286"/>
                </a:solidFill>
              </a:rPr>
              <a:t>Results</a:t>
            </a:r>
            <a:endParaRPr b="1" sz="1800">
              <a:solidFill>
                <a:srgbClr val="2AA286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918825" y="3449400"/>
            <a:ext cx="473400" cy="286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AA2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7470950" y="4738350"/>
            <a:ext cx="1520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397F"/>
                </a:solidFill>
              </a:rPr>
              <a:t>Basic Table</a:t>
            </a:r>
            <a:endParaRPr b="1" sz="1800">
              <a:solidFill>
                <a:srgbClr val="45397F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6918825" y="4821000"/>
            <a:ext cx="473400" cy="286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53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7470950" y="5805150"/>
            <a:ext cx="1520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A286"/>
                </a:solidFill>
              </a:rPr>
              <a:t>Fancy</a:t>
            </a:r>
            <a:r>
              <a:rPr b="1" lang="en" sz="1800">
                <a:solidFill>
                  <a:srgbClr val="2AA286"/>
                </a:solidFill>
              </a:rPr>
              <a:t> Table</a:t>
            </a:r>
            <a:endParaRPr b="1" sz="1800">
              <a:solidFill>
                <a:srgbClr val="2AA286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918825" y="5887800"/>
            <a:ext cx="473400" cy="286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AA2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489050" y="537025"/>
            <a:ext cx="2719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AA286"/>
                </a:solidFill>
              </a:rPr>
              <a:t>Geranal</a:t>
            </a:r>
            <a:endParaRPr b="1" sz="2400">
              <a:solidFill>
                <a:srgbClr val="2AA286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94200" y="1027200"/>
            <a:ext cx="12546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kable_styling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489050" y="1442144"/>
            <a:ext cx="3542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AA286"/>
                </a:solidFill>
              </a:rPr>
              <a:t>Spec family</a:t>
            </a:r>
            <a:endParaRPr b="1" sz="2400">
              <a:solidFill>
                <a:srgbClr val="2AA286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594200" y="1968100"/>
            <a:ext cx="12546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column_spec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594200" y="2425298"/>
            <a:ext cx="9564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row</a:t>
            </a:r>
            <a:r>
              <a:rPr lang="en">
                <a:solidFill>
                  <a:srgbClr val="CC0000"/>
                </a:solidFill>
              </a:rPr>
              <a:t>_spec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94200" y="2894423"/>
            <a:ext cx="9564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cell</a:t>
            </a:r>
            <a:r>
              <a:rPr lang="en">
                <a:solidFill>
                  <a:srgbClr val="CC0000"/>
                </a:solidFill>
              </a:rPr>
              <a:t>_spec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89050" y="3270944"/>
            <a:ext cx="3542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AA286"/>
                </a:solidFill>
              </a:rPr>
              <a:t>Grouping</a:t>
            </a:r>
            <a:endParaRPr b="1" sz="2400">
              <a:solidFill>
                <a:srgbClr val="2AA286"/>
              </a:solidFill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594200" y="3773050"/>
            <a:ext cx="17196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add_header_above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594200" y="4230250"/>
            <a:ext cx="11232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group_rows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94200" y="4699375"/>
            <a:ext cx="13140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collapse_rows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489050" y="5099744"/>
            <a:ext cx="3542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AA286"/>
                </a:solidFill>
              </a:rPr>
              <a:t>Footnote</a:t>
            </a:r>
            <a:endParaRPr b="1" sz="2400">
              <a:solidFill>
                <a:srgbClr val="2AA286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594200" y="5599200"/>
            <a:ext cx="837000" cy="35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footnote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065250" y="665100"/>
            <a:ext cx="3111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397F"/>
                </a:solidFill>
              </a:rPr>
              <a:t>General setup: Table themes, striped rows, position, font size etc</a:t>
            </a:r>
            <a:endParaRPr sz="1800">
              <a:solidFill>
                <a:srgbClr val="45397F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3065250" y="1894200"/>
            <a:ext cx="3111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397F"/>
                </a:solidFill>
              </a:rPr>
              <a:t>Specify formats (bold, font color etc) for selected columns, rows &amp; cells</a:t>
            </a:r>
            <a:endParaRPr sz="1800">
              <a:solidFill>
                <a:srgbClr val="45397F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3065250" y="3773050"/>
            <a:ext cx="27192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397F"/>
                </a:solidFill>
              </a:rPr>
              <a:t>Add columns/rows labels to indicate certain elements belong to the same group</a:t>
            </a:r>
            <a:endParaRPr sz="1800">
              <a:solidFill>
                <a:srgbClr val="45397F"/>
              </a:solidFill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875" y="665100"/>
            <a:ext cx="2150975" cy="86168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9875" y="1992625"/>
            <a:ext cx="2150975" cy="11337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900" y="3772399"/>
            <a:ext cx="2174951" cy="135257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5900" y="5441550"/>
            <a:ext cx="2150974" cy="83091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21"/>
          <p:cNvSpPr txBox="1"/>
          <p:nvPr/>
        </p:nvSpPr>
        <p:spPr>
          <a:xfrm>
            <a:off x="3065250" y="5549547"/>
            <a:ext cx="2719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397F"/>
                </a:solidFill>
              </a:rPr>
              <a:t>Add table footnotes</a:t>
            </a:r>
            <a:endParaRPr sz="1800">
              <a:solidFill>
                <a:srgbClr val="45397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