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7" r:id="rId2"/>
    <p:sldId id="28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2" r:id="rId15"/>
    <p:sldId id="270" r:id="rId16"/>
    <p:sldId id="271" r:id="rId17"/>
    <p:sldId id="272" r:id="rId18"/>
    <p:sldId id="284" r:id="rId19"/>
    <p:sldId id="275" r:id="rId20"/>
    <p:sldId id="283" r:id="rId21"/>
    <p:sldId id="274" r:id="rId22"/>
    <p:sldId id="281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7CFCC-ED7D-4950-8072-A75F6C6E7C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0"/>
      <dgm:spPr/>
    </dgm:pt>
    <dgm:pt modelId="{E749F5A0-6F0D-4A24-830E-20B354619441}" type="pres">
      <dgm:prSet presAssocID="{AAB7CFCC-ED7D-4950-8072-A75F6C6E7C26}" presName="Name0" presStyleCnt="0">
        <dgm:presLayoutVars>
          <dgm:dir/>
          <dgm:resizeHandles val="exact"/>
        </dgm:presLayoutVars>
      </dgm:prSet>
      <dgm:spPr/>
    </dgm:pt>
  </dgm:ptLst>
  <dgm:cxnLst>
    <dgm:cxn modelId="{9E6EDAF6-1C5B-4A3F-BF9A-ACEEDC87DE1C}" type="presOf" srcId="{AAB7CFCC-ED7D-4950-8072-A75F6C6E7C26}" destId="{E749F5A0-6F0D-4A24-830E-20B354619441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57C9-58FC-4A6A-A2F6-E20000194F7B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6A296-9CC6-45C0-B5A4-A27D80ACC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1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348410-F216-4158-B128-5B6B45171167}" type="slidenum">
              <a:rPr lang="en-US" altLang="zh-CN" b="0">
                <a:latin typeface="Times New Roman" panose="02020603050405020304" pitchFamily="18" charset="0"/>
              </a:rPr>
              <a:pPr/>
              <a:t>8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使每一个模块成为相对独立、功能单一、结构清晰、接口简单、容易理解的程序</a:t>
            </a:r>
          </a:p>
          <a:p>
            <a:pPr eaLnBrk="1" hangingPunct="1"/>
            <a:r>
              <a:rPr lang="zh-CN" altLang="en-US"/>
              <a:t>每个模块可以独立设计算法，单独编写和测试</a:t>
            </a:r>
          </a:p>
          <a:p>
            <a:pPr eaLnBrk="1" hangingPunct="1"/>
            <a:r>
              <a:rPr lang="zh-CN" altLang="en-US"/>
              <a:t>一个模块中的错误不易扩散和蔓延到其它模块，</a:t>
            </a:r>
          </a:p>
          <a:p>
            <a:pPr eaLnBrk="1" hangingPunct="1"/>
            <a:r>
              <a:rPr lang="zh-CN" altLang="en-US"/>
              <a:t>众人可同时进行集体性开发</a:t>
            </a:r>
          </a:p>
          <a:p>
            <a:pPr eaLnBrk="1" hangingPunct="1"/>
            <a:r>
              <a:rPr lang="zh-CN" altLang="en-US"/>
              <a:t>软件具有模块结构，软件开发工作如同搭积木，一个模块可以在不同程序中多次使用</a:t>
            </a:r>
          </a:p>
        </p:txBody>
      </p:sp>
    </p:spTree>
    <p:extLst>
      <p:ext uri="{BB962C8B-B14F-4D97-AF65-F5344CB8AC3E}">
        <p14:creationId xmlns:p14="http://schemas.microsoft.com/office/powerpoint/2010/main" val="26771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F915F-78FD-48FC-917E-95A473C5BC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95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4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8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64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1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4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0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6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3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26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7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7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1459-3AE3-44A4-A6AA-C35201235DA8}" type="datetimeFigureOut">
              <a:rPr lang="zh-CN" altLang="en-US" smtClean="0"/>
              <a:t>2016/10/28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8EB3F-5ABE-44A0-AD0F-EAEB9076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5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435" y="1001593"/>
            <a:ext cx="7772400" cy="2387600"/>
          </a:xfrm>
        </p:spPr>
        <p:txBody>
          <a:bodyPr>
            <a:normAutofit/>
          </a:bodyPr>
          <a:lstStyle/>
          <a:p>
            <a:r>
              <a:rPr lang="zh-CN" altLang="en-US" sz="8800" dirty="0">
                <a:latin typeface="Consolas" panose="020B0609020204030204" pitchFamily="49" charset="0"/>
                <a:ea typeface="微软雅黑" panose="020B0503020204020204" pitchFamily="34" charset="-122"/>
              </a:rPr>
              <a:t>函数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629625" y="5151089"/>
            <a:ext cx="4156019" cy="627489"/>
            <a:chOff x="2315881" y="5266108"/>
            <a:chExt cx="4156019" cy="627489"/>
          </a:xfrm>
        </p:grpSpPr>
        <p:sp>
          <p:nvSpPr>
            <p:cNvPr id="6" name="矩形 5"/>
            <p:cNvSpPr/>
            <p:nvPr/>
          </p:nvSpPr>
          <p:spPr>
            <a:xfrm>
              <a:off x="2943370" y="5395187"/>
              <a:ext cx="35285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Consolas" panose="020B0609020204030204" pitchFamily="49" charset="0"/>
                  <a:ea typeface="微软雅黑" panose="020B0503020204020204" pitchFamily="34" charset="-122"/>
                </a:rPr>
                <a:t>中北大学 </a:t>
              </a:r>
              <a:r>
                <a:rPr lang="en-US" altLang="zh-CN" dirty="0">
                  <a:latin typeface="Consolas" panose="020B0609020204030204" pitchFamily="49" charset="0"/>
                  <a:ea typeface="微软雅黑" panose="020B0503020204020204" pitchFamily="34" charset="-122"/>
                </a:rPr>
                <a:t>ACM-ICPC </a:t>
              </a:r>
              <a:r>
                <a:rPr lang="zh-CN" altLang="en-US" dirty="0">
                  <a:latin typeface="Consolas" panose="020B0609020204030204" pitchFamily="49" charset="0"/>
                  <a:ea typeface="微软雅黑" panose="020B0503020204020204" pitchFamily="34" charset="-122"/>
                </a:rPr>
                <a:t>创新实验室</a:t>
              </a:r>
              <a:endParaRPr lang="zh-CN" altLang="en-US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881" y="5266108"/>
              <a:ext cx="627489" cy="627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096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函数的定义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定义有参函数的一般形式为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类型名 函数名（形式参数类型 参数名）</a:t>
            </a:r>
          </a:p>
          <a:p>
            <a:pPr marL="0" indent="0">
              <a:buNone/>
            </a:pPr>
            <a:r>
              <a:rPr lang="zh-CN" altLang="en-US" dirty="0"/>
              <a:t>｛</a:t>
            </a:r>
          </a:p>
          <a:p>
            <a:pPr marL="0" indent="0">
              <a:buNone/>
            </a:pPr>
            <a:r>
              <a:rPr lang="zh-CN" altLang="en-US" dirty="0"/>
              <a:t>      函数体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｝</a:t>
            </a:r>
          </a:p>
          <a:p>
            <a:pPr marL="0" indent="0">
              <a:buNone/>
            </a:pPr>
            <a:r>
              <a:rPr lang="zh-CN" altLang="en-US" dirty="0"/>
              <a:t>多个参数用逗号隔开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684" y="2986017"/>
            <a:ext cx="3035456" cy="15875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522" y="5230719"/>
            <a:ext cx="5213618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3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0825" y="1844675"/>
            <a:ext cx="8713788" cy="501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返回语句（</a:t>
            </a:r>
            <a:r>
              <a:rPr lang="en-US" altLang="zh-CN" dirty="0"/>
              <a:t>return</a:t>
            </a:r>
            <a:r>
              <a:rPr lang="zh-CN" altLang="en-US" dirty="0"/>
              <a:t>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    函数返回值则需要调用</a:t>
            </a:r>
            <a:r>
              <a:rPr lang="en-US" altLang="zh-CN" dirty="0"/>
              <a:t>return</a:t>
            </a:r>
            <a:r>
              <a:rPr lang="zh-CN" altLang="en-US" dirty="0"/>
              <a:t>语句来完成。该语句的一般形式：</a:t>
            </a:r>
          </a:p>
          <a:p>
            <a:pPr lvl="2" indent="0"/>
            <a:r>
              <a:rPr lang="en-US" altLang="zh-CN" dirty="0"/>
              <a:t>return(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  <a:r>
              <a:rPr lang="zh-CN" altLang="en-US" dirty="0"/>
              <a:t>；或</a:t>
            </a:r>
            <a:r>
              <a:rPr lang="en-US" altLang="zh-CN" dirty="0"/>
              <a:t> return </a:t>
            </a:r>
            <a:r>
              <a:rPr lang="zh-CN" altLang="en-US" dirty="0"/>
              <a:t>表达式；</a:t>
            </a:r>
            <a:endParaRPr lang="en-US" altLang="zh-CN" dirty="0"/>
          </a:p>
          <a:p>
            <a:pPr lvl="1" indent="0"/>
            <a:r>
              <a:rPr lang="zh-CN" altLang="en-US" dirty="0"/>
              <a:t>例如：</a:t>
            </a:r>
            <a:r>
              <a:rPr lang="en-US" altLang="zh-CN" dirty="0"/>
              <a:t>	return;</a:t>
            </a:r>
            <a:endParaRPr lang="zh-CN" altLang="en-US" dirty="0"/>
          </a:p>
          <a:p>
            <a:pPr lvl="3" indent="0"/>
            <a:r>
              <a:rPr lang="en-US" altLang="zh-CN" dirty="0"/>
              <a:t>	return z;</a:t>
            </a:r>
            <a:endParaRPr lang="zh-CN" altLang="en-US" dirty="0"/>
          </a:p>
          <a:p>
            <a:pPr lvl="3" indent="0"/>
            <a:r>
              <a:rPr lang="en-US" altLang="zh-CN" dirty="0"/>
              <a:t>	return (z);</a:t>
            </a:r>
            <a:endParaRPr lang="zh-CN" altLang="en-US" dirty="0"/>
          </a:p>
          <a:p>
            <a:pPr lvl="3" indent="0"/>
            <a:r>
              <a:rPr lang="en-US" altLang="zh-CN" dirty="0"/>
              <a:t>	return (x&gt;</a:t>
            </a:r>
            <a:r>
              <a:rPr lang="en-US" altLang="zh-CN" dirty="0" err="1"/>
              <a:t>y?x:y</a:t>
            </a:r>
            <a:r>
              <a:rPr lang="en-US" altLang="zh-CN" dirty="0"/>
              <a:t>);</a:t>
            </a:r>
          </a:p>
          <a:p>
            <a:pPr marL="0" indent="0"/>
            <a:r>
              <a:rPr lang="zh-CN" altLang="en-US" dirty="0"/>
              <a:t>函数返回值的类型即函数值的类型，函数值的类型以函数定义的类型为准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/>
              <a:t>函数的返回值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684" y="2986017"/>
            <a:ext cx="3035456" cy="1587582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7217434" y="3640347"/>
            <a:ext cx="764875" cy="5348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6084498" y="3237781"/>
            <a:ext cx="1196196" cy="477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0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无参函数    无返回值函数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639" y="3447008"/>
            <a:ext cx="3346622" cy="32577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636" y="3964592"/>
            <a:ext cx="4108661" cy="26774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84" y="1497459"/>
            <a:ext cx="3977104" cy="162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啥活也能干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831" y="2101963"/>
            <a:ext cx="3429176" cy="32005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627" y="2543001"/>
            <a:ext cx="3308520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3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16113"/>
            <a:ext cx="8713788" cy="465613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	</a:t>
            </a:r>
            <a:r>
              <a:rPr kumimoji="0"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形式参数和实际参数</a:t>
            </a:r>
            <a:endParaRPr kumimoji="0" lang="zh-CN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indent="0">
              <a:buFont typeface="Wingdings" panose="05000000000000000000" pitchFamily="2" charset="2"/>
              <a:buChar char="u"/>
            </a:pPr>
            <a:r>
              <a:rPr kumimoji="0"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在调用有参函数时，主调函数和被调用函数之间有数据传递关系</a:t>
            </a:r>
            <a:endParaRPr kumimoji="0"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indent="0">
              <a:buFont typeface="Wingdings" panose="05000000000000000000" pitchFamily="2" charset="2"/>
              <a:buChar char="u"/>
            </a:pPr>
            <a:r>
              <a:rPr kumimoji="0"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定义函数时函数名后面的变量名称为“形式参数”（简称“形参”）</a:t>
            </a:r>
            <a:endParaRPr kumimoji="0"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indent="0">
              <a:buFont typeface="Wingdings" panose="05000000000000000000" pitchFamily="2" charset="2"/>
              <a:buChar char="u"/>
            </a:pPr>
            <a:r>
              <a:rPr kumimoji="0"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主调函数中调用一个函数时，函数名后面参数称为“实际参数”（简称“实参”）</a:t>
            </a:r>
            <a:endParaRPr kumimoji="0"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indent="0">
              <a:buFont typeface="Wingdings" panose="05000000000000000000" pitchFamily="2" charset="2"/>
              <a:buChar char="u"/>
            </a:pPr>
            <a:r>
              <a:rPr kumimoji="0" lang="zh-CN" altLang="zh-CN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实际参数可以是常量、变量或表达式</a:t>
            </a:r>
            <a:endParaRPr kumimoji="0" lang="zh-CN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3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pPr algn="ctr"/>
            <a:r>
              <a:rPr lang="zh-CN" altLang="en-US" dirty="0"/>
              <a:t>函数调用时的参数传递</a:t>
            </a:r>
          </a:p>
        </p:txBody>
      </p:sp>
    </p:spTree>
    <p:extLst>
      <p:ext uri="{BB962C8B-B14F-4D97-AF65-F5344CB8AC3E}">
        <p14:creationId xmlns:p14="http://schemas.microsoft.com/office/powerpoint/2010/main" val="10990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74" y="2473912"/>
            <a:ext cx="5670841" cy="44789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774" y="-80213"/>
            <a:ext cx="7199794" cy="1325563"/>
          </a:xfrm>
        </p:spPr>
        <p:txBody>
          <a:bodyPr/>
          <a:lstStyle/>
          <a:p>
            <a:pPr algn="ctr"/>
            <a:r>
              <a:rPr lang="zh-CN" altLang="en-US" dirty="0"/>
              <a:t>函数的调用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67" y="929423"/>
            <a:ext cx="3977104" cy="162519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3054927" y="1323109"/>
            <a:ext cx="644237" cy="160712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624671" y="4232565"/>
            <a:ext cx="1124965" cy="778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49636" y="3587863"/>
            <a:ext cx="2050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实际参数</a:t>
            </a:r>
          </a:p>
        </p:txBody>
      </p:sp>
      <p:sp>
        <p:nvSpPr>
          <p:cNvPr id="23" name="矩形 22"/>
          <p:cNvSpPr/>
          <p:nvPr/>
        </p:nvSpPr>
        <p:spPr>
          <a:xfrm>
            <a:off x="2858219" y="2849324"/>
            <a:ext cx="196708" cy="4317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75289" y="5010730"/>
            <a:ext cx="249382" cy="3325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64832" y="4962239"/>
            <a:ext cx="1018310" cy="4294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4061241" y="2248369"/>
            <a:ext cx="2261212" cy="27138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521060" y="1577859"/>
            <a:ext cx="35930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当作一个变量使用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1+1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一样</a:t>
            </a:r>
          </a:p>
          <a:p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大括号 31"/>
          <p:cNvSpPr/>
          <p:nvPr/>
        </p:nvSpPr>
        <p:spPr>
          <a:xfrm>
            <a:off x="5988201" y="4810832"/>
            <a:ext cx="413488" cy="1196195"/>
          </a:xfrm>
          <a:prstGeom prst="rightBrace">
            <a:avLst>
              <a:gd name="adj1" fmla="val 104395"/>
              <a:gd name="adj2" fmla="val 44295"/>
            </a:avLst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633" y="4623999"/>
            <a:ext cx="2075952" cy="20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函数调用时不改变实参的值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32" y="1757528"/>
            <a:ext cx="4528717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81529" y="2531216"/>
            <a:ext cx="1541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给到</a:t>
            </a:r>
            <a:r>
              <a:rPr lang="en-US" altLang="zh-CN" sz="2400" dirty="0"/>
              <a:t>fun</a:t>
            </a:r>
            <a:r>
              <a:rPr lang="zh-CN" altLang="en-US" sz="2400" dirty="0"/>
              <a:t>只是</a:t>
            </a:r>
            <a:r>
              <a:rPr lang="en-US" altLang="zh-CN" sz="2400" dirty="0"/>
              <a:t>a</a:t>
            </a:r>
            <a:r>
              <a:rPr lang="zh-CN" altLang="en-US" sz="2400" dirty="0"/>
              <a:t>的值而不是吧</a:t>
            </a:r>
            <a:r>
              <a:rPr lang="en-US" altLang="zh-CN" sz="2400" dirty="0"/>
              <a:t>a</a:t>
            </a:r>
            <a:r>
              <a:rPr lang="zh-CN" altLang="en-US" sz="2400" dirty="0"/>
              <a:t>给过去</a:t>
            </a:r>
          </a:p>
        </p:txBody>
      </p:sp>
      <p:cxnSp>
        <p:nvCxnSpPr>
          <p:cNvPr id="7" name="连接符: 曲线 6"/>
          <p:cNvCxnSpPr/>
          <p:nvPr/>
        </p:nvCxnSpPr>
        <p:spPr>
          <a:xfrm rot="16200000" flipV="1">
            <a:off x="2265871" y="2904225"/>
            <a:ext cx="2346385" cy="148374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562" y="4366485"/>
            <a:ext cx="2413124" cy="14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0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41977" y="396342"/>
            <a:ext cx="5674743" cy="883118"/>
          </a:xfrm>
        </p:spPr>
        <p:txBody>
          <a:bodyPr>
            <a:norm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400" b="1" dirty="0"/>
              <a:t>函数的嵌套调用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1833563" y="2100263"/>
            <a:ext cx="5538787" cy="3024187"/>
            <a:chOff x="1080" y="1529"/>
            <a:chExt cx="3050" cy="1579"/>
          </a:xfrm>
        </p:grpSpPr>
        <p:sp>
          <p:nvSpPr>
            <p:cNvPr id="21508" name="Text Box 5"/>
            <p:cNvSpPr txBox="1">
              <a:spLocks noChangeArrowheads="1"/>
            </p:cNvSpPr>
            <p:nvPr/>
          </p:nvSpPr>
          <p:spPr bwMode="auto">
            <a:xfrm>
              <a:off x="1139" y="1529"/>
              <a:ext cx="50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</a:rPr>
                <a:t>main( )</a:t>
              </a:r>
            </a:p>
          </p:txBody>
        </p:sp>
        <p:sp>
          <p:nvSpPr>
            <p:cNvPr id="21509" name="Text Box 6"/>
            <p:cNvSpPr txBox="1">
              <a:spLocks noChangeArrowheads="1"/>
            </p:cNvSpPr>
            <p:nvPr/>
          </p:nvSpPr>
          <p:spPr bwMode="auto">
            <a:xfrm>
              <a:off x="1080" y="2182"/>
              <a:ext cx="723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zh-CN" sz="2000" b="0">
                  <a:latin typeface="Times New Roman" panose="02020603050405020304" pitchFamily="18" charset="0"/>
                </a:rPr>
                <a:t>调用函数</a:t>
              </a:r>
              <a:r>
                <a:rPr kumimoji="1" lang="en-US" altLang="zh-CN" sz="20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10" name="Text Box 7"/>
            <p:cNvSpPr txBox="1">
              <a:spLocks noChangeArrowheads="1"/>
            </p:cNvSpPr>
            <p:nvPr/>
          </p:nvSpPr>
          <p:spPr bwMode="auto">
            <a:xfrm>
              <a:off x="1131" y="2901"/>
              <a:ext cx="38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zh-CN" sz="2000" b="0">
                  <a:latin typeface="Times New Roman" panose="02020603050405020304" pitchFamily="18" charset="0"/>
                </a:rPr>
                <a:t>结束</a:t>
              </a:r>
              <a:endParaRPr kumimoji="1" lang="zh-CN" alt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21511" name="Text Box 8"/>
            <p:cNvSpPr txBox="1">
              <a:spLocks noChangeArrowheads="1"/>
            </p:cNvSpPr>
            <p:nvPr/>
          </p:nvSpPr>
          <p:spPr bwMode="auto">
            <a:xfrm>
              <a:off x="2479" y="1558"/>
              <a:ext cx="444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</a:rPr>
                <a:t>a</a:t>
              </a:r>
              <a:r>
                <a:rPr kumimoji="1" lang="zh-CN" altLang="zh-CN" sz="2000" b="0">
                  <a:latin typeface="Times New Roman" panose="02020603050405020304" pitchFamily="18" charset="0"/>
                </a:rPr>
                <a:t>函数</a:t>
              </a:r>
              <a:endParaRPr kumimoji="1" lang="zh-CN" alt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21512" name="Text Box 9"/>
            <p:cNvSpPr txBox="1">
              <a:spLocks noChangeArrowheads="1"/>
            </p:cNvSpPr>
            <p:nvPr/>
          </p:nvSpPr>
          <p:spPr bwMode="auto">
            <a:xfrm>
              <a:off x="3633" y="1558"/>
              <a:ext cx="45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</a:rPr>
                <a:t>b</a:t>
              </a:r>
              <a:r>
                <a:rPr kumimoji="1" lang="zh-CN" altLang="zh-CN" sz="2000" b="0">
                  <a:latin typeface="Times New Roman" panose="02020603050405020304" pitchFamily="18" charset="0"/>
                </a:rPr>
                <a:t>函数</a:t>
              </a:r>
              <a:endParaRPr kumimoji="1" lang="zh-CN" alt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21513" name="Text Box 10"/>
            <p:cNvSpPr txBox="1">
              <a:spLocks noChangeArrowheads="1"/>
            </p:cNvSpPr>
            <p:nvPr/>
          </p:nvSpPr>
          <p:spPr bwMode="auto">
            <a:xfrm>
              <a:off x="2309" y="2229"/>
              <a:ext cx="73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zh-CN" sz="2000" b="0">
                  <a:latin typeface="Times New Roman" panose="02020603050405020304" pitchFamily="18" charset="0"/>
                </a:rPr>
                <a:t>调用函数</a:t>
              </a:r>
              <a:r>
                <a:rPr kumimoji="1" lang="en-US" altLang="zh-CN" sz="20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514" name="Line 11"/>
            <p:cNvSpPr>
              <a:spLocks noChangeShapeType="1"/>
            </p:cNvSpPr>
            <p:nvPr/>
          </p:nvSpPr>
          <p:spPr bwMode="auto">
            <a:xfrm>
              <a:off x="1344" y="17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Line 12"/>
            <p:cNvSpPr>
              <a:spLocks noChangeShapeType="1"/>
            </p:cNvSpPr>
            <p:nvPr/>
          </p:nvSpPr>
          <p:spPr bwMode="auto">
            <a:xfrm>
              <a:off x="1344" y="240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Line 13"/>
            <p:cNvSpPr>
              <a:spLocks noChangeShapeType="1"/>
            </p:cNvSpPr>
            <p:nvPr/>
          </p:nvSpPr>
          <p:spPr bwMode="auto">
            <a:xfrm flipV="1">
              <a:off x="1872" y="1776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Line 14"/>
            <p:cNvSpPr>
              <a:spLocks noChangeShapeType="1"/>
            </p:cNvSpPr>
            <p:nvPr/>
          </p:nvSpPr>
          <p:spPr bwMode="auto">
            <a:xfrm>
              <a:off x="2592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Line 15"/>
            <p:cNvSpPr>
              <a:spLocks noChangeShapeType="1"/>
            </p:cNvSpPr>
            <p:nvPr/>
          </p:nvSpPr>
          <p:spPr bwMode="auto">
            <a:xfrm>
              <a:off x="2592" y="244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16"/>
            <p:cNvSpPr>
              <a:spLocks noChangeShapeType="1"/>
            </p:cNvSpPr>
            <p:nvPr/>
          </p:nvSpPr>
          <p:spPr bwMode="auto">
            <a:xfrm flipH="1" flipV="1">
              <a:off x="1824" y="2400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17"/>
            <p:cNvSpPr>
              <a:spLocks noChangeShapeType="1"/>
            </p:cNvSpPr>
            <p:nvPr/>
          </p:nvSpPr>
          <p:spPr bwMode="auto">
            <a:xfrm flipV="1">
              <a:off x="3072" y="1776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18"/>
            <p:cNvSpPr>
              <a:spLocks noChangeShapeType="1"/>
            </p:cNvSpPr>
            <p:nvPr/>
          </p:nvSpPr>
          <p:spPr bwMode="auto">
            <a:xfrm>
              <a:off x="3840" y="187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19"/>
            <p:cNvSpPr>
              <a:spLocks noChangeShapeType="1"/>
            </p:cNvSpPr>
            <p:nvPr/>
          </p:nvSpPr>
          <p:spPr bwMode="auto">
            <a:xfrm flipH="1" flipV="1">
              <a:off x="3024" y="2400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Text Box 20"/>
            <p:cNvSpPr txBox="1">
              <a:spLocks noChangeArrowheads="1"/>
            </p:cNvSpPr>
            <p:nvPr/>
          </p:nvSpPr>
          <p:spPr bwMode="auto">
            <a:xfrm>
              <a:off x="1984" y="1893"/>
              <a:ext cx="22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</a:t>
              </a:r>
            </a:p>
          </p:txBody>
        </p:sp>
        <p:sp>
          <p:nvSpPr>
            <p:cNvPr id="21524" name="Text Box 21"/>
            <p:cNvSpPr txBox="1">
              <a:spLocks noChangeArrowheads="1"/>
            </p:cNvSpPr>
            <p:nvPr/>
          </p:nvSpPr>
          <p:spPr bwMode="auto">
            <a:xfrm>
              <a:off x="1120" y="1845"/>
              <a:ext cx="22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  <a:sym typeface="Wingdings" panose="05000000000000000000" pitchFamily="2" charset="2"/>
                </a:rPr>
                <a:t></a:t>
              </a:r>
            </a:p>
          </p:txBody>
        </p:sp>
        <p:sp>
          <p:nvSpPr>
            <p:cNvPr id="21525" name="Text Box 22"/>
            <p:cNvSpPr txBox="1">
              <a:spLocks noChangeArrowheads="1"/>
            </p:cNvSpPr>
            <p:nvPr/>
          </p:nvSpPr>
          <p:spPr bwMode="auto">
            <a:xfrm>
              <a:off x="2608" y="1941"/>
              <a:ext cx="22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  <a:sym typeface="Wingdings" panose="05000000000000000000" pitchFamily="2" charset="2"/>
                </a:rPr>
                <a:t></a:t>
              </a:r>
            </a:p>
          </p:txBody>
        </p:sp>
        <p:sp>
          <p:nvSpPr>
            <p:cNvPr id="21526" name="Text Box 23"/>
            <p:cNvSpPr txBox="1">
              <a:spLocks noChangeArrowheads="1"/>
            </p:cNvSpPr>
            <p:nvPr/>
          </p:nvSpPr>
          <p:spPr bwMode="auto">
            <a:xfrm>
              <a:off x="3232" y="1941"/>
              <a:ext cx="22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  <a:sym typeface="Wingdings" panose="05000000000000000000" pitchFamily="2" charset="2"/>
                </a:rPr>
                <a:t></a:t>
              </a:r>
            </a:p>
          </p:txBody>
        </p:sp>
        <p:sp>
          <p:nvSpPr>
            <p:cNvPr id="21527" name="Text Box 24"/>
            <p:cNvSpPr txBox="1">
              <a:spLocks noChangeArrowheads="1"/>
            </p:cNvSpPr>
            <p:nvPr/>
          </p:nvSpPr>
          <p:spPr bwMode="auto">
            <a:xfrm>
              <a:off x="3904" y="2181"/>
              <a:ext cx="22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  <a:sym typeface="Wingdings" panose="05000000000000000000" pitchFamily="2" charset="2"/>
                </a:rPr>
                <a:t></a:t>
              </a:r>
            </a:p>
          </p:txBody>
        </p:sp>
        <p:sp>
          <p:nvSpPr>
            <p:cNvPr id="21528" name="Text Box 25"/>
            <p:cNvSpPr txBox="1">
              <a:spLocks noChangeArrowheads="1"/>
            </p:cNvSpPr>
            <p:nvPr/>
          </p:nvSpPr>
          <p:spPr bwMode="auto">
            <a:xfrm>
              <a:off x="3328" y="2709"/>
              <a:ext cx="22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  <a:sym typeface="Wingdings" panose="05000000000000000000" pitchFamily="2" charset="2"/>
                </a:rPr>
                <a:t></a:t>
              </a:r>
            </a:p>
          </p:txBody>
        </p:sp>
        <p:sp>
          <p:nvSpPr>
            <p:cNvPr id="21529" name="Text Box 26"/>
            <p:cNvSpPr txBox="1">
              <a:spLocks noChangeArrowheads="1"/>
            </p:cNvSpPr>
            <p:nvPr/>
          </p:nvSpPr>
          <p:spPr bwMode="auto">
            <a:xfrm>
              <a:off x="2608" y="2565"/>
              <a:ext cx="22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  <a:sym typeface="Wingdings" panose="05000000000000000000" pitchFamily="2" charset="2"/>
                </a:rPr>
                <a:t></a:t>
              </a:r>
            </a:p>
          </p:txBody>
        </p:sp>
        <p:sp>
          <p:nvSpPr>
            <p:cNvPr id="21530" name="Text Box 27"/>
            <p:cNvSpPr txBox="1">
              <a:spLocks noChangeArrowheads="1"/>
            </p:cNvSpPr>
            <p:nvPr/>
          </p:nvSpPr>
          <p:spPr bwMode="auto">
            <a:xfrm>
              <a:off x="1984" y="2613"/>
              <a:ext cx="22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  <a:sym typeface="Wingdings" panose="05000000000000000000" pitchFamily="2" charset="2"/>
                </a:rPr>
                <a:t></a:t>
              </a:r>
            </a:p>
          </p:txBody>
        </p:sp>
        <p:sp>
          <p:nvSpPr>
            <p:cNvPr id="21531" name="Text Box 28"/>
            <p:cNvSpPr txBox="1">
              <a:spLocks noChangeArrowheads="1"/>
            </p:cNvSpPr>
            <p:nvPr/>
          </p:nvSpPr>
          <p:spPr bwMode="auto">
            <a:xfrm>
              <a:off x="1120" y="2518"/>
              <a:ext cx="22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  <a:sym typeface="Wingdings" panose="05000000000000000000" pitchFamily="2" charset="2"/>
                </a:rPr>
                <a:t>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1642022" y="1168223"/>
            <a:ext cx="63431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即调用一个函数的过程中，又可以调用另一个函数</a:t>
            </a:r>
          </a:p>
        </p:txBody>
      </p:sp>
    </p:spTree>
    <p:extLst>
      <p:ext uri="{BB962C8B-B14F-4D97-AF65-F5344CB8AC3E}">
        <p14:creationId xmlns:p14="http://schemas.microsoft.com/office/powerpoint/2010/main" val="395984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9425" y="-248544"/>
            <a:ext cx="14414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800" dirty="0" err="1"/>
              <a:t>eg</a:t>
            </a:r>
            <a:r>
              <a:rPr lang="en-US" altLang="zh-CN" sz="8800" dirty="0"/>
              <a:t>. </a:t>
            </a:r>
            <a:endParaRPr lang="zh-CN" altLang="en-US" sz="8800" dirty="0"/>
          </a:p>
        </p:txBody>
      </p:sp>
      <p:sp>
        <p:nvSpPr>
          <p:cNvPr id="3" name="矩形 2"/>
          <p:cNvSpPr/>
          <p:nvPr/>
        </p:nvSpPr>
        <p:spPr>
          <a:xfrm>
            <a:off x="2470150" y="474731"/>
            <a:ext cx="557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http://acm.hdu.edu.cn/showproblem.php?pid=2028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261506"/>
            <a:ext cx="6908459" cy="54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2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242" y="3515263"/>
            <a:ext cx="1970826" cy="171182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3A09-5566-4A77-AEBC-16434D72B7A1}" type="datetime1">
              <a:rPr lang="zh-CN" altLang="en-US"/>
              <a:pPr/>
              <a:t>2016/10/28 Friday</a:t>
            </a:fld>
            <a:endParaRPr lang="zh-CN" altLang="en-US" sz="18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局部变量和全局变量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10" y="1512498"/>
            <a:ext cx="4065916" cy="4738777"/>
          </a:xfrm>
        </p:spPr>
        <p:txBody>
          <a:bodyPr/>
          <a:lstStyle/>
          <a:p>
            <a:r>
              <a:rPr lang="zh-CN" altLang="en-US" dirty="0"/>
              <a:t>在函数的开头定义。（局部）</a:t>
            </a:r>
          </a:p>
          <a:p>
            <a:r>
              <a:rPr lang="zh-CN" altLang="en-US" dirty="0"/>
              <a:t>在函数内的复合语句定义。（局部）</a:t>
            </a:r>
          </a:p>
          <a:p>
            <a:r>
              <a:rPr lang="zh-CN" altLang="en-US" dirty="0"/>
              <a:t>在函数的外部定义。（全局）</a:t>
            </a:r>
          </a:p>
          <a:p>
            <a:r>
              <a:rPr lang="zh-CN" altLang="en-US" dirty="0"/>
              <a:t>局部变量的优先级大于全局的变量。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644" y="1291693"/>
            <a:ext cx="3664138" cy="43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115.28.80.81</a:t>
            </a:r>
            <a:r>
              <a:rPr lang="zh-CN" altLang="en-US" dirty="0"/>
              <a:t> 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923" y="5575300"/>
            <a:ext cx="2694268" cy="87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没有加群的可以点击这里加群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31" y="1393419"/>
            <a:ext cx="4743694" cy="45595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23" y="1393419"/>
            <a:ext cx="3518081" cy="3835597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2641600" y="5575300"/>
            <a:ext cx="1771650" cy="4953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4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在函数内通过全局变量改变主函数内变量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6" y="1299714"/>
            <a:ext cx="3001914" cy="52917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480" y="4995638"/>
            <a:ext cx="2017008" cy="159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0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 noChangeArrowheads="1"/>
          </p:cNvSpPr>
          <p:nvPr>
            <p:ph idx="1"/>
          </p:nvPr>
        </p:nvSpPr>
        <p:spPr>
          <a:xfrm>
            <a:off x="457200" y="1721210"/>
            <a:ext cx="7356475" cy="4308475"/>
          </a:xfrm>
          <a:ln/>
        </p:spPr>
        <p:txBody>
          <a:bodyPr>
            <a:normAutofit lnSpcReduction="10000"/>
          </a:bodyPr>
          <a:lstStyle/>
          <a:p>
            <a:pPr marL="365125" indent="-254000" algn="l">
              <a:buFont typeface="Wingdings 3" panose="05040102010807070707" pitchFamily="18" charset="2"/>
              <a:buChar char=""/>
            </a:pPr>
            <a:r>
              <a:rPr lang="en-US" altLang="zh-CN" sz="2700" dirty="0"/>
              <a:t>#include &lt;&gt; </a:t>
            </a:r>
          </a:p>
          <a:p>
            <a:pPr marL="860425" lvl="2" indent="-228600" algn="l">
              <a:buFont typeface="Wingdings 2" panose="05020102010507070707" pitchFamily="18" charset="2"/>
              <a:buChar char=""/>
            </a:pPr>
            <a:r>
              <a:rPr lang="zh-CN" altLang="en-US" sz="2100" dirty="0"/>
              <a:t>这里的</a:t>
            </a:r>
            <a:r>
              <a:rPr lang="en-US" altLang="zh-CN" sz="2100" dirty="0"/>
              <a:t>include </a:t>
            </a:r>
            <a:r>
              <a:rPr lang="zh-CN" altLang="en-US" sz="2100" dirty="0"/>
              <a:t>称为文件包含命令，其意义是把尖括号</a:t>
            </a:r>
            <a:r>
              <a:rPr lang="en-US" altLang="zh-CN" sz="2100" dirty="0"/>
              <a:t>&lt;&gt;</a:t>
            </a:r>
            <a:r>
              <a:rPr lang="zh-CN" altLang="en-US" sz="2100" dirty="0"/>
              <a:t>或引号</a:t>
            </a:r>
            <a:r>
              <a:rPr lang="en-US" altLang="zh-CN" sz="2100" dirty="0"/>
              <a:t>” ” </a:t>
            </a:r>
            <a:r>
              <a:rPr lang="zh-CN" altLang="en-US" sz="2100" dirty="0"/>
              <a:t>内指定的文件包含到本程序来，成为本程序的一部分。被包含的文件通常是由系统提供的，其扩展名为</a:t>
            </a:r>
            <a:r>
              <a:rPr lang="en-US" altLang="zh-CN" sz="2100" dirty="0"/>
              <a:t>.h</a:t>
            </a:r>
            <a:r>
              <a:rPr lang="zh-CN" altLang="en-US" sz="2100" dirty="0"/>
              <a:t>。因此也称为头文件或首部文件。</a:t>
            </a:r>
            <a:r>
              <a:rPr lang="en-US" altLang="zh-CN" sz="2100" dirty="0"/>
              <a:t>C</a:t>
            </a:r>
            <a:r>
              <a:rPr lang="zh-CN" altLang="en-US" sz="2100" dirty="0"/>
              <a:t>语言的头文件中包括了各个标准库函数的函数原型。因此，凡是在程序中调用一个库函数时，都必须包含该函数原型所在的头文件。</a:t>
            </a:r>
            <a:endParaRPr lang="en-US" altLang="zh-CN" sz="2100" dirty="0"/>
          </a:p>
          <a:p>
            <a:pPr marL="860425" lvl="2" indent="-228600" algn="l">
              <a:buFont typeface="Wingdings 2" panose="05020102010507070707" pitchFamily="18" charset="2"/>
              <a:buChar char=""/>
            </a:pPr>
            <a:endParaRPr lang="zh-CN" altLang="en-US" sz="2100" dirty="0"/>
          </a:p>
          <a:p>
            <a:pPr marL="622300" lvl="1" indent="-228600" algn="l">
              <a:buFont typeface="Verdana" panose="020B0604030504040204" pitchFamily="34" charset="0"/>
              <a:buChar char="◦"/>
            </a:pPr>
            <a:r>
              <a:rPr lang="zh-CN" altLang="en-US" sz="2300" dirty="0"/>
              <a:t>有关字符串处理的函数都在 </a:t>
            </a:r>
            <a:r>
              <a:rPr lang="en-US" altLang="zh-CN" sz="2300" dirty="0"/>
              <a:t>#include &lt;</a:t>
            </a:r>
            <a:r>
              <a:rPr lang="en-US" altLang="zh-CN" sz="2300" dirty="0" err="1"/>
              <a:t>string.h</a:t>
            </a:r>
            <a:r>
              <a:rPr lang="en-US" altLang="zh-CN" sz="2300" dirty="0"/>
              <a:t>&gt;</a:t>
            </a:r>
            <a:endParaRPr lang="zh-CN" altLang="en-US" sz="2300" dirty="0"/>
          </a:p>
          <a:p>
            <a:pPr marL="622300" lvl="1" indent="-228600" algn="l">
              <a:buFont typeface="Verdana" panose="020B0604030504040204" pitchFamily="34" charset="0"/>
              <a:buChar char="◦"/>
            </a:pPr>
            <a:r>
              <a:rPr lang="zh-CN" altLang="en-US" sz="2300" dirty="0"/>
              <a:t>有关字符函数都在 </a:t>
            </a:r>
            <a:r>
              <a:rPr lang="en-US" altLang="zh-CN" sz="2300" dirty="0"/>
              <a:t>#include &lt;</a:t>
            </a:r>
            <a:r>
              <a:rPr lang="en-US" altLang="zh-CN" sz="2300" dirty="0" err="1"/>
              <a:t>ctype.h</a:t>
            </a:r>
            <a:r>
              <a:rPr lang="en-US" altLang="zh-CN" sz="2300" dirty="0"/>
              <a:t>&gt;</a:t>
            </a:r>
            <a:endParaRPr lang="zh-CN" altLang="en-US" sz="2300" dirty="0"/>
          </a:p>
          <a:p>
            <a:pPr marL="622300" lvl="1" indent="-228600" algn="l">
              <a:buFont typeface="Verdana" panose="020B0604030504040204" pitchFamily="34" charset="0"/>
              <a:buChar char="◦"/>
            </a:pPr>
            <a:r>
              <a:rPr lang="zh-CN" altLang="en-US" sz="2300" dirty="0"/>
              <a:t>有关数学的函数都在  </a:t>
            </a:r>
            <a:r>
              <a:rPr lang="en-US" altLang="zh-CN" sz="2300" dirty="0"/>
              <a:t>#include &lt;</a:t>
            </a:r>
            <a:r>
              <a:rPr lang="en-US" altLang="zh-CN" sz="2300" dirty="0" err="1"/>
              <a:t>math.h</a:t>
            </a:r>
            <a:r>
              <a:rPr lang="en-US" altLang="zh-CN" sz="2300" dirty="0"/>
              <a:t>&gt;</a:t>
            </a:r>
            <a:endParaRPr lang="zh-CN" altLang="en-US" sz="2300" dirty="0"/>
          </a:p>
          <a:p>
            <a:pPr marL="622300" lvl="1" indent="-228600" algn="l">
              <a:buFont typeface="Verdana" panose="020B0604030504040204" pitchFamily="34" charset="0"/>
              <a:buChar char="◦"/>
            </a:pPr>
            <a:r>
              <a:rPr lang="zh-CN" altLang="en-US" sz="2300" dirty="0"/>
              <a:t>有关输入输出的都在  </a:t>
            </a:r>
            <a:r>
              <a:rPr lang="en-US" altLang="zh-CN" sz="2300" dirty="0"/>
              <a:t>#include &lt;</a:t>
            </a:r>
            <a:r>
              <a:rPr lang="en-US" altLang="zh-CN" sz="2300" dirty="0" err="1"/>
              <a:t>stdio.h</a:t>
            </a:r>
            <a:r>
              <a:rPr lang="en-US" altLang="zh-CN" sz="2300" dirty="0"/>
              <a:t>&gt;</a:t>
            </a:r>
            <a:endParaRPr lang="zh-CN" altLang="en-US" sz="2300" dirty="0"/>
          </a:p>
          <a:p>
            <a:pPr marL="622300" lvl="1" indent="-228600" algn="l">
              <a:buFont typeface="Verdana" panose="020B0604030504040204" pitchFamily="34" charset="0"/>
              <a:buChar char="◦"/>
            </a:pPr>
            <a:endParaRPr lang="zh-CN" altLang="en-US" sz="23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2088" y="13508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头文件</a:t>
            </a:r>
          </a:p>
        </p:txBody>
      </p:sp>
    </p:spTree>
    <p:extLst>
      <p:ext uri="{BB962C8B-B14F-4D97-AF65-F5344CB8AC3E}">
        <p14:creationId xmlns:p14="http://schemas.microsoft.com/office/powerpoint/2010/main" val="416031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78" y="129677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自己定义函数的优先级</a:t>
            </a:r>
            <a:br>
              <a:rPr lang="en-US" altLang="zh-CN" sz="3600" dirty="0"/>
            </a:br>
            <a:r>
              <a:rPr lang="zh-CN" altLang="en-US" sz="3600" dirty="0"/>
              <a:t>比头文件优先级大</a:t>
            </a:r>
          </a:p>
        </p:txBody>
      </p:sp>
    </p:spTree>
    <p:extLst>
      <p:ext uri="{BB962C8B-B14F-4D97-AF65-F5344CB8AC3E}">
        <p14:creationId xmlns:p14="http://schemas.microsoft.com/office/powerpoint/2010/main" val="2657891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659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52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218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686" y="-142876"/>
            <a:ext cx="7886700" cy="1325563"/>
          </a:xfrm>
        </p:spPr>
        <p:txBody>
          <a:bodyPr/>
          <a:lstStyle/>
          <a:p>
            <a:pPr algn="ctr"/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y=f(x)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数学函数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30037" y="1826803"/>
            <a:ext cx="6095998" cy="4061641"/>
            <a:chOff x="1330037" y="1826803"/>
            <a:chExt cx="6095998" cy="4061641"/>
          </a:xfrm>
        </p:grpSpPr>
        <p:sp>
          <p:nvSpPr>
            <p:cNvPr id="5" name="任意多边形: 形状 4"/>
            <p:cNvSpPr/>
            <p:nvPr/>
          </p:nvSpPr>
          <p:spPr>
            <a:xfrm>
              <a:off x="1330037" y="1826803"/>
              <a:ext cx="1039019" cy="1484313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537925" rIns="18416" bIns="537924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900" kern="1200" dirty="0"/>
                <a:t>x</a:t>
              </a:r>
              <a:endParaRPr lang="zh-CN" altLang="en-US" sz="2900" kern="1200" dirty="0"/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2369054" y="1840660"/>
              <a:ext cx="5056981" cy="964803"/>
            </a:xfrm>
            <a:custGeom>
              <a:avLst/>
              <a:gdLst>
                <a:gd name="connsiteX0" fmla="*/ 160804 w 964803"/>
                <a:gd name="connsiteY0" fmla="*/ 0 h 5056981"/>
                <a:gd name="connsiteX1" fmla="*/ 803999 w 964803"/>
                <a:gd name="connsiteY1" fmla="*/ 0 h 5056981"/>
                <a:gd name="connsiteX2" fmla="*/ 964803 w 964803"/>
                <a:gd name="connsiteY2" fmla="*/ 160804 h 5056981"/>
                <a:gd name="connsiteX3" fmla="*/ 964803 w 964803"/>
                <a:gd name="connsiteY3" fmla="*/ 5056981 h 5056981"/>
                <a:gd name="connsiteX4" fmla="*/ 964803 w 964803"/>
                <a:gd name="connsiteY4" fmla="*/ 5056981 h 5056981"/>
                <a:gd name="connsiteX5" fmla="*/ 0 w 964803"/>
                <a:gd name="connsiteY5" fmla="*/ 5056981 h 5056981"/>
                <a:gd name="connsiteX6" fmla="*/ 0 w 964803"/>
                <a:gd name="connsiteY6" fmla="*/ 5056981 h 5056981"/>
                <a:gd name="connsiteX7" fmla="*/ 0 w 964803"/>
                <a:gd name="connsiteY7" fmla="*/ 160804 h 5056981"/>
                <a:gd name="connsiteX8" fmla="*/ 160804 w 964803"/>
                <a:gd name="connsiteY8" fmla="*/ 0 h 505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803" h="5056981">
                  <a:moveTo>
                    <a:pt x="964803" y="842850"/>
                  </a:moveTo>
                  <a:lnTo>
                    <a:pt x="964803" y="4214131"/>
                  </a:lnTo>
                  <a:cubicBezTo>
                    <a:pt x="964803" y="4679625"/>
                    <a:pt x="951068" y="5056978"/>
                    <a:pt x="934124" y="5056978"/>
                  </a:cubicBezTo>
                  <a:lnTo>
                    <a:pt x="0" y="5056978"/>
                  </a:lnTo>
                  <a:lnTo>
                    <a:pt x="0" y="505697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34124" y="3"/>
                  </a:lnTo>
                  <a:cubicBezTo>
                    <a:pt x="951068" y="3"/>
                    <a:pt x="964803" y="377356"/>
                    <a:pt x="964803" y="842850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2" tIns="63608" rIns="63608" bIns="63608" numCol="1" spcCol="1270" anchor="ctr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600" kern="1200" dirty="0"/>
                <a:t>输入</a:t>
              </a: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1330037" y="3115468"/>
              <a:ext cx="1039018" cy="1484312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537924" rIns="18415" bIns="537924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900" kern="1200" dirty="0"/>
                <a:t>f( )</a:t>
              </a:r>
              <a:endParaRPr lang="zh-CN" altLang="en-US" sz="2900" kern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任意多边形: 形状 7"/>
                <p:cNvSpPr/>
                <p:nvPr/>
              </p:nvSpPr>
              <p:spPr>
                <a:xfrm>
                  <a:off x="2369054" y="3115469"/>
                  <a:ext cx="5056981" cy="964804"/>
                </a:xfrm>
                <a:custGeom>
                  <a:avLst/>
                  <a:gdLst>
                    <a:gd name="connsiteX0" fmla="*/ 160804 w 964803"/>
                    <a:gd name="connsiteY0" fmla="*/ 0 h 5056981"/>
                    <a:gd name="connsiteX1" fmla="*/ 803999 w 964803"/>
                    <a:gd name="connsiteY1" fmla="*/ 0 h 5056981"/>
                    <a:gd name="connsiteX2" fmla="*/ 964803 w 964803"/>
                    <a:gd name="connsiteY2" fmla="*/ 160804 h 5056981"/>
                    <a:gd name="connsiteX3" fmla="*/ 964803 w 964803"/>
                    <a:gd name="connsiteY3" fmla="*/ 5056981 h 5056981"/>
                    <a:gd name="connsiteX4" fmla="*/ 964803 w 964803"/>
                    <a:gd name="connsiteY4" fmla="*/ 5056981 h 5056981"/>
                    <a:gd name="connsiteX5" fmla="*/ 0 w 964803"/>
                    <a:gd name="connsiteY5" fmla="*/ 5056981 h 5056981"/>
                    <a:gd name="connsiteX6" fmla="*/ 0 w 964803"/>
                    <a:gd name="connsiteY6" fmla="*/ 5056981 h 5056981"/>
                    <a:gd name="connsiteX7" fmla="*/ 0 w 964803"/>
                    <a:gd name="connsiteY7" fmla="*/ 160804 h 5056981"/>
                    <a:gd name="connsiteX8" fmla="*/ 160804 w 964803"/>
                    <a:gd name="connsiteY8" fmla="*/ 0 h 5056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64803" h="5056981">
                      <a:moveTo>
                        <a:pt x="964803" y="842850"/>
                      </a:moveTo>
                      <a:lnTo>
                        <a:pt x="964803" y="4214131"/>
                      </a:lnTo>
                      <a:cubicBezTo>
                        <a:pt x="964803" y="4679625"/>
                        <a:pt x="951068" y="5056978"/>
                        <a:pt x="934124" y="5056978"/>
                      </a:cubicBezTo>
                      <a:lnTo>
                        <a:pt x="0" y="5056978"/>
                      </a:lnTo>
                      <a:lnTo>
                        <a:pt x="0" y="5056978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934124" y="3"/>
                      </a:lnTo>
                      <a:cubicBezTo>
                        <a:pt x="951068" y="3"/>
                        <a:pt x="964803" y="377356"/>
                        <a:pt x="964803" y="84285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84912" tIns="63608" rIns="63608" bIns="63609" numCol="1" spcCol="1270" anchor="ctr" anchorCtr="0">
                  <a:noAutofit/>
                </a:bodyPr>
                <a:lstStyle/>
                <a:p>
                  <a:pPr marL="228600" lvl="1" indent="-228600" algn="l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2600" b="0" i="0" kern="1200" dirty="0"/>
                    <a:t>function</a:t>
                  </a:r>
                  <a:endParaRPr lang="zh-CN" altLang="en-US" sz="2600" kern="1200" dirty="0"/>
                </a:p>
                <a:p>
                  <a:pPr marL="228600" lvl="1" indent="-228600" algn="l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zh-CN" altLang="en-US" sz="2600" kern="1200" dirty="0"/>
                    <a:t>用来进行运算 </a:t>
                  </a:r>
                  <a:r>
                    <a:rPr lang="en-US" altLang="zh-CN" sz="2600" kern="1200" dirty="0" err="1"/>
                    <a:t>sinx</a:t>
                  </a:r>
                  <a:r>
                    <a:rPr lang="en-US" altLang="zh-CN" sz="2600" kern="1200" dirty="0"/>
                    <a:t>+</a:t>
                  </a:r>
                  <a:r>
                    <a:rPr lang="zh-CN" altLang="en-US" sz="2600" kern="120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kern="12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 kern="120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60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en-US" altLang="zh-CN" sz="2600" kern="1200" dirty="0"/>
                    <a:t>@!#$~</a:t>
                  </a:r>
                  <a:endParaRPr lang="zh-CN" altLang="en-US" sz="2600" kern="1200" dirty="0"/>
                </a:p>
              </p:txBody>
            </p:sp>
          </mc:Choice>
          <mc:Fallback>
            <p:sp>
              <p:nvSpPr>
                <p:cNvPr id="8" name="任意多边形: 形状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054" y="3115469"/>
                  <a:ext cx="5056981" cy="964804"/>
                </a:xfrm>
                <a:custGeom>
                  <a:avLst/>
                  <a:gdLst>
                    <a:gd name="connsiteX0" fmla="*/ 160804 w 964803"/>
                    <a:gd name="connsiteY0" fmla="*/ 0 h 5056981"/>
                    <a:gd name="connsiteX1" fmla="*/ 803999 w 964803"/>
                    <a:gd name="connsiteY1" fmla="*/ 0 h 5056981"/>
                    <a:gd name="connsiteX2" fmla="*/ 964803 w 964803"/>
                    <a:gd name="connsiteY2" fmla="*/ 160804 h 5056981"/>
                    <a:gd name="connsiteX3" fmla="*/ 964803 w 964803"/>
                    <a:gd name="connsiteY3" fmla="*/ 5056981 h 5056981"/>
                    <a:gd name="connsiteX4" fmla="*/ 964803 w 964803"/>
                    <a:gd name="connsiteY4" fmla="*/ 5056981 h 5056981"/>
                    <a:gd name="connsiteX5" fmla="*/ 0 w 964803"/>
                    <a:gd name="connsiteY5" fmla="*/ 5056981 h 5056981"/>
                    <a:gd name="connsiteX6" fmla="*/ 0 w 964803"/>
                    <a:gd name="connsiteY6" fmla="*/ 5056981 h 5056981"/>
                    <a:gd name="connsiteX7" fmla="*/ 0 w 964803"/>
                    <a:gd name="connsiteY7" fmla="*/ 160804 h 5056981"/>
                    <a:gd name="connsiteX8" fmla="*/ 160804 w 964803"/>
                    <a:gd name="connsiteY8" fmla="*/ 0 h 5056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64803" h="5056981">
                      <a:moveTo>
                        <a:pt x="964803" y="842850"/>
                      </a:moveTo>
                      <a:lnTo>
                        <a:pt x="964803" y="4214131"/>
                      </a:lnTo>
                      <a:cubicBezTo>
                        <a:pt x="964803" y="4679625"/>
                        <a:pt x="951068" y="5056978"/>
                        <a:pt x="934124" y="5056978"/>
                      </a:cubicBezTo>
                      <a:lnTo>
                        <a:pt x="0" y="5056978"/>
                      </a:lnTo>
                      <a:lnTo>
                        <a:pt x="0" y="5056978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934124" y="3"/>
                      </a:lnTo>
                      <a:cubicBezTo>
                        <a:pt x="951068" y="3"/>
                        <a:pt x="964803" y="377356"/>
                        <a:pt x="964803" y="842850"/>
                      </a:cubicBezTo>
                      <a:close/>
                    </a:path>
                  </a:pathLst>
                </a:custGeom>
                <a:blipFill>
                  <a:blip r:embed="rId2"/>
                  <a:stretch>
                    <a:fillRect l="-361" t="-4375" b="-106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任意多边形: 形状 8"/>
            <p:cNvSpPr/>
            <p:nvPr/>
          </p:nvSpPr>
          <p:spPr>
            <a:xfrm>
              <a:off x="1330037" y="4404132"/>
              <a:ext cx="1039018" cy="1484312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537924" rIns="18415" bIns="537924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900" kern="1200" dirty="0"/>
                <a:t>y</a:t>
              </a:r>
              <a:endParaRPr lang="zh-CN" altLang="en-US" sz="2900" kern="1200" dirty="0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2369054" y="4404132"/>
              <a:ext cx="5056981" cy="964804"/>
            </a:xfrm>
            <a:custGeom>
              <a:avLst/>
              <a:gdLst>
                <a:gd name="connsiteX0" fmla="*/ 160804 w 964803"/>
                <a:gd name="connsiteY0" fmla="*/ 0 h 5056981"/>
                <a:gd name="connsiteX1" fmla="*/ 803999 w 964803"/>
                <a:gd name="connsiteY1" fmla="*/ 0 h 5056981"/>
                <a:gd name="connsiteX2" fmla="*/ 964803 w 964803"/>
                <a:gd name="connsiteY2" fmla="*/ 160804 h 5056981"/>
                <a:gd name="connsiteX3" fmla="*/ 964803 w 964803"/>
                <a:gd name="connsiteY3" fmla="*/ 5056981 h 5056981"/>
                <a:gd name="connsiteX4" fmla="*/ 964803 w 964803"/>
                <a:gd name="connsiteY4" fmla="*/ 5056981 h 5056981"/>
                <a:gd name="connsiteX5" fmla="*/ 0 w 964803"/>
                <a:gd name="connsiteY5" fmla="*/ 5056981 h 5056981"/>
                <a:gd name="connsiteX6" fmla="*/ 0 w 964803"/>
                <a:gd name="connsiteY6" fmla="*/ 5056981 h 5056981"/>
                <a:gd name="connsiteX7" fmla="*/ 0 w 964803"/>
                <a:gd name="connsiteY7" fmla="*/ 160804 h 5056981"/>
                <a:gd name="connsiteX8" fmla="*/ 160804 w 964803"/>
                <a:gd name="connsiteY8" fmla="*/ 0 h 505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803" h="5056981">
                  <a:moveTo>
                    <a:pt x="964803" y="842850"/>
                  </a:moveTo>
                  <a:lnTo>
                    <a:pt x="964803" y="4214131"/>
                  </a:lnTo>
                  <a:cubicBezTo>
                    <a:pt x="964803" y="4679625"/>
                    <a:pt x="951068" y="5056978"/>
                    <a:pt x="934124" y="5056978"/>
                  </a:cubicBezTo>
                  <a:lnTo>
                    <a:pt x="0" y="5056978"/>
                  </a:lnTo>
                  <a:lnTo>
                    <a:pt x="0" y="505697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34124" y="3"/>
                  </a:lnTo>
                  <a:cubicBezTo>
                    <a:pt x="951068" y="3"/>
                    <a:pt x="964803" y="377356"/>
                    <a:pt x="964803" y="842850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912" tIns="63608" rIns="63608" bIns="63609" numCol="1" spcCol="1270" anchor="ctr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600" kern="1200" dirty="0"/>
                <a:t>输出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16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计算机函数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651" y="1295112"/>
            <a:ext cx="7734698" cy="244487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37" y="4302080"/>
            <a:ext cx="7321926" cy="173998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03090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dirty="0"/>
              <a:t>计算机函数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959" y="1321817"/>
            <a:ext cx="7886700" cy="4351338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3600" dirty="0">
                <a:ea typeface="宋体" panose="02010600030101010101" pitchFamily="2" charset="-122"/>
              </a:rPr>
              <a:t>Ｃ</a:t>
            </a:r>
            <a:r>
              <a:rPr lang="zh-CN" altLang="en-US" sz="3600" dirty="0">
                <a:latin typeface="微软雅黑" panose="020B0503020204020204" pitchFamily="34" charset="-122"/>
              </a:rPr>
              <a:t>程序可由一个主函数和若干个其他函数构成</a:t>
            </a:r>
            <a:endParaRPr lang="en-US" altLang="zh-CN" sz="3600" dirty="0">
              <a:latin typeface="微软雅黑" panose="020B0503020204020204" pitchFamily="34" charset="-122"/>
            </a:endParaRPr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微软雅黑" panose="020B0503020204020204" pitchFamily="34" charset="-122"/>
              </a:rPr>
              <a:t>主函数调用其他函数，其他函数也可以互相调用</a:t>
            </a:r>
            <a:endParaRPr lang="en-US" altLang="zh-CN" sz="3600" dirty="0">
              <a:latin typeface="微软雅黑" panose="020B0503020204020204" pitchFamily="34" charset="-122"/>
            </a:endParaRPr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微软雅黑" panose="020B0503020204020204" pitchFamily="34" charset="-122"/>
              </a:rPr>
              <a:t>同一个函数可以被一个或多个函数调用任意多次</a:t>
            </a:r>
            <a:endParaRPr lang="en-US" altLang="zh-CN" sz="36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76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>
            <a:spLocks noChangeArrowheads="1"/>
          </p:cNvSpPr>
          <p:nvPr/>
        </p:nvSpPr>
        <p:spPr bwMode="auto">
          <a:xfrm>
            <a:off x="3795713" y="1938338"/>
            <a:ext cx="1428750" cy="500062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main</a:t>
            </a:r>
            <a:endParaRPr lang="zh-CN" altLang="en-US" sz="2800" b="1" dirty="0"/>
          </a:p>
        </p:txBody>
      </p:sp>
      <p:sp>
        <p:nvSpPr>
          <p:cNvPr id="5" name="流程图: 过程 4"/>
          <p:cNvSpPr>
            <a:spLocks noChangeArrowheads="1"/>
          </p:cNvSpPr>
          <p:nvPr/>
        </p:nvSpPr>
        <p:spPr bwMode="auto">
          <a:xfrm>
            <a:off x="2224088" y="3224213"/>
            <a:ext cx="785812" cy="500062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a</a:t>
            </a:r>
            <a:endParaRPr lang="zh-CN" altLang="en-US" sz="2800" b="1"/>
          </a:p>
        </p:txBody>
      </p:sp>
      <p:sp>
        <p:nvSpPr>
          <p:cNvPr id="6" name="流程图: 过程 5"/>
          <p:cNvSpPr>
            <a:spLocks noChangeArrowheads="1"/>
          </p:cNvSpPr>
          <p:nvPr/>
        </p:nvSpPr>
        <p:spPr bwMode="auto">
          <a:xfrm>
            <a:off x="4152900" y="3224213"/>
            <a:ext cx="785813" cy="500062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b</a:t>
            </a:r>
            <a:endParaRPr lang="zh-CN" altLang="en-US" sz="2800" b="1"/>
          </a:p>
        </p:txBody>
      </p:sp>
      <p:sp>
        <p:nvSpPr>
          <p:cNvPr id="7" name="流程图: 过程 6"/>
          <p:cNvSpPr>
            <a:spLocks noChangeArrowheads="1"/>
          </p:cNvSpPr>
          <p:nvPr/>
        </p:nvSpPr>
        <p:spPr bwMode="auto">
          <a:xfrm>
            <a:off x="6010275" y="3224213"/>
            <a:ext cx="785813" cy="500062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c</a:t>
            </a:r>
            <a:endParaRPr lang="zh-CN" altLang="en-US" sz="2800" b="1"/>
          </a:p>
        </p:txBody>
      </p:sp>
      <p:sp>
        <p:nvSpPr>
          <p:cNvPr id="8" name="流程图: 过程 7"/>
          <p:cNvSpPr>
            <a:spLocks noChangeArrowheads="1"/>
          </p:cNvSpPr>
          <p:nvPr/>
        </p:nvSpPr>
        <p:spPr bwMode="auto">
          <a:xfrm>
            <a:off x="3581400" y="4438650"/>
            <a:ext cx="571500" cy="500063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f</a:t>
            </a:r>
            <a:endParaRPr lang="zh-CN" altLang="en-US" sz="2800" b="1"/>
          </a:p>
        </p:txBody>
      </p:sp>
      <p:sp>
        <p:nvSpPr>
          <p:cNvPr id="9" name="流程图: 过程 8"/>
          <p:cNvSpPr>
            <a:spLocks noChangeArrowheads="1"/>
          </p:cNvSpPr>
          <p:nvPr/>
        </p:nvSpPr>
        <p:spPr bwMode="auto">
          <a:xfrm>
            <a:off x="4295775" y="4438650"/>
            <a:ext cx="571500" cy="500063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g</a:t>
            </a:r>
            <a:endParaRPr lang="zh-CN" altLang="en-US" sz="2800" b="1"/>
          </a:p>
        </p:txBody>
      </p:sp>
      <p:sp>
        <p:nvSpPr>
          <p:cNvPr id="10" name="流程图: 过程 9"/>
          <p:cNvSpPr>
            <a:spLocks noChangeArrowheads="1"/>
          </p:cNvSpPr>
          <p:nvPr/>
        </p:nvSpPr>
        <p:spPr bwMode="auto">
          <a:xfrm>
            <a:off x="5295900" y="4438650"/>
            <a:ext cx="571500" cy="500063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h</a:t>
            </a:r>
            <a:endParaRPr lang="zh-CN" altLang="en-US" sz="2800" b="1"/>
          </a:p>
        </p:txBody>
      </p:sp>
      <p:sp>
        <p:nvSpPr>
          <p:cNvPr id="11" name="流程图: 过程 10"/>
          <p:cNvSpPr>
            <a:spLocks noChangeArrowheads="1"/>
          </p:cNvSpPr>
          <p:nvPr/>
        </p:nvSpPr>
        <p:spPr bwMode="auto">
          <a:xfrm>
            <a:off x="2009775" y="4438650"/>
            <a:ext cx="571500" cy="500063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d</a:t>
            </a:r>
            <a:endParaRPr lang="zh-CN" altLang="en-US" sz="2800" b="1"/>
          </a:p>
        </p:txBody>
      </p:sp>
      <p:sp>
        <p:nvSpPr>
          <p:cNvPr id="12" name="流程图: 过程 11"/>
          <p:cNvSpPr>
            <a:spLocks noChangeArrowheads="1"/>
          </p:cNvSpPr>
          <p:nvPr/>
        </p:nvSpPr>
        <p:spPr bwMode="auto">
          <a:xfrm>
            <a:off x="2724150" y="4438650"/>
            <a:ext cx="571500" cy="500063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e</a:t>
            </a:r>
            <a:endParaRPr lang="zh-CN" altLang="en-US" sz="2800" b="1"/>
          </a:p>
        </p:txBody>
      </p:sp>
      <p:sp>
        <p:nvSpPr>
          <p:cNvPr id="13" name="流程图: 过程 12"/>
          <p:cNvSpPr>
            <a:spLocks noChangeArrowheads="1"/>
          </p:cNvSpPr>
          <p:nvPr/>
        </p:nvSpPr>
        <p:spPr bwMode="auto">
          <a:xfrm>
            <a:off x="6367463" y="4438650"/>
            <a:ext cx="571500" cy="500063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i</a:t>
            </a:r>
            <a:endParaRPr lang="zh-CN" altLang="en-US" sz="2800" b="1"/>
          </a:p>
        </p:txBody>
      </p:sp>
      <p:sp>
        <p:nvSpPr>
          <p:cNvPr id="14" name="流程图: 过程 13"/>
          <p:cNvSpPr>
            <a:spLocks noChangeArrowheads="1"/>
          </p:cNvSpPr>
          <p:nvPr/>
        </p:nvSpPr>
        <p:spPr bwMode="auto">
          <a:xfrm>
            <a:off x="3581400" y="5653088"/>
            <a:ext cx="571500" cy="500062"/>
          </a:xfrm>
          <a:prstGeom prst="flowChartProcess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/>
              <a:t>e</a:t>
            </a:r>
            <a:endParaRPr lang="zh-CN" altLang="en-US" sz="2800" b="1"/>
          </a:p>
        </p:txBody>
      </p: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 rot="5400000">
            <a:off x="4153694" y="4082257"/>
            <a:ext cx="714375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15"/>
          <p:cNvCxnSpPr>
            <a:cxnSpLocks noChangeShapeType="1"/>
            <a:stCxn id="4" idx="2"/>
            <a:endCxn id="5" idx="0"/>
          </p:cNvCxnSpPr>
          <p:nvPr/>
        </p:nvCxnSpPr>
        <p:spPr bwMode="auto">
          <a:xfrm rot="5400000">
            <a:off x="3170237" y="1884363"/>
            <a:ext cx="785813" cy="1893888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16"/>
          <p:cNvCxnSpPr>
            <a:cxnSpLocks noChangeShapeType="1"/>
            <a:stCxn id="4" idx="2"/>
            <a:endCxn id="7" idx="0"/>
          </p:cNvCxnSpPr>
          <p:nvPr/>
        </p:nvCxnSpPr>
        <p:spPr bwMode="auto">
          <a:xfrm rot="16200000" flipH="1">
            <a:off x="5064125" y="1884363"/>
            <a:ext cx="785813" cy="189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7"/>
          <p:cNvCxnSpPr>
            <a:cxnSpLocks noChangeShapeType="1"/>
            <a:stCxn id="6" idx="2"/>
          </p:cNvCxnSpPr>
          <p:nvPr/>
        </p:nvCxnSpPr>
        <p:spPr bwMode="auto">
          <a:xfrm rot="5400000">
            <a:off x="3848894" y="3742531"/>
            <a:ext cx="714375" cy="677863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8"/>
          <p:cNvCxnSpPr>
            <a:cxnSpLocks noChangeShapeType="1"/>
            <a:stCxn id="6" idx="2"/>
            <a:endCxn id="10" idx="0"/>
          </p:cNvCxnSpPr>
          <p:nvPr/>
        </p:nvCxnSpPr>
        <p:spPr bwMode="auto">
          <a:xfrm rot="16200000" flipH="1">
            <a:off x="4706144" y="3563144"/>
            <a:ext cx="714375" cy="1036637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19"/>
          <p:cNvCxnSpPr>
            <a:cxnSpLocks noChangeShapeType="1"/>
            <a:endCxn id="10" idx="0"/>
          </p:cNvCxnSpPr>
          <p:nvPr/>
        </p:nvCxnSpPr>
        <p:spPr bwMode="auto">
          <a:xfrm rot="10800000" flipV="1">
            <a:off x="5581650" y="3724275"/>
            <a:ext cx="785813" cy="714375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0"/>
          <p:cNvCxnSpPr>
            <a:cxnSpLocks noChangeShapeType="1"/>
            <a:stCxn id="7" idx="2"/>
          </p:cNvCxnSpPr>
          <p:nvPr/>
        </p:nvCxnSpPr>
        <p:spPr bwMode="auto">
          <a:xfrm rot="16200000" flipH="1">
            <a:off x="6171406" y="3956844"/>
            <a:ext cx="714375" cy="249238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箭头连接符 21"/>
          <p:cNvCxnSpPr>
            <a:cxnSpLocks noChangeShapeType="1"/>
            <a:endCxn id="11" idx="0"/>
          </p:cNvCxnSpPr>
          <p:nvPr/>
        </p:nvCxnSpPr>
        <p:spPr bwMode="auto">
          <a:xfrm rot="5400000">
            <a:off x="2082006" y="3937794"/>
            <a:ext cx="714375" cy="287338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箭头连接符 22"/>
          <p:cNvCxnSpPr>
            <a:cxnSpLocks noChangeShapeType="1"/>
          </p:cNvCxnSpPr>
          <p:nvPr/>
        </p:nvCxnSpPr>
        <p:spPr bwMode="auto">
          <a:xfrm rot="16200000" flipH="1">
            <a:off x="2420144" y="3956844"/>
            <a:ext cx="714375" cy="249237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 rot="5400000">
            <a:off x="3510756" y="5295107"/>
            <a:ext cx="714375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24"/>
          <p:cNvCxnSpPr>
            <a:cxnSpLocks noChangeShapeType="1"/>
            <a:stCxn id="10" idx="1"/>
            <a:endCxn id="9" idx="3"/>
          </p:cNvCxnSpPr>
          <p:nvPr/>
        </p:nvCxnSpPr>
        <p:spPr bwMode="auto">
          <a:xfrm rot="10800000">
            <a:off x="4867275" y="4689475"/>
            <a:ext cx="428625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25"/>
          <p:cNvCxnSpPr>
            <a:cxnSpLocks noChangeShapeType="1"/>
            <a:endCxn id="6" idx="0"/>
          </p:cNvCxnSpPr>
          <p:nvPr/>
        </p:nvCxnSpPr>
        <p:spPr bwMode="auto">
          <a:xfrm rot="16200000" flipH="1">
            <a:off x="4134644" y="2813844"/>
            <a:ext cx="785813" cy="34925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标题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/>
              <a:t>C</a:t>
            </a:r>
            <a:r>
              <a:rPr lang="zh-CN" altLang="en-US"/>
              <a:t>语言程序的一般结构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67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当一个程序想干的活大小不同时整个程序写起来就不同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7412" y="2352232"/>
            <a:ext cx="3365673" cy="1492327"/>
          </a:xfrm>
          <a:prstGeom prst="rect">
            <a:avLst/>
          </a:prstGeom>
        </p:spPr>
      </p:pic>
      <p:pic>
        <p:nvPicPr>
          <p:cNvPr id="14" name="内容占位符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62895" y="1648880"/>
            <a:ext cx="1965089" cy="46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9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92015" y="1692274"/>
            <a:ext cx="8378466" cy="5524500"/>
          </a:xfrm>
        </p:spPr>
        <p:txBody>
          <a:bodyPr/>
          <a:lstStyle/>
          <a:p>
            <a:pPr lvl="2" eaLnBrk="1" hangingPunct="1">
              <a:buClr>
                <a:srgbClr val="339933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基本思想：将一个大的程序按功能分割成一些小模块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每个小模块根据需要还可以继续细分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直到分解成一个个功能独立的模块为止。</a:t>
            </a:r>
          </a:p>
          <a:p>
            <a:pPr lvl="2" eaLnBrk="1" hangingPunct="1">
              <a:buClr>
                <a:srgbClr val="339933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</a:p>
          <a:p>
            <a:pPr lvl="3" eaLnBrk="1" hangingPunct="1">
              <a:buClr>
                <a:srgbClr val="990033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各模块相对独立、功能单一、结构清晰、接口简单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</a:p>
          <a:p>
            <a:pPr lvl="3" eaLnBrk="1" hangingPunct="1">
              <a:buClr>
                <a:srgbClr val="990033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各模块可以独立设计算法，单独编写和测试</a:t>
            </a:r>
          </a:p>
          <a:p>
            <a:pPr lvl="3" eaLnBrk="1" hangingPunct="1">
              <a:buClr>
                <a:srgbClr val="990033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一个模块中的错误不易扩散和蔓延到其它模块</a:t>
            </a:r>
          </a:p>
          <a:p>
            <a:pPr lvl="3" eaLnBrk="1" hangingPunct="1">
              <a:buClr>
                <a:srgbClr val="990033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众人可同时进行集体性开发</a:t>
            </a:r>
          </a:p>
          <a:p>
            <a:pPr lvl="3">
              <a:buClr>
                <a:srgbClr val="990033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易于维护和功能扩充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6672" y="721684"/>
            <a:ext cx="7886700" cy="1325563"/>
          </a:xfrm>
        </p:spPr>
        <p:txBody>
          <a:bodyPr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</a:rPr>
              <a:t>模块化程序设计</a:t>
            </a:r>
            <a:br>
              <a:rPr lang="zh-CN" altLang="en-US" b="1" dirty="0">
                <a:latin typeface="楷体_GB2312" pitchFamily="49" charset="-122"/>
                <a:ea typeface="楷体_GB2312" pitchFamily="49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21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函数的使用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1524000" y="1397000"/>
          <a:ext cx="34793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38023" y="1690689"/>
            <a:ext cx="4589251" cy="4054414"/>
            <a:chOff x="138023" y="1690689"/>
            <a:chExt cx="4589251" cy="4054414"/>
          </a:xfrm>
        </p:grpSpPr>
        <p:sp>
          <p:nvSpPr>
            <p:cNvPr id="6" name="任意多边形: 形状 5"/>
            <p:cNvSpPr/>
            <p:nvPr/>
          </p:nvSpPr>
          <p:spPr>
            <a:xfrm>
              <a:off x="138023" y="1690689"/>
              <a:ext cx="3900864" cy="1216324"/>
            </a:xfrm>
            <a:custGeom>
              <a:avLst/>
              <a:gdLst>
                <a:gd name="connsiteX0" fmla="*/ 0 w 3900864"/>
                <a:gd name="connsiteY0" fmla="*/ 121632 h 1216324"/>
                <a:gd name="connsiteX1" fmla="*/ 121632 w 3900864"/>
                <a:gd name="connsiteY1" fmla="*/ 0 h 1216324"/>
                <a:gd name="connsiteX2" fmla="*/ 3779232 w 3900864"/>
                <a:gd name="connsiteY2" fmla="*/ 0 h 1216324"/>
                <a:gd name="connsiteX3" fmla="*/ 3900864 w 3900864"/>
                <a:gd name="connsiteY3" fmla="*/ 121632 h 1216324"/>
                <a:gd name="connsiteX4" fmla="*/ 3900864 w 3900864"/>
                <a:gd name="connsiteY4" fmla="*/ 1094692 h 1216324"/>
                <a:gd name="connsiteX5" fmla="*/ 3779232 w 3900864"/>
                <a:gd name="connsiteY5" fmla="*/ 1216324 h 1216324"/>
                <a:gd name="connsiteX6" fmla="*/ 121632 w 3900864"/>
                <a:gd name="connsiteY6" fmla="*/ 1216324 h 1216324"/>
                <a:gd name="connsiteX7" fmla="*/ 0 w 3900864"/>
                <a:gd name="connsiteY7" fmla="*/ 1094692 h 1216324"/>
                <a:gd name="connsiteX8" fmla="*/ 0 w 3900864"/>
                <a:gd name="connsiteY8" fmla="*/ 121632 h 121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0864" h="1216324">
                  <a:moveTo>
                    <a:pt x="0" y="121632"/>
                  </a:moveTo>
                  <a:cubicBezTo>
                    <a:pt x="0" y="54457"/>
                    <a:pt x="54457" y="0"/>
                    <a:pt x="121632" y="0"/>
                  </a:cubicBezTo>
                  <a:lnTo>
                    <a:pt x="3779232" y="0"/>
                  </a:lnTo>
                  <a:cubicBezTo>
                    <a:pt x="3846407" y="0"/>
                    <a:pt x="3900864" y="54457"/>
                    <a:pt x="3900864" y="121632"/>
                  </a:cubicBezTo>
                  <a:lnTo>
                    <a:pt x="3900864" y="1094692"/>
                  </a:lnTo>
                  <a:cubicBezTo>
                    <a:pt x="3900864" y="1161867"/>
                    <a:pt x="3846407" y="1216324"/>
                    <a:pt x="3779232" y="1216324"/>
                  </a:cubicBezTo>
                  <a:lnTo>
                    <a:pt x="121632" y="1216324"/>
                  </a:lnTo>
                  <a:cubicBezTo>
                    <a:pt x="54457" y="1216324"/>
                    <a:pt x="0" y="1161867"/>
                    <a:pt x="0" y="1094692"/>
                  </a:cubicBezTo>
                  <a:lnTo>
                    <a:pt x="0" y="12163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6115" tIns="146115" rIns="1387374" bIns="146115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900" kern="1200" dirty="0"/>
                <a:t>声明</a:t>
              </a: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482216" y="3109734"/>
              <a:ext cx="3900864" cy="1216324"/>
            </a:xfrm>
            <a:custGeom>
              <a:avLst/>
              <a:gdLst>
                <a:gd name="connsiteX0" fmla="*/ 0 w 3900864"/>
                <a:gd name="connsiteY0" fmla="*/ 121632 h 1216324"/>
                <a:gd name="connsiteX1" fmla="*/ 121632 w 3900864"/>
                <a:gd name="connsiteY1" fmla="*/ 0 h 1216324"/>
                <a:gd name="connsiteX2" fmla="*/ 3779232 w 3900864"/>
                <a:gd name="connsiteY2" fmla="*/ 0 h 1216324"/>
                <a:gd name="connsiteX3" fmla="*/ 3900864 w 3900864"/>
                <a:gd name="connsiteY3" fmla="*/ 121632 h 1216324"/>
                <a:gd name="connsiteX4" fmla="*/ 3900864 w 3900864"/>
                <a:gd name="connsiteY4" fmla="*/ 1094692 h 1216324"/>
                <a:gd name="connsiteX5" fmla="*/ 3779232 w 3900864"/>
                <a:gd name="connsiteY5" fmla="*/ 1216324 h 1216324"/>
                <a:gd name="connsiteX6" fmla="*/ 121632 w 3900864"/>
                <a:gd name="connsiteY6" fmla="*/ 1216324 h 1216324"/>
                <a:gd name="connsiteX7" fmla="*/ 0 w 3900864"/>
                <a:gd name="connsiteY7" fmla="*/ 1094692 h 1216324"/>
                <a:gd name="connsiteX8" fmla="*/ 0 w 3900864"/>
                <a:gd name="connsiteY8" fmla="*/ 121632 h 121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0864" h="1216324">
                  <a:moveTo>
                    <a:pt x="0" y="121632"/>
                  </a:moveTo>
                  <a:cubicBezTo>
                    <a:pt x="0" y="54457"/>
                    <a:pt x="54457" y="0"/>
                    <a:pt x="121632" y="0"/>
                  </a:cubicBezTo>
                  <a:lnTo>
                    <a:pt x="3779232" y="0"/>
                  </a:lnTo>
                  <a:cubicBezTo>
                    <a:pt x="3846407" y="0"/>
                    <a:pt x="3900864" y="54457"/>
                    <a:pt x="3900864" y="121632"/>
                  </a:cubicBezTo>
                  <a:lnTo>
                    <a:pt x="3900864" y="1094692"/>
                  </a:lnTo>
                  <a:cubicBezTo>
                    <a:pt x="3900864" y="1161867"/>
                    <a:pt x="3846407" y="1216324"/>
                    <a:pt x="3779232" y="1216324"/>
                  </a:cubicBezTo>
                  <a:lnTo>
                    <a:pt x="121632" y="1216324"/>
                  </a:lnTo>
                  <a:cubicBezTo>
                    <a:pt x="54457" y="1216324"/>
                    <a:pt x="0" y="1161867"/>
                    <a:pt x="0" y="1094692"/>
                  </a:cubicBezTo>
                  <a:lnTo>
                    <a:pt x="0" y="12163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6115" tIns="146115" rIns="1280920" bIns="146115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900" kern="1200" dirty="0"/>
                <a:t>定义（一般和上一步在一起）</a:t>
              </a: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826410" y="4528779"/>
              <a:ext cx="3900864" cy="1216324"/>
            </a:xfrm>
            <a:custGeom>
              <a:avLst/>
              <a:gdLst>
                <a:gd name="connsiteX0" fmla="*/ 0 w 3900864"/>
                <a:gd name="connsiteY0" fmla="*/ 121632 h 1216324"/>
                <a:gd name="connsiteX1" fmla="*/ 121632 w 3900864"/>
                <a:gd name="connsiteY1" fmla="*/ 0 h 1216324"/>
                <a:gd name="connsiteX2" fmla="*/ 3779232 w 3900864"/>
                <a:gd name="connsiteY2" fmla="*/ 0 h 1216324"/>
                <a:gd name="connsiteX3" fmla="*/ 3900864 w 3900864"/>
                <a:gd name="connsiteY3" fmla="*/ 121632 h 1216324"/>
                <a:gd name="connsiteX4" fmla="*/ 3900864 w 3900864"/>
                <a:gd name="connsiteY4" fmla="*/ 1094692 h 1216324"/>
                <a:gd name="connsiteX5" fmla="*/ 3779232 w 3900864"/>
                <a:gd name="connsiteY5" fmla="*/ 1216324 h 1216324"/>
                <a:gd name="connsiteX6" fmla="*/ 121632 w 3900864"/>
                <a:gd name="connsiteY6" fmla="*/ 1216324 h 1216324"/>
                <a:gd name="connsiteX7" fmla="*/ 0 w 3900864"/>
                <a:gd name="connsiteY7" fmla="*/ 1094692 h 1216324"/>
                <a:gd name="connsiteX8" fmla="*/ 0 w 3900864"/>
                <a:gd name="connsiteY8" fmla="*/ 121632 h 121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0864" h="1216324">
                  <a:moveTo>
                    <a:pt x="0" y="121632"/>
                  </a:moveTo>
                  <a:cubicBezTo>
                    <a:pt x="0" y="54457"/>
                    <a:pt x="54457" y="0"/>
                    <a:pt x="121632" y="0"/>
                  </a:cubicBezTo>
                  <a:lnTo>
                    <a:pt x="3779232" y="0"/>
                  </a:lnTo>
                  <a:cubicBezTo>
                    <a:pt x="3846407" y="0"/>
                    <a:pt x="3900864" y="54457"/>
                    <a:pt x="3900864" y="121632"/>
                  </a:cubicBezTo>
                  <a:lnTo>
                    <a:pt x="3900864" y="1094692"/>
                  </a:lnTo>
                  <a:cubicBezTo>
                    <a:pt x="3900864" y="1161867"/>
                    <a:pt x="3846407" y="1216324"/>
                    <a:pt x="3779232" y="1216324"/>
                  </a:cubicBezTo>
                  <a:lnTo>
                    <a:pt x="121632" y="1216324"/>
                  </a:lnTo>
                  <a:cubicBezTo>
                    <a:pt x="54457" y="1216324"/>
                    <a:pt x="0" y="1161867"/>
                    <a:pt x="0" y="1094692"/>
                  </a:cubicBezTo>
                  <a:lnTo>
                    <a:pt x="0" y="12163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6115" tIns="146115" rIns="1280920" bIns="146115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900" kern="1200" dirty="0"/>
                <a:t>调用</a:t>
              </a:r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3248276" y="2613068"/>
              <a:ext cx="790610" cy="790610"/>
            </a:xfrm>
            <a:custGeom>
              <a:avLst/>
              <a:gdLst>
                <a:gd name="connsiteX0" fmla="*/ 0 w 790610"/>
                <a:gd name="connsiteY0" fmla="*/ 434836 h 790610"/>
                <a:gd name="connsiteX1" fmla="*/ 177887 w 790610"/>
                <a:gd name="connsiteY1" fmla="*/ 434836 h 790610"/>
                <a:gd name="connsiteX2" fmla="*/ 177887 w 790610"/>
                <a:gd name="connsiteY2" fmla="*/ 0 h 790610"/>
                <a:gd name="connsiteX3" fmla="*/ 612723 w 790610"/>
                <a:gd name="connsiteY3" fmla="*/ 0 h 790610"/>
                <a:gd name="connsiteX4" fmla="*/ 612723 w 790610"/>
                <a:gd name="connsiteY4" fmla="*/ 434836 h 790610"/>
                <a:gd name="connsiteX5" fmla="*/ 790610 w 790610"/>
                <a:gd name="connsiteY5" fmla="*/ 434836 h 790610"/>
                <a:gd name="connsiteX6" fmla="*/ 395305 w 790610"/>
                <a:gd name="connsiteY6" fmla="*/ 790610 h 790610"/>
                <a:gd name="connsiteX7" fmla="*/ 0 w 790610"/>
                <a:gd name="connsiteY7" fmla="*/ 434836 h 79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610" h="790610">
                  <a:moveTo>
                    <a:pt x="0" y="434836"/>
                  </a:moveTo>
                  <a:lnTo>
                    <a:pt x="177887" y="434836"/>
                  </a:lnTo>
                  <a:lnTo>
                    <a:pt x="177887" y="0"/>
                  </a:lnTo>
                  <a:lnTo>
                    <a:pt x="612723" y="0"/>
                  </a:lnTo>
                  <a:lnTo>
                    <a:pt x="612723" y="434836"/>
                  </a:lnTo>
                  <a:lnTo>
                    <a:pt x="790610" y="434836"/>
                  </a:lnTo>
                  <a:lnTo>
                    <a:pt x="395305" y="790610"/>
                  </a:lnTo>
                  <a:lnTo>
                    <a:pt x="0" y="434836"/>
                  </a:lnTo>
                  <a:close/>
                </a:path>
              </a:pathLst>
            </a:custGeom>
          </p:spPr>
          <p:style>
            <a:ln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607" tIns="45720" rIns="223607" bIns="241396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600" kern="1200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3592470" y="4024004"/>
              <a:ext cx="790610" cy="790610"/>
            </a:xfrm>
            <a:custGeom>
              <a:avLst/>
              <a:gdLst>
                <a:gd name="connsiteX0" fmla="*/ 0 w 790610"/>
                <a:gd name="connsiteY0" fmla="*/ 434836 h 790610"/>
                <a:gd name="connsiteX1" fmla="*/ 177887 w 790610"/>
                <a:gd name="connsiteY1" fmla="*/ 434836 h 790610"/>
                <a:gd name="connsiteX2" fmla="*/ 177887 w 790610"/>
                <a:gd name="connsiteY2" fmla="*/ 0 h 790610"/>
                <a:gd name="connsiteX3" fmla="*/ 612723 w 790610"/>
                <a:gd name="connsiteY3" fmla="*/ 0 h 790610"/>
                <a:gd name="connsiteX4" fmla="*/ 612723 w 790610"/>
                <a:gd name="connsiteY4" fmla="*/ 434836 h 790610"/>
                <a:gd name="connsiteX5" fmla="*/ 790610 w 790610"/>
                <a:gd name="connsiteY5" fmla="*/ 434836 h 790610"/>
                <a:gd name="connsiteX6" fmla="*/ 395305 w 790610"/>
                <a:gd name="connsiteY6" fmla="*/ 790610 h 790610"/>
                <a:gd name="connsiteX7" fmla="*/ 0 w 790610"/>
                <a:gd name="connsiteY7" fmla="*/ 434836 h 79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610" h="790610">
                  <a:moveTo>
                    <a:pt x="0" y="434836"/>
                  </a:moveTo>
                  <a:lnTo>
                    <a:pt x="177887" y="434836"/>
                  </a:lnTo>
                  <a:lnTo>
                    <a:pt x="177887" y="0"/>
                  </a:lnTo>
                  <a:lnTo>
                    <a:pt x="612723" y="0"/>
                  </a:lnTo>
                  <a:lnTo>
                    <a:pt x="612723" y="434836"/>
                  </a:lnTo>
                  <a:lnTo>
                    <a:pt x="790610" y="434836"/>
                  </a:lnTo>
                  <a:lnTo>
                    <a:pt x="395305" y="790610"/>
                  </a:lnTo>
                  <a:lnTo>
                    <a:pt x="0" y="434836"/>
                  </a:lnTo>
                  <a:close/>
                </a:path>
              </a:pathLst>
            </a:custGeom>
          </p:spPr>
          <p:style>
            <a:ln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607" tIns="45720" rIns="223607" bIns="241396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600" kern="1200"/>
            </a:p>
          </p:txBody>
        </p:sp>
      </p:grpSp>
      <p:sp>
        <p:nvSpPr>
          <p:cNvPr id="9" name="矩形 8"/>
          <p:cNvSpPr/>
          <p:nvPr/>
        </p:nvSpPr>
        <p:spPr>
          <a:xfrm>
            <a:off x="80513" y="6123542"/>
            <a:ext cx="5411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函数要先申明再调用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552" y="1794202"/>
            <a:ext cx="3397425" cy="30989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0447" y="5145111"/>
            <a:ext cx="3943553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6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687</Words>
  <Application>Microsoft Office PowerPoint</Application>
  <PresentationFormat>全屏显示(4:3)</PresentationFormat>
  <Paragraphs>115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等线</vt:lpstr>
      <vt:lpstr>楷体_GB2312</vt:lpstr>
      <vt:lpstr>宋体</vt:lpstr>
      <vt:lpstr>微软雅黑</vt:lpstr>
      <vt:lpstr>Arial</vt:lpstr>
      <vt:lpstr>Calibri</vt:lpstr>
      <vt:lpstr>Cambria Math</vt:lpstr>
      <vt:lpstr>Consolas</vt:lpstr>
      <vt:lpstr>Times New Roman</vt:lpstr>
      <vt:lpstr>Verdana</vt:lpstr>
      <vt:lpstr>Wingdings</vt:lpstr>
      <vt:lpstr>Wingdings 2</vt:lpstr>
      <vt:lpstr>Wingdings 3</vt:lpstr>
      <vt:lpstr>Office Theme</vt:lpstr>
      <vt:lpstr>函数</vt:lpstr>
      <vt:lpstr>115.28.80.81  </vt:lpstr>
      <vt:lpstr> y=f(x) 数学函数</vt:lpstr>
      <vt:lpstr>计算机函数</vt:lpstr>
      <vt:lpstr>计算机函数</vt:lpstr>
      <vt:lpstr>PowerPoint 演示文稿</vt:lpstr>
      <vt:lpstr>当一个程序想干的活大小不同时整个程序写起来就不同</vt:lpstr>
      <vt:lpstr>模块化程序设计 </vt:lpstr>
      <vt:lpstr>函数的使用</vt:lpstr>
      <vt:lpstr>函数的定义</vt:lpstr>
      <vt:lpstr>PowerPoint 演示文稿</vt:lpstr>
      <vt:lpstr>无参函数    无返回值函数</vt:lpstr>
      <vt:lpstr>啥活也能干</vt:lpstr>
      <vt:lpstr>函数调用时的参数传递</vt:lpstr>
      <vt:lpstr>函数的调用</vt:lpstr>
      <vt:lpstr>函数调用时不改变实参的值</vt:lpstr>
      <vt:lpstr>PowerPoint 演示文稿</vt:lpstr>
      <vt:lpstr>PowerPoint 演示文稿</vt:lpstr>
      <vt:lpstr>局部变量和全局变量</vt:lpstr>
      <vt:lpstr>在函数内通过全局变量改变主函数内变量</vt:lpstr>
      <vt:lpstr>PowerPoint 演示文稿</vt:lpstr>
      <vt:lpstr>自己定义函数的优先级 比头文件优先级大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郝梓笑</dc:creator>
  <cp:lastModifiedBy>郝梓笑</cp:lastModifiedBy>
  <cp:revision>23</cp:revision>
  <dcterms:created xsi:type="dcterms:W3CDTF">2016-10-12T07:49:28Z</dcterms:created>
  <dcterms:modified xsi:type="dcterms:W3CDTF">2016-10-28T14:43:53Z</dcterms:modified>
</cp:coreProperties>
</file>