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60" r:id="rId12"/>
    <p:sldId id="259" r:id="rId13"/>
    <p:sldId id="299" r:id="rId14"/>
    <p:sldId id="300" r:id="rId15"/>
    <p:sldId id="301" r:id="rId16"/>
    <p:sldId id="303" r:id="rId17"/>
    <p:sldId id="304" r:id="rId18"/>
    <p:sldId id="305" r:id="rId19"/>
    <p:sldId id="306" r:id="rId20"/>
    <p:sldId id="307" r:id="rId21"/>
    <p:sldId id="309" r:id="rId22"/>
    <p:sldId id="261" r:id="rId23"/>
    <p:sldId id="310" r:id="rId24"/>
    <p:sldId id="26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F7FE8-722A-469E-B8A7-15DE5435C533}" type="datetimeFigureOut">
              <a:rPr lang="zh-CN" altLang="en-US" smtClean="0"/>
              <a:t>2016/10/16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68919-8F58-4D3F-B8D9-648286101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1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5DFF84-055D-470E-BC1F-ADFF5A1A230A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547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3F7-87A9-4EAA-B112-1242EBAB3A0C}" type="datetimeFigureOut">
              <a:rPr lang="zh-CN" altLang="en-US" smtClean="0"/>
              <a:t>2016/10/16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876-5221-4699-9B8D-12396D373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1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3F7-87A9-4EAA-B112-1242EBAB3A0C}" type="datetimeFigureOut">
              <a:rPr lang="zh-CN" altLang="en-US" smtClean="0"/>
              <a:t>2016/10/16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876-5221-4699-9B8D-12396D373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3F7-87A9-4EAA-B112-1242EBAB3A0C}" type="datetimeFigureOut">
              <a:rPr lang="zh-CN" altLang="en-US" smtClean="0"/>
              <a:t>2016/10/16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876-5221-4699-9B8D-12396D373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3F7-87A9-4EAA-B112-1242EBAB3A0C}" type="datetimeFigureOut">
              <a:rPr lang="zh-CN" altLang="en-US" smtClean="0"/>
              <a:t>2016/10/16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876-5221-4699-9B8D-12396D373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3F7-87A9-4EAA-B112-1242EBAB3A0C}" type="datetimeFigureOut">
              <a:rPr lang="zh-CN" altLang="en-US" smtClean="0"/>
              <a:t>2016/10/16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876-5221-4699-9B8D-12396D373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8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3F7-87A9-4EAA-B112-1242EBAB3A0C}" type="datetimeFigureOut">
              <a:rPr lang="zh-CN" altLang="en-US" smtClean="0"/>
              <a:t>2016/10/16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876-5221-4699-9B8D-12396D373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3F7-87A9-4EAA-B112-1242EBAB3A0C}" type="datetimeFigureOut">
              <a:rPr lang="zh-CN" altLang="en-US" smtClean="0"/>
              <a:t>2016/10/16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876-5221-4699-9B8D-12396D373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7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3F7-87A9-4EAA-B112-1242EBAB3A0C}" type="datetimeFigureOut">
              <a:rPr lang="zh-CN" altLang="en-US" smtClean="0"/>
              <a:t>2016/10/16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876-5221-4699-9B8D-12396D373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7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3F7-87A9-4EAA-B112-1242EBAB3A0C}" type="datetimeFigureOut">
              <a:rPr lang="zh-CN" altLang="en-US" smtClean="0"/>
              <a:t>2016/10/16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876-5221-4699-9B8D-12396D373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3F7-87A9-4EAA-B112-1242EBAB3A0C}" type="datetimeFigureOut">
              <a:rPr lang="zh-CN" altLang="en-US" smtClean="0"/>
              <a:t>2016/10/16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876-5221-4699-9B8D-12396D373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3F7-87A9-4EAA-B112-1242EBAB3A0C}" type="datetimeFigureOut">
              <a:rPr lang="zh-CN" altLang="en-US" smtClean="0"/>
              <a:t>2016/10/16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876-5221-4699-9B8D-12396D373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1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A3F7-87A9-4EAA-B112-1242EBAB3A0C}" type="datetimeFigureOut">
              <a:rPr lang="zh-CN" altLang="en-US" smtClean="0"/>
              <a:t>2016/10/16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0876-5221-4699-9B8D-12396D373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1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C\TC.EXE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D:\TC\TC.EX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file:///D:\TC\TC.EXE" TargetMode="External"/><Relationship Id="rId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435" y="1001593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8800">
                <a:latin typeface="Consolas" panose="020B0609020204030204" pitchFamily="49" charset="0"/>
                <a:ea typeface="微软雅黑" panose="020B0503020204020204" pitchFamily="34" charset="-122"/>
              </a:rPr>
              <a:t>指针</a:t>
            </a:r>
            <a:endParaRPr lang="zh-CN" altLang="en-US" sz="8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29625" y="5151089"/>
            <a:ext cx="4156019" cy="627489"/>
            <a:chOff x="2315881" y="5266108"/>
            <a:chExt cx="4156019" cy="627489"/>
          </a:xfrm>
        </p:grpSpPr>
        <p:sp>
          <p:nvSpPr>
            <p:cNvPr id="6" name="矩形 5"/>
            <p:cNvSpPr/>
            <p:nvPr/>
          </p:nvSpPr>
          <p:spPr>
            <a:xfrm>
              <a:off x="2943370" y="5395187"/>
              <a:ext cx="35285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Consolas" panose="020B0609020204030204" pitchFamily="49" charset="0"/>
                  <a:ea typeface="微软雅黑" panose="020B0503020204020204" pitchFamily="34" charset="-122"/>
                </a:rPr>
                <a:t>中北大学 </a:t>
              </a:r>
              <a:r>
                <a:rPr lang="en-US" altLang="zh-CN" dirty="0">
                  <a:latin typeface="Consolas" panose="020B0609020204030204" pitchFamily="49" charset="0"/>
                  <a:ea typeface="微软雅黑" panose="020B0503020204020204" pitchFamily="34" charset="-122"/>
                </a:rPr>
                <a:t>ACM-ICPC </a:t>
              </a:r>
              <a:r>
                <a:rPr lang="zh-CN" altLang="en-US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创新实验室</a:t>
              </a:r>
              <a:endParaRPr lang="zh-CN" altLang="en-US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881" y="5266108"/>
              <a:ext cx="627489" cy="627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2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42938" y="1355725"/>
            <a:ext cx="3454400" cy="2320925"/>
          </a:xfrm>
          <a:prstGeom prst="rect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例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main( 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{   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*p;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*p=</a:t>
            </a:r>
            <a:r>
              <a:rPr kumimoji="1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(“%d”,*p);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}</a:t>
            </a:r>
          </a:p>
        </p:txBody>
      </p:sp>
      <p:sp>
        <p:nvSpPr>
          <p:cNvPr id="102406" name="AutoShape 6"/>
          <p:cNvSpPr>
            <a:spLocks noChangeArrowheads="1"/>
          </p:cNvSpPr>
          <p:nvPr/>
        </p:nvSpPr>
        <p:spPr bwMode="auto">
          <a:xfrm>
            <a:off x="1100138" y="2984500"/>
            <a:ext cx="2000250" cy="820738"/>
          </a:xfrm>
          <a:prstGeom prst="irregularSeal2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危险！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657225" y="4129088"/>
            <a:ext cx="3454400" cy="2686050"/>
          </a:xfrm>
          <a:prstGeom prst="rect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main( 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{    int   i=10,k;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int   *p;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p=&amp;k;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*p=i;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printf(“%d”,*p);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}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1755775" y="534988"/>
            <a:ext cx="399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指针变量必须</a:t>
            </a:r>
            <a:r>
              <a:rPr kumimoji="1" lang="zh-CN" altLang="en-US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先赋值</a:t>
            </a:r>
            <a:r>
              <a:rPr kumimoji="1" lang="en-US" altLang="zh-CN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kumimoji="1" lang="zh-CN" altLang="en-US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再使用</a:t>
            </a:r>
            <a:endParaRPr kumimoji="1" lang="zh-CN" altLang="en-US" sz="280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2450" name="Group 50"/>
          <p:cNvGrpSpPr>
            <a:grpSpLocks/>
          </p:cNvGrpSpPr>
          <p:nvPr/>
        </p:nvGrpSpPr>
        <p:grpSpPr bwMode="auto">
          <a:xfrm>
            <a:off x="4603750" y="1317625"/>
            <a:ext cx="4270375" cy="4625975"/>
            <a:chOff x="2753" y="830"/>
            <a:chExt cx="2690" cy="2914"/>
          </a:xfrm>
        </p:grpSpPr>
        <p:sp>
          <p:nvSpPr>
            <p:cNvPr id="24584" name="Freeform 14"/>
            <p:cNvSpPr>
              <a:spLocks/>
            </p:cNvSpPr>
            <p:nvPr/>
          </p:nvSpPr>
          <p:spPr bwMode="auto">
            <a:xfrm>
              <a:off x="3184" y="3388"/>
              <a:ext cx="1211" cy="356"/>
            </a:xfrm>
            <a:custGeom>
              <a:avLst/>
              <a:gdLst>
                <a:gd name="T0" fmla="*/ 0 w 1211"/>
                <a:gd name="T1" fmla="*/ 99 h 456"/>
                <a:gd name="T2" fmla="*/ 500 w 1211"/>
                <a:gd name="T3" fmla="*/ 25 h 456"/>
                <a:gd name="T4" fmla="*/ 1089 w 1211"/>
                <a:gd name="T5" fmla="*/ 249 h 456"/>
                <a:gd name="T6" fmla="*/ 1211 w 1211"/>
                <a:gd name="T7" fmla="*/ 201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5" name="Freeform 15"/>
            <p:cNvSpPr>
              <a:spLocks/>
            </p:cNvSpPr>
            <p:nvPr/>
          </p:nvSpPr>
          <p:spPr bwMode="auto">
            <a:xfrm>
              <a:off x="3185" y="304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Rectangle 16"/>
            <p:cNvSpPr>
              <a:spLocks noChangeArrowheads="1"/>
            </p:cNvSpPr>
            <p:nvPr/>
          </p:nvSpPr>
          <p:spPr bwMode="auto">
            <a:xfrm>
              <a:off x="3184" y="83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1" lang="zh-CN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Line 17"/>
            <p:cNvSpPr>
              <a:spLocks noChangeShapeType="1"/>
            </p:cNvSpPr>
            <p:nvPr/>
          </p:nvSpPr>
          <p:spPr bwMode="auto">
            <a:xfrm>
              <a:off x="3196" y="1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18"/>
            <p:cNvSpPr>
              <a:spLocks noChangeShapeType="1"/>
            </p:cNvSpPr>
            <p:nvPr/>
          </p:nvSpPr>
          <p:spPr bwMode="auto">
            <a:xfrm>
              <a:off x="3196" y="15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19"/>
            <p:cNvSpPr>
              <a:spLocks noChangeShapeType="1"/>
            </p:cNvSpPr>
            <p:nvPr/>
          </p:nvSpPr>
          <p:spPr bwMode="auto">
            <a:xfrm>
              <a:off x="3196" y="175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20"/>
            <p:cNvSpPr>
              <a:spLocks noChangeShapeType="1"/>
            </p:cNvSpPr>
            <p:nvPr/>
          </p:nvSpPr>
          <p:spPr bwMode="auto">
            <a:xfrm>
              <a:off x="3196" y="201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21"/>
            <p:cNvSpPr>
              <a:spLocks noChangeShapeType="1"/>
            </p:cNvSpPr>
            <p:nvPr/>
          </p:nvSpPr>
          <p:spPr bwMode="auto">
            <a:xfrm>
              <a:off x="3184" y="227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Line 22"/>
            <p:cNvSpPr>
              <a:spLocks noChangeShapeType="1"/>
            </p:cNvSpPr>
            <p:nvPr/>
          </p:nvSpPr>
          <p:spPr bwMode="auto">
            <a:xfrm>
              <a:off x="3196" y="281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23"/>
            <p:cNvSpPr>
              <a:spLocks noChangeShapeType="1"/>
            </p:cNvSpPr>
            <p:nvPr/>
          </p:nvSpPr>
          <p:spPr bwMode="auto">
            <a:xfrm>
              <a:off x="3184" y="305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24"/>
            <p:cNvSpPr>
              <a:spLocks noChangeShapeType="1"/>
            </p:cNvSpPr>
            <p:nvPr/>
          </p:nvSpPr>
          <p:spPr bwMode="auto">
            <a:xfrm>
              <a:off x="4395" y="305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Text Box 25"/>
            <p:cNvSpPr txBox="1">
              <a:spLocks noChangeArrowheads="1"/>
            </p:cNvSpPr>
            <p:nvPr/>
          </p:nvSpPr>
          <p:spPr bwMode="auto">
            <a:xfrm>
              <a:off x="3675" y="888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24596" name="Text Box 26"/>
            <p:cNvSpPr txBox="1">
              <a:spLocks noChangeArrowheads="1"/>
            </p:cNvSpPr>
            <p:nvPr/>
          </p:nvSpPr>
          <p:spPr bwMode="auto">
            <a:xfrm>
              <a:off x="3674" y="3093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24597" name="Text Box 27"/>
            <p:cNvSpPr txBox="1">
              <a:spLocks noChangeArrowheads="1"/>
            </p:cNvSpPr>
            <p:nvPr/>
          </p:nvSpPr>
          <p:spPr bwMode="auto">
            <a:xfrm>
              <a:off x="2753" y="115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24598" name="Text Box 28"/>
            <p:cNvSpPr txBox="1">
              <a:spLocks noChangeArrowheads="1"/>
            </p:cNvSpPr>
            <p:nvPr/>
          </p:nvSpPr>
          <p:spPr bwMode="auto">
            <a:xfrm>
              <a:off x="2753" y="212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</a:p>
          </p:txBody>
        </p:sp>
        <p:sp>
          <p:nvSpPr>
            <p:cNvPr id="24599" name="Text Box 29"/>
            <p:cNvSpPr txBox="1">
              <a:spLocks noChangeArrowheads="1"/>
            </p:cNvSpPr>
            <p:nvPr/>
          </p:nvSpPr>
          <p:spPr bwMode="auto">
            <a:xfrm>
              <a:off x="2753" y="261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2006</a:t>
              </a:r>
            </a:p>
          </p:txBody>
        </p:sp>
        <p:sp>
          <p:nvSpPr>
            <p:cNvPr id="24600" name="Text Box 30"/>
            <p:cNvSpPr txBox="1">
              <a:spLocks noChangeArrowheads="1"/>
            </p:cNvSpPr>
            <p:nvPr/>
          </p:nvSpPr>
          <p:spPr bwMode="auto">
            <a:xfrm>
              <a:off x="2753" y="23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2005</a:t>
              </a:r>
            </a:p>
          </p:txBody>
        </p:sp>
        <p:sp>
          <p:nvSpPr>
            <p:cNvPr id="24601" name="Line 31"/>
            <p:cNvSpPr>
              <a:spLocks noChangeShapeType="1"/>
            </p:cNvSpPr>
            <p:nvPr/>
          </p:nvSpPr>
          <p:spPr bwMode="auto">
            <a:xfrm>
              <a:off x="3196" y="253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32"/>
            <p:cNvSpPr>
              <a:spLocks noChangeShapeType="1"/>
            </p:cNvSpPr>
            <p:nvPr/>
          </p:nvSpPr>
          <p:spPr bwMode="auto">
            <a:xfrm flipH="1">
              <a:off x="4385" y="1272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Text Box 33"/>
            <p:cNvSpPr txBox="1">
              <a:spLocks noChangeArrowheads="1"/>
            </p:cNvSpPr>
            <p:nvPr/>
          </p:nvSpPr>
          <p:spPr bwMode="auto">
            <a:xfrm>
              <a:off x="4567" y="1118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整型变量</a:t>
              </a:r>
              <a:r>
                <a:rPr kumimoji="1" lang="en-US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4" name="Text Box 34"/>
            <p:cNvSpPr txBox="1">
              <a:spLocks noChangeArrowheads="1"/>
            </p:cNvSpPr>
            <p:nvPr/>
          </p:nvSpPr>
          <p:spPr bwMode="auto">
            <a:xfrm>
              <a:off x="3585" y="138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4605" name="Line 35"/>
            <p:cNvSpPr>
              <a:spLocks noChangeShapeType="1"/>
            </p:cNvSpPr>
            <p:nvPr/>
          </p:nvSpPr>
          <p:spPr bwMode="auto">
            <a:xfrm flipH="1">
              <a:off x="4409" y="2268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Text Box 36"/>
            <p:cNvSpPr txBox="1">
              <a:spLocks noChangeArrowheads="1"/>
            </p:cNvSpPr>
            <p:nvPr/>
          </p:nvSpPr>
          <p:spPr bwMode="auto">
            <a:xfrm>
              <a:off x="4591" y="2114"/>
              <a:ext cx="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指针变量</a:t>
              </a:r>
              <a:r>
                <a:rPr kumimoji="1" lang="en-US" altLang="zh-CN" b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000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7" name="Text Box 37"/>
            <p:cNvSpPr txBox="1">
              <a:spLocks noChangeArrowheads="1"/>
            </p:cNvSpPr>
            <p:nvPr/>
          </p:nvSpPr>
          <p:spPr bwMode="auto">
            <a:xfrm>
              <a:off x="2753" y="140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2001</a:t>
              </a:r>
            </a:p>
          </p:txBody>
        </p:sp>
        <p:sp>
          <p:nvSpPr>
            <p:cNvPr id="24608" name="Text Box 38"/>
            <p:cNvSpPr txBox="1">
              <a:spLocks noChangeArrowheads="1"/>
            </p:cNvSpPr>
            <p:nvPr/>
          </p:nvSpPr>
          <p:spPr bwMode="auto">
            <a:xfrm>
              <a:off x="2753" y="164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</a:p>
          </p:txBody>
        </p:sp>
        <p:sp>
          <p:nvSpPr>
            <p:cNvPr id="24609" name="Text Box 39"/>
            <p:cNvSpPr txBox="1">
              <a:spLocks noChangeArrowheads="1"/>
            </p:cNvSpPr>
            <p:nvPr/>
          </p:nvSpPr>
          <p:spPr bwMode="auto">
            <a:xfrm>
              <a:off x="2753" y="188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2003</a:t>
              </a:r>
            </a:p>
          </p:txBody>
        </p:sp>
        <p:sp>
          <p:nvSpPr>
            <p:cNvPr id="24610" name="Text Box 41"/>
            <p:cNvSpPr txBox="1">
              <a:spLocks noChangeArrowheads="1"/>
            </p:cNvSpPr>
            <p:nvPr/>
          </p:nvSpPr>
          <p:spPr bwMode="auto">
            <a:xfrm>
              <a:off x="3557" y="240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随机</a:t>
              </a:r>
              <a:endParaRPr kumimoji="1"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1" name="AutoShape 45"/>
            <p:cNvSpPr>
              <a:spLocks noChangeArrowheads="1"/>
            </p:cNvSpPr>
            <p:nvPr/>
          </p:nvSpPr>
          <p:spPr bwMode="auto">
            <a:xfrm>
              <a:off x="3404" y="2280"/>
              <a:ext cx="756" cy="528"/>
            </a:xfrm>
            <a:prstGeom prst="irregularSeal1">
              <a:avLst/>
            </a:prstGeom>
            <a:noFill/>
            <a:ln w="38100">
              <a:solidFill>
                <a:srgbClr val="FF3300"/>
              </a:solidFill>
              <a:miter lim="800000"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zh-CN" b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458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87FCFD-8851-42A3-AFDD-9A95CE966EFD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67" y="0"/>
            <a:ext cx="1282766" cy="3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 autoUpdateAnimBg="0"/>
      <p:bldP spid="102406" grpId="0" animBg="1" autoUpdateAnimBg="0"/>
      <p:bldP spid="102408" grpId="0" animBg="1" autoUpdateAnimBg="0"/>
      <p:bldP spid="10241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577" y="1074738"/>
            <a:ext cx="3422650" cy="383540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不同的变量在内存中的地址是随机的 不是连续的</a:t>
            </a:r>
            <a:br>
              <a:rPr lang="en-US" altLang="zh-CN" sz="3200" dirty="0"/>
            </a:br>
            <a:r>
              <a:rPr lang="zh-CN" altLang="en-US" sz="3200" dirty="0"/>
              <a:t>或者说即使你知道是连续的，也不可以通过加减地址的值来调用不同的变量</a:t>
            </a:r>
            <a:br>
              <a:rPr lang="en-US" altLang="zh-CN" sz="3200" dirty="0"/>
            </a:br>
            <a:endParaRPr lang="zh-CN" altLang="en-US" sz="3200" dirty="0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03751" y="1317625"/>
            <a:ext cx="3700463" cy="4625975"/>
            <a:chOff x="2753" y="830"/>
            <a:chExt cx="2331" cy="2914"/>
          </a:xfrm>
        </p:grpSpPr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3184" y="3388"/>
              <a:ext cx="1211" cy="356"/>
            </a:xfrm>
            <a:custGeom>
              <a:avLst/>
              <a:gdLst>
                <a:gd name="T0" fmla="*/ 0 w 1211"/>
                <a:gd name="T1" fmla="*/ 99 h 456"/>
                <a:gd name="T2" fmla="*/ 500 w 1211"/>
                <a:gd name="T3" fmla="*/ 25 h 456"/>
                <a:gd name="T4" fmla="*/ 1089 w 1211"/>
                <a:gd name="T5" fmla="*/ 249 h 456"/>
                <a:gd name="T6" fmla="*/ 1211 w 1211"/>
                <a:gd name="T7" fmla="*/ 201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3185" y="304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184" y="83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1" lang="zh-CN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3196" y="12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3196" y="152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3196" y="175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3196" y="201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184" y="227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3196" y="281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3184" y="305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4395" y="305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3675" y="888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3674" y="3093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2753" y="115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2753" y="212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2753" y="261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2006</a:t>
              </a: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2753" y="23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2005</a:t>
              </a:r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196" y="253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H="1">
              <a:off x="4385" y="1272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4567" y="1118"/>
              <a:ext cx="4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变量</a:t>
              </a:r>
              <a:r>
                <a:rPr kumimoji="1" lang="en-US" altLang="zh-CN" b="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3585" y="138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 flipH="1">
              <a:off x="4409" y="2268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4591" y="2114"/>
              <a:ext cx="4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变量</a:t>
              </a:r>
              <a:r>
                <a:rPr kumimoji="1" lang="en-US" altLang="zh-CN" b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kumimoji="1" lang="en-US" altLang="zh-CN" sz="20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2753" y="140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2001</a:t>
              </a:r>
            </a:p>
          </p:txBody>
        </p:sp>
        <p:sp>
          <p:nvSpPr>
            <p:cNvPr id="30" name="Text Box 38"/>
            <p:cNvSpPr txBox="1">
              <a:spLocks noChangeArrowheads="1"/>
            </p:cNvSpPr>
            <p:nvPr/>
          </p:nvSpPr>
          <p:spPr bwMode="auto">
            <a:xfrm>
              <a:off x="2753" y="164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2753" y="188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2003</a:t>
              </a: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3636" y="2405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kumimoji="1"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80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614486"/>
            <a:ext cx="7886700" cy="1325563"/>
          </a:xfrm>
        </p:spPr>
        <p:txBody>
          <a:bodyPr/>
          <a:lstStyle/>
          <a:p>
            <a:pPr algn="ctr"/>
            <a:r>
              <a:rPr lang="zh-CN" altLang="en-US" sz="6600" dirty="0"/>
              <a:t>但是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940049"/>
            <a:ext cx="7886700" cy="3236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dirty="0"/>
              <a:t>数组可以</a:t>
            </a:r>
          </a:p>
        </p:txBody>
      </p:sp>
    </p:spTree>
    <p:extLst>
      <p:ext uri="{BB962C8B-B14F-4D97-AF65-F5344CB8AC3E}">
        <p14:creationId xmlns:p14="http://schemas.microsoft.com/office/powerpoint/2010/main" val="2765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03325" y="280988"/>
            <a:ext cx="7269163" cy="1139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指针与数组</a:t>
            </a:r>
          </a:p>
          <a:p>
            <a:pPr lvl="1" eaLnBrk="1" hangingPunct="1"/>
            <a:r>
              <a:rPr lang="zh-CN" altLang="en-US" sz="2400" dirty="0"/>
              <a:t>指向数组元素的指针变量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25538" y="1494304"/>
            <a:ext cx="459132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例   </a:t>
            </a:r>
            <a:r>
              <a:rPr kumimoji="1"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a[10];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*p;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p=&amp;array[0];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//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kumimoji="1" lang="en-US" altLang="zh-CN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p=array;</a:t>
            </a:r>
            <a:endParaRPr kumimoji="1" lang="en-US" altLang="zh-CN" b="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或   </a:t>
            </a:r>
            <a:r>
              <a:rPr kumimoji="1"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*p=&amp;a[0];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或  </a:t>
            </a:r>
            <a:r>
              <a:rPr kumimoji="1"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*p=a;</a:t>
            </a:r>
            <a:endParaRPr kumimoji="1"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581" name="Group 77"/>
          <p:cNvGrpSpPr>
            <a:grpSpLocks/>
          </p:cNvGrpSpPr>
          <p:nvPr/>
        </p:nvGrpSpPr>
        <p:grpSpPr bwMode="auto">
          <a:xfrm>
            <a:off x="5730875" y="571500"/>
            <a:ext cx="3413125" cy="3771900"/>
            <a:chOff x="3295" y="492"/>
            <a:chExt cx="2150" cy="2376"/>
          </a:xfrm>
        </p:grpSpPr>
        <p:grpSp>
          <p:nvGrpSpPr>
            <p:cNvPr id="34823" name="Group 70"/>
            <p:cNvGrpSpPr>
              <a:grpSpLocks/>
            </p:cNvGrpSpPr>
            <p:nvPr/>
          </p:nvGrpSpPr>
          <p:grpSpPr bwMode="auto">
            <a:xfrm>
              <a:off x="3451" y="492"/>
              <a:ext cx="1613" cy="2376"/>
              <a:chOff x="3451" y="492"/>
              <a:chExt cx="1613" cy="2376"/>
            </a:xfrm>
          </p:grpSpPr>
          <p:grpSp>
            <p:nvGrpSpPr>
              <p:cNvPr id="34829" name="Group 59"/>
              <p:cNvGrpSpPr>
                <a:grpSpLocks/>
              </p:cNvGrpSpPr>
              <p:nvPr/>
            </p:nvGrpSpPr>
            <p:grpSpPr bwMode="auto">
              <a:xfrm>
                <a:off x="4128" y="492"/>
                <a:ext cx="936" cy="2376"/>
                <a:chOff x="4032" y="444"/>
                <a:chExt cx="936" cy="2376"/>
              </a:xfrm>
            </p:grpSpPr>
            <p:sp>
              <p:nvSpPr>
                <p:cNvPr id="34852" name="AutoShape 8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b="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2000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b="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2004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b="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2008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b="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2012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b="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。。。</a:t>
                  </a:r>
                  <a:endParaRPr kumimoji="1" lang="en-US" altLang="zh-CN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b="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2036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zh-CN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4853" name="Line 9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4" name="Line 10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5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6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7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8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9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0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1" name="Line 48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30" name="Group 50"/>
              <p:cNvGrpSpPr>
                <a:grpSpLocks/>
              </p:cNvGrpSpPr>
              <p:nvPr/>
            </p:nvGrpSpPr>
            <p:grpSpPr bwMode="auto">
              <a:xfrm>
                <a:off x="4128" y="912"/>
                <a:ext cx="60" cy="1368"/>
                <a:chOff x="4032" y="864"/>
                <a:chExt cx="60" cy="1368"/>
              </a:xfrm>
            </p:grpSpPr>
            <p:sp>
              <p:nvSpPr>
                <p:cNvPr id="34845" name="Line 4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6" name="Line 4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7" name="Line 4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8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9" name="Line 4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0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1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31" name="Group 51"/>
              <p:cNvGrpSpPr>
                <a:grpSpLocks/>
              </p:cNvGrpSpPr>
              <p:nvPr/>
            </p:nvGrpSpPr>
            <p:grpSpPr bwMode="auto">
              <a:xfrm>
                <a:off x="4992" y="924"/>
                <a:ext cx="60" cy="1368"/>
                <a:chOff x="4032" y="864"/>
                <a:chExt cx="60" cy="1368"/>
              </a:xfrm>
            </p:grpSpPr>
            <p:sp>
              <p:nvSpPr>
                <p:cNvPr id="34838" name="Line 5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39" name="Line 5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0" name="Line 5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1" name="Line 5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2" name="Line 5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3" name="Line 5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4" name="Line 58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832" name="Text Box 61"/>
              <p:cNvSpPr txBox="1">
                <a:spLocks noChangeArrowheads="1"/>
              </p:cNvSpPr>
              <p:nvPr/>
            </p:nvSpPr>
            <p:spPr bwMode="auto">
              <a:xfrm>
                <a:off x="3603" y="754"/>
                <a:ext cx="42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 dirty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a[0]</a:t>
                </a:r>
              </a:p>
            </p:txBody>
          </p:sp>
          <p:sp>
            <p:nvSpPr>
              <p:cNvPr id="34833" name="Text Box 62"/>
              <p:cNvSpPr txBox="1">
                <a:spLocks noChangeArrowheads="1"/>
              </p:cNvSpPr>
              <p:nvPr/>
            </p:nvSpPr>
            <p:spPr bwMode="auto">
              <a:xfrm>
                <a:off x="3603" y="980"/>
                <a:ext cx="42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 dirty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a[1]</a:t>
                </a:r>
              </a:p>
            </p:txBody>
          </p:sp>
          <p:sp>
            <p:nvSpPr>
              <p:cNvPr id="34834" name="Text Box 63"/>
              <p:cNvSpPr txBox="1">
                <a:spLocks noChangeArrowheads="1"/>
              </p:cNvSpPr>
              <p:nvPr/>
            </p:nvSpPr>
            <p:spPr bwMode="auto">
              <a:xfrm>
                <a:off x="3603" y="1206"/>
                <a:ext cx="42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 dirty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a[2]</a:t>
                </a:r>
              </a:p>
            </p:txBody>
          </p:sp>
          <p:sp>
            <p:nvSpPr>
              <p:cNvPr id="34835" name="Text Box 64"/>
              <p:cNvSpPr txBox="1">
                <a:spLocks noChangeArrowheads="1"/>
              </p:cNvSpPr>
              <p:nvPr/>
            </p:nvSpPr>
            <p:spPr bwMode="auto">
              <a:xfrm>
                <a:off x="3603" y="1432"/>
                <a:ext cx="42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 dirty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a[3]</a:t>
                </a:r>
              </a:p>
            </p:txBody>
          </p:sp>
          <p:sp>
            <p:nvSpPr>
              <p:cNvPr id="34836" name="Text Box 67"/>
              <p:cNvSpPr txBox="1">
                <a:spLocks noChangeArrowheads="1"/>
              </p:cNvSpPr>
              <p:nvPr/>
            </p:nvSpPr>
            <p:spPr bwMode="auto">
              <a:xfrm>
                <a:off x="3451" y="1894"/>
                <a:ext cx="73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 dirty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a[9]</a:t>
                </a:r>
              </a:p>
            </p:txBody>
          </p:sp>
          <p:sp>
            <p:nvSpPr>
              <p:cNvPr id="34837" name="Text Box 68"/>
              <p:cNvSpPr txBox="1">
                <a:spLocks noChangeArrowheads="1"/>
              </p:cNvSpPr>
              <p:nvPr/>
            </p:nvSpPr>
            <p:spPr bwMode="auto">
              <a:xfrm>
                <a:off x="4448" y="1759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...</a:t>
                </a:r>
              </a:p>
            </p:txBody>
          </p:sp>
        </p:grpSp>
        <p:sp>
          <p:nvSpPr>
            <p:cNvPr id="34824" name="Text Box 71"/>
            <p:cNvSpPr txBox="1">
              <a:spLocks noChangeArrowheads="1"/>
            </p:cNvSpPr>
            <p:nvPr/>
          </p:nvSpPr>
          <p:spPr bwMode="auto">
            <a:xfrm>
              <a:off x="3295" y="2100"/>
              <a:ext cx="8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latin typeface="Times New Roman" panose="02020603050405020304" pitchFamily="18" charset="0"/>
                  <a:ea typeface="隶书" panose="02010509060101010101" pitchFamily="49" charset="-122"/>
                </a:rPr>
                <a:t>整型指针</a:t>
              </a:r>
              <a:r>
                <a:rPr kumimoji="1" lang="en-US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p</a:t>
              </a:r>
              <a:endParaRPr kumimoji="1" lang="en-US" altLang="zh-CN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4825" name="Text Box 73"/>
            <p:cNvSpPr txBox="1">
              <a:spLocks noChangeArrowheads="1"/>
            </p:cNvSpPr>
            <p:nvPr/>
          </p:nvSpPr>
          <p:spPr bwMode="auto">
            <a:xfrm>
              <a:off x="4324" y="2141"/>
              <a:ext cx="49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 dirty="0">
                  <a:solidFill>
                    <a:srgbClr val="3366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&amp;a[0]</a:t>
              </a:r>
              <a:endParaRPr kumimoji="1" lang="en-US" altLang="zh-CN" sz="2000" b="0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34826" name="Group 76"/>
            <p:cNvGrpSpPr>
              <a:grpSpLocks/>
            </p:cNvGrpSpPr>
            <p:nvPr/>
          </p:nvGrpSpPr>
          <p:grpSpPr bwMode="auto">
            <a:xfrm>
              <a:off x="5028" y="648"/>
              <a:ext cx="417" cy="288"/>
              <a:chOff x="5028" y="648"/>
              <a:chExt cx="417" cy="288"/>
            </a:xfrm>
          </p:grpSpPr>
          <p:sp>
            <p:nvSpPr>
              <p:cNvPr id="34827" name="Line 74"/>
              <p:cNvSpPr>
                <a:spLocks noChangeShapeType="1"/>
              </p:cNvSpPr>
              <p:nvPr/>
            </p:nvSpPr>
            <p:spPr bwMode="auto">
              <a:xfrm flipH="1">
                <a:off x="5028" y="804"/>
                <a:ext cx="26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28" name="Text Box 75"/>
              <p:cNvSpPr txBox="1">
                <a:spLocks noChangeArrowheads="1"/>
              </p:cNvSpPr>
              <p:nvPr/>
            </p:nvSpPr>
            <p:spPr bwMode="auto">
              <a:xfrm>
                <a:off x="5235" y="64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p</a:t>
                </a:r>
                <a:endParaRPr kumimoji="1" lang="en-US" altLang="zh-CN" b="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sp>
        <p:nvSpPr>
          <p:cNvPr id="21582" name="Rectangle 78"/>
          <p:cNvSpPr>
            <a:spLocks noChangeArrowheads="1"/>
          </p:cNvSpPr>
          <p:nvPr/>
        </p:nvSpPr>
        <p:spPr bwMode="auto">
          <a:xfrm>
            <a:off x="556697" y="3850611"/>
            <a:ext cx="5131831" cy="833178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数组名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是表示数组</a:t>
            </a:r>
            <a:r>
              <a:rPr kumimoji="1" lang="zh-CN" altLang="en-US" dirty="0">
                <a:solidFill>
                  <a:srgbClr val="3366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首地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址的</a:t>
            </a:r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地址常量</a:t>
            </a:r>
            <a:endParaRPr kumimoji="1"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数组相邻的元素的地址一定是相邻的</a:t>
            </a:r>
            <a:endParaRPr kumimoji="1"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48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5DE74E-D596-4E06-A745-C0D4523B9507}" type="slidenum">
              <a:rPr lang="en-US" altLang="zh-CN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9899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509" y="-12699"/>
            <a:ext cx="806491" cy="3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1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bldLvl="5" autoUpdateAnimBg="0"/>
      <p:bldP spid="21507" grpId="0" autoUpdateAnimBg="0"/>
      <p:bldP spid="2158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0" y="1352550"/>
            <a:ext cx="7251700" cy="307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b="1">
                <a:sym typeface="Symbol" panose="05050102010706020507" pitchFamily="18" charset="2"/>
              </a:rPr>
              <a:t>指针的运算</a:t>
            </a:r>
          </a:p>
          <a:p>
            <a:pPr lvl="2" eaLnBrk="1" hangingPunct="1"/>
            <a:r>
              <a:rPr lang="zh-CN" altLang="en-US" b="1">
                <a:sym typeface="Symbol" panose="05050102010706020507" pitchFamily="18" charset="2"/>
              </a:rPr>
              <a:t>指针变量的赋值运算</a:t>
            </a:r>
          </a:p>
          <a:p>
            <a:pPr lvl="3" eaLnBrk="1" hangingPunct="1"/>
            <a:r>
              <a:rPr lang="en-US" altLang="zh-CN" b="1">
                <a:sym typeface="Symbol" panose="05050102010706020507" pitchFamily="18" charset="2"/>
              </a:rPr>
              <a:t>p=&amp;a;             (</a:t>
            </a:r>
            <a:r>
              <a:rPr lang="zh-CN" altLang="zh-CN" b="1">
                <a:sym typeface="Symbol" panose="05050102010706020507" pitchFamily="18" charset="2"/>
              </a:rPr>
              <a:t>将变量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  <a:r>
              <a:rPr lang="zh-CN" altLang="zh-CN" b="1">
                <a:sym typeface="Symbol" panose="05050102010706020507" pitchFamily="18" charset="2"/>
              </a:rPr>
              <a:t>地址</a:t>
            </a:r>
            <a:r>
              <a:rPr lang="en-US" altLang="zh-CN" b="1">
                <a:sym typeface="Symbol" panose="05050102010706020507" pitchFamily="18" charset="2"/>
              </a:rPr>
              <a:t>p)</a:t>
            </a:r>
          </a:p>
          <a:p>
            <a:pPr lvl="3" eaLnBrk="1" hangingPunct="1"/>
            <a:r>
              <a:rPr lang="en-US" altLang="zh-CN" b="1">
                <a:sym typeface="Symbol" panose="05050102010706020507" pitchFamily="18" charset="2"/>
              </a:rPr>
              <a:t>p=array;          (</a:t>
            </a:r>
            <a:r>
              <a:rPr lang="zh-CN" altLang="zh-CN" b="1">
                <a:sym typeface="Symbol" panose="05050102010706020507" pitchFamily="18" charset="2"/>
              </a:rPr>
              <a:t>将数组</a:t>
            </a:r>
            <a:r>
              <a:rPr lang="en-US" altLang="zh-CN" b="1">
                <a:sym typeface="Symbol" panose="05050102010706020507" pitchFamily="18" charset="2"/>
              </a:rPr>
              <a:t>array</a:t>
            </a:r>
            <a:r>
              <a:rPr lang="zh-CN" altLang="zh-CN" b="1">
                <a:sym typeface="Symbol" panose="05050102010706020507" pitchFamily="18" charset="2"/>
              </a:rPr>
              <a:t>首地址</a:t>
            </a:r>
            <a:r>
              <a:rPr lang="en-US" altLang="zh-CN" b="1">
                <a:sym typeface="Symbol" panose="05050102010706020507" pitchFamily="18" charset="2"/>
              </a:rPr>
              <a:t>p)</a:t>
            </a:r>
          </a:p>
          <a:p>
            <a:pPr lvl="3" eaLnBrk="1" hangingPunct="1"/>
            <a:r>
              <a:rPr lang="en-US" altLang="zh-CN" b="1">
                <a:sym typeface="Symbol" panose="05050102010706020507" pitchFamily="18" charset="2"/>
              </a:rPr>
              <a:t>p=&amp;array[i];   (</a:t>
            </a:r>
            <a:r>
              <a:rPr lang="zh-CN" altLang="zh-CN" b="1">
                <a:sym typeface="Symbol" panose="05050102010706020507" pitchFamily="18" charset="2"/>
              </a:rPr>
              <a:t>将数组元素地址</a:t>
            </a:r>
            <a:r>
              <a:rPr lang="en-US" altLang="zh-CN" b="1">
                <a:sym typeface="Symbol" panose="05050102010706020507" pitchFamily="18" charset="2"/>
              </a:rPr>
              <a:t>p)</a:t>
            </a:r>
          </a:p>
          <a:p>
            <a:pPr lvl="3" eaLnBrk="1" hangingPunct="1"/>
            <a:r>
              <a:rPr lang="en-US" altLang="zh-CN" b="1">
                <a:sym typeface="Symbol" panose="05050102010706020507" pitchFamily="18" charset="2"/>
              </a:rPr>
              <a:t>p1=p2;            (</a:t>
            </a:r>
            <a:r>
              <a:rPr lang="zh-CN" altLang="zh-CN" b="1">
                <a:sym typeface="Symbol" panose="05050102010706020507" pitchFamily="18" charset="2"/>
              </a:rPr>
              <a:t>指针变量</a:t>
            </a:r>
            <a:r>
              <a:rPr lang="en-US" altLang="zh-CN" b="1">
                <a:sym typeface="Symbol" panose="05050102010706020507" pitchFamily="18" charset="2"/>
              </a:rPr>
              <a:t>p2</a:t>
            </a:r>
            <a:r>
              <a:rPr lang="zh-CN" altLang="zh-CN" b="1">
                <a:sym typeface="Symbol" panose="05050102010706020507" pitchFamily="18" charset="2"/>
              </a:rPr>
              <a:t>值</a:t>
            </a:r>
            <a:r>
              <a:rPr lang="en-US" altLang="zh-CN" b="1">
                <a:sym typeface="Symbol" panose="05050102010706020507" pitchFamily="18" charset="2"/>
              </a:rPr>
              <a:t>p1)</a:t>
            </a:r>
          </a:p>
          <a:p>
            <a:pPr lvl="3" eaLnBrk="1" hangingPunct="1"/>
            <a:r>
              <a:rPr lang="zh-CN" altLang="zh-CN" b="1">
                <a:solidFill>
                  <a:srgbClr val="0000FF"/>
                </a:solidFill>
                <a:sym typeface="Symbol" panose="05050102010706020507" pitchFamily="18" charset="2"/>
              </a:rPr>
              <a:t>不能把一个整数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p,</a:t>
            </a:r>
            <a:r>
              <a:rPr lang="zh-CN" altLang="zh-CN" b="1">
                <a:solidFill>
                  <a:srgbClr val="0000FF"/>
                </a:solidFill>
                <a:sym typeface="Symbol" panose="05050102010706020507" pitchFamily="18" charset="2"/>
              </a:rPr>
              <a:t>也不能把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zh-CN" altLang="zh-CN" b="1">
                <a:solidFill>
                  <a:srgbClr val="0000FF"/>
                </a:solidFill>
                <a:sym typeface="Symbol" panose="05050102010706020507" pitchFamily="18" charset="2"/>
              </a:rPr>
              <a:t>的值整型变量</a:t>
            </a:r>
            <a:endParaRPr lang="zh-CN" altLang="en-US" b="1">
              <a:sym typeface="Symbol" panose="05050102010706020507" pitchFamily="18" charset="2"/>
            </a:endParaRP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5638800" y="1103313"/>
            <a:ext cx="2978150" cy="1225550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如</a:t>
            </a:r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   i,   *p;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p=1000;          </a:t>
            </a:r>
            <a:r>
              <a:rPr kumimoji="1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()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i=p;                </a:t>
            </a:r>
            <a:r>
              <a:rPr kumimoji="1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()</a:t>
            </a:r>
          </a:p>
        </p:txBody>
      </p:sp>
      <p:sp>
        <p:nvSpPr>
          <p:cNvPr id="139269" name="AutoShape 5"/>
          <p:cNvSpPr>
            <a:spLocks noChangeArrowheads="1"/>
          </p:cNvSpPr>
          <p:nvPr/>
        </p:nvSpPr>
        <p:spPr bwMode="auto">
          <a:xfrm>
            <a:off x="1009650" y="5140325"/>
            <a:ext cx="6010275" cy="495300"/>
          </a:xfrm>
          <a:prstGeom prst="wedgeRectCallout">
            <a:avLst>
              <a:gd name="adj1" fmla="val 11940"/>
              <a:gd name="adj2" fmla="val -249037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指针变量与其指向的变量具有相同</a:t>
            </a:r>
            <a:r>
              <a:rPr kumimoji="1" lang="zh-CN" altLang="en-US">
                <a:solidFill>
                  <a:srgbClr val="3366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数据类型</a:t>
            </a:r>
            <a:endParaRPr kumimoji="1"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584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1CFD38-039F-4A4B-AE08-E36BA12F189D}" type="slidenum">
              <a:rPr lang="en-US" altLang="zh-CN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9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4" autoUpdateAnimBg="0"/>
      <p:bldP spid="139268" grpId="0" animBg="1" autoUpdateAnimBg="0"/>
      <p:bldP spid="13926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11150" y="265113"/>
            <a:ext cx="8620125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zh-CN" altLang="en-US"/>
              <a:t>指针的算术运算：</a:t>
            </a:r>
            <a:endParaRPr lang="zh-CN" altLang="zh-CN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zh-CN">
                <a:solidFill>
                  <a:schemeClr val="tx2"/>
                </a:solidFill>
              </a:rPr>
              <a:t>p</a:t>
            </a: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i    p id</a:t>
            </a:r>
            <a:r>
              <a:rPr lang="en-US" altLang="zh-CN">
                <a:sym typeface="Symbol" panose="05050102010706020507" pitchFamily="18" charset="2"/>
              </a:rPr>
              <a:t>  (i</a:t>
            </a:r>
            <a:r>
              <a:rPr lang="zh-CN" altLang="zh-CN">
                <a:sym typeface="Symbol" panose="05050102010706020507" pitchFamily="18" charset="2"/>
              </a:rPr>
              <a:t>为整型数，</a:t>
            </a:r>
            <a:r>
              <a:rPr lang="en-US" altLang="zh-CN">
                <a:sym typeface="Symbol" panose="05050102010706020507" pitchFamily="18" charset="2"/>
              </a:rPr>
              <a:t>d</a:t>
            </a:r>
            <a:r>
              <a:rPr lang="zh-CN" altLang="zh-CN">
                <a:sym typeface="Symbol" panose="05050102010706020507" pitchFamily="18" charset="2"/>
              </a:rPr>
              <a:t>为</a:t>
            </a:r>
            <a:r>
              <a:rPr lang="en-US" altLang="zh-CN">
                <a:sym typeface="Symbol" panose="05050102010706020507" pitchFamily="18" charset="2"/>
              </a:rPr>
              <a:t>p</a:t>
            </a:r>
            <a:r>
              <a:rPr lang="zh-CN" altLang="zh-CN">
                <a:sym typeface="Symbol" panose="05050102010706020507" pitchFamily="18" charset="2"/>
              </a:rPr>
              <a:t>指向的变量所占字节数)</a:t>
            </a:r>
          </a:p>
          <a:p>
            <a:pPr lvl="3" eaLnBrk="1" hangingPunct="1"/>
            <a:r>
              <a:rPr lang="en-US" altLang="zh-CN">
                <a:sym typeface="Symbol" panose="05050102010706020507" pitchFamily="18" charset="2"/>
              </a:rPr>
              <a:t>p++, p--, p+i, p-i, p+=i, p-=i</a:t>
            </a:r>
            <a:r>
              <a:rPr lang="zh-CN" altLang="zh-CN">
                <a:sym typeface="Symbol" panose="05050102010706020507" pitchFamily="18" charset="2"/>
              </a:rPr>
              <a:t>等</a:t>
            </a:r>
          </a:p>
          <a:p>
            <a:pPr lvl="3" eaLnBrk="1" hangingPunct="1"/>
            <a:r>
              <a:rPr lang="zh-CN" altLang="zh-CN">
                <a:sym typeface="Symbol" panose="05050102010706020507" pitchFamily="18" charset="2"/>
              </a:rPr>
              <a:t>若</a:t>
            </a:r>
            <a:r>
              <a:rPr lang="en-US" altLang="zh-CN">
                <a:sym typeface="Symbol" panose="05050102010706020507" pitchFamily="18" charset="2"/>
              </a:rPr>
              <a:t>p1</a:t>
            </a:r>
            <a:r>
              <a:rPr lang="zh-CN" altLang="zh-CN">
                <a:sym typeface="Symbol" panose="05050102010706020507" pitchFamily="18" charset="2"/>
              </a:rPr>
              <a:t>与</a:t>
            </a:r>
            <a:r>
              <a:rPr lang="en-US" altLang="zh-CN">
                <a:sym typeface="Symbol" panose="05050102010706020507" pitchFamily="18" charset="2"/>
              </a:rPr>
              <a:t>p2</a:t>
            </a:r>
            <a:r>
              <a:rPr lang="zh-CN" altLang="zh-CN">
                <a:sym typeface="Symbol" panose="05050102010706020507" pitchFamily="18" charset="2"/>
              </a:rPr>
              <a:t>指向同一数组，</a:t>
            </a:r>
            <a:r>
              <a:rPr lang="en-US" altLang="zh-CN">
                <a:sym typeface="Symbol" panose="05050102010706020507" pitchFamily="18" charset="2"/>
              </a:rPr>
              <a:t>p1-p2=</a:t>
            </a:r>
            <a:r>
              <a:rPr lang="zh-CN" altLang="zh-CN">
                <a:sym typeface="Symbol" panose="05050102010706020507" pitchFamily="18" charset="2"/>
              </a:rPr>
              <a:t>两指针间元素个数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en-US" altLang="zh-CN">
                <a:sym typeface="Symbol" panose="05050102010706020507" pitchFamily="18" charset="2"/>
              </a:rPr>
              <a:t>(p1-p2)/d</a:t>
            </a:r>
          </a:p>
          <a:p>
            <a:pPr lvl="3" eaLnBrk="1" hangingPunct="1"/>
            <a:r>
              <a:rPr lang="en-US" altLang="zh-CN">
                <a:sym typeface="Symbol" panose="05050102010706020507" pitchFamily="18" charset="2"/>
              </a:rPr>
              <a:t>p1+p2  </a:t>
            </a:r>
            <a:r>
              <a:rPr lang="zh-CN" altLang="en-US">
                <a:sym typeface="Symbol" panose="05050102010706020507" pitchFamily="18" charset="2"/>
              </a:rPr>
              <a:t>无意义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4025" y="2398713"/>
            <a:ext cx="429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例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数，则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p+1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p+1 4</a:t>
            </a:r>
            <a:endParaRPr kumimoji="1" lang="en-US" altLang="zh-CN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4025" y="3052763"/>
            <a:ext cx="378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例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型数组，且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p=&amp;a[0];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p+1 </a:t>
            </a:r>
            <a:r>
              <a: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54025" y="3822700"/>
            <a:ext cx="21812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例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int  a[10];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int   *p=&amp;a[2];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p++;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*p=1;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454025" y="5248275"/>
            <a:ext cx="2244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例 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int a[10];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int *p1=&amp;a[2];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int *p2=&amp;a[5];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则：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p2-p1=3;</a:t>
            </a:r>
          </a:p>
        </p:txBody>
      </p:sp>
      <p:grpSp>
        <p:nvGrpSpPr>
          <p:cNvPr id="22582" name="Group 54"/>
          <p:cNvGrpSpPr>
            <a:grpSpLocks/>
          </p:cNvGrpSpPr>
          <p:nvPr/>
        </p:nvGrpSpPr>
        <p:grpSpPr bwMode="auto">
          <a:xfrm>
            <a:off x="4573588" y="2320925"/>
            <a:ext cx="4210050" cy="4221163"/>
            <a:chOff x="2879" y="1462"/>
            <a:chExt cx="2444" cy="2659"/>
          </a:xfrm>
        </p:grpSpPr>
        <p:grpSp>
          <p:nvGrpSpPr>
            <p:cNvPr id="36874" name="Group 37"/>
            <p:cNvGrpSpPr>
              <a:grpSpLocks/>
            </p:cNvGrpSpPr>
            <p:nvPr/>
          </p:nvGrpSpPr>
          <p:grpSpPr bwMode="auto">
            <a:xfrm>
              <a:off x="2879" y="1462"/>
              <a:ext cx="2444" cy="2659"/>
              <a:chOff x="3168" y="1307"/>
              <a:chExt cx="2444" cy="2659"/>
            </a:xfrm>
          </p:grpSpPr>
          <p:grpSp>
            <p:nvGrpSpPr>
              <p:cNvPr id="36885" name="Group 6"/>
              <p:cNvGrpSpPr>
                <a:grpSpLocks/>
              </p:cNvGrpSpPr>
              <p:nvPr/>
            </p:nvGrpSpPr>
            <p:grpSpPr bwMode="auto">
              <a:xfrm>
                <a:off x="3168" y="1307"/>
                <a:ext cx="2444" cy="2659"/>
                <a:chOff x="3168" y="1307"/>
                <a:chExt cx="2444" cy="2659"/>
              </a:xfrm>
            </p:grpSpPr>
            <p:sp>
              <p:nvSpPr>
                <p:cNvPr id="36887" name="Rectangle 7"/>
                <p:cNvSpPr>
                  <a:spLocks noChangeArrowheads="1"/>
                </p:cNvSpPr>
                <p:nvPr/>
              </p:nvSpPr>
              <p:spPr bwMode="auto">
                <a:xfrm>
                  <a:off x="4122" y="1544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88" name="Line 8"/>
                <p:cNvSpPr>
                  <a:spLocks noChangeShapeType="1"/>
                </p:cNvSpPr>
                <p:nvPr/>
              </p:nvSpPr>
              <p:spPr bwMode="auto">
                <a:xfrm>
                  <a:off x="4122" y="177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89" name="Line 9"/>
                <p:cNvSpPr>
                  <a:spLocks noChangeShapeType="1"/>
                </p:cNvSpPr>
                <p:nvPr/>
              </p:nvSpPr>
              <p:spPr bwMode="auto">
                <a:xfrm>
                  <a:off x="4128" y="1995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90" name="Line 10"/>
                <p:cNvSpPr>
                  <a:spLocks noChangeShapeType="1"/>
                </p:cNvSpPr>
                <p:nvPr/>
              </p:nvSpPr>
              <p:spPr bwMode="auto">
                <a:xfrm>
                  <a:off x="4107" y="221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91" name="Line 11"/>
                <p:cNvSpPr>
                  <a:spLocks noChangeShapeType="1"/>
                </p:cNvSpPr>
                <p:nvPr/>
              </p:nvSpPr>
              <p:spPr bwMode="auto">
                <a:xfrm>
                  <a:off x="4129" y="2462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92" name="Line 12"/>
                <p:cNvSpPr>
                  <a:spLocks noChangeShapeType="1"/>
                </p:cNvSpPr>
                <p:nvPr/>
              </p:nvSpPr>
              <p:spPr bwMode="auto">
                <a:xfrm>
                  <a:off x="4136" y="2702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93" name="Line 13"/>
                <p:cNvSpPr>
                  <a:spLocks noChangeShapeType="1"/>
                </p:cNvSpPr>
                <p:nvPr/>
              </p:nvSpPr>
              <p:spPr bwMode="auto">
                <a:xfrm>
                  <a:off x="4125" y="294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94" name="Line 14"/>
                <p:cNvSpPr>
                  <a:spLocks noChangeShapeType="1"/>
                </p:cNvSpPr>
                <p:nvPr/>
              </p:nvSpPr>
              <p:spPr bwMode="auto">
                <a:xfrm>
                  <a:off x="4125" y="321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95" name="Line 15"/>
                <p:cNvSpPr>
                  <a:spLocks noChangeShapeType="1"/>
                </p:cNvSpPr>
                <p:nvPr/>
              </p:nvSpPr>
              <p:spPr bwMode="auto">
                <a:xfrm>
                  <a:off x="4136" y="3469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96" name="Line 16"/>
                <p:cNvSpPr>
                  <a:spLocks noChangeShapeType="1"/>
                </p:cNvSpPr>
                <p:nvPr/>
              </p:nvSpPr>
              <p:spPr bwMode="auto">
                <a:xfrm>
                  <a:off x="4136" y="3736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89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250" y="1530"/>
                  <a:ext cx="35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a[0]</a:t>
                  </a:r>
                </a:p>
              </p:txBody>
            </p:sp>
            <p:sp>
              <p:nvSpPr>
                <p:cNvPr id="3689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250" y="1772"/>
                  <a:ext cx="35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a[1]</a:t>
                  </a:r>
                </a:p>
              </p:txBody>
            </p:sp>
            <p:sp>
              <p:nvSpPr>
                <p:cNvPr id="3689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250" y="2013"/>
                  <a:ext cx="35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a[2]</a:t>
                  </a:r>
                </a:p>
              </p:txBody>
            </p:sp>
            <p:sp>
              <p:nvSpPr>
                <p:cNvPr id="3690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250" y="2255"/>
                  <a:ext cx="35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a[3]</a:t>
                  </a:r>
                </a:p>
              </p:txBody>
            </p:sp>
            <p:sp>
              <p:nvSpPr>
                <p:cNvPr id="3690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239" y="2496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a[4]</a:t>
                  </a:r>
                </a:p>
              </p:txBody>
            </p:sp>
            <p:sp>
              <p:nvSpPr>
                <p:cNvPr id="3690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250" y="2738"/>
                  <a:ext cx="35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a[5]</a:t>
                  </a:r>
                </a:p>
              </p:txBody>
            </p:sp>
            <p:sp>
              <p:nvSpPr>
                <p:cNvPr id="369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50" y="2979"/>
                  <a:ext cx="35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a[6]</a:t>
                  </a:r>
                </a:p>
              </p:txBody>
            </p:sp>
            <p:sp>
              <p:nvSpPr>
                <p:cNvPr id="3690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250" y="3221"/>
                  <a:ext cx="35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a[7]</a:t>
                  </a:r>
                </a:p>
              </p:txBody>
            </p:sp>
            <p:sp>
              <p:nvSpPr>
                <p:cNvPr id="3690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239" y="34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a[8]</a:t>
                  </a:r>
                </a:p>
              </p:txBody>
            </p:sp>
            <p:sp>
              <p:nvSpPr>
                <p:cNvPr id="3690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250" y="3703"/>
                  <a:ext cx="35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a[9]</a:t>
                  </a:r>
                </a:p>
              </p:txBody>
            </p:sp>
            <p:sp>
              <p:nvSpPr>
                <p:cNvPr id="3690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441" y="1307"/>
                  <a:ext cx="47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zh-CN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数组</a:t>
                  </a:r>
                  <a:endParaRPr kumimoji="1"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908" name="Line 28"/>
                <p:cNvSpPr>
                  <a:spLocks noChangeShapeType="1"/>
                </p:cNvSpPr>
                <p:nvPr/>
              </p:nvSpPr>
              <p:spPr bwMode="auto">
                <a:xfrm>
                  <a:off x="3745" y="1555"/>
                  <a:ext cx="3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0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462" y="1397"/>
                  <a:ext cx="1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</a:p>
              </p:txBody>
            </p:sp>
            <p:sp>
              <p:nvSpPr>
                <p:cNvPr id="36910" name="Line 30"/>
                <p:cNvSpPr>
                  <a:spLocks noChangeShapeType="1"/>
                </p:cNvSpPr>
                <p:nvPr/>
              </p:nvSpPr>
              <p:spPr bwMode="auto">
                <a:xfrm>
                  <a:off x="3756" y="1778"/>
                  <a:ext cx="36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1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172" y="1642"/>
                  <a:ext cx="61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p+1,a+1</a:t>
                  </a:r>
                </a:p>
              </p:txBody>
            </p:sp>
            <p:sp>
              <p:nvSpPr>
                <p:cNvPr id="36912" name="Line 32"/>
                <p:cNvSpPr>
                  <a:spLocks noChangeShapeType="1"/>
                </p:cNvSpPr>
                <p:nvPr/>
              </p:nvSpPr>
              <p:spPr bwMode="auto">
                <a:xfrm>
                  <a:off x="3767" y="2700"/>
                  <a:ext cx="3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1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02" y="2549"/>
                  <a:ext cx="54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p+i,a+i</a:t>
                  </a:r>
                </a:p>
              </p:txBody>
            </p:sp>
            <p:sp>
              <p:nvSpPr>
                <p:cNvPr id="36914" name="Line 34"/>
                <p:cNvSpPr>
                  <a:spLocks noChangeShapeType="1"/>
                </p:cNvSpPr>
                <p:nvPr/>
              </p:nvSpPr>
              <p:spPr bwMode="auto">
                <a:xfrm>
                  <a:off x="3767" y="3733"/>
                  <a:ext cx="36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1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68" y="3594"/>
                  <a:ext cx="61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p+9,a+9</a:t>
                  </a:r>
                </a:p>
              </p:txBody>
            </p:sp>
          </p:grpSp>
          <p:sp>
            <p:nvSpPr>
              <p:cNvPr id="36886" name="Text Box 36"/>
              <p:cNvSpPr txBox="1">
                <a:spLocks noChangeArrowheads="1"/>
              </p:cNvSpPr>
              <p:nvPr/>
            </p:nvSpPr>
            <p:spPr bwMode="auto">
              <a:xfrm>
                <a:off x="4599" y="2195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875" name="Line 41"/>
            <p:cNvSpPr>
              <a:spLocks noChangeShapeType="1"/>
            </p:cNvSpPr>
            <p:nvPr/>
          </p:nvSpPr>
          <p:spPr bwMode="auto">
            <a:xfrm>
              <a:off x="3823" y="1811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42"/>
            <p:cNvSpPr>
              <a:spLocks noChangeShapeType="1"/>
            </p:cNvSpPr>
            <p:nvPr/>
          </p:nvSpPr>
          <p:spPr bwMode="auto">
            <a:xfrm>
              <a:off x="3823" y="2054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43"/>
            <p:cNvSpPr>
              <a:spLocks noChangeShapeType="1"/>
            </p:cNvSpPr>
            <p:nvPr/>
          </p:nvSpPr>
          <p:spPr bwMode="auto">
            <a:xfrm>
              <a:off x="3823" y="2275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44"/>
            <p:cNvSpPr>
              <a:spLocks noChangeShapeType="1"/>
            </p:cNvSpPr>
            <p:nvPr/>
          </p:nvSpPr>
          <p:spPr bwMode="auto">
            <a:xfrm>
              <a:off x="3823" y="2508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45"/>
            <p:cNvSpPr>
              <a:spLocks noChangeShapeType="1"/>
            </p:cNvSpPr>
            <p:nvPr/>
          </p:nvSpPr>
          <p:spPr bwMode="auto">
            <a:xfrm>
              <a:off x="3823" y="2750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46"/>
            <p:cNvSpPr>
              <a:spLocks noChangeShapeType="1"/>
            </p:cNvSpPr>
            <p:nvPr/>
          </p:nvSpPr>
          <p:spPr bwMode="auto">
            <a:xfrm>
              <a:off x="3823" y="2994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Line 47"/>
            <p:cNvSpPr>
              <a:spLocks noChangeShapeType="1"/>
            </p:cNvSpPr>
            <p:nvPr/>
          </p:nvSpPr>
          <p:spPr bwMode="auto">
            <a:xfrm>
              <a:off x="3823" y="3514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48"/>
            <p:cNvSpPr>
              <a:spLocks noChangeShapeType="1"/>
            </p:cNvSpPr>
            <p:nvPr/>
          </p:nvSpPr>
          <p:spPr bwMode="auto">
            <a:xfrm>
              <a:off x="3823" y="3757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49"/>
            <p:cNvSpPr>
              <a:spLocks noChangeShapeType="1"/>
            </p:cNvSpPr>
            <p:nvPr/>
          </p:nvSpPr>
          <p:spPr bwMode="auto">
            <a:xfrm>
              <a:off x="3823" y="4001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51"/>
            <p:cNvSpPr>
              <a:spLocks noChangeShapeType="1"/>
            </p:cNvSpPr>
            <p:nvPr/>
          </p:nvSpPr>
          <p:spPr bwMode="auto">
            <a:xfrm>
              <a:off x="3823" y="3238"/>
              <a:ext cx="1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6842125" y="37163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D627E2-DE48-4CDD-97A3-DCEF38313312}" type="slidenum">
              <a:rPr lang="en-US" altLang="zh-CN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54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2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2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2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2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2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2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4" autoUpdateAnimBg="0"/>
      <p:bldP spid="22531" grpId="0" build="p" autoUpdateAnimBg="0"/>
      <p:bldP spid="22532" grpId="0" autoUpdateAnimBg="0"/>
      <p:bldP spid="22533" grpId="0" autoUpdateAnimBg="0"/>
      <p:bldP spid="22567" grpId="0" build="p" autoUpdateAnimBg="0"/>
      <p:bldP spid="2258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725488" y="317500"/>
            <a:ext cx="774382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b="1"/>
              <a:t>数组元素表示方法</a:t>
            </a:r>
          </a:p>
        </p:txBody>
      </p:sp>
      <p:grpSp>
        <p:nvGrpSpPr>
          <p:cNvPr id="140388" name="Group 100"/>
          <p:cNvGrpSpPr>
            <a:grpSpLocks/>
          </p:cNvGrpSpPr>
          <p:nvPr/>
        </p:nvGrpSpPr>
        <p:grpSpPr bwMode="auto">
          <a:xfrm>
            <a:off x="838200" y="1257300"/>
            <a:ext cx="3249613" cy="4705350"/>
            <a:chOff x="3327" y="732"/>
            <a:chExt cx="2047" cy="2964"/>
          </a:xfrm>
        </p:grpSpPr>
        <p:grpSp>
          <p:nvGrpSpPr>
            <p:cNvPr id="38980" name="Group 5"/>
            <p:cNvGrpSpPr>
              <a:grpSpLocks/>
            </p:cNvGrpSpPr>
            <p:nvPr/>
          </p:nvGrpSpPr>
          <p:grpSpPr bwMode="auto">
            <a:xfrm>
              <a:off x="3771" y="984"/>
              <a:ext cx="936" cy="2376"/>
              <a:chOff x="4032" y="444"/>
              <a:chExt cx="936" cy="2376"/>
            </a:xfrm>
          </p:grpSpPr>
          <p:sp>
            <p:nvSpPr>
              <p:cNvPr id="39017" name="AutoShape 6"/>
              <p:cNvSpPr>
                <a:spLocks noChangeArrowheads="1"/>
              </p:cNvSpPr>
              <p:nvPr/>
            </p:nvSpPr>
            <p:spPr bwMode="auto">
              <a:xfrm>
                <a:off x="4032" y="444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39018" name="Line 7"/>
              <p:cNvSpPr>
                <a:spLocks noChangeShapeType="1"/>
              </p:cNvSpPr>
              <p:nvPr/>
            </p:nvSpPr>
            <p:spPr bwMode="auto">
              <a:xfrm>
                <a:off x="4032" y="7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9" name="Line 8"/>
              <p:cNvSpPr>
                <a:spLocks noChangeShapeType="1"/>
              </p:cNvSpPr>
              <p:nvPr/>
            </p:nvSpPr>
            <p:spPr bwMode="auto">
              <a:xfrm>
                <a:off x="4032" y="98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0" name="Line 9"/>
              <p:cNvSpPr>
                <a:spLocks noChangeShapeType="1"/>
              </p:cNvSpPr>
              <p:nvPr/>
            </p:nvSpPr>
            <p:spPr bwMode="auto">
              <a:xfrm>
                <a:off x="4032" y="12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1" name="Line 10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"/>
              <p:cNvSpPr>
                <a:spLocks noChangeShapeType="1"/>
              </p:cNvSpPr>
              <p:nvPr/>
            </p:nvSpPr>
            <p:spPr bwMode="auto">
              <a:xfrm>
                <a:off x="4032" y="166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3" name="Line 12"/>
              <p:cNvSpPr>
                <a:spLocks noChangeShapeType="1"/>
              </p:cNvSpPr>
              <p:nvPr/>
            </p:nvSpPr>
            <p:spPr bwMode="auto">
              <a:xfrm>
                <a:off x="4032" y="189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4" name="Line 13"/>
              <p:cNvSpPr>
                <a:spLocks noChangeShapeType="1"/>
              </p:cNvSpPr>
              <p:nvPr/>
            </p:nvSpPr>
            <p:spPr bwMode="auto">
              <a:xfrm>
                <a:off x="4032" y="21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5" name="Line 14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5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981" name="Group 16"/>
            <p:cNvGrpSpPr>
              <a:grpSpLocks/>
            </p:cNvGrpSpPr>
            <p:nvPr/>
          </p:nvGrpSpPr>
          <p:grpSpPr bwMode="auto">
            <a:xfrm>
              <a:off x="3771" y="1404"/>
              <a:ext cx="60" cy="1368"/>
              <a:chOff x="4032" y="864"/>
              <a:chExt cx="60" cy="1368"/>
            </a:xfrm>
          </p:grpSpPr>
          <p:sp>
            <p:nvSpPr>
              <p:cNvPr id="39010" name="Line 17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1" name="Line 18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2" name="Line 19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3" name="Line 20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21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5" name="Line 22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6" name="Line 23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982" name="Group 24"/>
            <p:cNvGrpSpPr>
              <a:grpSpLocks/>
            </p:cNvGrpSpPr>
            <p:nvPr/>
          </p:nvGrpSpPr>
          <p:grpSpPr bwMode="auto">
            <a:xfrm>
              <a:off x="4635" y="1416"/>
              <a:ext cx="60" cy="1368"/>
              <a:chOff x="4032" y="864"/>
              <a:chExt cx="60" cy="1368"/>
            </a:xfrm>
          </p:grpSpPr>
          <p:sp>
            <p:nvSpPr>
              <p:cNvPr id="39003" name="Line 25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04" name="Line 26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05" name="Line 27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06" name="Line 28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07" name="Line 29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08" name="Line 30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09" name="Line 31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983" name="Group 83"/>
            <p:cNvGrpSpPr>
              <a:grpSpLocks/>
            </p:cNvGrpSpPr>
            <p:nvPr/>
          </p:nvGrpSpPr>
          <p:grpSpPr bwMode="auto">
            <a:xfrm>
              <a:off x="3874" y="1248"/>
              <a:ext cx="732" cy="1428"/>
              <a:chOff x="4594" y="636"/>
              <a:chExt cx="732" cy="1428"/>
            </a:xfrm>
          </p:grpSpPr>
          <p:sp>
            <p:nvSpPr>
              <p:cNvPr id="38998" name="Text Box 32"/>
              <p:cNvSpPr txBox="1">
                <a:spLocks noChangeArrowheads="1"/>
              </p:cNvSpPr>
              <p:nvPr/>
            </p:nvSpPr>
            <p:spPr bwMode="auto">
              <a:xfrm>
                <a:off x="4748" y="63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a[0]</a:t>
                </a:r>
              </a:p>
            </p:txBody>
          </p:sp>
          <p:sp>
            <p:nvSpPr>
              <p:cNvPr id="38999" name="Text Box 33"/>
              <p:cNvSpPr txBox="1">
                <a:spLocks noChangeArrowheads="1"/>
              </p:cNvSpPr>
              <p:nvPr/>
            </p:nvSpPr>
            <p:spPr bwMode="auto">
              <a:xfrm>
                <a:off x="4748" y="86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a[1]</a:t>
                </a:r>
              </a:p>
            </p:txBody>
          </p:sp>
          <p:sp>
            <p:nvSpPr>
              <p:cNvPr id="39000" name="Text Box 34"/>
              <p:cNvSpPr txBox="1">
                <a:spLocks noChangeArrowheads="1"/>
              </p:cNvSpPr>
              <p:nvPr/>
            </p:nvSpPr>
            <p:spPr bwMode="auto">
              <a:xfrm>
                <a:off x="4748" y="108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a[2]</a:t>
                </a:r>
              </a:p>
            </p:txBody>
          </p:sp>
          <p:sp>
            <p:nvSpPr>
              <p:cNvPr id="39001" name="Text Box 35"/>
              <p:cNvSpPr txBox="1">
                <a:spLocks noChangeArrowheads="1"/>
              </p:cNvSpPr>
              <p:nvPr/>
            </p:nvSpPr>
            <p:spPr bwMode="auto">
              <a:xfrm>
                <a:off x="4748" y="1314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a[3]</a:t>
                </a:r>
              </a:p>
            </p:txBody>
          </p:sp>
          <p:sp>
            <p:nvSpPr>
              <p:cNvPr id="39002" name="Text Box 36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a[9]</a:t>
                </a:r>
              </a:p>
            </p:txBody>
          </p:sp>
        </p:grpSp>
        <p:sp>
          <p:nvSpPr>
            <p:cNvPr id="38984" name="Text Box 37"/>
            <p:cNvSpPr txBox="1">
              <a:spLocks noChangeArrowheads="1"/>
            </p:cNvSpPr>
            <p:nvPr/>
          </p:nvSpPr>
          <p:spPr bwMode="auto">
            <a:xfrm>
              <a:off x="4091" y="2251"/>
              <a:ext cx="34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隶书" panose="02010509060101010101" pitchFamily="49" charset="-122"/>
                </a:rPr>
                <a:t>...</a:t>
              </a:r>
            </a:p>
          </p:txBody>
        </p:sp>
        <p:sp>
          <p:nvSpPr>
            <p:cNvPr id="38985" name="Text Box 85"/>
            <p:cNvSpPr txBox="1">
              <a:spLocks noChangeArrowheads="1"/>
            </p:cNvSpPr>
            <p:nvPr/>
          </p:nvSpPr>
          <p:spPr bwMode="auto">
            <a:xfrm>
              <a:off x="3579" y="1224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38986" name="Text Box 88"/>
            <p:cNvSpPr txBox="1">
              <a:spLocks noChangeArrowheads="1"/>
            </p:cNvSpPr>
            <p:nvPr/>
          </p:nvSpPr>
          <p:spPr bwMode="auto">
            <a:xfrm>
              <a:off x="3375" y="2400"/>
              <a:ext cx="4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隶书" panose="02010509060101010101" pitchFamily="49" charset="-122"/>
                </a:rPr>
                <a:t>a+9</a:t>
              </a:r>
            </a:p>
          </p:txBody>
        </p:sp>
        <p:sp>
          <p:nvSpPr>
            <p:cNvPr id="38987" name="Text Box 89"/>
            <p:cNvSpPr txBox="1">
              <a:spLocks noChangeArrowheads="1"/>
            </p:cNvSpPr>
            <p:nvPr/>
          </p:nvSpPr>
          <p:spPr bwMode="auto">
            <a:xfrm>
              <a:off x="3375" y="1488"/>
              <a:ext cx="4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隶书" panose="02010509060101010101" pitchFamily="49" charset="-122"/>
                </a:rPr>
                <a:t>a+1</a:t>
              </a:r>
            </a:p>
          </p:txBody>
        </p:sp>
        <p:sp>
          <p:nvSpPr>
            <p:cNvPr id="38988" name="Text Box 90"/>
            <p:cNvSpPr txBox="1">
              <a:spLocks noChangeArrowheads="1"/>
            </p:cNvSpPr>
            <p:nvPr/>
          </p:nvSpPr>
          <p:spPr bwMode="auto">
            <a:xfrm>
              <a:off x="3375" y="1716"/>
              <a:ext cx="4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隶书" panose="02010509060101010101" pitchFamily="49" charset="-122"/>
                </a:rPr>
                <a:t>a+2</a:t>
              </a:r>
            </a:p>
          </p:txBody>
        </p:sp>
        <p:sp>
          <p:nvSpPr>
            <p:cNvPr id="38989" name="Text Box 91"/>
            <p:cNvSpPr txBox="1">
              <a:spLocks noChangeArrowheads="1"/>
            </p:cNvSpPr>
            <p:nvPr/>
          </p:nvSpPr>
          <p:spPr bwMode="auto">
            <a:xfrm>
              <a:off x="3327" y="732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隶书" panose="02010509060101010101" pitchFamily="49" charset="-122"/>
                </a:rPr>
                <a:t>地址</a:t>
              </a:r>
            </a:p>
          </p:txBody>
        </p:sp>
        <p:sp>
          <p:nvSpPr>
            <p:cNvPr id="38990" name="Text Box 92"/>
            <p:cNvSpPr txBox="1">
              <a:spLocks noChangeArrowheads="1"/>
            </p:cNvSpPr>
            <p:nvPr/>
          </p:nvSpPr>
          <p:spPr bwMode="auto">
            <a:xfrm>
              <a:off x="4767" y="768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b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元素</a:t>
              </a:r>
            </a:p>
          </p:txBody>
        </p:sp>
        <p:sp>
          <p:nvSpPr>
            <p:cNvPr id="38991" name="Text Box 93"/>
            <p:cNvSpPr txBox="1">
              <a:spLocks noChangeArrowheads="1"/>
            </p:cNvSpPr>
            <p:nvPr/>
          </p:nvSpPr>
          <p:spPr bwMode="auto">
            <a:xfrm>
              <a:off x="3891" y="3408"/>
              <a:ext cx="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隶书" panose="02010509060101010101" pitchFamily="49" charset="-122"/>
                </a:rPr>
                <a:t>下标法</a:t>
              </a:r>
            </a:p>
          </p:txBody>
        </p:sp>
        <p:grpSp>
          <p:nvGrpSpPr>
            <p:cNvPr id="38992" name="Group 94"/>
            <p:cNvGrpSpPr>
              <a:grpSpLocks/>
            </p:cNvGrpSpPr>
            <p:nvPr/>
          </p:nvGrpSpPr>
          <p:grpSpPr bwMode="auto">
            <a:xfrm>
              <a:off x="4642" y="1260"/>
              <a:ext cx="732" cy="1428"/>
              <a:chOff x="4594" y="636"/>
              <a:chExt cx="732" cy="1428"/>
            </a:xfrm>
          </p:grpSpPr>
          <p:sp>
            <p:nvSpPr>
              <p:cNvPr id="38993" name="Text Box 95"/>
              <p:cNvSpPr txBox="1">
                <a:spLocks noChangeArrowheads="1"/>
              </p:cNvSpPr>
              <p:nvPr/>
            </p:nvSpPr>
            <p:spPr bwMode="auto">
              <a:xfrm>
                <a:off x="4748" y="63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a[0]</a:t>
                </a:r>
              </a:p>
            </p:txBody>
          </p:sp>
          <p:sp>
            <p:nvSpPr>
              <p:cNvPr id="38994" name="Text Box 96"/>
              <p:cNvSpPr txBox="1">
                <a:spLocks noChangeArrowheads="1"/>
              </p:cNvSpPr>
              <p:nvPr/>
            </p:nvSpPr>
            <p:spPr bwMode="auto">
              <a:xfrm>
                <a:off x="4748" y="86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a[1]</a:t>
                </a:r>
              </a:p>
            </p:txBody>
          </p:sp>
          <p:sp>
            <p:nvSpPr>
              <p:cNvPr id="38995" name="Text Box 97"/>
              <p:cNvSpPr txBox="1">
                <a:spLocks noChangeArrowheads="1"/>
              </p:cNvSpPr>
              <p:nvPr/>
            </p:nvSpPr>
            <p:spPr bwMode="auto">
              <a:xfrm>
                <a:off x="4748" y="108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a[2]</a:t>
                </a:r>
              </a:p>
            </p:txBody>
          </p:sp>
          <p:sp>
            <p:nvSpPr>
              <p:cNvPr id="38996" name="Text Box 98"/>
              <p:cNvSpPr txBox="1">
                <a:spLocks noChangeArrowheads="1"/>
              </p:cNvSpPr>
              <p:nvPr/>
            </p:nvSpPr>
            <p:spPr bwMode="auto">
              <a:xfrm>
                <a:off x="4902" y="1314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38997" name="Text Box 99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a[9]</a:t>
                </a:r>
              </a:p>
            </p:txBody>
          </p:sp>
        </p:grpSp>
      </p:grpSp>
      <p:grpSp>
        <p:nvGrpSpPr>
          <p:cNvPr id="140446" name="Group 158"/>
          <p:cNvGrpSpPr>
            <a:grpSpLocks/>
          </p:cNvGrpSpPr>
          <p:nvPr/>
        </p:nvGrpSpPr>
        <p:grpSpPr bwMode="auto">
          <a:xfrm>
            <a:off x="4938713" y="1257300"/>
            <a:ext cx="3249612" cy="4705350"/>
            <a:chOff x="3111" y="636"/>
            <a:chExt cx="2047" cy="2964"/>
          </a:xfrm>
        </p:grpSpPr>
        <p:grpSp>
          <p:nvGrpSpPr>
            <p:cNvPr id="38933" name="Group 102"/>
            <p:cNvGrpSpPr>
              <a:grpSpLocks/>
            </p:cNvGrpSpPr>
            <p:nvPr/>
          </p:nvGrpSpPr>
          <p:grpSpPr bwMode="auto">
            <a:xfrm>
              <a:off x="3555" y="888"/>
              <a:ext cx="936" cy="2376"/>
              <a:chOff x="4032" y="444"/>
              <a:chExt cx="936" cy="2376"/>
            </a:xfrm>
          </p:grpSpPr>
          <p:sp>
            <p:nvSpPr>
              <p:cNvPr id="38970" name="AutoShape 103"/>
              <p:cNvSpPr>
                <a:spLocks noChangeArrowheads="1"/>
              </p:cNvSpPr>
              <p:nvPr/>
            </p:nvSpPr>
            <p:spPr bwMode="auto">
              <a:xfrm>
                <a:off x="4032" y="444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38971" name="Line 104"/>
              <p:cNvSpPr>
                <a:spLocks noChangeShapeType="1"/>
              </p:cNvSpPr>
              <p:nvPr/>
            </p:nvSpPr>
            <p:spPr bwMode="auto">
              <a:xfrm>
                <a:off x="4032" y="7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2" name="Line 105"/>
              <p:cNvSpPr>
                <a:spLocks noChangeShapeType="1"/>
              </p:cNvSpPr>
              <p:nvPr/>
            </p:nvSpPr>
            <p:spPr bwMode="auto">
              <a:xfrm>
                <a:off x="4032" y="98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3" name="Line 106"/>
              <p:cNvSpPr>
                <a:spLocks noChangeShapeType="1"/>
              </p:cNvSpPr>
              <p:nvPr/>
            </p:nvSpPr>
            <p:spPr bwMode="auto">
              <a:xfrm>
                <a:off x="4032" y="12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4" name="Line 107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5" name="Line 108"/>
              <p:cNvSpPr>
                <a:spLocks noChangeShapeType="1"/>
              </p:cNvSpPr>
              <p:nvPr/>
            </p:nvSpPr>
            <p:spPr bwMode="auto">
              <a:xfrm>
                <a:off x="4032" y="166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6" name="Line 109"/>
              <p:cNvSpPr>
                <a:spLocks noChangeShapeType="1"/>
              </p:cNvSpPr>
              <p:nvPr/>
            </p:nvSpPr>
            <p:spPr bwMode="auto">
              <a:xfrm>
                <a:off x="4032" y="189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7" name="Line 110"/>
              <p:cNvSpPr>
                <a:spLocks noChangeShapeType="1"/>
              </p:cNvSpPr>
              <p:nvPr/>
            </p:nvSpPr>
            <p:spPr bwMode="auto">
              <a:xfrm>
                <a:off x="4032" y="21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8" name="Line 111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9" name="Line 112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934" name="Group 113"/>
            <p:cNvGrpSpPr>
              <a:grpSpLocks/>
            </p:cNvGrpSpPr>
            <p:nvPr/>
          </p:nvGrpSpPr>
          <p:grpSpPr bwMode="auto">
            <a:xfrm>
              <a:off x="3555" y="1308"/>
              <a:ext cx="60" cy="1368"/>
              <a:chOff x="4032" y="864"/>
              <a:chExt cx="60" cy="1368"/>
            </a:xfrm>
          </p:grpSpPr>
          <p:sp>
            <p:nvSpPr>
              <p:cNvPr id="38963" name="Line 114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4" name="Line 115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5" name="Line 116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6" name="Line 117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7" name="Line 118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8" name="Line 119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9" name="Line 120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935" name="Group 121"/>
            <p:cNvGrpSpPr>
              <a:grpSpLocks/>
            </p:cNvGrpSpPr>
            <p:nvPr/>
          </p:nvGrpSpPr>
          <p:grpSpPr bwMode="auto">
            <a:xfrm>
              <a:off x="4419" y="1320"/>
              <a:ext cx="60" cy="1368"/>
              <a:chOff x="4032" y="864"/>
              <a:chExt cx="60" cy="1368"/>
            </a:xfrm>
          </p:grpSpPr>
          <p:sp>
            <p:nvSpPr>
              <p:cNvPr id="38956" name="Line 122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7" name="Line 123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8" name="Line 124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9" name="Line 125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0" name="Line 126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1" name="Line 127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2" name="Line 128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936" name="Group 129"/>
            <p:cNvGrpSpPr>
              <a:grpSpLocks/>
            </p:cNvGrpSpPr>
            <p:nvPr/>
          </p:nvGrpSpPr>
          <p:grpSpPr bwMode="auto">
            <a:xfrm>
              <a:off x="3658" y="1152"/>
              <a:ext cx="732" cy="1428"/>
              <a:chOff x="4594" y="636"/>
              <a:chExt cx="732" cy="1428"/>
            </a:xfrm>
          </p:grpSpPr>
          <p:sp>
            <p:nvSpPr>
              <p:cNvPr id="38951" name="Text Box 130"/>
              <p:cNvSpPr txBox="1">
                <a:spLocks noChangeArrowheads="1"/>
              </p:cNvSpPr>
              <p:nvPr/>
            </p:nvSpPr>
            <p:spPr bwMode="auto">
              <a:xfrm>
                <a:off x="4748" y="63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a[0]</a:t>
                </a:r>
              </a:p>
            </p:txBody>
          </p:sp>
          <p:sp>
            <p:nvSpPr>
              <p:cNvPr id="38952" name="Text Box 131"/>
              <p:cNvSpPr txBox="1">
                <a:spLocks noChangeArrowheads="1"/>
              </p:cNvSpPr>
              <p:nvPr/>
            </p:nvSpPr>
            <p:spPr bwMode="auto">
              <a:xfrm>
                <a:off x="4748" y="86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a[1]</a:t>
                </a:r>
              </a:p>
            </p:txBody>
          </p:sp>
          <p:sp>
            <p:nvSpPr>
              <p:cNvPr id="38953" name="Text Box 132"/>
              <p:cNvSpPr txBox="1">
                <a:spLocks noChangeArrowheads="1"/>
              </p:cNvSpPr>
              <p:nvPr/>
            </p:nvSpPr>
            <p:spPr bwMode="auto">
              <a:xfrm>
                <a:off x="4748" y="108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a[2]</a:t>
                </a:r>
              </a:p>
            </p:txBody>
          </p:sp>
          <p:sp>
            <p:nvSpPr>
              <p:cNvPr id="38954" name="Text Box 133"/>
              <p:cNvSpPr txBox="1">
                <a:spLocks noChangeArrowheads="1"/>
              </p:cNvSpPr>
              <p:nvPr/>
            </p:nvSpPr>
            <p:spPr bwMode="auto">
              <a:xfrm>
                <a:off x="4748" y="1314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a[3]</a:t>
                </a:r>
              </a:p>
            </p:txBody>
          </p:sp>
          <p:sp>
            <p:nvSpPr>
              <p:cNvPr id="38955" name="Text Box 134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a[9]</a:t>
                </a:r>
              </a:p>
            </p:txBody>
          </p:sp>
        </p:grpSp>
        <p:sp>
          <p:nvSpPr>
            <p:cNvPr id="38937" name="Text Box 135"/>
            <p:cNvSpPr txBox="1">
              <a:spLocks noChangeArrowheads="1"/>
            </p:cNvSpPr>
            <p:nvPr/>
          </p:nvSpPr>
          <p:spPr bwMode="auto">
            <a:xfrm>
              <a:off x="3875" y="2155"/>
              <a:ext cx="34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隶书" panose="02010509060101010101" pitchFamily="49" charset="-122"/>
                </a:rPr>
                <a:t>...</a:t>
              </a:r>
            </a:p>
          </p:txBody>
        </p:sp>
        <p:sp>
          <p:nvSpPr>
            <p:cNvPr id="38938" name="Text Box 136"/>
            <p:cNvSpPr txBox="1">
              <a:spLocks noChangeArrowheads="1"/>
            </p:cNvSpPr>
            <p:nvPr/>
          </p:nvSpPr>
          <p:spPr bwMode="auto">
            <a:xfrm>
              <a:off x="3358" y="1128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隶书" panose="02010509060101010101" pitchFamily="49" charset="-122"/>
                </a:rPr>
                <a:t>p</a:t>
              </a:r>
            </a:p>
          </p:txBody>
        </p:sp>
        <p:sp>
          <p:nvSpPr>
            <p:cNvPr id="38939" name="Text Box 137"/>
            <p:cNvSpPr txBox="1">
              <a:spLocks noChangeArrowheads="1"/>
            </p:cNvSpPr>
            <p:nvPr/>
          </p:nvSpPr>
          <p:spPr bwMode="auto">
            <a:xfrm>
              <a:off x="3154" y="2304"/>
              <a:ext cx="4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隶书" panose="02010509060101010101" pitchFamily="49" charset="-122"/>
                </a:rPr>
                <a:t>p+9</a:t>
              </a:r>
            </a:p>
          </p:txBody>
        </p:sp>
        <p:sp>
          <p:nvSpPr>
            <p:cNvPr id="38940" name="Text Box 138"/>
            <p:cNvSpPr txBox="1">
              <a:spLocks noChangeArrowheads="1"/>
            </p:cNvSpPr>
            <p:nvPr/>
          </p:nvSpPr>
          <p:spPr bwMode="auto">
            <a:xfrm>
              <a:off x="3154" y="1392"/>
              <a:ext cx="4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隶书" panose="02010509060101010101" pitchFamily="49" charset="-122"/>
                </a:rPr>
                <a:t>p+1</a:t>
              </a:r>
            </a:p>
          </p:txBody>
        </p:sp>
        <p:sp>
          <p:nvSpPr>
            <p:cNvPr id="38941" name="Text Box 139"/>
            <p:cNvSpPr txBox="1">
              <a:spLocks noChangeArrowheads="1"/>
            </p:cNvSpPr>
            <p:nvPr/>
          </p:nvSpPr>
          <p:spPr bwMode="auto">
            <a:xfrm>
              <a:off x="3154" y="1620"/>
              <a:ext cx="4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隶书" panose="02010509060101010101" pitchFamily="49" charset="-122"/>
                </a:rPr>
                <a:t>p+2</a:t>
              </a:r>
            </a:p>
          </p:txBody>
        </p:sp>
        <p:sp>
          <p:nvSpPr>
            <p:cNvPr id="38942" name="Text Box 140"/>
            <p:cNvSpPr txBox="1">
              <a:spLocks noChangeArrowheads="1"/>
            </p:cNvSpPr>
            <p:nvPr/>
          </p:nvSpPr>
          <p:spPr bwMode="auto">
            <a:xfrm>
              <a:off x="3111" y="636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隶书" panose="02010509060101010101" pitchFamily="49" charset="-122"/>
                </a:rPr>
                <a:t>地址</a:t>
              </a:r>
            </a:p>
          </p:txBody>
        </p:sp>
        <p:sp>
          <p:nvSpPr>
            <p:cNvPr id="38943" name="Text Box 141"/>
            <p:cNvSpPr txBox="1">
              <a:spLocks noChangeArrowheads="1"/>
            </p:cNvSpPr>
            <p:nvPr/>
          </p:nvSpPr>
          <p:spPr bwMode="auto">
            <a:xfrm>
              <a:off x="4551" y="672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b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元素</a:t>
              </a:r>
            </a:p>
          </p:txBody>
        </p:sp>
        <p:sp>
          <p:nvSpPr>
            <p:cNvPr id="38944" name="Text Box 142"/>
            <p:cNvSpPr txBox="1">
              <a:spLocks noChangeArrowheads="1"/>
            </p:cNvSpPr>
            <p:nvPr/>
          </p:nvSpPr>
          <p:spPr bwMode="auto">
            <a:xfrm>
              <a:off x="3675" y="3312"/>
              <a:ext cx="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b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指针法</a:t>
              </a:r>
              <a:endParaRPr kumimoji="1" lang="zh-CN" altLang="en-US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38945" name="Group 143"/>
            <p:cNvGrpSpPr>
              <a:grpSpLocks/>
            </p:cNvGrpSpPr>
            <p:nvPr/>
          </p:nvGrpSpPr>
          <p:grpSpPr bwMode="auto">
            <a:xfrm>
              <a:off x="4426" y="1164"/>
              <a:ext cx="732" cy="1428"/>
              <a:chOff x="4594" y="636"/>
              <a:chExt cx="732" cy="1428"/>
            </a:xfrm>
          </p:grpSpPr>
          <p:sp>
            <p:nvSpPr>
              <p:cNvPr id="38946" name="Text Box 144"/>
              <p:cNvSpPr txBox="1">
                <a:spLocks noChangeArrowheads="1"/>
              </p:cNvSpPr>
              <p:nvPr/>
            </p:nvSpPr>
            <p:spPr bwMode="auto">
              <a:xfrm>
                <a:off x="4806" y="636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en-US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*</a:t>
                </a:r>
                <a:r>
                  <a:rPr kumimoji="1" lang="en-US" altLang="zh-CN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p</a:t>
                </a:r>
              </a:p>
            </p:txBody>
          </p:sp>
          <p:sp>
            <p:nvSpPr>
              <p:cNvPr id="38947" name="Text Box 145"/>
              <p:cNvSpPr txBox="1">
                <a:spLocks noChangeArrowheads="1"/>
              </p:cNvSpPr>
              <p:nvPr/>
            </p:nvSpPr>
            <p:spPr bwMode="auto">
              <a:xfrm>
                <a:off x="4640" y="86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en-US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*(</a:t>
                </a:r>
                <a:r>
                  <a:rPr kumimoji="1" lang="en-US" altLang="zh-CN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p+1)</a:t>
                </a:r>
              </a:p>
            </p:txBody>
          </p:sp>
          <p:sp>
            <p:nvSpPr>
              <p:cNvPr id="38948" name="Text Box 146"/>
              <p:cNvSpPr txBox="1">
                <a:spLocks noChangeArrowheads="1"/>
              </p:cNvSpPr>
              <p:nvPr/>
            </p:nvSpPr>
            <p:spPr bwMode="auto">
              <a:xfrm>
                <a:off x="4640" y="1088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en-US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*(</a:t>
                </a:r>
                <a:r>
                  <a:rPr kumimoji="1" lang="en-US" altLang="zh-CN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p+2)</a:t>
                </a:r>
              </a:p>
            </p:txBody>
          </p:sp>
          <p:sp>
            <p:nvSpPr>
              <p:cNvPr id="38949" name="Text Box 147"/>
              <p:cNvSpPr txBox="1">
                <a:spLocks noChangeArrowheads="1"/>
              </p:cNvSpPr>
              <p:nvPr/>
            </p:nvSpPr>
            <p:spPr bwMode="auto">
              <a:xfrm>
                <a:off x="4902" y="1314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38950" name="Text Box 148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en-US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*(</a:t>
                </a:r>
                <a:r>
                  <a:rPr kumimoji="1" lang="en-US" altLang="zh-CN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p+9)</a:t>
                </a:r>
              </a:p>
            </p:txBody>
          </p:sp>
        </p:grpSp>
      </p:grpSp>
      <p:sp>
        <p:nvSpPr>
          <p:cNvPr id="140438" name="AutoShape 150"/>
          <p:cNvSpPr>
            <a:spLocks noChangeArrowheads="1"/>
          </p:cNvSpPr>
          <p:nvPr/>
        </p:nvSpPr>
        <p:spPr bwMode="auto">
          <a:xfrm>
            <a:off x="4017963" y="423863"/>
            <a:ext cx="2098675" cy="860425"/>
          </a:xfrm>
          <a:prstGeom prst="wedgeRectCallout">
            <a:avLst>
              <a:gd name="adj1" fmla="val -68231"/>
              <a:gd name="adj2" fmla="val 110148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[]  </a:t>
            </a:r>
            <a:r>
              <a:rPr kumimoji="1" lang="zh-CN" altLang="en-US" b="0">
                <a:latin typeface="Times New Roman" panose="02020603050405020304" pitchFamily="18" charset="0"/>
                <a:ea typeface="隶书" panose="02010509060101010101" pitchFamily="49" charset="-122"/>
              </a:rPr>
              <a:t>变址运算符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</a:t>
            </a:r>
            <a:r>
              <a:rPr kumimoji="1" lang="en-US" altLang="zh-CN" b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kumimoji="1" lang="en-US" altLang="zh-CN" b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kumimoji="1" lang="en-US" altLang="zh-CN" b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  </a:t>
            </a:r>
            <a:r>
              <a:rPr kumimoji="1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*(a+i)</a:t>
            </a:r>
          </a:p>
        </p:txBody>
      </p:sp>
      <p:sp>
        <p:nvSpPr>
          <p:cNvPr id="140439" name="Rectangle 151"/>
          <p:cNvSpPr>
            <a:spLocks noChangeArrowheads="1"/>
          </p:cNvSpPr>
          <p:nvPr/>
        </p:nvSpPr>
        <p:spPr bwMode="auto">
          <a:xfrm>
            <a:off x="2114550" y="6057900"/>
            <a:ext cx="3924300" cy="4953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a[i]</a:t>
            </a:r>
            <a:r>
              <a:rPr kumimoji="1" lang="en-US" altLang="zh-CN" b="0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b="0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p[i]  </a:t>
            </a: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*(p+i)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*(a+i)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40440" name="Group 152"/>
          <p:cNvGrpSpPr>
            <a:grpSpLocks/>
          </p:cNvGrpSpPr>
          <p:nvPr/>
        </p:nvGrpSpPr>
        <p:grpSpPr bwMode="auto">
          <a:xfrm>
            <a:off x="3768725" y="2076450"/>
            <a:ext cx="1162050" cy="2266950"/>
            <a:chOff x="4594" y="636"/>
            <a:chExt cx="732" cy="1428"/>
          </a:xfrm>
        </p:grpSpPr>
        <p:sp>
          <p:nvSpPr>
            <p:cNvPr id="38928" name="Text Box 153"/>
            <p:cNvSpPr txBox="1">
              <a:spLocks noChangeArrowheads="1"/>
            </p:cNvSpPr>
            <p:nvPr/>
          </p:nvSpPr>
          <p:spPr bwMode="auto">
            <a:xfrm>
              <a:off x="4811" y="636"/>
              <a:ext cx="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en-US" b="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*</a:t>
              </a:r>
              <a:r>
                <a:rPr kumimoji="1" lang="en-US" altLang="zh-CN" b="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38929" name="Text Box 154"/>
            <p:cNvSpPr txBox="1">
              <a:spLocks noChangeArrowheads="1"/>
            </p:cNvSpPr>
            <p:nvPr/>
          </p:nvSpPr>
          <p:spPr bwMode="auto">
            <a:xfrm>
              <a:off x="4645" y="862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en-US" b="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*(</a:t>
              </a:r>
              <a:r>
                <a:rPr kumimoji="1" lang="en-US" altLang="zh-CN" b="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a+1)</a:t>
              </a:r>
            </a:p>
          </p:txBody>
        </p:sp>
        <p:sp>
          <p:nvSpPr>
            <p:cNvPr id="38930" name="Text Box 155"/>
            <p:cNvSpPr txBox="1">
              <a:spLocks noChangeArrowheads="1"/>
            </p:cNvSpPr>
            <p:nvPr/>
          </p:nvSpPr>
          <p:spPr bwMode="auto">
            <a:xfrm>
              <a:off x="4645" y="1088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en-US" b="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*(</a:t>
              </a:r>
              <a:r>
                <a:rPr kumimoji="1" lang="en-US" altLang="zh-CN" b="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a+2)</a:t>
              </a:r>
            </a:p>
          </p:txBody>
        </p:sp>
        <p:sp>
          <p:nvSpPr>
            <p:cNvPr id="38931" name="Text Box 156"/>
            <p:cNvSpPr txBox="1">
              <a:spLocks noChangeArrowheads="1"/>
            </p:cNvSpPr>
            <p:nvPr/>
          </p:nvSpPr>
          <p:spPr bwMode="auto">
            <a:xfrm>
              <a:off x="4902" y="1314"/>
              <a:ext cx="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zh-CN" b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8932" name="Text Box 157"/>
            <p:cNvSpPr txBox="1">
              <a:spLocks noChangeArrowheads="1"/>
            </p:cNvSpPr>
            <p:nvPr/>
          </p:nvSpPr>
          <p:spPr bwMode="auto">
            <a:xfrm>
              <a:off x="4594" y="1776"/>
              <a:ext cx="7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en-US" b="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*(</a:t>
              </a:r>
              <a:r>
                <a:rPr kumimoji="1" lang="en-US" altLang="zh-CN" b="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a+9)</a:t>
              </a:r>
            </a:p>
          </p:txBody>
        </p:sp>
      </p:grpSp>
      <p:grpSp>
        <p:nvGrpSpPr>
          <p:cNvPr id="140447" name="Group 159"/>
          <p:cNvGrpSpPr>
            <a:grpSpLocks/>
          </p:cNvGrpSpPr>
          <p:nvPr/>
        </p:nvGrpSpPr>
        <p:grpSpPr bwMode="auto">
          <a:xfrm>
            <a:off x="7981950" y="2133600"/>
            <a:ext cx="1162050" cy="2266950"/>
            <a:chOff x="4594" y="636"/>
            <a:chExt cx="732" cy="1428"/>
          </a:xfrm>
        </p:grpSpPr>
        <p:sp>
          <p:nvSpPr>
            <p:cNvPr id="38923" name="Text Box 160"/>
            <p:cNvSpPr txBox="1">
              <a:spLocks noChangeArrowheads="1"/>
            </p:cNvSpPr>
            <p:nvPr/>
          </p:nvSpPr>
          <p:spPr bwMode="auto">
            <a:xfrm>
              <a:off x="4741" y="636"/>
              <a:ext cx="4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p[0]</a:t>
              </a:r>
            </a:p>
          </p:txBody>
        </p:sp>
        <p:sp>
          <p:nvSpPr>
            <p:cNvPr id="38924" name="Text Box 161"/>
            <p:cNvSpPr txBox="1">
              <a:spLocks noChangeArrowheads="1"/>
            </p:cNvSpPr>
            <p:nvPr/>
          </p:nvSpPr>
          <p:spPr bwMode="auto">
            <a:xfrm>
              <a:off x="4741" y="862"/>
              <a:ext cx="4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p[1]</a:t>
              </a:r>
            </a:p>
          </p:txBody>
        </p:sp>
        <p:sp>
          <p:nvSpPr>
            <p:cNvPr id="38925" name="Text Box 162"/>
            <p:cNvSpPr txBox="1">
              <a:spLocks noChangeArrowheads="1"/>
            </p:cNvSpPr>
            <p:nvPr/>
          </p:nvSpPr>
          <p:spPr bwMode="auto">
            <a:xfrm>
              <a:off x="4741" y="1088"/>
              <a:ext cx="4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p[2]</a:t>
              </a:r>
            </a:p>
          </p:txBody>
        </p:sp>
        <p:sp>
          <p:nvSpPr>
            <p:cNvPr id="38926" name="Text Box 163"/>
            <p:cNvSpPr txBox="1">
              <a:spLocks noChangeArrowheads="1"/>
            </p:cNvSpPr>
            <p:nvPr/>
          </p:nvSpPr>
          <p:spPr bwMode="auto">
            <a:xfrm>
              <a:off x="4902" y="1314"/>
              <a:ext cx="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zh-CN" b="0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8927" name="Text Box 164"/>
            <p:cNvSpPr txBox="1">
              <a:spLocks noChangeArrowheads="1"/>
            </p:cNvSpPr>
            <p:nvPr/>
          </p:nvSpPr>
          <p:spPr bwMode="auto">
            <a:xfrm>
              <a:off x="4594" y="1776"/>
              <a:ext cx="7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p[9]</a:t>
              </a:r>
            </a:p>
          </p:txBody>
        </p:sp>
      </p:grpSp>
      <p:sp useBgFill="1">
        <p:nvSpPr>
          <p:cNvPr id="38921" name="AutoShape 166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33400" y="6172200"/>
            <a:ext cx="533400" cy="685800"/>
          </a:xfrm>
          <a:prstGeom prst="actionButtonDocumen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389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3A3918-8F04-4F03-B723-FA79028A69A9}" type="slidenum">
              <a:rPr lang="en-US" altLang="zh-CN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1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0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40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04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40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0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40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 bldLvl="5" autoUpdateAnimBg="0"/>
      <p:bldP spid="140438" grpId="0" animBg="1" autoUpdateAnimBg="0"/>
      <p:bldP spid="14043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58" name="Group 70"/>
          <p:cNvGrpSpPr>
            <a:grpSpLocks/>
          </p:cNvGrpSpPr>
          <p:nvPr/>
        </p:nvGrpSpPr>
        <p:grpSpPr bwMode="auto">
          <a:xfrm>
            <a:off x="5734050" y="1600200"/>
            <a:ext cx="2351088" cy="3771900"/>
            <a:chOff x="3612" y="1008"/>
            <a:chExt cx="1481" cy="2376"/>
          </a:xfrm>
        </p:grpSpPr>
        <p:grpSp>
          <p:nvGrpSpPr>
            <p:cNvPr id="39952" name="Group 66"/>
            <p:cNvGrpSpPr>
              <a:grpSpLocks/>
            </p:cNvGrpSpPr>
            <p:nvPr/>
          </p:nvGrpSpPr>
          <p:grpSpPr bwMode="auto">
            <a:xfrm>
              <a:off x="4157" y="1008"/>
              <a:ext cx="936" cy="2376"/>
              <a:chOff x="4157" y="1008"/>
              <a:chExt cx="936" cy="2376"/>
            </a:xfrm>
          </p:grpSpPr>
          <p:grpSp>
            <p:nvGrpSpPr>
              <p:cNvPr id="39959" name="Group 10"/>
              <p:cNvGrpSpPr>
                <a:grpSpLocks/>
              </p:cNvGrpSpPr>
              <p:nvPr/>
            </p:nvGrpSpPr>
            <p:grpSpPr bwMode="auto">
              <a:xfrm>
                <a:off x="4157" y="1008"/>
                <a:ext cx="936" cy="2376"/>
                <a:chOff x="4032" y="444"/>
                <a:chExt cx="936" cy="2376"/>
              </a:xfrm>
            </p:grpSpPr>
            <p:sp>
              <p:nvSpPr>
                <p:cNvPr id="39976" name="AutoShape 11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zh-CN" b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9977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78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79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80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81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82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83" name="Line 18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84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85" name="Line 20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60" name="Group 21"/>
              <p:cNvGrpSpPr>
                <a:grpSpLocks/>
              </p:cNvGrpSpPr>
              <p:nvPr/>
            </p:nvGrpSpPr>
            <p:grpSpPr bwMode="auto">
              <a:xfrm>
                <a:off x="4157" y="1428"/>
                <a:ext cx="60" cy="1368"/>
                <a:chOff x="4032" y="864"/>
                <a:chExt cx="60" cy="1368"/>
              </a:xfrm>
            </p:grpSpPr>
            <p:sp>
              <p:nvSpPr>
                <p:cNvPr id="39969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70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71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72" name="Line 2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73" name="Line 2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74" name="Line 2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75" name="Line 28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61" name="Group 29"/>
              <p:cNvGrpSpPr>
                <a:grpSpLocks/>
              </p:cNvGrpSpPr>
              <p:nvPr/>
            </p:nvGrpSpPr>
            <p:grpSpPr bwMode="auto">
              <a:xfrm>
                <a:off x="5021" y="1440"/>
                <a:ext cx="60" cy="1368"/>
                <a:chOff x="4032" y="864"/>
                <a:chExt cx="60" cy="1368"/>
              </a:xfrm>
            </p:grpSpPr>
            <p:sp>
              <p:nvSpPr>
                <p:cNvPr id="39962" name="Line 30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63" name="Line 31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64" name="Line 32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65" name="Line 33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66" name="Line 34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67" name="Line 35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68" name="Line 36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953" name="Group 59"/>
            <p:cNvGrpSpPr>
              <a:grpSpLocks/>
            </p:cNvGrpSpPr>
            <p:nvPr/>
          </p:nvGrpSpPr>
          <p:grpSpPr bwMode="auto">
            <a:xfrm>
              <a:off x="3612" y="1284"/>
              <a:ext cx="732" cy="1188"/>
              <a:chOff x="4260" y="1272"/>
              <a:chExt cx="732" cy="1188"/>
            </a:xfrm>
          </p:grpSpPr>
          <p:sp>
            <p:nvSpPr>
              <p:cNvPr id="39954" name="Text Box 60"/>
              <p:cNvSpPr txBox="1">
                <a:spLocks noChangeArrowheads="1"/>
              </p:cNvSpPr>
              <p:nvPr/>
            </p:nvSpPr>
            <p:spPr bwMode="auto">
              <a:xfrm>
                <a:off x="4414" y="127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a[0]</a:t>
                </a:r>
              </a:p>
            </p:txBody>
          </p:sp>
          <p:sp>
            <p:nvSpPr>
              <p:cNvPr id="39955" name="Text Box 61"/>
              <p:cNvSpPr txBox="1">
                <a:spLocks noChangeArrowheads="1"/>
              </p:cNvSpPr>
              <p:nvPr/>
            </p:nvSpPr>
            <p:spPr bwMode="auto">
              <a:xfrm>
                <a:off x="4414" y="149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a[1]</a:t>
                </a:r>
              </a:p>
            </p:txBody>
          </p:sp>
          <p:sp>
            <p:nvSpPr>
              <p:cNvPr id="39956" name="Text Box 62"/>
              <p:cNvSpPr txBox="1">
                <a:spLocks noChangeArrowheads="1"/>
              </p:cNvSpPr>
              <p:nvPr/>
            </p:nvSpPr>
            <p:spPr bwMode="auto">
              <a:xfrm>
                <a:off x="4414" y="1724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a[2]</a:t>
                </a:r>
              </a:p>
            </p:txBody>
          </p:sp>
          <p:sp>
            <p:nvSpPr>
              <p:cNvPr id="39957" name="Text Box 63"/>
              <p:cNvSpPr txBox="1">
                <a:spLocks noChangeArrowheads="1"/>
              </p:cNvSpPr>
              <p:nvPr/>
            </p:nvSpPr>
            <p:spPr bwMode="auto">
              <a:xfrm>
                <a:off x="4414" y="195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a[3]</a:t>
                </a:r>
              </a:p>
            </p:txBody>
          </p:sp>
          <p:sp>
            <p:nvSpPr>
              <p:cNvPr id="39958" name="Text Box 64"/>
              <p:cNvSpPr txBox="1">
                <a:spLocks noChangeArrowheads="1"/>
              </p:cNvSpPr>
              <p:nvPr/>
            </p:nvSpPr>
            <p:spPr bwMode="auto">
              <a:xfrm>
                <a:off x="4260" y="217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a[4]</a:t>
                </a:r>
              </a:p>
            </p:txBody>
          </p:sp>
        </p:grpSp>
      </p:grpSp>
      <p:sp useBgFill="1">
        <p:nvSpPr>
          <p:cNvPr id="39939" name="AutoShape 3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33400" y="6172200"/>
            <a:ext cx="533400" cy="685800"/>
          </a:xfrm>
          <a:prstGeom prst="actionButtonDocumen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241425" y="265113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例   数组元素的引用方法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30188" y="965200"/>
            <a:ext cx="5507037" cy="524192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main()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{     int a[5],*pa,i;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for(i=0;i&lt;5;i++)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	 a[i]=i+1;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pa=a;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for(i=0;i&lt;5;i++)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	 printf("*(pa+%d):%d\n",i,</a:t>
            </a: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*(pa+i)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for(i=0;i&lt;5;i++)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	 printf("*(a+%d):%d\n",i,</a:t>
            </a: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*(a+i)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for(i=0;i&lt;5;i++)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	 printf("pa[%d]:%d\n",i,</a:t>
            </a: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pa[i]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for(i=0;i&lt;5;i++)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	 printf("a[%d]:%d\n",i,</a:t>
            </a: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a[i]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63545" name="Group 57"/>
          <p:cNvGrpSpPr>
            <a:grpSpLocks/>
          </p:cNvGrpSpPr>
          <p:nvPr/>
        </p:nvGrpSpPr>
        <p:grpSpPr bwMode="auto">
          <a:xfrm>
            <a:off x="6762750" y="2019300"/>
            <a:ext cx="1162050" cy="1885950"/>
            <a:chOff x="4260" y="1272"/>
            <a:chExt cx="732" cy="1188"/>
          </a:xfrm>
        </p:grpSpPr>
        <p:sp>
          <p:nvSpPr>
            <p:cNvPr id="39947" name="Text Box 38"/>
            <p:cNvSpPr txBox="1">
              <a:spLocks noChangeArrowheads="1"/>
            </p:cNvSpPr>
            <p:nvPr/>
          </p:nvSpPr>
          <p:spPr bwMode="auto">
            <a:xfrm>
              <a:off x="4520" y="1272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en-US" b="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kumimoji="1" lang="en-US" altLang="zh-CN" b="0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9948" name="Text Box 39"/>
            <p:cNvSpPr txBox="1">
              <a:spLocks noChangeArrowheads="1"/>
            </p:cNvSpPr>
            <p:nvPr/>
          </p:nvSpPr>
          <p:spPr bwMode="auto">
            <a:xfrm>
              <a:off x="4520" y="1498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en-US" b="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endParaRPr kumimoji="1" lang="en-US" altLang="zh-CN" b="0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9949" name="Text Box 40"/>
            <p:cNvSpPr txBox="1">
              <a:spLocks noChangeArrowheads="1"/>
            </p:cNvSpPr>
            <p:nvPr/>
          </p:nvSpPr>
          <p:spPr bwMode="auto">
            <a:xfrm>
              <a:off x="4520" y="1724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en-US" b="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3</a:t>
              </a:r>
              <a:endParaRPr kumimoji="1" lang="en-US" altLang="zh-CN" b="0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9950" name="Text Box 41"/>
            <p:cNvSpPr txBox="1">
              <a:spLocks noChangeArrowheads="1"/>
            </p:cNvSpPr>
            <p:nvPr/>
          </p:nvSpPr>
          <p:spPr bwMode="auto">
            <a:xfrm>
              <a:off x="4520" y="1950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en-US" b="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4</a:t>
              </a:r>
              <a:endParaRPr kumimoji="1" lang="en-US" altLang="zh-CN" b="0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9951" name="Text Box 42"/>
            <p:cNvSpPr txBox="1">
              <a:spLocks noChangeArrowheads="1"/>
            </p:cNvSpPr>
            <p:nvPr/>
          </p:nvSpPr>
          <p:spPr bwMode="auto">
            <a:xfrm>
              <a:off x="4260" y="2172"/>
              <a:ext cx="7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en-US" b="0">
                  <a:solidFill>
                    <a:srgbClr val="99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5</a:t>
              </a:r>
              <a:endParaRPr kumimoji="1" lang="en-US" altLang="zh-CN" b="0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63557" name="Group 69"/>
          <p:cNvGrpSpPr>
            <a:grpSpLocks/>
          </p:cNvGrpSpPr>
          <p:nvPr/>
        </p:nvGrpSpPr>
        <p:grpSpPr bwMode="auto">
          <a:xfrm>
            <a:off x="8039100" y="1828800"/>
            <a:ext cx="844550" cy="457200"/>
            <a:chOff x="5064" y="1152"/>
            <a:chExt cx="532" cy="288"/>
          </a:xfrm>
        </p:grpSpPr>
        <p:sp>
          <p:nvSpPr>
            <p:cNvPr id="39945" name="Line 67"/>
            <p:cNvSpPr>
              <a:spLocks noChangeShapeType="1"/>
            </p:cNvSpPr>
            <p:nvPr/>
          </p:nvSpPr>
          <p:spPr bwMode="auto">
            <a:xfrm flipH="1">
              <a:off x="5064" y="1296"/>
              <a:ext cx="288" cy="12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6" name="Text Box 68"/>
            <p:cNvSpPr txBox="1">
              <a:spLocks noChangeArrowheads="1"/>
            </p:cNvSpPr>
            <p:nvPr/>
          </p:nvSpPr>
          <p:spPr bwMode="auto">
            <a:xfrm>
              <a:off x="5301" y="1152"/>
              <a:ext cx="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pa</a:t>
              </a:r>
            </a:p>
          </p:txBody>
        </p:sp>
      </p:grpSp>
      <p:sp>
        <p:nvSpPr>
          <p:cNvPr id="3994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F42302-4ABA-473B-A133-7AACE3632AAF}" type="slidenum">
              <a:rPr lang="en-US" altLang="zh-CN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29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3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autoUpdateAnimBg="0"/>
      <p:bldP spid="6349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100138" y="747713"/>
            <a:ext cx="72755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例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int  a[]={1,2,3,4,5,6,7,8,9,10},*p=a,i;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zh-CN" altLang="zh-CN">
                <a:latin typeface="Times New Roman" panose="02020603050405020304" pitchFamily="18" charset="0"/>
                <a:ea typeface="宋体" panose="02010600030101010101" pitchFamily="2" charset="-122"/>
              </a:rPr>
              <a:t>数组元素地址的正确表示：</a:t>
            </a:r>
            <a:br>
              <a:rPr kumimoji="1" lang="zh-CN" altLang="zh-CN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zh-CN" altLang="zh-CN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&amp;(a+1)     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a++     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&amp;p   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&amp;p[i]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8304213" y="1393825"/>
            <a:ext cx="407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endParaRPr kumimoji="1" lang="en-US" altLang="zh-CN" sz="3200" b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2062163" y="3052763"/>
            <a:ext cx="2657475" cy="1590675"/>
          </a:xfrm>
          <a:prstGeom prst="wedgeRectCallout">
            <a:avLst>
              <a:gd name="adj1" fmla="val 14338"/>
              <a:gd name="adj2" fmla="val -118065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数组名是</a:t>
            </a:r>
            <a:r>
              <a:rPr kumimoji="1"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地址常量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p++,p--   (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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a++,a--    (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a+1, *(a+2)    (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)</a:t>
            </a:r>
          </a:p>
        </p:txBody>
      </p:sp>
      <p:sp>
        <p:nvSpPr>
          <p:cNvPr id="4096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1101C6-5015-4946-A578-7D1C768D4F56}" type="slidenum">
              <a:rPr lang="en-US" altLang="zh-CN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2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5" grpId="0" build="p" autoUpdateAnimBg="0"/>
      <p:bldP spid="9011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949325" y="957263"/>
            <a:ext cx="4084638" cy="268605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例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void  main()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{    int a []={5,8,7,6,2,7,3};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int y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,*p=&amp;a[1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y=(*--p)++;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printf(“%d  ”,y);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printf(“%d”,a[0]);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} 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82663" y="4640263"/>
            <a:ext cx="1428750" cy="434975"/>
          </a:xfrm>
          <a:prstGeom prst="rect">
            <a:avLst/>
          </a:prstGeom>
          <a:solidFill>
            <a:srgbClr val="33CCCC"/>
          </a:solidFill>
          <a:ln w="38100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输出：5   6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1168" name="Group 32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3799" y="1095"/>
            <a:chExt cx="513" cy="250"/>
          </a:xfrm>
        </p:grpSpPr>
        <p:sp>
          <p:nvSpPr>
            <p:cNvPr id="42021" name="Line 30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2" name="Text Box 31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91169" name="Group 33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3799" y="1095"/>
            <a:chExt cx="513" cy="250"/>
          </a:xfrm>
        </p:grpSpPr>
        <p:sp>
          <p:nvSpPr>
            <p:cNvPr id="42019" name="Line 34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Text Box 35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sp>
        <p:nvSpPr>
          <p:cNvPr id="41990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53338" y="6067425"/>
            <a:ext cx="546100" cy="404813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1991" name="AutoShape 3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255000" y="6067425"/>
            <a:ext cx="547688" cy="404813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pSp>
        <p:nvGrpSpPr>
          <p:cNvPr id="91165" name="Group 29"/>
          <p:cNvGrpSpPr>
            <a:grpSpLocks/>
          </p:cNvGrpSpPr>
          <p:nvPr/>
        </p:nvGrpSpPr>
        <p:grpSpPr bwMode="auto">
          <a:xfrm>
            <a:off x="6029325" y="1277938"/>
            <a:ext cx="2474913" cy="3167062"/>
            <a:chOff x="3053" y="483"/>
            <a:chExt cx="1559" cy="1995"/>
          </a:xfrm>
        </p:grpSpPr>
        <p:sp>
          <p:nvSpPr>
            <p:cNvPr id="41996" name="Rectangle 4"/>
            <p:cNvSpPr>
              <a:spLocks noChangeArrowheads="1"/>
            </p:cNvSpPr>
            <p:nvPr/>
          </p:nvSpPr>
          <p:spPr bwMode="auto">
            <a:xfrm>
              <a:off x="3556" y="655"/>
              <a:ext cx="900" cy="1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41997" name="Line 5"/>
            <p:cNvSpPr>
              <a:spLocks noChangeShapeType="1"/>
            </p:cNvSpPr>
            <p:nvPr/>
          </p:nvSpPr>
          <p:spPr bwMode="auto">
            <a:xfrm>
              <a:off x="3554" y="91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6"/>
            <p:cNvSpPr>
              <a:spLocks noChangeShapeType="1"/>
            </p:cNvSpPr>
            <p:nvPr/>
          </p:nvSpPr>
          <p:spPr bwMode="auto">
            <a:xfrm>
              <a:off x="3554" y="117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7"/>
            <p:cNvSpPr>
              <a:spLocks noChangeShapeType="1"/>
            </p:cNvSpPr>
            <p:nvPr/>
          </p:nvSpPr>
          <p:spPr bwMode="auto">
            <a:xfrm>
              <a:off x="3554" y="1432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8"/>
            <p:cNvSpPr>
              <a:spLocks noChangeShapeType="1"/>
            </p:cNvSpPr>
            <p:nvPr/>
          </p:nvSpPr>
          <p:spPr bwMode="auto">
            <a:xfrm>
              <a:off x="3554" y="1693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Line 9"/>
            <p:cNvSpPr>
              <a:spLocks noChangeShapeType="1"/>
            </p:cNvSpPr>
            <p:nvPr/>
          </p:nvSpPr>
          <p:spPr bwMode="auto">
            <a:xfrm>
              <a:off x="3554" y="1954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Line 10"/>
            <p:cNvSpPr>
              <a:spLocks noChangeShapeType="1"/>
            </p:cNvSpPr>
            <p:nvPr/>
          </p:nvSpPr>
          <p:spPr bwMode="auto">
            <a:xfrm>
              <a:off x="3554" y="2215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Text Box 12"/>
            <p:cNvSpPr txBox="1">
              <a:spLocks noChangeArrowheads="1"/>
            </p:cNvSpPr>
            <p:nvPr/>
          </p:nvSpPr>
          <p:spPr bwMode="auto">
            <a:xfrm>
              <a:off x="3909" y="6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2004" name="Text Box 13"/>
            <p:cNvSpPr txBox="1">
              <a:spLocks noChangeArrowheads="1"/>
            </p:cNvSpPr>
            <p:nvPr/>
          </p:nvSpPr>
          <p:spPr bwMode="auto">
            <a:xfrm>
              <a:off x="3909" y="9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2005" name="Text Box 14"/>
            <p:cNvSpPr txBox="1">
              <a:spLocks noChangeArrowheads="1"/>
            </p:cNvSpPr>
            <p:nvPr/>
          </p:nvSpPr>
          <p:spPr bwMode="auto">
            <a:xfrm>
              <a:off x="3909" y="117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2006" name="Text Box 15"/>
            <p:cNvSpPr txBox="1">
              <a:spLocks noChangeArrowheads="1"/>
            </p:cNvSpPr>
            <p:nvPr/>
          </p:nvSpPr>
          <p:spPr bwMode="auto">
            <a:xfrm>
              <a:off x="3909" y="14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2007" name="Text Box 16"/>
            <p:cNvSpPr txBox="1">
              <a:spLocks noChangeArrowheads="1"/>
            </p:cNvSpPr>
            <p:nvPr/>
          </p:nvSpPr>
          <p:spPr bwMode="auto">
            <a:xfrm>
              <a:off x="3909" y="16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2008" name="Text Box 17"/>
            <p:cNvSpPr txBox="1">
              <a:spLocks noChangeArrowheads="1"/>
            </p:cNvSpPr>
            <p:nvPr/>
          </p:nvSpPr>
          <p:spPr bwMode="auto">
            <a:xfrm>
              <a:off x="3909" y="195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2009" name="Text Box 18"/>
            <p:cNvSpPr txBox="1">
              <a:spLocks noChangeArrowheads="1"/>
            </p:cNvSpPr>
            <p:nvPr/>
          </p:nvSpPr>
          <p:spPr bwMode="auto">
            <a:xfrm>
              <a:off x="3909" y="22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2010" name="Text Box 20"/>
            <p:cNvSpPr txBox="1">
              <a:spLocks noChangeArrowheads="1"/>
            </p:cNvSpPr>
            <p:nvPr/>
          </p:nvSpPr>
          <p:spPr bwMode="auto">
            <a:xfrm>
              <a:off x="4416" y="6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2011" name="Text Box 21"/>
            <p:cNvSpPr txBox="1">
              <a:spLocks noChangeArrowheads="1"/>
            </p:cNvSpPr>
            <p:nvPr/>
          </p:nvSpPr>
          <p:spPr bwMode="auto">
            <a:xfrm>
              <a:off x="4416" y="9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2012" name="Text Box 22"/>
            <p:cNvSpPr txBox="1">
              <a:spLocks noChangeArrowheads="1"/>
            </p:cNvSpPr>
            <p:nvPr/>
          </p:nvSpPr>
          <p:spPr bwMode="auto">
            <a:xfrm>
              <a:off x="4416" y="116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2013" name="Text Box 23"/>
            <p:cNvSpPr txBox="1">
              <a:spLocks noChangeArrowheads="1"/>
            </p:cNvSpPr>
            <p:nvPr/>
          </p:nvSpPr>
          <p:spPr bwMode="auto">
            <a:xfrm>
              <a:off x="4416" y="142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2014" name="Text Box 24"/>
            <p:cNvSpPr txBox="1">
              <a:spLocks noChangeArrowheads="1"/>
            </p:cNvSpPr>
            <p:nvPr/>
          </p:nvSpPr>
          <p:spPr bwMode="auto">
            <a:xfrm>
              <a:off x="4416" y="16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2015" name="Text Box 25"/>
            <p:cNvSpPr txBox="1">
              <a:spLocks noChangeArrowheads="1"/>
            </p:cNvSpPr>
            <p:nvPr/>
          </p:nvSpPr>
          <p:spPr bwMode="auto">
            <a:xfrm>
              <a:off x="4416" y="19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2016" name="Text Box 26"/>
            <p:cNvSpPr txBox="1">
              <a:spLocks noChangeArrowheads="1"/>
            </p:cNvSpPr>
            <p:nvPr/>
          </p:nvSpPr>
          <p:spPr bwMode="auto">
            <a:xfrm>
              <a:off x="4416" y="22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2017" name="Line 27"/>
            <p:cNvSpPr>
              <a:spLocks noChangeShapeType="1"/>
            </p:cNvSpPr>
            <p:nvPr/>
          </p:nvSpPr>
          <p:spPr bwMode="auto">
            <a:xfrm>
              <a:off x="3200" y="644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Text Box 28"/>
            <p:cNvSpPr txBox="1">
              <a:spLocks noChangeArrowheads="1"/>
            </p:cNvSpPr>
            <p:nvPr/>
          </p:nvSpPr>
          <p:spPr bwMode="auto">
            <a:xfrm>
              <a:off x="3053" y="4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1157288" y="37782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例  注意指针变量的运算</a:t>
            </a:r>
          </a:p>
        </p:txBody>
      </p:sp>
      <p:sp>
        <p:nvSpPr>
          <p:cNvPr id="91172" name="Text Box 36"/>
          <p:cNvSpPr txBox="1">
            <a:spLocks noChangeArrowheads="1"/>
          </p:cNvSpPr>
          <p:nvPr/>
        </p:nvSpPr>
        <p:spPr bwMode="auto">
          <a:xfrm>
            <a:off x="7348538" y="1550988"/>
            <a:ext cx="3524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199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02DFC2-C594-4B11-94AB-EC0ECD468EAA}" type="slidenum">
              <a:rPr lang="en-US" altLang="zh-CN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35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1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nimBg="1" autoUpdateAnimBg="0"/>
      <p:bldP spid="91139" grpId="0" animBg="1" autoUpdateAnimBg="0"/>
      <p:bldP spid="91175" grpId="0" build="p" autoUpdateAnimBg="0"/>
      <p:bldP spid="9117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altLang="zh-CN" sz="3200" dirty="0"/>
              <a:t>C</a:t>
            </a:r>
            <a:r>
              <a:rPr lang="zh-CN" altLang="en-US" sz="3200" dirty="0"/>
              <a:t>程序设计中使用指针可以</a:t>
            </a:r>
            <a:r>
              <a:rPr lang="en-US" altLang="zh-CN" sz="3200" dirty="0"/>
              <a:t>:		</a:t>
            </a:r>
          </a:p>
          <a:p>
            <a:pPr marL="1371600" lvl="3" indent="0">
              <a:buNone/>
            </a:pPr>
            <a:r>
              <a:rPr lang="zh-CN" altLang="en-US" sz="2800" dirty="0"/>
              <a:t>使程序简洁、紧凑、高效</a:t>
            </a:r>
          </a:p>
          <a:p>
            <a:pPr marL="1371600" lvl="3" indent="0">
              <a:buNone/>
            </a:pPr>
            <a:r>
              <a:rPr lang="zh-CN" altLang="en-US" sz="2800" dirty="0"/>
              <a:t>有效地表示复杂的数据结构</a:t>
            </a:r>
          </a:p>
          <a:p>
            <a:pPr marL="1371600" lvl="3" indent="0">
              <a:buNone/>
            </a:pPr>
            <a:r>
              <a:rPr lang="zh-CN" altLang="en-US" sz="2800" dirty="0"/>
              <a:t>动态分配内存</a:t>
            </a:r>
          </a:p>
          <a:p>
            <a:pPr marL="1371600" lvl="3" indent="0">
              <a:buNone/>
            </a:pPr>
            <a:r>
              <a:rPr lang="zh-CN" altLang="en-US" sz="2800" dirty="0"/>
              <a:t>得到多于一个的函数返回值</a:t>
            </a: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CA6D16-0192-498C-AEC2-B80FB58C57B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58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319338" y="1168400"/>
            <a:ext cx="3163887" cy="378142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main()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{   int i,*p,a[7];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p=a;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for(i=0;i&lt;7;i++)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scanf("%d",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p++);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printf("\n");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for(i=0;i&lt;7;i++,p++)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printf("%d"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,*p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 useBgFill="1">
        <p:nvSpPr>
          <p:cNvPr id="43011" name="AutoShape 4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685800" y="5943600"/>
            <a:ext cx="533400" cy="685800"/>
          </a:xfrm>
          <a:prstGeom prst="actionButtonDocumen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65541" name="Object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8638" y="792163"/>
          <a:ext cx="6985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软件包" r:id="rId6" imgW="505838" imgH="476655" progId="Package">
                  <p:embed/>
                </p:oleObj>
              </mc:Choice>
              <mc:Fallback>
                <p:oleObj name="软件包" r:id="rId6" imgW="505838" imgH="476655" progId="Package">
                  <p:embed/>
                  <p:pic>
                    <p:nvPicPr>
                      <p:cNvPr id="65541" name="Object 5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792163"/>
                        <a:ext cx="6985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247775" y="495300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注意指针的当前值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p=a;</a:t>
            </a:r>
          </a:p>
        </p:txBody>
      </p:sp>
      <p:sp>
        <p:nvSpPr>
          <p:cNvPr id="43015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74013" y="6049963"/>
            <a:ext cx="546100" cy="404812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pSp>
        <p:nvGrpSpPr>
          <p:cNvPr id="65545" name="Group 9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3799" y="1095"/>
            <a:chExt cx="513" cy="250"/>
          </a:xfrm>
        </p:grpSpPr>
        <p:sp>
          <p:nvSpPr>
            <p:cNvPr id="43064" name="Line 10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5" name="Text Box 11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3799" y="1095"/>
            <a:chExt cx="513" cy="250"/>
          </a:xfrm>
        </p:grpSpPr>
        <p:sp>
          <p:nvSpPr>
            <p:cNvPr id="43062" name="Line 13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3" name="Text Box 14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65552" name="Group 16"/>
          <p:cNvGrpSpPr>
            <a:grpSpLocks/>
          </p:cNvGrpSpPr>
          <p:nvPr/>
        </p:nvGrpSpPr>
        <p:grpSpPr bwMode="auto">
          <a:xfrm>
            <a:off x="6029325" y="1277938"/>
            <a:ext cx="2474913" cy="3167062"/>
            <a:chOff x="3053" y="483"/>
            <a:chExt cx="1559" cy="1995"/>
          </a:xfrm>
        </p:grpSpPr>
        <p:sp>
          <p:nvSpPr>
            <p:cNvPr id="43039" name="Rectangle 17"/>
            <p:cNvSpPr>
              <a:spLocks noChangeArrowheads="1"/>
            </p:cNvSpPr>
            <p:nvPr/>
          </p:nvSpPr>
          <p:spPr bwMode="auto">
            <a:xfrm>
              <a:off x="3556" y="655"/>
              <a:ext cx="900" cy="1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43040" name="Line 18"/>
            <p:cNvSpPr>
              <a:spLocks noChangeShapeType="1"/>
            </p:cNvSpPr>
            <p:nvPr/>
          </p:nvSpPr>
          <p:spPr bwMode="auto">
            <a:xfrm>
              <a:off x="3554" y="91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Line 19"/>
            <p:cNvSpPr>
              <a:spLocks noChangeShapeType="1"/>
            </p:cNvSpPr>
            <p:nvPr/>
          </p:nvSpPr>
          <p:spPr bwMode="auto">
            <a:xfrm>
              <a:off x="3554" y="117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" name="Line 20"/>
            <p:cNvSpPr>
              <a:spLocks noChangeShapeType="1"/>
            </p:cNvSpPr>
            <p:nvPr/>
          </p:nvSpPr>
          <p:spPr bwMode="auto">
            <a:xfrm>
              <a:off x="3554" y="1432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" name="Line 21"/>
            <p:cNvSpPr>
              <a:spLocks noChangeShapeType="1"/>
            </p:cNvSpPr>
            <p:nvPr/>
          </p:nvSpPr>
          <p:spPr bwMode="auto">
            <a:xfrm>
              <a:off x="3554" y="1693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4" name="Line 22"/>
            <p:cNvSpPr>
              <a:spLocks noChangeShapeType="1"/>
            </p:cNvSpPr>
            <p:nvPr/>
          </p:nvSpPr>
          <p:spPr bwMode="auto">
            <a:xfrm>
              <a:off x="3554" y="1954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5" name="Line 23"/>
            <p:cNvSpPr>
              <a:spLocks noChangeShapeType="1"/>
            </p:cNvSpPr>
            <p:nvPr/>
          </p:nvSpPr>
          <p:spPr bwMode="auto">
            <a:xfrm>
              <a:off x="3554" y="2215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6" name="Text Box 24"/>
            <p:cNvSpPr txBox="1">
              <a:spLocks noChangeArrowheads="1"/>
            </p:cNvSpPr>
            <p:nvPr/>
          </p:nvSpPr>
          <p:spPr bwMode="auto">
            <a:xfrm>
              <a:off x="3909" y="6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3047" name="Text Box 25"/>
            <p:cNvSpPr txBox="1">
              <a:spLocks noChangeArrowheads="1"/>
            </p:cNvSpPr>
            <p:nvPr/>
          </p:nvSpPr>
          <p:spPr bwMode="auto">
            <a:xfrm>
              <a:off x="3909" y="9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3048" name="Text Box 26"/>
            <p:cNvSpPr txBox="1">
              <a:spLocks noChangeArrowheads="1"/>
            </p:cNvSpPr>
            <p:nvPr/>
          </p:nvSpPr>
          <p:spPr bwMode="auto">
            <a:xfrm>
              <a:off x="3909" y="117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3049" name="Text Box 27"/>
            <p:cNvSpPr txBox="1">
              <a:spLocks noChangeArrowheads="1"/>
            </p:cNvSpPr>
            <p:nvPr/>
          </p:nvSpPr>
          <p:spPr bwMode="auto">
            <a:xfrm>
              <a:off x="3909" y="14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3050" name="Text Box 28"/>
            <p:cNvSpPr txBox="1">
              <a:spLocks noChangeArrowheads="1"/>
            </p:cNvSpPr>
            <p:nvPr/>
          </p:nvSpPr>
          <p:spPr bwMode="auto">
            <a:xfrm>
              <a:off x="3909" y="16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3051" name="Text Box 29"/>
            <p:cNvSpPr txBox="1">
              <a:spLocks noChangeArrowheads="1"/>
            </p:cNvSpPr>
            <p:nvPr/>
          </p:nvSpPr>
          <p:spPr bwMode="auto">
            <a:xfrm>
              <a:off x="3909" y="195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3052" name="Text Box 30"/>
            <p:cNvSpPr txBox="1">
              <a:spLocks noChangeArrowheads="1"/>
            </p:cNvSpPr>
            <p:nvPr/>
          </p:nvSpPr>
          <p:spPr bwMode="auto">
            <a:xfrm>
              <a:off x="3909" y="22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3053" name="Text Box 31"/>
            <p:cNvSpPr txBox="1">
              <a:spLocks noChangeArrowheads="1"/>
            </p:cNvSpPr>
            <p:nvPr/>
          </p:nvSpPr>
          <p:spPr bwMode="auto">
            <a:xfrm>
              <a:off x="4416" y="6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3054" name="Text Box 32"/>
            <p:cNvSpPr txBox="1">
              <a:spLocks noChangeArrowheads="1"/>
            </p:cNvSpPr>
            <p:nvPr/>
          </p:nvSpPr>
          <p:spPr bwMode="auto">
            <a:xfrm>
              <a:off x="4416" y="9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055" name="Text Box 33"/>
            <p:cNvSpPr txBox="1">
              <a:spLocks noChangeArrowheads="1"/>
            </p:cNvSpPr>
            <p:nvPr/>
          </p:nvSpPr>
          <p:spPr bwMode="auto">
            <a:xfrm>
              <a:off x="4416" y="116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3056" name="Text Box 34"/>
            <p:cNvSpPr txBox="1">
              <a:spLocks noChangeArrowheads="1"/>
            </p:cNvSpPr>
            <p:nvPr/>
          </p:nvSpPr>
          <p:spPr bwMode="auto">
            <a:xfrm>
              <a:off x="4416" y="142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3057" name="Text Box 35"/>
            <p:cNvSpPr txBox="1">
              <a:spLocks noChangeArrowheads="1"/>
            </p:cNvSpPr>
            <p:nvPr/>
          </p:nvSpPr>
          <p:spPr bwMode="auto">
            <a:xfrm>
              <a:off x="4416" y="16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3058" name="Text Box 36"/>
            <p:cNvSpPr txBox="1">
              <a:spLocks noChangeArrowheads="1"/>
            </p:cNvSpPr>
            <p:nvPr/>
          </p:nvSpPr>
          <p:spPr bwMode="auto">
            <a:xfrm>
              <a:off x="4416" y="19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3059" name="Text Box 37"/>
            <p:cNvSpPr txBox="1">
              <a:spLocks noChangeArrowheads="1"/>
            </p:cNvSpPr>
            <p:nvPr/>
          </p:nvSpPr>
          <p:spPr bwMode="auto">
            <a:xfrm>
              <a:off x="4416" y="22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3060" name="Line 38"/>
            <p:cNvSpPr>
              <a:spLocks noChangeShapeType="1"/>
            </p:cNvSpPr>
            <p:nvPr/>
          </p:nvSpPr>
          <p:spPr bwMode="auto">
            <a:xfrm>
              <a:off x="3200" y="644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1" name="Text Box 39"/>
            <p:cNvSpPr txBox="1">
              <a:spLocks noChangeArrowheads="1"/>
            </p:cNvSpPr>
            <p:nvPr/>
          </p:nvSpPr>
          <p:spPr bwMode="auto">
            <a:xfrm>
              <a:off x="3053" y="48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65576" name="Group 40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3799" y="1095"/>
            <a:chExt cx="513" cy="250"/>
          </a:xfrm>
        </p:grpSpPr>
        <p:sp>
          <p:nvSpPr>
            <p:cNvPr id="43037" name="Line 41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8" name="Text Box 42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65579" name="Group 43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3799" y="1095"/>
            <a:chExt cx="513" cy="250"/>
          </a:xfrm>
        </p:grpSpPr>
        <p:sp>
          <p:nvSpPr>
            <p:cNvPr id="43035" name="Line 44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6" name="Text Box 45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65582" name="Group 46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3799" y="1095"/>
            <a:chExt cx="513" cy="250"/>
          </a:xfrm>
        </p:grpSpPr>
        <p:sp>
          <p:nvSpPr>
            <p:cNvPr id="43033" name="Line 47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Text Box 48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65585" name="Group 49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3799" y="1095"/>
            <a:chExt cx="513" cy="250"/>
          </a:xfrm>
        </p:grpSpPr>
        <p:sp>
          <p:nvSpPr>
            <p:cNvPr id="43031" name="Line 50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Text Box 51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65588" name="Group 52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3799" y="1095"/>
            <a:chExt cx="513" cy="250"/>
          </a:xfrm>
        </p:grpSpPr>
        <p:sp>
          <p:nvSpPr>
            <p:cNvPr id="43029" name="Line 53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Text Box 54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65591" name="Group 55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3799" y="1095"/>
            <a:chExt cx="513" cy="250"/>
          </a:xfrm>
        </p:grpSpPr>
        <p:sp>
          <p:nvSpPr>
            <p:cNvPr id="43027" name="Line 56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8" name="Text Box 57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sp>
        <p:nvSpPr>
          <p:cNvPr id="65594" name="AutoShape 58"/>
          <p:cNvSpPr>
            <a:spLocks noChangeArrowheads="1"/>
          </p:cNvSpPr>
          <p:nvPr/>
        </p:nvSpPr>
        <p:spPr bwMode="auto">
          <a:xfrm>
            <a:off x="858838" y="5332413"/>
            <a:ext cx="7118350" cy="647700"/>
          </a:xfrm>
          <a:prstGeom prst="wedgeEllipseCallout">
            <a:avLst>
              <a:gd name="adj1" fmla="val 22880"/>
              <a:gd name="adj2" fmla="val -97551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指针变量可以指到</a:t>
            </a:r>
            <a:r>
              <a:rPr kumimoji="1"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数组后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的内存单元</a:t>
            </a:r>
          </a:p>
        </p:txBody>
      </p:sp>
      <p:sp>
        <p:nvSpPr>
          <p:cNvPr id="4302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20C319-BBCA-403E-A159-1F196A07D190}" type="slidenum">
              <a:rPr lang="en-US" altLang="zh-CN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4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65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 autoUpdateAnimBg="0"/>
      <p:bldP spid="65542" grpId="0" build="p" autoUpdateAnimBg="0"/>
      <p:bldP spid="65543" grpId="0" build="p" autoUpdateAnimBg="0"/>
      <p:bldP spid="6559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-198438" y="1306513"/>
            <a:ext cx="8985251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zh-CN" altLang="en-US" b="1"/>
              <a:t>一级指针变量与一维数组的关系</a:t>
            </a:r>
            <a:r>
              <a:rPr lang="en-US" altLang="zh-CN" b="1"/>
              <a:t>:</a:t>
            </a:r>
          </a:p>
          <a:p>
            <a:pPr lvl="3" eaLnBrk="1" hangingPunct="1"/>
            <a:r>
              <a:rPr lang="en-US" altLang="zh-CN" sz="2400" b="1"/>
              <a:t>int  *p   </a:t>
            </a:r>
            <a:r>
              <a:rPr lang="zh-CN" altLang="en-US" sz="2400" b="1"/>
              <a:t>与  </a:t>
            </a:r>
            <a:r>
              <a:rPr lang="en-US" altLang="zh-CN" sz="2400" b="1"/>
              <a:t>int  q[10]          </a:t>
            </a:r>
          </a:p>
          <a:p>
            <a:pPr lvl="3" eaLnBrk="1" hangingPunct="1"/>
            <a:r>
              <a:rPr lang="zh-CN" altLang="zh-CN" sz="2400" b="1"/>
              <a:t>数组名是指针（地址）</a:t>
            </a:r>
            <a:r>
              <a:rPr lang="zh-CN" altLang="zh-CN" sz="2400" b="1">
                <a:solidFill>
                  <a:srgbClr val="0000FF"/>
                </a:solidFill>
              </a:rPr>
              <a:t>常量</a:t>
            </a:r>
            <a:endParaRPr lang="zh-CN" altLang="zh-CN" sz="2400" b="1"/>
          </a:p>
          <a:p>
            <a:pPr lvl="3" eaLnBrk="1" hangingPunct="1"/>
            <a:r>
              <a:rPr lang="en-US" altLang="zh-CN" sz="2400" b="1"/>
              <a:t>p=q;   p+i </a:t>
            </a:r>
            <a:r>
              <a:rPr lang="zh-CN" altLang="zh-CN" sz="2400" b="1"/>
              <a:t>是</a:t>
            </a:r>
            <a:r>
              <a:rPr lang="en-US" altLang="zh-CN" sz="2400" b="1"/>
              <a:t>q[i]</a:t>
            </a:r>
            <a:r>
              <a:rPr lang="zh-CN" altLang="zh-CN" sz="2400" b="1"/>
              <a:t>的地址</a:t>
            </a:r>
          </a:p>
          <a:p>
            <a:pPr lvl="3" eaLnBrk="1" hangingPunct="1"/>
            <a:r>
              <a:rPr lang="zh-CN" altLang="zh-CN" sz="2400" b="1"/>
              <a:t>数组元素的表示方法:</a:t>
            </a:r>
            <a:r>
              <a:rPr lang="zh-CN" altLang="zh-CN" sz="2400" b="1">
                <a:solidFill>
                  <a:srgbClr val="0000FF"/>
                </a:solidFill>
              </a:rPr>
              <a:t>下标法</a:t>
            </a:r>
            <a:r>
              <a:rPr lang="zh-CN" altLang="en-US" sz="2400" b="1"/>
              <a:t>和</a:t>
            </a:r>
            <a:r>
              <a:rPr lang="zh-CN" altLang="zh-CN" sz="2400" b="1">
                <a:solidFill>
                  <a:srgbClr val="0000FF"/>
                </a:solidFill>
              </a:rPr>
              <a:t>指针法</a:t>
            </a:r>
            <a:r>
              <a:rPr lang="zh-CN" altLang="zh-CN" sz="2400" b="1"/>
              <a:t>，   即若</a:t>
            </a:r>
            <a:r>
              <a:rPr lang="en-US" altLang="zh-CN" sz="2400" b="1"/>
              <a:t>p=q,                    </a:t>
            </a:r>
            <a:r>
              <a:rPr lang="zh-CN" altLang="zh-CN" sz="2400" b="1"/>
              <a:t>则 </a:t>
            </a:r>
            <a:r>
              <a:rPr lang="en-US" altLang="zh-CN" sz="2400" b="1">
                <a:solidFill>
                  <a:srgbClr val="0000FF"/>
                </a:solidFill>
              </a:rPr>
              <a:t>p[i] </a:t>
            </a:r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>
                <a:solidFill>
                  <a:srgbClr val="0000FF"/>
                </a:solidFill>
              </a:rPr>
              <a:t> q[i] </a:t>
            </a:r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>
                <a:solidFill>
                  <a:srgbClr val="0000FF"/>
                </a:solidFill>
              </a:rPr>
              <a:t> *(p+i) </a:t>
            </a:r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>
                <a:solidFill>
                  <a:srgbClr val="0000FF"/>
                </a:solidFill>
              </a:rPr>
              <a:t> *(q+i)</a:t>
            </a:r>
            <a:r>
              <a:rPr lang="en-US" altLang="zh-CN" sz="2400" b="1"/>
              <a:t> </a:t>
            </a:r>
          </a:p>
          <a:p>
            <a:pPr lvl="3" eaLnBrk="1" hangingPunct="1"/>
            <a:r>
              <a:rPr lang="zh-CN" altLang="zh-CN" sz="2400" b="1">
                <a:solidFill>
                  <a:srgbClr val="0000FF"/>
                </a:solidFill>
              </a:rPr>
              <a:t>形参数组</a:t>
            </a:r>
            <a:r>
              <a:rPr lang="zh-CN" altLang="zh-CN" sz="2400" b="1"/>
              <a:t>实质上是</a:t>
            </a:r>
            <a:r>
              <a:rPr lang="zh-CN" altLang="zh-CN" sz="2400" b="1">
                <a:solidFill>
                  <a:schemeClr val="hlink"/>
                </a:solidFill>
              </a:rPr>
              <a:t>指针变量</a:t>
            </a:r>
            <a:r>
              <a:rPr lang="zh-CN" altLang="zh-CN" sz="2400" b="1"/>
              <a:t>，即</a:t>
            </a:r>
            <a:r>
              <a:rPr lang="en-US" altLang="zh-CN" sz="2400" b="1">
                <a:solidFill>
                  <a:srgbClr val="0000FF"/>
                </a:solidFill>
              </a:rPr>
              <a:t>int  q[ ] </a:t>
            </a:r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>
                <a:solidFill>
                  <a:srgbClr val="0000FF"/>
                </a:solidFill>
              </a:rPr>
              <a:t>int *q</a:t>
            </a:r>
          </a:p>
          <a:p>
            <a:pPr lvl="3" eaLnBrk="1" hangingPunct="1"/>
            <a:r>
              <a:rPr lang="zh-CN" altLang="zh-CN" sz="2400" b="1"/>
              <a:t>在定义指针变量（不是形参）时，</a:t>
            </a:r>
            <a:r>
              <a:rPr lang="zh-CN" altLang="en-US" sz="2400" b="1"/>
              <a:t>不能</a:t>
            </a:r>
            <a:r>
              <a:rPr lang="zh-CN" altLang="zh-CN" sz="2400" b="1"/>
              <a:t>把</a:t>
            </a:r>
            <a:r>
              <a:rPr lang="en-US" altLang="zh-CN" sz="2400" b="1"/>
              <a:t>int  *p  </a:t>
            </a:r>
            <a:r>
              <a:rPr lang="zh-CN" altLang="zh-CN" sz="2400" b="1"/>
              <a:t>写成</a:t>
            </a:r>
            <a:r>
              <a:rPr lang="en-US" altLang="zh-CN" sz="2400" b="1"/>
              <a:t>int  p[];</a:t>
            </a:r>
          </a:p>
          <a:p>
            <a:pPr lvl="3" eaLnBrk="1" hangingPunct="1"/>
            <a:r>
              <a:rPr lang="zh-CN" altLang="zh-CN" sz="2400" b="1"/>
              <a:t>系统只给</a:t>
            </a:r>
            <a:r>
              <a:rPr lang="en-US" altLang="zh-CN" sz="2400" b="1"/>
              <a:t>p</a:t>
            </a:r>
            <a:r>
              <a:rPr lang="zh-CN" altLang="zh-CN" sz="2400" b="1"/>
              <a:t>分配能保存一个指针值的内存区(一般2字节）；而给</a:t>
            </a:r>
            <a:r>
              <a:rPr lang="en-US" altLang="zh-CN" sz="2400" b="1"/>
              <a:t>q</a:t>
            </a:r>
            <a:r>
              <a:rPr lang="zh-CN" altLang="zh-CN" sz="2400" b="1"/>
              <a:t>分配2*10字节的内存区</a:t>
            </a:r>
            <a:endParaRPr lang="zh-CN" altLang="en-US" sz="2400" b="1"/>
          </a:p>
        </p:txBody>
      </p:sp>
      <p:sp>
        <p:nvSpPr>
          <p:cNvPr id="4505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E8BCED-9B24-4B0E-9A07-6093E2B6BF94}" type="slidenum">
              <a:rPr lang="en-US" altLang="zh-CN" sz="14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bldLvl="5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79415"/>
            <a:ext cx="7886700" cy="1325563"/>
          </a:xfrm>
        </p:spPr>
        <p:txBody>
          <a:bodyPr/>
          <a:lstStyle/>
          <a:p>
            <a:r>
              <a:rPr lang="zh-CN" altLang="en-US" dirty="0"/>
              <a:t>通过指针传递给函数一个数组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6413" y="0"/>
            <a:ext cx="717587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函数调用时不改变实参的值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32" y="1757528"/>
            <a:ext cx="4528717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81529" y="2531216"/>
            <a:ext cx="1541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给到</a:t>
            </a:r>
            <a:r>
              <a:rPr lang="en-US" altLang="zh-CN" sz="2400" dirty="0"/>
              <a:t>fun</a:t>
            </a:r>
            <a:r>
              <a:rPr lang="zh-CN" altLang="en-US" sz="2400" dirty="0"/>
              <a:t>只是</a:t>
            </a:r>
            <a:r>
              <a:rPr lang="en-US" altLang="zh-CN" sz="2400" dirty="0"/>
              <a:t>a</a:t>
            </a:r>
            <a:r>
              <a:rPr lang="zh-CN" altLang="en-US" sz="2400" dirty="0"/>
              <a:t>的值而不是把</a:t>
            </a:r>
            <a:r>
              <a:rPr lang="en-US" altLang="zh-CN" sz="2400" dirty="0"/>
              <a:t>a</a:t>
            </a:r>
            <a:r>
              <a:rPr lang="zh-CN" altLang="en-US" sz="2400" dirty="0"/>
              <a:t>给过去</a:t>
            </a:r>
          </a:p>
        </p:txBody>
      </p:sp>
      <p:cxnSp>
        <p:nvCxnSpPr>
          <p:cNvPr id="7" name="连接符: 曲线 6"/>
          <p:cNvCxnSpPr/>
          <p:nvPr/>
        </p:nvCxnSpPr>
        <p:spPr>
          <a:xfrm rot="16200000" flipV="1">
            <a:off x="2265871" y="2904225"/>
            <a:ext cx="2346385" cy="148374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562" y="4366485"/>
            <a:ext cx="2413124" cy="14605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072281" y="265925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可能比较难以理解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03352" cy="2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4"/>
          <p:cNvPicPr>
            <a:picLocks noChangeAspect="1"/>
          </p:cNvPicPr>
          <p:nvPr/>
        </p:nvPicPr>
        <p:blipFill rotWithShape="1">
          <a:blip r:embed="rId2"/>
          <a:srcRect r="482"/>
          <a:stretch/>
        </p:blipFill>
        <p:spPr>
          <a:xfrm>
            <a:off x="3479292" y="10"/>
            <a:ext cx="5664708" cy="6857990"/>
          </a:xfrm>
          <a:prstGeom prst="rect">
            <a:avLst/>
          </a:prstGeom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7440" cy="2413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2866103" cy="27933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现在利用指针可以实现在函数内改变主函数或者其他函数的值</a:t>
            </a:r>
          </a:p>
        </p:txBody>
      </p:sp>
    </p:spTree>
    <p:extLst>
      <p:ext uri="{BB962C8B-B14F-4D97-AF65-F5344CB8AC3E}">
        <p14:creationId xmlns:p14="http://schemas.microsoft.com/office/powerpoint/2010/main" val="137023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动态内存分配与指向它的指针变量</a:t>
            </a:r>
          </a:p>
        </p:txBody>
      </p:sp>
      <p:sp>
        <p:nvSpPr>
          <p:cNvPr id="2078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什么是内存的动态分配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怎样建立内存的动态分配</a:t>
            </a:r>
            <a:endParaRPr lang="en-US" altLang="zh-CN" dirty="0"/>
          </a:p>
          <a:p>
            <a:r>
              <a:rPr lang="en-US" altLang="zh-CN" dirty="0">
                <a:hlinkClick r:id="rId4" action="ppaction://hlinksldjump"/>
              </a:rPr>
              <a:t>void</a:t>
            </a:r>
            <a:r>
              <a:rPr lang="zh-CN" altLang="en-US" dirty="0">
                <a:hlinkClick r:id="rId4" action="ppaction://hlinksldjump"/>
              </a:rPr>
              <a:t>指针类型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3100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什么是内存的动态分配</a:t>
            </a:r>
            <a:endParaRPr lang="zh-CN" alt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非静态的局部变量是分配在内存中的动态存储区的，这个存储区是一个称为栈的区域</a:t>
            </a:r>
            <a:endParaRPr lang="en-US" altLang="zh-CN"/>
          </a:p>
          <a:p>
            <a:r>
              <a:rPr lang="en-US" altLang="zh-CN"/>
              <a:t>C</a:t>
            </a:r>
            <a:r>
              <a:rPr lang="zh-CN" altLang="en-US"/>
              <a:t>语言还允许建立内存动态分配区域，以存放一些临时用的数据，这些数据需要时随时开辟，不需要时随时释放。这些数据是临时存放在一个特别的自由存储区，称为堆区</a:t>
            </a:r>
            <a:endParaRPr lang="zh-CN" altLang="zh-CN" dirty="0"/>
          </a:p>
        </p:txBody>
      </p:sp>
      <p:pic>
        <p:nvPicPr>
          <p:cNvPr id="208898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怎样建立内存的动态分配</a:t>
            </a:r>
            <a:endParaRPr lang="zh-CN" altLang="en-US" dirty="0"/>
          </a:p>
        </p:txBody>
      </p:sp>
      <p:sp>
        <p:nvSpPr>
          <p:cNvPr id="2099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对内存的动态分配是通过系统提供的库函数来实现的，主要有</a:t>
            </a:r>
            <a:r>
              <a:rPr lang="en-US" altLang="zh-CN" dirty="0" err="1"/>
              <a:t>malloc</a:t>
            </a:r>
            <a:r>
              <a:rPr lang="zh-CN" altLang="en-US" dirty="0"/>
              <a:t>，</a:t>
            </a:r>
            <a:r>
              <a:rPr lang="en-US" altLang="zh-CN" dirty="0" err="1"/>
              <a:t>calloc</a:t>
            </a:r>
            <a:r>
              <a:rPr lang="zh-CN" altLang="en-US" dirty="0"/>
              <a:t>，</a:t>
            </a:r>
            <a:r>
              <a:rPr lang="en-US" altLang="zh-CN" dirty="0"/>
              <a:t>free</a:t>
            </a:r>
            <a:r>
              <a:rPr lang="zh-CN" altLang="en-US" dirty="0"/>
              <a:t>，</a:t>
            </a:r>
            <a:r>
              <a:rPr lang="en-US" altLang="zh-CN" dirty="0" err="1"/>
              <a:t>realloc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个函数。</a:t>
            </a:r>
            <a:endParaRPr lang="zh-CN" altLang="zh-CN" dirty="0"/>
          </a:p>
        </p:txBody>
      </p:sp>
      <p:pic>
        <p:nvPicPr>
          <p:cNvPr id="209922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90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怎样建立内存的动态分配</a:t>
            </a:r>
            <a:endParaRPr lang="zh-CN" alt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１．</a:t>
            </a:r>
            <a:r>
              <a:rPr lang="en-US" altLang="zh-CN"/>
              <a:t>malloc</a:t>
            </a:r>
            <a:r>
              <a:rPr lang="zh-CN" altLang="en-US"/>
              <a:t>函数</a:t>
            </a:r>
            <a:endParaRPr lang="zh-CN" altLang="zh-CN"/>
          </a:p>
          <a:p>
            <a:r>
              <a:rPr lang="zh-CN" altLang="en-US"/>
              <a:t>其函数原型为</a:t>
            </a:r>
            <a:r>
              <a:rPr lang="en-US" altLang="zh-CN"/>
              <a:t> </a:t>
            </a:r>
            <a:endParaRPr lang="zh-CN" altLang="zh-CN"/>
          </a:p>
          <a:p>
            <a:pPr lvl="1"/>
            <a:r>
              <a:rPr lang="en-US" altLang="zh-CN"/>
              <a:t>void *malloc(unsigned int size); </a:t>
            </a:r>
            <a:endParaRPr lang="zh-CN" altLang="zh-CN"/>
          </a:p>
          <a:p>
            <a:pPr lvl="1"/>
            <a:r>
              <a:rPr lang="zh-CN" altLang="en-US"/>
              <a:t>其作用是在内存的动态存储区中分配一个长度为</a:t>
            </a:r>
            <a:r>
              <a:rPr lang="en-US" altLang="zh-CN"/>
              <a:t>size</a:t>
            </a:r>
            <a:r>
              <a:rPr lang="zh-CN" altLang="en-US"/>
              <a:t>的连续空间</a:t>
            </a:r>
            <a:endParaRPr lang="en-US" altLang="zh-CN"/>
          </a:p>
          <a:p>
            <a:pPr lvl="1"/>
            <a:r>
              <a:rPr lang="zh-CN" altLang="en-US"/>
              <a:t>函数的值是所分配区域的第一个字节的地址，或者说，此函数是一个指针型函数，返回的指针指向该分配域的开头位置</a:t>
            </a:r>
            <a:endParaRPr lang="zh-CN" altLang="zh-CN" dirty="0"/>
          </a:p>
        </p:txBody>
      </p:sp>
      <p:pic>
        <p:nvPicPr>
          <p:cNvPr id="210946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99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怎样建立内存的动态分配</a:t>
            </a:r>
            <a:endParaRPr lang="zh-CN" altLang="en-US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    malloc(100);</a:t>
            </a:r>
          </a:p>
          <a:p>
            <a:pPr lvl="1"/>
            <a:r>
              <a:rPr lang="zh-CN" altLang="en-US"/>
              <a:t>开辟</a:t>
            </a:r>
            <a:r>
              <a:rPr lang="en-US" altLang="zh-CN"/>
              <a:t>100</a:t>
            </a:r>
            <a:r>
              <a:rPr lang="zh-CN" altLang="en-US"/>
              <a:t>字节的临时分配域，函数值为其第</a:t>
            </a:r>
            <a:r>
              <a:rPr lang="en-US" altLang="zh-CN"/>
              <a:t>1</a:t>
            </a:r>
            <a:r>
              <a:rPr lang="zh-CN" altLang="en-US"/>
              <a:t>个字节的地址</a:t>
            </a:r>
            <a:r>
              <a:rPr lang="en-US" altLang="zh-CN"/>
              <a:t> </a:t>
            </a:r>
            <a:endParaRPr lang="zh-CN" altLang="zh-CN"/>
          </a:p>
          <a:p>
            <a:r>
              <a:rPr lang="zh-CN" altLang="en-US"/>
              <a:t>注意指针的基类型为</a:t>
            </a:r>
            <a:r>
              <a:rPr lang="en-US" altLang="zh-CN"/>
              <a:t>void</a:t>
            </a:r>
            <a:r>
              <a:rPr lang="zh-CN" altLang="en-US"/>
              <a:t>，即不指向任何类型的数据，只提供一个地址</a:t>
            </a:r>
            <a:endParaRPr lang="en-US" altLang="zh-CN"/>
          </a:p>
          <a:p>
            <a:r>
              <a:rPr lang="zh-CN" altLang="en-US"/>
              <a:t>如果此函数未能成功地执行（例如内存空间不足），则返回空指针</a:t>
            </a:r>
            <a:r>
              <a:rPr lang="en-US" altLang="zh-CN"/>
              <a:t>(NULL)</a:t>
            </a:r>
            <a:endParaRPr lang="zh-CN" altLang="zh-CN" dirty="0"/>
          </a:p>
        </p:txBody>
      </p:sp>
      <p:pic>
        <p:nvPicPr>
          <p:cNvPr id="211970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3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6" name="Group 106"/>
          <p:cNvGrpSpPr>
            <a:grpSpLocks/>
          </p:cNvGrpSpPr>
          <p:nvPr/>
        </p:nvGrpSpPr>
        <p:grpSpPr bwMode="auto">
          <a:xfrm>
            <a:off x="1085850" y="3067050"/>
            <a:ext cx="704850" cy="1143000"/>
            <a:chOff x="684" y="1932"/>
            <a:chExt cx="444" cy="720"/>
          </a:xfrm>
        </p:grpSpPr>
        <p:sp>
          <p:nvSpPr>
            <p:cNvPr id="16424" name="Oval 105"/>
            <p:cNvSpPr>
              <a:spLocks noChangeArrowheads="1"/>
            </p:cNvSpPr>
            <p:nvPr/>
          </p:nvSpPr>
          <p:spPr bwMode="auto">
            <a:xfrm>
              <a:off x="684" y="2436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16425" name="Oval 104"/>
            <p:cNvSpPr>
              <a:spLocks noChangeArrowheads="1"/>
            </p:cNvSpPr>
            <p:nvPr/>
          </p:nvSpPr>
          <p:spPr bwMode="auto">
            <a:xfrm>
              <a:off x="684" y="1932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20800" y="234950"/>
            <a:ext cx="6818313" cy="1085850"/>
          </a:xfrm>
        </p:spPr>
        <p:txBody>
          <a:bodyPr/>
          <a:lstStyle/>
          <a:p>
            <a:pPr eaLnBrk="1" hangingPunct="1"/>
            <a:r>
              <a:rPr lang="en-US" altLang="zh-CN" dirty="0"/>
              <a:t>9.1  </a:t>
            </a:r>
            <a:r>
              <a:rPr lang="zh-CN" altLang="en-US" dirty="0"/>
              <a:t>指针的概念</a:t>
            </a:r>
          </a:p>
          <a:p>
            <a:pPr lvl="1" eaLnBrk="1" hangingPunct="1"/>
            <a:r>
              <a:rPr lang="zh-CN" altLang="en-US" sz="2400" dirty="0"/>
              <a:t>变量与地址</a:t>
            </a:r>
          </a:p>
        </p:txBody>
      </p:sp>
      <p:sp>
        <p:nvSpPr>
          <p:cNvPr id="10309" name="Text Box 69"/>
          <p:cNvSpPr txBox="1">
            <a:spLocks noChangeArrowheads="1"/>
          </p:cNvSpPr>
          <p:nvPr/>
        </p:nvSpPr>
        <p:spPr bwMode="auto">
          <a:xfrm>
            <a:off x="5338763" y="2492375"/>
            <a:ext cx="2895600" cy="1225550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b="0">
                <a:latin typeface="Times New Roman" panose="02020603050405020304" pitchFamily="18" charset="0"/>
                <a:ea typeface="隶书" panose="02010509060101010101" pitchFamily="49" charset="-122"/>
              </a:rPr>
              <a:t>程序中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:   int  i;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float  k;</a:t>
            </a: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0310" name="AutoShape 70"/>
          <p:cNvSpPr>
            <a:spLocks/>
          </p:cNvSpPr>
          <p:nvPr/>
        </p:nvSpPr>
        <p:spPr bwMode="auto">
          <a:xfrm>
            <a:off x="2406650" y="1449388"/>
            <a:ext cx="4198938" cy="434975"/>
          </a:xfrm>
          <a:prstGeom prst="borderCallout2">
            <a:avLst>
              <a:gd name="adj1" fmla="val 26278"/>
              <a:gd name="adj2" fmla="val -1815"/>
              <a:gd name="adj3" fmla="val 26278"/>
              <a:gd name="adj4" fmla="val -22343"/>
              <a:gd name="adj5" fmla="val 192699"/>
              <a:gd name="adj6" fmla="val -22495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内存中每个字节有一个编号</a:t>
            </a: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-----</a:t>
            </a:r>
            <a:r>
              <a:rPr kumimoji="1" lang="zh-CN" altLang="en-US" sz="2000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endParaRPr kumimoji="1" lang="zh-CN" alt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311" name="Group 71"/>
          <p:cNvGrpSpPr>
            <a:grpSpLocks/>
          </p:cNvGrpSpPr>
          <p:nvPr/>
        </p:nvGrpSpPr>
        <p:grpSpPr bwMode="auto">
          <a:xfrm>
            <a:off x="1069975" y="1857375"/>
            <a:ext cx="2781300" cy="5000625"/>
            <a:chOff x="336" y="864"/>
            <a:chExt cx="1752" cy="3150"/>
          </a:xfrm>
        </p:grpSpPr>
        <p:sp>
          <p:nvSpPr>
            <p:cNvPr id="16402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99 h 456"/>
                <a:gd name="T2" fmla="*/ 500 w 1211"/>
                <a:gd name="T3" fmla="*/ 25 h 456"/>
                <a:gd name="T4" fmla="*/ 1089 w 1211"/>
                <a:gd name="T5" fmla="*/ 249 h 456"/>
                <a:gd name="T6" fmla="*/ 1211 w 1211"/>
                <a:gd name="T7" fmla="*/ 201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1" lang="zh-CN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5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16415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16416" name="Text Box 86"/>
            <p:cNvSpPr txBox="1">
              <a:spLocks noChangeArrowheads="1"/>
            </p:cNvSpPr>
            <p:nvPr/>
          </p:nvSpPr>
          <p:spPr bwMode="auto">
            <a:xfrm>
              <a:off x="336" y="160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16417" name="Text Box 87"/>
            <p:cNvSpPr txBox="1">
              <a:spLocks noChangeArrowheads="1"/>
            </p:cNvSpPr>
            <p:nvPr/>
          </p:nvSpPr>
          <p:spPr bwMode="auto">
            <a:xfrm>
              <a:off x="336" y="186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2001</a:t>
              </a:r>
            </a:p>
          </p:txBody>
        </p:sp>
        <p:sp>
          <p:nvSpPr>
            <p:cNvPr id="16418" name="Text Box 88"/>
            <p:cNvSpPr txBox="1">
              <a:spLocks noChangeArrowheads="1"/>
            </p:cNvSpPr>
            <p:nvPr/>
          </p:nvSpPr>
          <p:spPr bwMode="auto">
            <a:xfrm>
              <a:off x="336" y="210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</a:p>
          </p:txBody>
        </p:sp>
        <p:sp>
          <p:nvSpPr>
            <p:cNvPr id="16419" name="Text Box 89"/>
            <p:cNvSpPr txBox="1">
              <a:spLocks noChangeArrowheads="1"/>
            </p:cNvSpPr>
            <p:nvPr/>
          </p:nvSpPr>
          <p:spPr bwMode="auto">
            <a:xfrm>
              <a:off x="336" y="290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2005</a:t>
              </a:r>
            </a:p>
          </p:txBody>
        </p:sp>
        <p:sp>
          <p:nvSpPr>
            <p:cNvPr id="16420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内存</a:t>
              </a:r>
            </a:p>
          </p:txBody>
        </p:sp>
        <p:sp>
          <p:nvSpPr>
            <p:cNvPr id="16421" name="Text Box 91"/>
            <p:cNvSpPr txBox="1">
              <a:spLocks noChangeArrowheads="1"/>
            </p:cNvSpPr>
            <p:nvPr/>
          </p:nvSpPr>
          <p:spPr bwMode="auto">
            <a:xfrm>
              <a:off x="456" y="10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422" name="Text Box 92"/>
            <p:cNvSpPr txBox="1">
              <a:spLocks noChangeArrowheads="1"/>
            </p:cNvSpPr>
            <p:nvPr/>
          </p:nvSpPr>
          <p:spPr bwMode="auto">
            <a:xfrm>
              <a:off x="336" y="236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2003</a:t>
              </a:r>
            </a:p>
          </p:txBody>
        </p:sp>
        <p:sp>
          <p:nvSpPr>
            <p:cNvPr id="16423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2708275" y="3390900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0335" name="Text Box 95"/>
          <p:cNvSpPr txBox="1">
            <a:spLocks noChangeArrowheads="1"/>
          </p:cNvSpPr>
          <p:nvPr/>
        </p:nvSpPr>
        <p:spPr bwMode="auto">
          <a:xfrm>
            <a:off x="2708275" y="45529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10336" name="Text Box 96"/>
          <p:cNvSpPr txBox="1">
            <a:spLocks noChangeArrowheads="1"/>
          </p:cNvSpPr>
          <p:nvPr/>
        </p:nvSpPr>
        <p:spPr bwMode="auto">
          <a:xfrm>
            <a:off x="4079875" y="4024313"/>
            <a:ext cx="431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编译或函数调用时为其分配内存单元</a:t>
            </a:r>
            <a:endParaRPr kumimoji="1"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337" name="Group 97"/>
          <p:cNvGrpSpPr>
            <a:grpSpLocks/>
          </p:cNvGrpSpPr>
          <p:nvPr/>
        </p:nvGrpSpPr>
        <p:grpSpPr bwMode="auto">
          <a:xfrm>
            <a:off x="3848100" y="2886075"/>
            <a:ext cx="3543300" cy="400050"/>
            <a:chOff x="2076" y="1512"/>
            <a:chExt cx="2232" cy="252"/>
          </a:xfrm>
        </p:grpSpPr>
        <p:sp>
          <p:nvSpPr>
            <p:cNvPr id="16400" name="Line 98"/>
            <p:cNvSpPr>
              <a:spLocks noChangeShapeType="1"/>
            </p:cNvSpPr>
            <p:nvPr/>
          </p:nvSpPr>
          <p:spPr bwMode="auto">
            <a:xfrm>
              <a:off x="4308" y="1512"/>
              <a:ext cx="0" cy="2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99"/>
            <p:cNvSpPr>
              <a:spLocks noChangeShapeType="1"/>
            </p:cNvSpPr>
            <p:nvPr/>
          </p:nvSpPr>
          <p:spPr bwMode="auto">
            <a:xfrm>
              <a:off x="2076" y="1764"/>
              <a:ext cx="22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40" name="Group 100"/>
          <p:cNvGrpSpPr>
            <a:grpSpLocks/>
          </p:cNvGrpSpPr>
          <p:nvPr/>
        </p:nvGrpSpPr>
        <p:grpSpPr bwMode="auto">
          <a:xfrm>
            <a:off x="3848100" y="3648075"/>
            <a:ext cx="3829050" cy="419100"/>
            <a:chOff x="2076" y="1992"/>
            <a:chExt cx="2412" cy="264"/>
          </a:xfrm>
        </p:grpSpPr>
        <p:sp>
          <p:nvSpPr>
            <p:cNvPr id="16398" name="Line 101"/>
            <p:cNvSpPr>
              <a:spLocks noChangeShapeType="1"/>
            </p:cNvSpPr>
            <p:nvPr/>
          </p:nvSpPr>
          <p:spPr bwMode="auto">
            <a:xfrm>
              <a:off x="2076" y="2255"/>
              <a:ext cx="241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Line 102"/>
            <p:cNvSpPr>
              <a:spLocks noChangeShapeType="1"/>
            </p:cNvSpPr>
            <p:nvPr/>
          </p:nvSpPr>
          <p:spPr bwMode="auto">
            <a:xfrm flipV="1">
              <a:off x="4488" y="1992"/>
              <a:ext cx="0" cy="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E9D794-3B25-45C7-8474-192FC83E0BB9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8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0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0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 bldLvl="5" autoUpdateAnimBg="0"/>
      <p:bldP spid="10309" grpId="0" animBg="1" autoUpdateAnimBg="0"/>
      <p:bldP spid="10310" grpId="0" animBg="1" autoUpdateAnimBg="0"/>
      <p:bldP spid="10334" grpId="0" autoUpdateAnimBg="0"/>
      <p:bldP spid="10335" grpId="0" build="p" autoUpdateAnimBg="0" advAuto="0"/>
      <p:bldP spid="10336" grpId="0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怎样建立内存的动态分配</a:t>
            </a:r>
            <a:endParaRPr lang="zh-CN" altLang="en-US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．</a:t>
            </a:r>
            <a:r>
              <a:rPr lang="en-US" altLang="zh-CN"/>
              <a:t>calloc</a:t>
            </a:r>
            <a:r>
              <a:rPr lang="zh-CN" altLang="en-US"/>
              <a:t>函数</a:t>
            </a:r>
            <a:endParaRPr lang="zh-CN" altLang="zh-CN"/>
          </a:p>
          <a:p>
            <a:r>
              <a:rPr lang="zh-CN" altLang="en-US"/>
              <a:t>其函数原型为</a:t>
            </a:r>
            <a:r>
              <a:rPr lang="en-US" altLang="zh-CN"/>
              <a:t> </a:t>
            </a:r>
          </a:p>
          <a:p>
            <a:r>
              <a:rPr lang="en-US" altLang="zh-CN"/>
              <a:t>   void *calloc(unsigned n,unsigned size); </a:t>
            </a:r>
            <a:endParaRPr lang="zh-CN" altLang="zh-CN"/>
          </a:p>
          <a:p>
            <a:r>
              <a:rPr lang="zh-CN" altLang="en-US"/>
              <a:t>其作用是在内存的动态存储区中分配</a:t>
            </a:r>
            <a:r>
              <a:rPr lang="en-US" altLang="zh-CN"/>
              <a:t>n</a:t>
            </a:r>
            <a:r>
              <a:rPr lang="zh-CN" altLang="en-US"/>
              <a:t>个长度为</a:t>
            </a:r>
            <a:r>
              <a:rPr lang="en-US" altLang="zh-CN"/>
              <a:t>size</a:t>
            </a:r>
            <a:r>
              <a:rPr lang="zh-CN" altLang="en-US"/>
              <a:t>的连续空间，这个空间一般比较大，足以保存一个数组。</a:t>
            </a:r>
            <a:endParaRPr lang="zh-CN" altLang="zh-CN" dirty="0"/>
          </a:p>
        </p:txBody>
      </p:sp>
      <p:pic>
        <p:nvPicPr>
          <p:cNvPr id="212994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8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怎样建立内存的动态分配</a:t>
            </a:r>
            <a:endParaRPr lang="zh-CN" altLang="en-US" dirty="0"/>
          </a:p>
        </p:txBody>
      </p:sp>
      <p:sp>
        <p:nvSpPr>
          <p:cNvPr id="2140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calloc</a:t>
            </a:r>
            <a:r>
              <a:rPr lang="zh-CN" altLang="en-US"/>
              <a:t>函数可以为一维数组开辟动态存储空间，</a:t>
            </a:r>
            <a:r>
              <a:rPr lang="en-US" altLang="zh-CN"/>
              <a:t>n</a:t>
            </a:r>
            <a:r>
              <a:rPr lang="zh-CN" altLang="en-US"/>
              <a:t>为数组元素个数，每个元素长度为</a:t>
            </a:r>
            <a:r>
              <a:rPr lang="en-US" altLang="zh-CN"/>
              <a:t>size</a:t>
            </a:r>
            <a:r>
              <a:rPr lang="zh-CN" altLang="en-US"/>
              <a:t>。这就是动态数组。函数返回指向所分配域的起始位置的指针；如果分配不成功，返回</a:t>
            </a:r>
            <a:r>
              <a:rPr lang="en-US" altLang="zh-CN"/>
              <a:t>NULL</a:t>
            </a:r>
            <a:r>
              <a:rPr lang="zh-CN" altLang="en-US"/>
              <a:t>。如：</a:t>
            </a:r>
            <a:endParaRPr lang="zh-CN" altLang="zh-CN"/>
          </a:p>
          <a:p>
            <a:r>
              <a:rPr lang="en-US" altLang="zh-CN"/>
              <a:t>     p=calloc(50,4);</a:t>
            </a:r>
          </a:p>
          <a:p>
            <a:pPr lvl="1"/>
            <a:r>
              <a:rPr lang="en-US" altLang="zh-CN"/>
              <a:t>  </a:t>
            </a:r>
            <a:r>
              <a:rPr lang="zh-CN" altLang="en-US"/>
              <a:t>开辟</a:t>
            </a:r>
            <a:r>
              <a:rPr lang="en-US" altLang="zh-CN"/>
              <a:t>50</a:t>
            </a:r>
            <a:r>
              <a:rPr lang="zh-CN" altLang="zh-CN"/>
              <a:t>×</a:t>
            </a:r>
            <a:r>
              <a:rPr lang="en-US" altLang="zh-CN"/>
              <a:t>4</a:t>
            </a:r>
            <a:r>
              <a:rPr lang="zh-CN" altLang="en-US"/>
              <a:t>个字节的临时分配域，把起始地址赋给指针变量</a:t>
            </a:r>
            <a:r>
              <a:rPr lang="en-US" altLang="zh-CN"/>
              <a:t>p </a:t>
            </a:r>
            <a:endParaRPr lang="zh-CN" altLang="zh-CN"/>
          </a:p>
        </p:txBody>
      </p:sp>
      <p:pic>
        <p:nvPicPr>
          <p:cNvPr id="214018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9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怎样建立内存的动态分配</a:t>
            </a:r>
            <a:endParaRPr lang="zh-CN" alt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．</a:t>
            </a:r>
            <a:r>
              <a:rPr lang="en-US" altLang="zh-CN"/>
              <a:t>free</a:t>
            </a:r>
            <a:r>
              <a:rPr lang="zh-CN" altLang="en-US"/>
              <a:t>函数</a:t>
            </a:r>
            <a:endParaRPr lang="zh-CN" altLang="zh-CN"/>
          </a:p>
          <a:p>
            <a:r>
              <a:rPr lang="zh-CN" altLang="en-US"/>
              <a:t>其函数原型为</a:t>
            </a:r>
            <a:r>
              <a:rPr lang="en-US" altLang="zh-CN"/>
              <a:t> </a:t>
            </a:r>
            <a:endParaRPr lang="zh-CN" altLang="zh-CN"/>
          </a:p>
          <a:p>
            <a:r>
              <a:rPr lang="en-US" altLang="zh-CN"/>
              <a:t>    void free(void *p); </a:t>
            </a:r>
            <a:endParaRPr lang="zh-CN" altLang="zh-CN"/>
          </a:p>
          <a:p>
            <a:r>
              <a:rPr lang="zh-CN" altLang="en-US"/>
              <a:t>其作用是释放指针变量ｐ所指向的动态空间，使这部分空间能重新被其他变量使用。</a:t>
            </a:r>
            <a:r>
              <a:rPr lang="en-US" altLang="zh-CN"/>
              <a:t>p</a:t>
            </a:r>
            <a:r>
              <a:rPr lang="zh-CN" altLang="en-US"/>
              <a:t>应是最近一次调用</a:t>
            </a:r>
            <a:r>
              <a:rPr lang="en-US" altLang="zh-CN"/>
              <a:t>calloc</a:t>
            </a:r>
            <a:r>
              <a:rPr lang="zh-CN" altLang="en-US"/>
              <a:t>或</a:t>
            </a:r>
            <a:r>
              <a:rPr lang="en-US" altLang="zh-CN"/>
              <a:t>malloc</a:t>
            </a:r>
            <a:r>
              <a:rPr lang="zh-CN" altLang="en-US"/>
              <a:t>函数时得到的函数返回值。</a:t>
            </a:r>
            <a:endParaRPr lang="zh-CN" altLang="zh-CN" dirty="0"/>
          </a:p>
        </p:txBody>
      </p:sp>
      <p:pic>
        <p:nvPicPr>
          <p:cNvPr id="215042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22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怎样建立内存的动态分配</a:t>
            </a:r>
            <a:endParaRPr lang="zh-CN" altLang="en-US" dirty="0"/>
          </a:p>
        </p:txBody>
      </p:sp>
      <p:sp>
        <p:nvSpPr>
          <p:cNvPr id="2160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    free(p);</a:t>
            </a:r>
          </a:p>
          <a:p>
            <a:r>
              <a:rPr lang="zh-CN" altLang="en-US"/>
              <a:t>释放指针变量ｐ所指向的已分配的动态空间</a:t>
            </a:r>
            <a:r>
              <a:rPr lang="en-US" altLang="zh-CN"/>
              <a:t> </a:t>
            </a:r>
            <a:endParaRPr lang="zh-CN" altLang="zh-CN"/>
          </a:p>
          <a:p>
            <a:r>
              <a:rPr lang="en-US" altLang="zh-CN"/>
              <a:t>free</a:t>
            </a:r>
            <a:r>
              <a:rPr lang="zh-CN" altLang="en-US"/>
              <a:t>函数无返回值</a:t>
            </a:r>
            <a:endParaRPr lang="zh-CN" altLang="zh-CN"/>
          </a:p>
        </p:txBody>
      </p:sp>
      <p:pic>
        <p:nvPicPr>
          <p:cNvPr id="216066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22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怎样建立内存的动态分配</a:t>
            </a:r>
            <a:endParaRPr lang="zh-CN" altLang="en-US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4. realloc</a:t>
            </a:r>
            <a:r>
              <a:rPr lang="zh-CN" altLang="en-US"/>
              <a:t>函数</a:t>
            </a:r>
            <a:endParaRPr lang="zh-CN" altLang="zh-CN"/>
          </a:p>
          <a:p>
            <a:r>
              <a:rPr lang="zh-CN" altLang="en-US"/>
              <a:t>其函数原型为</a:t>
            </a:r>
            <a:endParaRPr lang="zh-CN" altLang="zh-CN"/>
          </a:p>
          <a:p>
            <a:r>
              <a:rPr lang="en-US" altLang="zh-CN"/>
              <a:t>void *realloc(void *p,unsigned int size);</a:t>
            </a:r>
            <a:endParaRPr lang="zh-CN" altLang="zh-CN"/>
          </a:p>
          <a:p>
            <a:r>
              <a:rPr lang="zh-CN" altLang="en-US"/>
              <a:t>如果已经通过</a:t>
            </a:r>
            <a:r>
              <a:rPr lang="en-US" altLang="zh-CN"/>
              <a:t>malloc</a:t>
            </a:r>
            <a:r>
              <a:rPr lang="zh-CN" altLang="en-US"/>
              <a:t>函数或</a:t>
            </a:r>
            <a:r>
              <a:rPr lang="en-US" altLang="zh-CN"/>
              <a:t>calloc</a:t>
            </a:r>
            <a:r>
              <a:rPr lang="zh-CN" altLang="en-US"/>
              <a:t>函数获得了动态空间，想改变其大小，可以用</a:t>
            </a:r>
            <a:r>
              <a:rPr lang="en-US" altLang="zh-CN"/>
              <a:t>recalloc</a:t>
            </a:r>
            <a:r>
              <a:rPr lang="zh-CN" altLang="en-US"/>
              <a:t>函数重新分配。</a:t>
            </a:r>
            <a:endParaRPr lang="zh-CN" altLang="zh-CN" dirty="0"/>
          </a:p>
        </p:txBody>
      </p:sp>
      <p:pic>
        <p:nvPicPr>
          <p:cNvPr id="217090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2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怎样建立内存的动态分配</a:t>
            </a:r>
            <a:endParaRPr lang="zh-CN" altLang="en-US" dirty="0"/>
          </a:p>
        </p:txBody>
      </p:sp>
      <p:sp>
        <p:nvSpPr>
          <p:cNvPr id="2181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realloc</a:t>
            </a:r>
            <a:r>
              <a:rPr lang="zh-CN" altLang="en-US"/>
              <a:t>函数将</a:t>
            </a:r>
            <a:r>
              <a:rPr lang="en-US" altLang="zh-CN"/>
              <a:t>p</a:t>
            </a:r>
            <a:r>
              <a:rPr lang="zh-CN" altLang="en-US"/>
              <a:t>所指向的动态空间的大小改变为</a:t>
            </a:r>
            <a:r>
              <a:rPr lang="en-US" altLang="zh-CN"/>
              <a:t>size</a:t>
            </a:r>
            <a:r>
              <a:rPr lang="zh-CN" altLang="en-US"/>
              <a:t>。</a:t>
            </a:r>
            <a:r>
              <a:rPr lang="en-US" altLang="zh-CN"/>
              <a:t>p</a:t>
            </a:r>
            <a:r>
              <a:rPr lang="zh-CN" altLang="en-US"/>
              <a:t>的值不变。如果重分配不成功，返回</a:t>
            </a:r>
            <a:r>
              <a:rPr lang="en-US" altLang="zh-CN"/>
              <a:t>NULL</a:t>
            </a:r>
            <a:r>
              <a:rPr lang="zh-CN" altLang="en-US"/>
              <a:t>。如</a:t>
            </a:r>
            <a:endParaRPr lang="zh-CN" altLang="zh-CN"/>
          </a:p>
          <a:p>
            <a:r>
              <a:rPr lang="en-US" altLang="zh-CN"/>
              <a:t>     realloc(p,50);          </a:t>
            </a:r>
          </a:p>
          <a:p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n-US" altLang="zh-CN"/>
              <a:t>p</a:t>
            </a:r>
            <a:r>
              <a:rPr lang="zh-CN" altLang="en-US"/>
              <a:t>所指向的已分配的动态空间改为</a:t>
            </a:r>
            <a:r>
              <a:rPr lang="en-US" altLang="zh-CN"/>
              <a:t>50</a:t>
            </a:r>
            <a:r>
              <a:rPr lang="zh-CN" altLang="en-US"/>
              <a:t>字节</a:t>
            </a:r>
            <a:r>
              <a:rPr lang="en-US" altLang="zh-CN"/>
              <a:t> </a:t>
            </a:r>
            <a:endParaRPr lang="zh-CN" altLang="zh-CN"/>
          </a:p>
        </p:txBody>
      </p:sp>
      <p:pic>
        <p:nvPicPr>
          <p:cNvPr id="218114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4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怎样建立内存的动态分配</a:t>
            </a:r>
            <a:endParaRPr lang="zh-CN" altLang="en-US" dirty="0"/>
          </a:p>
        </p:txBody>
      </p:sp>
      <p:sp>
        <p:nvSpPr>
          <p:cNvPr id="2191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以上</a:t>
            </a:r>
            <a:r>
              <a:rPr lang="en-US" altLang="zh-CN"/>
              <a:t>4</a:t>
            </a:r>
            <a:r>
              <a:rPr lang="zh-CN" altLang="en-US"/>
              <a:t>个函数的声明在</a:t>
            </a:r>
            <a:r>
              <a:rPr lang="en-US" altLang="zh-CN"/>
              <a:t>stdlib.h</a:t>
            </a:r>
            <a:r>
              <a:rPr lang="zh-CN" altLang="en-US"/>
              <a:t>头文件中，在用到这些函数时应当用“</a:t>
            </a:r>
            <a:r>
              <a:rPr lang="en-US" altLang="zh-CN"/>
              <a:t>#include &lt;stdlib.h&gt;</a:t>
            </a:r>
            <a:r>
              <a:rPr lang="zh-CN" altLang="en-US"/>
              <a:t>”指令把</a:t>
            </a:r>
            <a:r>
              <a:rPr lang="en-US" altLang="zh-CN"/>
              <a:t>stdlib.h</a:t>
            </a:r>
            <a:r>
              <a:rPr lang="zh-CN" altLang="en-US"/>
              <a:t>头文件包含到程序文件中。</a:t>
            </a:r>
            <a:endParaRPr lang="zh-CN" altLang="zh-CN"/>
          </a:p>
        </p:txBody>
      </p:sp>
      <p:pic>
        <p:nvPicPr>
          <p:cNvPr id="219138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22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void</a:t>
            </a:r>
            <a:r>
              <a:rPr lang="zh-TW" altLang="en-US"/>
              <a:t>指针类型</a:t>
            </a:r>
            <a:endParaRPr lang="zh-CN" altLang="en-US" dirty="0"/>
          </a:p>
        </p:txBody>
      </p:sp>
      <p:sp>
        <p:nvSpPr>
          <p:cNvPr id="2201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例</a:t>
            </a:r>
            <a:r>
              <a:rPr lang="en-US" altLang="zh-CN"/>
              <a:t>30 </a:t>
            </a:r>
            <a:r>
              <a:rPr lang="zh-CN" altLang="en-US"/>
              <a:t>建立动态数组，输入</a:t>
            </a:r>
            <a:r>
              <a:rPr lang="en-US" altLang="zh-CN"/>
              <a:t>5</a:t>
            </a:r>
            <a:r>
              <a:rPr lang="zh-CN" altLang="en-US"/>
              <a:t>个学生的成绩，另外用一个函放数检查其中有无低于</a:t>
            </a:r>
            <a:r>
              <a:rPr lang="en-US" altLang="zh-CN"/>
              <a:t>60</a:t>
            </a:r>
            <a:r>
              <a:rPr lang="zh-CN" altLang="en-US"/>
              <a:t>分的，输出不合格的成绩。</a:t>
            </a:r>
            <a:endParaRPr lang="zh-CN" altLang="zh-CN"/>
          </a:p>
        </p:txBody>
      </p:sp>
      <p:pic>
        <p:nvPicPr>
          <p:cNvPr id="220162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void</a:t>
            </a:r>
            <a:r>
              <a:rPr lang="zh-TW" altLang="en-US"/>
              <a:t>指针类型</a:t>
            </a:r>
            <a:endParaRPr lang="zh-CN" altLang="en-US" dirty="0"/>
          </a:p>
        </p:txBody>
      </p:sp>
      <p:sp>
        <p:nvSpPr>
          <p:cNvPr id="2211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解题思路：用</a:t>
            </a:r>
            <a:r>
              <a:rPr lang="en-US" altLang="zh-CN"/>
              <a:t>malloc</a:t>
            </a:r>
            <a:r>
              <a:rPr lang="zh-CN" altLang="en-US"/>
              <a:t>函数开辟一个动态自由区域，用来存</a:t>
            </a:r>
            <a:r>
              <a:rPr lang="en-US" altLang="zh-CN"/>
              <a:t>5</a:t>
            </a:r>
            <a:r>
              <a:rPr lang="zh-CN" altLang="en-US"/>
              <a:t>个学生的成绩，会得到这个动态域第一个字节的地址，它的基类型是</a:t>
            </a:r>
            <a:r>
              <a:rPr lang="en-US" altLang="zh-CN"/>
              <a:t>void</a:t>
            </a:r>
            <a:r>
              <a:rPr lang="zh-CN" altLang="en-US"/>
              <a:t>型。用一个基类型为</a:t>
            </a:r>
            <a:r>
              <a:rPr lang="en-US" altLang="zh-CN"/>
              <a:t>int</a:t>
            </a:r>
            <a:r>
              <a:rPr lang="zh-CN" altLang="en-US"/>
              <a:t>的指针变量</a:t>
            </a:r>
            <a:r>
              <a:rPr lang="en-US" altLang="zh-CN"/>
              <a:t>p</a:t>
            </a:r>
            <a:r>
              <a:rPr lang="zh-CN" altLang="en-US"/>
              <a:t>来指向动态数组的各元素，并输出它们的值。但必须先把</a:t>
            </a:r>
            <a:r>
              <a:rPr lang="en-US" altLang="zh-CN"/>
              <a:t>malloc</a:t>
            </a:r>
            <a:r>
              <a:rPr lang="zh-CN" altLang="en-US"/>
              <a:t>函数返回的</a:t>
            </a:r>
            <a:r>
              <a:rPr lang="en-US" altLang="zh-CN"/>
              <a:t>void</a:t>
            </a:r>
            <a:r>
              <a:rPr lang="zh-CN" altLang="en-US"/>
              <a:t>指针转换为整型指针，然后赋给</a:t>
            </a:r>
            <a:r>
              <a:rPr lang="en-US" altLang="zh-CN"/>
              <a:t>p1</a:t>
            </a:r>
            <a:endParaRPr lang="zh-CN" altLang="zh-CN"/>
          </a:p>
        </p:txBody>
      </p:sp>
      <p:pic>
        <p:nvPicPr>
          <p:cNvPr id="221186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eg</a:t>
            </a:r>
            <a:r>
              <a:rPr lang="en-US" altLang="zh-CN" dirty="0"/>
              <a:t>.        </a:t>
            </a:r>
            <a:r>
              <a:rPr lang="zh-CN" altLang="en-US" sz="2400" dirty="0"/>
              <a:t>看</a:t>
            </a:r>
            <a:r>
              <a:rPr lang="en-US" altLang="zh-CN" sz="2400" dirty="0" err="1"/>
              <a:t>cpp</a:t>
            </a:r>
            <a:endParaRPr lang="zh-CN" altLang="en-US" dirty="0"/>
          </a:p>
        </p:txBody>
      </p:sp>
      <p:sp>
        <p:nvSpPr>
          <p:cNvPr id="22220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 void check(</a:t>
            </a:r>
            <a:r>
              <a:rPr lang="en-US" altLang="zh-CN" dirty="0" err="1"/>
              <a:t>int</a:t>
            </a:r>
            <a:r>
              <a:rPr lang="en-US" altLang="zh-CN" dirty="0"/>
              <a:t> *);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*p1,i; </a:t>
            </a:r>
            <a:endParaRPr lang="zh-CN" altLang="zh-CN" dirty="0"/>
          </a:p>
          <a:p>
            <a:r>
              <a:rPr lang="en-US" altLang="zh-CN" dirty="0"/>
              <a:t>   p1=(</a:t>
            </a:r>
            <a:r>
              <a:rPr lang="en-US" altLang="zh-CN" dirty="0" err="1"/>
              <a:t>int</a:t>
            </a:r>
            <a:r>
              <a:rPr lang="en-US" altLang="zh-CN" dirty="0"/>
              <a:t> *)</a:t>
            </a:r>
            <a:r>
              <a:rPr lang="en-US" altLang="zh-CN" dirty="0" err="1"/>
              <a:t>malloc</a:t>
            </a:r>
            <a:r>
              <a:rPr lang="en-US" altLang="zh-CN" dirty="0"/>
              <a:t>(5*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)); </a:t>
            </a:r>
            <a:endParaRPr lang="zh-CN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</a:t>
            </a:r>
            <a:r>
              <a:rPr lang="en-US" altLang="zh-CN" dirty="0"/>
              <a:t>=0;i&lt;5;i++) 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scanf</a:t>
            </a:r>
            <a:r>
              <a:rPr lang="en-US" altLang="zh-CN" dirty="0"/>
              <a:t>("%d",p1+i);  </a:t>
            </a:r>
            <a:endParaRPr lang="zh-CN" altLang="zh-CN" dirty="0"/>
          </a:p>
          <a:p>
            <a:r>
              <a:rPr lang="en-US" altLang="zh-CN" dirty="0"/>
              <a:t>   check(p1); //</a:t>
            </a:r>
            <a:endParaRPr lang="zh-CN" altLang="zh-CN" dirty="0"/>
          </a:p>
          <a:p>
            <a:r>
              <a:rPr lang="en-US" altLang="zh-CN" dirty="0"/>
              <a:t>   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222210" name="图片 2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0"/>
            <a:ext cx="622332" cy="2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17" name="Group 41"/>
          <p:cNvGrpSpPr>
            <a:grpSpLocks/>
          </p:cNvGrpSpPr>
          <p:nvPr/>
        </p:nvGrpSpPr>
        <p:grpSpPr bwMode="auto">
          <a:xfrm>
            <a:off x="2833688" y="1881188"/>
            <a:ext cx="4865687" cy="4627563"/>
            <a:chOff x="984" y="1405"/>
            <a:chExt cx="3065" cy="2915"/>
          </a:xfrm>
        </p:grpSpPr>
        <p:sp>
          <p:nvSpPr>
            <p:cNvPr id="17437" name="Freeform 4"/>
            <p:cNvSpPr>
              <a:spLocks/>
            </p:cNvSpPr>
            <p:nvPr/>
          </p:nvSpPr>
          <p:spPr bwMode="auto">
            <a:xfrm>
              <a:off x="1523" y="3964"/>
              <a:ext cx="1211" cy="356"/>
            </a:xfrm>
            <a:custGeom>
              <a:avLst/>
              <a:gdLst>
                <a:gd name="T0" fmla="*/ 0 w 1211"/>
                <a:gd name="T1" fmla="*/ 99 h 456"/>
                <a:gd name="T2" fmla="*/ 500 w 1211"/>
                <a:gd name="T3" fmla="*/ 25 h 456"/>
                <a:gd name="T4" fmla="*/ 1089 w 1211"/>
                <a:gd name="T5" fmla="*/ 249 h 456"/>
                <a:gd name="T6" fmla="*/ 1211 w 1211"/>
                <a:gd name="T7" fmla="*/ 201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Freeform 5"/>
            <p:cNvSpPr>
              <a:spLocks/>
            </p:cNvSpPr>
            <p:nvPr/>
          </p:nvSpPr>
          <p:spPr bwMode="auto">
            <a:xfrm>
              <a:off x="1524" y="36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Rectangle 6"/>
            <p:cNvSpPr>
              <a:spLocks noChangeArrowheads="1"/>
            </p:cNvSpPr>
            <p:nvPr/>
          </p:nvSpPr>
          <p:spPr bwMode="auto">
            <a:xfrm>
              <a:off x="1523" y="1405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1" lang="zh-CN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Line 8"/>
            <p:cNvSpPr>
              <a:spLocks noChangeShapeType="1"/>
            </p:cNvSpPr>
            <p:nvPr/>
          </p:nvSpPr>
          <p:spPr bwMode="auto">
            <a:xfrm>
              <a:off x="1535" y="18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9"/>
            <p:cNvSpPr>
              <a:spLocks noChangeShapeType="1"/>
            </p:cNvSpPr>
            <p:nvPr/>
          </p:nvSpPr>
          <p:spPr bwMode="auto">
            <a:xfrm>
              <a:off x="1535" y="21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Line 10"/>
            <p:cNvSpPr>
              <a:spLocks noChangeShapeType="1"/>
            </p:cNvSpPr>
            <p:nvPr/>
          </p:nvSpPr>
          <p:spPr bwMode="auto">
            <a:xfrm>
              <a:off x="1535" y="23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11"/>
            <p:cNvSpPr>
              <a:spLocks noChangeShapeType="1"/>
            </p:cNvSpPr>
            <p:nvPr/>
          </p:nvSpPr>
          <p:spPr bwMode="auto">
            <a:xfrm>
              <a:off x="1535" y="25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12"/>
            <p:cNvSpPr>
              <a:spLocks noChangeShapeType="1"/>
            </p:cNvSpPr>
            <p:nvPr/>
          </p:nvSpPr>
          <p:spPr bwMode="auto">
            <a:xfrm>
              <a:off x="1523" y="28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Line 13"/>
            <p:cNvSpPr>
              <a:spLocks noChangeShapeType="1"/>
            </p:cNvSpPr>
            <p:nvPr/>
          </p:nvSpPr>
          <p:spPr bwMode="auto">
            <a:xfrm>
              <a:off x="1535" y="33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Line 14"/>
            <p:cNvSpPr>
              <a:spLocks noChangeShapeType="1"/>
            </p:cNvSpPr>
            <p:nvPr/>
          </p:nvSpPr>
          <p:spPr bwMode="auto">
            <a:xfrm>
              <a:off x="1523" y="36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15"/>
            <p:cNvSpPr>
              <a:spLocks noChangeShapeType="1"/>
            </p:cNvSpPr>
            <p:nvPr/>
          </p:nvSpPr>
          <p:spPr bwMode="auto">
            <a:xfrm>
              <a:off x="2734" y="3627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Text Box 16"/>
            <p:cNvSpPr txBox="1">
              <a:spLocks noChangeArrowheads="1"/>
            </p:cNvSpPr>
            <p:nvPr/>
          </p:nvSpPr>
          <p:spPr bwMode="auto">
            <a:xfrm>
              <a:off x="2014" y="146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17449" name="Text Box 17"/>
            <p:cNvSpPr txBox="1">
              <a:spLocks noChangeArrowheads="1"/>
            </p:cNvSpPr>
            <p:nvPr/>
          </p:nvSpPr>
          <p:spPr bwMode="auto">
            <a:xfrm>
              <a:off x="2013" y="36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17450" name="Text Box 18"/>
            <p:cNvSpPr txBox="1">
              <a:spLocks noChangeArrowheads="1"/>
            </p:cNvSpPr>
            <p:nvPr/>
          </p:nvSpPr>
          <p:spPr bwMode="auto">
            <a:xfrm>
              <a:off x="984" y="173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17451" name="Text Box 20"/>
            <p:cNvSpPr txBox="1">
              <a:spLocks noChangeArrowheads="1"/>
            </p:cNvSpPr>
            <p:nvPr/>
          </p:nvSpPr>
          <p:spPr bwMode="auto">
            <a:xfrm>
              <a:off x="984" y="270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</a:p>
          </p:txBody>
        </p:sp>
        <p:sp>
          <p:nvSpPr>
            <p:cNvPr id="17452" name="Text Box 21"/>
            <p:cNvSpPr txBox="1">
              <a:spLocks noChangeArrowheads="1"/>
            </p:cNvSpPr>
            <p:nvPr/>
          </p:nvSpPr>
          <p:spPr bwMode="auto">
            <a:xfrm>
              <a:off x="984" y="319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2006</a:t>
              </a:r>
            </a:p>
          </p:txBody>
        </p:sp>
        <p:sp>
          <p:nvSpPr>
            <p:cNvPr id="17453" name="Text Box 24"/>
            <p:cNvSpPr txBox="1">
              <a:spLocks noChangeArrowheads="1"/>
            </p:cNvSpPr>
            <p:nvPr/>
          </p:nvSpPr>
          <p:spPr bwMode="auto">
            <a:xfrm>
              <a:off x="984" y="294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2005</a:t>
              </a:r>
            </a:p>
          </p:txBody>
        </p:sp>
        <p:sp>
          <p:nvSpPr>
            <p:cNvPr id="17454" name="Line 25"/>
            <p:cNvSpPr>
              <a:spLocks noChangeShapeType="1"/>
            </p:cNvSpPr>
            <p:nvPr/>
          </p:nvSpPr>
          <p:spPr bwMode="auto">
            <a:xfrm>
              <a:off x="1535" y="31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5" name="Line 26"/>
            <p:cNvSpPr>
              <a:spLocks noChangeShapeType="1"/>
            </p:cNvSpPr>
            <p:nvPr/>
          </p:nvSpPr>
          <p:spPr bwMode="auto">
            <a:xfrm flipH="1">
              <a:off x="2724" y="1848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Text Box 27"/>
            <p:cNvSpPr txBox="1">
              <a:spLocks noChangeArrowheads="1"/>
            </p:cNvSpPr>
            <p:nvPr/>
          </p:nvSpPr>
          <p:spPr bwMode="auto">
            <a:xfrm>
              <a:off x="2906" y="1694"/>
              <a:ext cx="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整型变量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7" name="Text Box 28"/>
            <p:cNvSpPr txBox="1">
              <a:spLocks noChangeArrowheads="1"/>
            </p:cNvSpPr>
            <p:nvPr/>
          </p:nvSpPr>
          <p:spPr bwMode="auto">
            <a:xfrm>
              <a:off x="1924" y="195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7458" name="Line 29"/>
            <p:cNvSpPr>
              <a:spLocks noChangeShapeType="1"/>
            </p:cNvSpPr>
            <p:nvPr/>
          </p:nvSpPr>
          <p:spPr bwMode="auto">
            <a:xfrm flipH="1">
              <a:off x="2748" y="2844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9" name="Text Box 30"/>
            <p:cNvSpPr txBox="1">
              <a:spLocks noChangeArrowheads="1"/>
            </p:cNvSpPr>
            <p:nvPr/>
          </p:nvSpPr>
          <p:spPr bwMode="auto">
            <a:xfrm>
              <a:off x="2930" y="2690"/>
              <a:ext cx="1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变量</a:t>
              </a: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_pointer</a:t>
              </a:r>
              <a:endPara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0" name="Text Box 32"/>
            <p:cNvSpPr txBox="1">
              <a:spLocks noChangeArrowheads="1"/>
            </p:cNvSpPr>
            <p:nvPr/>
          </p:nvSpPr>
          <p:spPr bwMode="auto">
            <a:xfrm>
              <a:off x="984" y="197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2001</a:t>
              </a:r>
            </a:p>
          </p:txBody>
        </p:sp>
        <p:sp>
          <p:nvSpPr>
            <p:cNvPr id="17461" name="Text Box 33"/>
            <p:cNvSpPr txBox="1">
              <a:spLocks noChangeArrowheads="1"/>
            </p:cNvSpPr>
            <p:nvPr/>
          </p:nvSpPr>
          <p:spPr bwMode="auto">
            <a:xfrm>
              <a:off x="984" y="22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</a:p>
          </p:txBody>
        </p:sp>
        <p:sp>
          <p:nvSpPr>
            <p:cNvPr id="17462" name="Text Box 34"/>
            <p:cNvSpPr txBox="1">
              <a:spLocks noChangeArrowheads="1"/>
            </p:cNvSpPr>
            <p:nvPr/>
          </p:nvSpPr>
          <p:spPr bwMode="auto">
            <a:xfrm>
              <a:off x="984" y="246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2003</a:t>
              </a:r>
            </a:p>
          </p:txBody>
        </p:sp>
      </p:grp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14363" y="228600"/>
            <a:ext cx="7945437" cy="147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指针与指针变量</a:t>
            </a:r>
          </a:p>
          <a:p>
            <a:pPr lvl="2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指针：一个变量的地址</a:t>
            </a:r>
          </a:p>
          <a:p>
            <a:pPr lvl="2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指针变量：专门存放变量地址的变量叫指针变量</a:t>
            </a:r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4281488" y="43719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</a:p>
        </p:txBody>
      </p:sp>
      <p:sp>
        <p:nvSpPr>
          <p:cNvPr id="127015" name="AutoShape 39"/>
          <p:cNvSpPr>
            <a:spLocks noChangeArrowheads="1"/>
          </p:cNvSpPr>
          <p:nvPr/>
        </p:nvSpPr>
        <p:spPr bwMode="auto">
          <a:xfrm>
            <a:off x="1858963" y="1814513"/>
            <a:ext cx="941387" cy="561975"/>
          </a:xfrm>
          <a:prstGeom prst="wedgeEllipseCallout">
            <a:avLst>
              <a:gd name="adj1" fmla="val 26898"/>
              <a:gd name="adj2" fmla="val 83616"/>
            </a:avLst>
          </a:prstGeom>
          <a:noFill/>
          <a:ln w="38100">
            <a:solidFill>
              <a:srgbClr val="0000FF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指针</a:t>
            </a:r>
          </a:p>
        </p:txBody>
      </p:sp>
      <p:sp>
        <p:nvSpPr>
          <p:cNvPr id="127016" name="AutoShape 40"/>
          <p:cNvSpPr>
            <a:spLocks noChangeArrowheads="1"/>
          </p:cNvSpPr>
          <p:nvPr/>
        </p:nvSpPr>
        <p:spPr bwMode="auto">
          <a:xfrm>
            <a:off x="6115050" y="4424363"/>
            <a:ext cx="1668463" cy="561975"/>
          </a:xfrm>
          <a:prstGeom prst="wedgeEllipseCallout">
            <a:avLst>
              <a:gd name="adj1" fmla="val -50958"/>
              <a:gd name="adj2" fmla="val -74574"/>
            </a:avLst>
          </a:prstGeom>
          <a:noFill/>
          <a:ln w="38100">
            <a:solidFill>
              <a:srgbClr val="003300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指针变量</a:t>
            </a:r>
          </a:p>
        </p:txBody>
      </p:sp>
      <p:grpSp>
        <p:nvGrpSpPr>
          <p:cNvPr id="127020" name="Group 44"/>
          <p:cNvGrpSpPr>
            <a:grpSpLocks/>
          </p:cNvGrpSpPr>
          <p:nvPr/>
        </p:nvGrpSpPr>
        <p:grpSpPr bwMode="auto">
          <a:xfrm>
            <a:off x="2586038" y="2381250"/>
            <a:ext cx="1009650" cy="2228850"/>
            <a:chOff x="828" y="1728"/>
            <a:chExt cx="636" cy="1404"/>
          </a:xfrm>
        </p:grpSpPr>
        <p:grpSp>
          <p:nvGrpSpPr>
            <p:cNvPr id="17432" name="Group 38"/>
            <p:cNvGrpSpPr>
              <a:grpSpLocks/>
            </p:cNvGrpSpPr>
            <p:nvPr/>
          </p:nvGrpSpPr>
          <p:grpSpPr bwMode="auto">
            <a:xfrm>
              <a:off x="828" y="1860"/>
              <a:ext cx="636" cy="1272"/>
              <a:chOff x="828" y="1860"/>
              <a:chExt cx="636" cy="1272"/>
            </a:xfrm>
          </p:grpSpPr>
          <p:sp>
            <p:nvSpPr>
              <p:cNvPr id="17434" name="Line 35"/>
              <p:cNvSpPr>
                <a:spLocks noChangeShapeType="1"/>
              </p:cNvSpPr>
              <p:nvPr/>
            </p:nvSpPr>
            <p:spPr bwMode="auto">
              <a:xfrm flipH="1">
                <a:off x="840" y="1860"/>
                <a:ext cx="15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5" name="Line 36"/>
              <p:cNvSpPr>
                <a:spLocks noChangeShapeType="1"/>
              </p:cNvSpPr>
              <p:nvPr/>
            </p:nvSpPr>
            <p:spPr bwMode="auto">
              <a:xfrm>
                <a:off x="828" y="1860"/>
                <a:ext cx="0" cy="1272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6" name="Line 37"/>
              <p:cNvSpPr>
                <a:spLocks noChangeShapeType="1"/>
              </p:cNvSpPr>
              <p:nvPr/>
            </p:nvSpPr>
            <p:spPr bwMode="auto">
              <a:xfrm>
                <a:off x="828" y="3132"/>
                <a:ext cx="63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33" name="Freeform 43"/>
            <p:cNvSpPr>
              <a:spLocks/>
            </p:cNvSpPr>
            <p:nvPr/>
          </p:nvSpPr>
          <p:spPr bwMode="auto">
            <a:xfrm>
              <a:off x="990" y="1728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3300"/>
              </a:solidFill>
              <a:prstDash val="solid"/>
              <a:round/>
              <a:headEnd type="non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021" name="AutoShape 45"/>
          <p:cNvSpPr>
            <a:spLocks/>
          </p:cNvSpPr>
          <p:nvPr/>
        </p:nvSpPr>
        <p:spPr bwMode="auto">
          <a:xfrm>
            <a:off x="6562725" y="2859088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22551"/>
              <a:gd name="adj4" fmla="val -8134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变量的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内容</a:t>
            </a:r>
            <a:endParaRPr kumimoji="1"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27022" name="AutoShape 46"/>
          <p:cNvSpPr>
            <a:spLocks/>
          </p:cNvSpPr>
          <p:nvPr/>
        </p:nvSpPr>
        <p:spPr bwMode="auto">
          <a:xfrm>
            <a:off x="307975" y="2954338"/>
            <a:ext cx="1812925" cy="485775"/>
          </a:xfrm>
          <a:prstGeom prst="borderCallout1">
            <a:avLst>
              <a:gd name="adj1" fmla="val 23528"/>
              <a:gd name="adj2" fmla="val 104204"/>
              <a:gd name="adj3" fmla="val -60130"/>
              <a:gd name="adj4" fmla="val 14010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变量的</a:t>
            </a:r>
            <a:r>
              <a:rPr kumimoji="1"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地址</a:t>
            </a:r>
          </a:p>
        </p:txBody>
      </p:sp>
      <p:grpSp>
        <p:nvGrpSpPr>
          <p:cNvPr id="127034" name="Group 58"/>
          <p:cNvGrpSpPr>
            <a:grpSpLocks/>
          </p:cNvGrpSpPr>
          <p:nvPr/>
        </p:nvGrpSpPr>
        <p:grpSpPr bwMode="auto">
          <a:xfrm>
            <a:off x="2109788" y="4581525"/>
            <a:ext cx="5657850" cy="1927225"/>
            <a:chOff x="0" y="2820"/>
            <a:chExt cx="3564" cy="1188"/>
          </a:xfrm>
        </p:grpSpPr>
        <p:sp>
          <p:nvSpPr>
            <p:cNvPr id="17421" name="Rectangle 57"/>
            <p:cNvSpPr>
              <a:spLocks noChangeArrowheads="1"/>
            </p:cNvSpPr>
            <p:nvPr/>
          </p:nvSpPr>
          <p:spPr bwMode="auto">
            <a:xfrm>
              <a:off x="0" y="2820"/>
              <a:ext cx="3564" cy="11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grpSp>
          <p:nvGrpSpPr>
            <p:cNvPr id="17422" name="Group 56"/>
            <p:cNvGrpSpPr>
              <a:grpSpLocks/>
            </p:cNvGrpSpPr>
            <p:nvPr/>
          </p:nvGrpSpPr>
          <p:grpSpPr bwMode="auto">
            <a:xfrm>
              <a:off x="147" y="2979"/>
              <a:ext cx="3294" cy="893"/>
              <a:chOff x="-165" y="3171"/>
              <a:chExt cx="3294" cy="893"/>
            </a:xfrm>
          </p:grpSpPr>
          <p:sp>
            <p:nvSpPr>
              <p:cNvPr id="17423" name="Text Box 49"/>
              <p:cNvSpPr txBox="1">
                <a:spLocks noChangeArrowheads="1"/>
              </p:cNvSpPr>
              <p:nvPr/>
            </p:nvSpPr>
            <p:spPr bwMode="auto">
              <a:xfrm>
                <a:off x="-165" y="3171"/>
                <a:ext cx="88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>
                    <a:latin typeface="Times New Roman" panose="02020603050405020304" pitchFamily="18" charset="0"/>
                    <a:ea typeface="隶书" panose="02010509060101010101" pitchFamily="49" charset="-122"/>
                  </a:rPr>
                  <a:t>指针变量</a:t>
                </a:r>
              </a:p>
            </p:txBody>
          </p:sp>
          <p:sp>
            <p:nvSpPr>
              <p:cNvPr id="17424" name="Text Box 50"/>
              <p:cNvSpPr txBox="1">
                <a:spLocks noChangeArrowheads="1"/>
              </p:cNvSpPr>
              <p:nvPr/>
            </p:nvSpPr>
            <p:spPr bwMode="auto">
              <a:xfrm>
                <a:off x="459" y="3759"/>
                <a:ext cx="498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>
                    <a:latin typeface="Times New Roman" panose="02020603050405020304" pitchFamily="18" charset="0"/>
                    <a:ea typeface="隶书" panose="02010509060101010101" pitchFamily="49" charset="-122"/>
                  </a:rPr>
                  <a:t>变量</a:t>
                </a:r>
              </a:p>
            </p:txBody>
          </p:sp>
          <p:grpSp>
            <p:nvGrpSpPr>
              <p:cNvPr id="17425" name="Group 55"/>
              <p:cNvGrpSpPr>
                <a:grpSpLocks/>
              </p:cNvGrpSpPr>
              <p:nvPr/>
            </p:nvGrpSpPr>
            <p:grpSpPr bwMode="auto">
              <a:xfrm>
                <a:off x="692" y="3183"/>
                <a:ext cx="2437" cy="881"/>
                <a:chOff x="128" y="3099"/>
                <a:chExt cx="2437" cy="881"/>
              </a:xfrm>
            </p:grpSpPr>
            <p:sp>
              <p:nvSpPr>
                <p:cNvPr id="17426" name="Rectangle 47"/>
                <p:cNvSpPr>
                  <a:spLocks noChangeArrowheads="1"/>
                </p:cNvSpPr>
                <p:nvPr/>
              </p:nvSpPr>
              <p:spPr bwMode="auto">
                <a:xfrm>
                  <a:off x="128" y="3099"/>
                  <a:ext cx="1418" cy="30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变量地址</a:t>
                  </a:r>
                  <a:r>
                    <a:rPr kumimoji="1" lang="en-US" altLang="zh-CN"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(</a:t>
                  </a:r>
                  <a:r>
                    <a:rPr kumimoji="1" lang="zh-CN" altLang="en-US"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指针</a:t>
                  </a:r>
                  <a:r>
                    <a:rPr kumimoji="1" lang="en-US" altLang="zh-CN"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)</a:t>
                  </a:r>
                </a:p>
              </p:txBody>
            </p:sp>
            <p:sp>
              <p:nvSpPr>
                <p:cNvPr id="17427" name="Rectangle 48"/>
                <p:cNvSpPr>
                  <a:spLocks noChangeArrowheads="1"/>
                </p:cNvSpPr>
                <p:nvPr/>
              </p:nvSpPr>
              <p:spPr bwMode="auto">
                <a:xfrm>
                  <a:off x="435" y="3675"/>
                  <a:ext cx="714" cy="30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变量值</a:t>
                  </a:r>
                </a:p>
              </p:txBody>
            </p:sp>
            <p:sp>
              <p:nvSpPr>
                <p:cNvPr id="17428" name="Line 51"/>
                <p:cNvSpPr>
                  <a:spLocks noChangeShapeType="1"/>
                </p:cNvSpPr>
                <p:nvPr/>
              </p:nvSpPr>
              <p:spPr bwMode="auto">
                <a:xfrm>
                  <a:off x="708" y="3420"/>
                  <a:ext cx="0" cy="2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2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99" y="3386"/>
                  <a:ext cx="498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指向</a:t>
                  </a:r>
                  <a:endParaRPr kumimoji="1" lang="zh-CN" altLang="en-US"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cxnSp>
              <p:nvCxnSpPr>
                <p:cNvPr id="17430" name="AutoShape 53"/>
                <p:cNvCxnSpPr>
                  <a:cxnSpLocks noChangeShapeType="1"/>
                  <a:stCxn id="17427" idx="3"/>
                  <a:endCxn id="17426" idx="3"/>
                </p:cNvCxnSpPr>
                <p:nvPr/>
              </p:nvCxnSpPr>
              <p:spPr bwMode="auto">
                <a:xfrm flipV="1">
                  <a:off x="1161" y="3252"/>
                  <a:ext cx="397" cy="576"/>
                </a:xfrm>
                <a:prstGeom prst="curvedConnector3">
                  <a:avLst>
                    <a:gd name="adj1" fmla="val 133250"/>
                  </a:avLst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743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683" y="3358"/>
                  <a:ext cx="882" cy="5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地址存入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指针变量</a:t>
                  </a:r>
                </a:p>
              </p:txBody>
            </p:sp>
          </p:grpSp>
        </p:grpSp>
      </p:grpSp>
      <p:sp>
        <p:nvSpPr>
          <p:cNvPr id="127035" name="Rectangle 59"/>
          <p:cNvSpPr>
            <a:spLocks noChangeArrowheads="1"/>
          </p:cNvSpPr>
          <p:nvPr/>
        </p:nvSpPr>
        <p:spPr bwMode="auto">
          <a:xfrm>
            <a:off x="819150" y="6000750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742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B0EE6B-3936-49A9-95DD-6B5A55FD467C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27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build="p" bldLvl="3" autoUpdateAnimBg="0"/>
      <p:bldP spid="127007" grpId="0" autoUpdateAnimBg="0"/>
      <p:bldP spid="127015" grpId="0" animBg="1" autoUpdateAnimBg="0"/>
      <p:bldP spid="127016" grpId="0" animBg="1" autoUpdateAnimBg="0"/>
      <p:bldP spid="127021" grpId="0" animBg="1" autoUpdateAnimBg="0"/>
      <p:bldP spid="127022" grpId="0" animBg="1" autoUpdateAnimBg="0"/>
      <p:bldP spid="1270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323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void check(</a:t>
            </a:r>
            <a:r>
              <a:rPr lang="en-US" altLang="zh-CN" dirty="0" err="1"/>
              <a:t>int</a:t>
            </a:r>
            <a:r>
              <a:rPr lang="en-US" altLang="zh-CN" dirty="0"/>
              <a:t> *p) </a:t>
            </a:r>
            <a:endParaRPr lang="zh-CN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("They are fail:");</a:t>
            </a:r>
            <a:endParaRPr lang="zh-CN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  <a:endParaRPr lang="zh-CN" altLang="zh-CN" dirty="0"/>
          </a:p>
          <a:p>
            <a:r>
              <a:rPr lang="en-US" altLang="zh-CN" dirty="0"/>
              <a:t>      if (p[</a:t>
            </a:r>
            <a:r>
              <a:rPr lang="en-US" altLang="zh-CN" dirty="0" err="1"/>
              <a:t>i</a:t>
            </a:r>
            <a:r>
              <a:rPr lang="en-US" altLang="zh-CN" dirty="0"/>
              <a:t>]&lt;60) 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printf</a:t>
            </a:r>
            <a:r>
              <a:rPr lang="en-US" altLang="zh-CN" dirty="0"/>
              <a:t>("%d ",p[</a:t>
            </a:r>
            <a:r>
              <a:rPr lang="en-US" altLang="zh-CN" dirty="0" err="1"/>
              <a:t>i</a:t>
            </a:r>
            <a:r>
              <a:rPr lang="en-US" altLang="zh-CN" dirty="0"/>
              <a:t>]);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  <a:endParaRPr lang="zh-CN" altLang="zh-CN" dirty="0"/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pic>
        <p:nvPicPr>
          <p:cNvPr id="264194" name="Picture 2" descr="pic8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929188"/>
            <a:ext cx="433387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235" name="图片 3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8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309563"/>
            <a:ext cx="8153400" cy="685800"/>
          </a:xfrm>
        </p:spPr>
        <p:txBody>
          <a:bodyPr/>
          <a:lstStyle/>
          <a:p>
            <a:pPr lvl="1" eaLnBrk="1" hangingPunct="1"/>
            <a:r>
              <a:rPr lang="en-US" altLang="zh-CN"/>
              <a:t>&amp;</a:t>
            </a:r>
            <a:r>
              <a:rPr lang="zh-CN" altLang="en-US"/>
              <a:t>与*运算符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457200" y="1096963"/>
            <a:ext cx="2414588" cy="1349375"/>
          </a:xfrm>
          <a:prstGeom prst="wedgeRectCallout">
            <a:avLst>
              <a:gd name="adj1" fmla="val -4120"/>
              <a:gd name="adj2" fmla="val -77528"/>
            </a:avLst>
          </a:prstGeom>
          <a:solidFill>
            <a:schemeClr val="bg1"/>
          </a:solidFill>
          <a:ln w="38100">
            <a:solidFill>
              <a:srgbClr val="993300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含义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取变量的地址</a:t>
            </a:r>
            <a:endParaRPr kumimoji="1"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单目运算符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优先级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 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结合性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zh-CN" altLang="en-US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自右向左</a:t>
            </a: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1924050" y="1096963"/>
            <a:ext cx="3692525" cy="1349375"/>
          </a:xfrm>
          <a:prstGeom prst="wedgeRectCallout">
            <a:avLst>
              <a:gd name="adj1" fmla="val -40366"/>
              <a:gd name="adj2" fmla="val -83296"/>
            </a:avLst>
          </a:prstGeom>
          <a:solidFill>
            <a:schemeClr val="bg1"/>
          </a:solidFill>
          <a:ln w="38100">
            <a:solidFill>
              <a:srgbClr val="993300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含义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取指针所指向变量的内容</a:t>
            </a:r>
            <a:endParaRPr kumimoji="1"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单目运算符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优先级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 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结合性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自右向左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419100" y="1257300"/>
            <a:ext cx="8153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zh-CN" altLang="en-US"/>
              <a:t>两者关系：互为</a:t>
            </a:r>
            <a:r>
              <a:rPr lang="zh-CN" altLang="en-US">
                <a:solidFill>
                  <a:srgbClr val="0000FF"/>
                </a:solidFill>
              </a:rPr>
              <a:t>逆运算</a:t>
            </a:r>
            <a:endParaRPr lang="zh-CN" altLang="en-US"/>
          </a:p>
          <a:p>
            <a:pPr lvl="2" eaLnBrk="1" hangingPunct="1"/>
            <a:r>
              <a:rPr lang="zh-CN" altLang="en-US"/>
              <a:t>理解</a:t>
            </a:r>
          </a:p>
        </p:txBody>
      </p:sp>
      <p:grpSp>
        <p:nvGrpSpPr>
          <p:cNvPr id="12386" name="Group 98"/>
          <p:cNvGrpSpPr>
            <a:grpSpLocks/>
          </p:cNvGrpSpPr>
          <p:nvPr/>
        </p:nvGrpSpPr>
        <p:grpSpPr bwMode="auto">
          <a:xfrm>
            <a:off x="604838" y="2212975"/>
            <a:ext cx="5202237" cy="4625975"/>
            <a:chOff x="381" y="1394"/>
            <a:chExt cx="3277" cy="2914"/>
          </a:xfrm>
        </p:grpSpPr>
        <p:sp>
          <p:nvSpPr>
            <p:cNvPr id="18451" name="Freeform 90"/>
            <p:cNvSpPr>
              <a:spLocks/>
            </p:cNvSpPr>
            <p:nvPr/>
          </p:nvSpPr>
          <p:spPr bwMode="auto">
            <a:xfrm>
              <a:off x="549" y="2699"/>
              <a:ext cx="413" cy="241"/>
            </a:xfrm>
            <a:custGeom>
              <a:avLst/>
              <a:gdLst>
                <a:gd name="T0" fmla="*/ 3 w 413"/>
                <a:gd name="T1" fmla="*/ 37 h 241"/>
                <a:gd name="T2" fmla="*/ 291 w 413"/>
                <a:gd name="T3" fmla="*/ 25 h 241"/>
                <a:gd name="T4" fmla="*/ 411 w 413"/>
                <a:gd name="T5" fmla="*/ 85 h 241"/>
                <a:gd name="T6" fmla="*/ 399 w 413"/>
                <a:gd name="T7" fmla="*/ 157 h 241"/>
                <a:gd name="T8" fmla="*/ 255 w 413"/>
                <a:gd name="T9" fmla="*/ 241 h 241"/>
                <a:gd name="T10" fmla="*/ 51 w 413"/>
                <a:gd name="T11" fmla="*/ 205 h 241"/>
                <a:gd name="T12" fmla="*/ 3 w 413"/>
                <a:gd name="T13" fmla="*/ 133 h 241"/>
                <a:gd name="T14" fmla="*/ 27 w 413"/>
                <a:gd name="T15" fmla="*/ 61 h 241"/>
                <a:gd name="T16" fmla="*/ 3 w 413"/>
                <a:gd name="T17" fmla="*/ 37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3" h="241">
                  <a:moveTo>
                    <a:pt x="3" y="37"/>
                  </a:moveTo>
                  <a:cubicBezTo>
                    <a:pt x="113" y="0"/>
                    <a:pt x="145" y="16"/>
                    <a:pt x="291" y="25"/>
                  </a:cubicBezTo>
                  <a:cubicBezTo>
                    <a:pt x="357" y="36"/>
                    <a:pt x="390" y="22"/>
                    <a:pt x="411" y="85"/>
                  </a:cubicBezTo>
                  <a:cubicBezTo>
                    <a:pt x="407" y="109"/>
                    <a:pt x="413" y="137"/>
                    <a:pt x="399" y="157"/>
                  </a:cubicBezTo>
                  <a:cubicBezTo>
                    <a:pt x="371" y="197"/>
                    <a:pt x="294" y="215"/>
                    <a:pt x="255" y="241"/>
                  </a:cubicBezTo>
                  <a:cubicBezTo>
                    <a:pt x="177" y="233"/>
                    <a:pt x="122" y="229"/>
                    <a:pt x="51" y="205"/>
                  </a:cubicBezTo>
                  <a:cubicBezTo>
                    <a:pt x="34" y="188"/>
                    <a:pt x="0" y="164"/>
                    <a:pt x="3" y="133"/>
                  </a:cubicBezTo>
                  <a:cubicBezTo>
                    <a:pt x="6" y="108"/>
                    <a:pt x="27" y="61"/>
                    <a:pt x="27" y="61"/>
                  </a:cubicBezTo>
                  <a:cubicBezTo>
                    <a:pt x="13" y="20"/>
                    <a:pt x="24" y="16"/>
                    <a:pt x="3" y="37"/>
                  </a:cubicBez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452" name="Freeform 53"/>
            <p:cNvSpPr>
              <a:spLocks/>
            </p:cNvSpPr>
            <p:nvPr/>
          </p:nvSpPr>
          <p:spPr bwMode="auto">
            <a:xfrm>
              <a:off x="1076" y="3952"/>
              <a:ext cx="1211" cy="356"/>
            </a:xfrm>
            <a:custGeom>
              <a:avLst/>
              <a:gdLst>
                <a:gd name="T0" fmla="*/ 0 w 1211"/>
                <a:gd name="T1" fmla="*/ 99 h 456"/>
                <a:gd name="T2" fmla="*/ 500 w 1211"/>
                <a:gd name="T3" fmla="*/ 25 h 456"/>
                <a:gd name="T4" fmla="*/ 1089 w 1211"/>
                <a:gd name="T5" fmla="*/ 249 h 456"/>
                <a:gd name="T6" fmla="*/ 1211 w 1211"/>
                <a:gd name="T7" fmla="*/ 201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Freeform 54"/>
            <p:cNvSpPr>
              <a:spLocks/>
            </p:cNvSpPr>
            <p:nvPr/>
          </p:nvSpPr>
          <p:spPr bwMode="auto">
            <a:xfrm>
              <a:off x="1077" y="3606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Rectangle 55"/>
            <p:cNvSpPr>
              <a:spLocks noChangeArrowheads="1"/>
            </p:cNvSpPr>
            <p:nvPr/>
          </p:nvSpPr>
          <p:spPr bwMode="auto">
            <a:xfrm>
              <a:off x="1076" y="1394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1" lang="zh-CN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5" name="Line 56"/>
            <p:cNvSpPr>
              <a:spLocks noChangeShapeType="1"/>
            </p:cNvSpPr>
            <p:nvPr/>
          </p:nvSpPr>
          <p:spPr bwMode="auto">
            <a:xfrm>
              <a:off x="1088" y="183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57"/>
            <p:cNvSpPr>
              <a:spLocks noChangeShapeType="1"/>
            </p:cNvSpPr>
            <p:nvPr/>
          </p:nvSpPr>
          <p:spPr bwMode="auto">
            <a:xfrm>
              <a:off x="1088" y="2088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58"/>
            <p:cNvSpPr>
              <a:spLocks noChangeShapeType="1"/>
            </p:cNvSpPr>
            <p:nvPr/>
          </p:nvSpPr>
          <p:spPr bwMode="auto">
            <a:xfrm>
              <a:off x="1088" y="2321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Line 59"/>
            <p:cNvSpPr>
              <a:spLocks noChangeShapeType="1"/>
            </p:cNvSpPr>
            <p:nvPr/>
          </p:nvSpPr>
          <p:spPr bwMode="auto">
            <a:xfrm>
              <a:off x="1088" y="257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60"/>
            <p:cNvSpPr>
              <a:spLocks noChangeShapeType="1"/>
            </p:cNvSpPr>
            <p:nvPr/>
          </p:nvSpPr>
          <p:spPr bwMode="auto">
            <a:xfrm>
              <a:off x="1076" y="283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61"/>
            <p:cNvSpPr>
              <a:spLocks noChangeShapeType="1"/>
            </p:cNvSpPr>
            <p:nvPr/>
          </p:nvSpPr>
          <p:spPr bwMode="auto">
            <a:xfrm>
              <a:off x="1088" y="337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62"/>
            <p:cNvSpPr>
              <a:spLocks noChangeShapeType="1"/>
            </p:cNvSpPr>
            <p:nvPr/>
          </p:nvSpPr>
          <p:spPr bwMode="auto">
            <a:xfrm>
              <a:off x="1076" y="3615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63"/>
            <p:cNvSpPr>
              <a:spLocks noChangeShapeType="1"/>
            </p:cNvSpPr>
            <p:nvPr/>
          </p:nvSpPr>
          <p:spPr bwMode="auto">
            <a:xfrm>
              <a:off x="2287" y="3615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Text Box 64"/>
            <p:cNvSpPr txBox="1">
              <a:spLocks noChangeArrowheads="1"/>
            </p:cNvSpPr>
            <p:nvPr/>
          </p:nvSpPr>
          <p:spPr bwMode="auto">
            <a:xfrm>
              <a:off x="1567" y="1452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18464" name="Text Box 65"/>
            <p:cNvSpPr txBox="1">
              <a:spLocks noChangeArrowheads="1"/>
            </p:cNvSpPr>
            <p:nvPr/>
          </p:nvSpPr>
          <p:spPr bwMode="auto">
            <a:xfrm>
              <a:off x="1566" y="3657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18465" name="Text Box 66"/>
            <p:cNvSpPr txBox="1">
              <a:spLocks noChangeArrowheads="1"/>
            </p:cNvSpPr>
            <p:nvPr/>
          </p:nvSpPr>
          <p:spPr bwMode="auto">
            <a:xfrm>
              <a:off x="537" y="172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18466" name="Text Box 67"/>
            <p:cNvSpPr txBox="1">
              <a:spLocks noChangeArrowheads="1"/>
            </p:cNvSpPr>
            <p:nvPr/>
          </p:nvSpPr>
          <p:spPr bwMode="auto">
            <a:xfrm>
              <a:off x="528" y="269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</a:p>
          </p:txBody>
        </p:sp>
        <p:sp>
          <p:nvSpPr>
            <p:cNvPr id="18467" name="Text Box 68"/>
            <p:cNvSpPr txBox="1">
              <a:spLocks noChangeArrowheads="1"/>
            </p:cNvSpPr>
            <p:nvPr/>
          </p:nvSpPr>
          <p:spPr bwMode="auto">
            <a:xfrm>
              <a:off x="537" y="317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2006</a:t>
              </a:r>
            </a:p>
          </p:txBody>
        </p:sp>
        <p:sp>
          <p:nvSpPr>
            <p:cNvPr id="18468" name="Text Box 69"/>
            <p:cNvSpPr txBox="1">
              <a:spLocks noChangeArrowheads="1"/>
            </p:cNvSpPr>
            <p:nvPr/>
          </p:nvSpPr>
          <p:spPr bwMode="auto">
            <a:xfrm>
              <a:off x="537" y="293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2005</a:t>
              </a:r>
            </a:p>
          </p:txBody>
        </p:sp>
        <p:sp>
          <p:nvSpPr>
            <p:cNvPr id="18469" name="Line 70"/>
            <p:cNvSpPr>
              <a:spLocks noChangeShapeType="1"/>
            </p:cNvSpPr>
            <p:nvPr/>
          </p:nvSpPr>
          <p:spPr bwMode="auto">
            <a:xfrm>
              <a:off x="1088" y="309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Line 71"/>
            <p:cNvSpPr>
              <a:spLocks noChangeShapeType="1"/>
            </p:cNvSpPr>
            <p:nvPr/>
          </p:nvSpPr>
          <p:spPr bwMode="auto">
            <a:xfrm flipH="1">
              <a:off x="2277" y="1836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Text Box 72"/>
            <p:cNvSpPr txBox="1">
              <a:spLocks noChangeArrowheads="1"/>
            </p:cNvSpPr>
            <p:nvPr/>
          </p:nvSpPr>
          <p:spPr bwMode="auto">
            <a:xfrm>
              <a:off x="2459" y="1682"/>
              <a:ext cx="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整型变量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72" name="Text Box 73"/>
            <p:cNvSpPr txBox="1">
              <a:spLocks noChangeArrowheads="1"/>
            </p:cNvSpPr>
            <p:nvPr/>
          </p:nvSpPr>
          <p:spPr bwMode="auto">
            <a:xfrm>
              <a:off x="1477" y="194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8473" name="Line 74"/>
            <p:cNvSpPr>
              <a:spLocks noChangeShapeType="1"/>
            </p:cNvSpPr>
            <p:nvPr/>
          </p:nvSpPr>
          <p:spPr bwMode="auto">
            <a:xfrm flipH="1">
              <a:off x="2301" y="2832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Text Box 75"/>
            <p:cNvSpPr txBox="1">
              <a:spLocks noChangeArrowheads="1"/>
            </p:cNvSpPr>
            <p:nvPr/>
          </p:nvSpPr>
          <p:spPr bwMode="auto">
            <a:xfrm>
              <a:off x="2483" y="2678"/>
              <a:ext cx="11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变量</a:t>
              </a: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_pointer</a:t>
              </a:r>
              <a:endPara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75" name="Text Box 76"/>
            <p:cNvSpPr txBox="1">
              <a:spLocks noChangeArrowheads="1"/>
            </p:cNvSpPr>
            <p:nvPr/>
          </p:nvSpPr>
          <p:spPr bwMode="auto">
            <a:xfrm>
              <a:off x="537" y="196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2001</a:t>
              </a:r>
            </a:p>
          </p:txBody>
        </p:sp>
        <p:sp>
          <p:nvSpPr>
            <p:cNvPr id="18476" name="Text Box 77"/>
            <p:cNvSpPr txBox="1">
              <a:spLocks noChangeArrowheads="1"/>
            </p:cNvSpPr>
            <p:nvPr/>
          </p:nvSpPr>
          <p:spPr bwMode="auto">
            <a:xfrm>
              <a:off x="537" y="220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</a:p>
          </p:txBody>
        </p:sp>
        <p:sp>
          <p:nvSpPr>
            <p:cNvPr id="18477" name="Text Box 78"/>
            <p:cNvSpPr txBox="1">
              <a:spLocks noChangeArrowheads="1"/>
            </p:cNvSpPr>
            <p:nvPr/>
          </p:nvSpPr>
          <p:spPr bwMode="auto">
            <a:xfrm>
              <a:off x="537" y="245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2003</a:t>
              </a:r>
            </a:p>
          </p:txBody>
        </p:sp>
        <p:sp>
          <p:nvSpPr>
            <p:cNvPr id="18478" name="Text Box 79"/>
            <p:cNvSpPr txBox="1">
              <a:spLocks noChangeArrowheads="1"/>
            </p:cNvSpPr>
            <p:nvPr/>
          </p:nvSpPr>
          <p:spPr bwMode="auto">
            <a:xfrm>
              <a:off x="1449" y="297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18479" name="AutoShape 80"/>
            <p:cNvSpPr>
              <a:spLocks noChangeArrowheads="1"/>
            </p:cNvSpPr>
            <p:nvPr/>
          </p:nvSpPr>
          <p:spPr bwMode="auto">
            <a:xfrm>
              <a:off x="2606" y="3003"/>
              <a:ext cx="1046" cy="354"/>
            </a:xfrm>
            <a:prstGeom prst="wedgeEllipseCallout">
              <a:avLst>
                <a:gd name="adj1" fmla="val -50958"/>
                <a:gd name="adj2" fmla="val -74574"/>
              </a:avLst>
            </a:prstGeom>
            <a:noFill/>
            <a:ln w="38100">
              <a:solidFill>
                <a:srgbClr val="003300"/>
              </a:solidFill>
              <a:miter lim="800000"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指针变量</a:t>
              </a:r>
            </a:p>
          </p:txBody>
        </p:sp>
        <p:grpSp>
          <p:nvGrpSpPr>
            <p:cNvPr id="18480" name="Group 82"/>
            <p:cNvGrpSpPr>
              <a:grpSpLocks/>
            </p:cNvGrpSpPr>
            <p:nvPr/>
          </p:nvGrpSpPr>
          <p:grpSpPr bwMode="auto">
            <a:xfrm>
              <a:off x="381" y="1848"/>
              <a:ext cx="636" cy="1272"/>
              <a:chOff x="828" y="1860"/>
              <a:chExt cx="636" cy="1272"/>
            </a:xfrm>
          </p:grpSpPr>
          <p:sp>
            <p:nvSpPr>
              <p:cNvPr id="18482" name="Line 83"/>
              <p:cNvSpPr>
                <a:spLocks noChangeShapeType="1"/>
              </p:cNvSpPr>
              <p:nvPr/>
            </p:nvSpPr>
            <p:spPr bwMode="auto">
              <a:xfrm flipH="1">
                <a:off x="840" y="1860"/>
                <a:ext cx="15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3" name="Line 84"/>
              <p:cNvSpPr>
                <a:spLocks noChangeShapeType="1"/>
              </p:cNvSpPr>
              <p:nvPr/>
            </p:nvSpPr>
            <p:spPr bwMode="auto">
              <a:xfrm>
                <a:off x="828" y="1860"/>
                <a:ext cx="0" cy="1272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4" name="Line 85"/>
              <p:cNvSpPr>
                <a:spLocks noChangeShapeType="1"/>
              </p:cNvSpPr>
              <p:nvPr/>
            </p:nvSpPr>
            <p:spPr bwMode="auto">
              <a:xfrm>
                <a:off x="828" y="3132"/>
                <a:ext cx="63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81" name="Freeform 86"/>
            <p:cNvSpPr>
              <a:spLocks/>
            </p:cNvSpPr>
            <p:nvPr/>
          </p:nvSpPr>
          <p:spPr bwMode="auto">
            <a:xfrm>
              <a:off x="543" y="1716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3300"/>
              </a:solidFill>
              <a:prstDash val="solid"/>
              <a:round/>
              <a:headEnd type="non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76" name="Rectangle 88"/>
          <p:cNvSpPr>
            <a:spLocks noChangeArrowheads="1"/>
          </p:cNvSpPr>
          <p:nvPr/>
        </p:nvSpPr>
        <p:spPr bwMode="auto">
          <a:xfrm>
            <a:off x="1031875" y="5419725"/>
            <a:ext cx="7259638" cy="122555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i_pointer</a:t>
            </a:r>
            <a:r>
              <a:rPr kumimoji="1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-----</a:t>
            </a:r>
            <a:r>
              <a:rPr kumimoji="1" lang="zh-CN" altLang="zh-CN">
                <a:latin typeface="隶书" panose="02010509060101010101" pitchFamily="49" charset="-122"/>
                <a:ea typeface="隶书" panose="02010509060101010101" pitchFamily="49" charset="-122"/>
              </a:rPr>
              <a:t>指针变量，它的内容是地址量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zh-CN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i_pointer</a:t>
            </a:r>
            <a:r>
              <a:rPr kumimoji="1" lang="en-US" altLang="zh-CN">
                <a:solidFill>
                  <a:srgbClr val="00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1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---</a:t>
            </a:r>
            <a:r>
              <a:rPr kumimoji="1" lang="zh-CN" altLang="zh-CN">
                <a:latin typeface="隶书" panose="02010509060101010101" pitchFamily="49" charset="-122"/>
                <a:ea typeface="隶书" panose="02010509060101010101" pitchFamily="49" charset="-122"/>
              </a:rPr>
              <a:t>指针的</a:t>
            </a:r>
            <a:r>
              <a:rPr kumimoji="1" lang="zh-CN" altLang="zh-CN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目标变量</a:t>
            </a:r>
            <a:r>
              <a:rPr kumimoji="1" lang="zh-CN" altLang="zh-CN">
                <a:latin typeface="隶书" panose="02010509060101010101" pitchFamily="49" charset="-122"/>
                <a:ea typeface="隶书" panose="02010509060101010101" pitchFamily="49" charset="-122"/>
              </a:rPr>
              <a:t>，它的内容是数据</a:t>
            </a:r>
            <a:endParaRPr kumimoji="1"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i_pointer</a:t>
            </a:r>
            <a:r>
              <a:rPr kumimoji="1" lang="en-US" altLang="zh-CN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1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--</a:t>
            </a:r>
            <a:r>
              <a:rPr kumimoji="1" lang="zh-CN" altLang="zh-CN">
                <a:latin typeface="隶书" panose="02010509060101010101" pitchFamily="49" charset="-122"/>
                <a:ea typeface="隶书" panose="02010509060101010101" pitchFamily="49" charset="-122"/>
              </a:rPr>
              <a:t>指针变量占用内存的地址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82" name="Group 94"/>
          <p:cNvGrpSpPr>
            <a:grpSpLocks/>
          </p:cNvGrpSpPr>
          <p:nvPr/>
        </p:nvGrpSpPr>
        <p:grpSpPr bwMode="auto">
          <a:xfrm>
            <a:off x="4495800" y="1402556"/>
            <a:ext cx="4361637" cy="1222376"/>
            <a:chOff x="2781" y="111"/>
            <a:chExt cx="2658" cy="770"/>
          </a:xfrm>
        </p:grpSpPr>
        <p:sp>
          <p:nvSpPr>
            <p:cNvPr id="18444" name="Rectangle 4"/>
            <p:cNvSpPr>
              <a:spLocks noChangeArrowheads="1"/>
            </p:cNvSpPr>
            <p:nvPr/>
          </p:nvSpPr>
          <p:spPr bwMode="auto">
            <a:xfrm>
              <a:off x="3725" y="405"/>
              <a:ext cx="611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18445" name="Rectangle 5"/>
            <p:cNvSpPr>
              <a:spLocks noChangeArrowheads="1"/>
            </p:cNvSpPr>
            <p:nvPr/>
          </p:nvSpPr>
          <p:spPr bwMode="auto">
            <a:xfrm>
              <a:off x="4743" y="390"/>
              <a:ext cx="611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8446" name="Line 6"/>
            <p:cNvSpPr>
              <a:spLocks noChangeShapeType="1"/>
            </p:cNvSpPr>
            <p:nvPr/>
          </p:nvSpPr>
          <p:spPr bwMode="auto">
            <a:xfrm>
              <a:off x="4336" y="538"/>
              <a:ext cx="4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3669" y="146"/>
              <a:ext cx="7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i_pointer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Text Box 8"/>
            <p:cNvSpPr txBox="1">
              <a:spLocks noChangeArrowheads="1"/>
            </p:cNvSpPr>
            <p:nvPr/>
          </p:nvSpPr>
          <p:spPr bwMode="auto">
            <a:xfrm>
              <a:off x="4649" y="120"/>
              <a:ext cx="7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*i_pointer</a:t>
              </a:r>
            </a:p>
          </p:txBody>
        </p:sp>
        <p:sp>
          <p:nvSpPr>
            <p:cNvPr id="18449" name="Text Box 9"/>
            <p:cNvSpPr txBox="1">
              <a:spLocks noChangeArrowheads="1"/>
            </p:cNvSpPr>
            <p:nvPr/>
          </p:nvSpPr>
          <p:spPr bwMode="auto">
            <a:xfrm>
              <a:off x="2781" y="111"/>
              <a:ext cx="8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r>
                <a:rPr kumimoji="1" lang="en-US" altLang="zh-CN" sz="2000" dirty="0" err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i_pointer</a:t>
              </a:r>
              <a:endParaRPr kumimoji="1"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Text Box 91"/>
            <p:cNvSpPr txBox="1">
              <a:spLocks noChangeArrowheads="1"/>
            </p:cNvSpPr>
            <p:nvPr/>
          </p:nvSpPr>
          <p:spPr bwMode="auto">
            <a:xfrm>
              <a:off x="4987" y="631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12384" name="Rectangle 96"/>
          <p:cNvSpPr>
            <a:spLocks noChangeArrowheads="1"/>
          </p:cNvSpPr>
          <p:nvPr/>
        </p:nvSpPr>
        <p:spPr bwMode="auto">
          <a:xfrm>
            <a:off x="4402138" y="3106738"/>
            <a:ext cx="4090987" cy="86042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i_pointer     &amp;i     &amp;(*i_pointer)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i       *i_pointer      *(&amp;i)</a:t>
            </a:r>
          </a:p>
        </p:txBody>
      </p:sp>
      <p:sp>
        <p:nvSpPr>
          <p:cNvPr id="12385" name="Rectangle 97"/>
          <p:cNvSpPr>
            <a:spLocks noChangeArrowheads="1"/>
          </p:cNvSpPr>
          <p:nvPr/>
        </p:nvSpPr>
        <p:spPr bwMode="auto">
          <a:xfrm>
            <a:off x="4419600" y="3211513"/>
            <a:ext cx="4281488" cy="86042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i_pointer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&amp;i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&amp;(*i_pointer)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*i_pointer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b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*(&amp;i)</a:t>
            </a:r>
          </a:p>
        </p:txBody>
      </p:sp>
      <p:sp>
        <p:nvSpPr>
          <p:cNvPr id="1844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B1AB3D-EC48-4760-8D9B-0DC44A1F469E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4681176" y="1858662"/>
            <a:ext cx="1002619" cy="404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</a:p>
        </p:txBody>
      </p:sp>
    </p:spTree>
    <p:extLst>
      <p:ext uri="{BB962C8B-B14F-4D97-AF65-F5344CB8AC3E}">
        <p14:creationId xmlns:p14="http://schemas.microsoft.com/office/powerpoint/2010/main" val="24903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2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2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2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2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bldLvl="5" autoUpdateAnimBg="0"/>
      <p:bldP spid="12298" grpId="0" animBg="1" autoUpdateAnimBg="0"/>
      <p:bldP spid="12299" grpId="0" animBg="1" autoUpdateAnimBg="0"/>
      <p:bldP spid="12300" grpId="0" build="p" bldLvl="5" autoUpdateAnimBg="0"/>
      <p:bldP spid="12376" grpId="0" animBg="1" autoUpdateAnimBg="0"/>
      <p:bldP spid="12384" grpId="0" animBg="1" autoUpdateAnimBg="0"/>
      <p:bldP spid="12385" grpId="0" animBg="1" autoUpdateAnimBg="0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233363"/>
            <a:ext cx="8531225" cy="1493837"/>
          </a:xfrm>
        </p:spPr>
        <p:txBody>
          <a:bodyPr/>
          <a:lstStyle/>
          <a:p>
            <a:pPr lvl="1" eaLnBrk="1" hangingPunct="1"/>
            <a:r>
              <a:rPr lang="zh-CN" altLang="en-US" b="1" dirty="0">
                <a:ea typeface="楷体_GB2312" pitchFamily="49" charset="-122"/>
              </a:rPr>
              <a:t>直接访问与间接访问</a:t>
            </a:r>
          </a:p>
          <a:p>
            <a:pPr lvl="2" eaLnBrk="1" hangingPunct="1"/>
            <a:r>
              <a:rPr lang="zh-CN" altLang="en-US" b="1" dirty="0">
                <a:ea typeface="楷体_GB2312" pitchFamily="49" charset="-122"/>
              </a:rPr>
              <a:t>直接访问：按变量地址存取变量值</a:t>
            </a:r>
          </a:p>
          <a:p>
            <a:pPr lvl="2" eaLnBrk="1" hangingPunct="1"/>
            <a:r>
              <a:rPr lang="zh-CN" altLang="en-US" b="1" dirty="0">
                <a:ea typeface="楷体_GB2312" pitchFamily="49" charset="-122"/>
              </a:rPr>
              <a:t>间接访问：通过存放变量地址的变量去访问变量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5057775" y="1968500"/>
            <a:ext cx="3987800" cy="4953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0" dirty="0"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;        </a:t>
            </a:r>
            <a:r>
              <a:rPr kumimoji="1" lang="en-US" altLang="zh-CN" b="0" dirty="0">
                <a:latin typeface="隶书" panose="02010509060101010101" pitchFamily="49" charset="-122"/>
                <a:ea typeface="隶书" panose="02010509060101010101" pitchFamily="49" charset="-122"/>
              </a:rPr>
              <a:t>-----</a:t>
            </a:r>
            <a:r>
              <a:rPr kumimoji="1" lang="zh-CN" altLang="zh-CN" b="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直接访问</a:t>
            </a:r>
            <a:endParaRPr kumimoji="1"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342" name="Group 78"/>
          <p:cNvGrpSpPr>
            <a:grpSpLocks/>
          </p:cNvGrpSpPr>
          <p:nvPr/>
        </p:nvGrpSpPr>
        <p:grpSpPr bwMode="auto">
          <a:xfrm>
            <a:off x="604838" y="1889125"/>
            <a:ext cx="4954587" cy="4625975"/>
            <a:chOff x="381" y="1190"/>
            <a:chExt cx="3121" cy="2914"/>
          </a:xfrm>
        </p:grpSpPr>
        <p:grpSp>
          <p:nvGrpSpPr>
            <p:cNvPr id="19473" name="Group 77"/>
            <p:cNvGrpSpPr>
              <a:grpSpLocks/>
            </p:cNvGrpSpPr>
            <p:nvPr/>
          </p:nvGrpSpPr>
          <p:grpSpPr bwMode="auto">
            <a:xfrm>
              <a:off x="381" y="1190"/>
              <a:ext cx="3121" cy="2914"/>
              <a:chOff x="381" y="1190"/>
              <a:chExt cx="3121" cy="2914"/>
            </a:xfrm>
          </p:grpSpPr>
          <p:sp>
            <p:nvSpPr>
              <p:cNvPr id="19475" name="AutoShape 57"/>
              <p:cNvSpPr>
                <a:spLocks noChangeArrowheads="1"/>
              </p:cNvSpPr>
              <p:nvPr/>
            </p:nvSpPr>
            <p:spPr bwMode="auto">
              <a:xfrm>
                <a:off x="2447" y="2799"/>
                <a:ext cx="1051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noFill/>
              <a:ln w="38100">
                <a:solidFill>
                  <a:srgbClr val="003300"/>
                </a:solidFill>
                <a:miter lim="800000"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指针变量</a:t>
                </a:r>
              </a:p>
            </p:txBody>
          </p:sp>
          <p:grpSp>
            <p:nvGrpSpPr>
              <p:cNvPr id="19476" name="Group 76"/>
              <p:cNvGrpSpPr>
                <a:grpSpLocks/>
              </p:cNvGrpSpPr>
              <p:nvPr/>
            </p:nvGrpSpPr>
            <p:grpSpPr bwMode="auto">
              <a:xfrm>
                <a:off x="381" y="1190"/>
                <a:ext cx="3121" cy="2914"/>
                <a:chOff x="381" y="1190"/>
                <a:chExt cx="3121" cy="2914"/>
              </a:xfrm>
            </p:grpSpPr>
            <p:grpSp>
              <p:nvGrpSpPr>
                <p:cNvPr id="19477" name="Group 29"/>
                <p:cNvGrpSpPr>
                  <a:grpSpLocks/>
                </p:cNvGrpSpPr>
                <p:nvPr/>
              </p:nvGrpSpPr>
              <p:grpSpPr bwMode="auto">
                <a:xfrm>
                  <a:off x="381" y="1190"/>
                  <a:ext cx="3121" cy="2914"/>
                  <a:chOff x="984" y="1406"/>
                  <a:chExt cx="3121" cy="2914"/>
                </a:xfrm>
              </p:grpSpPr>
              <p:sp>
                <p:nvSpPr>
                  <p:cNvPr id="19479" name="Freeform 30"/>
                  <p:cNvSpPr>
                    <a:spLocks/>
                  </p:cNvSpPr>
                  <p:nvPr/>
                </p:nvSpPr>
                <p:spPr bwMode="auto">
                  <a:xfrm>
                    <a:off x="1523" y="3964"/>
                    <a:ext cx="1211" cy="356"/>
                  </a:xfrm>
                  <a:custGeom>
                    <a:avLst/>
                    <a:gdLst>
                      <a:gd name="T0" fmla="*/ 0 w 1211"/>
                      <a:gd name="T1" fmla="*/ 99 h 456"/>
                      <a:gd name="T2" fmla="*/ 500 w 1211"/>
                      <a:gd name="T3" fmla="*/ 25 h 456"/>
                      <a:gd name="T4" fmla="*/ 1089 w 1211"/>
                      <a:gd name="T5" fmla="*/ 249 h 456"/>
                      <a:gd name="T6" fmla="*/ 1211 w 1211"/>
                      <a:gd name="T7" fmla="*/ 201 h 4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0" name="Freeform 31"/>
                  <p:cNvSpPr>
                    <a:spLocks/>
                  </p:cNvSpPr>
                  <p:nvPr/>
                </p:nvSpPr>
                <p:spPr bwMode="auto">
                  <a:xfrm>
                    <a:off x="1524" y="3618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1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406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zh-CN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8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1844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10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4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333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5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2846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3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3627"/>
                    <a:ext cx="0" cy="4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734" y="3627"/>
                    <a:ext cx="0" cy="6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4" y="1464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…...</a:t>
                    </a:r>
                  </a:p>
                </p:txBody>
              </p:sp>
              <p:sp>
                <p:nvSpPr>
                  <p:cNvPr id="19491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3" y="3669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…...</a:t>
                    </a:r>
                  </a:p>
                </p:txBody>
              </p:sp>
              <p:sp>
                <p:nvSpPr>
                  <p:cNvPr id="19492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734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2000</a:t>
                    </a:r>
                  </a:p>
                </p:txBody>
              </p:sp>
              <p:sp>
                <p:nvSpPr>
                  <p:cNvPr id="19493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70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2004</a:t>
                    </a:r>
                  </a:p>
                </p:txBody>
              </p:sp>
              <p:sp>
                <p:nvSpPr>
                  <p:cNvPr id="19494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3190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2006</a:t>
                    </a:r>
                  </a:p>
                </p:txBody>
              </p:sp>
              <p:sp>
                <p:nvSpPr>
                  <p:cNvPr id="19495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94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2005</a:t>
                    </a:r>
                  </a:p>
                </p:txBody>
              </p:sp>
              <p:sp>
                <p:nvSpPr>
                  <p:cNvPr id="19496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11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7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4" y="1848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6" y="1694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 type="none" w="lg" len="lg"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整型变量</a:t>
                    </a:r>
                    <a:r>
                      <a:rPr kumimoji="1" lang="en-US" altLang="zh-CN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99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4" y="1958"/>
                    <a:ext cx="3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10</a:t>
                    </a:r>
                  </a:p>
                </p:txBody>
              </p:sp>
              <p:sp>
                <p:nvSpPr>
                  <p:cNvPr id="19500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48" y="2844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1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30" y="2690"/>
                    <a:ext cx="11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 type="none" w="lg" len="lg"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变量</a:t>
                    </a:r>
                    <a:r>
                      <a:rPr kumimoji="1" lang="en-US" altLang="zh-CN" sz="20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</a:t>
                    </a:r>
                    <a:r>
                      <a:rPr kumimoji="1" lang="en-US" altLang="zh-CN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_pointer</a:t>
                    </a:r>
                    <a:endParaRPr kumimoji="1" lang="en-US" altLang="zh-CN" sz="20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02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977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2001</a:t>
                    </a:r>
                  </a:p>
                </p:txBody>
              </p:sp>
              <p:sp>
                <p:nvSpPr>
                  <p:cNvPr id="19503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220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2002</a:t>
                    </a:r>
                  </a:p>
                </p:txBody>
              </p:sp>
              <p:sp>
                <p:nvSpPr>
                  <p:cNvPr id="19504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462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2003</a:t>
                    </a:r>
                  </a:p>
                </p:txBody>
              </p:sp>
            </p:grpSp>
            <p:sp>
              <p:nvSpPr>
                <p:cNvPr id="19478" name="Oval 69"/>
                <p:cNvSpPr>
                  <a:spLocks noChangeArrowheads="1"/>
                </p:cNvSpPr>
                <p:nvPr/>
              </p:nvSpPr>
              <p:spPr bwMode="auto">
                <a:xfrm>
                  <a:off x="384" y="1524"/>
                  <a:ext cx="420" cy="240"/>
                </a:xfrm>
                <a:prstGeom prst="ellips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DDDDD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9474" name="Text Box 56"/>
            <p:cNvSpPr txBox="1">
              <a:spLocks noChangeArrowheads="1"/>
            </p:cNvSpPr>
            <p:nvPr/>
          </p:nvSpPr>
          <p:spPr bwMode="auto">
            <a:xfrm>
              <a:off x="1293" y="276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</a:p>
          </p:txBody>
        </p:sp>
      </p:grpSp>
      <p:sp>
        <p:nvSpPr>
          <p:cNvPr id="11330" name="Text Box 66"/>
          <p:cNvSpPr txBox="1">
            <a:spLocks noChangeArrowheads="1"/>
          </p:cNvSpPr>
          <p:nvPr/>
        </p:nvSpPr>
        <p:spPr bwMode="auto">
          <a:xfrm>
            <a:off x="2227263" y="2773363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332" name="Text Box 68"/>
          <p:cNvSpPr txBox="1">
            <a:spLocks noChangeArrowheads="1"/>
          </p:cNvSpPr>
          <p:nvPr/>
        </p:nvSpPr>
        <p:spPr bwMode="auto">
          <a:xfrm>
            <a:off x="3532188" y="5266661"/>
            <a:ext cx="4824054" cy="833178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*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i_pointer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= &amp;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i_pointer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        </a:t>
            </a:r>
            <a:r>
              <a:rPr kumimoji="1"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-----</a:t>
            </a:r>
            <a:r>
              <a:rPr kumimoji="1" lang="zh-CN" altLang="zh-CN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间接访问</a:t>
            </a:r>
            <a:endParaRPr kumimoji="1" lang="zh-CN" altLang="en-US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34" name="Oval 70"/>
          <p:cNvSpPr>
            <a:spLocks noChangeArrowheads="1"/>
          </p:cNvSpPr>
          <p:nvPr/>
        </p:nvSpPr>
        <p:spPr bwMode="auto">
          <a:xfrm>
            <a:off x="2057400" y="4400550"/>
            <a:ext cx="6667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 flipH="1">
            <a:off x="571500" y="4667250"/>
            <a:ext cx="14859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 flipV="1">
            <a:off x="609600" y="2628900"/>
            <a:ext cx="0" cy="2038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337" name="Line 73"/>
          <p:cNvSpPr>
            <a:spLocks noChangeShapeType="1"/>
          </p:cNvSpPr>
          <p:nvPr/>
        </p:nvSpPr>
        <p:spPr bwMode="auto">
          <a:xfrm flipV="1">
            <a:off x="5867400" y="3009900"/>
            <a:ext cx="0" cy="2438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339" name="Text Box 75"/>
          <p:cNvSpPr txBox="1">
            <a:spLocks noChangeArrowheads="1"/>
          </p:cNvSpPr>
          <p:nvPr/>
        </p:nvSpPr>
        <p:spPr bwMode="auto">
          <a:xfrm>
            <a:off x="2106613" y="2811463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grpSp>
        <p:nvGrpSpPr>
          <p:cNvPr id="11331" name="Group 67"/>
          <p:cNvGrpSpPr>
            <a:grpSpLocks/>
          </p:cNvGrpSpPr>
          <p:nvPr/>
        </p:nvGrpSpPr>
        <p:grpSpPr bwMode="auto">
          <a:xfrm>
            <a:off x="2781300" y="2457450"/>
            <a:ext cx="3371850" cy="495300"/>
            <a:chOff x="1752" y="1548"/>
            <a:chExt cx="2124" cy="312"/>
          </a:xfrm>
        </p:grpSpPr>
        <p:sp>
          <p:nvSpPr>
            <p:cNvPr id="19471" name="Line 64"/>
            <p:cNvSpPr>
              <a:spLocks noChangeShapeType="1"/>
            </p:cNvSpPr>
            <p:nvPr/>
          </p:nvSpPr>
          <p:spPr bwMode="auto">
            <a:xfrm>
              <a:off x="3876" y="1548"/>
              <a:ext cx="0" cy="30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472" name="Line 65"/>
            <p:cNvSpPr>
              <a:spLocks noChangeShapeType="1"/>
            </p:cNvSpPr>
            <p:nvPr/>
          </p:nvSpPr>
          <p:spPr bwMode="auto">
            <a:xfrm flipH="1">
              <a:off x="1752" y="1860"/>
              <a:ext cx="21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1338" name="Line 74"/>
          <p:cNvSpPr>
            <a:spLocks noChangeShapeType="1"/>
          </p:cNvSpPr>
          <p:nvPr/>
        </p:nvSpPr>
        <p:spPr bwMode="auto">
          <a:xfrm flipH="1">
            <a:off x="2819400" y="3028950"/>
            <a:ext cx="3048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7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D41D41-36C1-4595-BFCD-DD6FCAAB3A89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412" y="-7937"/>
            <a:ext cx="12858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7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1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bldLvl="5" autoUpdateAnimBg="0"/>
      <p:bldP spid="11289" grpId="0" animBg="1" autoUpdateAnimBg="0"/>
      <p:bldP spid="11330" grpId="0" animBg="1" autoUpdateAnimBg="0"/>
      <p:bldP spid="11332" grpId="0" animBg="1" autoUpdateAnimBg="0"/>
      <p:bldP spid="11334" grpId="0" animBg="1"/>
      <p:bldP spid="1133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7" name="Group 75"/>
          <p:cNvGrpSpPr>
            <a:grpSpLocks/>
          </p:cNvGrpSpPr>
          <p:nvPr/>
        </p:nvGrpSpPr>
        <p:grpSpPr bwMode="auto">
          <a:xfrm>
            <a:off x="2243138" y="1603375"/>
            <a:ext cx="4954587" cy="4625975"/>
            <a:chOff x="1413" y="1010"/>
            <a:chExt cx="3121" cy="2914"/>
          </a:xfrm>
        </p:grpSpPr>
        <p:sp>
          <p:nvSpPr>
            <p:cNvPr id="21516" name="AutoShape 27"/>
            <p:cNvSpPr>
              <a:spLocks noChangeArrowheads="1"/>
            </p:cNvSpPr>
            <p:nvPr/>
          </p:nvSpPr>
          <p:spPr bwMode="auto">
            <a:xfrm>
              <a:off x="3479" y="2619"/>
              <a:ext cx="1051" cy="354"/>
            </a:xfrm>
            <a:prstGeom prst="wedgeEllipseCallout">
              <a:avLst>
                <a:gd name="adj1" fmla="val -50958"/>
                <a:gd name="adj2" fmla="val -74574"/>
              </a:avLst>
            </a:prstGeom>
            <a:noFill/>
            <a:ln w="38100">
              <a:solidFill>
                <a:srgbClr val="003300"/>
              </a:solidFill>
              <a:miter lim="800000"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指针变量</a:t>
              </a:r>
            </a:p>
          </p:txBody>
        </p:sp>
        <p:sp>
          <p:nvSpPr>
            <p:cNvPr id="21517" name="Freeform 30"/>
            <p:cNvSpPr>
              <a:spLocks/>
            </p:cNvSpPr>
            <p:nvPr/>
          </p:nvSpPr>
          <p:spPr bwMode="auto">
            <a:xfrm>
              <a:off x="1952" y="3568"/>
              <a:ext cx="1211" cy="356"/>
            </a:xfrm>
            <a:custGeom>
              <a:avLst/>
              <a:gdLst>
                <a:gd name="T0" fmla="*/ 0 w 1211"/>
                <a:gd name="T1" fmla="*/ 99 h 456"/>
                <a:gd name="T2" fmla="*/ 500 w 1211"/>
                <a:gd name="T3" fmla="*/ 25 h 456"/>
                <a:gd name="T4" fmla="*/ 1089 w 1211"/>
                <a:gd name="T5" fmla="*/ 249 h 456"/>
                <a:gd name="T6" fmla="*/ 1211 w 1211"/>
                <a:gd name="T7" fmla="*/ 201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Freeform 31"/>
            <p:cNvSpPr>
              <a:spLocks/>
            </p:cNvSpPr>
            <p:nvPr/>
          </p:nvSpPr>
          <p:spPr bwMode="auto">
            <a:xfrm>
              <a:off x="1953" y="322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Rectangle 32"/>
            <p:cNvSpPr>
              <a:spLocks noChangeArrowheads="1"/>
            </p:cNvSpPr>
            <p:nvPr/>
          </p:nvSpPr>
          <p:spPr bwMode="auto">
            <a:xfrm>
              <a:off x="1952" y="101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0" name="Line 33"/>
            <p:cNvSpPr>
              <a:spLocks noChangeShapeType="1"/>
            </p:cNvSpPr>
            <p:nvPr/>
          </p:nvSpPr>
          <p:spPr bwMode="auto">
            <a:xfrm>
              <a:off x="1964" y="144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34"/>
            <p:cNvSpPr>
              <a:spLocks noChangeShapeType="1"/>
            </p:cNvSpPr>
            <p:nvPr/>
          </p:nvSpPr>
          <p:spPr bwMode="auto">
            <a:xfrm>
              <a:off x="1964" y="170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35"/>
            <p:cNvSpPr>
              <a:spLocks noChangeShapeType="1"/>
            </p:cNvSpPr>
            <p:nvPr/>
          </p:nvSpPr>
          <p:spPr bwMode="auto">
            <a:xfrm>
              <a:off x="1964" y="193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36"/>
            <p:cNvSpPr>
              <a:spLocks noChangeShapeType="1"/>
            </p:cNvSpPr>
            <p:nvPr/>
          </p:nvSpPr>
          <p:spPr bwMode="auto">
            <a:xfrm>
              <a:off x="1964" y="219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7"/>
            <p:cNvSpPr>
              <a:spLocks noChangeShapeType="1"/>
            </p:cNvSpPr>
            <p:nvPr/>
          </p:nvSpPr>
          <p:spPr bwMode="auto">
            <a:xfrm>
              <a:off x="1952" y="245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8"/>
            <p:cNvSpPr>
              <a:spLocks noChangeShapeType="1"/>
            </p:cNvSpPr>
            <p:nvPr/>
          </p:nvSpPr>
          <p:spPr bwMode="auto">
            <a:xfrm>
              <a:off x="1964" y="299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39"/>
            <p:cNvSpPr>
              <a:spLocks noChangeShapeType="1"/>
            </p:cNvSpPr>
            <p:nvPr/>
          </p:nvSpPr>
          <p:spPr bwMode="auto">
            <a:xfrm>
              <a:off x="1952" y="323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40"/>
            <p:cNvSpPr>
              <a:spLocks noChangeShapeType="1"/>
            </p:cNvSpPr>
            <p:nvPr/>
          </p:nvSpPr>
          <p:spPr bwMode="auto">
            <a:xfrm>
              <a:off x="3163" y="323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Text Box 41"/>
            <p:cNvSpPr txBox="1">
              <a:spLocks noChangeArrowheads="1"/>
            </p:cNvSpPr>
            <p:nvPr/>
          </p:nvSpPr>
          <p:spPr bwMode="auto">
            <a:xfrm>
              <a:off x="2443" y="1068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21529" name="Text Box 42"/>
            <p:cNvSpPr txBox="1">
              <a:spLocks noChangeArrowheads="1"/>
            </p:cNvSpPr>
            <p:nvPr/>
          </p:nvSpPr>
          <p:spPr bwMode="auto">
            <a:xfrm>
              <a:off x="2442" y="3273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21530" name="Text Box 43"/>
            <p:cNvSpPr txBox="1">
              <a:spLocks noChangeArrowheads="1"/>
            </p:cNvSpPr>
            <p:nvPr/>
          </p:nvSpPr>
          <p:spPr bwMode="auto">
            <a:xfrm>
              <a:off x="1413" y="133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21531" name="Text Box 44"/>
            <p:cNvSpPr txBox="1">
              <a:spLocks noChangeArrowheads="1"/>
            </p:cNvSpPr>
            <p:nvPr/>
          </p:nvSpPr>
          <p:spPr bwMode="auto">
            <a:xfrm>
              <a:off x="1413" y="230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</a:p>
          </p:txBody>
        </p:sp>
        <p:sp>
          <p:nvSpPr>
            <p:cNvPr id="21532" name="Text Box 45"/>
            <p:cNvSpPr txBox="1">
              <a:spLocks noChangeArrowheads="1"/>
            </p:cNvSpPr>
            <p:nvPr/>
          </p:nvSpPr>
          <p:spPr bwMode="auto">
            <a:xfrm>
              <a:off x="1413" y="279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2006</a:t>
              </a:r>
            </a:p>
          </p:txBody>
        </p:sp>
        <p:sp>
          <p:nvSpPr>
            <p:cNvPr id="21533" name="Text Box 46"/>
            <p:cNvSpPr txBox="1">
              <a:spLocks noChangeArrowheads="1"/>
            </p:cNvSpPr>
            <p:nvPr/>
          </p:nvSpPr>
          <p:spPr bwMode="auto">
            <a:xfrm>
              <a:off x="1413" y="255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2005</a:t>
              </a:r>
            </a:p>
          </p:txBody>
        </p:sp>
        <p:sp>
          <p:nvSpPr>
            <p:cNvPr id="21534" name="Line 47"/>
            <p:cNvSpPr>
              <a:spLocks noChangeShapeType="1"/>
            </p:cNvSpPr>
            <p:nvPr/>
          </p:nvSpPr>
          <p:spPr bwMode="auto">
            <a:xfrm>
              <a:off x="1964" y="271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48"/>
            <p:cNvSpPr>
              <a:spLocks noChangeShapeType="1"/>
            </p:cNvSpPr>
            <p:nvPr/>
          </p:nvSpPr>
          <p:spPr bwMode="auto">
            <a:xfrm flipH="1">
              <a:off x="3153" y="1452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Text Box 49"/>
            <p:cNvSpPr txBox="1">
              <a:spLocks noChangeArrowheads="1"/>
            </p:cNvSpPr>
            <p:nvPr/>
          </p:nvSpPr>
          <p:spPr bwMode="auto">
            <a:xfrm>
              <a:off x="3335" y="1298"/>
              <a:ext cx="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整型变量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7" name="Text Box 50"/>
            <p:cNvSpPr txBox="1">
              <a:spLocks noChangeArrowheads="1"/>
            </p:cNvSpPr>
            <p:nvPr/>
          </p:nvSpPr>
          <p:spPr bwMode="auto">
            <a:xfrm>
              <a:off x="2353" y="156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1538" name="Line 51"/>
            <p:cNvSpPr>
              <a:spLocks noChangeShapeType="1"/>
            </p:cNvSpPr>
            <p:nvPr/>
          </p:nvSpPr>
          <p:spPr bwMode="auto">
            <a:xfrm flipH="1">
              <a:off x="3177" y="2448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Text Box 52"/>
            <p:cNvSpPr txBox="1">
              <a:spLocks noChangeArrowheads="1"/>
            </p:cNvSpPr>
            <p:nvPr/>
          </p:nvSpPr>
          <p:spPr bwMode="auto">
            <a:xfrm>
              <a:off x="3359" y="2294"/>
              <a:ext cx="11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变量</a:t>
              </a: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_pointer</a:t>
              </a:r>
              <a:endParaRPr kumimoji="1"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0" name="Text Box 53"/>
            <p:cNvSpPr txBox="1">
              <a:spLocks noChangeArrowheads="1"/>
            </p:cNvSpPr>
            <p:nvPr/>
          </p:nvSpPr>
          <p:spPr bwMode="auto">
            <a:xfrm>
              <a:off x="1413" y="158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2001</a:t>
              </a:r>
            </a:p>
          </p:txBody>
        </p:sp>
        <p:sp>
          <p:nvSpPr>
            <p:cNvPr id="21541" name="Text Box 54"/>
            <p:cNvSpPr txBox="1">
              <a:spLocks noChangeArrowheads="1"/>
            </p:cNvSpPr>
            <p:nvPr/>
          </p:nvSpPr>
          <p:spPr bwMode="auto">
            <a:xfrm>
              <a:off x="1413" y="18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</a:p>
          </p:txBody>
        </p:sp>
        <p:sp>
          <p:nvSpPr>
            <p:cNvPr id="21542" name="Text Box 55"/>
            <p:cNvSpPr txBox="1">
              <a:spLocks noChangeArrowheads="1"/>
            </p:cNvSpPr>
            <p:nvPr/>
          </p:nvSpPr>
          <p:spPr bwMode="auto">
            <a:xfrm>
              <a:off x="1413" y="206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2003</a:t>
              </a:r>
            </a:p>
          </p:txBody>
        </p:sp>
        <p:sp>
          <p:nvSpPr>
            <p:cNvPr id="21543" name="Oval 56"/>
            <p:cNvSpPr>
              <a:spLocks noChangeArrowheads="1"/>
            </p:cNvSpPr>
            <p:nvPr/>
          </p:nvSpPr>
          <p:spPr bwMode="auto">
            <a:xfrm>
              <a:off x="1416" y="1344"/>
              <a:ext cx="420" cy="2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21544" name="Text Box 57"/>
            <p:cNvSpPr txBox="1">
              <a:spLocks noChangeArrowheads="1"/>
            </p:cNvSpPr>
            <p:nvPr/>
          </p:nvSpPr>
          <p:spPr bwMode="auto">
            <a:xfrm>
              <a:off x="2325" y="258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21545" name="Line 69"/>
            <p:cNvSpPr>
              <a:spLocks noChangeShapeType="1"/>
            </p:cNvSpPr>
            <p:nvPr/>
          </p:nvSpPr>
          <p:spPr bwMode="auto">
            <a:xfrm flipH="1">
              <a:off x="3177" y="1944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Text Box 70"/>
            <p:cNvSpPr txBox="1">
              <a:spLocks noChangeArrowheads="1"/>
            </p:cNvSpPr>
            <p:nvPr/>
          </p:nvSpPr>
          <p:spPr bwMode="auto">
            <a:xfrm>
              <a:off x="3359" y="1790"/>
              <a:ext cx="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整型变量</a:t>
              </a:r>
              <a:r>
                <a:rPr kumimoji="1" lang="en-US" altLang="zh-CN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200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4038600" y="2876550"/>
            <a:ext cx="0" cy="4953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1838325" y="461963"/>
            <a:ext cx="4819650" cy="86042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k=i;                       </a:t>
            </a:r>
            <a:r>
              <a:rPr kumimoji="1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--</a:t>
            </a:r>
            <a:r>
              <a:rPr kumimoji="1" lang="zh-CN" altLang="zh-CN">
                <a:solidFill>
                  <a:srgbClr val="00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直接访问</a:t>
            </a:r>
            <a:endParaRPr kumimoji="1" lang="zh-CN" altLang="en-US">
              <a:solidFill>
                <a:srgbClr val="00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k=*i_pointer;       </a:t>
            </a:r>
            <a:r>
              <a:rPr kumimoji="1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--</a:t>
            </a:r>
            <a:r>
              <a:rPr kumimoji="1" lang="zh-CN" altLang="zh-CN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间接访问</a:t>
            </a:r>
            <a:endParaRPr kumimoji="1"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372" name="Oval 60"/>
          <p:cNvSpPr>
            <a:spLocks noChangeArrowheads="1"/>
          </p:cNvSpPr>
          <p:nvPr/>
        </p:nvSpPr>
        <p:spPr bwMode="auto">
          <a:xfrm>
            <a:off x="3714750" y="4114800"/>
            <a:ext cx="666750" cy="3810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 flipH="1">
            <a:off x="2190750" y="4381500"/>
            <a:ext cx="14859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 flipV="1">
            <a:off x="2228850" y="2343150"/>
            <a:ext cx="0" cy="2038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83" name="Oval 71"/>
          <p:cNvSpPr>
            <a:spLocks noChangeArrowheads="1"/>
          </p:cNvSpPr>
          <p:nvPr/>
        </p:nvSpPr>
        <p:spPr bwMode="auto">
          <a:xfrm>
            <a:off x="3695700" y="2514600"/>
            <a:ext cx="66675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000">
              <a:solidFill>
                <a:srgbClr val="3399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3713163" y="32083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1838325" y="461963"/>
            <a:ext cx="3295650" cy="86042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k=i;                       </a:t>
            </a:r>
            <a:endParaRPr kumimoji="1" lang="en-US" altLang="zh-CN">
              <a:solidFill>
                <a:srgbClr val="3399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k=*i_pointer;       </a:t>
            </a:r>
            <a:endParaRPr kumimoji="1" lang="en-US" altLang="zh-CN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1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B7613D-3F1B-4152-926A-0A915898328E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2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3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6" grpId="0" animBg="1" autoUpdateAnimBg="0"/>
      <p:bldP spid="13372" grpId="0" animBg="1"/>
      <p:bldP spid="13383" grpId="0" animBg="1" autoUpdateAnimBg="0"/>
      <p:bldP spid="13385" grpId="0" build="p" autoUpdateAnimBg="0" advAuto="0"/>
      <p:bldP spid="1338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203200"/>
            <a:ext cx="8620125" cy="9969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指针变量</a:t>
            </a:r>
          </a:p>
          <a:p>
            <a:pPr lvl="2" eaLnBrk="1" hangingPunct="1"/>
            <a:r>
              <a:rPr lang="zh-CN" altLang="en-US" b="1" dirty="0">
                <a:solidFill>
                  <a:srgbClr val="0000FF"/>
                </a:solidFill>
              </a:rPr>
              <a:t>指针变量</a:t>
            </a:r>
            <a:r>
              <a:rPr lang="zh-CN" altLang="en-US" b="1" dirty="0"/>
              <a:t>与其</a:t>
            </a:r>
            <a:r>
              <a:rPr lang="zh-CN" altLang="en-US" b="1" dirty="0">
                <a:solidFill>
                  <a:srgbClr val="003300"/>
                </a:solidFill>
              </a:rPr>
              <a:t>所指向的变量</a:t>
            </a:r>
            <a:r>
              <a:rPr lang="zh-CN" altLang="en-US" b="1" dirty="0"/>
              <a:t>之间的关系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523875" y="2427288"/>
            <a:ext cx="8620125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b="1"/>
              <a:t>指针变量的定义</a:t>
            </a:r>
          </a:p>
          <a:p>
            <a:pPr lvl="2" eaLnBrk="1" hangingPunct="1"/>
            <a:r>
              <a:rPr lang="zh-CN" altLang="en-US" b="1"/>
              <a:t>一般形式：  </a:t>
            </a:r>
            <a:r>
              <a:rPr lang="en-US" altLang="zh-CN" b="1"/>
              <a:t>[</a:t>
            </a:r>
            <a:r>
              <a:rPr lang="zh-CN" altLang="en-US" b="1">
                <a:solidFill>
                  <a:schemeClr val="tx2"/>
                </a:solidFill>
              </a:rPr>
              <a:t>存储类型</a:t>
            </a:r>
            <a:r>
              <a:rPr lang="en-US" altLang="zh-CN" b="1"/>
              <a:t>]</a:t>
            </a:r>
            <a:r>
              <a:rPr lang="en-US" altLang="zh-CN" b="1">
                <a:solidFill>
                  <a:schemeClr val="tx2"/>
                </a:solidFill>
              </a:rPr>
              <a:t>    </a:t>
            </a:r>
            <a:r>
              <a:rPr lang="zh-CN" altLang="en-US" b="1">
                <a:solidFill>
                  <a:schemeClr val="tx2"/>
                </a:solidFill>
              </a:rPr>
              <a:t>数据类型   </a:t>
            </a:r>
            <a:r>
              <a:rPr lang="zh-CN" altLang="en-US" b="1">
                <a:solidFill>
                  <a:schemeClr val="hlink"/>
                </a:solidFill>
              </a:rPr>
              <a:t>*</a:t>
            </a:r>
            <a:r>
              <a:rPr lang="zh-CN" altLang="en-US" b="1">
                <a:solidFill>
                  <a:schemeClr val="tx2"/>
                </a:solidFill>
              </a:rPr>
              <a:t>指针名；</a:t>
            </a:r>
          </a:p>
        </p:txBody>
      </p:sp>
      <p:grpSp>
        <p:nvGrpSpPr>
          <p:cNvPr id="15388" name="Group 28"/>
          <p:cNvGrpSpPr>
            <a:grpSpLocks/>
          </p:cNvGrpSpPr>
          <p:nvPr/>
        </p:nvGrpSpPr>
        <p:grpSpPr bwMode="auto">
          <a:xfrm>
            <a:off x="1843088" y="1222375"/>
            <a:ext cx="5802312" cy="1195388"/>
            <a:chOff x="1161" y="770"/>
            <a:chExt cx="3655" cy="753"/>
          </a:xfrm>
        </p:grpSpPr>
        <p:grpSp>
          <p:nvGrpSpPr>
            <p:cNvPr id="22559" name="Group 4"/>
            <p:cNvGrpSpPr>
              <a:grpSpLocks/>
            </p:cNvGrpSpPr>
            <p:nvPr/>
          </p:nvGrpSpPr>
          <p:grpSpPr bwMode="auto">
            <a:xfrm>
              <a:off x="1161" y="770"/>
              <a:ext cx="1838" cy="753"/>
              <a:chOff x="1208" y="948"/>
              <a:chExt cx="1838" cy="753"/>
            </a:xfrm>
          </p:grpSpPr>
          <p:sp>
            <p:nvSpPr>
              <p:cNvPr id="22566" name="Rectangle 5"/>
              <p:cNvSpPr>
                <a:spLocks noChangeArrowheads="1"/>
              </p:cNvSpPr>
              <p:nvPr/>
            </p:nvSpPr>
            <p:spPr bwMode="auto">
              <a:xfrm>
                <a:off x="1243" y="118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ea typeface="宋体" panose="02010600030101010101" pitchFamily="2" charset="-122"/>
                </a:endParaRPr>
              </a:p>
            </p:txBody>
          </p:sp>
          <p:sp>
            <p:nvSpPr>
              <p:cNvPr id="22567" name="Rectangle 6"/>
              <p:cNvSpPr>
                <a:spLocks noChangeArrowheads="1"/>
              </p:cNvSpPr>
              <p:nvPr/>
            </p:nvSpPr>
            <p:spPr bwMode="auto">
              <a:xfrm>
                <a:off x="2316" y="1202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2568" name="Text Box 7"/>
              <p:cNvSpPr txBox="1">
                <a:spLocks noChangeArrowheads="1"/>
              </p:cNvSpPr>
              <p:nvPr/>
            </p:nvSpPr>
            <p:spPr bwMode="auto">
              <a:xfrm>
                <a:off x="2402" y="969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变量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22569" name="Text Box 8"/>
              <p:cNvSpPr txBox="1">
                <a:spLocks noChangeArrowheads="1"/>
              </p:cNvSpPr>
              <p:nvPr/>
            </p:nvSpPr>
            <p:spPr bwMode="auto">
              <a:xfrm>
                <a:off x="1324" y="119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</a:t>
                </a:r>
              </a:p>
            </p:txBody>
          </p:sp>
          <p:sp>
            <p:nvSpPr>
              <p:cNvPr id="22570" name="Text Box 9"/>
              <p:cNvSpPr txBox="1">
                <a:spLocks noChangeArrowheads="1"/>
              </p:cNvSpPr>
              <p:nvPr/>
            </p:nvSpPr>
            <p:spPr bwMode="auto">
              <a:xfrm>
                <a:off x="1208" y="948"/>
                <a:ext cx="7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i_pointer</a:t>
                </a:r>
              </a:p>
            </p:txBody>
          </p:sp>
          <p:sp>
            <p:nvSpPr>
              <p:cNvPr id="22571" name="Line 10"/>
              <p:cNvSpPr>
                <a:spLocks noChangeShapeType="1"/>
              </p:cNvSpPr>
              <p:nvPr/>
            </p:nvSpPr>
            <p:spPr bwMode="auto">
              <a:xfrm>
                <a:off x="1858" y="1333"/>
                <a:ext cx="4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2" name="Text Box 11"/>
              <p:cNvSpPr txBox="1">
                <a:spLocks noChangeArrowheads="1"/>
              </p:cNvSpPr>
              <p:nvPr/>
            </p:nvSpPr>
            <p:spPr bwMode="auto">
              <a:xfrm>
                <a:off x="2229" y="1451"/>
                <a:ext cx="8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*i_pointer</a:t>
                </a:r>
              </a:p>
            </p:txBody>
          </p:sp>
        </p:grpSp>
        <p:sp>
          <p:nvSpPr>
            <p:cNvPr id="22560" name="Text Box 13"/>
            <p:cNvSpPr txBox="1">
              <a:spLocks noChangeArrowheads="1"/>
            </p:cNvSpPr>
            <p:nvPr/>
          </p:nvSpPr>
          <p:spPr bwMode="auto">
            <a:xfrm>
              <a:off x="3232" y="808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2561" name="Text Box 15"/>
            <p:cNvSpPr txBox="1">
              <a:spLocks noChangeArrowheads="1"/>
            </p:cNvSpPr>
            <p:nvPr/>
          </p:nvSpPr>
          <p:spPr bwMode="auto">
            <a:xfrm>
              <a:off x="3904" y="808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*i_pointer</a:t>
              </a:r>
            </a:p>
          </p:txBody>
        </p:sp>
        <p:sp>
          <p:nvSpPr>
            <p:cNvPr id="22562" name="Text Box 18"/>
            <p:cNvSpPr txBox="1">
              <a:spLocks noChangeArrowheads="1"/>
            </p:cNvSpPr>
            <p:nvPr/>
          </p:nvSpPr>
          <p:spPr bwMode="auto">
            <a:xfrm>
              <a:off x="3162" y="1004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&amp;i</a:t>
              </a:r>
            </a:p>
          </p:txBody>
        </p:sp>
        <p:sp>
          <p:nvSpPr>
            <p:cNvPr id="22563" name="Text Box 20"/>
            <p:cNvSpPr txBox="1">
              <a:spLocks noChangeArrowheads="1"/>
            </p:cNvSpPr>
            <p:nvPr/>
          </p:nvSpPr>
          <p:spPr bwMode="auto">
            <a:xfrm>
              <a:off x="3940" y="1004"/>
              <a:ext cx="7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i_pointer</a:t>
              </a:r>
            </a:p>
          </p:txBody>
        </p:sp>
        <p:sp>
          <p:nvSpPr>
            <p:cNvPr id="22564" name="Text Box 24"/>
            <p:cNvSpPr txBox="1">
              <a:spLocks noChangeArrowheads="1"/>
            </p:cNvSpPr>
            <p:nvPr/>
          </p:nvSpPr>
          <p:spPr bwMode="auto">
            <a:xfrm>
              <a:off x="3130" y="1251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i=3;</a:t>
              </a:r>
            </a:p>
          </p:txBody>
        </p:sp>
        <p:sp>
          <p:nvSpPr>
            <p:cNvPr id="22565" name="Text Box 26"/>
            <p:cNvSpPr txBox="1">
              <a:spLocks noChangeArrowheads="1"/>
            </p:cNvSpPr>
            <p:nvPr/>
          </p:nvSpPr>
          <p:spPr bwMode="auto">
            <a:xfrm>
              <a:off x="3828" y="1251"/>
              <a:ext cx="9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*i_pointer=3</a:t>
              </a:r>
            </a:p>
          </p:txBody>
        </p:sp>
      </p:grpSp>
      <p:grpSp>
        <p:nvGrpSpPr>
          <p:cNvPr id="15404" name="Group 44"/>
          <p:cNvGrpSpPr>
            <a:grpSpLocks/>
          </p:cNvGrpSpPr>
          <p:nvPr/>
        </p:nvGrpSpPr>
        <p:grpSpPr bwMode="auto">
          <a:xfrm>
            <a:off x="1843088" y="1222375"/>
            <a:ext cx="5802312" cy="1195388"/>
            <a:chOff x="1161" y="770"/>
            <a:chExt cx="3655" cy="753"/>
          </a:xfrm>
        </p:grpSpPr>
        <p:sp>
          <p:nvSpPr>
            <p:cNvPr id="22541" name="AutoShape 14"/>
            <p:cNvSpPr>
              <a:spLocks noChangeArrowheads="1"/>
            </p:cNvSpPr>
            <p:nvPr/>
          </p:nvSpPr>
          <p:spPr bwMode="auto">
            <a:xfrm>
              <a:off x="3401" y="900"/>
              <a:ext cx="544" cy="89"/>
            </a:xfrm>
            <a:prstGeom prst="leftRightArrow">
              <a:avLst>
                <a:gd name="adj1" fmla="val 50000"/>
                <a:gd name="adj2" fmla="val 122247"/>
              </a:avLst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22542" name="AutoShape 19"/>
            <p:cNvSpPr>
              <a:spLocks noChangeArrowheads="1"/>
            </p:cNvSpPr>
            <p:nvPr/>
          </p:nvSpPr>
          <p:spPr bwMode="auto">
            <a:xfrm>
              <a:off x="3397" y="1096"/>
              <a:ext cx="544" cy="89"/>
            </a:xfrm>
            <a:prstGeom prst="leftRightArrow">
              <a:avLst>
                <a:gd name="adj1" fmla="val 50000"/>
                <a:gd name="adj2" fmla="val 122247"/>
              </a:avLst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22543" name="AutoShape 25"/>
            <p:cNvSpPr>
              <a:spLocks noChangeArrowheads="1"/>
            </p:cNvSpPr>
            <p:nvPr/>
          </p:nvSpPr>
          <p:spPr bwMode="auto">
            <a:xfrm>
              <a:off x="3411" y="1343"/>
              <a:ext cx="544" cy="89"/>
            </a:xfrm>
            <a:prstGeom prst="leftRightArrow">
              <a:avLst>
                <a:gd name="adj1" fmla="val 50000"/>
                <a:gd name="adj2" fmla="val 122247"/>
              </a:avLst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grpSp>
          <p:nvGrpSpPr>
            <p:cNvPr id="22544" name="Group 29"/>
            <p:cNvGrpSpPr>
              <a:grpSpLocks/>
            </p:cNvGrpSpPr>
            <p:nvPr/>
          </p:nvGrpSpPr>
          <p:grpSpPr bwMode="auto">
            <a:xfrm>
              <a:off x="1161" y="770"/>
              <a:ext cx="3655" cy="753"/>
              <a:chOff x="1161" y="770"/>
              <a:chExt cx="3655" cy="753"/>
            </a:xfrm>
          </p:grpSpPr>
          <p:grpSp>
            <p:nvGrpSpPr>
              <p:cNvPr id="22545" name="Group 30"/>
              <p:cNvGrpSpPr>
                <a:grpSpLocks/>
              </p:cNvGrpSpPr>
              <p:nvPr/>
            </p:nvGrpSpPr>
            <p:grpSpPr bwMode="auto">
              <a:xfrm>
                <a:off x="1161" y="770"/>
                <a:ext cx="1838" cy="753"/>
                <a:chOff x="1208" y="948"/>
                <a:chExt cx="1838" cy="753"/>
              </a:xfrm>
            </p:grpSpPr>
            <p:sp>
              <p:nvSpPr>
                <p:cNvPr id="22552" name="Rectangle 31"/>
                <p:cNvSpPr>
                  <a:spLocks noChangeArrowheads="1"/>
                </p:cNvSpPr>
                <p:nvPr/>
              </p:nvSpPr>
              <p:spPr bwMode="auto">
                <a:xfrm>
                  <a:off x="1243" y="1184"/>
                  <a:ext cx="600" cy="26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53" name="Rectangle 32"/>
                <p:cNvSpPr>
                  <a:spLocks noChangeArrowheads="1"/>
                </p:cNvSpPr>
                <p:nvPr/>
              </p:nvSpPr>
              <p:spPr bwMode="auto">
                <a:xfrm>
                  <a:off x="2316" y="1202"/>
                  <a:ext cx="600" cy="26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255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402" y="969"/>
                  <a:ext cx="48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变量</a:t>
                  </a: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</a:p>
              </p:txBody>
            </p:sp>
            <p:sp>
              <p:nvSpPr>
                <p:cNvPr id="2255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324" y="1192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2000</a:t>
                  </a:r>
                </a:p>
              </p:txBody>
            </p:sp>
            <p:sp>
              <p:nvSpPr>
                <p:cNvPr id="2255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208" y="948"/>
                  <a:ext cx="73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i_pointer</a:t>
                  </a:r>
                </a:p>
              </p:txBody>
            </p:sp>
            <p:sp>
              <p:nvSpPr>
                <p:cNvPr id="22557" name="Line 36"/>
                <p:cNvSpPr>
                  <a:spLocks noChangeShapeType="1"/>
                </p:cNvSpPr>
                <p:nvPr/>
              </p:nvSpPr>
              <p:spPr bwMode="auto">
                <a:xfrm>
                  <a:off x="1858" y="1333"/>
                  <a:ext cx="46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229" y="1451"/>
                  <a:ext cx="8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*i_pointer</a:t>
                  </a:r>
                </a:p>
              </p:txBody>
            </p:sp>
          </p:grpSp>
          <p:sp>
            <p:nvSpPr>
              <p:cNvPr id="22546" name="Text Box 38"/>
              <p:cNvSpPr txBox="1">
                <a:spLocks noChangeArrowheads="1"/>
              </p:cNvSpPr>
              <p:nvPr/>
            </p:nvSpPr>
            <p:spPr bwMode="auto">
              <a:xfrm>
                <a:off x="3232" y="808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22547" name="Text Box 39"/>
              <p:cNvSpPr txBox="1">
                <a:spLocks noChangeArrowheads="1"/>
              </p:cNvSpPr>
              <p:nvPr/>
            </p:nvSpPr>
            <p:spPr bwMode="auto">
              <a:xfrm>
                <a:off x="3904" y="808"/>
                <a:ext cx="8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*i_pointer</a:t>
                </a:r>
              </a:p>
            </p:txBody>
          </p:sp>
          <p:sp>
            <p:nvSpPr>
              <p:cNvPr id="22548" name="Text Box 40"/>
              <p:cNvSpPr txBox="1">
                <a:spLocks noChangeArrowheads="1"/>
              </p:cNvSpPr>
              <p:nvPr/>
            </p:nvSpPr>
            <p:spPr bwMode="auto">
              <a:xfrm>
                <a:off x="3162" y="1004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&amp;i</a:t>
                </a:r>
              </a:p>
            </p:txBody>
          </p:sp>
          <p:sp>
            <p:nvSpPr>
              <p:cNvPr id="22549" name="Text Box 41"/>
              <p:cNvSpPr txBox="1">
                <a:spLocks noChangeArrowheads="1"/>
              </p:cNvSpPr>
              <p:nvPr/>
            </p:nvSpPr>
            <p:spPr bwMode="auto">
              <a:xfrm>
                <a:off x="3940" y="1004"/>
                <a:ext cx="7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i_pointer</a:t>
                </a:r>
              </a:p>
            </p:txBody>
          </p:sp>
          <p:sp>
            <p:nvSpPr>
              <p:cNvPr id="22550" name="Text Box 42"/>
              <p:cNvSpPr txBox="1">
                <a:spLocks noChangeArrowheads="1"/>
              </p:cNvSpPr>
              <p:nvPr/>
            </p:nvSpPr>
            <p:spPr bwMode="auto">
              <a:xfrm>
                <a:off x="3130" y="1251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i=3;</a:t>
                </a:r>
              </a:p>
            </p:txBody>
          </p:sp>
          <p:sp>
            <p:nvSpPr>
              <p:cNvPr id="22551" name="Text Box 43"/>
              <p:cNvSpPr txBox="1">
                <a:spLocks noChangeArrowheads="1"/>
              </p:cNvSpPr>
              <p:nvPr/>
            </p:nvSpPr>
            <p:spPr bwMode="auto">
              <a:xfrm>
                <a:off x="3828" y="1251"/>
                <a:ext cx="9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*i_pointer=3</a:t>
                </a:r>
              </a:p>
            </p:txBody>
          </p:sp>
        </p:grpSp>
      </p:grpSp>
      <p:sp>
        <p:nvSpPr>
          <p:cNvPr id="15406" name="AutoShape 46"/>
          <p:cNvSpPr>
            <a:spLocks noChangeArrowheads="1"/>
          </p:cNvSpPr>
          <p:nvPr/>
        </p:nvSpPr>
        <p:spPr bwMode="auto">
          <a:xfrm>
            <a:off x="6789738" y="3887788"/>
            <a:ext cx="1863725" cy="527050"/>
          </a:xfrm>
          <a:prstGeom prst="wedgeRoundRectCallout">
            <a:avLst>
              <a:gd name="adj1" fmla="val -35009"/>
              <a:gd name="adj2" fmla="val -157833"/>
              <a:gd name="adj3" fmla="val 16667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合法标识符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07" name="AutoShape 47"/>
          <p:cNvSpPr>
            <a:spLocks noChangeArrowheads="1"/>
          </p:cNvSpPr>
          <p:nvPr/>
        </p:nvSpPr>
        <p:spPr bwMode="auto">
          <a:xfrm>
            <a:off x="1897063" y="4040188"/>
            <a:ext cx="3838575" cy="527050"/>
          </a:xfrm>
          <a:prstGeom prst="wedgeRoundRectCallout">
            <a:avLst>
              <a:gd name="adj1" fmla="val -7319"/>
              <a:gd name="adj2" fmla="val -183134"/>
              <a:gd name="adj3" fmla="val 16667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指针变量本身的存储类型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09" name="AutoShape 49"/>
          <p:cNvSpPr>
            <a:spLocks noChangeArrowheads="1"/>
          </p:cNvSpPr>
          <p:nvPr/>
        </p:nvSpPr>
        <p:spPr bwMode="auto">
          <a:xfrm>
            <a:off x="3389313" y="4040188"/>
            <a:ext cx="4168775" cy="527050"/>
          </a:xfrm>
          <a:prstGeom prst="wedgeRoundRectCallout">
            <a:avLst>
              <a:gd name="adj1" fmla="val -5787"/>
              <a:gd name="adj2" fmla="val -179519"/>
              <a:gd name="adj3" fmla="val 16667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指针的目标变量的数据类型</a:t>
            </a:r>
          </a:p>
        </p:txBody>
      </p:sp>
      <p:sp>
        <p:nvSpPr>
          <p:cNvPr id="15410" name="AutoShape 50"/>
          <p:cNvSpPr>
            <a:spLocks noChangeArrowheads="1"/>
          </p:cNvSpPr>
          <p:nvPr/>
        </p:nvSpPr>
        <p:spPr bwMode="auto">
          <a:xfrm>
            <a:off x="4010025" y="3690938"/>
            <a:ext cx="2851150" cy="920750"/>
          </a:xfrm>
          <a:prstGeom prst="wedgeRoundRectCallout">
            <a:avLst>
              <a:gd name="adj1" fmla="val 44764"/>
              <a:gd name="adj2" fmla="val -100690"/>
              <a:gd name="adj3" fmla="val 16667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表示定义指针变量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不是‘*’运算符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2527300" y="3387725"/>
            <a:ext cx="3536950" cy="12255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例  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p1,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float   *q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static  char  *name;</a:t>
            </a:r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1166813" y="4699000"/>
            <a:ext cx="76485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注意：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、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int   *p1, *p2;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与   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int   *p1, p2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、</a:t>
            </a: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指针变量名是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p1,p2 ,</a:t>
            </a: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不是*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p1,*p2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3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、</a:t>
            </a:r>
            <a:r>
              <a:rPr kumimoji="1" lang="zh-CN" altLang="zh-CN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指针变量只能指向定义时所规定类型的变量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4、指针变量定义后，</a:t>
            </a:r>
            <a:r>
              <a:rPr kumimoji="1" lang="zh-CN" altLang="zh-CN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变量值不确定</a:t>
            </a: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，应用前必须先赋值</a:t>
            </a:r>
            <a:endParaRPr kumimoji="1"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54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6FC034-D4E1-4DF4-AEA0-A5210911FBF8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7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5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5" autoUpdateAnimBg="0"/>
      <p:bldP spid="15376" grpId="0" build="p" bldLvl="4" autoUpdateAnimBg="0"/>
      <p:bldP spid="15406" grpId="0" animBg="1" autoUpdateAnimBg="0"/>
      <p:bldP spid="15407" grpId="0" animBg="1" autoUpdateAnimBg="0"/>
      <p:bldP spid="15409" grpId="0" animBg="1" autoUpdateAnimBg="0"/>
      <p:bldP spid="15410" grpId="0" animBg="1" autoUpdateAnimBg="0"/>
      <p:bldP spid="15413" grpId="0" animBg="1" autoUpdateAnimBg="0"/>
      <p:bldP spid="154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1325" y="242888"/>
            <a:ext cx="8847138" cy="1030287"/>
          </a:xfrm>
        </p:spPr>
        <p:txBody>
          <a:bodyPr/>
          <a:lstStyle/>
          <a:p>
            <a:pPr lvl="1" eaLnBrk="1" hangingPunct="1"/>
            <a:r>
              <a:rPr lang="zh-CN" altLang="en-US" b="1"/>
              <a:t>指针变量的初始化</a:t>
            </a:r>
          </a:p>
          <a:p>
            <a:pPr lvl="2" eaLnBrk="1" hangingPunct="1"/>
            <a:r>
              <a:rPr lang="zh-CN" altLang="en-US" b="1"/>
              <a:t>一般形式：</a:t>
            </a:r>
            <a:r>
              <a:rPr lang="en-US" altLang="zh-CN" b="1"/>
              <a:t>[</a:t>
            </a:r>
            <a:r>
              <a:rPr lang="zh-CN" altLang="en-US" b="1">
                <a:solidFill>
                  <a:schemeClr val="tx2"/>
                </a:solidFill>
              </a:rPr>
              <a:t>存储类型</a:t>
            </a:r>
            <a:r>
              <a:rPr lang="en-US" altLang="zh-CN" b="1"/>
              <a:t>]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zh-CN" altLang="en-US" b="1">
                <a:solidFill>
                  <a:schemeClr val="tx2"/>
                </a:solidFill>
              </a:rPr>
              <a:t>数据类型  </a:t>
            </a:r>
            <a:r>
              <a:rPr lang="zh-CN" altLang="en-US" b="1">
                <a:solidFill>
                  <a:schemeClr val="hlink"/>
                </a:solidFill>
              </a:rPr>
              <a:t>*</a:t>
            </a:r>
            <a:r>
              <a:rPr lang="zh-CN" altLang="en-US" b="1">
                <a:solidFill>
                  <a:schemeClr val="tx2"/>
                </a:solidFill>
              </a:rPr>
              <a:t>指针名</a:t>
            </a:r>
            <a:r>
              <a:rPr lang="en-US" altLang="zh-CN" b="1">
                <a:solidFill>
                  <a:schemeClr val="tx2"/>
                </a:solidFill>
              </a:rPr>
              <a:t>=</a:t>
            </a:r>
            <a:r>
              <a:rPr lang="zh-CN" altLang="en-US" b="1">
                <a:solidFill>
                  <a:srgbClr val="003300"/>
                </a:solidFill>
              </a:rPr>
              <a:t>初始地址值</a:t>
            </a:r>
            <a:r>
              <a:rPr lang="zh-CN" altLang="en-US" b="1">
                <a:solidFill>
                  <a:schemeClr val="tx2"/>
                </a:solidFill>
              </a:rPr>
              <a:t>；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4391025" y="1570038"/>
            <a:ext cx="2657475" cy="860425"/>
          </a:xfrm>
          <a:prstGeom prst="wedgeRectCallout">
            <a:avLst>
              <a:gd name="adj1" fmla="val 65829"/>
              <a:gd name="adj2" fmla="val -97231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赋给指针变量，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不是赋给目标变量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89013" y="1222375"/>
            <a:ext cx="2500312" cy="860425"/>
          </a:xfrm>
          <a:prstGeom prst="rect">
            <a:avLst/>
          </a:prstGeom>
          <a:noFill/>
          <a:ln w="38100">
            <a:solidFill>
              <a:srgbClr val="003300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例  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int   *p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=&amp;i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3984625" y="1708150"/>
            <a:ext cx="2657475" cy="860425"/>
          </a:xfrm>
          <a:prstGeom prst="wedgeRectCallout">
            <a:avLst>
              <a:gd name="adj1" fmla="val -68935"/>
              <a:gd name="adj2" fmla="val -35241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变量必须</a:t>
            </a:r>
            <a:r>
              <a:rPr kumimoji="1"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已说明过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类型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应一致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82600" y="4625975"/>
            <a:ext cx="4830762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int   *p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=&amp;i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i;</a:t>
            </a:r>
          </a:p>
        </p:txBody>
      </p:sp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4195763" y="4949825"/>
            <a:ext cx="304800" cy="323850"/>
            <a:chOff x="3040" y="2130"/>
            <a:chExt cx="192" cy="204"/>
          </a:xfrm>
        </p:grpSpPr>
        <p:sp>
          <p:nvSpPr>
            <p:cNvPr id="23565" name="Line 9"/>
            <p:cNvSpPr>
              <a:spLocks noChangeShapeType="1"/>
            </p:cNvSpPr>
            <p:nvPr/>
          </p:nvSpPr>
          <p:spPr bwMode="auto">
            <a:xfrm flipH="1">
              <a:off x="3040" y="2130"/>
              <a:ext cx="192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6" name="Line 10"/>
            <p:cNvSpPr>
              <a:spLocks noChangeShapeType="1"/>
            </p:cNvSpPr>
            <p:nvPr/>
          </p:nvSpPr>
          <p:spPr bwMode="auto">
            <a:xfrm>
              <a:off x="3064" y="2154"/>
              <a:ext cx="168" cy="1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896938" y="2174875"/>
            <a:ext cx="2500312" cy="1225550"/>
          </a:xfrm>
          <a:prstGeom prst="rect">
            <a:avLst/>
          </a:prstGeom>
          <a:noFill/>
          <a:ln w="38100">
            <a:solidFill>
              <a:srgbClr val="003300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例  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int   *p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=&amp;i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int   *q=</a:t>
            </a:r>
            <a:r>
              <a:rPr kumimoji="1" lang="en-US" altLang="zh-CN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4195763" y="2978150"/>
            <a:ext cx="3876675" cy="495300"/>
          </a:xfrm>
          <a:prstGeom prst="wedgeRectCallout">
            <a:avLst>
              <a:gd name="adj1" fmla="val -74366"/>
              <a:gd name="adj2" fmla="val -4486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用已初始化指针变量作初值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99CB19-AAB8-474F-A634-D135C10AEE17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9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5" autoUpdateAnimBg="0"/>
      <p:bldP spid="16387" grpId="0" animBg="1" autoUpdateAnimBg="0"/>
      <p:bldP spid="16391" grpId="0" animBg="1" autoUpdateAnimBg="0"/>
      <p:bldP spid="16392" grpId="0" animBg="1"/>
      <p:bldP spid="16396" grpId="0" animBg="1" autoUpdateAnimBg="0"/>
      <p:bldP spid="16397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2457</Words>
  <Application>Microsoft Office PowerPoint</Application>
  <PresentationFormat>全屏显示(4:3)</PresentationFormat>
  <Paragraphs>546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等线</vt:lpstr>
      <vt:lpstr>楷体_GB2312</vt:lpstr>
      <vt:lpstr>隶书</vt:lpstr>
      <vt:lpstr>宋体</vt:lpstr>
      <vt:lpstr>微软雅黑</vt:lpstr>
      <vt:lpstr>Arial</vt:lpstr>
      <vt:lpstr>Consolas</vt:lpstr>
      <vt:lpstr>Symbol</vt:lpstr>
      <vt:lpstr>Tahoma</vt:lpstr>
      <vt:lpstr>Times New Roman</vt:lpstr>
      <vt:lpstr>Wingdings</vt:lpstr>
      <vt:lpstr>Office 主题​​</vt:lpstr>
      <vt:lpstr>软件包</vt:lpstr>
      <vt:lpstr>指针</vt:lpstr>
      <vt:lpstr>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不同的变量在内存中的地址是随机的 不是连续的 或者说即使你知道是连续的，也不可以通过加减地址的值来调用不同的变量 </vt:lpstr>
      <vt:lpstr>但是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通过指针传递给函数一个数组</vt:lpstr>
      <vt:lpstr>函数调用时不改变实参的值</vt:lpstr>
      <vt:lpstr>现在利用指针可以实现在函数内改变主函数或者其他函数的值</vt:lpstr>
      <vt:lpstr>动态内存分配与指向它的指针变量</vt:lpstr>
      <vt:lpstr>什么是内存的动态分配</vt:lpstr>
      <vt:lpstr>怎样建立内存的动态分配</vt:lpstr>
      <vt:lpstr>怎样建立内存的动态分配</vt:lpstr>
      <vt:lpstr>怎样建立内存的动态分配</vt:lpstr>
      <vt:lpstr>怎样建立内存的动态分配</vt:lpstr>
      <vt:lpstr>怎样建立内存的动态分配</vt:lpstr>
      <vt:lpstr>怎样建立内存的动态分配</vt:lpstr>
      <vt:lpstr>怎样建立内存的动态分配</vt:lpstr>
      <vt:lpstr>怎样建立内存的动态分配</vt:lpstr>
      <vt:lpstr>怎样建立内存的动态分配</vt:lpstr>
      <vt:lpstr>怎样建立内存的动态分配</vt:lpstr>
      <vt:lpstr>void指针类型</vt:lpstr>
      <vt:lpstr>void指针类型</vt:lpstr>
      <vt:lpstr>eg.        看cpp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</dc:title>
  <dc:creator>郝梓笑</dc:creator>
  <cp:lastModifiedBy>郝梓笑</cp:lastModifiedBy>
  <cp:revision>22</cp:revision>
  <dcterms:created xsi:type="dcterms:W3CDTF">2016-10-13T02:12:00Z</dcterms:created>
  <dcterms:modified xsi:type="dcterms:W3CDTF">2016-10-16T02:59:48Z</dcterms:modified>
</cp:coreProperties>
</file>