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4"/>
  </p:sldMasterIdLst>
  <p:notesMasterIdLst>
    <p:notesMasterId r:id="rId20"/>
  </p:notesMasterIdLst>
  <p:sldIdLst>
    <p:sldId id="261" r:id="rId5"/>
    <p:sldId id="268" r:id="rId6"/>
    <p:sldId id="271" r:id="rId7"/>
    <p:sldId id="278" r:id="rId8"/>
    <p:sldId id="272" r:id="rId9"/>
    <p:sldId id="276" r:id="rId10"/>
    <p:sldId id="274" r:id="rId11"/>
    <p:sldId id="284" r:id="rId12"/>
    <p:sldId id="275" r:id="rId13"/>
    <p:sldId id="286" r:id="rId14"/>
    <p:sldId id="290" r:id="rId15"/>
    <p:sldId id="287" r:id="rId16"/>
    <p:sldId id="291" r:id="rId17"/>
    <p:sldId id="289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00"/>
    <a:srgbClr val="6DABE3"/>
    <a:srgbClr val="73A9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97" autoAdjust="0"/>
    <p:restoredTop sz="94963"/>
  </p:normalViewPr>
  <p:slideViewPr>
    <p:cSldViewPr snapToGrid="0" snapToObjects="1" showGuides="1">
      <p:cViewPr varScale="1">
        <p:scale>
          <a:sx n="134" d="100"/>
          <a:sy n="134" d="100"/>
        </p:scale>
        <p:origin x="560" y="17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17" d="100"/>
          <a:sy n="117" d="100"/>
        </p:scale>
        <p:origin x="288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59A375-B218-184B-B243-CB7E0F1616A7}" type="datetimeFigureOut">
              <a:rPr lang="en-US" smtClean="0"/>
              <a:t>2/4/22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D5F0F0-3408-9F4A-9B24-898CD7F5D4E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06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5F0F0-3408-9F4A-9B24-898CD7F5D4E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312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D5F0F0-3408-9F4A-9B24-898CD7F5D4E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636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D52F237-C7DC-43A0-A349-C221813C6D71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6291470"/>
            <a:ext cx="12192000" cy="566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" y="0"/>
            <a:ext cx="12189626" cy="6856664"/>
          </a:xfrm>
          <a:prstGeom prst="rect">
            <a:avLst/>
          </a:prstGeom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0" y="4358640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25383"/>
            <a:ext cx="9144000" cy="157111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038600"/>
            <a:ext cx="9144000" cy="838200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4876800"/>
            <a:ext cx="5410200" cy="12954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 information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9" y="95382"/>
            <a:ext cx="3178301" cy="1309907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43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44" y="3927531"/>
            <a:ext cx="2301354" cy="1254069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1" y="3627609"/>
            <a:ext cx="2301386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92038" y="3927531"/>
            <a:ext cx="2332240" cy="1254069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3591980" y="3627609"/>
            <a:ext cx="2332272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260210" y="3927531"/>
            <a:ext cx="2302372" cy="1254069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262343" y="3627609"/>
            <a:ext cx="2301386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52500" y="1185550"/>
            <a:ext cx="2301389" cy="2228937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3591975" y="1185550"/>
            <a:ext cx="2332275" cy="2228937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6262335" y="1185550"/>
            <a:ext cx="2301389" cy="2228937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76645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27" hasCustomPrompt="1"/>
          </p:nvPr>
        </p:nvSpPr>
        <p:spPr>
          <a:xfrm>
            <a:off x="8899761" y="3927531"/>
            <a:ext cx="2338690" cy="1254069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8901816" y="3627609"/>
            <a:ext cx="2337688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31" name="Picture Placeholder 8"/>
          <p:cNvSpPr>
            <a:spLocks noGrp="1"/>
          </p:cNvSpPr>
          <p:nvPr>
            <p:ph type="pic" sz="quarter" idx="29" hasCustomPrompt="1"/>
          </p:nvPr>
        </p:nvSpPr>
        <p:spPr>
          <a:xfrm>
            <a:off x="8901808" y="1185550"/>
            <a:ext cx="2337691" cy="2228937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510212"/>
            <a:ext cx="10286999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callout text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A97C2CA0-F86E-40E3-B0D9-D6377DBEEAF3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Featur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44" y="4221083"/>
            <a:ext cx="2301354" cy="96051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1" y="3916283"/>
            <a:ext cx="2301386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592038" y="4221083"/>
            <a:ext cx="2332240" cy="96051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3591980" y="3916283"/>
            <a:ext cx="2332272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259037" y="4221083"/>
            <a:ext cx="2304687" cy="96051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6260184" y="3916283"/>
            <a:ext cx="2303545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52500" y="1485900"/>
            <a:ext cx="2301389" cy="2228937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3591975" y="1485900"/>
            <a:ext cx="2332275" cy="2228937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6262335" y="1485900"/>
            <a:ext cx="2301389" cy="2228937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27" hasCustomPrompt="1"/>
          </p:nvPr>
        </p:nvSpPr>
        <p:spPr>
          <a:xfrm>
            <a:off x="8898483" y="4221083"/>
            <a:ext cx="2339969" cy="96051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8901816" y="3916283"/>
            <a:ext cx="2337688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31" name="Picture Placeholder 8"/>
          <p:cNvSpPr>
            <a:spLocks noGrp="1"/>
          </p:cNvSpPr>
          <p:nvPr>
            <p:ph type="pic" sz="quarter" idx="29" hasCustomPrompt="1"/>
          </p:nvPr>
        </p:nvSpPr>
        <p:spPr>
          <a:xfrm>
            <a:off x="8901808" y="1485900"/>
            <a:ext cx="2337691" cy="2228937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510050"/>
            <a:ext cx="10286999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callout text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E76A3E6C-1EA7-45B3-B56D-B67C285F9083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38328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98576"/>
            <a:ext cx="11277600" cy="382524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/>
              <a:t>Click to add subtitle</a:t>
            </a:r>
            <a:endParaRPr lang="en-US" sz="1600" b="0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1" y="2834690"/>
            <a:ext cx="2463800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52501" y="1185863"/>
            <a:ext cx="2463800" cy="1513268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3581400" y="2834690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3577696" y="1185863"/>
            <a:ext cx="2446337" cy="1513268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6181726" y="2834690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6185429" y="1185863"/>
            <a:ext cx="2446337" cy="1513268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793163" y="2834690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31" name="Picture Placeholder 8"/>
          <p:cNvSpPr>
            <a:spLocks noGrp="1"/>
          </p:cNvSpPr>
          <p:nvPr>
            <p:ph type="pic" sz="quarter" idx="27" hasCustomPrompt="1"/>
          </p:nvPr>
        </p:nvSpPr>
        <p:spPr>
          <a:xfrm>
            <a:off x="8793163" y="1185863"/>
            <a:ext cx="2446337" cy="1513268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952501" y="5188534"/>
            <a:ext cx="2463800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29" hasCustomPrompt="1"/>
          </p:nvPr>
        </p:nvSpPr>
        <p:spPr>
          <a:xfrm>
            <a:off x="952501" y="3548063"/>
            <a:ext cx="2463800" cy="1504912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30" hasCustomPrompt="1"/>
          </p:nvPr>
        </p:nvSpPr>
        <p:spPr>
          <a:xfrm>
            <a:off x="3581400" y="5188534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31" hasCustomPrompt="1"/>
          </p:nvPr>
        </p:nvSpPr>
        <p:spPr>
          <a:xfrm>
            <a:off x="3577696" y="3548063"/>
            <a:ext cx="2446337" cy="1504912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6181726" y="5188534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37" name="Picture Placeholder 8"/>
          <p:cNvSpPr>
            <a:spLocks noGrp="1"/>
          </p:cNvSpPr>
          <p:nvPr>
            <p:ph type="pic" sz="quarter" idx="33" hasCustomPrompt="1"/>
          </p:nvPr>
        </p:nvSpPr>
        <p:spPr>
          <a:xfrm>
            <a:off x="6185429" y="3548063"/>
            <a:ext cx="2446337" cy="1504912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8793163" y="5188534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39" name="Picture Placeholder 8"/>
          <p:cNvSpPr>
            <a:spLocks noGrp="1"/>
          </p:cNvSpPr>
          <p:nvPr>
            <p:ph type="pic" sz="quarter" idx="35" hasCustomPrompt="1"/>
          </p:nvPr>
        </p:nvSpPr>
        <p:spPr>
          <a:xfrm>
            <a:off x="8793163" y="3548063"/>
            <a:ext cx="2446337" cy="1504912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099"/>
            <a:ext cx="11277600" cy="76676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B8038854-56EB-45AE-A9F4-2A40F7BC2DFA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Gallery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1" y="3134727"/>
            <a:ext cx="2463800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52501" y="1485900"/>
            <a:ext cx="2463800" cy="1513268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22" hasCustomPrompt="1"/>
          </p:nvPr>
        </p:nvSpPr>
        <p:spPr>
          <a:xfrm>
            <a:off x="3581400" y="3134727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3577696" y="1485900"/>
            <a:ext cx="2446337" cy="1513268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24" hasCustomPrompt="1"/>
          </p:nvPr>
        </p:nvSpPr>
        <p:spPr>
          <a:xfrm>
            <a:off x="6181726" y="3134727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25" hasCustomPrompt="1"/>
          </p:nvPr>
        </p:nvSpPr>
        <p:spPr>
          <a:xfrm>
            <a:off x="6185429" y="1485900"/>
            <a:ext cx="2446337" cy="1513268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0" name="Text Placeholder 9"/>
          <p:cNvSpPr>
            <a:spLocks noGrp="1"/>
          </p:cNvSpPr>
          <p:nvPr>
            <p:ph type="body" sz="quarter" idx="26" hasCustomPrompt="1"/>
          </p:nvPr>
        </p:nvSpPr>
        <p:spPr>
          <a:xfrm>
            <a:off x="8793163" y="3134727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31" name="Picture Placeholder 8"/>
          <p:cNvSpPr>
            <a:spLocks noGrp="1"/>
          </p:cNvSpPr>
          <p:nvPr>
            <p:ph type="pic" sz="quarter" idx="27" hasCustomPrompt="1"/>
          </p:nvPr>
        </p:nvSpPr>
        <p:spPr>
          <a:xfrm>
            <a:off x="8793163" y="1485900"/>
            <a:ext cx="2446337" cy="1513268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2" name="Text Placeholder 9"/>
          <p:cNvSpPr>
            <a:spLocks noGrp="1"/>
          </p:cNvSpPr>
          <p:nvPr>
            <p:ph type="body" sz="quarter" idx="28" hasCustomPrompt="1"/>
          </p:nvPr>
        </p:nvSpPr>
        <p:spPr>
          <a:xfrm>
            <a:off x="952501" y="5488571"/>
            <a:ext cx="2463800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33" name="Picture Placeholder 8"/>
          <p:cNvSpPr>
            <a:spLocks noGrp="1"/>
          </p:cNvSpPr>
          <p:nvPr>
            <p:ph type="pic" sz="quarter" idx="29" hasCustomPrompt="1"/>
          </p:nvPr>
        </p:nvSpPr>
        <p:spPr>
          <a:xfrm>
            <a:off x="952501" y="3848100"/>
            <a:ext cx="2463800" cy="1504912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30" hasCustomPrompt="1"/>
          </p:nvPr>
        </p:nvSpPr>
        <p:spPr>
          <a:xfrm>
            <a:off x="3581400" y="5488571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31" hasCustomPrompt="1"/>
          </p:nvPr>
        </p:nvSpPr>
        <p:spPr>
          <a:xfrm>
            <a:off x="3577696" y="3848100"/>
            <a:ext cx="2446337" cy="1504912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32" hasCustomPrompt="1"/>
          </p:nvPr>
        </p:nvSpPr>
        <p:spPr>
          <a:xfrm>
            <a:off x="6181726" y="5488571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37" name="Picture Placeholder 8"/>
          <p:cNvSpPr>
            <a:spLocks noGrp="1"/>
          </p:cNvSpPr>
          <p:nvPr>
            <p:ph type="pic" sz="quarter" idx="33" hasCustomPrompt="1"/>
          </p:nvPr>
        </p:nvSpPr>
        <p:spPr>
          <a:xfrm>
            <a:off x="6185429" y="3848100"/>
            <a:ext cx="2446337" cy="1504912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34" hasCustomPrompt="1"/>
          </p:nvPr>
        </p:nvSpPr>
        <p:spPr>
          <a:xfrm>
            <a:off x="8793163" y="5488571"/>
            <a:ext cx="2446337" cy="258345"/>
          </a:xfrm>
        </p:spPr>
        <p:txBody>
          <a:bodyPr anchor="t">
            <a:noAutofit/>
          </a:bodyPr>
          <a:lstStyle>
            <a:lvl1pPr marL="0" indent="0">
              <a:buNone/>
              <a:defRPr sz="1200" b="0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39" name="Picture Placeholder 8"/>
          <p:cNvSpPr>
            <a:spLocks noGrp="1"/>
          </p:cNvSpPr>
          <p:nvPr>
            <p:ph type="pic" sz="quarter" idx="35" hasCustomPrompt="1"/>
          </p:nvPr>
        </p:nvSpPr>
        <p:spPr>
          <a:xfrm>
            <a:off x="8793163" y="3848100"/>
            <a:ext cx="2446337" cy="1504912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fld id="{6A38FAC3-A574-4196-B222-51D6F3D956BD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38328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98576"/>
            <a:ext cx="11277600" cy="382524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/>
              <a:t>Click to add subtitle</a:t>
            </a:r>
            <a:endParaRPr lang="en-US" sz="1600" b="0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1"/>
          <a:stretch/>
        </p:blipFill>
        <p:spPr>
          <a:xfrm>
            <a:off x="1" y="1167"/>
            <a:ext cx="12189628" cy="6499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952" y="1181100"/>
            <a:ext cx="9146848" cy="1143000"/>
          </a:xfrm>
        </p:spPr>
        <p:txBody>
          <a:bodyPr anchor="b">
            <a:no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2952" y="2437483"/>
            <a:ext cx="9146848" cy="5013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DCB3-1133-4E07-9BB3-F955022D2747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11"/>
          <a:stretch/>
        </p:blipFill>
        <p:spPr>
          <a:xfrm>
            <a:off x="1" y="1167"/>
            <a:ext cx="12189628" cy="6499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825130"/>
            <a:ext cx="9144000" cy="594360"/>
          </a:xfrm>
        </p:spPr>
        <p:txBody>
          <a:bodyPr anchor="t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85800" y="4419490"/>
            <a:ext cx="9144000" cy="50137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3429000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E5B08855-7274-4EFA-9A7F-4D59DE67A39A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3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llout with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4229100" y="0"/>
            <a:ext cx="7962900" cy="6500488"/>
          </a:xfrm>
          <a:solidFill>
            <a:schemeClr val="accent1">
              <a:lumMod val="75000"/>
            </a:schemeClr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2705100"/>
            <a:ext cx="3225800" cy="2844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paragraph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419100"/>
            <a:ext cx="3225800" cy="1905000"/>
          </a:xfrm>
        </p:spPr>
        <p:txBody>
          <a:bodyPr anchor="b">
            <a:normAutofit/>
          </a:bodyPr>
          <a:lstStyle>
            <a:lvl1pPr marL="0" indent="0">
              <a:buNone/>
              <a:defRPr sz="3200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quote or interesting fact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1134BDA6-2C4F-431D-8207-6F9E98C1A786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with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4229100" y="0"/>
            <a:ext cx="7962900" cy="6500488"/>
          </a:xfrm>
          <a:noFill/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" y="2705100"/>
            <a:ext cx="3225800" cy="28448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baseline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paragraph text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0" y="419100"/>
            <a:ext cx="3225800" cy="1905000"/>
          </a:xfrm>
        </p:spPr>
        <p:txBody>
          <a:bodyPr anchor="b">
            <a:normAutofit/>
          </a:bodyPr>
          <a:lstStyle>
            <a:lvl1pPr marL="0" indent="0">
              <a:buNone/>
              <a:defRPr sz="3200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quote or interesting fact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V="1">
            <a:off x="4229100" y="2"/>
            <a:ext cx="0" cy="6500486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4FF5BCCC-AA47-4416-9593-B5560C952616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-Bleed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00488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8089900" y="5424303"/>
            <a:ext cx="3644900" cy="747897"/>
          </a:xfrm>
          <a:solidFill>
            <a:schemeClr val="bg1"/>
          </a:solidFill>
        </p:spPr>
        <p:txBody>
          <a:bodyPr lIns="365760" tIns="274320" rIns="365760" bIns="274320" anchor="t" anchorCtr="0">
            <a:spAutoFit/>
          </a:bodyPr>
          <a:lstStyle>
            <a:lvl1pPr marL="0" indent="0">
              <a:buNone/>
              <a:defRPr sz="120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image caption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8F2E0801-EF3B-4388-8DF7-7D093E972E85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762000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F37-8975-4A74-83A3-0B2F89B8B25E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C6F02-588D-45F4-AD89-248838411112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lIns="0" tIns="0" rIns="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E6E18-F83C-4660-8555-8886AE031847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38328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98576"/>
            <a:ext cx="11277600" cy="382524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/>
              <a:t>Click to add subtitle</a:t>
            </a:r>
            <a:endParaRPr lang="en-US" sz="1600" b="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500488"/>
            <a:ext cx="12192000" cy="356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00488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11428508" y="6604000"/>
            <a:ext cx="0" cy="155141"/>
          </a:xfrm>
          <a:prstGeom prst="line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3" y="6565216"/>
            <a:ext cx="212200" cy="2281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E38F934-6E46-43A1-A805-D46346805443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Media Placeholder 10"/>
          <p:cNvSpPr>
            <a:spLocks noGrp="1" noChangeAspect="1"/>
          </p:cNvSpPr>
          <p:nvPr>
            <p:ph type="media" sz="quarter" idx="13" hasCustomPrompt="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video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93BA-93BB-4C90-A497-2C6B96A1F50F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 with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/>
          <p:cNvSpPr>
            <a:spLocks noGrp="1"/>
          </p:cNvSpPr>
          <p:nvPr userDrawn="1">
            <p:ph type="title" hasCustomPrompt="1"/>
          </p:nvPr>
        </p:nvSpPr>
        <p:spPr>
          <a:xfrm>
            <a:off x="457200" y="419100"/>
            <a:ext cx="11277600" cy="351609"/>
          </a:xfrm>
        </p:spPr>
        <p:txBody>
          <a:bodyPr>
            <a:noAutofit/>
          </a:bodyPr>
          <a:lstStyle>
            <a:lvl1pPr>
              <a:defRPr sz="22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49" name="Straight Connector 48"/>
          <p:cNvCxnSpPr/>
          <p:nvPr/>
        </p:nvCxnSpPr>
        <p:spPr>
          <a:xfrm>
            <a:off x="6096000" y="887620"/>
            <a:ext cx="0" cy="561241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0" y="3695999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 userDrawn="1"/>
        </p:nvCxnSpPr>
        <p:spPr>
          <a:xfrm>
            <a:off x="0" y="884420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7200" y="1444158"/>
            <a:ext cx="5295900" cy="1136721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bg1"/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bg1"/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bg1"/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bg1"/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16"/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457200" y="1150667"/>
            <a:ext cx="5295900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quad title</a:t>
            </a:r>
          </a:p>
        </p:txBody>
      </p:sp>
      <p:sp>
        <p:nvSpPr>
          <p:cNvPr id="55" name="Text Placeholder 14"/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453482" y="4291679"/>
            <a:ext cx="5299617" cy="1136721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bg1"/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bg1"/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bg1"/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bg1"/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6" name="Text Placeholder 16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453482" y="3998188"/>
            <a:ext cx="5299617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quad title</a:t>
            </a:r>
          </a:p>
        </p:txBody>
      </p:sp>
      <p:sp>
        <p:nvSpPr>
          <p:cNvPr id="59" name="Text Placeholder 14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6442617" y="1444158"/>
            <a:ext cx="5292183" cy="1136721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bg1"/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bg1"/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bg1"/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bg1"/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0" name="Text Placeholder 16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442616" y="1150667"/>
            <a:ext cx="5292183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quad title</a:t>
            </a:r>
          </a:p>
        </p:txBody>
      </p:sp>
      <p:sp>
        <p:nvSpPr>
          <p:cNvPr id="62" name="Text Placeholder 14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6438900" y="4291679"/>
            <a:ext cx="5295900" cy="1136721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bg1"/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bg1"/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bg1"/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bg1"/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3" name="Text Placeholder 16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6438899" y="3998188"/>
            <a:ext cx="5295901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quad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4C6ABF5E-E001-46A7-9D56-BA8402CA2D9E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6096000" y="0"/>
            <a:ext cx="0" cy="64992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0" y="3255080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57200" y="716308"/>
            <a:ext cx="5295900" cy="1136721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bg1"/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bg1"/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bg1"/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bg1"/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6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457201" y="422817"/>
            <a:ext cx="5295899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quad title</a:t>
            </a:r>
          </a:p>
        </p:txBody>
      </p:sp>
      <p:sp>
        <p:nvSpPr>
          <p:cNvPr id="26" name="Text Placeholder 14"/>
          <p:cNvSpPr>
            <a:spLocks noGrp="1"/>
          </p:cNvSpPr>
          <p:nvPr>
            <p:ph type="body" sz="quarter" idx="27" hasCustomPrompt="1"/>
          </p:nvPr>
        </p:nvSpPr>
        <p:spPr>
          <a:xfrm>
            <a:off x="453483" y="3880422"/>
            <a:ext cx="5299617" cy="1136721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bg1"/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bg1"/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bg1"/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bg1"/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16"/>
          <p:cNvSpPr>
            <a:spLocks noGrp="1"/>
          </p:cNvSpPr>
          <p:nvPr>
            <p:ph type="body" sz="quarter" idx="28" hasCustomPrompt="1"/>
          </p:nvPr>
        </p:nvSpPr>
        <p:spPr>
          <a:xfrm>
            <a:off x="453485" y="3586931"/>
            <a:ext cx="5299616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quad title</a:t>
            </a:r>
          </a:p>
        </p:txBody>
      </p:sp>
      <p:sp>
        <p:nvSpPr>
          <p:cNvPr id="30" name="Text Placeholder 14"/>
          <p:cNvSpPr>
            <a:spLocks noGrp="1"/>
          </p:cNvSpPr>
          <p:nvPr>
            <p:ph type="body" sz="quarter" idx="31" hasCustomPrompt="1"/>
          </p:nvPr>
        </p:nvSpPr>
        <p:spPr>
          <a:xfrm>
            <a:off x="6438900" y="712591"/>
            <a:ext cx="5295900" cy="1136721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bg1"/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bg1"/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bg1"/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bg1"/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16"/>
          <p:cNvSpPr>
            <a:spLocks noGrp="1"/>
          </p:cNvSpPr>
          <p:nvPr>
            <p:ph type="body" sz="quarter" idx="32" hasCustomPrompt="1"/>
          </p:nvPr>
        </p:nvSpPr>
        <p:spPr>
          <a:xfrm>
            <a:off x="6438901" y="419100"/>
            <a:ext cx="5295899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quad title</a:t>
            </a:r>
          </a:p>
        </p:txBody>
      </p:sp>
      <p:sp>
        <p:nvSpPr>
          <p:cNvPr id="34" name="Text Placeholder 14"/>
          <p:cNvSpPr>
            <a:spLocks noGrp="1"/>
          </p:cNvSpPr>
          <p:nvPr>
            <p:ph type="body" sz="quarter" idx="35" hasCustomPrompt="1"/>
          </p:nvPr>
        </p:nvSpPr>
        <p:spPr>
          <a:xfrm>
            <a:off x="6438900" y="3876705"/>
            <a:ext cx="5295900" cy="1136721"/>
          </a:xfrm>
        </p:spPr>
        <p:txBody>
          <a:bodyPr wrap="square" lIns="0" tIns="0" rIns="0" bIns="0">
            <a:normAutofit/>
          </a:bodyPr>
          <a:lstStyle>
            <a:lvl1pPr marL="137160" indent="-137160">
              <a:lnSpc>
                <a:spcPct val="100000"/>
              </a:lnSpc>
              <a:spcBef>
                <a:spcPts val="500"/>
              </a:spcBef>
              <a:defRPr sz="1400">
                <a:solidFill>
                  <a:schemeClr val="bg1"/>
                </a:solidFill>
              </a:defRPr>
            </a:lvl1pPr>
            <a:lvl2pPr marL="320040" indent="-137160">
              <a:spcBef>
                <a:spcPts val="500"/>
              </a:spcBef>
              <a:defRPr sz="1200">
                <a:solidFill>
                  <a:schemeClr val="bg1"/>
                </a:solidFill>
              </a:defRPr>
            </a:lvl2pPr>
            <a:lvl3pPr marL="594360" indent="-137160">
              <a:spcBef>
                <a:spcPts val="500"/>
              </a:spcBef>
              <a:defRPr sz="1200">
                <a:solidFill>
                  <a:schemeClr val="bg1"/>
                </a:solidFill>
              </a:defRPr>
            </a:lvl3pPr>
            <a:lvl4pPr marL="868680" indent="-137160">
              <a:spcBef>
                <a:spcPts val="500"/>
              </a:spcBef>
              <a:defRPr sz="1200">
                <a:solidFill>
                  <a:schemeClr val="bg1"/>
                </a:solidFill>
              </a:defRPr>
            </a:lvl4pPr>
            <a:lvl5pPr marL="1143000" indent="-137160">
              <a:spcBef>
                <a:spcPts val="500"/>
              </a:spcBef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16"/>
          <p:cNvSpPr>
            <a:spLocks noGrp="1"/>
          </p:cNvSpPr>
          <p:nvPr>
            <p:ph type="body" sz="quarter" idx="36" hasCustomPrompt="1"/>
          </p:nvPr>
        </p:nvSpPr>
        <p:spPr>
          <a:xfrm>
            <a:off x="6438900" y="3583214"/>
            <a:ext cx="5295899" cy="221599"/>
          </a:xfrm>
        </p:spPr>
        <p:txBody>
          <a:bodyPr wrap="square" lIns="0" tIns="0" rIns="0" bIns="0">
            <a:normAutofit/>
          </a:bodyPr>
          <a:lstStyle>
            <a:lvl1pPr marL="0" indent="0">
              <a:buNone/>
              <a:defRPr sz="1600" b="1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accent3"/>
                </a:solidFill>
              </a:defRPr>
            </a:lvl2pPr>
            <a:lvl3pPr marL="914400" indent="0">
              <a:buNone/>
              <a:defRPr>
                <a:solidFill>
                  <a:schemeClr val="accent3"/>
                </a:solidFill>
              </a:defRPr>
            </a:lvl3pPr>
            <a:lvl4pPr marL="1371600" indent="0">
              <a:buNone/>
              <a:defRPr>
                <a:solidFill>
                  <a:schemeClr val="accent3"/>
                </a:solidFill>
              </a:defRPr>
            </a:lvl4pPr>
            <a:lvl5pPr marL="1828800" indent="0">
              <a:buNone/>
              <a:defRPr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quad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37"/>
          </p:nvPr>
        </p:nvSpPr>
        <p:spPr/>
        <p:txBody>
          <a:bodyPr/>
          <a:lstStyle/>
          <a:p>
            <a:fld id="{16AF7AA8-CD2D-4ED1-8010-2834FA695ACF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71E74CD-29BE-4B77-94EE-C02F47109B98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6291470"/>
            <a:ext cx="12192000" cy="566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67"/>
            <a:ext cx="12189626" cy="68566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358640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321960"/>
            <a:ext cx="5410200" cy="1574539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038600"/>
            <a:ext cx="5410200" cy="837532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6858001" y="566530"/>
            <a:ext cx="5334000" cy="5734880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009" y="95382"/>
            <a:ext cx="3178301" cy="1309907"/>
          </a:xfrm>
          <a:prstGeom prst="rect">
            <a:avLst/>
          </a:prstGeom>
        </p:spPr>
      </p:pic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4876800"/>
            <a:ext cx="5410200" cy="129540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 information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2" pos="43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EA56EDE-85A0-4811-8A11-FD3E4C5ACCF9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91470"/>
            <a:ext cx="12192000" cy="566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67"/>
            <a:ext cx="12189626" cy="685666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358640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3886201"/>
            <a:ext cx="6972300" cy="609600"/>
          </a:xfrm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4495801"/>
            <a:ext cx="6972300" cy="571499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0" y="5067300"/>
            <a:ext cx="4010128" cy="11049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 information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2000" cy="3429000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778686" y="3886200"/>
            <a:ext cx="0" cy="228600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5" y="3411128"/>
            <a:ext cx="3030109" cy="1982102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8479ECA-55F7-4527-B644-9637AF0E5883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6291470"/>
            <a:ext cx="12192000" cy="5665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67"/>
            <a:ext cx="12189626" cy="685666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357972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67200" y="3886201"/>
            <a:ext cx="6972300" cy="609600"/>
          </a:xfrm>
        </p:spPr>
        <p:txBody>
          <a:bodyPr anchor="t">
            <a:normAutofit/>
          </a:bodyPr>
          <a:lstStyle>
            <a:lvl1pPr algn="l"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67200" y="4495800"/>
            <a:ext cx="6972300" cy="570831"/>
          </a:xfrm>
        </p:spPr>
        <p:txBody>
          <a:bodyPr lIns="0" tIns="0" rIns="0" bIns="0"/>
          <a:lstStyle>
            <a:lvl1pPr marL="0" indent="0" algn="l">
              <a:buNone/>
              <a:defRPr sz="24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0" y="5067300"/>
            <a:ext cx="4010128" cy="11049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 information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778686" y="3886200"/>
            <a:ext cx="0" cy="2286000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5" y="3411128"/>
            <a:ext cx="3030109" cy="1982102"/>
          </a:xfrm>
          <a:prstGeom prst="rect">
            <a:avLst/>
          </a:prstGeom>
        </p:spPr>
      </p:pic>
      <p:sp>
        <p:nvSpPr>
          <p:cNvPr id="19" name="Picture Placeholder 7"/>
          <p:cNvSpPr>
            <a:spLocks noGrp="1"/>
          </p:cNvSpPr>
          <p:nvPr>
            <p:ph type="pic" sz="quarter" idx="15" hasCustomPrompt="1"/>
          </p:nvPr>
        </p:nvSpPr>
        <p:spPr>
          <a:xfrm>
            <a:off x="-2370" y="0"/>
            <a:ext cx="4063997" cy="3440287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16" hasCustomPrompt="1"/>
          </p:nvPr>
        </p:nvSpPr>
        <p:spPr>
          <a:xfrm>
            <a:off x="4061628" y="0"/>
            <a:ext cx="4063996" cy="3440287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4" name="Picture Placeholder 7"/>
          <p:cNvSpPr>
            <a:spLocks noGrp="1"/>
          </p:cNvSpPr>
          <p:nvPr>
            <p:ph type="pic" sz="quarter" idx="17" hasCustomPrompt="1"/>
          </p:nvPr>
        </p:nvSpPr>
        <p:spPr>
          <a:xfrm>
            <a:off x="8125625" y="0"/>
            <a:ext cx="4066376" cy="3440287"/>
          </a:xfrm>
          <a:solidFill>
            <a:schemeClr val="tx2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1C04BA-CFA9-43BA-A535-F7B369084AA6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6291470"/>
            <a:ext cx="12192000" cy="5665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67"/>
            <a:ext cx="12189626" cy="685666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361627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191000" y="1028700"/>
            <a:ext cx="6819900" cy="1485900"/>
          </a:xfrm>
        </p:spPr>
        <p:txBody>
          <a:bodyPr anchor="t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</a:t>
            </a:r>
            <a:br>
              <a:rPr lang="en-US" dirty="0"/>
            </a:br>
            <a:r>
              <a:rPr lang="en-US" dirty="0"/>
              <a:t>(recommended for titles that </a:t>
            </a:r>
            <a:br>
              <a:rPr lang="en-US" dirty="0"/>
            </a:br>
            <a:r>
              <a:rPr lang="en-US" dirty="0"/>
              <a:t>are 2-3 lines long)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38" y="532082"/>
            <a:ext cx="3271029" cy="213969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4191000" y="3855309"/>
            <a:ext cx="6819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4191000" y="3976706"/>
            <a:ext cx="6819900" cy="2195493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200"/>
              </a:spcBef>
              <a:buNone/>
              <a:defRPr sz="1000" baseline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r>
              <a:rPr lang="en-US" dirty="0">
                <a:effectLst/>
                <a:latin typeface="Helvetica" charset="0"/>
              </a:rPr>
              <a:t>Click to add classification text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191000" y="3855309"/>
            <a:ext cx="68199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4191000" y="3855309"/>
            <a:ext cx="6819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91001" y="2514601"/>
            <a:ext cx="6819900" cy="34289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191000" y="2858419"/>
            <a:ext cx="6819900" cy="774468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2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Contact information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082518" y="2541694"/>
            <a:ext cx="2210142" cy="49757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ts val="1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chemeClr val="bg1"/>
                </a:solidFill>
                <a:latin typeface="+mn-lt"/>
                <a:ea typeface="Myriad Pro" charset="0"/>
                <a:cs typeface="Myriad Pro" charset="0"/>
              </a:rPr>
              <a:t>11100 Johns Hopkins Road </a:t>
            </a:r>
            <a:br>
              <a:rPr lang="en-US" sz="1200" dirty="0">
                <a:solidFill>
                  <a:schemeClr val="bg1"/>
                </a:solidFill>
                <a:latin typeface="+mn-lt"/>
                <a:ea typeface="Myriad Pro" charset="0"/>
                <a:cs typeface="Myriad Pro" charset="0"/>
              </a:rPr>
            </a:br>
            <a:r>
              <a:rPr lang="en-US" sz="1200" dirty="0">
                <a:solidFill>
                  <a:schemeClr val="bg1"/>
                </a:solidFill>
                <a:latin typeface="+mn-lt"/>
                <a:ea typeface="Myriad Pro" charset="0"/>
                <a:cs typeface="Myriad Pro" charset="0"/>
              </a:rPr>
              <a:t>Laurel, MD 20723-6099</a:t>
            </a:r>
          </a:p>
        </p:txBody>
      </p:sp>
      <p:cxnSp>
        <p:nvCxnSpPr>
          <p:cNvPr id="22" name="Straight Connector 21"/>
          <p:cNvCxnSpPr/>
          <p:nvPr userDrawn="1"/>
        </p:nvCxnSpPr>
        <p:spPr>
          <a:xfrm>
            <a:off x="1082518" y="2387995"/>
            <a:ext cx="2210142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5" pos="69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49C9-0EFB-42B6-8E02-19629CCBE2C1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291470"/>
            <a:ext cx="12192000" cy="566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4358640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30" cy="6857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63" y="1371600"/>
            <a:ext cx="5479673" cy="358444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291470"/>
            <a:ext cx="12192000" cy="566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667"/>
            <a:ext cx="12189626" cy="685666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0" y="4358640"/>
            <a:ext cx="12192000" cy="249936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163" y="1371600"/>
            <a:ext cx="5479673" cy="35844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38328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00" y="1485900"/>
            <a:ext cx="10287000" cy="4686301"/>
          </a:xfrm>
        </p:spPr>
        <p:txBody>
          <a:bodyPr/>
          <a:lstStyle/>
          <a:p>
            <a:pPr lvl="0"/>
            <a:r>
              <a:rPr lang="en-US" dirty="0"/>
              <a:t>Click to add text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98576"/>
            <a:ext cx="11277600" cy="382524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/>
              <a:t>Click to add subtitle</a:t>
            </a:r>
            <a:endParaRPr lang="en-US" sz="16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50197B1-9682-4320-9341-EAB0D42656F4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00" y="1185863"/>
            <a:ext cx="4953000" cy="41714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2" y="5510212"/>
            <a:ext cx="10286998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callout text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0" y="1185863"/>
            <a:ext cx="4953000" cy="4171494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79217CE-03E1-4AD2-8357-DDF39B514A90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umn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00" y="1485899"/>
            <a:ext cx="4953000" cy="387145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2" y="5510212"/>
            <a:ext cx="10286998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callout text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0" y="1485899"/>
            <a:ext cx="4953000" cy="3871457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9629BB3-F3FD-44B2-BF6E-2E5378CE9096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22564"/>
            <a:ext cx="11277600" cy="338328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801380"/>
            <a:ext cx="11277600" cy="37972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/>
              <a:t>Click to add subtitle</a:t>
            </a:r>
            <a:endParaRPr lang="en-US" sz="1600" b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952500" y="1185864"/>
            <a:ext cx="4953000" cy="417195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286501" y="1185864"/>
            <a:ext cx="4952999" cy="417195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602236" y="5510212"/>
            <a:ext cx="3653528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chart label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936236" y="5510212"/>
            <a:ext cx="3653528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chart label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54CADA80-2552-4625-A139-B3DCD489072F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Comparison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art Placeholder 8"/>
          <p:cNvSpPr>
            <a:spLocks noGrp="1"/>
          </p:cNvSpPr>
          <p:nvPr>
            <p:ph type="chart" sz="quarter" idx="16" hasCustomPrompt="1"/>
          </p:nvPr>
        </p:nvSpPr>
        <p:spPr>
          <a:xfrm>
            <a:off x="952500" y="1485900"/>
            <a:ext cx="4953000" cy="387191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15" name="Chart Placeholder 8"/>
          <p:cNvSpPr>
            <a:spLocks noGrp="1"/>
          </p:cNvSpPr>
          <p:nvPr>
            <p:ph type="chart" sz="quarter" idx="17" hasCustomPrompt="1"/>
          </p:nvPr>
        </p:nvSpPr>
        <p:spPr>
          <a:xfrm>
            <a:off x="6286501" y="1485900"/>
            <a:ext cx="4952999" cy="387191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chart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1602236" y="5510212"/>
            <a:ext cx="3653528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chart label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6936236" y="5510212"/>
            <a:ext cx="3653528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chart label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FEA4C14-367D-4F7E-A697-FCE88AFFC973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38328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98576"/>
            <a:ext cx="11277600" cy="382524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/>
              <a:t>Click to add subtitle</a:t>
            </a:r>
            <a:endParaRPr lang="en-US" sz="1600" b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277927" y="1198563"/>
            <a:ext cx="0" cy="364490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914073" y="1198563"/>
            <a:ext cx="0" cy="364490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766762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4277927" y="1198563"/>
            <a:ext cx="0" cy="398303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7914073" y="1198563"/>
            <a:ext cx="0" cy="398303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9AEE7842-8E60-4305-8C0C-25ABEAC75081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510212"/>
            <a:ext cx="10286999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callout text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44" y="3924301"/>
            <a:ext cx="2988364" cy="12573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29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3619500"/>
            <a:ext cx="2988405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06154" y="3924301"/>
            <a:ext cx="2979692" cy="12573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1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4606109" y="3619500"/>
            <a:ext cx="2979733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256050" y="3924301"/>
            <a:ext cx="2983450" cy="12573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3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8257327" y="3619500"/>
            <a:ext cx="2982173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34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52500" y="1181099"/>
            <a:ext cx="2988409" cy="2231135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4606105" y="1181100"/>
            <a:ext cx="2979737" cy="2228936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36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8257323" y="1181100"/>
            <a:ext cx="2982177" cy="2228936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lumn Featur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4"/>
          </p:nvPr>
        </p:nvSpPr>
        <p:spPr/>
        <p:txBody>
          <a:bodyPr/>
          <a:lstStyle/>
          <a:p>
            <a:fld id="{D072BEC2-3DDA-455F-BCAE-11F38A343EBA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9100"/>
            <a:ext cx="11277600" cy="338328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29" name="Straight Connector 28"/>
          <p:cNvCxnSpPr/>
          <p:nvPr userDrawn="1"/>
        </p:nvCxnSpPr>
        <p:spPr>
          <a:xfrm>
            <a:off x="4277927" y="1503364"/>
            <a:ext cx="0" cy="364490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>
            <a:off x="7914073" y="1503364"/>
            <a:ext cx="0" cy="364490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4277927" y="1503364"/>
            <a:ext cx="0" cy="367823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>
            <a:off x="7914073" y="1503364"/>
            <a:ext cx="0" cy="3678237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52544" y="4229101"/>
            <a:ext cx="2988364" cy="9525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4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952500" y="3924301"/>
            <a:ext cx="2988405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3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06154" y="4229101"/>
            <a:ext cx="2979692" cy="9525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6" name="Text Placeholder 9"/>
          <p:cNvSpPr>
            <a:spLocks noGrp="1"/>
          </p:cNvSpPr>
          <p:nvPr>
            <p:ph type="body" sz="quarter" idx="18" hasCustomPrompt="1"/>
          </p:nvPr>
        </p:nvSpPr>
        <p:spPr>
          <a:xfrm>
            <a:off x="4606109" y="3924301"/>
            <a:ext cx="2979733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256050" y="4229101"/>
            <a:ext cx="2983450" cy="9525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 </a:t>
            </a:r>
          </a:p>
        </p:txBody>
      </p:sp>
      <p:sp>
        <p:nvSpPr>
          <p:cNvPr id="38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8257327" y="3924301"/>
            <a:ext cx="2982173" cy="304800"/>
          </a:xfrm>
        </p:spPr>
        <p:txBody>
          <a:bodyPr anchor="t">
            <a:noAutofit/>
          </a:bodyPr>
          <a:lstStyle>
            <a:lvl1pPr marL="0" indent="0">
              <a:buNone/>
              <a:defRPr sz="1600" b="1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600" b="1">
                <a:solidFill>
                  <a:schemeClr val="accent3"/>
                </a:solidFill>
              </a:defRPr>
            </a:lvl2pPr>
            <a:lvl3pPr marL="914400" indent="0">
              <a:buNone/>
              <a:defRPr sz="1600" b="1">
                <a:solidFill>
                  <a:schemeClr val="accent3"/>
                </a:solidFill>
              </a:defRPr>
            </a:lvl3pPr>
            <a:lvl4pPr marL="1371600" indent="0">
              <a:buNone/>
              <a:defRPr sz="1600" b="1">
                <a:solidFill>
                  <a:schemeClr val="accent3"/>
                </a:solidFill>
              </a:defRPr>
            </a:lvl4pPr>
            <a:lvl5pPr marL="1828800" indent="0">
              <a:buNone/>
              <a:defRPr sz="1600" b="1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39" name="Picture Placeholder 8"/>
          <p:cNvSpPr>
            <a:spLocks noGrp="1"/>
          </p:cNvSpPr>
          <p:nvPr>
            <p:ph type="pic" sz="quarter" idx="21" hasCustomPrompt="1"/>
          </p:nvPr>
        </p:nvSpPr>
        <p:spPr>
          <a:xfrm>
            <a:off x="952500" y="1485900"/>
            <a:ext cx="2988409" cy="2231135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2" hasCustomPrompt="1"/>
          </p:nvPr>
        </p:nvSpPr>
        <p:spPr>
          <a:xfrm>
            <a:off x="4606105" y="1485901"/>
            <a:ext cx="2979737" cy="2228936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3" hasCustomPrompt="1"/>
          </p:nvPr>
        </p:nvSpPr>
        <p:spPr>
          <a:xfrm>
            <a:off x="8257323" y="1485901"/>
            <a:ext cx="2982177" cy="2228936"/>
          </a:xfr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952500" y="5503865"/>
            <a:ext cx="10286999" cy="661988"/>
          </a:xfrm>
          <a:solidFill>
            <a:schemeClr val="accent2"/>
          </a:solidFill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</a:lstStyle>
          <a:p>
            <a:pPr lvl="0"/>
            <a:r>
              <a:rPr lang="en-US" dirty="0"/>
              <a:t>Click to add callout text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 hasCustomPrompt="1"/>
          </p:nvPr>
        </p:nvSpPr>
        <p:spPr>
          <a:xfrm>
            <a:off x="457200" y="801380"/>
            <a:ext cx="11277600" cy="379720"/>
          </a:xfrm>
        </p:spPr>
        <p:txBody>
          <a:bodyPr>
            <a:normAutofit/>
          </a:bodyPr>
          <a:lstStyle>
            <a:lvl1pPr marL="0" indent="0">
              <a:buNone/>
              <a:defRPr sz="2000" baseline="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2000" b="0" dirty="0"/>
              <a:t>Click to add subtitle</a:t>
            </a:r>
            <a:endParaRPr lang="en-US" sz="1600" b="0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19099"/>
            <a:ext cx="11277600" cy="766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2500" y="1185863"/>
            <a:ext cx="10287000" cy="4986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add text</a:t>
            </a:r>
          </a:p>
          <a:p>
            <a:pPr marL="693738" marR="0" lvl="1" indent="-246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.AppleSystemUIFont" charset="-120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50938" marR="0" lvl="2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80000"/>
              <a:buFont typeface="Wingdings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6550" marR="0" lvl="3" indent="-22701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80000"/>
              <a:buFont typeface="Courier New" charset="0"/>
              <a:buChar char="o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63750" marR="0" lvl="4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500488"/>
            <a:ext cx="12192000" cy="3566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0" y="6502554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11434997" y="6604000"/>
            <a:ext cx="0" cy="155141"/>
          </a:xfrm>
          <a:prstGeom prst="line">
            <a:avLst/>
          </a:prstGeom>
          <a:ln w="63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2416" y="6500488"/>
            <a:ext cx="3200934" cy="357511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10046334" y="6500488"/>
            <a:ext cx="1373855" cy="357511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5FDF38D8-02AF-45BB-8278-6DC4E005D754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4710" y="6500488"/>
            <a:ext cx="369465" cy="357511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0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4EBCDCBD-78E1-0D41-A999-31B5EBF8E02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03" y="6565216"/>
            <a:ext cx="212200" cy="2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5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6" r:id="rId2"/>
    <p:sldLayoutId id="2147483698" r:id="rId3"/>
    <p:sldLayoutId id="2147483700" r:id="rId4"/>
    <p:sldLayoutId id="2147483723" r:id="rId5"/>
    <p:sldLayoutId id="2147483702" r:id="rId6"/>
    <p:sldLayoutId id="2147483724" r:id="rId7"/>
    <p:sldLayoutId id="2147483703" r:id="rId8"/>
    <p:sldLayoutId id="2147483725" r:id="rId9"/>
    <p:sldLayoutId id="2147483727" r:id="rId10"/>
    <p:sldLayoutId id="2147483728" r:id="rId11"/>
    <p:sldLayoutId id="2147483704" r:id="rId12"/>
    <p:sldLayoutId id="2147483726" r:id="rId13"/>
    <p:sldLayoutId id="2147483706" r:id="rId14"/>
    <p:sldLayoutId id="2147483707" r:id="rId15"/>
    <p:sldLayoutId id="2147483708" r:id="rId16"/>
    <p:sldLayoutId id="2147483720" r:id="rId17"/>
    <p:sldLayoutId id="2147483709" r:id="rId18"/>
    <p:sldLayoutId id="2147483710" r:id="rId19"/>
    <p:sldLayoutId id="2147483729" r:id="rId20"/>
    <p:sldLayoutId id="2147483719" r:id="rId21"/>
    <p:sldLayoutId id="2147483712" r:id="rId22"/>
    <p:sldLayoutId id="2147483722" r:id="rId23"/>
    <p:sldLayoutId id="2147483721" r:id="rId24"/>
    <p:sldLayoutId id="2147483692" r:id="rId25"/>
    <p:sldLayoutId id="2147483693" r:id="rId26"/>
    <p:sldLayoutId id="2147483694" r:id="rId27"/>
    <p:sldLayoutId id="2147483715" r:id="rId28"/>
    <p:sldLayoutId id="2147483714" r:id="rId2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/>
        <a:buChar char="•"/>
        <a:tabLst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93738" marR="0" indent="-246063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Tx/>
        <a:buFont typeface=".AppleSystemUIFont" charset="-120"/>
        <a:buChar char="-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50938" marR="0" indent="-22860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80000"/>
        <a:buFont typeface="Wingdings" charset="2"/>
        <a:buChar char="§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3pPr>
      <a:lvl4pPr marL="1606550" marR="0" indent="-227013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80000"/>
        <a:buFont typeface="Courier New" charset="0"/>
        <a:buChar char="o"/>
        <a:tabLst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63750" marR="0" indent="-228600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Tx/>
        <a:buFont typeface="Arial"/>
        <a:buChar char="•"/>
        <a:tabLst/>
        <a:defRPr sz="1600" kern="120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4" userDrawn="1">
          <p15:clr>
            <a:srgbClr val="F26B43"/>
          </p15:clr>
        </p15:guide>
        <p15:guide id="2" pos="288">
          <p15:clr>
            <a:srgbClr val="F26B43"/>
          </p15:clr>
        </p15:guide>
        <p15:guide id="3" pos="7392">
          <p15:clr>
            <a:srgbClr val="F26B43"/>
          </p15:clr>
        </p15:guide>
        <p15:guide id="4" orient="horz" pos="3888" userDrawn="1">
          <p15:clr>
            <a:srgbClr val="F26B43"/>
          </p15:clr>
        </p15:guide>
        <p15:guide id="5" pos="3840">
          <p15:clr>
            <a:srgbClr val="F26B43"/>
          </p15:clr>
        </p15:guide>
        <p15:guide id="7" orient="horz" pos="744" userDrawn="1">
          <p15:clr>
            <a:srgbClr val="F26B43"/>
          </p15:clr>
        </p15:guide>
        <p15:guide id="8" pos="600">
          <p15:clr>
            <a:srgbClr val="F26B43"/>
          </p15:clr>
        </p15:guide>
        <p15:guide id="9" pos="7080">
          <p15:clr>
            <a:srgbClr val="F26B43"/>
          </p15:clr>
        </p15:guide>
        <p15:guide id="10" pos="4056" userDrawn="1">
          <p15:clr>
            <a:srgbClr val="F26B43"/>
          </p15:clr>
        </p15:guide>
        <p15:guide id="11" pos="3624" userDrawn="1">
          <p15:clr>
            <a:srgbClr val="F26B43"/>
          </p15:clr>
        </p15:guide>
        <p15:guide id="12" orient="horz" pos="9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075" y="1050489"/>
            <a:ext cx="10306455" cy="1571115"/>
          </a:xfrm>
        </p:spPr>
        <p:txBody>
          <a:bodyPr>
            <a:normAutofit fontScale="90000"/>
          </a:bodyPr>
          <a:lstStyle/>
          <a:p>
            <a:r>
              <a:rPr lang="en-US" dirty="0"/>
              <a:t>Standardizing Access to Heliophysics Data:</a:t>
            </a:r>
            <a:br>
              <a:rPr lang="en-US" dirty="0"/>
            </a:br>
            <a:r>
              <a:rPr lang="en-US" dirty="0"/>
              <a:t>   HAPI Specification Overview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34075" y="2927786"/>
            <a:ext cx="7611533" cy="2617221"/>
          </a:xfrm>
        </p:spPr>
        <p:txBody>
          <a:bodyPr>
            <a:normAutofit/>
          </a:bodyPr>
          <a:lstStyle/>
          <a:p>
            <a:r>
              <a:rPr lang="en-US" dirty="0"/>
              <a:t>Jon Vandegriff, JHU/APL</a:t>
            </a:r>
          </a:p>
          <a:p>
            <a:r>
              <a:rPr lang="en-US" dirty="0"/>
              <a:t>Sandy Antunes, JHU/APL</a:t>
            </a:r>
          </a:p>
          <a:p>
            <a:r>
              <a:rPr lang="en-US" dirty="0"/>
              <a:t>Robert Weigel, George Mason University</a:t>
            </a:r>
          </a:p>
          <a:p>
            <a:r>
              <a:rPr lang="en-US" dirty="0"/>
              <a:t>Jeremy </a:t>
            </a:r>
            <a:r>
              <a:rPr lang="en-US" dirty="0" err="1"/>
              <a:t>Faden</a:t>
            </a:r>
            <a:r>
              <a:rPr lang="en-US" dirty="0"/>
              <a:t>, Cottage Systems, Inc.</a:t>
            </a:r>
          </a:p>
          <a:p>
            <a:r>
              <a:rPr lang="en-US" dirty="0"/>
              <a:t>Aaron Roberts, GSFC </a:t>
            </a:r>
          </a:p>
          <a:p>
            <a:r>
              <a:rPr lang="en-US" dirty="0"/>
              <a:t>Robert </a:t>
            </a:r>
            <a:r>
              <a:rPr lang="en-US" dirty="0" err="1"/>
              <a:t>Candey</a:t>
            </a:r>
            <a:r>
              <a:rPr lang="en-US" dirty="0"/>
              <a:t>,  GSFC</a:t>
            </a:r>
          </a:p>
          <a:p>
            <a:r>
              <a:rPr lang="en-US" dirty="0"/>
              <a:t>Bernard Harris, GSFC</a:t>
            </a:r>
          </a:p>
          <a:p>
            <a:r>
              <a:rPr lang="en-US" dirty="0"/>
              <a:t>Eric Grimes, UCLA </a:t>
            </a:r>
          </a:p>
          <a:p>
            <a:r>
              <a:rPr lang="en-US" dirty="0"/>
              <a:t>Todd King, UCLA</a:t>
            </a:r>
          </a:p>
          <a:p>
            <a:r>
              <a:rPr lang="en-US" dirty="0"/>
              <a:t>Scott </a:t>
            </a:r>
            <a:r>
              <a:rPr lang="en-US" dirty="0" err="1"/>
              <a:t>Boardsen</a:t>
            </a:r>
            <a:r>
              <a:rPr lang="en-US" dirty="0"/>
              <a:t>, UMBC / GSFC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8F2453-BB65-5141-8B58-4C88CA1718C1}"/>
              </a:ext>
            </a:extLst>
          </p:cNvPr>
          <p:cNvSpPr txBox="1"/>
          <p:nvPr/>
        </p:nvSpPr>
        <p:spPr>
          <a:xfrm>
            <a:off x="5252574" y="3429000"/>
            <a:ext cx="6868089" cy="3170099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short welcome and overview of HAPI (why and what) (10 min)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</a:rPr>
              <a:t>quick demo of several HAPI capabilities (10 minutes)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r>
              <a:rPr lang="en-US" dirty="0">
                <a:solidFill>
                  <a:schemeClr val="bg1"/>
                </a:solidFill>
              </a:rPr>
              <a:t>discussion of GitHub HAPI projects and other helpful tools we've made available (10 min)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Q&amp;A – gauging interest level, how to connect?, concerns?, desire for future topics / tutorials?</a:t>
            </a:r>
          </a:p>
          <a:p>
            <a:r>
              <a:rPr lang="en-US" dirty="0">
                <a:solidFill>
                  <a:schemeClr val="bg1"/>
                </a:solidFill>
              </a:rPr>
              <a:t> </a:t>
            </a:r>
          </a:p>
          <a:p>
            <a:endParaRPr lang="en-US" sz="20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407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5C7D-0716-3346-AE30-AFA17D439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366"/>
            <a:ext cx="11277600" cy="762000"/>
          </a:xfrm>
        </p:spPr>
        <p:txBody>
          <a:bodyPr/>
          <a:lstStyle/>
          <a:p>
            <a:r>
              <a:rPr lang="en-US" dirty="0"/>
              <a:t>HAPI:  a RESTful interface with 5 endpoints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22E500-340F-4743-92F4-884099BE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F37-8975-4A74-83A3-0B2F89B8B25E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0B459-DF07-254E-8801-CD1FEE44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E8CE-DF9A-FC4F-88CA-EC326428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EAEAA1-40F7-7542-90F2-8BF5BD265181}"/>
              </a:ext>
            </a:extLst>
          </p:cNvPr>
          <p:cNvSpPr txBox="1">
            <a:spLocks/>
          </p:cNvSpPr>
          <p:nvPr/>
        </p:nvSpPr>
        <p:spPr>
          <a:xfrm>
            <a:off x="362355" y="1181101"/>
            <a:ext cx="8597900" cy="482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93738" marR="0" indent="-246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.AppleSystemUIFont" charset="-120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50938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80000"/>
              <a:buFont typeface="Wingdings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6550" marR="0" indent="-22701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80000"/>
              <a:buFont typeface="Courier New" charset="0"/>
              <a:buChar char="o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63750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chemeClr val="tx1"/>
                </a:solidFill>
              </a:rPr>
              <a:t>All endpoints must be directly below a URL that ends with ‘</a:t>
            </a:r>
            <a:r>
              <a:rPr lang="en-US" b="1" dirty="0" err="1">
                <a:solidFill>
                  <a:schemeClr val="tx1"/>
                </a:solidFill>
                <a:latin typeface="Courier"/>
                <a:cs typeface="Courier"/>
              </a:rPr>
              <a:t>hapi</a:t>
            </a:r>
            <a:r>
              <a:rPr lang="en-US" dirty="0">
                <a:solidFill>
                  <a:schemeClr val="tx1"/>
                </a:solidFill>
              </a:rPr>
              <a:t>’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4F02EAB-38FF-7C4B-965A-8D0C8783D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64133"/>
              </p:ext>
            </p:extLst>
          </p:nvPr>
        </p:nvGraphicFramePr>
        <p:xfrm>
          <a:off x="165370" y="2053607"/>
          <a:ext cx="11858017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6630">
                  <a:extLst>
                    <a:ext uri="{9D8B030D-6E8A-4147-A177-3AD203B41FA5}">
                      <a16:colId xmlns:a16="http://schemas.microsoft.com/office/drawing/2014/main" val="1386185358"/>
                    </a:ext>
                  </a:extLst>
                </a:gridCol>
                <a:gridCol w="2529191">
                  <a:extLst>
                    <a:ext uri="{9D8B030D-6E8A-4147-A177-3AD203B41FA5}">
                      <a16:colId xmlns:a16="http://schemas.microsoft.com/office/drawing/2014/main" val="3708146430"/>
                    </a:ext>
                  </a:extLst>
                </a:gridCol>
                <a:gridCol w="3482503">
                  <a:extLst>
                    <a:ext uri="{9D8B030D-6E8A-4147-A177-3AD203B41FA5}">
                      <a16:colId xmlns:a16="http://schemas.microsoft.com/office/drawing/2014/main" val="874116162"/>
                    </a:ext>
                  </a:extLst>
                </a:gridCol>
                <a:gridCol w="1439693">
                  <a:extLst>
                    <a:ext uri="{9D8B030D-6E8A-4147-A177-3AD203B41FA5}">
                      <a16:colId xmlns:a16="http://schemas.microsoft.com/office/drawing/2014/main" val="1870116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Endpoint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Format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68952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/>
                          <a:cs typeface="Courier"/>
                        </a:rPr>
                        <a:t>http://</a:t>
                      </a:r>
                      <a:r>
                        <a:rPr lang="en-US" sz="1400" dirty="0" err="1">
                          <a:latin typeface="Courier"/>
                          <a:cs typeface="Courier"/>
                        </a:rPr>
                        <a:t>example.com</a:t>
                      </a:r>
                      <a:r>
                        <a:rPr lang="en-US" sz="1400" dirty="0">
                          <a:latin typeface="Courier"/>
                          <a:cs typeface="Courier"/>
                        </a:rPr>
                        <a:t>/</a:t>
                      </a:r>
                      <a:r>
                        <a:rPr lang="en-US" sz="1400" dirty="0" err="1">
                          <a:latin typeface="Courier"/>
                          <a:cs typeface="Courier"/>
                        </a:rPr>
                        <a:t>hapi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/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about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server contact and citation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03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/>
                          <a:cs typeface="Courier"/>
                        </a:rPr>
                        <a:t>http://</a:t>
                      </a:r>
                      <a:r>
                        <a:rPr lang="en-US" sz="1400" dirty="0" err="1">
                          <a:latin typeface="Courier"/>
                          <a:cs typeface="Courier"/>
                        </a:rPr>
                        <a:t>example.com</a:t>
                      </a:r>
                      <a:r>
                        <a:rPr lang="en-US" sz="1400" dirty="0">
                          <a:latin typeface="Courier"/>
                          <a:cs typeface="Courier"/>
                        </a:rPr>
                        <a:t>/</a:t>
                      </a:r>
                      <a:r>
                        <a:rPr lang="en-US" sz="1400" dirty="0" err="1">
                          <a:latin typeface="Courier"/>
                          <a:cs typeface="Courier"/>
                        </a:rPr>
                        <a:t>hapi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/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which options are implemented (which data formats)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94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/>
                          <a:cs typeface="Courier"/>
                        </a:rPr>
                        <a:t>http://</a:t>
                      </a:r>
                      <a:r>
                        <a:rPr lang="en-US" sz="1400" dirty="0" err="1">
                          <a:latin typeface="Courier"/>
                          <a:cs typeface="Courier"/>
                        </a:rPr>
                        <a:t>example.com</a:t>
                      </a:r>
                      <a:r>
                        <a:rPr lang="en-US" sz="1400" dirty="0">
                          <a:latin typeface="Courier"/>
                          <a:cs typeface="Courier"/>
                        </a:rPr>
                        <a:t>/</a:t>
                      </a:r>
                      <a:r>
                        <a:rPr lang="en-US" sz="1400" dirty="0" err="1">
                          <a:latin typeface="Courier"/>
                          <a:cs typeface="Courier"/>
                        </a:rPr>
                        <a:t>hapi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/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catalog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dataset ids and 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187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/>
                          <a:cs typeface="Courier"/>
                        </a:rPr>
                        <a:t>http://</a:t>
                      </a:r>
                      <a:r>
                        <a:rPr lang="en-US" sz="1400" dirty="0" err="1">
                          <a:latin typeface="Courier"/>
                          <a:cs typeface="Courier"/>
                        </a:rPr>
                        <a:t>example.com</a:t>
                      </a:r>
                      <a:r>
                        <a:rPr lang="en-US" sz="1400" dirty="0">
                          <a:latin typeface="Courier"/>
                          <a:cs typeface="Courier"/>
                        </a:rPr>
                        <a:t>/</a:t>
                      </a:r>
                      <a:r>
                        <a:rPr lang="en-US" sz="1400" dirty="0" err="1">
                          <a:latin typeface="Courier"/>
                          <a:cs typeface="Courier"/>
                        </a:rPr>
                        <a:t>hapi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/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header-like metadata with a list of parameters and record structure, units, fill,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06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"/>
                          <a:cs typeface="Courier"/>
                        </a:rPr>
                        <a:t>http://</a:t>
                      </a:r>
                      <a:r>
                        <a:rPr lang="en-US" sz="1400" dirty="0" err="1">
                          <a:latin typeface="Courier"/>
                          <a:cs typeface="Courier"/>
                        </a:rPr>
                        <a:t>example.com</a:t>
                      </a:r>
                      <a:r>
                        <a:rPr lang="en-US" sz="1400" dirty="0">
                          <a:latin typeface="Courier"/>
                          <a:cs typeface="Courier"/>
                        </a:rPr>
                        <a:t>/</a:t>
                      </a:r>
                      <a:r>
                        <a:rPr lang="en-US" sz="1400" dirty="0" err="1">
                          <a:latin typeface="Courier"/>
                          <a:cs typeface="Courier"/>
                        </a:rPr>
                        <a:t>hapi</a:t>
                      </a:r>
                      <a:r>
                        <a:rPr lang="en-US" dirty="0">
                          <a:latin typeface="Courier"/>
                          <a:cs typeface="Courier"/>
                        </a:rPr>
                        <a:t>/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latin typeface="Courier"/>
                          <a:cs typeface="Courier"/>
                        </a:rPr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 id, time range, parameters (optional)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stream of data from requested parameters in given time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CSV (</a:t>
                      </a:r>
                      <a:r>
                        <a:rPr lang="en-US" dirty="0" err="1"/>
                        <a:t>reqd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JSON (opt)</a:t>
                      </a:r>
                    </a:p>
                    <a:p>
                      <a:r>
                        <a:rPr lang="en-US" dirty="0"/>
                        <a:t>binary (opt)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94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67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ADC000-0B91-914E-ABFF-50667E7B6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93BA-93BB-4C90-A497-2C6B96A1F50F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8E5D9A-8932-4440-A5C8-3E7E3A93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E4DE0-7A20-5F4E-B961-BF2D3C37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EDA7DA-75C5-744A-8403-0AEE3676084F}"/>
              </a:ext>
            </a:extLst>
          </p:cNvPr>
          <p:cNvSpPr txBox="1"/>
          <p:nvPr/>
        </p:nvSpPr>
        <p:spPr>
          <a:xfrm>
            <a:off x="2342883" y="912173"/>
            <a:ext cx="8443525" cy="5293757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ourier" pitchFamily="2" charset="0"/>
              </a:rPr>
              <a:t>{</a:t>
            </a:r>
          </a:p>
          <a:p>
            <a:r>
              <a:rPr lang="en-US" sz="1300" dirty="0">
                <a:latin typeface="Courier" pitchFamily="2" charset="0"/>
              </a:rPr>
              <a:t>  "HAPI": "2.0",</a:t>
            </a:r>
          </a:p>
          <a:p>
            <a:r>
              <a:rPr lang="en-US" sz="1300" dirty="0">
                <a:latin typeface="Courier" pitchFamily="2" charset="0"/>
              </a:rPr>
              <a:t>  "status": { "code": 1200, "message": "OK"},</a:t>
            </a:r>
          </a:p>
          <a:p>
            <a:r>
              <a:rPr lang="en-US" sz="1300" dirty="0">
                <a:latin typeface="Courier" pitchFamily="2" charset="0"/>
              </a:rPr>
              <a:t>  "</a:t>
            </a:r>
            <a:r>
              <a:rPr lang="en-US" sz="1300" dirty="0" err="1">
                <a:latin typeface="Courier" pitchFamily="2" charset="0"/>
              </a:rPr>
              <a:t>startDate</a:t>
            </a:r>
            <a:r>
              <a:rPr lang="en-US" sz="1300" dirty="0">
                <a:latin typeface="Courier" pitchFamily="2" charset="0"/>
              </a:rPr>
              <a:t>": "2004-001T00:00:04.734Z",</a:t>
            </a:r>
          </a:p>
          <a:p>
            <a:r>
              <a:rPr lang="en-US" sz="1300" dirty="0">
                <a:latin typeface="Courier" pitchFamily="2" charset="0"/>
              </a:rPr>
              <a:t>  "</a:t>
            </a:r>
            <a:r>
              <a:rPr lang="en-US" sz="1300" dirty="0" err="1">
                <a:latin typeface="Courier" pitchFamily="2" charset="0"/>
              </a:rPr>
              <a:t>stopDate</a:t>
            </a:r>
            <a:r>
              <a:rPr lang="en-US" sz="1300" dirty="0">
                <a:latin typeface="Courier" pitchFamily="2" charset="0"/>
              </a:rPr>
              <a:t>": "2017-258T10:31:10.425Z",</a:t>
            </a:r>
          </a:p>
          <a:p>
            <a:r>
              <a:rPr lang="en-US" sz="1300" dirty="0">
                <a:latin typeface="Courier" pitchFamily="2" charset="0"/>
              </a:rPr>
              <a:t>  "</a:t>
            </a:r>
            <a:r>
              <a:rPr lang="en-US" sz="1300" dirty="0" err="1">
                <a:latin typeface="Courier" pitchFamily="2" charset="0"/>
              </a:rPr>
              <a:t>sampleStartDate</a:t>
            </a:r>
            <a:r>
              <a:rPr lang="en-US" sz="1300" dirty="0">
                <a:latin typeface="Courier" pitchFamily="2" charset="0"/>
              </a:rPr>
              <a:t>": "2004-183T00:00:00.000Z",</a:t>
            </a:r>
          </a:p>
          <a:p>
            <a:r>
              <a:rPr lang="en-US" sz="1300" dirty="0">
                <a:latin typeface="Courier" pitchFamily="2" charset="0"/>
              </a:rPr>
              <a:t>  "</a:t>
            </a:r>
            <a:r>
              <a:rPr lang="en-US" sz="1300" dirty="0" err="1">
                <a:latin typeface="Courier" pitchFamily="2" charset="0"/>
              </a:rPr>
              <a:t>sampleStopDate</a:t>
            </a:r>
            <a:r>
              <a:rPr lang="en-US" sz="1300" dirty="0">
                <a:latin typeface="Courier" pitchFamily="2" charset="0"/>
              </a:rPr>
              <a:t>": "2004-184T00:00:00.000Z",</a:t>
            </a:r>
          </a:p>
          <a:p>
            <a:r>
              <a:rPr lang="en-US" sz="1300" dirty="0">
                <a:latin typeface="Courier" pitchFamily="2" charset="0"/>
              </a:rPr>
              <a:t>  "description": "Cassini magnetometer data as used by the MIMI team",</a:t>
            </a:r>
          </a:p>
          <a:p>
            <a:r>
              <a:rPr lang="en-US" sz="1300" dirty="0">
                <a:latin typeface="Courier" pitchFamily="2" charset="0"/>
              </a:rPr>
              <a:t>  "cadence": "PT5S"</a:t>
            </a:r>
          </a:p>
          <a:p>
            <a:r>
              <a:rPr lang="en-US" sz="1300" dirty="0">
                <a:latin typeface="Courier" pitchFamily="2" charset="0"/>
              </a:rPr>
              <a:t>  "</a:t>
            </a:r>
            <a:r>
              <a:rPr lang="en-US" sz="1300" dirty="0">
                <a:highlight>
                  <a:srgbClr val="FFFF00"/>
                </a:highlight>
                <a:latin typeface="Courier" pitchFamily="2" charset="0"/>
              </a:rPr>
              <a:t>parameters</a:t>
            </a:r>
            <a:r>
              <a:rPr lang="en-US" sz="1300" dirty="0">
                <a:latin typeface="Courier" pitchFamily="2" charset="0"/>
              </a:rPr>
              <a:t>": [</a:t>
            </a:r>
          </a:p>
          <a:p>
            <a:r>
              <a:rPr lang="en-US" sz="1300" dirty="0">
                <a:latin typeface="Courier" pitchFamily="2" charset="0"/>
              </a:rPr>
              <a:t>    { "name": "epoch",</a:t>
            </a:r>
          </a:p>
          <a:p>
            <a:r>
              <a:rPr lang="en-US" sz="1300" dirty="0">
                <a:latin typeface="Courier" pitchFamily="2" charset="0"/>
              </a:rPr>
              <a:t>      "type": "</a:t>
            </a:r>
            <a:r>
              <a:rPr lang="en-US" sz="1300" dirty="0" err="1">
                <a:latin typeface="Courier" pitchFamily="2" charset="0"/>
              </a:rPr>
              <a:t>isotime</a:t>
            </a:r>
            <a:r>
              <a:rPr lang="en-US" sz="1300" dirty="0">
                <a:latin typeface="Courier" pitchFamily="2" charset="0"/>
              </a:rPr>
              <a:t>",</a:t>
            </a:r>
          </a:p>
          <a:p>
            <a:r>
              <a:rPr lang="en-US" sz="1300" dirty="0">
                <a:latin typeface="Courier" pitchFamily="2" charset="0"/>
              </a:rPr>
              <a:t>      "length": 24,</a:t>
            </a:r>
          </a:p>
          <a:p>
            <a:r>
              <a:rPr lang="en-US" sz="1300" dirty="0">
                <a:latin typeface="Courier" pitchFamily="2" charset="0"/>
              </a:rPr>
              <a:t>      "units": "UTC",</a:t>
            </a:r>
          </a:p>
          <a:p>
            <a:r>
              <a:rPr lang="en-US" sz="1300" dirty="0">
                <a:latin typeface="Courier" pitchFamily="2" charset="0"/>
              </a:rPr>
              <a:t>      "fill": null,</a:t>
            </a:r>
          </a:p>
          <a:p>
            <a:r>
              <a:rPr lang="en-US" sz="1300" dirty="0">
                <a:latin typeface="Courier" pitchFamily="2" charset="0"/>
              </a:rPr>
              <a:t>      "description": "time as ISO 8601 UTC string to milliseconds"</a:t>
            </a:r>
          </a:p>
          <a:p>
            <a:r>
              <a:rPr lang="en-US" sz="1300" dirty="0">
                <a:latin typeface="Courier" pitchFamily="2" charset="0"/>
              </a:rPr>
              <a:t>    },</a:t>
            </a:r>
          </a:p>
          <a:p>
            <a:r>
              <a:rPr lang="en-US" sz="1300" dirty="0">
                <a:latin typeface="Courier" pitchFamily="2" charset="0"/>
              </a:rPr>
              <a:t>    { "name": "B_SSO",</a:t>
            </a:r>
          </a:p>
          <a:p>
            <a:r>
              <a:rPr lang="en-US" sz="1300" dirty="0">
                <a:latin typeface="Courier" pitchFamily="2" charset="0"/>
              </a:rPr>
              <a:t>      "type": "double",</a:t>
            </a:r>
          </a:p>
          <a:p>
            <a:r>
              <a:rPr lang="en-US" sz="1300" dirty="0">
                <a:latin typeface="Courier" pitchFamily="2" charset="0"/>
              </a:rPr>
              <a:t>      "units": "</a:t>
            </a:r>
            <a:r>
              <a:rPr lang="en-US" sz="1300" dirty="0" err="1">
                <a:latin typeface="Courier" pitchFamily="2" charset="0"/>
              </a:rPr>
              <a:t>nt</a:t>
            </a:r>
            <a:r>
              <a:rPr lang="en-US" sz="1300" dirty="0">
                <a:latin typeface="Courier" pitchFamily="2" charset="0"/>
              </a:rPr>
              <a:t>",</a:t>
            </a:r>
          </a:p>
          <a:p>
            <a:r>
              <a:rPr lang="en-US" sz="1300" dirty="0">
                <a:latin typeface="Courier" pitchFamily="2" charset="0"/>
              </a:rPr>
              <a:t>      "size": [3],</a:t>
            </a:r>
          </a:p>
          <a:p>
            <a:r>
              <a:rPr lang="en-US" sz="1300" dirty="0">
                <a:latin typeface="Courier" pitchFamily="2" charset="0"/>
              </a:rPr>
              <a:t>      "fill": "-1.0e+38",</a:t>
            </a:r>
          </a:p>
          <a:p>
            <a:r>
              <a:rPr lang="en-US" sz="1300" dirty="0">
                <a:latin typeface="Courier" pitchFamily="2" charset="0"/>
              </a:rPr>
              <a:t>      "description": "magnetic field vector in the SSO frame"</a:t>
            </a:r>
          </a:p>
          <a:p>
            <a:r>
              <a:rPr lang="en-US" sz="1300" dirty="0">
                <a:latin typeface="Courier" pitchFamily="2" charset="0"/>
              </a:rPr>
              <a:t>    }</a:t>
            </a:r>
          </a:p>
          <a:p>
            <a:r>
              <a:rPr lang="en-US" sz="1300" dirty="0">
                <a:latin typeface="Courier" pitchFamily="2" charset="0"/>
              </a:rPr>
              <a:t>  ],</a:t>
            </a:r>
          </a:p>
          <a:p>
            <a:r>
              <a:rPr lang="en-US" sz="1300" dirty="0">
                <a:latin typeface="Courier" pitchFamily="2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DC9105-36BD-454A-B5E4-18085BC148AE}"/>
              </a:ext>
            </a:extLst>
          </p:cNvPr>
          <p:cNvSpPr txBox="1"/>
          <p:nvPr/>
        </p:nvSpPr>
        <p:spPr>
          <a:xfrm>
            <a:off x="2342883" y="217505"/>
            <a:ext cx="4622121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http://</a:t>
            </a:r>
            <a:r>
              <a:rPr lang="en-US" sz="2000" dirty="0" err="1">
                <a:latin typeface="Courier"/>
                <a:cs typeface="Courier"/>
              </a:rPr>
              <a:t>example.com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dirty="0" err="1">
                <a:latin typeface="Courier"/>
                <a:cs typeface="Courier"/>
              </a:rPr>
              <a:t>hapi</a:t>
            </a:r>
            <a:r>
              <a:rPr lang="en-US" sz="2000" dirty="0">
                <a:latin typeface="Courier"/>
                <a:cs typeface="Courier"/>
              </a:rPr>
              <a:t>/</a:t>
            </a:r>
            <a:r>
              <a:rPr lang="en-US" sz="2000" b="1" dirty="0">
                <a:solidFill>
                  <a:srgbClr val="FF0000"/>
                </a:solidFill>
                <a:latin typeface="Courier"/>
                <a:cs typeface="Courier"/>
              </a:rPr>
              <a:t>info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5CFA5-6104-7A4B-8A53-7243D4983D2D}"/>
              </a:ext>
            </a:extLst>
          </p:cNvPr>
          <p:cNvSpPr txBox="1"/>
          <p:nvPr/>
        </p:nvSpPr>
        <p:spPr>
          <a:xfrm>
            <a:off x="525294" y="217505"/>
            <a:ext cx="1210588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Request: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CD56E2-C715-C849-AD20-31F867F51FC3}"/>
              </a:ext>
            </a:extLst>
          </p:cNvPr>
          <p:cNvSpPr txBox="1"/>
          <p:nvPr/>
        </p:nvSpPr>
        <p:spPr>
          <a:xfrm>
            <a:off x="525294" y="912173"/>
            <a:ext cx="1410964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Response:</a:t>
            </a:r>
          </a:p>
        </p:txBody>
      </p:sp>
    </p:spTree>
    <p:extLst>
      <p:ext uri="{BB962C8B-B14F-4D97-AF65-F5344CB8AC3E}">
        <p14:creationId xmlns:p14="http://schemas.microsoft.com/office/powerpoint/2010/main" val="193925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3DA96-ABC9-5E4F-85CD-5740214C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topics today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59673-DEA4-C44E-9BC3-935E02D6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F37-8975-4A74-83A3-0B2F89B8B25E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D0D74-722F-BF4D-943D-C35993CB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1500E-8626-7F47-A3CF-7F14E693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A1F3AA-DA6F-DE40-AB7C-6892C7807691}"/>
              </a:ext>
            </a:extLst>
          </p:cNvPr>
          <p:cNvSpPr txBox="1"/>
          <p:nvPr/>
        </p:nvSpPr>
        <p:spPr>
          <a:xfrm>
            <a:off x="1303506" y="1605064"/>
            <a:ext cx="5324086" cy="1015663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demo of ways to use HAPI to get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overview of HAPI-related efforts on </a:t>
            </a:r>
            <a:r>
              <a:rPr lang="en-US" sz="2000" dirty="0" err="1">
                <a:solidFill>
                  <a:schemeClr val="bg1"/>
                </a:solidFill>
              </a:rPr>
              <a:t>Github</a:t>
            </a:r>
            <a:endParaRPr lang="en-US" sz="20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open-mic Q&amp;A</a:t>
            </a:r>
          </a:p>
        </p:txBody>
      </p:sp>
    </p:spTree>
    <p:extLst>
      <p:ext uri="{BB962C8B-B14F-4D97-AF65-F5344CB8AC3E}">
        <p14:creationId xmlns:p14="http://schemas.microsoft.com/office/powerpoint/2010/main" val="811462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8B0-F07F-7A4D-8FFC-CE563474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HAPI Server Verifier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31617-C47D-2E43-B27C-33C8002C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F37-8975-4A74-83A3-0B2F89B8B25E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D871F1-B37C-E144-A75F-ACBEA9D8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DB796-9DDE-B540-B394-7C6AE39A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EFC23-58FE-CD46-95AB-0EBD22DBD25C}"/>
              </a:ext>
            </a:extLst>
          </p:cNvPr>
          <p:cNvSpPr txBox="1"/>
          <p:nvPr/>
        </p:nvSpPr>
        <p:spPr>
          <a:xfrm>
            <a:off x="1066800" y="3931637"/>
            <a:ext cx="52959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" pitchFamily="2" charset="0"/>
              </a:rPr>
              <a:t>https://</a:t>
            </a:r>
            <a:r>
              <a:rPr lang="en-US" sz="2000" b="1" dirty="0" err="1">
                <a:latin typeface="Courier" pitchFamily="2" charset="0"/>
              </a:rPr>
              <a:t>hapi-server.org</a:t>
            </a:r>
            <a:r>
              <a:rPr lang="en-US" sz="2000" b="1" dirty="0">
                <a:latin typeface="Courier" pitchFamily="2" charset="0"/>
              </a:rPr>
              <a:t>/verify/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CECBB-CE5F-E747-A8B1-955ED2519798}"/>
              </a:ext>
            </a:extLst>
          </p:cNvPr>
          <p:cNvSpPr txBox="1"/>
          <p:nvPr/>
        </p:nvSpPr>
        <p:spPr>
          <a:xfrm>
            <a:off x="600075" y="1247775"/>
            <a:ext cx="9829800" cy="4001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If you implement your own server, how can you test it?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E5E1D-F53F-084F-8CCB-2D3CAF7787C9}"/>
              </a:ext>
            </a:extLst>
          </p:cNvPr>
          <p:cNvSpPr txBox="1"/>
          <p:nvPr/>
        </p:nvSpPr>
        <p:spPr>
          <a:xfrm>
            <a:off x="1428216" y="2526254"/>
            <a:ext cx="523893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https://</a:t>
            </a:r>
            <a:r>
              <a:rPr lang="en-US" sz="2000" dirty="0" err="1">
                <a:solidFill>
                  <a:schemeClr val="bg1"/>
                </a:solidFill>
              </a:rPr>
              <a:t>github.com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 err="1">
                <a:solidFill>
                  <a:schemeClr val="bg1"/>
                </a:solidFill>
              </a:rPr>
              <a:t>hapi</a:t>
            </a:r>
            <a:r>
              <a:rPr lang="en-US" sz="2000" dirty="0">
                <a:solidFill>
                  <a:schemeClr val="bg1"/>
                </a:solidFill>
              </a:rPr>
              <a:t>-server/verifier-</a:t>
            </a:r>
            <a:r>
              <a:rPr lang="en-US" sz="2000" dirty="0" err="1">
                <a:solidFill>
                  <a:schemeClr val="bg1"/>
                </a:solidFill>
              </a:rPr>
              <a:t>nodejs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5CC3FD-5A21-9341-B868-88535100401D}"/>
              </a:ext>
            </a:extLst>
          </p:cNvPr>
          <p:cNvSpPr txBox="1"/>
          <p:nvPr/>
        </p:nvSpPr>
        <p:spPr>
          <a:xfrm>
            <a:off x="1066800" y="1962150"/>
            <a:ext cx="9392315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Github</a:t>
            </a:r>
            <a:r>
              <a:rPr lang="en-US" sz="2000" dirty="0">
                <a:solidFill>
                  <a:schemeClr val="bg1"/>
                </a:solidFill>
              </a:rPr>
              <a:t> project with code to run through a series of tests (that you can run locally).</a:t>
            </a:r>
          </a:p>
        </p:txBody>
      </p:sp>
    </p:spTree>
    <p:extLst>
      <p:ext uri="{BB962C8B-B14F-4D97-AF65-F5344CB8AC3E}">
        <p14:creationId xmlns:p14="http://schemas.microsoft.com/office/powerpoint/2010/main" val="397233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B61F-E632-924A-91C9-69F0D5827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BC2CCE-E43E-8644-85A2-2AD8393A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C7F37-8975-4A74-83A3-0B2F89B8B25E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C448F-D10F-DF4E-8F58-5FDD5B212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EEAA4-8B8F-9C4E-9BAE-A165742C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DB3B33-C552-DE46-A761-C3149FA3A3B8}"/>
              </a:ext>
            </a:extLst>
          </p:cNvPr>
          <p:cNvSpPr txBox="1"/>
          <p:nvPr/>
        </p:nvSpPr>
        <p:spPr>
          <a:xfrm>
            <a:off x="810510" y="1382286"/>
            <a:ext cx="8352946" cy="4401205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Discussion priming topics: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If you want to serve data:</a:t>
            </a:r>
          </a:p>
          <a:p>
            <a:r>
              <a:rPr lang="en-US" sz="2000" dirty="0">
                <a:solidFill>
                  <a:schemeClr val="bg1"/>
                </a:solidFill>
              </a:rPr>
              <a:t>	How do I implement a server?</a:t>
            </a:r>
          </a:p>
          <a:p>
            <a:r>
              <a:rPr lang="en-US" sz="2000" dirty="0">
                <a:solidFill>
                  <a:schemeClr val="bg1"/>
                </a:solidFill>
              </a:rPr>
              <a:t>	Verifying a server?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Doing science analysis:</a:t>
            </a:r>
          </a:p>
          <a:p>
            <a:r>
              <a:rPr lang="en-US" sz="2000" dirty="0">
                <a:solidFill>
                  <a:schemeClr val="bg1"/>
                </a:solidFill>
              </a:rPr>
              <a:t>	what datasets are available now?</a:t>
            </a:r>
          </a:p>
          <a:p>
            <a:r>
              <a:rPr lang="en-US" sz="2000" dirty="0">
                <a:solidFill>
                  <a:schemeClr val="bg1"/>
                </a:solidFill>
              </a:rPr>
              <a:t>	what clients can read form HAPI servers?</a:t>
            </a:r>
          </a:p>
          <a:p>
            <a:r>
              <a:rPr lang="en-US" sz="2000" dirty="0">
                <a:solidFill>
                  <a:schemeClr val="bg1"/>
                </a:solidFill>
              </a:rPr>
              <a:t>	can I write my own client in Python, IDL, </a:t>
            </a:r>
            <a:r>
              <a:rPr lang="en-US" sz="2000" dirty="0" err="1">
                <a:solidFill>
                  <a:schemeClr val="bg1"/>
                </a:solidFill>
              </a:rPr>
              <a:t>Matlab</a:t>
            </a:r>
            <a:r>
              <a:rPr lang="en-US" sz="2000" dirty="0">
                <a:solidFill>
                  <a:schemeClr val="bg1"/>
                </a:solidFill>
              </a:rPr>
              <a:t>, Java, R, etc.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How stable is the spec?  What changes are planned?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How do I get connected or get help?</a:t>
            </a:r>
          </a:p>
        </p:txBody>
      </p:sp>
    </p:spTree>
    <p:extLst>
      <p:ext uri="{BB962C8B-B14F-4D97-AF65-F5344CB8AC3E}">
        <p14:creationId xmlns:p14="http://schemas.microsoft.com/office/powerpoint/2010/main" val="2470170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42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ED9CE-D48D-A64F-B0CD-95DF2E8F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93BA-93BB-4C90-A497-2C6B96A1F50F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439D0-A179-7C40-AFA3-DEDD8C14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1817F-0048-3945-8815-8C782DAC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A83CB5-6199-7244-B485-B11EFC39AE1F}"/>
              </a:ext>
            </a:extLst>
          </p:cNvPr>
          <p:cNvSpPr txBox="1"/>
          <p:nvPr/>
        </p:nvSpPr>
        <p:spPr>
          <a:xfrm>
            <a:off x="674322" y="1507789"/>
            <a:ext cx="4188967" cy="83099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What is HAPI?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ECE0AA-C303-064B-ADF5-4967BCD10E19}"/>
              </a:ext>
            </a:extLst>
          </p:cNvPr>
          <p:cNvSpPr txBox="1"/>
          <p:nvPr/>
        </p:nvSpPr>
        <p:spPr>
          <a:xfrm>
            <a:off x="1578319" y="3167390"/>
            <a:ext cx="9154942" cy="138499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HAPI = Heliophysics Application Programmer’s Interface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A standard interface for serving time series data.</a:t>
            </a:r>
          </a:p>
        </p:txBody>
      </p:sp>
    </p:spTree>
    <p:extLst>
      <p:ext uri="{BB962C8B-B14F-4D97-AF65-F5344CB8AC3E}">
        <p14:creationId xmlns:p14="http://schemas.microsoft.com/office/powerpoint/2010/main" val="9490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ED9CE-D48D-A64F-B0CD-95DF2E8F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93BA-93BB-4C90-A497-2C6B96A1F50F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439D0-A179-7C40-AFA3-DEDD8C14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1817F-0048-3945-8815-8C782DAC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320A9-6221-A34A-80CB-C4B852DE0D7E}"/>
              </a:ext>
            </a:extLst>
          </p:cNvPr>
          <p:cNvSpPr txBox="1"/>
          <p:nvPr/>
        </p:nvSpPr>
        <p:spPr>
          <a:xfrm>
            <a:off x="4445539" y="68091"/>
            <a:ext cx="2853473" cy="58477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NASA Science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DE4F2-B9C4-554D-9493-5DA100E49895}"/>
              </a:ext>
            </a:extLst>
          </p:cNvPr>
          <p:cNvSpPr txBox="1"/>
          <p:nvPr/>
        </p:nvSpPr>
        <p:spPr>
          <a:xfrm>
            <a:off x="2907822" y="1640727"/>
            <a:ext cx="1281120" cy="83099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Earth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Science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3E440-6D4E-B141-B345-0B2825F89412}"/>
              </a:ext>
            </a:extLst>
          </p:cNvPr>
          <p:cNvSpPr txBox="1"/>
          <p:nvPr/>
        </p:nvSpPr>
        <p:spPr>
          <a:xfrm>
            <a:off x="7341791" y="1640727"/>
            <a:ext cx="1486304" cy="83099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Planetary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Science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0BDED-6D51-3640-9D79-7D9462CB25D4}"/>
              </a:ext>
            </a:extLst>
          </p:cNvPr>
          <p:cNvSpPr txBox="1"/>
          <p:nvPr/>
        </p:nvSpPr>
        <p:spPr>
          <a:xfrm>
            <a:off x="4807412" y="1640727"/>
            <a:ext cx="1915909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Heliophysics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9731BD-4653-864B-A5BC-C59683F60285}"/>
              </a:ext>
            </a:extLst>
          </p:cNvPr>
          <p:cNvSpPr txBox="1"/>
          <p:nvPr/>
        </p:nvSpPr>
        <p:spPr>
          <a:xfrm>
            <a:off x="359015" y="1640727"/>
            <a:ext cx="1930337" cy="4616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Astrophysics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5E721-CED5-0A47-8064-93596BC487BD}"/>
              </a:ext>
            </a:extLst>
          </p:cNvPr>
          <p:cNvSpPr txBox="1"/>
          <p:nvPr/>
        </p:nvSpPr>
        <p:spPr>
          <a:xfrm>
            <a:off x="9446566" y="1640727"/>
            <a:ext cx="2513829" cy="83099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Biological and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</a:rPr>
              <a:t>Physical Science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DC08B4-2634-9E43-9647-149D21D67134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1324184" y="778208"/>
            <a:ext cx="4548091" cy="862519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DA9497-852F-3043-9A32-5C4814DF8A4C}"/>
              </a:ext>
            </a:extLst>
          </p:cNvPr>
          <p:cNvCxnSpPr>
            <a:endCxn id="6" idx="0"/>
          </p:cNvCxnSpPr>
          <p:nvPr/>
        </p:nvCxnSpPr>
        <p:spPr>
          <a:xfrm flipH="1">
            <a:off x="3548382" y="778208"/>
            <a:ext cx="2323893" cy="862519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4350D8-F2AC-DA46-BEC2-AD5DE4F5A0CC}"/>
              </a:ext>
            </a:extLst>
          </p:cNvPr>
          <p:cNvCxnSpPr>
            <a:endCxn id="8" idx="0"/>
          </p:cNvCxnSpPr>
          <p:nvPr/>
        </p:nvCxnSpPr>
        <p:spPr>
          <a:xfrm flipH="1">
            <a:off x="5765367" y="778208"/>
            <a:ext cx="106908" cy="862519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E5409D-C413-764B-ACEA-38918613AEB8}"/>
              </a:ext>
            </a:extLst>
          </p:cNvPr>
          <p:cNvCxnSpPr>
            <a:endCxn id="7" idx="0"/>
          </p:cNvCxnSpPr>
          <p:nvPr/>
        </p:nvCxnSpPr>
        <p:spPr>
          <a:xfrm>
            <a:off x="5872275" y="778208"/>
            <a:ext cx="2212668" cy="862519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A82949-7199-6344-B696-1A5C80AC248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872275" y="778208"/>
            <a:ext cx="4831206" cy="862519"/>
          </a:xfrm>
          <a:prstGeom prst="line">
            <a:avLst/>
          </a:prstGeom>
          <a:ln w="28575"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D484A75C-1732-F747-9477-955727F7C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723411"/>
              </p:ext>
            </p:extLst>
          </p:nvPr>
        </p:nvGraphicFramePr>
        <p:xfrm>
          <a:off x="6978609" y="4846614"/>
          <a:ext cx="4023360" cy="1625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35">
                  <a:extLst>
                    <a:ext uri="{9D8B030D-6E8A-4147-A177-3AD203B41FA5}">
                      <a16:colId xmlns:a16="http://schemas.microsoft.com/office/drawing/2014/main" val="2785922099"/>
                    </a:ext>
                  </a:extLst>
                </a:gridCol>
                <a:gridCol w="552379">
                  <a:extLst>
                    <a:ext uri="{9D8B030D-6E8A-4147-A177-3AD203B41FA5}">
                      <a16:colId xmlns:a16="http://schemas.microsoft.com/office/drawing/2014/main" val="1422806887"/>
                    </a:ext>
                  </a:extLst>
                </a:gridCol>
                <a:gridCol w="658154">
                  <a:extLst>
                    <a:ext uri="{9D8B030D-6E8A-4147-A177-3AD203B41FA5}">
                      <a16:colId xmlns:a16="http://schemas.microsoft.com/office/drawing/2014/main" val="3263932589"/>
                    </a:ext>
                  </a:extLst>
                </a:gridCol>
                <a:gridCol w="787435">
                  <a:extLst>
                    <a:ext uri="{9D8B030D-6E8A-4147-A177-3AD203B41FA5}">
                      <a16:colId xmlns:a16="http://schemas.microsoft.com/office/drawing/2014/main" val="2191359726"/>
                    </a:ext>
                  </a:extLst>
                </a:gridCol>
                <a:gridCol w="1237957">
                  <a:extLst>
                    <a:ext uri="{9D8B030D-6E8A-4147-A177-3AD203B41FA5}">
                      <a16:colId xmlns:a16="http://schemas.microsoft.com/office/drawing/2014/main" val="1818142451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Time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data1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scalar2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>
                          <a:effectLst/>
                        </a:rPr>
                        <a:t>array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 dirty="0" err="1">
                          <a:effectLst/>
                        </a:rPr>
                        <a:t>multiDimArray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80251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a0[11]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m0[3,8]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077598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a1[11]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m1[3,8]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85198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a2[11]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m2[3,8]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468628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a3[11]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m3[3,8]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81069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a4[11]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m4[3,8]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16365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a5[11]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m5[3,8]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9617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a6[11]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m6[3,8]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3501863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06BFEEAD-21DA-B54A-B024-3D163A03283C}"/>
              </a:ext>
            </a:extLst>
          </p:cNvPr>
          <p:cNvGrpSpPr/>
          <p:nvPr/>
        </p:nvGrpSpPr>
        <p:grpSpPr>
          <a:xfrm>
            <a:off x="478042" y="2102392"/>
            <a:ext cx="11092744" cy="2812360"/>
            <a:chOff x="478042" y="2102392"/>
            <a:chExt cx="11092744" cy="281236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BE8B41-00C3-CA49-A4D5-D0259317405F}"/>
                </a:ext>
              </a:extLst>
            </p:cNvPr>
            <p:cNvSpPr txBox="1"/>
            <p:nvPr/>
          </p:nvSpPr>
          <p:spPr>
            <a:xfrm>
              <a:off x="478042" y="3842016"/>
              <a:ext cx="2648482" cy="76944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Solar Physics</a:t>
              </a:r>
            </a:p>
            <a:p>
              <a:pPr algn="ctr"/>
              <a:r>
                <a:rPr lang="en-US" sz="2000" i="1" dirty="0">
                  <a:solidFill>
                    <a:schemeClr val="bg1"/>
                  </a:solidFill>
                </a:rPr>
                <a:t>data is mostly images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3CDB1D4-6516-264E-8542-3AC084EEB03D}"/>
                </a:ext>
              </a:extLst>
            </p:cNvPr>
            <p:cNvSpPr txBox="1"/>
            <p:nvPr/>
          </p:nvSpPr>
          <p:spPr>
            <a:xfrm>
              <a:off x="6094608" y="3899883"/>
              <a:ext cx="5476178" cy="76944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Magnetospheric / </a:t>
              </a:r>
              <a:r>
                <a:rPr lang="en-US" sz="2400" dirty="0" err="1">
                  <a:solidFill>
                    <a:schemeClr val="bg1"/>
                  </a:solidFill>
                </a:rPr>
                <a:t>Heliospheric</a:t>
              </a:r>
              <a:r>
                <a:rPr lang="en-US" sz="2400" dirty="0">
                  <a:solidFill>
                    <a:schemeClr val="bg1"/>
                  </a:solidFill>
                </a:rPr>
                <a:t> Physics</a:t>
              </a:r>
            </a:p>
            <a:p>
              <a:pPr algn="ctr"/>
              <a:r>
                <a:rPr lang="en-US" sz="2000" i="1" dirty="0">
                  <a:solidFill>
                    <a:schemeClr val="bg1"/>
                  </a:solidFill>
                </a:rPr>
                <a:t>data is mostly </a:t>
              </a:r>
              <a:r>
                <a:rPr lang="en-US" sz="2000" b="1" i="1" dirty="0">
                  <a:solidFill>
                    <a:schemeClr val="bg1"/>
                  </a:solidFill>
                </a:rPr>
                <a:t>time series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2388ED0-7025-C24B-8604-48AE35BEECBC}"/>
                </a:ext>
              </a:extLst>
            </p:cNvPr>
            <p:cNvCxnSpPr>
              <a:stCxn id="8" idx="2"/>
              <a:endCxn id="23" idx="0"/>
            </p:cNvCxnSpPr>
            <p:nvPr/>
          </p:nvCxnSpPr>
          <p:spPr>
            <a:xfrm flipH="1">
              <a:off x="1802283" y="2102392"/>
              <a:ext cx="3963084" cy="1739624"/>
            </a:xfrm>
            <a:prstGeom prst="line">
              <a:avLst/>
            </a:prstGeom>
            <a:ln w="28575">
              <a:solidFill>
                <a:schemeClr val="accent2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A62AE3-482F-2D4B-B1D4-552A5490A063}"/>
                </a:ext>
              </a:extLst>
            </p:cNvPr>
            <p:cNvCxnSpPr>
              <a:stCxn id="8" idx="2"/>
              <a:endCxn id="24" idx="0"/>
            </p:cNvCxnSpPr>
            <p:nvPr/>
          </p:nvCxnSpPr>
          <p:spPr>
            <a:xfrm>
              <a:off x="5765367" y="2102392"/>
              <a:ext cx="3067330" cy="1797491"/>
            </a:xfrm>
            <a:prstGeom prst="line">
              <a:avLst/>
            </a:prstGeom>
            <a:ln w="28575">
              <a:solidFill>
                <a:schemeClr val="accent2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1A44B2C-D32E-7849-8E7D-ED771AD1D8EF}"/>
                </a:ext>
              </a:extLst>
            </p:cNvPr>
            <p:cNvGrpSpPr/>
            <p:nvPr/>
          </p:nvGrpSpPr>
          <p:grpSpPr>
            <a:xfrm>
              <a:off x="8726311" y="3127022"/>
              <a:ext cx="2212610" cy="714994"/>
              <a:chOff x="8726311" y="3127022"/>
              <a:chExt cx="2212610" cy="714994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88A9E23-251D-3145-8868-B202600BC9C7}"/>
                  </a:ext>
                </a:extLst>
              </p:cNvPr>
              <p:cNvSpPr txBox="1"/>
              <p:nvPr/>
            </p:nvSpPr>
            <p:spPr>
              <a:xfrm>
                <a:off x="8726311" y="3127022"/>
                <a:ext cx="1693092" cy="4001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you are here:</a:t>
                </a:r>
              </a:p>
            </p:txBody>
          </p:sp>
          <p:sp>
            <p:nvSpPr>
              <p:cNvPr id="33" name="Bent Arrow 32">
                <a:extLst>
                  <a:ext uri="{FF2B5EF4-FFF2-40B4-BE49-F238E27FC236}">
                    <a16:creationId xmlns:a16="http://schemas.microsoft.com/office/drawing/2014/main" id="{2B3D2D46-9BEC-DE41-BACE-F8E1C4E42A09}"/>
                  </a:ext>
                </a:extLst>
              </p:cNvPr>
              <p:cNvSpPr/>
              <p:nvPr/>
            </p:nvSpPr>
            <p:spPr>
              <a:xfrm rot="5400000">
                <a:off x="10426902" y="3329997"/>
                <a:ext cx="553155" cy="470883"/>
              </a:xfrm>
              <a:prstGeom prst="ben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endParaRPr lang="en-US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55CFA5F-0792-C442-B4F2-750ECC79825F}"/>
                </a:ext>
              </a:extLst>
            </p:cNvPr>
            <p:cNvSpPr txBox="1"/>
            <p:nvPr/>
          </p:nvSpPr>
          <p:spPr>
            <a:xfrm>
              <a:off x="3915879" y="3837534"/>
              <a:ext cx="1588897" cy="107721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Aeronomy</a:t>
              </a:r>
            </a:p>
            <a:p>
              <a:r>
                <a:rPr lang="en-US" sz="2000" i="1" dirty="0">
                  <a:solidFill>
                    <a:schemeClr val="bg1"/>
                  </a:solidFill>
                </a:rPr>
                <a:t>images and</a:t>
              </a:r>
            </a:p>
            <a:p>
              <a:r>
                <a:rPr lang="en-US" sz="2000" i="1" dirty="0">
                  <a:solidFill>
                    <a:schemeClr val="bg1"/>
                  </a:solidFill>
                </a:rPr>
                <a:t>time series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AB68C-BC27-754A-9CF3-C93E911D07FB}"/>
                </a:ext>
              </a:extLst>
            </p:cNvPr>
            <p:cNvCxnSpPr>
              <a:cxnSpLocks/>
              <a:stCxn id="8" idx="2"/>
              <a:endCxn id="36" idx="0"/>
            </p:cNvCxnSpPr>
            <p:nvPr/>
          </p:nvCxnSpPr>
          <p:spPr>
            <a:xfrm flipH="1">
              <a:off x="4710328" y="2102392"/>
              <a:ext cx="1055039" cy="1735142"/>
            </a:xfrm>
            <a:prstGeom prst="line">
              <a:avLst/>
            </a:prstGeom>
            <a:ln w="28575">
              <a:solidFill>
                <a:schemeClr val="accent2">
                  <a:lumMod val="20000"/>
                  <a:lumOff val="8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2E24D7A-A955-304A-90DC-5E2C7FAEA7EC}"/>
              </a:ext>
            </a:extLst>
          </p:cNvPr>
          <p:cNvSpPr txBox="1"/>
          <p:nvPr/>
        </p:nvSpPr>
        <p:spPr>
          <a:xfrm>
            <a:off x="3282532" y="5207826"/>
            <a:ext cx="1266693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and here:</a:t>
            </a:r>
          </a:p>
        </p:txBody>
      </p:sp>
      <p:sp>
        <p:nvSpPr>
          <p:cNvPr id="29" name="Bent Arrow 28">
            <a:extLst>
              <a:ext uri="{FF2B5EF4-FFF2-40B4-BE49-F238E27FC236}">
                <a16:creationId xmlns:a16="http://schemas.microsoft.com/office/drawing/2014/main" id="{2E215B9C-4371-A94C-AB98-F69D8BD08226}"/>
              </a:ext>
            </a:extLst>
          </p:cNvPr>
          <p:cNvSpPr/>
          <p:nvPr/>
        </p:nvSpPr>
        <p:spPr>
          <a:xfrm rot="5400000" flipH="1">
            <a:off x="4445539" y="4981831"/>
            <a:ext cx="553155" cy="470883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18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ED9CE-D48D-A64F-B0CD-95DF2E8F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93BA-93BB-4C90-A497-2C6B96A1F50F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439D0-A179-7C40-AFA3-DEDD8C14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1817F-0048-3945-8815-8C782DAC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76AD4-BC40-4440-BA60-41C0753AA1B4}"/>
              </a:ext>
            </a:extLst>
          </p:cNvPr>
          <p:cNvSpPr txBox="1"/>
          <p:nvPr/>
        </p:nvSpPr>
        <p:spPr>
          <a:xfrm>
            <a:off x="657762" y="643478"/>
            <a:ext cx="10957064" cy="3970318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HOWEVER!!     HAPI is not really Heliophysics-specific!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One possible discipline detail is the way HAPI represents time.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ISO8601 string values: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	2021-351T14:35:00.000Z     		Day-of-year  -- or --</a:t>
            </a:r>
          </a:p>
          <a:p>
            <a:r>
              <a:rPr lang="en-US" sz="2800" dirty="0">
                <a:solidFill>
                  <a:schemeClr val="bg1"/>
                </a:solidFill>
              </a:rPr>
              <a:t>	2021-12-16T14:35:00.000Z		</a:t>
            </a:r>
            <a:r>
              <a:rPr lang="en-US" sz="2800" dirty="0" err="1">
                <a:solidFill>
                  <a:schemeClr val="bg1"/>
                </a:solidFill>
              </a:rPr>
              <a:t>Yr</a:t>
            </a:r>
            <a:r>
              <a:rPr lang="en-US" sz="2800" dirty="0">
                <a:solidFill>
                  <a:schemeClr val="bg1"/>
                </a:solidFill>
              </a:rPr>
              <a:t>-Mon-Day both allowed</a:t>
            </a:r>
          </a:p>
          <a:p>
            <a:r>
              <a:rPr lang="en-US" sz="28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8058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ED9CE-D48D-A64F-B0CD-95DF2E8F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93BA-93BB-4C90-A497-2C6B96A1F50F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439D0-A179-7C40-AFA3-DEDD8C14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1817F-0048-3945-8815-8C782DAC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B24B8F0-9FFC-0C42-B852-D3E2C714476F}"/>
              </a:ext>
            </a:extLst>
          </p:cNvPr>
          <p:cNvGrpSpPr/>
          <p:nvPr/>
        </p:nvGrpSpPr>
        <p:grpSpPr>
          <a:xfrm>
            <a:off x="3018367" y="4037195"/>
            <a:ext cx="8301142" cy="1263795"/>
            <a:chOff x="3018367" y="4037195"/>
            <a:chExt cx="8301142" cy="126379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28ACB0-9CAA-A04C-948F-B0259D96F8B4}"/>
                </a:ext>
              </a:extLst>
            </p:cNvPr>
            <p:cNvSpPr/>
            <p:nvPr/>
          </p:nvSpPr>
          <p:spPr>
            <a:xfrm>
              <a:off x="3351427" y="4708138"/>
              <a:ext cx="815412" cy="5928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" tIns="45720" rIns="27432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Web</a:t>
              </a:r>
            </a:p>
            <a:p>
              <a:pPr algn="ctr"/>
              <a:r>
                <a:rPr lang="en-US" sz="1500" dirty="0">
                  <a:solidFill>
                    <a:schemeClr val="tx1"/>
                  </a:solidFill>
                </a:rPr>
                <a:t>Service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6C859A5-1F2B-7644-88DC-8817FAF2EC26}"/>
                </a:ext>
              </a:extLst>
            </p:cNvPr>
            <p:cNvSpPr/>
            <p:nvPr/>
          </p:nvSpPr>
          <p:spPr>
            <a:xfrm>
              <a:off x="5919245" y="4554323"/>
              <a:ext cx="815412" cy="59285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" tIns="45720" rIns="27432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 err="1">
                  <a:solidFill>
                    <a:schemeClr val="bg1"/>
                  </a:solidFill>
                </a:rPr>
                <a:t>LaTiS</a:t>
              </a:r>
              <a:endParaRPr lang="en-US" sz="1500" dirty="0">
                <a:solidFill>
                  <a:schemeClr val="bg1"/>
                </a:solidFill>
              </a:endParaRPr>
            </a:p>
            <a:p>
              <a:pPr algn="ctr"/>
              <a:r>
                <a:rPr lang="en-US" sz="1500" dirty="0">
                  <a:solidFill>
                    <a:schemeClr val="bg1"/>
                  </a:solidFill>
                </a:rPr>
                <a:t>Service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07E442-6F2B-474C-AC18-96EB1AA7B14B}"/>
                </a:ext>
              </a:extLst>
            </p:cNvPr>
            <p:cNvSpPr/>
            <p:nvPr/>
          </p:nvSpPr>
          <p:spPr>
            <a:xfrm>
              <a:off x="7810353" y="4548489"/>
              <a:ext cx="815412" cy="59285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" tIns="45720" rIns="27432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</a:rPr>
                <a:t>das2</a:t>
              </a:r>
            </a:p>
            <a:p>
              <a:pPr algn="ctr"/>
              <a:r>
                <a:rPr lang="en-US" sz="1500" dirty="0">
                  <a:solidFill>
                    <a:schemeClr val="bg1"/>
                  </a:solidFill>
                </a:rPr>
                <a:t>Service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738E54-3CA0-1B4C-8950-2CE06ACCE55E}"/>
                </a:ext>
              </a:extLst>
            </p:cNvPr>
            <p:cNvSpPr/>
            <p:nvPr/>
          </p:nvSpPr>
          <p:spPr>
            <a:xfrm>
              <a:off x="9551217" y="4646474"/>
              <a:ext cx="815412" cy="59285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" tIns="45720" rIns="27432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500" dirty="0">
                  <a:solidFill>
                    <a:schemeClr val="bg1"/>
                  </a:solidFill>
                </a:rPr>
                <a:t>File</a:t>
              </a:r>
            </a:p>
            <a:p>
              <a:pPr algn="ctr"/>
              <a:r>
                <a:rPr lang="en-US" sz="1500" dirty="0">
                  <a:solidFill>
                    <a:schemeClr val="bg1"/>
                  </a:solidFill>
                </a:rPr>
                <a:t>Service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EEE699-2F1C-FE45-B768-6748C9F792E7}"/>
                </a:ext>
              </a:extLst>
            </p:cNvPr>
            <p:cNvCxnSpPr/>
            <p:nvPr/>
          </p:nvCxnSpPr>
          <p:spPr>
            <a:xfrm>
              <a:off x="3018367" y="4037195"/>
              <a:ext cx="8168990" cy="0"/>
            </a:xfrm>
            <a:prstGeom prst="line">
              <a:avLst/>
            </a:prstGeom>
            <a:ln w="25400">
              <a:solidFill>
                <a:schemeClr val="accent2">
                  <a:lumMod val="20000"/>
                  <a:lumOff val="8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BDD4E67-745B-A142-9571-1CE6D0079C60}"/>
                </a:ext>
              </a:extLst>
            </p:cNvPr>
            <p:cNvSpPr txBox="1"/>
            <p:nvPr/>
          </p:nvSpPr>
          <p:spPr>
            <a:xfrm>
              <a:off x="10192277" y="4047008"/>
              <a:ext cx="1127232" cy="3231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server side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5973A3B-F40D-5C44-AB62-E6550FF9ED85}"/>
              </a:ext>
            </a:extLst>
          </p:cNvPr>
          <p:cNvSpPr txBox="1"/>
          <p:nvPr/>
        </p:nvSpPr>
        <p:spPr>
          <a:xfrm>
            <a:off x="2220221" y="559274"/>
            <a:ext cx="7972054" cy="1077218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When data centers use a custom interface,</a:t>
            </a:r>
          </a:p>
          <a:p>
            <a:r>
              <a:rPr lang="en-US" sz="3200" dirty="0">
                <a:solidFill>
                  <a:schemeClr val="bg1"/>
                </a:solidFill>
              </a:rPr>
              <a:t>interoperability is harder.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46309DA-8AB2-B24D-913D-2DC0CFADAAA8}"/>
              </a:ext>
            </a:extLst>
          </p:cNvPr>
          <p:cNvGrpSpPr/>
          <p:nvPr/>
        </p:nvGrpSpPr>
        <p:grpSpPr>
          <a:xfrm>
            <a:off x="318071" y="5180195"/>
            <a:ext cx="10305296" cy="880348"/>
            <a:chOff x="318071" y="5180195"/>
            <a:chExt cx="10305296" cy="88034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9A2B2A1-DB2A-EC4D-B9BE-4E11CCE2CD34}"/>
                </a:ext>
              </a:extLst>
            </p:cNvPr>
            <p:cNvSpPr/>
            <p:nvPr/>
          </p:nvSpPr>
          <p:spPr>
            <a:xfrm>
              <a:off x="3272295" y="5180195"/>
              <a:ext cx="1284120" cy="79756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GSFC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8CCE11-56D2-4048-B0D4-7F95B8785269}"/>
                </a:ext>
              </a:extLst>
            </p:cNvPr>
            <p:cNvSpPr/>
            <p:nvPr/>
          </p:nvSpPr>
          <p:spPr>
            <a:xfrm>
              <a:off x="5697031" y="5186029"/>
              <a:ext cx="1215156" cy="87451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LASP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8E82C4C-B219-7B45-9775-EE8D34505AB2}"/>
                </a:ext>
              </a:extLst>
            </p:cNvPr>
            <p:cNvSpPr/>
            <p:nvPr/>
          </p:nvSpPr>
          <p:spPr>
            <a:xfrm>
              <a:off x="7496699" y="5180195"/>
              <a:ext cx="1386528" cy="88034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Univ. of Iowa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AAA1491-C155-BD4A-ADB9-39D3D3615C8B}"/>
                </a:ext>
              </a:extLst>
            </p:cNvPr>
            <p:cNvSpPr/>
            <p:nvPr/>
          </p:nvSpPr>
          <p:spPr>
            <a:xfrm>
              <a:off x="9408211" y="5180195"/>
              <a:ext cx="1215156" cy="87451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PDS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at UCLA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514BAF-E776-6B40-8F38-197019DFF6ED}"/>
                </a:ext>
              </a:extLst>
            </p:cNvPr>
            <p:cNvSpPr txBox="1"/>
            <p:nvPr/>
          </p:nvSpPr>
          <p:spPr>
            <a:xfrm>
              <a:off x="318071" y="5300990"/>
              <a:ext cx="2449710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chemeClr val="bg1"/>
                  </a:solidFill>
                </a:rPr>
                <a:t>various Heliophysics and</a:t>
              </a:r>
            </a:p>
            <a:p>
              <a:r>
                <a:rPr lang="en-US" sz="1600" i="1" dirty="0">
                  <a:solidFill>
                    <a:schemeClr val="bg1"/>
                  </a:solidFill>
                </a:rPr>
                <a:t>planetary data centers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431B52F-CD5D-DC48-957D-6B6863639B4F}"/>
              </a:ext>
            </a:extLst>
          </p:cNvPr>
          <p:cNvGrpSpPr/>
          <p:nvPr/>
        </p:nvGrpSpPr>
        <p:grpSpPr>
          <a:xfrm>
            <a:off x="102968" y="2531146"/>
            <a:ext cx="11376031" cy="2077550"/>
            <a:chOff x="102968" y="2531146"/>
            <a:chExt cx="11376031" cy="207755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F8ED2B-46AC-9347-98FB-50E382888ACE}"/>
                </a:ext>
              </a:extLst>
            </p:cNvPr>
            <p:cNvSpPr txBox="1"/>
            <p:nvPr/>
          </p:nvSpPr>
          <p:spPr>
            <a:xfrm>
              <a:off x="10201552" y="3651382"/>
              <a:ext cx="1042273" cy="32316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</a:rPr>
                <a:t>client side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85EECD3-241F-4248-897D-0E117ACC5376}"/>
                </a:ext>
              </a:extLst>
            </p:cNvPr>
            <p:cNvSpPr/>
            <p:nvPr/>
          </p:nvSpPr>
          <p:spPr>
            <a:xfrm>
              <a:off x="3022177" y="2531146"/>
              <a:ext cx="1796906" cy="706703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" tIns="45720" rIns="27432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Software 1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A80845A-DBC9-E842-B769-26E9C22D9A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91741" y="3504006"/>
              <a:ext cx="186984" cy="1104690"/>
            </a:xfrm>
            <a:prstGeom prst="straightConnector1">
              <a:avLst/>
            </a:prstGeom>
            <a:ln w="12700">
              <a:solidFill>
                <a:schemeClr val="accent2">
                  <a:lumMod val="20000"/>
                  <a:lumOff val="8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5C162E4-D8EA-7941-AEC8-4841B52AEF10}"/>
                </a:ext>
              </a:extLst>
            </p:cNvPr>
            <p:cNvCxnSpPr>
              <a:cxnSpLocks/>
            </p:cNvCxnSpPr>
            <p:nvPr/>
          </p:nvCxnSpPr>
          <p:spPr>
            <a:xfrm>
              <a:off x="6231395" y="3376150"/>
              <a:ext cx="56218" cy="1073069"/>
            </a:xfrm>
            <a:prstGeom prst="straightConnector1">
              <a:avLst/>
            </a:prstGeom>
            <a:ln w="12700">
              <a:solidFill>
                <a:schemeClr val="accent2">
                  <a:lumMod val="20000"/>
                  <a:lumOff val="8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C1DA183-6E76-C641-9C38-714FF604CF3D}"/>
                </a:ext>
              </a:extLst>
            </p:cNvPr>
            <p:cNvCxnSpPr>
              <a:cxnSpLocks/>
            </p:cNvCxnSpPr>
            <p:nvPr/>
          </p:nvCxnSpPr>
          <p:spPr>
            <a:xfrm>
              <a:off x="7967315" y="3399058"/>
              <a:ext cx="110826" cy="1050161"/>
            </a:xfrm>
            <a:prstGeom prst="straightConnector1">
              <a:avLst/>
            </a:prstGeom>
            <a:ln w="12700">
              <a:solidFill>
                <a:schemeClr val="accent2">
                  <a:lumMod val="20000"/>
                  <a:lumOff val="8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A7125B5-F788-2B4F-B7B0-03058DDECB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12846" y="3399058"/>
              <a:ext cx="279431" cy="1149431"/>
            </a:xfrm>
            <a:prstGeom prst="straightConnector1">
              <a:avLst/>
            </a:prstGeom>
            <a:ln w="12700">
              <a:solidFill>
                <a:schemeClr val="accent2">
                  <a:lumMod val="20000"/>
                  <a:lumOff val="8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C901C5C-5CDD-E14B-A0FE-7D51C04E0915}"/>
                </a:ext>
              </a:extLst>
            </p:cNvPr>
            <p:cNvSpPr/>
            <p:nvPr/>
          </p:nvSpPr>
          <p:spPr>
            <a:xfrm>
              <a:off x="5033230" y="2540305"/>
              <a:ext cx="1796906" cy="70670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" tIns="45720" rIns="27432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Software 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19AF85D-C155-7048-BC6E-D7014AC2F47E}"/>
                </a:ext>
              </a:extLst>
            </p:cNvPr>
            <p:cNvSpPr/>
            <p:nvPr/>
          </p:nvSpPr>
          <p:spPr>
            <a:xfrm>
              <a:off x="7250374" y="2560231"/>
              <a:ext cx="1796905" cy="70670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" tIns="45720" rIns="27432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Software 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88B3FA6-A7B8-3A46-8884-E31EFE64A74C}"/>
                </a:ext>
              </a:extLst>
            </p:cNvPr>
            <p:cNvSpPr/>
            <p:nvPr/>
          </p:nvSpPr>
          <p:spPr>
            <a:xfrm>
              <a:off x="9551217" y="2557438"/>
              <a:ext cx="1927782" cy="70670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accent2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7432" tIns="45720" rIns="27432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Software 4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238CAAA-3254-6945-976B-7FFF4349968F}"/>
                </a:ext>
              </a:extLst>
            </p:cNvPr>
            <p:cNvSpPr txBox="1"/>
            <p:nvPr/>
          </p:nvSpPr>
          <p:spPr>
            <a:xfrm>
              <a:off x="102968" y="2533884"/>
              <a:ext cx="2640466" cy="58477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chemeClr val="bg1"/>
                  </a:solidFill>
                </a:rPr>
                <a:t>unique code needed</a:t>
              </a:r>
            </a:p>
            <a:p>
              <a:r>
                <a:rPr lang="en-US" sz="1600" i="1" dirty="0">
                  <a:solidFill>
                    <a:schemeClr val="bg1"/>
                  </a:solidFill>
                </a:rPr>
                <a:t>to read from each interface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586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ED9CE-D48D-A64F-B0CD-95DF2E8F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93BA-93BB-4C90-A497-2C6B96A1F50F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439D0-A179-7C40-AFA3-DEDD8C14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1817F-0048-3945-8815-8C782DAC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A2B2A1-DB2A-EC4D-B9BE-4E11CCE2CD34}"/>
              </a:ext>
            </a:extLst>
          </p:cNvPr>
          <p:cNvSpPr/>
          <p:nvPr/>
        </p:nvSpPr>
        <p:spPr>
          <a:xfrm>
            <a:off x="1511228" y="5180195"/>
            <a:ext cx="1284120" cy="797561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GSFC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28ACB0-9CAA-A04C-948F-B0259D96F8B4}"/>
              </a:ext>
            </a:extLst>
          </p:cNvPr>
          <p:cNvSpPr/>
          <p:nvPr/>
        </p:nvSpPr>
        <p:spPr>
          <a:xfrm>
            <a:off x="1590360" y="4708138"/>
            <a:ext cx="815412" cy="5928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45720" rIns="27432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sz="1500" dirty="0">
                <a:solidFill>
                  <a:schemeClr val="tx1"/>
                </a:solidFill>
              </a:rPr>
              <a:t>Service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8CCE11-56D2-4048-B0D4-7F95B8785269}"/>
              </a:ext>
            </a:extLst>
          </p:cNvPr>
          <p:cNvSpPr/>
          <p:nvPr/>
        </p:nvSpPr>
        <p:spPr>
          <a:xfrm>
            <a:off x="3935964" y="5186029"/>
            <a:ext cx="1215156" cy="87451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LASP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C859A5-1F2B-7644-88DC-8817FAF2EC26}"/>
              </a:ext>
            </a:extLst>
          </p:cNvPr>
          <p:cNvSpPr/>
          <p:nvPr/>
        </p:nvSpPr>
        <p:spPr>
          <a:xfrm>
            <a:off x="4158178" y="4554323"/>
            <a:ext cx="815412" cy="5928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45720" rIns="27432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 err="1">
                <a:solidFill>
                  <a:schemeClr val="bg1"/>
                </a:solidFill>
              </a:rPr>
              <a:t>LaTiS</a:t>
            </a:r>
            <a:endParaRPr lang="en-US" sz="1500" dirty="0">
              <a:solidFill>
                <a:schemeClr val="bg1"/>
              </a:solidFill>
            </a:endParaRP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8E82C4C-B219-7B45-9775-EE8D34505AB2}"/>
              </a:ext>
            </a:extLst>
          </p:cNvPr>
          <p:cNvSpPr/>
          <p:nvPr/>
        </p:nvSpPr>
        <p:spPr>
          <a:xfrm>
            <a:off x="5735632" y="5180195"/>
            <a:ext cx="1386528" cy="880348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Univ. of Iowa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07E442-6F2B-474C-AC18-96EB1AA7B14B}"/>
              </a:ext>
            </a:extLst>
          </p:cNvPr>
          <p:cNvSpPr/>
          <p:nvPr/>
        </p:nvSpPr>
        <p:spPr>
          <a:xfrm>
            <a:off x="6049286" y="4548489"/>
            <a:ext cx="815412" cy="5928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45720" rIns="27432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das2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AA1491-C155-BD4A-ADB9-39D3D3615C8B}"/>
              </a:ext>
            </a:extLst>
          </p:cNvPr>
          <p:cNvSpPr/>
          <p:nvPr/>
        </p:nvSpPr>
        <p:spPr>
          <a:xfrm>
            <a:off x="7647144" y="5180195"/>
            <a:ext cx="1215156" cy="874514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PDS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at UCLA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8738E54-3CA0-1B4C-8950-2CE06ACCE55E}"/>
              </a:ext>
            </a:extLst>
          </p:cNvPr>
          <p:cNvSpPr/>
          <p:nvPr/>
        </p:nvSpPr>
        <p:spPr>
          <a:xfrm>
            <a:off x="7790150" y="4646474"/>
            <a:ext cx="815412" cy="5928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45720" rIns="27432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File</a:t>
            </a:r>
          </a:p>
          <a:p>
            <a:pPr algn="ctr"/>
            <a:r>
              <a:rPr lang="en-US" sz="1500" dirty="0">
                <a:solidFill>
                  <a:schemeClr val="bg1"/>
                </a:solidFill>
              </a:rPr>
              <a:t>Service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EEE699-2F1C-FE45-B768-6748C9F792E7}"/>
              </a:ext>
            </a:extLst>
          </p:cNvPr>
          <p:cNvCxnSpPr/>
          <p:nvPr/>
        </p:nvCxnSpPr>
        <p:spPr>
          <a:xfrm>
            <a:off x="1257300" y="4037195"/>
            <a:ext cx="8168990" cy="0"/>
          </a:xfrm>
          <a:prstGeom prst="line">
            <a:avLst/>
          </a:prstGeom>
          <a:ln w="25400">
            <a:solidFill>
              <a:schemeClr val="accent2">
                <a:lumMod val="20000"/>
                <a:lumOff val="8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FF8ED2B-46AC-9347-98FB-50E382888ACE}"/>
              </a:ext>
            </a:extLst>
          </p:cNvPr>
          <p:cNvSpPr txBox="1"/>
          <p:nvPr/>
        </p:nvSpPr>
        <p:spPr>
          <a:xfrm>
            <a:off x="8440485" y="3651382"/>
            <a:ext cx="1042273" cy="3231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client side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80845A-DBC9-E842-B769-26E9C22D9AF0}"/>
              </a:ext>
            </a:extLst>
          </p:cNvPr>
          <p:cNvCxnSpPr>
            <a:cxnSpLocks/>
          </p:cNvCxnSpPr>
          <p:nvPr/>
        </p:nvCxnSpPr>
        <p:spPr>
          <a:xfrm flipH="1">
            <a:off x="2843962" y="3429000"/>
            <a:ext cx="1216087" cy="1170353"/>
          </a:xfrm>
          <a:prstGeom prst="straightConnector1">
            <a:avLst/>
          </a:prstGeom>
          <a:ln w="12700"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C162E4-D8EA-7941-AEC8-4841B52AEF10}"/>
              </a:ext>
            </a:extLst>
          </p:cNvPr>
          <p:cNvCxnSpPr>
            <a:cxnSpLocks/>
          </p:cNvCxnSpPr>
          <p:nvPr/>
        </p:nvCxnSpPr>
        <p:spPr>
          <a:xfrm flipH="1">
            <a:off x="5288896" y="3651382"/>
            <a:ext cx="88741" cy="995092"/>
          </a:xfrm>
          <a:prstGeom prst="straightConnector1">
            <a:avLst/>
          </a:prstGeom>
          <a:ln w="12700"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1DA183-6E76-C641-9C38-714FF604CF3D}"/>
              </a:ext>
            </a:extLst>
          </p:cNvPr>
          <p:cNvCxnSpPr>
            <a:cxnSpLocks/>
          </p:cNvCxnSpPr>
          <p:nvPr/>
        </p:nvCxnSpPr>
        <p:spPr>
          <a:xfrm>
            <a:off x="6346166" y="3412720"/>
            <a:ext cx="775994" cy="1096915"/>
          </a:xfrm>
          <a:prstGeom prst="straightConnector1">
            <a:avLst/>
          </a:prstGeom>
          <a:ln w="12700"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A7125B5-F788-2B4F-B7B0-03058DDECB57}"/>
              </a:ext>
            </a:extLst>
          </p:cNvPr>
          <p:cNvCxnSpPr>
            <a:cxnSpLocks/>
          </p:cNvCxnSpPr>
          <p:nvPr/>
        </p:nvCxnSpPr>
        <p:spPr>
          <a:xfrm>
            <a:off x="6734163" y="3210128"/>
            <a:ext cx="2140972" cy="1389225"/>
          </a:xfrm>
          <a:prstGeom prst="straightConnector1">
            <a:avLst/>
          </a:prstGeom>
          <a:ln w="12700"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DD4E67-745B-A142-9571-1CE6D0079C60}"/>
              </a:ext>
            </a:extLst>
          </p:cNvPr>
          <p:cNvSpPr txBox="1"/>
          <p:nvPr/>
        </p:nvSpPr>
        <p:spPr>
          <a:xfrm>
            <a:off x="8431210" y="4047008"/>
            <a:ext cx="1127232" cy="3231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</a:rPr>
              <a:t>server side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973A3B-F40D-5C44-AB62-E6550FF9ED85}"/>
              </a:ext>
            </a:extLst>
          </p:cNvPr>
          <p:cNvSpPr txBox="1"/>
          <p:nvPr/>
        </p:nvSpPr>
        <p:spPr>
          <a:xfrm>
            <a:off x="466506" y="455939"/>
            <a:ext cx="11235868" cy="52322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If a data center adds a HAPI server =&gt; interoperability increased.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278145-922D-7045-ACC9-59B92A21B485}"/>
              </a:ext>
            </a:extLst>
          </p:cNvPr>
          <p:cNvSpPr/>
          <p:nvPr/>
        </p:nvSpPr>
        <p:spPr>
          <a:xfrm>
            <a:off x="3727740" y="1919903"/>
            <a:ext cx="3228110" cy="1512505"/>
          </a:xfrm>
          <a:prstGeom prst="ellipse">
            <a:avLst/>
          </a:prstGeom>
          <a:solidFill>
            <a:srgbClr val="00B05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45720" rIns="27432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Common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8F431F-07DB-8047-BF3C-49CE59E64B6B}"/>
              </a:ext>
            </a:extLst>
          </p:cNvPr>
          <p:cNvSpPr/>
          <p:nvPr/>
        </p:nvSpPr>
        <p:spPr>
          <a:xfrm>
            <a:off x="2505270" y="4725960"/>
            <a:ext cx="677384" cy="440452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45720" rIns="27432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HAPI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F5C8AE-9FA4-424B-B7A5-E2D02B8FF8B6}"/>
              </a:ext>
            </a:extLst>
          </p:cNvPr>
          <p:cNvSpPr/>
          <p:nvPr/>
        </p:nvSpPr>
        <p:spPr>
          <a:xfrm>
            <a:off x="5036078" y="4662920"/>
            <a:ext cx="677384" cy="440452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45720" rIns="27432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HAPI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559E3CE-BC24-7642-BF1C-F82B897FFE8F}"/>
              </a:ext>
            </a:extLst>
          </p:cNvPr>
          <p:cNvSpPr/>
          <p:nvPr/>
        </p:nvSpPr>
        <p:spPr>
          <a:xfrm>
            <a:off x="6845013" y="4633791"/>
            <a:ext cx="677384" cy="440452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45720" rIns="27432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HAPI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435955-738A-9D40-89AF-35F49D2DC875}"/>
              </a:ext>
            </a:extLst>
          </p:cNvPr>
          <p:cNvSpPr/>
          <p:nvPr/>
        </p:nvSpPr>
        <p:spPr>
          <a:xfrm>
            <a:off x="8656134" y="4715139"/>
            <a:ext cx="677384" cy="440452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45720" rIns="27432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</a:rPr>
              <a:t>HAPI</a:t>
            </a:r>
          </a:p>
        </p:txBody>
      </p:sp>
    </p:spTree>
    <p:extLst>
      <p:ext uri="{BB962C8B-B14F-4D97-AF65-F5344CB8AC3E}">
        <p14:creationId xmlns:p14="http://schemas.microsoft.com/office/powerpoint/2010/main" val="3129939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ED9CE-D48D-A64F-B0CD-95DF2E8F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93BA-93BB-4C90-A497-2C6B96A1F50F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439D0-A179-7C40-AFA3-DEDD8C14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1817F-0048-3945-8815-8C782DAC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E2204D-0782-6542-830D-2A02E1C56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46" y="199755"/>
            <a:ext cx="4478864" cy="50387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D0E72F-C2F2-EF41-B3BE-DE4EA870036C}"/>
              </a:ext>
            </a:extLst>
          </p:cNvPr>
          <p:cNvSpPr txBox="1"/>
          <p:nvPr/>
        </p:nvSpPr>
        <p:spPr>
          <a:xfrm>
            <a:off x="188929" y="1144937"/>
            <a:ext cx="2005677" cy="1200329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HAPI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Adoption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01B349-8838-754A-9684-DC473AFC9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550" y="245127"/>
            <a:ext cx="5134109" cy="49479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0AEACB-39F6-5448-B3FB-350C8DF6FA1C}"/>
              </a:ext>
            </a:extLst>
          </p:cNvPr>
          <p:cNvSpPr txBox="1"/>
          <p:nvPr/>
        </p:nvSpPr>
        <p:spPr>
          <a:xfrm>
            <a:off x="1332091" y="5915378"/>
            <a:ext cx="9788642" cy="400110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HAPI is also a COSPAR recommended standard for time series Space Weather data.</a:t>
            </a:r>
          </a:p>
        </p:txBody>
      </p:sp>
    </p:spTree>
    <p:extLst>
      <p:ext uri="{BB962C8B-B14F-4D97-AF65-F5344CB8AC3E}">
        <p14:creationId xmlns:p14="http://schemas.microsoft.com/office/powerpoint/2010/main" val="256597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8D4B64-4915-2647-AA7B-7526D8F9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93BA-93BB-4C90-A497-2C6B96A1F50F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64204-586E-9648-A8E6-9D34EC5E9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27E3D-15B3-A34A-9247-0B168A666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A70DE4-5B91-4D4B-A3BB-247C6482F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233" y="115352"/>
            <a:ext cx="3425680" cy="65638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43DCADB-1FC5-1F4F-9F77-8FD6A4651214}"/>
              </a:ext>
            </a:extLst>
          </p:cNvPr>
          <p:cNvSpPr/>
          <p:nvPr/>
        </p:nvSpPr>
        <p:spPr>
          <a:xfrm>
            <a:off x="8643233" y="4829580"/>
            <a:ext cx="3425680" cy="103781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en-US" dirty="0" err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E2CDE4-02C2-3D46-B50A-FE8F40954D30}"/>
              </a:ext>
            </a:extLst>
          </p:cNvPr>
          <p:cNvSpPr txBox="1"/>
          <p:nvPr/>
        </p:nvSpPr>
        <p:spPr>
          <a:xfrm>
            <a:off x="218541" y="476250"/>
            <a:ext cx="6040436" cy="58477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HAPI is primarily a specification: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A2D789-7B6E-8D40-9A09-0CFDB2B61B27}"/>
              </a:ext>
            </a:extLst>
          </p:cNvPr>
          <p:cNvSpPr txBox="1"/>
          <p:nvPr/>
        </p:nvSpPr>
        <p:spPr>
          <a:xfrm>
            <a:off x="532866" y="1609725"/>
            <a:ext cx="721095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" pitchFamily="2" charset="0"/>
              </a:rPr>
              <a:t>https://</a:t>
            </a:r>
            <a:r>
              <a:rPr lang="en-US" b="1" dirty="0" err="1">
                <a:latin typeface="Courier" pitchFamily="2" charset="0"/>
              </a:rPr>
              <a:t>github.com</a:t>
            </a:r>
            <a:r>
              <a:rPr lang="en-US" b="1" dirty="0">
                <a:latin typeface="Courier" pitchFamily="2" charset="0"/>
              </a:rPr>
              <a:t>/</a:t>
            </a:r>
            <a:r>
              <a:rPr lang="en-US" b="1" dirty="0" err="1">
                <a:latin typeface="Courier" pitchFamily="2" charset="0"/>
              </a:rPr>
              <a:t>hapi</a:t>
            </a:r>
            <a:r>
              <a:rPr lang="en-US" b="1" dirty="0">
                <a:latin typeface="Courier" pitchFamily="2" charset="0"/>
              </a:rPr>
              <a:t>-server/data-specification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07B2CE-63A6-5442-900A-67F9D9B76FEB}"/>
              </a:ext>
            </a:extLst>
          </p:cNvPr>
          <p:cNvSpPr txBox="1"/>
          <p:nvPr/>
        </p:nvSpPr>
        <p:spPr>
          <a:xfrm>
            <a:off x="3354829" y="3571875"/>
            <a:ext cx="4838700" cy="1015663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2018, it was approved by COSPAR as the recommended standard for Space Weather and space science data.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71FB60B1-DFA8-3746-ACCC-8F9601B64F08}"/>
              </a:ext>
            </a:extLst>
          </p:cNvPr>
          <p:cNvSpPr/>
          <p:nvPr/>
        </p:nvSpPr>
        <p:spPr>
          <a:xfrm>
            <a:off x="6486525" y="4934355"/>
            <a:ext cx="1485900" cy="31392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/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40937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ED9CE-D48D-A64F-B0CD-95DF2E8F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93BA-93BB-4C90-A497-2C6B96A1F50F}" type="datetime3">
              <a:rPr lang="en-US" smtClean="0"/>
              <a:t>4 February 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A439D0-A179-7C40-AFA3-DEDD8C142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1817F-0048-3945-8815-8C782DAC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CDCBD-78E1-0D41-A999-31B5EBF8E02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0719B-265E-C045-AB65-C9A7C1C26DAC}"/>
              </a:ext>
            </a:extLst>
          </p:cNvPr>
          <p:cNvSpPr txBox="1"/>
          <p:nvPr/>
        </p:nvSpPr>
        <p:spPr>
          <a:xfrm>
            <a:off x="667486" y="535983"/>
            <a:ext cx="5235729" cy="769441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HAPI – how it works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455D83-3F8D-F642-A22C-98893A2394F9}"/>
              </a:ext>
            </a:extLst>
          </p:cNvPr>
          <p:cNvSpPr txBox="1">
            <a:spLocks/>
          </p:cNvSpPr>
          <p:nvPr/>
        </p:nvSpPr>
        <p:spPr>
          <a:xfrm>
            <a:off x="714375" y="1721796"/>
            <a:ext cx="10423795" cy="4587564"/>
          </a:xfrm>
          <a:prstGeom prst="rect">
            <a:avLst/>
          </a:prstGeom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93738" marR="0" indent="-246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.AppleSystemUIFont" charset="-120"/>
              <a:buChar char="-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50938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80000"/>
              <a:buFont typeface="Wingdings" charset="2"/>
              <a:buChar char="§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6550" marR="0" indent="-22701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Pct val="80000"/>
              <a:buFont typeface="Courier New" charset="0"/>
              <a:buChar char="o"/>
              <a:tabLst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63750" marR="0" indent="-22860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 sz="16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HAPI as a specification – what to do on your server to make your data accessible</a:t>
            </a:r>
          </a:p>
          <a:p>
            <a:pPr lvl="1"/>
            <a:endParaRPr lang="en-US" sz="1800" b="1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b="1" dirty="0">
                <a:latin typeface="Courier" pitchFamily="2" charset="0"/>
              </a:rPr>
              <a:t>	https://</a:t>
            </a:r>
            <a:r>
              <a:rPr lang="en-US" b="1" dirty="0" err="1">
                <a:latin typeface="Courier" pitchFamily="2" charset="0"/>
              </a:rPr>
              <a:t>hapi-server.org</a:t>
            </a:r>
            <a:r>
              <a:rPr lang="en-US" b="1" dirty="0">
                <a:latin typeface="Courier" pitchFamily="2" charset="0"/>
              </a:rPr>
              <a:t>/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key parts:</a:t>
            </a:r>
          </a:p>
          <a:p>
            <a:pPr lvl="1"/>
            <a:r>
              <a:rPr lang="en-US" dirty="0"/>
              <a:t>request interface – very simple URLs</a:t>
            </a:r>
          </a:p>
          <a:p>
            <a:pPr lvl="1"/>
            <a:r>
              <a:rPr lang="en-US" dirty="0"/>
              <a:t>response format – independent of underlying file format and streaming (no file boundaries)</a:t>
            </a:r>
          </a:p>
          <a:p>
            <a:pPr marL="1835150" lvl="4" indent="0">
              <a:buNone/>
            </a:pPr>
            <a:r>
              <a:rPr lang="en-US" dirty="0"/>
              <a:t>Comma Separated Values (CSV) data response is default – very easy to interpret (faster options are supported too)</a:t>
            </a:r>
          </a:p>
        </p:txBody>
      </p:sp>
    </p:spTree>
    <p:extLst>
      <p:ext uri="{BB962C8B-B14F-4D97-AF65-F5344CB8AC3E}">
        <p14:creationId xmlns:p14="http://schemas.microsoft.com/office/powerpoint/2010/main" val="4287319815"/>
      </p:ext>
    </p:extLst>
  </p:cSld>
  <p:clrMapOvr>
    <a:masterClrMapping/>
  </p:clrMapOvr>
</p:sld>
</file>

<file path=ppt/theme/theme1.xml><?xml version="1.0" encoding="utf-8"?>
<a:theme xmlns:a="http://schemas.openxmlformats.org/drawingml/2006/main" name="APL-PowerPoint-Theme_dark">
  <a:themeElements>
    <a:clrScheme name="Custom 1 9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2C73"/>
      </a:accent1>
      <a:accent2>
        <a:srgbClr val="3E8EDE"/>
      </a:accent2>
      <a:accent3>
        <a:srgbClr val="74AA50"/>
      </a:accent3>
      <a:accent4>
        <a:srgbClr val="D2D755"/>
      </a:accent4>
      <a:accent5>
        <a:srgbClr val="FF9E16"/>
      </a:accent5>
      <a:accent6>
        <a:srgbClr val="E03C30"/>
      </a:accent6>
      <a:hlink>
        <a:srgbClr val="8BBBEB"/>
      </a:hlink>
      <a:folHlink>
        <a:srgbClr val="953A7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2">
              <a:lumMod val="20000"/>
              <a:lumOff val="8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rmAutofit fontScale="40000" lnSpcReduction="20000"/>
      </a:bodyPr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2">
              <a:lumMod val="20000"/>
              <a:lumOff val="80000"/>
            </a:schemeClr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9050">
          <a:noFill/>
        </a:ln>
      </a:spPr>
      <a:bodyPr wrap="square" rtlCol="0">
        <a:spAutoFit/>
      </a:bodyPr>
      <a:lstStyle>
        <a:defPPr>
          <a:defRPr sz="20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45" id="{6EADA10D-8330-8B42-9D66-4F9927E23B46}" vid="{3DA838AD-0044-CB41-A7C1-73CE4750B9B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57BFD2CB1E744298C1AF8AA7379FF3" ma:contentTypeVersion="2" ma:contentTypeDescription="Create a new document." ma:contentTypeScope="" ma:versionID="5e5edfd3ff4647b6398a429cc3de810e">
  <xsd:schema xmlns:xsd="http://www.w3.org/2001/XMLSchema" xmlns:xs="http://www.w3.org/2001/XMLSchema" xmlns:p="http://schemas.microsoft.com/office/2006/metadata/properties" xmlns:ns1="http://schemas.microsoft.com/sharepoint/v3" xmlns:ns2="http://schemas.microsoft.com/sharepoint/v4" targetNamespace="http://schemas.microsoft.com/office/2006/metadata/properties" ma:root="true" ma:fieldsID="b0baf92c7a4c4eedf4e3329f85509741" ns1:_="" ns2:_="">
    <xsd:import namespace="http://schemas.microsoft.com/sharepoint/v3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0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A5BD08-3541-4D48-914B-04DEE700FB93}">
  <ds:schemaRefs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277ED038-6728-43E6-8B48-5D70723F8E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DC8465-7FCF-4A01-BBCA-8CFA2A32AF5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APL-PowerPoint-Theme_dark</Template>
  <TotalTime>5628</TotalTime>
  <Words>1033</Words>
  <Application>Microsoft Macintosh PowerPoint</Application>
  <PresentationFormat>Widescreen</PresentationFormat>
  <Paragraphs>258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.AppleSystemUIFont</vt:lpstr>
      <vt:lpstr>Arial</vt:lpstr>
      <vt:lpstr>Calibri</vt:lpstr>
      <vt:lpstr>Courier</vt:lpstr>
      <vt:lpstr>Courier New</vt:lpstr>
      <vt:lpstr>Helvetica</vt:lpstr>
      <vt:lpstr>Wingdings</vt:lpstr>
      <vt:lpstr>APL-PowerPoint-Theme_dark</vt:lpstr>
      <vt:lpstr>Standardizing Access to Heliophysics Data:    HAPI Specification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HAPI:  a RESTful interface with 5 endpoints</vt:lpstr>
      <vt:lpstr>PowerPoint Presentation</vt:lpstr>
      <vt:lpstr>Other topics today</vt:lpstr>
      <vt:lpstr>HAPI Server Verifier</vt:lpstr>
      <vt:lpstr>Q&amp;A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Standardizing Access to Heliophysics Data:    HAPI Specification Updates and    Some New Usages for Cloud and Model Data</dc:title>
  <dc:subject/>
  <dc:creator>Microsoft Office User</dc:creator>
  <cp:keywords/>
  <dc:description>Version 1.0</dc:description>
  <cp:lastModifiedBy>Microsoft Office User</cp:lastModifiedBy>
  <cp:revision>19</cp:revision>
  <cp:lastPrinted>2017-08-24T17:30:39Z</cp:lastPrinted>
  <dcterms:created xsi:type="dcterms:W3CDTF">2021-12-15T21:36:39Z</dcterms:created>
  <dcterms:modified xsi:type="dcterms:W3CDTF">2022-02-04T22:25:08Z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0x0101009757BFD2CB1E744298C1AF8AA7379FF3</vt:lpwstr>
  </property>
</Properties>
</file>