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Century Gothic Paneuropean Bold" charset="1" panose="020B0702020202020204"/>
      <p:regular r:id="rId25"/>
    </p:embeddedFont>
    <p:embeddedFont>
      <p:font typeface="Quicksand 2 Bold" charset="1" panose="00000800000000000000"/>
      <p:regular r:id="rId26"/>
    </p:embeddedFont>
    <p:embeddedFont>
      <p:font typeface="Quicksand 1 Bold" charset="1" panose="00000000000000000000"/>
      <p:regular r:id="rId27"/>
    </p:embeddedFont>
    <p:embeddedFont>
      <p:font typeface="Quicksand 1" charset="1" panose="000000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3.pn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7.png" Type="http://schemas.openxmlformats.org/officeDocument/2006/relationships/image"/><Relationship Id="rId5" Target="../media/image2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0.png" Type="http://schemas.openxmlformats.org/officeDocument/2006/relationships/image"/><Relationship Id="rId5" Target="../media/image3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2.png" Type="http://schemas.openxmlformats.org/officeDocument/2006/relationships/image"/><Relationship Id="rId5" Target="../media/image3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4.png" Type="http://schemas.openxmlformats.org/officeDocument/2006/relationships/image"/><Relationship Id="rId5" Target="../media/image3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6.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https://www.google.com/url?sa=i&amp;url=https%3A%2F%2Fen.wikipedia.org%2Fwiki%2FScikit-learn&amp;psig=AOvVaw39XOOpGur38_MTDMc7JRYE&amp;ust=1740666084669000&amp;source=images&amp;cd=vfe&amp;opi=89978449&amp;ved=0CBQQjRxqFwoTCND_08_E4YsDFQAAAAAdAAAAABAE" TargetMode="External" Type="http://schemas.openxmlformats.org/officeDocument/2006/relationships/hyperlink"/><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0.pn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634754" y="3297377"/>
            <a:ext cx="13018493" cy="2127966"/>
          </a:xfrm>
          <a:prstGeom prst="rect">
            <a:avLst/>
          </a:prstGeom>
        </p:spPr>
        <p:txBody>
          <a:bodyPr anchor="t" rtlCol="false" tIns="0" lIns="0" bIns="0" rIns="0">
            <a:spAutoFit/>
          </a:bodyPr>
          <a:lstStyle/>
          <a:p>
            <a:pPr algn="ctr">
              <a:lnSpc>
                <a:spcPts val="17489"/>
              </a:lnSpc>
            </a:pPr>
            <a:r>
              <a:rPr lang="en-US" b="true" sz="12492">
                <a:solidFill>
                  <a:srgbClr val="000000"/>
                </a:solidFill>
                <a:latin typeface="Century Gothic Paneuropean Bold"/>
                <a:ea typeface="Century Gothic Paneuropean Bold"/>
                <a:cs typeface="Century Gothic Paneuropean Bold"/>
                <a:sym typeface="Century Gothic Paneuropean Bold"/>
              </a:rPr>
              <a:t>PORTFOLIO</a:t>
            </a:r>
          </a:p>
        </p:txBody>
      </p:sp>
      <p:sp>
        <p:nvSpPr>
          <p:cNvPr name="TextBox 3" id="3"/>
          <p:cNvSpPr txBox="true"/>
          <p:nvPr/>
        </p:nvSpPr>
        <p:spPr>
          <a:xfrm rot="0">
            <a:off x="4633241" y="5358668"/>
            <a:ext cx="9021519" cy="571542"/>
          </a:xfrm>
          <a:prstGeom prst="rect">
            <a:avLst/>
          </a:prstGeom>
        </p:spPr>
        <p:txBody>
          <a:bodyPr anchor="t" rtlCol="false" tIns="0" lIns="0" bIns="0" rIns="0">
            <a:spAutoFit/>
          </a:bodyPr>
          <a:lstStyle/>
          <a:p>
            <a:pPr algn="ctr">
              <a:lnSpc>
                <a:spcPts val="4722"/>
              </a:lnSpc>
            </a:pPr>
            <a:r>
              <a:rPr lang="en-US" sz="3373" b="true">
                <a:solidFill>
                  <a:srgbClr val="000000"/>
                </a:solidFill>
                <a:latin typeface="Century Gothic Paneuropean Bold"/>
                <a:ea typeface="Century Gothic Paneuropean Bold"/>
                <a:cs typeface="Century Gothic Paneuropean Bold"/>
                <a:sym typeface="Century Gothic Paneuropean Bold"/>
              </a:rPr>
              <a:t>Iris Dataset using Decision Tree Algorithm</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4633241" y="3018498"/>
            <a:ext cx="9021519" cy="571542"/>
          </a:xfrm>
          <a:prstGeom prst="rect">
            <a:avLst/>
          </a:prstGeom>
        </p:spPr>
        <p:txBody>
          <a:bodyPr anchor="t" rtlCol="false" tIns="0" lIns="0" bIns="0" rIns="0">
            <a:spAutoFit/>
          </a:bodyPr>
          <a:lstStyle/>
          <a:p>
            <a:pPr algn="ctr">
              <a:lnSpc>
                <a:spcPts val="4722"/>
              </a:lnSpc>
            </a:pPr>
            <a:r>
              <a:rPr lang="en-US" sz="3373" b="true">
                <a:solidFill>
                  <a:srgbClr val="000000"/>
                </a:solidFill>
                <a:latin typeface="Century Gothic Paneuropean Bold"/>
                <a:ea typeface="Century Gothic Paneuropean Bold"/>
                <a:cs typeface="Century Gothic Paneuropean Bold"/>
                <a:sym typeface="Century Gothic Paneuropean Bold"/>
              </a:rPr>
              <a:t>Digital Skill Fair 36.0 - Data Science</a:t>
            </a:r>
          </a:p>
        </p:txBody>
      </p:sp>
      <p:grpSp>
        <p:nvGrpSpPr>
          <p:cNvPr name="Group 16" id="16"/>
          <p:cNvGrpSpPr/>
          <p:nvPr/>
        </p:nvGrpSpPr>
        <p:grpSpPr>
          <a:xfrm rot="0">
            <a:off x="5731233" y="7375889"/>
            <a:ext cx="6808278" cy="789577"/>
            <a:chOff x="0" y="0"/>
            <a:chExt cx="9077704" cy="1052769"/>
          </a:xfrm>
        </p:grpSpPr>
        <p:grpSp>
          <p:nvGrpSpPr>
            <p:cNvPr name="Group 17" id="17"/>
            <p:cNvGrpSpPr/>
            <p:nvPr/>
          </p:nvGrpSpPr>
          <p:grpSpPr>
            <a:xfrm rot="0">
              <a:off x="337183" y="0"/>
              <a:ext cx="8357324" cy="1052769"/>
              <a:chOff x="0" y="0"/>
              <a:chExt cx="1650829" cy="207954"/>
            </a:xfrm>
          </p:grpSpPr>
          <p:sp>
            <p:nvSpPr>
              <p:cNvPr name="Freeform 18" id="18"/>
              <p:cNvSpPr/>
              <p:nvPr/>
            </p:nvSpPr>
            <p:spPr>
              <a:xfrm flipH="false" flipV="false" rot="0">
                <a:off x="0" y="0"/>
                <a:ext cx="1650829" cy="207954"/>
              </a:xfrm>
              <a:custGeom>
                <a:avLst/>
                <a:gdLst/>
                <a:ahLst/>
                <a:cxnLst/>
                <a:rect r="r" b="b" t="t" l="l"/>
                <a:pathLst>
                  <a:path h="207954" w="1650829">
                    <a:moveTo>
                      <a:pt x="62993" y="0"/>
                    </a:moveTo>
                    <a:lnTo>
                      <a:pt x="1587837" y="0"/>
                    </a:lnTo>
                    <a:cubicBezTo>
                      <a:pt x="1604543" y="0"/>
                      <a:pt x="1620566" y="6637"/>
                      <a:pt x="1632379" y="18450"/>
                    </a:cubicBezTo>
                    <a:cubicBezTo>
                      <a:pt x="1644193" y="30264"/>
                      <a:pt x="1650829" y="46286"/>
                      <a:pt x="1650829" y="62993"/>
                    </a:cubicBezTo>
                    <a:lnTo>
                      <a:pt x="1650829" y="144962"/>
                    </a:lnTo>
                    <a:cubicBezTo>
                      <a:pt x="1650829" y="179752"/>
                      <a:pt x="1622626" y="207954"/>
                      <a:pt x="1587837" y="207954"/>
                    </a:cubicBezTo>
                    <a:lnTo>
                      <a:pt x="62993" y="207954"/>
                    </a:lnTo>
                    <a:cubicBezTo>
                      <a:pt x="46286" y="207954"/>
                      <a:pt x="30264" y="201318"/>
                      <a:pt x="18450" y="189504"/>
                    </a:cubicBezTo>
                    <a:cubicBezTo>
                      <a:pt x="6637" y="177691"/>
                      <a:pt x="0" y="161668"/>
                      <a:pt x="0" y="144962"/>
                    </a:cubicBezTo>
                    <a:lnTo>
                      <a:pt x="0" y="62993"/>
                    </a:lnTo>
                    <a:cubicBezTo>
                      <a:pt x="0" y="46286"/>
                      <a:pt x="6637" y="30264"/>
                      <a:pt x="18450" y="18450"/>
                    </a:cubicBezTo>
                    <a:cubicBezTo>
                      <a:pt x="30264" y="6637"/>
                      <a:pt x="46286" y="0"/>
                      <a:pt x="62993" y="0"/>
                    </a:cubicBezTo>
                    <a:close/>
                  </a:path>
                </a:pathLst>
              </a:custGeom>
              <a:solidFill>
                <a:srgbClr val="FAE7BC">
                  <a:alpha val="48627"/>
                </a:srgbClr>
              </a:solidFill>
            </p:spPr>
          </p:sp>
          <p:sp>
            <p:nvSpPr>
              <p:cNvPr name="TextBox 19" id="19"/>
              <p:cNvSpPr txBox="true"/>
              <p:nvPr/>
            </p:nvSpPr>
            <p:spPr>
              <a:xfrm>
                <a:off x="0" y="-57150"/>
                <a:ext cx="1650829" cy="265104"/>
              </a:xfrm>
              <a:prstGeom prst="rect">
                <a:avLst/>
              </a:prstGeom>
            </p:spPr>
            <p:txBody>
              <a:bodyPr anchor="ctr" rtlCol="false" tIns="50800" lIns="50800" bIns="50800" rIns="50800"/>
              <a:lstStyle/>
              <a:p>
                <a:pPr algn="ctr">
                  <a:lnSpc>
                    <a:spcPts val="3219"/>
                  </a:lnSpc>
                </a:pPr>
              </a:p>
            </p:txBody>
          </p:sp>
        </p:grpSp>
        <p:sp>
          <p:nvSpPr>
            <p:cNvPr name="TextBox 20" id="20"/>
            <p:cNvSpPr txBox="true"/>
            <p:nvPr/>
          </p:nvSpPr>
          <p:spPr>
            <a:xfrm rot="0">
              <a:off x="0" y="188776"/>
              <a:ext cx="9077704" cy="636059"/>
            </a:xfrm>
            <a:prstGeom prst="rect">
              <a:avLst/>
            </a:prstGeom>
          </p:spPr>
          <p:txBody>
            <a:bodyPr anchor="t" rtlCol="false" tIns="0" lIns="0" bIns="0" rIns="0">
              <a:spAutoFit/>
            </a:bodyPr>
            <a:lstStyle/>
            <a:p>
              <a:pPr algn="ctr">
                <a:lnSpc>
                  <a:spcPts val="3500"/>
                </a:lnSpc>
              </a:pPr>
              <a:r>
                <a:rPr lang="en-US" sz="3500" b="true">
                  <a:solidFill>
                    <a:srgbClr val="000000"/>
                  </a:solidFill>
                  <a:latin typeface="Quicksand 2 Bold"/>
                  <a:ea typeface="Quicksand 2 Bold"/>
                  <a:cs typeface="Quicksand 2 Bold"/>
                  <a:sym typeface="Quicksand 2 Bold"/>
                </a:rPr>
                <a:t>by Kania Tri Hapsari</a:t>
              </a:r>
            </a:p>
          </p:txBody>
        </p:sp>
      </p:grpSp>
      <p:sp>
        <p:nvSpPr>
          <p:cNvPr name="Freeform 21" id="21"/>
          <p:cNvSpPr/>
          <p:nvPr/>
        </p:nvSpPr>
        <p:spPr>
          <a:xfrm flipH="false" flipV="false" rot="0">
            <a:off x="7708969" y="1028700"/>
            <a:ext cx="2852806" cy="867606"/>
          </a:xfrm>
          <a:custGeom>
            <a:avLst/>
            <a:gdLst/>
            <a:ahLst/>
            <a:cxnLst/>
            <a:rect r="r" b="b" t="t" l="l"/>
            <a:pathLst>
              <a:path h="867606" w="2852806">
                <a:moveTo>
                  <a:pt x="0" y="0"/>
                </a:moveTo>
                <a:lnTo>
                  <a:pt x="2852806" y="0"/>
                </a:lnTo>
                <a:lnTo>
                  <a:pt x="2852806" y="867606"/>
                </a:lnTo>
                <a:lnTo>
                  <a:pt x="0" y="867606"/>
                </a:lnTo>
                <a:lnTo>
                  <a:pt x="0" y="0"/>
                </a:lnTo>
                <a:close/>
              </a:path>
            </a:pathLst>
          </a:custGeom>
          <a:blipFill>
            <a:blip r:embed="rId4"/>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2139508" y="1967015"/>
            <a:ext cx="4784259" cy="1775413"/>
          </a:xfrm>
          <a:custGeom>
            <a:avLst/>
            <a:gdLst/>
            <a:ahLst/>
            <a:cxnLst/>
            <a:rect r="r" b="b" t="t" l="l"/>
            <a:pathLst>
              <a:path h="1775413" w="4784259">
                <a:moveTo>
                  <a:pt x="0" y="0"/>
                </a:moveTo>
                <a:lnTo>
                  <a:pt x="4784259" y="0"/>
                </a:lnTo>
                <a:lnTo>
                  <a:pt x="4784259" y="1775413"/>
                </a:lnTo>
                <a:lnTo>
                  <a:pt x="0" y="1775413"/>
                </a:lnTo>
                <a:lnTo>
                  <a:pt x="0" y="0"/>
                </a:lnTo>
                <a:close/>
              </a:path>
            </a:pathLst>
          </a:custGeom>
          <a:blipFill>
            <a:blip r:embed="rId4"/>
            <a:stretch>
              <a:fillRect l="0" t="0" r="0" b="-282802"/>
            </a:stretch>
          </a:blipFill>
        </p:spPr>
      </p:sp>
      <p:sp>
        <p:nvSpPr>
          <p:cNvPr name="Freeform 14" id="14"/>
          <p:cNvSpPr/>
          <p:nvPr/>
        </p:nvSpPr>
        <p:spPr>
          <a:xfrm flipH="false" flipV="false" rot="0">
            <a:off x="2139508" y="4231653"/>
            <a:ext cx="4784259" cy="5020918"/>
          </a:xfrm>
          <a:custGeom>
            <a:avLst/>
            <a:gdLst/>
            <a:ahLst/>
            <a:cxnLst/>
            <a:rect r="r" b="b" t="t" l="l"/>
            <a:pathLst>
              <a:path h="5020918" w="4784259">
                <a:moveTo>
                  <a:pt x="0" y="0"/>
                </a:moveTo>
                <a:lnTo>
                  <a:pt x="4784259" y="0"/>
                </a:lnTo>
                <a:lnTo>
                  <a:pt x="4784259" y="5020917"/>
                </a:lnTo>
                <a:lnTo>
                  <a:pt x="0" y="5020917"/>
                </a:lnTo>
                <a:lnTo>
                  <a:pt x="0" y="0"/>
                </a:lnTo>
                <a:close/>
              </a:path>
            </a:pathLst>
          </a:custGeom>
          <a:blipFill>
            <a:blip r:embed="rId4"/>
            <a:stretch>
              <a:fillRect l="0" t="-35360" r="0" b="0"/>
            </a:stretch>
          </a:blipFill>
        </p:spPr>
      </p:sp>
      <p:sp>
        <p:nvSpPr>
          <p:cNvPr name="Freeform 15" id="15"/>
          <p:cNvSpPr/>
          <p:nvPr/>
        </p:nvSpPr>
        <p:spPr>
          <a:xfrm flipH="false" flipV="false" rot="-1010594">
            <a:off x="7197413" y="8431042"/>
            <a:ext cx="2407552" cy="680133"/>
          </a:xfrm>
          <a:custGeom>
            <a:avLst/>
            <a:gdLst/>
            <a:ahLst/>
            <a:cxnLst/>
            <a:rect r="r" b="b" t="t" l="l"/>
            <a:pathLst>
              <a:path h="680133" w="2407552">
                <a:moveTo>
                  <a:pt x="0" y="0"/>
                </a:moveTo>
                <a:lnTo>
                  <a:pt x="2407552" y="0"/>
                </a:lnTo>
                <a:lnTo>
                  <a:pt x="2407552" y="680134"/>
                </a:lnTo>
                <a:lnTo>
                  <a:pt x="0" y="6801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6" id="16"/>
          <p:cNvSpPr txBox="true"/>
          <p:nvPr/>
        </p:nvSpPr>
        <p:spPr>
          <a:xfrm rot="0">
            <a:off x="7579988" y="2788046"/>
            <a:ext cx="8552280" cy="2124075"/>
          </a:xfrm>
          <a:prstGeom prst="rect">
            <a:avLst/>
          </a:prstGeom>
        </p:spPr>
        <p:txBody>
          <a:bodyPr anchor="t" rtlCol="false" tIns="0" lIns="0" bIns="0" rIns="0">
            <a:spAutoFit/>
          </a:bodyPr>
          <a:lstStyle/>
          <a:p>
            <a:pPr algn="just">
              <a:lnSpc>
                <a:spcPts val="4200"/>
              </a:lnSpc>
            </a:pPr>
            <a:r>
              <a:rPr lang="en-US" sz="3000" b="true">
                <a:solidFill>
                  <a:srgbClr val="000000"/>
                </a:solidFill>
                <a:latin typeface="Quicksand 1 Bold"/>
                <a:ea typeface="Quicksand 1 Bold"/>
                <a:cs typeface="Quicksand 1 Bold"/>
                <a:sym typeface="Quicksand 1 Bold"/>
              </a:rPr>
              <a:t>The </a:t>
            </a:r>
            <a:r>
              <a:rPr lang="en-US" sz="3000" b="true">
                <a:solidFill>
                  <a:srgbClr val="FF3131"/>
                </a:solidFill>
                <a:latin typeface="Quicksand 1 Bold"/>
                <a:ea typeface="Quicksand 1 Bold"/>
                <a:cs typeface="Quicksand 1 Bold"/>
                <a:sym typeface="Quicksand 1 Bold"/>
              </a:rPr>
              <a:t>.duplicated()</a:t>
            </a:r>
            <a:r>
              <a:rPr lang="en-US" sz="3000" b="true">
                <a:solidFill>
                  <a:srgbClr val="000000"/>
                </a:solidFill>
                <a:latin typeface="Quicksand 1 Bold"/>
                <a:ea typeface="Quicksand 1 Bold"/>
                <a:cs typeface="Quicksand 1 Bold"/>
                <a:sym typeface="Quicksand 1 Bold"/>
              </a:rPr>
              <a:t> method provides the duplicated data in the dataframe. </a:t>
            </a:r>
          </a:p>
          <a:p>
            <a:pPr algn="just">
              <a:lnSpc>
                <a:spcPts val="4200"/>
              </a:lnSpc>
            </a:pPr>
            <a:r>
              <a:rPr lang="en-US" sz="3000" b="true">
                <a:solidFill>
                  <a:srgbClr val="000000"/>
                </a:solidFill>
                <a:latin typeface="Quicksand 1 Bold"/>
                <a:ea typeface="Quicksand 1 Bold"/>
                <a:cs typeface="Quicksand 1 Bold"/>
                <a:sym typeface="Quicksand 1 Bold"/>
              </a:rPr>
              <a:t>If you put </a:t>
            </a:r>
            <a:r>
              <a:rPr lang="en-US" sz="3000" b="true">
                <a:solidFill>
                  <a:srgbClr val="FF3131"/>
                </a:solidFill>
                <a:latin typeface="Quicksand 1 Bold"/>
                <a:ea typeface="Quicksand 1 Bold"/>
                <a:cs typeface="Quicksand 1 Bold"/>
                <a:sym typeface="Quicksand 1 Bold"/>
              </a:rPr>
              <a:t>.sum()</a:t>
            </a:r>
            <a:r>
              <a:rPr lang="en-US" sz="3000" b="true">
                <a:solidFill>
                  <a:srgbClr val="000000"/>
                </a:solidFill>
                <a:latin typeface="Quicksand 1 Bold"/>
                <a:ea typeface="Quicksand 1 Bold"/>
                <a:cs typeface="Quicksand 1 Bold"/>
                <a:sym typeface="Quicksand 1 Bold"/>
              </a:rPr>
              <a:t>, it gives us an output about the number of the duplicated data.</a:t>
            </a:r>
          </a:p>
        </p:txBody>
      </p:sp>
      <p:sp>
        <p:nvSpPr>
          <p:cNvPr name="TextBox 17" id="17"/>
          <p:cNvSpPr txBox="true"/>
          <p:nvPr/>
        </p:nvSpPr>
        <p:spPr>
          <a:xfrm rot="0">
            <a:off x="7579988" y="5646737"/>
            <a:ext cx="8552280" cy="2124075"/>
          </a:xfrm>
          <a:prstGeom prst="rect">
            <a:avLst/>
          </a:prstGeom>
        </p:spPr>
        <p:txBody>
          <a:bodyPr anchor="t" rtlCol="false" tIns="0" lIns="0" bIns="0" rIns="0">
            <a:spAutoFit/>
          </a:bodyPr>
          <a:lstStyle/>
          <a:p>
            <a:pPr algn="just">
              <a:lnSpc>
                <a:spcPts val="4200"/>
              </a:lnSpc>
            </a:pPr>
            <a:r>
              <a:rPr lang="en-US" sz="3000" b="true">
                <a:solidFill>
                  <a:srgbClr val="000000"/>
                </a:solidFill>
                <a:latin typeface="Quicksand 1 Bold"/>
                <a:ea typeface="Quicksand 1 Bold"/>
                <a:cs typeface="Quicksand 1 Bold"/>
                <a:sym typeface="Quicksand 1 Bold"/>
              </a:rPr>
              <a:t>The </a:t>
            </a:r>
            <a:r>
              <a:rPr lang="en-US" sz="3000" b="true">
                <a:solidFill>
                  <a:srgbClr val="FF3131"/>
                </a:solidFill>
                <a:latin typeface="Quicksand 1 Bold"/>
                <a:ea typeface="Quicksand 1 Bold"/>
                <a:cs typeface="Quicksand 1 Bold"/>
                <a:sym typeface="Quicksand 1 Bold"/>
              </a:rPr>
              <a:t>.isnull()</a:t>
            </a:r>
            <a:r>
              <a:rPr lang="en-US" sz="3000" b="true">
                <a:solidFill>
                  <a:srgbClr val="000000"/>
                </a:solidFill>
                <a:latin typeface="Quicksand 1 Bold"/>
                <a:ea typeface="Quicksand 1 Bold"/>
                <a:cs typeface="Quicksand 1 Bold"/>
                <a:sym typeface="Quicksand 1 Bold"/>
              </a:rPr>
              <a:t> or </a:t>
            </a:r>
            <a:r>
              <a:rPr lang="en-US" sz="3000" b="true">
                <a:solidFill>
                  <a:srgbClr val="FF3131"/>
                </a:solidFill>
                <a:latin typeface="Quicksand 1 Bold"/>
                <a:ea typeface="Quicksand 1 Bold"/>
                <a:cs typeface="Quicksand 1 Bold"/>
                <a:sym typeface="Quicksand 1 Bold"/>
              </a:rPr>
              <a:t>.isna()</a:t>
            </a:r>
            <a:r>
              <a:rPr lang="en-US" sz="3000" b="true">
                <a:solidFill>
                  <a:srgbClr val="000000"/>
                </a:solidFill>
                <a:latin typeface="Quicksand 1 Bold"/>
                <a:ea typeface="Quicksand 1 Bold"/>
                <a:cs typeface="Quicksand 1 Bold"/>
                <a:sym typeface="Quicksand 1 Bold"/>
              </a:rPr>
              <a:t> method provides the missing value in the dataframe. </a:t>
            </a:r>
          </a:p>
          <a:p>
            <a:pPr algn="just">
              <a:lnSpc>
                <a:spcPts val="4200"/>
              </a:lnSpc>
            </a:pPr>
            <a:r>
              <a:rPr lang="en-US" sz="3000" b="true">
                <a:solidFill>
                  <a:srgbClr val="000000"/>
                </a:solidFill>
                <a:latin typeface="Quicksand 1 Bold"/>
                <a:ea typeface="Quicksand 1 Bold"/>
                <a:cs typeface="Quicksand 1 Bold"/>
                <a:sym typeface="Quicksand 1 Bold"/>
              </a:rPr>
              <a:t>If you put </a:t>
            </a:r>
            <a:r>
              <a:rPr lang="en-US" sz="3000" b="true">
                <a:solidFill>
                  <a:srgbClr val="FF3131"/>
                </a:solidFill>
                <a:latin typeface="Quicksand 1 Bold"/>
                <a:ea typeface="Quicksand 1 Bold"/>
                <a:cs typeface="Quicksand 1 Bold"/>
                <a:sym typeface="Quicksand 1 Bold"/>
              </a:rPr>
              <a:t>.sum()</a:t>
            </a:r>
            <a:r>
              <a:rPr lang="en-US" sz="3000" b="true">
                <a:solidFill>
                  <a:srgbClr val="000000"/>
                </a:solidFill>
                <a:latin typeface="Quicksand 1 Bold"/>
                <a:ea typeface="Quicksand 1 Bold"/>
                <a:cs typeface="Quicksand 1 Bold"/>
                <a:sym typeface="Quicksand 1 Bold"/>
              </a:rPr>
              <a:t>, it gives us an output about the number of the missing values.</a:t>
            </a:r>
          </a:p>
        </p:txBody>
      </p:sp>
      <p:sp>
        <p:nvSpPr>
          <p:cNvPr name="Freeform 18" id="18"/>
          <p:cNvSpPr/>
          <p:nvPr/>
        </p:nvSpPr>
        <p:spPr>
          <a:xfrm flipH="false" flipV="true" rot="668200">
            <a:off x="7193668" y="1625890"/>
            <a:ext cx="2415042" cy="682249"/>
          </a:xfrm>
          <a:custGeom>
            <a:avLst/>
            <a:gdLst/>
            <a:ahLst/>
            <a:cxnLst/>
            <a:rect r="r" b="b" t="t" l="l"/>
            <a:pathLst>
              <a:path h="682249" w="2415042">
                <a:moveTo>
                  <a:pt x="0" y="682249"/>
                </a:moveTo>
                <a:lnTo>
                  <a:pt x="2415042" y="682249"/>
                </a:lnTo>
                <a:lnTo>
                  <a:pt x="2415042" y="0"/>
                </a:lnTo>
                <a:lnTo>
                  <a:pt x="0" y="0"/>
                </a:lnTo>
                <a:lnTo>
                  <a:pt x="0" y="682249"/>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2525315" y="3598994"/>
            <a:ext cx="13237369" cy="2912221"/>
          </a:xfrm>
          <a:custGeom>
            <a:avLst/>
            <a:gdLst/>
            <a:ahLst/>
            <a:cxnLst/>
            <a:rect r="r" b="b" t="t" l="l"/>
            <a:pathLst>
              <a:path h="2912221" w="13237369">
                <a:moveTo>
                  <a:pt x="0" y="0"/>
                </a:moveTo>
                <a:lnTo>
                  <a:pt x="13237370" y="0"/>
                </a:lnTo>
                <a:lnTo>
                  <a:pt x="13237370" y="2912222"/>
                </a:lnTo>
                <a:lnTo>
                  <a:pt x="0" y="2912222"/>
                </a:lnTo>
                <a:lnTo>
                  <a:pt x="0" y="0"/>
                </a:lnTo>
                <a:close/>
              </a:path>
            </a:pathLst>
          </a:custGeom>
          <a:blipFill>
            <a:blip r:embed="rId4"/>
            <a:stretch>
              <a:fillRect l="0" t="0" r="0" b="0"/>
            </a:stretch>
          </a:blipFill>
        </p:spPr>
      </p:sp>
      <p:sp>
        <p:nvSpPr>
          <p:cNvPr name="TextBox 14" id="14"/>
          <p:cNvSpPr txBox="true"/>
          <p:nvPr/>
        </p:nvSpPr>
        <p:spPr>
          <a:xfrm rot="0">
            <a:off x="3797622" y="1206505"/>
            <a:ext cx="10692755" cy="1368619"/>
          </a:xfrm>
          <a:prstGeom prst="rect">
            <a:avLst/>
          </a:prstGeom>
        </p:spPr>
        <p:txBody>
          <a:bodyPr anchor="t" rtlCol="false" tIns="0" lIns="0" bIns="0" rIns="0">
            <a:spAutoFit/>
          </a:bodyPr>
          <a:lstStyle/>
          <a:p>
            <a:pPr algn="ctr">
              <a:lnSpc>
                <a:spcPts val="11189"/>
              </a:lnSpc>
            </a:pPr>
            <a:r>
              <a:rPr lang="en-US" b="true" sz="7992">
                <a:solidFill>
                  <a:srgbClr val="000000"/>
                </a:solidFill>
                <a:latin typeface="Century Gothic Paneuropean Bold"/>
                <a:ea typeface="Century Gothic Paneuropean Bold"/>
                <a:cs typeface="Century Gothic Paneuropean Bold"/>
                <a:sym typeface="Century Gothic Paneuropean Bold"/>
              </a:rPr>
              <a:t>SPLIT DATA</a:t>
            </a:r>
          </a:p>
        </p:txBody>
      </p:sp>
      <p:sp>
        <p:nvSpPr>
          <p:cNvPr name="TextBox 15" id="15"/>
          <p:cNvSpPr txBox="true"/>
          <p:nvPr/>
        </p:nvSpPr>
        <p:spPr>
          <a:xfrm rot="0">
            <a:off x="2527028" y="6945398"/>
            <a:ext cx="13237369" cy="1590675"/>
          </a:xfrm>
          <a:prstGeom prst="rect">
            <a:avLst/>
          </a:prstGeom>
        </p:spPr>
        <p:txBody>
          <a:bodyPr anchor="t" rtlCol="false" tIns="0" lIns="0" bIns="0" rIns="0">
            <a:spAutoFit/>
          </a:bodyPr>
          <a:lstStyle/>
          <a:p>
            <a:pPr algn="ctr">
              <a:lnSpc>
                <a:spcPts val="4200"/>
              </a:lnSpc>
            </a:pPr>
            <a:r>
              <a:rPr lang="en-US" sz="3000" b="true">
                <a:solidFill>
                  <a:srgbClr val="000000"/>
                </a:solidFill>
                <a:latin typeface="Quicksand 1 Bold"/>
                <a:ea typeface="Quicksand 1 Bold"/>
                <a:cs typeface="Quicksand 1 Bold"/>
                <a:sym typeface="Quicksand 1 Bold"/>
              </a:rPr>
              <a:t>The </a:t>
            </a:r>
            <a:r>
              <a:rPr lang="en-US" sz="3000" b="true">
                <a:solidFill>
                  <a:srgbClr val="FF3131"/>
                </a:solidFill>
                <a:latin typeface="Quicksand 1 Bold"/>
                <a:ea typeface="Quicksand 1 Bold"/>
                <a:cs typeface="Quicksand 1 Bold"/>
                <a:sym typeface="Quicksand 1 Bold"/>
              </a:rPr>
              <a:t>train test split </a:t>
            </a:r>
            <a:r>
              <a:rPr lang="en-US" sz="3000" b="true">
                <a:solidFill>
                  <a:srgbClr val="000000"/>
                </a:solidFill>
                <a:latin typeface="Quicksand 1 Bold"/>
                <a:ea typeface="Quicksand 1 Bold"/>
                <a:cs typeface="Quicksand 1 Bold"/>
                <a:sym typeface="Quicksand 1 Bold"/>
              </a:rPr>
              <a:t>is to split the data into a training set and a testing set. It is to train the models on the training set and then test their accuracy on the testing set.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3391743" y="3085173"/>
            <a:ext cx="11504515" cy="5207880"/>
          </a:xfrm>
          <a:custGeom>
            <a:avLst/>
            <a:gdLst/>
            <a:ahLst/>
            <a:cxnLst/>
            <a:rect r="r" b="b" t="t" l="l"/>
            <a:pathLst>
              <a:path h="5207880" w="11504515">
                <a:moveTo>
                  <a:pt x="0" y="0"/>
                </a:moveTo>
                <a:lnTo>
                  <a:pt x="11504514" y="0"/>
                </a:lnTo>
                <a:lnTo>
                  <a:pt x="11504514" y="5207879"/>
                </a:lnTo>
                <a:lnTo>
                  <a:pt x="0" y="5207879"/>
                </a:lnTo>
                <a:lnTo>
                  <a:pt x="0" y="0"/>
                </a:lnTo>
                <a:close/>
              </a:path>
            </a:pathLst>
          </a:custGeom>
          <a:blipFill>
            <a:blip r:embed="rId4"/>
            <a:stretch>
              <a:fillRect l="0" t="0" r="0" b="0"/>
            </a:stretch>
          </a:blipFill>
        </p:spPr>
      </p:sp>
      <p:sp>
        <p:nvSpPr>
          <p:cNvPr name="TextBox 14" id="14"/>
          <p:cNvSpPr txBox="true"/>
          <p:nvPr/>
        </p:nvSpPr>
        <p:spPr>
          <a:xfrm rot="0">
            <a:off x="3797622" y="1206505"/>
            <a:ext cx="10692755" cy="1368619"/>
          </a:xfrm>
          <a:prstGeom prst="rect">
            <a:avLst/>
          </a:prstGeom>
        </p:spPr>
        <p:txBody>
          <a:bodyPr anchor="t" rtlCol="false" tIns="0" lIns="0" bIns="0" rIns="0">
            <a:spAutoFit/>
          </a:bodyPr>
          <a:lstStyle/>
          <a:p>
            <a:pPr algn="ctr">
              <a:lnSpc>
                <a:spcPts val="11189"/>
              </a:lnSpc>
            </a:pPr>
            <a:r>
              <a:rPr lang="en-US" b="true" sz="7992">
                <a:solidFill>
                  <a:srgbClr val="000000"/>
                </a:solidFill>
                <a:latin typeface="Century Gothic Paneuropean Bold"/>
                <a:ea typeface="Century Gothic Paneuropean Bold"/>
                <a:cs typeface="Century Gothic Paneuropean Bold"/>
                <a:sym typeface="Century Gothic Paneuropean Bold"/>
              </a:rPr>
              <a:t>TRAIN THE MODEL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2682256" y="7971164"/>
            <a:ext cx="12923488" cy="523875"/>
          </a:xfrm>
          <a:prstGeom prst="rect">
            <a:avLst/>
          </a:prstGeom>
        </p:spPr>
        <p:txBody>
          <a:bodyPr anchor="t" rtlCol="false" tIns="0" lIns="0" bIns="0" rIns="0">
            <a:spAutoFit/>
          </a:bodyPr>
          <a:lstStyle/>
          <a:p>
            <a:pPr algn="ctr">
              <a:lnSpc>
                <a:spcPts val="4200"/>
              </a:lnSpc>
            </a:pPr>
            <a:r>
              <a:rPr lang="en-US" sz="3000" b="true">
                <a:solidFill>
                  <a:srgbClr val="000000"/>
                </a:solidFill>
                <a:latin typeface="Quicksand 1 Bold"/>
                <a:ea typeface="Quicksand 1 Bold"/>
                <a:cs typeface="Quicksand 1 Bold"/>
                <a:sym typeface="Quicksand 1 Bold"/>
              </a:rPr>
              <a:t>From this, we can conclude that the model is 100% accurate.</a:t>
            </a:r>
          </a:p>
        </p:txBody>
      </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2621177" y="3085173"/>
            <a:ext cx="13045646" cy="4680125"/>
          </a:xfrm>
          <a:custGeom>
            <a:avLst/>
            <a:gdLst/>
            <a:ahLst/>
            <a:cxnLst/>
            <a:rect r="r" b="b" t="t" l="l"/>
            <a:pathLst>
              <a:path h="4680125" w="13045646">
                <a:moveTo>
                  <a:pt x="0" y="0"/>
                </a:moveTo>
                <a:lnTo>
                  <a:pt x="13045646" y="0"/>
                </a:lnTo>
                <a:lnTo>
                  <a:pt x="13045646" y="4680125"/>
                </a:lnTo>
                <a:lnTo>
                  <a:pt x="0" y="4680125"/>
                </a:lnTo>
                <a:lnTo>
                  <a:pt x="0" y="0"/>
                </a:lnTo>
                <a:close/>
              </a:path>
            </a:pathLst>
          </a:custGeom>
          <a:blipFill>
            <a:blip r:embed="rId4"/>
            <a:stretch>
              <a:fillRect l="0" t="0" r="0" b="0"/>
            </a:stretch>
          </a:blipFill>
        </p:spPr>
      </p:sp>
      <p:sp>
        <p:nvSpPr>
          <p:cNvPr name="TextBox 15" id="15"/>
          <p:cNvSpPr txBox="true"/>
          <p:nvPr/>
        </p:nvSpPr>
        <p:spPr>
          <a:xfrm rot="0">
            <a:off x="3797622" y="876300"/>
            <a:ext cx="10692755" cy="1368619"/>
          </a:xfrm>
          <a:prstGeom prst="rect">
            <a:avLst/>
          </a:prstGeom>
        </p:spPr>
        <p:txBody>
          <a:bodyPr anchor="t" rtlCol="false" tIns="0" lIns="0" bIns="0" rIns="0">
            <a:spAutoFit/>
          </a:bodyPr>
          <a:lstStyle/>
          <a:p>
            <a:pPr algn="ctr">
              <a:lnSpc>
                <a:spcPts val="11189"/>
              </a:lnSpc>
            </a:pPr>
            <a:r>
              <a:rPr lang="en-US" b="true" sz="7992">
                <a:solidFill>
                  <a:srgbClr val="000000"/>
                </a:solidFill>
                <a:latin typeface="Century Gothic Paneuropean Bold"/>
                <a:ea typeface="Century Gothic Paneuropean Bold"/>
                <a:cs typeface="Century Gothic Paneuropean Bold"/>
                <a:sym typeface="Century Gothic Paneuropean Bold"/>
              </a:rPr>
              <a:t>PREDICTION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0175740" y="1967015"/>
            <a:ext cx="6543202" cy="7005251"/>
          </a:xfrm>
          <a:custGeom>
            <a:avLst/>
            <a:gdLst/>
            <a:ahLst/>
            <a:cxnLst/>
            <a:rect r="r" b="b" t="t" l="l"/>
            <a:pathLst>
              <a:path h="7005251" w="6543202">
                <a:moveTo>
                  <a:pt x="0" y="0"/>
                </a:moveTo>
                <a:lnTo>
                  <a:pt x="6543203" y="0"/>
                </a:lnTo>
                <a:lnTo>
                  <a:pt x="6543203" y="7005250"/>
                </a:lnTo>
                <a:lnTo>
                  <a:pt x="0" y="7005250"/>
                </a:lnTo>
                <a:lnTo>
                  <a:pt x="0" y="0"/>
                </a:lnTo>
                <a:close/>
              </a:path>
            </a:pathLst>
          </a:custGeom>
          <a:blipFill>
            <a:blip r:embed="rId4"/>
            <a:stretch>
              <a:fillRect l="0" t="0" r="0" b="0"/>
            </a:stretch>
          </a:blipFill>
        </p:spPr>
      </p:sp>
      <p:sp>
        <p:nvSpPr>
          <p:cNvPr name="Freeform 14" id="14"/>
          <p:cNvSpPr/>
          <p:nvPr/>
        </p:nvSpPr>
        <p:spPr>
          <a:xfrm flipH="false" flipV="false" rot="0">
            <a:off x="1569057" y="2229944"/>
            <a:ext cx="8073283" cy="3865084"/>
          </a:xfrm>
          <a:custGeom>
            <a:avLst/>
            <a:gdLst/>
            <a:ahLst/>
            <a:cxnLst/>
            <a:rect r="r" b="b" t="t" l="l"/>
            <a:pathLst>
              <a:path h="3865084" w="8073283">
                <a:moveTo>
                  <a:pt x="0" y="0"/>
                </a:moveTo>
                <a:lnTo>
                  <a:pt x="8073283" y="0"/>
                </a:lnTo>
                <a:lnTo>
                  <a:pt x="8073283" y="3865085"/>
                </a:lnTo>
                <a:lnTo>
                  <a:pt x="0" y="3865085"/>
                </a:lnTo>
                <a:lnTo>
                  <a:pt x="0" y="0"/>
                </a:lnTo>
                <a:close/>
              </a:path>
            </a:pathLst>
          </a:custGeom>
          <a:blipFill>
            <a:blip r:embed="rId5"/>
            <a:stretch>
              <a:fillRect l="0" t="0" r="0" b="0"/>
            </a:stretch>
          </a:blipFill>
        </p:spPr>
      </p:sp>
      <p:sp>
        <p:nvSpPr>
          <p:cNvPr name="TextBox 15" id="15"/>
          <p:cNvSpPr txBox="true"/>
          <p:nvPr/>
        </p:nvSpPr>
        <p:spPr>
          <a:xfrm rot="0">
            <a:off x="1569057" y="6695433"/>
            <a:ext cx="8073283" cy="1590675"/>
          </a:xfrm>
          <a:prstGeom prst="rect">
            <a:avLst/>
          </a:prstGeom>
        </p:spPr>
        <p:txBody>
          <a:bodyPr anchor="t" rtlCol="false" tIns="0" lIns="0" bIns="0" rIns="0">
            <a:spAutoFit/>
          </a:bodyPr>
          <a:lstStyle/>
          <a:p>
            <a:pPr algn="just">
              <a:lnSpc>
                <a:spcPts val="4200"/>
              </a:lnSpc>
            </a:pPr>
            <a:r>
              <a:rPr lang="en-US" sz="3000" b="true">
                <a:solidFill>
                  <a:srgbClr val="000000"/>
                </a:solidFill>
                <a:latin typeface="Quicksand 1 Bold"/>
                <a:ea typeface="Quicksand 1 Bold"/>
                <a:cs typeface="Quicksand 1 Bold"/>
                <a:sym typeface="Quicksand 1 Bold"/>
              </a:rPr>
              <a:t>From this confusion matrix, we can conclude that there is no error. The values were accurately predicted.</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2531214" y="3085173"/>
            <a:ext cx="13225572" cy="5273697"/>
          </a:xfrm>
          <a:custGeom>
            <a:avLst/>
            <a:gdLst/>
            <a:ahLst/>
            <a:cxnLst/>
            <a:rect r="r" b="b" t="t" l="l"/>
            <a:pathLst>
              <a:path h="5273697" w="13225572">
                <a:moveTo>
                  <a:pt x="0" y="0"/>
                </a:moveTo>
                <a:lnTo>
                  <a:pt x="13225572" y="0"/>
                </a:lnTo>
                <a:lnTo>
                  <a:pt x="13225572" y="5273696"/>
                </a:lnTo>
                <a:lnTo>
                  <a:pt x="0" y="5273696"/>
                </a:lnTo>
                <a:lnTo>
                  <a:pt x="0" y="0"/>
                </a:lnTo>
                <a:close/>
              </a:path>
            </a:pathLst>
          </a:custGeom>
          <a:blipFill>
            <a:blip r:embed="rId4"/>
            <a:stretch>
              <a:fillRect l="0" t="0" r="0" b="0"/>
            </a:stretch>
          </a:blipFill>
        </p:spPr>
      </p:sp>
      <p:sp>
        <p:nvSpPr>
          <p:cNvPr name="TextBox 14" id="14"/>
          <p:cNvSpPr txBox="true"/>
          <p:nvPr/>
        </p:nvSpPr>
        <p:spPr>
          <a:xfrm rot="0">
            <a:off x="3797622" y="876300"/>
            <a:ext cx="10692755" cy="1368619"/>
          </a:xfrm>
          <a:prstGeom prst="rect">
            <a:avLst/>
          </a:prstGeom>
        </p:spPr>
        <p:txBody>
          <a:bodyPr anchor="t" rtlCol="false" tIns="0" lIns="0" bIns="0" rIns="0">
            <a:spAutoFit/>
          </a:bodyPr>
          <a:lstStyle/>
          <a:p>
            <a:pPr algn="ctr">
              <a:lnSpc>
                <a:spcPts val="11189"/>
              </a:lnSpc>
            </a:pPr>
            <a:r>
              <a:rPr lang="en-US" b="true" sz="7992">
                <a:solidFill>
                  <a:srgbClr val="000000"/>
                </a:solidFill>
                <a:latin typeface="Century Gothic Paneuropean Bold"/>
                <a:ea typeface="Century Gothic Paneuropean Bold"/>
                <a:cs typeface="Century Gothic Paneuropean Bold"/>
                <a:sym typeface="Century Gothic Paneuropean Bold"/>
              </a:rPr>
              <a:t>EVALUATION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6974556" y="2244919"/>
            <a:ext cx="10007317" cy="7558925"/>
          </a:xfrm>
          <a:custGeom>
            <a:avLst/>
            <a:gdLst/>
            <a:ahLst/>
            <a:cxnLst/>
            <a:rect r="r" b="b" t="t" l="l"/>
            <a:pathLst>
              <a:path h="7558925" w="10007317">
                <a:moveTo>
                  <a:pt x="0" y="0"/>
                </a:moveTo>
                <a:lnTo>
                  <a:pt x="10007316" y="0"/>
                </a:lnTo>
                <a:lnTo>
                  <a:pt x="10007316" y="7558924"/>
                </a:lnTo>
                <a:lnTo>
                  <a:pt x="0" y="7558924"/>
                </a:lnTo>
                <a:lnTo>
                  <a:pt x="0" y="0"/>
                </a:lnTo>
                <a:close/>
              </a:path>
            </a:pathLst>
          </a:custGeom>
          <a:blipFill>
            <a:blip r:embed="rId4"/>
            <a:stretch>
              <a:fillRect l="0" t="0" r="0" b="0"/>
            </a:stretch>
          </a:blipFill>
        </p:spPr>
      </p:sp>
      <p:sp>
        <p:nvSpPr>
          <p:cNvPr name="Freeform 14" id="14"/>
          <p:cNvSpPr/>
          <p:nvPr/>
        </p:nvSpPr>
        <p:spPr>
          <a:xfrm flipH="false" flipV="false" rot="0">
            <a:off x="1664444" y="2625045"/>
            <a:ext cx="7479556" cy="2058327"/>
          </a:xfrm>
          <a:custGeom>
            <a:avLst/>
            <a:gdLst/>
            <a:ahLst/>
            <a:cxnLst/>
            <a:rect r="r" b="b" t="t" l="l"/>
            <a:pathLst>
              <a:path h="2058327" w="7479556">
                <a:moveTo>
                  <a:pt x="0" y="0"/>
                </a:moveTo>
                <a:lnTo>
                  <a:pt x="7479556" y="0"/>
                </a:lnTo>
                <a:lnTo>
                  <a:pt x="7479556" y="2058328"/>
                </a:lnTo>
                <a:lnTo>
                  <a:pt x="0" y="2058328"/>
                </a:lnTo>
                <a:lnTo>
                  <a:pt x="0" y="0"/>
                </a:lnTo>
                <a:close/>
              </a:path>
            </a:pathLst>
          </a:custGeom>
          <a:blipFill>
            <a:blip r:embed="rId5"/>
            <a:stretch>
              <a:fillRect l="0" t="0" r="0" b="0"/>
            </a:stretch>
          </a:blipFill>
        </p:spPr>
      </p:sp>
      <p:sp>
        <p:nvSpPr>
          <p:cNvPr name="TextBox 15" id="15"/>
          <p:cNvSpPr txBox="true"/>
          <p:nvPr/>
        </p:nvSpPr>
        <p:spPr>
          <a:xfrm rot="0">
            <a:off x="3797622" y="876300"/>
            <a:ext cx="10692755" cy="1368619"/>
          </a:xfrm>
          <a:prstGeom prst="rect">
            <a:avLst/>
          </a:prstGeom>
        </p:spPr>
        <p:txBody>
          <a:bodyPr anchor="t" rtlCol="false" tIns="0" lIns="0" bIns="0" rIns="0">
            <a:spAutoFit/>
          </a:bodyPr>
          <a:lstStyle/>
          <a:p>
            <a:pPr algn="ctr">
              <a:lnSpc>
                <a:spcPts val="11189"/>
              </a:lnSpc>
            </a:pPr>
            <a:r>
              <a:rPr lang="en-US" b="true" sz="7992">
                <a:solidFill>
                  <a:srgbClr val="000000"/>
                </a:solidFill>
                <a:latin typeface="Century Gothic Paneuropean Bold"/>
                <a:ea typeface="Century Gothic Paneuropean Bold"/>
                <a:cs typeface="Century Gothic Paneuropean Bold"/>
                <a:sym typeface="Century Gothic Paneuropean Bold"/>
              </a:rPr>
              <a:t>DECISION TREE</a:t>
            </a:r>
          </a:p>
        </p:txBody>
      </p:sp>
      <p:sp>
        <p:nvSpPr>
          <p:cNvPr name="TextBox 16" id="16"/>
          <p:cNvSpPr txBox="true"/>
          <p:nvPr/>
        </p:nvSpPr>
        <p:spPr>
          <a:xfrm rot="0">
            <a:off x="1664444" y="4988430"/>
            <a:ext cx="5716260" cy="1057275"/>
          </a:xfrm>
          <a:prstGeom prst="rect">
            <a:avLst/>
          </a:prstGeom>
        </p:spPr>
        <p:txBody>
          <a:bodyPr anchor="t" rtlCol="false" tIns="0" lIns="0" bIns="0" rIns="0">
            <a:spAutoFit/>
          </a:bodyPr>
          <a:lstStyle/>
          <a:p>
            <a:pPr algn="just">
              <a:lnSpc>
                <a:spcPts val="4200"/>
              </a:lnSpc>
            </a:pPr>
            <a:r>
              <a:rPr lang="en-US" sz="3000" b="true">
                <a:solidFill>
                  <a:srgbClr val="000000"/>
                </a:solidFill>
                <a:latin typeface="Quicksand 1 Bold"/>
                <a:ea typeface="Quicksand 1 Bold"/>
                <a:cs typeface="Quicksand 1 Bold"/>
                <a:sym typeface="Quicksand 1 Bold"/>
              </a:rPr>
              <a:t>This is the tree visualization from decision tree classifier.</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9505528" y="2763000"/>
            <a:ext cx="6852966" cy="6852966"/>
          </a:xfrm>
          <a:custGeom>
            <a:avLst/>
            <a:gdLst/>
            <a:ahLst/>
            <a:cxnLst/>
            <a:rect r="r" b="b" t="t" l="l"/>
            <a:pathLst>
              <a:path h="6852966" w="6852966">
                <a:moveTo>
                  <a:pt x="0" y="0"/>
                </a:moveTo>
                <a:lnTo>
                  <a:pt x="6852967" y="0"/>
                </a:lnTo>
                <a:lnTo>
                  <a:pt x="6852967" y="6852967"/>
                </a:lnTo>
                <a:lnTo>
                  <a:pt x="0" y="6852967"/>
                </a:lnTo>
                <a:lnTo>
                  <a:pt x="0" y="0"/>
                </a:lnTo>
                <a:close/>
              </a:path>
            </a:pathLst>
          </a:custGeom>
          <a:blipFill>
            <a:blip r:embed="rId4"/>
            <a:stretch>
              <a:fillRect l="0" t="0" r="0" b="0"/>
            </a:stretch>
          </a:blipFill>
        </p:spPr>
      </p:sp>
      <p:sp>
        <p:nvSpPr>
          <p:cNvPr name="Freeform 14" id="14"/>
          <p:cNvSpPr/>
          <p:nvPr/>
        </p:nvSpPr>
        <p:spPr>
          <a:xfrm flipH="false" flipV="false" rot="0">
            <a:off x="1907711" y="3408838"/>
            <a:ext cx="6436632" cy="1646267"/>
          </a:xfrm>
          <a:custGeom>
            <a:avLst/>
            <a:gdLst/>
            <a:ahLst/>
            <a:cxnLst/>
            <a:rect r="r" b="b" t="t" l="l"/>
            <a:pathLst>
              <a:path h="1646267" w="6436632">
                <a:moveTo>
                  <a:pt x="0" y="0"/>
                </a:moveTo>
                <a:lnTo>
                  <a:pt x="6436633" y="0"/>
                </a:lnTo>
                <a:lnTo>
                  <a:pt x="6436633" y="1646267"/>
                </a:lnTo>
                <a:lnTo>
                  <a:pt x="0" y="1646267"/>
                </a:lnTo>
                <a:lnTo>
                  <a:pt x="0" y="0"/>
                </a:lnTo>
                <a:close/>
              </a:path>
            </a:pathLst>
          </a:custGeom>
          <a:blipFill>
            <a:blip r:embed="rId5"/>
            <a:stretch>
              <a:fillRect l="0" t="0" r="0" b="0"/>
            </a:stretch>
          </a:blipFill>
        </p:spPr>
      </p:sp>
      <p:sp>
        <p:nvSpPr>
          <p:cNvPr name="TextBox 15" id="15"/>
          <p:cNvSpPr txBox="true"/>
          <p:nvPr/>
        </p:nvSpPr>
        <p:spPr>
          <a:xfrm rot="0">
            <a:off x="3797622" y="876300"/>
            <a:ext cx="10692755" cy="1368619"/>
          </a:xfrm>
          <a:prstGeom prst="rect">
            <a:avLst/>
          </a:prstGeom>
        </p:spPr>
        <p:txBody>
          <a:bodyPr anchor="t" rtlCol="false" tIns="0" lIns="0" bIns="0" rIns="0">
            <a:spAutoFit/>
          </a:bodyPr>
          <a:lstStyle/>
          <a:p>
            <a:pPr algn="ctr">
              <a:lnSpc>
                <a:spcPts val="11189"/>
              </a:lnSpc>
            </a:pPr>
            <a:r>
              <a:rPr lang="en-US" b="true" sz="7992">
                <a:solidFill>
                  <a:srgbClr val="000000"/>
                </a:solidFill>
                <a:latin typeface="Century Gothic Paneuropean Bold"/>
                <a:ea typeface="Century Gothic Paneuropean Bold"/>
                <a:cs typeface="Century Gothic Paneuropean Bold"/>
                <a:sym typeface="Century Gothic Paneuropean Bold"/>
              </a:rPr>
              <a:t>VISUALIZATION</a:t>
            </a:r>
          </a:p>
        </p:txBody>
      </p:sp>
      <p:sp>
        <p:nvSpPr>
          <p:cNvPr name="TextBox 16" id="16"/>
          <p:cNvSpPr txBox="true"/>
          <p:nvPr/>
        </p:nvSpPr>
        <p:spPr>
          <a:xfrm rot="0">
            <a:off x="1907711" y="5360809"/>
            <a:ext cx="6044922" cy="1590675"/>
          </a:xfrm>
          <a:prstGeom prst="rect">
            <a:avLst/>
          </a:prstGeom>
        </p:spPr>
        <p:txBody>
          <a:bodyPr anchor="t" rtlCol="false" tIns="0" lIns="0" bIns="0" rIns="0">
            <a:spAutoFit/>
          </a:bodyPr>
          <a:lstStyle/>
          <a:p>
            <a:pPr algn="just">
              <a:lnSpc>
                <a:spcPts val="4200"/>
              </a:lnSpc>
            </a:pPr>
            <a:r>
              <a:rPr lang="en-US" sz="3000" b="true">
                <a:solidFill>
                  <a:srgbClr val="000000"/>
                </a:solidFill>
                <a:latin typeface="Quicksand 1 Bold"/>
                <a:ea typeface="Quicksand 1 Bold"/>
                <a:cs typeface="Quicksand 1 Bold"/>
                <a:sym typeface="Quicksand 1 Bold"/>
              </a:rPr>
              <a:t>The </a:t>
            </a:r>
            <a:r>
              <a:rPr lang="en-US" sz="3000" b="true">
                <a:solidFill>
                  <a:srgbClr val="FF3131"/>
                </a:solidFill>
                <a:latin typeface="Quicksand 1 Bold"/>
                <a:ea typeface="Quicksand 1 Bold"/>
                <a:cs typeface="Quicksand 1 Bold"/>
                <a:sym typeface="Quicksand 1 Bold"/>
              </a:rPr>
              <a:t>.pairplot()</a:t>
            </a:r>
            <a:r>
              <a:rPr lang="en-US" sz="3000" b="true">
                <a:solidFill>
                  <a:srgbClr val="000000"/>
                </a:solidFill>
                <a:latin typeface="Quicksand 1 Bold"/>
                <a:ea typeface="Quicksand 1 Bold"/>
                <a:cs typeface="Quicksand 1 Bold"/>
                <a:sym typeface="Quicksand 1 Bold"/>
              </a:rPr>
              <a:t> method provides scatter plot for all of the features at once.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2080123" y="4420827"/>
            <a:ext cx="6316516" cy="4837473"/>
          </a:xfrm>
          <a:custGeom>
            <a:avLst/>
            <a:gdLst/>
            <a:ahLst/>
            <a:cxnLst/>
            <a:rect r="r" b="b" t="t" l="l"/>
            <a:pathLst>
              <a:path h="4837473" w="6316516">
                <a:moveTo>
                  <a:pt x="0" y="0"/>
                </a:moveTo>
                <a:lnTo>
                  <a:pt x="6316516" y="0"/>
                </a:lnTo>
                <a:lnTo>
                  <a:pt x="6316516" y="4837473"/>
                </a:lnTo>
                <a:lnTo>
                  <a:pt x="0" y="4837473"/>
                </a:lnTo>
                <a:lnTo>
                  <a:pt x="0" y="0"/>
                </a:lnTo>
                <a:close/>
              </a:path>
            </a:pathLst>
          </a:custGeom>
          <a:blipFill>
            <a:blip r:embed="rId4"/>
            <a:stretch>
              <a:fillRect l="0" t="0" r="0" b="0"/>
            </a:stretch>
          </a:blipFill>
        </p:spPr>
      </p:sp>
      <p:sp>
        <p:nvSpPr>
          <p:cNvPr name="Freeform 14" id="14"/>
          <p:cNvSpPr/>
          <p:nvPr/>
        </p:nvSpPr>
        <p:spPr>
          <a:xfrm flipH="false" flipV="false" rot="0">
            <a:off x="2080123" y="1599726"/>
            <a:ext cx="11301259" cy="2486277"/>
          </a:xfrm>
          <a:custGeom>
            <a:avLst/>
            <a:gdLst/>
            <a:ahLst/>
            <a:cxnLst/>
            <a:rect r="r" b="b" t="t" l="l"/>
            <a:pathLst>
              <a:path h="2486277" w="11301259">
                <a:moveTo>
                  <a:pt x="0" y="0"/>
                </a:moveTo>
                <a:lnTo>
                  <a:pt x="11301259" y="0"/>
                </a:lnTo>
                <a:lnTo>
                  <a:pt x="11301259" y="2486277"/>
                </a:lnTo>
                <a:lnTo>
                  <a:pt x="0" y="2486277"/>
                </a:lnTo>
                <a:lnTo>
                  <a:pt x="0" y="0"/>
                </a:lnTo>
                <a:close/>
              </a:path>
            </a:pathLst>
          </a:custGeom>
          <a:blipFill>
            <a:blip r:embed="rId5"/>
            <a:stretch>
              <a:fillRect l="0" t="0" r="0" b="0"/>
            </a:stretch>
          </a:blipFill>
        </p:spPr>
      </p:sp>
      <p:sp>
        <p:nvSpPr>
          <p:cNvPr name="TextBox 15" id="15"/>
          <p:cNvSpPr txBox="true"/>
          <p:nvPr/>
        </p:nvSpPr>
        <p:spPr>
          <a:xfrm rot="0">
            <a:off x="8854519" y="4581525"/>
            <a:ext cx="7864423" cy="3724275"/>
          </a:xfrm>
          <a:prstGeom prst="rect">
            <a:avLst/>
          </a:prstGeom>
        </p:spPr>
        <p:txBody>
          <a:bodyPr anchor="t" rtlCol="false" tIns="0" lIns="0" bIns="0" rIns="0">
            <a:spAutoFit/>
          </a:bodyPr>
          <a:lstStyle/>
          <a:p>
            <a:pPr algn="just">
              <a:lnSpc>
                <a:spcPts val="4200"/>
              </a:lnSpc>
            </a:pPr>
            <a:r>
              <a:rPr lang="en-US" sz="3000" b="true">
                <a:solidFill>
                  <a:srgbClr val="000000"/>
                </a:solidFill>
                <a:latin typeface="Quicksand 1 Bold"/>
                <a:ea typeface="Quicksand 1 Bold"/>
                <a:cs typeface="Quicksand 1 Bold"/>
                <a:sym typeface="Quicksand 1 Bold"/>
              </a:rPr>
              <a:t>This is an example of scatter plot for sepal length and sepal width. </a:t>
            </a:r>
          </a:p>
          <a:p>
            <a:pPr algn="just">
              <a:lnSpc>
                <a:spcPts val="4200"/>
              </a:lnSpc>
            </a:pPr>
            <a:r>
              <a:rPr lang="en-US" sz="3000" b="true">
                <a:solidFill>
                  <a:srgbClr val="000000"/>
                </a:solidFill>
                <a:latin typeface="Quicksand 1 Bold"/>
                <a:ea typeface="Quicksand 1 Bold"/>
                <a:cs typeface="Quicksand 1 Bold"/>
                <a:sym typeface="Quicksand 1 Bold"/>
              </a:rPr>
              <a:t>If you make scatter plot (without pair plot method), you will make this kind of scatter plot one by one, for sepal length and sepal width, petal length and petal width, sepal length and petal length, etc.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9144000" y="1567838"/>
            <a:ext cx="6663774" cy="1517334"/>
          </a:xfrm>
          <a:prstGeom prst="rect">
            <a:avLst/>
          </a:prstGeom>
        </p:spPr>
        <p:txBody>
          <a:bodyPr anchor="t" rtlCol="false" tIns="0" lIns="0" bIns="0" rIns="0">
            <a:spAutoFit/>
          </a:bodyPr>
          <a:lstStyle/>
          <a:p>
            <a:pPr algn="ctr">
              <a:lnSpc>
                <a:spcPts val="12442"/>
              </a:lnSpc>
            </a:pPr>
            <a:r>
              <a:rPr lang="en-US" b="true" sz="8887">
                <a:solidFill>
                  <a:srgbClr val="000000"/>
                </a:solidFill>
                <a:latin typeface="Century Gothic Paneuropean Bold"/>
                <a:ea typeface="Century Gothic Paneuropean Bold"/>
                <a:cs typeface="Century Gothic Paneuropean Bold"/>
                <a:sym typeface="Century Gothic Paneuropean Bold"/>
              </a:rPr>
              <a:t>THANK YOU</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a:grpSpLocks noChangeAspect="true"/>
          </p:cNvGrpSpPr>
          <p:nvPr/>
        </p:nvGrpSpPr>
        <p:grpSpPr>
          <a:xfrm rot="0">
            <a:off x="2887797" y="818642"/>
            <a:ext cx="5494955" cy="8208527"/>
            <a:chOff x="0" y="0"/>
            <a:chExt cx="5969000" cy="8916670"/>
          </a:xfrm>
        </p:grpSpPr>
        <p:sp>
          <p:nvSpPr>
            <p:cNvPr name="Freeform 15" id="15"/>
            <p:cNvSpPr/>
            <p:nvPr/>
          </p:nvSpPr>
          <p:spPr>
            <a:xfrm flipH="false" flipV="false" rot="0">
              <a:off x="127" y="6350"/>
              <a:ext cx="5968747" cy="8903970"/>
            </a:xfrm>
            <a:custGeom>
              <a:avLst/>
              <a:gdLst/>
              <a:ahLst/>
              <a:cxnLst/>
              <a:rect r="r" b="b" t="t" l="l"/>
              <a:pathLst>
                <a:path h="8903970" w="5968747">
                  <a:moveTo>
                    <a:pt x="2988310" y="8903970"/>
                  </a:moveTo>
                  <a:lnTo>
                    <a:pt x="2980563" y="8903970"/>
                  </a:lnTo>
                  <a:cubicBezTo>
                    <a:pt x="2246376" y="8903970"/>
                    <a:pt x="1538224" y="8630412"/>
                    <a:pt x="986790" y="8133714"/>
                  </a:cubicBezTo>
                  <a:cubicBezTo>
                    <a:pt x="420243" y="7623429"/>
                    <a:pt x="76581" y="6921881"/>
                    <a:pt x="19177" y="6158230"/>
                  </a:cubicBezTo>
                  <a:lnTo>
                    <a:pt x="16510" y="6121781"/>
                  </a:lnTo>
                  <a:cubicBezTo>
                    <a:pt x="4064" y="5781802"/>
                    <a:pt x="0" y="2921762"/>
                    <a:pt x="23876" y="2678811"/>
                  </a:cubicBezTo>
                  <a:cubicBezTo>
                    <a:pt x="96647" y="1941195"/>
                    <a:pt x="439801" y="1261618"/>
                    <a:pt x="990092" y="765302"/>
                  </a:cubicBezTo>
                  <a:cubicBezTo>
                    <a:pt x="1537208" y="271780"/>
                    <a:pt x="2242439" y="0"/>
                    <a:pt x="2975737" y="0"/>
                  </a:cubicBezTo>
                  <a:lnTo>
                    <a:pt x="2992882" y="0"/>
                  </a:lnTo>
                  <a:cubicBezTo>
                    <a:pt x="3726180" y="0"/>
                    <a:pt x="4431411" y="271780"/>
                    <a:pt x="4978527" y="765302"/>
                  </a:cubicBezTo>
                  <a:cubicBezTo>
                    <a:pt x="5528945" y="1261745"/>
                    <a:pt x="5871972" y="1941195"/>
                    <a:pt x="5944743" y="2678684"/>
                  </a:cubicBezTo>
                  <a:cubicBezTo>
                    <a:pt x="5968747" y="2921762"/>
                    <a:pt x="5964555" y="5782310"/>
                    <a:pt x="5952109" y="6122289"/>
                  </a:cubicBezTo>
                  <a:lnTo>
                    <a:pt x="5951982" y="6125083"/>
                  </a:lnTo>
                  <a:lnTo>
                    <a:pt x="5949442" y="6158230"/>
                  </a:lnTo>
                  <a:cubicBezTo>
                    <a:pt x="5892038" y="6921881"/>
                    <a:pt x="5548376" y="7623429"/>
                    <a:pt x="4981829" y="8133715"/>
                  </a:cubicBezTo>
                  <a:cubicBezTo>
                    <a:pt x="4430522" y="8630412"/>
                    <a:pt x="3722497" y="8903970"/>
                    <a:pt x="2988310" y="8903970"/>
                  </a:cubicBezTo>
                  <a:close/>
                  <a:moveTo>
                    <a:pt x="2975737" y="19050"/>
                  </a:moveTo>
                  <a:cubicBezTo>
                    <a:pt x="2247138" y="19050"/>
                    <a:pt x="1546479" y="289052"/>
                    <a:pt x="1002792" y="779399"/>
                  </a:cubicBezTo>
                  <a:cubicBezTo>
                    <a:pt x="455930" y="1272540"/>
                    <a:pt x="115062" y="1947799"/>
                    <a:pt x="42926" y="2680589"/>
                  </a:cubicBezTo>
                  <a:cubicBezTo>
                    <a:pt x="19050" y="2923286"/>
                    <a:pt x="23241" y="5781167"/>
                    <a:pt x="35560" y="6121019"/>
                  </a:cubicBezTo>
                  <a:lnTo>
                    <a:pt x="35687" y="6123686"/>
                  </a:lnTo>
                  <a:lnTo>
                    <a:pt x="38227" y="6156706"/>
                  </a:lnTo>
                  <a:cubicBezTo>
                    <a:pt x="95250" y="6915403"/>
                    <a:pt x="436626" y="7612507"/>
                    <a:pt x="999617" y="8119490"/>
                  </a:cubicBezTo>
                  <a:cubicBezTo>
                    <a:pt x="1547622" y="8613012"/>
                    <a:pt x="2251202" y="8884793"/>
                    <a:pt x="2980690" y="8884793"/>
                  </a:cubicBezTo>
                  <a:lnTo>
                    <a:pt x="2988437" y="8884793"/>
                  </a:lnTo>
                  <a:cubicBezTo>
                    <a:pt x="3717925" y="8884793"/>
                    <a:pt x="4421378" y="8613012"/>
                    <a:pt x="4969383" y="8119490"/>
                  </a:cubicBezTo>
                  <a:cubicBezTo>
                    <a:pt x="5532374" y="7612507"/>
                    <a:pt x="5873750" y="6915403"/>
                    <a:pt x="5930773" y="6156706"/>
                  </a:cubicBezTo>
                  <a:lnTo>
                    <a:pt x="5933313" y="6121527"/>
                  </a:lnTo>
                  <a:cubicBezTo>
                    <a:pt x="5945632" y="5781675"/>
                    <a:pt x="5949950" y="2923159"/>
                    <a:pt x="5925947" y="2680462"/>
                  </a:cubicBezTo>
                  <a:cubicBezTo>
                    <a:pt x="5853684" y="1947672"/>
                    <a:pt x="5512816" y="1272540"/>
                    <a:pt x="4965954" y="779272"/>
                  </a:cubicBezTo>
                  <a:cubicBezTo>
                    <a:pt x="4422140" y="289052"/>
                    <a:pt x="3721481" y="19050"/>
                    <a:pt x="2992882" y="19050"/>
                  </a:cubicBezTo>
                  <a:lnTo>
                    <a:pt x="2975737" y="19050"/>
                  </a:lnTo>
                  <a:close/>
                </a:path>
              </a:pathLst>
            </a:custGeom>
            <a:solidFill>
              <a:srgbClr val="AC8F7D"/>
            </a:solidFill>
          </p:spPr>
        </p:sp>
        <p:sp>
          <p:nvSpPr>
            <p:cNvPr name="Freeform 16" id="16"/>
            <p:cNvSpPr/>
            <p:nvPr/>
          </p:nvSpPr>
          <p:spPr>
            <a:xfrm flipH="false" flipV="false" rot="0">
              <a:off x="148844" y="155701"/>
              <a:ext cx="5671185" cy="8605520"/>
            </a:xfrm>
            <a:custGeom>
              <a:avLst/>
              <a:gdLst/>
              <a:ahLst/>
              <a:cxnLst/>
              <a:rect r="r" b="b" t="t" l="l"/>
              <a:pathLst>
                <a:path h="8605520" w="5671185">
                  <a:moveTo>
                    <a:pt x="2831846" y="8605394"/>
                  </a:moveTo>
                  <a:cubicBezTo>
                    <a:pt x="2134616" y="8605394"/>
                    <a:pt x="1462024" y="8345425"/>
                    <a:pt x="937895" y="7873493"/>
                  </a:cubicBezTo>
                  <a:cubicBezTo>
                    <a:pt x="399923" y="7388987"/>
                    <a:pt x="73660" y="6722873"/>
                    <a:pt x="19177" y="5997702"/>
                  </a:cubicBezTo>
                  <a:lnTo>
                    <a:pt x="16891" y="5966968"/>
                  </a:lnTo>
                  <a:cubicBezTo>
                    <a:pt x="4572" y="5629021"/>
                    <a:pt x="0" y="2784729"/>
                    <a:pt x="23749" y="2544064"/>
                  </a:cubicBezTo>
                  <a:cubicBezTo>
                    <a:pt x="92710" y="1843532"/>
                    <a:pt x="418592" y="1198245"/>
                    <a:pt x="941324" y="726821"/>
                  </a:cubicBezTo>
                  <a:cubicBezTo>
                    <a:pt x="1461008" y="258064"/>
                    <a:pt x="2130679" y="0"/>
                    <a:pt x="2827020" y="0"/>
                  </a:cubicBezTo>
                  <a:lnTo>
                    <a:pt x="2844165" y="0"/>
                  </a:lnTo>
                  <a:cubicBezTo>
                    <a:pt x="3540506" y="0"/>
                    <a:pt x="4210177" y="258191"/>
                    <a:pt x="4729861" y="726949"/>
                  </a:cubicBezTo>
                  <a:cubicBezTo>
                    <a:pt x="5252593" y="1198373"/>
                    <a:pt x="5578475" y="1843787"/>
                    <a:pt x="5647436" y="2544192"/>
                  </a:cubicBezTo>
                  <a:cubicBezTo>
                    <a:pt x="5671185" y="2784857"/>
                    <a:pt x="5666613" y="5629149"/>
                    <a:pt x="5654167" y="5967731"/>
                  </a:cubicBezTo>
                  <a:lnTo>
                    <a:pt x="5651881" y="5997830"/>
                  </a:lnTo>
                  <a:cubicBezTo>
                    <a:pt x="5597398" y="6722999"/>
                    <a:pt x="5271135" y="7389242"/>
                    <a:pt x="4733163" y="7873747"/>
                  </a:cubicBezTo>
                  <a:cubicBezTo>
                    <a:pt x="4209161" y="8345679"/>
                    <a:pt x="3536569" y="8605521"/>
                    <a:pt x="2839339" y="8605521"/>
                  </a:cubicBezTo>
                  <a:lnTo>
                    <a:pt x="2831846" y="8605521"/>
                  </a:lnTo>
                  <a:close/>
                </a:path>
              </a:pathLst>
            </a:custGeom>
            <a:blipFill>
              <a:blip r:embed="rId4"/>
              <a:stretch>
                <a:fillRect l="-701" t="0" r="-701" b="0"/>
              </a:stretch>
            </a:blipFill>
          </p:spPr>
        </p:sp>
      </p:grpSp>
      <p:sp>
        <p:nvSpPr>
          <p:cNvPr name="TextBox 17" id="17"/>
          <p:cNvSpPr txBox="true"/>
          <p:nvPr/>
        </p:nvSpPr>
        <p:spPr>
          <a:xfrm rot="0">
            <a:off x="9144000" y="6116352"/>
            <a:ext cx="8063648" cy="1741170"/>
          </a:xfrm>
          <a:prstGeom prst="rect">
            <a:avLst/>
          </a:prstGeom>
        </p:spPr>
        <p:txBody>
          <a:bodyPr anchor="t" rtlCol="false" tIns="0" lIns="0" bIns="0" rIns="0">
            <a:spAutoFit/>
          </a:bodyPr>
          <a:lstStyle/>
          <a:p>
            <a:pPr algn="just">
              <a:lnSpc>
                <a:spcPts val="5319"/>
              </a:lnSpc>
            </a:pPr>
            <a:r>
              <a:rPr lang="en-US" sz="3799" b="true">
                <a:solidFill>
                  <a:srgbClr val="000000"/>
                </a:solidFill>
                <a:latin typeface="Quicksand 1 Bold"/>
                <a:ea typeface="Quicksand 1 Bold"/>
                <a:cs typeface="Quicksand 1 Bold"/>
                <a:sym typeface="Quicksand 1 Bold"/>
              </a:rPr>
              <a:t>Contact Details</a:t>
            </a:r>
          </a:p>
          <a:p>
            <a:pPr algn="just">
              <a:lnSpc>
                <a:spcPts val="4340"/>
              </a:lnSpc>
            </a:pPr>
            <a:r>
              <a:rPr lang="en-US" sz="3100" b="true">
                <a:solidFill>
                  <a:srgbClr val="000000"/>
                </a:solidFill>
                <a:latin typeface="Quicksand 1 Bold"/>
                <a:ea typeface="Quicksand 1 Bold"/>
                <a:cs typeface="Quicksand 1 Bold"/>
                <a:sym typeface="Quicksand 1 Bold"/>
              </a:rPr>
              <a:t>Email :</a:t>
            </a:r>
            <a:r>
              <a:rPr lang="en-US" sz="3100">
                <a:solidFill>
                  <a:srgbClr val="000000"/>
                </a:solidFill>
                <a:latin typeface="Quicksand 1"/>
                <a:ea typeface="Quicksand 1"/>
                <a:cs typeface="Quicksand 1"/>
                <a:sym typeface="Quicksand 1"/>
              </a:rPr>
              <a:t> hapsarikania02@gmail.com</a:t>
            </a:r>
          </a:p>
          <a:p>
            <a:pPr algn="just">
              <a:lnSpc>
                <a:spcPts val="4340"/>
              </a:lnSpc>
            </a:pPr>
            <a:r>
              <a:rPr lang="en-US" sz="3100" b="true">
                <a:solidFill>
                  <a:srgbClr val="000000"/>
                </a:solidFill>
                <a:latin typeface="Quicksand 1 Bold"/>
                <a:ea typeface="Quicksand 1 Bold"/>
                <a:cs typeface="Quicksand 1 Bold"/>
                <a:sym typeface="Quicksand 1 Bold"/>
              </a:rPr>
              <a:t>LinkedIn :</a:t>
            </a:r>
            <a:r>
              <a:rPr lang="en-US" sz="3100">
                <a:solidFill>
                  <a:srgbClr val="000000"/>
                </a:solidFill>
                <a:latin typeface="Quicksand 1"/>
                <a:ea typeface="Quicksand 1"/>
                <a:cs typeface="Quicksand 1"/>
                <a:sym typeface="Quicksand 1"/>
              </a:rPr>
              <a:t> linkedin.com/in/kaniatrihapsari17</a:t>
            </a:r>
          </a:p>
        </p:txBody>
      </p:sp>
      <p:sp>
        <p:nvSpPr>
          <p:cNvPr name="TextBox 18" id="18"/>
          <p:cNvSpPr txBox="true"/>
          <p:nvPr/>
        </p:nvSpPr>
        <p:spPr>
          <a:xfrm rot="0">
            <a:off x="9144000" y="3730177"/>
            <a:ext cx="8063648" cy="1741170"/>
          </a:xfrm>
          <a:prstGeom prst="rect">
            <a:avLst/>
          </a:prstGeom>
        </p:spPr>
        <p:txBody>
          <a:bodyPr anchor="t" rtlCol="false" tIns="0" lIns="0" bIns="0" rIns="0">
            <a:spAutoFit/>
          </a:bodyPr>
          <a:lstStyle/>
          <a:p>
            <a:pPr algn="just">
              <a:lnSpc>
                <a:spcPts val="5319"/>
              </a:lnSpc>
            </a:pPr>
            <a:r>
              <a:rPr lang="en-US" sz="3799" b="true">
                <a:solidFill>
                  <a:srgbClr val="000000"/>
                </a:solidFill>
                <a:latin typeface="Quicksand 1 Bold"/>
                <a:ea typeface="Quicksand 1 Bold"/>
                <a:cs typeface="Quicksand 1 Bold"/>
                <a:sym typeface="Quicksand 1 Bold"/>
              </a:rPr>
              <a:t>GitHub Repository</a:t>
            </a:r>
          </a:p>
          <a:p>
            <a:pPr algn="just">
              <a:lnSpc>
                <a:spcPts val="4340"/>
              </a:lnSpc>
            </a:pPr>
            <a:r>
              <a:rPr lang="en-US" sz="3100">
                <a:solidFill>
                  <a:srgbClr val="000000"/>
                </a:solidFill>
                <a:latin typeface="Quicksand 1"/>
                <a:ea typeface="Quicksand 1"/>
                <a:cs typeface="Quicksand 1"/>
                <a:sym typeface="Quicksand 1"/>
              </a:rPr>
              <a:t>https://github.com/happ-learn/Machine-Learning-Classification-Program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3797622" y="1206505"/>
            <a:ext cx="10692755" cy="1368619"/>
          </a:xfrm>
          <a:prstGeom prst="rect">
            <a:avLst/>
          </a:prstGeom>
        </p:spPr>
        <p:txBody>
          <a:bodyPr anchor="t" rtlCol="false" tIns="0" lIns="0" bIns="0" rIns="0">
            <a:spAutoFit/>
          </a:bodyPr>
          <a:lstStyle/>
          <a:p>
            <a:pPr algn="ctr">
              <a:lnSpc>
                <a:spcPts val="11189"/>
              </a:lnSpc>
            </a:pPr>
            <a:r>
              <a:rPr lang="en-US" b="true" sz="7992">
                <a:solidFill>
                  <a:srgbClr val="000000"/>
                </a:solidFill>
                <a:latin typeface="Century Gothic Paneuropean Bold"/>
                <a:ea typeface="Century Gothic Paneuropean Bold"/>
                <a:cs typeface="Century Gothic Paneuropean Bold"/>
                <a:sym typeface="Century Gothic Paneuropean Bold"/>
              </a:rPr>
              <a:t>DESCRIPTION</a:t>
            </a:r>
          </a:p>
        </p:txBody>
      </p:sp>
      <p:sp>
        <p:nvSpPr>
          <p:cNvPr name="TextBox 9" id="9"/>
          <p:cNvSpPr txBox="true"/>
          <p:nvPr/>
        </p:nvSpPr>
        <p:spPr>
          <a:xfrm rot="0">
            <a:off x="2682256" y="3436320"/>
            <a:ext cx="12923488" cy="5212080"/>
          </a:xfrm>
          <a:prstGeom prst="rect">
            <a:avLst/>
          </a:prstGeom>
        </p:spPr>
        <p:txBody>
          <a:bodyPr anchor="t" rtlCol="false" tIns="0" lIns="0" bIns="0" rIns="0">
            <a:spAutoFit/>
          </a:bodyPr>
          <a:lstStyle/>
          <a:p>
            <a:pPr algn="just">
              <a:lnSpc>
                <a:spcPts val="4620"/>
              </a:lnSpc>
            </a:pPr>
            <a:r>
              <a:rPr lang="en-US" sz="3300" b="true">
                <a:solidFill>
                  <a:srgbClr val="000000"/>
                </a:solidFill>
                <a:latin typeface="Quicksand 1 Bold"/>
                <a:ea typeface="Quicksand 1 Bold"/>
                <a:cs typeface="Quicksand 1 Bold"/>
                <a:sym typeface="Quicksand 1 Bold"/>
              </a:rPr>
              <a:t>The goal of this project is to create a machine learning program (classification) with decision tree algorithm using iris dataset from scikit learn.</a:t>
            </a:r>
          </a:p>
          <a:p>
            <a:pPr algn="just">
              <a:lnSpc>
                <a:spcPts val="4620"/>
              </a:lnSpc>
            </a:pPr>
          </a:p>
          <a:p>
            <a:pPr algn="just">
              <a:lnSpc>
                <a:spcPts val="4620"/>
              </a:lnSpc>
            </a:pPr>
            <a:r>
              <a:rPr lang="en-US" sz="3300" b="true">
                <a:solidFill>
                  <a:srgbClr val="000000"/>
                </a:solidFill>
                <a:latin typeface="Quicksand 1 Bold"/>
                <a:ea typeface="Quicksand 1 Bold"/>
                <a:cs typeface="Quicksand 1 Bold"/>
                <a:sym typeface="Quicksand 1 Bold"/>
              </a:rPr>
              <a:t>As for the dataset, the iris flower dataset consists of three different types of iris flowers, namely setosa, versicolour, and virginica.  Four features were measured from each sample, which are the length and width of the sepals and petals, in centimeters.</a:t>
            </a: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a:hlinkClick r:id="rId5" tooltip="https://www.google.com/url?sa=i&amp;url=https%3A%2F%2Fen.wikipedia.org%2Fwiki%2FScikit-learn&amp;psig=AOvVaw39XOOpGur38_MTDMc7JRYE&amp;ust=1740666084669000&amp;source=images&amp;cd=vfe&amp;opi=89978449&amp;ved=0CBQQjRxqFwoTCND_08_E4YsDFQAAAAAdAAAAABAE"/>
          </p:cNvPr>
          <p:cNvSpPr/>
          <p:nvPr/>
        </p:nvSpPr>
        <p:spPr>
          <a:xfrm flipH="false" flipV="false" rot="0">
            <a:off x="9396921" y="3085173"/>
            <a:ext cx="5553679" cy="2249791"/>
          </a:xfrm>
          <a:custGeom>
            <a:avLst/>
            <a:gdLst/>
            <a:ahLst/>
            <a:cxnLst/>
            <a:rect r="r" b="b" t="t" l="l"/>
            <a:pathLst>
              <a:path h="2249791" w="5553679">
                <a:moveTo>
                  <a:pt x="0" y="0"/>
                </a:moveTo>
                <a:lnTo>
                  <a:pt x="5553679" y="0"/>
                </a:lnTo>
                <a:lnTo>
                  <a:pt x="5553679" y="2249790"/>
                </a:lnTo>
                <a:lnTo>
                  <a:pt x="0" y="2249790"/>
                </a:lnTo>
                <a:lnTo>
                  <a:pt x="0" y="0"/>
                </a:lnTo>
                <a:close/>
              </a:path>
            </a:pathLst>
          </a:custGeom>
          <a:blipFill>
            <a:blip r:embed="rId4"/>
            <a:stretch>
              <a:fillRect l="0" t="0" r="0" b="0"/>
            </a:stretch>
          </a:blipFill>
        </p:spPr>
      </p:sp>
      <p:sp>
        <p:nvSpPr>
          <p:cNvPr name="Freeform 14" id="14"/>
          <p:cNvSpPr/>
          <p:nvPr/>
        </p:nvSpPr>
        <p:spPr>
          <a:xfrm flipH="false" flipV="false" rot="0">
            <a:off x="2304313" y="6040071"/>
            <a:ext cx="5153942" cy="2783129"/>
          </a:xfrm>
          <a:custGeom>
            <a:avLst/>
            <a:gdLst/>
            <a:ahLst/>
            <a:cxnLst/>
            <a:rect r="r" b="b" t="t" l="l"/>
            <a:pathLst>
              <a:path h="2783129" w="5153942">
                <a:moveTo>
                  <a:pt x="0" y="0"/>
                </a:moveTo>
                <a:lnTo>
                  <a:pt x="5153942" y="0"/>
                </a:lnTo>
                <a:lnTo>
                  <a:pt x="5153942" y="2783129"/>
                </a:lnTo>
                <a:lnTo>
                  <a:pt x="0" y="2783129"/>
                </a:lnTo>
                <a:lnTo>
                  <a:pt x="0" y="0"/>
                </a:lnTo>
                <a:close/>
              </a:path>
            </a:pathLst>
          </a:custGeom>
          <a:blipFill>
            <a:blip r:embed="rId6"/>
            <a:stretch>
              <a:fillRect l="0" t="0" r="0" b="0"/>
            </a:stretch>
          </a:blipFill>
        </p:spPr>
      </p:sp>
      <p:sp>
        <p:nvSpPr>
          <p:cNvPr name="Freeform 15" id="15"/>
          <p:cNvSpPr/>
          <p:nvPr/>
        </p:nvSpPr>
        <p:spPr>
          <a:xfrm flipH="false" flipV="false" rot="0">
            <a:off x="1717109" y="3085173"/>
            <a:ext cx="2840719" cy="2840719"/>
          </a:xfrm>
          <a:custGeom>
            <a:avLst/>
            <a:gdLst/>
            <a:ahLst/>
            <a:cxnLst/>
            <a:rect r="r" b="b" t="t" l="l"/>
            <a:pathLst>
              <a:path h="2840719" w="2840719">
                <a:moveTo>
                  <a:pt x="0" y="0"/>
                </a:moveTo>
                <a:lnTo>
                  <a:pt x="2840719" y="0"/>
                </a:lnTo>
                <a:lnTo>
                  <a:pt x="2840719" y="2840719"/>
                </a:lnTo>
                <a:lnTo>
                  <a:pt x="0" y="2840719"/>
                </a:lnTo>
                <a:lnTo>
                  <a:pt x="0" y="0"/>
                </a:lnTo>
                <a:close/>
              </a:path>
            </a:pathLst>
          </a:custGeom>
          <a:blipFill>
            <a:blip r:embed="rId7"/>
            <a:stretch>
              <a:fillRect l="0" t="0" r="0" b="0"/>
            </a:stretch>
          </a:blipFill>
        </p:spPr>
      </p:sp>
      <p:sp>
        <p:nvSpPr>
          <p:cNvPr name="Freeform 16" id="16"/>
          <p:cNvSpPr/>
          <p:nvPr/>
        </p:nvSpPr>
        <p:spPr>
          <a:xfrm flipH="false" flipV="false" rot="0">
            <a:off x="5489785" y="3064894"/>
            <a:ext cx="2975178" cy="2975178"/>
          </a:xfrm>
          <a:custGeom>
            <a:avLst/>
            <a:gdLst/>
            <a:ahLst/>
            <a:cxnLst/>
            <a:rect r="r" b="b" t="t" l="l"/>
            <a:pathLst>
              <a:path h="2975178" w="2975178">
                <a:moveTo>
                  <a:pt x="0" y="0"/>
                </a:moveTo>
                <a:lnTo>
                  <a:pt x="2975178" y="0"/>
                </a:lnTo>
                <a:lnTo>
                  <a:pt x="2975178" y="2975177"/>
                </a:lnTo>
                <a:lnTo>
                  <a:pt x="0" y="2975177"/>
                </a:lnTo>
                <a:lnTo>
                  <a:pt x="0" y="0"/>
                </a:lnTo>
                <a:close/>
              </a:path>
            </a:pathLst>
          </a:custGeom>
          <a:blipFill>
            <a:blip r:embed="rId8"/>
            <a:stretch>
              <a:fillRect l="0" t="0" r="0" b="0"/>
            </a:stretch>
          </a:blipFill>
        </p:spPr>
      </p:sp>
      <p:sp>
        <p:nvSpPr>
          <p:cNvPr name="Freeform 17" id="17"/>
          <p:cNvSpPr/>
          <p:nvPr/>
        </p:nvSpPr>
        <p:spPr>
          <a:xfrm flipH="false" flipV="false" rot="0">
            <a:off x="9159136" y="5523105"/>
            <a:ext cx="6029249" cy="1722642"/>
          </a:xfrm>
          <a:custGeom>
            <a:avLst/>
            <a:gdLst/>
            <a:ahLst/>
            <a:cxnLst/>
            <a:rect r="r" b="b" t="t" l="l"/>
            <a:pathLst>
              <a:path h="1722642" w="6029249">
                <a:moveTo>
                  <a:pt x="0" y="0"/>
                </a:moveTo>
                <a:lnTo>
                  <a:pt x="6029249" y="0"/>
                </a:lnTo>
                <a:lnTo>
                  <a:pt x="6029249" y="1722642"/>
                </a:lnTo>
                <a:lnTo>
                  <a:pt x="0" y="1722642"/>
                </a:lnTo>
                <a:lnTo>
                  <a:pt x="0" y="0"/>
                </a:lnTo>
                <a:close/>
              </a:path>
            </a:pathLst>
          </a:custGeom>
          <a:blipFill>
            <a:blip r:embed="rId9"/>
            <a:stretch>
              <a:fillRect l="0" t="0" r="0" b="0"/>
            </a:stretch>
          </a:blipFill>
        </p:spPr>
      </p:sp>
      <p:sp>
        <p:nvSpPr>
          <p:cNvPr name="Freeform 18" id="18"/>
          <p:cNvSpPr/>
          <p:nvPr/>
        </p:nvSpPr>
        <p:spPr>
          <a:xfrm flipH="false" flipV="false" rot="0">
            <a:off x="9577329" y="7433888"/>
            <a:ext cx="5192864" cy="1763915"/>
          </a:xfrm>
          <a:custGeom>
            <a:avLst/>
            <a:gdLst/>
            <a:ahLst/>
            <a:cxnLst/>
            <a:rect r="r" b="b" t="t" l="l"/>
            <a:pathLst>
              <a:path h="1763915" w="5192864">
                <a:moveTo>
                  <a:pt x="0" y="0"/>
                </a:moveTo>
                <a:lnTo>
                  <a:pt x="5192863" y="0"/>
                </a:lnTo>
                <a:lnTo>
                  <a:pt x="5192863" y="1763915"/>
                </a:lnTo>
                <a:lnTo>
                  <a:pt x="0" y="1763915"/>
                </a:lnTo>
                <a:lnTo>
                  <a:pt x="0" y="0"/>
                </a:lnTo>
                <a:close/>
              </a:path>
            </a:pathLst>
          </a:custGeom>
          <a:blipFill>
            <a:blip r:embed="rId10"/>
            <a:stretch>
              <a:fillRect l="-11927" t="0" r="-7961" b="-17043"/>
            </a:stretch>
          </a:blipFill>
        </p:spPr>
      </p:sp>
      <p:sp>
        <p:nvSpPr>
          <p:cNvPr name="TextBox 19" id="19"/>
          <p:cNvSpPr txBox="true"/>
          <p:nvPr/>
        </p:nvSpPr>
        <p:spPr>
          <a:xfrm rot="0">
            <a:off x="3797622" y="1206505"/>
            <a:ext cx="10692755" cy="1368619"/>
          </a:xfrm>
          <a:prstGeom prst="rect">
            <a:avLst/>
          </a:prstGeom>
        </p:spPr>
        <p:txBody>
          <a:bodyPr anchor="t" rtlCol="false" tIns="0" lIns="0" bIns="0" rIns="0">
            <a:spAutoFit/>
          </a:bodyPr>
          <a:lstStyle/>
          <a:p>
            <a:pPr algn="ctr">
              <a:lnSpc>
                <a:spcPts val="11189"/>
              </a:lnSpc>
            </a:pPr>
            <a:r>
              <a:rPr lang="en-US" b="true" sz="7992">
                <a:solidFill>
                  <a:srgbClr val="000000"/>
                </a:solidFill>
                <a:latin typeface="Century Gothic Paneuropean Bold"/>
                <a:ea typeface="Century Gothic Paneuropean Bold"/>
                <a:cs typeface="Century Gothic Paneuropean Bold"/>
                <a:sym typeface="Century Gothic Paneuropean Bold"/>
              </a:rPr>
              <a:t>TOOLS &amp; LIBRARIES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2655471" y="3577181"/>
            <a:ext cx="12977059" cy="5385479"/>
          </a:xfrm>
          <a:custGeom>
            <a:avLst/>
            <a:gdLst/>
            <a:ahLst/>
            <a:cxnLst/>
            <a:rect r="r" b="b" t="t" l="l"/>
            <a:pathLst>
              <a:path h="5385479" w="12977059">
                <a:moveTo>
                  <a:pt x="0" y="0"/>
                </a:moveTo>
                <a:lnTo>
                  <a:pt x="12977058" y="0"/>
                </a:lnTo>
                <a:lnTo>
                  <a:pt x="12977058" y="5385480"/>
                </a:lnTo>
                <a:lnTo>
                  <a:pt x="0" y="5385480"/>
                </a:lnTo>
                <a:lnTo>
                  <a:pt x="0" y="0"/>
                </a:lnTo>
                <a:close/>
              </a:path>
            </a:pathLst>
          </a:custGeom>
          <a:blipFill>
            <a:blip r:embed="rId4"/>
            <a:stretch>
              <a:fillRect l="0" t="0" r="0" b="0"/>
            </a:stretch>
          </a:blipFill>
        </p:spPr>
      </p:sp>
      <p:sp>
        <p:nvSpPr>
          <p:cNvPr name="TextBox 14" id="14"/>
          <p:cNvSpPr txBox="true"/>
          <p:nvPr/>
        </p:nvSpPr>
        <p:spPr>
          <a:xfrm rot="0">
            <a:off x="3797622" y="895350"/>
            <a:ext cx="10692755" cy="2432241"/>
          </a:xfrm>
          <a:prstGeom prst="rect">
            <a:avLst/>
          </a:prstGeom>
        </p:spPr>
        <p:txBody>
          <a:bodyPr anchor="t" rtlCol="false" tIns="0" lIns="0" bIns="0" rIns="0">
            <a:spAutoFit/>
          </a:bodyPr>
          <a:lstStyle/>
          <a:p>
            <a:pPr algn="ctr">
              <a:lnSpc>
                <a:spcPts val="9789"/>
              </a:lnSpc>
            </a:pPr>
            <a:r>
              <a:rPr lang="en-US" b="true" sz="6992">
                <a:solidFill>
                  <a:srgbClr val="000000"/>
                </a:solidFill>
                <a:latin typeface="Century Gothic Paneuropean Bold"/>
                <a:ea typeface="Century Gothic Paneuropean Bold"/>
                <a:cs typeface="Century Gothic Paneuropean Bold"/>
                <a:sym typeface="Century Gothic Paneuropean Bold"/>
              </a:rPr>
              <a:t>IMPORT LIBRARY &amp; </a:t>
            </a:r>
          </a:p>
          <a:p>
            <a:pPr algn="ctr">
              <a:lnSpc>
                <a:spcPts val="9789"/>
              </a:lnSpc>
            </a:pPr>
            <a:r>
              <a:rPr lang="en-US" b="true" sz="6992">
                <a:solidFill>
                  <a:srgbClr val="000000"/>
                </a:solidFill>
                <a:latin typeface="Century Gothic Paneuropean Bold"/>
                <a:ea typeface="Century Gothic Paneuropean Bold"/>
                <a:cs typeface="Century Gothic Paneuropean Bold"/>
                <a:sym typeface="Century Gothic Paneuropean Bold"/>
              </a:rPr>
              <a:t>READ DATASET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690895" y="1429739"/>
            <a:ext cx="7908549" cy="5595298"/>
          </a:xfrm>
          <a:custGeom>
            <a:avLst/>
            <a:gdLst/>
            <a:ahLst/>
            <a:cxnLst/>
            <a:rect r="r" b="b" t="t" l="l"/>
            <a:pathLst>
              <a:path h="5595298" w="7908549">
                <a:moveTo>
                  <a:pt x="0" y="0"/>
                </a:moveTo>
                <a:lnTo>
                  <a:pt x="7908549" y="0"/>
                </a:lnTo>
                <a:lnTo>
                  <a:pt x="7908549" y="5595298"/>
                </a:lnTo>
                <a:lnTo>
                  <a:pt x="0" y="5595298"/>
                </a:lnTo>
                <a:lnTo>
                  <a:pt x="0" y="0"/>
                </a:lnTo>
                <a:close/>
              </a:path>
            </a:pathLst>
          </a:custGeom>
          <a:blipFill>
            <a:blip r:embed="rId4"/>
            <a:stretch>
              <a:fillRect l="0" t="0" r="0" b="0"/>
            </a:stretch>
          </a:blipFill>
        </p:spPr>
      </p:sp>
      <p:sp>
        <p:nvSpPr>
          <p:cNvPr name="Freeform 14" id="14"/>
          <p:cNvSpPr/>
          <p:nvPr/>
        </p:nvSpPr>
        <p:spPr>
          <a:xfrm flipH="false" flipV="false" rot="0">
            <a:off x="10014038" y="3346801"/>
            <a:ext cx="2203756" cy="5595298"/>
          </a:xfrm>
          <a:custGeom>
            <a:avLst/>
            <a:gdLst/>
            <a:ahLst/>
            <a:cxnLst/>
            <a:rect r="r" b="b" t="t" l="l"/>
            <a:pathLst>
              <a:path h="5595298" w="2203756">
                <a:moveTo>
                  <a:pt x="0" y="0"/>
                </a:moveTo>
                <a:lnTo>
                  <a:pt x="2203756" y="0"/>
                </a:lnTo>
                <a:lnTo>
                  <a:pt x="2203756" y="5595298"/>
                </a:lnTo>
                <a:lnTo>
                  <a:pt x="0" y="5595298"/>
                </a:lnTo>
                <a:lnTo>
                  <a:pt x="0" y="0"/>
                </a:lnTo>
                <a:close/>
              </a:path>
            </a:pathLst>
          </a:custGeom>
          <a:blipFill>
            <a:blip r:embed="rId5"/>
            <a:stretch>
              <a:fillRect l="0" t="0" r="0" b="0"/>
            </a:stretch>
          </a:blipFill>
        </p:spPr>
      </p:sp>
      <p:sp>
        <p:nvSpPr>
          <p:cNvPr name="Freeform 15" id="15"/>
          <p:cNvSpPr/>
          <p:nvPr/>
        </p:nvSpPr>
        <p:spPr>
          <a:xfrm flipH="true" flipV="false" rot="-1130710">
            <a:off x="12507850" y="7738009"/>
            <a:ext cx="2758928" cy="779397"/>
          </a:xfrm>
          <a:custGeom>
            <a:avLst/>
            <a:gdLst/>
            <a:ahLst/>
            <a:cxnLst/>
            <a:rect r="r" b="b" t="t" l="l"/>
            <a:pathLst>
              <a:path h="779397" w="2758928">
                <a:moveTo>
                  <a:pt x="2758928" y="0"/>
                </a:moveTo>
                <a:lnTo>
                  <a:pt x="0" y="0"/>
                </a:lnTo>
                <a:lnTo>
                  <a:pt x="0" y="779397"/>
                </a:lnTo>
                <a:lnTo>
                  <a:pt x="2758928" y="779397"/>
                </a:lnTo>
                <a:lnTo>
                  <a:pt x="2758928"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true" flipV="false" rot="0">
            <a:off x="1028700" y="6800052"/>
            <a:ext cx="857997" cy="1327655"/>
          </a:xfrm>
          <a:custGeom>
            <a:avLst/>
            <a:gdLst/>
            <a:ahLst/>
            <a:cxnLst/>
            <a:rect r="r" b="b" t="t" l="l"/>
            <a:pathLst>
              <a:path h="1327655" w="857997">
                <a:moveTo>
                  <a:pt x="857997" y="0"/>
                </a:moveTo>
                <a:lnTo>
                  <a:pt x="0" y="0"/>
                </a:lnTo>
                <a:lnTo>
                  <a:pt x="0" y="1327655"/>
                </a:lnTo>
                <a:lnTo>
                  <a:pt x="857997" y="1327655"/>
                </a:lnTo>
                <a:lnTo>
                  <a:pt x="857997"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7" id="17"/>
          <p:cNvSpPr txBox="true"/>
          <p:nvPr/>
        </p:nvSpPr>
        <p:spPr>
          <a:xfrm rot="0">
            <a:off x="2162493" y="7351425"/>
            <a:ext cx="6981507" cy="1590675"/>
          </a:xfrm>
          <a:prstGeom prst="rect">
            <a:avLst/>
          </a:prstGeom>
        </p:spPr>
        <p:txBody>
          <a:bodyPr anchor="t" rtlCol="false" tIns="0" lIns="0" bIns="0" rIns="0">
            <a:spAutoFit/>
          </a:bodyPr>
          <a:lstStyle/>
          <a:p>
            <a:pPr algn="just">
              <a:lnSpc>
                <a:spcPts val="4200"/>
              </a:lnSpc>
            </a:pPr>
            <a:r>
              <a:rPr lang="en-US" sz="3000" b="true">
                <a:solidFill>
                  <a:srgbClr val="000000"/>
                </a:solidFill>
                <a:latin typeface="Quicksand 1 Bold"/>
                <a:ea typeface="Quicksand 1 Bold"/>
                <a:cs typeface="Quicksand 1 Bold"/>
                <a:sym typeface="Quicksand 1 Bold"/>
              </a:rPr>
              <a:t>This is the dataframe of the features. There are 150 data (rows) in each of the four feature types (columns).</a:t>
            </a:r>
          </a:p>
        </p:txBody>
      </p:sp>
      <p:sp>
        <p:nvSpPr>
          <p:cNvPr name="TextBox 18" id="18"/>
          <p:cNvSpPr txBox="true"/>
          <p:nvPr/>
        </p:nvSpPr>
        <p:spPr>
          <a:xfrm rot="0">
            <a:off x="12455919" y="3300763"/>
            <a:ext cx="4564765" cy="3724275"/>
          </a:xfrm>
          <a:prstGeom prst="rect">
            <a:avLst/>
          </a:prstGeom>
        </p:spPr>
        <p:txBody>
          <a:bodyPr anchor="t" rtlCol="false" tIns="0" lIns="0" bIns="0" rIns="0">
            <a:spAutoFit/>
          </a:bodyPr>
          <a:lstStyle/>
          <a:p>
            <a:pPr algn="just">
              <a:lnSpc>
                <a:spcPts val="4200"/>
              </a:lnSpc>
            </a:pPr>
            <a:r>
              <a:rPr lang="en-US" sz="3000" b="true">
                <a:solidFill>
                  <a:srgbClr val="000000"/>
                </a:solidFill>
                <a:latin typeface="Quicksand 1 Bold"/>
                <a:ea typeface="Quicksand 1 Bold"/>
                <a:cs typeface="Quicksand 1 Bold"/>
                <a:sym typeface="Quicksand 1 Bold"/>
              </a:rPr>
              <a:t>This is the dataframe of the target (or species). There is only one column. </a:t>
            </a:r>
          </a:p>
          <a:p>
            <a:pPr algn="just" marL="647702" indent="-323851" lvl="1">
              <a:lnSpc>
                <a:spcPts val="4200"/>
              </a:lnSpc>
              <a:buFont typeface="Arial"/>
              <a:buChar char="•"/>
            </a:pPr>
            <a:r>
              <a:rPr lang="en-US" b="true" sz="3000">
                <a:solidFill>
                  <a:srgbClr val="000000"/>
                </a:solidFill>
                <a:latin typeface="Quicksand 1 Bold"/>
                <a:ea typeface="Quicksand 1 Bold"/>
                <a:cs typeface="Quicksand 1 Bold"/>
                <a:sym typeface="Quicksand 1 Bold"/>
              </a:rPr>
              <a:t>0 means  “setosa”</a:t>
            </a:r>
          </a:p>
          <a:p>
            <a:pPr algn="just" marL="647702" indent="-323851" lvl="1">
              <a:lnSpc>
                <a:spcPts val="4200"/>
              </a:lnSpc>
              <a:buFont typeface="Arial"/>
              <a:buChar char="•"/>
            </a:pPr>
            <a:r>
              <a:rPr lang="en-US" b="true" sz="3000">
                <a:solidFill>
                  <a:srgbClr val="000000"/>
                </a:solidFill>
                <a:latin typeface="Quicksand 1 Bold"/>
                <a:ea typeface="Quicksand 1 Bold"/>
                <a:cs typeface="Quicksand 1 Bold"/>
                <a:sym typeface="Quicksand 1 Bold"/>
              </a:rPr>
              <a:t>1 means “versicolor”</a:t>
            </a:r>
          </a:p>
          <a:p>
            <a:pPr algn="just" marL="647702" indent="-323851" lvl="1">
              <a:lnSpc>
                <a:spcPts val="4200"/>
              </a:lnSpc>
              <a:buFont typeface="Arial"/>
              <a:buChar char="•"/>
            </a:pPr>
            <a:r>
              <a:rPr lang="en-US" b="true" sz="3000">
                <a:solidFill>
                  <a:srgbClr val="000000"/>
                </a:solidFill>
                <a:latin typeface="Quicksand 1 Bold"/>
                <a:ea typeface="Quicksand 1 Bold"/>
                <a:cs typeface="Quicksand 1 Bold"/>
                <a:sym typeface="Quicksand 1 Bold"/>
              </a:rPr>
              <a:t>2 means “virginica”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750689" y="3018498"/>
            <a:ext cx="13614416" cy="1590675"/>
          </a:xfrm>
          <a:prstGeom prst="rect">
            <a:avLst/>
          </a:prstGeom>
        </p:spPr>
        <p:txBody>
          <a:bodyPr anchor="t" rtlCol="false" tIns="0" lIns="0" bIns="0" rIns="0">
            <a:spAutoFit/>
          </a:bodyPr>
          <a:lstStyle/>
          <a:p>
            <a:pPr algn="just">
              <a:lnSpc>
                <a:spcPts val="4200"/>
              </a:lnSpc>
            </a:pPr>
            <a:r>
              <a:rPr lang="en-US" sz="3000" b="true">
                <a:solidFill>
                  <a:srgbClr val="000000"/>
                </a:solidFill>
                <a:latin typeface="Quicksand 1 Bold"/>
                <a:ea typeface="Quicksand 1 Bold"/>
                <a:cs typeface="Quicksand 1 Bold"/>
                <a:sym typeface="Quicksand 1 Bold"/>
              </a:rPr>
              <a:t>This </a:t>
            </a:r>
            <a:r>
              <a:rPr lang="en-US" sz="3000" b="true">
                <a:solidFill>
                  <a:srgbClr val="FF3131"/>
                </a:solidFill>
                <a:latin typeface="Quicksand 1 Bold"/>
                <a:ea typeface="Quicksand 1 Bold"/>
                <a:cs typeface="Quicksand 1 Bold"/>
                <a:sym typeface="Quicksand 1 Bold"/>
              </a:rPr>
              <a:t>concat()</a:t>
            </a:r>
            <a:r>
              <a:rPr lang="en-US" sz="3000" b="true">
                <a:solidFill>
                  <a:srgbClr val="000000"/>
                </a:solidFill>
                <a:latin typeface="Quicksand 1 Bold"/>
                <a:ea typeface="Quicksand 1 Bold"/>
                <a:cs typeface="Quicksand 1 Bold"/>
                <a:sym typeface="Quicksand 1 Bold"/>
              </a:rPr>
              <a:t> method is to combine the dataframe of features and species. The second one is to make the species dataframe come out with object types.</a:t>
            </a:r>
          </a:p>
        </p:txBody>
      </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750689" y="1262035"/>
            <a:ext cx="9590624" cy="1495124"/>
          </a:xfrm>
          <a:custGeom>
            <a:avLst/>
            <a:gdLst/>
            <a:ahLst/>
            <a:cxnLst/>
            <a:rect r="r" b="b" t="t" l="l"/>
            <a:pathLst>
              <a:path h="1495124" w="9590624">
                <a:moveTo>
                  <a:pt x="0" y="0"/>
                </a:moveTo>
                <a:lnTo>
                  <a:pt x="9590625" y="0"/>
                </a:lnTo>
                <a:lnTo>
                  <a:pt x="9590625" y="1495124"/>
                </a:lnTo>
                <a:lnTo>
                  <a:pt x="0" y="1495124"/>
                </a:lnTo>
                <a:lnTo>
                  <a:pt x="0" y="0"/>
                </a:lnTo>
                <a:close/>
              </a:path>
            </a:pathLst>
          </a:custGeom>
          <a:blipFill>
            <a:blip r:embed="rId4"/>
            <a:stretch>
              <a:fillRect l="0" t="0" r="0" b="-232757"/>
            </a:stretch>
          </a:blipFill>
        </p:spPr>
      </p:sp>
      <p:sp>
        <p:nvSpPr>
          <p:cNvPr name="Freeform 15" id="15"/>
          <p:cNvSpPr/>
          <p:nvPr/>
        </p:nvSpPr>
        <p:spPr>
          <a:xfrm flipH="false" flipV="false" rot="0">
            <a:off x="1750689" y="4933022"/>
            <a:ext cx="8813493" cy="3002503"/>
          </a:xfrm>
          <a:custGeom>
            <a:avLst/>
            <a:gdLst/>
            <a:ahLst/>
            <a:cxnLst/>
            <a:rect r="r" b="b" t="t" l="l"/>
            <a:pathLst>
              <a:path h="3002503" w="8813493">
                <a:moveTo>
                  <a:pt x="0" y="0"/>
                </a:moveTo>
                <a:lnTo>
                  <a:pt x="8813494" y="0"/>
                </a:lnTo>
                <a:lnTo>
                  <a:pt x="8813494" y="3002504"/>
                </a:lnTo>
                <a:lnTo>
                  <a:pt x="0" y="3002504"/>
                </a:lnTo>
                <a:lnTo>
                  <a:pt x="0" y="0"/>
                </a:lnTo>
                <a:close/>
              </a:path>
            </a:pathLst>
          </a:custGeom>
          <a:blipFill>
            <a:blip r:embed="rId4"/>
            <a:stretch>
              <a:fillRect l="0" t="-52272" r="0" b="0"/>
            </a:stretch>
          </a:blipFill>
        </p:spPr>
      </p:sp>
      <p:sp>
        <p:nvSpPr>
          <p:cNvPr name="TextBox 16" id="16"/>
          <p:cNvSpPr txBox="true"/>
          <p:nvPr/>
        </p:nvSpPr>
        <p:spPr>
          <a:xfrm rot="0">
            <a:off x="1750689" y="8192701"/>
            <a:ext cx="13614416" cy="1057275"/>
          </a:xfrm>
          <a:prstGeom prst="rect">
            <a:avLst/>
          </a:prstGeom>
        </p:spPr>
        <p:txBody>
          <a:bodyPr anchor="t" rtlCol="false" tIns="0" lIns="0" bIns="0" rIns="0">
            <a:spAutoFit/>
          </a:bodyPr>
          <a:lstStyle/>
          <a:p>
            <a:pPr algn="just">
              <a:lnSpc>
                <a:spcPts val="4200"/>
              </a:lnSpc>
            </a:pPr>
            <a:r>
              <a:rPr lang="en-US" sz="3000" b="true">
                <a:solidFill>
                  <a:srgbClr val="000000"/>
                </a:solidFill>
                <a:latin typeface="Quicksand 1 Bold"/>
                <a:ea typeface="Quicksand 1 Bold"/>
                <a:cs typeface="Quicksand 1 Bold"/>
                <a:sym typeface="Quicksand 1 Bold"/>
              </a:rPr>
              <a:t>These are the top five dataframes after combining. You can see that for species, it doesn’t come out as integer, but object.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7649757" y="4508706"/>
            <a:ext cx="9394231" cy="1590675"/>
          </a:xfrm>
          <a:prstGeom prst="rect">
            <a:avLst/>
          </a:prstGeom>
        </p:spPr>
        <p:txBody>
          <a:bodyPr anchor="t" rtlCol="false" tIns="0" lIns="0" bIns="0" rIns="0">
            <a:spAutoFit/>
          </a:bodyPr>
          <a:lstStyle/>
          <a:p>
            <a:pPr algn="just">
              <a:lnSpc>
                <a:spcPts val="4200"/>
              </a:lnSpc>
            </a:pPr>
            <a:r>
              <a:rPr lang="en-US" sz="3000" b="true">
                <a:solidFill>
                  <a:srgbClr val="000000"/>
                </a:solidFill>
                <a:latin typeface="Quicksand 1 Bold"/>
                <a:ea typeface="Quicksand 1 Bold"/>
                <a:cs typeface="Quicksand 1 Bold"/>
                <a:sym typeface="Quicksand 1 Bold"/>
              </a:rPr>
              <a:t>The </a:t>
            </a:r>
            <a:r>
              <a:rPr lang="en-US" sz="3000" b="true">
                <a:solidFill>
                  <a:srgbClr val="FF3131"/>
                </a:solidFill>
                <a:latin typeface="Quicksand 1 Bold"/>
                <a:ea typeface="Quicksand 1 Bold"/>
                <a:cs typeface="Quicksand 1 Bold"/>
                <a:sym typeface="Quicksand 1 Bold"/>
              </a:rPr>
              <a:t>.info()</a:t>
            </a:r>
            <a:r>
              <a:rPr lang="en-US" sz="3000" b="true">
                <a:solidFill>
                  <a:srgbClr val="000000"/>
                </a:solidFill>
                <a:latin typeface="Quicksand 1 Bold"/>
                <a:ea typeface="Quicksand 1 Bold"/>
                <a:cs typeface="Quicksand 1 Bold"/>
                <a:sym typeface="Quicksand 1 Bold"/>
              </a:rPr>
              <a:t> method prints information about the dataframe.</a:t>
            </a:r>
          </a:p>
          <a:p>
            <a:pPr algn="just">
              <a:lnSpc>
                <a:spcPts val="4200"/>
              </a:lnSpc>
            </a:pPr>
            <a:r>
              <a:rPr lang="en-US" sz="3000" b="true">
                <a:solidFill>
                  <a:srgbClr val="000000"/>
                </a:solidFill>
                <a:latin typeface="Quicksand 1 Bold"/>
                <a:ea typeface="Quicksand 1 Bold"/>
                <a:cs typeface="Quicksand 1 Bold"/>
                <a:sym typeface="Quicksand 1 Bold"/>
              </a:rPr>
              <a:t>There is five columns in total.</a:t>
            </a:r>
          </a:p>
        </p:txBody>
      </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569057" y="3895164"/>
            <a:ext cx="5547300" cy="5114422"/>
            <a:chOff x="0" y="0"/>
            <a:chExt cx="7396399" cy="6819230"/>
          </a:xfrm>
        </p:grpSpPr>
        <p:sp>
          <p:nvSpPr>
            <p:cNvPr name="Freeform 15" id="15"/>
            <p:cNvSpPr/>
            <p:nvPr/>
          </p:nvSpPr>
          <p:spPr>
            <a:xfrm flipH="false" flipV="false" rot="0">
              <a:off x="0" y="0"/>
              <a:ext cx="7378243" cy="4780592"/>
            </a:xfrm>
            <a:custGeom>
              <a:avLst/>
              <a:gdLst/>
              <a:ahLst/>
              <a:cxnLst/>
              <a:rect r="r" b="b" t="t" l="l"/>
              <a:pathLst>
                <a:path h="4780592" w="7378243">
                  <a:moveTo>
                    <a:pt x="0" y="0"/>
                  </a:moveTo>
                  <a:lnTo>
                    <a:pt x="7378243" y="0"/>
                  </a:lnTo>
                  <a:lnTo>
                    <a:pt x="7378243" y="4780592"/>
                  </a:lnTo>
                  <a:lnTo>
                    <a:pt x="0" y="4780592"/>
                  </a:lnTo>
                  <a:lnTo>
                    <a:pt x="0" y="0"/>
                  </a:lnTo>
                  <a:close/>
                </a:path>
              </a:pathLst>
            </a:custGeom>
            <a:blipFill>
              <a:blip r:embed="rId4"/>
              <a:stretch>
                <a:fillRect l="0" t="0" r="-246" b="-28811"/>
              </a:stretch>
            </a:blipFill>
          </p:spPr>
        </p:sp>
        <p:sp>
          <p:nvSpPr>
            <p:cNvPr name="Freeform 16" id="16"/>
            <p:cNvSpPr/>
            <p:nvPr/>
          </p:nvSpPr>
          <p:spPr>
            <a:xfrm flipH="false" flipV="false" rot="0">
              <a:off x="0" y="5496636"/>
              <a:ext cx="7396399" cy="1322594"/>
            </a:xfrm>
            <a:custGeom>
              <a:avLst/>
              <a:gdLst/>
              <a:ahLst/>
              <a:cxnLst/>
              <a:rect r="r" b="b" t="t" l="l"/>
              <a:pathLst>
                <a:path h="1322594" w="7396399">
                  <a:moveTo>
                    <a:pt x="0" y="0"/>
                  </a:moveTo>
                  <a:lnTo>
                    <a:pt x="7396399" y="0"/>
                  </a:lnTo>
                  <a:lnTo>
                    <a:pt x="7396399" y="1322594"/>
                  </a:lnTo>
                  <a:lnTo>
                    <a:pt x="0" y="1322594"/>
                  </a:lnTo>
                  <a:lnTo>
                    <a:pt x="0" y="0"/>
                  </a:lnTo>
                  <a:close/>
                </a:path>
              </a:pathLst>
            </a:custGeom>
            <a:blipFill>
              <a:blip r:embed="rId4"/>
              <a:stretch>
                <a:fillRect l="0" t="-365595" r="0" b="0"/>
              </a:stretch>
            </a:blipFill>
          </p:spPr>
        </p:sp>
      </p:grpSp>
      <p:sp>
        <p:nvSpPr>
          <p:cNvPr name="AutoShape 17" id="17"/>
          <p:cNvSpPr/>
          <p:nvPr/>
        </p:nvSpPr>
        <p:spPr>
          <a:xfrm>
            <a:off x="7649757" y="6318456"/>
            <a:ext cx="9501887" cy="0"/>
          </a:xfrm>
          <a:prstGeom prst="line">
            <a:avLst/>
          </a:prstGeom>
          <a:ln cap="flat" w="38100">
            <a:solidFill>
              <a:srgbClr val="000000"/>
            </a:solidFill>
            <a:prstDash val="sysDot"/>
            <a:headEnd type="none" len="sm" w="sm"/>
            <a:tailEnd type="none" len="sm" w="sm"/>
          </a:ln>
        </p:spPr>
      </p:sp>
      <p:sp>
        <p:nvSpPr>
          <p:cNvPr name="Freeform 18" id="18"/>
          <p:cNvSpPr/>
          <p:nvPr/>
        </p:nvSpPr>
        <p:spPr>
          <a:xfrm flipH="false" flipV="true" rot="0">
            <a:off x="7322342" y="4018088"/>
            <a:ext cx="1603848" cy="453087"/>
          </a:xfrm>
          <a:custGeom>
            <a:avLst/>
            <a:gdLst/>
            <a:ahLst/>
            <a:cxnLst/>
            <a:rect r="r" b="b" t="t" l="l"/>
            <a:pathLst>
              <a:path h="453087" w="1603848">
                <a:moveTo>
                  <a:pt x="0" y="453087"/>
                </a:moveTo>
                <a:lnTo>
                  <a:pt x="1603848" y="453087"/>
                </a:lnTo>
                <a:lnTo>
                  <a:pt x="1603848" y="0"/>
                </a:lnTo>
                <a:lnTo>
                  <a:pt x="0" y="0"/>
                </a:lnTo>
                <a:lnTo>
                  <a:pt x="0" y="453087"/>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9" id="19"/>
          <p:cNvSpPr txBox="true"/>
          <p:nvPr/>
        </p:nvSpPr>
        <p:spPr>
          <a:xfrm rot="0">
            <a:off x="3797622" y="895350"/>
            <a:ext cx="10692755" cy="2432241"/>
          </a:xfrm>
          <a:prstGeom prst="rect">
            <a:avLst/>
          </a:prstGeom>
        </p:spPr>
        <p:txBody>
          <a:bodyPr anchor="t" rtlCol="false" tIns="0" lIns="0" bIns="0" rIns="0">
            <a:spAutoFit/>
          </a:bodyPr>
          <a:lstStyle/>
          <a:p>
            <a:pPr algn="ctr">
              <a:lnSpc>
                <a:spcPts val="9789"/>
              </a:lnSpc>
            </a:pPr>
            <a:r>
              <a:rPr lang="en-US" b="true" sz="6992">
                <a:solidFill>
                  <a:srgbClr val="000000"/>
                </a:solidFill>
                <a:latin typeface="Century Gothic Paneuropean Bold"/>
                <a:ea typeface="Century Gothic Paneuropean Bold"/>
                <a:cs typeface="Century Gothic Paneuropean Bold"/>
                <a:sym typeface="Century Gothic Paneuropean Bold"/>
              </a:rPr>
              <a:t>EXPLORATORY DATA ANALYSIS (EDA)</a:t>
            </a:r>
          </a:p>
        </p:txBody>
      </p:sp>
      <p:sp>
        <p:nvSpPr>
          <p:cNvPr name="TextBox 20" id="20"/>
          <p:cNvSpPr txBox="true"/>
          <p:nvPr/>
        </p:nvSpPr>
        <p:spPr>
          <a:xfrm rot="0">
            <a:off x="7649757" y="6470287"/>
            <a:ext cx="9501887" cy="2124075"/>
          </a:xfrm>
          <a:prstGeom prst="rect">
            <a:avLst/>
          </a:prstGeom>
        </p:spPr>
        <p:txBody>
          <a:bodyPr anchor="t" rtlCol="false" tIns="0" lIns="0" bIns="0" rIns="0">
            <a:spAutoFit/>
          </a:bodyPr>
          <a:lstStyle/>
          <a:p>
            <a:pPr algn="just">
              <a:lnSpc>
                <a:spcPts val="4200"/>
              </a:lnSpc>
            </a:pPr>
            <a:r>
              <a:rPr lang="en-US" sz="3000" b="true">
                <a:solidFill>
                  <a:srgbClr val="000000"/>
                </a:solidFill>
                <a:latin typeface="Quicksand 1 Bold"/>
                <a:ea typeface="Quicksand 1 Bold"/>
                <a:cs typeface="Quicksand 1 Bold"/>
                <a:sym typeface="Quicksand 1 Bold"/>
              </a:rPr>
              <a:t>The </a:t>
            </a:r>
            <a:r>
              <a:rPr lang="en-US" sz="3000" b="true">
                <a:solidFill>
                  <a:srgbClr val="FF3131"/>
                </a:solidFill>
                <a:latin typeface="Quicksand 1 Bold"/>
                <a:ea typeface="Quicksand 1 Bold"/>
                <a:cs typeface="Quicksand 1 Bold"/>
                <a:sym typeface="Quicksand 1 Bold"/>
              </a:rPr>
              <a:t>.shape</a:t>
            </a:r>
            <a:r>
              <a:rPr lang="en-US" sz="3000" b="true">
                <a:solidFill>
                  <a:srgbClr val="000000"/>
                </a:solidFill>
                <a:latin typeface="Quicksand 1 Bold"/>
                <a:ea typeface="Quicksand 1 Bold"/>
                <a:cs typeface="Quicksand 1 Bold"/>
                <a:sym typeface="Quicksand 1 Bold"/>
              </a:rPr>
              <a:t> method provides information about the number of rows and columns in the dataframe. </a:t>
            </a:r>
          </a:p>
          <a:p>
            <a:pPr algn="just">
              <a:lnSpc>
                <a:spcPts val="4200"/>
              </a:lnSpc>
            </a:pPr>
            <a:r>
              <a:rPr lang="en-US" sz="3000" b="true">
                <a:solidFill>
                  <a:srgbClr val="000000"/>
                </a:solidFill>
                <a:latin typeface="Quicksand 1 Bold"/>
                <a:ea typeface="Quicksand 1 Bold"/>
                <a:cs typeface="Quicksand 1 Bold"/>
                <a:sym typeface="Quicksand 1 Bold"/>
              </a:rPr>
              <a:t>So, there is 150 rows and 5 columns for this dataframe. </a:t>
            </a:r>
          </a:p>
        </p:txBody>
      </p:sp>
      <p:sp>
        <p:nvSpPr>
          <p:cNvPr name="Freeform 21" id="21"/>
          <p:cNvSpPr/>
          <p:nvPr/>
        </p:nvSpPr>
        <p:spPr>
          <a:xfrm flipH="false" flipV="false" rot="0">
            <a:off x="7322342" y="8783183"/>
            <a:ext cx="1603848" cy="453087"/>
          </a:xfrm>
          <a:custGeom>
            <a:avLst/>
            <a:gdLst/>
            <a:ahLst/>
            <a:cxnLst/>
            <a:rect r="r" b="b" t="t" l="l"/>
            <a:pathLst>
              <a:path h="453087" w="1603848">
                <a:moveTo>
                  <a:pt x="0" y="0"/>
                </a:moveTo>
                <a:lnTo>
                  <a:pt x="1603848" y="0"/>
                </a:lnTo>
                <a:lnTo>
                  <a:pt x="1603848" y="453087"/>
                </a:lnTo>
                <a:lnTo>
                  <a:pt x="0" y="45308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0977766" y="1900340"/>
            <a:ext cx="5595056" cy="1590675"/>
          </a:xfrm>
          <a:prstGeom prst="rect">
            <a:avLst/>
          </a:prstGeom>
        </p:spPr>
        <p:txBody>
          <a:bodyPr anchor="t" rtlCol="false" tIns="0" lIns="0" bIns="0" rIns="0">
            <a:spAutoFit/>
          </a:bodyPr>
          <a:lstStyle/>
          <a:p>
            <a:pPr algn="just">
              <a:lnSpc>
                <a:spcPts val="4200"/>
              </a:lnSpc>
            </a:pPr>
            <a:r>
              <a:rPr lang="en-US" sz="3000" b="true">
                <a:solidFill>
                  <a:srgbClr val="000000"/>
                </a:solidFill>
                <a:latin typeface="Quicksand 1 Bold"/>
                <a:ea typeface="Quicksand 1 Bold"/>
                <a:cs typeface="Quicksand 1 Bold"/>
                <a:sym typeface="Quicksand 1 Bold"/>
              </a:rPr>
              <a:t>The </a:t>
            </a:r>
            <a:r>
              <a:rPr lang="en-US" sz="3000" b="true">
                <a:solidFill>
                  <a:srgbClr val="FF3131"/>
                </a:solidFill>
                <a:latin typeface="Quicksand 1 Bold"/>
                <a:ea typeface="Quicksand 1 Bold"/>
                <a:cs typeface="Quicksand 1 Bold"/>
                <a:sym typeface="Quicksand 1 Bold"/>
              </a:rPr>
              <a:t>.unique() </a:t>
            </a:r>
            <a:r>
              <a:rPr lang="en-US" sz="3000" b="true">
                <a:solidFill>
                  <a:srgbClr val="000000"/>
                </a:solidFill>
                <a:latin typeface="Quicksand 1 Bold"/>
                <a:ea typeface="Quicksand 1 Bold"/>
                <a:cs typeface="Quicksand 1 Bold"/>
                <a:sym typeface="Quicksand 1 Bold"/>
              </a:rPr>
              <a:t>method returns unique values from a data series.</a:t>
            </a:r>
          </a:p>
        </p:txBody>
      </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782188" y="1947250"/>
            <a:ext cx="8758731" cy="1524368"/>
          </a:xfrm>
          <a:custGeom>
            <a:avLst/>
            <a:gdLst/>
            <a:ahLst/>
            <a:cxnLst/>
            <a:rect r="r" b="b" t="t" l="l"/>
            <a:pathLst>
              <a:path h="1524368" w="8758731">
                <a:moveTo>
                  <a:pt x="0" y="0"/>
                </a:moveTo>
                <a:lnTo>
                  <a:pt x="8758731" y="0"/>
                </a:lnTo>
                <a:lnTo>
                  <a:pt x="8758731" y="1524368"/>
                </a:lnTo>
                <a:lnTo>
                  <a:pt x="0" y="1524368"/>
                </a:lnTo>
                <a:lnTo>
                  <a:pt x="0" y="0"/>
                </a:lnTo>
                <a:close/>
              </a:path>
            </a:pathLst>
          </a:custGeom>
          <a:blipFill>
            <a:blip r:embed="rId4"/>
            <a:stretch>
              <a:fillRect l="0" t="0" r="0" b="-290166"/>
            </a:stretch>
          </a:blipFill>
        </p:spPr>
      </p:sp>
      <p:sp>
        <p:nvSpPr>
          <p:cNvPr name="Freeform 15" id="15"/>
          <p:cNvSpPr/>
          <p:nvPr/>
        </p:nvSpPr>
        <p:spPr>
          <a:xfrm flipH="false" flipV="false" rot="0">
            <a:off x="1782188" y="4509843"/>
            <a:ext cx="8758731" cy="4377094"/>
          </a:xfrm>
          <a:custGeom>
            <a:avLst/>
            <a:gdLst/>
            <a:ahLst/>
            <a:cxnLst/>
            <a:rect r="r" b="b" t="t" l="l"/>
            <a:pathLst>
              <a:path h="4377094" w="8758731">
                <a:moveTo>
                  <a:pt x="0" y="0"/>
                </a:moveTo>
                <a:lnTo>
                  <a:pt x="8758731" y="0"/>
                </a:lnTo>
                <a:lnTo>
                  <a:pt x="8758731" y="4377094"/>
                </a:lnTo>
                <a:lnTo>
                  <a:pt x="0" y="4377094"/>
                </a:lnTo>
                <a:lnTo>
                  <a:pt x="0" y="0"/>
                </a:lnTo>
                <a:close/>
              </a:path>
            </a:pathLst>
          </a:custGeom>
          <a:blipFill>
            <a:blip r:embed="rId4"/>
            <a:stretch>
              <a:fillRect l="0" t="-35879" r="0" b="0"/>
            </a:stretch>
          </a:blipFill>
        </p:spPr>
      </p:sp>
      <p:sp>
        <p:nvSpPr>
          <p:cNvPr name="TextBox 16" id="16"/>
          <p:cNvSpPr txBox="true"/>
          <p:nvPr/>
        </p:nvSpPr>
        <p:spPr>
          <a:xfrm rot="0">
            <a:off x="10977766" y="4443168"/>
            <a:ext cx="5595056" cy="3190875"/>
          </a:xfrm>
          <a:prstGeom prst="rect">
            <a:avLst/>
          </a:prstGeom>
        </p:spPr>
        <p:txBody>
          <a:bodyPr anchor="t" rtlCol="false" tIns="0" lIns="0" bIns="0" rIns="0">
            <a:spAutoFit/>
          </a:bodyPr>
          <a:lstStyle/>
          <a:p>
            <a:pPr algn="just">
              <a:lnSpc>
                <a:spcPts val="4200"/>
              </a:lnSpc>
            </a:pPr>
            <a:r>
              <a:rPr lang="en-US" sz="3000" b="true">
                <a:solidFill>
                  <a:srgbClr val="000000"/>
                </a:solidFill>
                <a:latin typeface="Quicksand 1 Bold"/>
                <a:ea typeface="Quicksand 1 Bold"/>
                <a:cs typeface="Quicksand 1 Bold"/>
                <a:sym typeface="Quicksand 1 Bold"/>
              </a:rPr>
              <a:t>The </a:t>
            </a:r>
            <a:r>
              <a:rPr lang="en-US" sz="3000" b="true">
                <a:solidFill>
                  <a:srgbClr val="FF3131"/>
                </a:solidFill>
                <a:latin typeface="Quicksand 1 Bold"/>
                <a:ea typeface="Quicksand 1 Bold"/>
                <a:cs typeface="Quicksand 1 Bold"/>
                <a:sym typeface="Quicksand 1 Bold"/>
              </a:rPr>
              <a:t>.value_counts()</a:t>
            </a:r>
            <a:r>
              <a:rPr lang="en-US" sz="3000" b="true">
                <a:solidFill>
                  <a:srgbClr val="000000"/>
                </a:solidFill>
                <a:latin typeface="Quicksand 1 Bold"/>
                <a:ea typeface="Quicksand 1 Bold"/>
                <a:cs typeface="Quicksand 1 Bold"/>
                <a:sym typeface="Quicksand 1 Bold"/>
              </a:rPr>
              <a:t> method counts the frequency of unique values in a series or dataframe column.</a:t>
            </a:r>
          </a:p>
          <a:p>
            <a:pPr algn="just">
              <a:lnSpc>
                <a:spcPts val="4200"/>
              </a:lnSpc>
            </a:pPr>
            <a:r>
              <a:rPr lang="en-US" sz="3000" b="true">
                <a:solidFill>
                  <a:srgbClr val="000000"/>
                </a:solidFill>
                <a:latin typeface="Quicksand 1 Bold"/>
                <a:ea typeface="Quicksand 1 Bold"/>
                <a:cs typeface="Quicksand 1 Bold"/>
                <a:sym typeface="Quicksand 1 Bold"/>
              </a:rPr>
              <a:t>So, there are 50 in each of the three species.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2682256" y="7926591"/>
            <a:ext cx="12923488" cy="523875"/>
          </a:xfrm>
          <a:prstGeom prst="rect">
            <a:avLst/>
          </a:prstGeom>
        </p:spPr>
        <p:txBody>
          <a:bodyPr anchor="t" rtlCol="false" tIns="0" lIns="0" bIns="0" rIns="0">
            <a:spAutoFit/>
          </a:bodyPr>
          <a:lstStyle/>
          <a:p>
            <a:pPr algn="ctr">
              <a:lnSpc>
                <a:spcPts val="4200"/>
              </a:lnSpc>
            </a:pPr>
            <a:r>
              <a:rPr lang="en-US" sz="3000" b="true">
                <a:solidFill>
                  <a:srgbClr val="000000"/>
                </a:solidFill>
                <a:latin typeface="Quicksand 1 Bold"/>
                <a:ea typeface="Quicksand 1 Bold"/>
                <a:cs typeface="Quicksand 1 Bold"/>
                <a:sym typeface="Quicksand 1 Bold"/>
              </a:rPr>
              <a:t>This is the descriptive statistics of the dataframe.</a:t>
            </a:r>
          </a:p>
        </p:txBody>
      </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3493371" y="1836534"/>
            <a:ext cx="11301259" cy="5721262"/>
          </a:xfrm>
          <a:custGeom>
            <a:avLst/>
            <a:gdLst/>
            <a:ahLst/>
            <a:cxnLst/>
            <a:rect r="r" b="b" t="t" l="l"/>
            <a:pathLst>
              <a:path h="5721262" w="11301259">
                <a:moveTo>
                  <a:pt x="0" y="0"/>
                </a:moveTo>
                <a:lnTo>
                  <a:pt x="11301258" y="0"/>
                </a:lnTo>
                <a:lnTo>
                  <a:pt x="11301258" y="5721263"/>
                </a:lnTo>
                <a:lnTo>
                  <a:pt x="0" y="5721263"/>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DAGgH4CgM_c</dc:identifier>
  <dcterms:modified xsi:type="dcterms:W3CDTF">2011-08-01T06:04:30Z</dcterms:modified>
  <cp:revision>1</cp:revision>
  <dc:title>Iris Dataset Classification </dc:title>
</cp:coreProperties>
</file>