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2" r:id="rId6"/>
    <p:sldId id="257" r:id="rId7"/>
    <p:sldId id="261" r:id="rId8"/>
    <p:sldId id="260" r:id="rId9"/>
    <p:sldId id="263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AF4A8E-108C-4A25-A34C-FFC7C4567E3B}" v="77" dt="2022-07-09T23:32:05.525"/>
    <p1510:client id="{53E35C78-90E5-4446-BDFD-A0FD27C01FA7}" v="1887" dt="2022-07-08T00:28:01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nswers.microsoft.com/pt-br/windows/forum/all/o-que-%C3%A9-um-computador/41cae0b1-87e4-4d7f-85da-39cb264d39f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pPr algn="l"/>
            <a:r>
              <a:rPr lang="de-DE" sz="8000">
                <a:ea typeface="Calibri Light"/>
                <a:cs typeface="Calibri Light"/>
              </a:rPr>
              <a:t>Por que estudar programação?</a:t>
            </a:r>
            <a:endParaRPr lang="de-DE" sz="8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A3CAC3-228A-FB75-7B7D-7166DE21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>
                <a:ea typeface="Calibri Light"/>
                <a:cs typeface="Calibri Light"/>
              </a:rPr>
              <a:t>Tipos de algoritmos</a:t>
            </a:r>
            <a:endParaRPr lang="pt-BR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41B53-E0C0-E490-37BA-ADDCFCF1A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t-BR" sz="2200" b="1" dirty="0">
                <a:ea typeface="Calibri"/>
                <a:cs typeface="Calibri"/>
              </a:rPr>
              <a:t>Descrição narrativa, Fluxograma, Pseudocódigo.</a:t>
            </a:r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368158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D9809C-E5C7-44BE-41F1-00C01A5E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>
                <a:ea typeface="Calibri Light"/>
                <a:cs typeface="Calibri Light"/>
              </a:rPr>
              <a:t>Descrição narrativa</a:t>
            </a:r>
            <a:endParaRPr lang="pt-BR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22C140-C0CE-F556-8A8D-F552A543A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200">
                <a:ea typeface="Calibri"/>
                <a:cs typeface="Calibri"/>
              </a:rPr>
              <a:t>Faça 10 vezes 20:</a:t>
            </a:r>
          </a:p>
          <a:p>
            <a:pPr marL="0" indent="0">
              <a:buNone/>
            </a:pPr>
            <a:r>
              <a:rPr lang="pt-BR" sz="2200" dirty="0">
                <a:ea typeface="Calibri"/>
                <a:cs typeface="Calibri"/>
              </a:rPr>
              <a:t>Multiplique 10 vezes 20.</a:t>
            </a:r>
            <a:endParaRPr lang="en-US" sz="22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200" dirty="0">
              <a:ea typeface="Calibri"/>
              <a:cs typeface="Calibri"/>
            </a:endParaRPr>
          </a:p>
          <a:p>
            <a:r>
              <a:rPr lang="pt-BR" sz="2200">
                <a:ea typeface="Calibri"/>
                <a:cs typeface="Calibri"/>
              </a:rPr>
              <a:t>Não existe regras desde que siga a linha do problema, visto que é algo pessoal e que não pode ser utilizado como uma linguagem de programação.</a:t>
            </a:r>
          </a:p>
          <a:p>
            <a:pPr marL="0" indent="0">
              <a:buNone/>
            </a:pPr>
            <a:endParaRPr lang="pt-BR" sz="2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4856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93DEE6-CD84-0C50-B41D-31D580BF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Fluxograma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41E04E9A-5753-C119-819E-7A22B2D9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905798"/>
            <a:ext cx="6846363" cy="489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37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A92C59-5409-FD85-9FED-A8157F74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>
                <a:ea typeface="Calibri Light"/>
                <a:cs typeface="Calibri Light"/>
              </a:rPr>
              <a:t>Pseudocódigo</a:t>
            </a:r>
            <a:endParaRPr lang="pt-BR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75DBBA-9500-D9C7-9488-45621E89F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52547"/>
            <a:ext cx="7249524" cy="38244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 sz="2200" dirty="0">
                <a:ea typeface="+mn-lt"/>
                <a:cs typeface="+mn-lt"/>
              </a:rPr>
              <a:t>var </a:t>
            </a:r>
            <a:r>
              <a:rPr lang="pt-BR" sz="2200" dirty="0" err="1">
                <a:ea typeface="+mn-lt"/>
                <a:cs typeface="+mn-lt"/>
              </a:rPr>
              <a:t>multiplier,multiplying</a:t>
            </a:r>
            <a:r>
              <a:rPr lang="pt-BR" sz="2200" dirty="0">
                <a:ea typeface="+mn-lt"/>
                <a:cs typeface="+mn-lt"/>
              </a:rPr>
              <a:t>, </a:t>
            </a:r>
            <a:r>
              <a:rPr lang="pt-BR" sz="2200" dirty="0" err="1">
                <a:ea typeface="+mn-lt"/>
                <a:cs typeface="+mn-lt"/>
              </a:rPr>
              <a:t>multiplicacao</a:t>
            </a:r>
            <a:r>
              <a:rPr lang="pt-BR" sz="2200" dirty="0">
                <a:ea typeface="+mn-lt"/>
                <a:cs typeface="+mn-lt"/>
              </a:rPr>
              <a:t>: real</a:t>
            </a:r>
            <a:endParaRPr lang="pt-BR" dirty="0"/>
          </a:p>
          <a:p>
            <a:pPr>
              <a:buNone/>
            </a:pPr>
            <a:r>
              <a:rPr lang="pt-BR" sz="2200" dirty="0">
                <a:ea typeface="+mn-lt"/>
                <a:cs typeface="+mn-lt"/>
              </a:rPr>
              <a:t>inicio</a:t>
            </a:r>
            <a:endParaRPr lang="pt-BR" dirty="0"/>
          </a:p>
          <a:p>
            <a:pPr>
              <a:buNone/>
            </a:pPr>
            <a:r>
              <a:rPr lang="pt-BR" sz="2200" dirty="0">
                <a:ea typeface="+mn-lt"/>
                <a:cs typeface="+mn-lt"/>
              </a:rPr>
              <a:t>escreva("Digite A: ")    </a:t>
            </a:r>
            <a:endParaRPr lang="pt-BR" dirty="0"/>
          </a:p>
          <a:p>
            <a:pPr>
              <a:buNone/>
            </a:pPr>
            <a:r>
              <a:rPr lang="pt-BR" sz="2200" dirty="0">
                <a:ea typeface="+mn-lt"/>
                <a:cs typeface="+mn-lt"/>
              </a:rPr>
              <a:t>ler(</a:t>
            </a:r>
            <a:r>
              <a:rPr lang="pt-BR" sz="2200" dirty="0" err="1">
                <a:ea typeface="+mn-lt"/>
                <a:cs typeface="+mn-lt"/>
              </a:rPr>
              <a:t>multiplier</a:t>
            </a:r>
            <a:r>
              <a:rPr lang="pt-BR" sz="2200" dirty="0">
                <a:ea typeface="+mn-lt"/>
                <a:cs typeface="+mn-lt"/>
              </a:rPr>
              <a:t>)</a:t>
            </a:r>
            <a:endParaRPr lang="pt-BR" dirty="0"/>
          </a:p>
          <a:p>
            <a:pPr>
              <a:buNone/>
            </a:pPr>
            <a:r>
              <a:rPr lang="pt-BR" sz="2200" dirty="0">
                <a:ea typeface="+mn-lt"/>
                <a:cs typeface="+mn-lt"/>
              </a:rPr>
              <a:t>escreva("Digite B: ")</a:t>
            </a:r>
            <a:endParaRPr lang="pt-BR" dirty="0"/>
          </a:p>
          <a:p>
            <a:pPr>
              <a:buNone/>
            </a:pPr>
            <a:r>
              <a:rPr lang="pt-BR" sz="2200" dirty="0">
                <a:ea typeface="+mn-lt"/>
                <a:cs typeface="+mn-lt"/>
              </a:rPr>
              <a:t>ler(</a:t>
            </a:r>
            <a:r>
              <a:rPr lang="pt-BR" sz="2200" dirty="0" err="1">
                <a:ea typeface="+mn-lt"/>
                <a:cs typeface="+mn-lt"/>
              </a:rPr>
              <a:t>multiplying</a:t>
            </a:r>
            <a:r>
              <a:rPr lang="pt-BR" sz="2200" dirty="0">
                <a:ea typeface="+mn-lt"/>
                <a:cs typeface="+mn-lt"/>
              </a:rPr>
              <a:t>)</a:t>
            </a:r>
            <a:endParaRPr lang="pt-BR" dirty="0"/>
          </a:p>
          <a:p>
            <a:pPr>
              <a:buNone/>
            </a:pPr>
            <a:r>
              <a:rPr lang="pt-BR" sz="2200" dirty="0" err="1">
                <a:ea typeface="+mn-lt"/>
                <a:cs typeface="+mn-lt"/>
              </a:rPr>
              <a:t>multiplicacao</a:t>
            </a:r>
            <a:r>
              <a:rPr lang="pt-BR" sz="2200" dirty="0">
                <a:ea typeface="+mn-lt"/>
                <a:cs typeface="+mn-lt"/>
              </a:rPr>
              <a:t> &lt;- </a:t>
            </a:r>
            <a:r>
              <a:rPr lang="pt-BR" sz="2200" dirty="0" err="1">
                <a:ea typeface="+mn-lt"/>
                <a:cs typeface="+mn-lt"/>
              </a:rPr>
              <a:t>multiplier</a:t>
            </a:r>
            <a:r>
              <a:rPr lang="pt-BR" sz="2200" dirty="0">
                <a:ea typeface="+mn-lt"/>
                <a:cs typeface="+mn-lt"/>
              </a:rPr>
              <a:t> * </a:t>
            </a:r>
            <a:r>
              <a:rPr lang="pt-BR" sz="2200" dirty="0" err="1">
                <a:ea typeface="+mn-lt"/>
                <a:cs typeface="+mn-lt"/>
              </a:rPr>
              <a:t>multiplying</a:t>
            </a:r>
            <a:endParaRPr lang="pt-BR" dirty="0" err="1"/>
          </a:p>
          <a:p>
            <a:pPr>
              <a:buNone/>
            </a:pPr>
            <a:r>
              <a:rPr lang="pt-BR" sz="2200" dirty="0">
                <a:ea typeface="+mn-lt"/>
                <a:cs typeface="+mn-lt"/>
              </a:rPr>
              <a:t>escreva("O valor de C é: ", </a:t>
            </a:r>
            <a:r>
              <a:rPr lang="pt-BR" sz="2200" dirty="0" err="1">
                <a:ea typeface="+mn-lt"/>
                <a:cs typeface="+mn-lt"/>
              </a:rPr>
              <a:t>multiplicacao</a:t>
            </a:r>
            <a:r>
              <a:rPr lang="pt-BR" sz="2200" dirty="0">
                <a:ea typeface="+mn-lt"/>
                <a:cs typeface="+mn-lt"/>
              </a:rPr>
              <a:t>)</a:t>
            </a:r>
            <a:endParaRPr lang="pt-BR" dirty="0"/>
          </a:p>
          <a:p>
            <a:pPr marL="0" indent="0">
              <a:buNone/>
            </a:pPr>
            <a:r>
              <a:rPr lang="pt-BR" sz="2200" dirty="0">
                <a:ea typeface="+mn-lt"/>
                <a:cs typeface="+mn-lt"/>
              </a:rPr>
              <a:t>fim</a:t>
            </a:r>
            <a:endParaRPr lang="pt-BR" dirty="0" err="1"/>
          </a:p>
          <a:p>
            <a:pPr marL="0" indent="0">
              <a:buNone/>
            </a:pPr>
            <a:endParaRPr lang="pt-BR" sz="2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8468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C37D41-4968-54B6-EF3F-445EB671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ea typeface="Calibri Light"/>
                <a:cs typeface="Calibri Light"/>
              </a:rPr>
              <a:t>Identificadores nas variáveis e formas de se utilizar ou não.</a:t>
            </a:r>
            <a:endParaRPr lang="pt-B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F6CF14-0F3A-E972-5935-A2C50E8ED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200" dirty="0">
                <a:ea typeface="Calibri"/>
                <a:cs typeface="Calibri"/>
              </a:rPr>
              <a:t>Formas </a:t>
            </a:r>
            <a:r>
              <a:rPr lang="pt-BR" sz="2200" b="1" dirty="0">
                <a:ea typeface="Calibri"/>
                <a:cs typeface="Calibri"/>
              </a:rPr>
              <a:t>NÃO </a:t>
            </a:r>
            <a:r>
              <a:rPr lang="pt-BR" sz="2200" dirty="0">
                <a:ea typeface="Calibri"/>
                <a:cs typeface="Calibri"/>
              </a:rPr>
              <a:t>recomendadas:</a:t>
            </a:r>
          </a:p>
          <a:p>
            <a:pPr marL="0" indent="0">
              <a:buNone/>
            </a:pPr>
            <a:r>
              <a:rPr lang="pt-BR" sz="2200" dirty="0">
                <a:ea typeface="Calibri"/>
                <a:cs typeface="Calibri"/>
              </a:rPr>
              <a:t>3n, 3numero, Numero3 , &amp;numero3 e etc...</a:t>
            </a:r>
          </a:p>
          <a:p>
            <a:r>
              <a:rPr lang="pt-BR" sz="2200" dirty="0">
                <a:ea typeface="Calibri"/>
                <a:cs typeface="Calibri"/>
              </a:rPr>
              <a:t>Formas recomendadas:</a:t>
            </a:r>
          </a:p>
          <a:p>
            <a:pPr marL="0" indent="0">
              <a:buNone/>
            </a:pPr>
            <a:r>
              <a:rPr lang="pt-BR" sz="2200" dirty="0">
                <a:ea typeface="Calibri"/>
                <a:cs typeface="Calibri"/>
              </a:rPr>
              <a:t>n3, </a:t>
            </a:r>
            <a:r>
              <a:rPr lang="pt-BR" sz="2200" dirty="0" err="1">
                <a:ea typeface="Calibri"/>
                <a:cs typeface="Calibri"/>
              </a:rPr>
              <a:t>numeroTres</a:t>
            </a:r>
            <a:r>
              <a:rPr lang="pt-BR" sz="2200" dirty="0">
                <a:ea typeface="Calibri"/>
                <a:cs typeface="Calibri"/>
              </a:rPr>
              <a:t>, numero3 e etc...</a:t>
            </a:r>
          </a:p>
          <a:p>
            <a:pPr marL="0" indent="0">
              <a:buNone/>
            </a:pPr>
            <a:endParaRPr lang="pt-BR" sz="2200">
              <a:ea typeface="Calibri"/>
              <a:cs typeface="Calibri"/>
            </a:endParaRPr>
          </a:p>
          <a:p>
            <a:endParaRPr lang="pt-BR" sz="2200">
              <a:ea typeface="Calibri"/>
              <a:cs typeface="Calibri"/>
            </a:endParaRPr>
          </a:p>
          <a:p>
            <a:pPr marL="0" indent="0">
              <a:buNone/>
            </a:pPr>
            <a:endParaRPr lang="pt-BR" sz="2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929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C1AE11-98A3-56B5-35FE-7A3FE584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83" y="1013603"/>
            <a:ext cx="7779302" cy="2855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dirty="0">
                <a:ea typeface="+mj-lt"/>
                <a:cs typeface="+mj-lt"/>
              </a:rPr>
              <a:t>Programação estruturada x orientada a objeto:</a:t>
            </a:r>
            <a:endParaRPr lang="pt-BR" dirty="0"/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145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C1AE11-98A3-56B5-35FE-7A3FE584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83" y="1143000"/>
            <a:ext cx="4846320" cy="2898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Linguagem compilada x interpretada</a:t>
            </a:r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9C844FAC-C075-CB94-5575-029C6F21E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711" y="3433559"/>
            <a:ext cx="5441001" cy="2842923"/>
          </a:xfrm>
          <a:prstGeom prst="rect">
            <a:avLst/>
          </a:prstGeom>
        </p:spPr>
      </p:pic>
      <p:sp>
        <p:nvSpPr>
          <p:cNvPr id="35" name="Rectangle 26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817BF49F-ED22-673A-BF51-E963F2615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53" y="229765"/>
            <a:ext cx="5448093" cy="284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28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E1A5FE-609D-A13C-EFAD-B1A88CBA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pPr algn="ctr"/>
            <a:r>
              <a:rPr lang="pt-BR" sz="6000" dirty="0">
                <a:ea typeface="Calibri Light"/>
                <a:cs typeface="Calibri Light"/>
              </a:rPr>
              <a:t>Fim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3CDFB-7AF1-5157-D8FA-8D1CE197B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200" b="1" dirty="0">
                <a:ea typeface="Calibri"/>
                <a:cs typeface="Calibri"/>
              </a:rPr>
              <a:t>Fontes:</a:t>
            </a:r>
            <a:r>
              <a:rPr lang="pt-BR" sz="2200" dirty="0">
                <a:ea typeface="Calibri"/>
                <a:cs typeface="Calibri"/>
              </a:rPr>
              <a:t> </a:t>
            </a:r>
            <a:endParaRPr lang="pt-BR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2200" dirty="0">
                <a:ea typeface="Calibri"/>
                <a:cs typeface="Calibri"/>
              </a:rPr>
              <a:t>Nota de aula 1;</a:t>
            </a:r>
            <a:endParaRPr lang="pt-BR" dirty="0">
              <a:cs typeface="Calibri"/>
            </a:endParaRPr>
          </a:p>
          <a:p>
            <a:pPr marL="0" indent="0">
              <a:buNone/>
            </a:pPr>
            <a:r>
              <a:rPr lang="pt-BR" sz="2200" dirty="0">
                <a:ea typeface="+mn-lt"/>
                <a:cs typeface="+mn-lt"/>
                <a:hlinkClick r:id="rId2"/>
              </a:rPr>
              <a:t>https://answers.microsoft.com/pt-br/windows/forum/all/o-que-%C3%A9-um-computador/41cae0b1-87e4-4d7f-85da-39cb264d39fc</a:t>
            </a:r>
            <a:r>
              <a:rPr lang="pt-BR" dirty="0">
                <a:ea typeface="+mn-lt"/>
                <a:cs typeface="+mn-lt"/>
              </a:rPr>
              <a:t> ;</a:t>
            </a:r>
          </a:p>
          <a:p>
            <a:pPr marL="0" indent="0">
              <a:buNone/>
            </a:pPr>
            <a:r>
              <a:rPr lang="pt-BR" sz="2200" dirty="0">
                <a:ea typeface="Calibri"/>
                <a:cs typeface="Calibri"/>
              </a:rPr>
              <a:t>vozes da minha cabeça.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104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60265D-F03A-A459-A030-1FE0B3101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 dirty="0">
                <a:ea typeface="Calibri Light"/>
                <a:cs typeface="Calibri Light"/>
              </a:rPr>
              <a:t>Faça C = A*B</a:t>
            </a:r>
            <a:endParaRPr lang="pt-B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8ED1C1FB-491D-85E5-7C7B-28DA80D6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23793"/>
            <a:ext cx="10168128" cy="42413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200" dirty="0">
                <a:ea typeface="Calibri"/>
                <a:cs typeface="Calibri"/>
              </a:rPr>
              <a:t>1º) A recebe 10 e B recebe 20, qual o valor de C?</a:t>
            </a:r>
          </a:p>
        </p:txBody>
      </p:sp>
    </p:spTree>
    <p:extLst>
      <p:ext uri="{BB962C8B-B14F-4D97-AF65-F5344CB8AC3E}">
        <p14:creationId xmlns:p14="http://schemas.microsoft.com/office/powerpoint/2010/main" val="349196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60265D-F03A-A459-A030-1FE0B3101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 dirty="0">
                <a:ea typeface="Calibri Light"/>
                <a:cs typeface="Calibri Light"/>
              </a:rPr>
              <a:t>Faça C = A*B 10 vezes</a:t>
            </a:r>
            <a:endParaRPr lang="pt-B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8ED1C1FB-491D-85E5-7C7B-28DA80D6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23793"/>
            <a:ext cx="10168128" cy="42413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sz="2200">
                <a:ea typeface="Calibri"/>
                <a:cs typeface="Calibri"/>
              </a:rPr>
              <a:t>1º) A recebe 10 e B recebe 20, qual o valor de C?</a:t>
            </a:r>
          </a:p>
          <a:p>
            <a:r>
              <a:rPr lang="pt-BR" sz="2200" dirty="0">
                <a:ea typeface="Calibri"/>
                <a:cs typeface="Calibri"/>
              </a:rPr>
              <a:t>2º) A recebe 23 e B recebe 84, qual o valor de C?</a:t>
            </a:r>
          </a:p>
          <a:p>
            <a:r>
              <a:rPr lang="pt-BR" sz="2200" dirty="0">
                <a:ea typeface="Calibri"/>
                <a:cs typeface="Calibri"/>
              </a:rPr>
              <a:t>3º) A recebe 011 e B recebe 01111, qual o valor de C?</a:t>
            </a:r>
          </a:p>
          <a:p>
            <a:r>
              <a:rPr lang="pt-BR" sz="2200" dirty="0">
                <a:ea typeface="Calibri"/>
                <a:cs typeface="Calibri"/>
              </a:rPr>
              <a:t>4º) A recebe 0110 e B recebe 1001, qual o valor de C?</a:t>
            </a:r>
          </a:p>
          <a:p>
            <a:r>
              <a:rPr lang="pt-BR" sz="2200" dirty="0">
                <a:ea typeface="Calibri"/>
                <a:cs typeface="Calibri"/>
              </a:rPr>
              <a:t>5º) A recebe 1 e B recebe 200, qual o valor de C?</a:t>
            </a:r>
          </a:p>
          <a:p>
            <a:r>
              <a:rPr lang="pt-BR" sz="2200" dirty="0">
                <a:ea typeface="Calibri"/>
                <a:cs typeface="Calibri"/>
              </a:rPr>
              <a:t>6º) A recebe 10 e B recebe 943, qual o valor de C?</a:t>
            </a:r>
          </a:p>
          <a:p>
            <a:r>
              <a:rPr lang="pt-BR" sz="2200" dirty="0">
                <a:ea typeface="Calibri"/>
                <a:cs typeface="Calibri"/>
              </a:rPr>
              <a:t>7º) A recebe 10 e B recebe 291, qual o valor de C?</a:t>
            </a:r>
          </a:p>
          <a:p>
            <a:r>
              <a:rPr lang="pt-BR" sz="2200" dirty="0">
                <a:ea typeface="Calibri"/>
                <a:cs typeface="Calibri"/>
              </a:rPr>
              <a:t>8º) A recebe 16 e B recebe 05, qual o valor de C?</a:t>
            </a:r>
          </a:p>
          <a:p>
            <a:r>
              <a:rPr lang="pt-BR" sz="2200" dirty="0">
                <a:ea typeface="Calibri"/>
                <a:cs typeface="Calibri"/>
              </a:rPr>
              <a:t>9º) A recebe 20 e B recebe 04, qual o valor de C?</a:t>
            </a:r>
          </a:p>
          <a:p>
            <a:r>
              <a:rPr lang="pt-BR" sz="2200" dirty="0">
                <a:ea typeface="Calibri"/>
                <a:cs typeface="Calibri"/>
              </a:rPr>
              <a:t>10º) A recebe 10 e B recebe 4, qual o valor de C?</a:t>
            </a:r>
          </a:p>
        </p:txBody>
      </p:sp>
    </p:spTree>
    <p:extLst>
      <p:ext uri="{BB962C8B-B14F-4D97-AF65-F5344CB8AC3E}">
        <p14:creationId xmlns:p14="http://schemas.microsoft.com/office/powerpoint/2010/main" val="193214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DD3639-32B7-BC46-9F57-61511B5D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>
                <a:ea typeface="Calibri Light"/>
                <a:cs typeface="Calibri Light"/>
              </a:rPr>
              <a:t>Com programação?</a:t>
            </a:r>
            <a:endParaRPr lang="pt-BR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19FADD-08B9-CDD6-C67F-2390A25C6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 sz="2200" dirty="0" err="1">
                <a:ea typeface="+mn-lt"/>
                <a:cs typeface="+mn-lt"/>
              </a:rPr>
              <a:t>let</a:t>
            </a:r>
            <a:r>
              <a:rPr lang="pt-BR" sz="2200" dirty="0">
                <a:ea typeface="+mn-lt"/>
                <a:cs typeface="+mn-lt"/>
              </a:rPr>
              <a:t> times = prompt(`Quantas vezes você quer repetir?`);</a:t>
            </a:r>
            <a:endParaRPr lang="pt-BR" dirty="0"/>
          </a:p>
          <a:p>
            <a:pPr>
              <a:buNone/>
            </a:pPr>
            <a:r>
              <a:rPr lang="pt-BR" sz="2200" dirty="0">
                <a:ea typeface="+mn-lt"/>
                <a:cs typeface="+mn-lt"/>
              </a:rPr>
              <a:t>for (i=0; i&lt;times; i++) {</a:t>
            </a:r>
            <a:endParaRPr lang="pt-BR" dirty="0"/>
          </a:p>
          <a:p>
            <a:pPr>
              <a:buNone/>
            </a:pPr>
            <a:r>
              <a:rPr lang="pt-BR" sz="2200" dirty="0" err="1">
                <a:ea typeface="+mn-lt"/>
                <a:cs typeface="+mn-lt"/>
              </a:rPr>
              <a:t>let</a:t>
            </a:r>
            <a:r>
              <a:rPr lang="pt-BR" sz="2200" dirty="0">
                <a:ea typeface="+mn-lt"/>
                <a:cs typeface="+mn-lt"/>
              </a:rPr>
              <a:t> </a:t>
            </a:r>
            <a:r>
              <a:rPr lang="pt-BR" sz="2200" dirty="0" err="1">
                <a:ea typeface="+mn-lt"/>
                <a:cs typeface="+mn-lt"/>
              </a:rPr>
              <a:t>multiplier</a:t>
            </a:r>
            <a:r>
              <a:rPr lang="pt-BR" sz="2200" dirty="0">
                <a:ea typeface="+mn-lt"/>
                <a:cs typeface="+mn-lt"/>
              </a:rPr>
              <a:t> = prompt(`Digite A: `);</a:t>
            </a:r>
            <a:endParaRPr lang="pt-BR" dirty="0"/>
          </a:p>
          <a:p>
            <a:pPr>
              <a:buNone/>
            </a:pPr>
            <a:r>
              <a:rPr lang="pt-BR" sz="2200" dirty="0" err="1">
                <a:ea typeface="+mn-lt"/>
                <a:cs typeface="+mn-lt"/>
              </a:rPr>
              <a:t>let</a:t>
            </a:r>
            <a:r>
              <a:rPr lang="pt-BR" sz="2200" dirty="0">
                <a:ea typeface="+mn-lt"/>
                <a:cs typeface="+mn-lt"/>
              </a:rPr>
              <a:t> </a:t>
            </a:r>
            <a:r>
              <a:rPr lang="pt-BR" sz="2200" dirty="0" err="1">
                <a:ea typeface="+mn-lt"/>
                <a:cs typeface="+mn-lt"/>
              </a:rPr>
              <a:t>multiplying</a:t>
            </a:r>
            <a:r>
              <a:rPr lang="pt-BR" sz="2200" dirty="0">
                <a:ea typeface="+mn-lt"/>
                <a:cs typeface="+mn-lt"/>
              </a:rPr>
              <a:t> = prompt(`Digite B: `);</a:t>
            </a:r>
            <a:endParaRPr lang="pt-BR" dirty="0"/>
          </a:p>
          <a:p>
            <a:pPr>
              <a:buNone/>
            </a:pPr>
            <a:r>
              <a:rPr lang="pt-BR" sz="2200" dirty="0" err="1">
                <a:ea typeface="+mn-lt"/>
                <a:cs typeface="+mn-lt"/>
              </a:rPr>
              <a:t>alert</a:t>
            </a:r>
            <a:r>
              <a:rPr lang="pt-BR" sz="2200" dirty="0">
                <a:ea typeface="+mn-lt"/>
                <a:cs typeface="+mn-lt"/>
              </a:rPr>
              <a:t>(`C é igual a ${</a:t>
            </a:r>
            <a:r>
              <a:rPr lang="pt-BR" sz="2200" dirty="0" err="1">
                <a:ea typeface="+mn-lt"/>
                <a:cs typeface="+mn-lt"/>
              </a:rPr>
              <a:t>multiplier</a:t>
            </a:r>
            <a:r>
              <a:rPr lang="pt-BR" sz="2200" dirty="0">
                <a:ea typeface="+mn-lt"/>
                <a:cs typeface="+mn-lt"/>
              </a:rPr>
              <a:t>*</a:t>
            </a:r>
            <a:r>
              <a:rPr lang="pt-BR" sz="2200" dirty="0" err="1">
                <a:ea typeface="+mn-lt"/>
                <a:cs typeface="+mn-lt"/>
              </a:rPr>
              <a:t>multiplying</a:t>
            </a:r>
            <a:r>
              <a:rPr lang="pt-BR" sz="2200" dirty="0">
                <a:ea typeface="+mn-lt"/>
                <a:cs typeface="+mn-lt"/>
              </a:rPr>
              <a:t>}`); </a:t>
            </a:r>
            <a:endParaRPr lang="pt-BR" dirty="0"/>
          </a:p>
          <a:p>
            <a:pPr>
              <a:buNone/>
            </a:pPr>
            <a:r>
              <a:rPr lang="pt-BR" sz="2200" dirty="0">
                <a:ea typeface="+mn-lt"/>
                <a:cs typeface="+mn-lt"/>
              </a:rPr>
              <a:t>}</a:t>
            </a:r>
            <a:endParaRPr lang="pt-BR" dirty="0"/>
          </a:p>
          <a:p>
            <a:pPr>
              <a:buNone/>
            </a:pPr>
            <a:endParaRPr lang="pt-BR" sz="2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9736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65C288-CAC0-E71D-A747-1B3A615F7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quê é um algoritmo????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926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D87EFD-F443-463F-8CCE-C88850E4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>
                <a:ea typeface="Calibri Light"/>
                <a:cs typeface="Calibri Light"/>
              </a:rPr>
              <a:t>Hardware</a:t>
            </a:r>
            <a:endParaRPr lang="pt-BR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424CF9-A1BA-39DD-85B4-85A9F9189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200" b="1" dirty="0">
                <a:ea typeface="Calibri"/>
                <a:cs typeface="Calibri"/>
              </a:rPr>
              <a:t>Computador</a:t>
            </a:r>
            <a:r>
              <a:rPr lang="pt-BR" sz="2200" dirty="0">
                <a:ea typeface="Calibri"/>
                <a:cs typeface="Calibri"/>
              </a:rPr>
              <a:t>: </a:t>
            </a:r>
            <a:r>
              <a:rPr lang="pt-BR" sz="2200" dirty="0">
                <a:ea typeface="+mn-lt"/>
                <a:cs typeface="+mn-lt"/>
              </a:rPr>
              <a:t>máquina destinada ao processamento de dados, capaz de obedecer a instruções que visam produzir certas transformações nesses dados para alcançar um fim determinado.</a:t>
            </a:r>
          </a:p>
          <a:p>
            <a:r>
              <a:rPr lang="pt-BR" sz="2200" b="1" dirty="0">
                <a:ea typeface="Calibri"/>
                <a:cs typeface="Calibri"/>
              </a:rPr>
              <a:t>Componentes fundamentais de um computador para a construção de </a:t>
            </a:r>
            <a:r>
              <a:rPr lang="pt-BR" sz="2200" b="1" dirty="0"/>
              <a:t>algoritmos</a:t>
            </a:r>
            <a:r>
              <a:rPr lang="pt-BR" sz="2200" b="1" dirty="0">
                <a:ea typeface="Calibri"/>
                <a:cs typeface="Calibri"/>
              </a:rPr>
              <a:t>:</a:t>
            </a:r>
          </a:p>
          <a:p>
            <a:r>
              <a:rPr lang="pt-BR" sz="2200" dirty="0">
                <a:ea typeface="Calibri"/>
                <a:cs typeface="Calibri"/>
              </a:rPr>
              <a:t>Dispositivos de entrada de dados: </a:t>
            </a:r>
            <a:r>
              <a:rPr lang="pt-BR" sz="2200" dirty="0" err="1">
                <a:ea typeface="Calibri"/>
                <a:cs typeface="Calibri"/>
              </a:rPr>
              <a:t>Ex</a:t>
            </a:r>
            <a:r>
              <a:rPr lang="pt-BR" sz="2200" dirty="0">
                <a:ea typeface="Calibri"/>
                <a:cs typeface="Calibri"/>
              </a:rPr>
              <a:t>: Teclado, mouse, </a:t>
            </a:r>
            <a:r>
              <a:rPr lang="pt-BR" sz="2200" dirty="0" err="1">
                <a:ea typeface="Calibri"/>
                <a:cs typeface="Calibri"/>
              </a:rPr>
              <a:t>mousepad</a:t>
            </a:r>
            <a:r>
              <a:rPr lang="pt-BR" sz="2200" dirty="0">
                <a:ea typeface="Calibri"/>
                <a:cs typeface="Calibri"/>
              </a:rPr>
              <a:t>, tela sensível ao toque e etc.</a:t>
            </a:r>
          </a:p>
          <a:p>
            <a:r>
              <a:rPr lang="pt-BR" sz="2200" dirty="0">
                <a:ea typeface="Calibri"/>
                <a:cs typeface="Calibri"/>
              </a:rPr>
              <a:t>Processador: </a:t>
            </a:r>
            <a:r>
              <a:rPr lang="pt-BR" sz="2200" dirty="0" err="1">
                <a:ea typeface="Calibri"/>
                <a:cs typeface="Calibri"/>
              </a:rPr>
              <a:t>Ex</a:t>
            </a:r>
            <a:r>
              <a:rPr lang="pt-BR" sz="2200" dirty="0">
                <a:ea typeface="Calibri"/>
                <a:cs typeface="Calibri"/>
              </a:rPr>
              <a:t>: Intel, AMD, Samsung e etc.</a:t>
            </a:r>
          </a:p>
          <a:p>
            <a:r>
              <a:rPr lang="pt-BR" sz="2200" dirty="0">
                <a:ea typeface="Calibri"/>
                <a:cs typeface="Calibri"/>
              </a:rPr>
              <a:t>Disco Rígido: </a:t>
            </a:r>
            <a:r>
              <a:rPr lang="pt-BR" sz="2200" dirty="0" err="1">
                <a:ea typeface="Calibri"/>
                <a:cs typeface="Calibri"/>
              </a:rPr>
              <a:t>Ex</a:t>
            </a:r>
            <a:r>
              <a:rPr lang="pt-BR" sz="2200" dirty="0">
                <a:ea typeface="Calibri"/>
                <a:cs typeface="Calibri"/>
              </a:rPr>
              <a:t>: SSD, HD, </a:t>
            </a:r>
            <a:r>
              <a:rPr lang="pt-BR" sz="2200" dirty="0" err="1">
                <a:ea typeface="Calibri"/>
                <a:cs typeface="Calibri"/>
              </a:rPr>
              <a:t>NVMe</a:t>
            </a:r>
            <a:r>
              <a:rPr lang="pt-BR" sz="2200" dirty="0">
                <a:ea typeface="Calibri"/>
                <a:cs typeface="Calibri"/>
              </a:rPr>
              <a:t>, </a:t>
            </a:r>
            <a:r>
              <a:rPr lang="pt-BR" sz="2200" dirty="0" err="1">
                <a:ea typeface="Calibri"/>
                <a:cs typeface="Calibri"/>
              </a:rPr>
              <a:t>Pendrive</a:t>
            </a:r>
            <a:r>
              <a:rPr lang="pt-BR" sz="2200" dirty="0">
                <a:ea typeface="Calibri"/>
                <a:cs typeface="Calibri"/>
              </a:rPr>
              <a:t>, </a:t>
            </a:r>
            <a:r>
              <a:rPr lang="pt-BR" sz="2200" dirty="0" err="1">
                <a:ea typeface="Calibri"/>
                <a:cs typeface="Calibri"/>
              </a:rPr>
              <a:t>MicroSDHC</a:t>
            </a:r>
            <a:r>
              <a:rPr lang="pt-BR" sz="2200" dirty="0">
                <a:ea typeface="Calibri"/>
                <a:cs typeface="Calibri"/>
              </a:rPr>
              <a:t> e etc.</a:t>
            </a:r>
          </a:p>
          <a:p>
            <a:r>
              <a:rPr lang="pt-BR" sz="2200" dirty="0">
                <a:ea typeface="Calibri"/>
                <a:cs typeface="Calibri"/>
              </a:rPr>
              <a:t>RAM: </a:t>
            </a:r>
            <a:r>
              <a:rPr lang="pt-BR" sz="2200" dirty="0" err="1">
                <a:ea typeface="Calibri"/>
                <a:cs typeface="Calibri"/>
              </a:rPr>
              <a:t>Ex</a:t>
            </a:r>
            <a:r>
              <a:rPr lang="pt-BR" sz="2200" dirty="0">
                <a:ea typeface="Calibri"/>
                <a:cs typeface="Calibri"/>
              </a:rPr>
              <a:t>: </a:t>
            </a:r>
            <a:r>
              <a:rPr lang="pt-BR" sz="2200" dirty="0">
                <a:ea typeface="+mn-lt"/>
                <a:cs typeface="+mn-lt"/>
              </a:rPr>
              <a:t>DDR SDRAM, SDRAM e etc.</a:t>
            </a:r>
            <a:endParaRPr lang="pt-BR" sz="2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908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708741-B4AC-0E92-0FD7-38C4F38C2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>
                <a:ea typeface="Calibri Light"/>
                <a:cs typeface="Calibri Light"/>
              </a:rPr>
              <a:t>Software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B94690-0FB8-CD97-0A3D-F23EBCD3A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200" b="1" dirty="0">
                <a:ea typeface="+mn-lt"/>
                <a:cs typeface="+mn-lt"/>
              </a:rPr>
              <a:t>Software</a:t>
            </a:r>
            <a:r>
              <a:rPr lang="pt-BR" sz="2200" dirty="0">
                <a:ea typeface="+mn-lt"/>
                <a:cs typeface="+mn-lt"/>
              </a:rPr>
              <a:t>: é um conjunto de instruções que devem ser seguidas e executadas por um mecanismo, seja ele um computador ou um aparato eletromecânico. É o termo usado para descrever programas, apps, scripts, macros e instruções de código embarcado diretamente (firmware), de modo a ditar o que uma máquina deve fazer.</a:t>
            </a:r>
          </a:p>
          <a:p>
            <a:r>
              <a:rPr lang="pt-BR" sz="2200" b="1" dirty="0">
                <a:ea typeface="Calibri" panose="020F0502020204030204"/>
                <a:cs typeface="Calibri" panose="020F0502020204030204"/>
              </a:rPr>
              <a:t>Softwares para construção de código:</a:t>
            </a:r>
            <a:r>
              <a:rPr lang="pt-BR" sz="2200" dirty="0">
                <a:ea typeface="Calibri" panose="020F0502020204030204"/>
                <a:cs typeface="Calibri" panose="020F0502020204030204"/>
              </a:rPr>
              <a:t> Visual Studio </a:t>
            </a:r>
            <a:r>
              <a:rPr lang="pt-BR" sz="2200" dirty="0" err="1">
                <a:ea typeface="Calibri" panose="020F0502020204030204"/>
                <a:cs typeface="Calibri" panose="020F0502020204030204"/>
              </a:rPr>
              <a:t>Code</a:t>
            </a:r>
            <a:r>
              <a:rPr lang="pt-BR" sz="2200" dirty="0">
                <a:ea typeface="Calibri" panose="020F0502020204030204"/>
                <a:cs typeface="Calibri" panose="020F0502020204030204"/>
              </a:rPr>
              <a:t>, </a:t>
            </a:r>
            <a:r>
              <a:rPr lang="pt-BR" sz="2200" dirty="0" err="1">
                <a:ea typeface="Calibri" panose="020F0502020204030204"/>
                <a:cs typeface="Calibri" panose="020F0502020204030204"/>
              </a:rPr>
              <a:t>IntelliJ</a:t>
            </a:r>
            <a:r>
              <a:rPr lang="pt-BR" sz="2200" dirty="0">
                <a:ea typeface="Calibri" panose="020F0502020204030204"/>
                <a:cs typeface="Calibri" panose="020F0502020204030204"/>
              </a:rPr>
              <a:t>, Eclipse, </a:t>
            </a:r>
            <a:r>
              <a:rPr lang="pt-BR" sz="2200" dirty="0" err="1">
                <a:ea typeface="Calibri" panose="020F0502020204030204"/>
                <a:cs typeface="Calibri" panose="020F0502020204030204"/>
              </a:rPr>
              <a:t>Notepad</a:t>
            </a:r>
            <a:r>
              <a:rPr lang="pt-BR" sz="2200" dirty="0">
                <a:ea typeface="Calibri" panose="020F0502020204030204"/>
                <a:cs typeface="Calibri" panose="020F0502020204030204"/>
              </a:rPr>
              <a:t>++, NANO, Vim, </a:t>
            </a:r>
            <a:r>
              <a:rPr lang="pt-BR" sz="2200" dirty="0" err="1">
                <a:ea typeface="Calibri" panose="020F0502020204030204"/>
                <a:cs typeface="Calibri" panose="020F0502020204030204"/>
              </a:rPr>
              <a:t>Gedit</a:t>
            </a:r>
            <a:r>
              <a:rPr lang="pt-BR" sz="2200" dirty="0">
                <a:ea typeface="Calibri" panose="020F0502020204030204"/>
                <a:cs typeface="Calibri" panose="020F0502020204030204"/>
              </a:rPr>
              <a:t> e etc.</a:t>
            </a:r>
          </a:p>
          <a:p>
            <a:endParaRPr lang="pt-BR" sz="2200" dirty="0">
              <a:ea typeface="Calibri" panose="020F0502020204030204"/>
              <a:cs typeface="Calibri" panose="020F0502020204030204"/>
            </a:endParaRPr>
          </a:p>
          <a:p>
            <a:endParaRPr lang="pt-BR" sz="2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2958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5EFE89-5706-4FCF-792E-463F6F25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 dirty="0">
                <a:ea typeface="Calibri Light"/>
                <a:cs typeface="Calibri Light"/>
              </a:rPr>
              <a:t>Relação entre Hardware e Software</a:t>
            </a:r>
            <a:endParaRPr lang="pt-B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5942EB74-DDBE-C377-4C01-404FA9E53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370" y="231445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Calibri"/>
                <a:cs typeface="Calibri"/>
              </a:rPr>
              <a:t>Não existe forma de não relação, um faz parte do outro de maneira </a:t>
            </a:r>
            <a:r>
              <a:rPr lang="pt-BR" dirty="0">
                <a:ea typeface="+mn-lt"/>
                <a:cs typeface="+mn-lt"/>
              </a:rPr>
              <a:t>intrínseca, senão sem sentido.</a:t>
            </a:r>
            <a:endParaRPr lang="pt-B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369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9CEC0A-AFEF-B8B2-C126-216E8D00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>
                <a:ea typeface="Calibri Light"/>
                <a:cs typeface="Calibri Light"/>
              </a:rPr>
              <a:t>Como Construir um algoritmo:</a:t>
            </a:r>
            <a:endParaRPr lang="pt-BR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E4C620-6D91-3E20-F14C-B7FBB29D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sz="2200">
                <a:ea typeface="Calibri"/>
                <a:cs typeface="Calibri"/>
              </a:rPr>
              <a:t>1º) Entender o problema.</a:t>
            </a:r>
          </a:p>
          <a:p>
            <a:pPr marL="0" indent="0">
              <a:buNone/>
            </a:pPr>
            <a:r>
              <a:rPr lang="pt-BR" sz="2200">
                <a:ea typeface="Calibri"/>
                <a:cs typeface="Calibri"/>
              </a:rPr>
              <a:t>2º) Definir os dados de entrada do problema.</a:t>
            </a:r>
          </a:p>
          <a:p>
            <a:pPr marL="0" indent="0">
              <a:buNone/>
            </a:pPr>
            <a:r>
              <a:rPr lang="pt-BR" sz="2200">
                <a:ea typeface="Calibri"/>
                <a:cs typeface="Calibri"/>
              </a:rPr>
              <a:t>3º) Definir cálculos.</a:t>
            </a:r>
          </a:p>
          <a:p>
            <a:pPr marL="0" indent="0">
              <a:buNone/>
            </a:pPr>
            <a:r>
              <a:rPr lang="pt-BR" sz="2200">
                <a:ea typeface="Calibri"/>
                <a:cs typeface="Calibri"/>
              </a:rPr>
              <a:t>4º) Definir o que irá sair.</a:t>
            </a:r>
          </a:p>
          <a:p>
            <a:pPr marL="0" indent="0">
              <a:buNone/>
            </a:pPr>
            <a:r>
              <a:rPr lang="pt-BR" sz="2200">
                <a:ea typeface="Calibri"/>
                <a:cs typeface="Calibri"/>
              </a:rPr>
              <a:t>5º) Definir a linguagem a ser utilizada.</a:t>
            </a:r>
          </a:p>
          <a:p>
            <a:pPr marL="0" indent="0">
              <a:buNone/>
            </a:pPr>
            <a:r>
              <a:rPr lang="pt-BR" sz="2200">
                <a:ea typeface="Calibri"/>
                <a:cs typeface="Calibri"/>
              </a:rPr>
              <a:t>6º) Testar se está tudo correto se não voltar ao passo 1.</a:t>
            </a:r>
          </a:p>
        </p:txBody>
      </p:sp>
    </p:spTree>
    <p:extLst>
      <p:ext uri="{BB962C8B-B14F-4D97-AF65-F5344CB8AC3E}">
        <p14:creationId xmlns:p14="http://schemas.microsoft.com/office/powerpoint/2010/main" val="2100467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Por que estudar programação?</vt:lpstr>
      <vt:lpstr>Faça C = A*B</vt:lpstr>
      <vt:lpstr>Faça C = A*B 10 vezes</vt:lpstr>
      <vt:lpstr>Com programação?</vt:lpstr>
      <vt:lpstr>O quê é um algoritmo????</vt:lpstr>
      <vt:lpstr>Hardware</vt:lpstr>
      <vt:lpstr>Software</vt:lpstr>
      <vt:lpstr>Relação entre Hardware e Software</vt:lpstr>
      <vt:lpstr>Como Construir um algoritmo:</vt:lpstr>
      <vt:lpstr>Tipos de algoritmos</vt:lpstr>
      <vt:lpstr>Descrição narrativa</vt:lpstr>
      <vt:lpstr>Fluxograma</vt:lpstr>
      <vt:lpstr>Pseudocódigo</vt:lpstr>
      <vt:lpstr>Identificadores nas variáveis e formas de se utilizar ou não.</vt:lpstr>
      <vt:lpstr>Programação estruturada x orientada a objeto:</vt:lpstr>
      <vt:lpstr>Linguagem compilada x interpretada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383</cp:revision>
  <dcterms:created xsi:type="dcterms:W3CDTF">2022-07-07T22:42:31Z</dcterms:created>
  <dcterms:modified xsi:type="dcterms:W3CDTF">2022-07-09T23:32:10Z</dcterms:modified>
</cp:coreProperties>
</file>