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67" r:id="rId7"/>
    <p:sldId id="268" r:id="rId8"/>
    <p:sldId id="273" r:id="rId9"/>
    <p:sldId id="269" r:id="rId10"/>
    <p:sldId id="261" r:id="rId11"/>
    <p:sldId id="266" r:id="rId12"/>
    <p:sldId id="270" r:id="rId13"/>
    <p:sldId id="27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03E7B7-C62E-4310-9BAA-D96A26BC064C}">
          <p14:sldIdLst>
            <p14:sldId id="256"/>
            <p14:sldId id="257"/>
            <p14:sldId id="258"/>
          </p14:sldIdLst>
        </p14:section>
        <p14:section name="제목 없는 구역" id="{96224A59-6429-4D57-93C3-D66323E5B161}">
          <p14:sldIdLst>
            <p14:sldId id="260"/>
            <p14:sldId id="272"/>
            <p14:sldId id="267"/>
            <p14:sldId id="268"/>
            <p14:sldId id="273"/>
            <p14:sldId id="269"/>
            <p14:sldId id="261"/>
            <p14:sldId id="266"/>
            <p14:sldId id="270"/>
            <p14:sldId id="27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25BC8-7E51-42EE-AC9E-4F0A66779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F31293-5AA5-42E1-BD67-47250D1A3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FF3B5-D2D2-4DD2-B700-87897176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A63CF-D4AD-4AFB-BD8D-FEA76C29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A262A-2546-4B2D-85B3-D1394244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22BD0-0B62-4460-830F-4F6CC45C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4950B-0095-47CE-AD6C-B227CF6F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19FE9-ECAA-4D07-A313-0BB9530B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93A01-0528-48A6-B1F1-86EB8890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D5223-34DA-4B54-8AF6-A204654A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527023-5174-41EC-9714-F56C75103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26FB52-F4F6-4CA2-BAE6-5897913B7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EFD12-2F98-43B1-847D-9DC6BC11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1B628-107E-4CBF-9BE0-0F63CF7D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791CE-E693-4249-ABA1-5975410E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0450-E20B-4089-A8F1-99CDBAD5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67792-9019-4C14-B041-57C2AC6F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0E3CA-070B-462B-96BB-DF31EBD2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1190A-191E-4F5D-B820-C3942F7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937F1-BF1B-4D31-99BD-B49ECADD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8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D907D-A08E-40BB-9051-74ED1532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35B01-E9D9-4176-B045-AA4B0085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96CB1-1239-4F1F-834C-84AE46B4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D7A08-76C8-418F-A0D3-B96CEB5C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FC666-F04D-4397-9155-4C0F8A63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0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E9340-6A3D-4AB5-861F-6F99085C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1F1D8-2680-4018-B741-5412A7101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9BC51-60F2-48BE-86E3-D1234557B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36D17-7CC9-4760-8DC1-94E4AF47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64EF6-CDF1-4384-BB1C-96FF6C17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0F670-BAC3-40AD-BFA3-38344E3A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8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2339E-3EBB-4EC9-B543-A2AD93F5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5BDDF7-3E4F-4910-96C0-881E6BC9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68E6C5-C879-498A-A802-AB633032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A10741-AB1D-495F-9A28-E19ECF6AE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CE5F8-B752-4422-B9FF-07A01A58A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9375A0-191B-4EB5-AC05-4CC15939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F12F11-7F90-405D-8479-4B522767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66571F-8251-457E-95DF-22098A9C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97D7C-4ED5-415C-B729-37FBE0D4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812B1C-746B-403A-A54F-A8F4E04C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99D19C-83B4-4C7C-B2A8-4A74A8DD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BB90B1-7480-4C8F-A25D-0D060454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3B8676-8C1E-4894-B6F8-0F83D546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32A66-A583-4214-A7EB-D956691A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D4724-1824-4B4C-AC6D-AB4BF3DC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1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F48A9-B7F0-454B-AEE2-DC7FAC19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F29E8-E384-4E20-A35D-3002708C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36901-1D8F-44A1-839A-F07C4E5F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37927-4FA7-45C6-B9B4-A38DB32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A2B2A-00BD-478A-ACE1-15CB9046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3C0642-99CD-4526-AA9C-509FCFE1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CEECC-6689-4BD5-8E64-BA2FDEF0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0D297-922A-4548-9BB5-B3AEF19EA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7F4A1-E306-46B2-A078-F8445917A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F83FD-3A1A-4667-A325-0478A8FC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10918-D591-47A3-B523-0A298129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31B62-990B-498C-9762-82393B6E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0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88F418-DDB9-4078-981F-F05A31F8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23E58-4D1D-4262-BC04-54810F49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365F8-6EE3-4723-B65F-72BF6CA4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F68A7-1812-4C87-8255-920A80947A3A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C37B8-C910-4B18-821F-F82F373A6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B7FEF-EEA7-44F3-8042-4FFAD67A4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9BB2-6C36-4EC7-8BCD-7B133F0E7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F0A9-D369-4160-AA69-3E52EAFF1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3709"/>
            <a:ext cx="9144000" cy="302967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유닉스 프로그래밍</a:t>
            </a:r>
            <a:br>
              <a:rPr lang="en-US" altLang="ko-KR" b="1" dirty="0"/>
            </a:br>
            <a:r>
              <a:rPr lang="en-US" altLang="ko-KR" sz="2000" b="1" dirty="0"/>
              <a:t>(2</a:t>
            </a:r>
            <a:r>
              <a:rPr lang="ko-KR" altLang="en-US" sz="2000" b="1" dirty="0"/>
              <a:t>분반</a:t>
            </a:r>
            <a:r>
              <a:rPr lang="en-US" altLang="ko-KR" sz="2000" b="1" dirty="0"/>
              <a:t>)</a:t>
            </a:r>
            <a:br>
              <a:rPr lang="en-US" altLang="ko-KR" sz="2000" b="1" dirty="0"/>
            </a:br>
            <a:br>
              <a:rPr lang="en-US" altLang="ko-KR" dirty="0"/>
            </a:br>
            <a:r>
              <a:rPr lang="en-US" altLang="ko-KR" sz="4800" dirty="0"/>
              <a:t>#</a:t>
            </a:r>
            <a:r>
              <a:rPr lang="ko-KR" altLang="en-US" sz="4800" dirty="0"/>
              <a:t>프로젝트 </a:t>
            </a:r>
            <a:r>
              <a:rPr lang="en-US" altLang="ko-KR" sz="4800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42A38-D4D9-468F-A0FE-BAB94003E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566"/>
            <a:ext cx="9144000" cy="1655762"/>
          </a:xfrm>
        </p:spPr>
        <p:txBody>
          <a:bodyPr/>
          <a:lstStyle/>
          <a:p>
            <a:r>
              <a:rPr lang="ko-KR" altLang="en-US" dirty="0"/>
              <a:t>컴퓨터과학과 </a:t>
            </a:r>
            <a:r>
              <a:rPr lang="en-US" altLang="ko-KR" dirty="0"/>
              <a:t>201611030 </a:t>
            </a:r>
          </a:p>
          <a:p>
            <a:r>
              <a:rPr lang="ko-KR" altLang="en-US" dirty="0"/>
              <a:t>이현성</a:t>
            </a:r>
          </a:p>
        </p:txBody>
      </p:sp>
    </p:spTree>
    <p:extLst>
      <p:ext uri="{BB962C8B-B14F-4D97-AF65-F5344CB8AC3E}">
        <p14:creationId xmlns:p14="http://schemas.microsoft.com/office/powerpoint/2010/main" val="133556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318690BE-1150-4B04-984D-106AEC6D0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573" y="4779875"/>
            <a:ext cx="3585165" cy="20358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시스템 설계도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26CB7-99F8-4774-ADBC-89D5E9F82F08}"/>
              </a:ext>
            </a:extLst>
          </p:cNvPr>
          <p:cNvSpPr txBox="1"/>
          <p:nvPr/>
        </p:nvSpPr>
        <p:spPr>
          <a:xfrm>
            <a:off x="86264" y="586596"/>
            <a:ext cx="173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파일 복사</a:t>
            </a:r>
          </a:p>
        </p:txBody>
      </p: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7D71F14C-C114-44A4-831B-B6AB6DECF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574" y="18255"/>
            <a:ext cx="3593535" cy="4761620"/>
          </a:xfrm>
          <a:prstGeom prst="rect">
            <a:avLst/>
          </a:prstGeom>
        </p:spPr>
      </p:pic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1CAD1B6E-3653-4FF1-B95D-35A1058C5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4" y="519283"/>
            <a:ext cx="4600575" cy="6121235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CC1DED-8311-4022-9B6B-572CA6A51F09}"/>
              </a:ext>
            </a:extLst>
          </p:cNvPr>
          <p:cNvCxnSpPr>
            <a:cxnSpLocks/>
          </p:cNvCxnSpPr>
          <p:nvPr/>
        </p:nvCxnSpPr>
        <p:spPr>
          <a:xfrm flipV="1">
            <a:off x="4951562" y="1734819"/>
            <a:ext cx="2631057" cy="1439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02DC733-FB52-474D-8D86-8864810DC906}"/>
              </a:ext>
            </a:extLst>
          </p:cNvPr>
          <p:cNvCxnSpPr>
            <a:cxnSpLocks/>
          </p:cNvCxnSpPr>
          <p:nvPr/>
        </p:nvCxnSpPr>
        <p:spPr>
          <a:xfrm flipH="1">
            <a:off x="4951562" y="1906438"/>
            <a:ext cx="2915730" cy="1684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A0D836-99CE-46EC-B7D7-00C509EB7143}"/>
              </a:ext>
            </a:extLst>
          </p:cNvPr>
          <p:cNvCxnSpPr>
            <a:cxnSpLocks/>
          </p:cNvCxnSpPr>
          <p:nvPr/>
        </p:nvCxnSpPr>
        <p:spPr>
          <a:xfrm>
            <a:off x="5046453" y="5279367"/>
            <a:ext cx="25361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0889D85-28E5-4A02-B939-7D5F09858BDD}"/>
              </a:ext>
            </a:extLst>
          </p:cNvPr>
          <p:cNvSpPr txBox="1"/>
          <p:nvPr/>
        </p:nvSpPr>
        <p:spPr>
          <a:xfrm>
            <a:off x="5702060" y="1734819"/>
            <a:ext cx="1414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파일 크기 및 접근 권한 전달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531C34-8E81-4C79-A3A7-7F7CBF756345}"/>
              </a:ext>
            </a:extLst>
          </p:cNvPr>
          <p:cNvSpPr txBox="1"/>
          <p:nvPr/>
        </p:nvSpPr>
        <p:spPr>
          <a:xfrm>
            <a:off x="6185139" y="2958860"/>
            <a:ext cx="1035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클라이언트의 </a:t>
            </a:r>
            <a:r>
              <a:rPr lang="en-US" altLang="ko-KR" sz="1100" dirty="0"/>
              <a:t>ack </a:t>
            </a:r>
            <a:r>
              <a:rPr lang="ko-KR" altLang="en-US" sz="1100" dirty="0"/>
              <a:t>송신</a:t>
            </a:r>
          </a:p>
        </p:txBody>
      </p:sp>
    </p:spTree>
    <p:extLst>
      <p:ext uri="{BB962C8B-B14F-4D97-AF65-F5344CB8AC3E}">
        <p14:creationId xmlns:p14="http://schemas.microsoft.com/office/powerpoint/2010/main" val="174415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시스템 설계도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26CB7-99F8-4774-ADBC-89D5E9F82F08}"/>
              </a:ext>
            </a:extLst>
          </p:cNvPr>
          <p:cNvSpPr txBox="1"/>
          <p:nvPr/>
        </p:nvSpPr>
        <p:spPr>
          <a:xfrm>
            <a:off x="86264" y="586596"/>
            <a:ext cx="173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디렉토리 복사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70CA2-FB0D-4C90-8556-62A1925C0E88}"/>
              </a:ext>
            </a:extLst>
          </p:cNvPr>
          <p:cNvSpPr txBox="1"/>
          <p:nvPr/>
        </p:nvSpPr>
        <p:spPr>
          <a:xfrm>
            <a:off x="2281326" y="516126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8C88D-EA5A-4373-85A3-41CEB2CBABAA}"/>
              </a:ext>
            </a:extLst>
          </p:cNvPr>
          <p:cNvSpPr txBox="1"/>
          <p:nvPr/>
        </p:nvSpPr>
        <p:spPr>
          <a:xfrm>
            <a:off x="1621405" y="942955"/>
            <a:ext cx="3312544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현재 디렉토리 내 숨겨지지 않은 일반 파일 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모두 복사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파일의 재귀 호출 횟수 전송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재귀호출 하면서 자손 디렉토리 탐색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8B2E2-1C9A-423B-80BC-0FDF11095BD3}"/>
              </a:ext>
            </a:extLst>
          </p:cNvPr>
          <p:cNvSpPr txBox="1"/>
          <p:nvPr/>
        </p:nvSpPr>
        <p:spPr>
          <a:xfrm>
            <a:off x="7084623" y="516126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286F7-EAAC-4886-9141-68CEE971DC01}"/>
              </a:ext>
            </a:extLst>
          </p:cNvPr>
          <p:cNvSpPr txBox="1"/>
          <p:nvPr/>
        </p:nvSpPr>
        <p:spPr>
          <a:xfrm>
            <a:off x="6466575" y="942955"/>
            <a:ext cx="3416061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endParaRPr lang="en-US" altLang="ko-KR" sz="1200" dirty="0"/>
          </a:p>
          <a:p>
            <a:pPr algn="ctr"/>
            <a:r>
              <a:rPr lang="ko-KR" altLang="en-US" sz="1200" dirty="0"/>
              <a:t>답신 송신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답신 송신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err="1"/>
              <a:t>재쉬호출</a:t>
            </a:r>
            <a:r>
              <a:rPr lang="ko-KR" altLang="en-US" sz="1200" dirty="0"/>
              <a:t> 하면서 서버에서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 전송한 파일들 저장</a:t>
            </a:r>
            <a:endParaRPr lang="en-US" altLang="ko-KR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0398BA-83C5-433F-889D-D5B3037F37FF}"/>
              </a:ext>
            </a:extLst>
          </p:cNvPr>
          <p:cNvCxnSpPr>
            <a:cxnSpLocks/>
          </p:cNvCxnSpPr>
          <p:nvPr/>
        </p:nvCxnSpPr>
        <p:spPr>
          <a:xfrm>
            <a:off x="4804913" y="1242204"/>
            <a:ext cx="1864023" cy="198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F4A94E-2237-4A68-B8DF-4B3C041CC787}"/>
              </a:ext>
            </a:extLst>
          </p:cNvPr>
          <p:cNvCxnSpPr>
            <a:cxnSpLocks/>
          </p:cNvCxnSpPr>
          <p:nvPr/>
        </p:nvCxnSpPr>
        <p:spPr>
          <a:xfrm flipH="1">
            <a:off x="4832498" y="1456013"/>
            <a:ext cx="1766710" cy="484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47218-25A5-4399-B8BA-A68A6195893C}"/>
              </a:ext>
            </a:extLst>
          </p:cNvPr>
          <p:cNvCxnSpPr>
            <a:cxnSpLocks/>
          </p:cNvCxnSpPr>
          <p:nvPr/>
        </p:nvCxnSpPr>
        <p:spPr>
          <a:xfrm>
            <a:off x="4867722" y="2691226"/>
            <a:ext cx="19133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4DF597A-3000-4729-8231-D1BC1CAA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880" y="3296167"/>
            <a:ext cx="1695450" cy="190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CC13F8-C5AF-47F5-B3B2-D1484AD8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189" y="3254628"/>
            <a:ext cx="1704975" cy="18097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FE48C48-5D72-40C9-8624-47B26B3EF0F6}"/>
              </a:ext>
            </a:extLst>
          </p:cNvPr>
          <p:cNvCxnSpPr>
            <a:cxnSpLocks/>
          </p:cNvCxnSpPr>
          <p:nvPr/>
        </p:nvCxnSpPr>
        <p:spPr>
          <a:xfrm>
            <a:off x="4867722" y="1940943"/>
            <a:ext cx="1878135" cy="26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433059-3D67-4802-9A81-1CD16400DA84}"/>
              </a:ext>
            </a:extLst>
          </p:cNvPr>
          <p:cNvCxnSpPr>
            <a:cxnSpLocks/>
          </p:cNvCxnSpPr>
          <p:nvPr/>
        </p:nvCxnSpPr>
        <p:spPr>
          <a:xfrm flipH="1">
            <a:off x="4867722" y="2201390"/>
            <a:ext cx="1832937" cy="48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CF3DBE-6481-4BCE-9AD8-1A326900A8C7}"/>
              </a:ext>
            </a:extLst>
          </p:cNvPr>
          <p:cNvSpPr txBox="1"/>
          <p:nvPr/>
        </p:nvSpPr>
        <p:spPr>
          <a:xfrm>
            <a:off x="1868472" y="3716222"/>
            <a:ext cx="8014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양쪽 모두 인자로 복사할 디렉토리 이름을 받습니다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서버에는 절대 경로가</a:t>
            </a:r>
            <a:r>
              <a:rPr lang="en-US" altLang="ko-KR" sz="1100" dirty="0"/>
              <a:t>, </a:t>
            </a:r>
            <a:r>
              <a:rPr lang="ko-KR" altLang="en-US" sz="1100" dirty="0"/>
              <a:t>클라이언트에는 디렉토리 이름만 전달됩니다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저는 탐색하려는 디렉토리의 자손 디렉토리 안 파일까지 모두 복사하기 위해서 재귀호출을 사용하였습니다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현재 탐색중인 디렉토리의 파일들을 하나씩 순회하면 복사할 때 디렉토리인 파일들은 잠시 저장해 두었다가 모든 파일의 복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사가 끝났다면 그때부터 아까 임시로 저장해 두었던 자식 디렉토리에 대해서 파일 복사를 시작합니다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91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시스템 설계도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26CB7-99F8-4774-ADBC-89D5E9F82F08}"/>
              </a:ext>
            </a:extLst>
          </p:cNvPr>
          <p:cNvSpPr txBox="1"/>
          <p:nvPr/>
        </p:nvSpPr>
        <p:spPr>
          <a:xfrm>
            <a:off x="86264" y="586596"/>
            <a:ext cx="173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디렉토리 복사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E4C3F6A-BAE0-4CBF-BE59-59491CA5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0" y="863595"/>
            <a:ext cx="5517395" cy="48998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8771921-9C7F-41BC-BA1F-F4ACF23F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495" y="1320795"/>
            <a:ext cx="4067175" cy="38290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5A3C42-B263-4F0C-AEBD-5F71EA51C563}"/>
              </a:ext>
            </a:extLst>
          </p:cNvPr>
          <p:cNvCxnSpPr/>
          <p:nvPr/>
        </p:nvCxnSpPr>
        <p:spPr>
          <a:xfrm flipV="1">
            <a:off x="5339751" y="2760453"/>
            <a:ext cx="3053751" cy="215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674468-A534-4A00-87A6-0F3DF82BA33A}"/>
              </a:ext>
            </a:extLst>
          </p:cNvPr>
          <p:cNvCxnSpPr>
            <a:cxnSpLocks/>
          </p:cNvCxnSpPr>
          <p:nvPr/>
        </p:nvCxnSpPr>
        <p:spPr>
          <a:xfrm flipH="1">
            <a:off x="5339752" y="3174521"/>
            <a:ext cx="3053750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ED0BB4-DC6C-4ECB-8B18-823536EAA88C}"/>
              </a:ext>
            </a:extLst>
          </p:cNvPr>
          <p:cNvCxnSpPr>
            <a:cxnSpLocks/>
          </p:cNvCxnSpPr>
          <p:nvPr/>
        </p:nvCxnSpPr>
        <p:spPr>
          <a:xfrm flipV="1">
            <a:off x="5354620" y="3627410"/>
            <a:ext cx="3038882" cy="452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1B64C81-828C-4427-B857-A114B3DFCC00}"/>
              </a:ext>
            </a:extLst>
          </p:cNvPr>
          <p:cNvCxnSpPr>
            <a:cxnSpLocks/>
          </p:cNvCxnSpPr>
          <p:nvPr/>
        </p:nvCxnSpPr>
        <p:spPr>
          <a:xfrm flipH="1">
            <a:off x="8034314" y="3853852"/>
            <a:ext cx="421958" cy="435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8B1D619-10A6-445F-862C-3ACE523D0F3F}"/>
              </a:ext>
            </a:extLst>
          </p:cNvPr>
          <p:cNvCxnSpPr>
            <a:cxnSpLocks/>
          </p:cNvCxnSpPr>
          <p:nvPr/>
        </p:nvCxnSpPr>
        <p:spPr>
          <a:xfrm flipH="1">
            <a:off x="5354619" y="4289485"/>
            <a:ext cx="2679695" cy="99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D06BE18-19F1-4563-8C29-B0C1EDDA4701}"/>
              </a:ext>
            </a:extLst>
          </p:cNvPr>
          <p:cNvCxnSpPr/>
          <p:nvPr/>
        </p:nvCxnSpPr>
        <p:spPr>
          <a:xfrm flipH="1">
            <a:off x="5503653" y="4951562"/>
            <a:ext cx="3096883" cy="577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493F660-FD4C-4921-A51F-B9F667F8183E}"/>
              </a:ext>
            </a:extLst>
          </p:cNvPr>
          <p:cNvCxnSpPr>
            <a:cxnSpLocks/>
          </p:cNvCxnSpPr>
          <p:nvPr/>
        </p:nvCxnSpPr>
        <p:spPr>
          <a:xfrm flipV="1">
            <a:off x="5417389" y="4717603"/>
            <a:ext cx="1456672" cy="3029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B2C6357-79D0-4957-B7E8-D559087AFF0B}"/>
              </a:ext>
            </a:extLst>
          </p:cNvPr>
          <p:cNvCxnSpPr>
            <a:cxnSpLocks/>
          </p:cNvCxnSpPr>
          <p:nvPr/>
        </p:nvCxnSpPr>
        <p:spPr>
          <a:xfrm flipH="1" flipV="1">
            <a:off x="6796457" y="3853853"/>
            <a:ext cx="77604" cy="863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4489D95-C1CF-4958-A79F-076FBCE18EBF}"/>
              </a:ext>
            </a:extLst>
          </p:cNvPr>
          <p:cNvSpPr txBox="1"/>
          <p:nvPr/>
        </p:nvSpPr>
        <p:spPr>
          <a:xfrm>
            <a:off x="6145725" y="2192847"/>
            <a:ext cx="14061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전달할 </a:t>
            </a:r>
            <a:r>
              <a:rPr lang="ko-KR" altLang="en-US" sz="1100"/>
              <a:t>파일이 남았는지 클라이언트에 전달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26D1B0-0A5E-439A-A601-AB21B8808126}"/>
              </a:ext>
            </a:extLst>
          </p:cNvPr>
          <p:cNvSpPr txBox="1"/>
          <p:nvPr/>
        </p:nvSpPr>
        <p:spPr>
          <a:xfrm>
            <a:off x="6647565" y="3029306"/>
            <a:ext cx="652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ack</a:t>
            </a:r>
            <a:endParaRPr lang="ko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F8B4F6-6AE8-4EE6-8048-D01E1AC71A53}"/>
              </a:ext>
            </a:extLst>
          </p:cNvPr>
          <p:cNvSpPr txBox="1"/>
          <p:nvPr/>
        </p:nvSpPr>
        <p:spPr>
          <a:xfrm>
            <a:off x="9657534" y="5414684"/>
            <a:ext cx="2246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숨겨진 파일이 아니고 일반 파일</a:t>
            </a:r>
            <a:endParaRPr lang="en-US" altLang="ko-KR" sz="1100" dirty="0"/>
          </a:p>
          <a:p>
            <a:r>
              <a:rPr lang="ko-KR" altLang="en-US" sz="1100" dirty="0"/>
              <a:t>경우 복사할 파일의 이름을</a:t>
            </a:r>
            <a:endParaRPr lang="en-US" altLang="ko-KR" sz="1100" dirty="0"/>
          </a:p>
          <a:p>
            <a:r>
              <a:rPr lang="ko-KR" altLang="en-US" sz="1100" dirty="0"/>
              <a:t>그 외의 경우는 </a:t>
            </a:r>
            <a:r>
              <a:rPr lang="en-US" altLang="ko-KR" sz="1100" dirty="0"/>
              <a:t>skip</a:t>
            </a:r>
            <a:r>
              <a:rPr lang="ko-KR" altLang="en-US" sz="1100" dirty="0"/>
              <a:t>한다는 메시지 송신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EAA7BD7-D9DE-4E59-B2CE-C00234193966}"/>
              </a:ext>
            </a:extLst>
          </p:cNvPr>
          <p:cNvCxnSpPr>
            <a:cxnSpLocks/>
          </p:cNvCxnSpPr>
          <p:nvPr/>
        </p:nvCxnSpPr>
        <p:spPr>
          <a:xfrm>
            <a:off x="8391346" y="3620194"/>
            <a:ext cx="2387492" cy="17872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EC7F6DB-50A7-446A-BADB-E9FE9EC011C5}"/>
              </a:ext>
            </a:extLst>
          </p:cNvPr>
          <p:cNvSpPr txBox="1"/>
          <p:nvPr/>
        </p:nvSpPr>
        <p:spPr>
          <a:xfrm>
            <a:off x="6647565" y="4043720"/>
            <a:ext cx="652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ack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AECCD2-E559-4259-B9E6-4834ECDE4477}"/>
              </a:ext>
            </a:extLst>
          </p:cNvPr>
          <p:cNvSpPr txBox="1"/>
          <p:nvPr/>
        </p:nvSpPr>
        <p:spPr>
          <a:xfrm>
            <a:off x="6096000" y="5497338"/>
            <a:ext cx="2659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파일을 전달 </a:t>
            </a:r>
            <a:r>
              <a:rPr lang="en-US" altLang="ko-KR" sz="1100" dirty="0"/>
              <a:t>/ </a:t>
            </a:r>
            <a:r>
              <a:rPr lang="ko-KR" altLang="en-US" sz="1100" dirty="0"/>
              <a:t>수신했다는 </a:t>
            </a:r>
            <a:r>
              <a:rPr lang="en-US" altLang="ko-KR" sz="1100" dirty="0"/>
              <a:t>ack </a:t>
            </a:r>
          </a:p>
          <a:p>
            <a:r>
              <a:rPr lang="en-US" altLang="ko-KR" sz="1100" dirty="0"/>
              <a:t>or</a:t>
            </a:r>
            <a:r>
              <a:rPr lang="ko-KR" altLang="en-US" sz="1100" dirty="0"/>
              <a:t> </a:t>
            </a:r>
            <a:r>
              <a:rPr lang="en-US" altLang="ko-KR" sz="1100" dirty="0"/>
              <a:t>skip</a:t>
            </a:r>
            <a:r>
              <a:rPr lang="ko-KR" altLang="en-US" sz="1100" dirty="0"/>
              <a:t>메세지에 대한 </a:t>
            </a:r>
            <a:r>
              <a:rPr lang="en-US" altLang="ko-KR" sz="1100" dirty="0"/>
              <a:t>ack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2266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시스템 설계도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26CB7-99F8-4774-ADBC-89D5E9F82F08}"/>
              </a:ext>
            </a:extLst>
          </p:cNvPr>
          <p:cNvSpPr txBox="1"/>
          <p:nvPr/>
        </p:nvSpPr>
        <p:spPr>
          <a:xfrm>
            <a:off x="86264" y="586596"/>
            <a:ext cx="173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디렉토리 복사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E5A7F3-50DE-4612-9C9F-851ED457E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8" y="1424404"/>
            <a:ext cx="3943350" cy="3895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8A0223-2BEB-4FE0-9E99-887A207A0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91" y="1431936"/>
            <a:ext cx="4263688" cy="388066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0E1A4A-6397-4577-BBE8-B9CD621B8964}"/>
              </a:ext>
            </a:extLst>
          </p:cNvPr>
          <p:cNvCxnSpPr/>
          <p:nvPr/>
        </p:nvCxnSpPr>
        <p:spPr>
          <a:xfrm flipH="1">
            <a:off x="4684143" y="1604513"/>
            <a:ext cx="24585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D8B658-795B-49BC-9309-5A487EDD14D2}"/>
              </a:ext>
            </a:extLst>
          </p:cNvPr>
          <p:cNvCxnSpPr>
            <a:cxnSpLocks/>
          </p:cNvCxnSpPr>
          <p:nvPr/>
        </p:nvCxnSpPr>
        <p:spPr>
          <a:xfrm>
            <a:off x="4684143" y="2078966"/>
            <a:ext cx="24585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A477C9-D1DB-4DA1-9EF0-A19E444F07EF}"/>
              </a:ext>
            </a:extLst>
          </p:cNvPr>
          <p:cNvCxnSpPr/>
          <p:nvPr/>
        </p:nvCxnSpPr>
        <p:spPr>
          <a:xfrm flipH="1" flipV="1">
            <a:off x="4744528" y="2518913"/>
            <a:ext cx="2329132" cy="172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6F026DC-BD36-4BBA-9EBF-9C329785CB03}"/>
              </a:ext>
            </a:extLst>
          </p:cNvPr>
          <p:cNvCxnSpPr/>
          <p:nvPr/>
        </p:nvCxnSpPr>
        <p:spPr>
          <a:xfrm>
            <a:off x="4684143" y="3278038"/>
            <a:ext cx="27259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281D2A-90D1-4EC8-ABD3-A14B4EE83FB0}"/>
              </a:ext>
            </a:extLst>
          </p:cNvPr>
          <p:cNvCxnSpPr/>
          <p:nvPr/>
        </p:nvCxnSpPr>
        <p:spPr>
          <a:xfrm flipH="1">
            <a:off x="4615132" y="3623094"/>
            <a:ext cx="2838091" cy="155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E7AEBC-81B7-4024-92CE-7703826D767E}"/>
              </a:ext>
            </a:extLst>
          </p:cNvPr>
          <p:cNvCxnSpPr/>
          <p:nvPr/>
        </p:nvCxnSpPr>
        <p:spPr>
          <a:xfrm flipV="1">
            <a:off x="4744528" y="4606506"/>
            <a:ext cx="2812212" cy="146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8CEAC8-F82A-4F17-BC25-692B1D438DBF}"/>
              </a:ext>
            </a:extLst>
          </p:cNvPr>
          <p:cNvSpPr txBox="1"/>
          <p:nvPr/>
        </p:nvSpPr>
        <p:spPr>
          <a:xfrm>
            <a:off x="5101408" y="957485"/>
            <a:ext cx="16824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 탐색 중인 디렉토리에 대한 탐색 여부에 메세지대한 </a:t>
            </a:r>
            <a:r>
              <a:rPr lang="en-US" altLang="ko-KR" sz="1100" dirty="0"/>
              <a:t>ack</a:t>
            </a:r>
            <a:endParaRPr lang="ko-KR" altLang="en-US" sz="11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853A812-1361-41E3-86BB-5243530A219C}"/>
              </a:ext>
            </a:extLst>
          </p:cNvPr>
          <p:cNvCxnSpPr/>
          <p:nvPr/>
        </p:nvCxnSpPr>
        <p:spPr>
          <a:xfrm flipH="1">
            <a:off x="3903300" y="725095"/>
            <a:ext cx="340896" cy="7068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05EA67-22EB-4C56-9D19-F64952C8C234}"/>
              </a:ext>
            </a:extLst>
          </p:cNvPr>
          <p:cNvCxnSpPr/>
          <p:nvPr/>
        </p:nvCxnSpPr>
        <p:spPr>
          <a:xfrm>
            <a:off x="7772400" y="707896"/>
            <a:ext cx="241540" cy="7240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B8B11C57-2257-4050-9B8D-EF876BEDE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00" y="58726"/>
            <a:ext cx="1682455" cy="7704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3ED8B3B-A21D-4B6B-905D-917FA8CC5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634" y="416560"/>
            <a:ext cx="2185021" cy="2913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35D4E8-94E1-4BA6-9A7E-D76D0F2FB07C}"/>
              </a:ext>
            </a:extLst>
          </p:cNvPr>
          <p:cNvSpPr txBox="1"/>
          <p:nvPr/>
        </p:nvSpPr>
        <p:spPr>
          <a:xfrm>
            <a:off x="5217326" y="1821582"/>
            <a:ext cx="161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재귀 호출 횟수 전송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87B31E-80F9-40D3-940F-5EB72A47E6A3}"/>
              </a:ext>
            </a:extLst>
          </p:cNvPr>
          <p:cNvSpPr txBox="1"/>
          <p:nvPr/>
        </p:nvSpPr>
        <p:spPr>
          <a:xfrm>
            <a:off x="5755256" y="2301845"/>
            <a:ext cx="681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ack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0FEA90-F0D6-4E33-A085-345CC6A0A93E}"/>
              </a:ext>
            </a:extLst>
          </p:cNvPr>
          <p:cNvSpPr txBox="1"/>
          <p:nvPr/>
        </p:nvSpPr>
        <p:spPr>
          <a:xfrm>
            <a:off x="5401259" y="2848207"/>
            <a:ext cx="1389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방문할 디렉토리 주소 전송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537B94-898C-4A0F-B91C-7982541EFDEF}"/>
              </a:ext>
            </a:extLst>
          </p:cNvPr>
          <p:cNvSpPr txBox="1"/>
          <p:nvPr/>
        </p:nvSpPr>
        <p:spPr>
          <a:xfrm>
            <a:off x="5755254" y="3388773"/>
            <a:ext cx="681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ack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E379C0-0F55-4CA8-A7DF-1F9266156587}"/>
              </a:ext>
            </a:extLst>
          </p:cNvPr>
          <p:cNvSpPr txBox="1"/>
          <p:nvPr/>
        </p:nvSpPr>
        <p:spPr>
          <a:xfrm>
            <a:off x="5355769" y="4205819"/>
            <a:ext cx="1270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내부 디렉토리에 대한 복사 시작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345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3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사용된 기술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FF890A-6786-4788-8CF4-404BAC22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9" y="4891881"/>
            <a:ext cx="2228850" cy="533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3A9B0F-8C83-4A8A-A886-0D776F87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" y="3835595"/>
            <a:ext cx="1647825" cy="352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8B727C-3624-42E8-B7F2-1E1890F88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49" y="4262389"/>
            <a:ext cx="1371600" cy="200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B5412B-6B5A-4B9D-AE83-E1E451E57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49" y="4553149"/>
            <a:ext cx="3314700" cy="2190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85D743-D385-4DBC-95DF-BA05B3839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278" y="3285179"/>
            <a:ext cx="4143375" cy="14001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6808A5-8BDE-4F96-A9F8-845BEA26A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278" y="4801394"/>
            <a:ext cx="1771650" cy="1809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0BBFA32-8B73-4EFB-B9A1-81FC6E6AA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990" y="928131"/>
            <a:ext cx="2028825" cy="1619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C0E3B4C-61A1-4C99-BC5B-A959CA036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2990" y="1250431"/>
            <a:ext cx="2085975" cy="190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23A9B8E-5C9B-4481-9029-20FF02628C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3536" y="672803"/>
            <a:ext cx="1628775" cy="1809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EA98D57-58A5-4580-A5FD-00C47C687F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3296" y="2014876"/>
            <a:ext cx="790575" cy="190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A41EC7F-9D95-4B15-B550-B060244874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7826" y="1447686"/>
            <a:ext cx="2895600" cy="2000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C52E0C3-1EFA-432D-8577-BA0ABF0A76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3296" y="1739606"/>
            <a:ext cx="2543175" cy="2095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D8852-5C36-4CB7-88CB-2F2E14A276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3296" y="927314"/>
            <a:ext cx="1924050" cy="1809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6D62DF5-CD58-4285-9731-55F2127A01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3296" y="1200184"/>
            <a:ext cx="1914525" cy="1714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C2F5B13-736C-4EBA-8BC0-C64022716158}"/>
              </a:ext>
            </a:extLst>
          </p:cNvPr>
          <p:cNvSpPr txBox="1"/>
          <p:nvPr/>
        </p:nvSpPr>
        <p:spPr>
          <a:xfrm>
            <a:off x="1173296" y="2336758"/>
            <a:ext cx="31937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파일의 데이터를 읽어오고 파일에 데이터를 저장하기 위해서 파일 입출력 라이브러리가 사용되었습니다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A2E6DC-67AB-4825-9A0A-CD72C7DCB535}"/>
              </a:ext>
            </a:extLst>
          </p:cNvPr>
          <p:cNvSpPr/>
          <p:nvPr/>
        </p:nvSpPr>
        <p:spPr>
          <a:xfrm>
            <a:off x="1017218" y="679974"/>
            <a:ext cx="3576119" cy="2368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4C6F55-E30C-427A-8B32-128A7C093931}"/>
              </a:ext>
            </a:extLst>
          </p:cNvPr>
          <p:cNvSpPr/>
          <p:nvPr/>
        </p:nvSpPr>
        <p:spPr>
          <a:xfrm>
            <a:off x="451541" y="3675450"/>
            <a:ext cx="4536918" cy="299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4EC6D1-8410-42EA-8426-06E71A66B6C0}"/>
              </a:ext>
            </a:extLst>
          </p:cNvPr>
          <p:cNvSpPr txBox="1"/>
          <p:nvPr/>
        </p:nvSpPr>
        <p:spPr>
          <a:xfrm>
            <a:off x="591163" y="5472702"/>
            <a:ext cx="4261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lsr</a:t>
            </a:r>
            <a:r>
              <a:rPr lang="en-US" altLang="ko-KR" sz="1100" dirty="0"/>
              <a:t>()</a:t>
            </a:r>
            <a:r>
              <a:rPr lang="ko-KR" altLang="en-US" sz="1100" dirty="0"/>
              <a:t>시 디렉토리 목록에서 파일들을 출력하기 위한 디렉토리 관련라이브러리를 사용하였습니다</a:t>
            </a:r>
            <a:r>
              <a:rPr lang="en-US" altLang="ko-KR" sz="1100" dirty="0"/>
              <a:t>. DIR</a:t>
            </a:r>
            <a:r>
              <a:rPr lang="ko-KR" altLang="en-US" sz="1100" dirty="0"/>
              <a:t> 자료형과 </a:t>
            </a:r>
            <a:r>
              <a:rPr lang="en-US" altLang="ko-KR" sz="1100" dirty="0" err="1"/>
              <a:t>opendir</a:t>
            </a:r>
            <a:r>
              <a:rPr lang="en-US" altLang="ko-KR" sz="1100" dirty="0"/>
              <a:t>()</a:t>
            </a:r>
            <a:r>
              <a:rPr lang="ko-KR" altLang="en-US" sz="1100" dirty="0"/>
              <a:t>을 통한 디렉토리 정보 가져오기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readdir</a:t>
            </a:r>
            <a:r>
              <a:rPr lang="en-US" altLang="ko-KR" sz="1100" dirty="0"/>
              <a:t>()</a:t>
            </a:r>
            <a:r>
              <a:rPr lang="ko-KR" altLang="en-US" sz="1100" dirty="0"/>
              <a:t>로 디렉토리 내의 파일 정보를 하나씩 가져오기를 활용했습니다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Stat </a:t>
            </a:r>
            <a:r>
              <a:rPr lang="ko-KR" altLang="en-US" sz="1100" dirty="0"/>
              <a:t>구조체 및 </a:t>
            </a:r>
            <a:r>
              <a:rPr lang="en-US" altLang="ko-KR" sz="1100" dirty="0"/>
              <a:t>stat() </a:t>
            </a:r>
            <a:r>
              <a:rPr lang="ko-KR" altLang="en-US" sz="1100" dirty="0"/>
              <a:t>함수는 파일의 접근 권한 및 크기 정보를 가져오기 위해 사용하였습니다</a:t>
            </a:r>
            <a:r>
              <a:rPr lang="en-US" altLang="ko-KR" sz="1100" dirty="0"/>
              <a:t>.  </a:t>
            </a:r>
            <a:r>
              <a:rPr lang="ko-KR" altLang="en-US" sz="1100" dirty="0"/>
              <a:t>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B4BD7E-049C-4EDC-91C1-9816FF117A3A}"/>
              </a:ext>
            </a:extLst>
          </p:cNvPr>
          <p:cNvSpPr/>
          <p:nvPr/>
        </p:nvSpPr>
        <p:spPr>
          <a:xfrm>
            <a:off x="6095999" y="545082"/>
            <a:ext cx="5644459" cy="5997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44FCAA-D3FE-47F5-98D8-4A5B802C9F15}"/>
              </a:ext>
            </a:extLst>
          </p:cNvPr>
          <p:cNvSpPr txBox="1"/>
          <p:nvPr/>
        </p:nvSpPr>
        <p:spPr>
          <a:xfrm>
            <a:off x="1910705" y="264685"/>
            <a:ext cx="184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파일 입출력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D5D2BF-44E6-49BF-A4E7-6AC23249FB2C}"/>
              </a:ext>
            </a:extLst>
          </p:cNvPr>
          <p:cNvSpPr txBox="1"/>
          <p:nvPr/>
        </p:nvSpPr>
        <p:spPr>
          <a:xfrm>
            <a:off x="1328549" y="3269542"/>
            <a:ext cx="285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디렉토리 및 파일 정보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EB00CA-0DD2-44BC-ADDB-ECF6B9F02CB4}"/>
              </a:ext>
            </a:extLst>
          </p:cNvPr>
          <p:cNvSpPr txBox="1"/>
          <p:nvPr/>
        </p:nvSpPr>
        <p:spPr>
          <a:xfrm>
            <a:off x="7747487" y="117359"/>
            <a:ext cx="231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통신 라이브러리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D88CFD-C0A6-4787-B592-C0FEDDDAD7C4}"/>
              </a:ext>
            </a:extLst>
          </p:cNvPr>
          <p:cNvSpPr txBox="1"/>
          <p:nvPr/>
        </p:nvSpPr>
        <p:spPr>
          <a:xfrm>
            <a:off x="6237838" y="5024356"/>
            <a:ext cx="5362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Sockaddr_in</a:t>
            </a:r>
            <a:r>
              <a:rPr lang="en-US" altLang="ko-KR" sz="1100" dirty="0"/>
              <a:t> </a:t>
            </a:r>
            <a:r>
              <a:rPr lang="ko-KR" altLang="en-US" sz="1100" dirty="0"/>
              <a:t>구조체는 생성할 혹은 연결할 소켓의 속성을 설정할 수 있는 </a:t>
            </a:r>
            <a:r>
              <a:rPr lang="ko-KR" altLang="en-US" sz="1100" dirty="0" err="1"/>
              <a:t>자료구조입니다</a:t>
            </a:r>
            <a:r>
              <a:rPr lang="en-US" altLang="ko-KR" sz="1100" dirty="0"/>
              <a:t>. Socket()</a:t>
            </a:r>
            <a:r>
              <a:rPr lang="ko-KR" altLang="en-US" sz="1100" dirty="0"/>
              <a:t>을 활용해서 소켓을 생성할 수 있고</a:t>
            </a:r>
            <a:r>
              <a:rPr lang="en-US" altLang="ko-KR" sz="1100" dirty="0"/>
              <a:t>, </a:t>
            </a:r>
            <a:r>
              <a:rPr lang="ko-KR" altLang="en-US" sz="1100" dirty="0"/>
              <a:t>생성된 소켓을 가지고 </a:t>
            </a:r>
            <a:r>
              <a:rPr lang="en-US" altLang="ko-KR" sz="1100" dirty="0"/>
              <a:t>connect()</a:t>
            </a:r>
            <a:r>
              <a:rPr lang="ko-KR" altLang="en-US" sz="1100" dirty="0"/>
              <a:t>를 통해 이미 존재하는 소켓과 연결을 시도할 수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만약 서버 역할을 할</a:t>
            </a:r>
            <a:r>
              <a:rPr lang="en-US" altLang="ko-KR" sz="1100" dirty="0"/>
              <a:t>(</a:t>
            </a:r>
            <a:r>
              <a:rPr lang="ko-KR" altLang="en-US" sz="1100" dirty="0"/>
              <a:t>연결 요청을 받을</a:t>
            </a:r>
            <a:r>
              <a:rPr lang="en-US" altLang="ko-KR" sz="1100" dirty="0"/>
              <a:t>) </a:t>
            </a:r>
            <a:r>
              <a:rPr lang="ko-KR" altLang="en-US" sz="1100" dirty="0"/>
              <a:t>소켓을 만든다면 </a:t>
            </a:r>
            <a:r>
              <a:rPr lang="en-US" altLang="ko-KR" sz="1100" dirty="0"/>
              <a:t>bind()</a:t>
            </a:r>
            <a:r>
              <a:rPr lang="ko-KR" altLang="en-US" sz="1100" dirty="0"/>
              <a:t>를 통해 </a:t>
            </a:r>
            <a:r>
              <a:rPr lang="en-US" altLang="ko-KR" sz="1100" dirty="0" err="1"/>
              <a:t>sockadd_in</a:t>
            </a:r>
            <a:r>
              <a:rPr lang="ko-KR" altLang="en-US" sz="1100" dirty="0"/>
              <a:t>으로 설정한 속성을 가진 소켓을 만들 수 있으며 </a:t>
            </a:r>
            <a:r>
              <a:rPr lang="en-US" altLang="ko-KR" sz="1100" dirty="0"/>
              <a:t>listen()</a:t>
            </a:r>
            <a:r>
              <a:rPr lang="ko-KR" altLang="en-US" sz="1100" dirty="0"/>
              <a:t>으로</a:t>
            </a:r>
            <a:r>
              <a:rPr lang="en-US" altLang="ko-KR" sz="1100" dirty="0"/>
              <a:t> </a:t>
            </a:r>
            <a:r>
              <a:rPr lang="ko-KR" altLang="en-US" sz="1100" dirty="0"/>
              <a:t>최대 몇 명의 클라이언트와 연결할 것인지 정할 수 있습니다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마지막으로 </a:t>
            </a:r>
            <a:r>
              <a:rPr lang="en-US" altLang="ko-KR" sz="1100" dirty="0"/>
              <a:t>accept()</a:t>
            </a:r>
            <a:r>
              <a:rPr lang="ko-KR" altLang="en-US" sz="1100" dirty="0"/>
              <a:t>를 통해 클라이언트의 연결 요청을 수락하여 </a:t>
            </a:r>
            <a:r>
              <a:rPr lang="en-US" altLang="ko-KR" sz="1100" dirty="0"/>
              <a:t>send(), </a:t>
            </a:r>
            <a:r>
              <a:rPr lang="en-US" altLang="ko-KR" sz="1100" dirty="0" err="1"/>
              <a:t>recv</a:t>
            </a:r>
            <a:r>
              <a:rPr lang="en-US" altLang="ko-KR" sz="1100" dirty="0"/>
              <a:t>()</a:t>
            </a:r>
            <a:r>
              <a:rPr lang="ko-KR" altLang="en-US" sz="1100" dirty="0"/>
              <a:t>와 같은 프로세스 간 통신을 시작할 수 있습니다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0A3093-AB0E-41F8-8772-8EE95AB811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2990" y="1557640"/>
            <a:ext cx="41624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5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87C74FA-5130-4C70-AF6F-A38E536B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435" y="1072371"/>
            <a:ext cx="3848100" cy="1924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4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사용 매뉴얼 및 사용 예</a:t>
            </a:r>
            <a:endParaRPr lang="ko-KR" altLang="en-US" sz="20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2216B8-2701-41F8-BADB-05C4AB715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5312" y="3093528"/>
            <a:ext cx="1806093" cy="252853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E5D08B-CD8F-4769-9F80-0194643D3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312" y="1389996"/>
            <a:ext cx="4922919" cy="1703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94488-21E1-4322-BEAE-42125EA68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35" y="615982"/>
            <a:ext cx="3848100" cy="4857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48AE159-5E43-47A0-B6A3-B8CE6D069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312" y="1085196"/>
            <a:ext cx="2857500" cy="30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882FF7-DBE2-4E92-9FF1-5FFDF9B5A30C}"/>
              </a:ext>
            </a:extLst>
          </p:cNvPr>
          <p:cNvSpPr txBox="1"/>
          <p:nvPr/>
        </p:nvSpPr>
        <p:spPr>
          <a:xfrm>
            <a:off x="3021366" y="3239152"/>
            <a:ext cx="2926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클라이언트에서는 처음에 서버로부터 서버 홈 </a:t>
            </a:r>
            <a:r>
              <a:rPr lang="ko-KR" altLang="en-US" sz="1100" dirty="0" err="1"/>
              <a:t>디렉토리부터의</a:t>
            </a:r>
            <a:r>
              <a:rPr lang="ko-KR" altLang="en-US" sz="1100" dirty="0"/>
              <a:t> </a:t>
            </a:r>
            <a:r>
              <a:rPr lang="en-US" altLang="ko-KR" sz="1100" dirty="0"/>
              <a:t>ls –R</a:t>
            </a:r>
            <a:r>
              <a:rPr lang="ko-KR" altLang="en-US" sz="1100" dirty="0"/>
              <a:t>결과를 받아 출력합니다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 그렇다면 파일 복사</a:t>
            </a:r>
            <a:r>
              <a:rPr lang="en-US" altLang="ko-KR" sz="1100" dirty="0"/>
              <a:t>(1)</a:t>
            </a:r>
            <a:r>
              <a:rPr lang="ko-KR" altLang="en-US" sz="1100" dirty="0"/>
              <a:t> 혹은 디렉토리 복사</a:t>
            </a:r>
            <a:r>
              <a:rPr lang="en-US" altLang="ko-KR" sz="1100" dirty="0"/>
              <a:t>(2)</a:t>
            </a:r>
            <a:r>
              <a:rPr lang="ko-KR" altLang="en-US" sz="1100" dirty="0"/>
              <a:t> 둘 중 하나를 선택하시면 됩니다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5F0A52-77F0-4CF9-A311-27DCCF5CA5B4}"/>
              </a:ext>
            </a:extLst>
          </p:cNvPr>
          <p:cNvSpPr txBox="1"/>
          <p:nvPr/>
        </p:nvSpPr>
        <p:spPr>
          <a:xfrm>
            <a:off x="9557130" y="3239152"/>
            <a:ext cx="24088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서버는 단순히 프로그램만 실행시켜주면 알아서 클라이언트 프로세스와 소통하면서 복사를 실행해줍니다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서버 역할을 할당 받고 싶다면 클라이언트보다 먼저 프로그램을 실행시켜야 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17062D-D176-4534-BD96-7548EAFA15DD}"/>
              </a:ext>
            </a:extLst>
          </p:cNvPr>
          <p:cNvSpPr txBox="1"/>
          <p:nvPr/>
        </p:nvSpPr>
        <p:spPr>
          <a:xfrm>
            <a:off x="8562846" y="337430"/>
            <a:ext cx="747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서버</a:t>
            </a:r>
            <a:r>
              <a:rPr lang="en-US" altLang="ko-KR" sz="1200" b="1" dirty="0"/>
              <a:t>&gt;</a:t>
            </a:r>
            <a:r>
              <a:rPr lang="ko-KR" altLang="en-US" sz="1200" b="1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FE6A0F-0D84-4E7D-942C-2436F7B03F9F}"/>
              </a:ext>
            </a:extLst>
          </p:cNvPr>
          <p:cNvSpPr txBox="1"/>
          <p:nvPr/>
        </p:nvSpPr>
        <p:spPr>
          <a:xfrm>
            <a:off x="2678767" y="711296"/>
            <a:ext cx="120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클라이언트</a:t>
            </a:r>
            <a:r>
              <a:rPr lang="en-US" altLang="ko-KR" sz="1200" b="1" dirty="0"/>
              <a:t>&gt;</a:t>
            </a:r>
            <a:r>
              <a:rPr lang="ko-KR" altLang="en-US" sz="12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41F22-3BF5-4248-AD15-F626912344E5}"/>
              </a:ext>
            </a:extLst>
          </p:cNvPr>
          <p:cNvSpPr txBox="1"/>
          <p:nvPr/>
        </p:nvSpPr>
        <p:spPr>
          <a:xfrm>
            <a:off x="8483598" y="2988290"/>
            <a:ext cx="9057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-</a:t>
            </a:r>
            <a:r>
              <a:rPr lang="ko-KR" altLang="en-US" sz="1050" dirty="0"/>
              <a:t>파일 복사</a:t>
            </a:r>
            <a:r>
              <a:rPr lang="en-US" altLang="ko-KR" sz="1050" dirty="0"/>
              <a:t>-</a:t>
            </a:r>
            <a:endParaRPr lang="ko-KR" altLang="en-US" sz="105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F0EBEBF-8E6D-480F-8B24-283A9B78D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1763" y="3279723"/>
            <a:ext cx="2408837" cy="31735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039A631-8DE9-4FEF-8B04-B285B2F95843}"/>
              </a:ext>
            </a:extLst>
          </p:cNvPr>
          <p:cNvSpPr txBox="1"/>
          <p:nvPr/>
        </p:nvSpPr>
        <p:spPr>
          <a:xfrm>
            <a:off x="7634920" y="6471976"/>
            <a:ext cx="1182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-</a:t>
            </a:r>
            <a:r>
              <a:rPr lang="ko-KR" altLang="en-US" sz="1050" dirty="0"/>
              <a:t>디렉토리 복사</a:t>
            </a:r>
            <a:r>
              <a:rPr lang="en-US" altLang="ko-KR" sz="1050" dirty="0"/>
              <a:t>-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4129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4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사용 매뉴얼 및 사용 예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DDE9B8-94B5-43D9-BA1D-9C93315D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12" y="1075343"/>
            <a:ext cx="2333625" cy="76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261861-8937-46BD-95AC-BB4F63CE5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12" y="1859941"/>
            <a:ext cx="2343150" cy="1762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4717C5-B95B-4253-A63B-42D4C08562E5}"/>
              </a:ext>
            </a:extLst>
          </p:cNvPr>
          <p:cNvSpPr txBox="1"/>
          <p:nvPr/>
        </p:nvSpPr>
        <p:spPr>
          <a:xfrm>
            <a:off x="5398254" y="769960"/>
            <a:ext cx="1468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디렉토리 복사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64E78-2CB5-4211-8BE7-731C23FBAD65}"/>
              </a:ext>
            </a:extLst>
          </p:cNvPr>
          <p:cNvSpPr txBox="1"/>
          <p:nvPr/>
        </p:nvSpPr>
        <p:spPr>
          <a:xfrm>
            <a:off x="232295" y="775746"/>
            <a:ext cx="1125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파일 복사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C6333-4B57-47DE-978C-C0BC6D310AF3}"/>
              </a:ext>
            </a:extLst>
          </p:cNvPr>
          <p:cNvSpPr txBox="1"/>
          <p:nvPr/>
        </p:nvSpPr>
        <p:spPr>
          <a:xfrm>
            <a:off x="2844902" y="1052745"/>
            <a:ext cx="23336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파일 복사를 선택했다면 </a:t>
            </a:r>
            <a:r>
              <a:rPr lang="ko-KR" altLang="en-US" sz="1100" b="1" dirty="0">
                <a:solidFill>
                  <a:srgbClr val="00B050"/>
                </a:solidFill>
              </a:rPr>
              <a:t>디렉토리와 파일 이름을 입력</a:t>
            </a:r>
            <a:r>
              <a:rPr lang="ko-KR" altLang="en-US" sz="1100" dirty="0"/>
              <a:t>해주시면 됩니다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디렉토리는 파일이 속하 디렉토리 주소</a:t>
            </a:r>
            <a:r>
              <a:rPr lang="en-US" altLang="ko-KR" sz="1100" dirty="0"/>
              <a:t>, </a:t>
            </a:r>
            <a:r>
              <a:rPr lang="ko-KR" altLang="en-US" sz="1100" dirty="0"/>
              <a:t>파일 이름에는 파일 이름만을</a:t>
            </a:r>
            <a:r>
              <a:rPr lang="en-US" altLang="ko-KR" sz="1100" dirty="0"/>
              <a:t> </a:t>
            </a:r>
            <a:r>
              <a:rPr lang="ko-KR" altLang="en-US" sz="1100" dirty="0"/>
              <a:t>위에서 보여진 </a:t>
            </a:r>
            <a:r>
              <a:rPr lang="en-US" altLang="ko-KR" sz="1100" dirty="0"/>
              <a:t>ls –R</a:t>
            </a:r>
            <a:r>
              <a:rPr lang="ko-KR" altLang="en-US" sz="1100" dirty="0"/>
              <a:t>결과물을 보시고 입력해주시면  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</a:t>
            </a:r>
            <a:r>
              <a:rPr lang="ko-KR" altLang="en-US" sz="1100" dirty="0"/>
              <a:t>개의 입력사이에는 </a:t>
            </a:r>
            <a:r>
              <a:rPr lang="ko-KR" altLang="en-US" sz="1100" b="1" dirty="0">
                <a:solidFill>
                  <a:srgbClr val="00B050"/>
                </a:solidFill>
              </a:rPr>
              <a:t>한번의 스페이스바</a:t>
            </a:r>
            <a:r>
              <a:rPr lang="ko-KR" altLang="en-US" sz="1100" dirty="0"/>
              <a:t>를 통해 띄어 주셔야 합니다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&lt;</a:t>
            </a:r>
            <a:r>
              <a:rPr lang="ko-KR" altLang="en-US" sz="1100" dirty="0"/>
              <a:t>주의 사항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FIFO,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심볼릭</a:t>
            </a:r>
            <a:r>
              <a:rPr lang="ko-KR" altLang="en-US" sz="1100" dirty="0"/>
              <a:t> 링크와 같은 파일은 복사하지 못합니다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디렉토리 복사에서도 마찬가지</a:t>
            </a:r>
            <a:r>
              <a:rPr lang="en-US" altLang="ko-KR" sz="11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4BAF7-28A5-47FC-AEB4-06A82398129C}"/>
              </a:ext>
            </a:extLst>
          </p:cNvPr>
          <p:cNvSpPr txBox="1"/>
          <p:nvPr/>
        </p:nvSpPr>
        <p:spPr>
          <a:xfrm>
            <a:off x="232295" y="498747"/>
            <a:ext cx="120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클라이언트</a:t>
            </a:r>
            <a:r>
              <a:rPr lang="en-US" altLang="ko-KR" sz="1200" b="1" dirty="0"/>
              <a:t>&gt;</a:t>
            </a:r>
            <a:r>
              <a:rPr lang="ko-KR" altLang="en-US" sz="1200" b="1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E51861-BE3B-472B-B5B8-6F1F8DE7E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12" y="3852487"/>
            <a:ext cx="3411372" cy="3613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9297A8-5F36-4D55-87CF-3D81543F6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590" y="1075343"/>
            <a:ext cx="2336414" cy="50287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561F4A-F8C4-4E76-AAB4-EA6DD3780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654" y="1075343"/>
            <a:ext cx="2996771" cy="4727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89E370-1D86-45D7-9D98-DECB9AFA827F}"/>
              </a:ext>
            </a:extLst>
          </p:cNvPr>
          <p:cNvSpPr txBox="1"/>
          <p:nvPr/>
        </p:nvSpPr>
        <p:spPr>
          <a:xfrm>
            <a:off x="8022654" y="1638683"/>
            <a:ext cx="393705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디렉토리 복사를 선택하셨다면 디렉토리 주소를 입력해주시면 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디렉토리 주소는 홈 </a:t>
            </a:r>
            <a:r>
              <a:rPr lang="ko-KR" altLang="en-US" sz="1100" dirty="0" err="1"/>
              <a:t>디렉토리부터의</a:t>
            </a:r>
            <a:r>
              <a:rPr lang="ko-KR" altLang="en-US" sz="1100" dirty="0"/>
              <a:t> 절대 경로로 위에서 보여진 </a:t>
            </a:r>
            <a:r>
              <a:rPr lang="en-US" altLang="ko-KR" sz="1100" dirty="0"/>
              <a:t>ls –R</a:t>
            </a:r>
            <a:r>
              <a:rPr lang="ko-KR" altLang="en-US" sz="1100" dirty="0"/>
              <a:t>결과물을 보시고 입력해주시면  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입력이 완료되면 그 즉시 디렉토리 안 모든 일반 파일들이 입력됩니다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파일 복사와 마찬가지로 </a:t>
            </a:r>
            <a:r>
              <a:rPr lang="en-US" altLang="ko-KR" sz="1100" dirty="0"/>
              <a:t>FIFO,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심볼릭</a:t>
            </a:r>
            <a:r>
              <a:rPr lang="ko-KR" altLang="en-US" sz="1100" dirty="0"/>
              <a:t> 링크와 같은 일반 파일이 아닌 파일은 복사하지 않습니다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디렉토리 복사에서는 의도적으로 생략</a:t>
            </a:r>
            <a:r>
              <a:rPr lang="en-US" altLang="ko-KR" sz="1100" dirty="0"/>
              <a:t>) </a:t>
            </a:r>
          </a:p>
          <a:p>
            <a:endParaRPr lang="en-US" altLang="ko-KR" sz="1100" dirty="0"/>
          </a:p>
          <a:p>
            <a:r>
              <a:rPr lang="en-US" altLang="ko-KR" sz="1100" dirty="0"/>
              <a:t>Diff</a:t>
            </a:r>
            <a:r>
              <a:rPr lang="ko-KR" altLang="en-US" sz="1100" dirty="0"/>
              <a:t>로 테스트 결과 차이가 없음을 알 수 있습니다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왼쪽 결과를 통해 </a:t>
            </a:r>
            <a:r>
              <a:rPr lang="en-US" altLang="ko-KR" sz="1100" dirty="0"/>
              <a:t>~/</a:t>
            </a:r>
            <a:r>
              <a:rPr lang="en-US" altLang="ko-KR" sz="1100" dirty="0" err="1"/>
              <a:t>unix</a:t>
            </a:r>
            <a:r>
              <a:rPr lang="ko-KR" altLang="en-US" sz="1100" dirty="0"/>
              <a:t>와의 </a:t>
            </a:r>
            <a:r>
              <a:rPr lang="en-US" altLang="ko-KR" sz="1100" dirty="0"/>
              <a:t>diff</a:t>
            </a:r>
            <a:r>
              <a:rPr lang="ko-KR" altLang="en-US" sz="1100" dirty="0"/>
              <a:t>를 </a:t>
            </a:r>
            <a:r>
              <a:rPr lang="ko-KR" altLang="en-US" sz="1100" dirty="0" err="1"/>
              <a:t>보여드릴려고</a:t>
            </a:r>
            <a:r>
              <a:rPr lang="ko-KR" altLang="en-US" sz="1100" dirty="0"/>
              <a:t> 했으나</a:t>
            </a:r>
            <a:endParaRPr lang="en-US" altLang="ko-KR" sz="1100" dirty="0"/>
          </a:p>
          <a:p>
            <a:r>
              <a:rPr lang="ko-KR" altLang="en-US" sz="1100" dirty="0"/>
              <a:t>중간에 제가 </a:t>
            </a:r>
            <a:r>
              <a:rPr lang="en-US" altLang="ko-KR" sz="1100" dirty="0" err="1"/>
              <a:t>unix</a:t>
            </a:r>
            <a:r>
              <a:rPr lang="en-US" altLang="ko-KR" sz="1100" dirty="0"/>
              <a:t> </a:t>
            </a:r>
            <a:r>
              <a:rPr lang="ko-KR" altLang="en-US" sz="1100" dirty="0"/>
              <a:t>디렉토리 전체를 삭제해버렸습니다</a:t>
            </a:r>
            <a:r>
              <a:rPr lang="en-US" altLang="ko-KR" sz="1100" dirty="0"/>
              <a:t>….)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</a:t>
            </a:r>
            <a:r>
              <a:rPr lang="ko-KR" altLang="en-US" sz="1100" dirty="0"/>
              <a:t>주의사항</a:t>
            </a:r>
            <a:r>
              <a:rPr lang="en-US" altLang="ko-KR" sz="1100" dirty="0"/>
              <a:t>&gt;</a:t>
            </a:r>
          </a:p>
          <a:p>
            <a:r>
              <a:rPr lang="ko-KR" altLang="en-US" sz="1100" dirty="0"/>
              <a:t>혼자서 테스트 실행 시 서버와 클라이언트 프로그램을 같은 디렉토리에서 실행시키면 서버와 클라이언트가 같은 파일에 접속하기 때문에 에러가 발생합니다</a:t>
            </a:r>
            <a:r>
              <a:rPr lang="en-US" altLang="ko-KR" sz="1100" dirty="0"/>
              <a:t>. </a:t>
            </a:r>
          </a:p>
          <a:p>
            <a:endParaRPr lang="en-US" altLang="ko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A3BAE-F566-45CD-A279-39D751EDA920}"/>
              </a:ext>
            </a:extLst>
          </p:cNvPr>
          <p:cNvSpPr txBox="1"/>
          <p:nvPr/>
        </p:nvSpPr>
        <p:spPr>
          <a:xfrm>
            <a:off x="2913085" y="4352888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diff</a:t>
            </a:r>
            <a:r>
              <a:rPr lang="ko-KR" altLang="en-US" sz="1100" dirty="0"/>
              <a:t>를 통해 파일 비교결과 정확하게 복사된 것을 확인할 수 있습니다</a:t>
            </a:r>
            <a:r>
              <a:rPr lang="en-US" altLang="ko-KR" sz="1100" dirty="0"/>
              <a:t>. </a:t>
            </a:r>
          </a:p>
          <a:p>
            <a:endParaRPr lang="en-US" altLang="ko-KR" sz="1100" dirty="0"/>
          </a:p>
          <a:p>
            <a:r>
              <a:rPr lang="ko-KR" altLang="en-US" sz="1100" dirty="0"/>
              <a:t>실행 파일도 정확히 복사됩니다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5CCFC6B-2CC0-42DE-AC0E-45A99F9AF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56" y="4352888"/>
            <a:ext cx="2501746" cy="1751222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EA0D1B5-7EC8-4CB7-8D8B-FF4A7EBD2F12}"/>
              </a:ext>
            </a:extLst>
          </p:cNvPr>
          <p:cNvCxnSpPr/>
          <p:nvPr/>
        </p:nvCxnSpPr>
        <p:spPr>
          <a:xfrm>
            <a:off x="508958" y="2596551"/>
            <a:ext cx="2027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AD11CB-BDED-4D3C-9753-D500524B2F8B}"/>
              </a:ext>
            </a:extLst>
          </p:cNvPr>
          <p:cNvCxnSpPr>
            <a:cxnSpLocks/>
          </p:cNvCxnSpPr>
          <p:nvPr/>
        </p:nvCxnSpPr>
        <p:spPr>
          <a:xfrm>
            <a:off x="5710687" y="1837343"/>
            <a:ext cx="14923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27C1F7-C664-48AE-92CF-9E9A65389B21}"/>
              </a:ext>
            </a:extLst>
          </p:cNvPr>
          <p:cNvSpPr txBox="1"/>
          <p:nvPr/>
        </p:nvSpPr>
        <p:spPr>
          <a:xfrm>
            <a:off x="2950234" y="6180030"/>
            <a:ext cx="4615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</a:t>
            </a:r>
            <a:r>
              <a:rPr lang="ko-KR" altLang="en-US" sz="1100" dirty="0"/>
              <a:t>공통 주의사항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* </a:t>
            </a:r>
            <a:r>
              <a:rPr lang="ko-KR" altLang="en-US" sz="1100" dirty="0"/>
              <a:t>이 프로그램의 실행파일 이름과 복사하려는 이름이 같은 경우</a:t>
            </a:r>
            <a:r>
              <a:rPr lang="en-US" altLang="ko-KR" sz="1100" dirty="0"/>
              <a:t>,</a:t>
            </a:r>
            <a:r>
              <a:rPr lang="ko-KR" altLang="en-US" sz="1100" dirty="0"/>
              <a:t> 같은 파일에 대해서 파일을 </a:t>
            </a:r>
            <a:r>
              <a:rPr lang="en-US" altLang="ko-KR" sz="1100" dirty="0"/>
              <a:t>open</a:t>
            </a:r>
            <a:r>
              <a:rPr lang="ko-KR" altLang="en-US" sz="1100" dirty="0"/>
              <a:t>하기 때문에 하다 보니 에러 발생</a:t>
            </a:r>
          </a:p>
        </p:txBody>
      </p:sp>
    </p:spTree>
    <p:extLst>
      <p:ext uri="{BB962C8B-B14F-4D97-AF65-F5344CB8AC3E}">
        <p14:creationId xmlns:p14="http://schemas.microsoft.com/office/powerpoint/2010/main" val="172524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D60A94C-0E6C-4A19-83AE-593D3101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34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긴 보고서 봐주셔서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04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9D1AF-F748-4CF0-BB8D-89A49FE2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DB2C6-F0E3-4B2E-B3D0-33191E85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85" y="1092380"/>
            <a:ext cx="10515600" cy="435133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주제 설명</a:t>
            </a:r>
            <a:endParaRPr lang="en-US" altLang="ko-KR" sz="2000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marL="457200" indent="-457200" algn="l">
              <a:buAutoNum type="arabicPeriod"/>
            </a:pPr>
            <a:endParaRPr lang="ko-KR" altLang="en-US" sz="2000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marL="457200" indent="-457200" algn="l">
              <a:buAutoNum type="arabicPeriod" startAt="2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시스템 설계도</a:t>
            </a:r>
            <a:endParaRPr lang="en-US" altLang="ko-KR" sz="2000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marL="457200" indent="-457200" algn="l">
              <a:buAutoNum type="arabicPeriod" startAt="2"/>
            </a:pPr>
            <a:endParaRPr lang="ko-KR" altLang="en-US" sz="2000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marL="457200" indent="-457200" algn="l">
              <a:buAutoNum type="arabicPeriod" startAt="3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사용된 기술</a:t>
            </a:r>
            <a:endParaRPr lang="en-US" altLang="ko-KR" sz="2000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marL="457200" indent="-457200" algn="l">
              <a:buAutoNum type="arabicPeriod" startAt="3"/>
            </a:pPr>
            <a:endParaRPr lang="ko-KR" altLang="en-US" sz="2000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marL="457200" indent="-457200" algn="l">
              <a:buAutoNum type="arabicPeriod" startAt="4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사용 매뉴얼</a:t>
            </a:r>
            <a:endParaRPr lang="en-US" altLang="ko-KR" sz="2000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marL="457200" indent="-457200" algn="l">
              <a:buAutoNum type="arabicPeriod" startAt="4"/>
            </a:pPr>
            <a:endParaRPr lang="ko-KR" altLang="en-US" sz="2000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marL="0" indent="0" algn="l">
              <a:buNone/>
            </a:pPr>
            <a:r>
              <a:rPr lang="en-US" altLang="ko-KR" sz="2000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5.</a:t>
            </a:r>
            <a:r>
              <a:rPr lang="ko-KR" altLang="en-US" sz="2000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  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사용 예 캡처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994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1.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주제 설명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35130-A81D-42E4-9589-6CBDEA84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75" y="669686"/>
            <a:ext cx="11824659" cy="5644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저의 프로젝트 </a:t>
            </a:r>
            <a:r>
              <a:rPr lang="en-US" altLang="ko-KR" sz="1200" dirty="0"/>
              <a:t>2</a:t>
            </a:r>
            <a:r>
              <a:rPr lang="ko-KR" altLang="en-US" sz="1200" dirty="0"/>
              <a:t>의 주제는 소켓을 활용한 </a:t>
            </a:r>
            <a:r>
              <a:rPr lang="en-US" altLang="ko-KR" sz="1200" dirty="0"/>
              <a:t>1</a:t>
            </a:r>
            <a:r>
              <a:rPr lang="ko-KR" altLang="en-US" sz="1200" dirty="0"/>
              <a:t>대 </a:t>
            </a:r>
            <a:r>
              <a:rPr lang="en-US" altLang="ko-KR" sz="1200" dirty="0"/>
              <a:t>1 </a:t>
            </a:r>
            <a:r>
              <a:rPr lang="ko-KR" altLang="en-US" sz="1200" dirty="0"/>
              <a:t>파일 복사 프로그램입니다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예전에 느꼈던 불편한 점이었는데</a:t>
            </a:r>
            <a:r>
              <a:rPr lang="en-US" altLang="ko-KR" sz="1200" dirty="0"/>
              <a:t>, </a:t>
            </a:r>
            <a:r>
              <a:rPr lang="ko-KR" altLang="en-US" sz="1200" dirty="0"/>
              <a:t>학우들과 같이 프로그램을 만들고</a:t>
            </a:r>
            <a:r>
              <a:rPr lang="en-US" altLang="ko-KR" sz="1200" dirty="0"/>
              <a:t> </a:t>
            </a:r>
            <a:r>
              <a:rPr lang="ko-KR" altLang="en-US" sz="1200" dirty="0"/>
              <a:t>발표자료를 제작할 때 자료들을 공유해야 할 일이 많았습니다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이메일이나 카카오톡 등을 로그인하고 메일</a:t>
            </a:r>
            <a:r>
              <a:rPr lang="en-US" altLang="ko-KR" sz="1200" dirty="0"/>
              <a:t>/</a:t>
            </a:r>
            <a:r>
              <a:rPr lang="ko-KR" altLang="en-US" sz="1200" dirty="0"/>
              <a:t>카카오톡 창에 들어가서 일일이 파일들을 지정해주고 보내고</a:t>
            </a:r>
            <a:r>
              <a:rPr lang="en-US" altLang="ko-KR" sz="1200" dirty="0"/>
              <a:t>,</a:t>
            </a:r>
            <a:r>
              <a:rPr lang="ko-KR" altLang="en-US" sz="1200" dirty="0"/>
              <a:t> 받은 파일들을 수동으로 하나하나 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카카오톡에서 받아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오는 것이 </a:t>
            </a:r>
            <a:r>
              <a:rPr lang="ko-KR" altLang="en-US" sz="1200" dirty="0" err="1"/>
              <a:t>불편했었습니다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 그래서 이번 기회에 그 해결책으로 </a:t>
            </a:r>
            <a:r>
              <a:rPr lang="en-US" altLang="ko-KR" sz="1200" dirty="0"/>
              <a:t>command</a:t>
            </a:r>
            <a:r>
              <a:rPr lang="ko-KR" altLang="en-US" sz="1200" dirty="0"/>
              <a:t>창을 이용하면 바로 상대방과 접속하여 파일을 공유할 수 있는 시스템을 만들어 보기로 했습니다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프로그램은 서버와 클라이언트</a:t>
            </a:r>
            <a:r>
              <a:rPr lang="en-US" altLang="ko-KR" sz="1200" dirty="0"/>
              <a:t>, 2</a:t>
            </a:r>
            <a:r>
              <a:rPr lang="ko-KR" altLang="en-US" sz="1200" dirty="0"/>
              <a:t>개의 역할로 구분됩니다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먼저 서버에서 클라이언트에게 홈 디렉토리부터 자신의 모든 파일 및 디렉토리를 </a:t>
            </a:r>
            <a:r>
              <a:rPr lang="en-US" altLang="ko-KR" sz="1200" dirty="0"/>
              <a:t>ls –R</a:t>
            </a:r>
            <a:r>
              <a:rPr lang="ko-KR" altLang="en-US" sz="1200" dirty="0"/>
              <a:t>형식으로 보여줍니다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클라이언트는 그 중 복사를 원하는 파일 혹은 디렉토리를 지정합니다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 즉시 서버는 클라이언트에게 파일</a:t>
            </a:r>
            <a:r>
              <a:rPr lang="en-US" altLang="ko-KR" sz="1200" dirty="0"/>
              <a:t>/</a:t>
            </a:r>
            <a:r>
              <a:rPr lang="ko-KR" altLang="en-US" sz="1200" dirty="0"/>
              <a:t>디렉토리를 복사하여 전달하고 클라이언트는 수신 받은 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데이터를 저장합니다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이번 프로젝트를 하면서 가장 어려웠던 점은 아무래도 서버와 클라이언트 간 소통이었습니다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서버에서 클라이언트에게 </a:t>
            </a:r>
            <a:r>
              <a:rPr lang="en-US" altLang="ko-KR" sz="1200" dirty="0"/>
              <a:t>“</a:t>
            </a:r>
            <a:r>
              <a:rPr lang="ko-KR" altLang="en-US" sz="1200" dirty="0"/>
              <a:t>어떤 데이터를 보내줘</a:t>
            </a:r>
            <a:r>
              <a:rPr lang="en-US" altLang="ko-KR" sz="1200" dirty="0"/>
              <a:t>” </a:t>
            </a:r>
            <a:r>
              <a:rPr lang="ko-KR" altLang="en-US" sz="1200" dirty="0"/>
              <a:t>라는 메시지를 보내면 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클라이언트는 해당하는 데이터를 라는 메시지를 서버에 전송하기</a:t>
            </a:r>
            <a:r>
              <a:rPr lang="en-US" altLang="ko-KR" sz="1200" dirty="0"/>
              <a:t>, send()</a:t>
            </a:r>
            <a:r>
              <a:rPr lang="ko-KR" altLang="en-US" sz="1200" dirty="0"/>
              <a:t>를 통해 데이터를 보낼 때 어떻게 데이터를 보내야 하는 지 등 떨어져 있는 프로세스 간에 소켓을 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통해 어떻게 소통을 해야 하는지 생각을 정말 많이 해보게 된 계기였던 것 같습니다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22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시스템 설계도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28261-208B-4B57-81D1-1C33B2023DE0}"/>
              </a:ext>
            </a:extLst>
          </p:cNvPr>
          <p:cNvSpPr txBox="1"/>
          <p:nvPr/>
        </p:nvSpPr>
        <p:spPr>
          <a:xfrm>
            <a:off x="2259941" y="1375582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F80FA-53D1-49F3-B44B-44F2B84957F8}"/>
              </a:ext>
            </a:extLst>
          </p:cNvPr>
          <p:cNvSpPr txBox="1"/>
          <p:nvPr/>
        </p:nvSpPr>
        <p:spPr>
          <a:xfrm>
            <a:off x="6771916" y="586596"/>
            <a:ext cx="36317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프로그램 시작 시</a:t>
            </a:r>
            <a:r>
              <a:rPr lang="en-US" altLang="ko-KR" sz="1100" dirty="0"/>
              <a:t>, </a:t>
            </a:r>
            <a:r>
              <a:rPr lang="ko-KR" altLang="en-US" sz="1100" dirty="0"/>
              <a:t>연결하려는 소켓이 존재하지 않으면 서버로 설정되어 소켓을 생성하고</a:t>
            </a:r>
            <a:r>
              <a:rPr lang="en-US" altLang="ko-KR" sz="1100" dirty="0"/>
              <a:t>, </a:t>
            </a:r>
            <a:r>
              <a:rPr lang="ko-KR" altLang="en-US" sz="1100" dirty="0"/>
              <a:t>소켓이 존재한다면 클라이언트로 설정되어 서버와 연결을 시도합니다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F2ACD-2B2A-40FD-998A-8D6C981F1D65}"/>
              </a:ext>
            </a:extLst>
          </p:cNvPr>
          <p:cNvSpPr txBox="1"/>
          <p:nvPr/>
        </p:nvSpPr>
        <p:spPr>
          <a:xfrm>
            <a:off x="1600020" y="1802411"/>
            <a:ext cx="3312544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홈 디렉토리부터 </a:t>
            </a:r>
            <a:r>
              <a:rPr lang="en-US" altLang="ko-KR" sz="1200" dirty="0"/>
              <a:t>ls –R </a:t>
            </a:r>
            <a:r>
              <a:rPr lang="ko-KR" altLang="en-US" sz="1200" dirty="0"/>
              <a:t>결과물 전송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전달된 내용을 바탕으로 </a:t>
            </a:r>
            <a:endParaRPr lang="en-US" altLang="ko-KR" sz="1200" dirty="0"/>
          </a:p>
          <a:p>
            <a:pPr algn="ctr"/>
            <a:r>
              <a:rPr lang="ko-KR" altLang="en-US" sz="1200" dirty="0"/>
              <a:t>파일</a:t>
            </a:r>
            <a:r>
              <a:rPr lang="en-US" altLang="ko-KR" sz="1200" dirty="0"/>
              <a:t>/</a:t>
            </a:r>
            <a:r>
              <a:rPr lang="ko-KR" altLang="en-US" sz="1200" dirty="0"/>
              <a:t>디렉토리 복사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연결 종료 메시지 전송</a:t>
            </a:r>
            <a:endParaRPr lang="en-US" altLang="ko-KR" sz="1200" dirty="0"/>
          </a:p>
          <a:p>
            <a:pPr algn="ctr"/>
            <a:r>
              <a:rPr lang="ko-KR" altLang="en-US" sz="1200" dirty="0"/>
              <a:t>및 연결 해제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6E40A-A4A8-4C34-85F4-E3B1CC633147}"/>
              </a:ext>
            </a:extLst>
          </p:cNvPr>
          <p:cNvSpPr txBox="1"/>
          <p:nvPr/>
        </p:nvSpPr>
        <p:spPr>
          <a:xfrm>
            <a:off x="7063238" y="1375582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324B3-65F4-41D2-91A7-065763A2688A}"/>
              </a:ext>
            </a:extLst>
          </p:cNvPr>
          <p:cNvSpPr txBox="1"/>
          <p:nvPr/>
        </p:nvSpPr>
        <p:spPr>
          <a:xfrm>
            <a:off x="6445190" y="1802411"/>
            <a:ext cx="3416061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endParaRPr lang="en-US" altLang="ko-KR" sz="1200" dirty="0"/>
          </a:p>
          <a:p>
            <a:pPr algn="ctr"/>
            <a:r>
              <a:rPr lang="ko-KR" altLang="en-US" sz="1200" dirty="0"/>
              <a:t>사용자로부터 원하는 파일 </a:t>
            </a:r>
            <a:r>
              <a:rPr lang="en-US" altLang="ko-KR" sz="1200" dirty="0"/>
              <a:t>/ </a:t>
            </a:r>
            <a:r>
              <a:rPr lang="ko-KR" altLang="en-US" sz="1200" dirty="0"/>
              <a:t>디렉토리의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이름 </a:t>
            </a:r>
            <a:r>
              <a:rPr lang="en-US" altLang="ko-KR" sz="1200" dirty="0"/>
              <a:t>/ </a:t>
            </a:r>
            <a:r>
              <a:rPr lang="ko-KR" altLang="en-US" sz="1200" dirty="0"/>
              <a:t>주소 입력 받기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서버에 해당 내용 전달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연결 종료 메시지 수신 및 연결 종료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FC683-3552-4458-80A5-665743A33062}"/>
              </a:ext>
            </a:extLst>
          </p:cNvPr>
          <p:cNvSpPr txBox="1"/>
          <p:nvPr/>
        </p:nvSpPr>
        <p:spPr>
          <a:xfrm>
            <a:off x="4694028" y="698246"/>
            <a:ext cx="1397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524895-600F-46A4-BF4D-CEEF6B6FEB81}"/>
              </a:ext>
            </a:extLst>
          </p:cNvPr>
          <p:cNvCxnSpPr>
            <a:cxnSpLocks/>
          </p:cNvCxnSpPr>
          <p:nvPr/>
        </p:nvCxnSpPr>
        <p:spPr>
          <a:xfrm flipH="1">
            <a:off x="3443198" y="1081666"/>
            <a:ext cx="1250830" cy="319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2755DB-2001-4CF7-BA8F-A51AC2662F48}"/>
              </a:ext>
            </a:extLst>
          </p:cNvPr>
          <p:cNvCxnSpPr>
            <a:cxnSpLocks/>
          </p:cNvCxnSpPr>
          <p:nvPr/>
        </p:nvCxnSpPr>
        <p:spPr>
          <a:xfrm>
            <a:off x="6091507" y="1081666"/>
            <a:ext cx="1112089" cy="375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103BA8-091D-428F-A11A-E2110E866276}"/>
              </a:ext>
            </a:extLst>
          </p:cNvPr>
          <p:cNvCxnSpPr>
            <a:cxnSpLocks/>
          </p:cNvCxnSpPr>
          <p:nvPr/>
        </p:nvCxnSpPr>
        <p:spPr>
          <a:xfrm>
            <a:off x="4530126" y="2122098"/>
            <a:ext cx="2117425" cy="178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1800AC-3143-4E0E-8308-DF338CC35101}"/>
              </a:ext>
            </a:extLst>
          </p:cNvPr>
          <p:cNvCxnSpPr>
            <a:cxnSpLocks/>
          </p:cNvCxnSpPr>
          <p:nvPr/>
        </p:nvCxnSpPr>
        <p:spPr>
          <a:xfrm flipH="1">
            <a:off x="4530126" y="2845905"/>
            <a:ext cx="2117426" cy="205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5D26D0-01A3-4F0B-9DB0-7BCE5068E018}"/>
              </a:ext>
            </a:extLst>
          </p:cNvPr>
          <p:cNvCxnSpPr>
            <a:cxnSpLocks/>
          </p:cNvCxnSpPr>
          <p:nvPr/>
        </p:nvCxnSpPr>
        <p:spPr>
          <a:xfrm>
            <a:off x="4587276" y="3806915"/>
            <a:ext cx="2060275" cy="169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9F2915-997E-4DDC-AC86-179128265C8F}"/>
              </a:ext>
            </a:extLst>
          </p:cNvPr>
          <p:cNvSpPr txBox="1"/>
          <p:nvPr/>
        </p:nvSpPr>
        <p:spPr>
          <a:xfrm>
            <a:off x="86264" y="586596"/>
            <a:ext cx="173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전체적인 틀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695275-A8C2-4D5C-8B7D-2C08E214E904}"/>
              </a:ext>
            </a:extLst>
          </p:cNvPr>
          <p:cNvCxnSpPr>
            <a:cxnSpLocks/>
          </p:cNvCxnSpPr>
          <p:nvPr/>
        </p:nvCxnSpPr>
        <p:spPr>
          <a:xfrm>
            <a:off x="3256292" y="4305957"/>
            <a:ext cx="0" cy="515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60D8FC-6C88-44B5-AE62-F8B7565675F7}"/>
              </a:ext>
            </a:extLst>
          </p:cNvPr>
          <p:cNvCxnSpPr/>
          <p:nvPr/>
        </p:nvCxnSpPr>
        <p:spPr>
          <a:xfrm flipH="1">
            <a:off x="1091061" y="4830299"/>
            <a:ext cx="21652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2D8B00-85A1-4085-9F59-BE1C07CAD7A3}"/>
              </a:ext>
            </a:extLst>
          </p:cNvPr>
          <p:cNvCxnSpPr>
            <a:cxnSpLocks/>
          </p:cNvCxnSpPr>
          <p:nvPr/>
        </p:nvCxnSpPr>
        <p:spPr>
          <a:xfrm flipV="1">
            <a:off x="1091061" y="1526382"/>
            <a:ext cx="0" cy="32952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A8EF83-6DF1-43D4-A526-9F5A18D8D29F}"/>
              </a:ext>
            </a:extLst>
          </p:cNvPr>
          <p:cNvCxnSpPr>
            <a:cxnSpLocks/>
          </p:cNvCxnSpPr>
          <p:nvPr/>
        </p:nvCxnSpPr>
        <p:spPr>
          <a:xfrm>
            <a:off x="1091061" y="1526382"/>
            <a:ext cx="15527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4DBDEE-95BD-4FA9-9F0D-ED7B7D4AF01F}"/>
              </a:ext>
            </a:extLst>
          </p:cNvPr>
          <p:cNvSpPr txBox="1"/>
          <p:nvPr/>
        </p:nvSpPr>
        <p:spPr>
          <a:xfrm>
            <a:off x="1267903" y="490353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다시 클라이언트의 연결 요청을 대기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D6B389-44E6-4C7D-9F27-6A7A31078B49}"/>
              </a:ext>
            </a:extLst>
          </p:cNvPr>
          <p:cNvSpPr txBox="1"/>
          <p:nvPr/>
        </p:nvSpPr>
        <p:spPr>
          <a:xfrm>
            <a:off x="3830336" y="4903533"/>
            <a:ext cx="53481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200" b="1" dirty="0"/>
              <a:t>프로그램의 핵심</a:t>
            </a:r>
            <a:endParaRPr lang="en-US" altLang="ko-KR" sz="1200" b="1" dirty="0"/>
          </a:p>
          <a:p>
            <a:r>
              <a:rPr lang="ko-KR" altLang="en-US" sz="1200" dirty="0"/>
              <a:t>통신할 때 </a:t>
            </a:r>
            <a:r>
              <a:rPr lang="en-US" altLang="ko-KR" sz="1200" dirty="0"/>
              <a:t>send</a:t>
            </a:r>
            <a:r>
              <a:rPr lang="ko-KR" altLang="en-US" sz="1200" dirty="0"/>
              <a:t>를 여러 번 연속으로 보내게 되면</a:t>
            </a:r>
            <a:r>
              <a:rPr lang="en-US" altLang="ko-KR" sz="1200" dirty="0"/>
              <a:t>,</a:t>
            </a:r>
            <a:r>
              <a:rPr lang="ko-KR" altLang="en-US" sz="1200" dirty="0"/>
              <a:t> 메시지 및 데이터가 한꺼번에 뭉쳐져서 전달될 수 있다는 위험점을 발견하였습니다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반드시 </a:t>
            </a:r>
            <a:r>
              <a:rPr lang="ko-KR" altLang="en-US" sz="1200" dirty="0">
                <a:solidFill>
                  <a:srgbClr val="FF0000"/>
                </a:solidFill>
              </a:rPr>
              <a:t>메시지 전송 후 상대방으로부터 메시지에 대한 답신 메시지</a:t>
            </a:r>
            <a:r>
              <a:rPr lang="en-US" altLang="ko-KR" sz="1200" dirty="0">
                <a:solidFill>
                  <a:srgbClr val="FF0000"/>
                </a:solidFill>
              </a:rPr>
              <a:t>(ack)</a:t>
            </a:r>
            <a:r>
              <a:rPr lang="ko-KR" altLang="en-US" sz="1200" dirty="0">
                <a:solidFill>
                  <a:srgbClr val="FF0000"/>
                </a:solidFill>
              </a:rPr>
              <a:t>를 수신 받음</a:t>
            </a:r>
            <a:r>
              <a:rPr lang="ko-KR" altLang="en-US" sz="1200" dirty="0"/>
              <a:t>으로써 프로세스간 데이터가 잘못 전달되는 것을 방지 해야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이 프로그램에서 </a:t>
            </a:r>
            <a:r>
              <a:rPr lang="en-US" altLang="ko-KR" sz="1100" dirty="0"/>
              <a:t>ack</a:t>
            </a:r>
            <a:r>
              <a:rPr lang="ko-KR" altLang="en-US" sz="1100" dirty="0"/>
              <a:t>는 주로 </a:t>
            </a:r>
            <a:r>
              <a:rPr lang="en-US" altLang="ko-KR" sz="1100" dirty="0"/>
              <a:t>send()</a:t>
            </a:r>
            <a:r>
              <a:rPr lang="ko-KR" altLang="en-US" sz="1100" dirty="0"/>
              <a:t>사이에서 </a:t>
            </a:r>
            <a:r>
              <a:rPr lang="en-US" altLang="ko-KR" sz="1100" dirty="0" err="1"/>
              <a:t>recv</a:t>
            </a:r>
            <a:r>
              <a:rPr lang="en-US" altLang="ko-KR" sz="1100" dirty="0"/>
              <a:t>()</a:t>
            </a:r>
            <a:r>
              <a:rPr lang="ko-KR" altLang="en-US" sz="1100" dirty="0"/>
              <a:t>를 통해 </a:t>
            </a:r>
            <a:r>
              <a:rPr lang="en-US" altLang="ko-KR" sz="1100" dirty="0"/>
              <a:t>ack</a:t>
            </a:r>
            <a:r>
              <a:rPr lang="ko-KR" altLang="en-US" sz="1100" dirty="0"/>
              <a:t>를 받음으로써 위아래로 존재하는 </a:t>
            </a:r>
            <a:r>
              <a:rPr lang="en-US" altLang="ko-KR" sz="1100" dirty="0"/>
              <a:t>send()</a:t>
            </a:r>
            <a:r>
              <a:rPr lang="ko-KR" altLang="en-US" sz="1100" dirty="0"/>
              <a:t>로 전달되는 데이터가 합쳐져서 전달되는 것을 방지합니다</a:t>
            </a:r>
            <a:r>
              <a:rPr lang="en-US" altLang="ko-KR" sz="1100" dirty="0"/>
              <a:t>.)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8D03E6-B651-4DE7-9CAB-AEBFE9CACAA9}"/>
              </a:ext>
            </a:extLst>
          </p:cNvPr>
          <p:cNvSpPr txBox="1"/>
          <p:nvPr/>
        </p:nvSpPr>
        <p:spPr>
          <a:xfrm>
            <a:off x="11126381" y="5099659"/>
            <a:ext cx="16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E4751C-3BB4-4955-A08B-D4E06F666EBF}"/>
              </a:ext>
            </a:extLst>
          </p:cNvPr>
          <p:cNvSpPr txBox="1"/>
          <p:nvPr/>
        </p:nvSpPr>
        <p:spPr>
          <a:xfrm>
            <a:off x="9620610" y="5059653"/>
            <a:ext cx="30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522C7D8-E443-475E-A090-86ACC320FC0A}"/>
              </a:ext>
            </a:extLst>
          </p:cNvPr>
          <p:cNvCxnSpPr>
            <a:cxnSpLocks/>
          </p:cNvCxnSpPr>
          <p:nvPr/>
        </p:nvCxnSpPr>
        <p:spPr>
          <a:xfrm>
            <a:off x="9912139" y="5495026"/>
            <a:ext cx="1323766" cy="147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3061D7-1DB5-45D1-BA66-35F27CDD3913}"/>
              </a:ext>
            </a:extLst>
          </p:cNvPr>
          <p:cNvCxnSpPr>
            <a:cxnSpLocks/>
          </p:cNvCxnSpPr>
          <p:nvPr/>
        </p:nvCxnSpPr>
        <p:spPr>
          <a:xfrm flipH="1">
            <a:off x="9897467" y="5756636"/>
            <a:ext cx="1309120" cy="212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65BEB2-1E84-47C8-86BC-3F58B6823CC3}"/>
              </a:ext>
            </a:extLst>
          </p:cNvPr>
          <p:cNvSpPr txBox="1"/>
          <p:nvPr/>
        </p:nvSpPr>
        <p:spPr>
          <a:xfrm>
            <a:off x="10253317" y="5296708"/>
            <a:ext cx="641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메세지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527A18-8DFE-4DC3-B111-0A422BF4E41B}"/>
              </a:ext>
            </a:extLst>
          </p:cNvPr>
          <p:cNvSpPr txBox="1"/>
          <p:nvPr/>
        </p:nvSpPr>
        <p:spPr>
          <a:xfrm>
            <a:off x="10403638" y="5904923"/>
            <a:ext cx="641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793FCD-0E84-4516-94DF-F22C25A5BB65}"/>
              </a:ext>
            </a:extLst>
          </p:cNvPr>
          <p:cNvSpPr/>
          <p:nvPr/>
        </p:nvSpPr>
        <p:spPr>
          <a:xfrm>
            <a:off x="9428672" y="4903533"/>
            <a:ext cx="22256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F864FA-8BF6-42D8-9796-453983D91920}"/>
              </a:ext>
            </a:extLst>
          </p:cNvPr>
          <p:cNvSpPr/>
          <p:nvPr/>
        </p:nvSpPr>
        <p:spPr>
          <a:xfrm>
            <a:off x="9747849" y="5436290"/>
            <a:ext cx="113402" cy="74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94555CB-B929-4673-B346-C808069B6CA1}"/>
              </a:ext>
            </a:extLst>
          </p:cNvPr>
          <p:cNvSpPr/>
          <p:nvPr/>
        </p:nvSpPr>
        <p:spPr>
          <a:xfrm>
            <a:off x="9751715" y="5904923"/>
            <a:ext cx="113402" cy="74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24F69D8-57FE-40F1-B892-F8DBBA02A6D7}"/>
              </a:ext>
            </a:extLst>
          </p:cNvPr>
          <p:cNvSpPr/>
          <p:nvPr/>
        </p:nvSpPr>
        <p:spPr>
          <a:xfrm>
            <a:off x="11230092" y="5665117"/>
            <a:ext cx="113402" cy="74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5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시스템 설계도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26CB7-99F8-4774-ADBC-89D5E9F82F08}"/>
              </a:ext>
            </a:extLst>
          </p:cNvPr>
          <p:cNvSpPr txBox="1"/>
          <p:nvPr/>
        </p:nvSpPr>
        <p:spPr>
          <a:xfrm>
            <a:off x="86264" y="586596"/>
            <a:ext cx="173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시작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C3E42-7434-4F62-9A35-E7F1DDB72CC5}"/>
              </a:ext>
            </a:extLst>
          </p:cNvPr>
          <p:cNvSpPr txBox="1"/>
          <p:nvPr/>
        </p:nvSpPr>
        <p:spPr>
          <a:xfrm>
            <a:off x="5615616" y="199848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1E4B2-7988-4A98-A288-51F3A8D60BEA}"/>
              </a:ext>
            </a:extLst>
          </p:cNvPr>
          <p:cNvSpPr txBox="1"/>
          <p:nvPr/>
        </p:nvSpPr>
        <p:spPr>
          <a:xfrm>
            <a:off x="9560404" y="200729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E81AC7-59C6-48E2-A56D-6643EA00FB9D}"/>
              </a:ext>
            </a:extLst>
          </p:cNvPr>
          <p:cNvSpPr txBox="1"/>
          <p:nvPr/>
        </p:nvSpPr>
        <p:spPr>
          <a:xfrm>
            <a:off x="8006032" y="1234379"/>
            <a:ext cx="1397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45C712-B614-4602-AA6A-1888E5B84BB4}"/>
              </a:ext>
            </a:extLst>
          </p:cNvPr>
          <p:cNvCxnSpPr>
            <a:cxnSpLocks/>
          </p:cNvCxnSpPr>
          <p:nvPr/>
        </p:nvCxnSpPr>
        <p:spPr>
          <a:xfrm flipH="1">
            <a:off x="6755202" y="1617799"/>
            <a:ext cx="1250830" cy="319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FDC0FFC-F5F7-4954-815D-4577F876524E}"/>
              </a:ext>
            </a:extLst>
          </p:cNvPr>
          <p:cNvCxnSpPr>
            <a:cxnSpLocks/>
          </p:cNvCxnSpPr>
          <p:nvPr/>
        </p:nvCxnSpPr>
        <p:spPr>
          <a:xfrm>
            <a:off x="9403511" y="1617799"/>
            <a:ext cx="1112089" cy="375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B9E49E1-1F1A-473B-9C51-E51E3A792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9" y="2053852"/>
            <a:ext cx="4857750" cy="24003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9834B27-71C0-44D3-8959-EFCC4EE60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56" y="880059"/>
            <a:ext cx="3343275" cy="1057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B704FE-211F-4BDF-9F02-665319851B15}"/>
              </a:ext>
            </a:extLst>
          </p:cNvPr>
          <p:cNvSpPr txBox="1"/>
          <p:nvPr/>
        </p:nvSpPr>
        <p:spPr>
          <a:xfrm>
            <a:off x="5844934" y="2510471"/>
            <a:ext cx="58438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처음에 </a:t>
            </a:r>
            <a:r>
              <a:rPr lang="en-US" altLang="ko-KR" sz="1100" dirty="0"/>
              <a:t>main()</a:t>
            </a:r>
            <a:r>
              <a:rPr lang="ko-KR" altLang="en-US" sz="1100" dirty="0"/>
              <a:t>프로그램에서</a:t>
            </a:r>
            <a:r>
              <a:rPr lang="ko-KR" altLang="en-US" dirty="0"/>
              <a:t> </a:t>
            </a:r>
            <a:r>
              <a:rPr lang="ko-KR" altLang="en-US" sz="1100" dirty="0"/>
              <a:t>소켓을 생성하고 연결을 시도합니다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TCP </a:t>
            </a:r>
            <a:r>
              <a:rPr lang="ko-KR" altLang="en-US" sz="1100" dirty="0"/>
              <a:t>통신 방법을 활용한 인터넷을 통한 연결이고 주소는 제 컴퓨터에서 서버</a:t>
            </a:r>
            <a:r>
              <a:rPr lang="en-US" altLang="ko-KR" sz="1100" dirty="0"/>
              <a:t>, </a:t>
            </a:r>
            <a:r>
              <a:rPr lang="ko-KR" altLang="en-US" sz="1100" dirty="0"/>
              <a:t>클라이언트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모두 수행할 것이기 때문에 자신의 주소입니다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만약 </a:t>
            </a:r>
            <a:r>
              <a:rPr lang="en-US" altLang="ko-KR" sz="1100" dirty="0"/>
              <a:t>connect()</a:t>
            </a:r>
            <a:r>
              <a:rPr lang="ko-KR" altLang="en-US" sz="1100" dirty="0"/>
              <a:t>를 통해서 연결에 실패한다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면</a:t>
            </a:r>
            <a:r>
              <a:rPr lang="en-US" altLang="ko-KR" sz="1100" dirty="0"/>
              <a:t>, </a:t>
            </a:r>
            <a:r>
              <a:rPr lang="ko-KR" altLang="en-US" sz="1100" dirty="0"/>
              <a:t>아직 서버가 존재하지 않는다고 판단하고 서버 역할로 프로그램을 실행하게 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서버에서는 소켓에 주소를 할당 받고 최대 연결 가능한 클라이언트 수를 지정해줍니다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Connect()</a:t>
            </a:r>
            <a:r>
              <a:rPr lang="ko-KR" altLang="en-US" sz="1100" dirty="0"/>
              <a:t>로</a:t>
            </a:r>
            <a:r>
              <a:rPr lang="en-US" altLang="ko-KR" sz="1100" dirty="0"/>
              <a:t> </a:t>
            </a:r>
            <a:r>
              <a:rPr lang="ko-KR" altLang="en-US" sz="1100" dirty="0"/>
              <a:t>연결이 가능하다면 서버의 소켓과 연결하고 클라이언트 역할로 프로그램을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실행합니다</a:t>
            </a:r>
            <a:r>
              <a:rPr lang="en-US" altLang="ko-KR" sz="1100" dirty="0"/>
              <a:t>.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E2D9AEC-4BF1-4703-A319-A38CC9472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41" y="4570670"/>
            <a:ext cx="4619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4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6FE6DB12-085B-4366-907C-945EB4C26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58" y="2896170"/>
            <a:ext cx="5193011" cy="295442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60905842-C402-4F0B-96B8-669B8731C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6" y="2830726"/>
            <a:ext cx="4035292" cy="36385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시스템 설계도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26CB7-99F8-4774-ADBC-89D5E9F82F08}"/>
              </a:ext>
            </a:extLst>
          </p:cNvPr>
          <p:cNvSpPr txBox="1"/>
          <p:nvPr/>
        </p:nvSpPr>
        <p:spPr>
          <a:xfrm>
            <a:off x="86264" y="586596"/>
            <a:ext cx="360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전체적인 틀 </a:t>
            </a:r>
            <a:r>
              <a:rPr lang="en-US" altLang="ko-KR" sz="1200" dirty="0"/>
              <a:t>(</a:t>
            </a:r>
            <a:r>
              <a:rPr lang="ko-KR" altLang="en-US" sz="1200" dirty="0"/>
              <a:t>서버와 클라이언트 간 관계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3BA5E3-7126-4BC8-A413-9FD1DF2A1D07}"/>
              </a:ext>
            </a:extLst>
          </p:cNvPr>
          <p:cNvCxnSpPr>
            <a:cxnSpLocks/>
          </p:cNvCxnSpPr>
          <p:nvPr/>
        </p:nvCxnSpPr>
        <p:spPr>
          <a:xfrm>
            <a:off x="4217509" y="3436337"/>
            <a:ext cx="2402636" cy="178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776C4D-3EDC-4B89-9A1E-5AA6FC828A9B}"/>
              </a:ext>
            </a:extLst>
          </p:cNvPr>
          <p:cNvCxnSpPr>
            <a:cxnSpLocks/>
          </p:cNvCxnSpPr>
          <p:nvPr/>
        </p:nvCxnSpPr>
        <p:spPr>
          <a:xfrm flipH="1" flipV="1">
            <a:off x="4217509" y="4047692"/>
            <a:ext cx="2402638" cy="173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958A26-D579-4E73-B54E-5DED39829E1C}"/>
              </a:ext>
            </a:extLst>
          </p:cNvPr>
          <p:cNvSpPr txBox="1"/>
          <p:nvPr/>
        </p:nvSpPr>
        <p:spPr>
          <a:xfrm>
            <a:off x="4894576" y="2934243"/>
            <a:ext cx="1086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연결 상태 확인 </a:t>
            </a:r>
            <a:r>
              <a:rPr lang="ko-KR" altLang="en-US" sz="1050" dirty="0" err="1"/>
              <a:t>메세지</a:t>
            </a:r>
            <a:endParaRPr lang="ko-KR" altLang="en-US" sz="105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AF9EFD-07A8-43CA-9AEB-C9B3F4C11750}"/>
              </a:ext>
            </a:extLst>
          </p:cNvPr>
          <p:cNvCxnSpPr>
            <a:cxnSpLocks/>
          </p:cNvCxnSpPr>
          <p:nvPr/>
        </p:nvCxnSpPr>
        <p:spPr>
          <a:xfrm>
            <a:off x="4245492" y="4686811"/>
            <a:ext cx="2374653" cy="246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C07E82C3-1598-438F-A5CC-3645AD245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3" y="952504"/>
            <a:ext cx="4667250" cy="18097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3153DD3-DEEA-4C3E-84A8-94C54A38515E}"/>
              </a:ext>
            </a:extLst>
          </p:cNvPr>
          <p:cNvSpPr txBox="1"/>
          <p:nvPr/>
        </p:nvSpPr>
        <p:spPr>
          <a:xfrm>
            <a:off x="5257800" y="1691013"/>
            <a:ext cx="2122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소켓 주소 할당 및 속성 지정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C34C12-BB33-40B4-B4F2-9FFB341F78B6}"/>
              </a:ext>
            </a:extLst>
          </p:cNvPr>
          <p:cNvSpPr txBox="1"/>
          <p:nvPr/>
        </p:nvSpPr>
        <p:spPr>
          <a:xfrm>
            <a:off x="4741653" y="3679350"/>
            <a:ext cx="1354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서버의 </a:t>
            </a:r>
            <a:r>
              <a:rPr lang="en-US" altLang="ko-KR" sz="1100" dirty="0"/>
              <a:t>Ls</a:t>
            </a:r>
            <a:r>
              <a:rPr lang="ko-KR" altLang="en-US" sz="1100" dirty="0"/>
              <a:t> </a:t>
            </a:r>
            <a:r>
              <a:rPr lang="en-US" altLang="ko-KR" sz="1100" dirty="0"/>
              <a:t>–R</a:t>
            </a:r>
            <a:r>
              <a:rPr lang="ko-KR" altLang="en-US" sz="1100" dirty="0"/>
              <a:t> 결과 전송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70FC85-44A6-49B3-99AA-9D954F0E2960}"/>
              </a:ext>
            </a:extLst>
          </p:cNvPr>
          <p:cNvCxnSpPr>
            <a:cxnSpLocks/>
          </p:cNvCxnSpPr>
          <p:nvPr/>
        </p:nvCxnSpPr>
        <p:spPr>
          <a:xfrm flipV="1">
            <a:off x="3204085" y="5240605"/>
            <a:ext cx="3476445" cy="1056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74A399-C809-49AB-BDF4-07D05D2339E3}"/>
              </a:ext>
            </a:extLst>
          </p:cNvPr>
          <p:cNvSpPr txBox="1"/>
          <p:nvPr/>
        </p:nvSpPr>
        <p:spPr>
          <a:xfrm>
            <a:off x="4662593" y="5846389"/>
            <a:ext cx="1730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마지막으로 </a:t>
            </a:r>
            <a:r>
              <a:rPr lang="en-US" altLang="ko-KR" sz="1100" dirty="0"/>
              <a:t>end </a:t>
            </a:r>
            <a:r>
              <a:rPr lang="ko-KR" altLang="en-US" sz="1100" dirty="0"/>
              <a:t>전송 후 </a:t>
            </a:r>
            <a:r>
              <a:rPr lang="en-US" altLang="ko-KR" sz="1100" dirty="0"/>
              <a:t>ls –R</a:t>
            </a:r>
            <a:r>
              <a:rPr lang="ko-KR" altLang="en-US" sz="1100" dirty="0"/>
              <a:t>출력이 끝남을 클라이언트에 알림</a:t>
            </a:r>
            <a:endParaRPr lang="en-US" altLang="ko-KR" sz="1100" dirty="0"/>
          </a:p>
          <a:p>
            <a:r>
              <a:rPr lang="en-US" altLang="ko-KR" sz="1100" dirty="0"/>
              <a:t>(ack</a:t>
            </a:r>
            <a:r>
              <a:rPr lang="ko-KR" altLang="en-US" sz="1100" dirty="0"/>
              <a:t>가 아닌 유일한 경우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90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시스템 설계도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26CB7-99F8-4774-ADBC-89D5E9F82F08}"/>
              </a:ext>
            </a:extLst>
          </p:cNvPr>
          <p:cNvSpPr txBox="1"/>
          <p:nvPr/>
        </p:nvSpPr>
        <p:spPr>
          <a:xfrm>
            <a:off x="86263" y="586596"/>
            <a:ext cx="330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전체적인 틀 </a:t>
            </a:r>
            <a:r>
              <a:rPr lang="en-US" altLang="ko-KR" sz="1200" dirty="0"/>
              <a:t>(</a:t>
            </a:r>
            <a:r>
              <a:rPr lang="ko-KR" altLang="en-US" sz="1200" dirty="0"/>
              <a:t>서버와 클라이언트 간 관계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94F3FFF-1F0A-4263-ACAF-FEF5D39BE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38" y="1242944"/>
            <a:ext cx="6429375" cy="33909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F1C0BFC-CE51-4BE0-95B1-FF44A5117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6" y="1154937"/>
            <a:ext cx="4067264" cy="4805308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0F9B5E8-E4E7-430B-A649-50F162B0F933}"/>
              </a:ext>
            </a:extLst>
          </p:cNvPr>
          <p:cNvCxnSpPr>
            <a:cxnSpLocks/>
          </p:cNvCxnSpPr>
          <p:nvPr/>
        </p:nvCxnSpPr>
        <p:spPr>
          <a:xfrm flipH="1">
            <a:off x="5650301" y="1337045"/>
            <a:ext cx="3536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11ADBC-6329-48D3-8A8B-29F6ACC5892B}"/>
              </a:ext>
            </a:extLst>
          </p:cNvPr>
          <p:cNvCxnSpPr>
            <a:cxnSpLocks/>
          </p:cNvCxnSpPr>
          <p:nvPr/>
        </p:nvCxnSpPr>
        <p:spPr>
          <a:xfrm flipH="1">
            <a:off x="5674596" y="3698562"/>
            <a:ext cx="3293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5FD26CF-3DE0-4CD0-9C00-B83B1D5EE39B}"/>
              </a:ext>
            </a:extLst>
          </p:cNvPr>
          <p:cNvCxnSpPr>
            <a:cxnSpLocks/>
          </p:cNvCxnSpPr>
          <p:nvPr/>
        </p:nvCxnSpPr>
        <p:spPr>
          <a:xfrm flipH="1" flipV="1">
            <a:off x="5650304" y="1337046"/>
            <a:ext cx="24292" cy="236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E666782-1744-4654-BC73-9B8FC7C3F033}"/>
              </a:ext>
            </a:extLst>
          </p:cNvPr>
          <p:cNvCxnSpPr>
            <a:cxnSpLocks/>
          </p:cNvCxnSpPr>
          <p:nvPr/>
        </p:nvCxnSpPr>
        <p:spPr>
          <a:xfrm flipH="1" flipV="1">
            <a:off x="3390180" y="1371551"/>
            <a:ext cx="2260122" cy="109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F708E0B-D599-4274-849C-1870B7D5C7C0}"/>
              </a:ext>
            </a:extLst>
          </p:cNvPr>
          <p:cNvSpPr txBox="1"/>
          <p:nvPr/>
        </p:nvSpPr>
        <p:spPr>
          <a:xfrm>
            <a:off x="4489959" y="1258575"/>
            <a:ext cx="94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사용자 입력을 받아서 서버에 전달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D350DA-A327-467D-8AFE-D12046D6B2C2}"/>
              </a:ext>
            </a:extLst>
          </p:cNvPr>
          <p:cNvSpPr/>
          <p:nvPr/>
        </p:nvSpPr>
        <p:spPr>
          <a:xfrm>
            <a:off x="1069675" y="3907766"/>
            <a:ext cx="2656936" cy="1328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51D3D6-86D6-42E2-850C-7FA7E89721FC}"/>
              </a:ext>
            </a:extLst>
          </p:cNvPr>
          <p:cNvSpPr/>
          <p:nvPr/>
        </p:nvSpPr>
        <p:spPr>
          <a:xfrm>
            <a:off x="6003985" y="3801324"/>
            <a:ext cx="2251492" cy="468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346EFCA-1E07-461A-A39B-B69B243146BE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726611" y="5236234"/>
            <a:ext cx="2513340" cy="139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CA92DC7-2A87-4F20-A308-74CFE4D81DA5}"/>
              </a:ext>
            </a:extLst>
          </p:cNvPr>
          <p:cNvCxnSpPr>
            <a:cxnSpLocks/>
          </p:cNvCxnSpPr>
          <p:nvPr/>
        </p:nvCxnSpPr>
        <p:spPr>
          <a:xfrm flipH="1">
            <a:off x="7346830" y="4278702"/>
            <a:ext cx="1" cy="9575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461E7FE-FE48-4A07-AB95-FCADA99D7EB9}"/>
              </a:ext>
            </a:extLst>
          </p:cNvPr>
          <p:cNvSpPr txBox="1"/>
          <p:nvPr/>
        </p:nvSpPr>
        <p:spPr>
          <a:xfrm>
            <a:off x="6239951" y="5244910"/>
            <a:ext cx="4360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사용자 입력에 따라서 파일 혹은 디렉토리 복사를 실행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E5509E-1DB2-4EBC-A116-E9B6B3D58938}"/>
              </a:ext>
            </a:extLst>
          </p:cNvPr>
          <p:cNvSpPr txBox="1"/>
          <p:nvPr/>
        </p:nvSpPr>
        <p:spPr>
          <a:xfrm>
            <a:off x="5136939" y="6331789"/>
            <a:ext cx="4800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서로 연결 종료</a:t>
            </a:r>
            <a:r>
              <a:rPr lang="en-US" altLang="ko-KR" sz="1100" dirty="0"/>
              <a:t>, </a:t>
            </a:r>
            <a:r>
              <a:rPr lang="ko-KR" altLang="en-US" sz="1100" dirty="0"/>
              <a:t>서버는 새로운 클라이언트가 연결을 요청할 때까지 대기</a:t>
            </a:r>
            <a:r>
              <a:rPr lang="en-US" altLang="ko-KR" sz="1100" dirty="0"/>
              <a:t>, </a:t>
            </a:r>
            <a:r>
              <a:rPr lang="ko-KR" altLang="en-US" sz="1100" dirty="0"/>
              <a:t>클라이언트는 프로그램 종료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EA40443-B3F7-4053-B714-627AD232D87B}"/>
              </a:ext>
            </a:extLst>
          </p:cNvPr>
          <p:cNvCxnSpPr/>
          <p:nvPr/>
        </p:nvCxnSpPr>
        <p:spPr>
          <a:xfrm>
            <a:off x="2631057" y="5506520"/>
            <a:ext cx="2441275" cy="82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ABF0E60-F759-4B39-93B8-8F1FF7705477}"/>
              </a:ext>
            </a:extLst>
          </p:cNvPr>
          <p:cNvCxnSpPr>
            <a:cxnSpLocks/>
          </p:cNvCxnSpPr>
          <p:nvPr/>
        </p:nvCxnSpPr>
        <p:spPr>
          <a:xfrm flipH="1">
            <a:off x="5443179" y="4510284"/>
            <a:ext cx="867672" cy="172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6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시스템 설계도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26CB7-99F8-4774-ADBC-89D5E9F82F08}"/>
              </a:ext>
            </a:extLst>
          </p:cNvPr>
          <p:cNvSpPr txBox="1"/>
          <p:nvPr/>
        </p:nvSpPr>
        <p:spPr>
          <a:xfrm>
            <a:off x="86263" y="586596"/>
            <a:ext cx="330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참고 사항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lsr</a:t>
            </a:r>
            <a:r>
              <a:rPr lang="en-US" altLang="ko-KR" sz="1200" dirty="0"/>
              <a:t>()</a:t>
            </a:r>
            <a:r>
              <a:rPr lang="ko-KR" altLang="en-US" sz="1200" dirty="0"/>
              <a:t>과 버블 소트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A11C679-03A7-400A-B141-FCD25A5D6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65" y="231001"/>
            <a:ext cx="3837888" cy="613294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CFA4ED6-4EE8-42AE-8282-C7D1B9BF7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55" y="5344049"/>
            <a:ext cx="3892925" cy="141172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26FE405-6CBF-496B-A360-44FB8A9E3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39" y="1840443"/>
            <a:ext cx="4601152" cy="1374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A51A76-592A-419C-9C2D-6D5964244868}"/>
              </a:ext>
            </a:extLst>
          </p:cNvPr>
          <p:cNvSpPr txBox="1"/>
          <p:nvPr/>
        </p:nvSpPr>
        <p:spPr>
          <a:xfrm>
            <a:off x="1501913" y="3806120"/>
            <a:ext cx="7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 –R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5F74C-3A8D-4FB3-9B55-9A47CFAFAE68}"/>
              </a:ext>
            </a:extLst>
          </p:cNvPr>
          <p:cNvSpPr txBox="1"/>
          <p:nvPr/>
        </p:nvSpPr>
        <p:spPr>
          <a:xfrm>
            <a:off x="8672099" y="1471111"/>
            <a:ext cx="12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버블 정렬</a:t>
            </a:r>
          </a:p>
        </p:txBody>
      </p:sp>
    </p:spTree>
    <p:extLst>
      <p:ext uri="{BB962C8B-B14F-4D97-AF65-F5344CB8AC3E}">
        <p14:creationId xmlns:p14="http://schemas.microsoft.com/office/powerpoint/2010/main" val="82694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BDE6-1BA0-46E7-8958-2D94E7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6834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시스템 설계도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26CB7-99F8-4774-ADBC-89D5E9F82F08}"/>
              </a:ext>
            </a:extLst>
          </p:cNvPr>
          <p:cNvSpPr txBox="1"/>
          <p:nvPr/>
        </p:nvSpPr>
        <p:spPr>
          <a:xfrm>
            <a:off x="86264" y="586596"/>
            <a:ext cx="173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파일 복사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8E771-D21D-49D6-A908-3E9AAB0DB917}"/>
              </a:ext>
            </a:extLst>
          </p:cNvPr>
          <p:cNvSpPr txBox="1"/>
          <p:nvPr/>
        </p:nvSpPr>
        <p:spPr>
          <a:xfrm>
            <a:off x="2281326" y="516126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6C7D9-41F6-4414-ADA8-42F41EF75C2E}"/>
              </a:ext>
            </a:extLst>
          </p:cNvPr>
          <p:cNvSpPr txBox="1"/>
          <p:nvPr/>
        </p:nvSpPr>
        <p:spPr>
          <a:xfrm>
            <a:off x="1621405" y="942955"/>
            <a:ext cx="331254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파일의 크기 및 접근 권한 정보 전달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답신 확인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파일 데이터를 복사하여 전달</a:t>
            </a:r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1C46B-7A6C-4908-85CE-A4636B378E68}"/>
              </a:ext>
            </a:extLst>
          </p:cNvPr>
          <p:cNvSpPr txBox="1"/>
          <p:nvPr/>
        </p:nvSpPr>
        <p:spPr>
          <a:xfrm>
            <a:off x="7084623" y="516126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06712-3B27-4C35-8572-14CD4A00AD80}"/>
              </a:ext>
            </a:extLst>
          </p:cNvPr>
          <p:cNvSpPr txBox="1"/>
          <p:nvPr/>
        </p:nvSpPr>
        <p:spPr>
          <a:xfrm>
            <a:off x="6466575" y="942955"/>
            <a:ext cx="341606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endParaRPr lang="en-US" altLang="ko-KR" sz="1200" dirty="0"/>
          </a:p>
          <a:p>
            <a:pPr algn="ctr"/>
            <a:r>
              <a:rPr lang="ko-KR" altLang="en-US" sz="1200" dirty="0"/>
              <a:t>전달 받은 데이터로 파일의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접근 권한을 바꾸기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연결 종료 메시지 수신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E3295EA-8A67-4588-B27B-C4A15CDD0CFC}"/>
              </a:ext>
            </a:extLst>
          </p:cNvPr>
          <p:cNvCxnSpPr>
            <a:cxnSpLocks/>
          </p:cNvCxnSpPr>
          <p:nvPr/>
        </p:nvCxnSpPr>
        <p:spPr>
          <a:xfrm>
            <a:off x="4608661" y="1245389"/>
            <a:ext cx="2060275" cy="195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E72C60-8A24-4A34-9A97-C013D64C93CE}"/>
              </a:ext>
            </a:extLst>
          </p:cNvPr>
          <p:cNvCxnSpPr>
            <a:cxnSpLocks/>
          </p:cNvCxnSpPr>
          <p:nvPr/>
        </p:nvCxnSpPr>
        <p:spPr>
          <a:xfrm flipH="1">
            <a:off x="4608661" y="1766421"/>
            <a:ext cx="2060276" cy="220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89EA33-329B-44DB-AE31-14BD6F781C66}"/>
              </a:ext>
            </a:extLst>
          </p:cNvPr>
          <p:cNvCxnSpPr>
            <a:cxnSpLocks/>
          </p:cNvCxnSpPr>
          <p:nvPr/>
        </p:nvCxnSpPr>
        <p:spPr>
          <a:xfrm>
            <a:off x="4613872" y="2538084"/>
            <a:ext cx="2118864" cy="31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78C50D-9828-4210-8F72-2FFA09E65693}"/>
              </a:ext>
            </a:extLst>
          </p:cNvPr>
          <p:cNvSpPr txBox="1"/>
          <p:nvPr/>
        </p:nvSpPr>
        <p:spPr>
          <a:xfrm>
            <a:off x="1621405" y="3446507"/>
            <a:ext cx="813920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양쪽 모두 인자로 복사할 파일 이름을 받습니다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서버에는 절대 경로가</a:t>
            </a:r>
            <a:r>
              <a:rPr lang="en-US" altLang="ko-KR" sz="1100" dirty="0"/>
              <a:t>, </a:t>
            </a:r>
            <a:r>
              <a:rPr lang="ko-KR" altLang="en-US" sz="1100" dirty="0"/>
              <a:t>클라이언트에는 파일의 이름만 전달됩니다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여기서 보아야 할 점은 파일 데이터의 전달</a:t>
            </a:r>
            <a:r>
              <a:rPr lang="en-US" altLang="ko-KR" sz="1100" dirty="0"/>
              <a:t>/</a:t>
            </a:r>
            <a:r>
              <a:rPr lang="ko-KR" altLang="en-US" sz="1100" dirty="0"/>
              <a:t>복사가 언제 끝나냐 입니다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실행 파일을 복사할 경우 실행 파일 속에서는 문자열 종료 문자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개행</a:t>
            </a:r>
            <a:r>
              <a:rPr lang="ko-KR" altLang="en-US" sz="1100" dirty="0"/>
              <a:t> 문자와 같은 문자가 있을 수 있기 때문에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buf</a:t>
            </a:r>
            <a:r>
              <a:rPr lang="ko-KR" altLang="en-US" sz="1100" dirty="0"/>
              <a:t>의 크기를 </a:t>
            </a:r>
            <a:endParaRPr lang="en-US" altLang="ko-KR" sz="1100" dirty="0"/>
          </a:p>
          <a:p>
            <a:r>
              <a:rPr lang="en-US" altLang="ko-KR" sz="1100" dirty="0" err="1"/>
              <a:t>Strlen</a:t>
            </a:r>
            <a:r>
              <a:rPr lang="en-US" altLang="ko-KR" sz="1100" dirty="0"/>
              <a:t>()</a:t>
            </a:r>
            <a:r>
              <a:rPr lang="ko-KR" altLang="en-US" sz="1100" dirty="0"/>
              <a:t>로 파악하여 전달</a:t>
            </a:r>
            <a:r>
              <a:rPr lang="en-US" altLang="ko-KR" sz="1100" dirty="0"/>
              <a:t>/</a:t>
            </a:r>
            <a:r>
              <a:rPr lang="ko-KR" altLang="en-US" sz="1100" dirty="0"/>
              <a:t>복사할 파일의 데이터가 얼마나 남았는지 판단할 수 없습니다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따라서 처음에 받았던 파일의 크기를 활용해서 파일의 전달</a:t>
            </a:r>
            <a:r>
              <a:rPr lang="en-US" altLang="ko-KR" sz="1100" dirty="0"/>
              <a:t>/</a:t>
            </a:r>
            <a:r>
              <a:rPr lang="ko-KR" altLang="en-US" sz="1100" dirty="0"/>
              <a:t>복사를 종료해야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r>
              <a:rPr lang="en-US" altLang="ko-KR" sz="1100" dirty="0"/>
              <a:t>Send(), </a:t>
            </a:r>
            <a:r>
              <a:rPr lang="en-US" altLang="ko-KR" sz="1100" dirty="0" err="1"/>
              <a:t>recv</a:t>
            </a:r>
            <a:r>
              <a:rPr lang="en-US" altLang="ko-KR" sz="1100" dirty="0"/>
              <a:t>()</a:t>
            </a:r>
            <a:r>
              <a:rPr lang="ko-KR" altLang="en-US" sz="1100" dirty="0"/>
              <a:t>에서는</a:t>
            </a:r>
            <a:r>
              <a:rPr lang="en-US" altLang="ko-KR" sz="1100" dirty="0"/>
              <a:t> </a:t>
            </a:r>
            <a:r>
              <a:rPr lang="ko-KR" altLang="en-US" sz="1100" dirty="0"/>
              <a:t>항상 </a:t>
            </a:r>
            <a:r>
              <a:rPr lang="en-US" altLang="ko-KR" sz="1100" dirty="0" err="1"/>
              <a:t>buf</a:t>
            </a:r>
            <a:r>
              <a:rPr lang="ko-KR" altLang="en-US" sz="1100" dirty="0"/>
              <a:t>의 전체 크기만큼의 데이터를 전달</a:t>
            </a:r>
            <a:r>
              <a:rPr lang="en-US" altLang="ko-KR" sz="1100" dirty="0"/>
              <a:t>/</a:t>
            </a:r>
            <a:r>
              <a:rPr lang="ko-KR" altLang="en-US" sz="1100" dirty="0"/>
              <a:t>수신할 테니</a:t>
            </a:r>
            <a:r>
              <a:rPr lang="en-US" altLang="ko-KR" sz="1100" dirty="0"/>
              <a:t>,</a:t>
            </a:r>
            <a:r>
              <a:rPr lang="ko-KR" altLang="en-US" sz="1100" dirty="0"/>
              <a:t> 파일의 크기에서 </a:t>
            </a:r>
            <a:r>
              <a:rPr lang="en-US" altLang="ko-KR" sz="1100" dirty="0" err="1"/>
              <a:t>buf</a:t>
            </a:r>
            <a:r>
              <a:rPr lang="ko-KR" altLang="en-US" sz="1100" dirty="0"/>
              <a:t>의 크기를 빼는 식으로 남아있는 데이터가 얼마나 있는지 확인할 수 있습니다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만약 남아있는 파일 데이터가 </a:t>
            </a:r>
            <a:r>
              <a:rPr lang="en-US" altLang="ko-KR" sz="1100" dirty="0" err="1"/>
              <a:t>buf</a:t>
            </a:r>
            <a:r>
              <a:rPr lang="ko-KR" altLang="en-US" sz="1100" dirty="0"/>
              <a:t>의 크기보다 작다면 모두 전달</a:t>
            </a:r>
            <a:r>
              <a:rPr lang="en-US" altLang="ko-KR" sz="1100" dirty="0"/>
              <a:t>/</a:t>
            </a:r>
            <a:r>
              <a:rPr lang="ko-KR" altLang="en-US" sz="1100" dirty="0"/>
              <a:t>복사했다는 의미 임으로 종료합니다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 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</a:t>
            </a:r>
            <a:endParaRPr lang="ko-KR" altLang="en-US" sz="11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D7CC8C2-F90F-45E5-ABB6-FE542A4E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17" y="3016811"/>
            <a:ext cx="2324100" cy="1809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D6A2B-E31E-4B42-8789-7131C4FA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01" y="3016811"/>
            <a:ext cx="2352675" cy="1809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3BA1C11-B429-421F-90F4-853E883AB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026" y="4120195"/>
            <a:ext cx="3543300" cy="14287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154D5B0-6B7E-43FA-A32D-0932A9ED0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389" y="4040148"/>
            <a:ext cx="3507169" cy="1572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026A98-07EA-4B35-9B5C-EF693F15EBD8}"/>
              </a:ext>
            </a:extLst>
          </p:cNvPr>
          <p:cNvSpPr txBox="1"/>
          <p:nvPr/>
        </p:nvSpPr>
        <p:spPr>
          <a:xfrm>
            <a:off x="10148352" y="3174892"/>
            <a:ext cx="171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파일 복사 중 파일 </a:t>
            </a:r>
            <a:r>
              <a:rPr lang="en-US" altLang="ko-KR" sz="1100" dirty="0"/>
              <a:t>open()</a:t>
            </a:r>
            <a:r>
              <a:rPr lang="ko-KR" altLang="en-US" sz="1100" dirty="0"/>
              <a:t>에서 오류 발생시 해당 파일은 복사를 생략합니다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2798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1405</Words>
  <Application>Microsoft Office PowerPoint</Application>
  <PresentationFormat>와이드스크린</PresentationFormat>
  <Paragraphs>248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NanumGothic</vt:lpstr>
      <vt:lpstr>맑은 고딕</vt:lpstr>
      <vt:lpstr>Arial</vt:lpstr>
      <vt:lpstr>Wingdings</vt:lpstr>
      <vt:lpstr>Office 테마</vt:lpstr>
      <vt:lpstr>유닉스 프로그래밍 (2분반)  #프로젝트 2</vt:lpstr>
      <vt:lpstr>목차</vt:lpstr>
      <vt:lpstr>1. 주제 설명</vt:lpstr>
      <vt:lpstr>2. 시스템 설계도</vt:lpstr>
      <vt:lpstr>2. 시스템 설계도</vt:lpstr>
      <vt:lpstr>2. 시스템 설계도</vt:lpstr>
      <vt:lpstr>2. 시스템 설계도</vt:lpstr>
      <vt:lpstr>2. 시스템 설계도</vt:lpstr>
      <vt:lpstr>2. 시스템 설계도</vt:lpstr>
      <vt:lpstr>2. 시스템 설계도</vt:lpstr>
      <vt:lpstr>2. 시스템 설계도</vt:lpstr>
      <vt:lpstr>2. 시스템 설계도</vt:lpstr>
      <vt:lpstr>2. 시스템 설계도</vt:lpstr>
      <vt:lpstr>3. 사용된 기술</vt:lpstr>
      <vt:lpstr>4. 사용 매뉴얼 및 사용 예</vt:lpstr>
      <vt:lpstr>4. 사용 매뉴얼 및 사용 예</vt:lpstr>
      <vt:lpstr>긴 보고서 봐주셔서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유닉스 프로그래밍 (2분반)  #프로젝트 2</dc:title>
  <dc:creator>이현성</dc:creator>
  <cp:lastModifiedBy>이현성</cp:lastModifiedBy>
  <cp:revision>7</cp:revision>
  <dcterms:created xsi:type="dcterms:W3CDTF">2021-12-17T22:15:25Z</dcterms:created>
  <dcterms:modified xsi:type="dcterms:W3CDTF">2021-12-19T14:19:32Z</dcterms:modified>
</cp:coreProperties>
</file>