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2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F2A34-DB5A-4154-B859-65459DDBE878}" type="datetimeFigureOut">
              <a:rPr lang="ko-KR" altLang="en-US" smtClean="0"/>
              <a:pPr/>
              <a:t>2015-02-28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727B21-BAC0-4A81-9D7E-4CCE0A2FDF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racle.com/technetwork/java/javaee/downloads/java-ee-sdk-6u3-downloads-439814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640" y="1751262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Java </a:t>
            </a:r>
            <a:r>
              <a:rPr lang="ko-KR" altLang="en-US" sz="3600" b="1" dirty="0" smtClean="0"/>
              <a:t>개요 및 개발 환경 구축</a:t>
            </a:r>
            <a:endParaRPr lang="ko-KR" altLang="en-US" sz="3600" b="1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en-US" altLang="ko-KR" sz="2800" b="1" dirty="0" smtClean="0"/>
              <a:t>Java </a:t>
            </a:r>
            <a:r>
              <a:rPr lang="ko-KR" altLang="en-US" sz="2800" b="1" dirty="0"/>
              <a:t>소개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en-US" altLang="ko-KR" sz="2800" b="1" dirty="0" smtClean="0"/>
              <a:t>Java </a:t>
            </a:r>
            <a:r>
              <a:rPr lang="ko-KR" altLang="en-US" sz="2800" b="1" dirty="0"/>
              <a:t>개발환경구축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ko-KR" altLang="en-US" sz="2800" b="1" dirty="0" smtClean="0"/>
              <a:t>객체지향 언어와 절차중심 언어의 차이</a:t>
            </a:r>
            <a:endParaRPr lang="ko-KR" altLang="en-US" sz="2800" b="1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0872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000" dirty="0" smtClean="0"/>
              <a:t> http</a:t>
            </a:r>
            <a:r>
              <a:rPr lang="en-US" altLang="ko-KR" sz="2000" dirty="0"/>
              <a:t>://www.eclipse.org/downloads/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94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Java </a:t>
            </a:r>
            <a:r>
              <a:rPr lang="ko-KR" altLang="en-US" sz="2400" b="1" dirty="0" smtClean="0"/>
              <a:t>개발환경 구축 </a:t>
            </a:r>
            <a:r>
              <a:rPr lang="en-US" altLang="ko-KR" sz="2400" b="1" dirty="0" smtClean="0"/>
              <a:t>- Eclipse </a:t>
            </a:r>
            <a:r>
              <a:rPr lang="ko-KR" altLang="en-US" sz="2400" b="1" dirty="0"/>
              <a:t>설치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eclip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7704856" cy="50587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68" y="4077072"/>
            <a:ext cx="720080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78488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400" dirty="0" smtClean="0"/>
              <a:t> 절차지향언어</a:t>
            </a:r>
            <a:endParaRPr lang="ko-KR" altLang="en-US" sz="2400" dirty="0"/>
          </a:p>
          <a:p>
            <a:pPr marL="1778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/>
              <a:t>Building block(</a:t>
            </a:r>
            <a:r>
              <a:rPr lang="ko-KR" altLang="en-US" sz="2000" dirty="0"/>
              <a:t>구성단위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 → function</a:t>
            </a:r>
            <a:endParaRPr lang="en-US" altLang="ko-KR" sz="2000" dirty="0"/>
          </a:p>
          <a:p>
            <a:pPr marL="1778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/>
              <a:t>data </a:t>
            </a:r>
            <a:r>
              <a:rPr lang="ko-KR" altLang="en-US" sz="2000" dirty="0" smtClean="0"/>
              <a:t>중심이 아닌 기능</a:t>
            </a:r>
            <a:r>
              <a:rPr lang="en-US" altLang="ko-KR" sz="2000" dirty="0"/>
              <a:t>(</a:t>
            </a:r>
            <a:r>
              <a:rPr lang="ko-KR" altLang="en-US" sz="2000" dirty="0"/>
              <a:t>흐름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중심의 개발 방식</a:t>
            </a:r>
            <a:endParaRPr lang="ko-KR" altLang="en-US" sz="2000" dirty="0"/>
          </a:p>
          <a:p>
            <a:pPr marL="1778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/>
              <a:t>data</a:t>
            </a:r>
            <a:r>
              <a:rPr lang="ko-KR" altLang="en-US" sz="2000" dirty="0" smtClean="0"/>
              <a:t>는 모든 기능들이 공유하는 성격의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로 쓰임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객체지향 언어와 절차중심 언어의 차이</a:t>
            </a:r>
            <a:r>
              <a:rPr lang="en-US" altLang="ko-KR" sz="2800" b="1" dirty="0"/>
              <a:t>(1/2)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75656" y="3789040"/>
            <a:ext cx="1944216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main()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func1()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func2()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2924944"/>
            <a:ext cx="194421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950525"/>
            <a:ext cx="85689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400" dirty="0" smtClean="0"/>
              <a:t> 객체지향언어</a:t>
            </a:r>
            <a:endParaRPr lang="ko-KR" altLang="en-US" sz="2400" dirty="0"/>
          </a:p>
          <a:p>
            <a:pPr>
              <a:buFont typeface="Wingdings" pitchFamily="2" charset="2"/>
              <a:buChar char="l"/>
            </a:pPr>
            <a:r>
              <a:rPr lang="en-US" altLang="ko-KR" sz="2000" dirty="0"/>
              <a:t>Building block (</a:t>
            </a:r>
            <a:r>
              <a:rPr lang="ko-KR" altLang="en-US" sz="2000" dirty="0"/>
              <a:t>구성단위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→ Object</a:t>
            </a:r>
            <a:endParaRPr lang="en-US" altLang="ko-KR" sz="2000" dirty="0"/>
          </a:p>
          <a:p>
            <a:pPr marL="444500">
              <a:buFont typeface="Wingdings" pitchFamily="2" charset="2"/>
              <a:buChar char="§"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객체끼리 서로 메시지를 주고받으며 서로 협업하는 방식</a:t>
            </a:r>
            <a:endParaRPr lang="ko-KR" altLang="en-US" sz="2000" dirty="0"/>
          </a:p>
          <a:p>
            <a:pPr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/>
              <a:t>data</a:t>
            </a:r>
            <a:r>
              <a:rPr lang="ko-KR" altLang="en-US" sz="2000" dirty="0" smtClean="0"/>
              <a:t>를 중심으로 연관 있는 기능들을 한 단위로 만들어 개발하는 방식</a:t>
            </a:r>
            <a:endParaRPr lang="ko-KR" altLang="en-US" sz="2000" dirty="0"/>
          </a:p>
          <a:p>
            <a:pPr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/>
              <a:t>data</a:t>
            </a:r>
            <a:r>
              <a:rPr lang="ko-KR" altLang="en-US" sz="2000" dirty="0" smtClean="0"/>
              <a:t>는 모든 기능들이 공유하는 성격의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가 아닌 특정 객체의 고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유한 성격을 나타내는 용도로 쓰임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객체지향 언어와 절차중심 언어의 차이</a:t>
            </a:r>
            <a:r>
              <a:rPr lang="en-US" altLang="ko-KR" sz="2800" b="1" dirty="0" smtClean="0"/>
              <a:t>(2/2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563888" y="3140968"/>
            <a:ext cx="194421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data2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3717032"/>
            <a:ext cx="194421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method2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7624" y="4869160"/>
            <a:ext cx="194421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data1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624" y="5517232"/>
            <a:ext cx="194421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method1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12160" y="4869160"/>
            <a:ext cx="194421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data3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12160" y="5517232"/>
            <a:ext cx="194421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method3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endCxn id="12" idx="0"/>
          </p:cNvCxnSpPr>
          <p:nvPr/>
        </p:nvCxnSpPr>
        <p:spPr>
          <a:xfrm flipH="1">
            <a:off x="2159732" y="3717032"/>
            <a:ext cx="1404156" cy="115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4" idx="0"/>
          </p:cNvCxnSpPr>
          <p:nvPr/>
        </p:nvCxnSpPr>
        <p:spPr>
          <a:xfrm>
            <a:off x="5508104" y="3717032"/>
            <a:ext cx="1476164" cy="115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131840" y="5517232"/>
            <a:ext cx="2880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640" y="1751262"/>
            <a:ext cx="712879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/>
              <a:t>클래스와 객체</a:t>
            </a:r>
            <a:endParaRPr lang="en-US" altLang="ko-KR" sz="3600" b="1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ko-KR" altLang="en-US" sz="2800" b="1" dirty="0" smtClean="0"/>
              <a:t>클래스와 객체</a:t>
            </a:r>
            <a:endParaRPr lang="ko-KR" altLang="en-US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- </a:t>
            </a:r>
            <a:r>
              <a:rPr lang="ko-KR" altLang="en-US" sz="2800" b="1" dirty="0" smtClean="0"/>
              <a:t>클래스작성법</a:t>
            </a:r>
            <a:endParaRPr lang="ko-KR" altLang="en-US" sz="2800" b="1" dirty="0"/>
          </a:p>
          <a:p>
            <a:r>
              <a:rPr lang="en-US" altLang="ko-KR" sz="2800" dirty="0" smtClean="0"/>
              <a:t>- </a:t>
            </a:r>
            <a:r>
              <a:rPr lang="en-US" altLang="ko-KR" sz="2800" b="1" dirty="0"/>
              <a:t>JVM</a:t>
            </a:r>
            <a:r>
              <a:rPr lang="ko-KR" altLang="en-US" sz="2800" b="1" dirty="0" smtClean="0"/>
              <a:t>의 구조</a:t>
            </a:r>
            <a:endParaRPr lang="ko-KR" altLang="en-US" sz="28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 smtClean="0"/>
              <a:t> 객체</a:t>
            </a:r>
            <a:r>
              <a:rPr lang="en-US" altLang="ko-KR" sz="2400" dirty="0"/>
              <a:t>(Object) :</a:t>
            </a:r>
          </a:p>
          <a:p>
            <a:pPr marL="266700">
              <a:buFont typeface="Wingdings" pitchFamily="2" charset="2"/>
              <a:buChar char="l"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OOP</a:t>
            </a:r>
            <a:r>
              <a:rPr lang="ko-KR" altLang="en-US" sz="2000" dirty="0" smtClean="0"/>
              <a:t>에서 실세계</a:t>
            </a:r>
            <a:r>
              <a:rPr lang="en-US" altLang="ko-KR" sz="2000" dirty="0"/>
              <a:t>(real world)</a:t>
            </a:r>
            <a:r>
              <a:rPr lang="ko-KR" altLang="en-US" sz="2000" dirty="0" smtClean="0"/>
              <a:t>에 존재하는 유</a:t>
            </a:r>
            <a:r>
              <a:rPr lang="en-US" altLang="ko-KR" sz="2000" dirty="0"/>
              <a:t>/</a:t>
            </a:r>
            <a:r>
              <a:rPr lang="ko-KR" altLang="en-US" sz="2000" dirty="0" smtClean="0"/>
              <a:t>무형의 모든 것  </a:t>
            </a:r>
            <a:endParaRPr lang="en-US" altLang="ko-KR" sz="2000" dirty="0" smtClean="0"/>
          </a:p>
          <a:p>
            <a:pPr marL="266700"/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을 나타낸 것</a:t>
            </a:r>
            <a:endParaRPr lang="ko-KR" altLang="en-US" sz="2000" dirty="0"/>
          </a:p>
          <a:p>
            <a:pPr marL="266700">
              <a:buFont typeface="Wingdings" pitchFamily="2" charset="2"/>
              <a:buChar char="l"/>
            </a:pPr>
            <a:r>
              <a:rPr lang="en-US" altLang="ko-KR" sz="2000" dirty="0" smtClean="0"/>
              <a:t>   OOP</a:t>
            </a:r>
            <a:r>
              <a:rPr lang="ko-KR" altLang="en-US" sz="2000" dirty="0" smtClean="0"/>
              <a:t>의 구성 단위</a:t>
            </a:r>
            <a:endParaRPr lang="ko-KR" altLang="en-US" sz="2000" dirty="0"/>
          </a:p>
          <a:p>
            <a:pPr marL="2667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속성과 행위로 이루어짐</a:t>
            </a:r>
            <a:endParaRPr lang="ko-KR" altLang="en-US" sz="2000" dirty="0"/>
          </a:p>
          <a:p>
            <a:pPr marL="622300">
              <a:buFont typeface="Wingdings" pitchFamily="2" charset="2"/>
              <a:buChar char="§"/>
            </a:pPr>
            <a:r>
              <a:rPr lang="en-US" altLang="ko-KR" sz="2000" dirty="0"/>
              <a:t>Attribute : Object</a:t>
            </a:r>
            <a:r>
              <a:rPr lang="ko-KR" altLang="en-US" sz="2000" dirty="0" smtClean="0"/>
              <a:t>의 고유한 데이터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특징</a:t>
            </a:r>
            <a:endParaRPr lang="ko-KR" altLang="en-US" sz="2000" dirty="0"/>
          </a:p>
          <a:p>
            <a:pPr marL="622300">
              <a:buFont typeface="Wingdings" pitchFamily="2" charset="2"/>
              <a:buChar char="§"/>
            </a:pPr>
            <a:r>
              <a:rPr lang="ko-KR" altLang="en-US" sz="2000" dirty="0"/>
              <a:t></a:t>
            </a:r>
            <a:r>
              <a:rPr lang="en-US" altLang="ko-KR" sz="2000" dirty="0"/>
              <a:t>Behavior : Object</a:t>
            </a:r>
            <a:r>
              <a:rPr lang="ko-KR" altLang="en-US" sz="2000" dirty="0" smtClean="0"/>
              <a:t>의 고유한 동작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  <a:p>
            <a:pPr marL="2667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식별 가능한 대상</a:t>
            </a:r>
            <a:endParaRPr lang="ko-KR" altLang="en-US" sz="2000" dirty="0"/>
          </a:p>
          <a:p>
            <a:pPr marL="266700">
              <a:buFont typeface="Wingdings" pitchFamily="2" charset="2"/>
              <a:buChar char="l"/>
            </a:pPr>
            <a:r>
              <a:rPr lang="en-US" altLang="ko-KR" sz="2000" dirty="0"/>
              <a:t>Runtime</a:t>
            </a:r>
            <a:r>
              <a:rPr lang="ko-KR" altLang="en-US" sz="2000" dirty="0" smtClean="0"/>
              <a:t>에 존재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클래스와 객체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객체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78488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 smtClean="0"/>
              <a:t>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(Class</a:t>
            </a:r>
            <a:r>
              <a:rPr lang="en-US" altLang="ko-KR" sz="2400" dirty="0" smtClean="0"/>
              <a:t>) :</a:t>
            </a:r>
            <a:endParaRPr lang="en-US" altLang="ko-KR" sz="2400" dirty="0"/>
          </a:p>
          <a:p>
            <a:pPr marL="3556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/>
              <a:t>Object</a:t>
            </a:r>
            <a:r>
              <a:rPr lang="ko-KR" altLang="en-US" sz="2000" dirty="0" smtClean="0"/>
              <a:t>를 생성하기 위한 방법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청사진</a:t>
            </a:r>
            <a:endParaRPr lang="ko-KR" altLang="en-US" sz="2000" dirty="0"/>
          </a:p>
          <a:p>
            <a:pPr marL="3556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동일한 속성의 집합과 같은 기능을 묶어 </a:t>
            </a:r>
            <a:r>
              <a:rPr lang="ko-KR" altLang="en-US" sz="2000" dirty="0" err="1" smtClean="0"/>
              <a:t>놓은것</a:t>
            </a:r>
            <a:endParaRPr lang="ko-KR" altLang="en-US" sz="2000" dirty="0"/>
          </a:p>
          <a:p>
            <a:pPr marL="3556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변수와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이루어짐</a:t>
            </a:r>
            <a:endParaRPr lang="ko-KR" altLang="en-US" sz="2000" dirty="0"/>
          </a:p>
          <a:p>
            <a:pPr marL="723900">
              <a:buFont typeface="Wingdings" pitchFamily="2" charset="2"/>
              <a:buChar char="§"/>
            </a:pPr>
            <a:r>
              <a:rPr lang="ko-KR" altLang="en-US" sz="2000" dirty="0"/>
              <a:t></a:t>
            </a:r>
            <a:r>
              <a:rPr lang="ko-KR" altLang="en-US" sz="2000" dirty="0" smtClean="0"/>
              <a:t>변수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객체의 고유한 속성을 나타냄</a:t>
            </a:r>
            <a:endParaRPr lang="ko-KR" altLang="en-US" sz="2000" dirty="0"/>
          </a:p>
          <a:p>
            <a:pPr marL="723900">
              <a:buFont typeface="Wingdings" pitchFamily="2" charset="2"/>
              <a:buChar char="§"/>
            </a:pPr>
            <a:r>
              <a:rPr lang="ko-KR" altLang="en-US" sz="2000" dirty="0"/>
              <a:t>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 </a:t>
            </a:r>
            <a:r>
              <a:rPr lang="ko-KR" altLang="en-US" sz="2000" dirty="0" smtClean="0"/>
              <a:t>객체의 기능을 나타냄</a:t>
            </a:r>
            <a:endParaRPr lang="ko-KR" altLang="en-US" sz="2000" dirty="0"/>
          </a:p>
          <a:p>
            <a:pPr marL="3556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한번 작성하면 다수의 객체를 생성 할 수 있음</a:t>
            </a:r>
            <a:endParaRPr lang="ko-KR" altLang="en-US" sz="2000" dirty="0"/>
          </a:p>
          <a:p>
            <a:pPr marL="3556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물리적으로 파일로 존재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클래스와 객체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클래스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4005064"/>
          <a:ext cx="7128792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 생산 라인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</a:t>
                      </a:r>
                      <a:endParaRPr lang="ko-KR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건물 설계도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건물</a:t>
                      </a:r>
                      <a:endParaRPr lang="ko-KR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붕어빵 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붕어빵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81369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Instantiation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클래스로부터 객체를 생성</a:t>
            </a:r>
            <a:endParaRPr lang="ko-KR" altLang="en-US" sz="2400" dirty="0"/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/>
              <a:t> 객체 생성과정으로 만들어진 대상을 </a:t>
            </a:r>
            <a:r>
              <a:rPr lang="en-US" altLang="ko-KR" sz="2000" dirty="0" smtClean="0"/>
              <a:t>Instance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인스턴스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라고 부름</a:t>
            </a:r>
            <a:endParaRPr lang="ko-KR" altLang="en-US" sz="2000" dirty="0"/>
          </a:p>
          <a:p>
            <a:pPr marL="266700">
              <a:buFont typeface="Wingdings" pitchFamily="2" charset="2"/>
              <a:buChar char="l"/>
            </a:pPr>
            <a:r>
              <a:rPr lang="ko-KR" altLang="en-US" sz="2000" dirty="0" smtClean="0"/>
              <a:t> 보통 </a:t>
            </a:r>
            <a:r>
              <a:rPr lang="en-US" altLang="ko-KR" sz="2000" dirty="0" smtClean="0"/>
              <a:t>Object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Instance</a:t>
            </a:r>
            <a:r>
              <a:rPr lang="ko-KR" altLang="en-US" sz="2000" dirty="0" smtClean="0"/>
              <a:t>는 같은 의미로 사용</a:t>
            </a:r>
            <a:endParaRPr lang="ko-KR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 smtClean="0"/>
              <a:t> 하나의 클래스로부터 다수의 객체 생성 가능</a:t>
            </a:r>
            <a:endParaRPr lang="ko-KR" altLang="en-US" sz="2400" dirty="0"/>
          </a:p>
          <a:p>
            <a:pPr>
              <a:buFont typeface="Wingdings" pitchFamily="2" charset="2"/>
              <a:buChar char="Ø"/>
            </a:pPr>
            <a:r>
              <a:rPr lang="ko-KR" altLang="en-US" sz="2400" dirty="0" smtClean="0"/>
              <a:t> 같은 클래스로부터 생성된 모든 객체는 같은 기능과 </a:t>
            </a:r>
            <a:r>
              <a:rPr lang="ko-KR" altLang="en-US" sz="2400" dirty="0" err="1" smtClean="0"/>
              <a:t>같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은 속성의 집합을 지니게 됨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클래스와 객체 </a:t>
            </a:r>
            <a:r>
              <a:rPr lang="en-US" altLang="ko-KR" sz="2800" b="1" dirty="0" smtClean="0"/>
              <a:t>- Instantiation(1/2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클래스와 객체 </a:t>
            </a:r>
            <a:r>
              <a:rPr lang="en-US" altLang="ko-KR" sz="2800" b="1" dirty="0" smtClean="0"/>
              <a:t>- Instantiation(2/2)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563888" y="1412776"/>
            <a:ext cx="1944216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63888" y="2060848"/>
            <a:ext cx="1944216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age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4221088"/>
            <a:ext cx="1944216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smtClean="0">
                <a:solidFill>
                  <a:schemeClr val="tx1"/>
                </a:solidFill>
              </a:rPr>
              <a:t>p1:Person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63688" y="4869160"/>
            <a:ext cx="1944216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홍길동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18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92080" y="4221088"/>
            <a:ext cx="1944216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u="sng" dirty="0" smtClean="0">
                <a:solidFill>
                  <a:schemeClr val="tx1"/>
                </a:solidFill>
              </a:rPr>
              <a:t>p2:Person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4869160"/>
            <a:ext cx="1944216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닥터진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30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59632" y="3789040"/>
            <a:ext cx="6480720" cy="23042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91680" y="1844824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581128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8" idx="2"/>
            <a:endCxn id="16" idx="0"/>
          </p:cNvCxnSpPr>
          <p:nvPr/>
        </p:nvCxnSpPr>
        <p:spPr>
          <a:xfrm flipH="1">
            <a:off x="2735796" y="2924944"/>
            <a:ext cx="180020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2"/>
            <a:endCxn id="20" idx="0"/>
          </p:cNvCxnSpPr>
          <p:nvPr/>
        </p:nvCxnSpPr>
        <p:spPr>
          <a:xfrm>
            <a:off x="4535996" y="2924944"/>
            <a:ext cx="172819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 작성법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소스 파일 레이아웃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클래스작성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228094"/>
            <a:ext cx="5976664" cy="5009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 작성법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클래스 구성요소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클래스작성법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7796727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92922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/>
              <a:t>1. Platform Independent</a:t>
            </a:r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/>
              <a:t>Class File format(JVM spec</a:t>
            </a:r>
            <a:r>
              <a:rPr lang="ko-KR" altLang="en-US" sz="2000" dirty="0" smtClean="0"/>
              <a:t>에 정의되어 있음</a:t>
            </a:r>
            <a:r>
              <a:rPr lang="en-US" altLang="ko-KR" sz="2000" dirty="0"/>
              <a:t>)</a:t>
            </a:r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/>
              <a:t></a:t>
            </a:r>
            <a:r>
              <a:rPr lang="en-US" altLang="ko-KR" sz="2000" dirty="0" smtClean="0"/>
              <a:t>Java Virtual Machine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94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Java </a:t>
            </a:r>
            <a:r>
              <a:rPr lang="ko-KR" altLang="en-US" sz="2800" b="1" dirty="0"/>
              <a:t>소개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특징</a:t>
            </a:r>
            <a:r>
              <a:rPr lang="en-US" altLang="ko-KR" sz="2800" b="1" dirty="0"/>
              <a:t>(1/2)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91880" y="2852936"/>
            <a:ext cx="1800200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XXX.class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1547664" y="4005064"/>
            <a:ext cx="1800200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XXX.class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5436096" y="4005064"/>
            <a:ext cx="1800200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XXX.class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1547664" y="4678536"/>
            <a:ext cx="1800200" cy="4320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JRE(JVM)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87624" y="5135984"/>
            <a:ext cx="2520280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Unix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50656" y="5131792"/>
            <a:ext cx="2520280" cy="108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Windows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6388" y="5131792"/>
            <a:ext cx="1368152" cy="2880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98728" y="4953868"/>
            <a:ext cx="1296144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36096" y="4678536"/>
            <a:ext cx="1800200" cy="4320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JRE(JVM)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9" idx="2"/>
            <a:endCxn id="11" idx="0"/>
          </p:cNvCxnSpPr>
          <p:nvPr/>
        </p:nvCxnSpPr>
        <p:spPr>
          <a:xfrm flipH="1">
            <a:off x="2447764" y="3501008"/>
            <a:ext cx="194421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2"/>
            <a:endCxn id="12" idx="0"/>
          </p:cNvCxnSpPr>
          <p:nvPr/>
        </p:nvCxnSpPr>
        <p:spPr>
          <a:xfrm>
            <a:off x="4391980" y="3501008"/>
            <a:ext cx="194421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8136904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[</a:t>
            </a:r>
            <a:r>
              <a:rPr lang="ko-KR" altLang="en-US" sz="2400" dirty="0" err="1"/>
              <a:t>접근지정자</a:t>
            </a:r>
            <a:r>
              <a:rPr lang="en-US" altLang="ko-KR" sz="2400" dirty="0" smtClean="0"/>
              <a:t>][</a:t>
            </a:r>
            <a:r>
              <a:rPr lang="ko-KR" altLang="en-US" sz="2400" dirty="0" err="1" smtClean="0"/>
              <a:t>활용지정자</a:t>
            </a:r>
            <a:r>
              <a:rPr lang="en-US" altLang="ko-KR" sz="2400" dirty="0"/>
              <a:t>]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클래스이름</a:t>
            </a:r>
            <a:endParaRPr lang="ko-KR" altLang="en-US" sz="2400" b="1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[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클래스이름</a:t>
            </a:r>
            <a:r>
              <a:rPr lang="en-US" altLang="ko-KR" sz="2400" b="1" dirty="0"/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[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인터페이스이름</a:t>
            </a:r>
            <a:r>
              <a:rPr lang="en-US" altLang="ko-KR" sz="2400" b="1" dirty="0"/>
              <a:t>1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인터페이스이름</a:t>
            </a:r>
            <a:r>
              <a:rPr lang="en-US" altLang="ko-KR" sz="2400" b="1" dirty="0"/>
              <a:t>2,…]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클래스구성요소선언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클래스 작성법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클래스 선언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683568" y="4581128"/>
            <a:ext cx="7848872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solidFill>
                  <a:schemeClr val="tx1"/>
                </a:solidFill>
              </a:rPr>
              <a:t>접근지정자</a:t>
            </a:r>
            <a:r>
              <a:rPr lang="en-US" altLang="ko-KR" sz="2000" dirty="0">
                <a:solidFill>
                  <a:schemeClr val="tx1"/>
                </a:solidFill>
              </a:rPr>
              <a:t>: (default),public</a:t>
            </a:r>
          </a:p>
          <a:p>
            <a:r>
              <a:rPr lang="ko-KR" altLang="en-US" sz="2000" dirty="0" err="1" smtClean="0">
                <a:solidFill>
                  <a:schemeClr val="tx1"/>
                </a:solidFill>
              </a:rPr>
              <a:t>활용지정자</a:t>
            </a:r>
            <a:r>
              <a:rPr lang="en-US" altLang="ko-KR" sz="2000" dirty="0">
                <a:solidFill>
                  <a:schemeClr val="tx1"/>
                </a:solidFill>
              </a:rPr>
              <a:t>: final(</a:t>
            </a:r>
            <a:r>
              <a:rPr lang="ko-KR" altLang="en-US" sz="2000" dirty="0">
                <a:solidFill>
                  <a:schemeClr val="tx1"/>
                </a:solidFill>
              </a:rPr>
              <a:t>상속금지</a:t>
            </a:r>
            <a:r>
              <a:rPr lang="en-US" altLang="ko-KR" sz="2000" dirty="0">
                <a:solidFill>
                  <a:schemeClr val="tx1"/>
                </a:solidFill>
              </a:rPr>
              <a:t>), abstract(</a:t>
            </a:r>
            <a:r>
              <a:rPr lang="ko-KR" altLang="en-US" sz="2000" dirty="0">
                <a:solidFill>
                  <a:schemeClr val="tx1"/>
                </a:solidFill>
              </a:rPr>
              <a:t>추상클래스</a:t>
            </a:r>
            <a:r>
              <a:rPr lang="en-US" altLang="ko-KR" sz="2000" dirty="0">
                <a:solidFill>
                  <a:schemeClr val="tx1"/>
                </a:solidFill>
              </a:rPr>
              <a:t>) , static(nested class</a:t>
            </a:r>
            <a:r>
              <a:rPr lang="ko-KR" altLang="en-US" sz="2000" dirty="0" smtClean="0">
                <a:solidFill>
                  <a:schemeClr val="tx1"/>
                </a:solidFill>
              </a:rPr>
              <a:t>의 경우에만 명시 가능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/>
              <a:t>Class Loader</a:t>
            </a:r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하드디스크에 저장되어 있는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파일을 메모리로 적재하는 역</a:t>
            </a:r>
            <a:endParaRPr lang="en-US" altLang="ko-KR" sz="2000" dirty="0" smtClean="0"/>
          </a:p>
          <a:p>
            <a:pPr marL="266700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할을 담당</a:t>
            </a:r>
            <a:endParaRPr lang="ko-KR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/>
              <a:t></a:t>
            </a:r>
            <a:r>
              <a:rPr lang="en-US" altLang="ko-KR" sz="2400" dirty="0" err="1"/>
              <a:t>BytecodeVerifier</a:t>
            </a:r>
            <a:endParaRPr lang="en-US" altLang="ko-KR" sz="2400" dirty="0"/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적재된 </a:t>
            </a:r>
            <a:r>
              <a:rPr lang="en-US" altLang="ko-KR" sz="2000" dirty="0" err="1" smtClean="0"/>
              <a:t>bytecode</a:t>
            </a:r>
            <a:r>
              <a:rPr lang="ko-KR" altLang="en-US" sz="2000" dirty="0" smtClean="0"/>
              <a:t>를 검사하는 역할을 담당</a:t>
            </a:r>
            <a:endParaRPr lang="ko-KR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/>
              <a:t>Interpreter</a:t>
            </a:r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 err="1"/>
              <a:t>bytecode</a:t>
            </a:r>
            <a:r>
              <a:rPr lang="ko-KR" altLang="en-US" sz="2000" dirty="0" smtClean="0"/>
              <a:t>를 해석하는 역할을 담당</a:t>
            </a:r>
            <a:endParaRPr lang="ko-KR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/>
              <a:t>Just in time Compiler(JIT code Generator)</a:t>
            </a:r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 err="1" smtClean="0"/>
              <a:t>bytecode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중 일부를 </a:t>
            </a:r>
            <a:r>
              <a:rPr lang="en-US" altLang="ko-KR" sz="2000" dirty="0" smtClean="0"/>
              <a:t>native </a:t>
            </a:r>
            <a:r>
              <a:rPr lang="en-US" altLang="ko-KR" sz="2000" dirty="0"/>
              <a:t>code</a:t>
            </a:r>
            <a:r>
              <a:rPr lang="ko-KR" altLang="en-US" sz="2000" dirty="0" smtClean="0"/>
              <a:t>로 컴파일 하는 역할을 담당</a:t>
            </a:r>
            <a:endParaRPr lang="ko-KR" altLang="en-US" sz="2000" dirty="0"/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/>
              <a:t>Java Hot Spot Compiler</a:t>
            </a:r>
            <a:r>
              <a:rPr lang="ko-KR" altLang="en-US" sz="2000" dirty="0" smtClean="0"/>
              <a:t>라고도 부름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JVM</a:t>
            </a:r>
            <a:r>
              <a:rPr lang="ko-KR" altLang="en-US" sz="2800" b="1" dirty="0" smtClean="0"/>
              <a:t>의 구조 </a:t>
            </a:r>
            <a:r>
              <a:rPr lang="en-US" altLang="ko-KR" sz="2800" b="1" dirty="0" smtClean="0"/>
              <a:t>- JVM</a:t>
            </a:r>
            <a:r>
              <a:rPr lang="ko-KR" altLang="en-US" sz="2800" b="1" dirty="0" smtClean="0"/>
              <a:t>의 주요 구성요소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81369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400" dirty="0" smtClean="0"/>
              <a:t> Method </a:t>
            </a:r>
            <a:r>
              <a:rPr lang="en-US" altLang="ko-KR" sz="2400" dirty="0"/>
              <a:t>Area(Class Area)</a:t>
            </a:r>
          </a:p>
          <a:p>
            <a:pPr marL="266700">
              <a:buFont typeface="Wingdings" pitchFamily="2" charset="2"/>
              <a:buChar char="l"/>
            </a:pPr>
            <a:r>
              <a:rPr lang="ko-KR" altLang="en-US" sz="2000" dirty="0" smtClean="0"/>
              <a:t> 클래스 내용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Bytdecode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가 적재되는 영역</a:t>
            </a:r>
            <a:endParaRPr lang="ko-KR" altLang="en-US" sz="2000" dirty="0"/>
          </a:p>
          <a:p>
            <a:pPr marL="266700">
              <a:buFont typeface="Wingdings" pitchFamily="2" charset="2"/>
              <a:buChar char="l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 및 상수가 적재되는 영역</a:t>
            </a:r>
            <a:endParaRPr lang="ko-KR" altLang="en-US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ko-KR" sz="2400" dirty="0" smtClean="0"/>
              <a:t>Heap </a:t>
            </a:r>
            <a:r>
              <a:rPr lang="en-US" altLang="ko-KR" sz="2400" dirty="0"/>
              <a:t>Area</a:t>
            </a:r>
          </a:p>
          <a:p>
            <a:pPr marL="266700">
              <a:buFont typeface="Wingdings" pitchFamily="2" charset="2"/>
              <a:buChar char="l"/>
            </a:pPr>
            <a:r>
              <a:rPr lang="ko-KR" altLang="en-US" sz="2000" dirty="0" smtClean="0"/>
              <a:t> 생성된 객체가 적재되는 영역</a:t>
            </a:r>
            <a:endParaRPr lang="ko-KR" altLang="en-US" sz="2000" dirty="0"/>
          </a:p>
          <a:p>
            <a:pPr>
              <a:buFont typeface="Wingdings" pitchFamily="2" charset="2"/>
              <a:buChar char="Ø"/>
            </a:pPr>
            <a:r>
              <a:rPr lang="en-US" altLang="ko-KR" sz="2400" dirty="0" smtClean="0"/>
              <a:t> Stack </a:t>
            </a:r>
            <a:r>
              <a:rPr lang="en-US" altLang="ko-KR" sz="2400" dirty="0"/>
              <a:t>Area</a:t>
            </a:r>
          </a:p>
          <a:p>
            <a:pPr marL="266700">
              <a:buFont typeface="Wingdings" pitchFamily="2" charset="2"/>
              <a:buChar char="l"/>
              <a:tabLst>
                <a:tab pos="266700" algn="l"/>
              </a:tabLst>
            </a:pP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실행 공간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Method Frame)</a:t>
            </a:r>
            <a:r>
              <a:rPr lang="ko-KR" altLang="en-US" sz="2000" dirty="0" smtClean="0"/>
              <a:t>이 적재되는 영역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JVM</a:t>
            </a:r>
            <a:r>
              <a:rPr lang="ko-KR" altLang="en-US" sz="2800" b="1" dirty="0" smtClean="0"/>
              <a:t>의 구조 </a:t>
            </a:r>
            <a:r>
              <a:rPr lang="en-US" altLang="ko-KR" sz="2800" b="1" dirty="0" smtClean="0"/>
              <a:t>- JVM</a:t>
            </a:r>
            <a:r>
              <a:rPr lang="ko-KR" altLang="en-US" sz="2800" b="1" dirty="0" smtClean="0"/>
              <a:t>의 메모리 구조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JVM구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861048"/>
            <a:ext cx="7049484" cy="1924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63880"/>
            <a:ext cx="78488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2</a:t>
            </a:r>
            <a:r>
              <a:rPr lang="en-US" altLang="ko-KR" sz="2400" dirty="0"/>
              <a:t>. OOP</a:t>
            </a:r>
          </a:p>
          <a:p>
            <a:pPr marL="635000" indent="-457200">
              <a:buFont typeface="Wingdings" pitchFamily="2" charset="2"/>
              <a:buChar char="l"/>
            </a:pPr>
            <a:r>
              <a:rPr lang="ko-KR" altLang="en-US" sz="2000" dirty="0" err="1" smtClean="0"/>
              <a:t>재사용성이</a:t>
            </a:r>
            <a:r>
              <a:rPr lang="ko-KR" altLang="en-US" sz="2000" dirty="0" smtClean="0"/>
              <a:t> 뛰어남</a:t>
            </a:r>
            <a:endParaRPr lang="ko-KR" altLang="en-US" sz="2000" dirty="0"/>
          </a:p>
          <a:p>
            <a:pPr marL="1778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유지보수 용이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3</a:t>
            </a:r>
            <a:r>
              <a:rPr lang="en-US" altLang="ko-KR" sz="2400" dirty="0"/>
              <a:t>. Simple &amp; Easy</a:t>
            </a:r>
          </a:p>
          <a:p>
            <a:pPr marL="635000" indent="-457200">
              <a:buFont typeface="Wingdings" pitchFamily="2" charset="2"/>
              <a:buChar char="l"/>
            </a:pPr>
            <a:r>
              <a:rPr lang="ko-KR" altLang="en-US" sz="2000" dirty="0" smtClean="0"/>
              <a:t>클래스 상속은 단일상속만 지원</a:t>
            </a:r>
            <a:endParaRPr lang="ko-KR" altLang="en-US" sz="2000" dirty="0"/>
          </a:p>
          <a:p>
            <a:pPr marL="177800"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포인터 지원하지 않음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직접적으로 메모리 접근을 못하게 함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4</a:t>
            </a:r>
            <a:r>
              <a:rPr lang="en-US" altLang="ko-KR" sz="2400" dirty="0"/>
              <a:t>. Garbage Collector</a:t>
            </a:r>
          </a:p>
          <a:p>
            <a:pPr marL="1778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/>
              <a:t>Heap </a:t>
            </a:r>
            <a:r>
              <a:rPr lang="ko-KR" altLang="en-US" sz="2000" dirty="0" smtClean="0"/>
              <a:t>메모리 영역의 객체들을 정리해줌</a:t>
            </a:r>
            <a:endParaRPr lang="ko-KR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5</a:t>
            </a:r>
            <a:r>
              <a:rPr lang="en-US" altLang="ko-KR" sz="2400" dirty="0"/>
              <a:t>. Database Independent(JDBC)</a:t>
            </a:r>
          </a:p>
          <a:p>
            <a:pPr marL="1778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/>
              <a:t>JDBC </a:t>
            </a:r>
            <a:r>
              <a:rPr lang="en-US" altLang="ko-KR" sz="2000" dirty="0" smtClean="0"/>
              <a:t>interface</a:t>
            </a:r>
            <a:r>
              <a:rPr lang="ko-KR" altLang="en-US" sz="2000" dirty="0" smtClean="0"/>
              <a:t>를 이용하면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독립적</a:t>
            </a:r>
            <a:endParaRPr lang="ko-KR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6</a:t>
            </a:r>
            <a:r>
              <a:rPr lang="en-US" altLang="ko-KR" sz="2400" dirty="0"/>
              <a:t>. Multi-Threading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94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Java </a:t>
            </a:r>
            <a:r>
              <a:rPr lang="ko-KR" altLang="en-US" sz="2800" b="1" dirty="0"/>
              <a:t>소개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특징</a:t>
            </a:r>
            <a:r>
              <a:rPr lang="en-US" altLang="ko-KR" sz="2800" b="1" dirty="0"/>
              <a:t>(2/2)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J2SE(Java </a:t>
            </a:r>
            <a:r>
              <a:rPr lang="en-US" altLang="ko-KR" sz="2400" dirty="0"/>
              <a:t>2 Platform Standard Edition)</a:t>
            </a:r>
          </a:p>
          <a:p>
            <a:pPr marL="1778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ko-KR" altLang="en-US" sz="2000" dirty="0" smtClean="0"/>
              <a:t>일반적인 범용 컴퓨터 </a:t>
            </a:r>
            <a:r>
              <a:rPr lang="ko-KR" altLang="en-US" sz="2000" dirty="0" err="1" smtClean="0"/>
              <a:t>홖경을</a:t>
            </a:r>
            <a:r>
              <a:rPr lang="ko-KR" altLang="en-US" sz="2000" dirty="0" smtClean="0"/>
              <a:t> 지원하는 플랫폼</a:t>
            </a:r>
            <a:endParaRPr lang="ko-KR" altLang="en-US" sz="2000" dirty="0"/>
          </a:p>
          <a:p>
            <a:pPr marL="177800">
              <a:buFont typeface="Wingdings" pitchFamily="2" charset="2"/>
              <a:buChar char="l"/>
            </a:pPr>
            <a:r>
              <a:rPr lang="en-US" altLang="ko-KR" sz="2000" dirty="0" smtClean="0"/>
              <a:t>JDBC </a:t>
            </a:r>
            <a:r>
              <a:rPr lang="en-US" altLang="ko-KR" sz="2000" dirty="0"/>
              <a:t>,RMI ,Applet , Application, </a:t>
            </a:r>
            <a:r>
              <a:rPr lang="en-US" altLang="ko-KR" sz="2000" dirty="0" smtClean="0"/>
              <a:t>…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J2EE(Java </a:t>
            </a:r>
            <a:r>
              <a:rPr lang="en-US" altLang="ko-KR" sz="2400" dirty="0"/>
              <a:t>2 Platform Enterprise Edition)</a:t>
            </a:r>
          </a:p>
          <a:p>
            <a:pPr marL="1778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/>
              <a:t></a:t>
            </a:r>
            <a:r>
              <a:rPr lang="en-US" altLang="ko-KR" sz="2000" dirty="0"/>
              <a:t>Enterprise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환경을 지원하는 플랫폼</a:t>
            </a:r>
            <a:endParaRPr lang="ko-KR" altLang="en-US" sz="2000" dirty="0"/>
          </a:p>
          <a:p>
            <a:pPr marL="177800">
              <a:buFont typeface="Wingdings" pitchFamily="2" charset="2"/>
              <a:buChar char="l"/>
            </a:pPr>
            <a:r>
              <a:rPr lang="en-US" altLang="ko-KR" sz="2000" dirty="0"/>
              <a:t></a:t>
            </a:r>
            <a:r>
              <a:rPr lang="en-US" altLang="ko-KR" sz="2000" dirty="0" err="1"/>
              <a:t>Servlet</a:t>
            </a:r>
            <a:r>
              <a:rPr lang="en-US" altLang="ko-KR" sz="2000" dirty="0"/>
              <a:t>/JSP ,EJB ,</a:t>
            </a:r>
            <a:r>
              <a:rPr lang="en-US" altLang="ko-KR" sz="2000" dirty="0" err="1" smtClean="0"/>
              <a:t>JavaMail</a:t>
            </a:r>
            <a:r>
              <a:rPr lang="en-US" altLang="ko-KR" sz="2000" dirty="0" smtClean="0"/>
              <a:t>, JTA </a:t>
            </a:r>
            <a:r>
              <a:rPr lang="en-US" altLang="ko-KR" sz="2000" dirty="0"/>
              <a:t>,JNDI, …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J2ME(Java </a:t>
            </a:r>
            <a:r>
              <a:rPr lang="en-US" altLang="ko-KR" sz="2400" dirty="0"/>
              <a:t>2 Platform Micro Edition)</a:t>
            </a:r>
          </a:p>
          <a:p>
            <a:pPr marL="444500" indent="-2667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/>
              <a:t>  일반적인 컴퓨팅 환경에 비해 자원 제약이 많은 핸드폰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PDA</a:t>
            </a:r>
            <a:r>
              <a:rPr lang="ko-KR" altLang="en-US" sz="2000" dirty="0" smtClean="0"/>
              <a:t>등의 소형 기기 환경을 지원하는 플랫폼</a:t>
            </a:r>
            <a:endParaRPr lang="ko-KR" altLang="en-US" sz="2000" dirty="0"/>
          </a:p>
          <a:p>
            <a:pPr marL="177800">
              <a:buFont typeface="Wingdings" pitchFamily="2" charset="2"/>
              <a:buChar char="l"/>
            </a:pPr>
            <a:r>
              <a:rPr lang="en-US" altLang="ko-KR" sz="2000" dirty="0"/>
              <a:t></a:t>
            </a:r>
            <a:r>
              <a:rPr lang="en-US" altLang="ko-KR" sz="2000" dirty="0" err="1"/>
              <a:t>MIDlet</a:t>
            </a:r>
            <a:r>
              <a:rPr lang="en-US" altLang="ko-KR" sz="2000" dirty="0" smtClean="0"/>
              <a:t>, Java </a:t>
            </a:r>
            <a:r>
              <a:rPr lang="en-US" altLang="ko-KR" sz="2000" dirty="0"/>
              <a:t>Card, </a:t>
            </a:r>
            <a:r>
              <a:rPr lang="en-US" altLang="ko-KR" sz="2000" dirty="0" smtClean="0"/>
              <a:t>…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94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Java </a:t>
            </a:r>
            <a:r>
              <a:rPr lang="ko-KR" altLang="en-US" sz="2800" b="1" dirty="0"/>
              <a:t>특징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플랫폼소개</a:t>
            </a:r>
            <a:r>
              <a:rPr lang="en-US" altLang="ko-KR" sz="2800" b="1" dirty="0"/>
              <a:t>(1/2)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16632"/>
            <a:ext cx="594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Java </a:t>
            </a:r>
            <a:r>
              <a:rPr lang="ko-KR" altLang="en-US" sz="2800" b="1" dirty="0"/>
              <a:t>특징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플랫폼소개</a:t>
            </a:r>
            <a:r>
              <a:rPr lang="en-US" altLang="ko-KR" sz="2800" b="1" dirty="0" smtClean="0"/>
              <a:t>(2/2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javaplatfo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126" y="1361791"/>
            <a:ext cx="7687748" cy="4515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 smtClean="0"/>
              <a:t> 다양한 소형기기의 시스템에 호환성 있는 언어를 만들려는 </a:t>
            </a:r>
            <a:r>
              <a:rPr lang="en-US" altLang="ko-KR" sz="2400" dirty="0" smtClean="0"/>
              <a:t>Green </a:t>
            </a:r>
            <a:r>
              <a:rPr lang="en-US" altLang="ko-KR" sz="2400" dirty="0"/>
              <a:t>Project</a:t>
            </a:r>
            <a:r>
              <a:rPr lang="ko-KR" altLang="en-US" sz="2400" dirty="0" smtClean="0"/>
              <a:t>로 시작</a:t>
            </a:r>
            <a:endParaRPr lang="ko-KR" alt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‘</a:t>
            </a:r>
            <a:r>
              <a:rPr lang="en-US" altLang="ko-KR" sz="2400" dirty="0"/>
              <a:t>95 SUN JAVA</a:t>
            </a:r>
            <a:r>
              <a:rPr lang="ko-KR" altLang="en-US" sz="2400" dirty="0"/>
              <a:t>공식발표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JDK </a:t>
            </a:r>
            <a:r>
              <a:rPr lang="en-US" altLang="ko-KR" sz="2400" dirty="0"/>
              <a:t>1.0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JDK </a:t>
            </a:r>
            <a:r>
              <a:rPr lang="en-US" altLang="ko-KR" sz="2400" dirty="0"/>
              <a:t>1.1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JDK </a:t>
            </a:r>
            <a:r>
              <a:rPr lang="en-US" altLang="ko-KR" sz="2400" dirty="0"/>
              <a:t>1.2 </a:t>
            </a:r>
            <a:r>
              <a:rPr lang="en-US" altLang="ko-KR" sz="2400" dirty="0" smtClean="0"/>
              <a:t>       J2SE</a:t>
            </a:r>
            <a:endParaRPr lang="en-US" altLang="ko-KR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JDK </a:t>
            </a:r>
            <a:r>
              <a:rPr lang="en-US" altLang="ko-KR" sz="2400" dirty="0"/>
              <a:t>1.3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JDK </a:t>
            </a:r>
            <a:r>
              <a:rPr lang="en-US" altLang="ko-KR" sz="2400" dirty="0"/>
              <a:t>1.4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JDK </a:t>
            </a:r>
            <a:r>
              <a:rPr lang="en-US" altLang="ko-KR" sz="2400" dirty="0"/>
              <a:t>1.5 </a:t>
            </a:r>
            <a:r>
              <a:rPr lang="en-US" altLang="ko-KR" sz="2400" dirty="0" smtClean="0"/>
              <a:t>       JAVA 5.0JDK </a:t>
            </a:r>
            <a:r>
              <a:rPr lang="en-US" altLang="ko-KR" sz="2400" dirty="0"/>
              <a:t>1.6 </a:t>
            </a:r>
            <a:r>
              <a:rPr lang="en-US" altLang="ko-KR" sz="2400" dirty="0" smtClean="0"/>
              <a:t>    JAVA </a:t>
            </a:r>
            <a:r>
              <a:rPr lang="en-US" altLang="ko-KR" sz="2400" dirty="0"/>
              <a:t>6.0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94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Java </a:t>
            </a:r>
            <a:r>
              <a:rPr lang="ko-KR" altLang="en-US" sz="2800" b="1" dirty="0" smtClean="0"/>
              <a:t>특징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자바의 역사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2416076" y="3920356"/>
            <a:ext cx="432048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411760" y="5589240"/>
            <a:ext cx="432048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652120" y="5589240"/>
            <a:ext cx="432048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78488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400" dirty="0" smtClean="0"/>
              <a:t> JRE(Java </a:t>
            </a:r>
            <a:r>
              <a:rPr lang="en-US" altLang="ko-KR" sz="2400" dirty="0"/>
              <a:t>Runtime Environment)</a:t>
            </a:r>
          </a:p>
          <a:p>
            <a:pPr marL="2667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/>
              <a:t> JVM </a:t>
            </a:r>
            <a:r>
              <a:rPr lang="en-US" altLang="ko-KR" sz="2000" dirty="0"/>
              <a:t>+ API(Application Programming Interface)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dirty="0" smtClean="0"/>
              <a:t> JDK(Java </a:t>
            </a:r>
            <a:r>
              <a:rPr lang="en-US" altLang="ko-KR" sz="2400" dirty="0"/>
              <a:t>Development Toolkit)</a:t>
            </a:r>
          </a:p>
          <a:p>
            <a:pPr marL="266700">
              <a:buFont typeface="Wingdings" pitchFamily="2" charset="2"/>
              <a:buChar char="l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Compiler</a:t>
            </a:r>
            <a:r>
              <a:rPr lang="ko-KR" altLang="en-US" sz="2000" dirty="0" smtClean="0"/>
              <a:t>를 비롯한 개발에 필요한 여러 도구 </a:t>
            </a:r>
            <a:r>
              <a:rPr lang="en-US" altLang="ko-KR" sz="2000" dirty="0" smtClean="0"/>
              <a:t>+ </a:t>
            </a:r>
            <a:r>
              <a:rPr lang="en-US" altLang="ko-KR" sz="2000" dirty="0"/>
              <a:t>JRE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94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Java </a:t>
            </a:r>
            <a:r>
              <a:rPr lang="ko-KR" altLang="en-US" sz="2800" b="1" dirty="0" smtClean="0"/>
              <a:t>개발환경 구축 </a:t>
            </a:r>
            <a:r>
              <a:rPr lang="en-US" altLang="ko-KR" sz="2800" b="1" dirty="0" smtClean="0"/>
              <a:t>- JDK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jd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140968"/>
            <a:ext cx="6284172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9292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hlinkClick r:id="rId2"/>
              </a:rPr>
              <a:t>http://www.oracle.com/technetwork/java/javaee/downloads/java-ee-sdk-6u3-downloads-439814.html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94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Java </a:t>
            </a:r>
            <a:r>
              <a:rPr lang="ko-KR" altLang="en-US" sz="2400" b="1" dirty="0"/>
              <a:t>개발환경구축</a:t>
            </a:r>
            <a:r>
              <a:rPr lang="en-US" altLang="ko-KR" sz="2400" b="1" dirty="0"/>
              <a:t>-JDK</a:t>
            </a:r>
            <a:r>
              <a:rPr lang="ko-KR" altLang="en-US" sz="2400" b="1" dirty="0"/>
              <a:t>설치</a:t>
            </a:r>
            <a:endParaRPr lang="ko-KR" altLang="en-US" sz="2400" dirty="0"/>
          </a:p>
        </p:txBody>
      </p:sp>
      <p:pic>
        <p:nvPicPr>
          <p:cNvPr id="8" name="그림 7" descr="jdkdow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916832"/>
            <a:ext cx="7704856" cy="456198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95052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400" dirty="0" smtClean="0"/>
              <a:t> JAVA_HOME </a:t>
            </a:r>
            <a:r>
              <a:rPr lang="ko-KR" altLang="en-US" sz="2400" dirty="0" smtClean="0"/>
              <a:t>환경변수 생성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6632"/>
            <a:ext cx="594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Java </a:t>
            </a:r>
            <a:r>
              <a:rPr lang="ko-KR" altLang="en-US" sz="2800" b="1" dirty="0" smtClean="0"/>
              <a:t>개발환경 구축 </a:t>
            </a:r>
            <a:r>
              <a:rPr lang="en-US" altLang="ko-KR" sz="2800" b="1" dirty="0" smtClean="0"/>
              <a:t>– JDK</a:t>
            </a:r>
            <a:r>
              <a:rPr lang="ko-KR" altLang="en-US" sz="2800" b="1" dirty="0" smtClean="0"/>
              <a:t> 환경설정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1560" y="1556792"/>
            <a:ext cx="79208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11560" y="2564904"/>
            <a:ext cx="79208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1560" y="2132856"/>
            <a:ext cx="792088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0800" y="1653416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이름                    값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4992" y="2161664"/>
            <a:ext cx="50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JAVA_HOME</a:t>
            </a:r>
            <a:r>
              <a:rPr lang="ko-KR" altLang="en-US" dirty="0" smtClean="0"/>
              <a:t>         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가 설치된 홈 디렉토리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1560" y="2860833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400" dirty="0" smtClean="0"/>
              <a:t> PATH </a:t>
            </a:r>
            <a:r>
              <a:rPr lang="ko-KR" altLang="en-US" sz="2400" dirty="0" smtClean="0"/>
              <a:t>환경변수에 추가</a:t>
            </a:r>
            <a:endParaRPr lang="ko-KR" altLang="en-US" sz="2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611560" y="3467100"/>
            <a:ext cx="79208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1560" y="4475212"/>
            <a:ext cx="79208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560" y="4043164"/>
            <a:ext cx="792088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0800" y="3563724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이름                    값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4992" y="4071972"/>
            <a:ext cx="634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PATH                   </a:t>
            </a:r>
            <a:r>
              <a:rPr lang="ko-KR" altLang="en-US" dirty="0" smtClean="0"/>
              <a:t>기존패스 맨 앞에 </a:t>
            </a:r>
            <a:r>
              <a:rPr lang="en-US" altLang="ko-KR" dirty="0" smtClean="0"/>
              <a:t>%</a:t>
            </a:r>
            <a:r>
              <a:rPr lang="en-US" altLang="ko-KR" dirty="0"/>
              <a:t>JAVA_HOME%\bin;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479715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400" dirty="0" smtClean="0"/>
              <a:t> CLASSPATH </a:t>
            </a:r>
            <a:r>
              <a:rPr lang="ko-KR" altLang="en-US" sz="2400" dirty="0" smtClean="0"/>
              <a:t>환경변수 생성</a:t>
            </a:r>
            <a:endParaRPr lang="ko-KR" altLang="en-US" sz="24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611560" y="5403419"/>
            <a:ext cx="79208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1560" y="6411531"/>
            <a:ext cx="79208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1560" y="5979483"/>
            <a:ext cx="792088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0800" y="5500043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이름                    값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24992" y="6008291"/>
            <a:ext cx="24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CLASSPATH           .;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871</Words>
  <Application>Microsoft Office PowerPoint</Application>
  <PresentationFormat>화면 슬라이드 쇼(4:3)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HYJ</dc:creator>
  <cp:lastModifiedBy>HwangYJ</cp:lastModifiedBy>
  <cp:revision>12</cp:revision>
  <dcterms:created xsi:type="dcterms:W3CDTF">2012-06-29T09:46:46Z</dcterms:created>
  <dcterms:modified xsi:type="dcterms:W3CDTF">2015-02-28T02:06:00Z</dcterms:modified>
</cp:coreProperties>
</file>