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0281" removePersonalInfoOnSave="1" saveSubsetFonts="1">
  <p:sldMasterIdLst>
    <p:sldMasterId id="2147483732" r:id="rId1"/>
  </p:sldMasterIdLst>
  <p:notesMasterIdLst>
    <p:notesMasterId r:id="rId3"/>
  </p:notesMasterIdLst>
  <p:sldIdLst>
    <p:sldId id="258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5E8E9"/>
    <a:srgbClr val="DAD8D8"/>
    <a:srgbClr val="B2AEAE"/>
    <a:srgbClr val="3B3838"/>
    <a:srgbClr val="D0CECE"/>
    <a:srgbClr val="000000"/>
    <a:srgbClr val="EAEAEA"/>
    <a:srgbClr val="148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96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B2D5-5685-4D88-9D35-C10827E48F49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3E2B8-2E50-4C42-9F5E-298B5F63A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69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35378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1pPr>
    <a:lvl2pPr marL="1167689" algn="l" defTabSz="2335378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2pPr>
    <a:lvl3pPr marL="2335378" algn="l" defTabSz="2335378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3pPr>
    <a:lvl4pPr marL="3503066" algn="l" defTabSz="2335378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4pPr>
    <a:lvl5pPr marL="4670755" algn="l" defTabSz="2335378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5pPr>
    <a:lvl6pPr marL="5838444" algn="l" defTabSz="2335378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6pPr>
    <a:lvl7pPr marL="7006133" algn="l" defTabSz="2335378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7pPr>
    <a:lvl8pPr marL="8173822" algn="l" defTabSz="2335378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8pPr>
    <a:lvl9pPr marL="9341510" algn="l" defTabSz="2335378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3E2B8-2E50-4C42-9F5E-298B5F63AD8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62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07.06.2021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07.06.2021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18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07.06.2021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51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07.06.2021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2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07.06.2021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093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07.06.2021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6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07.06.2021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897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07.06.2021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60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07.06.2021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92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07.06.2021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690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07.06.2021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36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97B9-40F7-4079-BBC4-355EF1283437}" type="datetimeFigureOut">
              <a:rPr lang="de-DE" smtClean="0"/>
              <a:t>07.06.2021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9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feld 3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/>
          <p:nvPr/>
        </p:nvSpPr>
        <p:spPr>
          <a:xfrm>
            <a:off x="-1" y="0"/>
            <a:ext cx="21383626" cy="1080000"/>
          </a:xfrm>
          <a:prstGeom prst="rect">
            <a:avLst/>
          </a:prstGeom>
          <a:solidFill>
            <a:srgbClr val="004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90000" rIns="360000" bIns="9135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BundesSerif Office" panose="020500020503000002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de-DE" sz="3600" dirty="0">
              <a:latin typeface="Cambria" panose="02040503050406030204" pitchFamily="18" charset="0"/>
            </a:endParaRPr>
          </a:p>
        </p:txBody>
      </p:sp>
      <p:grpSp>
        <p:nvGrpSpPr>
          <p:cNvPr id="15" name="Gruppieren 14" descr="Hierachische Darstellung der BCM-Organisation in einer Pyramidenform, aufgeteilt auf die Notfallvorsorgeorganisation(AAO) und Notfallbewältigungsorganisation (BAO)." title="Beispiel einer BCM-Organisation"/>
          <p:cNvGrpSpPr/>
          <p:nvPr/>
        </p:nvGrpSpPr>
        <p:grpSpPr>
          <a:xfrm>
            <a:off x="-188" y="1712420"/>
            <a:ext cx="21384000" cy="13380608"/>
            <a:chOff x="-188" y="1712420"/>
            <a:chExt cx="21384000" cy="13380608"/>
          </a:xfrm>
        </p:grpSpPr>
        <p:sp>
          <p:nvSpPr>
            <p:cNvPr id="4" name="Rechteck 3"/>
            <p:cNvSpPr/>
            <p:nvPr/>
          </p:nvSpPr>
          <p:spPr>
            <a:xfrm>
              <a:off x="-188" y="13996665"/>
              <a:ext cx="21384000" cy="109636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360000" tIns="360000" rIns="360000" bIns="360000" rtlCol="0" anchor="ctr">
              <a:spAutoFit/>
            </a:bodyPr>
            <a:lstStyle/>
            <a:p>
              <a:r>
                <a:rPr lang="de-DE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Legende:</a:t>
              </a:r>
            </a:p>
          </p:txBody>
        </p:sp>
        <p:sp>
          <p:nvSpPr>
            <p:cNvPr id="22" name="AutoShape 20">
              <a:hlinkClick r:id="" action="ppaction://noaction"/>
            </p:cNvPr>
            <p:cNvSpPr>
              <a:spLocks noChangeArrowheads="1"/>
            </p:cNvSpPr>
            <p:nvPr/>
          </p:nvSpPr>
          <p:spPr bwMode="gray">
            <a:xfrm>
              <a:off x="1875462" y="14256846"/>
              <a:ext cx="2797924" cy="576000"/>
            </a:xfrm>
            <a:prstGeom prst="rect">
              <a:avLst/>
            </a:prstGeom>
            <a:solidFill>
              <a:srgbClr val="004B76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41123" tIns="82246" rIns="41123" bIns="82246" rtlCol="0" anchor="ctr">
              <a:noAutofit/>
            </a:bodyPr>
            <a:lstStyle/>
            <a:p>
              <a:pPr algn="ctr" defTabSz="208903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2400" kern="0" dirty="0">
                  <a:solidFill>
                    <a:schemeClr val="bg1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obligatorisch</a:t>
              </a:r>
            </a:p>
          </p:txBody>
        </p:sp>
        <p:sp>
          <p:nvSpPr>
            <p:cNvPr id="23" name="AutoShape 20">
              <a:hlinkClick r:id="" action="ppaction://noaction"/>
            </p:cNvPr>
            <p:cNvSpPr>
              <a:spLocks noChangeArrowheads="1"/>
            </p:cNvSpPr>
            <p:nvPr/>
          </p:nvSpPr>
          <p:spPr bwMode="gray">
            <a:xfrm>
              <a:off x="5079664" y="14277131"/>
              <a:ext cx="2797924" cy="535430"/>
            </a:xfrm>
            <a:prstGeom prst="rect">
              <a:avLst/>
            </a:prstGeom>
            <a:solidFill>
              <a:srgbClr val="4D819F"/>
            </a:solidFill>
            <a:ln w="19050" cap="flat" cmpd="sng" algn="ctr">
              <a:solidFill>
                <a:schemeClr val="tx1"/>
              </a:solidFill>
              <a:prstDash val="sysDash"/>
            </a:ln>
            <a:effectLst/>
          </p:spPr>
          <p:txBody>
            <a:bodyPr wrap="square" lIns="41123" tIns="82246" rIns="41123" bIns="82246" rtlCol="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2400" kern="0" dirty="0">
                  <a:solidFill>
                    <a:schemeClr val="bg1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optional</a:t>
              </a:r>
            </a:p>
          </p:txBody>
        </p:sp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375842" y="1712423"/>
              <a:ext cx="20647596" cy="10590921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8904" tIns="246737" rIns="208904" bIns="1044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3200" b="1" dirty="0">
                <a:latin typeface="Cambria" panose="02040503050406030204" pitchFamily="18" charset="0"/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3888350" y="8700849"/>
              <a:ext cx="136428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208903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3200" b="1" kern="0" dirty="0">
                <a:solidFill>
                  <a:srgbClr val="148DEA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7877589" y="4610453"/>
              <a:ext cx="55879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208903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3200" b="1" kern="0" dirty="0">
                <a:solidFill>
                  <a:srgbClr val="148DEA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9">
              <a:hlinkClick r:id="" action="ppaction://noaction"/>
            </p:cNvPr>
            <p:cNvSpPr>
              <a:spLocks noChangeArrowheads="1"/>
            </p:cNvSpPr>
            <p:nvPr/>
          </p:nvSpPr>
          <p:spPr bwMode="gray">
            <a:xfrm>
              <a:off x="3438935" y="2649931"/>
              <a:ext cx="5040202" cy="1347216"/>
            </a:xfrm>
            <a:prstGeom prst="rect">
              <a:avLst/>
            </a:prstGeom>
            <a:solidFill>
              <a:srgbClr val="004B76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41123" tIns="82246" rIns="41123" bIns="82246" rtlCol="0" anchor="ctr">
              <a:noAutofit/>
            </a:bodyPr>
            <a:lstStyle/>
            <a:p>
              <a:pPr algn="ctr" defTabSz="208903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3200" kern="0" dirty="0">
                  <a:solidFill>
                    <a:schemeClr val="bg1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Institutionsleitung</a:t>
              </a:r>
              <a:endParaRPr lang="de-DE" sz="3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3063692" y="5286715"/>
              <a:ext cx="5837225" cy="39404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3200" dirty="0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" name="AutoShape 28">
              <a:hlinkClick r:id="" action="ppaction://noaction"/>
            </p:cNvPr>
            <p:cNvSpPr>
              <a:spLocks noChangeArrowheads="1"/>
            </p:cNvSpPr>
            <p:nvPr/>
          </p:nvSpPr>
          <p:spPr bwMode="gray">
            <a:xfrm>
              <a:off x="3462204" y="8209183"/>
              <a:ext cx="5040202" cy="658542"/>
            </a:xfrm>
            <a:prstGeom prst="rect">
              <a:avLst/>
            </a:prstGeom>
            <a:solidFill>
              <a:srgbClr val="4D819F"/>
            </a:solidFill>
            <a:ln w="19050" cap="flat" cmpd="sng" algn="ctr">
              <a:solidFill>
                <a:schemeClr val="tx1"/>
              </a:solidFill>
              <a:prstDash val="sysDash"/>
            </a:ln>
            <a:effectLst/>
          </p:spPr>
          <p:txBody>
            <a:bodyPr wrap="square" lIns="41123" tIns="82246" rIns="41123" bIns="82246" rtlCol="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3200" kern="0" dirty="0">
                  <a:solidFill>
                    <a:schemeClr val="bg1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BCM-Koordinatoren </a:t>
              </a:r>
            </a:p>
          </p:txBody>
        </p:sp>
        <p:sp>
          <p:nvSpPr>
            <p:cNvPr id="20" name="AutoShape 20">
              <a:hlinkClick r:id="" action="ppaction://noaction"/>
            </p:cNvPr>
            <p:cNvSpPr>
              <a:spLocks noChangeArrowheads="1"/>
            </p:cNvSpPr>
            <p:nvPr/>
          </p:nvSpPr>
          <p:spPr bwMode="gray">
            <a:xfrm>
              <a:off x="3462204" y="6073870"/>
              <a:ext cx="5040202" cy="803222"/>
            </a:xfrm>
            <a:prstGeom prst="rect">
              <a:avLst/>
            </a:prstGeom>
            <a:solidFill>
              <a:srgbClr val="004B76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41123" tIns="82246" rIns="41123" bIns="82246" rtlCol="0" anchor="ctr">
              <a:noAutofit/>
            </a:bodyPr>
            <a:lstStyle/>
            <a:p>
              <a:pPr algn="ctr" defTabSz="208903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3200" kern="0" dirty="0">
                  <a:solidFill>
                    <a:schemeClr val="bg1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BCM-Beauftragter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087021" y="4958291"/>
              <a:ext cx="3790567" cy="658542"/>
            </a:xfrm>
            <a:prstGeom prst="rect">
              <a:avLst/>
            </a:prstGeom>
            <a:solidFill>
              <a:srgbClr val="4D819F"/>
            </a:solidFill>
            <a:ln w="19050" cap="flat" cmpd="sng" algn="ctr">
              <a:solidFill>
                <a:schemeClr val="tx1"/>
              </a:solidFill>
              <a:prstDash val="sysDash"/>
            </a:ln>
            <a:effectLst/>
          </p:spPr>
          <p:txBody>
            <a:bodyPr wrap="square" lIns="41123" tIns="82246" rIns="41123" bIns="82246" rtlCol="0" anchor="ctr">
              <a:spAutoFit/>
            </a:bodyPr>
            <a:lstStyle>
              <a:defPPr>
                <a:defRPr lang="en-US"/>
              </a:defPPr>
              <a:lvl1pPr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kern="0">
                  <a:solidFill>
                    <a:schemeClr val="bg1"/>
                  </a:solidFill>
                  <a:latin typeface="BundesSerif Office" panose="02050002050300000203" pitchFamily="18" charset="0"/>
                  <a:ea typeface="ＭＳ Ｐゴシック" pitchFamily="34" charset="-128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de-DE" sz="3200" dirty="0">
                  <a:latin typeface="Arial" panose="020B0604020202020204" pitchFamily="34" charset="0"/>
                </a:rPr>
                <a:t>BCM Gremium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V="1">
              <a:off x="10699637" y="1712420"/>
              <a:ext cx="0" cy="105909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208903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3200" b="1" kern="0" dirty="0">
                <a:solidFill>
                  <a:srgbClr val="148DEA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605886" y="3221478"/>
              <a:ext cx="2184893" cy="5847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wrap="none" lIns="0" rIns="0">
              <a:spAutoFit/>
            </a:bodyPr>
            <a:lstStyle>
              <a:lvl1pPr eaLnBrk="0" hangingPunct="0">
                <a:defRPr sz="2400">
                  <a:solidFill>
                    <a:srgbClr val="173454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rgbClr val="173454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rgbClr val="173454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rgbClr val="173454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rgbClr val="173454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B700"/>
                </a:buClr>
                <a:buFont typeface="Wingdings" pitchFamily="2" charset="2"/>
                <a:buChar char="n"/>
                <a:defRPr sz="2400">
                  <a:solidFill>
                    <a:srgbClr val="173454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B700"/>
                </a:buClr>
                <a:buFont typeface="Wingdings" pitchFamily="2" charset="2"/>
                <a:buChar char="n"/>
                <a:defRPr sz="2400">
                  <a:solidFill>
                    <a:srgbClr val="173454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B700"/>
                </a:buClr>
                <a:buFont typeface="Wingdings" pitchFamily="2" charset="2"/>
                <a:buChar char="n"/>
                <a:defRPr sz="2400">
                  <a:solidFill>
                    <a:srgbClr val="173454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B700"/>
                </a:buClr>
                <a:buFont typeface="Wingdings" pitchFamily="2" charset="2"/>
                <a:buChar char="n"/>
                <a:defRPr sz="2400">
                  <a:solidFill>
                    <a:srgbClr val="173454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strategisch</a:t>
              </a: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9633105" y="10253042"/>
              <a:ext cx="2160276" cy="5847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400" b="1">
                  <a:latin typeface="+mj-lt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173454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rgbClr val="173454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rgbClr val="173454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rgbClr val="173454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B700"/>
                </a:buClr>
                <a:buFont typeface="Wingdings" pitchFamily="2" charset="2"/>
                <a:buChar char="n"/>
                <a:defRPr sz="2400">
                  <a:solidFill>
                    <a:srgbClr val="173454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B700"/>
                </a:buClr>
                <a:buFont typeface="Wingdings" pitchFamily="2" charset="2"/>
                <a:buChar char="n"/>
                <a:defRPr sz="2400">
                  <a:solidFill>
                    <a:srgbClr val="173454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B700"/>
                </a:buClr>
                <a:buFont typeface="Wingdings" pitchFamily="2" charset="2"/>
                <a:buChar char="n"/>
                <a:defRPr sz="2400">
                  <a:solidFill>
                    <a:srgbClr val="173454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B700"/>
                </a:buClr>
                <a:buFont typeface="Wingdings" pitchFamily="2" charset="2"/>
                <a:buChar char="n"/>
                <a:defRPr sz="2400">
                  <a:solidFill>
                    <a:srgbClr val="173454"/>
                  </a:solidFill>
                  <a:latin typeface="Arial" charset="0"/>
                </a:defRPr>
              </a:lvl9pPr>
            </a:lstStyle>
            <a:p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operativ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9655153" y="6357429"/>
              <a:ext cx="2057259" cy="5847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400" b="1">
                  <a:latin typeface="+mj-lt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173454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rgbClr val="173454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rgbClr val="173454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rgbClr val="173454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B700"/>
                </a:buClr>
                <a:buFont typeface="Wingdings" pitchFamily="2" charset="2"/>
                <a:buChar char="n"/>
                <a:defRPr sz="2400">
                  <a:solidFill>
                    <a:srgbClr val="173454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B700"/>
                </a:buClr>
                <a:buFont typeface="Wingdings" pitchFamily="2" charset="2"/>
                <a:buChar char="n"/>
                <a:defRPr sz="2400">
                  <a:solidFill>
                    <a:srgbClr val="173454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B700"/>
                </a:buClr>
                <a:buFont typeface="Wingdings" pitchFamily="2" charset="2"/>
                <a:buChar char="n"/>
                <a:defRPr sz="2400">
                  <a:solidFill>
                    <a:srgbClr val="173454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B700"/>
                </a:buClr>
                <a:buFont typeface="Wingdings" pitchFamily="2" charset="2"/>
                <a:buChar char="n"/>
                <a:defRPr sz="2400">
                  <a:solidFill>
                    <a:srgbClr val="173454"/>
                  </a:solidFill>
                  <a:latin typeface="Arial" charset="0"/>
                </a:defRPr>
              </a:lvl9pPr>
            </a:lstStyle>
            <a:p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taktisch</a:t>
              </a:r>
            </a:p>
          </p:txBody>
        </p:sp>
        <p:sp>
          <p:nvSpPr>
            <p:cNvPr id="30" name="AutoShape 20">
              <a:hlinkClick r:id="" action="ppaction://noaction"/>
            </p:cNvPr>
            <p:cNvSpPr>
              <a:spLocks noChangeArrowheads="1"/>
            </p:cNvSpPr>
            <p:nvPr/>
          </p:nvSpPr>
          <p:spPr bwMode="gray">
            <a:xfrm>
              <a:off x="3462204" y="7182743"/>
              <a:ext cx="5040202" cy="658542"/>
            </a:xfrm>
            <a:prstGeom prst="rect">
              <a:avLst/>
            </a:prstGeom>
            <a:solidFill>
              <a:srgbClr val="4D819F"/>
            </a:solidFill>
            <a:ln w="19050" cap="flat" cmpd="sng" algn="ctr">
              <a:solidFill>
                <a:schemeClr val="tx1"/>
              </a:solidFill>
              <a:prstDash val="sysDash"/>
            </a:ln>
            <a:effectLst/>
          </p:spPr>
          <p:txBody>
            <a:bodyPr wrap="square" lIns="41123" tIns="82246" rIns="41123" bIns="82246" rtlCol="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3200" kern="0" dirty="0">
                  <a:solidFill>
                    <a:schemeClr val="bg1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Lokale BCM-Beauftragte</a:t>
              </a: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3438935" y="10763684"/>
              <a:ext cx="14219862" cy="658542"/>
              <a:chOff x="3438935" y="10763684"/>
              <a:chExt cx="14219862" cy="658542"/>
            </a:xfrm>
          </p:grpSpPr>
          <p:sp>
            <p:nvSpPr>
              <p:cNvPr id="18" name="AutoShape 8">
                <a:hlinkClick r:id="" action="ppaction://noaction"/>
              </p:cNvPr>
              <p:cNvSpPr>
                <a:spLocks noChangeArrowheads="1"/>
              </p:cNvSpPr>
              <p:nvPr/>
            </p:nvSpPr>
            <p:spPr bwMode="gray">
              <a:xfrm>
                <a:off x="3438935" y="10763684"/>
                <a:ext cx="5040202" cy="658542"/>
              </a:xfrm>
              <a:prstGeom prst="rect">
                <a:avLst/>
              </a:prstGeom>
              <a:solidFill>
                <a:srgbClr val="4D819F"/>
              </a:solidFill>
              <a:ln w="19050" cap="flat" cmpd="sng" algn="ctr">
                <a:solidFill>
                  <a:schemeClr val="tx1"/>
                </a:solidFill>
                <a:prstDash val="sysDash"/>
              </a:ln>
              <a:effectLst/>
            </p:spPr>
            <p:txBody>
              <a:bodyPr wrap="square" lIns="41123" tIns="82246" rIns="41123" bIns="82246" rtlCol="0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3200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itchFamily="34" charset="-128"/>
                    <a:cs typeface="Arial" panose="020B0604020202020204" pitchFamily="34" charset="0"/>
                  </a:rPr>
                  <a:t>Notfallvorsorgeteams</a:t>
                </a:r>
                <a:endParaRPr lang="de-DE" sz="3200" i="1" kern="0" dirty="0">
                  <a:solidFill>
                    <a:schemeClr val="bg1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9" name="AutoShape 7">
                <a:hlinkClick r:id="" action="ppaction://noaction"/>
              </p:cNvPr>
              <p:cNvSpPr>
                <a:spLocks noChangeArrowheads="1"/>
              </p:cNvSpPr>
              <p:nvPr/>
            </p:nvSpPr>
            <p:spPr bwMode="gray">
              <a:xfrm>
                <a:off x="12618595" y="10763684"/>
                <a:ext cx="5040202" cy="658542"/>
              </a:xfrm>
              <a:prstGeom prst="rect">
                <a:avLst/>
              </a:prstGeom>
              <a:solidFill>
                <a:srgbClr val="4D819F"/>
              </a:solidFill>
              <a:ln w="19050" cap="flat" cmpd="sng" algn="ctr">
                <a:solidFill>
                  <a:schemeClr val="tx1"/>
                </a:solidFill>
                <a:prstDash val="sysDash"/>
              </a:ln>
              <a:effectLst/>
            </p:spPr>
            <p:txBody>
              <a:bodyPr wrap="square" lIns="41123" tIns="82246" rIns="41123" bIns="82246" rtlCol="0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3200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ＭＳ Ｐゴシック" pitchFamily="34" charset="-128"/>
                    <a:cs typeface="Arial" panose="020B0604020202020204" pitchFamily="34" charset="0"/>
                  </a:rPr>
                  <a:t>Notfallbewältigungsteams</a:t>
                </a:r>
              </a:p>
            </p:txBody>
          </p:sp>
        </p:grpSp>
        <p:grpSp>
          <p:nvGrpSpPr>
            <p:cNvPr id="9" name="Gruppieren 8"/>
            <p:cNvGrpSpPr/>
            <p:nvPr/>
          </p:nvGrpSpPr>
          <p:grpSpPr>
            <a:xfrm>
              <a:off x="12209577" y="3914451"/>
              <a:ext cx="5837225" cy="4217968"/>
              <a:chOff x="5296417" y="846019"/>
              <a:chExt cx="2084640" cy="1284300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5296417" y="846019"/>
                <a:ext cx="2084640" cy="200515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</a:ln>
              <a:effectLst/>
            </p:spPr>
            <p:txBody>
              <a:bodyPr wrap="square" lIns="41123" tIns="82246" rIns="41123" bIns="82246" rtlCol="0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de-DE" sz="3200" kern="0">
                  <a:solidFill>
                    <a:schemeClr val="bg1"/>
                  </a:solidFill>
                  <a:latin typeface="Cambria" panose="02040503050406030204" pitchFamily="18" charset="0"/>
                  <a:ea typeface="ＭＳ Ｐゴシック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5296417" y="1055205"/>
                <a:ext cx="2084640" cy="10751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3200" dirty="0"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" name="Rechteck 2"/>
              <p:cNvSpPr/>
              <p:nvPr/>
            </p:nvSpPr>
            <p:spPr>
              <a:xfrm>
                <a:off x="5302945" y="958507"/>
                <a:ext cx="2069917" cy="1591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5" name="AutoShape 20">
              <a:hlinkClick r:id="" action="ppaction://noaction"/>
            </p:cNvPr>
            <p:cNvSpPr>
              <a:spLocks noChangeArrowheads="1"/>
            </p:cNvSpPr>
            <p:nvPr/>
          </p:nvSpPr>
          <p:spPr bwMode="gray">
            <a:xfrm>
              <a:off x="12618595" y="4762765"/>
              <a:ext cx="5040202" cy="803222"/>
            </a:xfrm>
            <a:prstGeom prst="rect">
              <a:avLst/>
            </a:prstGeom>
            <a:solidFill>
              <a:srgbClr val="004B76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41123" tIns="82246" rIns="41123" bIns="82246" rtlCol="0" anchor="ctr">
              <a:noAutofit/>
            </a:bodyPr>
            <a:lstStyle/>
            <a:p>
              <a:pPr algn="ctr" defTabSz="208903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3200" kern="0" dirty="0">
                  <a:solidFill>
                    <a:schemeClr val="bg1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Kernteam</a:t>
              </a:r>
            </a:p>
          </p:txBody>
        </p:sp>
        <p:sp>
          <p:nvSpPr>
            <p:cNvPr id="36" name="AutoShape 20">
              <a:hlinkClick r:id="" action="ppaction://noaction"/>
            </p:cNvPr>
            <p:cNvSpPr>
              <a:spLocks noChangeArrowheads="1"/>
            </p:cNvSpPr>
            <p:nvPr/>
          </p:nvSpPr>
          <p:spPr bwMode="gray">
            <a:xfrm>
              <a:off x="12618595" y="5910904"/>
              <a:ext cx="5040202" cy="658542"/>
            </a:xfrm>
            <a:prstGeom prst="rect">
              <a:avLst/>
            </a:prstGeom>
            <a:solidFill>
              <a:srgbClr val="4D819F"/>
            </a:solidFill>
            <a:ln w="19050" cap="flat" cmpd="sng" algn="ctr">
              <a:solidFill>
                <a:schemeClr val="tx1"/>
              </a:solidFill>
              <a:prstDash val="sysDash"/>
            </a:ln>
            <a:effectLst/>
          </p:spPr>
          <p:txBody>
            <a:bodyPr wrap="square" lIns="41123" tIns="82246" rIns="41123" bIns="82246" rtlCol="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3200" kern="0" dirty="0">
                  <a:solidFill>
                    <a:schemeClr val="bg1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Situative Erweiterung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3232906" y="3478436"/>
              <a:ext cx="3790567" cy="783043"/>
            </a:xfrm>
            <a:prstGeom prst="rect">
              <a:avLst/>
            </a:prstGeom>
            <a:solidFill>
              <a:srgbClr val="004B76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41123" tIns="82246" rIns="41123" bIns="82246" rtlCol="0" anchor="ctr">
              <a:noAutofit/>
            </a:bodyPr>
            <a:lstStyle>
              <a:defPPr>
                <a:defRPr lang="en-US"/>
              </a:defPPr>
              <a:lvl1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 sz="1200" kern="0">
                  <a:solidFill>
                    <a:schemeClr val="bg1"/>
                  </a:solidFill>
                  <a:latin typeface="BundesSerif Office" panose="02050002050300000203" pitchFamily="18" charset="0"/>
                  <a:ea typeface="ＭＳ Ｐゴシック" pitchFamily="34" charset="-128"/>
                  <a:cs typeface="Arial" panose="020B0604020202020204" pitchFamily="34" charset="0"/>
                </a:defRPr>
              </a:lvl1pPr>
            </a:lstStyle>
            <a:p>
              <a:r>
                <a:rPr lang="de-DE" sz="3200" dirty="0">
                  <a:latin typeface="Arial" panose="020B0604020202020204" pitchFamily="34" charset="0"/>
                </a:rPr>
                <a:t>Stab</a:t>
              </a:r>
            </a:p>
          </p:txBody>
        </p:sp>
        <p:sp>
          <p:nvSpPr>
            <p:cNvPr id="31" name="AutoShape 20">
              <a:hlinkClick r:id="" action="ppaction://noaction"/>
            </p:cNvPr>
            <p:cNvSpPr>
              <a:spLocks noChangeArrowheads="1"/>
            </p:cNvSpPr>
            <p:nvPr/>
          </p:nvSpPr>
          <p:spPr bwMode="gray">
            <a:xfrm>
              <a:off x="12618595" y="6972954"/>
              <a:ext cx="5040202" cy="658542"/>
            </a:xfrm>
            <a:prstGeom prst="rect">
              <a:avLst/>
            </a:prstGeom>
            <a:solidFill>
              <a:srgbClr val="4D819F"/>
            </a:solidFill>
            <a:ln w="19050" cap="flat" cmpd="sng" algn="ctr">
              <a:solidFill>
                <a:schemeClr val="tx1"/>
              </a:solidFill>
              <a:prstDash val="sysDash"/>
            </a:ln>
            <a:effectLst/>
          </p:spPr>
          <p:txBody>
            <a:bodyPr wrap="square" lIns="41123" tIns="82246" rIns="41123" bIns="82246" rtlCol="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3200" kern="0" dirty="0">
                  <a:solidFill>
                    <a:schemeClr val="bg1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Stabsassistenz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>
              <a:off x="364812" y="12310393"/>
              <a:ext cx="10334825" cy="9857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8904" tIns="164491" rIns="208904" bIns="1644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Notfallvorsorgeorganisation (AAO)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gray">
            <a:xfrm>
              <a:off x="10703651" y="12310393"/>
              <a:ext cx="10319787" cy="9857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8904" tIns="164491" rIns="208904" bIns="1644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Notfallbewältigungsorganisation (BAO)</a:t>
              </a:r>
            </a:p>
          </p:txBody>
        </p:sp>
      </p:grp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375842" y="13353"/>
            <a:ext cx="21007783" cy="1041737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de-DE" sz="3600" dirty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BSI-Standard 200-4  |  Beispiel einer </a:t>
            </a:r>
            <a:r>
              <a:rPr lang="de-DE" sz="36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BCM-Organisation (editierbar)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7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</Words>
  <Application>Microsoft Office PowerPoint</Application>
  <PresentationFormat>Benutzerdefiniert</PresentationFormat>
  <Paragraphs>21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Cambria</vt:lpstr>
      <vt:lpstr>Office</vt:lpstr>
      <vt:lpstr>BSI-Standard 200-4  |  Beispiel einer BCM-Organisation (editierbar)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2021-06-07T12:22:54Z</dcterms:created>
  <dcterms:modified xsi:type="dcterms:W3CDTF">2021-06-07T12:23:04Z</dcterms:modified>
</cp:coreProperties>
</file>