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20" r:id="rId1"/>
  </p:sldMasterIdLst>
  <p:notesMasterIdLst>
    <p:notesMasterId r:id="rId62"/>
  </p:notesMasterIdLst>
  <p:handoutMasterIdLst>
    <p:handoutMasterId r:id="rId63"/>
  </p:handoutMasterIdLst>
  <p:sldIdLst>
    <p:sldId id="258" r:id="rId2"/>
    <p:sldId id="290" r:id="rId3"/>
    <p:sldId id="291" r:id="rId4"/>
    <p:sldId id="355" r:id="rId5"/>
    <p:sldId id="293" r:id="rId6"/>
    <p:sldId id="358" r:id="rId7"/>
    <p:sldId id="317" r:id="rId8"/>
    <p:sldId id="353" r:id="rId9"/>
    <p:sldId id="352" r:id="rId10"/>
    <p:sldId id="351" r:id="rId11"/>
    <p:sldId id="350" r:id="rId12"/>
    <p:sldId id="368" r:id="rId13"/>
    <p:sldId id="318" r:id="rId14"/>
    <p:sldId id="320" r:id="rId15"/>
    <p:sldId id="292" r:id="rId16"/>
    <p:sldId id="299" r:id="rId17"/>
    <p:sldId id="327" r:id="rId18"/>
    <p:sldId id="319" r:id="rId19"/>
    <p:sldId id="332" r:id="rId20"/>
    <p:sldId id="302" r:id="rId21"/>
    <p:sldId id="365" r:id="rId22"/>
    <p:sldId id="362" r:id="rId23"/>
    <p:sldId id="363" r:id="rId24"/>
    <p:sldId id="321" r:id="rId25"/>
    <p:sldId id="322" r:id="rId26"/>
    <p:sldId id="367" r:id="rId27"/>
    <p:sldId id="333" r:id="rId28"/>
    <p:sldId id="334" r:id="rId29"/>
    <p:sldId id="326" r:id="rId30"/>
    <p:sldId id="262" r:id="rId31"/>
    <p:sldId id="335" r:id="rId32"/>
    <p:sldId id="307" r:id="rId33"/>
    <p:sldId id="336" r:id="rId34"/>
    <p:sldId id="331" r:id="rId35"/>
    <p:sldId id="357" r:id="rId36"/>
    <p:sldId id="264" r:id="rId37"/>
    <p:sldId id="323" r:id="rId38"/>
    <p:sldId id="324" r:id="rId39"/>
    <p:sldId id="325" r:id="rId40"/>
    <p:sldId id="270" r:id="rId41"/>
    <p:sldId id="338" r:id="rId42"/>
    <p:sldId id="277" r:id="rId43"/>
    <p:sldId id="339" r:id="rId44"/>
    <p:sldId id="271" r:id="rId45"/>
    <p:sldId id="340" r:id="rId46"/>
    <p:sldId id="341" r:id="rId47"/>
    <p:sldId id="304" r:id="rId48"/>
    <p:sldId id="343" r:id="rId49"/>
    <p:sldId id="344" r:id="rId50"/>
    <p:sldId id="342" r:id="rId51"/>
    <p:sldId id="272" r:id="rId52"/>
    <p:sldId id="345" r:id="rId53"/>
    <p:sldId id="346" r:id="rId54"/>
    <p:sldId id="280" r:id="rId55"/>
    <p:sldId id="347" r:id="rId56"/>
    <p:sldId id="308" r:id="rId57"/>
    <p:sldId id="305" r:id="rId58"/>
    <p:sldId id="287" r:id="rId59"/>
    <p:sldId id="289" r:id="rId60"/>
    <p:sldId id="348" r:id="rId61"/>
  </p:sldIdLst>
  <p:sldSz cx="12192000" cy="6858000"/>
  <p:notesSz cx="9926638" cy="6797675"/>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or" initials="A" lastIdx="14"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C9183"/>
    <a:srgbClr val="96B3D6"/>
    <a:srgbClr val="FFF7E0"/>
    <a:srgbClr val="F5E4E3"/>
    <a:srgbClr val="000000"/>
    <a:srgbClr val="82D8FA"/>
    <a:srgbClr val="E0E9F4"/>
    <a:srgbClr val="C60046"/>
    <a:srgbClr val="D0D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69" autoAdjust="0"/>
    <p:restoredTop sz="86697" autoAdjust="0"/>
  </p:normalViewPr>
  <p:slideViewPr>
    <p:cSldViewPr>
      <p:cViewPr varScale="1">
        <p:scale>
          <a:sx n="120" d="100"/>
          <a:sy n="120" d="100"/>
        </p:scale>
        <p:origin x="84" y="47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Arbeitsblat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Arbeitsblat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Tabelle1!$B$1</c:f>
              <c:strCache>
                <c:ptCount val="1"/>
                <c:pt idx="0">
                  <c:v>Anzahl Geschäftsprozesse</c:v>
                </c:pt>
              </c:strCache>
            </c:strRef>
          </c:tx>
          <c:dPt>
            <c:idx val="0"/>
            <c:bubble3D val="0"/>
            <c:spPr>
              <a:solidFill>
                <a:schemeClr val="accent3">
                  <a:lumMod val="75000"/>
                </a:schemeClr>
              </a:solidFill>
              <a:ln w="19050">
                <a:solidFill>
                  <a:schemeClr val="lt1"/>
                </a:solidFill>
              </a:ln>
              <a:effectLst/>
            </c:spPr>
            <c:extLst>
              <c:ext xmlns:c16="http://schemas.microsoft.com/office/drawing/2014/chart" uri="{C3380CC4-5D6E-409C-BE32-E72D297353CC}">
                <c16:uniqueId val="{00000003-9F5C-4F5B-9097-B8E2DD9169AD}"/>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4-9F5C-4F5B-9097-B8E2DD9169AD}"/>
              </c:ext>
            </c:extLst>
          </c:dPt>
          <c:dPt>
            <c:idx val="2"/>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05-9F5C-4F5B-9097-B8E2DD9169AD}"/>
              </c:ext>
            </c:extLst>
          </c:dPt>
          <c:dPt>
            <c:idx val="3"/>
            <c:bubble3D val="0"/>
            <c:spPr>
              <a:solidFill>
                <a:schemeClr val="accent3">
                  <a:lumMod val="40000"/>
                  <a:lumOff val="60000"/>
                </a:schemeClr>
              </a:solidFill>
              <a:ln w="19050">
                <a:solidFill>
                  <a:schemeClr val="lt1"/>
                </a:solidFill>
              </a:ln>
              <a:effectLst/>
            </c:spPr>
            <c:extLst>
              <c:ext xmlns:c16="http://schemas.microsoft.com/office/drawing/2014/chart" uri="{C3380CC4-5D6E-409C-BE32-E72D297353CC}">
                <c16:uniqueId val="{00000006-9F5C-4F5B-9097-B8E2DD9169AD}"/>
              </c:ext>
            </c:extLst>
          </c:dPt>
          <c:dPt>
            <c:idx val="4"/>
            <c:bubble3D val="0"/>
            <c:spPr>
              <a:solidFill>
                <a:schemeClr val="accent3">
                  <a:lumMod val="20000"/>
                  <a:lumOff val="80000"/>
                </a:schemeClr>
              </a:solidFill>
              <a:ln w="19050">
                <a:solidFill>
                  <a:schemeClr val="lt1"/>
                </a:solidFill>
              </a:ln>
              <a:effectLst/>
            </c:spPr>
            <c:extLst>
              <c:ext xmlns:c16="http://schemas.microsoft.com/office/drawing/2014/chart" uri="{C3380CC4-5D6E-409C-BE32-E72D297353CC}">
                <c16:uniqueId val="{00000007-9F5C-4F5B-9097-B8E2DD9169AD}"/>
              </c:ext>
            </c:extLst>
          </c:dPt>
          <c:dPt>
            <c:idx val="5"/>
            <c:bubble3D val="0"/>
            <c:spPr>
              <a:solidFill>
                <a:schemeClr val="tx1">
                  <a:lumMod val="50000"/>
                  <a:lumOff val="50000"/>
                </a:schemeClr>
              </a:solidFill>
              <a:ln w="19050">
                <a:solidFill>
                  <a:schemeClr val="lt1"/>
                </a:solidFill>
              </a:ln>
              <a:effectLst/>
            </c:spPr>
            <c:extLst>
              <c:ext xmlns:c16="http://schemas.microsoft.com/office/drawing/2014/chart" uri="{C3380CC4-5D6E-409C-BE32-E72D297353CC}">
                <c16:uniqueId val="{00000008-9F5C-4F5B-9097-B8E2DD9169AD}"/>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24 Std.</c:v>
                </c:pt>
                <c:pt idx="1">
                  <c:v>3 Tage</c:v>
                </c:pt>
                <c:pt idx="2">
                  <c:v>7 Tage</c:v>
                </c:pt>
                <c:pt idx="3">
                  <c:v>14 tage</c:v>
                </c:pt>
                <c:pt idx="4">
                  <c:v>30 Tage</c:v>
                </c:pt>
                <c:pt idx="5">
                  <c:v>keine MTPD</c:v>
                </c:pt>
              </c:strCache>
            </c:strRef>
          </c:cat>
          <c:val>
            <c:numRef>
              <c:f>Tabelle1!$B$2:$B$7</c:f>
              <c:numCache>
                <c:formatCode>General</c:formatCode>
                <c:ptCount val="6"/>
                <c:pt idx="0">
                  <c:v>5</c:v>
                </c:pt>
                <c:pt idx="1">
                  <c:v>8</c:v>
                </c:pt>
                <c:pt idx="2">
                  <c:v>12</c:v>
                </c:pt>
                <c:pt idx="3">
                  <c:v>6</c:v>
                </c:pt>
                <c:pt idx="4">
                  <c:v>18</c:v>
                </c:pt>
                <c:pt idx="5">
                  <c:v>40</c:v>
                </c:pt>
              </c:numCache>
            </c:numRef>
          </c:val>
          <c:extLst>
            <c:ext xmlns:c16="http://schemas.microsoft.com/office/drawing/2014/chart" uri="{C3380CC4-5D6E-409C-BE32-E72D297353CC}">
              <c16:uniqueId val="{00000002-9F5C-4F5B-9097-B8E2DD9169AD}"/>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Tabelle1!$B$1</c:f>
              <c:strCache>
                <c:ptCount val="1"/>
                <c:pt idx="0">
                  <c:v>Normalbetrieb</c:v>
                </c:pt>
              </c:strCache>
            </c:strRef>
          </c:tx>
          <c:spPr>
            <a:ln w="28575" cap="rnd">
              <a:solidFill>
                <a:schemeClr val="bg2"/>
              </a:solidFill>
              <a:round/>
            </a:ln>
            <a:effectLst/>
          </c:spPr>
          <c:marker>
            <c:symbol val="none"/>
          </c:marker>
          <c:dPt>
            <c:idx val="0"/>
            <c:marker>
              <c:symbol val="none"/>
            </c:marker>
            <c:bubble3D val="0"/>
            <c:spPr>
              <a:ln w="28575" cap="rnd">
                <a:solidFill>
                  <a:schemeClr val="bg2"/>
                </a:solidFill>
                <a:round/>
              </a:ln>
              <a:effectLst/>
            </c:spPr>
            <c:extLst>
              <c:ext xmlns:c16="http://schemas.microsoft.com/office/drawing/2014/chart" uri="{C3380CC4-5D6E-409C-BE32-E72D297353CC}">
                <c16:uniqueId val="{00000003-9F5C-4F5B-9097-B8E2DD9169AD}"/>
              </c:ext>
            </c:extLst>
          </c:dPt>
          <c:dPt>
            <c:idx val="1"/>
            <c:marker>
              <c:symbol val="none"/>
            </c:marker>
            <c:bubble3D val="0"/>
            <c:spPr>
              <a:ln w="28575" cap="rnd">
                <a:solidFill>
                  <a:schemeClr val="bg2"/>
                </a:solidFill>
                <a:round/>
              </a:ln>
              <a:effectLst/>
            </c:spPr>
            <c:extLst>
              <c:ext xmlns:c16="http://schemas.microsoft.com/office/drawing/2014/chart" uri="{C3380CC4-5D6E-409C-BE32-E72D297353CC}">
                <c16:uniqueId val="{00000004-9F5C-4F5B-9097-B8E2DD9169AD}"/>
              </c:ext>
            </c:extLst>
          </c:dPt>
          <c:dPt>
            <c:idx val="2"/>
            <c:marker>
              <c:symbol val="none"/>
            </c:marker>
            <c:bubble3D val="0"/>
            <c:spPr>
              <a:ln w="28575" cap="rnd">
                <a:solidFill>
                  <a:schemeClr val="bg2"/>
                </a:solidFill>
                <a:round/>
              </a:ln>
              <a:effectLst/>
            </c:spPr>
            <c:extLst>
              <c:ext xmlns:c16="http://schemas.microsoft.com/office/drawing/2014/chart" uri="{C3380CC4-5D6E-409C-BE32-E72D297353CC}">
                <c16:uniqueId val="{00000005-9F5C-4F5B-9097-B8E2DD9169AD}"/>
              </c:ext>
            </c:extLst>
          </c:dPt>
          <c:dPt>
            <c:idx val="3"/>
            <c:marker>
              <c:symbol val="none"/>
            </c:marker>
            <c:bubble3D val="0"/>
            <c:spPr>
              <a:ln w="28575" cap="rnd">
                <a:solidFill>
                  <a:schemeClr val="bg2"/>
                </a:solidFill>
                <a:round/>
              </a:ln>
              <a:effectLst/>
            </c:spPr>
            <c:extLst>
              <c:ext xmlns:c16="http://schemas.microsoft.com/office/drawing/2014/chart" uri="{C3380CC4-5D6E-409C-BE32-E72D297353CC}">
                <c16:uniqueId val="{00000006-9F5C-4F5B-9097-B8E2DD9169AD}"/>
              </c:ext>
            </c:extLst>
          </c:dPt>
          <c:dPt>
            <c:idx val="4"/>
            <c:marker>
              <c:symbol val="none"/>
            </c:marker>
            <c:bubble3D val="0"/>
            <c:spPr>
              <a:ln w="28575" cap="rnd">
                <a:solidFill>
                  <a:schemeClr val="bg2"/>
                </a:solidFill>
                <a:round/>
              </a:ln>
              <a:effectLst/>
            </c:spPr>
            <c:extLst>
              <c:ext xmlns:c16="http://schemas.microsoft.com/office/drawing/2014/chart" uri="{C3380CC4-5D6E-409C-BE32-E72D297353CC}">
                <c16:uniqueId val="{00000007-9F5C-4F5B-9097-B8E2DD9169AD}"/>
              </c:ext>
            </c:extLst>
          </c:dPt>
          <c:dPt>
            <c:idx val="5"/>
            <c:marker>
              <c:symbol val="none"/>
            </c:marker>
            <c:bubble3D val="0"/>
            <c:spPr>
              <a:ln w="28575" cap="rnd">
                <a:solidFill>
                  <a:schemeClr val="bg2"/>
                </a:solidFill>
                <a:round/>
              </a:ln>
              <a:effectLst/>
            </c:spPr>
            <c:extLst>
              <c:ext xmlns:c16="http://schemas.microsoft.com/office/drawing/2014/chart" uri="{C3380CC4-5D6E-409C-BE32-E72D297353CC}">
                <c16:uniqueId val="{00000008-9F5C-4F5B-9097-B8E2DD9169AD}"/>
              </c:ext>
            </c:extLst>
          </c:dPt>
          <c:dLbls>
            <c:dLbl>
              <c:idx val="0"/>
              <c:spPr>
                <a:solidFill>
                  <a:schemeClr val="bg2"/>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de-DE"/>
                </a:p>
              </c:txPr>
              <c:showLegendKey val="0"/>
              <c:showVal val="1"/>
              <c:showCatName val="0"/>
              <c:showSerName val="0"/>
              <c:showPercent val="0"/>
              <c:showBubbleSize val="0"/>
              <c:extLst>
                <c:ext xmlns:c16="http://schemas.microsoft.com/office/drawing/2014/chart" uri="{C3380CC4-5D6E-409C-BE32-E72D297353CC}">
                  <c16:uniqueId val="{00000003-9F5C-4F5B-9097-B8E2DD9169AD}"/>
                </c:ext>
              </c:extLst>
            </c:dLbl>
            <c:dLbl>
              <c:idx val="1"/>
              <c:spPr>
                <a:solidFill>
                  <a:schemeClr val="bg2"/>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de-DE"/>
                </a:p>
              </c:txPr>
              <c:showLegendKey val="0"/>
              <c:showVal val="1"/>
              <c:showCatName val="0"/>
              <c:showSerName val="0"/>
              <c:showPercent val="0"/>
              <c:showBubbleSize val="0"/>
              <c:extLst>
                <c:ext xmlns:c16="http://schemas.microsoft.com/office/drawing/2014/chart" uri="{C3380CC4-5D6E-409C-BE32-E72D297353CC}">
                  <c16:uniqueId val="{00000004-9F5C-4F5B-9097-B8E2DD9169AD}"/>
                </c:ext>
              </c:extLst>
            </c:dLbl>
            <c:dLbl>
              <c:idx val="2"/>
              <c:spPr>
                <a:solidFill>
                  <a:schemeClr val="bg2"/>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de-DE"/>
                </a:p>
              </c:txPr>
              <c:showLegendKey val="0"/>
              <c:showVal val="1"/>
              <c:showCatName val="0"/>
              <c:showSerName val="0"/>
              <c:showPercent val="0"/>
              <c:showBubbleSize val="0"/>
              <c:extLst>
                <c:ext xmlns:c16="http://schemas.microsoft.com/office/drawing/2014/chart" uri="{C3380CC4-5D6E-409C-BE32-E72D297353CC}">
                  <c16:uniqueId val="{00000005-9F5C-4F5B-9097-B8E2DD9169AD}"/>
                </c:ext>
              </c:extLst>
            </c:dLbl>
            <c:dLbl>
              <c:idx val="3"/>
              <c:spPr>
                <a:solidFill>
                  <a:schemeClr val="bg2"/>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de-DE"/>
                </a:p>
              </c:txPr>
              <c:showLegendKey val="0"/>
              <c:showVal val="1"/>
              <c:showCatName val="0"/>
              <c:showSerName val="0"/>
              <c:showPercent val="0"/>
              <c:showBubbleSize val="0"/>
              <c:extLst>
                <c:ext xmlns:c16="http://schemas.microsoft.com/office/drawing/2014/chart" uri="{C3380CC4-5D6E-409C-BE32-E72D297353CC}">
                  <c16:uniqueId val="{00000006-9F5C-4F5B-9097-B8E2DD9169AD}"/>
                </c:ext>
              </c:extLst>
            </c:dLbl>
            <c:dLbl>
              <c:idx val="4"/>
              <c:spPr>
                <a:solidFill>
                  <a:schemeClr val="bg2"/>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de-DE"/>
                </a:p>
              </c:txPr>
              <c:showLegendKey val="0"/>
              <c:showVal val="1"/>
              <c:showCatName val="0"/>
              <c:showSerName val="0"/>
              <c:showPercent val="0"/>
              <c:showBubbleSize val="0"/>
              <c:extLst>
                <c:ext xmlns:c16="http://schemas.microsoft.com/office/drawing/2014/chart" uri="{C3380CC4-5D6E-409C-BE32-E72D297353CC}">
                  <c16:uniqueId val="{00000007-9F5C-4F5B-9097-B8E2DD9169AD}"/>
                </c:ext>
              </c:extLst>
            </c:dLbl>
            <c:spPr>
              <a:solidFill>
                <a:schemeClr val="bg2"/>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Tabelle1!$A$2:$A$6</c:f>
              <c:strCache>
                <c:ptCount val="5"/>
                <c:pt idx="0">
                  <c:v>24 Std.</c:v>
                </c:pt>
                <c:pt idx="1">
                  <c:v>3 Tage</c:v>
                </c:pt>
                <c:pt idx="2">
                  <c:v>7 Tage</c:v>
                </c:pt>
                <c:pt idx="3">
                  <c:v>14 tage</c:v>
                </c:pt>
                <c:pt idx="4">
                  <c:v>30 Tage</c:v>
                </c:pt>
              </c:strCache>
            </c:strRef>
          </c:cat>
          <c:val>
            <c:numRef>
              <c:f>Tabelle1!$B$2:$B$6</c:f>
              <c:numCache>
                <c:formatCode>General</c:formatCode>
                <c:ptCount val="5"/>
                <c:pt idx="0">
                  <c:v>80</c:v>
                </c:pt>
                <c:pt idx="1">
                  <c:v>80</c:v>
                </c:pt>
                <c:pt idx="2">
                  <c:v>80</c:v>
                </c:pt>
                <c:pt idx="3">
                  <c:v>80</c:v>
                </c:pt>
                <c:pt idx="4">
                  <c:v>80</c:v>
                </c:pt>
              </c:numCache>
            </c:numRef>
          </c:val>
          <c:smooth val="0"/>
          <c:extLst>
            <c:ext xmlns:c16="http://schemas.microsoft.com/office/drawing/2014/chart" uri="{C3380CC4-5D6E-409C-BE32-E72D297353CC}">
              <c16:uniqueId val="{00000002-9F5C-4F5B-9097-B8E2DD9169AD}"/>
            </c:ext>
          </c:extLst>
        </c:ser>
        <c:ser>
          <c:idx val="1"/>
          <c:order val="1"/>
          <c:tx>
            <c:strRef>
              <c:f>Tabelle1!$C$1</c:f>
              <c:strCache>
                <c:ptCount val="1"/>
                <c:pt idx="0">
                  <c:v>Mobile AP</c:v>
                </c:pt>
              </c:strCache>
            </c:strRef>
          </c:tx>
          <c:spPr>
            <a:ln w="28575" cap="rnd">
              <a:solidFill>
                <a:schemeClr val="accent6"/>
              </a:solidFill>
              <a:round/>
            </a:ln>
            <a:effectLst/>
          </c:spPr>
          <c:marker>
            <c:symbol val="none"/>
          </c:marker>
          <c:dLbls>
            <c:spPr>
              <a:solidFill>
                <a:schemeClr val="accent6"/>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Tabelle1!$A$2:$A$6</c:f>
              <c:strCache>
                <c:ptCount val="5"/>
                <c:pt idx="0">
                  <c:v>24 Std.</c:v>
                </c:pt>
                <c:pt idx="1">
                  <c:v>3 Tage</c:v>
                </c:pt>
                <c:pt idx="2">
                  <c:v>7 Tage</c:v>
                </c:pt>
                <c:pt idx="3">
                  <c:v>14 tage</c:v>
                </c:pt>
                <c:pt idx="4">
                  <c:v>30 Tage</c:v>
                </c:pt>
              </c:strCache>
            </c:strRef>
          </c:cat>
          <c:val>
            <c:numRef>
              <c:f>Tabelle1!$C$2:$C$6</c:f>
              <c:numCache>
                <c:formatCode>General</c:formatCode>
                <c:ptCount val="5"/>
                <c:pt idx="0">
                  <c:v>10</c:v>
                </c:pt>
                <c:pt idx="1">
                  <c:v>20</c:v>
                </c:pt>
                <c:pt idx="2">
                  <c:v>30</c:v>
                </c:pt>
                <c:pt idx="3">
                  <c:v>30</c:v>
                </c:pt>
                <c:pt idx="4">
                  <c:v>30</c:v>
                </c:pt>
              </c:numCache>
            </c:numRef>
          </c:val>
          <c:smooth val="0"/>
          <c:extLst>
            <c:ext xmlns:c16="http://schemas.microsoft.com/office/drawing/2014/chart" uri="{C3380CC4-5D6E-409C-BE32-E72D297353CC}">
              <c16:uniqueId val="{00000000-20FC-47E9-A2EF-8BE61E5C9E1B}"/>
            </c:ext>
          </c:extLst>
        </c:ser>
        <c:ser>
          <c:idx val="2"/>
          <c:order val="2"/>
          <c:tx>
            <c:strRef>
              <c:f>Tabelle1!$D$1</c:f>
              <c:strCache>
                <c:ptCount val="1"/>
                <c:pt idx="0">
                  <c:v>Feste AP</c:v>
                </c:pt>
              </c:strCache>
            </c:strRef>
          </c:tx>
          <c:spPr>
            <a:ln w="28575" cap="rnd">
              <a:solidFill>
                <a:schemeClr val="accent2"/>
              </a:solidFill>
              <a:round/>
            </a:ln>
            <a:effectLst/>
          </c:spPr>
          <c:marker>
            <c:symbol val="none"/>
          </c:marker>
          <c:dLbls>
            <c:spPr>
              <a:solidFill>
                <a:schemeClr val="accent2"/>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Tabelle1!$A$2:$A$6</c:f>
              <c:strCache>
                <c:ptCount val="5"/>
                <c:pt idx="0">
                  <c:v>24 Std.</c:v>
                </c:pt>
                <c:pt idx="1">
                  <c:v>3 Tage</c:v>
                </c:pt>
                <c:pt idx="2">
                  <c:v>7 Tage</c:v>
                </c:pt>
                <c:pt idx="3">
                  <c:v>14 tage</c:v>
                </c:pt>
                <c:pt idx="4">
                  <c:v>30 Tage</c:v>
                </c:pt>
              </c:strCache>
            </c:strRef>
          </c:cat>
          <c:val>
            <c:numRef>
              <c:f>Tabelle1!$D$2:$D$6</c:f>
              <c:numCache>
                <c:formatCode>General</c:formatCode>
                <c:ptCount val="5"/>
                <c:pt idx="0">
                  <c:v>5</c:v>
                </c:pt>
                <c:pt idx="1">
                  <c:v>5</c:v>
                </c:pt>
                <c:pt idx="2">
                  <c:v>12</c:v>
                </c:pt>
                <c:pt idx="3">
                  <c:v>18</c:v>
                </c:pt>
                <c:pt idx="4">
                  <c:v>18</c:v>
                </c:pt>
              </c:numCache>
            </c:numRef>
          </c:val>
          <c:smooth val="0"/>
          <c:extLst>
            <c:ext xmlns:c16="http://schemas.microsoft.com/office/drawing/2014/chart" uri="{C3380CC4-5D6E-409C-BE32-E72D297353CC}">
              <c16:uniqueId val="{00000003-20FC-47E9-A2EF-8BE61E5C9E1B}"/>
            </c:ext>
          </c:extLst>
        </c:ser>
        <c:ser>
          <c:idx val="3"/>
          <c:order val="3"/>
          <c:tx>
            <c:strRef>
              <c:f>Tabelle1!$E$1</c:f>
              <c:strCache>
                <c:ptCount val="1"/>
                <c:pt idx="0">
                  <c:v>Notbetrieb (Mobil + fest)</c:v>
                </c:pt>
              </c:strCache>
            </c:strRef>
          </c:tx>
          <c:spPr>
            <a:ln w="28575" cap="rnd">
              <a:solidFill>
                <a:schemeClr val="tx2"/>
              </a:solidFill>
              <a:round/>
            </a:ln>
            <a:effectLst/>
          </c:spPr>
          <c:marker>
            <c:symbol val="none"/>
          </c:marker>
          <c:dLbls>
            <c:spPr>
              <a:solidFill>
                <a:schemeClr val="tx2"/>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Tabelle1!$A$2:$A$6</c:f>
              <c:strCache>
                <c:ptCount val="5"/>
                <c:pt idx="0">
                  <c:v>24 Std.</c:v>
                </c:pt>
                <c:pt idx="1">
                  <c:v>3 Tage</c:v>
                </c:pt>
                <c:pt idx="2">
                  <c:v>7 Tage</c:v>
                </c:pt>
                <c:pt idx="3">
                  <c:v>14 tage</c:v>
                </c:pt>
                <c:pt idx="4">
                  <c:v>30 Tage</c:v>
                </c:pt>
              </c:strCache>
            </c:strRef>
          </c:cat>
          <c:val>
            <c:numRef>
              <c:f>Tabelle1!$E$2:$E$6</c:f>
              <c:numCache>
                <c:formatCode>General</c:formatCode>
                <c:ptCount val="5"/>
                <c:pt idx="0">
                  <c:v>15</c:v>
                </c:pt>
                <c:pt idx="1">
                  <c:v>25</c:v>
                </c:pt>
                <c:pt idx="2">
                  <c:v>42</c:v>
                </c:pt>
                <c:pt idx="3">
                  <c:v>48</c:v>
                </c:pt>
                <c:pt idx="4">
                  <c:v>48</c:v>
                </c:pt>
              </c:numCache>
            </c:numRef>
          </c:val>
          <c:smooth val="0"/>
          <c:extLst>
            <c:ext xmlns:c16="http://schemas.microsoft.com/office/drawing/2014/chart" uri="{C3380CC4-5D6E-409C-BE32-E72D297353CC}">
              <c16:uniqueId val="{00000004-20FC-47E9-A2EF-8BE61E5C9E1B}"/>
            </c:ext>
          </c:extLst>
        </c:ser>
        <c:dLbls>
          <c:showLegendKey val="0"/>
          <c:showVal val="0"/>
          <c:showCatName val="0"/>
          <c:showSerName val="0"/>
          <c:showPercent val="0"/>
          <c:showBubbleSize val="0"/>
        </c:dLbls>
        <c:smooth val="0"/>
        <c:axId val="646183136"/>
        <c:axId val="646179200"/>
      </c:lineChart>
      <c:catAx>
        <c:axId val="646183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646179200"/>
        <c:crosses val="autoZero"/>
        <c:auto val="1"/>
        <c:lblAlgn val="ctr"/>
        <c:lblOffset val="100"/>
        <c:noMultiLvlLbl val="0"/>
      </c:catAx>
      <c:valAx>
        <c:axId val="646179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6461831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952AD5-D5DE-40D6-BFE3-4BB846F4DDFC}"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de-DE"/>
        </a:p>
      </dgm:t>
    </dgm:pt>
    <dgm:pt modelId="{B2614A09-1BA0-46CE-8D35-DBA83FBFF119}">
      <dgm:prSet phldrT="[Text]" custT="1"/>
      <dgm:spPr>
        <a:solidFill>
          <a:schemeClr val="tx1">
            <a:lumMod val="50000"/>
            <a:lumOff val="50000"/>
          </a:schemeClr>
        </a:solidFill>
      </dgm:spPr>
      <dgm:t>
        <a:bodyPr/>
        <a:lstStyle/>
        <a:p>
          <a:r>
            <a:rPr lang="de-DE" sz="2000" dirty="0">
              <a:latin typeface="Arial" panose="020B0604020202020204" pitchFamily="34" charset="0"/>
              <a:cs typeface="Arial" panose="020B0604020202020204" pitchFamily="34" charset="0"/>
            </a:rPr>
            <a:t>Vorbereitung</a:t>
          </a:r>
        </a:p>
      </dgm:t>
    </dgm:pt>
    <dgm:pt modelId="{D6C41CF7-DE8B-4F46-A1F8-102DE6519ED6}" type="parTrans" cxnId="{BDFABA07-E856-46E4-BC41-D509F852F577}">
      <dgm:prSet/>
      <dgm:spPr/>
      <dgm:t>
        <a:bodyPr/>
        <a:lstStyle/>
        <a:p>
          <a:endParaRPr lang="de-DE"/>
        </a:p>
      </dgm:t>
    </dgm:pt>
    <dgm:pt modelId="{2FB6EC1A-DAB9-4E5C-9406-8C91B68590E9}" type="sibTrans" cxnId="{BDFABA07-E856-46E4-BC41-D509F852F577}">
      <dgm:prSet/>
      <dgm:spPr/>
      <dgm:t>
        <a:bodyPr/>
        <a:lstStyle/>
        <a:p>
          <a:endParaRPr lang="de-DE"/>
        </a:p>
      </dgm:t>
    </dgm:pt>
    <dgm:pt modelId="{808BD72D-624F-4086-AE2C-BE2E05CE0E35}">
      <dgm:prSet phldrT="[Text]" custT="1"/>
      <dgm:spPr>
        <a:solidFill>
          <a:schemeClr val="accent1">
            <a:alpha val="90000"/>
          </a:schemeClr>
        </a:solidFill>
      </dgm:spPr>
      <dgm:t>
        <a:bodyPr/>
        <a:lstStyle/>
        <a:p>
          <a:r>
            <a:rPr lang="de-DE" sz="1800" dirty="0">
              <a:solidFill>
                <a:schemeClr val="bg1"/>
              </a:solidFill>
              <a:latin typeface="Arial" panose="020B0604020202020204" pitchFamily="34" charset="0"/>
              <a:cs typeface="Arial" panose="020B0604020202020204" pitchFamily="34" charset="0"/>
            </a:rPr>
            <a:t>Festlegung Untragbarkeits-niveau</a:t>
          </a:r>
        </a:p>
      </dgm:t>
    </dgm:pt>
    <dgm:pt modelId="{44D11822-7216-41FD-B2F8-0D4331816362}" type="parTrans" cxnId="{FC53B2BB-C426-4C3C-AC39-819BDD9D746F}">
      <dgm:prSet/>
      <dgm:spPr/>
      <dgm:t>
        <a:bodyPr/>
        <a:lstStyle/>
        <a:p>
          <a:endParaRPr lang="de-DE"/>
        </a:p>
      </dgm:t>
    </dgm:pt>
    <dgm:pt modelId="{C681EBE9-08BA-4F5C-9F00-0BC1C4F2F6B4}" type="sibTrans" cxnId="{FC53B2BB-C426-4C3C-AC39-819BDD9D746F}">
      <dgm:prSet/>
      <dgm:spPr/>
      <dgm:t>
        <a:bodyPr/>
        <a:lstStyle/>
        <a:p>
          <a:endParaRPr lang="de-DE"/>
        </a:p>
      </dgm:t>
    </dgm:pt>
    <dgm:pt modelId="{37EB1F6A-1446-47A4-AEF9-D8045BC2BBB0}">
      <dgm:prSet phldrT="[Text]" custT="1"/>
      <dgm:spPr>
        <a:solidFill>
          <a:schemeClr val="accent1">
            <a:alpha val="90000"/>
          </a:schemeClr>
        </a:solidFill>
      </dgm:spPr>
      <dgm:t>
        <a:bodyPr/>
        <a:lstStyle/>
        <a:p>
          <a:r>
            <a:rPr lang="de-DE" sz="1800" dirty="0">
              <a:solidFill>
                <a:schemeClr val="bg1"/>
              </a:solidFill>
              <a:latin typeface="Arial" panose="020B0604020202020204" pitchFamily="34" charset="0"/>
              <a:cs typeface="Arial" panose="020B0604020202020204" pitchFamily="34" charset="0"/>
            </a:rPr>
            <a:t>Festlegung Zeithorizonte</a:t>
          </a:r>
        </a:p>
      </dgm:t>
    </dgm:pt>
    <dgm:pt modelId="{2D2BF6A6-7AF6-4163-936F-82ABC8C2CB26}" type="parTrans" cxnId="{EF9640E9-0A57-4E99-B475-E0399125CE49}">
      <dgm:prSet/>
      <dgm:spPr/>
      <dgm:t>
        <a:bodyPr/>
        <a:lstStyle/>
        <a:p>
          <a:endParaRPr lang="de-DE"/>
        </a:p>
      </dgm:t>
    </dgm:pt>
    <dgm:pt modelId="{20DD9154-324B-4035-9B97-4D1C25048DC9}" type="sibTrans" cxnId="{EF9640E9-0A57-4E99-B475-E0399125CE49}">
      <dgm:prSet/>
      <dgm:spPr/>
      <dgm:t>
        <a:bodyPr/>
        <a:lstStyle/>
        <a:p>
          <a:endParaRPr lang="de-DE"/>
        </a:p>
      </dgm:t>
    </dgm:pt>
    <dgm:pt modelId="{6FD86528-7A6C-4FD7-A29A-F88528D94D35}">
      <dgm:prSet phldrT="[Text]" custT="1"/>
      <dgm:spPr>
        <a:solidFill>
          <a:schemeClr val="tx1">
            <a:lumMod val="50000"/>
            <a:lumOff val="50000"/>
          </a:schemeClr>
        </a:solidFill>
      </dgm:spPr>
      <dgm:t>
        <a:bodyPr/>
        <a:lstStyle/>
        <a:p>
          <a:r>
            <a:rPr lang="de-DE" sz="2000" dirty="0">
              <a:latin typeface="Arial" panose="020B0604020202020204" pitchFamily="34" charset="0"/>
              <a:cs typeface="Arial" panose="020B0604020202020204" pitchFamily="34" charset="0"/>
            </a:rPr>
            <a:t>Durchführung</a:t>
          </a:r>
        </a:p>
      </dgm:t>
    </dgm:pt>
    <dgm:pt modelId="{E9F1C97B-CA6B-4C67-B11A-9FCB0C99F7CE}" type="parTrans" cxnId="{9B2712CD-5091-432D-AD54-DA8B2378B05C}">
      <dgm:prSet/>
      <dgm:spPr/>
      <dgm:t>
        <a:bodyPr/>
        <a:lstStyle/>
        <a:p>
          <a:endParaRPr lang="de-DE"/>
        </a:p>
      </dgm:t>
    </dgm:pt>
    <dgm:pt modelId="{32F4E178-364E-4487-A0A9-717FBD22AC7D}" type="sibTrans" cxnId="{9B2712CD-5091-432D-AD54-DA8B2378B05C}">
      <dgm:prSet/>
      <dgm:spPr/>
      <dgm:t>
        <a:bodyPr/>
        <a:lstStyle/>
        <a:p>
          <a:endParaRPr lang="de-DE"/>
        </a:p>
      </dgm:t>
    </dgm:pt>
    <dgm:pt modelId="{893EB1E1-392B-4407-9F48-A8E9EA998210}">
      <dgm:prSet phldrT="[Text]" custT="1"/>
      <dgm:spPr>
        <a:solidFill>
          <a:schemeClr val="accent2">
            <a:alpha val="90000"/>
          </a:schemeClr>
        </a:solidFill>
      </dgm:spPr>
      <dgm:t>
        <a:bodyPr/>
        <a:lstStyle/>
        <a:p>
          <a:r>
            <a:rPr lang="de-DE" sz="1800" dirty="0">
              <a:solidFill>
                <a:schemeClr val="bg1"/>
              </a:solidFill>
              <a:latin typeface="Arial" panose="020B0604020202020204" pitchFamily="34" charset="0"/>
              <a:cs typeface="Arial" panose="020B0604020202020204" pitchFamily="34" charset="0"/>
            </a:rPr>
            <a:t>Schadens-bewertung</a:t>
          </a:r>
        </a:p>
      </dgm:t>
    </dgm:pt>
    <dgm:pt modelId="{EAF88D7E-4A5B-417F-82E7-1C1E2C3D10CF}" type="parTrans" cxnId="{1AA73150-B46E-49B7-BACA-FAE2F59A6854}">
      <dgm:prSet/>
      <dgm:spPr/>
      <dgm:t>
        <a:bodyPr/>
        <a:lstStyle/>
        <a:p>
          <a:endParaRPr lang="de-DE"/>
        </a:p>
      </dgm:t>
    </dgm:pt>
    <dgm:pt modelId="{9F16CE49-CC5C-4C76-A55B-52899B170D80}" type="sibTrans" cxnId="{1AA73150-B46E-49B7-BACA-FAE2F59A6854}">
      <dgm:prSet/>
      <dgm:spPr/>
      <dgm:t>
        <a:bodyPr/>
        <a:lstStyle/>
        <a:p>
          <a:endParaRPr lang="de-DE"/>
        </a:p>
      </dgm:t>
    </dgm:pt>
    <dgm:pt modelId="{F1A4AD7B-FFB8-4B07-8887-260EE145BB29}">
      <dgm:prSet phldrT="[Text]" custT="1"/>
      <dgm:spPr>
        <a:solidFill>
          <a:schemeClr val="accent2">
            <a:alpha val="90000"/>
          </a:schemeClr>
        </a:solidFill>
      </dgm:spPr>
      <dgm:t>
        <a:bodyPr/>
        <a:lstStyle/>
        <a:p>
          <a:r>
            <a:rPr lang="de-DE" sz="1800" dirty="0">
              <a:solidFill>
                <a:schemeClr val="bg1"/>
              </a:solidFill>
              <a:latin typeface="Arial" panose="020B0604020202020204" pitchFamily="34" charset="0"/>
              <a:cs typeface="Arial" panose="020B0604020202020204" pitchFamily="34" charset="0"/>
            </a:rPr>
            <a:t>Zeitkritische Prozess-abhängigkeiten</a:t>
          </a:r>
        </a:p>
      </dgm:t>
    </dgm:pt>
    <dgm:pt modelId="{AEF59179-76CE-438F-8D94-52B39A625180}" type="parTrans" cxnId="{009B9F89-31BB-4F08-B066-EB4AE55758C1}">
      <dgm:prSet/>
      <dgm:spPr/>
      <dgm:t>
        <a:bodyPr/>
        <a:lstStyle/>
        <a:p>
          <a:endParaRPr lang="de-DE"/>
        </a:p>
      </dgm:t>
    </dgm:pt>
    <dgm:pt modelId="{E885CA34-1441-4159-B5CD-6D5C5F3109B8}" type="sibTrans" cxnId="{009B9F89-31BB-4F08-B066-EB4AE55758C1}">
      <dgm:prSet/>
      <dgm:spPr/>
      <dgm:t>
        <a:bodyPr/>
        <a:lstStyle/>
        <a:p>
          <a:endParaRPr lang="de-DE"/>
        </a:p>
      </dgm:t>
    </dgm:pt>
    <dgm:pt modelId="{D7D58BC7-B7F0-4F8F-BFA2-871550188E73}">
      <dgm:prSet phldrT="[Text]" custT="1"/>
      <dgm:spPr>
        <a:solidFill>
          <a:schemeClr val="tx1">
            <a:lumMod val="50000"/>
            <a:lumOff val="50000"/>
          </a:schemeClr>
        </a:solidFill>
      </dgm:spPr>
      <dgm:t>
        <a:bodyPr/>
        <a:lstStyle/>
        <a:p>
          <a:r>
            <a:rPr lang="de-DE" sz="2400" dirty="0">
              <a:latin typeface="Arial" panose="020B0604020202020204" pitchFamily="34" charset="0"/>
              <a:cs typeface="Arial" panose="020B0604020202020204" pitchFamily="34" charset="0"/>
            </a:rPr>
            <a:t>Auswertung</a:t>
          </a:r>
        </a:p>
      </dgm:t>
    </dgm:pt>
    <dgm:pt modelId="{411F97CC-FBC3-4297-A984-A81C41DD1AC2}" type="parTrans" cxnId="{98514D42-3AAC-4999-A008-5F0ECFD5E64D}">
      <dgm:prSet/>
      <dgm:spPr/>
      <dgm:t>
        <a:bodyPr/>
        <a:lstStyle/>
        <a:p>
          <a:endParaRPr lang="de-DE"/>
        </a:p>
      </dgm:t>
    </dgm:pt>
    <dgm:pt modelId="{E9E66EE4-9367-4912-B9D8-B0CE84DE4EE8}" type="sibTrans" cxnId="{98514D42-3AAC-4999-A008-5F0ECFD5E64D}">
      <dgm:prSet/>
      <dgm:spPr/>
      <dgm:t>
        <a:bodyPr/>
        <a:lstStyle/>
        <a:p>
          <a:endParaRPr lang="de-DE"/>
        </a:p>
      </dgm:t>
    </dgm:pt>
    <dgm:pt modelId="{58ACDA28-735E-4E1E-A606-CA443E4E9F04}">
      <dgm:prSet phldrT="[Text]" custT="1"/>
      <dgm:spPr>
        <a:solidFill>
          <a:schemeClr val="accent2">
            <a:alpha val="90000"/>
          </a:schemeClr>
        </a:solidFill>
      </dgm:spPr>
      <dgm:t>
        <a:bodyPr/>
        <a:lstStyle/>
        <a:p>
          <a:r>
            <a:rPr lang="de-DE" sz="1800" dirty="0">
              <a:solidFill>
                <a:schemeClr val="bg1"/>
              </a:solidFill>
              <a:latin typeface="Arial" panose="020B0604020202020204" pitchFamily="34" charset="0"/>
              <a:cs typeface="Arial" panose="020B0604020202020204" pitchFamily="34" charset="0"/>
            </a:rPr>
            <a:t>Bestätigung der Ergebnisse </a:t>
          </a:r>
        </a:p>
      </dgm:t>
    </dgm:pt>
    <dgm:pt modelId="{09179173-AA47-4531-8E16-529705D3CA96}" type="parTrans" cxnId="{431072D5-8075-46A6-98C3-BBBFB3001F3E}">
      <dgm:prSet/>
      <dgm:spPr/>
      <dgm:t>
        <a:bodyPr/>
        <a:lstStyle/>
        <a:p>
          <a:endParaRPr lang="de-DE"/>
        </a:p>
      </dgm:t>
    </dgm:pt>
    <dgm:pt modelId="{FDEAB665-C16B-4266-B2F8-A2F57A2D9FCB}" type="sibTrans" cxnId="{431072D5-8075-46A6-98C3-BBBFB3001F3E}">
      <dgm:prSet/>
      <dgm:spPr/>
      <dgm:t>
        <a:bodyPr/>
        <a:lstStyle/>
        <a:p>
          <a:endParaRPr lang="de-DE"/>
        </a:p>
      </dgm:t>
    </dgm:pt>
    <dgm:pt modelId="{46172CDF-635A-46E8-8B68-B7FBF502C0E1}">
      <dgm:prSet phldrT="[Text]" custT="1"/>
      <dgm:spPr>
        <a:solidFill>
          <a:schemeClr val="accent1">
            <a:alpha val="90000"/>
          </a:schemeClr>
        </a:solidFill>
      </dgm:spPr>
      <dgm:t>
        <a:bodyPr/>
        <a:lstStyle/>
        <a:p>
          <a:r>
            <a:rPr lang="de-DE" sz="1800" dirty="0">
              <a:solidFill>
                <a:schemeClr val="bg1"/>
              </a:solidFill>
              <a:latin typeface="Arial" panose="020B0604020202020204" pitchFamily="34" charset="0"/>
              <a:cs typeface="Arial" panose="020B0604020202020204" pitchFamily="34" charset="0"/>
            </a:rPr>
            <a:t>Kenntnisnahme der </a:t>
          </a:r>
          <a:br>
            <a:rPr lang="de-DE" sz="1800" dirty="0">
              <a:solidFill>
                <a:schemeClr val="bg1"/>
              </a:solidFill>
              <a:latin typeface="Arial" panose="020B0604020202020204" pitchFamily="34" charset="0"/>
              <a:cs typeface="Arial" panose="020B0604020202020204" pitchFamily="34" charset="0"/>
            </a:rPr>
          </a:br>
          <a:r>
            <a:rPr lang="de-DE" sz="1800" dirty="0">
              <a:solidFill>
                <a:schemeClr val="bg1"/>
              </a:solidFill>
              <a:latin typeface="Arial" panose="020B0604020202020204" pitchFamily="34" charset="0"/>
              <a:cs typeface="Arial" panose="020B0604020202020204" pitchFamily="34" charset="0"/>
            </a:rPr>
            <a:t>BIA-Ergebnisse</a:t>
          </a:r>
        </a:p>
      </dgm:t>
    </dgm:pt>
    <dgm:pt modelId="{14A522EF-ECD7-42BE-88DE-09AB121864F2}" type="parTrans" cxnId="{B70BB44C-4929-479D-9AF9-2B3E5568445D}">
      <dgm:prSet/>
      <dgm:spPr/>
      <dgm:t>
        <a:bodyPr/>
        <a:lstStyle/>
        <a:p>
          <a:endParaRPr lang="de-DE"/>
        </a:p>
      </dgm:t>
    </dgm:pt>
    <dgm:pt modelId="{DCF28BC8-1701-4B59-9E32-6EF3373FDE91}" type="sibTrans" cxnId="{B70BB44C-4929-479D-9AF9-2B3E5568445D}">
      <dgm:prSet/>
      <dgm:spPr/>
      <dgm:t>
        <a:bodyPr/>
        <a:lstStyle/>
        <a:p>
          <a:endParaRPr lang="de-DE"/>
        </a:p>
      </dgm:t>
    </dgm:pt>
    <dgm:pt modelId="{8A392F79-36FC-4D3F-8531-6094008370F2}">
      <dgm:prSet phldrT="[Text]" custT="1"/>
      <dgm:spPr>
        <a:solidFill>
          <a:schemeClr val="accent2">
            <a:alpha val="90000"/>
          </a:schemeClr>
        </a:solidFill>
      </dgm:spPr>
      <dgm:t>
        <a:bodyPr/>
        <a:lstStyle/>
        <a:p>
          <a:r>
            <a:rPr lang="de-DE" sz="1800" dirty="0">
              <a:solidFill>
                <a:schemeClr val="bg1"/>
              </a:solidFill>
              <a:latin typeface="Arial" panose="020B0604020202020204" pitchFamily="34" charset="0"/>
              <a:cs typeface="Arial" panose="020B0604020202020204" pitchFamily="34" charset="0"/>
            </a:rPr>
            <a:t>Zeitkritische Ressourcen-abhängigkeiten und </a:t>
          </a:r>
          <a:r>
            <a:rPr lang="de-DE" sz="1800" dirty="0" err="1">
              <a:solidFill>
                <a:schemeClr val="bg1"/>
              </a:solidFill>
              <a:latin typeface="Arial" panose="020B0604020202020204" pitchFamily="34" charset="0"/>
              <a:cs typeface="Arial" panose="020B0604020202020204" pitchFamily="34" charset="0"/>
            </a:rPr>
            <a:t>SpoF</a:t>
          </a:r>
          <a:r>
            <a:rPr lang="de-DE" sz="1800" dirty="0">
              <a:solidFill>
                <a:schemeClr val="bg1"/>
              </a:solidFill>
              <a:latin typeface="Arial" panose="020B0604020202020204" pitchFamily="34" charset="0"/>
              <a:cs typeface="Arial" panose="020B0604020202020204" pitchFamily="34" charset="0"/>
            </a:rPr>
            <a:t>*</a:t>
          </a:r>
        </a:p>
      </dgm:t>
    </dgm:pt>
    <dgm:pt modelId="{46BD4902-9970-4FA0-B0C4-C41F24E52F4F}" type="parTrans" cxnId="{670690AE-EE6E-4729-A08F-5C20837B4D3C}">
      <dgm:prSet/>
      <dgm:spPr/>
      <dgm:t>
        <a:bodyPr/>
        <a:lstStyle/>
        <a:p>
          <a:endParaRPr lang="de-DE"/>
        </a:p>
      </dgm:t>
    </dgm:pt>
    <dgm:pt modelId="{71FEC637-FE01-420B-A0D4-5EBA9733994C}" type="sibTrans" cxnId="{670690AE-EE6E-4729-A08F-5C20837B4D3C}">
      <dgm:prSet/>
      <dgm:spPr/>
      <dgm:t>
        <a:bodyPr/>
        <a:lstStyle/>
        <a:p>
          <a:endParaRPr lang="de-DE"/>
        </a:p>
      </dgm:t>
    </dgm:pt>
    <dgm:pt modelId="{AC7831DE-FE8C-4CD9-8308-D4047CA70518}">
      <dgm:prSet phldrT="[Text]" custT="1"/>
      <dgm:spPr>
        <a:solidFill>
          <a:schemeClr val="accent1">
            <a:alpha val="90000"/>
          </a:schemeClr>
        </a:solidFill>
      </dgm:spPr>
      <dgm:t>
        <a:bodyPr/>
        <a:lstStyle/>
        <a:p>
          <a:r>
            <a:rPr lang="de-DE" sz="1400" dirty="0">
              <a:solidFill>
                <a:schemeClr val="bg1"/>
              </a:solidFill>
              <a:latin typeface="Arial" panose="020B0604020202020204" pitchFamily="34" charset="0"/>
              <a:cs typeface="Arial" panose="020B0604020202020204" pitchFamily="34" charset="0"/>
            </a:rPr>
            <a:t>Freigabe der Ergebnisse des Soll-Ist-Vergleichs (nachfolgender BCM-Prozess-Schritt)</a:t>
          </a:r>
        </a:p>
      </dgm:t>
    </dgm:pt>
    <dgm:pt modelId="{7E44EEFB-B0E1-4843-A605-38727EF84231}" type="parTrans" cxnId="{6560787C-DB18-4993-B2AC-559E8A208D25}">
      <dgm:prSet/>
      <dgm:spPr/>
      <dgm:t>
        <a:bodyPr/>
        <a:lstStyle/>
        <a:p>
          <a:endParaRPr lang="de-DE"/>
        </a:p>
      </dgm:t>
    </dgm:pt>
    <dgm:pt modelId="{F46EAA29-75DA-44C8-9EC0-572CD825D789}" type="sibTrans" cxnId="{6560787C-DB18-4993-B2AC-559E8A208D25}">
      <dgm:prSet/>
      <dgm:spPr/>
      <dgm:t>
        <a:bodyPr/>
        <a:lstStyle/>
        <a:p>
          <a:endParaRPr lang="de-DE"/>
        </a:p>
      </dgm:t>
    </dgm:pt>
    <dgm:pt modelId="{10360588-3E28-4F80-BD69-1377C7B9AE36}">
      <dgm:prSet phldrT="[Text]" custT="1"/>
      <dgm:spPr>
        <a:solidFill>
          <a:schemeClr val="accent1">
            <a:alpha val="90000"/>
          </a:schemeClr>
        </a:solidFill>
      </dgm:spPr>
      <dgm:t>
        <a:bodyPr/>
        <a:lstStyle/>
        <a:p>
          <a:r>
            <a:rPr lang="de-DE" sz="1800" dirty="0">
              <a:solidFill>
                <a:schemeClr val="bg1"/>
              </a:solidFill>
              <a:latin typeface="Arial" panose="020B0604020202020204" pitchFamily="34" charset="0"/>
              <a:cs typeface="Arial" panose="020B0604020202020204" pitchFamily="34" charset="0"/>
            </a:rPr>
            <a:t>Festlegung Parameter </a:t>
          </a:r>
          <a:br>
            <a:rPr lang="de-DE" sz="1800" dirty="0">
              <a:solidFill>
                <a:schemeClr val="bg1"/>
              </a:solidFill>
              <a:latin typeface="Arial" panose="020B0604020202020204" pitchFamily="34" charset="0"/>
              <a:cs typeface="Arial" panose="020B0604020202020204" pitchFamily="34" charset="0"/>
            </a:rPr>
          </a:br>
          <a:r>
            <a:rPr lang="de-DE" sz="1100" dirty="0">
              <a:solidFill>
                <a:schemeClr val="bg1"/>
              </a:solidFill>
              <a:latin typeface="Arial" panose="020B0604020202020204" pitchFamily="34" charset="0"/>
              <a:cs typeface="Arial" panose="020B0604020202020204" pitchFamily="34" charset="0"/>
            </a:rPr>
            <a:t>(wenn keine Voranalyse)</a:t>
          </a:r>
        </a:p>
      </dgm:t>
    </dgm:pt>
    <dgm:pt modelId="{E25CB08F-A562-468B-B124-8447C62335CF}" type="parTrans" cxnId="{3DFFD884-3229-4855-AF9F-9E61E0AC3608}">
      <dgm:prSet/>
      <dgm:spPr/>
      <dgm:t>
        <a:bodyPr/>
        <a:lstStyle/>
        <a:p>
          <a:endParaRPr lang="de-DE"/>
        </a:p>
      </dgm:t>
    </dgm:pt>
    <dgm:pt modelId="{C4B68108-AC9B-4938-B701-54C67E180252}" type="sibTrans" cxnId="{3DFFD884-3229-4855-AF9F-9E61E0AC3608}">
      <dgm:prSet/>
      <dgm:spPr/>
      <dgm:t>
        <a:bodyPr/>
        <a:lstStyle/>
        <a:p>
          <a:endParaRPr lang="de-DE"/>
        </a:p>
      </dgm:t>
    </dgm:pt>
    <dgm:pt modelId="{5CCB1A5D-EB5E-4A9E-99C1-A4FDCF9445B0}" type="pres">
      <dgm:prSet presAssocID="{E7952AD5-D5DE-40D6-BFE3-4BB846F4DDFC}" presName="Name0" presStyleCnt="0">
        <dgm:presLayoutVars>
          <dgm:chPref val="3"/>
          <dgm:dir/>
          <dgm:animLvl val="lvl"/>
          <dgm:resizeHandles/>
        </dgm:presLayoutVars>
      </dgm:prSet>
      <dgm:spPr/>
      <dgm:t>
        <a:bodyPr/>
        <a:lstStyle/>
        <a:p>
          <a:endParaRPr lang="de-DE"/>
        </a:p>
      </dgm:t>
    </dgm:pt>
    <dgm:pt modelId="{A736E8B8-FEE4-437B-BF13-602417746086}" type="pres">
      <dgm:prSet presAssocID="{B2614A09-1BA0-46CE-8D35-DBA83FBFF119}" presName="horFlow" presStyleCnt="0"/>
      <dgm:spPr/>
    </dgm:pt>
    <dgm:pt modelId="{2F9E4DDF-C7FD-41A1-B4A9-75A9DA122F66}" type="pres">
      <dgm:prSet presAssocID="{B2614A09-1BA0-46CE-8D35-DBA83FBFF119}" presName="bigChev" presStyleLbl="node1" presStyleIdx="0" presStyleCnt="3" custScaleX="96728"/>
      <dgm:spPr/>
      <dgm:t>
        <a:bodyPr/>
        <a:lstStyle/>
        <a:p>
          <a:endParaRPr lang="de-DE"/>
        </a:p>
      </dgm:t>
    </dgm:pt>
    <dgm:pt modelId="{CDC22A7D-941B-4A10-A003-0B96E8AC3FC5}" type="pres">
      <dgm:prSet presAssocID="{E25CB08F-A562-468B-B124-8447C62335CF}" presName="parTrans" presStyleCnt="0"/>
      <dgm:spPr/>
    </dgm:pt>
    <dgm:pt modelId="{2331419E-FFBA-476C-865B-6048B17C3FBA}" type="pres">
      <dgm:prSet presAssocID="{10360588-3E28-4F80-BD69-1377C7B9AE36}" presName="node" presStyleLbl="alignAccFollowNode1" presStyleIdx="0" presStyleCnt="9">
        <dgm:presLayoutVars>
          <dgm:bulletEnabled val="1"/>
        </dgm:presLayoutVars>
      </dgm:prSet>
      <dgm:spPr/>
      <dgm:t>
        <a:bodyPr/>
        <a:lstStyle/>
        <a:p>
          <a:endParaRPr lang="de-DE"/>
        </a:p>
      </dgm:t>
    </dgm:pt>
    <dgm:pt modelId="{067FAAE3-DB9A-414F-ACB5-DF591CAA1AC7}" type="pres">
      <dgm:prSet presAssocID="{C4B68108-AC9B-4938-B701-54C67E180252}" presName="sibTrans" presStyleCnt="0"/>
      <dgm:spPr/>
    </dgm:pt>
    <dgm:pt modelId="{3AE6F937-F603-4893-A46B-BF50E6709BB2}" type="pres">
      <dgm:prSet presAssocID="{808BD72D-624F-4086-AE2C-BE2E05CE0E35}" presName="node" presStyleLbl="alignAccFollowNode1" presStyleIdx="1" presStyleCnt="9" custScaleX="115152">
        <dgm:presLayoutVars>
          <dgm:bulletEnabled val="1"/>
        </dgm:presLayoutVars>
      </dgm:prSet>
      <dgm:spPr/>
      <dgm:t>
        <a:bodyPr/>
        <a:lstStyle/>
        <a:p>
          <a:endParaRPr lang="de-DE"/>
        </a:p>
      </dgm:t>
    </dgm:pt>
    <dgm:pt modelId="{01CABF45-FC83-4FD3-8636-E5CC5976BB3B}" type="pres">
      <dgm:prSet presAssocID="{C681EBE9-08BA-4F5C-9F00-0BC1C4F2F6B4}" presName="sibTrans" presStyleCnt="0"/>
      <dgm:spPr/>
    </dgm:pt>
    <dgm:pt modelId="{57147AAE-1EA3-4032-88BE-EB9A559AA1CE}" type="pres">
      <dgm:prSet presAssocID="{37EB1F6A-1446-47A4-AEF9-D8045BC2BBB0}" presName="node" presStyleLbl="alignAccFollowNode1" presStyleIdx="2" presStyleCnt="9" custScaleX="115152">
        <dgm:presLayoutVars>
          <dgm:bulletEnabled val="1"/>
        </dgm:presLayoutVars>
      </dgm:prSet>
      <dgm:spPr/>
      <dgm:t>
        <a:bodyPr/>
        <a:lstStyle/>
        <a:p>
          <a:endParaRPr lang="de-DE"/>
        </a:p>
      </dgm:t>
    </dgm:pt>
    <dgm:pt modelId="{3DD9DD69-F84A-4803-8E23-E79F71427C81}" type="pres">
      <dgm:prSet presAssocID="{B2614A09-1BA0-46CE-8D35-DBA83FBFF119}" presName="vSp" presStyleCnt="0"/>
      <dgm:spPr/>
    </dgm:pt>
    <dgm:pt modelId="{B50C0D97-75DD-4B9E-A16F-88E4973BFE60}" type="pres">
      <dgm:prSet presAssocID="{6FD86528-7A6C-4FD7-A29A-F88528D94D35}" presName="horFlow" presStyleCnt="0"/>
      <dgm:spPr/>
    </dgm:pt>
    <dgm:pt modelId="{FB738EBF-6A78-4D6A-8A64-802050A980B7}" type="pres">
      <dgm:prSet presAssocID="{6FD86528-7A6C-4FD7-A29A-F88528D94D35}" presName="bigChev" presStyleLbl="node1" presStyleIdx="1" presStyleCnt="3" custScaleX="96728"/>
      <dgm:spPr/>
      <dgm:t>
        <a:bodyPr/>
        <a:lstStyle/>
        <a:p>
          <a:endParaRPr lang="de-DE"/>
        </a:p>
      </dgm:t>
    </dgm:pt>
    <dgm:pt modelId="{6765E6FF-8CE5-4AF2-B6CA-404812D91F5A}" type="pres">
      <dgm:prSet presAssocID="{EAF88D7E-4A5B-417F-82E7-1C1E2C3D10CF}" presName="parTrans" presStyleCnt="0"/>
      <dgm:spPr/>
    </dgm:pt>
    <dgm:pt modelId="{1764BFC5-2A4B-4CCB-B0DA-761DEDF34F75}" type="pres">
      <dgm:prSet presAssocID="{893EB1E1-392B-4407-9F48-A8E9EA998210}" presName="node" presStyleLbl="alignAccFollowNode1" presStyleIdx="3" presStyleCnt="9" custScaleX="115152">
        <dgm:presLayoutVars>
          <dgm:bulletEnabled val="1"/>
        </dgm:presLayoutVars>
      </dgm:prSet>
      <dgm:spPr/>
      <dgm:t>
        <a:bodyPr/>
        <a:lstStyle/>
        <a:p>
          <a:endParaRPr lang="de-DE"/>
        </a:p>
      </dgm:t>
    </dgm:pt>
    <dgm:pt modelId="{3D46079F-77BE-4026-850A-3676399747A0}" type="pres">
      <dgm:prSet presAssocID="{9F16CE49-CC5C-4C76-A55B-52899B170D80}" presName="sibTrans" presStyleCnt="0"/>
      <dgm:spPr/>
    </dgm:pt>
    <dgm:pt modelId="{3BFE2FCD-123C-486A-BD51-8DCD7DB1D30F}" type="pres">
      <dgm:prSet presAssocID="{F1A4AD7B-FFB8-4B07-8887-260EE145BB29}" presName="node" presStyleLbl="alignAccFollowNode1" presStyleIdx="4" presStyleCnt="9" custScaleX="115152">
        <dgm:presLayoutVars>
          <dgm:bulletEnabled val="1"/>
        </dgm:presLayoutVars>
      </dgm:prSet>
      <dgm:spPr/>
      <dgm:t>
        <a:bodyPr/>
        <a:lstStyle/>
        <a:p>
          <a:endParaRPr lang="de-DE"/>
        </a:p>
      </dgm:t>
    </dgm:pt>
    <dgm:pt modelId="{40232EDD-CE92-44A4-9353-E55DFD388122}" type="pres">
      <dgm:prSet presAssocID="{E885CA34-1441-4159-B5CD-6D5C5F3109B8}" presName="sibTrans" presStyleCnt="0"/>
      <dgm:spPr/>
    </dgm:pt>
    <dgm:pt modelId="{4D1B0AF2-4008-4A46-86D6-4C9A37D554F9}" type="pres">
      <dgm:prSet presAssocID="{8A392F79-36FC-4D3F-8531-6094008370F2}" presName="node" presStyleLbl="alignAccFollowNode1" presStyleIdx="5" presStyleCnt="9" custScaleX="115152">
        <dgm:presLayoutVars>
          <dgm:bulletEnabled val="1"/>
        </dgm:presLayoutVars>
      </dgm:prSet>
      <dgm:spPr/>
      <dgm:t>
        <a:bodyPr/>
        <a:lstStyle/>
        <a:p>
          <a:endParaRPr lang="de-DE"/>
        </a:p>
      </dgm:t>
    </dgm:pt>
    <dgm:pt modelId="{88C617EE-39EB-4858-9C70-ABC518B8449F}" type="pres">
      <dgm:prSet presAssocID="{6FD86528-7A6C-4FD7-A29A-F88528D94D35}" presName="vSp" presStyleCnt="0"/>
      <dgm:spPr/>
    </dgm:pt>
    <dgm:pt modelId="{7D554BD9-2ADA-49FE-880B-1EE4606EE1E2}" type="pres">
      <dgm:prSet presAssocID="{D7D58BC7-B7F0-4F8F-BFA2-871550188E73}" presName="horFlow" presStyleCnt="0"/>
      <dgm:spPr/>
    </dgm:pt>
    <dgm:pt modelId="{F6FFD3D5-48B6-4E40-B55D-7C7749CE80A4}" type="pres">
      <dgm:prSet presAssocID="{D7D58BC7-B7F0-4F8F-BFA2-871550188E73}" presName="bigChev" presStyleLbl="node1" presStyleIdx="2" presStyleCnt="3" custScaleX="96728"/>
      <dgm:spPr/>
      <dgm:t>
        <a:bodyPr/>
        <a:lstStyle/>
        <a:p>
          <a:endParaRPr lang="de-DE"/>
        </a:p>
      </dgm:t>
    </dgm:pt>
    <dgm:pt modelId="{70949074-564C-45F9-9A3A-8E485BEFE6C2}" type="pres">
      <dgm:prSet presAssocID="{09179173-AA47-4531-8E16-529705D3CA96}" presName="parTrans" presStyleCnt="0"/>
      <dgm:spPr/>
    </dgm:pt>
    <dgm:pt modelId="{67A9F7C7-CEEF-4B8B-ABAE-2D3039CF7353}" type="pres">
      <dgm:prSet presAssocID="{58ACDA28-735E-4E1E-A606-CA443E4E9F04}" presName="node" presStyleLbl="alignAccFollowNode1" presStyleIdx="6" presStyleCnt="9" custScaleX="115152">
        <dgm:presLayoutVars>
          <dgm:bulletEnabled val="1"/>
        </dgm:presLayoutVars>
      </dgm:prSet>
      <dgm:spPr/>
      <dgm:t>
        <a:bodyPr/>
        <a:lstStyle/>
        <a:p>
          <a:endParaRPr lang="de-DE"/>
        </a:p>
      </dgm:t>
    </dgm:pt>
    <dgm:pt modelId="{D86B4BA3-4D87-4493-B86F-23A66C1824F6}" type="pres">
      <dgm:prSet presAssocID="{FDEAB665-C16B-4266-B2F8-A2F57A2D9FCB}" presName="sibTrans" presStyleCnt="0"/>
      <dgm:spPr/>
    </dgm:pt>
    <dgm:pt modelId="{73F1F540-6CC4-4BA0-8680-CA4F62E0C7E5}" type="pres">
      <dgm:prSet presAssocID="{46172CDF-635A-46E8-8B68-B7FBF502C0E1}" presName="node" presStyleLbl="alignAccFollowNode1" presStyleIdx="7" presStyleCnt="9" custScaleX="115152">
        <dgm:presLayoutVars>
          <dgm:bulletEnabled val="1"/>
        </dgm:presLayoutVars>
      </dgm:prSet>
      <dgm:spPr/>
      <dgm:t>
        <a:bodyPr/>
        <a:lstStyle/>
        <a:p>
          <a:endParaRPr lang="de-DE"/>
        </a:p>
      </dgm:t>
    </dgm:pt>
    <dgm:pt modelId="{1C4B5AA2-FBE3-4BF3-B1A7-7D033FEA041A}" type="pres">
      <dgm:prSet presAssocID="{DCF28BC8-1701-4B59-9E32-6EF3373FDE91}" presName="sibTrans" presStyleCnt="0"/>
      <dgm:spPr/>
    </dgm:pt>
    <dgm:pt modelId="{D2F31683-7F8A-40CC-9A02-1BDF5A9ADA7F}" type="pres">
      <dgm:prSet presAssocID="{AC7831DE-FE8C-4CD9-8308-D4047CA70518}" presName="node" presStyleLbl="alignAccFollowNode1" presStyleIdx="8" presStyleCnt="9" custScaleX="115152">
        <dgm:presLayoutVars>
          <dgm:bulletEnabled val="1"/>
        </dgm:presLayoutVars>
      </dgm:prSet>
      <dgm:spPr/>
      <dgm:t>
        <a:bodyPr/>
        <a:lstStyle/>
        <a:p>
          <a:endParaRPr lang="de-DE"/>
        </a:p>
      </dgm:t>
    </dgm:pt>
  </dgm:ptLst>
  <dgm:cxnLst>
    <dgm:cxn modelId="{F61A641D-31BD-4573-BA20-C89DCFCCA619}" type="presOf" srcId="{E7952AD5-D5DE-40D6-BFE3-4BB846F4DDFC}" destId="{5CCB1A5D-EB5E-4A9E-99C1-A4FDCF9445B0}" srcOrd="0" destOrd="0" presId="urn:microsoft.com/office/officeart/2005/8/layout/lProcess3"/>
    <dgm:cxn modelId="{B70BB44C-4929-479D-9AF9-2B3E5568445D}" srcId="{D7D58BC7-B7F0-4F8F-BFA2-871550188E73}" destId="{46172CDF-635A-46E8-8B68-B7FBF502C0E1}" srcOrd="1" destOrd="0" parTransId="{14A522EF-ECD7-42BE-88DE-09AB121864F2}" sibTransId="{DCF28BC8-1701-4B59-9E32-6EF3373FDE91}"/>
    <dgm:cxn modelId="{9B2712CD-5091-432D-AD54-DA8B2378B05C}" srcId="{E7952AD5-D5DE-40D6-BFE3-4BB846F4DDFC}" destId="{6FD86528-7A6C-4FD7-A29A-F88528D94D35}" srcOrd="1" destOrd="0" parTransId="{E9F1C97B-CA6B-4C67-B11A-9FCB0C99F7CE}" sibTransId="{32F4E178-364E-4487-A0A9-717FBD22AC7D}"/>
    <dgm:cxn modelId="{670690AE-EE6E-4729-A08F-5C20837B4D3C}" srcId="{6FD86528-7A6C-4FD7-A29A-F88528D94D35}" destId="{8A392F79-36FC-4D3F-8531-6094008370F2}" srcOrd="2" destOrd="0" parTransId="{46BD4902-9970-4FA0-B0C4-C41F24E52F4F}" sibTransId="{71FEC637-FE01-420B-A0D4-5EBA9733994C}"/>
    <dgm:cxn modelId="{1AA73150-B46E-49B7-BACA-FAE2F59A6854}" srcId="{6FD86528-7A6C-4FD7-A29A-F88528D94D35}" destId="{893EB1E1-392B-4407-9F48-A8E9EA998210}" srcOrd="0" destOrd="0" parTransId="{EAF88D7E-4A5B-417F-82E7-1C1E2C3D10CF}" sibTransId="{9F16CE49-CC5C-4C76-A55B-52899B170D80}"/>
    <dgm:cxn modelId="{98514D42-3AAC-4999-A008-5F0ECFD5E64D}" srcId="{E7952AD5-D5DE-40D6-BFE3-4BB846F4DDFC}" destId="{D7D58BC7-B7F0-4F8F-BFA2-871550188E73}" srcOrd="2" destOrd="0" parTransId="{411F97CC-FBC3-4297-A984-A81C41DD1AC2}" sibTransId="{E9E66EE4-9367-4912-B9D8-B0CE84DE4EE8}"/>
    <dgm:cxn modelId="{34274328-5C2D-418A-9A2E-32D84641A667}" type="presOf" srcId="{D7D58BC7-B7F0-4F8F-BFA2-871550188E73}" destId="{F6FFD3D5-48B6-4E40-B55D-7C7749CE80A4}" srcOrd="0" destOrd="0" presId="urn:microsoft.com/office/officeart/2005/8/layout/lProcess3"/>
    <dgm:cxn modelId="{3DFFD884-3229-4855-AF9F-9E61E0AC3608}" srcId="{B2614A09-1BA0-46CE-8D35-DBA83FBFF119}" destId="{10360588-3E28-4F80-BD69-1377C7B9AE36}" srcOrd="0" destOrd="0" parTransId="{E25CB08F-A562-468B-B124-8447C62335CF}" sibTransId="{C4B68108-AC9B-4938-B701-54C67E180252}"/>
    <dgm:cxn modelId="{E521ABF1-1E09-429C-87F0-2CB527FDFC03}" type="presOf" srcId="{6FD86528-7A6C-4FD7-A29A-F88528D94D35}" destId="{FB738EBF-6A78-4D6A-8A64-802050A980B7}" srcOrd="0" destOrd="0" presId="urn:microsoft.com/office/officeart/2005/8/layout/lProcess3"/>
    <dgm:cxn modelId="{3189FBBA-9F52-4A03-A65C-DB60BC880C77}" type="presOf" srcId="{F1A4AD7B-FFB8-4B07-8887-260EE145BB29}" destId="{3BFE2FCD-123C-486A-BD51-8DCD7DB1D30F}" srcOrd="0" destOrd="0" presId="urn:microsoft.com/office/officeart/2005/8/layout/lProcess3"/>
    <dgm:cxn modelId="{431072D5-8075-46A6-98C3-BBBFB3001F3E}" srcId="{D7D58BC7-B7F0-4F8F-BFA2-871550188E73}" destId="{58ACDA28-735E-4E1E-A606-CA443E4E9F04}" srcOrd="0" destOrd="0" parTransId="{09179173-AA47-4531-8E16-529705D3CA96}" sibTransId="{FDEAB665-C16B-4266-B2F8-A2F57A2D9FCB}"/>
    <dgm:cxn modelId="{2F7BB93C-3400-4F5E-9ECA-62FC26B84329}" type="presOf" srcId="{893EB1E1-392B-4407-9F48-A8E9EA998210}" destId="{1764BFC5-2A4B-4CCB-B0DA-761DEDF34F75}" srcOrd="0" destOrd="0" presId="urn:microsoft.com/office/officeart/2005/8/layout/lProcess3"/>
    <dgm:cxn modelId="{8E7B69C4-B961-40D9-A976-51E6499C98B3}" type="presOf" srcId="{B2614A09-1BA0-46CE-8D35-DBA83FBFF119}" destId="{2F9E4DDF-C7FD-41A1-B4A9-75A9DA122F66}" srcOrd="0" destOrd="0" presId="urn:microsoft.com/office/officeart/2005/8/layout/lProcess3"/>
    <dgm:cxn modelId="{397257F8-F749-4904-89E0-49757266E1B4}" type="presOf" srcId="{46172CDF-635A-46E8-8B68-B7FBF502C0E1}" destId="{73F1F540-6CC4-4BA0-8680-CA4F62E0C7E5}" srcOrd="0" destOrd="0" presId="urn:microsoft.com/office/officeart/2005/8/layout/lProcess3"/>
    <dgm:cxn modelId="{7502206E-587D-4BFD-8E91-46D4B3DDF746}" type="presOf" srcId="{37EB1F6A-1446-47A4-AEF9-D8045BC2BBB0}" destId="{57147AAE-1EA3-4032-88BE-EB9A559AA1CE}" srcOrd="0" destOrd="0" presId="urn:microsoft.com/office/officeart/2005/8/layout/lProcess3"/>
    <dgm:cxn modelId="{EF9640E9-0A57-4E99-B475-E0399125CE49}" srcId="{B2614A09-1BA0-46CE-8D35-DBA83FBFF119}" destId="{37EB1F6A-1446-47A4-AEF9-D8045BC2BBB0}" srcOrd="2" destOrd="0" parTransId="{2D2BF6A6-7AF6-4163-936F-82ABC8C2CB26}" sibTransId="{20DD9154-324B-4035-9B97-4D1C25048DC9}"/>
    <dgm:cxn modelId="{F545E46B-DA92-4445-8BA4-1CE3F9DFECB1}" type="presOf" srcId="{58ACDA28-735E-4E1E-A606-CA443E4E9F04}" destId="{67A9F7C7-CEEF-4B8B-ABAE-2D3039CF7353}" srcOrd="0" destOrd="0" presId="urn:microsoft.com/office/officeart/2005/8/layout/lProcess3"/>
    <dgm:cxn modelId="{2A4AA795-D46A-4E58-B3CF-43EF7D30FDAA}" type="presOf" srcId="{10360588-3E28-4F80-BD69-1377C7B9AE36}" destId="{2331419E-FFBA-476C-865B-6048B17C3FBA}" srcOrd="0" destOrd="0" presId="urn:microsoft.com/office/officeart/2005/8/layout/lProcess3"/>
    <dgm:cxn modelId="{BDFABA07-E856-46E4-BC41-D509F852F577}" srcId="{E7952AD5-D5DE-40D6-BFE3-4BB846F4DDFC}" destId="{B2614A09-1BA0-46CE-8D35-DBA83FBFF119}" srcOrd="0" destOrd="0" parTransId="{D6C41CF7-DE8B-4F46-A1F8-102DE6519ED6}" sibTransId="{2FB6EC1A-DAB9-4E5C-9406-8C91B68590E9}"/>
    <dgm:cxn modelId="{3B3E24DF-3388-4A15-91A6-B829C7610DC8}" type="presOf" srcId="{8A392F79-36FC-4D3F-8531-6094008370F2}" destId="{4D1B0AF2-4008-4A46-86D6-4C9A37D554F9}" srcOrd="0" destOrd="0" presId="urn:microsoft.com/office/officeart/2005/8/layout/lProcess3"/>
    <dgm:cxn modelId="{009B9F89-31BB-4F08-B066-EB4AE55758C1}" srcId="{6FD86528-7A6C-4FD7-A29A-F88528D94D35}" destId="{F1A4AD7B-FFB8-4B07-8887-260EE145BB29}" srcOrd="1" destOrd="0" parTransId="{AEF59179-76CE-438F-8D94-52B39A625180}" sibTransId="{E885CA34-1441-4159-B5CD-6D5C5F3109B8}"/>
    <dgm:cxn modelId="{FC53B2BB-C426-4C3C-AC39-819BDD9D746F}" srcId="{B2614A09-1BA0-46CE-8D35-DBA83FBFF119}" destId="{808BD72D-624F-4086-AE2C-BE2E05CE0E35}" srcOrd="1" destOrd="0" parTransId="{44D11822-7216-41FD-B2F8-0D4331816362}" sibTransId="{C681EBE9-08BA-4F5C-9F00-0BC1C4F2F6B4}"/>
    <dgm:cxn modelId="{80BE7B7D-7145-42B4-AAF2-3B1F6064BFC0}" type="presOf" srcId="{808BD72D-624F-4086-AE2C-BE2E05CE0E35}" destId="{3AE6F937-F603-4893-A46B-BF50E6709BB2}" srcOrd="0" destOrd="0" presId="urn:microsoft.com/office/officeart/2005/8/layout/lProcess3"/>
    <dgm:cxn modelId="{92AB1B49-74A0-48A6-A752-AE08788B85F1}" type="presOf" srcId="{AC7831DE-FE8C-4CD9-8308-D4047CA70518}" destId="{D2F31683-7F8A-40CC-9A02-1BDF5A9ADA7F}" srcOrd="0" destOrd="0" presId="urn:microsoft.com/office/officeart/2005/8/layout/lProcess3"/>
    <dgm:cxn modelId="{6560787C-DB18-4993-B2AC-559E8A208D25}" srcId="{D7D58BC7-B7F0-4F8F-BFA2-871550188E73}" destId="{AC7831DE-FE8C-4CD9-8308-D4047CA70518}" srcOrd="2" destOrd="0" parTransId="{7E44EEFB-B0E1-4843-A605-38727EF84231}" sibTransId="{F46EAA29-75DA-44C8-9EC0-572CD825D789}"/>
    <dgm:cxn modelId="{B37EBCC7-236E-406C-AA60-8933C18E2D11}" type="presParOf" srcId="{5CCB1A5D-EB5E-4A9E-99C1-A4FDCF9445B0}" destId="{A736E8B8-FEE4-437B-BF13-602417746086}" srcOrd="0" destOrd="0" presId="urn:microsoft.com/office/officeart/2005/8/layout/lProcess3"/>
    <dgm:cxn modelId="{8C462343-376D-4720-9EE4-286773AA44B0}" type="presParOf" srcId="{A736E8B8-FEE4-437B-BF13-602417746086}" destId="{2F9E4DDF-C7FD-41A1-B4A9-75A9DA122F66}" srcOrd="0" destOrd="0" presId="urn:microsoft.com/office/officeart/2005/8/layout/lProcess3"/>
    <dgm:cxn modelId="{6BDFECAA-D791-41AB-AAD3-7AD341312D21}" type="presParOf" srcId="{A736E8B8-FEE4-437B-BF13-602417746086}" destId="{CDC22A7D-941B-4A10-A003-0B96E8AC3FC5}" srcOrd="1" destOrd="0" presId="urn:microsoft.com/office/officeart/2005/8/layout/lProcess3"/>
    <dgm:cxn modelId="{DAE125BB-A063-46B5-A574-8865A2452C0A}" type="presParOf" srcId="{A736E8B8-FEE4-437B-BF13-602417746086}" destId="{2331419E-FFBA-476C-865B-6048B17C3FBA}" srcOrd="2" destOrd="0" presId="urn:microsoft.com/office/officeart/2005/8/layout/lProcess3"/>
    <dgm:cxn modelId="{0D270F0C-FBF7-4461-BA0C-99E2AED2FBDA}" type="presParOf" srcId="{A736E8B8-FEE4-437B-BF13-602417746086}" destId="{067FAAE3-DB9A-414F-ACB5-DF591CAA1AC7}" srcOrd="3" destOrd="0" presId="urn:microsoft.com/office/officeart/2005/8/layout/lProcess3"/>
    <dgm:cxn modelId="{0A50E630-D785-4ACF-88BD-94D6C2EF50C7}" type="presParOf" srcId="{A736E8B8-FEE4-437B-BF13-602417746086}" destId="{3AE6F937-F603-4893-A46B-BF50E6709BB2}" srcOrd="4" destOrd="0" presId="urn:microsoft.com/office/officeart/2005/8/layout/lProcess3"/>
    <dgm:cxn modelId="{CABB6184-7A9D-42B0-9361-D91436ABCE07}" type="presParOf" srcId="{A736E8B8-FEE4-437B-BF13-602417746086}" destId="{01CABF45-FC83-4FD3-8636-E5CC5976BB3B}" srcOrd="5" destOrd="0" presId="urn:microsoft.com/office/officeart/2005/8/layout/lProcess3"/>
    <dgm:cxn modelId="{B366D56E-23BA-4979-BCE5-8D10A2B893A4}" type="presParOf" srcId="{A736E8B8-FEE4-437B-BF13-602417746086}" destId="{57147AAE-1EA3-4032-88BE-EB9A559AA1CE}" srcOrd="6" destOrd="0" presId="urn:microsoft.com/office/officeart/2005/8/layout/lProcess3"/>
    <dgm:cxn modelId="{A21AA7E6-36F6-4B4F-8B91-56A70DBAE156}" type="presParOf" srcId="{5CCB1A5D-EB5E-4A9E-99C1-A4FDCF9445B0}" destId="{3DD9DD69-F84A-4803-8E23-E79F71427C81}" srcOrd="1" destOrd="0" presId="urn:microsoft.com/office/officeart/2005/8/layout/lProcess3"/>
    <dgm:cxn modelId="{976C346B-E115-4139-94C2-91F9A5665501}" type="presParOf" srcId="{5CCB1A5D-EB5E-4A9E-99C1-A4FDCF9445B0}" destId="{B50C0D97-75DD-4B9E-A16F-88E4973BFE60}" srcOrd="2" destOrd="0" presId="urn:microsoft.com/office/officeart/2005/8/layout/lProcess3"/>
    <dgm:cxn modelId="{684E358F-536F-400A-8D06-4FF92FC7E4F1}" type="presParOf" srcId="{B50C0D97-75DD-4B9E-A16F-88E4973BFE60}" destId="{FB738EBF-6A78-4D6A-8A64-802050A980B7}" srcOrd="0" destOrd="0" presId="urn:microsoft.com/office/officeart/2005/8/layout/lProcess3"/>
    <dgm:cxn modelId="{B3B36EBE-FB48-4347-99AB-B853856C6C97}" type="presParOf" srcId="{B50C0D97-75DD-4B9E-A16F-88E4973BFE60}" destId="{6765E6FF-8CE5-4AF2-B6CA-404812D91F5A}" srcOrd="1" destOrd="0" presId="urn:microsoft.com/office/officeart/2005/8/layout/lProcess3"/>
    <dgm:cxn modelId="{F45DBB40-A932-453B-9AB8-D97253A6CDC7}" type="presParOf" srcId="{B50C0D97-75DD-4B9E-A16F-88E4973BFE60}" destId="{1764BFC5-2A4B-4CCB-B0DA-761DEDF34F75}" srcOrd="2" destOrd="0" presId="urn:microsoft.com/office/officeart/2005/8/layout/lProcess3"/>
    <dgm:cxn modelId="{545EA065-D050-4456-8B0D-10C777041A3F}" type="presParOf" srcId="{B50C0D97-75DD-4B9E-A16F-88E4973BFE60}" destId="{3D46079F-77BE-4026-850A-3676399747A0}" srcOrd="3" destOrd="0" presId="urn:microsoft.com/office/officeart/2005/8/layout/lProcess3"/>
    <dgm:cxn modelId="{39554A98-F877-4593-B397-6DA66EA5E8E5}" type="presParOf" srcId="{B50C0D97-75DD-4B9E-A16F-88E4973BFE60}" destId="{3BFE2FCD-123C-486A-BD51-8DCD7DB1D30F}" srcOrd="4" destOrd="0" presId="urn:microsoft.com/office/officeart/2005/8/layout/lProcess3"/>
    <dgm:cxn modelId="{550258D1-0FA9-4790-A6CA-9C3CFFEE0C4F}" type="presParOf" srcId="{B50C0D97-75DD-4B9E-A16F-88E4973BFE60}" destId="{40232EDD-CE92-44A4-9353-E55DFD388122}" srcOrd="5" destOrd="0" presId="urn:microsoft.com/office/officeart/2005/8/layout/lProcess3"/>
    <dgm:cxn modelId="{CD152490-8A4B-4C21-A5A3-9566B9E119ED}" type="presParOf" srcId="{B50C0D97-75DD-4B9E-A16F-88E4973BFE60}" destId="{4D1B0AF2-4008-4A46-86D6-4C9A37D554F9}" srcOrd="6" destOrd="0" presId="urn:microsoft.com/office/officeart/2005/8/layout/lProcess3"/>
    <dgm:cxn modelId="{D605BC43-0EC5-4916-80DC-E1B610F305B5}" type="presParOf" srcId="{5CCB1A5D-EB5E-4A9E-99C1-A4FDCF9445B0}" destId="{88C617EE-39EB-4858-9C70-ABC518B8449F}" srcOrd="3" destOrd="0" presId="urn:microsoft.com/office/officeart/2005/8/layout/lProcess3"/>
    <dgm:cxn modelId="{8F80A8DB-00FA-463B-B436-E31BA4568942}" type="presParOf" srcId="{5CCB1A5D-EB5E-4A9E-99C1-A4FDCF9445B0}" destId="{7D554BD9-2ADA-49FE-880B-1EE4606EE1E2}" srcOrd="4" destOrd="0" presId="urn:microsoft.com/office/officeart/2005/8/layout/lProcess3"/>
    <dgm:cxn modelId="{C87AAC22-287E-40E8-BEB7-A6FA013564A1}" type="presParOf" srcId="{7D554BD9-2ADA-49FE-880B-1EE4606EE1E2}" destId="{F6FFD3D5-48B6-4E40-B55D-7C7749CE80A4}" srcOrd="0" destOrd="0" presId="urn:microsoft.com/office/officeart/2005/8/layout/lProcess3"/>
    <dgm:cxn modelId="{5572D78C-C498-4195-804B-DEEC9CF898D2}" type="presParOf" srcId="{7D554BD9-2ADA-49FE-880B-1EE4606EE1E2}" destId="{70949074-564C-45F9-9A3A-8E485BEFE6C2}" srcOrd="1" destOrd="0" presId="urn:microsoft.com/office/officeart/2005/8/layout/lProcess3"/>
    <dgm:cxn modelId="{F14B5024-5343-433B-8855-7F46DCAEA99B}" type="presParOf" srcId="{7D554BD9-2ADA-49FE-880B-1EE4606EE1E2}" destId="{67A9F7C7-CEEF-4B8B-ABAE-2D3039CF7353}" srcOrd="2" destOrd="0" presId="urn:microsoft.com/office/officeart/2005/8/layout/lProcess3"/>
    <dgm:cxn modelId="{D8316F6D-8C96-405A-8D04-3EFE39D72F79}" type="presParOf" srcId="{7D554BD9-2ADA-49FE-880B-1EE4606EE1E2}" destId="{D86B4BA3-4D87-4493-B86F-23A66C1824F6}" srcOrd="3" destOrd="0" presId="urn:microsoft.com/office/officeart/2005/8/layout/lProcess3"/>
    <dgm:cxn modelId="{65887C41-9AD5-4B28-B644-984D1B4DD5B8}" type="presParOf" srcId="{7D554BD9-2ADA-49FE-880B-1EE4606EE1E2}" destId="{73F1F540-6CC4-4BA0-8680-CA4F62E0C7E5}" srcOrd="4" destOrd="0" presId="urn:microsoft.com/office/officeart/2005/8/layout/lProcess3"/>
    <dgm:cxn modelId="{BDDC9145-7DAB-468E-84D9-3B92F898E387}" type="presParOf" srcId="{7D554BD9-2ADA-49FE-880B-1EE4606EE1E2}" destId="{1C4B5AA2-FBE3-4BF3-B1A7-7D033FEA041A}" srcOrd="5" destOrd="0" presId="urn:microsoft.com/office/officeart/2005/8/layout/lProcess3"/>
    <dgm:cxn modelId="{58D2D81C-8F47-442C-9572-DD7419750C14}" type="presParOf" srcId="{7D554BD9-2ADA-49FE-880B-1EE4606EE1E2}" destId="{D2F31683-7F8A-40CC-9A02-1BDF5A9ADA7F}" srcOrd="6"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E4DDF-C7FD-41A1-B4A9-75A9DA122F66}">
      <dsp:nvSpPr>
        <dsp:cNvPr id="0" name=""/>
        <dsp:cNvSpPr/>
      </dsp:nvSpPr>
      <dsp:spPr>
        <a:xfrm>
          <a:off x="44844" y="1877"/>
          <a:ext cx="3023870" cy="1250463"/>
        </a:xfrm>
        <a:prstGeom prst="chevron">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a:lnSpc>
              <a:spcPct val="90000"/>
            </a:lnSpc>
            <a:spcBef>
              <a:spcPct val="0"/>
            </a:spcBef>
            <a:spcAft>
              <a:spcPct val="35000"/>
            </a:spcAft>
          </a:pPr>
          <a:r>
            <a:rPr lang="de-DE" sz="2000" kern="1200" dirty="0">
              <a:latin typeface="Arial" panose="020B0604020202020204" pitchFamily="34" charset="0"/>
              <a:cs typeface="Arial" panose="020B0604020202020204" pitchFamily="34" charset="0"/>
            </a:rPr>
            <a:t>Vorbereitung</a:t>
          </a:r>
        </a:p>
      </dsp:txBody>
      <dsp:txXfrm>
        <a:off x="670076" y="1877"/>
        <a:ext cx="1773407" cy="1250463"/>
      </dsp:txXfrm>
    </dsp:sp>
    <dsp:sp modelId="{2331419E-FFBA-476C-865B-6048B17C3FBA}">
      <dsp:nvSpPr>
        <dsp:cNvPr id="0" name=""/>
        <dsp:cNvSpPr/>
      </dsp:nvSpPr>
      <dsp:spPr>
        <a:xfrm>
          <a:off x="2662314" y="108167"/>
          <a:ext cx="2594711" cy="1037884"/>
        </a:xfrm>
        <a:prstGeom prst="chevron">
          <a:avLst/>
        </a:prstGeom>
        <a:solidFill>
          <a:schemeClr val="accent1">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de-DE" sz="1800" kern="1200" dirty="0">
              <a:solidFill>
                <a:schemeClr val="bg1"/>
              </a:solidFill>
              <a:latin typeface="Arial" panose="020B0604020202020204" pitchFamily="34" charset="0"/>
              <a:cs typeface="Arial" panose="020B0604020202020204" pitchFamily="34" charset="0"/>
            </a:rPr>
            <a:t>Festlegung Parameter </a:t>
          </a:r>
          <a:br>
            <a:rPr lang="de-DE" sz="1800" kern="1200" dirty="0">
              <a:solidFill>
                <a:schemeClr val="bg1"/>
              </a:solidFill>
              <a:latin typeface="Arial" panose="020B0604020202020204" pitchFamily="34" charset="0"/>
              <a:cs typeface="Arial" panose="020B0604020202020204" pitchFamily="34" charset="0"/>
            </a:rPr>
          </a:br>
          <a:r>
            <a:rPr lang="de-DE" sz="1100" kern="1200" dirty="0">
              <a:solidFill>
                <a:schemeClr val="bg1"/>
              </a:solidFill>
              <a:latin typeface="Arial" panose="020B0604020202020204" pitchFamily="34" charset="0"/>
              <a:cs typeface="Arial" panose="020B0604020202020204" pitchFamily="34" charset="0"/>
            </a:rPr>
            <a:t>(wenn keine Voranalyse)</a:t>
          </a:r>
        </a:p>
      </dsp:txBody>
      <dsp:txXfrm>
        <a:off x="3181256" y="108167"/>
        <a:ext cx="1556827" cy="1037884"/>
      </dsp:txXfrm>
    </dsp:sp>
    <dsp:sp modelId="{3AE6F937-F603-4893-A46B-BF50E6709BB2}">
      <dsp:nvSpPr>
        <dsp:cNvPr id="0" name=""/>
        <dsp:cNvSpPr/>
      </dsp:nvSpPr>
      <dsp:spPr>
        <a:xfrm>
          <a:off x="4893765" y="108167"/>
          <a:ext cx="2987861" cy="1037884"/>
        </a:xfrm>
        <a:prstGeom prst="chevron">
          <a:avLst/>
        </a:prstGeom>
        <a:solidFill>
          <a:schemeClr val="accent1">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de-DE" sz="1800" kern="1200" dirty="0">
              <a:solidFill>
                <a:schemeClr val="bg1"/>
              </a:solidFill>
              <a:latin typeface="Arial" panose="020B0604020202020204" pitchFamily="34" charset="0"/>
              <a:cs typeface="Arial" panose="020B0604020202020204" pitchFamily="34" charset="0"/>
            </a:rPr>
            <a:t>Festlegung Untragbarkeits-niveau</a:t>
          </a:r>
        </a:p>
      </dsp:txBody>
      <dsp:txXfrm>
        <a:off x="5412707" y="108167"/>
        <a:ext cx="1949977" cy="1037884"/>
      </dsp:txXfrm>
    </dsp:sp>
    <dsp:sp modelId="{57147AAE-1EA3-4032-88BE-EB9A559AA1CE}">
      <dsp:nvSpPr>
        <dsp:cNvPr id="0" name=""/>
        <dsp:cNvSpPr/>
      </dsp:nvSpPr>
      <dsp:spPr>
        <a:xfrm>
          <a:off x="7518367" y="108167"/>
          <a:ext cx="2987861" cy="1037884"/>
        </a:xfrm>
        <a:prstGeom prst="chevron">
          <a:avLst/>
        </a:prstGeom>
        <a:solidFill>
          <a:schemeClr val="accent1">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de-DE" sz="1800" kern="1200" dirty="0">
              <a:solidFill>
                <a:schemeClr val="bg1"/>
              </a:solidFill>
              <a:latin typeface="Arial" panose="020B0604020202020204" pitchFamily="34" charset="0"/>
              <a:cs typeface="Arial" panose="020B0604020202020204" pitchFamily="34" charset="0"/>
            </a:rPr>
            <a:t>Festlegung Zeithorizonte</a:t>
          </a:r>
        </a:p>
      </dsp:txBody>
      <dsp:txXfrm>
        <a:off x="8037309" y="108167"/>
        <a:ext cx="1949977" cy="1037884"/>
      </dsp:txXfrm>
    </dsp:sp>
    <dsp:sp modelId="{FB738EBF-6A78-4D6A-8A64-802050A980B7}">
      <dsp:nvSpPr>
        <dsp:cNvPr id="0" name=""/>
        <dsp:cNvSpPr/>
      </dsp:nvSpPr>
      <dsp:spPr>
        <a:xfrm>
          <a:off x="44844" y="1427405"/>
          <a:ext cx="3023870" cy="1250463"/>
        </a:xfrm>
        <a:prstGeom prst="chevron">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a:lnSpc>
              <a:spcPct val="90000"/>
            </a:lnSpc>
            <a:spcBef>
              <a:spcPct val="0"/>
            </a:spcBef>
            <a:spcAft>
              <a:spcPct val="35000"/>
            </a:spcAft>
          </a:pPr>
          <a:r>
            <a:rPr lang="de-DE" sz="2000" kern="1200" dirty="0">
              <a:latin typeface="Arial" panose="020B0604020202020204" pitchFamily="34" charset="0"/>
              <a:cs typeface="Arial" panose="020B0604020202020204" pitchFamily="34" charset="0"/>
            </a:rPr>
            <a:t>Durchführung</a:t>
          </a:r>
        </a:p>
      </dsp:txBody>
      <dsp:txXfrm>
        <a:off x="670076" y="1427405"/>
        <a:ext cx="1773407" cy="1250463"/>
      </dsp:txXfrm>
    </dsp:sp>
    <dsp:sp modelId="{1764BFC5-2A4B-4CCB-B0DA-761DEDF34F75}">
      <dsp:nvSpPr>
        <dsp:cNvPr id="0" name=""/>
        <dsp:cNvSpPr/>
      </dsp:nvSpPr>
      <dsp:spPr>
        <a:xfrm>
          <a:off x="2662314" y="1533695"/>
          <a:ext cx="2987861" cy="1037884"/>
        </a:xfrm>
        <a:prstGeom prst="chevron">
          <a:avLst/>
        </a:prstGeom>
        <a:solidFill>
          <a:schemeClr val="accent2">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de-DE" sz="1800" kern="1200" dirty="0">
              <a:solidFill>
                <a:schemeClr val="bg1"/>
              </a:solidFill>
              <a:latin typeface="Arial" panose="020B0604020202020204" pitchFamily="34" charset="0"/>
              <a:cs typeface="Arial" panose="020B0604020202020204" pitchFamily="34" charset="0"/>
            </a:rPr>
            <a:t>Schadens-bewertung</a:t>
          </a:r>
        </a:p>
      </dsp:txBody>
      <dsp:txXfrm>
        <a:off x="3181256" y="1533695"/>
        <a:ext cx="1949977" cy="1037884"/>
      </dsp:txXfrm>
    </dsp:sp>
    <dsp:sp modelId="{3BFE2FCD-123C-486A-BD51-8DCD7DB1D30F}">
      <dsp:nvSpPr>
        <dsp:cNvPr id="0" name=""/>
        <dsp:cNvSpPr/>
      </dsp:nvSpPr>
      <dsp:spPr>
        <a:xfrm>
          <a:off x="5286916" y="1533695"/>
          <a:ext cx="2987861" cy="1037884"/>
        </a:xfrm>
        <a:prstGeom prst="chevron">
          <a:avLst/>
        </a:prstGeom>
        <a:solidFill>
          <a:schemeClr val="accent2">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de-DE" sz="1800" kern="1200" dirty="0">
              <a:solidFill>
                <a:schemeClr val="bg1"/>
              </a:solidFill>
              <a:latin typeface="Arial" panose="020B0604020202020204" pitchFamily="34" charset="0"/>
              <a:cs typeface="Arial" panose="020B0604020202020204" pitchFamily="34" charset="0"/>
            </a:rPr>
            <a:t>Zeitkritische Prozess-abhängigkeiten</a:t>
          </a:r>
        </a:p>
      </dsp:txBody>
      <dsp:txXfrm>
        <a:off x="5805858" y="1533695"/>
        <a:ext cx="1949977" cy="1037884"/>
      </dsp:txXfrm>
    </dsp:sp>
    <dsp:sp modelId="{4D1B0AF2-4008-4A46-86D6-4C9A37D554F9}">
      <dsp:nvSpPr>
        <dsp:cNvPr id="0" name=""/>
        <dsp:cNvSpPr/>
      </dsp:nvSpPr>
      <dsp:spPr>
        <a:xfrm>
          <a:off x="7911518" y="1533695"/>
          <a:ext cx="2987861" cy="1037884"/>
        </a:xfrm>
        <a:prstGeom prst="chevron">
          <a:avLst/>
        </a:prstGeom>
        <a:solidFill>
          <a:schemeClr val="accent2">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de-DE" sz="1800" kern="1200" dirty="0">
              <a:solidFill>
                <a:schemeClr val="bg1"/>
              </a:solidFill>
              <a:latin typeface="Arial" panose="020B0604020202020204" pitchFamily="34" charset="0"/>
              <a:cs typeface="Arial" panose="020B0604020202020204" pitchFamily="34" charset="0"/>
            </a:rPr>
            <a:t>Zeitkritische Ressourcen-abhängigkeiten und </a:t>
          </a:r>
          <a:r>
            <a:rPr lang="de-DE" sz="1800" kern="1200" dirty="0" err="1">
              <a:solidFill>
                <a:schemeClr val="bg1"/>
              </a:solidFill>
              <a:latin typeface="Arial" panose="020B0604020202020204" pitchFamily="34" charset="0"/>
              <a:cs typeface="Arial" panose="020B0604020202020204" pitchFamily="34" charset="0"/>
            </a:rPr>
            <a:t>SpoF</a:t>
          </a:r>
          <a:r>
            <a:rPr lang="de-DE" sz="1800" kern="1200" dirty="0">
              <a:solidFill>
                <a:schemeClr val="bg1"/>
              </a:solidFill>
              <a:latin typeface="Arial" panose="020B0604020202020204" pitchFamily="34" charset="0"/>
              <a:cs typeface="Arial" panose="020B0604020202020204" pitchFamily="34" charset="0"/>
            </a:rPr>
            <a:t>*</a:t>
          </a:r>
        </a:p>
      </dsp:txBody>
      <dsp:txXfrm>
        <a:off x="8430460" y="1533695"/>
        <a:ext cx="1949977" cy="1037884"/>
      </dsp:txXfrm>
    </dsp:sp>
    <dsp:sp modelId="{F6FFD3D5-48B6-4E40-B55D-7C7749CE80A4}">
      <dsp:nvSpPr>
        <dsp:cNvPr id="0" name=""/>
        <dsp:cNvSpPr/>
      </dsp:nvSpPr>
      <dsp:spPr>
        <a:xfrm>
          <a:off x="44844" y="2852933"/>
          <a:ext cx="3023870" cy="1250463"/>
        </a:xfrm>
        <a:prstGeom prst="chevron">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de-DE" sz="2400" kern="1200" dirty="0">
              <a:latin typeface="Arial" panose="020B0604020202020204" pitchFamily="34" charset="0"/>
              <a:cs typeface="Arial" panose="020B0604020202020204" pitchFamily="34" charset="0"/>
            </a:rPr>
            <a:t>Auswertung</a:t>
          </a:r>
        </a:p>
      </dsp:txBody>
      <dsp:txXfrm>
        <a:off x="670076" y="2852933"/>
        <a:ext cx="1773407" cy="1250463"/>
      </dsp:txXfrm>
    </dsp:sp>
    <dsp:sp modelId="{67A9F7C7-CEEF-4B8B-ABAE-2D3039CF7353}">
      <dsp:nvSpPr>
        <dsp:cNvPr id="0" name=""/>
        <dsp:cNvSpPr/>
      </dsp:nvSpPr>
      <dsp:spPr>
        <a:xfrm>
          <a:off x="2662314" y="2959223"/>
          <a:ext cx="2987861" cy="1037884"/>
        </a:xfrm>
        <a:prstGeom prst="chevron">
          <a:avLst/>
        </a:prstGeom>
        <a:solidFill>
          <a:schemeClr val="accent2">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de-DE" sz="1800" kern="1200" dirty="0">
              <a:solidFill>
                <a:schemeClr val="bg1"/>
              </a:solidFill>
              <a:latin typeface="Arial" panose="020B0604020202020204" pitchFamily="34" charset="0"/>
              <a:cs typeface="Arial" panose="020B0604020202020204" pitchFamily="34" charset="0"/>
            </a:rPr>
            <a:t>Bestätigung der Ergebnisse </a:t>
          </a:r>
        </a:p>
      </dsp:txBody>
      <dsp:txXfrm>
        <a:off x="3181256" y="2959223"/>
        <a:ext cx="1949977" cy="1037884"/>
      </dsp:txXfrm>
    </dsp:sp>
    <dsp:sp modelId="{73F1F540-6CC4-4BA0-8680-CA4F62E0C7E5}">
      <dsp:nvSpPr>
        <dsp:cNvPr id="0" name=""/>
        <dsp:cNvSpPr/>
      </dsp:nvSpPr>
      <dsp:spPr>
        <a:xfrm>
          <a:off x="5286916" y="2959223"/>
          <a:ext cx="2987861" cy="1037884"/>
        </a:xfrm>
        <a:prstGeom prst="chevron">
          <a:avLst/>
        </a:prstGeom>
        <a:solidFill>
          <a:schemeClr val="accent1">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de-DE" sz="1800" kern="1200" dirty="0">
              <a:solidFill>
                <a:schemeClr val="bg1"/>
              </a:solidFill>
              <a:latin typeface="Arial" panose="020B0604020202020204" pitchFamily="34" charset="0"/>
              <a:cs typeface="Arial" panose="020B0604020202020204" pitchFamily="34" charset="0"/>
            </a:rPr>
            <a:t>Kenntnisnahme der </a:t>
          </a:r>
          <a:br>
            <a:rPr lang="de-DE" sz="1800" kern="1200" dirty="0">
              <a:solidFill>
                <a:schemeClr val="bg1"/>
              </a:solidFill>
              <a:latin typeface="Arial" panose="020B0604020202020204" pitchFamily="34" charset="0"/>
              <a:cs typeface="Arial" panose="020B0604020202020204" pitchFamily="34" charset="0"/>
            </a:rPr>
          </a:br>
          <a:r>
            <a:rPr lang="de-DE" sz="1800" kern="1200" dirty="0">
              <a:solidFill>
                <a:schemeClr val="bg1"/>
              </a:solidFill>
              <a:latin typeface="Arial" panose="020B0604020202020204" pitchFamily="34" charset="0"/>
              <a:cs typeface="Arial" panose="020B0604020202020204" pitchFamily="34" charset="0"/>
            </a:rPr>
            <a:t>BIA-Ergebnisse</a:t>
          </a:r>
        </a:p>
      </dsp:txBody>
      <dsp:txXfrm>
        <a:off x="5805858" y="2959223"/>
        <a:ext cx="1949977" cy="1037884"/>
      </dsp:txXfrm>
    </dsp:sp>
    <dsp:sp modelId="{D2F31683-7F8A-40CC-9A02-1BDF5A9ADA7F}">
      <dsp:nvSpPr>
        <dsp:cNvPr id="0" name=""/>
        <dsp:cNvSpPr/>
      </dsp:nvSpPr>
      <dsp:spPr>
        <a:xfrm>
          <a:off x="7911518" y="2959223"/>
          <a:ext cx="2987861" cy="1037884"/>
        </a:xfrm>
        <a:prstGeom prst="chevron">
          <a:avLst/>
        </a:prstGeom>
        <a:solidFill>
          <a:schemeClr val="accent1">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de-DE" sz="1400" kern="1200" dirty="0">
              <a:solidFill>
                <a:schemeClr val="bg1"/>
              </a:solidFill>
              <a:latin typeface="Arial" panose="020B0604020202020204" pitchFamily="34" charset="0"/>
              <a:cs typeface="Arial" panose="020B0604020202020204" pitchFamily="34" charset="0"/>
            </a:rPr>
            <a:t>Freigabe der Ergebnisse des Soll-Ist-Vergleichs (nachfolgender BCM-Prozess-Schritt)</a:t>
          </a:r>
        </a:p>
      </dsp:txBody>
      <dsp:txXfrm>
        <a:off x="8430460" y="2959223"/>
        <a:ext cx="1949977" cy="1037884"/>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4302340" cy="340764"/>
          </a:xfrm>
          <a:prstGeom prst="rect">
            <a:avLst/>
          </a:prstGeom>
        </p:spPr>
        <p:txBody>
          <a:bodyPr vert="horz" lIns="91970" tIns="45985" rIns="91970" bIns="45985" rtlCol="0"/>
          <a:lstStyle>
            <a:lvl1pPr algn="l">
              <a:defRPr sz="1200"/>
            </a:lvl1pPr>
          </a:lstStyle>
          <a:p>
            <a:endParaRPr lang="de-DE"/>
          </a:p>
        </p:txBody>
      </p:sp>
      <p:sp>
        <p:nvSpPr>
          <p:cNvPr id="3" name="Datumsplatzhalter 2"/>
          <p:cNvSpPr>
            <a:spLocks noGrp="1"/>
          </p:cNvSpPr>
          <p:nvPr>
            <p:ph type="dt" sz="quarter" idx="1"/>
          </p:nvPr>
        </p:nvSpPr>
        <p:spPr>
          <a:xfrm>
            <a:off x="5622703" y="0"/>
            <a:ext cx="4302340" cy="340764"/>
          </a:xfrm>
          <a:prstGeom prst="rect">
            <a:avLst/>
          </a:prstGeom>
        </p:spPr>
        <p:txBody>
          <a:bodyPr vert="horz" lIns="91970" tIns="45985" rIns="91970" bIns="45985" rtlCol="0"/>
          <a:lstStyle>
            <a:lvl1pPr algn="r">
              <a:defRPr sz="1200"/>
            </a:lvl1pPr>
          </a:lstStyle>
          <a:p>
            <a:fld id="{9193C803-2FDA-4AB2-B543-B2CD26BBB625}" type="datetimeFigureOut">
              <a:rPr lang="de-DE" smtClean="0"/>
              <a:t>18.08.2021</a:t>
            </a:fld>
            <a:endParaRPr lang="de-DE"/>
          </a:p>
        </p:txBody>
      </p:sp>
      <p:sp>
        <p:nvSpPr>
          <p:cNvPr id="4" name="Fußzeilenplatzhalter 3"/>
          <p:cNvSpPr>
            <a:spLocks noGrp="1"/>
          </p:cNvSpPr>
          <p:nvPr>
            <p:ph type="ftr" sz="quarter" idx="2"/>
          </p:nvPr>
        </p:nvSpPr>
        <p:spPr>
          <a:xfrm>
            <a:off x="1" y="6456911"/>
            <a:ext cx="4302340" cy="340764"/>
          </a:xfrm>
          <a:prstGeom prst="rect">
            <a:avLst/>
          </a:prstGeom>
        </p:spPr>
        <p:txBody>
          <a:bodyPr vert="horz" lIns="91970" tIns="45985" rIns="91970" bIns="45985" rtlCol="0" anchor="b"/>
          <a:lstStyle>
            <a:lvl1pPr algn="l">
              <a:defRPr sz="1200"/>
            </a:lvl1pPr>
          </a:lstStyle>
          <a:p>
            <a:endParaRPr lang="de-DE"/>
          </a:p>
        </p:txBody>
      </p:sp>
      <p:sp>
        <p:nvSpPr>
          <p:cNvPr id="5" name="Foliennummernplatzhalter 4"/>
          <p:cNvSpPr>
            <a:spLocks noGrp="1"/>
          </p:cNvSpPr>
          <p:nvPr>
            <p:ph type="sldNum" sz="quarter" idx="3"/>
          </p:nvPr>
        </p:nvSpPr>
        <p:spPr>
          <a:xfrm>
            <a:off x="5622703" y="6456911"/>
            <a:ext cx="4302340" cy="340764"/>
          </a:xfrm>
          <a:prstGeom prst="rect">
            <a:avLst/>
          </a:prstGeom>
        </p:spPr>
        <p:txBody>
          <a:bodyPr vert="horz" lIns="91970" tIns="45985" rIns="91970" bIns="45985" rtlCol="0" anchor="b"/>
          <a:lstStyle>
            <a:lvl1pPr algn="r">
              <a:defRPr sz="1200"/>
            </a:lvl1pPr>
          </a:lstStyle>
          <a:p>
            <a:fld id="{D18A716D-2A0F-4E1B-80E7-51376409B1C4}" type="slidenum">
              <a:rPr lang="de-DE" smtClean="0"/>
              <a:t>‹Nr.›</a:t>
            </a:fld>
            <a:endParaRPr lang="de-DE"/>
          </a:p>
        </p:txBody>
      </p:sp>
    </p:spTree>
    <p:extLst>
      <p:ext uri="{BB962C8B-B14F-4D97-AF65-F5344CB8AC3E}">
        <p14:creationId xmlns:p14="http://schemas.microsoft.com/office/powerpoint/2010/main" val="37340620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4302340" cy="340764"/>
          </a:xfrm>
          <a:prstGeom prst="rect">
            <a:avLst/>
          </a:prstGeom>
        </p:spPr>
        <p:txBody>
          <a:bodyPr vert="horz" lIns="91970" tIns="45985" rIns="91970" bIns="45985" rtlCol="0"/>
          <a:lstStyle>
            <a:lvl1pPr algn="l">
              <a:defRPr sz="1200"/>
            </a:lvl1pPr>
          </a:lstStyle>
          <a:p>
            <a:endParaRPr lang="de-DE"/>
          </a:p>
        </p:txBody>
      </p:sp>
      <p:sp>
        <p:nvSpPr>
          <p:cNvPr id="3" name="Datumsplatzhalter 2"/>
          <p:cNvSpPr>
            <a:spLocks noGrp="1"/>
          </p:cNvSpPr>
          <p:nvPr>
            <p:ph type="dt" idx="1"/>
          </p:nvPr>
        </p:nvSpPr>
        <p:spPr>
          <a:xfrm>
            <a:off x="5622703" y="0"/>
            <a:ext cx="4302340" cy="340764"/>
          </a:xfrm>
          <a:prstGeom prst="rect">
            <a:avLst/>
          </a:prstGeom>
        </p:spPr>
        <p:txBody>
          <a:bodyPr vert="horz" lIns="91970" tIns="45985" rIns="91970" bIns="45985" rtlCol="0"/>
          <a:lstStyle>
            <a:lvl1pPr algn="r">
              <a:defRPr sz="1200"/>
            </a:lvl1pPr>
          </a:lstStyle>
          <a:p>
            <a:fld id="{777DC5A9-4D55-459A-86B4-72FAF5F286A1}" type="datetimeFigureOut">
              <a:rPr lang="de-DE" smtClean="0"/>
              <a:t>18.08.2021</a:t>
            </a:fld>
            <a:endParaRPr lang="de-DE"/>
          </a:p>
        </p:txBody>
      </p:sp>
      <p:sp>
        <p:nvSpPr>
          <p:cNvPr id="4" name="Folienbildplatzhalter 3"/>
          <p:cNvSpPr>
            <a:spLocks noGrp="1" noRot="1" noChangeAspect="1"/>
          </p:cNvSpPr>
          <p:nvPr>
            <p:ph type="sldImg" idx="2"/>
          </p:nvPr>
        </p:nvSpPr>
        <p:spPr>
          <a:xfrm>
            <a:off x="2925763" y="849313"/>
            <a:ext cx="4076700" cy="2293937"/>
          </a:xfrm>
          <a:prstGeom prst="rect">
            <a:avLst/>
          </a:prstGeom>
          <a:noFill/>
          <a:ln w="12700">
            <a:solidFill>
              <a:prstClr val="black"/>
            </a:solidFill>
          </a:ln>
        </p:spPr>
        <p:txBody>
          <a:bodyPr vert="horz" lIns="91970" tIns="45985" rIns="91970" bIns="45985" rtlCol="0" anchor="ctr"/>
          <a:lstStyle/>
          <a:p>
            <a:endParaRPr lang="de-DE"/>
          </a:p>
        </p:txBody>
      </p:sp>
      <p:sp>
        <p:nvSpPr>
          <p:cNvPr id="5" name="Notizenplatzhalter 4"/>
          <p:cNvSpPr>
            <a:spLocks noGrp="1"/>
          </p:cNvSpPr>
          <p:nvPr>
            <p:ph type="body" sz="quarter" idx="3"/>
          </p:nvPr>
        </p:nvSpPr>
        <p:spPr>
          <a:xfrm>
            <a:off x="993462" y="3271652"/>
            <a:ext cx="7941310" cy="2676514"/>
          </a:xfrm>
          <a:prstGeom prst="rect">
            <a:avLst/>
          </a:prstGeom>
        </p:spPr>
        <p:txBody>
          <a:bodyPr vert="horz" lIns="91970" tIns="45985" rIns="91970" bIns="45985"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1" y="6456911"/>
            <a:ext cx="4302340" cy="340764"/>
          </a:xfrm>
          <a:prstGeom prst="rect">
            <a:avLst/>
          </a:prstGeom>
        </p:spPr>
        <p:txBody>
          <a:bodyPr vert="horz" lIns="91970" tIns="45985" rIns="91970" bIns="45985" rtlCol="0" anchor="b"/>
          <a:lstStyle>
            <a:lvl1pPr algn="l">
              <a:defRPr sz="1200"/>
            </a:lvl1pPr>
          </a:lstStyle>
          <a:p>
            <a:endParaRPr lang="de-DE"/>
          </a:p>
        </p:txBody>
      </p:sp>
      <p:sp>
        <p:nvSpPr>
          <p:cNvPr id="7" name="Foliennummernplatzhalter 6"/>
          <p:cNvSpPr>
            <a:spLocks noGrp="1"/>
          </p:cNvSpPr>
          <p:nvPr>
            <p:ph type="sldNum" sz="quarter" idx="5"/>
          </p:nvPr>
        </p:nvSpPr>
        <p:spPr>
          <a:xfrm>
            <a:off x="5622703" y="6456911"/>
            <a:ext cx="4302340" cy="340764"/>
          </a:xfrm>
          <a:prstGeom prst="rect">
            <a:avLst/>
          </a:prstGeom>
        </p:spPr>
        <p:txBody>
          <a:bodyPr vert="horz" lIns="91970" tIns="45985" rIns="91970" bIns="45985" rtlCol="0" anchor="b"/>
          <a:lstStyle>
            <a:lvl1pPr algn="r">
              <a:defRPr sz="1200"/>
            </a:lvl1pPr>
          </a:lstStyle>
          <a:p>
            <a:fld id="{049AD800-493F-4A20-9ED6-5FC8DD198018}" type="slidenum">
              <a:rPr lang="de-DE" smtClean="0"/>
              <a:t>‹Nr.›</a:t>
            </a:fld>
            <a:endParaRPr lang="de-DE"/>
          </a:p>
        </p:txBody>
      </p:sp>
    </p:spTree>
    <p:extLst>
      <p:ext uri="{BB962C8B-B14F-4D97-AF65-F5344CB8AC3E}">
        <p14:creationId xmlns:p14="http://schemas.microsoft.com/office/powerpoint/2010/main" val="2194752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49AD800-493F-4A20-9ED6-5FC8DD198018}" type="slidenum">
              <a:rPr lang="de-DE" smtClean="0"/>
              <a:t>3</a:t>
            </a:fld>
            <a:endParaRPr lang="de-DE"/>
          </a:p>
        </p:txBody>
      </p:sp>
    </p:spTree>
    <p:extLst>
      <p:ext uri="{BB962C8B-B14F-4D97-AF65-F5344CB8AC3E}">
        <p14:creationId xmlns:p14="http://schemas.microsoft.com/office/powerpoint/2010/main" val="3310272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049AD800-493F-4A20-9ED6-5FC8DD198018}" type="slidenum">
              <a:rPr lang="de-DE" smtClean="0"/>
              <a:t>35</a:t>
            </a:fld>
            <a:endParaRPr lang="de-DE"/>
          </a:p>
        </p:txBody>
      </p:sp>
    </p:spTree>
    <p:extLst>
      <p:ext uri="{BB962C8B-B14F-4D97-AF65-F5344CB8AC3E}">
        <p14:creationId xmlns:p14="http://schemas.microsoft.com/office/powerpoint/2010/main" val="163522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Hier wird das Schadenpotential der Geschäftsprozesse bei einem Ausfall betrachtet und entlang der vorher festgelegten Skalen und Parameter eingeordnet, um die nötigen Kenngrößen und Ziele zu ermitteln. Danach werden Prozessabhängigkeiten betrachtet, die zum</a:t>
            </a:r>
            <a:r>
              <a:rPr lang="de-DE" sz="1200" baseline="0" dirty="0"/>
              <a:t> Wiederanlauf und der Fortführung eines zeitkritischen Geschäftsprozesse in einem Notbetrieb benötigt werden. </a:t>
            </a:r>
            <a:r>
              <a:rPr lang="de-DE" sz="1200" dirty="0"/>
              <a:t>Anschließend wird für jeden zeitkritischen Geschäftsprozess erfasst, welche Ressourcen dieser im Notfall benötigt. Abschließend werden Single Point </a:t>
            </a:r>
            <a:r>
              <a:rPr lang="de-DE" sz="1200" dirty="0" err="1"/>
              <a:t>of</a:t>
            </a:r>
            <a:r>
              <a:rPr lang="de-DE" sz="1200" dirty="0"/>
              <a:t> </a:t>
            </a:r>
            <a:r>
              <a:rPr lang="de-DE" sz="1200" dirty="0" err="1"/>
              <a:t>Failures</a:t>
            </a:r>
            <a:r>
              <a:rPr lang="de-DE" sz="1200" dirty="0"/>
              <a:t>, also einzelne Ressourcen identifiziert, welche eine Vielzahl von zeitkritischen Geschäftsprozessen in Anspruch nimmt.</a:t>
            </a:r>
          </a:p>
        </p:txBody>
      </p:sp>
      <p:sp>
        <p:nvSpPr>
          <p:cNvPr id="4" name="Foliennummernplatzhalter 3"/>
          <p:cNvSpPr>
            <a:spLocks noGrp="1"/>
          </p:cNvSpPr>
          <p:nvPr>
            <p:ph type="sldNum" sz="quarter" idx="10"/>
          </p:nvPr>
        </p:nvSpPr>
        <p:spPr/>
        <p:txBody>
          <a:bodyPr/>
          <a:lstStyle/>
          <a:p>
            <a:fld id="{049AD800-493F-4A20-9ED6-5FC8DD198018}" type="slidenum">
              <a:rPr lang="de-DE" smtClean="0"/>
              <a:t>36</a:t>
            </a:fld>
            <a:endParaRPr lang="de-DE"/>
          </a:p>
        </p:txBody>
      </p:sp>
    </p:spTree>
    <p:extLst>
      <p:ext uri="{BB962C8B-B14F-4D97-AF65-F5344CB8AC3E}">
        <p14:creationId xmlns:p14="http://schemas.microsoft.com/office/powerpoint/2010/main" val="1900314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dirty="0"/>
              <a:t>Festlegung des Schadenspotenzials der Geschäftsprozesse bei Ausfall</a:t>
            </a:r>
          </a:p>
          <a:p>
            <a:r>
              <a:rPr lang="de-DE" sz="1200" dirty="0"/>
              <a:t>Auf Basis der zuvor festgelegten Parameter entlang der definierten Zeiträume</a:t>
            </a:r>
          </a:p>
          <a:p>
            <a:endParaRPr lang="de-DE"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latin typeface="Cambria" panose="02040503050406030204" pitchFamily="18" charset="0"/>
                <a:ea typeface="Cambria" panose="02040503050406030204" pitchFamily="18" charset="0"/>
              </a:rPr>
              <a:t>Ableitung der MTPD</a:t>
            </a:r>
          </a:p>
          <a:p>
            <a:pPr marL="342900" indent="-342900">
              <a:buFont typeface="Arial" panose="020B0604020202020204" pitchFamily="34" charset="0"/>
              <a:buChar char="•"/>
            </a:pPr>
            <a:r>
              <a:rPr lang="de-DE" sz="1200" dirty="0">
                <a:latin typeface="Cambria" panose="02040503050406030204" pitchFamily="18" charset="0"/>
                <a:ea typeface="Cambria" panose="02040503050406030204" pitchFamily="18" charset="0"/>
              </a:rPr>
              <a:t>Gebildet aus dem kleinsten Zeithorizont, bei welchem das Untragbarkeitsniveau in der Bewertung erreicht wurde </a:t>
            </a:r>
          </a:p>
          <a:p>
            <a:pPr marL="342900" indent="-342900">
              <a:buFont typeface="Arial" panose="020B0604020202020204" pitchFamily="34" charset="0"/>
              <a:buChar char="•"/>
            </a:pPr>
            <a:r>
              <a:rPr lang="de-DE" sz="1200" dirty="0">
                <a:latin typeface="Cambria" panose="02040503050406030204" pitchFamily="18" charset="0"/>
                <a:ea typeface="Cambria" panose="02040503050406030204" pitchFamily="18" charset="0"/>
              </a:rPr>
              <a:t>Das Untragbarkeitsniveau wird in der Vorbereitung bestimmt </a:t>
            </a:r>
            <a:r>
              <a:rPr lang="de-DE" sz="1050" i="1" dirty="0">
                <a:latin typeface="Cambria" panose="02040503050406030204" pitchFamily="18" charset="0"/>
                <a:ea typeface="Cambria" panose="02040503050406030204" pitchFamily="18" charset="0"/>
              </a:rPr>
              <a:t>(siehe unten</a:t>
            </a:r>
            <a:r>
              <a:rPr lang="de-DE" sz="1050" i="1" baseline="0" dirty="0">
                <a:latin typeface="Cambria" panose="02040503050406030204" pitchFamily="18" charset="0"/>
                <a:ea typeface="Cambria" panose="02040503050406030204" pitchFamily="18" charset="0"/>
              </a:rPr>
              <a:t> </a:t>
            </a:r>
            <a:r>
              <a:rPr lang="de-DE" sz="1050" i="1" dirty="0">
                <a:latin typeface="Cambria" panose="02040503050406030204" pitchFamily="18" charset="0"/>
                <a:ea typeface="Cambria" panose="02040503050406030204" pitchFamily="18" charset="0"/>
              </a:rPr>
              <a:t>rechts)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b="1" dirty="0">
              <a:latin typeface="Cambria" panose="02040503050406030204" pitchFamily="18" charset="0"/>
              <a:ea typeface="Cambria" panose="02040503050406030204" pitchFamily="18" charset="0"/>
            </a:endParaRPr>
          </a:p>
          <a:p>
            <a:endParaRPr lang="de-DE" sz="1200" dirty="0"/>
          </a:p>
        </p:txBody>
      </p:sp>
      <p:sp>
        <p:nvSpPr>
          <p:cNvPr id="4" name="Foliennummernplatzhalter 3"/>
          <p:cNvSpPr>
            <a:spLocks noGrp="1"/>
          </p:cNvSpPr>
          <p:nvPr>
            <p:ph type="sldNum" sz="quarter" idx="10"/>
          </p:nvPr>
        </p:nvSpPr>
        <p:spPr/>
        <p:txBody>
          <a:bodyPr/>
          <a:lstStyle/>
          <a:p>
            <a:fld id="{049AD800-493F-4A20-9ED6-5FC8DD198018}" type="slidenum">
              <a:rPr lang="de-DE" smtClean="0"/>
              <a:t>40</a:t>
            </a:fld>
            <a:endParaRPr lang="de-DE"/>
          </a:p>
        </p:txBody>
      </p:sp>
    </p:spTree>
    <p:extLst>
      <p:ext uri="{BB962C8B-B14F-4D97-AF65-F5344CB8AC3E}">
        <p14:creationId xmlns:p14="http://schemas.microsoft.com/office/powerpoint/2010/main" val="1881369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dirty="0"/>
              <a:t>Festlegung des Schadenspotenzials der Geschäftsprozesse bei Ausfall</a:t>
            </a:r>
          </a:p>
          <a:p>
            <a:r>
              <a:rPr lang="de-DE" sz="1200" dirty="0"/>
              <a:t>Auf Basis der zuvor festgelegten Parameter entlang der definierten Zeiträume</a:t>
            </a:r>
          </a:p>
          <a:p>
            <a:endParaRPr lang="de-DE"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latin typeface="Cambria" panose="02040503050406030204" pitchFamily="18" charset="0"/>
                <a:ea typeface="Cambria" panose="02040503050406030204" pitchFamily="18" charset="0"/>
              </a:rPr>
              <a:t>Ableitung der MTPD</a:t>
            </a:r>
          </a:p>
          <a:p>
            <a:pPr marL="342900" indent="-342900">
              <a:buFont typeface="Arial" panose="020B0604020202020204" pitchFamily="34" charset="0"/>
              <a:buChar char="•"/>
            </a:pPr>
            <a:r>
              <a:rPr lang="de-DE" sz="1200" dirty="0">
                <a:latin typeface="Cambria" panose="02040503050406030204" pitchFamily="18" charset="0"/>
                <a:ea typeface="Cambria" panose="02040503050406030204" pitchFamily="18" charset="0"/>
              </a:rPr>
              <a:t>Gebildet aus dem kleinsten Zeithorizont, bei welchem das Untragbarkeitsniveau in der Bewertung erreicht wurde (siehe</a:t>
            </a:r>
            <a:r>
              <a:rPr lang="de-DE" sz="1200" baseline="0" dirty="0">
                <a:latin typeface="Cambria" panose="02040503050406030204" pitchFamily="18" charset="0"/>
                <a:ea typeface="Cambria" panose="02040503050406030204" pitchFamily="18" charset="0"/>
              </a:rPr>
              <a:t> Pfeile)</a:t>
            </a:r>
            <a:endParaRPr lang="de-DE" sz="12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de-DE" sz="1200" dirty="0">
                <a:latin typeface="Cambria" panose="02040503050406030204" pitchFamily="18" charset="0"/>
                <a:ea typeface="Cambria" panose="02040503050406030204" pitchFamily="18" charset="0"/>
              </a:rPr>
              <a:t>Das Untragbarkeitsniveau wird in der Vorbereitung bestimmt </a:t>
            </a:r>
            <a:r>
              <a:rPr lang="de-DE" sz="1050" i="1" dirty="0">
                <a:latin typeface="Cambria" panose="02040503050406030204" pitchFamily="18" charset="0"/>
                <a:ea typeface="Cambria" panose="02040503050406030204" pitchFamily="18" charset="0"/>
              </a:rPr>
              <a:t>(siehe unten</a:t>
            </a:r>
            <a:r>
              <a:rPr lang="de-DE" sz="1050" i="1" baseline="0" dirty="0">
                <a:latin typeface="Cambria" panose="02040503050406030204" pitchFamily="18" charset="0"/>
                <a:ea typeface="Cambria" panose="02040503050406030204" pitchFamily="18" charset="0"/>
              </a:rPr>
              <a:t> </a:t>
            </a:r>
            <a:r>
              <a:rPr lang="de-DE" sz="1050" i="1" dirty="0">
                <a:latin typeface="Cambria" panose="02040503050406030204" pitchFamily="18" charset="0"/>
                <a:ea typeface="Cambria" panose="02040503050406030204" pitchFamily="18" charset="0"/>
              </a:rPr>
              <a:t>rechts)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b="1" dirty="0">
              <a:latin typeface="Cambria" panose="02040503050406030204" pitchFamily="18" charset="0"/>
              <a:ea typeface="Cambria" panose="02040503050406030204" pitchFamily="18" charset="0"/>
            </a:endParaRPr>
          </a:p>
          <a:p>
            <a:endParaRPr lang="de-DE" sz="1200" dirty="0"/>
          </a:p>
        </p:txBody>
      </p:sp>
      <p:sp>
        <p:nvSpPr>
          <p:cNvPr id="4" name="Foliennummernplatzhalter 3"/>
          <p:cNvSpPr>
            <a:spLocks noGrp="1"/>
          </p:cNvSpPr>
          <p:nvPr>
            <p:ph type="sldNum" sz="quarter" idx="10"/>
          </p:nvPr>
        </p:nvSpPr>
        <p:spPr/>
        <p:txBody>
          <a:bodyPr/>
          <a:lstStyle/>
          <a:p>
            <a:fld id="{049AD800-493F-4A20-9ED6-5FC8DD198018}" type="slidenum">
              <a:rPr lang="de-DE" smtClean="0"/>
              <a:t>41</a:t>
            </a:fld>
            <a:endParaRPr lang="de-DE"/>
          </a:p>
        </p:txBody>
      </p:sp>
    </p:spTree>
    <p:extLst>
      <p:ext uri="{BB962C8B-B14F-4D97-AF65-F5344CB8AC3E}">
        <p14:creationId xmlns:p14="http://schemas.microsoft.com/office/powerpoint/2010/main" val="3244988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Die Schadensbewertung ist abgeschlossen, wenn </a:t>
            </a:r>
          </a:p>
          <a:p>
            <a:pPr marL="171450" lvl="0" indent="-171450">
              <a:buFont typeface="Arial" panose="020B0604020202020204" pitchFamily="34" charset="0"/>
              <a:buChar char="•"/>
            </a:pPr>
            <a:r>
              <a:rPr lang="de-DE" sz="1200" kern="1200" dirty="0">
                <a:solidFill>
                  <a:schemeClr val="tx1"/>
                </a:solidFill>
                <a:effectLst/>
                <a:latin typeface="+mn-lt"/>
                <a:ea typeface="+mn-ea"/>
                <a:cs typeface="+mn-cs"/>
              </a:rPr>
              <a:t>die Geschäftsprozesse im Prozessumfang hinsichtlich ihres Schadenspotenzials bewertet,</a:t>
            </a:r>
          </a:p>
          <a:p>
            <a:pPr marL="171450" lvl="0" indent="-171450">
              <a:buFont typeface="Arial" panose="020B0604020202020204" pitchFamily="34" charset="0"/>
              <a:buChar char="•"/>
            </a:pPr>
            <a:r>
              <a:rPr lang="de-DE" sz="1200" kern="1200" dirty="0">
                <a:solidFill>
                  <a:schemeClr val="tx1"/>
                </a:solidFill>
                <a:effectLst/>
                <a:latin typeface="+mn-lt"/>
                <a:ea typeface="+mn-ea"/>
                <a:cs typeface="+mn-cs"/>
              </a:rPr>
              <a:t>die MTPD je zeitkritischem Geschäftsprozess festgelegt und begründet sowie</a:t>
            </a:r>
          </a:p>
          <a:p>
            <a:pPr marL="171450" lvl="0" indent="-171450">
              <a:buFont typeface="Arial" panose="020B0604020202020204" pitchFamily="34" charset="0"/>
              <a:buChar char="•"/>
            </a:pPr>
            <a:r>
              <a:rPr lang="de-DE" sz="1200" kern="1200" dirty="0">
                <a:solidFill>
                  <a:schemeClr val="tx1"/>
                </a:solidFill>
                <a:effectLst/>
                <a:latin typeface="+mn-lt"/>
                <a:ea typeface="+mn-ea"/>
                <a:cs typeface="+mn-cs"/>
              </a:rPr>
              <a:t>für zeitkritische Geschäftsprozesse das erforderliche Notbetriebsniveau definiert wurde.</a:t>
            </a:r>
          </a:p>
          <a:p>
            <a:endParaRPr lang="de-DE" dirty="0"/>
          </a:p>
        </p:txBody>
      </p:sp>
      <p:sp>
        <p:nvSpPr>
          <p:cNvPr id="4" name="Foliennummernplatzhalter 3"/>
          <p:cNvSpPr>
            <a:spLocks noGrp="1"/>
          </p:cNvSpPr>
          <p:nvPr>
            <p:ph type="sldNum" sz="quarter" idx="10"/>
          </p:nvPr>
        </p:nvSpPr>
        <p:spPr/>
        <p:txBody>
          <a:bodyPr/>
          <a:lstStyle/>
          <a:p>
            <a:fld id="{049AD800-493F-4A20-9ED6-5FC8DD198018}" type="slidenum">
              <a:rPr lang="de-DE" smtClean="0"/>
              <a:t>42</a:t>
            </a:fld>
            <a:endParaRPr lang="de-DE"/>
          </a:p>
        </p:txBody>
      </p:sp>
    </p:spTree>
    <p:extLst>
      <p:ext uri="{BB962C8B-B14F-4D97-AF65-F5344CB8AC3E}">
        <p14:creationId xmlns:p14="http://schemas.microsoft.com/office/powerpoint/2010/main" val="3481348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Die Schadensbewertung ist abgeschlossen, wenn </a:t>
            </a:r>
          </a:p>
          <a:p>
            <a:pPr marL="171450" lvl="0" indent="-171450">
              <a:buFont typeface="Arial" panose="020B0604020202020204" pitchFamily="34" charset="0"/>
              <a:buChar char="•"/>
            </a:pPr>
            <a:r>
              <a:rPr lang="de-DE" sz="1200" kern="1200" dirty="0">
                <a:solidFill>
                  <a:schemeClr val="tx1"/>
                </a:solidFill>
                <a:effectLst/>
                <a:latin typeface="+mn-lt"/>
                <a:ea typeface="+mn-ea"/>
                <a:cs typeface="+mn-cs"/>
              </a:rPr>
              <a:t>die Geschäftsprozesse im Prozessumfang hinsichtlich ihres Schadenspotenzials bewertet,</a:t>
            </a:r>
          </a:p>
          <a:p>
            <a:pPr marL="171450" lvl="0" indent="-171450">
              <a:buFont typeface="Arial" panose="020B0604020202020204" pitchFamily="34" charset="0"/>
              <a:buChar char="•"/>
            </a:pPr>
            <a:r>
              <a:rPr lang="de-DE" sz="1200" kern="1200" dirty="0">
                <a:solidFill>
                  <a:schemeClr val="tx1"/>
                </a:solidFill>
                <a:effectLst/>
                <a:latin typeface="+mn-lt"/>
                <a:ea typeface="+mn-ea"/>
                <a:cs typeface="+mn-cs"/>
              </a:rPr>
              <a:t>die MTPD je zeitkritischem Geschäftsprozess festgelegt und begründet sowie</a:t>
            </a:r>
          </a:p>
          <a:p>
            <a:pPr marL="171450" lvl="0" indent="-171450">
              <a:buFont typeface="Arial" panose="020B0604020202020204" pitchFamily="34" charset="0"/>
              <a:buChar char="•"/>
            </a:pPr>
            <a:r>
              <a:rPr lang="de-DE" sz="1200" kern="1200" dirty="0">
                <a:solidFill>
                  <a:schemeClr val="tx1"/>
                </a:solidFill>
                <a:effectLst/>
                <a:latin typeface="+mn-lt"/>
                <a:ea typeface="+mn-ea"/>
                <a:cs typeface="+mn-cs"/>
              </a:rPr>
              <a:t>für zeitkritische Geschäftsprozesse das erforderliche Notbetriebsniveau definiert wurde.</a:t>
            </a:r>
          </a:p>
          <a:p>
            <a:endParaRPr lang="de-DE" dirty="0"/>
          </a:p>
        </p:txBody>
      </p:sp>
      <p:sp>
        <p:nvSpPr>
          <p:cNvPr id="4" name="Foliennummernplatzhalter 3"/>
          <p:cNvSpPr>
            <a:spLocks noGrp="1"/>
          </p:cNvSpPr>
          <p:nvPr>
            <p:ph type="sldNum" sz="quarter" idx="10"/>
          </p:nvPr>
        </p:nvSpPr>
        <p:spPr/>
        <p:txBody>
          <a:bodyPr/>
          <a:lstStyle/>
          <a:p>
            <a:fld id="{049AD800-493F-4A20-9ED6-5FC8DD198018}" type="slidenum">
              <a:rPr lang="de-DE" smtClean="0"/>
              <a:t>43</a:t>
            </a:fld>
            <a:endParaRPr lang="de-DE"/>
          </a:p>
        </p:txBody>
      </p:sp>
    </p:spTree>
    <p:extLst>
      <p:ext uri="{BB962C8B-B14F-4D97-AF65-F5344CB8AC3E}">
        <p14:creationId xmlns:p14="http://schemas.microsoft.com/office/powerpoint/2010/main" val="26092395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49AD800-493F-4A20-9ED6-5FC8DD198018}" type="slidenum">
              <a:rPr lang="de-DE" smtClean="0"/>
              <a:t>44</a:t>
            </a:fld>
            <a:endParaRPr lang="de-DE"/>
          </a:p>
        </p:txBody>
      </p:sp>
    </p:spTree>
    <p:extLst>
      <p:ext uri="{BB962C8B-B14F-4D97-AF65-F5344CB8AC3E}">
        <p14:creationId xmlns:p14="http://schemas.microsoft.com/office/powerpoint/2010/main" val="2148400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Für alle Geschäftsprozesse mit einer MTPD müssen anhand der zuvor festgelegten Ressourcenkategorien die für einen Notbetrieb erforderlichen Ressourcen ermittelt und den Geschäftsprozessen zugeordnet werden.</a:t>
            </a:r>
          </a:p>
        </p:txBody>
      </p:sp>
      <p:sp>
        <p:nvSpPr>
          <p:cNvPr id="4" name="Foliennummernplatzhalter 3"/>
          <p:cNvSpPr>
            <a:spLocks noGrp="1"/>
          </p:cNvSpPr>
          <p:nvPr>
            <p:ph type="sldNum" sz="quarter" idx="10"/>
          </p:nvPr>
        </p:nvSpPr>
        <p:spPr/>
        <p:txBody>
          <a:bodyPr/>
          <a:lstStyle/>
          <a:p>
            <a:fld id="{049AD800-493F-4A20-9ED6-5FC8DD198018}" type="slidenum">
              <a:rPr lang="de-DE" smtClean="0"/>
              <a:t>51</a:t>
            </a:fld>
            <a:endParaRPr lang="de-DE"/>
          </a:p>
        </p:txBody>
      </p:sp>
    </p:spTree>
    <p:extLst>
      <p:ext uri="{BB962C8B-B14F-4D97-AF65-F5344CB8AC3E}">
        <p14:creationId xmlns:p14="http://schemas.microsoft.com/office/powerpoint/2010/main" val="1495861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dirty="0"/>
          </a:p>
        </p:txBody>
      </p:sp>
      <p:sp>
        <p:nvSpPr>
          <p:cNvPr id="4" name="Foliennummernplatzhalter 3"/>
          <p:cNvSpPr>
            <a:spLocks noGrp="1"/>
          </p:cNvSpPr>
          <p:nvPr>
            <p:ph type="sldNum" sz="quarter" idx="10"/>
          </p:nvPr>
        </p:nvSpPr>
        <p:spPr/>
        <p:txBody>
          <a:bodyPr/>
          <a:lstStyle/>
          <a:p>
            <a:fld id="{049AD800-493F-4A20-9ED6-5FC8DD198018}" type="slidenum">
              <a:rPr lang="de-DE" smtClean="0"/>
              <a:t>52</a:t>
            </a:fld>
            <a:endParaRPr lang="de-DE"/>
          </a:p>
        </p:txBody>
      </p:sp>
    </p:spTree>
    <p:extLst>
      <p:ext uri="{BB962C8B-B14F-4D97-AF65-F5344CB8AC3E}">
        <p14:creationId xmlns:p14="http://schemas.microsoft.com/office/powerpoint/2010/main" val="1668442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i="0" dirty="0"/>
              <a:t>Bei informationsbasierten Ressourcenkategorien muss zusätzlich die RPO festgelegt werden. Die RPO stellt in diesem Zusammenhang eine fachliche Anforderung des Geschäftsprozesseigentümers dar, wie alt die letzte Datensicherung höchstens sein darf, um mit geeigneten Informationen im Notbetrieb arbeiten zu können.</a:t>
            </a:r>
          </a:p>
          <a:p>
            <a:endParaRPr lang="de-DE" b="1" i="0" dirty="0">
              <a:latin typeface="Cambria" panose="02040503050406030204" pitchFamily="18" charset="0"/>
              <a:ea typeface="Cambria" panose="02040503050406030204" pitchFamily="18" charset="0"/>
            </a:endParaRPr>
          </a:p>
          <a:p>
            <a:r>
              <a:rPr lang="de-DE" b="1" i="0" dirty="0">
                <a:latin typeface="Cambria" panose="02040503050406030204" pitchFamily="18" charset="0"/>
                <a:ea typeface="Cambria" panose="02040503050406030204" pitchFamily="18" charset="0"/>
              </a:rPr>
              <a:t>Hinweis zum Minimalprinzip: </a:t>
            </a:r>
            <a:r>
              <a:rPr lang="de-DE" sz="1200" i="0" dirty="0">
                <a:latin typeface="Cambria" panose="02040503050406030204" pitchFamily="18" charset="0"/>
                <a:ea typeface="Cambria" panose="02040503050406030204" pitchFamily="18" charset="0"/>
              </a:rPr>
              <a:t>Die RPO ist </a:t>
            </a:r>
            <a:r>
              <a:rPr lang="de-DE" sz="1200" i="0" u="sng" dirty="0">
                <a:latin typeface="Cambria" panose="02040503050406030204" pitchFamily="18" charset="0"/>
                <a:ea typeface="Cambria" panose="02040503050406030204" pitchFamily="18" charset="0"/>
              </a:rPr>
              <a:t>unabhängig</a:t>
            </a:r>
            <a:r>
              <a:rPr lang="de-DE" sz="1200" i="0" dirty="0">
                <a:latin typeface="Cambria" panose="02040503050406030204" pitchFamily="18" charset="0"/>
                <a:ea typeface="Cambria" panose="02040503050406030204" pitchFamily="18" charset="0"/>
              </a:rPr>
              <a:t> von der MTPD. Jedoch sollte analog zur RTO auch die RPO konsolidiert werden, wenn mehrere Geschäftsprozesse auf dieselbe(n) informationsbasierten Ressourcen(-cluster) zurückgreifen. </a:t>
            </a:r>
          </a:p>
        </p:txBody>
      </p:sp>
      <p:sp>
        <p:nvSpPr>
          <p:cNvPr id="4" name="Foliennummernplatzhalter 3"/>
          <p:cNvSpPr>
            <a:spLocks noGrp="1"/>
          </p:cNvSpPr>
          <p:nvPr>
            <p:ph type="sldNum" sz="quarter" idx="10"/>
          </p:nvPr>
        </p:nvSpPr>
        <p:spPr/>
        <p:txBody>
          <a:bodyPr/>
          <a:lstStyle/>
          <a:p>
            <a:fld id="{049AD800-493F-4A20-9ED6-5FC8DD198018}" type="slidenum">
              <a:rPr lang="de-DE" smtClean="0"/>
              <a:t>53</a:t>
            </a:fld>
            <a:endParaRPr lang="de-DE"/>
          </a:p>
        </p:txBody>
      </p:sp>
    </p:spTree>
    <p:extLst>
      <p:ext uri="{BB962C8B-B14F-4D97-AF65-F5344CB8AC3E}">
        <p14:creationId xmlns:p14="http://schemas.microsoft.com/office/powerpoint/2010/main" val="1130495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49AD800-493F-4A20-9ED6-5FC8DD198018}" type="slidenum">
              <a:rPr lang="de-DE" smtClean="0"/>
              <a:t>6</a:t>
            </a:fld>
            <a:endParaRPr lang="de-DE"/>
          </a:p>
        </p:txBody>
      </p:sp>
    </p:spTree>
    <p:extLst>
      <p:ext uri="{BB962C8B-B14F-4D97-AF65-F5344CB8AC3E}">
        <p14:creationId xmlns:p14="http://schemas.microsoft.com/office/powerpoint/2010/main" val="19542303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i="0" dirty="0"/>
              <a:t>Für bestimmte Ressourcenkategorien (z. B. Personal, Arbeitsplätze, Maschinen etc.) steigt der Bedarf der benötigten Ressourcen im Laufe des Notbetriebs an (z.B. durch steigendes Notbetriebsniveau). Für diese Ressourcen sollte daher die Anzahl benötigter Ressourcen über die definierten Zeithorizonte erhoben werden. </a:t>
            </a:r>
          </a:p>
          <a:p>
            <a:r>
              <a:rPr lang="de-DE" sz="1200" b="1" i="0" dirty="0">
                <a:latin typeface="Cambria" panose="02040503050406030204" pitchFamily="18" charset="0"/>
                <a:ea typeface="Cambria" panose="02040503050406030204" pitchFamily="18" charset="0"/>
              </a:rPr>
              <a:t>Hinweis zu den Ressourcenkategorien Arbeitsplatz und Personal: </a:t>
            </a:r>
            <a:r>
              <a:rPr lang="de-DE" sz="1200" i="0" dirty="0">
                <a:latin typeface="Cambria" panose="02040503050406030204" pitchFamily="18" charset="0"/>
                <a:ea typeface="Cambria" panose="02040503050406030204" pitchFamily="18" charset="0"/>
              </a:rPr>
              <a:t>Bei der Ressource Personal ist es empfehlenswert, zu berücksichtigen, ob sich die Anzahl je Geschäftsprozess aufsummiert oder unterschiedliche zeitkritische Geschäftsprozesse jeweils die gleichen Personen oder Rollen benötigen. In diesem Fall ist es empfehlenswert, die Anzahl kumuliert anstatt pro Geschäftsprozess zu erheben</a:t>
            </a:r>
          </a:p>
        </p:txBody>
      </p:sp>
      <p:sp>
        <p:nvSpPr>
          <p:cNvPr id="4" name="Foliennummernplatzhalter 3"/>
          <p:cNvSpPr>
            <a:spLocks noGrp="1"/>
          </p:cNvSpPr>
          <p:nvPr>
            <p:ph type="sldNum" sz="quarter" idx="10"/>
          </p:nvPr>
        </p:nvSpPr>
        <p:spPr/>
        <p:txBody>
          <a:bodyPr/>
          <a:lstStyle/>
          <a:p>
            <a:fld id="{049AD800-493F-4A20-9ED6-5FC8DD198018}" type="slidenum">
              <a:rPr lang="de-DE" smtClean="0"/>
              <a:t>54</a:t>
            </a:fld>
            <a:endParaRPr lang="de-DE"/>
          </a:p>
        </p:txBody>
      </p:sp>
    </p:spTree>
    <p:extLst>
      <p:ext uri="{BB962C8B-B14F-4D97-AF65-F5344CB8AC3E}">
        <p14:creationId xmlns:p14="http://schemas.microsoft.com/office/powerpoint/2010/main" val="7996146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kern="1200" dirty="0">
                <a:solidFill>
                  <a:schemeClr val="tx1"/>
                </a:solidFill>
                <a:effectLst/>
                <a:latin typeface="+mn-lt"/>
                <a:ea typeface="+mn-ea"/>
                <a:cs typeface="+mn-cs"/>
              </a:rPr>
              <a:t>Single Point </a:t>
            </a:r>
            <a:r>
              <a:rPr lang="de-DE" sz="1200" b="1" kern="1200" dirty="0" err="1">
                <a:solidFill>
                  <a:schemeClr val="tx1"/>
                </a:solidFill>
                <a:effectLst/>
                <a:latin typeface="+mn-lt"/>
                <a:ea typeface="+mn-ea"/>
                <a:cs typeface="+mn-cs"/>
              </a:rPr>
              <a:t>of</a:t>
            </a:r>
            <a:r>
              <a:rPr lang="de-DE" sz="1200" b="1" kern="1200" dirty="0">
                <a:solidFill>
                  <a:schemeClr val="tx1"/>
                </a:solidFill>
                <a:effectLst/>
                <a:latin typeface="+mn-lt"/>
                <a:ea typeface="+mn-ea"/>
                <a:cs typeface="+mn-cs"/>
              </a:rPr>
              <a:t> </a:t>
            </a:r>
            <a:r>
              <a:rPr lang="de-DE" sz="1200" b="1" kern="1200" dirty="0" err="1">
                <a:solidFill>
                  <a:schemeClr val="tx1"/>
                </a:solidFill>
                <a:effectLst/>
                <a:latin typeface="+mn-lt"/>
                <a:ea typeface="+mn-ea"/>
                <a:cs typeface="+mn-cs"/>
              </a:rPr>
              <a:t>Failure</a:t>
            </a:r>
            <a:r>
              <a:rPr lang="de-DE" sz="1200" b="1" kern="1200" dirty="0">
                <a:solidFill>
                  <a:schemeClr val="tx1"/>
                </a:solidFill>
                <a:effectLst/>
                <a:latin typeface="+mn-lt"/>
                <a:ea typeface="+mn-ea"/>
                <a:cs typeface="+mn-cs"/>
              </a:rPr>
              <a:t>: </a:t>
            </a:r>
            <a:r>
              <a:rPr lang="de-DE" sz="1200" b="0" kern="1200" dirty="0">
                <a:solidFill>
                  <a:schemeClr val="tx1"/>
                </a:solidFill>
                <a:effectLst/>
                <a:latin typeface="+mn-lt"/>
                <a:ea typeface="+mn-ea"/>
                <a:cs typeface="+mn-cs"/>
              </a:rPr>
              <a:t>Eine Ressource, die von</a:t>
            </a:r>
            <a:r>
              <a:rPr lang="de-DE" sz="1200" b="1" kern="1200" dirty="0">
                <a:solidFill>
                  <a:schemeClr val="tx1"/>
                </a:solidFill>
                <a:effectLst/>
                <a:latin typeface="+mn-lt"/>
                <a:ea typeface="+mn-ea"/>
                <a:cs typeface="+mn-cs"/>
              </a:rPr>
              <a:t> </a:t>
            </a:r>
            <a:r>
              <a:rPr lang="de-DE" sz="1200" kern="1200" dirty="0">
                <a:solidFill>
                  <a:schemeClr val="tx1"/>
                </a:solidFill>
                <a:effectLst/>
                <a:latin typeface="+mn-lt"/>
                <a:ea typeface="+mn-ea"/>
                <a:cs typeface="+mn-cs"/>
              </a:rPr>
              <a:t>vielen (sehr) zeitkritischen Geschäftsprozessen benötigt</a:t>
            </a:r>
            <a:r>
              <a:rPr lang="de-DE" sz="1200" kern="1200" baseline="0" dirty="0">
                <a:solidFill>
                  <a:schemeClr val="tx1"/>
                </a:solidFill>
                <a:effectLst/>
                <a:latin typeface="+mn-lt"/>
                <a:ea typeface="+mn-ea"/>
                <a:cs typeface="+mn-cs"/>
              </a:rPr>
              <a:t> werden</a:t>
            </a:r>
            <a:r>
              <a:rPr lang="de-DE" sz="1200" kern="1200" dirty="0">
                <a:solidFill>
                  <a:schemeClr val="tx1"/>
                </a:solidFill>
                <a:effectLst/>
                <a:latin typeface="+mn-lt"/>
                <a:ea typeface="+mn-ea"/>
                <a:cs typeface="+mn-cs"/>
              </a:rPr>
              <a:t>, und daher ein erhöhtes Risiko für eine Geschäftsunterbrechung darstellen. Die gilt insbesondere wenn der Wiederanlauf oder die Wiederherstellung dieser Ressource voraussichtlich einen sehr hohen Aufwand hinsichtlich Dauer, Kosten oder Umfang erfordert.</a:t>
            </a:r>
            <a:endParaRPr lang="de-DE" sz="1200" i="0" dirty="0">
              <a:latin typeface="Cambria" panose="02040503050406030204" pitchFamily="18" charset="0"/>
              <a:ea typeface="Cambria" panose="02040503050406030204" pitchFamily="18" charset="0"/>
            </a:endParaRPr>
          </a:p>
        </p:txBody>
      </p:sp>
      <p:sp>
        <p:nvSpPr>
          <p:cNvPr id="4" name="Foliennummernplatzhalter 3"/>
          <p:cNvSpPr>
            <a:spLocks noGrp="1"/>
          </p:cNvSpPr>
          <p:nvPr>
            <p:ph type="sldNum" sz="quarter" idx="10"/>
          </p:nvPr>
        </p:nvSpPr>
        <p:spPr/>
        <p:txBody>
          <a:bodyPr/>
          <a:lstStyle/>
          <a:p>
            <a:fld id="{049AD800-493F-4A20-9ED6-5FC8DD198018}" type="slidenum">
              <a:rPr lang="de-DE" smtClean="0"/>
              <a:t>55</a:t>
            </a:fld>
            <a:endParaRPr lang="de-DE"/>
          </a:p>
        </p:txBody>
      </p:sp>
    </p:spTree>
    <p:extLst>
      <p:ext uri="{BB962C8B-B14F-4D97-AF65-F5344CB8AC3E}">
        <p14:creationId xmlns:p14="http://schemas.microsoft.com/office/powerpoint/2010/main" val="1643133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49AD800-493F-4A20-9ED6-5FC8DD198018}" type="slidenum">
              <a:rPr lang="de-DE" smtClean="0"/>
              <a:t>58</a:t>
            </a:fld>
            <a:endParaRPr lang="de-DE"/>
          </a:p>
        </p:txBody>
      </p:sp>
    </p:spTree>
    <p:extLst>
      <p:ext uri="{BB962C8B-B14F-4D97-AF65-F5344CB8AC3E}">
        <p14:creationId xmlns:p14="http://schemas.microsoft.com/office/powerpoint/2010/main" val="33080407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49AD800-493F-4A20-9ED6-5FC8DD198018}" type="slidenum">
              <a:rPr lang="de-DE" smtClean="0"/>
              <a:t>60</a:t>
            </a:fld>
            <a:endParaRPr lang="de-DE"/>
          </a:p>
        </p:txBody>
      </p:sp>
    </p:spTree>
    <p:extLst>
      <p:ext uri="{BB962C8B-B14F-4D97-AF65-F5344CB8AC3E}">
        <p14:creationId xmlns:p14="http://schemas.microsoft.com/office/powerpoint/2010/main" val="689771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49AD800-493F-4A20-9ED6-5FC8DD198018}" type="slidenum">
              <a:rPr lang="de-DE" smtClean="0"/>
              <a:t>16</a:t>
            </a:fld>
            <a:endParaRPr lang="de-DE"/>
          </a:p>
        </p:txBody>
      </p:sp>
    </p:spTree>
    <p:extLst>
      <p:ext uri="{BB962C8B-B14F-4D97-AF65-F5344CB8AC3E}">
        <p14:creationId xmlns:p14="http://schemas.microsoft.com/office/powerpoint/2010/main" val="1308203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049AD800-493F-4A20-9ED6-5FC8DD198018}" type="slidenum">
              <a:rPr lang="de-DE" smtClean="0"/>
              <a:t>18</a:t>
            </a:fld>
            <a:endParaRPr lang="de-DE"/>
          </a:p>
        </p:txBody>
      </p:sp>
    </p:spTree>
    <p:extLst>
      <p:ext uri="{BB962C8B-B14F-4D97-AF65-F5344CB8AC3E}">
        <p14:creationId xmlns:p14="http://schemas.microsoft.com/office/powerpoint/2010/main" val="3767567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49AD800-493F-4A20-9ED6-5FC8DD198018}" type="slidenum">
              <a:rPr lang="de-DE" smtClean="0"/>
              <a:t>19</a:t>
            </a:fld>
            <a:endParaRPr lang="de-DE"/>
          </a:p>
        </p:txBody>
      </p:sp>
    </p:spTree>
    <p:extLst>
      <p:ext uri="{BB962C8B-B14F-4D97-AF65-F5344CB8AC3E}">
        <p14:creationId xmlns:p14="http://schemas.microsoft.com/office/powerpoint/2010/main" val="3790092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49AD800-493F-4A20-9ED6-5FC8DD198018}" type="slidenum">
              <a:rPr lang="de-DE" smtClean="0"/>
              <a:t>30</a:t>
            </a:fld>
            <a:endParaRPr lang="de-DE"/>
          </a:p>
        </p:txBody>
      </p:sp>
    </p:spTree>
    <p:extLst>
      <p:ext uri="{BB962C8B-B14F-4D97-AF65-F5344CB8AC3E}">
        <p14:creationId xmlns:p14="http://schemas.microsoft.com/office/powerpoint/2010/main" val="580938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49AD800-493F-4A20-9ED6-5FC8DD198018}" type="slidenum">
              <a:rPr lang="de-DE" smtClean="0"/>
              <a:t>31</a:t>
            </a:fld>
            <a:endParaRPr lang="de-DE"/>
          </a:p>
        </p:txBody>
      </p:sp>
    </p:spTree>
    <p:extLst>
      <p:ext uri="{BB962C8B-B14F-4D97-AF65-F5344CB8AC3E}">
        <p14:creationId xmlns:p14="http://schemas.microsoft.com/office/powerpoint/2010/main" val="3926909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49AD800-493F-4A20-9ED6-5FC8DD198018}" type="slidenum">
              <a:rPr lang="de-DE" smtClean="0"/>
              <a:t>33</a:t>
            </a:fld>
            <a:endParaRPr lang="de-DE"/>
          </a:p>
        </p:txBody>
      </p:sp>
    </p:spTree>
    <p:extLst>
      <p:ext uri="{BB962C8B-B14F-4D97-AF65-F5344CB8AC3E}">
        <p14:creationId xmlns:p14="http://schemas.microsoft.com/office/powerpoint/2010/main" val="3741838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de-DE" sz="1200" kern="1200" dirty="0">
                <a:solidFill>
                  <a:schemeClr val="tx1"/>
                </a:solidFill>
                <a:effectLst/>
                <a:latin typeface="+mn-lt"/>
                <a:ea typeface="+mn-ea"/>
                <a:cs typeface="+mn-cs"/>
              </a:rPr>
              <a:t>1. Die </a:t>
            </a:r>
            <a:r>
              <a:rPr lang="de-DE" sz="1200" b="1" kern="1200" dirty="0">
                <a:solidFill>
                  <a:schemeClr val="tx1"/>
                </a:solidFill>
                <a:effectLst/>
                <a:latin typeface="+mn-lt"/>
                <a:ea typeface="+mn-ea"/>
                <a:cs typeface="+mn-cs"/>
              </a:rPr>
              <a:t>Maximum tolerable </a:t>
            </a:r>
            <a:r>
              <a:rPr lang="de-DE" sz="1200" b="1" kern="1200" dirty="0" err="1">
                <a:solidFill>
                  <a:schemeClr val="tx1"/>
                </a:solidFill>
                <a:effectLst/>
                <a:latin typeface="+mn-lt"/>
                <a:ea typeface="+mn-ea"/>
                <a:cs typeface="+mn-cs"/>
              </a:rPr>
              <a:t>Period</a:t>
            </a:r>
            <a:r>
              <a:rPr lang="de-DE" sz="1200" b="1" kern="1200" dirty="0">
                <a:solidFill>
                  <a:schemeClr val="tx1"/>
                </a:solidFill>
                <a:effectLst/>
                <a:latin typeface="+mn-lt"/>
                <a:ea typeface="+mn-ea"/>
                <a:cs typeface="+mn-cs"/>
              </a:rPr>
              <a:t> of </a:t>
            </a:r>
            <a:r>
              <a:rPr lang="de-DE" sz="1200" b="1" kern="1200" dirty="0" err="1">
                <a:solidFill>
                  <a:schemeClr val="tx1"/>
                </a:solidFill>
                <a:effectLst/>
                <a:latin typeface="+mn-lt"/>
                <a:ea typeface="+mn-ea"/>
                <a:cs typeface="+mn-cs"/>
              </a:rPr>
              <a:t>Disruption</a:t>
            </a:r>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MTPD</a:t>
            </a:r>
            <a:r>
              <a:rPr lang="de-DE" sz="1200" kern="1200" dirty="0">
                <a:solidFill>
                  <a:schemeClr val="tx1"/>
                </a:solidFill>
                <a:effectLst/>
                <a:latin typeface="+mn-lt"/>
                <a:ea typeface="+mn-ea"/>
                <a:cs typeface="+mn-cs"/>
              </a:rPr>
              <a:t>, deutsch: Maximal tolerierbare Ausfallzeit, MTA) legt fest, wie lange ein Geschäftsprozess maximal ausfallen darf, bevor nicht tolerierbare Auswirkungen für die Institution auftreten. Sie wird anhand einer Schadensbewertung je Geschäftsprozess ermittelt.</a:t>
            </a:r>
          </a:p>
          <a:p>
            <a:pPr lvl="0"/>
            <a:endParaRPr lang="de-DE" sz="1200" kern="1200" dirty="0">
              <a:solidFill>
                <a:schemeClr val="tx1"/>
              </a:solidFill>
              <a:effectLst/>
              <a:latin typeface="+mn-lt"/>
              <a:ea typeface="+mn-ea"/>
              <a:cs typeface="+mn-cs"/>
            </a:endParaRPr>
          </a:p>
          <a:p>
            <a:pPr lvl="0"/>
            <a:r>
              <a:rPr lang="de-DE" sz="1200" kern="1200" dirty="0">
                <a:solidFill>
                  <a:schemeClr val="tx1"/>
                </a:solidFill>
                <a:effectLst/>
                <a:latin typeface="+mn-lt"/>
                <a:ea typeface="+mn-ea"/>
                <a:cs typeface="+mn-cs"/>
              </a:rPr>
              <a:t>2. Die </a:t>
            </a:r>
            <a:r>
              <a:rPr lang="de-DE" sz="1200" b="1" kern="1200" dirty="0" err="1">
                <a:solidFill>
                  <a:schemeClr val="tx1"/>
                </a:solidFill>
                <a:effectLst/>
                <a:latin typeface="+mn-lt"/>
                <a:ea typeface="+mn-ea"/>
                <a:cs typeface="+mn-cs"/>
              </a:rPr>
              <a:t>Recovery</a:t>
            </a:r>
            <a:r>
              <a:rPr lang="de-DE" sz="1200" b="1" kern="1200" dirty="0">
                <a:solidFill>
                  <a:schemeClr val="tx1"/>
                </a:solidFill>
                <a:effectLst/>
                <a:latin typeface="+mn-lt"/>
                <a:ea typeface="+mn-ea"/>
                <a:cs typeface="+mn-cs"/>
              </a:rPr>
              <a:t> Time </a:t>
            </a:r>
            <a:r>
              <a:rPr lang="de-DE" sz="1200" b="1" kern="1200" dirty="0" err="1">
                <a:solidFill>
                  <a:schemeClr val="tx1"/>
                </a:solidFill>
                <a:effectLst/>
                <a:latin typeface="+mn-lt"/>
                <a:ea typeface="+mn-ea"/>
                <a:cs typeface="+mn-cs"/>
              </a:rPr>
              <a:t>Objective</a:t>
            </a:r>
            <a:r>
              <a:rPr lang="de-DE" sz="1200" b="1" kern="1200" dirty="0">
                <a:solidFill>
                  <a:schemeClr val="tx1"/>
                </a:solidFill>
                <a:effectLst/>
                <a:latin typeface="+mn-lt"/>
                <a:ea typeface="+mn-ea"/>
                <a:cs typeface="+mn-cs"/>
              </a:rPr>
              <a:t> (RTO, </a:t>
            </a:r>
            <a:r>
              <a:rPr lang="de-DE" sz="1200" kern="1200" dirty="0">
                <a:solidFill>
                  <a:schemeClr val="tx1"/>
                </a:solidFill>
                <a:effectLst/>
                <a:latin typeface="+mn-lt"/>
                <a:ea typeface="+mn-ea"/>
                <a:cs typeface="+mn-cs"/>
              </a:rPr>
              <a:t>deutsch:</a:t>
            </a:r>
            <a:r>
              <a:rPr lang="de-DE" sz="1200" b="1" kern="1200" dirty="0">
                <a:solidFill>
                  <a:schemeClr val="tx1"/>
                </a:solidFill>
                <a:effectLst/>
                <a:latin typeface="+mn-lt"/>
                <a:ea typeface="+mn-ea"/>
                <a:cs typeface="+mn-cs"/>
              </a:rPr>
              <a:t> </a:t>
            </a:r>
            <a:r>
              <a:rPr lang="de-DE" sz="1200" kern="1200" dirty="0">
                <a:solidFill>
                  <a:schemeClr val="tx1"/>
                </a:solidFill>
                <a:effectLst/>
                <a:latin typeface="+mn-lt"/>
                <a:ea typeface="+mn-ea"/>
                <a:cs typeface="+mn-cs"/>
              </a:rPr>
              <a:t>Geforderte Wiederanlaufzeit, WAZ) wird aus der MTPD abgeleitet und den Ressourcen zugeordnet, die relevant sind für die Aufrechterhaltung der zeitkritischen Geschäftsprozesse. Die RTO einer zeitkritischen Ressource umfasst den Zeitraum vom Zeitpunkt des Ausfalls der Ressource bis zum Zeitpunkt der geforderten Inbetriebnahme der Notfall-Lösung, z. B. durch Schwenk auf eine Ausweich- oder Ersatzressource oder durch Zurücksetzen eines IT-Systems auf den letzten gesicherten Zustand. Die RTO der Ressource muss zwingend kürzer sein als die MTPD des relevanten Geschäftsprozesses, um zwischen Eintritt eines Schadensereignisses und der Detektion sowie Alarmierung bis hin zum Einleiten der Maßnahme zum Wiederanlauf über ausreichend zeitlichen Puffer zu verfügen.</a:t>
            </a:r>
          </a:p>
          <a:p>
            <a:pPr lvl="0"/>
            <a:endParaRPr lang="de-DE" sz="1200" kern="1200" dirty="0">
              <a:solidFill>
                <a:schemeClr val="tx1"/>
              </a:solidFill>
              <a:effectLst/>
              <a:latin typeface="+mn-lt"/>
              <a:ea typeface="+mn-ea"/>
              <a:cs typeface="+mn-cs"/>
            </a:endParaRPr>
          </a:p>
          <a:p>
            <a:pPr lvl="0"/>
            <a:r>
              <a:rPr lang="de-DE" sz="1200" kern="1200" dirty="0">
                <a:solidFill>
                  <a:schemeClr val="tx1"/>
                </a:solidFill>
                <a:effectLst/>
                <a:latin typeface="+mn-lt"/>
                <a:ea typeface="+mn-ea"/>
                <a:cs typeface="+mn-cs"/>
              </a:rPr>
              <a:t>3. Der </a:t>
            </a:r>
            <a:r>
              <a:rPr lang="de-DE" sz="1200" b="1" kern="1200" dirty="0" err="1">
                <a:solidFill>
                  <a:schemeClr val="tx1"/>
                </a:solidFill>
                <a:effectLst/>
                <a:latin typeface="+mn-lt"/>
                <a:ea typeface="+mn-ea"/>
                <a:cs typeface="+mn-cs"/>
              </a:rPr>
              <a:t>Recovery</a:t>
            </a:r>
            <a:r>
              <a:rPr lang="de-DE" sz="1200" b="1" kern="1200" dirty="0">
                <a:solidFill>
                  <a:schemeClr val="tx1"/>
                </a:solidFill>
                <a:effectLst/>
                <a:latin typeface="+mn-lt"/>
                <a:ea typeface="+mn-ea"/>
                <a:cs typeface="+mn-cs"/>
              </a:rPr>
              <a:t> Point </a:t>
            </a:r>
            <a:r>
              <a:rPr lang="de-DE" sz="1200" b="1" kern="1200" dirty="0" err="1">
                <a:solidFill>
                  <a:schemeClr val="tx1"/>
                </a:solidFill>
                <a:effectLst/>
                <a:latin typeface="+mn-lt"/>
                <a:ea typeface="+mn-ea"/>
                <a:cs typeface="+mn-cs"/>
              </a:rPr>
              <a:t>Objective</a:t>
            </a:r>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RPO</a:t>
            </a:r>
            <a:r>
              <a:rPr lang="de-DE" sz="1200" kern="1200" dirty="0">
                <a:solidFill>
                  <a:schemeClr val="tx1"/>
                </a:solidFill>
                <a:effectLst/>
                <a:latin typeface="+mn-lt"/>
                <a:ea typeface="+mn-ea"/>
                <a:cs typeface="+mn-cs"/>
              </a:rPr>
              <a:t>, deutsch: Maximal zulässige Datenverlust) legt fest, wie alt verfügbare Daten maximal sein dürfen, um im Notbetrieb sinnvoll damit arbeiten zu können. Diese Kenngröße dient auch dazu, die minimal notwendigen Datensicherungszyklen daraus abzuleiten.</a:t>
            </a:r>
          </a:p>
          <a:p>
            <a:pPr lvl="0"/>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4. Das </a:t>
            </a:r>
            <a:r>
              <a:rPr lang="de-DE" sz="1200" b="1" kern="1200" dirty="0">
                <a:solidFill>
                  <a:schemeClr val="tx1"/>
                </a:solidFill>
                <a:effectLst/>
                <a:latin typeface="+mn-lt"/>
                <a:ea typeface="+mn-ea"/>
                <a:cs typeface="+mn-cs"/>
              </a:rPr>
              <a:t>Notbetriebsniveau</a:t>
            </a:r>
            <a:r>
              <a:rPr lang="de-DE" sz="1200" kern="1200" dirty="0">
                <a:solidFill>
                  <a:schemeClr val="tx1"/>
                </a:solidFill>
                <a:effectLst/>
                <a:latin typeface="+mn-lt"/>
                <a:ea typeface="+mn-ea"/>
                <a:cs typeface="+mn-cs"/>
              </a:rPr>
              <a:t> definiert, wie leistungsfähig der Notbetrieb sein soll, um einen sinnvollen Geschäftsbetrieb gewährleisten zu können. Das Notbetriebsniveau wird je Geschäftsprozess individuell festgelegt. Hierzu kann die Leistungsfähigkeit des Notbetriebs z. B. prozentual angegeben werden oder alternativ Aktivitäten priorisiert werden. </a:t>
            </a:r>
            <a:endParaRPr lang="de-DE" dirty="0"/>
          </a:p>
        </p:txBody>
      </p:sp>
      <p:sp>
        <p:nvSpPr>
          <p:cNvPr id="4" name="Foliennummernplatzhalter 3"/>
          <p:cNvSpPr>
            <a:spLocks noGrp="1"/>
          </p:cNvSpPr>
          <p:nvPr>
            <p:ph type="sldNum" sz="quarter" idx="10"/>
          </p:nvPr>
        </p:nvSpPr>
        <p:spPr/>
        <p:txBody>
          <a:bodyPr/>
          <a:lstStyle/>
          <a:p>
            <a:fld id="{049AD800-493F-4A20-9ED6-5FC8DD198018}" type="slidenum">
              <a:rPr lang="de-DE" smtClean="0"/>
              <a:t>34</a:t>
            </a:fld>
            <a:endParaRPr lang="de-DE"/>
          </a:p>
        </p:txBody>
      </p:sp>
    </p:spTree>
    <p:extLst>
      <p:ext uri="{BB962C8B-B14F-4D97-AF65-F5344CB8AC3E}">
        <p14:creationId xmlns:p14="http://schemas.microsoft.com/office/powerpoint/2010/main" val="483542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 1">
    <p:bg bwMode="gray">
      <p:bgPr>
        <a:solidFill>
          <a:srgbClr val="004F80"/>
        </a:solidFill>
        <a:effectLst/>
      </p:bgPr>
    </p:bg>
    <p:spTree>
      <p:nvGrpSpPr>
        <p:cNvPr id="1" name=""/>
        <p:cNvGrpSpPr/>
        <p:nvPr/>
      </p:nvGrpSpPr>
      <p:grpSpPr>
        <a:xfrm>
          <a:off x="0" y="0"/>
          <a:ext cx="0" cy="0"/>
          <a:chOff x="0" y="0"/>
          <a:chExt cx="0" cy="0"/>
        </a:xfrm>
      </p:grpSpPr>
      <p:sp>
        <p:nvSpPr>
          <p:cNvPr id="9" name="Rechteck 8"/>
          <p:cNvSpPr/>
          <p:nvPr userDrawn="1"/>
        </p:nvSpPr>
        <p:spPr bwMode="gray">
          <a:xfrm>
            <a:off x="239351" y="188640"/>
            <a:ext cx="11713301"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de-DE" sz="1800" dirty="0"/>
          </a:p>
        </p:txBody>
      </p:sp>
      <p:sp>
        <p:nvSpPr>
          <p:cNvPr id="2" name="Title 1"/>
          <p:cNvSpPr>
            <a:spLocks noGrp="1"/>
          </p:cNvSpPr>
          <p:nvPr>
            <p:ph type="ctrTitle" hasCustomPrompt="1"/>
          </p:nvPr>
        </p:nvSpPr>
        <p:spPr bwMode="gray">
          <a:xfrm>
            <a:off x="1295468" y="2780928"/>
            <a:ext cx="9553060" cy="1440160"/>
          </a:xfrm>
        </p:spPr>
        <p:txBody>
          <a:bodyPr bIns="36000" anchor="b">
            <a:noAutofit/>
          </a:bodyPr>
          <a:lstStyle>
            <a:lvl1pPr algn="l">
              <a:lnSpc>
                <a:spcPts val="3600"/>
              </a:lnSpc>
              <a:defRPr sz="330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de-DE" dirty="0"/>
              <a:t>Titel der Präsentation</a:t>
            </a:r>
          </a:p>
        </p:txBody>
      </p:sp>
      <p:sp>
        <p:nvSpPr>
          <p:cNvPr id="3" name="Subtitle 2"/>
          <p:cNvSpPr>
            <a:spLocks noGrp="1"/>
          </p:cNvSpPr>
          <p:nvPr>
            <p:ph type="subTitle" idx="1" hasCustomPrompt="1"/>
          </p:nvPr>
        </p:nvSpPr>
        <p:spPr bwMode="gray">
          <a:xfrm>
            <a:off x="1295468" y="4437112"/>
            <a:ext cx="9553060" cy="360040"/>
          </a:xfrm>
        </p:spPr>
        <p:txBody>
          <a:bodyPr tIns="18000">
            <a:noAutofit/>
          </a:bodyPr>
          <a:lstStyle>
            <a:lvl1pPr marL="0" indent="0" algn="l">
              <a:buNone/>
              <a:defRPr sz="2000">
                <a:solidFill>
                  <a:schemeClr val="bg1"/>
                </a:solidFill>
                <a:latin typeface="Arial" panose="020B0604020202020204" pitchFamily="34" charset="0"/>
                <a:ea typeface="Arial" panose="020B0604020202020204" pitchFamily="34" charset="0"/>
                <a:cs typeface="Arial" panose="020B0604020202020204" pitchFamily="34" charset="0"/>
              </a:defRPr>
            </a:lvl1pPr>
            <a:lvl2pPr marL="0" indent="0" algn="l">
              <a:buNone/>
              <a:defRPr sz="2000">
                <a:solidFill>
                  <a:schemeClr val="bg1"/>
                </a:solidFill>
              </a:defRPr>
            </a:lvl2pPr>
            <a:lvl3pPr marL="0" indent="0" algn="l">
              <a:buNone/>
              <a:defRPr sz="2000">
                <a:solidFill>
                  <a:schemeClr val="bg1"/>
                </a:solidFill>
              </a:defRPr>
            </a:lvl3pPr>
            <a:lvl4pPr marL="0" indent="0" algn="l">
              <a:buNone/>
              <a:defRPr sz="2000">
                <a:solidFill>
                  <a:schemeClr val="bg1"/>
                </a:solidFill>
              </a:defRPr>
            </a:lvl4pPr>
            <a:lvl5pPr marL="0" indent="0" algn="l">
              <a:buNone/>
              <a:defRPr sz="2000">
                <a:solidFill>
                  <a:schemeClr val="bg1"/>
                </a:solidFill>
              </a:defRPr>
            </a:lvl5pPr>
            <a:lvl6pPr marL="0" indent="0" algn="l">
              <a:buNone/>
              <a:defRPr sz="2000">
                <a:solidFill>
                  <a:schemeClr val="bg1"/>
                </a:solidFill>
              </a:defRPr>
            </a:lvl6pPr>
            <a:lvl7pPr marL="0" indent="0" algn="l">
              <a:buNone/>
              <a:defRPr sz="2000">
                <a:solidFill>
                  <a:schemeClr val="bg1"/>
                </a:solidFill>
              </a:defRPr>
            </a:lvl7pPr>
            <a:lvl8pPr marL="0" indent="0" algn="l">
              <a:buNone/>
              <a:defRPr sz="2000">
                <a:solidFill>
                  <a:schemeClr val="bg1"/>
                </a:solidFill>
              </a:defRPr>
            </a:lvl8pPr>
            <a:lvl9pPr marL="0" indent="0" algn="l">
              <a:buNone/>
              <a:defRPr sz="2000">
                <a:solidFill>
                  <a:schemeClr val="bg1"/>
                </a:solidFill>
              </a:defRPr>
            </a:lvl9pPr>
          </a:lstStyle>
          <a:p>
            <a:r>
              <a:rPr lang="de-DE" dirty="0"/>
              <a:t>Subline 1 Zeile</a:t>
            </a:r>
          </a:p>
        </p:txBody>
      </p:sp>
    </p:spTree>
    <p:extLst>
      <p:ext uri="{BB962C8B-B14F-4D97-AF65-F5344CB8AC3E}">
        <p14:creationId xmlns:p14="http://schemas.microsoft.com/office/powerpoint/2010/main" val="2924177532"/>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24419" y="404667"/>
            <a:ext cx="9647213" cy="504053"/>
          </a:xfrm>
        </p:spPr>
        <p:txBody>
          <a:bodyPr>
            <a:noAutofit/>
          </a:bodyPr>
          <a:lstStyle/>
          <a:p>
            <a:r>
              <a:rPr lang="de-DE" dirty="0"/>
              <a:t>Titelmasterformat durch Klicken bearbeiten</a:t>
            </a:r>
          </a:p>
        </p:txBody>
      </p:sp>
      <p:sp>
        <p:nvSpPr>
          <p:cNvPr id="3" name="Content Placeholder 2"/>
          <p:cNvSpPr>
            <a:spLocks noGrp="1"/>
          </p:cNvSpPr>
          <p:nvPr>
            <p:ph idx="1"/>
          </p:nvPr>
        </p:nvSpPr>
        <p:spPr bwMode="gray">
          <a:xfrm>
            <a:off x="624419" y="1627984"/>
            <a:ext cx="10943167" cy="4105275"/>
          </a:xfrm>
        </p:spPr>
        <p:txBody>
          <a:bodyPr>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4"/>
          <p:cNvSpPr>
            <a:spLocks noGrp="1"/>
          </p:cNvSpPr>
          <p:nvPr>
            <p:ph sz="quarter" idx="10" hasCustomPrompt="1"/>
          </p:nvPr>
        </p:nvSpPr>
        <p:spPr>
          <a:xfrm>
            <a:off x="623888" y="908050"/>
            <a:ext cx="9648576" cy="433388"/>
          </a:xfrm>
        </p:spPr>
        <p:txBody>
          <a:bodyPr/>
          <a:lstStyle>
            <a:lvl1pPr>
              <a:defRPr sz="3000">
                <a:latin typeface="Arial" panose="020B0604020202020204" pitchFamily="34" charset="0"/>
                <a:ea typeface="Arial" panose="020B0604020202020204" pitchFamily="34" charset="0"/>
                <a:cs typeface="Arial" panose="020B0604020202020204" pitchFamily="34" charset="0"/>
              </a:defRPr>
            </a:lvl1pPr>
          </a:lstStyle>
          <a:p>
            <a:pPr lvl="0"/>
            <a:r>
              <a:rPr lang="de-DE" dirty="0"/>
              <a:t>Untertitel</a:t>
            </a:r>
          </a:p>
        </p:txBody>
      </p:sp>
      <p:sp>
        <p:nvSpPr>
          <p:cNvPr id="6" name="Fußzeilenplatzhalter 5"/>
          <p:cNvSpPr>
            <a:spLocks noGrp="1"/>
          </p:cNvSpPr>
          <p:nvPr>
            <p:ph type="ftr" sz="quarter" idx="11"/>
          </p:nvPr>
        </p:nvSpPr>
        <p:spPr/>
        <p:txBody>
          <a:bodyPr/>
          <a:lstStyle/>
          <a:p>
            <a:r>
              <a:rPr lang="de-DE"/>
              <a:t>BSI 200-4 Hilfsmittel | Präsentationsvorlage Voranalyse &amp; BIA</a:t>
            </a:r>
            <a:endParaRPr lang="de-DE" dirty="0"/>
          </a:p>
        </p:txBody>
      </p:sp>
    </p:spTree>
    <p:extLst>
      <p:ext uri="{BB962C8B-B14F-4D97-AF65-F5344CB8AC3E}">
        <p14:creationId xmlns:p14="http://schemas.microsoft.com/office/powerpoint/2010/main" val="2422022826"/>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extLst>
    <p:ext uri="{DCECCB84-F9BA-43D5-87BE-67443E8EF086}">
      <p15:sldGuideLst xmlns:p15="http://schemas.microsoft.com/office/powerpoint/2012/main">
        <p15:guide id="1" pos="393" userDrawn="1">
          <p15:clr>
            <a:srgbClr val="A4A3A4"/>
          </p15:clr>
        </p15:guide>
        <p15:guide id="2" pos="2569" userDrawn="1">
          <p15:clr>
            <a:srgbClr val="A4A3A4"/>
          </p15:clr>
        </p15:guide>
        <p15:guide id="3" pos="2752" userDrawn="1">
          <p15:clr>
            <a:srgbClr val="A4A3A4"/>
          </p15:clr>
        </p15:guide>
        <p15:guide id="4" pos="3780" userDrawn="1">
          <p15:clr>
            <a:srgbClr val="A4A3A4"/>
          </p15:clr>
        </p15:guide>
        <p15:guide id="5" pos="3961" userDrawn="1">
          <p15:clr>
            <a:srgbClr val="A4A3A4"/>
          </p15:clr>
        </p15:guide>
        <p15:guide id="6" pos="4928" userDrawn="1">
          <p15:clr>
            <a:srgbClr val="A4A3A4"/>
          </p15:clr>
        </p15:guide>
        <p15:guide id="7" pos="5111" userDrawn="1">
          <p15:clr>
            <a:srgbClr val="A4A3A4"/>
          </p15:clr>
        </p15:guide>
        <p15:guide id="8" pos="7287" userDrawn="1">
          <p15:clr>
            <a:srgbClr val="A4A3A4"/>
          </p15:clr>
        </p15:guide>
        <p15:guide id="9" orient="horz" pos="1026" userDrawn="1">
          <p15:clr>
            <a:srgbClr val="A4A3A4"/>
          </p15:clr>
        </p15:guide>
        <p15:guide id="10" orient="horz" pos="1797" userDrawn="1">
          <p15:clr>
            <a:srgbClr val="A4A3A4"/>
          </p15:clr>
        </p15:guide>
        <p15:guide id="11" orient="horz" pos="1933" userDrawn="1">
          <p15:clr>
            <a:srgbClr val="A4A3A4"/>
          </p15:clr>
        </p15:guide>
        <p15:guide id="12" orient="horz" pos="2704" userDrawn="1">
          <p15:clr>
            <a:srgbClr val="A4A3A4"/>
          </p15:clr>
        </p15:guide>
        <p15:guide id="13" orient="horz" pos="2840" userDrawn="1">
          <p15:clr>
            <a:srgbClr val="A4A3A4"/>
          </p15:clr>
        </p15:guide>
        <p15:guide id="14" orient="horz" pos="3612" userDrawn="1">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Content Placeholder 2"/>
          <p:cNvSpPr>
            <a:spLocks noGrp="1"/>
          </p:cNvSpPr>
          <p:nvPr>
            <p:ph sz="half" idx="1"/>
          </p:nvPr>
        </p:nvSpPr>
        <p:spPr bwMode="gray">
          <a:xfrm>
            <a:off x="624417" y="1628776"/>
            <a:ext cx="5376333" cy="4105275"/>
          </a:xfrm>
        </p:spPr>
        <p:txBody>
          <a:bodyPr>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Content Placeholder 3"/>
          <p:cNvSpPr>
            <a:spLocks noGrp="1"/>
          </p:cNvSpPr>
          <p:nvPr>
            <p:ph sz="half" idx="2"/>
          </p:nvPr>
        </p:nvSpPr>
        <p:spPr bwMode="gray">
          <a:xfrm>
            <a:off x="6288618" y="1628776"/>
            <a:ext cx="5278967" cy="4105275"/>
          </a:xfrm>
        </p:spPr>
        <p:txBody>
          <a:bodyPr>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Title 1"/>
          <p:cNvSpPr>
            <a:spLocks noGrp="1"/>
          </p:cNvSpPr>
          <p:nvPr>
            <p:ph type="title"/>
          </p:nvPr>
        </p:nvSpPr>
        <p:spPr bwMode="gray">
          <a:xfrm>
            <a:off x="624419" y="404667"/>
            <a:ext cx="9647213" cy="504053"/>
          </a:xfrm>
        </p:spPr>
        <p:txBody>
          <a:bodyPr>
            <a:noAutofit/>
          </a:bodyPr>
          <a:lstStyle/>
          <a:p>
            <a:r>
              <a:rPr lang="de-DE" dirty="0"/>
              <a:t>Titelmasterformat durch Klicken bearbeiten</a:t>
            </a:r>
          </a:p>
        </p:txBody>
      </p:sp>
      <p:sp>
        <p:nvSpPr>
          <p:cNvPr id="6" name="Inhaltsplatzhalter 4"/>
          <p:cNvSpPr>
            <a:spLocks noGrp="1"/>
          </p:cNvSpPr>
          <p:nvPr>
            <p:ph sz="quarter" idx="10" hasCustomPrompt="1"/>
          </p:nvPr>
        </p:nvSpPr>
        <p:spPr>
          <a:xfrm>
            <a:off x="623888" y="908050"/>
            <a:ext cx="9648576" cy="433388"/>
          </a:xfrm>
        </p:spPr>
        <p:txBody>
          <a:bodyPr/>
          <a:lstStyle>
            <a:lvl1pPr>
              <a:defRPr sz="3000">
                <a:latin typeface="Arial" panose="020B0604020202020204" pitchFamily="34" charset="0"/>
                <a:ea typeface="Arial" panose="020B0604020202020204" pitchFamily="34" charset="0"/>
                <a:cs typeface="Arial" panose="020B0604020202020204" pitchFamily="34" charset="0"/>
              </a:defRPr>
            </a:lvl1pPr>
          </a:lstStyle>
          <a:p>
            <a:pPr lvl="0"/>
            <a:r>
              <a:rPr lang="de-DE" dirty="0"/>
              <a:t>Untertitel</a:t>
            </a:r>
          </a:p>
        </p:txBody>
      </p:sp>
      <p:sp>
        <p:nvSpPr>
          <p:cNvPr id="7" name="Fußzeilenplatzhalter 6"/>
          <p:cNvSpPr>
            <a:spLocks noGrp="1"/>
          </p:cNvSpPr>
          <p:nvPr>
            <p:ph type="ftr" sz="quarter" idx="11"/>
          </p:nvPr>
        </p:nvSpPr>
        <p:spPr/>
        <p:txBody>
          <a:bodyPr/>
          <a:lstStyle/>
          <a:p>
            <a:r>
              <a:rPr lang="de-DE" dirty="0"/>
              <a:t>BSI 200-4 Hilfsmittel | Präsentationsvorlage Voranalyse &amp; BIA</a:t>
            </a:r>
          </a:p>
        </p:txBody>
      </p:sp>
    </p:spTree>
    <p:extLst>
      <p:ext uri="{BB962C8B-B14F-4D97-AF65-F5344CB8AC3E}">
        <p14:creationId xmlns:p14="http://schemas.microsoft.com/office/powerpoint/2010/main" val="2859080087"/>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extLst>
    <p:ext uri="{DCECCB84-F9BA-43D5-87BE-67443E8EF086}">
      <p15:sldGuideLst xmlns:p15="http://schemas.microsoft.com/office/powerpoint/2012/main">
        <p15:guide id="1" pos="393" userDrawn="1">
          <p15:clr>
            <a:srgbClr val="A4A3A4"/>
          </p15:clr>
        </p15:guide>
        <p15:guide id="2" orient="horz" pos="1026" userDrawn="1">
          <p15:clr>
            <a:srgbClr val="A4A3A4"/>
          </p15:clr>
        </p15:guide>
        <p15:guide id="3" pos="3780" userDrawn="1">
          <p15:clr>
            <a:srgbClr val="A4A3A4"/>
          </p15:clr>
        </p15:guide>
        <p15:guide id="4" pos="3961" userDrawn="1">
          <p15:clr>
            <a:srgbClr val="A4A3A4"/>
          </p15:clr>
        </p15:guide>
        <p15:guide id="5" pos="7287" userDrawn="1">
          <p15:clr>
            <a:srgbClr val="A4A3A4"/>
          </p15:clr>
        </p15:guide>
        <p15:guide id="6" orient="horz" pos="1797" userDrawn="1">
          <p15:clr>
            <a:srgbClr val="A4A3A4"/>
          </p15:clr>
        </p15:guide>
        <p15:guide id="7" orient="horz" pos="1933" userDrawn="1">
          <p15:clr>
            <a:srgbClr val="A4A3A4"/>
          </p15:clr>
        </p15:guide>
        <p15:guide id="8" orient="horz" pos="2704" userDrawn="1">
          <p15:clr>
            <a:srgbClr val="A4A3A4"/>
          </p15:clr>
        </p15:guide>
        <p15:guide id="9" orient="horz" pos="2840" userDrawn="1">
          <p15:clr>
            <a:srgbClr val="A4A3A4"/>
          </p15:clr>
        </p15:guide>
        <p15:guide id="10" orient="horz" pos="3612" userDrawn="1">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e und drei Bilder vertikal">
    <p:spTree>
      <p:nvGrpSpPr>
        <p:cNvPr id="1" name=""/>
        <p:cNvGrpSpPr/>
        <p:nvPr/>
      </p:nvGrpSpPr>
      <p:grpSpPr>
        <a:xfrm>
          <a:off x="0" y="0"/>
          <a:ext cx="0" cy="0"/>
          <a:chOff x="0" y="0"/>
          <a:chExt cx="0" cy="0"/>
        </a:xfrm>
      </p:grpSpPr>
      <p:sp>
        <p:nvSpPr>
          <p:cNvPr id="5" name="Bildplatzhalter 4"/>
          <p:cNvSpPr>
            <a:spLocks noGrp="1"/>
          </p:cNvSpPr>
          <p:nvPr>
            <p:ph type="pic" sz="quarter" idx="10" hasCustomPrompt="1"/>
          </p:nvPr>
        </p:nvSpPr>
        <p:spPr bwMode="gray">
          <a:xfrm>
            <a:off x="8112224" y="1628778"/>
            <a:ext cx="3454400" cy="1223963"/>
          </a:xfrm>
        </p:spPr>
        <p:txBody>
          <a:bodyPr tIns="72000">
            <a:noAutofit/>
          </a:bodyPr>
          <a:lstStyle>
            <a:lvl1pPr algn="ctr">
              <a:defRPr sz="1200">
                <a:solidFill>
                  <a:srgbClr val="6B7581"/>
                </a:solidFill>
              </a:defRPr>
            </a:lvl1pPr>
          </a:lstStyle>
          <a:p>
            <a:r>
              <a:rPr lang="de-DE" dirty="0"/>
              <a:t>Bild durch Klicken auf </a:t>
            </a:r>
            <a:br>
              <a:rPr lang="de-DE" dirty="0"/>
            </a:br>
            <a:r>
              <a:rPr lang="de-DE" dirty="0"/>
              <a:t>Symbol hinzufügen. </a:t>
            </a:r>
            <a:br>
              <a:rPr lang="de-DE" dirty="0"/>
            </a:br>
            <a:r>
              <a:rPr lang="de-DE" dirty="0"/>
              <a:t/>
            </a:r>
            <a:br>
              <a:rPr lang="de-DE" dirty="0"/>
            </a:br>
            <a:r>
              <a:rPr lang="de-DE" dirty="0"/>
              <a:t/>
            </a:r>
            <a:br>
              <a:rPr lang="de-DE" dirty="0"/>
            </a:br>
            <a:r>
              <a:rPr lang="de-DE" dirty="0"/>
              <a:t>Höhe: 3,4 cm</a:t>
            </a:r>
            <a:br>
              <a:rPr lang="de-DE" dirty="0"/>
            </a:br>
            <a:r>
              <a:rPr lang="de-DE" dirty="0"/>
              <a:t>Breite: 7,2 cm</a:t>
            </a:r>
          </a:p>
        </p:txBody>
      </p:sp>
      <p:sp>
        <p:nvSpPr>
          <p:cNvPr id="6" name="Bildplatzhalter 4"/>
          <p:cNvSpPr>
            <a:spLocks noGrp="1"/>
          </p:cNvSpPr>
          <p:nvPr>
            <p:ph type="pic" sz="quarter" idx="11" hasCustomPrompt="1"/>
          </p:nvPr>
        </p:nvSpPr>
        <p:spPr bwMode="gray">
          <a:xfrm>
            <a:off x="8114208" y="3069136"/>
            <a:ext cx="3454400" cy="1223963"/>
          </a:xfrm>
        </p:spPr>
        <p:txBody>
          <a:bodyPr tIns="72000">
            <a:noAutofit/>
          </a:bodyPr>
          <a:lstStyle>
            <a:lvl1pPr algn="ctr">
              <a:defRPr sz="1200">
                <a:solidFill>
                  <a:srgbClr val="6B7581"/>
                </a:solidFill>
              </a:defRPr>
            </a:lvl1pPr>
          </a:lstStyle>
          <a:p>
            <a:r>
              <a:rPr lang="de-DE" dirty="0"/>
              <a:t>Bild durch Klicken auf </a:t>
            </a:r>
            <a:br>
              <a:rPr lang="de-DE" dirty="0"/>
            </a:br>
            <a:r>
              <a:rPr lang="de-DE" dirty="0"/>
              <a:t>Symbol hinzufügen. </a:t>
            </a:r>
            <a:br>
              <a:rPr lang="de-DE" dirty="0"/>
            </a:br>
            <a:r>
              <a:rPr lang="de-DE" dirty="0"/>
              <a:t/>
            </a:r>
            <a:br>
              <a:rPr lang="de-DE" dirty="0"/>
            </a:br>
            <a:r>
              <a:rPr lang="de-DE" dirty="0"/>
              <a:t/>
            </a:r>
            <a:br>
              <a:rPr lang="de-DE" dirty="0"/>
            </a:br>
            <a:r>
              <a:rPr lang="de-DE" dirty="0"/>
              <a:t>Höhe: 3,4 cm</a:t>
            </a:r>
            <a:br>
              <a:rPr lang="de-DE" dirty="0"/>
            </a:br>
            <a:r>
              <a:rPr lang="de-DE" dirty="0"/>
              <a:t>Breite: 7,2 cm</a:t>
            </a:r>
          </a:p>
        </p:txBody>
      </p:sp>
      <p:sp>
        <p:nvSpPr>
          <p:cNvPr id="7" name="Bildplatzhalter 4"/>
          <p:cNvSpPr>
            <a:spLocks noGrp="1"/>
          </p:cNvSpPr>
          <p:nvPr>
            <p:ph type="pic" sz="quarter" idx="12" hasCustomPrompt="1"/>
          </p:nvPr>
        </p:nvSpPr>
        <p:spPr bwMode="gray">
          <a:xfrm>
            <a:off x="8112224" y="4509123"/>
            <a:ext cx="3454400" cy="1223963"/>
          </a:xfrm>
        </p:spPr>
        <p:txBody>
          <a:bodyPr tIns="72000">
            <a:noAutofit/>
          </a:bodyPr>
          <a:lstStyle>
            <a:lvl1pPr algn="ctr">
              <a:defRPr sz="1200">
                <a:solidFill>
                  <a:srgbClr val="6B7581"/>
                </a:solidFill>
              </a:defRPr>
            </a:lvl1pPr>
          </a:lstStyle>
          <a:p>
            <a:r>
              <a:rPr lang="de-DE" dirty="0"/>
              <a:t>Bild durch Klicken auf </a:t>
            </a:r>
            <a:br>
              <a:rPr lang="de-DE" dirty="0"/>
            </a:br>
            <a:r>
              <a:rPr lang="de-DE" dirty="0"/>
              <a:t>Symbol hinzufügen. </a:t>
            </a:r>
            <a:br>
              <a:rPr lang="de-DE" dirty="0"/>
            </a:br>
            <a:r>
              <a:rPr lang="de-DE" dirty="0"/>
              <a:t/>
            </a:r>
            <a:br>
              <a:rPr lang="de-DE" dirty="0"/>
            </a:br>
            <a:r>
              <a:rPr lang="de-DE" dirty="0"/>
              <a:t/>
            </a:r>
            <a:br>
              <a:rPr lang="de-DE" dirty="0"/>
            </a:br>
            <a:r>
              <a:rPr lang="de-DE" dirty="0"/>
              <a:t>Höhe: 3,4 cm</a:t>
            </a:r>
            <a:br>
              <a:rPr lang="de-DE" dirty="0"/>
            </a:br>
            <a:r>
              <a:rPr lang="de-DE" dirty="0"/>
              <a:t>Breite: 7,2 cm</a:t>
            </a:r>
          </a:p>
        </p:txBody>
      </p:sp>
      <p:sp>
        <p:nvSpPr>
          <p:cNvPr id="8" name="Content Placeholder 2"/>
          <p:cNvSpPr>
            <a:spLocks noGrp="1"/>
          </p:cNvSpPr>
          <p:nvPr>
            <p:ph idx="1"/>
          </p:nvPr>
        </p:nvSpPr>
        <p:spPr bwMode="gray">
          <a:xfrm>
            <a:off x="624419" y="1627984"/>
            <a:ext cx="7198783" cy="1224757"/>
          </a:xfrm>
        </p:spPr>
        <p:txBody>
          <a:bodyPr>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Content Placeholder 2"/>
          <p:cNvSpPr>
            <a:spLocks noGrp="1"/>
          </p:cNvSpPr>
          <p:nvPr>
            <p:ph idx="13"/>
          </p:nvPr>
        </p:nvSpPr>
        <p:spPr bwMode="gray">
          <a:xfrm>
            <a:off x="624419" y="3068342"/>
            <a:ext cx="7198783" cy="1224757"/>
          </a:xfrm>
        </p:spPr>
        <p:txBody>
          <a:bodyPr>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Content Placeholder 2"/>
          <p:cNvSpPr>
            <a:spLocks noGrp="1"/>
          </p:cNvSpPr>
          <p:nvPr>
            <p:ph idx="14"/>
          </p:nvPr>
        </p:nvSpPr>
        <p:spPr bwMode="gray">
          <a:xfrm>
            <a:off x="624419" y="4508502"/>
            <a:ext cx="7198783" cy="1224757"/>
          </a:xfrm>
        </p:spPr>
        <p:txBody>
          <a:bodyPr>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1" name="Title 1"/>
          <p:cNvSpPr>
            <a:spLocks noGrp="1"/>
          </p:cNvSpPr>
          <p:nvPr>
            <p:ph type="title"/>
          </p:nvPr>
        </p:nvSpPr>
        <p:spPr bwMode="gray">
          <a:xfrm>
            <a:off x="624419" y="404667"/>
            <a:ext cx="9647213" cy="504053"/>
          </a:xfrm>
        </p:spPr>
        <p:txBody>
          <a:bodyPr>
            <a:noAutofit/>
          </a:bodyPr>
          <a:lstStyle/>
          <a:p>
            <a:r>
              <a:rPr lang="de-DE" dirty="0"/>
              <a:t>Titelmasterformat durch Klicken bearbeiten</a:t>
            </a:r>
          </a:p>
        </p:txBody>
      </p:sp>
      <p:sp>
        <p:nvSpPr>
          <p:cNvPr id="12" name="Inhaltsplatzhalter 4"/>
          <p:cNvSpPr>
            <a:spLocks noGrp="1"/>
          </p:cNvSpPr>
          <p:nvPr>
            <p:ph sz="quarter" idx="15" hasCustomPrompt="1"/>
          </p:nvPr>
        </p:nvSpPr>
        <p:spPr>
          <a:xfrm>
            <a:off x="623888" y="908050"/>
            <a:ext cx="9648576" cy="433388"/>
          </a:xfrm>
        </p:spPr>
        <p:txBody>
          <a:bodyPr/>
          <a:lstStyle>
            <a:lvl1pPr>
              <a:defRPr sz="3000">
                <a:latin typeface="Arial" panose="020B0604020202020204" pitchFamily="34" charset="0"/>
                <a:ea typeface="Arial" panose="020B0604020202020204" pitchFamily="34" charset="0"/>
                <a:cs typeface="Arial" panose="020B0604020202020204" pitchFamily="34" charset="0"/>
              </a:defRPr>
            </a:lvl1pPr>
          </a:lstStyle>
          <a:p>
            <a:pPr lvl="0"/>
            <a:r>
              <a:rPr lang="de-DE" dirty="0"/>
              <a:t>Untertitel</a:t>
            </a:r>
          </a:p>
        </p:txBody>
      </p:sp>
      <p:sp>
        <p:nvSpPr>
          <p:cNvPr id="3" name="Fußzeilenplatzhalter 2"/>
          <p:cNvSpPr>
            <a:spLocks noGrp="1"/>
          </p:cNvSpPr>
          <p:nvPr>
            <p:ph type="ftr" sz="quarter" idx="16"/>
          </p:nvPr>
        </p:nvSpPr>
        <p:spPr/>
        <p:txBody>
          <a:bodyPr/>
          <a:lstStyle/>
          <a:p>
            <a:r>
              <a:rPr lang="de-DE" dirty="0"/>
              <a:t>BSI 200-4 Hilfsmittel | Präsentationsvorlage Voranalyse &amp; BIA</a:t>
            </a:r>
          </a:p>
        </p:txBody>
      </p:sp>
    </p:spTree>
    <p:extLst>
      <p:ext uri="{BB962C8B-B14F-4D97-AF65-F5344CB8AC3E}">
        <p14:creationId xmlns:p14="http://schemas.microsoft.com/office/powerpoint/2010/main" val="2662810660"/>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extLst>
    <p:ext uri="{DCECCB84-F9BA-43D5-87BE-67443E8EF086}">
      <p15:sldGuideLst xmlns:p15="http://schemas.microsoft.com/office/powerpoint/2012/main">
        <p15:guide id="1" pos="393" userDrawn="1">
          <p15:clr>
            <a:srgbClr val="A4A3A4"/>
          </p15:clr>
        </p15:guide>
        <p15:guide id="2" pos="4928" userDrawn="1">
          <p15:clr>
            <a:srgbClr val="A4A3A4"/>
          </p15:clr>
        </p15:guide>
        <p15:guide id="3" pos="5111" userDrawn="1">
          <p15:clr>
            <a:srgbClr val="A4A3A4"/>
          </p15:clr>
        </p15:guide>
        <p15:guide id="4" pos="7287" userDrawn="1">
          <p15:clr>
            <a:srgbClr val="A4A3A4"/>
          </p15:clr>
        </p15:guide>
        <p15:guide id="5" orient="horz" pos="1026" userDrawn="1">
          <p15:clr>
            <a:srgbClr val="A4A3A4"/>
          </p15:clr>
        </p15:guide>
        <p15:guide id="6" orient="horz" pos="1797" userDrawn="1">
          <p15:clr>
            <a:srgbClr val="A4A3A4"/>
          </p15:clr>
        </p15:guide>
        <p15:guide id="7" orient="horz" pos="1933" userDrawn="1">
          <p15:clr>
            <a:srgbClr val="A4A3A4"/>
          </p15:clr>
        </p15:guide>
        <p15:guide id="8" orient="horz" pos="2704" userDrawn="1">
          <p15:clr>
            <a:srgbClr val="A4A3A4"/>
          </p15:clr>
        </p15:guide>
        <p15:guide id="9" orient="horz" pos="2840" userDrawn="1">
          <p15:clr>
            <a:srgbClr val="A4A3A4"/>
          </p15:clr>
        </p15:guide>
        <p15:guide id="10" orient="horz" pos="3612"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rei Bilder und Inhalt horizontal">
    <p:spTree>
      <p:nvGrpSpPr>
        <p:cNvPr id="1" name=""/>
        <p:cNvGrpSpPr/>
        <p:nvPr/>
      </p:nvGrpSpPr>
      <p:grpSpPr>
        <a:xfrm>
          <a:off x="0" y="0"/>
          <a:ext cx="0" cy="0"/>
          <a:chOff x="0" y="0"/>
          <a:chExt cx="0" cy="0"/>
        </a:xfrm>
      </p:grpSpPr>
      <p:sp>
        <p:nvSpPr>
          <p:cNvPr id="5" name="Bildplatzhalter 4"/>
          <p:cNvSpPr>
            <a:spLocks noGrp="1"/>
          </p:cNvSpPr>
          <p:nvPr>
            <p:ph type="pic" sz="quarter" idx="10" hasCustomPrompt="1"/>
          </p:nvPr>
        </p:nvSpPr>
        <p:spPr bwMode="gray">
          <a:xfrm>
            <a:off x="623392" y="1628803"/>
            <a:ext cx="3454400" cy="1223963"/>
          </a:xfrm>
        </p:spPr>
        <p:txBody>
          <a:bodyPr tIns="72000">
            <a:noAutofit/>
          </a:bodyPr>
          <a:lstStyle>
            <a:lvl1pPr algn="ctr">
              <a:defRPr sz="1200">
                <a:solidFill>
                  <a:srgbClr val="6B7581"/>
                </a:solidFill>
              </a:defRPr>
            </a:lvl1pPr>
          </a:lstStyle>
          <a:p>
            <a:r>
              <a:rPr lang="de-DE" dirty="0"/>
              <a:t>Bild durch Klicken auf </a:t>
            </a:r>
            <a:br>
              <a:rPr lang="de-DE" dirty="0"/>
            </a:br>
            <a:r>
              <a:rPr lang="de-DE" dirty="0"/>
              <a:t>Symbol hinzufügen.</a:t>
            </a:r>
            <a:br>
              <a:rPr lang="de-DE" dirty="0"/>
            </a:br>
            <a:r>
              <a:rPr lang="de-DE" dirty="0"/>
              <a:t/>
            </a:r>
            <a:br>
              <a:rPr lang="de-DE" dirty="0"/>
            </a:br>
            <a:r>
              <a:rPr lang="de-DE" dirty="0"/>
              <a:t/>
            </a:r>
            <a:br>
              <a:rPr lang="de-DE" dirty="0"/>
            </a:br>
            <a:r>
              <a:rPr lang="de-DE" dirty="0"/>
              <a:t>Höhe: 3,4 cm</a:t>
            </a:r>
            <a:br>
              <a:rPr lang="de-DE" dirty="0"/>
            </a:br>
            <a:r>
              <a:rPr lang="de-DE" dirty="0"/>
              <a:t>Breite: 7,2 cm</a:t>
            </a:r>
          </a:p>
        </p:txBody>
      </p:sp>
      <p:sp>
        <p:nvSpPr>
          <p:cNvPr id="6" name="Bildplatzhalter 4"/>
          <p:cNvSpPr>
            <a:spLocks noGrp="1"/>
          </p:cNvSpPr>
          <p:nvPr>
            <p:ph type="pic" sz="quarter" idx="11" hasCustomPrompt="1"/>
          </p:nvPr>
        </p:nvSpPr>
        <p:spPr bwMode="gray">
          <a:xfrm>
            <a:off x="4367808" y="1628803"/>
            <a:ext cx="3454400" cy="1223963"/>
          </a:xfrm>
        </p:spPr>
        <p:txBody>
          <a:bodyPr tIns="72000">
            <a:noAutofit/>
          </a:bodyPr>
          <a:lstStyle>
            <a:lvl1pPr algn="ctr">
              <a:defRPr sz="1200">
                <a:solidFill>
                  <a:srgbClr val="6B7581"/>
                </a:solidFill>
              </a:defRPr>
            </a:lvl1pPr>
          </a:lstStyle>
          <a:p>
            <a:r>
              <a:rPr lang="de-DE" dirty="0"/>
              <a:t>Bild durch Klicken auf </a:t>
            </a:r>
            <a:br>
              <a:rPr lang="de-DE" dirty="0"/>
            </a:br>
            <a:r>
              <a:rPr lang="de-DE" dirty="0"/>
              <a:t>Symbol hinzufügen. </a:t>
            </a:r>
            <a:br>
              <a:rPr lang="de-DE" dirty="0"/>
            </a:br>
            <a:r>
              <a:rPr lang="de-DE" dirty="0"/>
              <a:t/>
            </a:r>
            <a:br>
              <a:rPr lang="de-DE" dirty="0"/>
            </a:br>
            <a:r>
              <a:rPr lang="de-DE" dirty="0"/>
              <a:t/>
            </a:r>
            <a:br>
              <a:rPr lang="de-DE" dirty="0"/>
            </a:br>
            <a:r>
              <a:rPr lang="de-DE" dirty="0"/>
              <a:t>Höhe: 3,4 cm</a:t>
            </a:r>
            <a:br>
              <a:rPr lang="de-DE" dirty="0"/>
            </a:br>
            <a:r>
              <a:rPr lang="de-DE" dirty="0"/>
              <a:t>Breite: 7,2 cm</a:t>
            </a:r>
          </a:p>
        </p:txBody>
      </p:sp>
      <p:sp>
        <p:nvSpPr>
          <p:cNvPr id="7" name="Bildplatzhalter 4"/>
          <p:cNvSpPr>
            <a:spLocks noGrp="1"/>
          </p:cNvSpPr>
          <p:nvPr>
            <p:ph type="pic" sz="quarter" idx="12" hasCustomPrompt="1"/>
          </p:nvPr>
        </p:nvSpPr>
        <p:spPr bwMode="gray">
          <a:xfrm>
            <a:off x="8112224" y="1628803"/>
            <a:ext cx="3454400" cy="1223963"/>
          </a:xfrm>
        </p:spPr>
        <p:txBody>
          <a:bodyPr tIns="72000">
            <a:noAutofit/>
          </a:bodyPr>
          <a:lstStyle>
            <a:lvl1pPr algn="ctr">
              <a:defRPr sz="1200">
                <a:solidFill>
                  <a:srgbClr val="6B7581"/>
                </a:solidFill>
              </a:defRPr>
            </a:lvl1pPr>
          </a:lstStyle>
          <a:p>
            <a:r>
              <a:rPr lang="de-DE" dirty="0"/>
              <a:t>Bild durch Klicken auf </a:t>
            </a:r>
            <a:br>
              <a:rPr lang="de-DE" dirty="0"/>
            </a:br>
            <a:r>
              <a:rPr lang="de-DE" dirty="0"/>
              <a:t>Symbol hinzufügen. </a:t>
            </a:r>
            <a:br>
              <a:rPr lang="de-DE" dirty="0"/>
            </a:br>
            <a:r>
              <a:rPr lang="de-DE" dirty="0"/>
              <a:t/>
            </a:r>
            <a:br>
              <a:rPr lang="de-DE" dirty="0"/>
            </a:br>
            <a:r>
              <a:rPr lang="de-DE" dirty="0"/>
              <a:t/>
            </a:r>
            <a:br>
              <a:rPr lang="de-DE" dirty="0"/>
            </a:br>
            <a:r>
              <a:rPr lang="de-DE" dirty="0"/>
              <a:t>Höhe: 3,4 cm</a:t>
            </a:r>
            <a:br>
              <a:rPr lang="de-DE" dirty="0"/>
            </a:br>
            <a:r>
              <a:rPr lang="de-DE" dirty="0"/>
              <a:t>Breite: 7,2 cm</a:t>
            </a:r>
          </a:p>
        </p:txBody>
      </p:sp>
      <p:sp>
        <p:nvSpPr>
          <p:cNvPr id="8" name="Content Placeholder 2"/>
          <p:cNvSpPr>
            <a:spLocks noGrp="1"/>
          </p:cNvSpPr>
          <p:nvPr>
            <p:ph idx="1"/>
          </p:nvPr>
        </p:nvSpPr>
        <p:spPr bwMode="gray">
          <a:xfrm>
            <a:off x="624419" y="3068638"/>
            <a:ext cx="10943167" cy="2664618"/>
          </a:xfrm>
        </p:spPr>
        <p:txBody>
          <a:bodyPr>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Title 1"/>
          <p:cNvSpPr>
            <a:spLocks noGrp="1"/>
          </p:cNvSpPr>
          <p:nvPr>
            <p:ph type="title"/>
          </p:nvPr>
        </p:nvSpPr>
        <p:spPr bwMode="gray">
          <a:xfrm>
            <a:off x="624419" y="404667"/>
            <a:ext cx="9647213" cy="504053"/>
          </a:xfrm>
        </p:spPr>
        <p:txBody>
          <a:bodyPr>
            <a:noAutofit/>
          </a:bodyPr>
          <a:lstStyle/>
          <a:p>
            <a:r>
              <a:rPr lang="de-DE" dirty="0"/>
              <a:t>Titelmasterformat durch Klicken bearbeiten</a:t>
            </a:r>
          </a:p>
        </p:txBody>
      </p:sp>
      <p:sp>
        <p:nvSpPr>
          <p:cNvPr id="10" name="Inhaltsplatzhalter 4"/>
          <p:cNvSpPr>
            <a:spLocks noGrp="1"/>
          </p:cNvSpPr>
          <p:nvPr>
            <p:ph sz="quarter" idx="13" hasCustomPrompt="1"/>
          </p:nvPr>
        </p:nvSpPr>
        <p:spPr>
          <a:xfrm>
            <a:off x="623888" y="908050"/>
            <a:ext cx="9648576" cy="433388"/>
          </a:xfrm>
        </p:spPr>
        <p:txBody>
          <a:bodyPr/>
          <a:lstStyle>
            <a:lvl1pPr>
              <a:defRPr sz="3000">
                <a:latin typeface="Arial" panose="020B0604020202020204" pitchFamily="34" charset="0"/>
                <a:ea typeface="Arial" panose="020B0604020202020204" pitchFamily="34" charset="0"/>
                <a:cs typeface="Arial" panose="020B0604020202020204" pitchFamily="34" charset="0"/>
              </a:defRPr>
            </a:lvl1pPr>
          </a:lstStyle>
          <a:p>
            <a:pPr lvl="0"/>
            <a:r>
              <a:rPr lang="de-DE" dirty="0"/>
              <a:t>Untertitel</a:t>
            </a:r>
          </a:p>
        </p:txBody>
      </p:sp>
      <p:sp>
        <p:nvSpPr>
          <p:cNvPr id="3" name="Fußzeilenplatzhalter 2"/>
          <p:cNvSpPr>
            <a:spLocks noGrp="1"/>
          </p:cNvSpPr>
          <p:nvPr>
            <p:ph type="ftr" sz="quarter" idx="14"/>
          </p:nvPr>
        </p:nvSpPr>
        <p:spPr/>
        <p:txBody>
          <a:bodyPr/>
          <a:lstStyle/>
          <a:p>
            <a:r>
              <a:rPr lang="de-DE" dirty="0"/>
              <a:t>BSI 200-4 Hilfsmittel | Präsentationsvorlage Voranalyse &amp; BIA</a:t>
            </a:r>
          </a:p>
        </p:txBody>
      </p:sp>
    </p:spTree>
    <p:extLst>
      <p:ext uri="{BB962C8B-B14F-4D97-AF65-F5344CB8AC3E}">
        <p14:creationId xmlns:p14="http://schemas.microsoft.com/office/powerpoint/2010/main" val="3283484993"/>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extLst>
    <p:ext uri="{DCECCB84-F9BA-43D5-87BE-67443E8EF086}">
      <p15:sldGuideLst xmlns:p15="http://schemas.microsoft.com/office/powerpoint/2012/main">
        <p15:guide id="1" pos="393" userDrawn="1">
          <p15:clr>
            <a:srgbClr val="A4A3A4"/>
          </p15:clr>
        </p15:guide>
        <p15:guide id="2" pos="2569" userDrawn="1">
          <p15:clr>
            <a:srgbClr val="A4A3A4"/>
          </p15:clr>
        </p15:guide>
        <p15:guide id="3" pos="2752" userDrawn="1">
          <p15:clr>
            <a:srgbClr val="A4A3A4"/>
          </p15:clr>
        </p15:guide>
        <p15:guide id="4" pos="4928" userDrawn="1">
          <p15:clr>
            <a:srgbClr val="A4A3A4"/>
          </p15:clr>
        </p15:guide>
        <p15:guide id="5" pos="5111" userDrawn="1">
          <p15:clr>
            <a:srgbClr val="A4A3A4"/>
          </p15:clr>
        </p15:guide>
        <p15:guide id="6" pos="7287" userDrawn="1">
          <p15:clr>
            <a:srgbClr val="A4A3A4"/>
          </p15:clr>
        </p15:guide>
        <p15:guide id="7" orient="horz" pos="1026" userDrawn="1">
          <p15:clr>
            <a:srgbClr val="A4A3A4"/>
          </p15:clr>
        </p15:guide>
        <p15:guide id="8" orient="horz" pos="1797" userDrawn="1">
          <p15:clr>
            <a:srgbClr val="A4A3A4"/>
          </p15:clr>
        </p15:guide>
        <p15:guide id="9" orient="horz" pos="1933" userDrawn="1">
          <p15:clr>
            <a:srgbClr val="A4A3A4"/>
          </p15:clr>
        </p15:guide>
        <p15:guide id="10" orient="horz" pos="3612"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Zwei Bilder und Inhalt">
    <p:spTree>
      <p:nvGrpSpPr>
        <p:cNvPr id="1" name=""/>
        <p:cNvGrpSpPr/>
        <p:nvPr/>
      </p:nvGrpSpPr>
      <p:grpSpPr>
        <a:xfrm>
          <a:off x="0" y="0"/>
          <a:ext cx="0" cy="0"/>
          <a:chOff x="0" y="0"/>
          <a:chExt cx="0" cy="0"/>
        </a:xfrm>
      </p:grpSpPr>
      <p:sp>
        <p:nvSpPr>
          <p:cNvPr id="5" name="Bildplatzhalter 4"/>
          <p:cNvSpPr>
            <a:spLocks noGrp="1"/>
          </p:cNvSpPr>
          <p:nvPr>
            <p:ph type="pic" sz="quarter" idx="10" hasCustomPrompt="1"/>
          </p:nvPr>
        </p:nvSpPr>
        <p:spPr bwMode="gray">
          <a:xfrm>
            <a:off x="623393" y="1628800"/>
            <a:ext cx="5377359" cy="2663800"/>
          </a:xfrm>
        </p:spPr>
        <p:txBody>
          <a:bodyPr tIns="72000">
            <a:noAutofit/>
          </a:bodyPr>
          <a:lstStyle>
            <a:lvl1pPr algn="ctr">
              <a:defRPr sz="1200" baseline="0">
                <a:solidFill>
                  <a:srgbClr val="6B7581"/>
                </a:solidFill>
              </a:defRPr>
            </a:lvl1pPr>
          </a:lstStyle>
          <a:p>
            <a:r>
              <a:rPr lang="de-DE" dirty="0"/>
              <a:t>Bild durch Klicken auf </a:t>
            </a:r>
            <a:br>
              <a:rPr lang="de-DE" dirty="0"/>
            </a:br>
            <a:r>
              <a:rPr lang="de-DE" dirty="0"/>
              <a:t>Symbol hinzufügen.</a:t>
            </a:r>
            <a:br>
              <a:rPr lang="de-DE" dirty="0"/>
            </a:br>
            <a:r>
              <a:rPr lang="de-DE" dirty="0"/>
              <a:t/>
            </a:r>
            <a:br>
              <a:rPr lang="de-DE" dirty="0"/>
            </a:br>
            <a:r>
              <a:rPr lang="de-DE" dirty="0"/>
              <a:t>Höhe: 7,4 cm</a:t>
            </a:r>
            <a:br>
              <a:rPr lang="de-DE" dirty="0"/>
            </a:br>
            <a:r>
              <a:rPr lang="de-DE" dirty="0"/>
              <a:t>Breite: 11,2 cm</a:t>
            </a:r>
          </a:p>
        </p:txBody>
      </p:sp>
      <p:sp>
        <p:nvSpPr>
          <p:cNvPr id="6" name="Bildplatzhalter 4"/>
          <p:cNvSpPr>
            <a:spLocks noGrp="1"/>
          </p:cNvSpPr>
          <p:nvPr>
            <p:ph type="pic" sz="quarter" idx="11" hasCustomPrompt="1"/>
          </p:nvPr>
        </p:nvSpPr>
        <p:spPr bwMode="gray">
          <a:xfrm>
            <a:off x="6289643" y="1628800"/>
            <a:ext cx="5278967" cy="2663800"/>
          </a:xfrm>
        </p:spPr>
        <p:txBody>
          <a:bodyPr tIns="72000">
            <a:noAutofit/>
          </a:bodyPr>
          <a:lstStyle>
            <a:lvl1pPr algn="ctr">
              <a:defRPr sz="1200">
                <a:solidFill>
                  <a:srgbClr val="6B7581"/>
                </a:solidFill>
              </a:defRPr>
            </a:lvl1pPr>
          </a:lstStyle>
          <a:p>
            <a:r>
              <a:rPr lang="de-DE" dirty="0"/>
              <a:t>Bild durch Klicken auf </a:t>
            </a:r>
            <a:br>
              <a:rPr lang="de-DE" dirty="0"/>
            </a:br>
            <a:r>
              <a:rPr lang="de-DE" dirty="0"/>
              <a:t>Symbol hinzufügen.</a:t>
            </a:r>
            <a:br>
              <a:rPr lang="de-DE" dirty="0"/>
            </a:br>
            <a:r>
              <a:rPr lang="de-DE" dirty="0"/>
              <a:t/>
            </a:r>
            <a:br>
              <a:rPr lang="de-DE" dirty="0"/>
            </a:br>
            <a:r>
              <a:rPr lang="de-DE" dirty="0"/>
              <a:t>Höhe: 7,4 cm</a:t>
            </a:r>
            <a:br>
              <a:rPr lang="de-DE" dirty="0"/>
            </a:br>
            <a:r>
              <a:rPr lang="de-DE" dirty="0"/>
              <a:t>Breite: 11,2 cm</a:t>
            </a:r>
          </a:p>
        </p:txBody>
      </p:sp>
      <p:sp>
        <p:nvSpPr>
          <p:cNvPr id="8" name="Content Placeholder 2"/>
          <p:cNvSpPr>
            <a:spLocks noGrp="1"/>
          </p:cNvSpPr>
          <p:nvPr>
            <p:ph idx="1"/>
          </p:nvPr>
        </p:nvSpPr>
        <p:spPr bwMode="gray">
          <a:xfrm>
            <a:off x="624419" y="4508500"/>
            <a:ext cx="10943167" cy="1224756"/>
          </a:xfrm>
        </p:spPr>
        <p:txBody>
          <a:bodyPr>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Title 1"/>
          <p:cNvSpPr>
            <a:spLocks noGrp="1"/>
          </p:cNvSpPr>
          <p:nvPr>
            <p:ph type="title"/>
          </p:nvPr>
        </p:nvSpPr>
        <p:spPr bwMode="gray">
          <a:xfrm>
            <a:off x="624419" y="404667"/>
            <a:ext cx="9648045" cy="504053"/>
          </a:xfrm>
        </p:spPr>
        <p:txBody>
          <a:bodyPr>
            <a:noAutofit/>
          </a:bodyPr>
          <a:lstStyle/>
          <a:p>
            <a:r>
              <a:rPr lang="de-DE" dirty="0"/>
              <a:t>Titelmasterformat durch Klicken bearbeiten</a:t>
            </a:r>
          </a:p>
        </p:txBody>
      </p:sp>
      <p:sp>
        <p:nvSpPr>
          <p:cNvPr id="9" name="Inhaltsplatzhalter 4"/>
          <p:cNvSpPr>
            <a:spLocks noGrp="1"/>
          </p:cNvSpPr>
          <p:nvPr>
            <p:ph sz="quarter" idx="12" hasCustomPrompt="1"/>
          </p:nvPr>
        </p:nvSpPr>
        <p:spPr>
          <a:xfrm>
            <a:off x="623888" y="908050"/>
            <a:ext cx="9649408" cy="433388"/>
          </a:xfrm>
        </p:spPr>
        <p:txBody>
          <a:bodyPr/>
          <a:lstStyle>
            <a:lvl1pPr>
              <a:defRPr sz="3000">
                <a:latin typeface="Arial" panose="020B0604020202020204" pitchFamily="34" charset="0"/>
                <a:ea typeface="Arial" panose="020B0604020202020204" pitchFamily="34" charset="0"/>
                <a:cs typeface="Arial" panose="020B0604020202020204" pitchFamily="34" charset="0"/>
              </a:defRPr>
            </a:lvl1pPr>
          </a:lstStyle>
          <a:p>
            <a:pPr lvl="0"/>
            <a:r>
              <a:rPr lang="de-DE" dirty="0"/>
              <a:t>Untertitel</a:t>
            </a:r>
          </a:p>
        </p:txBody>
      </p:sp>
      <p:sp>
        <p:nvSpPr>
          <p:cNvPr id="3" name="Fußzeilenplatzhalter 2"/>
          <p:cNvSpPr>
            <a:spLocks noGrp="1"/>
          </p:cNvSpPr>
          <p:nvPr>
            <p:ph type="ftr" sz="quarter" idx="13"/>
          </p:nvPr>
        </p:nvSpPr>
        <p:spPr/>
        <p:txBody>
          <a:bodyPr/>
          <a:lstStyle/>
          <a:p>
            <a:r>
              <a:rPr lang="de-DE" dirty="0"/>
              <a:t>BSI 200-4 Hilfsmittel | Präsentationsvorlage Voranalyse &amp; BIA</a:t>
            </a:r>
          </a:p>
        </p:txBody>
      </p:sp>
    </p:spTree>
    <p:extLst>
      <p:ext uri="{BB962C8B-B14F-4D97-AF65-F5344CB8AC3E}">
        <p14:creationId xmlns:p14="http://schemas.microsoft.com/office/powerpoint/2010/main" val="3757357509"/>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extLst>
    <p:ext uri="{DCECCB84-F9BA-43D5-87BE-67443E8EF086}">
      <p15:sldGuideLst xmlns:p15="http://schemas.microsoft.com/office/powerpoint/2012/main">
        <p15:guide id="1" pos="393" userDrawn="1">
          <p15:clr>
            <a:srgbClr val="A4A3A4"/>
          </p15:clr>
        </p15:guide>
        <p15:guide id="2" pos="3780" userDrawn="1">
          <p15:clr>
            <a:srgbClr val="A4A3A4"/>
          </p15:clr>
        </p15:guide>
        <p15:guide id="3" pos="3961" userDrawn="1">
          <p15:clr>
            <a:srgbClr val="A4A3A4"/>
          </p15:clr>
        </p15:guide>
        <p15:guide id="4" pos="7287" userDrawn="1">
          <p15:clr>
            <a:srgbClr val="A4A3A4"/>
          </p15:clr>
        </p15:guide>
        <p15:guide id="5" orient="horz" pos="1026" userDrawn="1">
          <p15:clr>
            <a:srgbClr val="A4A3A4"/>
          </p15:clr>
        </p15:guide>
        <p15:guide id="6" orient="horz" pos="2704" userDrawn="1">
          <p15:clr>
            <a:srgbClr val="A4A3A4"/>
          </p15:clr>
        </p15:guide>
        <p15:guide id="7" orient="horz" pos="2840" userDrawn="1">
          <p15:clr>
            <a:srgbClr val="A4A3A4"/>
          </p15:clr>
        </p15:guide>
        <p15:guide id="8" orient="horz" pos="3612"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 und Bild">
    <p:spTree>
      <p:nvGrpSpPr>
        <p:cNvPr id="1" name=""/>
        <p:cNvGrpSpPr/>
        <p:nvPr/>
      </p:nvGrpSpPr>
      <p:grpSpPr>
        <a:xfrm>
          <a:off x="0" y="0"/>
          <a:ext cx="0" cy="0"/>
          <a:chOff x="0" y="0"/>
          <a:chExt cx="0" cy="0"/>
        </a:xfrm>
      </p:grpSpPr>
      <p:sp>
        <p:nvSpPr>
          <p:cNvPr id="5" name="Bildplatzhalter 4"/>
          <p:cNvSpPr>
            <a:spLocks noGrp="1"/>
          </p:cNvSpPr>
          <p:nvPr>
            <p:ph type="pic" sz="quarter" idx="10" hasCustomPrompt="1"/>
          </p:nvPr>
        </p:nvSpPr>
        <p:spPr bwMode="gray">
          <a:xfrm>
            <a:off x="4368800" y="1628800"/>
            <a:ext cx="7198784" cy="4104456"/>
          </a:xfrm>
        </p:spPr>
        <p:txBody>
          <a:bodyPr tIns="72000">
            <a:noAutofit/>
          </a:bodyPr>
          <a:lstStyle>
            <a:lvl1pPr algn="ctr">
              <a:defRPr sz="1200">
                <a:solidFill>
                  <a:srgbClr val="6B7581"/>
                </a:solidFill>
              </a:defRPr>
            </a:lvl1pPr>
          </a:lstStyle>
          <a:p>
            <a:r>
              <a:rPr lang="de-DE" dirty="0"/>
              <a:t>Bild durch Klicken auf </a:t>
            </a:r>
            <a:br>
              <a:rPr lang="de-DE" dirty="0"/>
            </a:br>
            <a:r>
              <a:rPr lang="de-DE" dirty="0"/>
              <a:t>Symbol hinzufügen.</a:t>
            </a:r>
            <a:br>
              <a:rPr lang="de-DE" dirty="0"/>
            </a:br>
            <a:r>
              <a:rPr lang="de-DE" dirty="0"/>
              <a:t/>
            </a:r>
            <a:br>
              <a:rPr lang="de-DE" dirty="0"/>
            </a:br>
            <a:r>
              <a:rPr lang="de-DE" dirty="0"/>
              <a:t>Höhe: 11,4 cm</a:t>
            </a:r>
            <a:br>
              <a:rPr lang="de-DE" dirty="0"/>
            </a:br>
            <a:r>
              <a:rPr lang="de-DE" dirty="0"/>
              <a:t>Breite: 15,0 cm</a:t>
            </a:r>
          </a:p>
        </p:txBody>
      </p:sp>
      <p:sp>
        <p:nvSpPr>
          <p:cNvPr id="8" name="Content Placeholder 2"/>
          <p:cNvSpPr>
            <a:spLocks noGrp="1"/>
          </p:cNvSpPr>
          <p:nvPr>
            <p:ph idx="1"/>
          </p:nvPr>
        </p:nvSpPr>
        <p:spPr bwMode="gray">
          <a:xfrm>
            <a:off x="624419" y="1628800"/>
            <a:ext cx="3454400" cy="4104456"/>
          </a:xfrm>
        </p:spPr>
        <p:txBody>
          <a:bodyPr>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le 1"/>
          <p:cNvSpPr>
            <a:spLocks noGrp="1"/>
          </p:cNvSpPr>
          <p:nvPr>
            <p:ph type="title"/>
          </p:nvPr>
        </p:nvSpPr>
        <p:spPr bwMode="gray">
          <a:xfrm>
            <a:off x="624419" y="404667"/>
            <a:ext cx="9648045" cy="504053"/>
          </a:xfrm>
        </p:spPr>
        <p:txBody>
          <a:bodyPr>
            <a:noAutofit/>
          </a:bodyPr>
          <a:lstStyle/>
          <a:p>
            <a:r>
              <a:rPr lang="de-DE" dirty="0"/>
              <a:t>Titelmasterformat durch Klicken bearbeiten</a:t>
            </a:r>
          </a:p>
        </p:txBody>
      </p:sp>
      <p:sp>
        <p:nvSpPr>
          <p:cNvPr id="7" name="Inhaltsplatzhalter 4"/>
          <p:cNvSpPr>
            <a:spLocks noGrp="1"/>
          </p:cNvSpPr>
          <p:nvPr>
            <p:ph sz="quarter" idx="11" hasCustomPrompt="1"/>
          </p:nvPr>
        </p:nvSpPr>
        <p:spPr>
          <a:xfrm>
            <a:off x="623888" y="908050"/>
            <a:ext cx="9649408" cy="433388"/>
          </a:xfrm>
        </p:spPr>
        <p:txBody>
          <a:bodyPr/>
          <a:lstStyle>
            <a:lvl1pPr>
              <a:defRPr sz="3000">
                <a:latin typeface="Arial" panose="020B0604020202020204" pitchFamily="34" charset="0"/>
                <a:ea typeface="Arial" panose="020B0604020202020204" pitchFamily="34" charset="0"/>
                <a:cs typeface="Arial" panose="020B0604020202020204" pitchFamily="34" charset="0"/>
              </a:defRPr>
            </a:lvl1pPr>
          </a:lstStyle>
          <a:p>
            <a:pPr lvl="0"/>
            <a:r>
              <a:rPr lang="de-DE" dirty="0"/>
              <a:t>Untertitel</a:t>
            </a:r>
          </a:p>
        </p:txBody>
      </p:sp>
      <p:sp>
        <p:nvSpPr>
          <p:cNvPr id="3" name="Fußzeilenplatzhalter 2"/>
          <p:cNvSpPr>
            <a:spLocks noGrp="1"/>
          </p:cNvSpPr>
          <p:nvPr>
            <p:ph type="ftr" sz="quarter" idx="12"/>
          </p:nvPr>
        </p:nvSpPr>
        <p:spPr/>
        <p:txBody>
          <a:bodyPr/>
          <a:lstStyle/>
          <a:p>
            <a:r>
              <a:rPr lang="de-DE" dirty="0"/>
              <a:t>BSI 200-4 Hilfsmittel | Präsentationsvorlage Voranalyse &amp; BIA</a:t>
            </a:r>
          </a:p>
        </p:txBody>
      </p:sp>
    </p:spTree>
    <p:extLst>
      <p:ext uri="{BB962C8B-B14F-4D97-AF65-F5344CB8AC3E}">
        <p14:creationId xmlns:p14="http://schemas.microsoft.com/office/powerpoint/2010/main" val="4037861412"/>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extLst>
    <p:ext uri="{DCECCB84-F9BA-43D5-87BE-67443E8EF086}">
      <p15:sldGuideLst xmlns:p15="http://schemas.microsoft.com/office/powerpoint/2012/main">
        <p15:guide id="1" pos="393" userDrawn="1">
          <p15:clr>
            <a:srgbClr val="A4A3A4"/>
          </p15:clr>
        </p15:guide>
        <p15:guide id="2" pos="2569" userDrawn="1">
          <p15:clr>
            <a:srgbClr val="A4A3A4"/>
          </p15:clr>
        </p15:guide>
        <p15:guide id="3" pos="2752" userDrawn="1">
          <p15:clr>
            <a:srgbClr val="A4A3A4"/>
          </p15:clr>
        </p15:guide>
        <p15:guide id="4" pos="7287" userDrawn="1">
          <p15:clr>
            <a:srgbClr val="A4A3A4"/>
          </p15:clr>
        </p15:guide>
        <p15:guide id="5" orient="horz" pos="1026" userDrawn="1">
          <p15:clr>
            <a:srgbClr val="A4A3A4"/>
          </p15:clr>
        </p15:guide>
        <p15:guide id="6" orient="horz" pos="3612" userDrawn="1">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24419" y="404667"/>
            <a:ext cx="9648045" cy="504053"/>
          </a:xfrm>
        </p:spPr>
        <p:txBody>
          <a:bodyPr>
            <a:noAutofit/>
          </a:bodyPr>
          <a:lstStyle/>
          <a:p>
            <a:r>
              <a:rPr lang="de-DE" dirty="0"/>
              <a:t>Titelmasterformat durch Klicken bearbeiten</a:t>
            </a:r>
          </a:p>
        </p:txBody>
      </p:sp>
      <p:sp>
        <p:nvSpPr>
          <p:cNvPr id="4" name="Inhaltsplatzhalter 4"/>
          <p:cNvSpPr>
            <a:spLocks noGrp="1"/>
          </p:cNvSpPr>
          <p:nvPr>
            <p:ph sz="quarter" idx="10" hasCustomPrompt="1"/>
          </p:nvPr>
        </p:nvSpPr>
        <p:spPr>
          <a:xfrm>
            <a:off x="623888" y="908050"/>
            <a:ext cx="9649408" cy="433388"/>
          </a:xfrm>
        </p:spPr>
        <p:txBody>
          <a:bodyPr/>
          <a:lstStyle>
            <a:lvl1pPr>
              <a:defRPr sz="3000">
                <a:latin typeface="Arial" panose="020B0604020202020204" pitchFamily="34" charset="0"/>
                <a:ea typeface="Arial" panose="020B0604020202020204" pitchFamily="34" charset="0"/>
                <a:cs typeface="Arial" panose="020B0604020202020204" pitchFamily="34" charset="0"/>
              </a:defRPr>
            </a:lvl1pPr>
          </a:lstStyle>
          <a:p>
            <a:pPr lvl="0"/>
            <a:r>
              <a:rPr lang="de-DE" dirty="0"/>
              <a:t>Untertitel</a:t>
            </a:r>
          </a:p>
        </p:txBody>
      </p:sp>
      <p:sp>
        <p:nvSpPr>
          <p:cNvPr id="5" name="Fußzeilenplatzhalter 4"/>
          <p:cNvSpPr>
            <a:spLocks noGrp="1"/>
          </p:cNvSpPr>
          <p:nvPr>
            <p:ph type="ftr" sz="quarter" idx="11"/>
          </p:nvPr>
        </p:nvSpPr>
        <p:spPr/>
        <p:txBody>
          <a:bodyPr/>
          <a:lstStyle/>
          <a:p>
            <a:r>
              <a:rPr lang="de-DE"/>
              <a:t>BSI 200-4 Hilfsmittel | Präsentationsvorlage Voranalyse &amp; BIA</a:t>
            </a:r>
            <a:endParaRPr lang="de-DE" dirty="0"/>
          </a:p>
        </p:txBody>
      </p:sp>
    </p:spTree>
    <p:extLst>
      <p:ext uri="{BB962C8B-B14F-4D97-AF65-F5344CB8AC3E}">
        <p14:creationId xmlns:p14="http://schemas.microsoft.com/office/powerpoint/2010/main" val="2487168475"/>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extLst>
    <p:ext uri="{DCECCB84-F9BA-43D5-87BE-67443E8EF086}">
      <p15:sldGuideLst xmlns:p15="http://schemas.microsoft.com/office/powerpoint/2012/main">
        <p15:guide id="1" pos="393" userDrawn="1">
          <p15:clr>
            <a:srgbClr val="A4A3A4"/>
          </p15:clr>
        </p15:guide>
        <p15:guide id="2" pos="2569" userDrawn="1">
          <p15:clr>
            <a:srgbClr val="A4A3A4"/>
          </p15:clr>
        </p15:guide>
        <p15:guide id="3" pos="2752" userDrawn="1">
          <p15:clr>
            <a:srgbClr val="A4A3A4"/>
          </p15:clr>
        </p15:guide>
        <p15:guide id="4" pos="3780" userDrawn="1">
          <p15:clr>
            <a:srgbClr val="A4A3A4"/>
          </p15:clr>
        </p15:guide>
        <p15:guide id="5" pos="3961" userDrawn="1">
          <p15:clr>
            <a:srgbClr val="A4A3A4"/>
          </p15:clr>
        </p15:guide>
        <p15:guide id="6" pos="4928" userDrawn="1">
          <p15:clr>
            <a:srgbClr val="A4A3A4"/>
          </p15:clr>
        </p15:guide>
        <p15:guide id="7" pos="5111" userDrawn="1">
          <p15:clr>
            <a:srgbClr val="A4A3A4"/>
          </p15:clr>
        </p15:guide>
        <p15:guide id="8" pos="7287" userDrawn="1">
          <p15:clr>
            <a:srgbClr val="A4A3A4"/>
          </p15:clr>
        </p15:guide>
        <p15:guide id="9" orient="horz" pos="1026" userDrawn="1">
          <p15:clr>
            <a:srgbClr val="A4A3A4"/>
          </p15:clr>
        </p15:guide>
        <p15:guide id="10" orient="horz" pos="1797" userDrawn="1">
          <p15:clr>
            <a:srgbClr val="A4A3A4"/>
          </p15:clr>
        </p15:guide>
        <p15:guide id="11" orient="horz" pos="1933" userDrawn="1">
          <p15:clr>
            <a:srgbClr val="A4A3A4"/>
          </p15:clr>
        </p15:guide>
        <p15:guide id="12" orient="horz" pos="2704" userDrawn="1">
          <p15:clr>
            <a:srgbClr val="A4A3A4"/>
          </p15:clr>
        </p15:guide>
        <p15:guide id="13" orient="horz" pos="2840" userDrawn="1">
          <p15:clr>
            <a:srgbClr val="A4A3A4"/>
          </p15:clr>
        </p15:guide>
        <p15:guide id="14" orient="horz" pos="3612" userDrawn="1">
          <p15:clr>
            <a:srgbClr val="A4A3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24418" y="404665"/>
            <a:ext cx="7488767" cy="1152525"/>
          </a:xfrm>
        </p:spPr>
        <p:txBody>
          <a:bodyPr>
            <a:noAutofit/>
          </a:bodyPr>
          <a:lstStyle/>
          <a:p>
            <a:r>
              <a:rPr lang="de-DE" dirty="0"/>
              <a:t>Titelmasterformat durch Klicken bearbeiten</a:t>
            </a:r>
          </a:p>
        </p:txBody>
      </p:sp>
      <p:sp>
        <p:nvSpPr>
          <p:cNvPr id="3" name="Content Placeholder 2"/>
          <p:cNvSpPr>
            <a:spLocks noGrp="1"/>
          </p:cNvSpPr>
          <p:nvPr>
            <p:ph idx="1"/>
          </p:nvPr>
        </p:nvSpPr>
        <p:spPr bwMode="gray">
          <a:xfrm>
            <a:off x="624418" y="1627982"/>
            <a:ext cx="10943167" cy="4105275"/>
          </a:xfrm>
        </p:spPr>
        <p:txBody>
          <a:bodyPr>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609447973"/>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extLst>
    <p:ext uri="{DCECCB84-F9BA-43D5-87BE-67443E8EF086}">
      <p15:sldGuideLst xmlns:p15="http://schemas.microsoft.com/office/powerpoint/2012/main">
        <p15:guide id="1" pos="295">
          <p15:clr>
            <a:srgbClr val="A4A3A4"/>
          </p15:clr>
        </p15:guide>
        <p15:guide id="2" pos="1927">
          <p15:clr>
            <a:srgbClr val="A4A3A4"/>
          </p15:clr>
        </p15:guide>
        <p15:guide id="3" pos="2064">
          <p15:clr>
            <a:srgbClr val="A4A3A4"/>
          </p15:clr>
        </p15:guide>
        <p15:guide id="4" pos="2835">
          <p15:clr>
            <a:srgbClr val="A4A3A4"/>
          </p15:clr>
        </p15:guide>
        <p15:guide id="5" pos="2971">
          <p15:clr>
            <a:srgbClr val="A4A3A4"/>
          </p15:clr>
        </p15:guide>
        <p15:guide id="6" pos="3696">
          <p15:clr>
            <a:srgbClr val="A4A3A4"/>
          </p15:clr>
        </p15:guide>
        <p15:guide id="7" pos="3833">
          <p15:clr>
            <a:srgbClr val="A4A3A4"/>
          </p15:clr>
        </p15:guide>
        <p15:guide id="8" pos="5465">
          <p15:clr>
            <a:srgbClr val="A4A3A4"/>
          </p15:clr>
        </p15:guide>
        <p15:guide id="9" orient="horz" pos="1026">
          <p15:clr>
            <a:srgbClr val="A4A3A4"/>
          </p15:clr>
        </p15:guide>
        <p15:guide id="10" orient="horz" pos="1797">
          <p15:clr>
            <a:srgbClr val="A4A3A4"/>
          </p15:clr>
        </p15:guide>
        <p15:guide id="11" orient="horz" pos="1933">
          <p15:clr>
            <a:srgbClr val="A4A3A4"/>
          </p15:clr>
        </p15:guide>
        <p15:guide id="12" orient="horz" pos="2704">
          <p15:clr>
            <a:srgbClr val="A4A3A4"/>
          </p15:clr>
        </p15:guide>
        <p15:guide id="13" orient="horz" pos="2840">
          <p15:clr>
            <a:srgbClr val="A4A3A4"/>
          </p15:clr>
        </p15:guide>
        <p15:guide id="14" orient="horz" pos="3612">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el und Inhal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24418" y="404665"/>
            <a:ext cx="7488767" cy="1152525"/>
          </a:xfrm>
        </p:spPr>
        <p:txBody>
          <a:bodyPr>
            <a:noAutofit/>
          </a:bodyPr>
          <a:lstStyle/>
          <a:p>
            <a:r>
              <a:rPr lang="de-DE" dirty="0"/>
              <a:t>Titelmasterformat durch Klicken bearbeiten</a:t>
            </a:r>
          </a:p>
        </p:txBody>
      </p:sp>
      <p:sp>
        <p:nvSpPr>
          <p:cNvPr id="3" name="Content Placeholder 2"/>
          <p:cNvSpPr>
            <a:spLocks noGrp="1"/>
          </p:cNvSpPr>
          <p:nvPr>
            <p:ph idx="1"/>
          </p:nvPr>
        </p:nvSpPr>
        <p:spPr bwMode="gray">
          <a:xfrm>
            <a:off x="624418" y="1627982"/>
            <a:ext cx="10943167" cy="4105275"/>
          </a:xfrm>
        </p:spPr>
        <p:txBody>
          <a:bodyPr>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080120255"/>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extLst>
    <p:ext uri="{DCECCB84-F9BA-43D5-87BE-67443E8EF086}">
      <p15:sldGuideLst xmlns:p15="http://schemas.microsoft.com/office/powerpoint/2012/main">
        <p15:guide id="1" pos="295">
          <p15:clr>
            <a:srgbClr val="A4A3A4"/>
          </p15:clr>
        </p15:guide>
        <p15:guide id="2" pos="1927">
          <p15:clr>
            <a:srgbClr val="A4A3A4"/>
          </p15:clr>
        </p15:guide>
        <p15:guide id="3" pos="2064">
          <p15:clr>
            <a:srgbClr val="A4A3A4"/>
          </p15:clr>
        </p15:guide>
        <p15:guide id="4" pos="2835">
          <p15:clr>
            <a:srgbClr val="A4A3A4"/>
          </p15:clr>
        </p15:guide>
        <p15:guide id="5" pos="2971">
          <p15:clr>
            <a:srgbClr val="A4A3A4"/>
          </p15:clr>
        </p15:guide>
        <p15:guide id="6" pos="3696">
          <p15:clr>
            <a:srgbClr val="A4A3A4"/>
          </p15:clr>
        </p15:guide>
        <p15:guide id="7" pos="3833">
          <p15:clr>
            <a:srgbClr val="A4A3A4"/>
          </p15:clr>
        </p15:guide>
        <p15:guide id="8" pos="5465">
          <p15:clr>
            <a:srgbClr val="A4A3A4"/>
          </p15:clr>
        </p15:guide>
        <p15:guide id="9" orient="horz" pos="1026">
          <p15:clr>
            <a:srgbClr val="A4A3A4"/>
          </p15:clr>
        </p15:guide>
        <p15:guide id="10" orient="horz" pos="1797">
          <p15:clr>
            <a:srgbClr val="A4A3A4"/>
          </p15:clr>
        </p15:guide>
        <p15:guide id="11" orient="horz" pos="1933">
          <p15:clr>
            <a:srgbClr val="A4A3A4"/>
          </p15:clr>
        </p15:guide>
        <p15:guide id="12" orient="horz" pos="2704">
          <p15:clr>
            <a:srgbClr val="A4A3A4"/>
          </p15:clr>
        </p15:guide>
        <p15:guide id="13" orient="horz" pos="2840">
          <p15:clr>
            <a:srgbClr val="A4A3A4"/>
          </p15:clr>
        </p15:guide>
        <p15:guide id="14" orient="horz" pos="3612">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Titel und Inhal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24418" y="404665"/>
            <a:ext cx="7488767" cy="1152525"/>
          </a:xfrm>
        </p:spPr>
        <p:txBody>
          <a:bodyPr>
            <a:noAutofit/>
          </a:bodyPr>
          <a:lstStyle/>
          <a:p>
            <a:r>
              <a:rPr lang="de-DE" dirty="0"/>
              <a:t>Titelmasterformat durch Klicken bearbeiten</a:t>
            </a:r>
          </a:p>
        </p:txBody>
      </p:sp>
      <p:sp>
        <p:nvSpPr>
          <p:cNvPr id="3" name="Content Placeholder 2"/>
          <p:cNvSpPr>
            <a:spLocks noGrp="1"/>
          </p:cNvSpPr>
          <p:nvPr>
            <p:ph idx="1"/>
          </p:nvPr>
        </p:nvSpPr>
        <p:spPr bwMode="gray">
          <a:xfrm>
            <a:off x="624418" y="1627982"/>
            <a:ext cx="10943167" cy="4105275"/>
          </a:xfrm>
        </p:spPr>
        <p:txBody>
          <a:bodyPr>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770482029"/>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extLst>
    <p:ext uri="{DCECCB84-F9BA-43D5-87BE-67443E8EF086}">
      <p15:sldGuideLst xmlns:p15="http://schemas.microsoft.com/office/powerpoint/2012/main">
        <p15:guide id="1" pos="295">
          <p15:clr>
            <a:srgbClr val="A4A3A4"/>
          </p15:clr>
        </p15:guide>
        <p15:guide id="2" pos="1927">
          <p15:clr>
            <a:srgbClr val="A4A3A4"/>
          </p15:clr>
        </p15:guide>
        <p15:guide id="3" pos="2064">
          <p15:clr>
            <a:srgbClr val="A4A3A4"/>
          </p15:clr>
        </p15:guide>
        <p15:guide id="4" pos="2835">
          <p15:clr>
            <a:srgbClr val="A4A3A4"/>
          </p15:clr>
        </p15:guide>
        <p15:guide id="5" pos="2971">
          <p15:clr>
            <a:srgbClr val="A4A3A4"/>
          </p15:clr>
        </p15:guide>
        <p15:guide id="6" pos="3696">
          <p15:clr>
            <a:srgbClr val="A4A3A4"/>
          </p15:clr>
        </p15:guide>
        <p15:guide id="7" pos="3833">
          <p15:clr>
            <a:srgbClr val="A4A3A4"/>
          </p15:clr>
        </p15:guide>
        <p15:guide id="8" pos="5465">
          <p15:clr>
            <a:srgbClr val="A4A3A4"/>
          </p15:clr>
        </p15:guide>
        <p15:guide id="9" orient="horz" pos="1026">
          <p15:clr>
            <a:srgbClr val="A4A3A4"/>
          </p15:clr>
        </p15:guide>
        <p15:guide id="10" orient="horz" pos="1797">
          <p15:clr>
            <a:srgbClr val="A4A3A4"/>
          </p15:clr>
        </p15:guide>
        <p15:guide id="11" orient="horz" pos="1933">
          <p15:clr>
            <a:srgbClr val="A4A3A4"/>
          </p15:clr>
        </p15:guide>
        <p15:guide id="12" orient="horz" pos="2704">
          <p15:clr>
            <a:srgbClr val="A4A3A4"/>
          </p15:clr>
        </p15:guide>
        <p15:guide id="13" orient="horz" pos="2840">
          <p15:clr>
            <a:srgbClr val="A4A3A4"/>
          </p15:clr>
        </p15:guide>
        <p15:guide id="14" orient="horz" pos="3612">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haltsverzeichni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624419" y="404667"/>
            <a:ext cx="9576037" cy="432045"/>
          </a:xfrm>
        </p:spPr>
        <p:txBody>
          <a:bodyPr/>
          <a:lstStyle>
            <a:lvl1pPr>
              <a:defRPr sz="3000">
                <a:latin typeface="Arial" panose="020B0604020202020204" pitchFamily="34" charset="0"/>
                <a:ea typeface="Arial" panose="020B0604020202020204" pitchFamily="34" charset="0"/>
                <a:cs typeface="Arial" panose="020B0604020202020204" pitchFamily="34" charset="0"/>
              </a:defRPr>
            </a:lvl1pPr>
          </a:lstStyle>
          <a:p>
            <a:r>
              <a:rPr lang="de-DE" dirty="0"/>
              <a:t>Inhaltsverzeichnis</a:t>
            </a:r>
          </a:p>
        </p:txBody>
      </p:sp>
      <p:sp>
        <p:nvSpPr>
          <p:cNvPr id="3" name="Content Placeholder 2"/>
          <p:cNvSpPr>
            <a:spLocks noGrp="1"/>
          </p:cNvSpPr>
          <p:nvPr>
            <p:ph idx="1" hasCustomPrompt="1"/>
          </p:nvPr>
        </p:nvSpPr>
        <p:spPr bwMode="gray">
          <a:xfrm>
            <a:off x="624419" y="1628800"/>
            <a:ext cx="10943167" cy="4104456"/>
          </a:xfrm>
        </p:spPr>
        <p:txBody>
          <a:bodyPr/>
          <a:lstStyle>
            <a:lvl1pPr marL="360363" indent="-360363">
              <a:buFont typeface="+mj-lt"/>
              <a:buAutoNum type="arabicPeriod"/>
              <a:defRPr sz="2400"/>
            </a:lvl1pPr>
            <a:lvl2pPr marL="630000" indent="-269875">
              <a:defRPr/>
            </a:lvl2pPr>
            <a:lvl3pPr marL="898525" indent="-269875">
              <a:defRPr/>
            </a:lvl3pPr>
            <a:lvl4pPr marL="1170000" indent="-271463">
              <a:defRPr/>
            </a:lvl4pPr>
            <a:lvl5pPr marL="1440000" indent="-269875">
              <a:defRPr/>
            </a:lvl5pPr>
            <a:lvl6pPr marL="1710000" indent="-269875">
              <a:defRPr/>
            </a:lvl6pPr>
            <a:lvl7pPr marL="1980000" indent="-269875">
              <a:defRPr/>
            </a:lvl7pPr>
            <a:lvl8pPr marL="2250000" indent="-271463">
              <a:defRPr/>
            </a:lvl8pPr>
            <a:lvl9pPr marL="2520000" indent="-269875">
              <a:defRPr/>
            </a:lvl9pPr>
          </a:lstStyle>
          <a:p>
            <a:pPr lvl="0"/>
            <a:r>
              <a:rPr lang="de-DE" dirty="0"/>
              <a:t>Agendapunkt</a:t>
            </a:r>
          </a:p>
        </p:txBody>
      </p:sp>
      <p:sp>
        <p:nvSpPr>
          <p:cNvPr id="5" name="Inhaltsplatzhalter 4"/>
          <p:cNvSpPr>
            <a:spLocks noGrp="1"/>
          </p:cNvSpPr>
          <p:nvPr>
            <p:ph sz="quarter" idx="10" hasCustomPrompt="1"/>
          </p:nvPr>
        </p:nvSpPr>
        <p:spPr>
          <a:xfrm>
            <a:off x="623888" y="908050"/>
            <a:ext cx="9577390" cy="433388"/>
          </a:xfrm>
        </p:spPr>
        <p:txBody>
          <a:bodyPr/>
          <a:lstStyle>
            <a:lvl1pPr>
              <a:defRPr sz="3000">
                <a:latin typeface="Arial" panose="020B0604020202020204" pitchFamily="34" charset="0"/>
                <a:ea typeface="Arial" panose="020B0604020202020204" pitchFamily="34" charset="0"/>
                <a:cs typeface="Arial" panose="020B0604020202020204" pitchFamily="34" charset="0"/>
              </a:defRPr>
            </a:lvl1pPr>
          </a:lstStyle>
          <a:p>
            <a:pPr lvl="0"/>
            <a:r>
              <a:rPr lang="de-DE" dirty="0"/>
              <a:t>Untertitel</a:t>
            </a:r>
          </a:p>
        </p:txBody>
      </p:sp>
      <p:sp>
        <p:nvSpPr>
          <p:cNvPr id="6" name="Fußzeilenplatzhalter 5"/>
          <p:cNvSpPr>
            <a:spLocks noGrp="1"/>
          </p:cNvSpPr>
          <p:nvPr>
            <p:ph type="ftr" sz="quarter" idx="11"/>
          </p:nvPr>
        </p:nvSpPr>
        <p:spPr/>
        <p:txBody>
          <a:bodyPr/>
          <a:lstStyle/>
          <a:p>
            <a:r>
              <a:rPr lang="de-DE" dirty="0"/>
              <a:t>BSI 200-4 Hilfsmittel | Präsentationsvorlage Voranalyse &amp; BIA</a:t>
            </a:r>
          </a:p>
        </p:txBody>
      </p:sp>
    </p:spTree>
    <p:extLst>
      <p:ext uri="{BB962C8B-B14F-4D97-AF65-F5344CB8AC3E}">
        <p14:creationId xmlns:p14="http://schemas.microsoft.com/office/powerpoint/2010/main" val="2966112062"/>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Titel und Inhal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24418" y="404665"/>
            <a:ext cx="7488767" cy="1152525"/>
          </a:xfrm>
        </p:spPr>
        <p:txBody>
          <a:bodyPr>
            <a:noAutofit/>
          </a:bodyPr>
          <a:lstStyle/>
          <a:p>
            <a:r>
              <a:rPr lang="de-DE" dirty="0"/>
              <a:t>Titelmasterformat durch Klicken bearbeiten</a:t>
            </a:r>
          </a:p>
        </p:txBody>
      </p:sp>
      <p:sp>
        <p:nvSpPr>
          <p:cNvPr id="3" name="Content Placeholder 2"/>
          <p:cNvSpPr>
            <a:spLocks noGrp="1"/>
          </p:cNvSpPr>
          <p:nvPr>
            <p:ph idx="1"/>
          </p:nvPr>
        </p:nvSpPr>
        <p:spPr bwMode="gray">
          <a:xfrm>
            <a:off x="624418" y="1627982"/>
            <a:ext cx="10943167" cy="4105275"/>
          </a:xfrm>
        </p:spPr>
        <p:txBody>
          <a:bodyPr>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3232003617"/>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extLst>
    <p:ext uri="{DCECCB84-F9BA-43D5-87BE-67443E8EF086}">
      <p15:sldGuideLst xmlns:p15="http://schemas.microsoft.com/office/powerpoint/2012/main">
        <p15:guide id="1" pos="295">
          <p15:clr>
            <a:srgbClr val="A4A3A4"/>
          </p15:clr>
        </p15:guide>
        <p15:guide id="2" pos="1927">
          <p15:clr>
            <a:srgbClr val="A4A3A4"/>
          </p15:clr>
        </p15:guide>
        <p15:guide id="3" pos="2064">
          <p15:clr>
            <a:srgbClr val="A4A3A4"/>
          </p15:clr>
        </p15:guide>
        <p15:guide id="4" pos="2835">
          <p15:clr>
            <a:srgbClr val="A4A3A4"/>
          </p15:clr>
        </p15:guide>
        <p15:guide id="5" pos="2971">
          <p15:clr>
            <a:srgbClr val="A4A3A4"/>
          </p15:clr>
        </p15:guide>
        <p15:guide id="6" pos="3696">
          <p15:clr>
            <a:srgbClr val="A4A3A4"/>
          </p15:clr>
        </p15:guide>
        <p15:guide id="7" pos="3833">
          <p15:clr>
            <a:srgbClr val="A4A3A4"/>
          </p15:clr>
        </p15:guide>
        <p15:guide id="8" pos="5465">
          <p15:clr>
            <a:srgbClr val="A4A3A4"/>
          </p15:clr>
        </p15:guide>
        <p15:guide id="9" orient="horz" pos="1026">
          <p15:clr>
            <a:srgbClr val="A4A3A4"/>
          </p15:clr>
        </p15:guide>
        <p15:guide id="10" orient="horz" pos="1797">
          <p15:clr>
            <a:srgbClr val="A4A3A4"/>
          </p15:clr>
        </p15:guide>
        <p15:guide id="11" orient="horz" pos="1933">
          <p15:clr>
            <a:srgbClr val="A4A3A4"/>
          </p15:clr>
        </p15:guide>
        <p15:guide id="12" orient="horz" pos="2704">
          <p15:clr>
            <a:srgbClr val="A4A3A4"/>
          </p15:clr>
        </p15:guide>
        <p15:guide id="13" orient="horz" pos="2840">
          <p15:clr>
            <a:srgbClr val="A4A3A4"/>
          </p15:clr>
        </p15:guide>
        <p15:guide id="14" orient="horz" pos="3612">
          <p15:clr>
            <a:srgbClr val="A4A3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Kapitel orange">
    <p:bg bwMode="gray">
      <p:bgPr>
        <a:solidFill>
          <a:schemeClr val="accent2"/>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1295468" y="1700786"/>
            <a:ext cx="9049004" cy="1296169"/>
          </a:xfrm>
        </p:spPr>
        <p:txBody>
          <a:bodyPr anchor="b">
            <a:noAutofit/>
          </a:bodyPr>
          <a:lstStyle>
            <a:lvl1pPr marL="504000" indent="-504000">
              <a:lnSpc>
                <a:spcPts val="3600"/>
              </a:lnSpc>
              <a:buFont typeface="+mj-lt"/>
              <a:buNone/>
              <a:defRPr sz="3300">
                <a:solidFill>
                  <a:schemeClr val="bg1"/>
                </a:solidFill>
              </a:defRPr>
            </a:lvl1pPr>
          </a:lstStyle>
          <a:p>
            <a:r>
              <a:rPr lang="de-DE" dirty="0"/>
              <a:t>1.	Kapitelname</a:t>
            </a:r>
          </a:p>
        </p:txBody>
      </p:sp>
      <p:sp>
        <p:nvSpPr>
          <p:cNvPr id="5" name="Text Placeholder 2"/>
          <p:cNvSpPr>
            <a:spLocks noGrp="1"/>
          </p:cNvSpPr>
          <p:nvPr>
            <p:ph type="body" idx="1" hasCustomPrompt="1"/>
          </p:nvPr>
        </p:nvSpPr>
        <p:spPr bwMode="gray">
          <a:xfrm>
            <a:off x="1295468" y="3212976"/>
            <a:ext cx="9049004" cy="2521074"/>
          </a:xfrm>
        </p:spPr>
        <p:txBody>
          <a:bodyPr lIns="504000" tIns="54000">
            <a:noAutofit/>
          </a:bodyPr>
          <a:lstStyle>
            <a:lvl1pPr marL="0" indent="0">
              <a:buNone/>
              <a:defRPr sz="2000">
                <a:solidFill>
                  <a:schemeClr val="bg1"/>
                </a:solidFill>
              </a:defRPr>
            </a:lvl1pPr>
            <a:lvl2pPr marL="0" indent="0">
              <a:buNone/>
              <a:defRPr sz="2000">
                <a:solidFill>
                  <a:schemeClr val="bg1"/>
                </a:solidFill>
              </a:defRPr>
            </a:lvl2pPr>
            <a:lvl3pPr marL="0" indent="0">
              <a:buNone/>
              <a:defRPr sz="2000">
                <a:solidFill>
                  <a:schemeClr val="bg1"/>
                </a:solidFill>
              </a:defRPr>
            </a:lvl3pPr>
            <a:lvl4pPr marL="0" indent="0">
              <a:buNone/>
              <a:defRPr sz="2000">
                <a:solidFill>
                  <a:schemeClr val="bg1"/>
                </a:solidFill>
              </a:defRPr>
            </a:lvl4pPr>
            <a:lvl5pPr marL="0" indent="0">
              <a:buNone/>
              <a:defRPr sz="2000">
                <a:solidFill>
                  <a:schemeClr val="bg1"/>
                </a:solidFill>
              </a:defRPr>
            </a:lvl5pPr>
            <a:lvl6pPr marL="0" indent="0">
              <a:buNone/>
              <a:defRPr sz="2000">
                <a:solidFill>
                  <a:schemeClr val="bg1"/>
                </a:solidFill>
              </a:defRPr>
            </a:lvl6pPr>
            <a:lvl7pPr marL="0" indent="0">
              <a:buNone/>
              <a:defRPr sz="2000">
                <a:solidFill>
                  <a:schemeClr val="bg1"/>
                </a:solidFill>
              </a:defRPr>
            </a:lvl7pPr>
            <a:lvl8pPr marL="0" indent="0">
              <a:buNone/>
              <a:defRPr sz="2000">
                <a:solidFill>
                  <a:schemeClr val="bg1"/>
                </a:solidFill>
              </a:defRPr>
            </a:lvl8pPr>
            <a:lvl9pPr marL="0" indent="0">
              <a:buNone/>
              <a:defRPr sz="2000">
                <a:solidFill>
                  <a:schemeClr val="bg1"/>
                </a:solidFill>
              </a:defRPr>
            </a:lvl9pPr>
          </a:lstStyle>
          <a:p>
            <a:pPr lvl="0"/>
            <a:r>
              <a:rPr lang="de-DE" dirty="0"/>
              <a:t>Subline</a:t>
            </a:r>
            <a:br>
              <a:rPr lang="de-DE" dirty="0"/>
            </a:br>
            <a:r>
              <a:rPr lang="de-DE" dirty="0"/>
              <a:t>Unterposition 2</a:t>
            </a:r>
            <a:br>
              <a:rPr lang="de-DE" dirty="0"/>
            </a:br>
            <a:r>
              <a:rPr lang="de-DE" dirty="0"/>
              <a:t>Unterposition 3</a:t>
            </a:r>
            <a:br>
              <a:rPr lang="de-DE" dirty="0"/>
            </a:br>
            <a:r>
              <a:rPr lang="de-DE" dirty="0"/>
              <a:t>etc.</a:t>
            </a:r>
          </a:p>
        </p:txBody>
      </p:sp>
    </p:spTree>
    <p:extLst>
      <p:ext uri="{BB962C8B-B14F-4D97-AF65-F5344CB8AC3E}">
        <p14:creationId xmlns:p14="http://schemas.microsoft.com/office/powerpoint/2010/main" val="3966958340"/>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Kapitel rot">
    <p:bg bwMode="gray">
      <p:bgPr>
        <a:solidFill>
          <a:schemeClr val="accent3"/>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1295468" y="1700786"/>
            <a:ext cx="9049004" cy="1296169"/>
          </a:xfrm>
        </p:spPr>
        <p:txBody>
          <a:bodyPr anchor="b">
            <a:noAutofit/>
          </a:bodyPr>
          <a:lstStyle>
            <a:lvl1pPr marL="504000" indent="-504000">
              <a:lnSpc>
                <a:spcPts val="3600"/>
              </a:lnSpc>
              <a:buFont typeface="+mj-lt"/>
              <a:buNone/>
              <a:defRPr sz="3300">
                <a:solidFill>
                  <a:schemeClr val="bg1"/>
                </a:solidFill>
              </a:defRPr>
            </a:lvl1pPr>
          </a:lstStyle>
          <a:p>
            <a:r>
              <a:rPr lang="de-DE" dirty="0"/>
              <a:t>1.	Kapitelname</a:t>
            </a:r>
          </a:p>
        </p:txBody>
      </p:sp>
      <p:sp>
        <p:nvSpPr>
          <p:cNvPr id="5" name="Text Placeholder 2"/>
          <p:cNvSpPr>
            <a:spLocks noGrp="1"/>
          </p:cNvSpPr>
          <p:nvPr>
            <p:ph type="body" idx="1" hasCustomPrompt="1"/>
          </p:nvPr>
        </p:nvSpPr>
        <p:spPr bwMode="gray">
          <a:xfrm>
            <a:off x="1295468" y="3212976"/>
            <a:ext cx="9049004" cy="2521074"/>
          </a:xfrm>
        </p:spPr>
        <p:txBody>
          <a:bodyPr lIns="504000" tIns="54000">
            <a:noAutofit/>
          </a:bodyPr>
          <a:lstStyle>
            <a:lvl1pPr marL="0" indent="0">
              <a:buNone/>
              <a:defRPr sz="2000">
                <a:solidFill>
                  <a:schemeClr val="bg1"/>
                </a:solidFill>
              </a:defRPr>
            </a:lvl1pPr>
            <a:lvl2pPr marL="0" indent="0">
              <a:buNone/>
              <a:defRPr sz="2000">
                <a:solidFill>
                  <a:schemeClr val="bg1"/>
                </a:solidFill>
              </a:defRPr>
            </a:lvl2pPr>
            <a:lvl3pPr marL="0" indent="0">
              <a:buNone/>
              <a:defRPr sz="2000">
                <a:solidFill>
                  <a:schemeClr val="bg1"/>
                </a:solidFill>
              </a:defRPr>
            </a:lvl3pPr>
            <a:lvl4pPr marL="0" indent="0">
              <a:buNone/>
              <a:defRPr sz="2000">
                <a:solidFill>
                  <a:schemeClr val="bg1"/>
                </a:solidFill>
              </a:defRPr>
            </a:lvl4pPr>
            <a:lvl5pPr marL="0" indent="0">
              <a:buNone/>
              <a:defRPr sz="2000">
                <a:solidFill>
                  <a:schemeClr val="bg1"/>
                </a:solidFill>
              </a:defRPr>
            </a:lvl5pPr>
            <a:lvl6pPr marL="0" indent="0">
              <a:buNone/>
              <a:defRPr sz="2000">
                <a:solidFill>
                  <a:schemeClr val="bg1"/>
                </a:solidFill>
              </a:defRPr>
            </a:lvl6pPr>
            <a:lvl7pPr marL="0" indent="0">
              <a:buNone/>
              <a:defRPr sz="2000">
                <a:solidFill>
                  <a:schemeClr val="bg1"/>
                </a:solidFill>
              </a:defRPr>
            </a:lvl7pPr>
            <a:lvl8pPr marL="0" indent="0">
              <a:buNone/>
              <a:defRPr sz="2000">
                <a:solidFill>
                  <a:schemeClr val="bg1"/>
                </a:solidFill>
              </a:defRPr>
            </a:lvl8pPr>
            <a:lvl9pPr marL="0" indent="0">
              <a:buNone/>
              <a:defRPr sz="2000">
                <a:solidFill>
                  <a:schemeClr val="bg1"/>
                </a:solidFill>
              </a:defRPr>
            </a:lvl9pPr>
          </a:lstStyle>
          <a:p>
            <a:pPr lvl="0"/>
            <a:r>
              <a:rPr lang="de-DE" dirty="0"/>
              <a:t>Subline</a:t>
            </a:r>
            <a:br>
              <a:rPr lang="de-DE" dirty="0"/>
            </a:br>
            <a:r>
              <a:rPr lang="de-DE" dirty="0"/>
              <a:t>Unterposition 2</a:t>
            </a:r>
            <a:br>
              <a:rPr lang="de-DE" dirty="0"/>
            </a:br>
            <a:r>
              <a:rPr lang="de-DE" dirty="0"/>
              <a:t>Unterposition 3</a:t>
            </a:r>
            <a:br>
              <a:rPr lang="de-DE" dirty="0"/>
            </a:br>
            <a:r>
              <a:rPr lang="de-DE" dirty="0"/>
              <a:t>etc.</a:t>
            </a:r>
          </a:p>
        </p:txBody>
      </p:sp>
    </p:spTree>
    <p:extLst>
      <p:ext uri="{BB962C8B-B14F-4D97-AF65-F5344CB8AC3E}">
        <p14:creationId xmlns:p14="http://schemas.microsoft.com/office/powerpoint/2010/main" val="3817117154"/>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Kapitel lila">
    <p:bg bwMode="gray">
      <p:bgPr>
        <a:solidFill>
          <a:schemeClr val="accent6"/>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1295468" y="1700786"/>
            <a:ext cx="9049004" cy="1296169"/>
          </a:xfrm>
        </p:spPr>
        <p:txBody>
          <a:bodyPr anchor="b">
            <a:noAutofit/>
          </a:bodyPr>
          <a:lstStyle>
            <a:lvl1pPr marL="504000" indent="-504000">
              <a:lnSpc>
                <a:spcPts val="3600"/>
              </a:lnSpc>
              <a:buFont typeface="+mj-lt"/>
              <a:buNone/>
              <a:defRPr sz="3300">
                <a:solidFill>
                  <a:schemeClr val="bg1"/>
                </a:solidFill>
              </a:defRPr>
            </a:lvl1pPr>
          </a:lstStyle>
          <a:p>
            <a:r>
              <a:rPr lang="de-DE" dirty="0"/>
              <a:t>1.	Kapitelname</a:t>
            </a:r>
          </a:p>
        </p:txBody>
      </p:sp>
      <p:sp>
        <p:nvSpPr>
          <p:cNvPr id="5" name="Text Placeholder 2"/>
          <p:cNvSpPr>
            <a:spLocks noGrp="1"/>
          </p:cNvSpPr>
          <p:nvPr>
            <p:ph type="body" idx="1" hasCustomPrompt="1"/>
          </p:nvPr>
        </p:nvSpPr>
        <p:spPr bwMode="gray">
          <a:xfrm>
            <a:off x="1295468" y="3212976"/>
            <a:ext cx="9049004" cy="2521074"/>
          </a:xfrm>
        </p:spPr>
        <p:txBody>
          <a:bodyPr lIns="504000" tIns="54000">
            <a:noAutofit/>
          </a:bodyPr>
          <a:lstStyle>
            <a:lvl1pPr marL="0" indent="0">
              <a:buNone/>
              <a:defRPr sz="2000">
                <a:solidFill>
                  <a:schemeClr val="bg1"/>
                </a:solidFill>
              </a:defRPr>
            </a:lvl1pPr>
            <a:lvl2pPr marL="0" indent="0">
              <a:buNone/>
              <a:defRPr sz="2000">
                <a:solidFill>
                  <a:schemeClr val="bg1"/>
                </a:solidFill>
              </a:defRPr>
            </a:lvl2pPr>
            <a:lvl3pPr marL="0" indent="0">
              <a:buNone/>
              <a:defRPr sz="2000">
                <a:solidFill>
                  <a:schemeClr val="bg1"/>
                </a:solidFill>
              </a:defRPr>
            </a:lvl3pPr>
            <a:lvl4pPr marL="0" indent="0">
              <a:buNone/>
              <a:defRPr sz="2000">
                <a:solidFill>
                  <a:schemeClr val="bg1"/>
                </a:solidFill>
              </a:defRPr>
            </a:lvl4pPr>
            <a:lvl5pPr marL="0" indent="0">
              <a:buNone/>
              <a:defRPr sz="2000">
                <a:solidFill>
                  <a:schemeClr val="bg1"/>
                </a:solidFill>
              </a:defRPr>
            </a:lvl5pPr>
            <a:lvl6pPr marL="0" indent="0">
              <a:buNone/>
              <a:defRPr sz="2000">
                <a:solidFill>
                  <a:schemeClr val="bg1"/>
                </a:solidFill>
              </a:defRPr>
            </a:lvl6pPr>
            <a:lvl7pPr marL="0" indent="0">
              <a:buNone/>
              <a:defRPr sz="2000">
                <a:solidFill>
                  <a:schemeClr val="bg1"/>
                </a:solidFill>
              </a:defRPr>
            </a:lvl7pPr>
            <a:lvl8pPr marL="0" indent="0">
              <a:buNone/>
              <a:defRPr sz="2000">
                <a:solidFill>
                  <a:schemeClr val="bg1"/>
                </a:solidFill>
              </a:defRPr>
            </a:lvl8pPr>
            <a:lvl9pPr marL="0" indent="0">
              <a:buNone/>
              <a:defRPr sz="2000">
                <a:solidFill>
                  <a:schemeClr val="bg1"/>
                </a:solidFill>
              </a:defRPr>
            </a:lvl9pPr>
          </a:lstStyle>
          <a:p>
            <a:pPr lvl="0"/>
            <a:r>
              <a:rPr lang="de-DE" dirty="0"/>
              <a:t>Subline</a:t>
            </a:r>
            <a:br>
              <a:rPr lang="de-DE" dirty="0"/>
            </a:br>
            <a:r>
              <a:rPr lang="de-DE" dirty="0"/>
              <a:t>Unterposition 2</a:t>
            </a:r>
            <a:br>
              <a:rPr lang="de-DE" dirty="0"/>
            </a:br>
            <a:r>
              <a:rPr lang="de-DE" dirty="0"/>
              <a:t>Unterposition 3</a:t>
            </a:r>
            <a:br>
              <a:rPr lang="de-DE" dirty="0"/>
            </a:br>
            <a:r>
              <a:rPr lang="de-DE" dirty="0"/>
              <a:t>etc.</a:t>
            </a:r>
          </a:p>
        </p:txBody>
      </p:sp>
    </p:spTree>
    <p:extLst>
      <p:ext uri="{BB962C8B-B14F-4D97-AF65-F5344CB8AC3E}">
        <p14:creationId xmlns:p14="http://schemas.microsoft.com/office/powerpoint/2010/main" val="1665188622"/>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Kapitel hellblau">
    <p:bg bwMode="gray">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295468" y="1700786"/>
            <a:ext cx="9049004" cy="1296169"/>
          </a:xfrm>
        </p:spPr>
        <p:txBody>
          <a:bodyPr anchor="b">
            <a:noAutofit/>
          </a:bodyPr>
          <a:lstStyle>
            <a:lvl1pPr marL="504000" indent="-504000">
              <a:lnSpc>
                <a:spcPts val="3600"/>
              </a:lnSpc>
              <a:buFont typeface="+mj-lt"/>
              <a:buNone/>
              <a:defRPr sz="3300">
                <a:solidFill>
                  <a:schemeClr val="bg1"/>
                </a:solidFill>
              </a:defRPr>
            </a:lvl1pPr>
          </a:lstStyle>
          <a:p>
            <a:r>
              <a:rPr lang="de-DE" dirty="0"/>
              <a:t>1.	Kapitelname</a:t>
            </a:r>
          </a:p>
        </p:txBody>
      </p:sp>
      <p:sp>
        <p:nvSpPr>
          <p:cNvPr id="3" name="Text Placeholder 2"/>
          <p:cNvSpPr>
            <a:spLocks noGrp="1"/>
          </p:cNvSpPr>
          <p:nvPr>
            <p:ph type="body" idx="1" hasCustomPrompt="1"/>
          </p:nvPr>
        </p:nvSpPr>
        <p:spPr bwMode="gray">
          <a:xfrm>
            <a:off x="1295468" y="3212976"/>
            <a:ext cx="9049004" cy="2521074"/>
          </a:xfrm>
        </p:spPr>
        <p:txBody>
          <a:bodyPr lIns="504000" tIns="54000">
            <a:noAutofit/>
          </a:bodyPr>
          <a:lstStyle>
            <a:lvl1pPr marL="0" indent="0">
              <a:buNone/>
              <a:defRPr sz="2000">
                <a:solidFill>
                  <a:schemeClr val="bg1"/>
                </a:solidFill>
              </a:defRPr>
            </a:lvl1pPr>
            <a:lvl2pPr marL="0" indent="0">
              <a:buNone/>
              <a:defRPr sz="2000">
                <a:solidFill>
                  <a:schemeClr val="bg1"/>
                </a:solidFill>
              </a:defRPr>
            </a:lvl2pPr>
            <a:lvl3pPr marL="0" indent="0">
              <a:buNone/>
              <a:defRPr sz="2000">
                <a:solidFill>
                  <a:schemeClr val="bg1"/>
                </a:solidFill>
              </a:defRPr>
            </a:lvl3pPr>
            <a:lvl4pPr marL="0" indent="0">
              <a:buNone/>
              <a:defRPr sz="2000">
                <a:solidFill>
                  <a:schemeClr val="bg1"/>
                </a:solidFill>
              </a:defRPr>
            </a:lvl4pPr>
            <a:lvl5pPr marL="0" indent="0">
              <a:buNone/>
              <a:defRPr sz="2000">
                <a:solidFill>
                  <a:schemeClr val="bg1"/>
                </a:solidFill>
              </a:defRPr>
            </a:lvl5pPr>
            <a:lvl6pPr marL="0" indent="0">
              <a:buNone/>
              <a:defRPr sz="2000">
                <a:solidFill>
                  <a:schemeClr val="bg1"/>
                </a:solidFill>
              </a:defRPr>
            </a:lvl6pPr>
            <a:lvl7pPr marL="0" indent="0">
              <a:buNone/>
              <a:defRPr sz="2000">
                <a:solidFill>
                  <a:schemeClr val="bg1"/>
                </a:solidFill>
              </a:defRPr>
            </a:lvl7pPr>
            <a:lvl8pPr marL="0" indent="0">
              <a:buNone/>
              <a:defRPr sz="2000">
                <a:solidFill>
                  <a:schemeClr val="bg1"/>
                </a:solidFill>
              </a:defRPr>
            </a:lvl8pPr>
            <a:lvl9pPr marL="0" indent="0">
              <a:buNone/>
              <a:defRPr sz="2000">
                <a:solidFill>
                  <a:schemeClr val="bg1"/>
                </a:solidFill>
              </a:defRPr>
            </a:lvl9pPr>
          </a:lstStyle>
          <a:p>
            <a:pPr lvl="0"/>
            <a:r>
              <a:rPr lang="de-DE" dirty="0"/>
              <a:t>Subline</a:t>
            </a:r>
            <a:br>
              <a:rPr lang="de-DE" dirty="0"/>
            </a:br>
            <a:r>
              <a:rPr lang="de-DE" dirty="0"/>
              <a:t>Unterposition 2</a:t>
            </a:r>
            <a:br>
              <a:rPr lang="de-DE" dirty="0"/>
            </a:br>
            <a:r>
              <a:rPr lang="de-DE" dirty="0"/>
              <a:t>Unterposition 3</a:t>
            </a:r>
            <a:br>
              <a:rPr lang="de-DE" dirty="0"/>
            </a:br>
            <a:r>
              <a:rPr lang="de-DE" dirty="0"/>
              <a:t>etc.</a:t>
            </a:r>
          </a:p>
        </p:txBody>
      </p:sp>
    </p:spTree>
    <p:extLst>
      <p:ext uri="{BB962C8B-B14F-4D97-AF65-F5344CB8AC3E}">
        <p14:creationId xmlns:p14="http://schemas.microsoft.com/office/powerpoint/2010/main" val="3168114064"/>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Kapitel grün">
    <p:bg bwMode="gray">
      <p:bgPr>
        <a:solidFill>
          <a:schemeClr val="bg2"/>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1295468" y="1700786"/>
            <a:ext cx="9049004" cy="1296169"/>
          </a:xfrm>
        </p:spPr>
        <p:txBody>
          <a:bodyPr anchor="b">
            <a:noAutofit/>
          </a:bodyPr>
          <a:lstStyle>
            <a:lvl1pPr marL="504000" indent="-504000">
              <a:lnSpc>
                <a:spcPts val="3600"/>
              </a:lnSpc>
              <a:buFont typeface="+mj-lt"/>
              <a:buNone/>
              <a:defRPr sz="3300">
                <a:solidFill>
                  <a:schemeClr val="bg1"/>
                </a:solidFill>
              </a:defRPr>
            </a:lvl1pPr>
          </a:lstStyle>
          <a:p>
            <a:r>
              <a:rPr lang="de-DE" dirty="0"/>
              <a:t>1.	Kapitelname</a:t>
            </a:r>
          </a:p>
        </p:txBody>
      </p:sp>
      <p:sp>
        <p:nvSpPr>
          <p:cNvPr id="5" name="Text Placeholder 2"/>
          <p:cNvSpPr>
            <a:spLocks noGrp="1"/>
          </p:cNvSpPr>
          <p:nvPr>
            <p:ph type="body" idx="1" hasCustomPrompt="1"/>
          </p:nvPr>
        </p:nvSpPr>
        <p:spPr bwMode="gray">
          <a:xfrm>
            <a:off x="1295468" y="3212976"/>
            <a:ext cx="9049004" cy="2521074"/>
          </a:xfrm>
        </p:spPr>
        <p:txBody>
          <a:bodyPr lIns="504000" tIns="54000">
            <a:noAutofit/>
          </a:bodyPr>
          <a:lstStyle>
            <a:lvl1pPr marL="0" indent="0">
              <a:buNone/>
              <a:defRPr sz="2000">
                <a:solidFill>
                  <a:schemeClr val="bg1"/>
                </a:solidFill>
              </a:defRPr>
            </a:lvl1pPr>
            <a:lvl2pPr marL="0" indent="0">
              <a:buNone/>
              <a:defRPr sz="2000">
                <a:solidFill>
                  <a:schemeClr val="bg1"/>
                </a:solidFill>
              </a:defRPr>
            </a:lvl2pPr>
            <a:lvl3pPr marL="0" indent="0">
              <a:buNone/>
              <a:defRPr sz="2000">
                <a:solidFill>
                  <a:schemeClr val="bg1"/>
                </a:solidFill>
              </a:defRPr>
            </a:lvl3pPr>
            <a:lvl4pPr marL="0" indent="0">
              <a:buNone/>
              <a:defRPr sz="2000">
                <a:solidFill>
                  <a:schemeClr val="bg1"/>
                </a:solidFill>
              </a:defRPr>
            </a:lvl4pPr>
            <a:lvl5pPr marL="0" indent="0">
              <a:buNone/>
              <a:defRPr sz="2000">
                <a:solidFill>
                  <a:schemeClr val="bg1"/>
                </a:solidFill>
              </a:defRPr>
            </a:lvl5pPr>
            <a:lvl6pPr marL="0" indent="0">
              <a:buNone/>
              <a:defRPr sz="2000">
                <a:solidFill>
                  <a:schemeClr val="bg1"/>
                </a:solidFill>
              </a:defRPr>
            </a:lvl6pPr>
            <a:lvl7pPr marL="0" indent="0">
              <a:buNone/>
              <a:defRPr sz="2000">
                <a:solidFill>
                  <a:schemeClr val="bg1"/>
                </a:solidFill>
              </a:defRPr>
            </a:lvl7pPr>
            <a:lvl8pPr marL="0" indent="0">
              <a:buNone/>
              <a:defRPr sz="2000">
                <a:solidFill>
                  <a:schemeClr val="bg1"/>
                </a:solidFill>
              </a:defRPr>
            </a:lvl8pPr>
            <a:lvl9pPr marL="0" indent="0">
              <a:buNone/>
              <a:defRPr sz="2000">
                <a:solidFill>
                  <a:schemeClr val="bg1"/>
                </a:solidFill>
              </a:defRPr>
            </a:lvl9pPr>
          </a:lstStyle>
          <a:p>
            <a:pPr lvl="0"/>
            <a:r>
              <a:rPr lang="de-DE" dirty="0"/>
              <a:t>Subline</a:t>
            </a:r>
            <a:br>
              <a:rPr lang="de-DE" dirty="0"/>
            </a:br>
            <a:r>
              <a:rPr lang="de-DE" dirty="0"/>
              <a:t>Unterposition 2</a:t>
            </a:r>
            <a:br>
              <a:rPr lang="de-DE" dirty="0"/>
            </a:br>
            <a:r>
              <a:rPr lang="de-DE" dirty="0"/>
              <a:t>Unterposition 3</a:t>
            </a:r>
            <a:br>
              <a:rPr lang="de-DE" dirty="0"/>
            </a:br>
            <a:r>
              <a:rPr lang="de-DE" dirty="0"/>
              <a:t>etc.</a:t>
            </a:r>
          </a:p>
        </p:txBody>
      </p:sp>
    </p:spTree>
    <p:extLst>
      <p:ext uri="{BB962C8B-B14F-4D97-AF65-F5344CB8AC3E}">
        <p14:creationId xmlns:p14="http://schemas.microsoft.com/office/powerpoint/2010/main" val="1094908349"/>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Kapitel dunkelblau">
    <p:bg bwMode="gray">
      <p:bgPr>
        <a:solidFill>
          <a:schemeClr val="accent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1295468" y="1700786"/>
            <a:ext cx="9049004" cy="1296169"/>
          </a:xfrm>
        </p:spPr>
        <p:txBody>
          <a:bodyPr anchor="b">
            <a:noAutofit/>
          </a:bodyPr>
          <a:lstStyle>
            <a:lvl1pPr marL="504000" indent="-504000">
              <a:lnSpc>
                <a:spcPts val="3600"/>
              </a:lnSpc>
              <a:buFont typeface="+mj-lt"/>
              <a:buNone/>
              <a:defRPr sz="3300">
                <a:solidFill>
                  <a:schemeClr val="bg1"/>
                </a:solidFill>
              </a:defRPr>
            </a:lvl1pPr>
          </a:lstStyle>
          <a:p>
            <a:r>
              <a:rPr lang="de-DE" dirty="0"/>
              <a:t>1.	Kapitelname</a:t>
            </a:r>
          </a:p>
        </p:txBody>
      </p:sp>
      <p:sp>
        <p:nvSpPr>
          <p:cNvPr id="5" name="Text Placeholder 2"/>
          <p:cNvSpPr>
            <a:spLocks noGrp="1"/>
          </p:cNvSpPr>
          <p:nvPr>
            <p:ph type="body" idx="1" hasCustomPrompt="1"/>
          </p:nvPr>
        </p:nvSpPr>
        <p:spPr bwMode="gray">
          <a:xfrm>
            <a:off x="1295468" y="3212976"/>
            <a:ext cx="9049004" cy="2521074"/>
          </a:xfrm>
        </p:spPr>
        <p:txBody>
          <a:bodyPr lIns="504000" tIns="54000">
            <a:noAutofit/>
          </a:bodyPr>
          <a:lstStyle>
            <a:lvl1pPr marL="0" indent="0">
              <a:buNone/>
              <a:defRPr sz="2000">
                <a:solidFill>
                  <a:schemeClr val="bg1"/>
                </a:solidFill>
              </a:defRPr>
            </a:lvl1pPr>
            <a:lvl2pPr marL="0" indent="0">
              <a:buNone/>
              <a:defRPr sz="2000">
                <a:solidFill>
                  <a:schemeClr val="bg1"/>
                </a:solidFill>
              </a:defRPr>
            </a:lvl2pPr>
            <a:lvl3pPr marL="0" indent="0">
              <a:buNone/>
              <a:defRPr sz="2000">
                <a:solidFill>
                  <a:schemeClr val="bg1"/>
                </a:solidFill>
              </a:defRPr>
            </a:lvl3pPr>
            <a:lvl4pPr marL="0" indent="0">
              <a:buNone/>
              <a:defRPr sz="2000">
                <a:solidFill>
                  <a:schemeClr val="bg1"/>
                </a:solidFill>
              </a:defRPr>
            </a:lvl4pPr>
            <a:lvl5pPr marL="0" indent="0">
              <a:buNone/>
              <a:defRPr sz="2000">
                <a:solidFill>
                  <a:schemeClr val="bg1"/>
                </a:solidFill>
              </a:defRPr>
            </a:lvl5pPr>
            <a:lvl6pPr marL="0" indent="0">
              <a:buNone/>
              <a:defRPr sz="2000">
                <a:solidFill>
                  <a:schemeClr val="bg1"/>
                </a:solidFill>
              </a:defRPr>
            </a:lvl6pPr>
            <a:lvl7pPr marL="0" indent="0">
              <a:buNone/>
              <a:defRPr sz="2000">
                <a:solidFill>
                  <a:schemeClr val="bg1"/>
                </a:solidFill>
              </a:defRPr>
            </a:lvl7pPr>
            <a:lvl8pPr marL="0" indent="0">
              <a:buNone/>
              <a:defRPr sz="2000">
                <a:solidFill>
                  <a:schemeClr val="bg1"/>
                </a:solidFill>
              </a:defRPr>
            </a:lvl8pPr>
            <a:lvl9pPr marL="0" indent="0">
              <a:buNone/>
              <a:defRPr sz="2000">
                <a:solidFill>
                  <a:schemeClr val="bg1"/>
                </a:solidFill>
              </a:defRPr>
            </a:lvl9pPr>
          </a:lstStyle>
          <a:p>
            <a:pPr lvl="0"/>
            <a:r>
              <a:rPr lang="de-DE" dirty="0"/>
              <a:t>Subline</a:t>
            </a:r>
            <a:br>
              <a:rPr lang="de-DE" dirty="0"/>
            </a:br>
            <a:r>
              <a:rPr lang="de-DE" dirty="0"/>
              <a:t>Unterposition 2</a:t>
            </a:r>
            <a:br>
              <a:rPr lang="de-DE" dirty="0"/>
            </a:br>
            <a:r>
              <a:rPr lang="de-DE" dirty="0"/>
              <a:t>Unterposition 3</a:t>
            </a:r>
            <a:br>
              <a:rPr lang="de-DE" dirty="0"/>
            </a:br>
            <a:r>
              <a:rPr lang="de-DE" dirty="0"/>
              <a:t>etc.</a:t>
            </a:r>
          </a:p>
        </p:txBody>
      </p:sp>
    </p:spTree>
    <p:extLst>
      <p:ext uri="{BB962C8B-B14F-4D97-AF65-F5344CB8AC3E}">
        <p14:creationId xmlns:p14="http://schemas.microsoft.com/office/powerpoint/2010/main" val="1843118744"/>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Kapitel grau">
    <p:bg bwMode="gray">
      <p:bgPr>
        <a:solidFill>
          <a:srgbClr val="6B758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1295468" y="1700786"/>
            <a:ext cx="9049004" cy="1296169"/>
          </a:xfrm>
        </p:spPr>
        <p:txBody>
          <a:bodyPr anchor="b">
            <a:noAutofit/>
          </a:bodyPr>
          <a:lstStyle>
            <a:lvl1pPr marL="504000" indent="-504000">
              <a:lnSpc>
                <a:spcPts val="3600"/>
              </a:lnSpc>
              <a:buFont typeface="+mj-lt"/>
              <a:buNone/>
              <a:defRPr sz="3300">
                <a:solidFill>
                  <a:schemeClr val="bg1"/>
                </a:solidFill>
              </a:defRPr>
            </a:lvl1pPr>
          </a:lstStyle>
          <a:p>
            <a:r>
              <a:rPr lang="de-DE" dirty="0"/>
              <a:t>1.	Kapitelname</a:t>
            </a:r>
          </a:p>
        </p:txBody>
      </p:sp>
      <p:sp>
        <p:nvSpPr>
          <p:cNvPr id="5" name="Text Placeholder 2"/>
          <p:cNvSpPr>
            <a:spLocks noGrp="1"/>
          </p:cNvSpPr>
          <p:nvPr>
            <p:ph type="body" idx="1" hasCustomPrompt="1"/>
          </p:nvPr>
        </p:nvSpPr>
        <p:spPr bwMode="gray">
          <a:xfrm>
            <a:off x="1295468" y="3212976"/>
            <a:ext cx="9049004" cy="2521074"/>
          </a:xfrm>
        </p:spPr>
        <p:txBody>
          <a:bodyPr lIns="504000" tIns="54000">
            <a:noAutofit/>
          </a:bodyPr>
          <a:lstStyle>
            <a:lvl1pPr marL="0" indent="0">
              <a:buNone/>
              <a:defRPr sz="2000">
                <a:solidFill>
                  <a:schemeClr val="bg1"/>
                </a:solidFill>
              </a:defRPr>
            </a:lvl1pPr>
            <a:lvl2pPr marL="0" indent="0">
              <a:buNone/>
              <a:defRPr sz="2000">
                <a:solidFill>
                  <a:schemeClr val="bg1"/>
                </a:solidFill>
              </a:defRPr>
            </a:lvl2pPr>
            <a:lvl3pPr marL="0" indent="0">
              <a:buNone/>
              <a:defRPr sz="2000">
                <a:solidFill>
                  <a:schemeClr val="bg1"/>
                </a:solidFill>
              </a:defRPr>
            </a:lvl3pPr>
            <a:lvl4pPr marL="0" indent="0">
              <a:buNone/>
              <a:defRPr sz="2000">
                <a:solidFill>
                  <a:schemeClr val="bg1"/>
                </a:solidFill>
              </a:defRPr>
            </a:lvl4pPr>
            <a:lvl5pPr marL="0" indent="0">
              <a:buNone/>
              <a:defRPr sz="2000">
                <a:solidFill>
                  <a:schemeClr val="bg1"/>
                </a:solidFill>
              </a:defRPr>
            </a:lvl5pPr>
            <a:lvl6pPr marL="0" indent="0">
              <a:buNone/>
              <a:defRPr sz="2000">
                <a:solidFill>
                  <a:schemeClr val="bg1"/>
                </a:solidFill>
              </a:defRPr>
            </a:lvl6pPr>
            <a:lvl7pPr marL="0" indent="0">
              <a:buNone/>
              <a:defRPr sz="2000">
                <a:solidFill>
                  <a:schemeClr val="bg1"/>
                </a:solidFill>
              </a:defRPr>
            </a:lvl7pPr>
            <a:lvl8pPr marL="0" indent="0">
              <a:buNone/>
              <a:defRPr sz="2000">
                <a:solidFill>
                  <a:schemeClr val="bg1"/>
                </a:solidFill>
              </a:defRPr>
            </a:lvl8pPr>
            <a:lvl9pPr marL="0" indent="0">
              <a:buNone/>
              <a:defRPr sz="2000">
                <a:solidFill>
                  <a:schemeClr val="bg1"/>
                </a:solidFill>
              </a:defRPr>
            </a:lvl9pPr>
          </a:lstStyle>
          <a:p>
            <a:pPr lvl="0"/>
            <a:r>
              <a:rPr lang="de-DE" dirty="0"/>
              <a:t>Subline</a:t>
            </a:r>
            <a:br>
              <a:rPr lang="de-DE" dirty="0"/>
            </a:br>
            <a:r>
              <a:rPr lang="de-DE" dirty="0"/>
              <a:t>Unterposition 2</a:t>
            </a:r>
            <a:br>
              <a:rPr lang="de-DE" dirty="0"/>
            </a:br>
            <a:r>
              <a:rPr lang="de-DE" dirty="0"/>
              <a:t>Unterposition 3</a:t>
            </a:r>
            <a:br>
              <a:rPr lang="de-DE" dirty="0"/>
            </a:br>
            <a:r>
              <a:rPr lang="de-DE" dirty="0"/>
              <a:t>etc.</a:t>
            </a:r>
          </a:p>
        </p:txBody>
      </p:sp>
    </p:spTree>
    <p:extLst>
      <p:ext uri="{BB962C8B-B14F-4D97-AF65-F5344CB8AC3E}">
        <p14:creationId xmlns:p14="http://schemas.microsoft.com/office/powerpoint/2010/main" val="2472441100"/>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24419" y="404667"/>
            <a:ext cx="9612388" cy="432045"/>
          </a:xfrm>
          <a:prstGeom prst="rect">
            <a:avLst/>
          </a:prstGeom>
        </p:spPr>
        <p:txBody>
          <a:bodyPr vert="horz" lIns="0" tIns="0" rIns="0" bIns="0" rtlCol="0" anchor="t">
            <a:noAutofit/>
          </a:bodyPr>
          <a:lstStyle/>
          <a:p>
            <a:r>
              <a:rPr lang="de-DE" dirty="0"/>
              <a:t>Titel</a:t>
            </a:r>
          </a:p>
        </p:txBody>
      </p:sp>
      <p:sp>
        <p:nvSpPr>
          <p:cNvPr id="3" name="Text Placeholder 2"/>
          <p:cNvSpPr>
            <a:spLocks noGrp="1"/>
          </p:cNvSpPr>
          <p:nvPr>
            <p:ph type="body" idx="1"/>
          </p:nvPr>
        </p:nvSpPr>
        <p:spPr bwMode="gray">
          <a:xfrm>
            <a:off x="624419" y="1628800"/>
            <a:ext cx="10943167" cy="4105275"/>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Slide Number Placeholder 5"/>
          <p:cNvSpPr txBox="1">
            <a:spLocks/>
          </p:cNvSpPr>
          <p:nvPr/>
        </p:nvSpPr>
        <p:spPr bwMode="gray">
          <a:xfrm>
            <a:off x="11208568" y="6384970"/>
            <a:ext cx="468238" cy="216000"/>
          </a:xfrm>
          <a:prstGeom prst="rect">
            <a:avLst/>
          </a:prstGeom>
        </p:spPr>
        <p:txBody>
          <a:bodyPr vert="horz" lIns="0" tIns="0" rIns="0" bIns="0" rtlCol="0" anchor="b">
            <a:noAutofit/>
          </a:bodyP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DE" sz="700" b="0" dirty="0">
                <a:solidFill>
                  <a:srgbClr val="6B7581"/>
                </a:solidFill>
                <a:latin typeface="Calibri" panose="020F0502020204030204" pitchFamily="34" charset="0"/>
                <a:cs typeface="Calibri" panose="020F0502020204030204" pitchFamily="34" charset="0"/>
              </a:rPr>
              <a:t>|  </a:t>
            </a:r>
            <a:r>
              <a:rPr lang="de-DE" sz="700" b="0" dirty="0">
                <a:solidFill>
                  <a:schemeClr val="tx1">
                    <a:lumMod val="50000"/>
                    <a:lumOff val="50000"/>
                  </a:schemeClr>
                </a:solidFill>
                <a:latin typeface="Calibri" panose="020F0502020204030204" pitchFamily="34" charset="0"/>
                <a:cs typeface="Calibri" panose="020F0502020204030204" pitchFamily="34" charset="0"/>
              </a:rPr>
              <a:t>Seite </a:t>
            </a:r>
            <a:fld id="{8E208C51-9E40-4611-A4F5-2ED160E9C08A}" type="slidenum">
              <a:rPr lang="de-DE" sz="700" b="0" smtClean="0">
                <a:solidFill>
                  <a:schemeClr val="tx1">
                    <a:lumMod val="50000"/>
                    <a:lumOff val="50000"/>
                  </a:schemeClr>
                </a:solidFill>
                <a:latin typeface="Calibri" panose="020F0502020204030204" pitchFamily="34" charset="0"/>
                <a:cs typeface="Calibri" panose="020F0502020204030204" pitchFamily="34" charset="0"/>
              </a:rPr>
              <a:pPr algn="l"/>
              <a:t>‹Nr.›</a:t>
            </a:fld>
            <a:endParaRPr lang="de-DE" sz="700" b="0" dirty="0">
              <a:solidFill>
                <a:schemeClr val="tx1">
                  <a:lumMod val="50000"/>
                  <a:lumOff val="50000"/>
                </a:schemeClr>
              </a:solidFill>
              <a:latin typeface="Calibri" panose="020F0502020204030204" pitchFamily="34" charset="0"/>
              <a:cs typeface="Calibri" panose="020F0502020204030204" pitchFamily="34" charset="0"/>
            </a:endParaRPr>
          </a:p>
        </p:txBody>
      </p:sp>
      <p:sp>
        <p:nvSpPr>
          <p:cNvPr id="7" name="Fußzeilenplatzhalter 4"/>
          <p:cNvSpPr>
            <a:spLocks noGrp="1"/>
          </p:cNvSpPr>
          <p:nvPr>
            <p:ph type="ftr" sz="quarter" idx="3"/>
          </p:nvPr>
        </p:nvSpPr>
        <p:spPr>
          <a:xfrm>
            <a:off x="7041600" y="6451954"/>
            <a:ext cx="4127368" cy="165588"/>
          </a:xfrm>
          <a:prstGeom prst="rect">
            <a:avLst/>
          </a:prstGeom>
        </p:spPr>
        <p:txBody>
          <a:bodyPr vert="horz" lIns="91440" tIns="45720" rIns="0" bIns="45720" rtlCol="0" anchor="t"/>
          <a:lstStyle>
            <a:lvl1pPr algn="r">
              <a:defRPr sz="700">
                <a:solidFill>
                  <a:schemeClr val="tx1">
                    <a:lumMod val="50000"/>
                    <a:lumOff val="50000"/>
                  </a:schemeClr>
                </a:solidFill>
                <a:latin typeface="Calibri" panose="020F0502020204030204" pitchFamily="34" charset="0"/>
                <a:cs typeface="Calibri" panose="020F0502020204030204" pitchFamily="34" charset="0"/>
              </a:defRPr>
            </a:lvl1pPr>
          </a:lstStyle>
          <a:p>
            <a:r>
              <a:rPr lang="de-DE" dirty="0"/>
              <a:t>BSI 200-4 Hilfsmittel | Präsentationsvorlage Voranalyse &amp; BIA</a:t>
            </a:r>
          </a:p>
        </p:txBody>
      </p:sp>
    </p:spTree>
    <p:extLst>
      <p:ext uri="{BB962C8B-B14F-4D97-AF65-F5344CB8AC3E}">
        <p14:creationId xmlns:p14="http://schemas.microsoft.com/office/powerpoint/2010/main" val="3657639366"/>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 id="2147483839" r:id="rId17"/>
    <p:sldLayoutId id="2147483840" r:id="rId18"/>
    <p:sldLayoutId id="2147483841" r:id="rId19"/>
    <p:sldLayoutId id="2147483842" r:id="rId20"/>
  </p:sldLayoutIdLst>
  <mc:AlternateContent xmlns:mc="http://schemas.openxmlformats.org/markup-compatibility/2006" xmlns:p14="http://schemas.microsoft.com/office/powerpoint/2010/main">
    <mc:Choice Requires="p14">
      <p:transition p14:dur="0" advTm="19000"/>
    </mc:Choice>
    <mc:Fallback xmlns="">
      <p:transition advTm="19000"/>
    </mc:Fallback>
  </mc:AlternateContent>
  <p:hf sldNum="0" hdr="0" dt="0"/>
  <p:txStyles>
    <p:titleStyle>
      <a:lvl1pPr algn="l" defTabSz="914400" rtl="0" eaLnBrk="1" latinLnBrk="0" hangingPunct="1">
        <a:lnSpc>
          <a:spcPts val="3500"/>
        </a:lnSpc>
        <a:spcBef>
          <a:spcPct val="0"/>
        </a:spcBef>
        <a:buNone/>
        <a:defRPr sz="3000" kern="1200">
          <a:solidFill>
            <a:schemeClr val="tx2"/>
          </a:solidFill>
          <a:latin typeface="Arial" panose="020B0604020202020204" pitchFamily="34" charset="0"/>
          <a:ea typeface="Arial" panose="020B0604020202020204" pitchFamily="34" charset="0"/>
          <a:cs typeface="Arial" panose="020B0604020202020204" pitchFamily="34" charset="0"/>
        </a:defRPr>
      </a:lvl1pPr>
    </p:titleStyle>
    <p:body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70000" indent="-270000"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538163" indent="-270000"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809625" indent="-27146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1080000" indent="-270000"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1350000" indent="-270000"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mn-lt"/>
          <a:ea typeface="+mn-ea"/>
          <a:cs typeface="+mn-cs"/>
        </a:defRPr>
      </a:lvl6pPr>
      <a:lvl7pPr marL="1620000" indent="-270000"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mn-lt"/>
          <a:ea typeface="+mn-ea"/>
          <a:cs typeface="+mn-cs"/>
        </a:defRPr>
      </a:lvl7pPr>
      <a:lvl8pPr marL="1890000" indent="-27146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mn-lt"/>
          <a:ea typeface="+mn-ea"/>
          <a:cs typeface="+mn-cs"/>
        </a:defRPr>
      </a:lvl8pPr>
      <a:lvl9pPr marL="2160000" indent="-270000"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a:xfrm>
            <a:off x="1295468" y="2780928"/>
            <a:ext cx="10201132" cy="1440160"/>
          </a:xfrm>
        </p:spPr>
        <p:txBody>
          <a:bodyPr/>
          <a:lstStyle/>
          <a:p>
            <a:r>
              <a:rPr lang="de-DE" b="1" spc="-1" dirty="0">
                <a:solidFill>
                  <a:srgbClr val="FFFFFF"/>
                </a:solidFill>
                <a:uFill>
                  <a:solidFill>
                    <a:srgbClr val="FFFFFF"/>
                  </a:solidFill>
                </a:uFill>
                <a:latin typeface="+mj-lt"/>
              </a:rPr>
              <a:t/>
            </a:r>
            <a:br>
              <a:rPr lang="de-DE" b="1" spc="-1" dirty="0">
                <a:solidFill>
                  <a:srgbClr val="FFFFFF"/>
                </a:solidFill>
                <a:uFill>
                  <a:solidFill>
                    <a:srgbClr val="FFFFFF"/>
                  </a:solidFill>
                </a:uFill>
                <a:latin typeface="+mj-lt"/>
              </a:rPr>
            </a:br>
            <a:r>
              <a:rPr lang="de-DE" b="1" spc="-1" dirty="0">
                <a:solidFill>
                  <a:srgbClr val="FFFFFF"/>
                </a:solidFill>
                <a:uFill>
                  <a:solidFill>
                    <a:srgbClr val="FFFFFF"/>
                  </a:solidFill>
                </a:uFill>
                <a:latin typeface="Arial" panose="020B0604020202020204" pitchFamily="34" charset="0"/>
              </a:rPr>
              <a:t>Voranalyse &amp; Business Impact Analyse (BIA)</a:t>
            </a:r>
            <a:r>
              <a:rPr lang="de-DE" spc="-1" dirty="0">
                <a:solidFill>
                  <a:srgbClr val="FFFFFF"/>
                </a:solidFill>
                <a:uFill>
                  <a:solidFill>
                    <a:srgbClr val="FFFFFF"/>
                  </a:solidFill>
                </a:uFill>
                <a:latin typeface="Arial" panose="020B0604020202020204" pitchFamily="34" charset="0"/>
              </a:rPr>
              <a:t/>
            </a:r>
            <a:br>
              <a:rPr lang="de-DE" spc="-1" dirty="0">
                <a:solidFill>
                  <a:srgbClr val="FFFFFF"/>
                </a:solidFill>
                <a:uFill>
                  <a:solidFill>
                    <a:srgbClr val="FFFFFF"/>
                  </a:solidFill>
                </a:uFill>
                <a:latin typeface="Arial" panose="020B0604020202020204" pitchFamily="34" charset="0"/>
              </a:rPr>
            </a:br>
            <a:r>
              <a:rPr lang="de-DE" spc="-1" dirty="0">
                <a:solidFill>
                  <a:srgbClr val="FFFFFF"/>
                </a:solidFill>
                <a:uFill>
                  <a:solidFill>
                    <a:srgbClr val="FFFFFF"/>
                  </a:solidFill>
                </a:uFill>
                <a:latin typeface="Arial" panose="020B0604020202020204" pitchFamily="34" charset="0"/>
              </a:rPr>
              <a:t>BSI 200-4 Hilfsmittel</a:t>
            </a:r>
            <a:endParaRPr lang="de-DE" dirty="0">
              <a:latin typeface="Arial" panose="020B0604020202020204" pitchFamily="34" charset="0"/>
            </a:endParaRPr>
          </a:p>
        </p:txBody>
      </p:sp>
    </p:spTree>
    <p:extLst>
      <p:ext uri="{BB962C8B-B14F-4D97-AF65-F5344CB8AC3E}">
        <p14:creationId xmlns:p14="http://schemas.microsoft.com/office/powerpoint/2010/main" val="2919276402"/>
      </p:ext>
    </p:extLst>
  </p:cSld>
  <p:clrMapOvr>
    <a:masterClrMapping/>
  </p:clrMapOvr>
  <mc:AlternateContent xmlns:mc="http://schemas.openxmlformats.org/markup-compatibility/2006" xmlns:p14="http://schemas.microsoft.com/office/powerpoint/2010/main">
    <mc:Choice Requires="p14">
      <p:transition p14:dur="10" advTm="19000"/>
    </mc:Choice>
    <mc:Fallback xmlns="">
      <p:transition advTm="19000"/>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Voranalyse – Leitfrage 3/3 (Schadenspotenzial)</a:t>
            </a:r>
          </a:p>
        </p:txBody>
      </p:sp>
      <p:sp>
        <p:nvSpPr>
          <p:cNvPr id="90" name="Fußzeilenplatzhalter 4"/>
          <p:cNvSpPr>
            <a:spLocks noGrp="1"/>
          </p:cNvSpPr>
          <p:nvPr>
            <p:ph type="ftr" sz="quarter" idx="11"/>
          </p:nvPr>
        </p:nvSpPr>
        <p:spPr>
          <a:xfrm>
            <a:off x="7041600" y="6451954"/>
            <a:ext cx="4127368" cy="165588"/>
          </a:xfrm>
        </p:spPr>
        <p:txBody>
          <a:bodyPr/>
          <a:lstStyle/>
          <a:p>
            <a:r>
              <a:rPr lang="de-DE" dirty="0">
                <a:latin typeface="+mj-lt"/>
              </a:rPr>
              <a:t>BSI 200-4 Hilfsmittel | Präsentationsvorlage Voranalyse &amp; BIA</a:t>
            </a:r>
          </a:p>
        </p:txBody>
      </p:sp>
      <p:grpSp>
        <p:nvGrpSpPr>
          <p:cNvPr id="3" name="Gruppieren 2" descr="Voranalyse - Leitfrage&#10;&#10;Welches Schadenspotenzial soll als „zu hoher Schaden“ angesehen werden?">
            <a:extLst>
              <a:ext uri="{FF2B5EF4-FFF2-40B4-BE49-F238E27FC236}">
                <a16:creationId xmlns:a16="http://schemas.microsoft.com/office/drawing/2014/main" id="{D3EE3CD9-AE97-4090-BA08-F6C560115E05}"/>
              </a:ext>
            </a:extLst>
          </p:cNvPr>
          <p:cNvGrpSpPr/>
          <p:nvPr/>
        </p:nvGrpSpPr>
        <p:grpSpPr>
          <a:xfrm>
            <a:off x="297824" y="1377603"/>
            <a:ext cx="11630824" cy="5023721"/>
            <a:chOff x="297824" y="1377603"/>
            <a:chExt cx="11630824" cy="5023721"/>
          </a:xfrm>
        </p:grpSpPr>
        <p:sp>
          <p:nvSpPr>
            <p:cNvPr id="10" name="Textfeld 9"/>
            <p:cNvSpPr txBox="1"/>
            <p:nvPr/>
          </p:nvSpPr>
          <p:spPr>
            <a:xfrm>
              <a:off x="503107" y="3415016"/>
              <a:ext cx="2244970" cy="584775"/>
            </a:xfrm>
            <a:prstGeom prst="rect">
              <a:avLst/>
            </a:prstGeom>
            <a:noFill/>
          </p:spPr>
          <p:txBody>
            <a:bodyPr wrap="square" rtlCol="0">
              <a:spAutoFit/>
            </a:bodyPr>
            <a:lstStyle/>
            <a:p>
              <a:pPr defTabSz="914400" fontAlgn="base">
                <a:spcBef>
                  <a:spcPct val="0"/>
                </a:spcBef>
                <a:spcAft>
                  <a:spcPct val="0"/>
                </a:spcAft>
              </a:pPr>
              <a:r>
                <a:rPr lang="de-DE" sz="1600" b="1" dirty="0">
                  <a:solidFill>
                    <a:srgbClr val="000000"/>
                  </a:solidFill>
                  <a:latin typeface="Cambria" panose="02040503050406030204" pitchFamily="18" charset="0"/>
                  <a:ea typeface="Cambria" panose="02040503050406030204" pitchFamily="18" charset="0"/>
                </a:rPr>
                <a:t>1. Hierarchie-Ebene </a:t>
              </a:r>
              <a:r>
                <a:rPr lang="de-DE" sz="1600" b="1" dirty="0">
                  <a:solidFill>
                    <a:schemeClr val="accent1"/>
                  </a:solidFill>
                  <a:latin typeface="Cambria" panose="02040503050406030204" pitchFamily="18" charset="0"/>
                  <a:ea typeface="Cambria" panose="02040503050406030204" pitchFamily="18" charset="0"/>
                </a:rPr>
                <a:t/>
              </a:r>
              <a:br>
                <a:rPr lang="de-DE" sz="1600" b="1" dirty="0">
                  <a:solidFill>
                    <a:schemeClr val="accent1"/>
                  </a:solidFill>
                  <a:latin typeface="Cambria" panose="02040503050406030204" pitchFamily="18" charset="0"/>
                  <a:ea typeface="Cambria" panose="02040503050406030204" pitchFamily="18" charset="0"/>
                </a:rPr>
              </a:br>
              <a:r>
                <a:rPr lang="de-DE" sz="1600" dirty="0">
                  <a:solidFill>
                    <a:schemeClr val="accent1"/>
                  </a:solidFill>
                  <a:latin typeface="Cambria" panose="02040503050406030204" pitchFamily="18" charset="0"/>
                  <a:ea typeface="Cambria" panose="02040503050406030204" pitchFamily="18" charset="0"/>
                </a:rPr>
                <a:t>z. B</a:t>
              </a:r>
              <a:r>
                <a:rPr lang="de-DE" sz="1600" i="1" dirty="0">
                  <a:solidFill>
                    <a:schemeClr val="accent1"/>
                  </a:solidFill>
                  <a:latin typeface="Cambria" panose="02040503050406030204" pitchFamily="18" charset="0"/>
                  <a:ea typeface="Cambria" panose="02040503050406030204" pitchFamily="18" charset="0"/>
                </a:rPr>
                <a:t>. Abteilungen</a:t>
              </a:r>
            </a:p>
          </p:txBody>
        </p:sp>
        <p:sp>
          <p:nvSpPr>
            <p:cNvPr id="11" name="Textfeld 10"/>
            <p:cNvSpPr txBox="1"/>
            <p:nvPr/>
          </p:nvSpPr>
          <p:spPr>
            <a:xfrm>
              <a:off x="503107" y="5228865"/>
              <a:ext cx="2244970" cy="584775"/>
            </a:xfrm>
            <a:prstGeom prst="rect">
              <a:avLst/>
            </a:prstGeom>
            <a:noFill/>
          </p:spPr>
          <p:txBody>
            <a:bodyPr wrap="square" rtlCol="0">
              <a:spAutoFit/>
            </a:bodyPr>
            <a:lstStyle/>
            <a:p>
              <a:pPr defTabSz="914400" fontAlgn="base">
                <a:spcBef>
                  <a:spcPct val="0"/>
                </a:spcBef>
                <a:spcAft>
                  <a:spcPct val="0"/>
                </a:spcAft>
              </a:pPr>
              <a:r>
                <a:rPr lang="de-DE" sz="1600" b="1" dirty="0">
                  <a:solidFill>
                    <a:srgbClr val="000000"/>
                  </a:solidFill>
                  <a:latin typeface="Cambria" panose="02040503050406030204" pitchFamily="18" charset="0"/>
                  <a:ea typeface="Cambria" panose="02040503050406030204" pitchFamily="18" charset="0"/>
                </a:rPr>
                <a:t>3. Hierarchie-Ebene </a:t>
              </a:r>
            </a:p>
            <a:p>
              <a:pPr defTabSz="914400" fontAlgn="base">
                <a:spcBef>
                  <a:spcPct val="0"/>
                </a:spcBef>
                <a:spcAft>
                  <a:spcPct val="0"/>
                </a:spcAft>
              </a:pPr>
              <a:r>
                <a:rPr lang="de-DE" sz="1600" dirty="0">
                  <a:solidFill>
                    <a:schemeClr val="accent1"/>
                  </a:solidFill>
                  <a:latin typeface="Cambria" panose="02040503050406030204" pitchFamily="18" charset="0"/>
                  <a:ea typeface="Cambria" panose="02040503050406030204" pitchFamily="18" charset="0"/>
                </a:rPr>
                <a:t>z. B. </a:t>
              </a:r>
              <a:r>
                <a:rPr lang="de-DE" sz="1600" i="1" dirty="0">
                  <a:solidFill>
                    <a:schemeClr val="accent1"/>
                  </a:solidFill>
                  <a:latin typeface="Cambria" panose="02040503050406030204" pitchFamily="18" charset="0"/>
                  <a:ea typeface="Cambria" panose="02040503050406030204" pitchFamily="18" charset="0"/>
                </a:rPr>
                <a:t>Referate/Teams</a:t>
              </a:r>
            </a:p>
          </p:txBody>
        </p:sp>
        <p:sp>
          <p:nvSpPr>
            <p:cNvPr id="12" name="Textfeld 11"/>
            <p:cNvSpPr txBox="1"/>
            <p:nvPr/>
          </p:nvSpPr>
          <p:spPr>
            <a:xfrm>
              <a:off x="503106" y="4330569"/>
              <a:ext cx="2244969" cy="584775"/>
            </a:xfrm>
            <a:prstGeom prst="rect">
              <a:avLst/>
            </a:prstGeom>
            <a:noFill/>
          </p:spPr>
          <p:txBody>
            <a:bodyPr wrap="square" rtlCol="0">
              <a:spAutoFit/>
            </a:bodyPr>
            <a:lstStyle/>
            <a:p>
              <a:pPr defTabSz="914400" fontAlgn="base">
                <a:spcBef>
                  <a:spcPct val="0"/>
                </a:spcBef>
                <a:spcAft>
                  <a:spcPct val="0"/>
                </a:spcAft>
              </a:pPr>
              <a:r>
                <a:rPr lang="de-DE" sz="1600" b="1" dirty="0">
                  <a:solidFill>
                    <a:srgbClr val="000000"/>
                  </a:solidFill>
                  <a:latin typeface="Cambria" panose="02040503050406030204" pitchFamily="18" charset="0"/>
                  <a:ea typeface="Cambria" panose="02040503050406030204" pitchFamily="18" charset="0"/>
                </a:rPr>
                <a:t>2. Hierarchie-Ebene </a:t>
              </a:r>
            </a:p>
            <a:p>
              <a:pPr defTabSz="914400" fontAlgn="base">
                <a:spcBef>
                  <a:spcPct val="0"/>
                </a:spcBef>
                <a:spcAft>
                  <a:spcPct val="0"/>
                </a:spcAft>
              </a:pPr>
              <a:r>
                <a:rPr lang="de-DE" sz="1600" dirty="0">
                  <a:solidFill>
                    <a:schemeClr val="accent1"/>
                  </a:solidFill>
                  <a:latin typeface="Cambria" panose="02040503050406030204" pitchFamily="18" charset="0"/>
                  <a:ea typeface="Cambria" panose="02040503050406030204" pitchFamily="18" charset="0"/>
                </a:rPr>
                <a:t>z. B. </a:t>
              </a:r>
              <a:r>
                <a:rPr lang="de-DE" sz="1600" i="1" dirty="0">
                  <a:solidFill>
                    <a:schemeClr val="accent1"/>
                  </a:solidFill>
                  <a:latin typeface="Cambria" panose="02040503050406030204" pitchFamily="18" charset="0"/>
                  <a:ea typeface="Cambria" panose="02040503050406030204" pitchFamily="18" charset="0"/>
                </a:rPr>
                <a:t>Fachbereiche</a:t>
              </a:r>
            </a:p>
          </p:txBody>
        </p:sp>
        <p:sp>
          <p:nvSpPr>
            <p:cNvPr id="13" name="Textfeld 12"/>
            <p:cNvSpPr txBox="1"/>
            <p:nvPr/>
          </p:nvSpPr>
          <p:spPr>
            <a:xfrm>
              <a:off x="5009744" y="2671032"/>
              <a:ext cx="2506007" cy="338554"/>
            </a:xfrm>
            <a:prstGeom prst="rect">
              <a:avLst/>
            </a:prstGeom>
            <a:noFill/>
          </p:spPr>
          <p:txBody>
            <a:bodyPr wrap="none" rtlCol="0">
              <a:spAutoFit/>
            </a:bodyPr>
            <a:lstStyle/>
            <a:p>
              <a:pPr algn="ctr" defTabSz="914400" fontAlgn="base">
                <a:spcBef>
                  <a:spcPct val="0"/>
                </a:spcBef>
                <a:spcAft>
                  <a:spcPct val="0"/>
                </a:spcAft>
              </a:pPr>
              <a:r>
                <a:rPr lang="de-DE" sz="1600" dirty="0">
                  <a:solidFill>
                    <a:srgbClr val="000000"/>
                  </a:solidFill>
                  <a:latin typeface="Cambria" panose="02040503050406030204" pitchFamily="18" charset="0"/>
                  <a:ea typeface="Cambria" panose="02040503050406030204" pitchFamily="18" charset="0"/>
                </a:rPr>
                <a:t>Geltungsbereich des BCMS</a:t>
              </a:r>
            </a:p>
          </p:txBody>
        </p:sp>
        <p:sp>
          <p:nvSpPr>
            <p:cNvPr id="14" name="Geschweifte Klammer rechts 13"/>
            <p:cNvSpPr/>
            <p:nvPr/>
          </p:nvSpPr>
          <p:spPr>
            <a:xfrm rot="5400000" flipH="1">
              <a:off x="6980581" y="-1273225"/>
              <a:ext cx="199282" cy="7680628"/>
            </a:xfrm>
            <a:prstGeom prst="rightBrace">
              <a:avLst>
                <a:gd name="adj1" fmla="val 84455"/>
                <a:gd name="adj2" fmla="val 50000"/>
              </a:avLst>
            </a:prstGeom>
            <a:noFill/>
            <a:ln w="9525" cap="flat" cmpd="sng" algn="ctr">
              <a:solidFill>
                <a:srgbClr val="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6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endParaRPr>
            </a:p>
          </p:txBody>
        </p:sp>
        <p:sp>
          <p:nvSpPr>
            <p:cNvPr id="15" name="Textfeld 14"/>
            <p:cNvSpPr txBox="1"/>
            <p:nvPr/>
          </p:nvSpPr>
          <p:spPr>
            <a:xfrm>
              <a:off x="6523820" y="2063696"/>
              <a:ext cx="1112804" cy="338554"/>
            </a:xfrm>
            <a:prstGeom prst="rect">
              <a:avLst/>
            </a:prstGeom>
            <a:noFill/>
          </p:spPr>
          <p:txBody>
            <a:bodyPr wrap="none" rtlCol="0">
              <a:spAutoFit/>
            </a:bodyPr>
            <a:lstStyle/>
            <a:p>
              <a:pPr algn="ctr" defTabSz="914400" fontAlgn="base">
                <a:spcBef>
                  <a:spcPct val="0"/>
                </a:spcBef>
                <a:spcAft>
                  <a:spcPct val="0"/>
                </a:spcAft>
              </a:pPr>
              <a:r>
                <a:rPr lang="de-DE" sz="1600" dirty="0">
                  <a:solidFill>
                    <a:srgbClr val="000000"/>
                  </a:solidFill>
                  <a:latin typeface="Cambria" panose="02040503050406030204" pitchFamily="18" charset="0"/>
                  <a:ea typeface="Cambria" panose="02040503050406030204" pitchFamily="18" charset="0"/>
                </a:rPr>
                <a:t>Institution</a:t>
              </a:r>
            </a:p>
          </p:txBody>
        </p:sp>
        <p:sp>
          <p:nvSpPr>
            <p:cNvPr id="16" name="Geschweifte Klammer rechts 15"/>
            <p:cNvSpPr/>
            <p:nvPr/>
          </p:nvSpPr>
          <p:spPr>
            <a:xfrm rot="5400000" flipH="1">
              <a:off x="6142649" y="144432"/>
              <a:ext cx="240197" cy="6045678"/>
            </a:xfrm>
            <a:prstGeom prst="rightBrace">
              <a:avLst>
                <a:gd name="adj1" fmla="val 84455"/>
                <a:gd name="adj2" fmla="val 50000"/>
              </a:avLst>
            </a:prstGeom>
            <a:noFill/>
            <a:ln w="9525" cap="flat" cmpd="sng" algn="ctr">
              <a:solidFill>
                <a:srgbClr val="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6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endParaRPr>
            </a:p>
          </p:txBody>
        </p:sp>
        <p:sp>
          <p:nvSpPr>
            <p:cNvPr id="24" name="Geschweifte Klammer rechts 23"/>
            <p:cNvSpPr/>
            <p:nvPr/>
          </p:nvSpPr>
          <p:spPr>
            <a:xfrm rot="10800000" flipH="1">
              <a:off x="2751351" y="3347403"/>
              <a:ext cx="55548" cy="720000"/>
            </a:xfrm>
            <a:prstGeom prst="rightBrace">
              <a:avLst>
                <a:gd name="adj1" fmla="val 84455"/>
                <a:gd name="adj2" fmla="val 50000"/>
              </a:avLst>
            </a:prstGeom>
            <a:noFill/>
            <a:ln w="9525" cap="flat" cmpd="sng" algn="ctr">
              <a:solidFill>
                <a:srgbClr val="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endParaRPr>
            </a:p>
          </p:txBody>
        </p:sp>
        <p:sp>
          <p:nvSpPr>
            <p:cNvPr id="25" name="Geschweifte Klammer rechts 24"/>
            <p:cNvSpPr/>
            <p:nvPr/>
          </p:nvSpPr>
          <p:spPr>
            <a:xfrm rot="10800000" flipH="1">
              <a:off x="2751351" y="5161252"/>
              <a:ext cx="55548" cy="720000"/>
            </a:xfrm>
            <a:prstGeom prst="rightBrace">
              <a:avLst>
                <a:gd name="adj1" fmla="val 84455"/>
                <a:gd name="adj2" fmla="val 50000"/>
              </a:avLst>
            </a:prstGeom>
            <a:noFill/>
            <a:ln w="9525" cap="flat" cmpd="sng" algn="ctr">
              <a:solidFill>
                <a:srgbClr val="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endParaRPr>
            </a:p>
          </p:txBody>
        </p:sp>
        <p:sp>
          <p:nvSpPr>
            <p:cNvPr id="39" name="Geschweifte Klammer rechts 38"/>
            <p:cNvSpPr/>
            <p:nvPr/>
          </p:nvSpPr>
          <p:spPr>
            <a:xfrm rot="10800000" flipH="1">
              <a:off x="2751351" y="4262956"/>
              <a:ext cx="55548" cy="720000"/>
            </a:xfrm>
            <a:prstGeom prst="rightBrace">
              <a:avLst>
                <a:gd name="adj1" fmla="val 84455"/>
                <a:gd name="adj2" fmla="val 50000"/>
              </a:avLst>
            </a:prstGeom>
            <a:noFill/>
            <a:ln w="9525" cap="flat" cmpd="sng" algn="ctr">
              <a:solidFill>
                <a:srgbClr val="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endParaRPr>
            </a:p>
          </p:txBody>
        </p:sp>
        <p:cxnSp>
          <p:nvCxnSpPr>
            <p:cNvPr id="8" name="Gewinkelter Verbinder 7"/>
            <p:cNvCxnSpPr>
              <a:stCxn id="28" idx="2"/>
              <a:endCxn id="36" idx="0"/>
            </p:cNvCxnSpPr>
            <p:nvPr/>
          </p:nvCxnSpPr>
          <p:spPr>
            <a:xfrm rot="16200000" flipH="1">
              <a:off x="7763059" y="4159641"/>
              <a:ext cx="711516" cy="2543"/>
            </a:xfrm>
            <a:prstGeom prst="bentConnector3">
              <a:avLst/>
            </a:prstGeom>
            <a:noFill/>
            <a:ln w="28575" cap="flat" cmpd="sng" algn="ctr">
              <a:solidFill>
                <a:srgbClr val="FFFFFF">
                  <a:lumMod val="85000"/>
                </a:srgbClr>
              </a:solidFill>
              <a:prstDash val="solid"/>
            </a:ln>
            <a:effectLst/>
          </p:spPr>
        </p:cxnSp>
        <p:cxnSp>
          <p:nvCxnSpPr>
            <p:cNvPr id="9" name="Gewinkelter Verbinder 8"/>
            <p:cNvCxnSpPr>
              <a:stCxn id="28" idx="2"/>
              <a:endCxn id="37" idx="0"/>
            </p:cNvCxnSpPr>
            <p:nvPr/>
          </p:nvCxnSpPr>
          <p:spPr>
            <a:xfrm rot="16200000" flipH="1">
              <a:off x="8084499" y="3838200"/>
              <a:ext cx="711515" cy="645425"/>
            </a:xfrm>
            <a:prstGeom prst="bentConnector3">
              <a:avLst/>
            </a:prstGeom>
            <a:noFill/>
            <a:ln w="28575" cap="flat" cmpd="sng" algn="ctr">
              <a:solidFill>
                <a:srgbClr val="FFFFFF">
                  <a:lumMod val="85000"/>
                </a:srgbClr>
              </a:solidFill>
              <a:prstDash val="solid"/>
            </a:ln>
            <a:effectLst/>
          </p:spPr>
        </p:cxnSp>
        <p:cxnSp>
          <p:nvCxnSpPr>
            <p:cNvPr id="17" name="Gewinkelter Verbinder 16"/>
            <p:cNvCxnSpPr/>
            <p:nvPr/>
          </p:nvCxnSpPr>
          <p:spPr>
            <a:xfrm rot="5400000">
              <a:off x="3677363" y="3971036"/>
              <a:ext cx="706478" cy="404576"/>
            </a:xfrm>
            <a:prstGeom prst="bentConnector3">
              <a:avLst/>
            </a:prstGeom>
            <a:noFill/>
            <a:ln w="28575" cap="flat" cmpd="sng" algn="ctr">
              <a:solidFill>
                <a:srgbClr val="CD5038"/>
              </a:solidFill>
              <a:prstDash val="solid"/>
            </a:ln>
            <a:effectLst/>
          </p:spPr>
        </p:cxnSp>
        <p:cxnSp>
          <p:nvCxnSpPr>
            <p:cNvPr id="18" name="Gewinkelter Verbinder 17"/>
            <p:cNvCxnSpPr/>
            <p:nvPr/>
          </p:nvCxnSpPr>
          <p:spPr>
            <a:xfrm rot="16200000" flipH="1">
              <a:off x="4081523" y="3971450"/>
              <a:ext cx="700840" cy="398108"/>
            </a:xfrm>
            <a:prstGeom prst="bentConnector3">
              <a:avLst/>
            </a:prstGeom>
            <a:noFill/>
            <a:ln w="28575" cap="flat" cmpd="sng" algn="ctr">
              <a:solidFill>
                <a:srgbClr val="CD5038"/>
              </a:solidFill>
              <a:prstDash val="solid"/>
            </a:ln>
            <a:effectLst/>
          </p:spPr>
        </p:cxnSp>
        <p:cxnSp>
          <p:nvCxnSpPr>
            <p:cNvPr id="19" name="Gewinkelter Verbinder 18"/>
            <p:cNvCxnSpPr>
              <a:stCxn id="27" idx="2"/>
              <a:endCxn id="35" idx="0"/>
            </p:cNvCxnSpPr>
            <p:nvPr/>
          </p:nvCxnSpPr>
          <p:spPr>
            <a:xfrm rot="5400000">
              <a:off x="5421807" y="3811381"/>
              <a:ext cx="721406" cy="708956"/>
            </a:xfrm>
            <a:prstGeom prst="bentConnector3">
              <a:avLst/>
            </a:prstGeom>
            <a:noFill/>
            <a:ln w="28575" cap="flat" cmpd="sng" algn="ctr">
              <a:solidFill>
                <a:srgbClr val="FFFFFF">
                  <a:lumMod val="85000"/>
                </a:srgbClr>
              </a:solidFill>
              <a:prstDash val="solid"/>
            </a:ln>
            <a:effectLst/>
          </p:spPr>
        </p:cxnSp>
        <p:cxnSp>
          <p:nvCxnSpPr>
            <p:cNvPr id="20" name="Gewinkelter Verbinder 19"/>
            <p:cNvCxnSpPr>
              <a:stCxn id="27" idx="2"/>
              <a:endCxn id="34" idx="0"/>
            </p:cNvCxnSpPr>
            <p:nvPr/>
          </p:nvCxnSpPr>
          <p:spPr>
            <a:xfrm rot="16200000" flipH="1">
              <a:off x="6111791" y="3830352"/>
              <a:ext cx="715766" cy="665373"/>
            </a:xfrm>
            <a:prstGeom prst="bentConnector3">
              <a:avLst/>
            </a:prstGeom>
            <a:noFill/>
            <a:ln w="28575" cap="flat" cmpd="sng" algn="ctr">
              <a:solidFill>
                <a:srgbClr val="FFFFFF">
                  <a:lumMod val="85000"/>
                </a:srgbClr>
              </a:solidFill>
              <a:prstDash val="solid"/>
            </a:ln>
            <a:effectLst/>
          </p:spPr>
        </p:cxnSp>
        <p:cxnSp>
          <p:nvCxnSpPr>
            <p:cNvPr id="21" name="Gewinkelter Verbinder 20"/>
            <p:cNvCxnSpPr>
              <a:stCxn id="28" idx="2"/>
              <a:endCxn id="38" idx="0"/>
            </p:cNvCxnSpPr>
            <p:nvPr/>
          </p:nvCxnSpPr>
          <p:spPr>
            <a:xfrm rot="5400000">
              <a:off x="7394200" y="3798965"/>
              <a:ext cx="717154" cy="729536"/>
            </a:xfrm>
            <a:prstGeom prst="bentConnector3">
              <a:avLst/>
            </a:prstGeom>
            <a:noFill/>
            <a:ln w="28575" cap="flat" cmpd="sng" algn="ctr">
              <a:solidFill>
                <a:srgbClr val="CD5038"/>
              </a:solidFill>
              <a:prstDash val="solid"/>
            </a:ln>
            <a:effectLst/>
          </p:spPr>
        </p:cxnSp>
        <p:cxnSp>
          <p:nvCxnSpPr>
            <p:cNvPr id="22" name="Gewinkelter Verbinder 21"/>
            <p:cNvCxnSpPr>
              <a:stCxn id="29" idx="2"/>
              <a:endCxn id="42" idx="0"/>
            </p:cNvCxnSpPr>
            <p:nvPr/>
          </p:nvCxnSpPr>
          <p:spPr>
            <a:xfrm rot="5400000">
              <a:off x="9402963" y="3913708"/>
              <a:ext cx="717153" cy="500050"/>
            </a:xfrm>
            <a:prstGeom prst="bentConnector3">
              <a:avLst/>
            </a:prstGeom>
            <a:noFill/>
            <a:ln w="28575" cap="flat" cmpd="sng" algn="ctr">
              <a:solidFill>
                <a:srgbClr val="FFFFFF">
                  <a:lumMod val="85000"/>
                </a:srgbClr>
              </a:solidFill>
              <a:prstDash val="solid"/>
            </a:ln>
            <a:effectLst/>
          </p:spPr>
        </p:cxnSp>
        <p:cxnSp>
          <p:nvCxnSpPr>
            <p:cNvPr id="23" name="Gewinkelter Verbinder 22"/>
            <p:cNvCxnSpPr>
              <a:stCxn id="29" idx="2"/>
              <a:endCxn id="41" idx="0"/>
            </p:cNvCxnSpPr>
            <p:nvPr/>
          </p:nvCxnSpPr>
          <p:spPr>
            <a:xfrm rot="16200000" flipH="1">
              <a:off x="9914862" y="3901856"/>
              <a:ext cx="711514" cy="518111"/>
            </a:xfrm>
            <a:prstGeom prst="bentConnector3">
              <a:avLst/>
            </a:prstGeom>
            <a:noFill/>
            <a:ln w="28575" cap="flat" cmpd="sng" algn="ctr">
              <a:solidFill>
                <a:srgbClr val="FFFFFF">
                  <a:lumMod val="85000"/>
                </a:srgbClr>
              </a:solidFill>
              <a:prstDash val="solid"/>
            </a:ln>
            <a:effectLst/>
          </p:spPr>
        </p:cxnSp>
        <p:sp>
          <p:nvSpPr>
            <p:cNvPr id="26" name="Abgerundetes Rechteck 25"/>
            <p:cNvSpPr/>
            <p:nvPr/>
          </p:nvSpPr>
          <p:spPr>
            <a:xfrm>
              <a:off x="4109050" y="3535423"/>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27" name="Abgerundetes Rechteck 26"/>
            <p:cNvSpPr/>
            <p:nvPr/>
          </p:nvSpPr>
          <p:spPr>
            <a:xfrm>
              <a:off x="6000409" y="3535423"/>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28" name="Abgerundetes Rechteck 27"/>
            <p:cNvSpPr/>
            <p:nvPr/>
          </p:nvSpPr>
          <p:spPr>
            <a:xfrm>
              <a:off x="7980966" y="3535423"/>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29" name="Abgerundetes Rechteck 28"/>
            <p:cNvSpPr/>
            <p:nvPr/>
          </p:nvSpPr>
          <p:spPr>
            <a:xfrm>
              <a:off x="9874985" y="3535423"/>
              <a:ext cx="273157" cy="269733"/>
            </a:xfrm>
            <a:prstGeom prst="roundRect">
              <a:avLst/>
            </a:prstGeom>
            <a:solidFill>
              <a:srgbClr val="005C45">
                <a:alpha val="2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30" name="Abgerundetes Rechteck 29"/>
            <p:cNvSpPr/>
            <p:nvPr/>
          </p:nvSpPr>
          <p:spPr>
            <a:xfrm>
              <a:off x="3691733" y="4526562"/>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31" name="Abgerundetes Rechteck 30"/>
            <p:cNvSpPr/>
            <p:nvPr/>
          </p:nvSpPr>
          <p:spPr>
            <a:xfrm>
              <a:off x="4494417" y="4520923"/>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32" name="Abgerundetes Rechteck 31"/>
            <p:cNvSpPr/>
            <p:nvPr/>
          </p:nvSpPr>
          <p:spPr>
            <a:xfrm>
              <a:off x="5749563" y="4520923"/>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33" name="Abgerundetes Rechteck 32"/>
            <p:cNvSpPr/>
            <p:nvPr/>
          </p:nvSpPr>
          <p:spPr>
            <a:xfrm>
              <a:off x="6207673" y="4520923"/>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34" name="Abgerundetes Rechteck 33"/>
            <p:cNvSpPr/>
            <p:nvPr/>
          </p:nvSpPr>
          <p:spPr>
            <a:xfrm>
              <a:off x="6665782" y="4520922"/>
              <a:ext cx="273157" cy="269733"/>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35" name="Abgerundetes Rechteck 34"/>
            <p:cNvSpPr/>
            <p:nvPr/>
          </p:nvSpPr>
          <p:spPr>
            <a:xfrm>
              <a:off x="5291453" y="4526562"/>
              <a:ext cx="273157" cy="269733"/>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36" name="Abgerundetes Rechteck 35"/>
            <p:cNvSpPr/>
            <p:nvPr/>
          </p:nvSpPr>
          <p:spPr>
            <a:xfrm>
              <a:off x="7983509" y="4516671"/>
              <a:ext cx="273157" cy="269733"/>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37" name="Abgerundetes Rechteck 36"/>
            <p:cNvSpPr/>
            <p:nvPr/>
          </p:nvSpPr>
          <p:spPr>
            <a:xfrm>
              <a:off x="8626391" y="4516671"/>
              <a:ext cx="273157" cy="269733"/>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38" name="Abgerundetes Rechteck 37"/>
            <p:cNvSpPr/>
            <p:nvPr/>
          </p:nvSpPr>
          <p:spPr>
            <a:xfrm>
              <a:off x="7251430" y="4522310"/>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40" name="Abgerundetes Rechteck 39"/>
            <p:cNvSpPr/>
            <p:nvPr/>
          </p:nvSpPr>
          <p:spPr>
            <a:xfrm>
              <a:off x="9874985" y="4516671"/>
              <a:ext cx="273157" cy="269733"/>
            </a:xfrm>
            <a:prstGeom prst="roundRect">
              <a:avLst/>
            </a:prstGeom>
            <a:solidFill>
              <a:srgbClr val="005C45">
                <a:alpha val="2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41" name="Abgerundetes Rechteck 40"/>
            <p:cNvSpPr/>
            <p:nvPr/>
          </p:nvSpPr>
          <p:spPr>
            <a:xfrm>
              <a:off x="10393096" y="4516670"/>
              <a:ext cx="273157" cy="269733"/>
            </a:xfrm>
            <a:prstGeom prst="roundRect">
              <a:avLst/>
            </a:prstGeom>
            <a:solidFill>
              <a:srgbClr val="005C45">
                <a:alpha val="2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42" name="Abgerundetes Rechteck 41"/>
            <p:cNvSpPr/>
            <p:nvPr/>
          </p:nvSpPr>
          <p:spPr>
            <a:xfrm>
              <a:off x="9374935" y="4522309"/>
              <a:ext cx="273157" cy="269733"/>
            </a:xfrm>
            <a:prstGeom prst="roundRect">
              <a:avLst/>
            </a:prstGeom>
            <a:solidFill>
              <a:srgbClr val="005C45">
                <a:alpha val="2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cxnSp>
          <p:nvCxnSpPr>
            <p:cNvPr id="43" name="Gewinkelter Verbinder 116"/>
            <p:cNvCxnSpPr/>
            <p:nvPr/>
          </p:nvCxnSpPr>
          <p:spPr>
            <a:xfrm>
              <a:off x="10011563" y="3805156"/>
              <a:ext cx="0" cy="711515"/>
            </a:xfrm>
            <a:prstGeom prst="straightConnector1">
              <a:avLst/>
            </a:prstGeom>
            <a:noFill/>
            <a:ln w="28575" cap="flat" cmpd="sng" algn="ctr">
              <a:solidFill>
                <a:srgbClr val="FFFFFF">
                  <a:lumMod val="85000"/>
                </a:srgbClr>
              </a:solidFill>
              <a:prstDash val="solid"/>
            </a:ln>
            <a:effectLst/>
          </p:spPr>
        </p:cxnSp>
        <p:cxnSp>
          <p:nvCxnSpPr>
            <p:cNvPr id="44" name="Gewinkelter Verbinder 43"/>
            <p:cNvCxnSpPr/>
            <p:nvPr/>
          </p:nvCxnSpPr>
          <p:spPr>
            <a:xfrm rot="5400000">
              <a:off x="5653682" y="4037618"/>
              <a:ext cx="715768" cy="250846"/>
            </a:xfrm>
            <a:prstGeom prst="bentConnector3">
              <a:avLst/>
            </a:prstGeom>
            <a:noFill/>
            <a:ln w="28575" cap="flat" cmpd="sng" algn="ctr">
              <a:solidFill>
                <a:srgbClr val="CD5038"/>
              </a:solidFill>
              <a:prstDash val="solid"/>
            </a:ln>
            <a:effectLst/>
          </p:spPr>
        </p:cxnSp>
        <p:cxnSp>
          <p:nvCxnSpPr>
            <p:cNvPr id="45" name="Gewinkelter Verbinder 44"/>
            <p:cNvCxnSpPr/>
            <p:nvPr/>
          </p:nvCxnSpPr>
          <p:spPr>
            <a:xfrm rot="16200000" flipH="1">
              <a:off x="5882738" y="4059408"/>
              <a:ext cx="715767" cy="207264"/>
            </a:xfrm>
            <a:prstGeom prst="bentConnector3">
              <a:avLst/>
            </a:prstGeom>
            <a:noFill/>
            <a:ln w="28575" cap="flat" cmpd="sng" algn="ctr">
              <a:solidFill>
                <a:srgbClr val="CD5038"/>
              </a:solidFill>
              <a:prstDash val="solid"/>
            </a:ln>
            <a:effectLst/>
          </p:spPr>
        </p:cxnSp>
        <p:sp>
          <p:nvSpPr>
            <p:cNvPr id="46" name="Abgerundetes Rechteck 45"/>
            <p:cNvSpPr/>
            <p:nvPr/>
          </p:nvSpPr>
          <p:spPr>
            <a:xfrm>
              <a:off x="3822156" y="5383979"/>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47" name="Abgerundetes Rechteck 46"/>
            <p:cNvSpPr/>
            <p:nvPr/>
          </p:nvSpPr>
          <p:spPr>
            <a:xfrm>
              <a:off x="4318494" y="5383979"/>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48" name="Abgerundetes Rechteck 47"/>
            <p:cNvSpPr/>
            <p:nvPr/>
          </p:nvSpPr>
          <p:spPr>
            <a:xfrm>
              <a:off x="4668291" y="5383979"/>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49" name="Abgerundetes Rechteck 48"/>
            <p:cNvSpPr/>
            <p:nvPr/>
          </p:nvSpPr>
          <p:spPr>
            <a:xfrm>
              <a:off x="3465987" y="5383979"/>
              <a:ext cx="273157" cy="269733"/>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50" name="Abgerundetes Rechteck 49"/>
            <p:cNvSpPr/>
            <p:nvPr/>
          </p:nvSpPr>
          <p:spPr>
            <a:xfrm>
              <a:off x="5126609" y="5383979"/>
              <a:ext cx="273157" cy="269733"/>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51" name="Abgerundetes Rechteck 50"/>
            <p:cNvSpPr/>
            <p:nvPr/>
          </p:nvSpPr>
          <p:spPr>
            <a:xfrm>
              <a:off x="5476406" y="5383979"/>
              <a:ext cx="273157" cy="269733"/>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52" name="Abgerundetes Rechteck 51"/>
            <p:cNvSpPr/>
            <p:nvPr/>
          </p:nvSpPr>
          <p:spPr>
            <a:xfrm>
              <a:off x="5856744" y="5383979"/>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53" name="Abgerundetes Rechteck 52"/>
            <p:cNvSpPr/>
            <p:nvPr/>
          </p:nvSpPr>
          <p:spPr>
            <a:xfrm>
              <a:off x="6206541" y="5383979"/>
              <a:ext cx="273157" cy="269733"/>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54" name="Abgerundetes Rechteck 53"/>
            <p:cNvSpPr/>
            <p:nvPr/>
          </p:nvSpPr>
          <p:spPr>
            <a:xfrm>
              <a:off x="7073146" y="5383979"/>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55" name="Abgerundetes Rechteck 54"/>
            <p:cNvSpPr/>
            <p:nvPr/>
          </p:nvSpPr>
          <p:spPr>
            <a:xfrm>
              <a:off x="7422943" y="5383979"/>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56" name="Abgerundetes Rechteck 55"/>
            <p:cNvSpPr/>
            <p:nvPr/>
          </p:nvSpPr>
          <p:spPr>
            <a:xfrm>
              <a:off x="7791780" y="5383979"/>
              <a:ext cx="273157" cy="269733"/>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57" name="Abgerundetes Rechteck 56"/>
            <p:cNvSpPr/>
            <p:nvPr/>
          </p:nvSpPr>
          <p:spPr>
            <a:xfrm>
              <a:off x="8141577" y="5383979"/>
              <a:ext cx="273157" cy="269733"/>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58" name="Abgerundetes Rechteck 57"/>
            <p:cNvSpPr/>
            <p:nvPr/>
          </p:nvSpPr>
          <p:spPr>
            <a:xfrm>
              <a:off x="9874985" y="5383979"/>
              <a:ext cx="273157" cy="269733"/>
            </a:xfrm>
            <a:prstGeom prst="roundRect">
              <a:avLst/>
            </a:prstGeom>
            <a:solidFill>
              <a:srgbClr val="005C45">
                <a:alpha val="2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59" name="Abgerundetes Rechteck 58"/>
            <p:cNvSpPr/>
            <p:nvPr/>
          </p:nvSpPr>
          <p:spPr>
            <a:xfrm>
              <a:off x="10225575" y="5383979"/>
              <a:ext cx="273157" cy="269733"/>
            </a:xfrm>
            <a:prstGeom prst="roundRect">
              <a:avLst/>
            </a:prstGeom>
            <a:solidFill>
              <a:srgbClr val="005C45">
                <a:alpha val="2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60" name="Abgerundetes Rechteck 59"/>
            <p:cNvSpPr/>
            <p:nvPr/>
          </p:nvSpPr>
          <p:spPr>
            <a:xfrm>
              <a:off x="10575372" y="5383979"/>
              <a:ext cx="273157" cy="269733"/>
            </a:xfrm>
            <a:prstGeom prst="roundRect">
              <a:avLst/>
            </a:prstGeom>
            <a:solidFill>
              <a:srgbClr val="005C45">
                <a:alpha val="2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61" name="Abgerundetes Rechteck 60"/>
            <p:cNvSpPr/>
            <p:nvPr/>
          </p:nvSpPr>
          <p:spPr>
            <a:xfrm>
              <a:off x="8467057" y="5383979"/>
              <a:ext cx="273157" cy="269733"/>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62" name="Abgerundetes Rechteck 61"/>
            <p:cNvSpPr/>
            <p:nvPr/>
          </p:nvSpPr>
          <p:spPr>
            <a:xfrm>
              <a:off x="8816854" y="5383979"/>
              <a:ext cx="273157" cy="269733"/>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cxnSp>
          <p:nvCxnSpPr>
            <p:cNvPr id="63" name="Gewinkelter Verbinder 62"/>
            <p:cNvCxnSpPr>
              <a:stCxn id="31" idx="2"/>
              <a:endCxn id="47" idx="0"/>
            </p:cNvCxnSpPr>
            <p:nvPr/>
          </p:nvCxnSpPr>
          <p:spPr>
            <a:xfrm rot="5400000">
              <a:off x="4246373" y="4999356"/>
              <a:ext cx="593323" cy="175923"/>
            </a:xfrm>
            <a:prstGeom prst="bentConnector3">
              <a:avLst>
                <a:gd name="adj1" fmla="val 50000"/>
              </a:avLst>
            </a:prstGeom>
            <a:noFill/>
            <a:ln w="28575" cap="flat" cmpd="sng" algn="ctr">
              <a:solidFill>
                <a:srgbClr val="CD5038"/>
              </a:solidFill>
              <a:prstDash val="solid"/>
            </a:ln>
            <a:effectLst/>
          </p:spPr>
        </p:cxnSp>
        <p:cxnSp>
          <p:nvCxnSpPr>
            <p:cNvPr id="64" name="Gewinkelter Verbinder 63"/>
            <p:cNvCxnSpPr>
              <a:stCxn id="31" idx="2"/>
              <a:endCxn id="48" idx="0"/>
            </p:cNvCxnSpPr>
            <p:nvPr/>
          </p:nvCxnSpPr>
          <p:spPr>
            <a:xfrm rot="16200000" flipH="1">
              <a:off x="4421271" y="5000380"/>
              <a:ext cx="593323" cy="173874"/>
            </a:xfrm>
            <a:prstGeom prst="bentConnector3">
              <a:avLst>
                <a:gd name="adj1" fmla="val 50000"/>
              </a:avLst>
            </a:prstGeom>
            <a:noFill/>
            <a:ln w="28575" cap="flat" cmpd="sng" algn="ctr">
              <a:solidFill>
                <a:srgbClr val="CD5038"/>
              </a:solidFill>
              <a:prstDash val="solid"/>
            </a:ln>
            <a:effectLst/>
          </p:spPr>
        </p:cxnSp>
        <p:cxnSp>
          <p:nvCxnSpPr>
            <p:cNvPr id="65" name="Gewinkelter Verbinder 64"/>
            <p:cNvCxnSpPr>
              <a:stCxn id="35" idx="2"/>
              <a:endCxn id="51" idx="0"/>
            </p:cNvCxnSpPr>
            <p:nvPr/>
          </p:nvCxnSpPr>
          <p:spPr>
            <a:xfrm rot="16200000" flipH="1">
              <a:off x="5226666" y="4997660"/>
              <a:ext cx="587685" cy="184953"/>
            </a:xfrm>
            <a:prstGeom prst="bentConnector3">
              <a:avLst>
                <a:gd name="adj1" fmla="val 50000"/>
              </a:avLst>
            </a:prstGeom>
            <a:noFill/>
            <a:ln w="28575" cap="flat" cmpd="sng" algn="ctr">
              <a:solidFill>
                <a:srgbClr val="FFFFFF">
                  <a:lumMod val="85000"/>
                </a:srgbClr>
              </a:solidFill>
              <a:prstDash val="solid"/>
            </a:ln>
            <a:effectLst/>
          </p:spPr>
        </p:cxnSp>
        <p:cxnSp>
          <p:nvCxnSpPr>
            <p:cNvPr id="66" name="Gewinkelter Verbinder 65"/>
            <p:cNvCxnSpPr>
              <a:stCxn id="35" idx="2"/>
              <a:endCxn id="50" idx="0"/>
            </p:cNvCxnSpPr>
            <p:nvPr/>
          </p:nvCxnSpPr>
          <p:spPr>
            <a:xfrm rot="5400000">
              <a:off x="5051768" y="5007715"/>
              <a:ext cx="587685" cy="164844"/>
            </a:xfrm>
            <a:prstGeom prst="bentConnector3">
              <a:avLst>
                <a:gd name="adj1" fmla="val 50000"/>
              </a:avLst>
            </a:prstGeom>
            <a:noFill/>
            <a:ln w="28575" cap="flat" cmpd="sng" algn="ctr">
              <a:solidFill>
                <a:srgbClr val="FFFFFF">
                  <a:lumMod val="85000"/>
                </a:srgbClr>
              </a:solidFill>
              <a:prstDash val="solid"/>
            </a:ln>
            <a:effectLst/>
          </p:spPr>
        </p:cxnSp>
        <p:cxnSp>
          <p:nvCxnSpPr>
            <p:cNvPr id="67" name="Gewinkelter Verbinder 66"/>
            <p:cNvCxnSpPr>
              <a:stCxn id="30" idx="2"/>
              <a:endCxn id="49" idx="0"/>
            </p:cNvCxnSpPr>
            <p:nvPr/>
          </p:nvCxnSpPr>
          <p:spPr>
            <a:xfrm rot="5400000">
              <a:off x="3421597" y="4977264"/>
              <a:ext cx="587685" cy="225746"/>
            </a:xfrm>
            <a:prstGeom prst="bentConnector3">
              <a:avLst>
                <a:gd name="adj1" fmla="val 50000"/>
              </a:avLst>
            </a:prstGeom>
            <a:noFill/>
            <a:ln w="28575" cap="flat" cmpd="sng" algn="ctr">
              <a:solidFill>
                <a:srgbClr val="FFFFFF">
                  <a:lumMod val="85000"/>
                </a:srgbClr>
              </a:solidFill>
              <a:prstDash val="solid"/>
            </a:ln>
            <a:effectLst/>
          </p:spPr>
        </p:cxnSp>
        <p:cxnSp>
          <p:nvCxnSpPr>
            <p:cNvPr id="68" name="Gewinkelter Verbinder 67"/>
            <p:cNvCxnSpPr>
              <a:stCxn id="30" idx="2"/>
              <a:endCxn id="46" idx="0"/>
            </p:cNvCxnSpPr>
            <p:nvPr/>
          </p:nvCxnSpPr>
          <p:spPr>
            <a:xfrm rot="16200000" flipH="1">
              <a:off x="3599681" y="5024925"/>
              <a:ext cx="587685" cy="130423"/>
            </a:xfrm>
            <a:prstGeom prst="bentConnector3">
              <a:avLst>
                <a:gd name="adj1" fmla="val 50000"/>
              </a:avLst>
            </a:prstGeom>
            <a:noFill/>
            <a:ln w="28575" cap="flat" cmpd="sng" algn="ctr">
              <a:solidFill>
                <a:srgbClr val="CD5038"/>
              </a:solidFill>
              <a:prstDash val="solid"/>
            </a:ln>
            <a:effectLst/>
          </p:spPr>
        </p:cxnSp>
        <p:cxnSp>
          <p:nvCxnSpPr>
            <p:cNvPr id="69" name="Gewinkelter Verbinder 172"/>
            <p:cNvCxnSpPr/>
            <p:nvPr/>
          </p:nvCxnSpPr>
          <p:spPr>
            <a:xfrm>
              <a:off x="10011563" y="4786403"/>
              <a:ext cx="0" cy="597576"/>
            </a:xfrm>
            <a:prstGeom prst="straightConnector1">
              <a:avLst/>
            </a:prstGeom>
            <a:noFill/>
            <a:ln w="28575" cap="flat" cmpd="sng" algn="ctr">
              <a:solidFill>
                <a:srgbClr val="FFFFFF">
                  <a:lumMod val="85000"/>
                </a:srgbClr>
              </a:solidFill>
              <a:prstDash val="solid"/>
            </a:ln>
            <a:effectLst/>
          </p:spPr>
        </p:cxnSp>
        <p:cxnSp>
          <p:nvCxnSpPr>
            <p:cNvPr id="70" name="Gewinkelter Verbinder 69"/>
            <p:cNvCxnSpPr>
              <a:stCxn id="41" idx="2"/>
              <a:endCxn id="59" idx="0"/>
            </p:cNvCxnSpPr>
            <p:nvPr/>
          </p:nvCxnSpPr>
          <p:spPr>
            <a:xfrm rot="5400000">
              <a:off x="10147127" y="5001430"/>
              <a:ext cx="597577" cy="167521"/>
            </a:xfrm>
            <a:prstGeom prst="bentConnector3">
              <a:avLst>
                <a:gd name="adj1" fmla="val 50000"/>
              </a:avLst>
            </a:prstGeom>
            <a:noFill/>
            <a:ln w="28575" cap="flat" cmpd="sng" algn="ctr">
              <a:solidFill>
                <a:srgbClr val="FFFFFF">
                  <a:lumMod val="85000"/>
                </a:srgbClr>
              </a:solidFill>
              <a:prstDash val="solid"/>
            </a:ln>
            <a:effectLst/>
          </p:spPr>
        </p:cxnSp>
        <p:cxnSp>
          <p:nvCxnSpPr>
            <p:cNvPr id="71" name="Gewinkelter Verbinder 70"/>
            <p:cNvCxnSpPr>
              <a:stCxn id="41" idx="2"/>
              <a:endCxn id="60" idx="0"/>
            </p:cNvCxnSpPr>
            <p:nvPr/>
          </p:nvCxnSpPr>
          <p:spPr>
            <a:xfrm rot="16200000" flipH="1">
              <a:off x="10322025" y="4994052"/>
              <a:ext cx="597577" cy="182276"/>
            </a:xfrm>
            <a:prstGeom prst="bentConnector3">
              <a:avLst>
                <a:gd name="adj1" fmla="val 50000"/>
              </a:avLst>
            </a:prstGeom>
            <a:noFill/>
            <a:ln w="28575" cap="flat" cmpd="sng" algn="ctr">
              <a:solidFill>
                <a:srgbClr val="FFFFFF">
                  <a:lumMod val="85000"/>
                </a:srgbClr>
              </a:solidFill>
              <a:prstDash val="solid"/>
            </a:ln>
            <a:effectLst/>
          </p:spPr>
        </p:cxnSp>
        <p:cxnSp>
          <p:nvCxnSpPr>
            <p:cNvPr id="72" name="Gewinkelter Verbinder 71"/>
            <p:cNvCxnSpPr>
              <a:stCxn id="33" idx="2"/>
              <a:endCxn id="53" idx="0"/>
            </p:cNvCxnSpPr>
            <p:nvPr/>
          </p:nvCxnSpPr>
          <p:spPr>
            <a:xfrm rot="5400000">
              <a:off x="6047025" y="5086751"/>
              <a:ext cx="593324" cy="1132"/>
            </a:xfrm>
            <a:prstGeom prst="bentConnector3">
              <a:avLst>
                <a:gd name="adj1" fmla="val 50000"/>
              </a:avLst>
            </a:prstGeom>
            <a:noFill/>
            <a:ln w="28575" cap="flat" cmpd="sng" algn="ctr">
              <a:solidFill>
                <a:srgbClr val="FFFFFF">
                  <a:lumMod val="75000"/>
                </a:srgbClr>
              </a:solidFill>
              <a:prstDash val="solid"/>
            </a:ln>
            <a:effectLst/>
          </p:spPr>
        </p:cxnSp>
        <p:cxnSp>
          <p:nvCxnSpPr>
            <p:cNvPr id="73" name="Gewinkelter Verbinder 72"/>
            <p:cNvCxnSpPr>
              <a:stCxn id="33" idx="2"/>
              <a:endCxn id="52" idx="0"/>
            </p:cNvCxnSpPr>
            <p:nvPr/>
          </p:nvCxnSpPr>
          <p:spPr>
            <a:xfrm rot="5400000">
              <a:off x="5872126" y="4911853"/>
              <a:ext cx="593324" cy="350929"/>
            </a:xfrm>
            <a:prstGeom prst="bentConnector3">
              <a:avLst>
                <a:gd name="adj1" fmla="val 50000"/>
              </a:avLst>
            </a:prstGeom>
            <a:noFill/>
            <a:ln w="28575" cap="flat" cmpd="sng" algn="ctr">
              <a:solidFill>
                <a:srgbClr val="CD5038"/>
              </a:solidFill>
              <a:prstDash val="solid"/>
            </a:ln>
            <a:effectLst/>
          </p:spPr>
        </p:cxnSp>
        <p:cxnSp>
          <p:nvCxnSpPr>
            <p:cNvPr id="74" name="Gewinkelter Verbinder 73"/>
            <p:cNvCxnSpPr>
              <a:stCxn id="37" idx="2"/>
              <a:endCxn id="62" idx="0"/>
            </p:cNvCxnSpPr>
            <p:nvPr/>
          </p:nvCxnSpPr>
          <p:spPr>
            <a:xfrm rot="16200000" flipH="1">
              <a:off x="8559413" y="4989960"/>
              <a:ext cx="597576" cy="190463"/>
            </a:xfrm>
            <a:prstGeom prst="bentConnector3">
              <a:avLst>
                <a:gd name="adj1" fmla="val 50000"/>
              </a:avLst>
            </a:prstGeom>
            <a:noFill/>
            <a:ln w="28575" cap="flat" cmpd="sng" algn="ctr">
              <a:solidFill>
                <a:srgbClr val="FFFFFF">
                  <a:lumMod val="85000"/>
                </a:srgbClr>
              </a:solidFill>
              <a:prstDash val="solid"/>
            </a:ln>
            <a:effectLst/>
          </p:spPr>
        </p:cxnSp>
        <p:cxnSp>
          <p:nvCxnSpPr>
            <p:cNvPr id="75" name="Gewinkelter Verbinder 74"/>
            <p:cNvCxnSpPr>
              <a:stCxn id="37" idx="2"/>
              <a:endCxn id="61" idx="0"/>
            </p:cNvCxnSpPr>
            <p:nvPr/>
          </p:nvCxnSpPr>
          <p:spPr>
            <a:xfrm rot="5400000">
              <a:off x="8384515" y="5005525"/>
              <a:ext cx="597576" cy="159334"/>
            </a:xfrm>
            <a:prstGeom prst="bentConnector3">
              <a:avLst>
                <a:gd name="adj1" fmla="val 50000"/>
              </a:avLst>
            </a:prstGeom>
            <a:noFill/>
            <a:ln w="28575" cap="flat" cmpd="sng" algn="ctr">
              <a:solidFill>
                <a:srgbClr val="FFFFFF">
                  <a:lumMod val="85000"/>
                </a:srgbClr>
              </a:solidFill>
              <a:prstDash val="solid"/>
            </a:ln>
            <a:effectLst/>
          </p:spPr>
        </p:cxnSp>
        <p:cxnSp>
          <p:nvCxnSpPr>
            <p:cNvPr id="76" name="Gewinkelter Verbinder 75"/>
            <p:cNvCxnSpPr>
              <a:stCxn id="36" idx="2"/>
              <a:endCxn id="57" idx="0"/>
            </p:cNvCxnSpPr>
            <p:nvPr/>
          </p:nvCxnSpPr>
          <p:spPr>
            <a:xfrm rot="16200000" flipH="1">
              <a:off x="7900335" y="5006157"/>
              <a:ext cx="597575" cy="158068"/>
            </a:xfrm>
            <a:prstGeom prst="bentConnector3">
              <a:avLst>
                <a:gd name="adj1" fmla="val 50000"/>
              </a:avLst>
            </a:prstGeom>
            <a:noFill/>
            <a:ln w="28575" cap="flat" cmpd="sng" algn="ctr">
              <a:solidFill>
                <a:srgbClr val="FFFFFF">
                  <a:lumMod val="85000"/>
                </a:srgbClr>
              </a:solidFill>
              <a:prstDash val="solid"/>
            </a:ln>
            <a:effectLst/>
          </p:spPr>
        </p:cxnSp>
        <p:cxnSp>
          <p:nvCxnSpPr>
            <p:cNvPr id="77" name="Gewinkelter Verbinder 76"/>
            <p:cNvCxnSpPr>
              <a:stCxn id="36" idx="2"/>
              <a:endCxn id="56" idx="0"/>
            </p:cNvCxnSpPr>
            <p:nvPr/>
          </p:nvCxnSpPr>
          <p:spPr>
            <a:xfrm rot="5400000">
              <a:off x="7725437" y="4989327"/>
              <a:ext cx="597575" cy="191729"/>
            </a:xfrm>
            <a:prstGeom prst="bentConnector3">
              <a:avLst>
                <a:gd name="adj1" fmla="val 50000"/>
              </a:avLst>
            </a:prstGeom>
            <a:noFill/>
            <a:ln w="28575" cap="flat" cmpd="sng" algn="ctr">
              <a:solidFill>
                <a:srgbClr val="FFFFFF">
                  <a:lumMod val="85000"/>
                </a:srgbClr>
              </a:solidFill>
              <a:prstDash val="solid"/>
            </a:ln>
            <a:effectLst/>
          </p:spPr>
        </p:cxnSp>
        <p:cxnSp>
          <p:nvCxnSpPr>
            <p:cNvPr id="78" name="Gewinkelter Verbinder 77"/>
            <p:cNvCxnSpPr>
              <a:stCxn id="38" idx="2"/>
              <a:endCxn id="55" idx="0"/>
            </p:cNvCxnSpPr>
            <p:nvPr/>
          </p:nvCxnSpPr>
          <p:spPr>
            <a:xfrm rot="16200000" flipH="1">
              <a:off x="7177797" y="5002254"/>
              <a:ext cx="591937" cy="171513"/>
            </a:xfrm>
            <a:prstGeom prst="bentConnector3">
              <a:avLst>
                <a:gd name="adj1" fmla="val 50000"/>
              </a:avLst>
            </a:prstGeom>
            <a:noFill/>
            <a:ln w="28575" cap="flat" cmpd="sng" algn="ctr">
              <a:solidFill>
                <a:srgbClr val="CD5038"/>
              </a:solidFill>
              <a:prstDash val="solid"/>
            </a:ln>
            <a:effectLst/>
          </p:spPr>
        </p:cxnSp>
        <p:cxnSp>
          <p:nvCxnSpPr>
            <p:cNvPr id="79" name="Gewinkelter Verbinder 78"/>
            <p:cNvCxnSpPr>
              <a:stCxn id="38" idx="2"/>
              <a:endCxn id="54" idx="0"/>
            </p:cNvCxnSpPr>
            <p:nvPr/>
          </p:nvCxnSpPr>
          <p:spPr>
            <a:xfrm rot="5400000">
              <a:off x="7002899" y="4998868"/>
              <a:ext cx="591937" cy="178284"/>
            </a:xfrm>
            <a:prstGeom prst="bentConnector3">
              <a:avLst>
                <a:gd name="adj1" fmla="val 50000"/>
              </a:avLst>
            </a:prstGeom>
            <a:noFill/>
            <a:ln w="28575" cap="flat" cmpd="sng" algn="ctr">
              <a:solidFill>
                <a:srgbClr val="CD5038"/>
              </a:solidFill>
              <a:prstDash val="solid"/>
            </a:ln>
            <a:effectLst/>
          </p:spPr>
        </p:cxnSp>
        <p:sp>
          <p:nvSpPr>
            <p:cNvPr id="80" name="Abgerundetes Rechteck 79"/>
            <p:cNvSpPr/>
            <p:nvPr/>
          </p:nvSpPr>
          <p:spPr>
            <a:xfrm>
              <a:off x="6511557" y="5383979"/>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cxnSp>
          <p:nvCxnSpPr>
            <p:cNvPr id="81" name="Gewinkelter Verbinder 80"/>
            <p:cNvCxnSpPr>
              <a:stCxn id="33" idx="2"/>
              <a:endCxn id="80" idx="0"/>
            </p:cNvCxnSpPr>
            <p:nvPr/>
          </p:nvCxnSpPr>
          <p:spPr>
            <a:xfrm rot="16200000" flipH="1">
              <a:off x="6199532" y="4935375"/>
              <a:ext cx="593324" cy="303884"/>
            </a:xfrm>
            <a:prstGeom prst="bentConnector3">
              <a:avLst>
                <a:gd name="adj1" fmla="val 50000"/>
              </a:avLst>
            </a:prstGeom>
            <a:noFill/>
            <a:ln w="28575" cap="flat" cmpd="sng" algn="ctr">
              <a:solidFill>
                <a:srgbClr val="CD5038"/>
              </a:solidFill>
              <a:prstDash val="solid"/>
            </a:ln>
            <a:effectLst/>
          </p:spPr>
        </p:cxnSp>
        <p:sp>
          <p:nvSpPr>
            <p:cNvPr id="94" name="Textfeld 93"/>
            <p:cNvSpPr txBox="1"/>
            <p:nvPr/>
          </p:nvSpPr>
          <p:spPr>
            <a:xfrm>
              <a:off x="2999656" y="1377603"/>
              <a:ext cx="8424935" cy="646331"/>
            </a:xfrm>
            <a:prstGeom prst="rect">
              <a:avLst/>
            </a:prstGeom>
            <a:noFill/>
          </p:spPr>
          <p:txBody>
            <a:bodyPr wrap="square" rtlCol="0">
              <a:spAutoFit/>
            </a:bodyPr>
            <a:lstStyle/>
            <a:p>
              <a:r>
                <a:rPr lang="de-DE" i="1" dirty="0">
                  <a:solidFill>
                    <a:schemeClr val="accent1"/>
                  </a:solidFill>
                  <a:latin typeface="Arial" panose="020B0604020202020204" pitchFamily="34" charset="0"/>
                  <a:ea typeface="Cambria" panose="02040503050406030204" pitchFamily="18" charset="0"/>
                  <a:cs typeface="Arial" panose="020B0604020202020204" pitchFamily="34" charset="0"/>
                </a:rPr>
                <a:t>Sind bei einem Ausfall der Geschäftsprozesse dieser Organisationseinheit </a:t>
              </a:r>
              <a:br>
                <a:rPr lang="de-DE" i="1" dirty="0">
                  <a:solidFill>
                    <a:schemeClr val="accent1"/>
                  </a:solidFill>
                  <a:latin typeface="Arial" panose="020B0604020202020204" pitchFamily="34" charset="0"/>
                  <a:ea typeface="Cambria" panose="02040503050406030204" pitchFamily="18" charset="0"/>
                  <a:cs typeface="Arial" panose="020B0604020202020204" pitchFamily="34" charset="0"/>
                </a:rPr>
              </a:br>
              <a:r>
                <a:rPr lang="de-DE" i="1" dirty="0">
                  <a:solidFill>
                    <a:schemeClr val="accent1"/>
                  </a:solidFill>
                  <a:latin typeface="Arial" panose="020B0604020202020204" pitchFamily="34" charset="0"/>
                  <a:ea typeface="Cambria" panose="02040503050406030204" pitchFamily="18" charset="0"/>
                  <a:cs typeface="Arial" panose="020B0604020202020204" pitchFamily="34" charset="0"/>
                </a:rPr>
                <a:t>innerhalb von &lt;z. B. 7 Tagen&gt; zu hohe Schäden für die Institution zu erwarten? </a:t>
              </a:r>
            </a:p>
          </p:txBody>
        </p:sp>
        <p:sp>
          <p:nvSpPr>
            <p:cNvPr id="97" name="Abgerundetes Rechteck 96"/>
            <p:cNvSpPr/>
            <p:nvPr/>
          </p:nvSpPr>
          <p:spPr>
            <a:xfrm>
              <a:off x="1199456" y="6106805"/>
              <a:ext cx="180000" cy="180000"/>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0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98" name="Textfeld 97"/>
            <p:cNvSpPr txBox="1"/>
            <p:nvPr/>
          </p:nvSpPr>
          <p:spPr>
            <a:xfrm>
              <a:off x="1395755" y="6069847"/>
              <a:ext cx="2371162" cy="253916"/>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de-DE" sz="1050" b="0" i="1"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rPr>
                <a:t>Zeitkritische Organisationseinheit (OE)</a:t>
              </a:r>
            </a:p>
          </p:txBody>
        </p:sp>
        <p:sp>
          <p:nvSpPr>
            <p:cNvPr id="100" name="Abgerundetes Rechteck 99"/>
            <p:cNvSpPr/>
            <p:nvPr/>
          </p:nvSpPr>
          <p:spPr>
            <a:xfrm>
              <a:off x="3916035" y="6085510"/>
              <a:ext cx="180000" cy="180000"/>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100" b="0" i="0" u="none" strike="noStrike" kern="0" cap="none" spc="0" normalizeH="0" baseline="0" noProof="0" dirty="0">
                <a:ln>
                  <a:noFill/>
                </a:ln>
                <a:solidFill>
                  <a:srgbClr val="FFFFFF"/>
                </a:solidFill>
                <a:effectLst/>
                <a:uLnTx/>
                <a:uFillTx/>
                <a:latin typeface="Cambria" panose="02040503050406030204" pitchFamily="18" charset="0"/>
                <a:ea typeface="Cambria" panose="02040503050406030204" pitchFamily="18" charset="0"/>
              </a:endParaRPr>
            </a:p>
          </p:txBody>
        </p:sp>
        <p:sp>
          <p:nvSpPr>
            <p:cNvPr id="101" name="Textfeld 100"/>
            <p:cNvSpPr txBox="1"/>
            <p:nvPr/>
          </p:nvSpPr>
          <p:spPr>
            <a:xfrm>
              <a:off x="4070327" y="6069847"/>
              <a:ext cx="1394934" cy="253916"/>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de-DE" sz="1050" b="0" i="1"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rPr>
                <a:t>Nicht zeitkritische OE</a:t>
              </a:r>
            </a:p>
          </p:txBody>
        </p:sp>
        <p:sp>
          <p:nvSpPr>
            <p:cNvPr id="103" name="Abgerundetes Rechteck 102"/>
            <p:cNvSpPr/>
            <p:nvPr/>
          </p:nvSpPr>
          <p:spPr>
            <a:xfrm>
              <a:off x="5644227" y="6081663"/>
              <a:ext cx="180000" cy="180000"/>
            </a:xfrm>
            <a:prstGeom prst="roundRect">
              <a:avLst/>
            </a:prstGeom>
            <a:solidFill>
              <a:srgbClr val="005C45">
                <a:alpha val="2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0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104" name="Textfeld 103"/>
            <p:cNvSpPr txBox="1"/>
            <p:nvPr/>
          </p:nvSpPr>
          <p:spPr>
            <a:xfrm>
              <a:off x="5812263" y="6066000"/>
              <a:ext cx="3473324" cy="261610"/>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de-DE" sz="1050" b="0" i="1"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rPr>
                <a:t>OE nicht im Geltungsbereich des BCMS</a:t>
              </a:r>
            </a:p>
          </p:txBody>
        </p:sp>
        <p:sp>
          <p:nvSpPr>
            <p:cNvPr id="105" name="Textfeld 104"/>
            <p:cNvSpPr txBox="1"/>
            <p:nvPr/>
          </p:nvSpPr>
          <p:spPr>
            <a:xfrm>
              <a:off x="503106" y="6112167"/>
              <a:ext cx="545021" cy="169277"/>
            </a:xfrm>
            <a:prstGeom prst="rect">
              <a:avLst/>
            </a:prstGeom>
            <a:noFill/>
          </p:spPr>
          <p:txBody>
            <a:bodyPr wrap="none" lIns="0" tIns="0" rIns="0" bIns="0" rtlCol="0">
              <a:spAutoFit/>
            </a:bodyPr>
            <a:lstStyle/>
            <a:p>
              <a:pPr defTabSz="914400" fontAlgn="base">
                <a:spcBef>
                  <a:spcPct val="0"/>
                </a:spcBef>
                <a:spcAft>
                  <a:spcPct val="0"/>
                </a:spcAft>
              </a:pPr>
              <a:r>
                <a:rPr lang="de-DE" sz="1100" dirty="0">
                  <a:solidFill>
                    <a:srgbClr val="000000"/>
                  </a:solidFill>
                  <a:latin typeface="Cambria" panose="02040503050406030204" pitchFamily="18" charset="0"/>
                  <a:ea typeface="Cambria" panose="02040503050406030204" pitchFamily="18" charset="0"/>
                </a:rPr>
                <a:t>Legende:</a:t>
              </a:r>
            </a:p>
          </p:txBody>
        </p:sp>
        <p:sp>
          <p:nvSpPr>
            <p:cNvPr id="91" name="Rechteck 90"/>
            <p:cNvSpPr/>
            <p:nvPr/>
          </p:nvSpPr>
          <p:spPr bwMode="gray">
            <a:xfrm>
              <a:off x="503106" y="2087609"/>
              <a:ext cx="11425542" cy="1244865"/>
            </a:xfrm>
            <a:prstGeom prst="rect">
              <a:avLst/>
            </a:prstGeom>
            <a:solidFill>
              <a:srgbClr val="FFFFFF">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e-DE" sz="2000" dirty="0" err="1">
                <a:solidFill>
                  <a:schemeClr val="tx1"/>
                </a:solidFill>
              </a:endParaRPr>
            </a:p>
          </p:txBody>
        </p:sp>
        <p:sp>
          <p:nvSpPr>
            <p:cNvPr id="92" name="Rechteck 91"/>
            <p:cNvSpPr/>
            <p:nvPr/>
          </p:nvSpPr>
          <p:spPr bwMode="gray">
            <a:xfrm>
              <a:off x="3104083" y="3342032"/>
              <a:ext cx="8464525" cy="2599623"/>
            </a:xfrm>
            <a:prstGeom prst="rect">
              <a:avLst/>
            </a:prstGeom>
            <a:solidFill>
              <a:srgbClr val="FFFFFF">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e-DE" sz="2000" dirty="0" err="1">
                <a:solidFill>
                  <a:schemeClr val="tx1"/>
                </a:solidFill>
              </a:endParaRPr>
            </a:p>
          </p:txBody>
        </p:sp>
        <p:sp>
          <p:nvSpPr>
            <p:cNvPr id="93" name="Rechteck 92"/>
            <p:cNvSpPr/>
            <p:nvPr/>
          </p:nvSpPr>
          <p:spPr bwMode="gray">
            <a:xfrm>
              <a:off x="485669" y="5977302"/>
              <a:ext cx="8464525" cy="424022"/>
            </a:xfrm>
            <a:prstGeom prst="rect">
              <a:avLst/>
            </a:prstGeom>
            <a:solidFill>
              <a:srgbClr val="FFFFFF">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e-DE" sz="2000" dirty="0" err="1">
                <a:solidFill>
                  <a:schemeClr val="tx1"/>
                </a:solidFill>
              </a:endParaRPr>
            </a:p>
          </p:txBody>
        </p:sp>
        <p:sp>
          <p:nvSpPr>
            <p:cNvPr id="107" name="Rechteckige Legende 106"/>
            <p:cNvSpPr/>
            <p:nvPr/>
          </p:nvSpPr>
          <p:spPr bwMode="gray">
            <a:xfrm>
              <a:off x="297824" y="2513802"/>
              <a:ext cx="11593288" cy="3779835"/>
            </a:xfrm>
            <a:prstGeom prst="wedgeRectCallout">
              <a:avLst>
                <a:gd name="adj1" fmla="val 9140"/>
                <a:gd name="adj2" fmla="val -63718"/>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360000" tIns="180000" rIns="360000" bIns="180000" rtlCol="0" anchor="ctr">
              <a:spAutoFit/>
            </a:bodyPr>
            <a:lstStyle/>
            <a:p>
              <a:pPr>
                <a:spcAft>
                  <a:spcPts val="600"/>
                </a:spcAft>
              </a:pPr>
              <a:r>
                <a:rPr lang="de-DE" sz="1600" b="1" dirty="0">
                  <a:solidFill>
                    <a:schemeClr val="tx1"/>
                  </a:solidFill>
                  <a:latin typeface="Arial" panose="020B0604020202020204" pitchFamily="34" charset="0"/>
                  <a:cs typeface="Arial" panose="020B0604020202020204" pitchFamily="34" charset="0"/>
                </a:rPr>
                <a:t>Welches Schadenspotenzial soll als „zu hoher Schaden“ angesehen werden?</a:t>
              </a:r>
            </a:p>
            <a:p>
              <a:pPr>
                <a:spcAft>
                  <a:spcPts val="600"/>
                </a:spcAft>
              </a:pPr>
              <a:r>
                <a:rPr lang="de-DE" sz="1600" dirty="0">
                  <a:solidFill>
                    <a:schemeClr val="tx1"/>
                  </a:solidFill>
                  <a:latin typeface="Arial" panose="020B0604020202020204" pitchFamily="34" charset="0"/>
                  <a:cs typeface="Arial" panose="020B0604020202020204" pitchFamily="34" charset="0"/>
                </a:rPr>
                <a:t>Ein zu hohes Schadenspotenzial beschreibt eine nicht tolerierbare Auswirkung auf den Geschäftsbetrieb: </a:t>
              </a:r>
            </a:p>
            <a:p>
              <a:pPr marL="285750" indent="-285750">
                <a:spcAft>
                  <a:spcPts val="600"/>
                </a:spcAft>
                <a:buFont typeface="Arial" panose="020B0604020202020204" pitchFamily="34" charset="0"/>
                <a:buChar char="•"/>
              </a:pPr>
              <a:r>
                <a:rPr lang="de-DE" sz="1600" b="1" i="1" dirty="0">
                  <a:solidFill>
                    <a:schemeClr val="accent1"/>
                  </a:solidFill>
                  <a:latin typeface="Arial" panose="020B0604020202020204" pitchFamily="34" charset="0"/>
                  <a:cs typeface="Arial" panose="020B0604020202020204" pitchFamily="34" charset="0"/>
                </a:rPr>
                <a:t>Beeinträchtigung der Aufgabenerfüllung: </a:t>
              </a:r>
              <a:r>
                <a:rPr lang="de-DE" sz="1600" i="1" dirty="0">
                  <a:solidFill>
                    <a:schemeClr val="accent1"/>
                  </a:solidFill>
                  <a:latin typeface="Arial" panose="020B0604020202020204" pitchFamily="34" charset="0"/>
                  <a:cs typeface="Arial" panose="020B0604020202020204" pitchFamily="34" charset="0"/>
                </a:rPr>
                <a:t>Der Geschäftsbetrieb ist massiv eingeschränkt. Arbeitsrückstände sind nur mit erhöhtem Arbeitsaufwand zu kompensieren.</a:t>
              </a:r>
            </a:p>
            <a:p>
              <a:pPr marL="285750" indent="-285750">
                <a:spcAft>
                  <a:spcPts val="600"/>
                </a:spcAft>
                <a:buFont typeface="Arial" panose="020B0604020202020204" pitchFamily="34" charset="0"/>
                <a:buChar char="•"/>
              </a:pPr>
              <a:r>
                <a:rPr lang="de-DE" sz="1600" b="1" i="1" dirty="0">
                  <a:solidFill>
                    <a:schemeClr val="accent1"/>
                  </a:solidFill>
                  <a:latin typeface="Arial" panose="020B0604020202020204" pitchFamily="34" charset="0"/>
                  <a:cs typeface="Arial" panose="020B0604020202020204" pitchFamily="34" charset="0"/>
                </a:rPr>
                <a:t>Verstoß gegen Gesetze, Vorschriften und Verträge: </a:t>
              </a:r>
              <a:r>
                <a:rPr lang="de-DE" sz="1600" i="1" dirty="0">
                  <a:solidFill>
                    <a:schemeClr val="accent1"/>
                  </a:solidFill>
                  <a:latin typeface="Arial" panose="020B0604020202020204" pitchFamily="34" charset="0"/>
                  <a:cs typeface="Arial" panose="020B0604020202020204" pitchFamily="34" charset="0"/>
                </a:rPr>
                <a:t>Es wird gegen Gesetze verstoßen. Verstöße führen zu erheblichen Konsequenzen, z. B. hohe Bußgelder. Vertragsverletzungen führen zu hohen Konventionalstrafen oder Konsequenzen.</a:t>
              </a:r>
            </a:p>
            <a:p>
              <a:pPr marL="285750" indent="-285750">
                <a:spcAft>
                  <a:spcPts val="600"/>
                </a:spcAft>
                <a:buFont typeface="Arial" panose="020B0604020202020204" pitchFamily="34" charset="0"/>
                <a:buChar char="•"/>
              </a:pPr>
              <a:r>
                <a:rPr lang="de-DE" sz="1600" b="1" i="1" dirty="0">
                  <a:solidFill>
                    <a:schemeClr val="accent1"/>
                  </a:solidFill>
                  <a:latin typeface="Arial" panose="020B0604020202020204" pitchFamily="34" charset="0"/>
                  <a:cs typeface="Arial" panose="020B0604020202020204" pitchFamily="34" charset="0"/>
                </a:rPr>
                <a:t>Negative Innen- und Außenwirkung (Imageschaden): </a:t>
              </a:r>
              <a:r>
                <a:rPr lang="de-DE" sz="1600" i="1" dirty="0">
                  <a:solidFill>
                    <a:schemeClr val="accent1"/>
                  </a:solidFill>
                  <a:latin typeface="Arial" panose="020B0604020202020204" pitchFamily="34" charset="0"/>
                  <a:cs typeface="Arial" panose="020B0604020202020204" pitchFamily="34" charset="0"/>
                </a:rPr>
                <a:t>Eine erhebliche, nachhaltige Ansehens- oder Vertrauensbeeinträchtigung ist intern und extern zu erwarten.</a:t>
              </a:r>
            </a:p>
            <a:p>
              <a:pPr marL="285750" indent="-285750">
                <a:spcAft>
                  <a:spcPts val="600"/>
                </a:spcAft>
                <a:buFont typeface="Arial" panose="020B0604020202020204" pitchFamily="34" charset="0"/>
                <a:buChar char="•"/>
              </a:pPr>
              <a:r>
                <a:rPr lang="de-DE" sz="1600" b="1" i="1" dirty="0">
                  <a:solidFill>
                    <a:schemeClr val="accent1"/>
                  </a:solidFill>
                  <a:latin typeface="Arial" panose="020B0604020202020204" pitchFamily="34" charset="0"/>
                  <a:cs typeface="Arial" panose="020B0604020202020204" pitchFamily="34" charset="0"/>
                </a:rPr>
                <a:t>Finanzielle Auswirkungen: </a:t>
              </a:r>
              <a:r>
                <a:rPr lang="de-DE" sz="1600" i="1" dirty="0">
                  <a:solidFill>
                    <a:schemeClr val="accent1"/>
                  </a:solidFill>
                  <a:latin typeface="Arial" panose="020B0604020202020204" pitchFamily="34" charset="0"/>
                  <a:cs typeface="Arial" panose="020B0604020202020204" pitchFamily="34" charset="0"/>
                </a:rPr>
                <a:t>Der finanzielle Schaden ist für die Institution erheblich und nachhaltig spürbar.</a:t>
              </a:r>
            </a:p>
            <a:p>
              <a:pPr marL="285750" indent="-285750">
                <a:spcAft>
                  <a:spcPts val="600"/>
                </a:spcAft>
                <a:buFont typeface="Arial" panose="020B0604020202020204" pitchFamily="34" charset="0"/>
                <a:buChar char="•"/>
              </a:pPr>
              <a:r>
                <a:rPr lang="de-DE" sz="1600" b="1" i="1" dirty="0">
                  <a:solidFill>
                    <a:schemeClr val="accent1"/>
                  </a:solidFill>
                  <a:latin typeface="Arial" panose="020B0604020202020204" pitchFamily="34" charset="0"/>
                  <a:cs typeface="Arial" panose="020B0604020202020204" pitchFamily="34" charset="0"/>
                </a:rPr>
                <a:t>Beeinträchtigung der persönlichen Unversehrtheit: </a:t>
              </a:r>
              <a:r>
                <a:rPr lang="de-DE" sz="1600" i="1" dirty="0">
                  <a:solidFill>
                    <a:schemeClr val="accent1"/>
                  </a:solidFill>
                  <a:latin typeface="Arial" panose="020B0604020202020204" pitchFamily="34" charset="0"/>
                  <a:cs typeface="Arial" panose="020B0604020202020204" pitchFamily="34" charset="0"/>
                </a:rPr>
                <a:t>Eine Beeinträchtigung der persönlichen Unversehrtheit kann nicht ausgeschlossen werden.</a:t>
              </a:r>
            </a:p>
          </p:txBody>
        </p:sp>
      </p:grpSp>
      <p:sp>
        <p:nvSpPr>
          <p:cNvPr id="95" name="Rechteck 94" descr="Diese Folie ist für die Institutionsleitung konzipiert" title="Zielgruppe: Institutionsleitung"/>
          <p:cNvSpPr/>
          <p:nvPr/>
        </p:nvSpPr>
        <p:spPr bwMode="gray">
          <a:xfrm rot="2700000">
            <a:off x="9604715" y="595186"/>
            <a:ext cx="3258710" cy="5760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Institutionsleitung</a:t>
            </a:r>
          </a:p>
        </p:txBody>
      </p:sp>
    </p:spTree>
    <p:extLst>
      <p:ext uri="{BB962C8B-B14F-4D97-AF65-F5344CB8AC3E}">
        <p14:creationId xmlns:p14="http://schemas.microsoft.com/office/powerpoint/2010/main" val="4213375997"/>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Voranalyse – Anzahl Hierarchie-Ebenen</a:t>
            </a:r>
          </a:p>
        </p:txBody>
      </p:sp>
      <p:sp>
        <p:nvSpPr>
          <p:cNvPr id="90" name="Fußzeilenplatzhalter 4"/>
          <p:cNvSpPr>
            <a:spLocks noGrp="1"/>
          </p:cNvSpPr>
          <p:nvPr>
            <p:ph type="ftr" sz="quarter" idx="11"/>
          </p:nvPr>
        </p:nvSpPr>
        <p:spPr>
          <a:xfrm>
            <a:off x="7041600" y="6451954"/>
            <a:ext cx="4127368" cy="165588"/>
          </a:xfrm>
        </p:spPr>
        <p:txBody>
          <a:bodyPr/>
          <a:lstStyle/>
          <a:p>
            <a:r>
              <a:rPr lang="de-DE" dirty="0">
                <a:latin typeface="+mj-lt"/>
              </a:rPr>
              <a:t>BSI 200-4 Hilfsmittel | Präsentationsvorlage Voranalyse &amp; BIA</a:t>
            </a:r>
          </a:p>
        </p:txBody>
      </p:sp>
      <p:grpSp>
        <p:nvGrpSpPr>
          <p:cNvPr id="3" name="Gruppieren 2" descr="Voranalyse&#10;&#10;Wie viele Hierarchie-Ebenen des Organigramms sollen betrachtet werden?">
            <a:extLst>
              <a:ext uri="{FF2B5EF4-FFF2-40B4-BE49-F238E27FC236}">
                <a16:creationId xmlns:a16="http://schemas.microsoft.com/office/drawing/2014/main" id="{9CE799D0-0B71-4389-A1A8-DB02F3EE2561}"/>
              </a:ext>
            </a:extLst>
          </p:cNvPr>
          <p:cNvGrpSpPr/>
          <p:nvPr/>
        </p:nvGrpSpPr>
        <p:grpSpPr>
          <a:xfrm>
            <a:off x="485669" y="1184244"/>
            <a:ext cx="11442979" cy="5217080"/>
            <a:chOff x="485669" y="1184244"/>
            <a:chExt cx="11442979" cy="5217080"/>
          </a:xfrm>
        </p:grpSpPr>
        <p:grpSp>
          <p:nvGrpSpPr>
            <p:cNvPr id="5" name="Gruppieren 4"/>
            <p:cNvGrpSpPr/>
            <p:nvPr/>
          </p:nvGrpSpPr>
          <p:grpSpPr>
            <a:xfrm>
              <a:off x="485669" y="1340769"/>
              <a:ext cx="11442979" cy="5060555"/>
              <a:chOff x="485669" y="1340769"/>
              <a:chExt cx="11442979" cy="5060555"/>
            </a:xfrm>
          </p:grpSpPr>
          <p:sp>
            <p:nvSpPr>
              <p:cNvPr id="10" name="Textfeld 9"/>
              <p:cNvSpPr txBox="1"/>
              <p:nvPr/>
            </p:nvSpPr>
            <p:spPr>
              <a:xfrm>
                <a:off x="503107" y="3415016"/>
                <a:ext cx="2244970" cy="584775"/>
              </a:xfrm>
              <a:prstGeom prst="rect">
                <a:avLst/>
              </a:prstGeom>
              <a:noFill/>
            </p:spPr>
            <p:txBody>
              <a:bodyPr wrap="square" rtlCol="0">
                <a:spAutoFit/>
              </a:bodyPr>
              <a:lstStyle/>
              <a:p>
                <a:pPr defTabSz="914400" fontAlgn="base">
                  <a:spcBef>
                    <a:spcPct val="0"/>
                  </a:spcBef>
                  <a:spcAft>
                    <a:spcPct val="0"/>
                  </a:spcAft>
                </a:pPr>
                <a:r>
                  <a:rPr lang="de-DE" sz="1600" b="1" dirty="0">
                    <a:solidFill>
                      <a:srgbClr val="000000"/>
                    </a:solidFill>
                    <a:latin typeface="Arial" panose="020B0604020202020204" pitchFamily="34" charset="0"/>
                    <a:ea typeface="Cambria" panose="02040503050406030204" pitchFamily="18" charset="0"/>
                    <a:cs typeface="Arial" panose="020B0604020202020204" pitchFamily="34" charset="0"/>
                  </a:rPr>
                  <a:t>1. Hierarchie-Ebene </a:t>
                </a:r>
                <a:r>
                  <a:rPr lang="de-DE" sz="1600" b="1" dirty="0">
                    <a:solidFill>
                      <a:schemeClr val="accent1"/>
                    </a:solidFill>
                    <a:latin typeface="Arial" panose="020B0604020202020204" pitchFamily="34" charset="0"/>
                    <a:ea typeface="Cambria" panose="02040503050406030204" pitchFamily="18" charset="0"/>
                    <a:cs typeface="Arial" panose="020B0604020202020204" pitchFamily="34" charset="0"/>
                  </a:rPr>
                  <a:t/>
                </a:r>
                <a:br>
                  <a:rPr lang="de-DE" sz="1600" b="1" dirty="0">
                    <a:solidFill>
                      <a:schemeClr val="accent1"/>
                    </a:solidFill>
                    <a:latin typeface="Arial" panose="020B0604020202020204" pitchFamily="34" charset="0"/>
                    <a:ea typeface="Cambria" panose="02040503050406030204" pitchFamily="18" charset="0"/>
                    <a:cs typeface="Arial" panose="020B0604020202020204" pitchFamily="34" charset="0"/>
                  </a:rPr>
                </a:br>
                <a:r>
                  <a:rPr lang="de-DE" sz="1600" dirty="0">
                    <a:solidFill>
                      <a:schemeClr val="accent1"/>
                    </a:solidFill>
                    <a:latin typeface="Arial" panose="020B0604020202020204" pitchFamily="34" charset="0"/>
                    <a:ea typeface="Cambria" panose="02040503050406030204" pitchFamily="18" charset="0"/>
                    <a:cs typeface="Arial" panose="020B0604020202020204" pitchFamily="34" charset="0"/>
                  </a:rPr>
                  <a:t>z. B</a:t>
                </a:r>
                <a:r>
                  <a:rPr lang="de-DE" sz="1600" i="1" dirty="0">
                    <a:solidFill>
                      <a:schemeClr val="accent1"/>
                    </a:solidFill>
                    <a:latin typeface="Arial" panose="020B0604020202020204" pitchFamily="34" charset="0"/>
                    <a:ea typeface="Cambria" panose="02040503050406030204" pitchFamily="18" charset="0"/>
                    <a:cs typeface="Arial" panose="020B0604020202020204" pitchFamily="34" charset="0"/>
                  </a:rPr>
                  <a:t>. Abteilungen</a:t>
                </a:r>
              </a:p>
            </p:txBody>
          </p:sp>
          <p:sp>
            <p:nvSpPr>
              <p:cNvPr id="11" name="Textfeld 10"/>
              <p:cNvSpPr txBox="1"/>
              <p:nvPr/>
            </p:nvSpPr>
            <p:spPr>
              <a:xfrm>
                <a:off x="503107" y="5228865"/>
                <a:ext cx="2244970" cy="584775"/>
              </a:xfrm>
              <a:prstGeom prst="rect">
                <a:avLst/>
              </a:prstGeom>
              <a:noFill/>
            </p:spPr>
            <p:txBody>
              <a:bodyPr wrap="square" rtlCol="0">
                <a:spAutoFit/>
              </a:bodyPr>
              <a:lstStyle/>
              <a:p>
                <a:pPr defTabSz="914400" fontAlgn="base">
                  <a:spcBef>
                    <a:spcPct val="0"/>
                  </a:spcBef>
                  <a:spcAft>
                    <a:spcPct val="0"/>
                  </a:spcAft>
                </a:pPr>
                <a:r>
                  <a:rPr lang="de-DE" sz="1600" b="1" dirty="0">
                    <a:solidFill>
                      <a:srgbClr val="000000"/>
                    </a:solidFill>
                    <a:latin typeface="Arial" panose="020B0604020202020204" pitchFamily="34" charset="0"/>
                    <a:ea typeface="Cambria" panose="02040503050406030204" pitchFamily="18" charset="0"/>
                    <a:cs typeface="Arial" panose="020B0604020202020204" pitchFamily="34" charset="0"/>
                  </a:rPr>
                  <a:t>3. Hierarchie-Ebene </a:t>
                </a:r>
              </a:p>
              <a:p>
                <a:pPr defTabSz="914400" fontAlgn="base">
                  <a:spcBef>
                    <a:spcPct val="0"/>
                  </a:spcBef>
                  <a:spcAft>
                    <a:spcPct val="0"/>
                  </a:spcAft>
                </a:pPr>
                <a:r>
                  <a:rPr lang="de-DE" sz="1600" dirty="0">
                    <a:solidFill>
                      <a:schemeClr val="accent1"/>
                    </a:solidFill>
                    <a:latin typeface="Arial" panose="020B0604020202020204" pitchFamily="34" charset="0"/>
                    <a:ea typeface="Cambria" panose="02040503050406030204" pitchFamily="18" charset="0"/>
                    <a:cs typeface="Arial" panose="020B0604020202020204" pitchFamily="34" charset="0"/>
                  </a:rPr>
                  <a:t>z. B. </a:t>
                </a:r>
                <a:r>
                  <a:rPr lang="de-DE" sz="1600" i="1" dirty="0">
                    <a:solidFill>
                      <a:schemeClr val="accent1"/>
                    </a:solidFill>
                    <a:latin typeface="Arial" panose="020B0604020202020204" pitchFamily="34" charset="0"/>
                    <a:ea typeface="Cambria" panose="02040503050406030204" pitchFamily="18" charset="0"/>
                    <a:cs typeface="Arial" panose="020B0604020202020204" pitchFamily="34" charset="0"/>
                  </a:rPr>
                  <a:t>Referate/Teams</a:t>
                </a:r>
              </a:p>
            </p:txBody>
          </p:sp>
          <p:sp>
            <p:nvSpPr>
              <p:cNvPr id="12" name="Textfeld 11"/>
              <p:cNvSpPr txBox="1"/>
              <p:nvPr/>
            </p:nvSpPr>
            <p:spPr>
              <a:xfrm>
                <a:off x="503106" y="4330569"/>
                <a:ext cx="2244969" cy="584775"/>
              </a:xfrm>
              <a:prstGeom prst="rect">
                <a:avLst/>
              </a:prstGeom>
              <a:noFill/>
            </p:spPr>
            <p:txBody>
              <a:bodyPr wrap="square" rtlCol="0">
                <a:spAutoFit/>
              </a:bodyPr>
              <a:lstStyle/>
              <a:p>
                <a:pPr defTabSz="914400" fontAlgn="base">
                  <a:spcBef>
                    <a:spcPct val="0"/>
                  </a:spcBef>
                  <a:spcAft>
                    <a:spcPct val="0"/>
                  </a:spcAft>
                </a:pPr>
                <a:r>
                  <a:rPr lang="de-DE" sz="1600" b="1" dirty="0">
                    <a:solidFill>
                      <a:srgbClr val="000000"/>
                    </a:solidFill>
                    <a:latin typeface="Arial" panose="020B0604020202020204" pitchFamily="34" charset="0"/>
                    <a:ea typeface="Cambria" panose="02040503050406030204" pitchFamily="18" charset="0"/>
                    <a:cs typeface="Arial" panose="020B0604020202020204" pitchFamily="34" charset="0"/>
                  </a:rPr>
                  <a:t>2. Hierarchie-Ebene </a:t>
                </a:r>
              </a:p>
              <a:p>
                <a:pPr defTabSz="914400" fontAlgn="base">
                  <a:spcBef>
                    <a:spcPct val="0"/>
                  </a:spcBef>
                  <a:spcAft>
                    <a:spcPct val="0"/>
                  </a:spcAft>
                </a:pPr>
                <a:r>
                  <a:rPr lang="de-DE" sz="1600" dirty="0">
                    <a:solidFill>
                      <a:schemeClr val="accent1"/>
                    </a:solidFill>
                    <a:latin typeface="Arial" panose="020B0604020202020204" pitchFamily="34" charset="0"/>
                    <a:ea typeface="Cambria" panose="02040503050406030204" pitchFamily="18" charset="0"/>
                    <a:cs typeface="Arial" panose="020B0604020202020204" pitchFamily="34" charset="0"/>
                  </a:rPr>
                  <a:t>z. B. </a:t>
                </a:r>
                <a:r>
                  <a:rPr lang="de-DE" sz="1600" i="1" dirty="0">
                    <a:solidFill>
                      <a:schemeClr val="accent1"/>
                    </a:solidFill>
                    <a:latin typeface="Arial" panose="020B0604020202020204" pitchFamily="34" charset="0"/>
                    <a:ea typeface="Cambria" panose="02040503050406030204" pitchFamily="18" charset="0"/>
                    <a:cs typeface="Arial" panose="020B0604020202020204" pitchFamily="34" charset="0"/>
                  </a:rPr>
                  <a:t>Fachbereiche</a:t>
                </a:r>
              </a:p>
            </p:txBody>
          </p:sp>
          <p:sp>
            <p:nvSpPr>
              <p:cNvPr id="13" name="Textfeld 12"/>
              <p:cNvSpPr txBox="1"/>
              <p:nvPr/>
            </p:nvSpPr>
            <p:spPr>
              <a:xfrm>
                <a:off x="5009744" y="2671032"/>
                <a:ext cx="2506007" cy="338554"/>
              </a:xfrm>
              <a:prstGeom prst="rect">
                <a:avLst/>
              </a:prstGeom>
              <a:noFill/>
            </p:spPr>
            <p:txBody>
              <a:bodyPr wrap="none" rtlCol="0">
                <a:spAutoFit/>
              </a:bodyPr>
              <a:lstStyle/>
              <a:p>
                <a:pPr algn="ctr" defTabSz="914400" fontAlgn="base">
                  <a:spcBef>
                    <a:spcPct val="0"/>
                  </a:spcBef>
                  <a:spcAft>
                    <a:spcPct val="0"/>
                  </a:spcAft>
                </a:pPr>
                <a:r>
                  <a:rPr lang="de-DE" sz="1600" dirty="0">
                    <a:solidFill>
                      <a:srgbClr val="000000"/>
                    </a:solidFill>
                    <a:latin typeface="Cambria" panose="02040503050406030204" pitchFamily="18" charset="0"/>
                    <a:ea typeface="Cambria" panose="02040503050406030204" pitchFamily="18" charset="0"/>
                  </a:rPr>
                  <a:t>Geltungsbereich des BCMS</a:t>
                </a:r>
              </a:p>
            </p:txBody>
          </p:sp>
          <p:sp>
            <p:nvSpPr>
              <p:cNvPr id="14" name="Geschweifte Klammer rechts 13"/>
              <p:cNvSpPr/>
              <p:nvPr/>
            </p:nvSpPr>
            <p:spPr>
              <a:xfrm rot="5400000" flipH="1">
                <a:off x="6980581" y="-1273225"/>
                <a:ext cx="199282" cy="7680628"/>
              </a:xfrm>
              <a:prstGeom prst="rightBrace">
                <a:avLst>
                  <a:gd name="adj1" fmla="val 84455"/>
                  <a:gd name="adj2" fmla="val 50000"/>
                </a:avLst>
              </a:prstGeom>
              <a:noFill/>
              <a:ln w="9525" cap="flat" cmpd="sng" algn="ctr">
                <a:solidFill>
                  <a:srgbClr val="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6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endParaRPr>
              </a:p>
            </p:txBody>
          </p:sp>
          <p:sp>
            <p:nvSpPr>
              <p:cNvPr id="15" name="Textfeld 14"/>
              <p:cNvSpPr txBox="1"/>
              <p:nvPr/>
            </p:nvSpPr>
            <p:spPr>
              <a:xfrm>
                <a:off x="6523820" y="2063696"/>
                <a:ext cx="1112804" cy="338554"/>
              </a:xfrm>
              <a:prstGeom prst="rect">
                <a:avLst/>
              </a:prstGeom>
              <a:noFill/>
            </p:spPr>
            <p:txBody>
              <a:bodyPr wrap="none" rtlCol="0">
                <a:spAutoFit/>
              </a:bodyPr>
              <a:lstStyle/>
              <a:p>
                <a:pPr algn="ctr" defTabSz="914400" fontAlgn="base">
                  <a:spcBef>
                    <a:spcPct val="0"/>
                  </a:spcBef>
                  <a:spcAft>
                    <a:spcPct val="0"/>
                  </a:spcAft>
                </a:pPr>
                <a:r>
                  <a:rPr lang="de-DE" sz="1600" dirty="0">
                    <a:solidFill>
                      <a:srgbClr val="000000"/>
                    </a:solidFill>
                    <a:latin typeface="Cambria" panose="02040503050406030204" pitchFamily="18" charset="0"/>
                    <a:ea typeface="Cambria" panose="02040503050406030204" pitchFamily="18" charset="0"/>
                  </a:rPr>
                  <a:t>Institution</a:t>
                </a:r>
              </a:p>
            </p:txBody>
          </p:sp>
          <p:sp>
            <p:nvSpPr>
              <p:cNvPr id="16" name="Geschweifte Klammer rechts 15"/>
              <p:cNvSpPr/>
              <p:nvPr/>
            </p:nvSpPr>
            <p:spPr>
              <a:xfrm rot="5400000" flipH="1">
                <a:off x="6142649" y="144432"/>
                <a:ext cx="240197" cy="6045678"/>
              </a:xfrm>
              <a:prstGeom prst="rightBrace">
                <a:avLst>
                  <a:gd name="adj1" fmla="val 84455"/>
                  <a:gd name="adj2" fmla="val 50000"/>
                </a:avLst>
              </a:prstGeom>
              <a:noFill/>
              <a:ln w="9525" cap="flat" cmpd="sng" algn="ctr">
                <a:solidFill>
                  <a:srgbClr val="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6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endParaRPr>
              </a:p>
            </p:txBody>
          </p:sp>
          <p:sp>
            <p:nvSpPr>
              <p:cNvPr id="24" name="Geschweifte Klammer rechts 23"/>
              <p:cNvSpPr/>
              <p:nvPr/>
            </p:nvSpPr>
            <p:spPr>
              <a:xfrm rot="10800000" flipH="1">
                <a:off x="2751351" y="3347403"/>
                <a:ext cx="55548" cy="720000"/>
              </a:xfrm>
              <a:prstGeom prst="rightBrace">
                <a:avLst>
                  <a:gd name="adj1" fmla="val 84455"/>
                  <a:gd name="adj2" fmla="val 50000"/>
                </a:avLst>
              </a:prstGeom>
              <a:noFill/>
              <a:ln w="9525" cap="flat" cmpd="sng" algn="ctr">
                <a:solidFill>
                  <a:srgbClr val="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25" name="Geschweifte Klammer rechts 24"/>
              <p:cNvSpPr/>
              <p:nvPr/>
            </p:nvSpPr>
            <p:spPr>
              <a:xfrm rot="10800000" flipH="1">
                <a:off x="2751351" y="5161252"/>
                <a:ext cx="55548" cy="720000"/>
              </a:xfrm>
              <a:prstGeom prst="rightBrace">
                <a:avLst>
                  <a:gd name="adj1" fmla="val 84455"/>
                  <a:gd name="adj2" fmla="val 50000"/>
                </a:avLst>
              </a:prstGeom>
              <a:noFill/>
              <a:ln w="9525" cap="flat" cmpd="sng" algn="ctr">
                <a:solidFill>
                  <a:srgbClr val="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39" name="Geschweifte Klammer rechts 38"/>
              <p:cNvSpPr/>
              <p:nvPr/>
            </p:nvSpPr>
            <p:spPr>
              <a:xfrm rot="10800000" flipH="1">
                <a:off x="2751351" y="4262956"/>
                <a:ext cx="55548" cy="720000"/>
              </a:xfrm>
              <a:prstGeom prst="rightBrace">
                <a:avLst>
                  <a:gd name="adj1" fmla="val 84455"/>
                  <a:gd name="adj2" fmla="val 50000"/>
                </a:avLst>
              </a:prstGeom>
              <a:noFill/>
              <a:ln w="9525" cap="flat" cmpd="sng" algn="ctr">
                <a:solidFill>
                  <a:srgbClr val="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Arial" panose="020B0604020202020204" pitchFamily="34" charset="0"/>
                  <a:ea typeface="Cambria" panose="02040503050406030204" pitchFamily="18" charset="0"/>
                  <a:cs typeface="Arial" panose="020B0604020202020204" pitchFamily="34" charset="0"/>
                </a:endParaRPr>
              </a:p>
            </p:txBody>
          </p:sp>
          <p:grpSp>
            <p:nvGrpSpPr>
              <p:cNvPr id="2" name="Gruppieren 1"/>
              <p:cNvGrpSpPr/>
              <p:nvPr/>
            </p:nvGrpSpPr>
            <p:grpSpPr>
              <a:xfrm>
                <a:off x="3465987" y="3535423"/>
                <a:ext cx="7382542" cy="2118289"/>
                <a:chOff x="3465986" y="3641339"/>
                <a:chExt cx="8408807" cy="2412757"/>
              </a:xfrm>
            </p:grpSpPr>
            <p:cxnSp>
              <p:nvCxnSpPr>
                <p:cNvPr id="8" name="Gewinkelter Verbinder 7"/>
                <p:cNvCxnSpPr>
                  <a:stCxn id="28" idx="2"/>
                  <a:endCxn id="36" idx="0"/>
                </p:cNvCxnSpPr>
                <p:nvPr/>
              </p:nvCxnSpPr>
              <p:spPr>
                <a:xfrm rot="16200000" flipH="1">
                  <a:off x="8360404" y="4352331"/>
                  <a:ext cx="810425" cy="2897"/>
                </a:xfrm>
                <a:prstGeom prst="bentConnector3">
                  <a:avLst/>
                </a:prstGeom>
                <a:noFill/>
                <a:ln w="28575" cap="flat" cmpd="sng" algn="ctr">
                  <a:solidFill>
                    <a:srgbClr val="FFFFFF">
                      <a:lumMod val="85000"/>
                    </a:srgbClr>
                  </a:solidFill>
                  <a:prstDash val="solid"/>
                </a:ln>
                <a:effectLst/>
              </p:spPr>
            </p:cxnSp>
            <p:cxnSp>
              <p:nvCxnSpPr>
                <p:cNvPr id="9" name="Gewinkelter Verbinder 8"/>
                <p:cNvCxnSpPr>
                  <a:stCxn id="28" idx="2"/>
                  <a:endCxn id="37" idx="0"/>
                </p:cNvCxnSpPr>
                <p:nvPr/>
              </p:nvCxnSpPr>
              <p:spPr>
                <a:xfrm rot="16200000" flipH="1">
                  <a:off x="8726529" y="3986206"/>
                  <a:ext cx="810424" cy="735147"/>
                </a:xfrm>
                <a:prstGeom prst="bentConnector3">
                  <a:avLst/>
                </a:prstGeom>
                <a:noFill/>
                <a:ln w="28575" cap="flat" cmpd="sng" algn="ctr">
                  <a:solidFill>
                    <a:srgbClr val="FFFFFF">
                      <a:lumMod val="85000"/>
                    </a:srgbClr>
                  </a:solidFill>
                  <a:prstDash val="solid"/>
                </a:ln>
                <a:effectLst/>
              </p:spPr>
            </p:cxnSp>
            <p:cxnSp>
              <p:nvCxnSpPr>
                <p:cNvPr id="17" name="Gewinkelter Verbinder 16"/>
                <p:cNvCxnSpPr/>
                <p:nvPr/>
              </p:nvCxnSpPr>
              <p:spPr>
                <a:xfrm rot="5400000">
                  <a:off x="3706746" y="4137507"/>
                  <a:ext cx="804687" cy="460817"/>
                </a:xfrm>
                <a:prstGeom prst="bentConnector3">
                  <a:avLst/>
                </a:prstGeom>
                <a:noFill/>
                <a:ln w="28575" cap="flat" cmpd="sng" algn="ctr">
                  <a:solidFill>
                    <a:srgbClr val="CD5038"/>
                  </a:solidFill>
                  <a:prstDash val="solid"/>
                </a:ln>
                <a:effectLst/>
              </p:spPr>
            </p:cxnSp>
            <p:cxnSp>
              <p:nvCxnSpPr>
                <p:cNvPr id="18" name="Gewinkelter Verbinder 17"/>
                <p:cNvCxnSpPr/>
                <p:nvPr/>
              </p:nvCxnSpPr>
              <p:spPr>
                <a:xfrm rot="16200000" flipH="1">
                  <a:off x="4167089" y="4137979"/>
                  <a:ext cx="798265" cy="453450"/>
                </a:xfrm>
                <a:prstGeom prst="bentConnector3">
                  <a:avLst/>
                </a:prstGeom>
                <a:noFill/>
                <a:ln w="28575" cap="flat" cmpd="sng" algn="ctr">
                  <a:solidFill>
                    <a:srgbClr val="CD5038"/>
                  </a:solidFill>
                  <a:prstDash val="solid"/>
                </a:ln>
                <a:effectLst/>
              </p:spPr>
            </p:cxnSp>
            <p:cxnSp>
              <p:nvCxnSpPr>
                <p:cNvPr id="19" name="Gewinkelter Verbinder 18"/>
                <p:cNvCxnSpPr>
                  <a:stCxn id="27" idx="2"/>
                  <a:endCxn id="35" idx="0"/>
                </p:cNvCxnSpPr>
                <p:nvPr/>
              </p:nvCxnSpPr>
              <p:spPr>
                <a:xfrm rot="5400000">
                  <a:off x="5693689" y="3955658"/>
                  <a:ext cx="821690" cy="807510"/>
                </a:xfrm>
                <a:prstGeom prst="bentConnector3">
                  <a:avLst/>
                </a:prstGeom>
                <a:noFill/>
                <a:ln w="28575" cap="flat" cmpd="sng" algn="ctr">
                  <a:solidFill>
                    <a:srgbClr val="FFFFFF">
                      <a:lumMod val="85000"/>
                    </a:srgbClr>
                  </a:solidFill>
                  <a:prstDash val="solid"/>
                </a:ln>
                <a:effectLst/>
              </p:spPr>
            </p:cxnSp>
            <p:cxnSp>
              <p:nvCxnSpPr>
                <p:cNvPr id="20" name="Gewinkelter Verbinder 19"/>
                <p:cNvCxnSpPr>
                  <a:stCxn id="27" idx="2"/>
                  <a:endCxn id="34" idx="0"/>
                </p:cNvCxnSpPr>
                <p:nvPr/>
              </p:nvCxnSpPr>
              <p:spPr>
                <a:xfrm rot="16200000" flipH="1">
                  <a:off x="6479590" y="3977267"/>
                  <a:ext cx="815266" cy="757868"/>
                </a:xfrm>
                <a:prstGeom prst="bentConnector3">
                  <a:avLst/>
                </a:prstGeom>
                <a:noFill/>
                <a:ln w="28575" cap="flat" cmpd="sng" algn="ctr">
                  <a:solidFill>
                    <a:srgbClr val="FFFFFF">
                      <a:lumMod val="85000"/>
                    </a:srgbClr>
                  </a:solidFill>
                  <a:prstDash val="solid"/>
                </a:ln>
                <a:effectLst/>
              </p:spPr>
            </p:cxnSp>
            <p:cxnSp>
              <p:nvCxnSpPr>
                <p:cNvPr id="21" name="Gewinkelter Verbinder 20"/>
                <p:cNvCxnSpPr>
                  <a:stCxn id="28" idx="2"/>
                  <a:endCxn id="38" idx="0"/>
                </p:cNvCxnSpPr>
                <p:nvPr/>
              </p:nvCxnSpPr>
              <p:spPr>
                <a:xfrm rot="5400000">
                  <a:off x="7940270" y="3941516"/>
                  <a:ext cx="816847" cy="830950"/>
                </a:xfrm>
                <a:prstGeom prst="bentConnector3">
                  <a:avLst/>
                </a:prstGeom>
                <a:noFill/>
                <a:ln w="28575" cap="flat" cmpd="sng" algn="ctr">
                  <a:solidFill>
                    <a:srgbClr val="CD5038"/>
                  </a:solidFill>
                  <a:prstDash val="solid"/>
                </a:ln>
                <a:effectLst/>
              </p:spPr>
            </p:cxnSp>
            <p:cxnSp>
              <p:nvCxnSpPr>
                <p:cNvPr id="22" name="Gewinkelter Verbinder 21"/>
                <p:cNvCxnSpPr>
                  <a:stCxn id="29" idx="2"/>
                  <a:endCxn id="42" idx="0"/>
                </p:cNvCxnSpPr>
                <p:nvPr/>
              </p:nvCxnSpPr>
              <p:spPr>
                <a:xfrm rot="5400000">
                  <a:off x="10228275" y="4072210"/>
                  <a:ext cx="816846" cy="569563"/>
                </a:xfrm>
                <a:prstGeom prst="bentConnector3">
                  <a:avLst/>
                </a:prstGeom>
                <a:noFill/>
                <a:ln w="28575" cap="flat" cmpd="sng" algn="ctr">
                  <a:solidFill>
                    <a:srgbClr val="FFFFFF">
                      <a:lumMod val="85000"/>
                    </a:srgbClr>
                  </a:solidFill>
                  <a:prstDash val="solid"/>
                </a:ln>
                <a:effectLst/>
              </p:spPr>
            </p:cxnSp>
            <p:cxnSp>
              <p:nvCxnSpPr>
                <p:cNvPr id="23" name="Gewinkelter Verbinder 22"/>
                <p:cNvCxnSpPr>
                  <a:stCxn id="29" idx="2"/>
                  <a:endCxn id="41" idx="0"/>
                </p:cNvCxnSpPr>
                <p:nvPr/>
              </p:nvCxnSpPr>
              <p:spPr>
                <a:xfrm rot="16200000" flipH="1">
                  <a:off x="10811335" y="4058711"/>
                  <a:ext cx="810423" cy="590135"/>
                </a:xfrm>
                <a:prstGeom prst="bentConnector3">
                  <a:avLst/>
                </a:prstGeom>
                <a:noFill/>
                <a:ln w="28575" cap="flat" cmpd="sng" algn="ctr">
                  <a:solidFill>
                    <a:srgbClr val="FFFFFF">
                      <a:lumMod val="85000"/>
                    </a:srgbClr>
                  </a:solidFill>
                  <a:prstDash val="solid"/>
                </a:ln>
                <a:effectLst/>
              </p:spPr>
            </p:cxnSp>
            <p:sp>
              <p:nvSpPr>
                <p:cNvPr id="26" name="Abgerundetes Rechteck 25"/>
                <p:cNvSpPr/>
                <p:nvPr/>
              </p:nvSpPr>
              <p:spPr>
                <a:xfrm>
                  <a:off x="4198443" y="3641339"/>
                  <a:ext cx="311129" cy="307229"/>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27" name="Abgerundetes Rechteck 26"/>
                <p:cNvSpPr/>
                <p:nvPr/>
              </p:nvSpPr>
              <p:spPr>
                <a:xfrm>
                  <a:off x="6352724" y="3641339"/>
                  <a:ext cx="311129" cy="307229"/>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28" name="Abgerundetes Rechteck 27"/>
                <p:cNvSpPr/>
                <p:nvPr/>
              </p:nvSpPr>
              <p:spPr>
                <a:xfrm>
                  <a:off x="8608603" y="3641339"/>
                  <a:ext cx="311129" cy="307229"/>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29" name="Abgerundetes Rechteck 28"/>
                <p:cNvSpPr/>
                <p:nvPr/>
              </p:nvSpPr>
              <p:spPr>
                <a:xfrm>
                  <a:off x="10765914" y="3641339"/>
                  <a:ext cx="311129" cy="307229"/>
                </a:xfrm>
                <a:prstGeom prst="roundRect">
                  <a:avLst/>
                </a:prstGeom>
                <a:solidFill>
                  <a:srgbClr val="005C45">
                    <a:alpha val="2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30" name="Abgerundetes Rechteck 29"/>
                <p:cNvSpPr/>
                <p:nvPr/>
              </p:nvSpPr>
              <p:spPr>
                <a:xfrm>
                  <a:off x="3723114" y="4770258"/>
                  <a:ext cx="311129" cy="307229"/>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31" name="Abgerundetes Rechteck 30"/>
                <p:cNvSpPr/>
                <p:nvPr/>
              </p:nvSpPr>
              <p:spPr>
                <a:xfrm>
                  <a:off x="4637380" y="4763836"/>
                  <a:ext cx="311129" cy="307229"/>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32" name="Abgerundetes Rechteck 31"/>
                <p:cNvSpPr/>
                <p:nvPr/>
              </p:nvSpPr>
              <p:spPr>
                <a:xfrm>
                  <a:off x="6067007" y="4763836"/>
                  <a:ext cx="311129" cy="307229"/>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33" name="Abgerundetes Rechteck 32"/>
                <p:cNvSpPr/>
                <p:nvPr/>
              </p:nvSpPr>
              <p:spPr>
                <a:xfrm>
                  <a:off x="6588800" y="4763835"/>
                  <a:ext cx="311129" cy="307229"/>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34" name="Abgerundetes Rechteck 33"/>
                <p:cNvSpPr/>
                <p:nvPr/>
              </p:nvSpPr>
              <p:spPr>
                <a:xfrm>
                  <a:off x="7110592" y="4763834"/>
                  <a:ext cx="311129" cy="307229"/>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35" name="Abgerundetes Rechteck 34"/>
                <p:cNvSpPr/>
                <p:nvPr/>
              </p:nvSpPr>
              <p:spPr>
                <a:xfrm>
                  <a:off x="5545214" y="4770258"/>
                  <a:ext cx="311129" cy="307229"/>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36" name="Abgerundetes Rechteck 35"/>
                <p:cNvSpPr/>
                <p:nvPr/>
              </p:nvSpPr>
              <p:spPr>
                <a:xfrm>
                  <a:off x="8611500" y="4758993"/>
                  <a:ext cx="311129" cy="307229"/>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37" name="Abgerundetes Rechteck 36"/>
                <p:cNvSpPr/>
                <p:nvPr/>
              </p:nvSpPr>
              <p:spPr>
                <a:xfrm>
                  <a:off x="9343750" y="4758992"/>
                  <a:ext cx="311129" cy="307229"/>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38" name="Abgerundetes Rechteck 37"/>
                <p:cNvSpPr/>
                <p:nvPr/>
              </p:nvSpPr>
              <p:spPr>
                <a:xfrm>
                  <a:off x="7777653" y="4765415"/>
                  <a:ext cx="311129" cy="307229"/>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40" name="Abgerundetes Rechteck 39"/>
                <p:cNvSpPr/>
                <p:nvPr/>
              </p:nvSpPr>
              <p:spPr>
                <a:xfrm>
                  <a:off x="10765914" y="4758992"/>
                  <a:ext cx="311129" cy="307229"/>
                </a:xfrm>
                <a:prstGeom prst="roundRect">
                  <a:avLst/>
                </a:prstGeom>
                <a:solidFill>
                  <a:srgbClr val="005C45">
                    <a:alpha val="2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41" name="Abgerundetes Rechteck 40"/>
                <p:cNvSpPr/>
                <p:nvPr/>
              </p:nvSpPr>
              <p:spPr>
                <a:xfrm>
                  <a:off x="11356049" y="4758991"/>
                  <a:ext cx="311129" cy="307229"/>
                </a:xfrm>
                <a:prstGeom prst="roundRect">
                  <a:avLst/>
                </a:prstGeom>
                <a:solidFill>
                  <a:srgbClr val="005C45">
                    <a:alpha val="2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42" name="Abgerundetes Rechteck 41"/>
                <p:cNvSpPr/>
                <p:nvPr/>
              </p:nvSpPr>
              <p:spPr>
                <a:xfrm>
                  <a:off x="10196351" y="4765414"/>
                  <a:ext cx="311129" cy="307229"/>
                </a:xfrm>
                <a:prstGeom prst="roundRect">
                  <a:avLst/>
                </a:prstGeom>
                <a:solidFill>
                  <a:srgbClr val="005C45">
                    <a:alpha val="2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cxnSp>
              <p:nvCxnSpPr>
                <p:cNvPr id="43" name="Gewinkelter Verbinder 116"/>
                <p:cNvCxnSpPr/>
                <p:nvPr/>
              </p:nvCxnSpPr>
              <p:spPr>
                <a:xfrm>
                  <a:off x="10921478" y="3948568"/>
                  <a:ext cx="0" cy="810424"/>
                </a:xfrm>
                <a:prstGeom prst="straightConnector1">
                  <a:avLst/>
                </a:prstGeom>
                <a:noFill/>
                <a:ln w="28575" cap="flat" cmpd="sng" algn="ctr">
                  <a:solidFill>
                    <a:srgbClr val="FFFFFF">
                      <a:lumMod val="85000"/>
                    </a:srgbClr>
                  </a:solidFill>
                  <a:prstDash val="solid"/>
                </a:ln>
                <a:effectLst/>
              </p:spPr>
            </p:cxnSp>
            <p:cxnSp>
              <p:nvCxnSpPr>
                <p:cNvPr id="44" name="Gewinkelter Verbinder 43"/>
                <p:cNvCxnSpPr/>
                <p:nvPr/>
              </p:nvCxnSpPr>
              <p:spPr>
                <a:xfrm rot="5400000">
                  <a:off x="5957798" y="4213345"/>
                  <a:ext cx="815268" cy="285717"/>
                </a:xfrm>
                <a:prstGeom prst="bentConnector3">
                  <a:avLst/>
                </a:prstGeom>
                <a:noFill/>
                <a:ln w="28575" cap="flat" cmpd="sng" algn="ctr">
                  <a:solidFill>
                    <a:srgbClr val="CD5038"/>
                  </a:solidFill>
                  <a:prstDash val="solid"/>
                </a:ln>
                <a:effectLst/>
              </p:spPr>
            </p:cxnSp>
            <p:cxnSp>
              <p:nvCxnSpPr>
                <p:cNvPr id="45" name="Gewinkelter Verbinder 44"/>
                <p:cNvCxnSpPr/>
                <p:nvPr/>
              </p:nvCxnSpPr>
              <p:spPr>
                <a:xfrm rot="16200000" flipH="1">
                  <a:off x="6218695" y="4238164"/>
                  <a:ext cx="815267" cy="236076"/>
                </a:xfrm>
                <a:prstGeom prst="bentConnector3">
                  <a:avLst/>
                </a:prstGeom>
                <a:noFill/>
                <a:ln w="28575" cap="flat" cmpd="sng" algn="ctr">
                  <a:solidFill>
                    <a:srgbClr val="CD5038"/>
                  </a:solidFill>
                  <a:prstDash val="solid"/>
                </a:ln>
                <a:effectLst/>
              </p:spPr>
            </p:cxnSp>
            <p:sp>
              <p:nvSpPr>
                <p:cNvPr id="46" name="Abgerundetes Rechteck 45"/>
                <p:cNvSpPr/>
                <p:nvPr/>
              </p:nvSpPr>
              <p:spPr>
                <a:xfrm>
                  <a:off x="3871667" y="5746867"/>
                  <a:ext cx="311129" cy="307229"/>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47" name="Abgerundetes Rechteck 46"/>
                <p:cNvSpPr/>
                <p:nvPr/>
              </p:nvSpPr>
              <p:spPr>
                <a:xfrm>
                  <a:off x="4437002" y="5746867"/>
                  <a:ext cx="311129" cy="307229"/>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48" name="Abgerundetes Rechteck 47"/>
                <p:cNvSpPr/>
                <p:nvPr/>
              </p:nvSpPr>
              <p:spPr>
                <a:xfrm>
                  <a:off x="4835425" y="5746867"/>
                  <a:ext cx="311129" cy="307229"/>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49" name="Abgerundetes Rechteck 48"/>
                <p:cNvSpPr/>
                <p:nvPr/>
              </p:nvSpPr>
              <p:spPr>
                <a:xfrm>
                  <a:off x="3465986" y="5746867"/>
                  <a:ext cx="311129" cy="307229"/>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50" name="Abgerundetes Rechteck 49"/>
                <p:cNvSpPr/>
                <p:nvPr/>
              </p:nvSpPr>
              <p:spPr>
                <a:xfrm>
                  <a:off x="5357455" y="5746867"/>
                  <a:ext cx="311129" cy="307229"/>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51" name="Abgerundetes Rechteck 50"/>
                <p:cNvSpPr/>
                <p:nvPr/>
              </p:nvSpPr>
              <p:spPr>
                <a:xfrm>
                  <a:off x="5755878" y="5746867"/>
                  <a:ext cx="311129" cy="307229"/>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52" name="Abgerundetes Rechteck 51"/>
                <p:cNvSpPr/>
                <p:nvPr/>
              </p:nvSpPr>
              <p:spPr>
                <a:xfrm>
                  <a:off x="6189088" y="5746867"/>
                  <a:ext cx="311129" cy="307229"/>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53" name="Abgerundetes Rechteck 52"/>
                <p:cNvSpPr/>
                <p:nvPr/>
              </p:nvSpPr>
              <p:spPr>
                <a:xfrm>
                  <a:off x="6587511" y="5746867"/>
                  <a:ext cx="311129" cy="307229"/>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54" name="Abgerundetes Rechteck 53"/>
                <p:cNvSpPr/>
                <p:nvPr/>
              </p:nvSpPr>
              <p:spPr>
                <a:xfrm>
                  <a:off x="7574585" y="5746867"/>
                  <a:ext cx="311129" cy="307229"/>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55" name="Abgerundetes Rechteck 54"/>
                <p:cNvSpPr/>
                <p:nvPr/>
              </p:nvSpPr>
              <p:spPr>
                <a:xfrm>
                  <a:off x="7973008" y="5746867"/>
                  <a:ext cx="311129" cy="307229"/>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56" name="Abgerundetes Rechteck 55"/>
                <p:cNvSpPr/>
                <p:nvPr/>
              </p:nvSpPr>
              <p:spPr>
                <a:xfrm>
                  <a:off x="8393118" y="5746867"/>
                  <a:ext cx="311129" cy="307229"/>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57" name="Abgerundetes Rechteck 56"/>
                <p:cNvSpPr/>
                <p:nvPr/>
              </p:nvSpPr>
              <p:spPr>
                <a:xfrm>
                  <a:off x="8791541" y="5746867"/>
                  <a:ext cx="311129" cy="307229"/>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58" name="Abgerundetes Rechteck 57"/>
                <p:cNvSpPr/>
                <p:nvPr/>
              </p:nvSpPr>
              <p:spPr>
                <a:xfrm>
                  <a:off x="10765914" y="5746867"/>
                  <a:ext cx="311129" cy="307229"/>
                </a:xfrm>
                <a:prstGeom prst="roundRect">
                  <a:avLst/>
                </a:prstGeom>
                <a:solidFill>
                  <a:srgbClr val="005C45">
                    <a:alpha val="2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59" name="Abgerundetes Rechteck 58"/>
                <p:cNvSpPr/>
                <p:nvPr/>
              </p:nvSpPr>
              <p:spPr>
                <a:xfrm>
                  <a:off x="11165241" y="5746867"/>
                  <a:ext cx="311129" cy="307229"/>
                </a:xfrm>
                <a:prstGeom prst="roundRect">
                  <a:avLst/>
                </a:prstGeom>
                <a:solidFill>
                  <a:srgbClr val="005C45">
                    <a:alpha val="2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60" name="Abgerundetes Rechteck 59"/>
                <p:cNvSpPr/>
                <p:nvPr/>
              </p:nvSpPr>
              <p:spPr>
                <a:xfrm>
                  <a:off x="11563664" y="5746867"/>
                  <a:ext cx="311129" cy="307229"/>
                </a:xfrm>
                <a:prstGeom prst="roundRect">
                  <a:avLst/>
                </a:prstGeom>
                <a:solidFill>
                  <a:srgbClr val="005C45">
                    <a:alpha val="2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61" name="Abgerundetes Rechteck 60"/>
                <p:cNvSpPr/>
                <p:nvPr/>
              </p:nvSpPr>
              <p:spPr>
                <a:xfrm>
                  <a:off x="9162267" y="5746867"/>
                  <a:ext cx="311129" cy="307229"/>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62" name="Abgerundetes Rechteck 61"/>
                <p:cNvSpPr/>
                <p:nvPr/>
              </p:nvSpPr>
              <p:spPr>
                <a:xfrm>
                  <a:off x="9560690" y="5746867"/>
                  <a:ext cx="311129" cy="307229"/>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cxnSp>
              <p:nvCxnSpPr>
                <p:cNvPr id="63" name="Gewinkelter Verbinder 62"/>
                <p:cNvCxnSpPr>
                  <a:stCxn id="31" idx="2"/>
                  <a:endCxn id="47" idx="0"/>
                </p:cNvCxnSpPr>
                <p:nvPr/>
              </p:nvCxnSpPr>
              <p:spPr>
                <a:xfrm rot="5400000">
                  <a:off x="4354855" y="5308777"/>
                  <a:ext cx="675802" cy="200378"/>
                </a:xfrm>
                <a:prstGeom prst="bentConnector3">
                  <a:avLst>
                    <a:gd name="adj1" fmla="val 50000"/>
                  </a:avLst>
                </a:prstGeom>
                <a:noFill/>
                <a:ln w="28575" cap="flat" cmpd="sng" algn="ctr">
                  <a:solidFill>
                    <a:srgbClr val="CD5038"/>
                  </a:solidFill>
                  <a:prstDash val="solid"/>
                </a:ln>
                <a:effectLst/>
              </p:spPr>
            </p:cxnSp>
            <p:cxnSp>
              <p:nvCxnSpPr>
                <p:cNvPr id="64" name="Gewinkelter Verbinder 63"/>
                <p:cNvCxnSpPr>
                  <a:stCxn id="31" idx="2"/>
                  <a:endCxn id="48" idx="0"/>
                </p:cNvCxnSpPr>
                <p:nvPr/>
              </p:nvCxnSpPr>
              <p:spPr>
                <a:xfrm rot="16200000" flipH="1">
                  <a:off x="4554066" y="5309943"/>
                  <a:ext cx="675802" cy="198045"/>
                </a:xfrm>
                <a:prstGeom prst="bentConnector3">
                  <a:avLst>
                    <a:gd name="adj1" fmla="val 50000"/>
                  </a:avLst>
                </a:prstGeom>
                <a:noFill/>
                <a:ln w="28575" cap="flat" cmpd="sng" algn="ctr">
                  <a:solidFill>
                    <a:srgbClr val="CD5038"/>
                  </a:solidFill>
                  <a:prstDash val="solid"/>
                </a:ln>
                <a:effectLst/>
              </p:spPr>
            </p:cxnSp>
            <p:cxnSp>
              <p:nvCxnSpPr>
                <p:cNvPr id="65" name="Gewinkelter Verbinder 64"/>
                <p:cNvCxnSpPr>
                  <a:stCxn id="35" idx="2"/>
                  <a:endCxn id="51" idx="0"/>
                </p:cNvCxnSpPr>
                <p:nvPr/>
              </p:nvCxnSpPr>
              <p:spPr>
                <a:xfrm rot="16200000" flipH="1">
                  <a:off x="5471421" y="5306845"/>
                  <a:ext cx="669380" cy="210664"/>
                </a:xfrm>
                <a:prstGeom prst="bentConnector3">
                  <a:avLst>
                    <a:gd name="adj1" fmla="val 50000"/>
                  </a:avLst>
                </a:prstGeom>
                <a:noFill/>
                <a:ln w="28575" cap="flat" cmpd="sng" algn="ctr">
                  <a:solidFill>
                    <a:srgbClr val="FFFFFF">
                      <a:lumMod val="85000"/>
                    </a:srgbClr>
                  </a:solidFill>
                  <a:prstDash val="solid"/>
                </a:ln>
                <a:effectLst/>
              </p:spPr>
            </p:cxnSp>
            <p:cxnSp>
              <p:nvCxnSpPr>
                <p:cNvPr id="66" name="Gewinkelter Verbinder 65"/>
                <p:cNvCxnSpPr>
                  <a:stCxn id="35" idx="2"/>
                  <a:endCxn id="50" idx="0"/>
                </p:cNvCxnSpPr>
                <p:nvPr/>
              </p:nvCxnSpPr>
              <p:spPr>
                <a:xfrm rot="5400000">
                  <a:off x="5272210" y="5318298"/>
                  <a:ext cx="669380" cy="187759"/>
                </a:xfrm>
                <a:prstGeom prst="bentConnector3">
                  <a:avLst>
                    <a:gd name="adj1" fmla="val 50000"/>
                  </a:avLst>
                </a:prstGeom>
                <a:noFill/>
                <a:ln w="28575" cap="flat" cmpd="sng" algn="ctr">
                  <a:solidFill>
                    <a:srgbClr val="FFFFFF">
                      <a:lumMod val="85000"/>
                    </a:srgbClr>
                  </a:solidFill>
                  <a:prstDash val="solid"/>
                </a:ln>
                <a:effectLst/>
              </p:spPr>
            </p:cxnSp>
            <p:cxnSp>
              <p:nvCxnSpPr>
                <p:cNvPr id="67" name="Gewinkelter Verbinder 66"/>
                <p:cNvCxnSpPr>
                  <a:stCxn id="30" idx="2"/>
                  <a:endCxn id="49" idx="0"/>
                </p:cNvCxnSpPr>
                <p:nvPr/>
              </p:nvCxnSpPr>
              <p:spPr>
                <a:xfrm rot="5400000">
                  <a:off x="3415425" y="5283613"/>
                  <a:ext cx="669380" cy="257128"/>
                </a:xfrm>
                <a:prstGeom prst="bentConnector3">
                  <a:avLst>
                    <a:gd name="adj1" fmla="val 50000"/>
                  </a:avLst>
                </a:prstGeom>
                <a:noFill/>
                <a:ln w="28575" cap="flat" cmpd="sng" algn="ctr">
                  <a:solidFill>
                    <a:srgbClr val="FFFFFF">
                      <a:lumMod val="85000"/>
                    </a:srgbClr>
                  </a:solidFill>
                  <a:prstDash val="solid"/>
                </a:ln>
                <a:effectLst/>
              </p:spPr>
            </p:cxnSp>
            <p:cxnSp>
              <p:nvCxnSpPr>
                <p:cNvPr id="68" name="Gewinkelter Verbinder 67"/>
                <p:cNvCxnSpPr>
                  <a:stCxn id="30" idx="2"/>
                  <a:endCxn id="46" idx="0"/>
                </p:cNvCxnSpPr>
                <p:nvPr/>
              </p:nvCxnSpPr>
              <p:spPr>
                <a:xfrm rot="16200000" flipH="1">
                  <a:off x="3618265" y="5337900"/>
                  <a:ext cx="669380" cy="148553"/>
                </a:xfrm>
                <a:prstGeom prst="bentConnector3">
                  <a:avLst>
                    <a:gd name="adj1" fmla="val 50000"/>
                  </a:avLst>
                </a:prstGeom>
                <a:noFill/>
                <a:ln w="28575" cap="flat" cmpd="sng" algn="ctr">
                  <a:solidFill>
                    <a:srgbClr val="CD5038"/>
                  </a:solidFill>
                  <a:prstDash val="solid"/>
                </a:ln>
                <a:effectLst/>
              </p:spPr>
            </p:cxnSp>
            <p:cxnSp>
              <p:nvCxnSpPr>
                <p:cNvPr id="69" name="Gewinkelter Verbinder 172"/>
                <p:cNvCxnSpPr/>
                <p:nvPr/>
              </p:nvCxnSpPr>
              <p:spPr>
                <a:xfrm>
                  <a:off x="10921478" y="5066221"/>
                  <a:ext cx="0" cy="680646"/>
                </a:xfrm>
                <a:prstGeom prst="straightConnector1">
                  <a:avLst/>
                </a:prstGeom>
                <a:noFill/>
                <a:ln w="28575" cap="flat" cmpd="sng" algn="ctr">
                  <a:solidFill>
                    <a:srgbClr val="FFFFFF">
                      <a:lumMod val="85000"/>
                    </a:srgbClr>
                  </a:solidFill>
                  <a:prstDash val="solid"/>
                </a:ln>
                <a:effectLst/>
              </p:spPr>
            </p:cxnSp>
            <p:cxnSp>
              <p:nvCxnSpPr>
                <p:cNvPr id="70" name="Gewinkelter Verbinder 69"/>
                <p:cNvCxnSpPr>
                  <a:stCxn id="41" idx="2"/>
                  <a:endCxn id="59" idx="0"/>
                </p:cNvCxnSpPr>
                <p:nvPr/>
              </p:nvCxnSpPr>
              <p:spPr>
                <a:xfrm rot="5400000">
                  <a:off x="11075887" y="5311139"/>
                  <a:ext cx="680647" cy="190808"/>
                </a:xfrm>
                <a:prstGeom prst="bentConnector3">
                  <a:avLst>
                    <a:gd name="adj1" fmla="val 50000"/>
                  </a:avLst>
                </a:prstGeom>
                <a:noFill/>
                <a:ln w="28575" cap="flat" cmpd="sng" algn="ctr">
                  <a:solidFill>
                    <a:srgbClr val="FFFFFF">
                      <a:lumMod val="85000"/>
                    </a:srgbClr>
                  </a:solidFill>
                  <a:prstDash val="solid"/>
                </a:ln>
                <a:effectLst/>
              </p:spPr>
            </p:cxnSp>
            <p:cxnSp>
              <p:nvCxnSpPr>
                <p:cNvPr id="71" name="Gewinkelter Verbinder 70"/>
                <p:cNvCxnSpPr>
                  <a:stCxn id="41" idx="2"/>
                  <a:endCxn id="60" idx="0"/>
                </p:cNvCxnSpPr>
                <p:nvPr/>
              </p:nvCxnSpPr>
              <p:spPr>
                <a:xfrm rot="16200000" flipH="1">
                  <a:off x="11275098" y="5302735"/>
                  <a:ext cx="680647" cy="207615"/>
                </a:xfrm>
                <a:prstGeom prst="bentConnector3">
                  <a:avLst>
                    <a:gd name="adj1" fmla="val 50000"/>
                  </a:avLst>
                </a:prstGeom>
                <a:noFill/>
                <a:ln w="28575" cap="flat" cmpd="sng" algn="ctr">
                  <a:solidFill>
                    <a:srgbClr val="FFFFFF">
                      <a:lumMod val="85000"/>
                    </a:srgbClr>
                  </a:solidFill>
                  <a:prstDash val="solid"/>
                </a:ln>
                <a:effectLst/>
              </p:spPr>
            </p:cxnSp>
            <p:cxnSp>
              <p:nvCxnSpPr>
                <p:cNvPr id="72" name="Gewinkelter Verbinder 71"/>
                <p:cNvCxnSpPr>
                  <a:stCxn id="33" idx="2"/>
                  <a:endCxn id="53" idx="0"/>
                </p:cNvCxnSpPr>
                <p:nvPr/>
              </p:nvCxnSpPr>
              <p:spPr>
                <a:xfrm rot="5400000">
                  <a:off x="6405820" y="5408321"/>
                  <a:ext cx="675803" cy="1289"/>
                </a:xfrm>
                <a:prstGeom prst="bentConnector3">
                  <a:avLst>
                    <a:gd name="adj1" fmla="val 50000"/>
                  </a:avLst>
                </a:prstGeom>
                <a:noFill/>
                <a:ln w="28575" cap="flat" cmpd="sng" algn="ctr">
                  <a:solidFill>
                    <a:srgbClr val="FFFFFF">
                      <a:lumMod val="75000"/>
                    </a:srgbClr>
                  </a:solidFill>
                  <a:prstDash val="solid"/>
                </a:ln>
                <a:effectLst/>
              </p:spPr>
            </p:cxnSp>
            <p:cxnSp>
              <p:nvCxnSpPr>
                <p:cNvPr id="73" name="Gewinkelter Verbinder 72"/>
                <p:cNvCxnSpPr>
                  <a:stCxn id="33" idx="2"/>
                  <a:endCxn id="52" idx="0"/>
                </p:cNvCxnSpPr>
                <p:nvPr/>
              </p:nvCxnSpPr>
              <p:spPr>
                <a:xfrm rot="5400000">
                  <a:off x="6206608" y="5209109"/>
                  <a:ext cx="675803" cy="399712"/>
                </a:xfrm>
                <a:prstGeom prst="bentConnector3">
                  <a:avLst>
                    <a:gd name="adj1" fmla="val 50000"/>
                  </a:avLst>
                </a:prstGeom>
                <a:noFill/>
                <a:ln w="28575" cap="flat" cmpd="sng" algn="ctr">
                  <a:solidFill>
                    <a:srgbClr val="CD5038"/>
                  </a:solidFill>
                  <a:prstDash val="solid"/>
                </a:ln>
                <a:effectLst/>
              </p:spPr>
            </p:cxnSp>
            <p:cxnSp>
              <p:nvCxnSpPr>
                <p:cNvPr id="74" name="Gewinkelter Verbinder 73"/>
                <p:cNvCxnSpPr>
                  <a:stCxn id="37" idx="2"/>
                  <a:endCxn id="62" idx="0"/>
                </p:cNvCxnSpPr>
                <p:nvPr/>
              </p:nvCxnSpPr>
              <p:spPr>
                <a:xfrm rot="16200000" flipH="1">
                  <a:off x="9267462" y="5298074"/>
                  <a:ext cx="680646" cy="216940"/>
                </a:xfrm>
                <a:prstGeom prst="bentConnector3">
                  <a:avLst>
                    <a:gd name="adj1" fmla="val 50000"/>
                  </a:avLst>
                </a:prstGeom>
                <a:noFill/>
                <a:ln w="28575" cap="flat" cmpd="sng" algn="ctr">
                  <a:solidFill>
                    <a:srgbClr val="FFFFFF">
                      <a:lumMod val="85000"/>
                    </a:srgbClr>
                  </a:solidFill>
                  <a:prstDash val="solid"/>
                </a:ln>
                <a:effectLst/>
              </p:spPr>
            </p:cxnSp>
            <p:cxnSp>
              <p:nvCxnSpPr>
                <p:cNvPr id="75" name="Gewinkelter Verbinder 74"/>
                <p:cNvCxnSpPr>
                  <a:stCxn id="37" idx="2"/>
                  <a:endCxn id="61" idx="0"/>
                </p:cNvCxnSpPr>
                <p:nvPr/>
              </p:nvCxnSpPr>
              <p:spPr>
                <a:xfrm rot="5400000">
                  <a:off x="9068251" y="5315803"/>
                  <a:ext cx="680646" cy="181483"/>
                </a:xfrm>
                <a:prstGeom prst="bentConnector3">
                  <a:avLst>
                    <a:gd name="adj1" fmla="val 50000"/>
                  </a:avLst>
                </a:prstGeom>
                <a:noFill/>
                <a:ln w="28575" cap="flat" cmpd="sng" algn="ctr">
                  <a:solidFill>
                    <a:srgbClr val="FFFFFF">
                      <a:lumMod val="85000"/>
                    </a:srgbClr>
                  </a:solidFill>
                  <a:prstDash val="solid"/>
                </a:ln>
                <a:effectLst/>
              </p:spPr>
            </p:cxnSp>
            <p:cxnSp>
              <p:nvCxnSpPr>
                <p:cNvPr id="76" name="Gewinkelter Verbinder 75"/>
                <p:cNvCxnSpPr>
                  <a:stCxn id="36" idx="2"/>
                  <a:endCxn id="57" idx="0"/>
                </p:cNvCxnSpPr>
                <p:nvPr/>
              </p:nvCxnSpPr>
              <p:spPr>
                <a:xfrm rot="16200000" flipH="1">
                  <a:off x="8516763" y="5316523"/>
                  <a:ext cx="680645" cy="180041"/>
                </a:xfrm>
                <a:prstGeom prst="bentConnector3">
                  <a:avLst>
                    <a:gd name="adj1" fmla="val 50000"/>
                  </a:avLst>
                </a:prstGeom>
                <a:noFill/>
                <a:ln w="28575" cap="flat" cmpd="sng" algn="ctr">
                  <a:solidFill>
                    <a:srgbClr val="FFFFFF">
                      <a:lumMod val="85000"/>
                    </a:srgbClr>
                  </a:solidFill>
                  <a:prstDash val="solid"/>
                </a:ln>
                <a:effectLst/>
              </p:spPr>
            </p:cxnSp>
            <p:cxnSp>
              <p:nvCxnSpPr>
                <p:cNvPr id="77" name="Gewinkelter Verbinder 76"/>
                <p:cNvCxnSpPr>
                  <a:stCxn id="36" idx="2"/>
                  <a:endCxn id="56" idx="0"/>
                </p:cNvCxnSpPr>
                <p:nvPr/>
              </p:nvCxnSpPr>
              <p:spPr>
                <a:xfrm rot="5400000">
                  <a:off x="8317552" y="5297353"/>
                  <a:ext cx="680645" cy="218382"/>
                </a:xfrm>
                <a:prstGeom prst="bentConnector3">
                  <a:avLst>
                    <a:gd name="adj1" fmla="val 50000"/>
                  </a:avLst>
                </a:prstGeom>
                <a:noFill/>
                <a:ln w="28575" cap="flat" cmpd="sng" algn="ctr">
                  <a:solidFill>
                    <a:srgbClr val="FFFFFF">
                      <a:lumMod val="85000"/>
                    </a:srgbClr>
                  </a:solidFill>
                  <a:prstDash val="solid"/>
                </a:ln>
                <a:effectLst/>
              </p:spPr>
            </p:cxnSp>
            <p:cxnSp>
              <p:nvCxnSpPr>
                <p:cNvPr id="78" name="Gewinkelter Verbinder 77"/>
                <p:cNvCxnSpPr>
                  <a:stCxn id="38" idx="2"/>
                  <a:endCxn id="55" idx="0"/>
                </p:cNvCxnSpPr>
                <p:nvPr/>
              </p:nvCxnSpPr>
              <p:spPr>
                <a:xfrm rot="16200000" flipH="1">
                  <a:off x="7693784" y="5312077"/>
                  <a:ext cx="674223" cy="195355"/>
                </a:xfrm>
                <a:prstGeom prst="bentConnector3">
                  <a:avLst>
                    <a:gd name="adj1" fmla="val 50000"/>
                  </a:avLst>
                </a:prstGeom>
                <a:noFill/>
                <a:ln w="28575" cap="flat" cmpd="sng" algn="ctr">
                  <a:solidFill>
                    <a:srgbClr val="CD5038"/>
                  </a:solidFill>
                  <a:prstDash val="solid"/>
                </a:ln>
                <a:effectLst/>
              </p:spPr>
            </p:cxnSp>
            <p:cxnSp>
              <p:nvCxnSpPr>
                <p:cNvPr id="79" name="Gewinkelter Verbinder 78"/>
                <p:cNvCxnSpPr>
                  <a:stCxn id="38" idx="2"/>
                  <a:endCxn id="54" idx="0"/>
                </p:cNvCxnSpPr>
                <p:nvPr/>
              </p:nvCxnSpPr>
              <p:spPr>
                <a:xfrm rot="5400000">
                  <a:off x="7494573" y="5308221"/>
                  <a:ext cx="674223" cy="203068"/>
                </a:xfrm>
                <a:prstGeom prst="bentConnector3">
                  <a:avLst>
                    <a:gd name="adj1" fmla="val 50000"/>
                  </a:avLst>
                </a:prstGeom>
                <a:noFill/>
                <a:ln w="28575" cap="flat" cmpd="sng" algn="ctr">
                  <a:solidFill>
                    <a:srgbClr val="CD5038"/>
                  </a:solidFill>
                  <a:prstDash val="solid"/>
                </a:ln>
                <a:effectLst/>
              </p:spPr>
            </p:cxnSp>
            <p:sp>
              <p:nvSpPr>
                <p:cNvPr id="80" name="Abgerundetes Rechteck 79"/>
                <p:cNvSpPr/>
                <p:nvPr/>
              </p:nvSpPr>
              <p:spPr>
                <a:xfrm>
                  <a:off x="6934928" y="5746867"/>
                  <a:ext cx="311129" cy="307229"/>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cxnSp>
              <p:nvCxnSpPr>
                <p:cNvPr id="81" name="Gewinkelter Verbinder 80"/>
                <p:cNvCxnSpPr>
                  <a:stCxn id="33" idx="2"/>
                  <a:endCxn id="80" idx="0"/>
                </p:cNvCxnSpPr>
                <p:nvPr/>
              </p:nvCxnSpPr>
              <p:spPr>
                <a:xfrm rot="16200000" flipH="1">
                  <a:off x="6579528" y="5235901"/>
                  <a:ext cx="675803" cy="346128"/>
                </a:xfrm>
                <a:prstGeom prst="bentConnector3">
                  <a:avLst>
                    <a:gd name="adj1" fmla="val 50000"/>
                  </a:avLst>
                </a:prstGeom>
                <a:noFill/>
                <a:ln w="28575" cap="flat" cmpd="sng" algn="ctr">
                  <a:solidFill>
                    <a:srgbClr val="CD5038"/>
                  </a:solidFill>
                  <a:prstDash val="solid"/>
                </a:ln>
                <a:effectLst/>
              </p:spPr>
            </p:cxnSp>
          </p:grpSp>
          <p:sp>
            <p:nvSpPr>
              <p:cNvPr id="94" name="Textfeld 93"/>
              <p:cNvSpPr txBox="1"/>
              <p:nvPr/>
            </p:nvSpPr>
            <p:spPr>
              <a:xfrm>
                <a:off x="3239907" y="1377603"/>
                <a:ext cx="7680629" cy="646331"/>
              </a:xfrm>
              <a:prstGeom prst="rect">
                <a:avLst/>
              </a:prstGeom>
              <a:noFill/>
            </p:spPr>
            <p:txBody>
              <a:bodyPr wrap="square" rtlCol="0">
                <a:spAutoFit/>
              </a:bodyPr>
              <a:lstStyle/>
              <a:p>
                <a:r>
                  <a:rPr lang="de-DE" i="1" dirty="0">
                    <a:solidFill>
                      <a:schemeClr val="accent1"/>
                    </a:solidFill>
                    <a:latin typeface="Cambria" panose="02040503050406030204" pitchFamily="18" charset="0"/>
                    <a:ea typeface="Cambria" panose="02040503050406030204" pitchFamily="18" charset="0"/>
                  </a:rPr>
                  <a:t>Sind bei einem Ausfall der Geschäftsprozesse dieser Organisationseinheit </a:t>
                </a:r>
                <a:br>
                  <a:rPr lang="de-DE" i="1" dirty="0">
                    <a:solidFill>
                      <a:schemeClr val="accent1"/>
                    </a:solidFill>
                    <a:latin typeface="Cambria" panose="02040503050406030204" pitchFamily="18" charset="0"/>
                    <a:ea typeface="Cambria" panose="02040503050406030204" pitchFamily="18" charset="0"/>
                  </a:rPr>
                </a:br>
                <a:r>
                  <a:rPr lang="de-DE" i="1" dirty="0">
                    <a:solidFill>
                      <a:schemeClr val="accent1"/>
                    </a:solidFill>
                    <a:latin typeface="Cambria" panose="02040503050406030204" pitchFamily="18" charset="0"/>
                    <a:ea typeface="Cambria" panose="02040503050406030204" pitchFamily="18" charset="0"/>
                  </a:rPr>
                  <a:t>innerhalb von &lt;z. B. 7 Tagen&gt; hohe Schäden für die Institution zu erwarten? </a:t>
                </a:r>
              </a:p>
            </p:txBody>
          </p:sp>
          <p:sp>
            <p:nvSpPr>
              <p:cNvPr id="97" name="Abgerundetes Rechteck 96"/>
              <p:cNvSpPr/>
              <p:nvPr/>
            </p:nvSpPr>
            <p:spPr>
              <a:xfrm>
                <a:off x="1199456" y="6106805"/>
                <a:ext cx="180000" cy="180000"/>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0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98" name="Textfeld 97"/>
              <p:cNvSpPr txBox="1"/>
              <p:nvPr/>
            </p:nvSpPr>
            <p:spPr>
              <a:xfrm>
                <a:off x="1395755" y="6069847"/>
                <a:ext cx="2371162" cy="253916"/>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de-DE" sz="1050" b="0" i="1"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rPr>
                  <a:t>Zeitkritische Organisationseinheit (OE)</a:t>
                </a:r>
              </a:p>
            </p:txBody>
          </p:sp>
          <p:grpSp>
            <p:nvGrpSpPr>
              <p:cNvPr id="99" name="Gruppieren 98"/>
              <p:cNvGrpSpPr/>
              <p:nvPr/>
            </p:nvGrpSpPr>
            <p:grpSpPr>
              <a:xfrm>
                <a:off x="3916035" y="6069847"/>
                <a:ext cx="1549226" cy="253916"/>
                <a:chOff x="5653676" y="6462861"/>
                <a:chExt cx="1549226" cy="253916"/>
              </a:xfrm>
            </p:grpSpPr>
            <p:sp>
              <p:nvSpPr>
                <p:cNvPr id="100" name="Abgerundetes Rechteck 99"/>
                <p:cNvSpPr/>
                <p:nvPr/>
              </p:nvSpPr>
              <p:spPr>
                <a:xfrm>
                  <a:off x="5653676" y="6478524"/>
                  <a:ext cx="180000" cy="180000"/>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100" b="0" i="0" u="none" strike="noStrike" kern="0" cap="none" spc="0" normalizeH="0" baseline="0" noProof="0" dirty="0">
                    <a:ln>
                      <a:noFill/>
                    </a:ln>
                    <a:solidFill>
                      <a:srgbClr val="FFFFFF"/>
                    </a:solidFill>
                    <a:effectLst/>
                    <a:uLnTx/>
                    <a:uFillTx/>
                    <a:latin typeface="Cambria" panose="02040503050406030204" pitchFamily="18" charset="0"/>
                    <a:ea typeface="Cambria" panose="02040503050406030204" pitchFamily="18" charset="0"/>
                  </a:endParaRPr>
                </a:p>
              </p:txBody>
            </p:sp>
            <p:sp>
              <p:nvSpPr>
                <p:cNvPr id="101" name="Textfeld 100"/>
                <p:cNvSpPr txBox="1"/>
                <p:nvPr/>
              </p:nvSpPr>
              <p:spPr>
                <a:xfrm>
                  <a:off x="5807968" y="6462861"/>
                  <a:ext cx="1394934" cy="253916"/>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de-DE" sz="1050" b="0" i="1"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rPr>
                    <a:t>Nicht zeitkritische OE</a:t>
                  </a:r>
                </a:p>
              </p:txBody>
            </p:sp>
          </p:grpSp>
          <p:grpSp>
            <p:nvGrpSpPr>
              <p:cNvPr id="102" name="Gruppieren 101"/>
              <p:cNvGrpSpPr/>
              <p:nvPr/>
            </p:nvGrpSpPr>
            <p:grpSpPr>
              <a:xfrm>
                <a:off x="5644227" y="6066000"/>
                <a:ext cx="3641360" cy="261610"/>
                <a:chOff x="8232220" y="6462861"/>
                <a:chExt cx="3641360" cy="261610"/>
              </a:xfrm>
            </p:grpSpPr>
            <p:sp>
              <p:nvSpPr>
                <p:cNvPr id="103" name="Abgerundetes Rechteck 102"/>
                <p:cNvSpPr/>
                <p:nvPr/>
              </p:nvSpPr>
              <p:spPr>
                <a:xfrm>
                  <a:off x="8232220" y="6478524"/>
                  <a:ext cx="180000" cy="180000"/>
                </a:xfrm>
                <a:prstGeom prst="roundRect">
                  <a:avLst/>
                </a:prstGeom>
                <a:solidFill>
                  <a:srgbClr val="005C45">
                    <a:alpha val="2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0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104" name="Textfeld 103"/>
                <p:cNvSpPr txBox="1"/>
                <p:nvPr/>
              </p:nvSpPr>
              <p:spPr>
                <a:xfrm>
                  <a:off x="8400256" y="6462861"/>
                  <a:ext cx="3473324" cy="261610"/>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de-DE" sz="1050" b="0" i="1"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rPr>
                    <a:t>OE nicht im Geltungsbereich des BCMS</a:t>
                  </a:r>
                </a:p>
              </p:txBody>
            </p:sp>
          </p:grpSp>
          <p:sp>
            <p:nvSpPr>
              <p:cNvPr id="105" name="Textfeld 104"/>
              <p:cNvSpPr txBox="1"/>
              <p:nvPr/>
            </p:nvSpPr>
            <p:spPr>
              <a:xfrm>
                <a:off x="503106" y="6112167"/>
                <a:ext cx="545021" cy="169277"/>
              </a:xfrm>
              <a:prstGeom prst="rect">
                <a:avLst/>
              </a:prstGeom>
              <a:noFill/>
            </p:spPr>
            <p:txBody>
              <a:bodyPr wrap="none" lIns="0" tIns="0" rIns="0" bIns="0" rtlCol="0">
                <a:spAutoFit/>
              </a:bodyPr>
              <a:lstStyle/>
              <a:p>
                <a:pPr defTabSz="914400" fontAlgn="base">
                  <a:spcBef>
                    <a:spcPct val="0"/>
                  </a:spcBef>
                  <a:spcAft>
                    <a:spcPct val="0"/>
                  </a:spcAft>
                </a:pPr>
                <a:r>
                  <a:rPr lang="de-DE" sz="1100" dirty="0">
                    <a:solidFill>
                      <a:srgbClr val="000000"/>
                    </a:solidFill>
                    <a:latin typeface="Cambria" panose="02040503050406030204" pitchFamily="18" charset="0"/>
                    <a:ea typeface="Cambria" panose="02040503050406030204" pitchFamily="18" charset="0"/>
                  </a:rPr>
                  <a:t>Legende:</a:t>
                </a:r>
              </a:p>
            </p:txBody>
          </p:sp>
          <p:sp>
            <p:nvSpPr>
              <p:cNvPr id="91" name="Rechteck 90"/>
              <p:cNvSpPr/>
              <p:nvPr/>
            </p:nvSpPr>
            <p:spPr bwMode="gray">
              <a:xfrm>
                <a:off x="503106" y="1340769"/>
                <a:ext cx="11425542" cy="1991706"/>
              </a:xfrm>
              <a:prstGeom prst="rect">
                <a:avLst/>
              </a:prstGeom>
              <a:solidFill>
                <a:srgbClr val="FFFFFF">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e-DE" sz="2000" dirty="0" err="1">
                  <a:solidFill>
                    <a:schemeClr val="tx1"/>
                  </a:solidFill>
                </a:endParaRPr>
              </a:p>
            </p:txBody>
          </p:sp>
          <p:sp>
            <p:nvSpPr>
              <p:cNvPr id="92" name="Rechteck 91"/>
              <p:cNvSpPr/>
              <p:nvPr/>
            </p:nvSpPr>
            <p:spPr bwMode="gray">
              <a:xfrm>
                <a:off x="3104083" y="3342032"/>
                <a:ext cx="8464525" cy="2599623"/>
              </a:xfrm>
              <a:prstGeom prst="rect">
                <a:avLst/>
              </a:prstGeom>
              <a:solidFill>
                <a:srgbClr val="FFFFFF">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e-DE" sz="2000" dirty="0" err="1">
                  <a:solidFill>
                    <a:schemeClr val="tx1"/>
                  </a:solidFill>
                </a:endParaRPr>
              </a:p>
            </p:txBody>
          </p:sp>
          <p:sp>
            <p:nvSpPr>
              <p:cNvPr id="93" name="Rechteck 92"/>
              <p:cNvSpPr/>
              <p:nvPr/>
            </p:nvSpPr>
            <p:spPr bwMode="gray">
              <a:xfrm>
                <a:off x="485669" y="5977302"/>
                <a:ext cx="8464525" cy="424022"/>
              </a:xfrm>
              <a:prstGeom prst="rect">
                <a:avLst/>
              </a:prstGeom>
              <a:solidFill>
                <a:srgbClr val="FFFFFF">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e-DE" sz="2000" dirty="0" err="1">
                  <a:solidFill>
                    <a:schemeClr val="tx1"/>
                  </a:solidFill>
                </a:endParaRPr>
              </a:p>
            </p:txBody>
          </p:sp>
        </p:grpSp>
        <p:sp>
          <p:nvSpPr>
            <p:cNvPr id="107" name="Rechteckige Legende 106"/>
            <p:cNvSpPr/>
            <p:nvPr/>
          </p:nvSpPr>
          <p:spPr bwMode="gray">
            <a:xfrm>
              <a:off x="3086487" y="1184244"/>
              <a:ext cx="8425126" cy="1994731"/>
            </a:xfrm>
            <a:prstGeom prst="wedgeRectCallout">
              <a:avLst>
                <a:gd name="adj1" fmla="val -55091"/>
                <a:gd name="adj2" fmla="val 92168"/>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360000" tIns="180000" rIns="360000" bIns="180000" rtlCol="0" anchor="ctr">
              <a:spAutoFit/>
            </a:bodyPr>
            <a:lstStyle/>
            <a:p>
              <a:pPr>
                <a:spcAft>
                  <a:spcPts val="600"/>
                </a:spcAft>
              </a:pPr>
              <a:r>
                <a:rPr lang="de-DE" sz="1600" b="1" dirty="0">
                  <a:solidFill>
                    <a:schemeClr val="tx1"/>
                  </a:solidFill>
                  <a:latin typeface="Arial" panose="020B0604020202020204" pitchFamily="34" charset="0"/>
                  <a:cs typeface="Arial" panose="020B0604020202020204" pitchFamily="34" charset="0"/>
                </a:rPr>
                <a:t>Wie viele Hierarchie-Ebenen des Organigramms sollen betrachtet werden?</a:t>
              </a:r>
            </a:p>
            <a:p>
              <a:pPr>
                <a:spcAft>
                  <a:spcPts val="600"/>
                </a:spcAft>
              </a:pPr>
              <a:r>
                <a:rPr lang="de-DE" sz="1600" dirty="0">
                  <a:solidFill>
                    <a:schemeClr val="tx1"/>
                  </a:solidFill>
                  <a:latin typeface="Arial" panose="020B0604020202020204" pitchFamily="34" charset="0"/>
                  <a:cs typeface="Arial" panose="020B0604020202020204" pitchFamily="34" charset="0"/>
                </a:rPr>
                <a:t>Je mehr Hierarchie-Ebenen berücksichtigt werden, desto detaillierter kann eine Aussage über (nicht) zeitkritische Organisationseinheiten getroffen werden. Jedoch steigt im selben Maße die Menge erforderlicher Termine, um die Informationen zu erheben.</a:t>
              </a:r>
            </a:p>
            <a:p>
              <a:pPr>
                <a:spcAft>
                  <a:spcPts val="600"/>
                </a:spcAft>
              </a:pPr>
              <a:r>
                <a:rPr lang="de-DE" sz="1600" dirty="0">
                  <a:solidFill>
                    <a:schemeClr val="tx1"/>
                  </a:solidFill>
                  <a:latin typeface="Arial" panose="020B0604020202020204" pitchFamily="34" charset="0"/>
                  <a:cs typeface="Arial" panose="020B0604020202020204" pitchFamily="34" charset="0"/>
                </a:rPr>
                <a:t>Es werden die dargestellten </a:t>
              </a:r>
              <a:r>
                <a:rPr lang="de-DE" sz="1600" dirty="0">
                  <a:solidFill>
                    <a:schemeClr val="accent1"/>
                  </a:solidFill>
                  <a:latin typeface="Arial" panose="020B0604020202020204" pitchFamily="34" charset="0"/>
                  <a:cs typeface="Arial" panose="020B0604020202020204" pitchFamily="34" charset="0"/>
                </a:rPr>
                <a:t>&lt;drei&gt;</a:t>
              </a:r>
              <a:r>
                <a:rPr lang="de-DE" sz="1600" dirty="0">
                  <a:solidFill>
                    <a:schemeClr val="tx1"/>
                  </a:solidFill>
                  <a:latin typeface="Arial" panose="020B0604020202020204" pitchFamily="34" charset="0"/>
                  <a:cs typeface="Arial" panose="020B0604020202020204" pitchFamily="34" charset="0"/>
                </a:rPr>
                <a:t> Ebenen empfohlen.</a:t>
              </a:r>
            </a:p>
          </p:txBody>
        </p:sp>
      </p:grpSp>
      <p:sp>
        <p:nvSpPr>
          <p:cNvPr id="96" name="Rechteck 95" descr="Diese Folie ist für die Institutionsleitung konzipiert" title="Zielgruppe: Institutionsleitung"/>
          <p:cNvSpPr/>
          <p:nvPr/>
        </p:nvSpPr>
        <p:spPr bwMode="gray">
          <a:xfrm rot="2700000">
            <a:off x="9604715" y="595186"/>
            <a:ext cx="3258710" cy="5760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Institutionsleitung</a:t>
            </a:r>
          </a:p>
        </p:txBody>
      </p:sp>
    </p:spTree>
    <p:extLst>
      <p:ext uri="{BB962C8B-B14F-4D97-AF65-F5344CB8AC3E}">
        <p14:creationId xmlns:p14="http://schemas.microsoft.com/office/powerpoint/2010/main" val="1402716902"/>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Voranalyse (Schematische Darstellung)</a:t>
            </a:r>
          </a:p>
        </p:txBody>
      </p:sp>
      <p:grpSp>
        <p:nvGrpSpPr>
          <p:cNvPr id="3" name="Gruppieren 2" descr="Sind bei einem Ausfall der Geschäftsprozesse dieser Organisationseinheit innerhalb von x Tagen hohe Schäden für die Institution zu erwarten?&#10;&#10;Hierzu kann die Institutionsleitung zunächst auf sehr hoher Detailebene entscheiden, welche Organisa-tionseinheiten innerhalb des Geltungsbereichs des BCMS potenziell zeitkritisch sind. Je nachdem, ob die Aufgaben der betrachteten Organisationseinheit vollständig oder teilweise als potenziell zeitkritisch angesehen werden, kann die Frage auf einer untergeordneten Hierarchie-Ebene näher untersucht wer-den. Anhand ergänzender Workshops mit den jeweiligen Leitern der Organisationseinheiten kann die Vorauswahl schrittweise konkretisiert werden. Je nach Anzahl der Hierarchie-Ebenen und den Antwor-ten der Teilnehmer variiert die Anzahl an durchzuführenden Workshops.&#10;" title="Übersicht Voranalyse"/>
          <p:cNvGrpSpPr/>
          <p:nvPr/>
        </p:nvGrpSpPr>
        <p:grpSpPr>
          <a:xfrm>
            <a:off x="503106" y="1377603"/>
            <a:ext cx="10489438" cy="4950007"/>
            <a:chOff x="503106" y="1377603"/>
            <a:chExt cx="10489438" cy="4950007"/>
          </a:xfrm>
        </p:grpSpPr>
        <p:sp>
          <p:nvSpPr>
            <p:cNvPr id="10" name="Textfeld 9"/>
            <p:cNvSpPr txBox="1"/>
            <p:nvPr/>
          </p:nvSpPr>
          <p:spPr>
            <a:xfrm>
              <a:off x="503107" y="3415016"/>
              <a:ext cx="2244970" cy="584775"/>
            </a:xfrm>
            <a:prstGeom prst="rect">
              <a:avLst/>
            </a:prstGeom>
            <a:noFill/>
          </p:spPr>
          <p:txBody>
            <a:bodyPr wrap="square" rtlCol="0">
              <a:spAutoFit/>
            </a:bodyPr>
            <a:lstStyle/>
            <a:p>
              <a:pPr defTabSz="914400" fontAlgn="base">
                <a:spcBef>
                  <a:spcPct val="0"/>
                </a:spcBef>
                <a:spcAft>
                  <a:spcPct val="0"/>
                </a:spcAft>
              </a:pPr>
              <a:r>
                <a:rPr lang="de-DE" sz="1600" b="1" dirty="0">
                  <a:solidFill>
                    <a:srgbClr val="000000"/>
                  </a:solidFill>
                  <a:latin typeface="Arial" panose="020B0604020202020204" pitchFamily="34" charset="0"/>
                  <a:ea typeface="Cambria" panose="02040503050406030204" pitchFamily="18" charset="0"/>
                  <a:cs typeface="Arial" panose="020B0604020202020204" pitchFamily="34" charset="0"/>
                </a:rPr>
                <a:t>1. Hierarchie-Ebene </a:t>
              </a:r>
              <a:r>
                <a:rPr lang="de-DE" sz="1600" b="1" dirty="0">
                  <a:solidFill>
                    <a:schemeClr val="accent1"/>
                  </a:solidFill>
                  <a:latin typeface="Arial" panose="020B0604020202020204" pitchFamily="34" charset="0"/>
                  <a:ea typeface="Cambria" panose="02040503050406030204" pitchFamily="18" charset="0"/>
                  <a:cs typeface="Arial" panose="020B0604020202020204" pitchFamily="34" charset="0"/>
                </a:rPr>
                <a:t/>
              </a:r>
              <a:br>
                <a:rPr lang="de-DE" sz="1600" b="1" dirty="0">
                  <a:solidFill>
                    <a:schemeClr val="accent1"/>
                  </a:solidFill>
                  <a:latin typeface="Arial" panose="020B0604020202020204" pitchFamily="34" charset="0"/>
                  <a:ea typeface="Cambria" panose="02040503050406030204" pitchFamily="18" charset="0"/>
                  <a:cs typeface="Arial" panose="020B0604020202020204" pitchFamily="34" charset="0"/>
                </a:rPr>
              </a:br>
              <a:r>
                <a:rPr lang="de-DE" sz="1600" dirty="0">
                  <a:solidFill>
                    <a:schemeClr val="accent1"/>
                  </a:solidFill>
                  <a:latin typeface="Arial" panose="020B0604020202020204" pitchFamily="34" charset="0"/>
                  <a:ea typeface="Cambria" panose="02040503050406030204" pitchFamily="18" charset="0"/>
                  <a:cs typeface="Arial" panose="020B0604020202020204" pitchFamily="34" charset="0"/>
                </a:rPr>
                <a:t>z. B</a:t>
              </a:r>
              <a:r>
                <a:rPr lang="de-DE" sz="1600" i="1" dirty="0">
                  <a:solidFill>
                    <a:schemeClr val="accent1"/>
                  </a:solidFill>
                  <a:latin typeface="Arial" panose="020B0604020202020204" pitchFamily="34" charset="0"/>
                  <a:ea typeface="Cambria" panose="02040503050406030204" pitchFamily="18" charset="0"/>
                  <a:cs typeface="Arial" panose="020B0604020202020204" pitchFamily="34" charset="0"/>
                </a:rPr>
                <a:t>. Abteilungen</a:t>
              </a:r>
            </a:p>
          </p:txBody>
        </p:sp>
        <p:sp>
          <p:nvSpPr>
            <p:cNvPr id="11" name="Textfeld 10"/>
            <p:cNvSpPr txBox="1"/>
            <p:nvPr/>
          </p:nvSpPr>
          <p:spPr>
            <a:xfrm>
              <a:off x="503107" y="5228865"/>
              <a:ext cx="2244970" cy="584775"/>
            </a:xfrm>
            <a:prstGeom prst="rect">
              <a:avLst/>
            </a:prstGeom>
            <a:noFill/>
          </p:spPr>
          <p:txBody>
            <a:bodyPr wrap="square" rtlCol="0">
              <a:spAutoFit/>
            </a:bodyPr>
            <a:lstStyle/>
            <a:p>
              <a:pPr defTabSz="914400" fontAlgn="base">
                <a:spcBef>
                  <a:spcPct val="0"/>
                </a:spcBef>
                <a:spcAft>
                  <a:spcPct val="0"/>
                </a:spcAft>
              </a:pPr>
              <a:r>
                <a:rPr lang="de-DE" sz="1600" b="1" dirty="0">
                  <a:solidFill>
                    <a:srgbClr val="000000"/>
                  </a:solidFill>
                  <a:latin typeface="Arial" panose="020B0604020202020204" pitchFamily="34" charset="0"/>
                  <a:ea typeface="Cambria" panose="02040503050406030204" pitchFamily="18" charset="0"/>
                  <a:cs typeface="Arial" panose="020B0604020202020204" pitchFamily="34" charset="0"/>
                </a:rPr>
                <a:t>3. Hierarchie-Ebene </a:t>
              </a:r>
            </a:p>
            <a:p>
              <a:pPr defTabSz="914400" fontAlgn="base">
                <a:spcBef>
                  <a:spcPct val="0"/>
                </a:spcBef>
                <a:spcAft>
                  <a:spcPct val="0"/>
                </a:spcAft>
              </a:pPr>
              <a:r>
                <a:rPr lang="de-DE" sz="1600" dirty="0">
                  <a:solidFill>
                    <a:schemeClr val="accent1"/>
                  </a:solidFill>
                  <a:latin typeface="Arial" panose="020B0604020202020204" pitchFamily="34" charset="0"/>
                  <a:ea typeface="Cambria" panose="02040503050406030204" pitchFamily="18" charset="0"/>
                  <a:cs typeface="Arial" panose="020B0604020202020204" pitchFamily="34" charset="0"/>
                </a:rPr>
                <a:t>z. B. </a:t>
              </a:r>
              <a:r>
                <a:rPr lang="de-DE" sz="1600" i="1" dirty="0">
                  <a:solidFill>
                    <a:schemeClr val="accent1"/>
                  </a:solidFill>
                  <a:latin typeface="Arial" panose="020B0604020202020204" pitchFamily="34" charset="0"/>
                  <a:ea typeface="Cambria" panose="02040503050406030204" pitchFamily="18" charset="0"/>
                  <a:cs typeface="Arial" panose="020B0604020202020204" pitchFamily="34" charset="0"/>
                </a:rPr>
                <a:t>Referate/Teams</a:t>
              </a:r>
            </a:p>
          </p:txBody>
        </p:sp>
        <p:sp>
          <p:nvSpPr>
            <p:cNvPr id="12" name="Textfeld 11"/>
            <p:cNvSpPr txBox="1"/>
            <p:nvPr/>
          </p:nvSpPr>
          <p:spPr>
            <a:xfrm>
              <a:off x="503106" y="4330569"/>
              <a:ext cx="2244969" cy="584775"/>
            </a:xfrm>
            <a:prstGeom prst="rect">
              <a:avLst/>
            </a:prstGeom>
            <a:noFill/>
          </p:spPr>
          <p:txBody>
            <a:bodyPr wrap="square" rtlCol="0">
              <a:spAutoFit/>
            </a:bodyPr>
            <a:lstStyle/>
            <a:p>
              <a:pPr defTabSz="914400" fontAlgn="base">
                <a:spcBef>
                  <a:spcPct val="0"/>
                </a:spcBef>
                <a:spcAft>
                  <a:spcPct val="0"/>
                </a:spcAft>
              </a:pPr>
              <a:r>
                <a:rPr lang="de-DE" sz="1600" b="1" dirty="0">
                  <a:solidFill>
                    <a:srgbClr val="000000"/>
                  </a:solidFill>
                  <a:latin typeface="Arial" panose="020B0604020202020204" pitchFamily="34" charset="0"/>
                  <a:ea typeface="Cambria" panose="02040503050406030204" pitchFamily="18" charset="0"/>
                  <a:cs typeface="Arial" panose="020B0604020202020204" pitchFamily="34" charset="0"/>
                </a:rPr>
                <a:t>2. Hierarchie-Ebene </a:t>
              </a:r>
            </a:p>
            <a:p>
              <a:pPr defTabSz="914400" fontAlgn="base">
                <a:spcBef>
                  <a:spcPct val="0"/>
                </a:spcBef>
                <a:spcAft>
                  <a:spcPct val="0"/>
                </a:spcAft>
              </a:pPr>
              <a:r>
                <a:rPr lang="de-DE" sz="1600" dirty="0">
                  <a:solidFill>
                    <a:schemeClr val="accent1"/>
                  </a:solidFill>
                  <a:latin typeface="Arial" panose="020B0604020202020204" pitchFamily="34" charset="0"/>
                  <a:ea typeface="Cambria" panose="02040503050406030204" pitchFamily="18" charset="0"/>
                  <a:cs typeface="Arial" panose="020B0604020202020204" pitchFamily="34" charset="0"/>
                </a:rPr>
                <a:t>z. B. </a:t>
              </a:r>
              <a:r>
                <a:rPr lang="de-DE" sz="1600" i="1" dirty="0">
                  <a:solidFill>
                    <a:schemeClr val="accent1"/>
                  </a:solidFill>
                  <a:latin typeface="Arial" panose="020B0604020202020204" pitchFamily="34" charset="0"/>
                  <a:ea typeface="Cambria" panose="02040503050406030204" pitchFamily="18" charset="0"/>
                  <a:cs typeface="Arial" panose="020B0604020202020204" pitchFamily="34" charset="0"/>
                </a:rPr>
                <a:t>Fachbereiche</a:t>
              </a:r>
            </a:p>
          </p:txBody>
        </p:sp>
        <p:sp>
          <p:nvSpPr>
            <p:cNvPr id="13" name="Textfeld 12"/>
            <p:cNvSpPr txBox="1"/>
            <p:nvPr/>
          </p:nvSpPr>
          <p:spPr>
            <a:xfrm>
              <a:off x="4905645" y="2671032"/>
              <a:ext cx="2714206" cy="338554"/>
            </a:xfrm>
            <a:prstGeom prst="rect">
              <a:avLst/>
            </a:prstGeom>
            <a:noFill/>
          </p:spPr>
          <p:txBody>
            <a:bodyPr wrap="none" rtlCol="0">
              <a:spAutoFit/>
            </a:bodyPr>
            <a:lstStyle/>
            <a:p>
              <a:pPr algn="ctr" defTabSz="914400" fontAlgn="base">
                <a:spcBef>
                  <a:spcPct val="0"/>
                </a:spcBef>
                <a:spcAft>
                  <a:spcPct val="0"/>
                </a:spcAft>
              </a:pPr>
              <a:r>
                <a:rPr lang="de-DE" sz="1600" dirty="0">
                  <a:solidFill>
                    <a:srgbClr val="000000"/>
                  </a:solidFill>
                  <a:latin typeface="Arial" panose="020B0604020202020204" pitchFamily="34" charset="0"/>
                  <a:ea typeface="Cambria" panose="02040503050406030204" pitchFamily="18" charset="0"/>
                  <a:cs typeface="Arial" panose="020B0604020202020204" pitchFamily="34" charset="0"/>
                </a:rPr>
                <a:t>Geltungsbereich des BCMS</a:t>
              </a:r>
            </a:p>
          </p:txBody>
        </p:sp>
        <p:sp>
          <p:nvSpPr>
            <p:cNvPr id="14" name="Geschweifte Klammer rechts 13"/>
            <p:cNvSpPr/>
            <p:nvPr/>
          </p:nvSpPr>
          <p:spPr>
            <a:xfrm rot="5400000" flipH="1">
              <a:off x="6980581" y="-1273225"/>
              <a:ext cx="199282" cy="7680628"/>
            </a:xfrm>
            <a:prstGeom prst="rightBrace">
              <a:avLst>
                <a:gd name="adj1" fmla="val 84455"/>
                <a:gd name="adj2" fmla="val 50000"/>
              </a:avLst>
            </a:prstGeom>
            <a:noFill/>
            <a:ln w="9525" cap="flat" cmpd="sng" algn="ctr">
              <a:solidFill>
                <a:srgbClr val="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600" b="0" i="0" u="none" strike="noStrike" kern="0" cap="none" spc="0" normalizeH="0" baseline="0" noProof="0">
                <a:ln>
                  <a:noFill/>
                </a:ln>
                <a:solidFill>
                  <a:srgbClr val="000000"/>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15" name="Textfeld 14"/>
            <p:cNvSpPr txBox="1"/>
            <p:nvPr/>
          </p:nvSpPr>
          <p:spPr>
            <a:xfrm>
              <a:off x="6548666" y="2063696"/>
              <a:ext cx="1063112" cy="338554"/>
            </a:xfrm>
            <a:prstGeom prst="rect">
              <a:avLst/>
            </a:prstGeom>
            <a:noFill/>
          </p:spPr>
          <p:txBody>
            <a:bodyPr wrap="none" rtlCol="0">
              <a:spAutoFit/>
            </a:bodyPr>
            <a:lstStyle/>
            <a:p>
              <a:pPr algn="ctr" defTabSz="914400" fontAlgn="base">
                <a:spcBef>
                  <a:spcPct val="0"/>
                </a:spcBef>
                <a:spcAft>
                  <a:spcPct val="0"/>
                </a:spcAft>
              </a:pPr>
              <a:r>
                <a:rPr lang="de-DE" sz="1600" dirty="0">
                  <a:solidFill>
                    <a:srgbClr val="000000"/>
                  </a:solidFill>
                  <a:latin typeface="Arial" panose="020B0604020202020204" pitchFamily="34" charset="0"/>
                  <a:ea typeface="Cambria" panose="02040503050406030204" pitchFamily="18" charset="0"/>
                  <a:cs typeface="Arial" panose="020B0604020202020204" pitchFamily="34" charset="0"/>
                </a:rPr>
                <a:t>Institution</a:t>
              </a:r>
            </a:p>
          </p:txBody>
        </p:sp>
        <p:sp>
          <p:nvSpPr>
            <p:cNvPr id="16" name="Geschweifte Klammer rechts 15"/>
            <p:cNvSpPr/>
            <p:nvPr/>
          </p:nvSpPr>
          <p:spPr>
            <a:xfrm rot="5400000" flipH="1">
              <a:off x="6142649" y="144432"/>
              <a:ext cx="240197" cy="6045678"/>
            </a:xfrm>
            <a:prstGeom prst="rightBrace">
              <a:avLst>
                <a:gd name="adj1" fmla="val 84455"/>
                <a:gd name="adj2" fmla="val 50000"/>
              </a:avLst>
            </a:prstGeom>
            <a:noFill/>
            <a:ln w="9525" cap="flat" cmpd="sng" algn="ctr">
              <a:solidFill>
                <a:srgbClr val="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600" b="0" i="0" u="none" strike="noStrike" kern="0" cap="none" spc="0" normalizeH="0" baseline="0" noProof="0">
                <a:ln>
                  <a:noFill/>
                </a:ln>
                <a:solidFill>
                  <a:srgbClr val="000000"/>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24" name="Geschweifte Klammer rechts 23"/>
            <p:cNvSpPr/>
            <p:nvPr/>
          </p:nvSpPr>
          <p:spPr>
            <a:xfrm rot="10800000" flipH="1">
              <a:off x="2751351" y="3347403"/>
              <a:ext cx="55548" cy="720000"/>
            </a:xfrm>
            <a:prstGeom prst="rightBrace">
              <a:avLst>
                <a:gd name="adj1" fmla="val 84455"/>
                <a:gd name="adj2" fmla="val 50000"/>
              </a:avLst>
            </a:prstGeom>
            <a:noFill/>
            <a:ln w="9525" cap="flat" cmpd="sng" algn="ctr">
              <a:solidFill>
                <a:srgbClr val="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25" name="Geschweifte Klammer rechts 24"/>
            <p:cNvSpPr/>
            <p:nvPr/>
          </p:nvSpPr>
          <p:spPr>
            <a:xfrm rot="10800000" flipH="1">
              <a:off x="2751351" y="5161252"/>
              <a:ext cx="55548" cy="720000"/>
            </a:xfrm>
            <a:prstGeom prst="rightBrace">
              <a:avLst>
                <a:gd name="adj1" fmla="val 84455"/>
                <a:gd name="adj2" fmla="val 50000"/>
              </a:avLst>
            </a:prstGeom>
            <a:noFill/>
            <a:ln w="9525" cap="flat" cmpd="sng" algn="ctr">
              <a:solidFill>
                <a:srgbClr val="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39" name="Geschweifte Klammer rechts 38"/>
            <p:cNvSpPr/>
            <p:nvPr/>
          </p:nvSpPr>
          <p:spPr>
            <a:xfrm rot="10800000" flipH="1">
              <a:off x="2751351" y="4262956"/>
              <a:ext cx="55548" cy="720000"/>
            </a:xfrm>
            <a:prstGeom prst="rightBrace">
              <a:avLst>
                <a:gd name="adj1" fmla="val 84455"/>
                <a:gd name="adj2" fmla="val 50000"/>
              </a:avLst>
            </a:prstGeom>
            <a:noFill/>
            <a:ln w="9525" cap="flat" cmpd="sng" algn="ctr">
              <a:solidFill>
                <a:srgbClr val="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Arial" panose="020B0604020202020204" pitchFamily="34" charset="0"/>
                <a:ea typeface="Cambria" panose="02040503050406030204" pitchFamily="18" charset="0"/>
                <a:cs typeface="Arial" panose="020B0604020202020204" pitchFamily="34" charset="0"/>
              </a:endParaRPr>
            </a:p>
          </p:txBody>
        </p:sp>
        <p:cxnSp>
          <p:nvCxnSpPr>
            <p:cNvPr id="8" name="Gewinkelter Verbinder 7"/>
            <p:cNvCxnSpPr>
              <a:stCxn id="28" idx="2"/>
              <a:endCxn id="36" idx="0"/>
            </p:cNvCxnSpPr>
            <p:nvPr/>
          </p:nvCxnSpPr>
          <p:spPr>
            <a:xfrm rot="16200000" flipH="1">
              <a:off x="7763059" y="4159641"/>
              <a:ext cx="711516" cy="2543"/>
            </a:xfrm>
            <a:prstGeom prst="bentConnector3">
              <a:avLst/>
            </a:prstGeom>
            <a:noFill/>
            <a:ln w="28575" cap="flat" cmpd="sng" algn="ctr">
              <a:solidFill>
                <a:srgbClr val="FFFFFF">
                  <a:lumMod val="85000"/>
                </a:srgbClr>
              </a:solidFill>
              <a:prstDash val="solid"/>
            </a:ln>
            <a:effectLst/>
          </p:spPr>
        </p:cxnSp>
        <p:cxnSp>
          <p:nvCxnSpPr>
            <p:cNvPr id="9" name="Gewinkelter Verbinder 8"/>
            <p:cNvCxnSpPr>
              <a:stCxn id="28" idx="2"/>
              <a:endCxn id="37" idx="0"/>
            </p:cNvCxnSpPr>
            <p:nvPr/>
          </p:nvCxnSpPr>
          <p:spPr>
            <a:xfrm rot="16200000" flipH="1">
              <a:off x="8084499" y="3838200"/>
              <a:ext cx="711515" cy="645425"/>
            </a:xfrm>
            <a:prstGeom prst="bentConnector3">
              <a:avLst/>
            </a:prstGeom>
            <a:noFill/>
            <a:ln w="28575" cap="flat" cmpd="sng" algn="ctr">
              <a:solidFill>
                <a:srgbClr val="FFFFFF">
                  <a:lumMod val="85000"/>
                </a:srgbClr>
              </a:solidFill>
              <a:prstDash val="solid"/>
            </a:ln>
            <a:effectLst/>
          </p:spPr>
        </p:cxnSp>
        <p:cxnSp>
          <p:nvCxnSpPr>
            <p:cNvPr id="17" name="Gewinkelter Verbinder 16"/>
            <p:cNvCxnSpPr/>
            <p:nvPr/>
          </p:nvCxnSpPr>
          <p:spPr>
            <a:xfrm rot="5400000">
              <a:off x="3677363" y="3971036"/>
              <a:ext cx="706478" cy="404576"/>
            </a:xfrm>
            <a:prstGeom prst="bentConnector3">
              <a:avLst/>
            </a:prstGeom>
            <a:noFill/>
            <a:ln w="28575" cap="flat" cmpd="sng" algn="ctr">
              <a:solidFill>
                <a:srgbClr val="CD5038"/>
              </a:solidFill>
              <a:prstDash val="solid"/>
            </a:ln>
            <a:effectLst/>
          </p:spPr>
        </p:cxnSp>
        <p:cxnSp>
          <p:nvCxnSpPr>
            <p:cNvPr id="18" name="Gewinkelter Verbinder 17"/>
            <p:cNvCxnSpPr/>
            <p:nvPr/>
          </p:nvCxnSpPr>
          <p:spPr>
            <a:xfrm rot="16200000" flipH="1">
              <a:off x="4081523" y="3971450"/>
              <a:ext cx="700840" cy="398108"/>
            </a:xfrm>
            <a:prstGeom prst="bentConnector3">
              <a:avLst/>
            </a:prstGeom>
            <a:noFill/>
            <a:ln w="28575" cap="flat" cmpd="sng" algn="ctr">
              <a:solidFill>
                <a:srgbClr val="CD5038"/>
              </a:solidFill>
              <a:prstDash val="solid"/>
            </a:ln>
            <a:effectLst/>
          </p:spPr>
        </p:cxnSp>
        <p:cxnSp>
          <p:nvCxnSpPr>
            <p:cNvPr id="19" name="Gewinkelter Verbinder 18"/>
            <p:cNvCxnSpPr>
              <a:stCxn id="27" idx="2"/>
              <a:endCxn id="35" idx="0"/>
            </p:cNvCxnSpPr>
            <p:nvPr/>
          </p:nvCxnSpPr>
          <p:spPr>
            <a:xfrm rot="5400000">
              <a:off x="5421807" y="3811381"/>
              <a:ext cx="721406" cy="708956"/>
            </a:xfrm>
            <a:prstGeom prst="bentConnector3">
              <a:avLst/>
            </a:prstGeom>
            <a:noFill/>
            <a:ln w="28575" cap="flat" cmpd="sng" algn="ctr">
              <a:solidFill>
                <a:srgbClr val="FFFFFF">
                  <a:lumMod val="85000"/>
                </a:srgbClr>
              </a:solidFill>
              <a:prstDash val="solid"/>
            </a:ln>
            <a:effectLst/>
          </p:spPr>
        </p:cxnSp>
        <p:cxnSp>
          <p:nvCxnSpPr>
            <p:cNvPr id="20" name="Gewinkelter Verbinder 19"/>
            <p:cNvCxnSpPr>
              <a:stCxn id="27" idx="2"/>
              <a:endCxn id="34" idx="0"/>
            </p:cNvCxnSpPr>
            <p:nvPr/>
          </p:nvCxnSpPr>
          <p:spPr>
            <a:xfrm rot="16200000" flipH="1">
              <a:off x="6111791" y="3830352"/>
              <a:ext cx="715766" cy="665373"/>
            </a:xfrm>
            <a:prstGeom prst="bentConnector3">
              <a:avLst/>
            </a:prstGeom>
            <a:noFill/>
            <a:ln w="28575" cap="flat" cmpd="sng" algn="ctr">
              <a:solidFill>
                <a:srgbClr val="FFFFFF">
                  <a:lumMod val="85000"/>
                </a:srgbClr>
              </a:solidFill>
              <a:prstDash val="solid"/>
            </a:ln>
            <a:effectLst/>
          </p:spPr>
        </p:cxnSp>
        <p:cxnSp>
          <p:nvCxnSpPr>
            <p:cNvPr id="21" name="Gewinkelter Verbinder 20"/>
            <p:cNvCxnSpPr>
              <a:stCxn id="28" idx="2"/>
              <a:endCxn id="38" idx="0"/>
            </p:cNvCxnSpPr>
            <p:nvPr/>
          </p:nvCxnSpPr>
          <p:spPr>
            <a:xfrm rot="5400000">
              <a:off x="7394200" y="3798965"/>
              <a:ext cx="717154" cy="729536"/>
            </a:xfrm>
            <a:prstGeom prst="bentConnector3">
              <a:avLst/>
            </a:prstGeom>
            <a:noFill/>
            <a:ln w="28575" cap="flat" cmpd="sng" algn="ctr">
              <a:solidFill>
                <a:srgbClr val="CD5038"/>
              </a:solidFill>
              <a:prstDash val="solid"/>
            </a:ln>
            <a:effectLst/>
          </p:spPr>
        </p:cxnSp>
        <p:cxnSp>
          <p:nvCxnSpPr>
            <p:cNvPr id="22" name="Gewinkelter Verbinder 21"/>
            <p:cNvCxnSpPr>
              <a:stCxn id="29" idx="2"/>
              <a:endCxn id="42" idx="0"/>
            </p:cNvCxnSpPr>
            <p:nvPr/>
          </p:nvCxnSpPr>
          <p:spPr>
            <a:xfrm rot="5400000">
              <a:off x="9402963" y="3913708"/>
              <a:ext cx="717153" cy="500050"/>
            </a:xfrm>
            <a:prstGeom prst="bentConnector3">
              <a:avLst/>
            </a:prstGeom>
            <a:noFill/>
            <a:ln w="28575" cap="flat" cmpd="sng" algn="ctr">
              <a:solidFill>
                <a:schemeClr val="accent5">
                  <a:lumMod val="20000"/>
                  <a:lumOff val="80000"/>
                </a:schemeClr>
              </a:solidFill>
              <a:prstDash val="solid"/>
            </a:ln>
            <a:effectLst/>
          </p:spPr>
        </p:cxnSp>
        <p:cxnSp>
          <p:nvCxnSpPr>
            <p:cNvPr id="23" name="Gewinkelter Verbinder 22"/>
            <p:cNvCxnSpPr>
              <a:stCxn id="29" idx="2"/>
              <a:endCxn id="41" idx="0"/>
            </p:cNvCxnSpPr>
            <p:nvPr/>
          </p:nvCxnSpPr>
          <p:spPr>
            <a:xfrm rot="16200000" flipH="1">
              <a:off x="9914862" y="3901856"/>
              <a:ext cx="711514" cy="518111"/>
            </a:xfrm>
            <a:prstGeom prst="bentConnector3">
              <a:avLst/>
            </a:prstGeom>
            <a:noFill/>
            <a:ln w="28575" cap="flat" cmpd="sng" algn="ctr">
              <a:solidFill>
                <a:schemeClr val="accent5">
                  <a:lumMod val="20000"/>
                  <a:lumOff val="80000"/>
                </a:schemeClr>
              </a:solidFill>
              <a:prstDash val="solid"/>
            </a:ln>
            <a:effectLst/>
          </p:spPr>
        </p:cxnSp>
        <p:sp>
          <p:nvSpPr>
            <p:cNvPr id="26" name="Abgerundetes Rechteck 25"/>
            <p:cNvSpPr/>
            <p:nvPr/>
          </p:nvSpPr>
          <p:spPr>
            <a:xfrm>
              <a:off x="4109050" y="3535423"/>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27" name="Abgerundetes Rechteck 26"/>
            <p:cNvSpPr/>
            <p:nvPr/>
          </p:nvSpPr>
          <p:spPr>
            <a:xfrm>
              <a:off x="6000409" y="3535423"/>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28" name="Abgerundetes Rechteck 27"/>
            <p:cNvSpPr/>
            <p:nvPr/>
          </p:nvSpPr>
          <p:spPr>
            <a:xfrm>
              <a:off x="7980966" y="3535423"/>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29" name="Abgerundetes Rechteck 28"/>
            <p:cNvSpPr/>
            <p:nvPr/>
          </p:nvSpPr>
          <p:spPr>
            <a:xfrm>
              <a:off x="9874985" y="3535423"/>
              <a:ext cx="273157" cy="269733"/>
            </a:xfrm>
            <a:prstGeom prst="roundRect">
              <a:avLst/>
            </a:prstGeom>
            <a:solidFill>
              <a:schemeClr val="accent5">
                <a:lumMod val="40000"/>
                <a:lumOff val="60000"/>
              </a:scheme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30" name="Abgerundetes Rechteck 29"/>
            <p:cNvSpPr/>
            <p:nvPr/>
          </p:nvSpPr>
          <p:spPr>
            <a:xfrm>
              <a:off x="3691733" y="4526562"/>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31" name="Abgerundetes Rechteck 30"/>
            <p:cNvSpPr/>
            <p:nvPr/>
          </p:nvSpPr>
          <p:spPr>
            <a:xfrm>
              <a:off x="4494417" y="4520923"/>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32" name="Abgerundetes Rechteck 31"/>
            <p:cNvSpPr/>
            <p:nvPr/>
          </p:nvSpPr>
          <p:spPr>
            <a:xfrm>
              <a:off x="5749563" y="4520923"/>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33" name="Abgerundetes Rechteck 32"/>
            <p:cNvSpPr/>
            <p:nvPr/>
          </p:nvSpPr>
          <p:spPr>
            <a:xfrm>
              <a:off x="6207673" y="4520923"/>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34" name="Abgerundetes Rechteck 33"/>
            <p:cNvSpPr/>
            <p:nvPr/>
          </p:nvSpPr>
          <p:spPr>
            <a:xfrm>
              <a:off x="6665782" y="4520922"/>
              <a:ext cx="273157" cy="269733"/>
            </a:xfrm>
            <a:prstGeom prst="roundRect">
              <a:avLst/>
            </a:prstGeom>
            <a:solidFill>
              <a:schemeClr val="tx1">
                <a:lumMod val="50000"/>
                <a:lumOff val="50000"/>
              </a:scheme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35" name="Abgerundetes Rechteck 34"/>
            <p:cNvSpPr/>
            <p:nvPr/>
          </p:nvSpPr>
          <p:spPr>
            <a:xfrm>
              <a:off x="5291453" y="4526562"/>
              <a:ext cx="273157" cy="269733"/>
            </a:xfrm>
            <a:prstGeom prst="roundRect">
              <a:avLst/>
            </a:prstGeom>
            <a:solidFill>
              <a:schemeClr val="tx1">
                <a:lumMod val="50000"/>
                <a:lumOff val="50000"/>
              </a:scheme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36" name="Abgerundetes Rechteck 35"/>
            <p:cNvSpPr/>
            <p:nvPr/>
          </p:nvSpPr>
          <p:spPr>
            <a:xfrm>
              <a:off x="7983509" y="4516671"/>
              <a:ext cx="273157" cy="269733"/>
            </a:xfrm>
            <a:prstGeom prst="roundRect">
              <a:avLst/>
            </a:prstGeom>
            <a:solidFill>
              <a:schemeClr val="tx1">
                <a:lumMod val="50000"/>
                <a:lumOff val="50000"/>
              </a:scheme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37" name="Abgerundetes Rechteck 36"/>
            <p:cNvSpPr/>
            <p:nvPr/>
          </p:nvSpPr>
          <p:spPr>
            <a:xfrm>
              <a:off x="8626391" y="4516671"/>
              <a:ext cx="273157" cy="269733"/>
            </a:xfrm>
            <a:prstGeom prst="roundRect">
              <a:avLst/>
            </a:prstGeom>
            <a:solidFill>
              <a:schemeClr val="tx1">
                <a:lumMod val="50000"/>
                <a:lumOff val="50000"/>
              </a:scheme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38" name="Abgerundetes Rechteck 37"/>
            <p:cNvSpPr/>
            <p:nvPr/>
          </p:nvSpPr>
          <p:spPr>
            <a:xfrm>
              <a:off x="7251430" y="4522310"/>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40" name="Abgerundetes Rechteck 39"/>
            <p:cNvSpPr/>
            <p:nvPr/>
          </p:nvSpPr>
          <p:spPr>
            <a:xfrm>
              <a:off x="9874985" y="4516671"/>
              <a:ext cx="273157" cy="269733"/>
            </a:xfrm>
            <a:prstGeom prst="roundRect">
              <a:avLst/>
            </a:prstGeom>
            <a:solidFill>
              <a:schemeClr val="accent5">
                <a:lumMod val="40000"/>
                <a:lumOff val="60000"/>
              </a:scheme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41" name="Abgerundetes Rechteck 40"/>
            <p:cNvSpPr/>
            <p:nvPr/>
          </p:nvSpPr>
          <p:spPr>
            <a:xfrm>
              <a:off x="10393096" y="4516670"/>
              <a:ext cx="273157" cy="269733"/>
            </a:xfrm>
            <a:prstGeom prst="roundRect">
              <a:avLst/>
            </a:prstGeom>
            <a:solidFill>
              <a:schemeClr val="accent5">
                <a:lumMod val="40000"/>
                <a:lumOff val="60000"/>
              </a:scheme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42" name="Abgerundetes Rechteck 41"/>
            <p:cNvSpPr/>
            <p:nvPr/>
          </p:nvSpPr>
          <p:spPr>
            <a:xfrm>
              <a:off x="9374935" y="4522309"/>
              <a:ext cx="273157" cy="269733"/>
            </a:xfrm>
            <a:prstGeom prst="roundRect">
              <a:avLst/>
            </a:prstGeom>
            <a:solidFill>
              <a:schemeClr val="accent5">
                <a:lumMod val="40000"/>
                <a:lumOff val="60000"/>
              </a:scheme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cxnSp>
          <p:nvCxnSpPr>
            <p:cNvPr id="43" name="Gewinkelter Verbinder 116"/>
            <p:cNvCxnSpPr/>
            <p:nvPr/>
          </p:nvCxnSpPr>
          <p:spPr>
            <a:xfrm>
              <a:off x="10011563" y="3805156"/>
              <a:ext cx="0" cy="711515"/>
            </a:xfrm>
            <a:prstGeom prst="straightConnector1">
              <a:avLst/>
            </a:prstGeom>
            <a:noFill/>
            <a:ln w="28575" cap="flat" cmpd="sng" algn="ctr">
              <a:solidFill>
                <a:schemeClr val="accent5">
                  <a:lumMod val="20000"/>
                  <a:lumOff val="80000"/>
                </a:schemeClr>
              </a:solidFill>
              <a:prstDash val="solid"/>
            </a:ln>
            <a:effectLst/>
          </p:spPr>
        </p:cxnSp>
        <p:cxnSp>
          <p:nvCxnSpPr>
            <p:cNvPr id="44" name="Gewinkelter Verbinder 43"/>
            <p:cNvCxnSpPr/>
            <p:nvPr/>
          </p:nvCxnSpPr>
          <p:spPr>
            <a:xfrm rot="5400000">
              <a:off x="5653682" y="4037618"/>
              <a:ext cx="715768" cy="250846"/>
            </a:xfrm>
            <a:prstGeom prst="bentConnector3">
              <a:avLst/>
            </a:prstGeom>
            <a:noFill/>
            <a:ln w="28575" cap="flat" cmpd="sng" algn="ctr">
              <a:solidFill>
                <a:srgbClr val="CD5038"/>
              </a:solidFill>
              <a:prstDash val="solid"/>
            </a:ln>
            <a:effectLst/>
          </p:spPr>
        </p:cxnSp>
        <p:cxnSp>
          <p:nvCxnSpPr>
            <p:cNvPr id="45" name="Gewinkelter Verbinder 44"/>
            <p:cNvCxnSpPr/>
            <p:nvPr/>
          </p:nvCxnSpPr>
          <p:spPr>
            <a:xfrm rot="16200000" flipH="1">
              <a:off x="5882738" y="4059408"/>
              <a:ext cx="715767" cy="207264"/>
            </a:xfrm>
            <a:prstGeom prst="bentConnector3">
              <a:avLst/>
            </a:prstGeom>
            <a:noFill/>
            <a:ln w="28575" cap="flat" cmpd="sng" algn="ctr">
              <a:solidFill>
                <a:srgbClr val="CD5038"/>
              </a:solidFill>
              <a:prstDash val="solid"/>
            </a:ln>
            <a:effectLst/>
          </p:spPr>
        </p:cxnSp>
        <p:sp>
          <p:nvSpPr>
            <p:cNvPr id="46" name="Abgerundetes Rechteck 45"/>
            <p:cNvSpPr/>
            <p:nvPr/>
          </p:nvSpPr>
          <p:spPr>
            <a:xfrm>
              <a:off x="3822156" y="5383979"/>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47" name="Abgerundetes Rechteck 46"/>
            <p:cNvSpPr/>
            <p:nvPr/>
          </p:nvSpPr>
          <p:spPr>
            <a:xfrm>
              <a:off x="4318494" y="5383979"/>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48" name="Abgerundetes Rechteck 47"/>
            <p:cNvSpPr/>
            <p:nvPr/>
          </p:nvSpPr>
          <p:spPr>
            <a:xfrm>
              <a:off x="4668291" y="5383979"/>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49" name="Abgerundetes Rechteck 48"/>
            <p:cNvSpPr/>
            <p:nvPr/>
          </p:nvSpPr>
          <p:spPr>
            <a:xfrm>
              <a:off x="3465987" y="5383979"/>
              <a:ext cx="273157" cy="269733"/>
            </a:xfrm>
            <a:prstGeom prst="roundRect">
              <a:avLst/>
            </a:prstGeom>
            <a:solidFill>
              <a:schemeClr val="tx1">
                <a:lumMod val="50000"/>
                <a:lumOff val="50000"/>
              </a:scheme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50" name="Abgerundetes Rechteck 49"/>
            <p:cNvSpPr/>
            <p:nvPr/>
          </p:nvSpPr>
          <p:spPr>
            <a:xfrm>
              <a:off x="5126609" y="5383979"/>
              <a:ext cx="273157" cy="269733"/>
            </a:xfrm>
            <a:prstGeom prst="roundRect">
              <a:avLst/>
            </a:prstGeom>
            <a:solidFill>
              <a:schemeClr val="tx1">
                <a:lumMod val="50000"/>
                <a:lumOff val="50000"/>
              </a:scheme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51" name="Abgerundetes Rechteck 50"/>
            <p:cNvSpPr/>
            <p:nvPr/>
          </p:nvSpPr>
          <p:spPr>
            <a:xfrm>
              <a:off x="5476406" y="5383979"/>
              <a:ext cx="273157" cy="269733"/>
            </a:xfrm>
            <a:prstGeom prst="roundRect">
              <a:avLst/>
            </a:prstGeom>
            <a:solidFill>
              <a:schemeClr val="tx1">
                <a:lumMod val="50000"/>
                <a:lumOff val="50000"/>
              </a:scheme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52" name="Abgerundetes Rechteck 51"/>
            <p:cNvSpPr/>
            <p:nvPr/>
          </p:nvSpPr>
          <p:spPr>
            <a:xfrm>
              <a:off x="5856744" y="5383979"/>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53" name="Abgerundetes Rechteck 52"/>
            <p:cNvSpPr/>
            <p:nvPr/>
          </p:nvSpPr>
          <p:spPr>
            <a:xfrm>
              <a:off x="6206541" y="5383979"/>
              <a:ext cx="273157" cy="269733"/>
            </a:xfrm>
            <a:prstGeom prst="roundRect">
              <a:avLst/>
            </a:prstGeom>
            <a:solidFill>
              <a:schemeClr val="tx1">
                <a:lumMod val="50000"/>
                <a:lumOff val="50000"/>
              </a:scheme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54" name="Abgerundetes Rechteck 53"/>
            <p:cNvSpPr/>
            <p:nvPr/>
          </p:nvSpPr>
          <p:spPr>
            <a:xfrm>
              <a:off x="7073146" y="5383979"/>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55" name="Abgerundetes Rechteck 54"/>
            <p:cNvSpPr/>
            <p:nvPr/>
          </p:nvSpPr>
          <p:spPr>
            <a:xfrm>
              <a:off x="7422943" y="5383979"/>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56" name="Abgerundetes Rechteck 55"/>
            <p:cNvSpPr/>
            <p:nvPr/>
          </p:nvSpPr>
          <p:spPr>
            <a:xfrm>
              <a:off x="7791780" y="5383979"/>
              <a:ext cx="273157" cy="269733"/>
            </a:xfrm>
            <a:prstGeom prst="roundRect">
              <a:avLst/>
            </a:prstGeom>
            <a:solidFill>
              <a:schemeClr val="tx1">
                <a:lumMod val="50000"/>
                <a:lumOff val="50000"/>
              </a:scheme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57" name="Abgerundetes Rechteck 56"/>
            <p:cNvSpPr/>
            <p:nvPr/>
          </p:nvSpPr>
          <p:spPr>
            <a:xfrm>
              <a:off x="8141577" y="5383979"/>
              <a:ext cx="273157" cy="269733"/>
            </a:xfrm>
            <a:prstGeom prst="roundRect">
              <a:avLst/>
            </a:prstGeom>
            <a:solidFill>
              <a:schemeClr val="tx1">
                <a:lumMod val="50000"/>
                <a:lumOff val="50000"/>
              </a:scheme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58" name="Abgerundetes Rechteck 57"/>
            <p:cNvSpPr/>
            <p:nvPr/>
          </p:nvSpPr>
          <p:spPr>
            <a:xfrm>
              <a:off x="9874985" y="5383979"/>
              <a:ext cx="273157" cy="269733"/>
            </a:xfrm>
            <a:prstGeom prst="roundRect">
              <a:avLst/>
            </a:prstGeom>
            <a:solidFill>
              <a:schemeClr val="accent5">
                <a:lumMod val="40000"/>
                <a:lumOff val="60000"/>
              </a:scheme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59" name="Abgerundetes Rechteck 58"/>
            <p:cNvSpPr/>
            <p:nvPr/>
          </p:nvSpPr>
          <p:spPr>
            <a:xfrm>
              <a:off x="10225575" y="5383979"/>
              <a:ext cx="273157" cy="269733"/>
            </a:xfrm>
            <a:prstGeom prst="roundRect">
              <a:avLst/>
            </a:prstGeom>
            <a:solidFill>
              <a:schemeClr val="accent5">
                <a:lumMod val="40000"/>
                <a:lumOff val="60000"/>
              </a:scheme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60" name="Abgerundetes Rechteck 59"/>
            <p:cNvSpPr/>
            <p:nvPr/>
          </p:nvSpPr>
          <p:spPr>
            <a:xfrm>
              <a:off x="10575372" y="5383979"/>
              <a:ext cx="273157" cy="269733"/>
            </a:xfrm>
            <a:prstGeom prst="roundRect">
              <a:avLst/>
            </a:prstGeom>
            <a:solidFill>
              <a:schemeClr val="accent5">
                <a:lumMod val="40000"/>
                <a:lumOff val="60000"/>
              </a:scheme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61" name="Abgerundetes Rechteck 60"/>
            <p:cNvSpPr/>
            <p:nvPr/>
          </p:nvSpPr>
          <p:spPr>
            <a:xfrm>
              <a:off x="8467057" y="5383979"/>
              <a:ext cx="273157" cy="269733"/>
            </a:xfrm>
            <a:prstGeom prst="roundRect">
              <a:avLst/>
            </a:prstGeom>
            <a:solidFill>
              <a:schemeClr val="tx1">
                <a:lumMod val="50000"/>
                <a:lumOff val="50000"/>
              </a:scheme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62" name="Abgerundetes Rechteck 61"/>
            <p:cNvSpPr/>
            <p:nvPr/>
          </p:nvSpPr>
          <p:spPr>
            <a:xfrm>
              <a:off x="8816854" y="5383979"/>
              <a:ext cx="273157" cy="269733"/>
            </a:xfrm>
            <a:prstGeom prst="roundRect">
              <a:avLst/>
            </a:prstGeom>
            <a:solidFill>
              <a:schemeClr val="tx1">
                <a:lumMod val="50000"/>
                <a:lumOff val="50000"/>
              </a:scheme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cxnSp>
          <p:nvCxnSpPr>
            <p:cNvPr id="63" name="Gewinkelter Verbinder 62"/>
            <p:cNvCxnSpPr>
              <a:stCxn id="31" idx="2"/>
              <a:endCxn id="47" idx="0"/>
            </p:cNvCxnSpPr>
            <p:nvPr/>
          </p:nvCxnSpPr>
          <p:spPr>
            <a:xfrm rot="5400000">
              <a:off x="4246373" y="4999356"/>
              <a:ext cx="593323" cy="175923"/>
            </a:xfrm>
            <a:prstGeom prst="bentConnector3">
              <a:avLst>
                <a:gd name="adj1" fmla="val 50000"/>
              </a:avLst>
            </a:prstGeom>
            <a:noFill/>
            <a:ln w="28575" cap="flat" cmpd="sng" algn="ctr">
              <a:solidFill>
                <a:srgbClr val="CD5038"/>
              </a:solidFill>
              <a:prstDash val="solid"/>
            </a:ln>
            <a:effectLst/>
          </p:spPr>
        </p:cxnSp>
        <p:cxnSp>
          <p:nvCxnSpPr>
            <p:cNvPr id="64" name="Gewinkelter Verbinder 63"/>
            <p:cNvCxnSpPr>
              <a:stCxn id="31" idx="2"/>
              <a:endCxn id="48" idx="0"/>
            </p:cNvCxnSpPr>
            <p:nvPr/>
          </p:nvCxnSpPr>
          <p:spPr>
            <a:xfrm rot="16200000" flipH="1">
              <a:off x="4421271" y="5000380"/>
              <a:ext cx="593323" cy="173874"/>
            </a:xfrm>
            <a:prstGeom prst="bentConnector3">
              <a:avLst>
                <a:gd name="adj1" fmla="val 50000"/>
              </a:avLst>
            </a:prstGeom>
            <a:noFill/>
            <a:ln w="28575" cap="flat" cmpd="sng" algn="ctr">
              <a:solidFill>
                <a:srgbClr val="CD5038"/>
              </a:solidFill>
              <a:prstDash val="solid"/>
            </a:ln>
            <a:effectLst/>
          </p:spPr>
        </p:cxnSp>
        <p:cxnSp>
          <p:nvCxnSpPr>
            <p:cNvPr id="65" name="Gewinkelter Verbinder 64"/>
            <p:cNvCxnSpPr>
              <a:stCxn id="35" idx="2"/>
              <a:endCxn id="51" idx="0"/>
            </p:cNvCxnSpPr>
            <p:nvPr/>
          </p:nvCxnSpPr>
          <p:spPr>
            <a:xfrm rot="16200000" flipH="1">
              <a:off x="5226666" y="4997660"/>
              <a:ext cx="587685" cy="184953"/>
            </a:xfrm>
            <a:prstGeom prst="bentConnector3">
              <a:avLst>
                <a:gd name="adj1" fmla="val 50000"/>
              </a:avLst>
            </a:prstGeom>
            <a:noFill/>
            <a:ln w="28575" cap="flat" cmpd="sng" algn="ctr">
              <a:solidFill>
                <a:srgbClr val="FFFFFF">
                  <a:lumMod val="85000"/>
                </a:srgbClr>
              </a:solidFill>
              <a:prstDash val="solid"/>
            </a:ln>
            <a:effectLst/>
          </p:spPr>
        </p:cxnSp>
        <p:cxnSp>
          <p:nvCxnSpPr>
            <p:cNvPr id="66" name="Gewinkelter Verbinder 65"/>
            <p:cNvCxnSpPr>
              <a:stCxn id="35" idx="2"/>
              <a:endCxn id="50" idx="0"/>
            </p:cNvCxnSpPr>
            <p:nvPr/>
          </p:nvCxnSpPr>
          <p:spPr>
            <a:xfrm rot="5400000">
              <a:off x="5051768" y="5007715"/>
              <a:ext cx="587685" cy="164844"/>
            </a:xfrm>
            <a:prstGeom prst="bentConnector3">
              <a:avLst>
                <a:gd name="adj1" fmla="val 50000"/>
              </a:avLst>
            </a:prstGeom>
            <a:noFill/>
            <a:ln w="28575" cap="flat" cmpd="sng" algn="ctr">
              <a:solidFill>
                <a:srgbClr val="FFFFFF">
                  <a:lumMod val="85000"/>
                </a:srgbClr>
              </a:solidFill>
              <a:prstDash val="solid"/>
            </a:ln>
            <a:effectLst/>
          </p:spPr>
        </p:cxnSp>
        <p:cxnSp>
          <p:nvCxnSpPr>
            <p:cNvPr id="67" name="Gewinkelter Verbinder 66"/>
            <p:cNvCxnSpPr>
              <a:stCxn id="30" idx="2"/>
              <a:endCxn id="49" idx="0"/>
            </p:cNvCxnSpPr>
            <p:nvPr/>
          </p:nvCxnSpPr>
          <p:spPr>
            <a:xfrm rot="5400000">
              <a:off x="3421597" y="4977264"/>
              <a:ext cx="587685" cy="225746"/>
            </a:xfrm>
            <a:prstGeom prst="bentConnector3">
              <a:avLst>
                <a:gd name="adj1" fmla="val 50000"/>
              </a:avLst>
            </a:prstGeom>
            <a:noFill/>
            <a:ln w="28575" cap="flat" cmpd="sng" algn="ctr">
              <a:solidFill>
                <a:srgbClr val="FFFFFF">
                  <a:lumMod val="85000"/>
                </a:srgbClr>
              </a:solidFill>
              <a:prstDash val="solid"/>
            </a:ln>
            <a:effectLst/>
          </p:spPr>
        </p:cxnSp>
        <p:cxnSp>
          <p:nvCxnSpPr>
            <p:cNvPr id="68" name="Gewinkelter Verbinder 67"/>
            <p:cNvCxnSpPr>
              <a:stCxn id="30" idx="2"/>
              <a:endCxn id="46" idx="0"/>
            </p:cNvCxnSpPr>
            <p:nvPr/>
          </p:nvCxnSpPr>
          <p:spPr>
            <a:xfrm rot="16200000" flipH="1">
              <a:off x="3599681" y="5024925"/>
              <a:ext cx="587685" cy="130423"/>
            </a:xfrm>
            <a:prstGeom prst="bentConnector3">
              <a:avLst>
                <a:gd name="adj1" fmla="val 50000"/>
              </a:avLst>
            </a:prstGeom>
            <a:noFill/>
            <a:ln w="28575" cap="flat" cmpd="sng" algn="ctr">
              <a:solidFill>
                <a:srgbClr val="CD5038"/>
              </a:solidFill>
              <a:prstDash val="solid"/>
            </a:ln>
            <a:effectLst/>
          </p:spPr>
        </p:cxnSp>
        <p:cxnSp>
          <p:nvCxnSpPr>
            <p:cNvPr id="69" name="Gewinkelter Verbinder 172"/>
            <p:cNvCxnSpPr/>
            <p:nvPr/>
          </p:nvCxnSpPr>
          <p:spPr>
            <a:xfrm>
              <a:off x="10011563" y="4786403"/>
              <a:ext cx="0" cy="597576"/>
            </a:xfrm>
            <a:prstGeom prst="straightConnector1">
              <a:avLst/>
            </a:prstGeom>
            <a:noFill/>
            <a:ln w="28575" cap="flat" cmpd="sng" algn="ctr">
              <a:solidFill>
                <a:schemeClr val="accent5">
                  <a:lumMod val="20000"/>
                  <a:lumOff val="80000"/>
                </a:schemeClr>
              </a:solidFill>
              <a:prstDash val="solid"/>
            </a:ln>
            <a:effectLst/>
          </p:spPr>
        </p:cxnSp>
        <p:cxnSp>
          <p:nvCxnSpPr>
            <p:cNvPr id="70" name="Gewinkelter Verbinder 69"/>
            <p:cNvCxnSpPr>
              <a:stCxn id="41" idx="2"/>
              <a:endCxn id="59" idx="0"/>
            </p:cNvCxnSpPr>
            <p:nvPr/>
          </p:nvCxnSpPr>
          <p:spPr>
            <a:xfrm rot="5400000">
              <a:off x="10147127" y="5001430"/>
              <a:ext cx="597577" cy="167521"/>
            </a:xfrm>
            <a:prstGeom prst="bentConnector3">
              <a:avLst>
                <a:gd name="adj1" fmla="val 50000"/>
              </a:avLst>
            </a:prstGeom>
            <a:noFill/>
            <a:ln w="28575" cap="flat" cmpd="sng" algn="ctr">
              <a:solidFill>
                <a:schemeClr val="accent5">
                  <a:lumMod val="20000"/>
                  <a:lumOff val="80000"/>
                </a:schemeClr>
              </a:solidFill>
              <a:prstDash val="solid"/>
            </a:ln>
            <a:effectLst/>
          </p:spPr>
        </p:cxnSp>
        <p:cxnSp>
          <p:nvCxnSpPr>
            <p:cNvPr id="71" name="Gewinkelter Verbinder 70"/>
            <p:cNvCxnSpPr>
              <a:stCxn id="41" idx="2"/>
              <a:endCxn id="60" idx="0"/>
            </p:cNvCxnSpPr>
            <p:nvPr/>
          </p:nvCxnSpPr>
          <p:spPr>
            <a:xfrm rot="16200000" flipH="1">
              <a:off x="10322025" y="4994052"/>
              <a:ext cx="597577" cy="182276"/>
            </a:xfrm>
            <a:prstGeom prst="bentConnector3">
              <a:avLst>
                <a:gd name="adj1" fmla="val 50000"/>
              </a:avLst>
            </a:prstGeom>
            <a:noFill/>
            <a:ln w="28575" cap="flat" cmpd="sng" algn="ctr">
              <a:solidFill>
                <a:schemeClr val="accent5">
                  <a:lumMod val="20000"/>
                  <a:lumOff val="80000"/>
                </a:schemeClr>
              </a:solidFill>
              <a:prstDash val="solid"/>
            </a:ln>
            <a:effectLst/>
          </p:spPr>
        </p:cxnSp>
        <p:cxnSp>
          <p:nvCxnSpPr>
            <p:cNvPr id="72" name="Gewinkelter Verbinder 71"/>
            <p:cNvCxnSpPr>
              <a:stCxn id="33" idx="2"/>
              <a:endCxn id="53" idx="0"/>
            </p:cNvCxnSpPr>
            <p:nvPr/>
          </p:nvCxnSpPr>
          <p:spPr>
            <a:xfrm rot="5400000">
              <a:off x="6047025" y="5086751"/>
              <a:ext cx="593324" cy="1132"/>
            </a:xfrm>
            <a:prstGeom prst="bentConnector3">
              <a:avLst>
                <a:gd name="adj1" fmla="val 50000"/>
              </a:avLst>
            </a:prstGeom>
            <a:noFill/>
            <a:ln w="28575" cap="flat" cmpd="sng" algn="ctr">
              <a:solidFill>
                <a:srgbClr val="FFFFFF">
                  <a:lumMod val="75000"/>
                </a:srgbClr>
              </a:solidFill>
              <a:prstDash val="solid"/>
            </a:ln>
            <a:effectLst/>
          </p:spPr>
        </p:cxnSp>
        <p:cxnSp>
          <p:nvCxnSpPr>
            <p:cNvPr id="73" name="Gewinkelter Verbinder 72"/>
            <p:cNvCxnSpPr>
              <a:stCxn id="33" idx="2"/>
              <a:endCxn id="52" idx="0"/>
            </p:cNvCxnSpPr>
            <p:nvPr/>
          </p:nvCxnSpPr>
          <p:spPr>
            <a:xfrm rot="5400000">
              <a:off x="5872126" y="4911853"/>
              <a:ext cx="593324" cy="350929"/>
            </a:xfrm>
            <a:prstGeom prst="bentConnector3">
              <a:avLst>
                <a:gd name="adj1" fmla="val 50000"/>
              </a:avLst>
            </a:prstGeom>
            <a:noFill/>
            <a:ln w="28575" cap="flat" cmpd="sng" algn="ctr">
              <a:solidFill>
                <a:srgbClr val="CD5038"/>
              </a:solidFill>
              <a:prstDash val="solid"/>
            </a:ln>
            <a:effectLst/>
          </p:spPr>
        </p:cxnSp>
        <p:cxnSp>
          <p:nvCxnSpPr>
            <p:cNvPr id="74" name="Gewinkelter Verbinder 73"/>
            <p:cNvCxnSpPr>
              <a:stCxn id="37" idx="2"/>
              <a:endCxn id="62" idx="0"/>
            </p:cNvCxnSpPr>
            <p:nvPr/>
          </p:nvCxnSpPr>
          <p:spPr>
            <a:xfrm rot="16200000" flipH="1">
              <a:off x="8559413" y="4989960"/>
              <a:ext cx="597576" cy="190463"/>
            </a:xfrm>
            <a:prstGeom prst="bentConnector3">
              <a:avLst>
                <a:gd name="adj1" fmla="val 50000"/>
              </a:avLst>
            </a:prstGeom>
            <a:noFill/>
            <a:ln w="28575" cap="flat" cmpd="sng" algn="ctr">
              <a:solidFill>
                <a:srgbClr val="FFFFFF">
                  <a:lumMod val="85000"/>
                </a:srgbClr>
              </a:solidFill>
              <a:prstDash val="solid"/>
            </a:ln>
            <a:effectLst/>
          </p:spPr>
        </p:cxnSp>
        <p:cxnSp>
          <p:nvCxnSpPr>
            <p:cNvPr id="75" name="Gewinkelter Verbinder 74"/>
            <p:cNvCxnSpPr>
              <a:stCxn id="37" idx="2"/>
              <a:endCxn id="61" idx="0"/>
            </p:cNvCxnSpPr>
            <p:nvPr/>
          </p:nvCxnSpPr>
          <p:spPr>
            <a:xfrm rot="5400000">
              <a:off x="8384515" y="5005525"/>
              <a:ext cx="597576" cy="159334"/>
            </a:xfrm>
            <a:prstGeom prst="bentConnector3">
              <a:avLst>
                <a:gd name="adj1" fmla="val 50000"/>
              </a:avLst>
            </a:prstGeom>
            <a:noFill/>
            <a:ln w="28575" cap="flat" cmpd="sng" algn="ctr">
              <a:solidFill>
                <a:srgbClr val="FFFFFF">
                  <a:lumMod val="85000"/>
                </a:srgbClr>
              </a:solidFill>
              <a:prstDash val="solid"/>
            </a:ln>
            <a:effectLst/>
          </p:spPr>
        </p:cxnSp>
        <p:cxnSp>
          <p:nvCxnSpPr>
            <p:cNvPr id="76" name="Gewinkelter Verbinder 75"/>
            <p:cNvCxnSpPr>
              <a:stCxn id="36" idx="2"/>
              <a:endCxn id="57" idx="0"/>
            </p:cNvCxnSpPr>
            <p:nvPr/>
          </p:nvCxnSpPr>
          <p:spPr>
            <a:xfrm rot="16200000" flipH="1">
              <a:off x="7900335" y="5006157"/>
              <a:ext cx="597575" cy="158068"/>
            </a:xfrm>
            <a:prstGeom prst="bentConnector3">
              <a:avLst>
                <a:gd name="adj1" fmla="val 50000"/>
              </a:avLst>
            </a:prstGeom>
            <a:noFill/>
            <a:ln w="28575" cap="flat" cmpd="sng" algn="ctr">
              <a:solidFill>
                <a:srgbClr val="FFFFFF">
                  <a:lumMod val="85000"/>
                </a:srgbClr>
              </a:solidFill>
              <a:prstDash val="solid"/>
            </a:ln>
            <a:effectLst/>
          </p:spPr>
        </p:cxnSp>
        <p:cxnSp>
          <p:nvCxnSpPr>
            <p:cNvPr id="77" name="Gewinkelter Verbinder 76"/>
            <p:cNvCxnSpPr>
              <a:stCxn id="36" idx="2"/>
              <a:endCxn id="56" idx="0"/>
            </p:cNvCxnSpPr>
            <p:nvPr/>
          </p:nvCxnSpPr>
          <p:spPr>
            <a:xfrm rot="5400000">
              <a:off x="7725437" y="4989327"/>
              <a:ext cx="597575" cy="191729"/>
            </a:xfrm>
            <a:prstGeom prst="bentConnector3">
              <a:avLst>
                <a:gd name="adj1" fmla="val 50000"/>
              </a:avLst>
            </a:prstGeom>
            <a:noFill/>
            <a:ln w="28575" cap="flat" cmpd="sng" algn="ctr">
              <a:solidFill>
                <a:srgbClr val="FFFFFF">
                  <a:lumMod val="85000"/>
                </a:srgbClr>
              </a:solidFill>
              <a:prstDash val="solid"/>
            </a:ln>
            <a:effectLst/>
          </p:spPr>
        </p:cxnSp>
        <p:cxnSp>
          <p:nvCxnSpPr>
            <p:cNvPr id="78" name="Gewinkelter Verbinder 77"/>
            <p:cNvCxnSpPr>
              <a:stCxn id="38" idx="2"/>
              <a:endCxn id="55" idx="0"/>
            </p:cNvCxnSpPr>
            <p:nvPr/>
          </p:nvCxnSpPr>
          <p:spPr>
            <a:xfrm rot="16200000" flipH="1">
              <a:off x="7177797" y="5002254"/>
              <a:ext cx="591937" cy="171513"/>
            </a:xfrm>
            <a:prstGeom prst="bentConnector3">
              <a:avLst>
                <a:gd name="adj1" fmla="val 50000"/>
              </a:avLst>
            </a:prstGeom>
            <a:noFill/>
            <a:ln w="28575" cap="flat" cmpd="sng" algn="ctr">
              <a:solidFill>
                <a:srgbClr val="CD5038"/>
              </a:solidFill>
              <a:prstDash val="solid"/>
            </a:ln>
            <a:effectLst/>
          </p:spPr>
        </p:cxnSp>
        <p:cxnSp>
          <p:nvCxnSpPr>
            <p:cNvPr id="79" name="Gewinkelter Verbinder 78"/>
            <p:cNvCxnSpPr>
              <a:stCxn id="38" idx="2"/>
              <a:endCxn id="54" idx="0"/>
            </p:cNvCxnSpPr>
            <p:nvPr/>
          </p:nvCxnSpPr>
          <p:spPr>
            <a:xfrm rot="5400000">
              <a:off x="7002899" y="4998868"/>
              <a:ext cx="591937" cy="178284"/>
            </a:xfrm>
            <a:prstGeom prst="bentConnector3">
              <a:avLst>
                <a:gd name="adj1" fmla="val 50000"/>
              </a:avLst>
            </a:prstGeom>
            <a:noFill/>
            <a:ln w="28575" cap="flat" cmpd="sng" algn="ctr">
              <a:solidFill>
                <a:srgbClr val="CD5038"/>
              </a:solidFill>
              <a:prstDash val="solid"/>
            </a:ln>
            <a:effectLst/>
          </p:spPr>
        </p:cxnSp>
        <p:sp>
          <p:nvSpPr>
            <p:cNvPr id="80" name="Abgerundetes Rechteck 79"/>
            <p:cNvSpPr/>
            <p:nvPr/>
          </p:nvSpPr>
          <p:spPr>
            <a:xfrm>
              <a:off x="6511557" y="5383979"/>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cxnSp>
          <p:nvCxnSpPr>
            <p:cNvPr id="81" name="Gewinkelter Verbinder 80"/>
            <p:cNvCxnSpPr>
              <a:stCxn id="33" idx="2"/>
              <a:endCxn id="80" idx="0"/>
            </p:cNvCxnSpPr>
            <p:nvPr/>
          </p:nvCxnSpPr>
          <p:spPr>
            <a:xfrm rot="16200000" flipH="1">
              <a:off x="6199532" y="4935375"/>
              <a:ext cx="593324" cy="303884"/>
            </a:xfrm>
            <a:prstGeom prst="bentConnector3">
              <a:avLst>
                <a:gd name="adj1" fmla="val 50000"/>
              </a:avLst>
            </a:prstGeom>
            <a:noFill/>
            <a:ln w="28575" cap="flat" cmpd="sng" algn="ctr">
              <a:solidFill>
                <a:srgbClr val="CD5038"/>
              </a:solidFill>
              <a:prstDash val="solid"/>
            </a:ln>
            <a:effectLst/>
          </p:spPr>
        </p:cxnSp>
        <p:sp>
          <p:nvSpPr>
            <p:cNvPr id="94" name="Textfeld 93"/>
            <p:cNvSpPr txBox="1"/>
            <p:nvPr/>
          </p:nvSpPr>
          <p:spPr>
            <a:xfrm>
              <a:off x="3239907" y="1377603"/>
              <a:ext cx="7752637" cy="646331"/>
            </a:xfrm>
            <a:prstGeom prst="rect">
              <a:avLst/>
            </a:prstGeom>
            <a:noFill/>
          </p:spPr>
          <p:txBody>
            <a:bodyPr wrap="square" rtlCol="0">
              <a:spAutoFit/>
            </a:bodyPr>
            <a:lstStyle/>
            <a:p>
              <a:r>
                <a:rPr lang="de-DE" i="1" dirty="0">
                  <a:solidFill>
                    <a:schemeClr val="accent1"/>
                  </a:solidFill>
                  <a:latin typeface="Arial" panose="020B0604020202020204" pitchFamily="34" charset="0"/>
                  <a:ea typeface="Cambria" panose="02040503050406030204" pitchFamily="18" charset="0"/>
                  <a:cs typeface="Arial" panose="020B0604020202020204" pitchFamily="34" charset="0"/>
                </a:rPr>
                <a:t>Sind bei einem Ausfall der Geschäftsprozesse dieser Organisationseinheit </a:t>
              </a:r>
              <a:br>
                <a:rPr lang="de-DE" i="1" dirty="0">
                  <a:solidFill>
                    <a:schemeClr val="accent1"/>
                  </a:solidFill>
                  <a:latin typeface="Arial" panose="020B0604020202020204" pitchFamily="34" charset="0"/>
                  <a:ea typeface="Cambria" panose="02040503050406030204" pitchFamily="18" charset="0"/>
                  <a:cs typeface="Arial" panose="020B0604020202020204" pitchFamily="34" charset="0"/>
                </a:rPr>
              </a:br>
              <a:r>
                <a:rPr lang="de-DE" i="1" dirty="0">
                  <a:solidFill>
                    <a:schemeClr val="accent1"/>
                  </a:solidFill>
                  <a:latin typeface="Arial" panose="020B0604020202020204" pitchFamily="34" charset="0"/>
                  <a:ea typeface="Cambria" panose="02040503050406030204" pitchFamily="18" charset="0"/>
                  <a:cs typeface="Arial" panose="020B0604020202020204" pitchFamily="34" charset="0"/>
                </a:rPr>
                <a:t>innerhalb von &lt;7 Tagen&gt; zu hohe Schäden für die Institution zu erwarten? </a:t>
              </a:r>
            </a:p>
          </p:txBody>
        </p:sp>
        <p:sp>
          <p:nvSpPr>
            <p:cNvPr id="97" name="Abgerundetes Rechteck 96"/>
            <p:cNvSpPr/>
            <p:nvPr/>
          </p:nvSpPr>
          <p:spPr>
            <a:xfrm>
              <a:off x="1199456" y="6106805"/>
              <a:ext cx="180000" cy="180000"/>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0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98" name="Textfeld 97"/>
            <p:cNvSpPr txBox="1"/>
            <p:nvPr/>
          </p:nvSpPr>
          <p:spPr>
            <a:xfrm>
              <a:off x="1395755" y="6069847"/>
              <a:ext cx="2494594" cy="253916"/>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de-DE" sz="1050" b="0" i="1" u="none" strike="noStrike" kern="0" cap="none" spc="0" normalizeH="0" baseline="0" noProof="0" dirty="0">
                  <a:ln>
                    <a:noFill/>
                  </a:ln>
                  <a:solidFill>
                    <a:srgbClr val="000000"/>
                  </a:solidFill>
                  <a:effectLst/>
                  <a:uLnTx/>
                  <a:uFillTx/>
                  <a:latin typeface="Arial" panose="020B0604020202020204" pitchFamily="34" charset="0"/>
                  <a:ea typeface="Cambria" panose="02040503050406030204" pitchFamily="18" charset="0"/>
                  <a:cs typeface="Arial" panose="020B0604020202020204" pitchFamily="34" charset="0"/>
                </a:rPr>
                <a:t>Zeitkritische Organisationseinheit (OE)</a:t>
              </a:r>
            </a:p>
          </p:txBody>
        </p:sp>
        <p:sp>
          <p:nvSpPr>
            <p:cNvPr id="100" name="Abgerundetes Rechteck 99"/>
            <p:cNvSpPr/>
            <p:nvPr/>
          </p:nvSpPr>
          <p:spPr>
            <a:xfrm>
              <a:off x="3916035" y="6085510"/>
              <a:ext cx="180000" cy="180000"/>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100" b="0" i="0" u="none" strike="noStrike" kern="0" cap="none" spc="0" normalizeH="0" baseline="0" noProof="0" dirty="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101" name="Textfeld 100"/>
            <p:cNvSpPr txBox="1"/>
            <p:nvPr/>
          </p:nvSpPr>
          <p:spPr>
            <a:xfrm>
              <a:off x="4070327" y="6069847"/>
              <a:ext cx="1465466" cy="253916"/>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de-DE" sz="1050" b="0" i="1" u="none" strike="noStrike" kern="0" cap="none" spc="0" normalizeH="0" baseline="0" noProof="0" dirty="0">
                  <a:ln>
                    <a:noFill/>
                  </a:ln>
                  <a:solidFill>
                    <a:srgbClr val="000000"/>
                  </a:solidFill>
                  <a:effectLst/>
                  <a:uLnTx/>
                  <a:uFillTx/>
                  <a:latin typeface="Arial" panose="020B0604020202020204" pitchFamily="34" charset="0"/>
                  <a:ea typeface="Cambria" panose="02040503050406030204" pitchFamily="18" charset="0"/>
                  <a:cs typeface="Arial" panose="020B0604020202020204" pitchFamily="34" charset="0"/>
                </a:rPr>
                <a:t>Nicht zeitkritische OE</a:t>
              </a:r>
            </a:p>
          </p:txBody>
        </p:sp>
        <p:sp>
          <p:nvSpPr>
            <p:cNvPr id="103" name="Abgerundetes Rechteck 102"/>
            <p:cNvSpPr/>
            <p:nvPr/>
          </p:nvSpPr>
          <p:spPr>
            <a:xfrm>
              <a:off x="5644227" y="6081663"/>
              <a:ext cx="180000" cy="180000"/>
            </a:xfrm>
            <a:prstGeom prst="roundRect">
              <a:avLst/>
            </a:prstGeom>
            <a:solidFill>
              <a:schemeClr val="accent5">
                <a:lumMod val="40000"/>
                <a:lumOff val="60000"/>
              </a:scheme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0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104" name="Textfeld 103"/>
            <p:cNvSpPr txBox="1"/>
            <p:nvPr/>
          </p:nvSpPr>
          <p:spPr>
            <a:xfrm>
              <a:off x="5812263" y="6066000"/>
              <a:ext cx="3473324" cy="261610"/>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de-DE" sz="1050" b="0" i="1" u="none" strike="noStrike" kern="0" cap="none" spc="0" normalizeH="0" baseline="0" noProof="0" dirty="0">
                  <a:ln>
                    <a:noFill/>
                  </a:ln>
                  <a:solidFill>
                    <a:srgbClr val="000000"/>
                  </a:solidFill>
                  <a:effectLst/>
                  <a:uLnTx/>
                  <a:uFillTx/>
                  <a:latin typeface="Arial" panose="020B0604020202020204" pitchFamily="34" charset="0"/>
                  <a:ea typeface="Cambria" panose="02040503050406030204" pitchFamily="18" charset="0"/>
                  <a:cs typeface="Arial" panose="020B0604020202020204" pitchFamily="34" charset="0"/>
                </a:rPr>
                <a:t>OE nicht im Geltungsbereich des BCMS</a:t>
              </a:r>
            </a:p>
          </p:txBody>
        </p:sp>
        <p:sp>
          <p:nvSpPr>
            <p:cNvPr id="105" name="Textfeld 104"/>
            <p:cNvSpPr txBox="1"/>
            <p:nvPr/>
          </p:nvSpPr>
          <p:spPr>
            <a:xfrm>
              <a:off x="503106" y="6112167"/>
              <a:ext cx="588303" cy="169277"/>
            </a:xfrm>
            <a:prstGeom prst="rect">
              <a:avLst/>
            </a:prstGeom>
            <a:noFill/>
          </p:spPr>
          <p:txBody>
            <a:bodyPr wrap="none" lIns="0" tIns="0" rIns="0" bIns="0" rtlCol="0">
              <a:spAutoFit/>
            </a:bodyPr>
            <a:lstStyle/>
            <a:p>
              <a:pPr defTabSz="914400" fontAlgn="base">
                <a:spcBef>
                  <a:spcPct val="0"/>
                </a:spcBef>
                <a:spcAft>
                  <a:spcPct val="0"/>
                </a:spcAft>
              </a:pPr>
              <a:r>
                <a:rPr lang="de-DE" sz="1100" dirty="0">
                  <a:solidFill>
                    <a:srgbClr val="000000"/>
                  </a:solidFill>
                  <a:latin typeface="Arial" panose="020B0604020202020204" pitchFamily="34" charset="0"/>
                  <a:ea typeface="Cambria" panose="02040503050406030204" pitchFamily="18" charset="0"/>
                  <a:cs typeface="Arial" panose="020B0604020202020204" pitchFamily="34" charset="0"/>
                </a:rPr>
                <a:t>Legende:</a:t>
              </a:r>
            </a:p>
          </p:txBody>
        </p:sp>
      </p:grpSp>
      <p:sp>
        <p:nvSpPr>
          <p:cNvPr id="90" name="Fußzeilenplatzhalter 4"/>
          <p:cNvSpPr>
            <a:spLocks noGrp="1"/>
          </p:cNvSpPr>
          <p:nvPr>
            <p:ph type="ftr" sz="quarter" idx="11"/>
          </p:nvPr>
        </p:nvSpPr>
        <p:spPr>
          <a:xfrm>
            <a:off x="7041600" y="6451954"/>
            <a:ext cx="4127368" cy="165588"/>
          </a:xfrm>
        </p:spPr>
        <p:txBody>
          <a:bodyPr/>
          <a:lstStyle/>
          <a:p>
            <a:r>
              <a:rPr lang="de-DE" dirty="0">
                <a:latin typeface="+mj-lt"/>
              </a:rPr>
              <a:t>BSI 200-4 Hilfsmittel | Präsentationsvorlage Voranalyse &amp; BIA</a:t>
            </a:r>
          </a:p>
        </p:txBody>
      </p:sp>
      <p:sp>
        <p:nvSpPr>
          <p:cNvPr id="88" name="Rechteck 87" descr="Diese Folie ist für beteiligte Mitarbeiter konzipiert" title="Zielgruppe: beteiligte Mitarbeiter"/>
          <p:cNvSpPr/>
          <p:nvPr/>
        </p:nvSpPr>
        <p:spPr bwMode="gray">
          <a:xfrm rot="2700000">
            <a:off x="9604715" y="849066"/>
            <a:ext cx="3258710" cy="5760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Beteiligte Mitarbeiter</a:t>
            </a:r>
          </a:p>
        </p:txBody>
      </p:sp>
    </p:spTree>
    <p:extLst>
      <p:ext uri="{BB962C8B-B14F-4D97-AF65-F5344CB8AC3E}">
        <p14:creationId xmlns:p14="http://schemas.microsoft.com/office/powerpoint/2010/main" val="284983069"/>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Was sind zu hohe Schäden?</a:t>
            </a:r>
          </a:p>
        </p:txBody>
      </p:sp>
      <p:graphicFrame>
        <p:nvGraphicFramePr>
          <p:cNvPr id="5" name="Inhaltsplatzhalter 4"/>
          <p:cNvGraphicFramePr>
            <a:graphicFrameLocks noGrp="1"/>
          </p:cNvGraphicFramePr>
          <p:nvPr>
            <p:ph idx="1"/>
            <p:extLst>
              <p:ext uri="{D42A27DB-BD31-4B8C-83A1-F6EECF244321}">
                <p14:modId xmlns:p14="http://schemas.microsoft.com/office/powerpoint/2010/main" val="1909304572"/>
              </p:ext>
            </p:extLst>
          </p:nvPr>
        </p:nvGraphicFramePr>
        <p:xfrm>
          <a:off x="623888" y="1628774"/>
          <a:ext cx="10944226" cy="4536529"/>
        </p:xfrm>
        <a:graphic>
          <a:graphicData uri="http://schemas.openxmlformats.org/drawingml/2006/table">
            <a:tbl>
              <a:tblPr firstRow="1">
                <a:tableStyleId>{5C22544A-7EE6-4342-B048-85BDC9FD1C3A}</a:tableStyleId>
              </a:tblPr>
              <a:tblGrid>
                <a:gridCol w="3239864">
                  <a:extLst>
                    <a:ext uri="{9D8B030D-6E8A-4147-A177-3AD203B41FA5}">
                      <a16:colId xmlns:a16="http://schemas.microsoft.com/office/drawing/2014/main" val="1385313879"/>
                    </a:ext>
                  </a:extLst>
                </a:gridCol>
                <a:gridCol w="7704362">
                  <a:extLst>
                    <a:ext uri="{9D8B030D-6E8A-4147-A177-3AD203B41FA5}">
                      <a16:colId xmlns:a16="http://schemas.microsoft.com/office/drawing/2014/main" val="1205095698"/>
                    </a:ext>
                  </a:extLst>
                </a:gridCol>
              </a:tblGrid>
              <a:tr h="428417">
                <a:tc>
                  <a:txBody>
                    <a:bodyPr/>
                    <a:lstStyle/>
                    <a:p>
                      <a:r>
                        <a:rPr lang="de-DE" sz="1600" dirty="0">
                          <a:latin typeface="Arial" panose="020B0604020202020204" pitchFamily="34" charset="0"/>
                          <a:cs typeface="Arial" panose="020B0604020202020204" pitchFamily="34" charset="0"/>
                        </a:rPr>
                        <a:t>Schadensszenario</a:t>
                      </a:r>
                    </a:p>
                  </a:txBody>
                  <a:tcPr/>
                </a:tc>
                <a:tc>
                  <a:txBody>
                    <a:bodyPr/>
                    <a:lstStyle/>
                    <a:p>
                      <a:r>
                        <a:rPr lang="de-DE" sz="1600" dirty="0">
                          <a:latin typeface="Arial" panose="020B0604020202020204" pitchFamily="34" charset="0"/>
                          <a:cs typeface="Arial" panose="020B0604020202020204" pitchFamily="34" charset="0"/>
                        </a:rPr>
                        <a:t>Zu hohes Schadenspotenzial</a:t>
                      </a:r>
                    </a:p>
                  </a:txBody>
                  <a:tcPr/>
                </a:tc>
                <a:extLst>
                  <a:ext uri="{0D108BD9-81ED-4DB2-BD59-A6C34878D82A}">
                    <a16:rowId xmlns:a16="http://schemas.microsoft.com/office/drawing/2014/main" val="460657314"/>
                  </a:ext>
                </a:extLst>
              </a:tr>
              <a:tr h="739460">
                <a:tc>
                  <a:txBody>
                    <a:bodyPr/>
                    <a:lstStyle/>
                    <a:p>
                      <a:r>
                        <a:rPr lang="de-DE" sz="1600" b="0" i="1" dirty="0">
                          <a:solidFill>
                            <a:schemeClr val="accent1"/>
                          </a:solidFill>
                          <a:latin typeface="Arial" panose="020B0604020202020204" pitchFamily="34" charset="0"/>
                          <a:cs typeface="Arial" panose="020B0604020202020204" pitchFamily="34" charset="0"/>
                        </a:rPr>
                        <a:t>Beeinträchtigung der Aufgabenerfüllung</a:t>
                      </a:r>
                      <a:endParaRPr lang="de-DE" sz="1600" b="0" dirty="0">
                        <a:latin typeface="Arial" panose="020B0604020202020204" pitchFamily="34" charset="0"/>
                        <a:cs typeface="Arial" panose="020B0604020202020204" pitchFamily="34" charset="0"/>
                      </a:endParaRPr>
                    </a:p>
                  </a:txBody>
                  <a:tcPr/>
                </a:tc>
                <a:tc>
                  <a:txBody>
                    <a:bodyPr/>
                    <a:lstStyle/>
                    <a:p>
                      <a:pPr marL="0" indent="0">
                        <a:spcAft>
                          <a:spcPts val="600"/>
                        </a:spcAft>
                        <a:buFont typeface="Arial" panose="020B0604020202020204" pitchFamily="34" charset="0"/>
                        <a:buNone/>
                      </a:pPr>
                      <a:r>
                        <a:rPr lang="de-DE" sz="1600" i="1" dirty="0">
                          <a:solidFill>
                            <a:schemeClr val="accent1"/>
                          </a:solidFill>
                          <a:latin typeface="Arial" panose="020B0604020202020204" pitchFamily="34" charset="0"/>
                          <a:cs typeface="Arial" panose="020B0604020202020204" pitchFamily="34" charset="0"/>
                        </a:rPr>
                        <a:t>Der Geschäftsbetrieb ist massiv eingeschränkt. Arbeitsrückstände sind nur mit erhöhtem Arbeitsaufwand zu kompensieren.</a:t>
                      </a:r>
                    </a:p>
                  </a:txBody>
                  <a:tcPr/>
                </a:tc>
                <a:extLst>
                  <a:ext uri="{0D108BD9-81ED-4DB2-BD59-A6C34878D82A}">
                    <a16:rowId xmlns:a16="http://schemas.microsoft.com/office/drawing/2014/main" val="2429539428"/>
                  </a:ext>
                </a:extLst>
              </a:tr>
              <a:tr h="1056372">
                <a:tc>
                  <a:txBody>
                    <a:bodyPr/>
                    <a:lstStyle/>
                    <a:p>
                      <a:r>
                        <a:rPr lang="de-DE" sz="1600" b="0" i="1" dirty="0">
                          <a:solidFill>
                            <a:schemeClr val="accent1"/>
                          </a:solidFill>
                          <a:latin typeface="Arial" panose="020B0604020202020204" pitchFamily="34" charset="0"/>
                          <a:cs typeface="Arial" panose="020B0604020202020204" pitchFamily="34" charset="0"/>
                        </a:rPr>
                        <a:t>Verstoß gegen Gesetze, Vorschriften und Verträge</a:t>
                      </a:r>
                      <a:endParaRPr lang="de-DE" sz="1600" b="0" dirty="0">
                        <a:latin typeface="Arial" panose="020B0604020202020204" pitchFamily="34" charset="0"/>
                        <a:cs typeface="Arial" panose="020B0604020202020204" pitchFamily="34" charset="0"/>
                      </a:endParaRPr>
                    </a:p>
                  </a:txBody>
                  <a:tcPr/>
                </a:tc>
                <a:tc>
                  <a:txBody>
                    <a:bodyPr/>
                    <a:lstStyle/>
                    <a:p>
                      <a:pPr marL="0" indent="0">
                        <a:spcAft>
                          <a:spcPts val="600"/>
                        </a:spcAft>
                        <a:buFont typeface="Arial" panose="020B0604020202020204" pitchFamily="34" charset="0"/>
                        <a:buNone/>
                      </a:pPr>
                      <a:r>
                        <a:rPr lang="de-DE" sz="1600" i="1" dirty="0">
                          <a:solidFill>
                            <a:schemeClr val="accent1"/>
                          </a:solidFill>
                          <a:latin typeface="Arial" panose="020B0604020202020204" pitchFamily="34" charset="0"/>
                          <a:cs typeface="Arial" panose="020B0604020202020204" pitchFamily="34" charset="0"/>
                        </a:rPr>
                        <a:t>Es wird gegen Gesetze verstoßen. Verstöße führen zu erheblichen Konsequenzen, z. B. hohe Bußgelder. Vertragsverletzungen führen zu hohen Konventionalstrafen oder Konsequenzen.</a:t>
                      </a:r>
                    </a:p>
                  </a:txBody>
                  <a:tcPr/>
                </a:tc>
                <a:extLst>
                  <a:ext uri="{0D108BD9-81ED-4DB2-BD59-A6C34878D82A}">
                    <a16:rowId xmlns:a16="http://schemas.microsoft.com/office/drawing/2014/main" val="4189500980"/>
                  </a:ext>
                </a:extLst>
              </a:tr>
              <a:tr h="1144403">
                <a:tc>
                  <a:txBody>
                    <a:bodyPr/>
                    <a:lstStyle/>
                    <a:p>
                      <a:r>
                        <a:rPr lang="de-DE" sz="1600" b="0" i="1" dirty="0">
                          <a:solidFill>
                            <a:schemeClr val="accent1"/>
                          </a:solidFill>
                          <a:latin typeface="Arial" panose="020B0604020202020204" pitchFamily="34" charset="0"/>
                          <a:cs typeface="Arial" panose="020B0604020202020204" pitchFamily="34" charset="0"/>
                        </a:rPr>
                        <a:t>Negative Innen- und Außenwirkung (Imageschaden)</a:t>
                      </a:r>
                      <a:endParaRPr lang="de-DE" sz="1600" b="0" dirty="0">
                        <a:latin typeface="Arial" panose="020B0604020202020204" pitchFamily="34" charset="0"/>
                        <a:cs typeface="Arial" panose="020B0604020202020204" pitchFamily="34" charset="0"/>
                      </a:endParaRPr>
                    </a:p>
                  </a:txBody>
                  <a:tcPr/>
                </a:tc>
                <a:tc>
                  <a:txBody>
                    <a:bodyPr/>
                    <a:lstStyle/>
                    <a:p>
                      <a:pPr marL="0" indent="0">
                        <a:spcAft>
                          <a:spcPts val="600"/>
                        </a:spcAft>
                        <a:buFont typeface="Arial" panose="020B0604020202020204" pitchFamily="34" charset="0"/>
                        <a:buNone/>
                      </a:pPr>
                      <a:r>
                        <a:rPr lang="de-DE" sz="1600" i="1" dirty="0">
                          <a:solidFill>
                            <a:schemeClr val="accent1"/>
                          </a:solidFill>
                          <a:latin typeface="Arial" panose="020B0604020202020204" pitchFamily="34" charset="0"/>
                          <a:cs typeface="Arial" panose="020B0604020202020204" pitchFamily="34" charset="0"/>
                        </a:rPr>
                        <a:t>Eine erhebliche, nachhaltige Ansehens- oder Vertrauensbeeinträchtigung ist intern und extern zu erwarten.</a:t>
                      </a:r>
                    </a:p>
                    <a:p>
                      <a:endParaRPr lang="de-DE"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46330357"/>
                  </a:ext>
                </a:extLst>
              </a:tr>
              <a:tr h="428417">
                <a:tc>
                  <a:txBody>
                    <a:bodyPr/>
                    <a:lstStyle/>
                    <a:p>
                      <a:r>
                        <a:rPr lang="de-DE" sz="1600" b="0" i="1" dirty="0">
                          <a:solidFill>
                            <a:schemeClr val="accent1"/>
                          </a:solidFill>
                          <a:latin typeface="Arial" panose="020B0604020202020204" pitchFamily="34" charset="0"/>
                          <a:cs typeface="Arial" panose="020B0604020202020204" pitchFamily="34" charset="0"/>
                        </a:rPr>
                        <a:t>Finanzielle Auswirkungen</a:t>
                      </a:r>
                      <a:endParaRPr lang="de-DE" sz="1600" b="0" dirty="0">
                        <a:latin typeface="Arial" panose="020B0604020202020204" pitchFamily="34" charset="0"/>
                        <a:cs typeface="Arial" panose="020B0604020202020204" pitchFamily="34" charset="0"/>
                      </a:endParaRPr>
                    </a:p>
                  </a:txBody>
                  <a:tcPr/>
                </a:tc>
                <a:tc>
                  <a:txBody>
                    <a:bodyPr/>
                    <a:lstStyle/>
                    <a:p>
                      <a:pPr marL="0" indent="0">
                        <a:spcAft>
                          <a:spcPts val="600"/>
                        </a:spcAft>
                        <a:buFont typeface="Arial" panose="020B0604020202020204" pitchFamily="34" charset="0"/>
                        <a:buNone/>
                      </a:pPr>
                      <a:r>
                        <a:rPr lang="de-DE" sz="1600" i="1" dirty="0">
                          <a:solidFill>
                            <a:schemeClr val="accent1"/>
                          </a:solidFill>
                          <a:latin typeface="Arial" panose="020B0604020202020204" pitchFamily="34" charset="0"/>
                          <a:cs typeface="Arial" panose="020B0604020202020204" pitchFamily="34" charset="0"/>
                        </a:rPr>
                        <a:t>Der finanzielle Schaden ist für die Institution erheblich und nachhaltig spürbar.</a:t>
                      </a:r>
                    </a:p>
                  </a:txBody>
                  <a:tcPr/>
                </a:tc>
                <a:extLst>
                  <a:ext uri="{0D108BD9-81ED-4DB2-BD59-A6C34878D82A}">
                    <a16:rowId xmlns:a16="http://schemas.microsoft.com/office/drawing/2014/main" val="2705107826"/>
                  </a:ext>
                </a:extLst>
              </a:tr>
              <a:tr h="739460">
                <a:tc>
                  <a:txBody>
                    <a:bodyPr/>
                    <a:lstStyle/>
                    <a:p>
                      <a:r>
                        <a:rPr lang="de-DE" sz="1600" b="0" i="1" dirty="0">
                          <a:solidFill>
                            <a:schemeClr val="accent1"/>
                          </a:solidFill>
                          <a:latin typeface="Arial" panose="020B0604020202020204" pitchFamily="34" charset="0"/>
                          <a:cs typeface="Arial" panose="020B0604020202020204" pitchFamily="34" charset="0"/>
                        </a:rPr>
                        <a:t>Beeinträchtigung der persönlichen Unversehrtheit</a:t>
                      </a:r>
                      <a:endParaRPr lang="de-DE" sz="1600" b="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i="1" dirty="0">
                          <a:solidFill>
                            <a:schemeClr val="accent1"/>
                          </a:solidFill>
                          <a:latin typeface="Arial" panose="020B0604020202020204" pitchFamily="34" charset="0"/>
                          <a:cs typeface="Arial" panose="020B0604020202020204" pitchFamily="34" charset="0"/>
                        </a:rPr>
                        <a:t>Eine Beeinträchtigung der persönlichen Unversehrtheit kann nicht ausgeschlossen werden.</a:t>
                      </a:r>
                      <a:endParaRPr lang="de-DE"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813456020"/>
                  </a:ext>
                </a:extLst>
              </a:tr>
            </a:tbl>
          </a:graphicData>
        </a:graphic>
      </p:graphicFrame>
      <p:sp>
        <p:nvSpPr>
          <p:cNvPr id="91" name="Fußzeilenplatzhalter 4"/>
          <p:cNvSpPr>
            <a:spLocks noGrp="1"/>
          </p:cNvSpPr>
          <p:nvPr>
            <p:ph type="ftr" sz="quarter" idx="11"/>
          </p:nvPr>
        </p:nvSpPr>
        <p:spPr>
          <a:xfrm>
            <a:off x="7041600" y="6451954"/>
            <a:ext cx="4127368" cy="165588"/>
          </a:xfrm>
        </p:spPr>
        <p:txBody>
          <a:bodyPr/>
          <a:lstStyle/>
          <a:p>
            <a:r>
              <a:rPr lang="de-DE" dirty="0">
                <a:latin typeface="+mj-lt"/>
              </a:rPr>
              <a:t>BSI 200-4 Hilfsmittel | Präsentationsvorlage Voranalyse &amp; BIA</a:t>
            </a:r>
          </a:p>
        </p:txBody>
      </p:sp>
      <p:sp>
        <p:nvSpPr>
          <p:cNvPr id="6" name="Rechteck 5" descr="Diese Folie ist für beteiligte Mitarbeiter konzipiert" title="Zielgruppe: beteiligte Mitarbeiter"/>
          <p:cNvSpPr/>
          <p:nvPr/>
        </p:nvSpPr>
        <p:spPr bwMode="gray">
          <a:xfrm rot="2700000">
            <a:off x="9604715" y="595186"/>
            <a:ext cx="3258710" cy="5760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Beteiligte Mitarbeiter</a:t>
            </a:r>
          </a:p>
        </p:txBody>
      </p:sp>
    </p:spTree>
    <p:extLst>
      <p:ext uri="{BB962C8B-B14F-4D97-AF65-F5344CB8AC3E}">
        <p14:creationId xmlns:p14="http://schemas.microsoft.com/office/powerpoint/2010/main" val="4204438024"/>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i="1" dirty="0">
                <a:solidFill>
                  <a:schemeClr val="accent1"/>
                </a:solidFill>
              </a:rPr>
              <a:t>Sind bei einem Ausfall der Geschäftsprozesse dieser Organisationseinheit innerhalb von &lt;7 Tagen&gt; zu hohe Schäden für die Institution zu erwarten? - z.B.:</a:t>
            </a:r>
          </a:p>
        </p:txBody>
      </p:sp>
      <p:graphicFrame>
        <p:nvGraphicFramePr>
          <p:cNvPr id="5" name="Inhaltsplatzhalter 4"/>
          <p:cNvGraphicFramePr>
            <a:graphicFrameLocks noGrp="1"/>
          </p:cNvGraphicFramePr>
          <p:nvPr>
            <p:ph idx="1"/>
            <p:extLst>
              <p:ext uri="{D42A27DB-BD31-4B8C-83A1-F6EECF244321}">
                <p14:modId xmlns:p14="http://schemas.microsoft.com/office/powerpoint/2010/main" val="1592049867"/>
              </p:ext>
            </p:extLst>
          </p:nvPr>
        </p:nvGraphicFramePr>
        <p:xfrm>
          <a:off x="623888" y="1988815"/>
          <a:ext cx="10944227" cy="3846695"/>
        </p:xfrm>
        <a:graphic>
          <a:graphicData uri="http://schemas.openxmlformats.org/drawingml/2006/table">
            <a:tbl>
              <a:tblPr firstRow="1">
                <a:tableStyleId>{5C22544A-7EE6-4342-B048-85BDC9FD1C3A}</a:tableStyleId>
              </a:tblPr>
              <a:tblGrid>
                <a:gridCol w="1727696">
                  <a:extLst>
                    <a:ext uri="{9D8B030D-6E8A-4147-A177-3AD203B41FA5}">
                      <a16:colId xmlns:a16="http://schemas.microsoft.com/office/drawing/2014/main" val="1385313879"/>
                    </a:ext>
                  </a:extLst>
                </a:gridCol>
                <a:gridCol w="1512168">
                  <a:extLst>
                    <a:ext uri="{9D8B030D-6E8A-4147-A177-3AD203B41FA5}">
                      <a16:colId xmlns:a16="http://schemas.microsoft.com/office/drawing/2014/main" val="1205095698"/>
                    </a:ext>
                  </a:extLst>
                </a:gridCol>
                <a:gridCol w="7704363">
                  <a:extLst>
                    <a:ext uri="{9D8B030D-6E8A-4147-A177-3AD203B41FA5}">
                      <a16:colId xmlns:a16="http://schemas.microsoft.com/office/drawing/2014/main" val="2250908696"/>
                    </a:ext>
                  </a:extLst>
                </a:gridCol>
              </a:tblGrid>
              <a:tr h="428417">
                <a:tc>
                  <a:txBody>
                    <a:bodyPr/>
                    <a:lstStyle/>
                    <a:p>
                      <a:r>
                        <a:rPr lang="de-DE" sz="1600" dirty="0">
                          <a:latin typeface="Arial" panose="020B0604020202020204" pitchFamily="34" charset="0"/>
                          <a:cs typeface="Arial" panose="020B0604020202020204" pitchFamily="34" charset="0"/>
                        </a:rPr>
                        <a:t>Organisations-einheit</a:t>
                      </a:r>
                    </a:p>
                  </a:txBody>
                  <a:tcPr/>
                </a:tc>
                <a:tc>
                  <a:txBody>
                    <a:bodyPr/>
                    <a:lstStyle/>
                    <a:p>
                      <a:r>
                        <a:rPr lang="de-DE" sz="1600" dirty="0">
                          <a:latin typeface="Arial" panose="020B0604020202020204" pitchFamily="34" charset="0"/>
                          <a:cs typeface="Arial" panose="020B0604020202020204" pitchFamily="34" charset="0"/>
                        </a:rPr>
                        <a:t>Zeitkritisch?</a:t>
                      </a:r>
                    </a:p>
                  </a:txBody>
                  <a:tcPr/>
                </a:tc>
                <a:tc>
                  <a:txBody>
                    <a:bodyPr/>
                    <a:lstStyle/>
                    <a:p>
                      <a:r>
                        <a:rPr lang="de-DE" sz="1600" dirty="0">
                          <a:latin typeface="Arial" panose="020B0604020202020204" pitchFamily="34" charset="0"/>
                          <a:cs typeface="Arial" panose="020B0604020202020204" pitchFamily="34" charset="0"/>
                        </a:rPr>
                        <a:t>Begründung anhand der Schadensszenarien und -kategorien</a:t>
                      </a:r>
                    </a:p>
                  </a:txBody>
                  <a:tcPr/>
                </a:tc>
                <a:extLst>
                  <a:ext uri="{0D108BD9-81ED-4DB2-BD59-A6C34878D82A}">
                    <a16:rowId xmlns:a16="http://schemas.microsoft.com/office/drawing/2014/main" val="460657314"/>
                  </a:ext>
                </a:extLst>
              </a:tr>
              <a:tr h="739460">
                <a:tc>
                  <a:txBody>
                    <a:bodyPr/>
                    <a:lstStyle/>
                    <a:p>
                      <a:r>
                        <a:rPr lang="de-DE" sz="1600" i="1" kern="1200" dirty="0">
                          <a:solidFill>
                            <a:schemeClr val="accent1"/>
                          </a:solidFill>
                          <a:latin typeface="Arial" panose="020B0604020202020204" pitchFamily="34" charset="0"/>
                          <a:ea typeface="+mn-ea"/>
                          <a:cs typeface="Arial" panose="020B0604020202020204" pitchFamily="34" charset="0"/>
                        </a:rPr>
                        <a:t>IT</a:t>
                      </a:r>
                    </a:p>
                  </a:txBody>
                  <a:tcPr/>
                </a:tc>
                <a:tc>
                  <a:txBody>
                    <a:bodyPr/>
                    <a:lstStyle/>
                    <a:p>
                      <a:pPr marL="0" indent="0">
                        <a:spcAft>
                          <a:spcPts val="600"/>
                        </a:spcAft>
                        <a:buFont typeface="Arial" panose="020B0604020202020204" pitchFamily="34" charset="0"/>
                        <a:buNone/>
                      </a:pPr>
                      <a:r>
                        <a:rPr lang="de-DE" sz="1600" i="1" kern="1200" dirty="0">
                          <a:solidFill>
                            <a:schemeClr val="accent1"/>
                          </a:solidFill>
                          <a:latin typeface="Arial" panose="020B0604020202020204" pitchFamily="34" charset="0"/>
                          <a:ea typeface="+mn-ea"/>
                          <a:cs typeface="Arial" panose="020B0604020202020204" pitchFamily="34" charset="0"/>
                        </a:rPr>
                        <a:t>Teilweise</a:t>
                      </a:r>
                    </a:p>
                  </a:txBody>
                  <a:tcPr/>
                </a:tc>
                <a:tc>
                  <a:txBody>
                    <a:bodyPr/>
                    <a:lstStyle/>
                    <a:p>
                      <a:pPr marL="0" indent="0">
                        <a:spcAft>
                          <a:spcPts val="600"/>
                        </a:spcAft>
                        <a:buFont typeface="Arial" panose="020B0604020202020204" pitchFamily="34" charset="0"/>
                        <a:buNone/>
                      </a:pPr>
                      <a:r>
                        <a:rPr lang="de-DE" sz="1600" i="1" kern="1200" dirty="0">
                          <a:solidFill>
                            <a:schemeClr val="accent1"/>
                          </a:solidFill>
                          <a:latin typeface="Arial" panose="020B0604020202020204" pitchFamily="34" charset="0"/>
                          <a:ea typeface="+mn-ea"/>
                          <a:cs typeface="Arial" panose="020B0604020202020204" pitchFamily="34" charset="0"/>
                        </a:rPr>
                        <a:t>Nicht erkannte oder behandelte Störungen der IT können sich massiv auf den Geschäftsbetrieb auswirken und in der Folge zu nicht tolerierbaren finanziellen Verlusten oder Reputationsverlusten führen. Jedoch steht der IT-Betrieb im Fokus, hingegen nicht die IT-Entwicklung. </a:t>
                      </a:r>
                    </a:p>
                  </a:txBody>
                  <a:tcPr/>
                </a:tc>
                <a:extLst>
                  <a:ext uri="{0D108BD9-81ED-4DB2-BD59-A6C34878D82A}">
                    <a16:rowId xmlns:a16="http://schemas.microsoft.com/office/drawing/2014/main" val="2429539428"/>
                  </a:ext>
                </a:extLst>
              </a:tr>
              <a:tr h="1056372">
                <a:tc>
                  <a:txBody>
                    <a:bodyPr/>
                    <a:lstStyle/>
                    <a:p>
                      <a:r>
                        <a:rPr lang="de-DE" sz="1600" i="1" kern="1200" dirty="0">
                          <a:solidFill>
                            <a:schemeClr val="accent1"/>
                          </a:solidFill>
                          <a:latin typeface="Arial" panose="020B0604020202020204" pitchFamily="34" charset="0"/>
                          <a:ea typeface="+mn-ea"/>
                          <a:cs typeface="Arial" panose="020B0604020202020204" pitchFamily="34" charset="0"/>
                        </a:rPr>
                        <a:t>Datenschutz, Grundsatz und Recht </a:t>
                      </a:r>
                    </a:p>
                  </a:txBody>
                  <a:tcPr/>
                </a:tc>
                <a:tc>
                  <a:txBody>
                    <a:bodyPr/>
                    <a:lstStyle/>
                    <a:p>
                      <a:pPr marL="0" indent="0">
                        <a:spcAft>
                          <a:spcPts val="600"/>
                        </a:spcAft>
                        <a:buFont typeface="Arial" panose="020B0604020202020204" pitchFamily="34" charset="0"/>
                        <a:buNone/>
                      </a:pPr>
                      <a:r>
                        <a:rPr lang="de-DE" sz="1600" i="1" kern="1200" dirty="0">
                          <a:solidFill>
                            <a:schemeClr val="accent1"/>
                          </a:solidFill>
                          <a:latin typeface="Arial" panose="020B0604020202020204" pitchFamily="34" charset="0"/>
                          <a:ea typeface="+mn-ea"/>
                          <a:cs typeface="Arial" panose="020B0604020202020204" pitchFamily="34" charset="0"/>
                        </a:rPr>
                        <a:t>Teilweise</a:t>
                      </a:r>
                    </a:p>
                  </a:txBody>
                  <a:tcPr/>
                </a:tc>
                <a:tc>
                  <a:txBody>
                    <a:bodyPr/>
                    <a:lstStyle/>
                    <a:p>
                      <a:pPr marL="0" indent="0">
                        <a:spcAft>
                          <a:spcPts val="600"/>
                        </a:spcAft>
                        <a:buFont typeface="Arial" panose="020B0604020202020204" pitchFamily="34" charset="0"/>
                        <a:buNone/>
                      </a:pPr>
                      <a:r>
                        <a:rPr lang="de-DE" sz="1600" i="1" kern="1200" dirty="0">
                          <a:solidFill>
                            <a:schemeClr val="accent1"/>
                          </a:solidFill>
                          <a:latin typeface="Arial" panose="020B0604020202020204" pitchFamily="34" charset="0"/>
                          <a:ea typeface="+mn-ea"/>
                          <a:cs typeface="Arial" panose="020B0604020202020204" pitchFamily="34" charset="0"/>
                        </a:rPr>
                        <a:t>Datenschutzverstöße müssen zeitnah erkannt und gemeldet werden, sodass diese aufgrund des möglichen Verstoßes gegen Gesetze zeitkritisch sind. Grundsatz und Recht sind hingegen nicht zeitkritisch.</a:t>
                      </a:r>
                    </a:p>
                  </a:txBody>
                  <a:tcPr/>
                </a:tc>
                <a:extLst>
                  <a:ext uri="{0D108BD9-81ED-4DB2-BD59-A6C34878D82A}">
                    <a16:rowId xmlns:a16="http://schemas.microsoft.com/office/drawing/2014/main" val="4189500980"/>
                  </a:ext>
                </a:extLst>
              </a:tr>
              <a:tr h="1144403">
                <a:tc>
                  <a:txBody>
                    <a:bodyPr/>
                    <a:lstStyle/>
                    <a:p>
                      <a:r>
                        <a:rPr lang="de-DE" sz="1600" i="1" kern="1200" dirty="0">
                          <a:solidFill>
                            <a:schemeClr val="accent1"/>
                          </a:solidFill>
                          <a:latin typeface="Arial" panose="020B0604020202020204" pitchFamily="34" charset="0"/>
                          <a:ea typeface="+mn-ea"/>
                          <a:cs typeface="Arial" panose="020B0604020202020204" pitchFamily="34" charset="0"/>
                        </a:rPr>
                        <a:t>Personal</a:t>
                      </a:r>
                    </a:p>
                  </a:txBody>
                  <a:tcPr/>
                </a:tc>
                <a:tc>
                  <a:txBody>
                    <a:bodyPr/>
                    <a:lstStyle/>
                    <a:p>
                      <a:pPr marL="0" indent="0" algn="l" defTabSz="914400" rtl="0" eaLnBrk="1" latinLnBrk="0" hangingPunct="1">
                        <a:spcAft>
                          <a:spcPts val="600"/>
                        </a:spcAft>
                        <a:buFont typeface="Arial" panose="020B0604020202020204" pitchFamily="34" charset="0"/>
                        <a:buNone/>
                      </a:pPr>
                      <a:r>
                        <a:rPr lang="de-DE" sz="1600" i="1" kern="1200" dirty="0">
                          <a:solidFill>
                            <a:schemeClr val="accent1"/>
                          </a:solidFill>
                          <a:latin typeface="Arial" panose="020B0604020202020204" pitchFamily="34" charset="0"/>
                          <a:ea typeface="+mn-ea"/>
                          <a:cs typeface="Arial" panose="020B0604020202020204" pitchFamily="34" charset="0"/>
                        </a:rPr>
                        <a:t>Nicht</a:t>
                      </a:r>
                    </a:p>
                  </a:txBody>
                  <a:tcPr/>
                </a:tc>
                <a:tc>
                  <a:txBody>
                    <a:bodyPr/>
                    <a:lstStyle/>
                    <a:p>
                      <a:r>
                        <a:rPr lang="de-DE" sz="1600" i="1" kern="1200" dirty="0">
                          <a:solidFill>
                            <a:schemeClr val="accent1"/>
                          </a:solidFill>
                          <a:latin typeface="Arial" panose="020B0604020202020204" pitchFamily="34" charset="0"/>
                          <a:ea typeface="+mn-ea"/>
                          <a:cs typeface="Arial" panose="020B0604020202020204" pitchFamily="34" charset="0"/>
                        </a:rPr>
                        <a:t>Der Ausfall kann zur Beeinträchtigung der Aufgabenerfüllung führen, aber es kommt binnen 7 Tagen zu keinen hohen Schäden. </a:t>
                      </a:r>
                    </a:p>
                  </a:txBody>
                  <a:tcPr/>
                </a:tc>
                <a:extLst>
                  <a:ext uri="{0D108BD9-81ED-4DB2-BD59-A6C34878D82A}">
                    <a16:rowId xmlns:a16="http://schemas.microsoft.com/office/drawing/2014/main" val="1646330357"/>
                  </a:ext>
                </a:extLst>
              </a:tr>
            </a:tbl>
          </a:graphicData>
        </a:graphic>
      </p:graphicFrame>
      <p:sp>
        <p:nvSpPr>
          <p:cNvPr id="6" name="Fußzeilenplatzhalter 4"/>
          <p:cNvSpPr>
            <a:spLocks noGrp="1"/>
          </p:cNvSpPr>
          <p:nvPr>
            <p:ph type="ftr" sz="quarter" idx="11"/>
          </p:nvPr>
        </p:nvSpPr>
        <p:spPr>
          <a:xfrm>
            <a:off x="7041600" y="6451954"/>
            <a:ext cx="4127368" cy="165588"/>
          </a:xfrm>
        </p:spPr>
        <p:txBody>
          <a:bodyPr/>
          <a:lstStyle/>
          <a:p>
            <a:r>
              <a:rPr lang="de-DE" dirty="0">
                <a:latin typeface="+mj-lt"/>
              </a:rPr>
              <a:t>BSI 200-4 Hilfsmittel | Präsentationsvorlage Voranalyse &amp; BIA</a:t>
            </a:r>
          </a:p>
        </p:txBody>
      </p:sp>
      <p:sp>
        <p:nvSpPr>
          <p:cNvPr id="7" name="Rechteck 6" descr="Diese Folie ist für beteiligte Mitarbeiter konzipiert" title="Zielgruppe: beteiligte Mitarbeiter"/>
          <p:cNvSpPr/>
          <p:nvPr/>
        </p:nvSpPr>
        <p:spPr bwMode="gray">
          <a:xfrm rot="2700000">
            <a:off x="9604715" y="595186"/>
            <a:ext cx="3258710" cy="5760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Beteiligte Mitarbeiter</a:t>
            </a:r>
          </a:p>
        </p:txBody>
      </p:sp>
    </p:spTree>
    <p:extLst>
      <p:ext uri="{BB962C8B-B14F-4D97-AF65-F5344CB8AC3E}">
        <p14:creationId xmlns:p14="http://schemas.microsoft.com/office/powerpoint/2010/main" val="2242771856"/>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latin typeface="+mj-lt"/>
              </a:rPr>
              <a:t>Business Impact Analyse - Vorbereitung</a:t>
            </a:r>
          </a:p>
        </p:txBody>
      </p:sp>
      <p:sp>
        <p:nvSpPr>
          <p:cNvPr id="6" name="Textplatzhalter 5"/>
          <p:cNvSpPr>
            <a:spLocks noGrp="1"/>
          </p:cNvSpPr>
          <p:nvPr>
            <p:ph type="body" idx="1"/>
          </p:nvPr>
        </p:nvSpPr>
        <p:spPr/>
        <p:txBody>
          <a:bodyPr/>
          <a:lstStyle/>
          <a:p>
            <a:endParaRPr lang="de-DE" dirty="0">
              <a:latin typeface="+mj-lt"/>
            </a:endParaRPr>
          </a:p>
        </p:txBody>
      </p:sp>
      <p:sp>
        <p:nvSpPr>
          <p:cNvPr id="5" name="Fußzeilenplatzhalter 4"/>
          <p:cNvSpPr>
            <a:spLocks noGrp="1"/>
          </p:cNvSpPr>
          <p:nvPr>
            <p:ph type="ftr" sz="quarter" idx="4294967295"/>
          </p:nvPr>
        </p:nvSpPr>
        <p:spPr>
          <a:xfrm>
            <a:off x="8064500" y="6446838"/>
            <a:ext cx="4127500" cy="166687"/>
          </a:xfrm>
        </p:spPr>
        <p:txBody>
          <a:bodyPr/>
          <a:lstStyle/>
          <a:p>
            <a:r>
              <a:rPr lang="de-DE">
                <a:latin typeface="+mj-lt"/>
              </a:rPr>
              <a:t>BSI 200-4 Hilfsmittel | Präsentationsvorlage Voranalyse &amp; BIA</a:t>
            </a:r>
            <a:endParaRPr lang="de-DE" dirty="0">
              <a:latin typeface="+mj-lt"/>
            </a:endParaRPr>
          </a:p>
        </p:txBody>
      </p:sp>
    </p:spTree>
    <p:extLst>
      <p:ext uri="{BB962C8B-B14F-4D97-AF65-F5344CB8AC3E}">
        <p14:creationId xmlns:p14="http://schemas.microsoft.com/office/powerpoint/2010/main" val="1140022519"/>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ln>
            <a:noFill/>
          </a:ln>
        </p:spPr>
        <p:txBody>
          <a:bodyPr/>
          <a:lstStyle/>
          <a:p>
            <a:r>
              <a:rPr lang="de-DE" dirty="0">
                <a:latin typeface="+mj-lt"/>
              </a:rPr>
              <a:t>Bewältigung mit und ohne BCM</a:t>
            </a:r>
          </a:p>
        </p:txBody>
      </p:sp>
      <p:sp>
        <p:nvSpPr>
          <p:cNvPr id="57" name="Fußzeilenplatzhalter 4"/>
          <p:cNvSpPr txBox="1">
            <a:spLocks/>
          </p:cNvSpPr>
          <p:nvPr/>
        </p:nvSpPr>
        <p:spPr>
          <a:xfrm>
            <a:off x="7041600" y="6450322"/>
            <a:ext cx="4127368" cy="165588"/>
          </a:xfrm>
          <a:prstGeom prst="rect">
            <a:avLst/>
          </a:prstGeom>
        </p:spPr>
        <p:txBody>
          <a:bodyPr vert="horz" lIns="91440" tIns="45720" rIns="0" bIns="45720" rtlCol="0" anchor="t"/>
          <a:lstStyle>
            <a:defPPr>
              <a:defRPr lang="de-DE"/>
            </a:defPPr>
            <a:lvl1pPr algn="r">
              <a:defRPr sz="700">
                <a:solidFill>
                  <a:schemeClr val="tx1">
                    <a:lumMod val="50000"/>
                    <a:lumOff val="50000"/>
                  </a:schemeClr>
                </a:solidFill>
                <a:latin typeface="Calibri" panose="020F0502020204030204" pitchFamily="34" charset="0"/>
                <a:cs typeface="Calibri" panose="020F0502020204030204" pitchFamily="34" charset="0"/>
              </a:defRPr>
            </a:lvl1pPr>
          </a:lstStyle>
          <a:p>
            <a:r>
              <a:rPr lang="de-DE" dirty="0">
                <a:latin typeface="+mj-lt"/>
              </a:rPr>
              <a:t>BSI 200-4 Hilfsmittel | Präsentationsvorlage Voranalyse &amp; BIA</a:t>
            </a:r>
          </a:p>
        </p:txBody>
      </p:sp>
      <p:grpSp>
        <p:nvGrpSpPr>
          <p:cNvPr id="101" name="Gruppieren 100" descr="Bewältigung mit und ohne BCM (Visualisierung)"/>
          <p:cNvGrpSpPr/>
          <p:nvPr/>
        </p:nvGrpSpPr>
        <p:grpSpPr>
          <a:xfrm>
            <a:off x="529655" y="1628800"/>
            <a:ext cx="11495940" cy="4356206"/>
            <a:chOff x="529655" y="1628800"/>
            <a:chExt cx="11495940" cy="4356206"/>
          </a:xfrm>
        </p:grpSpPr>
        <p:sp>
          <p:nvSpPr>
            <p:cNvPr id="102" name="Textfeld 101"/>
            <p:cNvSpPr txBox="1"/>
            <p:nvPr/>
          </p:nvSpPr>
          <p:spPr>
            <a:xfrm>
              <a:off x="8323158" y="1628800"/>
              <a:ext cx="2938367" cy="467239"/>
            </a:xfrm>
            <a:prstGeom prst="rect">
              <a:avLst/>
            </a:prstGeom>
            <a:solidFill>
              <a:srgbClr val="FFFFFF"/>
            </a:solidFill>
          </p:spPr>
          <p:txBody>
            <a:bodyPr wrap="square" lIns="18000" tIns="18000" rIns="18000" bIns="18000" rtlCol="0">
              <a:spAutoFit/>
            </a:bodyPr>
            <a:lstStyle>
              <a:defPPr>
                <a:defRPr lang="de-DE"/>
              </a:defPPr>
              <a:lvl1pPr>
                <a:defRPr sz="1200">
                  <a:solidFill>
                    <a:schemeClr val="tx2">
                      <a:lumMod val="75000"/>
                    </a:schemeClr>
                  </a:solidFill>
                  <a:latin typeface="BundesSerif Office" panose="02050002050300000203" pitchFamily="18" charset="0"/>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de-DE" sz="1400" b="0" i="0" u="none" strike="noStrike" kern="0" cap="none" spc="0" normalizeH="0" baseline="0" noProof="0" dirty="0">
                  <a:ln>
                    <a:noFill/>
                  </a:ln>
                  <a:solidFill>
                    <a:srgbClr val="333333">
                      <a:lumMod val="75000"/>
                    </a:srgbClr>
                  </a:solidFill>
                  <a:effectLst/>
                  <a:uLnTx/>
                  <a:uFillTx/>
                  <a:latin typeface="Arial" panose="020B0604020202020204" pitchFamily="34" charset="0"/>
                  <a:cs typeface="Arial" panose="020B0604020202020204" pitchFamily="34" charset="0"/>
                </a:rPr>
                <a:t>Maßnahmen zur Schadensabwehr ohne BCM</a:t>
              </a:r>
            </a:p>
          </p:txBody>
        </p:sp>
        <p:sp>
          <p:nvSpPr>
            <p:cNvPr id="103" name="Textfeld 102"/>
            <p:cNvSpPr txBox="1"/>
            <p:nvPr/>
          </p:nvSpPr>
          <p:spPr>
            <a:xfrm rot="16200000">
              <a:off x="89735" y="3951478"/>
              <a:ext cx="1879197" cy="307777"/>
            </a:xfrm>
            <a:prstGeom prst="rect">
              <a:avLst/>
            </a:prstGeom>
            <a:noFill/>
          </p:spPr>
          <p:txBody>
            <a:bodyPr wrap="square" rtlCol="0">
              <a:spAutoFit/>
            </a:bodyPr>
            <a:lstStyle/>
            <a:p>
              <a:pPr algn="ctr" defTabSz="914400" fontAlgn="base">
                <a:spcBef>
                  <a:spcPct val="0"/>
                </a:spcBef>
                <a:spcAft>
                  <a:spcPct val="0"/>
                </a:spcAft>
              </a:pPr>
              <a:r>
                <a:rPr lang="de-DE" sz="1400" b="1" dirty="0">
                  <a:solidFill>
                    <a:srgbClr val="000000"/>
                  </a:solidFill>
                  <a:latin typeface="Arial" panose="020B0604020202020204" pitchFamily="34" charset="0"/>
                  <a:cs typeface="Arial" panose="020B0604020202020204" pitchFamily="34" charset="0"/>
                </a:rPr>
                <a:t>Geschäftsbetrieb</a:t>
              </a:r>
              <a:endParaRPr lang="de-DE" sz="1200" b="1" dirty="0">
                <a:solidFill>
                  <a:srgbClr val="000000"/>
                </a:solidFill>
                <a:latin typeface="Arial" panose="020B0604020202020204" pitchFamily="34" charset="0"/>
                <a:cs typeface="Arial" panose="020B0604020202020204" pitchFamily="34" charset="0"/>
              </a:endParaRPr>
            </a:p>
          </p:txBody>
        </p:sp>
        <p:cxnSp>
          <p:nvCxnSpPr>
            <p:cNvPr id="104" name="Gerade Verbindung 2"/>
            <p:cNvCxnSpPr/>
            <p:nvPr/>
          </p:nvCxnSpPr>
          <p:spPr bwMode="auto">
            <a:xfrm>
              <a:off x="1739606" y="2431936"/>
              <a:ext cx="0" cy="195266"/>
            </a:xfrm>
            <a:prstGeom prst="line">
              <a:avLst/>
            </a:prstGeom>
            <a:solidFill>
              <a:srgbClr val="FFFFFF"/>
            </a:solidFill>
            <a:ln w="12700" cap="flat" cmpd="sng" algn="ctr">
              <a:solidFill>
                <a:srgbClr val="33333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 name="Gerade Verbindung 5"/>
            <p:cNvCxnSpPr/>
            <p:nvPr/>
          </p:nvCxnSpPr>
          <p:spPr bwMode="auto">
            <a:xfrm>
              <a:off x="1251790" y="3240169"/>
              <a:ext cx="0" cy="1992808"/>
            </a:xfrm>
            <a:prstGeom prst="line">
              <a:avLst/>
            </a:prstGeom>
            <a:solidFill>
              <a:srgbClr val="FFFFFF"/>
            </a:solidFill>
            <a:ln w="19050" cap="flat" cmpd="sng" algn="ctr">
              <a:solidFill>
                <a:srgbClr val="333333"/>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 name="Gerade Verbindung 7"/>
            <p:cNvCxnSpPr/>
            <p:nvPr/>
          </p:nvCxnSpPr>
          <p:spPr bwMode="auto">
            <a:xfrm>
              <a:off x="1268986" y="3091370"/>
              <a:ext cx="207461" cy="0"/>
            </a:xfrm>
            <a:prstGeom prst="line">
              <a:avLst/>
            </a:prstGeom>
            <a:solidFill>
              <a:srgbClr val="FFFFFF"/>
            </a:solidFill>
            <a:ln w="38100" cap="rnd" cmpd="sng" algn="ctr">
              <a:solidFill>
                <a:srgbClr val="333333"/>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 name="Gerade Verbindung 8"/>
            <p:cNvCxnSpPr/>
            <p:nvPr/>
          </p:nvCxnSpPr>
          <p:spPr bwMode="auto">
            <a:xfrm>
              <a:off x="1672340" y="3300200"/>
              <a:ext cx="0" cy="1819130"/>
            </a:xfrm>
            <a:prstGeom prst="line">
              <a:avLst/>
            </a:prstGeom>
            <a:solidFill>
              <a:srgbClr val="FFFFFF"/>
            </a:solidFill>
            <a:ln w="38100" cap="rnd" cmpd="sng" algn="ctr">
              <a:solidFill>
                <a:srgbClr val="333333"/>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8" name="Textfeld 107"/>
            <p:cNvSpPr txBox="1"/>
            <p:nvPr/>
          </p:nvSpPr>
          <p:spPr>
            <a:xfrm>
              <a:off x="11049352" y="4953406"/>
              <a:ext cx="526105" cy="338554"/>
            </a:xfrm>
            <a:prstGeom prst="rect">
              <a:avLst/>
            </a:prstGeom>
            <a:noFill/>
          </p:spPr>
          <p:txBody>
            <a:bodyPr wrap="none" rtlCol="0">
              <a:spAutoFit/>
            </a:bodyPr>
            <a:lstStyle/>
            <a:p>
              <a:pPr algn="ctr" defTabSz="914400" fontAlgn="base">
                <a:spcBef>
                  <a:spcPct val="0"/>
                </a:spcBef>
                <a:spcAft>
                  <a:spcPct val="0"/>
                </a:spcAft>
              </a:pPr>
              <a:r>
                <a:rPr lang="de-DE" sz="1600" dirty="0">
                  <a:solidFill>
                    <a:srgbClr val="333333">
                      <a:lumMod val="75000"/>
                    </a:srgbClr>
                  </a:solidFill>
                  <a:latin typeface="Arial" panose="020B0604020202020204" pitchFamily="34" charset="0"/>
                  <a:cs typeface="Arial" panose="020B0604020202020204" pitchFamily="34" charset="0"/>
                </a:rPr>
                <a:t>Zeit</a:t>
              </a:r>
            </a:p>
          </p:txBody>
        </p:sp>
        <p:sp>
          <p:nvSpPr>
            <p:cNvPr id="109" name="Textfeld 108"/>
            <p:cNvSpPr txBox="1"/>
            <p:nvPr/>
          </p:nvSpPr>
          <p:spPr>
            <a:xfrm>
              <a:off x="529655" y="2922093"/>
              <a:ext cx="708848" cy="338554"/>
            </a:xfrm>
            <a:prstGeom prst="rect">
              <a:avLst/>
            </a:prstGeom>
            <a:noFill/>
          </p:spPr>
          <p:txBody>
            <a:bodyPr wrap="none" rtlCol="0">
              <a:spAutoFit/>
            </a:bodyPr>
            <a:lstStyle/>
            <a:p>
              <a:pPr algn="ctr" defTabSz="914400" fontAlgn="base">
                <a:spcBef>
                  <a:spcPct val="0"/>
                </a:spcBef>
                <a:spcAft>
                  <a:spcPct val="0"/>
                </a:spcAft>
              </a:pPr>
              <a:r>
                <a:rPr lang="de-DE" sz="1600" dirty="0">
                  <a:solidFill>
                    <a:srgbClr val="000000"/>
                  </a:solidFill>
                  <a:latin typeface="Arial" panose="020B0604020202020204" pitchFamily="34" charset="0"/>
                  <a:cs typeface="Arial" panose="020B0604020202020204" pitchFamily="34" charset="0"/>
                </a:rPr>
                <a:t>100%</a:t>
              </a:r>
            </a:p>
          </p:txBody>
        </p:sp>
        <p:sp>
          <p:nvSpPr>
            <p:cNvPr id="110" name="Explosion 1 109"/>
            <p:cNvSpPr/>
            <p:nvPr/>
          </p:nvSpPr>
          <p:spPr bwMode="auto">
            <a:xfrm>
              <a:off x="1402095" y="2673314"/>
              <a:ext cx="675022" cy="783116"/>
            </a:xfrm>
            <a:prstGeom prst="irregularSeal1">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200" b="0" i="0" u="none" strike="noStrike" kern="0" cap="none" spc="0" normalizeH="0" baseline="0" noProof="0" dirty="0" err="1">
                <a:ln>
                  <a:noFill/>
                </a:ln>
                <a:solidFill>
                  <a:srgbClr val="FFFFFF"/>
                </a:solidFill>
                <a:effectLst/>
                <a:uLnTx/>
                <a:uFillTx/>
                <a:latin typeface="Arial" panose="020B0604020202020204" pitchFamily="34" charset="0"/>
                <a:cs typeface="Arial" panose="020B0604020202020204" pitchFamily="34" charset="0"/>
              </a:endParaRPr>
            </a:p>
          </p:txBody>
        </p:sp>
        <p:cxnSp>
          <p:nvCxnSpPr>
            <p:cNvPr id="111" name="Gerade Verbindung mit Pfeil 110"/>
            <p:cNvCxnSpPr/>
            <p:nvPr/>
          </p:nvCxnSpPr>
          <p:spPr bwMode="auto">
            <a:xfrm>
              <a:off x="1251789" y="5125126"/>
              <a:ext cx="9832770" cy="0"/>
            </a:xfrm>
            <a:prstGeom prst="straightConnector1">
              <a:avLst/>
            </a:prstGeom>
            <a:solidFill>
              <a:srgbClr val="FFFFFF"/>
            </a:solidFill>
            <a:ln w="19050" cap="flat" cmpd="sng" algn="ctr">
              <a:solidFill>
                <a:srgbClr val="333333"/>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 name="Gerade Verbindung 2"/>
            <p:cNvCxnSpPr/>
            <p:nvPr/>
          </p:nvCxnSpPr>
          <p:spPr bwMode="auto">
            <a:xfrm>
              <a:off x="9792341" y="2259841"/>
              <a:ext cx="0" cy="305519"/>
            </a:xfrm>
            <a:prstGeom prst="line">
              <a:avLst/>
            </a:prstGeom>
            <a:solidFill>
              <a:srgbClr val="FFFFFF"/>
            </a:solidFill>
            <a:ln w="12700" cap="flat" cmpd="sng" algn="ctr">
              <a:solidFill>
                <a:srgbClr val="33333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 name="Textfeld 112"/>
            <p:cNvSpPr txBox="1"/>
            <p:nvPr/>
          </p:nvSpPr>
          <p:spPr>
            <a:xfrm>
              <a:off x="623889" y="1913732"/>
              <a:ext cx="2231433" cy="430887"/>
            </a:xfrm>
            <a:prstGeom prst="rect">
              <a:avLst/>
            </a:prstGeom>
            <a:solidFill>
              <a:srgbClr val="FFFFFF"/>
            </a:solidFill>
          </p:spPr>
          <p:txBody>
            <a:bodyPr wrap="square" lIns="0" tIns="0" rIns="0" bIns="0" rtlCol="0">
              <a:spAutoFit/>
            </a:bodyPr>
            <a:lstStyle>
              <a:defPPr>
                <a:defRPr lang="de-DE"/>
              </a:defPPr>
              <a:lvl1pPr>
                <a:defRPr sz="1200">
                  <a:solidFill>
                    <a:schemeClr val="tx2">
                      <a:lumMod val="75000"/>
                    </a:schemeClr>
                  </a:solidFill>
                  <a:latin typeface="BundesSerif Office" panose="02050002050300000203" pitchFamily="18" charset="0"/>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de-DE" sz="1400" b="0" i="0" u="none" strike="noStrike" kern="0" cap="none" spc="0" normalizeH="0" baseline="0" noProof="0" dirty="0">
                  <a:ln>
                    <a:noFill/>
                  </a:ln>
                  <a:solidFill>
                    <a:srgbClr val="333333">
                      <a:lumMod val="75000"/>
                    </a:srgbClr>
                  </a:solidFill>
                  <a:effectLst/>
                  <a:uLnTx/>
                  <a:uFillTx/>
                  <a:latin typeface="Arial" panose="020B0604020202020204" pitchFamily="34" charset="0"/>
                  <a:cs typeface="Arial" panose="020B0604020202020204" pitchFamily="34" charset="0"/>
                </a:rPr>
                <a:t>Eintritt eines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de-DE" sz="1400" b="0" i="0" u="none" strike="noStrike" kern="0" cap="none" spc="0" normalizeH="0" baseline="0" noProof="0" dirty="0">
                  <a:ln>
                    <a:noFill/>
                  </a:ln>
                  <a:solidFill>
                    <a:srgbClr val="333333">
                      <a:lumMod val="75000"/>
                    </a:srgbClr>
                  </a:solidFill>
                  <a:effectLst/>
                  <a:uLnTx/>
                  <a:uFillTx/>
                  <a:latin typeface="Arial" panose="020B0604020202020204" pitchFamily="34" charset="0"/>
                  <a:cs typeface="Arial" panose="020B0604020202020204" pitchFamily="34" charset="0"/>
                </a:rPr>
                <a:t>Schadensereignisses</a:t>
              </a:r>
            </a:p>
          </p:txBody>
        </p:sp>
        <p:sp>
          <p:nvSpPr>
            <p:cNvPr id="114" name="Rechteck 113"/>
            <p:cNvSpPr/>
            <p:nvPr/>
          </p:nvSpPr>
          <p:spPr>
            <a:xfrm>
              <a:off x="8852704" y="4161523"/>
              <a:ext cx="2076150" cy="523220"/>
            </a:xfrm>
            <a:prstGeom prst="rect">
              <a:avLst/>
            </a:prstGeom>
            <a:solidFill>
              <a:srgbClr val="FFFFFF"/>
            </a:solid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Wiederherstellung ohne BCM</a:t>
              </a:r>
            </a:p>
          </p:txBody>
        </p:sp>
        <p:cxnSp>
          <p:nvCxnSpPr>
            <p:cNvPr id="115" name="Gerade Verbindung 2"/>
            <p:cNvCxnSpPr/>
            <p:nvPr/>
          </p:nvCxnSpPr>
          <p:spPr bwMode="auto">
            <a:xfrm>
              <a:off x="9891495" y="3880716"/>
              <a:ext cx="0" cy="268235"/>
            </a:xfrm>
            <a:prstGeom prst="line">
              <a:avLst/>
            </a:prstGeom>
            <a:solidFill>
              <a:srgbClr val="FFFFFF"/>
            </a:solidFill>
            <a:ln w="12700" cap="flat" cmpd="sng" algn="ctr">
              <a:solidFill>
                <a:srgbClr val="33333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6" name="Textfeld 115"/>
            <p:cNvSpPr txBox="1"/>
            <p:nvPr/>
          </p:nvSpPr>
          <p:spPr>
            <a:xfrm>
              <a:off x="677957" y="4946682"/>
              <a:ext cx="622949" cy="338554"/>
            </a:xfrm>
            <a:prstGeom prst="rect">
              <a:avLst/>
            </a:prstGeom>
            <a:noFill/>
          </p:spPr>
          <p:txBody>
            <a:bodyPr wrap="square" rtlCol="0">
              <a:spAutoFit/>
            </a:bodyPr>
            <a:lstStyle/>
            <a:p>
              <a:pPr algn="ctr" defTabSz="914400" fontAlgn="base">
                <a:spcBef>
                  <a:spcPct val="0"/>
                </a:spcBef>
                <a:spcAft>
                  <a:spcPct val="0"/>
                </a:spcAft>
              </a:pPr>
              <a:r>
                <a:rPr lang="de-DE" sz="1600" dirty="0">
                  <a:solidFill>
                    <a:srgbClr val="000000"/>
                  </a:solidFill>
                  <a:latin typeface="Arial" panose="020B0604020202020204" pitchFamily="34" charset="0"/>
                  <a:cs typeface="Arial" panose="020B0604020202020204" pitchFamily="34" charset="0"/>
                </a:rPr>
                <a:t>0%</a:t>
              </a:r>
            </a:p>
          </p:txBody>
        </p:sp>
        <p:sp>
          <p:nvSpPr>
            <p:cNvPr id="117" name="Freihandform 116"/>
            <p:cNvSpPr/>
            <p:nvPr/>
          </p:nvSpPr>
          <p:spPr>
            <a:xfrm>
              <a:off x="4238419" y="3145216"/>
              <a:ext cx="6868763" cy="1954766"/>
            </a:xfrm>
            <a:custGeom>
              <a:avLst/>
              <a:gdLst>
                <a:gd name="connsiteX0" fmla="*/ 0 w 7231380"/>
                <a:gd name="connsiteY0" fmla="*/ 1760220 h 1760220"/>
                <a:gd name="connsiteX1" fmla="*/ 7231380 w 7231380"/>
                <a:gd name="connsiteY1" fmla="*/ 0 h 1760220"/>
                <a:gd name="connsiteX0" fmla="*/ 0 w 7231380"/>
                <a:gd name="connsiteY0" fmla="*/ 1760220 h 1760220"/>
                <a:gd name="connsiteX1" fmla="*/ 7231380 w 7231380"/>
                <a:gd name="connsiteY1" fmla="*/ 0 h 1760220"/>
                <a:gd name="connsiteX0" fmla="*/ 0 w 7231380"/>
                <a:gd name="connsiteY0" fmla="*/ 1760220 h 1760220"/>
                <a:gd name="connsiteX1" fmla="*/ 7231380 w 7231380"/>
                <a:gd name="connsiteY1" fmla="*/ 0 h 1760220"/>
                <a:gd name="connsiteX0" fmla="*/ 0 w 7231380"/>
                <a:gd name="connsiteY0" fmla="*/ 1760220 h 1760220"/>
                <a:gd name="connsiteX1" fmla="*/ 7231380 w 7231380"/>
                <a:gd name="connsiteY1" fmla="*/ 0 h 1760220"/>
                <a:gd name="connsiteX0" fmla="*/ 0 w 7231380"/>
                <a:gd name="connsiteY0" fmla="*/ 1760220 h 1760220"/>
                <a:gd name="connsiteX1" fmla="*/ 7231380 w 7231380"/>
                <a:gd name="connsiteY1" fmla="*/ 0 h 1760220"/>
                <a:gd name="connsiteX0" fmla="*/ 0 w 7231380"/>
                <a:gd name="connsiteY0" fmla="*/ 1760220 h 1760220"/>
                <a:gd name="connsiteX1" fmla="*/ 7231380 w 7231380"/>
                <a:gd name="connsiteY1" fmla="*/ 0 h 1760220"/>
                <a:gd name="connsiteX0" fmla="*/ 0 w 7231380"/>
                <a:gd name="connsiteY0" fmla="*/ 1760220 h 1760220"/>
                <a:gd name="connsiteX1" fmla="*/ 7231380 w 7231380"/>
                <a:gd name="connsiteY1" fmla="*/ 0 h 1760220"/>
                <a:gd name="connsiteX0" fmla="*/ 0 w 7231380"/>
                <a:gd name="connsiteY0" fmla="*/ 1760220 h 1766472"/>
                <a:gd name="connsiteX1" fmla="*/ 7231380 w 7231380"/>
                <a:gd name="connsiteY1" fmla="*/ 0 h 1766472"/>
                <a:gd name="connsiteX0" fmla="*/ 0 w 7231380"/>
                <a:gd name="connsiteY0" fmla="*/ 1760220 h 1760220"/>
                <a:gd name="connsiteX1" fmla="*/ 7231380 w 7231380"/>
                <a:gd name="connsiteY1" fmla="*/ 0 h 1760220"/>
                <a:gd name="connsiteX0" fmla="*/ 0 w 7231380"/>
                <a:gd name="connsiteY0" fmla="*/ 1760220 h 1760220"/>
                <a:gd name="connsiteX1" fmla="*/ 7231380 w 7231380"/>
                <a:gd name="connsiteY1" fmla="*/ 0 h 1760220"/>
              </a:gdLst>
              <a:ahLst/>
              <a:cxnLst>
                <a:cxn ang="0">
                  <a:pos x="connsiteX0" y="connsiteY0"/>
                </a:cxn>
                <a:cxn ang="0">
                  <a:pos x="connsiteX1" y="connsiteY1"/>
                </a:cxn>
              </a:cxnLst>
              <a:rect l="l" t="t" r="r" b="b"/>
              <a:pathLst>
                <a:path w="7231380" h="1760220">
                  <a:moveTo>
                    <a:pt x="0" y="1760220"/>
                  </a:moveTo>
                  <a:cubicBezTo>
                    <a:pt x="2946985" y="1580778"/>
                    <a:pt x="4862208" y="1130865"/>
                    <a:pt x="7231380" y="0"/>
                  </a:cubicBezTo>
                </a:path>
              </a:pathLst>
            </a:custGeom>
            <a:noFill/>
            <a:ln w="38100">
              <a:solidFill>
                <a:srgbClr val="CD5038"/>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a:solidFill>
                  <a:schemeClr val="lt1"/>
                </a:solidFill>
                <a:latin typeface="Arial" panose="020B0604020202020204" pitchFamily="34" charset="0"/>
                <a:cs typeface="Arial" panose="020B0604020202020204" pitchFamily="34" charset="0"/>
              </a:endParaRPr>
            </a:p>
          </p:txBody>
        </p:sp>
        <p:sp>
          <p:nvSpPr>
            <p:cNvPr id="118" name="Freihandform 117"/>
            <p:cNvSpPr/>
            <p:nvPr/>
          </p:nvSpPr>
          <p:spPr>
            <a:xfrm>
              <a:off x="5128479" y="2691251"/>
              <a:ext cx="6002888" cy="2453656"/>
            </a:xfrm>
            <a:custGeom>
              <a:avLst/>
              <a:gdLst>
                <a:gd name="connsiteX0" fmla="*/ 0 w 5680953"/>
                <a:gd name="connsiteY0" fmla="*/ 2645923 h 2645923"/>
                <a:gd name="connsiteX1" fmla="*/ 843064 w 5680953"/>
                <a:gd name="connsiteY1" fmla="*/ 2393004 h 2645923"/>
                <a:gd name="connsiteX2" fmla="*/ 1407268 w 5680953"/>
                <a:gd name="connsiteY2" fmla="*/ 2399489 h 2645923"/>
                <a:gd name="connsiteX3" fmla="*/ 1802860 w 5680953"/>
                <a:gd name="connsiteY3" fmla="*/ 2016868 h 2645923"/>
                <a:gd name="connsiteX4" fmla="*/ 2334638 w 5680953"/>
                <a:gd name="connsiteY4" fmla="*/ 2003897 h 2645923"/>
                <a:gd name="connsiteX5" fmla="*/ 2736715 w 5680953"/>
                <a:gd name="connsiteY5" fmla="*/ 1562910 h 2645923"/>
                <a:gd name="connsiteX6" fmla="*/ 3184187 w 5680953"/>
                <a:gd name="connsiteY6" fmla="*/ 1562910 h 2645923"/>
                <a:gd name="connsiteX7" fmla="*/ 3612204 w 5680953"/>
                <a:gd name="connsiteY7" fmla="*/ 1108953 h 2645923"/>
                <a:gd name="connsiteX8" fmla="*/ 4662792 w 5680953"/>
                <a:gd name="connsiteY8" fmla="*/ 0 h 2645923"/>
                <a:gd name="connsiteX9" fmla="*/ 5181600 w 5680953"/>
                <a:gd name="connsiteY9" fmla="*/ 460442 h 2645923"/>
                <a:gd name="connsiteX10" fmla="*/ 5680953 w 5680953"/>
                <a:gd name="connsiteY10" fmla="*/ 460442 h 2645923"/>
                <a:gd name="connsiteX0" fmla="*/ 0 w 5680953"/>
                <a:gd name="connsiteY0" fmla="*/ 2661371 h 2661371"/>
                <a:gd name="connsiteX1" fmla="*/ 843064 w 5680953"/>
                <a:gd name="connsiteY1" fmla="*/ 2408452 h 2661371"/>
                <a:gd name="connsiteX2" fmla="*/ 1407268 w 5680953"/>
                <a:gd name="connsiteY2" fmla="*/ 2414937 h 2661371"/>
                <a:gd name="connsiteX3" fmla="*/ 1802860 w 5680953"/>
                <a:gd name="connsiteY3" fmla="*/ 2032316 h 2661371"/>
                <a:gd name="connsiteX4" fmla="*/ 2334638 w 5680953"/>
                <a:gd name="connsiteY4" fmla="*/ 2019345 h 2661371"/>
                <a:gd name="connsiteX5" fmla="*/ 2736715 w 5680953"/>
                <a:gd name="connsiteY5" fmla="*/ 1578358 h 2661371"/>
                <a:gd name="connsiteX6" fmla="*/ 3184187 w 5680953"/>
                <a:gd name="connsiteY6" fmla="*/ 1578358 h 2661371"/>
                <a:gd name="connsiteX7" fmla="*/ 3612204 w 5680953"/>
                <a:gd name="connsiteY7" fmla="*/ 1124401 h 2661371"/>
                <a:gd name="connsiteX8" fmla="*/ 4662792 w 5680953"/>
                <a:gd name="connsiteY8" fmla="*/ 15448 h 2661371"/>
                <a:gd name="connsiteX9" fmla="*/ 5181600 w 5680953"/>
                <a:gd name="connsiteY9" fmla="*/ 475890 h 2661371"/>
                <a:gd name="connsiteX10" fmla="*/ 5680953 w 5680953"/>
                <a:gd name="connsiteY10" fmla="*/ 475890 h 2661371"/>
                <a:gd name="connsiteX0" fmla="*/ 0 w 5680953"/>
                <a:gd name="connsiteY0" fmla="*/ 2646120 h 2646120"/>
                <a:gd name="connsiteX1" fmla="*/ 843064 w 5680953"/>
                <a:gd name="connsiteY1" fmla="*/ 2393201 h 2646120"/>
                <a:gd name="connsiteX2" fmla="*/ 1407268 w 5680953"/>
                <a:gd name="connsiteY2" fmla="*/ 2399686 h 2646120"/>
                <a:gd name="connsiteX3" fmla="*/ 1802860 w 5680953"/>
                <a:gd name="connsiteY3" fmla="*/ 2017065 h 2646120"/>
                <a:gd name="connsiteX4" fmla="*/ 2334638 w 5680953"/>
                <a:gd name="connsiteY4" fmla="*/ 2004094 h 2646120"/>
                <a:gd name="connsiteX5" fmla="*/ 2736715 w 5680953"/>
                <a:gd name="connsiteY5" fmla="*/ 1563107 h 2646120"/>
                <a:gd name="connsiteX6" fmla="*/ 3184187 w 5680953"/>
                <a:gd name="connsiteY6" fmla="*/ 1563107 h 2646120"/>
                <a:gd name="connsiteX7" fmla="*/ 3612204 w 5680953"/>
                <a:gd name="connsiteY7" fmla="*/ 1109150 h 2646120"/>
                <a:gd name="connsiteX8" fmla="*/ 4662792 w 5680953"/>
                <a:gd name="connsiteY8" fmla="*/ 197 h 2646120"/>
                <a:gd name="connsiteX9" fmla="*/ 5181600 w 5680953"/>
                <a:gd name="connsiteY9" fmla="*/ 460639 h 2646120"/>
                <a:gd name="connsiteX10" fmla="*/ 5680953 w 5680953"/>
                <a:gd name="connsiteY10" fmla="*/ 460639 h 2646120"/>
                <a:gd name="connsiteX0" fmla="*/ 0 w 5680953"/>
                <a:gd name="connsiteY0" fmla="*/ 2646140 h 2646140"/>
                <a:gd name="connsiteX1" fmla="*/ 843064 w 5680953"/>
                <a:gd name="connsiteY1" fmla="*/ 2393221 h 2646140"/>
                <a:gd name="connsiteX2" fmla="*/ 1407268 w 5680953"/>
                <a:gd name="connsiteY2" fmla="*/ 2399706 h 2646140"/>
                <a:gd name="connsiteX3" fmla="*/ 1802860 w 5680953"/>
                <a:gd name="connsiteY3" fmla="*/ 2017085 h 2646140"/>
                <a:gd name="connsiteX4" fmla="*/ 2334638 w 5680953"/>
                <a:gd name="connsiteY4" fmla="*/ 2004114 h 2646140"/>
                <a:gd name="connsiteX5" fmla="*/ 2736715 w 5680953"/>
                <a:gd name="connsiteY5" fmla="*/ 1563127 h 2646140"/>
                <a:gd name="connsiteX6" fmla="*/ 3184187 w 5680953"/>
                <a:gd name="connsiteY6" fmla="*/ 1563127 h 2646140"/>
                <a:gd name="connsiteX7" fmla="*/ 3612204 w 5680953"/>
                <a:gd name="connsiteY7" fmla="*/ 1109170 h 2646140"/>
                <a:gd name="connsiteX8" fmla="*/ 4662792 w 5680953"/>
                <a:gd name="connsiteY8" fmla="*/ 217 h 2646140"/>
                <a:gd name="connsiteX9" fmla="*/ 5181600 w 5680953"/>
                <a:gd name="connsiteY9" fmla="*/ 460659 h 2646140"/>
                <a:gd name="connsiteX10" fmla="*/ 5680953 w 5680953"/>
                <a:gd name="connsiteY10" fmla="*/ 460659 h 2646140"/>
                <a:gd name="connsiteX0" fmla="*/ 0 w 5680953"/>
                <a:gd name="connsiteY0" fmla="*/ 2668549 h 2668549"/>
                <a:gd name="connsiteX1" fmla="*/ 843064 w 5680953"/>
                <a:gd name="connsiteY1" fmla="*/ 2415630 h 2668549"/>
                <a:gd name="connsiteX2" fmla="*/ 1407268 w 5680953"/>
                <a:gd name="connsiteY2" fmla="*/ 2422115 h 2668549"/>
                <a:gd name="connsiteX3" fmla="*/ 1802860 w 5680953"/>
                <a:gd name="connsiteY3" fmla="*/ 2039494 h 2668549"/>
                <a:gd name="connsiteX4" fmla="*/ 2334638 w 5680953"/>
                <a:gd name="connsiteY4" fmla="*/ 2026523 h 2668549"/>
                <a:gd name="connsiteX5" fmla="*/ 2736715 w 5680953"/>
                <a:gd name="connsiteY5" fmla="*/ 1585536 h 2668549"/>
                <a:gd name="connsiteX6" fmla="*/ 3184187 w 5680953"/>
                <a:gd name="connsiteY6" fmla="*/ 1585536 h 2668549"/>
                <a:gd name="connsiteX7" fmla="*/ 3690025 w 5680953"/>
                <a:gd name="connsiteY7" fmla="*/ 1300192 h 2668549"/>
                <a:gd name="connsiteX8" fmla="*/ 4662792 w 5680953"/>
                <a:gd name="connsiteY8" fmla="*/ 22626 h 2668549"/>
                <a:gd name="connsiteX9" fmla="*/ 5181600 w 5680953"/>
                <a:gd name="connsiteY9" fmla="*/ 483068 h 2668549"/>
                <a:gd name="connsiteX10" fmla="*/ 5680953 w 5680953"/>
                <a:gd name="connsiteY10" fmla="*/ 483068 h 2668549"/>
                <a:gd name="connsiteX0" fmla="*/ 0 w 5680953"/>
                <a:gd name="connsiteY0" fmla="*/ 2661308 h 2661308"/>
                <a:gd name="connsiteX1" fmla="*/ 843064 w 5680953"/>
                <a:gd name="connsiteY1" fmla="*/ 2408389 h 2661308"/>
                <a:gd name="connsiteX2" fmla="*/ 1407268 w 5680953"/>
                <a:gd name="connsiteY2" fmla="*/ 2414874 h 2661308"/>
                <a:gd name="connsiteX3" fmla="*/ 1802860 w 5680953"/>
                <a:gd name="connsiteY3" fmla="*/ 2032253 h 2661308"/>
                <a:gd name="connsiteX4" fmla="*/ 2334638 w 5680953"/>
                <a:gd name="connsiteY4" fmla="*/ 2019282 h 2661308"/>
                <a:gd name="connsiteX5" fmla="*/ 2736715 w 5680953"/>
                <a:gd name="connsiteY5" fmla="*/ 1578295 h 2661308"/>
                <a:gd name="connsiteX6" fmla="*/ 3184187 w 5680953"/>
                <a:gd name="connsiteY6" fmla="*/ 1578295 h 2661308"/>
                <a:gd name="connsiteX7" fmla="*/ 3690025 w 5680953"/>
                <a:gd name="connsiteY7" fmla="*/ 1292951 h 2661308"/>
                <a:gd name="connsiteX8" fmla="*/ 4124528 w 5680953"/>
                <a:gd name="connsiteY8" fmla="*/ 222908 h 2661308"/>
                <a:gd name="connsiteX9" fmla="*/ 4662792 w 5680953"/>
                <a:gd name="connsiteY9" fmla="*/ 15385 h 2661308"/>
                <a:gd name="connsiteX10" fmla="*/ 5181600 w 5680953"/>
                <a:gd name="connsiteY10" fmla="*/ 475827 h 2661308"/>
                <a:gd name="connsiteX11" fmla="*/ 5680953 w 5680953"/>
                <a:gd name="connsiteY11" fmla="*/ 475827 h 2661308"/>
                <a:gd name="connsiteX0" fmla="*/ 0 w 5680953"/>
                <a:gd name="connsiteY0" fmla="*/ 2661308 h 2661308"/>
                <a:gd name="connsiteX1" fmla="*/ 843064 w 5680953"/>
                <a:gd name="connsiteY1" fmla="*/ 2408389 h 2661308"/>
                <a:gd name="connsiteX2" fmla="*/ 1407268 w 5680953"/>
                <a:gd name="connsiteY2" fmla="*/ 2414874 h 2661308"/>
                <a:gd name="connsiteX3" fmla="*/ 1802860 w 5680953"/>
                <a:gd name="connsiteY3" fmla="*/ 2032253 h 2661308"/>
                <a:gd name="connsiteX4" fmla="*/ 2334638 w 5680953"/>
                <a:gd name="connsiteY4" fmla="*/ 2019282 h 2661308"/>
                <a:gd name="connsiteX5" fmla="*/ 2736715 w 5680953"/>
                <a:gd name="connsiteY5" fmla="*/ 1578295 h 2661308"/>
                <a:gd name="connsiteX6" fmla="*/ 3184187 w 5680953"/>
                <a:gd name="connsiteY6" fmla="*/ 1578295 h 2661308"/>
                <a:gd name="connsiteX7" fmla="*/ 3690025 w 5680953"/>
                <a:gd name="connsiteY7" fmla="*/ 1292951 h 2661308"/>
                <a:gd name="connsiteX8" fmla="*/ 3748391 w 5680953"/>
                <a:gd name="connsiteY8" fmla="*/ 222908 h 2661308"/>
                <a:gd name="connsiteX9" fmla="*/ 4662792 w 5680953"/>
                <a:gd name="connsiteY9" fmla="*/ 15385 h 2661308"/>
                <a:gd name="connsiteX10" fmla="*/ 5181600 w 5680953"/>
                <a:gd name="connsiteY10" fmla="*/ 475827 h 2661308"/>
                <a:gd name="connsiteX11" fmla="*/ 5680953 w 5680953"/>
                <a:gd name="connsiteY11" fmla="*/ 475827 h 2661308"/>
                <a:gd name="connsiteX0" fmla="*/ 0 w 5680953"/>
                <a:gd name="connsiteY0" fmla="*/ 2661308 h 2661308"/>
                <a:gd name="connsiteX1" fmla="*/ 843064 w 5680953"/>
                <a:gd name="connsiteY1" fmla="*/ 2408389 h 2661308"/>
                <a:gd name="connsiteX2" fmla="*/ 1407268 w 5680953"/>
                <a:gd name="connsiteY2" fmla="*/ 2414874 h 2661308"/>
                <a:gd name="connsiteX3" fmla="*/ 1802860 w 5680953"/>
                <a:gd name="connsiteY3" fmla="*/ 2032253 h 2661308"/>
                <a:gd name="connsiteX4" fmla="*/ 2334638 w 5680953"/>
                <a:gd name="connsiteY4" fmla="*/ 2019282 h 2661308"/>
                <a:gd name="connsiteX5" fmla="*/ 2736715 w 5680953"/>
                <a:gd name="connsiteY5" fmla="*/ 1578295 h 2661308"/>
                <a:gd name="connsiteX6" fmla="*/ 3184187 w 5680953"/>
                <a:gd name="connsiteY6" fmla="*/ 1578295 h 2661308"/>
                <a:gd name="connsiteX7" fmla="*/ 3469532 w 5680953"/>
                <a:gd name="connsiteY7" fmla="*/ 1383742 h 2661308"/>
                <a:gd name="connsiteX8" fmla="*/ 3748391 w 5680953"/>
                <a:gd name="connsiteY8" fmla="*/ 222908 h 2661308"/>
                <a:gd name="connsiteX9" fmla="*/ 4662792 w 5680953"/>
                <a:gd name="connsiteY9" fmla="*/ 15385 h 2661308"/>
                <a:gd name="connsiteX10" fmla="*/ 5181600 w 5680953"/>
                <a:gd name="connsiteY10" fmla="*/ 475827 h 2661308"/>
                <a:gd name="connsiteX11" fmla="*/ 5680953 w 5680953"/>
                <a:gd name="connsiteY11" fmla="*/ 475827 h 2661308"/>
                <a:gd name="connsiteX0" fmla="*/ 0 w 5680953"/>
                <a:gd name="connsiteY0" fmla="*/ 2668941 h 2668941"/>
                <a:gd name="connsiteX1" fmla="*/ 843064 w 5680953"/>
                <a:gd name="connsiteY1" fmla="*/ 2416022 h 2668941"/>
                <a:gd name="connsiteX2" fmla="*/ 1407268 w 5680953"/>
                <a:gd name="connsiteY2" fmla="*/ 2422507 h 2668941"/>
                <a:gd name="connsiteX3" fmla="*/ 1802860 w 5680953"/>
                <a:gd name="connsiteY3" fmla="*/ 2039886 h 2668941"/>
                <a:gd name="connsiteX4" fmla="*/ 2334638 w 5680953"/>
                <a:gd name="connsiteY4" fmla="*/ 2026915 h 2668941"/>
                <a:gd name="connsiteX5" fmla="*/ 2736715 w 5680953"/>
                <a:gd name="connsiteY5" fmla="*/ 1585928 h 2668941"/>
                <a:gd name="connsiteX6" fmla="*/ 3184187 w 5680953"/>
                <a:gd name="connsiteY6" fmla="*/ 1585928 h 2668941"/>
                <a:gd name="connsiteX7" fmla="*/ 3748391 w 5680953"/>
                <a:gd name="connsiteY7" fmla="*/ 230541 h 2668941"/>
                <a:gd name="connsiteX8" fmla="*/ 4662792 w 5680953"/>
                <a:gd name="connsiteY8" fmla="*/ 23018 h 2668941"/>
                <a:gd name="connsiteX9" fmla="*/ 5181600 w 5680953"/>
                <a:gd name="connsiteY9" fmla="*/ 483460 h 2668941"/>
                <a:gd name="connsiteX10" fmla="*/ 5680953 w 5680953"/>
                <a:gd name="connsiteY10" fmla="*/ 483460 h 2668941"/>
                <a:gd name="connsiteX0" fmla="*/ 0 w 5680953"/>
                <a:gd name="connsiteY0" fmla="*/ 2668941 h 2668941"/>
                <a:gd name="connsiteX1" fmla="*/ 843064 w 5680953"/>
                <a:gd name="connsiteY1" fmla="*/ 2416022 h 2668941"/>
                <a:gd name="connsiteX2" fmla="*/ 1407268 w 5680953"/>
                <a:gd name="connsiteY2" fmla="*/ 2422507 h 2668941"/>
                <a:gd name="connsiteX3" fmla="*/ 1802860 w 5680953"/>
                <a:gd name="connsiteY3" fmla="*/ 2039886 h 2668941"/>
                <a:gd name="connsiteX4" fmla="*/ 2334638 w 5680953"/>
                <a:gd name="connsiteY4" fmla="*/ 2026915 h 2668941"/>
                <a:gd name="connsiteX5" fmla="*/ 2736715 w 5680953"/>
                <a:gd name="connsiteY5" fmla="*/ 1585928 h 2668941"/>
                <a:gd name="connsiteX6" fmla="*/ 3184187 w 5680953"/>
                <a:gd name="connsiteY6" fmla="*/ 1585928 h 2668941"/>
                <a:gd name="connsiteX7" fmla="*/ 3748391 w 5680953"/>
                <a:gd name="connsiteY7" fmla="*/ 230541 h 2668941"/>
                <a:gd name="connsiteX8" fmla="*/ 4662792 w 5680953"/>
                <a:gd name="connsiteY8" fmla="*/ 23018 h 2668941"/>
                <a:gd name="connsiteX9" fmla="*/ 5181600 w 5680953"/>
                <a:gd name="connsiteY9" fmla="*/ 483460 h 2668941"/>
                <a:gd name="connsiteX10" fmla="*/ 5680953 w 5680953"/>
                <a:gd name="connsiteY10" fmla="*/ 483460 h 2668941"/>
                <a:gd name="connsiteX0" fmla="*/ 0 w 5680953"/>
                <a:gd name="connsiteY0" fmla="*/ 2668941 h 2668941"/>
                <a:gd name="connsiteX1" fmla="*/ 843064 w 5680953"/>
                <a:gd name="connsiteY1" fmla="*/ 2416022 h 2668941"/>
                <a:gd name="connsiteX2" fmla="*/ 1407268 w 5680953"/>
                <a:gd name="connsiteY2" fmla="*/ 2422507 h 2668941"/>
                <a:gd name="connsiteX3" fmla="*/ 1802860 w 5680953"/>
                <a:gd name="connsiteY3" fmla="*/ 2039886 h 2668941"/>
                <a:gd name="connsiteX4" fmla="*/ 2334638 w 5680953"/>
                <a:gd name="connsiteY4" fmla="*/ 2026915 h 2668941"/>
                <a:gd name="connsiteX5" fmla="*/ 3184187 w 5680953"/>
                <a:gd name="connsiteY5" fmla="*/ 1585928 h 2668941"/>
                <a:gd name="connsiteX6" fmla="*/ 3748391 w 5680953"/>
                <a:gd name="connsiteY6" fmla="*/ 230541 h 2668941"/>
                <a:gd name="connsiteX7" fmla="*/ 4662792 w 5680953"/>
                <a:gd name="connsiteY7" fmla="*/ 23018 h 2668941"/>
                <a:gd name="connsiteX8" fmla="*/ 5181600 w 5680953"/>
                <a:gd name="connsiteY8" fmla="*/ 483460 h 2668941"/>
                <a:gd name="connsiteX9" fmla="*/ 5680953 w 5680953"/>
                <a:gd name="connsiteY9" fmla="*/ 483460 h 2668941"/>
                <a:gd name="connsiteX0" fmla="*/ 0 w 5680953"/>
                <a:gd name="connsiteY0" fmla="*/ 2668941 h 2668941"/>
                <a:gd name="connsiteX1" fmla="*/ 843064 w 5680953"/>
                <a:gd name="connsiteY1" fmla="*/ 2416022 h 2668941"/>
                <a:gd name="connsiteX2" fmla="*/ 1407268 w 5680953"/>
                <a:gd name="connsiteY2" fmla="*/ 2422507 h 2668941"/>
                <a:gd name="connsiteX3" fmla="*/ 1802860 w 5680953"/>
                <a:gd name="connsiteY3" fmla="*/ 2039886 h 2668941"/>
                <a:gd name="connsiteX4" fmla="*/ 2334638 w 5680953"/>
                <a:gd name="connsiteY4" fmla="*/ 2026915 h 2668941"/>
                <a:gd name="connsiteX5" fmla="*/ 2619983 w 5680953"/>
                <a:gd name="connsiteY5" fmla="*/ 1923154 h 2668941"/>
                <a:gd name="connsiteX6" fmla="*/ 3748391 w 5680953"/>
                <a:gd name="connsiteY6" fmla="*/ 230541 h 2668941"/>
                <a:gd name="connsiteX7" fmla="*/ 4662792 w 5680953"/>
                <a:gd name="connsiteY7" fmla="*/ 23018 h 2668941"/>
                <a:gd name="connsiteX8" fmla="*/ 5181600 w 5680953"/>
                <a:gd name="connsiteY8" fmla="*/ 483460 h 2668941"/>
                <a:gd name="connsiteX9" fmla="*/ 5680953 w 5680953"/>
                <a:gd name="connsiteY9" fmla="*/ 483460 h 2668941"/>
                <a:gd name="connsiteX0" fmla="*/ 0 w 5680953"/>
                <a:gd name="connsiteY0" fmla="*/ 2668941 h 2668941"/>
                <a:gd name="connsiteX1" fmla="*/ 843064 w 5680953"/>
                <a:gd name="connsiteY1" fmla="*/ 2416022 h 2668941"/>
                <a:gd name="connsiteX2" fmla="*/ 1407268 w 5680953"/>
                <a:gd name="connsiteY2" fmla="*/ 2422507 h 2668941"/>
                <a:gd name="connsiteX3" fmla="*/ 1802860 w 5680953"/>
                <a:gd name="connsiteY3" fmla="*/ 2039886 h 2668941"/>
                <a:gd name="connsiteX4" fmla="*/ 2334638 w 5680953"/>
                <a:gd name="connsiteY4" fmla="*/ 2026915 h 2668941"/>
                <a:gd name="connsiteX5" fmla="*/ 2619983 w 5680953"/>
                <a:gd name="connsiteY5" fmla="*/ 1923154 h 2668941"/>
                <a:gd name="connsiteX6" fmla="*/ 3748391 w 5680953"/>
                <a:gd name="connsiteY6" fmla="*/ 230541 h 2668941"/>
                <a:gd name="connsiteX7" fmla="*/ 4662792 w 5680953"/>
                <a:gd name="connsiteY7" fmla="*/ 23018 h 2668941"/>
                <a:gd name="connsiteX8" fmla="*/ 5181600 w 5680953"/>
                <a:gd name="connsiteY8" fmla="*/ 483460 h 2668941"/>
                <a:gd name="connsiteX9" fmla="*/ 5680953 w 5680953"/>
                <a:gd name="connsiteY9" fmla="*/ 483460 h 2668941"/>
                <a:gd name="connsiteX0" fmla="*/ 0 w 5680953"/>
                <a:gd name="connsiteY0" fmla="*/ 2668941 h 2668941"/>
                <a:gd name="connsiteX1" fmla="*/ 645073 w 5680953"/>
                <a:gd name="connsiteY1" fmla="*/ 2346089 h 2668941"/>
                <a:gd name="connsiteX2" fmla="*/ 1407268 w 5680953"/>
                <a:gd name="connsiteY2" fmla="*/ 2422507 h 2668941"/>
                <a:gd name="connsiteX3" fmla="*/ 1802860 w 5680953"/>
                <a:gd name="connsiteY3" fmla="*/ 2039886 h 2668941"/>
                <a:gd name="connsiteX4" fmla="*/ 2334638 w 5680953"/>
                <a:gd name="connsiteY4" fmla="*/ 2026915 h 2668941"/>
                <a:gd name="connsiteX5" fmla="*/ 2619983 w 5680953"/>
                <a:gd name="connsiteY5" fmla="*/ 1923154 h 2668941"/>
                <a:gd name="connsiteX6" fmla="*/ 3748391 w 5680953"/>
                <a:gd name="connsiteY6" fmla="*/ 230541 h 2668941"/>
                <a:gd name="connsiteX7" fmla="*/ 4662792 w 5680953"/>
                <a:gd name="connsiteY7" fmla="*/ 23018 h 2668941"/>
                <a:gd name="connsiteX8" fmla="*/ 5181600 w 5680953"/>
                <a:gd name="connsiteY8" fmla="*/ 483460 h 2668941"/>
                <a:gd name="connsiteX9" fmla="*/ 5680953 w 5680953"/>
                <a:gd name="connsiteY9" fmla="*/ 483460 h 2668941"/>
                <a:gd name="connsiteX0" fmla="*/ 0 w 5680953"/>
                <a:gd name="connsiteY0" fmla="*/ 2668941 h 2668941"/>
                <a:gd name="connsiteX1" fmla="*/ 645073 w 5680953"/>
                <a:gd name="connsiteY1" fmla="*/ 2346089 h 2668941"/>
                <a:gd name="connsiteX2" fmla="*/ 1512087 w 5680953"/>
                <a:gd name="connsiteY2" fmla="*/ 2546833 h 2668941"/>
                <a:gd name="connsiteX3" fmla="*/ 1802860 w 5680953"/>
                <a:gd name="connsiteY3" fmla="*/ 2039886 h 2668941"/>
                <a:gd name="connsiteX4" fmla="*/ 2334638 w 5680953"/>
                <a:gd name="connsiteY4" fmla="*/ 2026915 h 2668941"/>
                <a:gd name="connsiteX5" fmla="*/ 2619983 w 5680953"/>
                <a:gd name="connsiteY5" fmla="*/ 1923154 h 2668941"/>
                <a:gd name="connsiteX6" fmla="*/ 3748391 w 5680953"/>
                <a:gd name="connsiteY6" fmla="*/ 230541 h 2668941"/>
                <a:gd name="connsiteX7" fmla="*/ 4662792 w 5680953"/>
                <a:gd name="connsiteY7" fmla="*/ 23018 h 2668941"/>
                <a:gd name="connsiteX8" fmla="*/ 5181600 w 5680953"/>
                <a:gd name="connsiteY8" fmla="*/ 483460 h 2668941"/>
                <a:gd name="connsiteX9" fmla="*/ 5680953 w 5680953"/>
                <a:gd name="connsiteY9" fmla="*/ 483460 h 2668941"/>
                <a:gd name="connsiteX0" fmla="*/ 0 w 5680953"/>
                <a:gd name="connsiteY0" fmla="*/ 2668941 h 2668941"/>
                <a:gd name="connsiteX1" fmla="*/ 645073 w 5680953"/>
                <a:gd name="connsiteY1" fmla="*/ 2346089 h 2668941"/>
                <a:gd name="connsiteX2" fmla="*/ 1512087 w 5680953"/>
                <a:gd name="connsiteY2" fmla="*/ 2546833 h 2668941"/>
                <a:gd name="connsiteX3" fmla="*/ 1802860 w 5680953"/>
                <a:gd name="connsiteY3" fmla="*/ 2039886 h 2668941"/>
                <a:gd name="connsiteX4" fmla="*/ 2369578 w 5680953"/>
                <a:gd name="connsiteY4" fmla="*/ 2298880 h 2668941"/>
                <a:gd name="connsiteX5" fmla="*/ 2619983 w 5680953"/>
                <a:gd name="connsiteY5" fmla="*/ 1923154 h 2668941"/>
                <a:gd name="connsiteX6" fmla="*/ 3748391 w 5680953"/>
                <a:gd name="connsiteY6" fmla="*/ 230541 h 2668941"/>
                <a:gd name="connsiteX7" fmla="*/ 4662792 w 5680953"/>
                <a:gd name="connsiteY7" fmla="*/ 23018 h 2668941"/>
                <a:gd name="connsiteX8" fmla="*/ 5181600 w 5680953"/>
                <a:gd name="connsiteY8" fmla="*/ 483460 h 2668941"/>
                <a:gd name="connsiteX9" fmla="*/ 5680953 w 5680953"/>
                <a:gd name="connsiteY9" fmla="*/ 483460 h 2668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80953" h="2668941">
                  <a:moveTo>
                    <a:pt x="0" y="2668941"/>
                  </a:moveTo>
                  <a:lnTo>
                    <a:pt x="645073" y="2346089"/>
                  </a:lnTo>
                  <a:lnTo>
                    <a:pt x="1512087" y="2546833"/>
                  </a:lnTo>
                  <a:lnTo>
                    <a:pt x="1802860" y="2039886"/>
                  </a:lnTo>
                  <a:lnTo>
                    <a:pt x="2369578" y="2298880"/>
                  </a:lnTo>
                  <a:lnTo>
                    <a:pt x="2619983" y="1923154"/>
                  </a:lnTo>
                  <a:cubicBezTo>
                    <a:pt x="3437106" y="1736166"/>
                    <a:pt x="3501957" y="491026"/>
                    <a:pt x="3748391" y="230541"/>
                  </a:cubicBezTo>
                  <a:cubicBezTo>
                    <a:pt x="3994825" y="-29944"/>
                    <a:pt x="4423924" y="-19135"/>
                    <a:pt x="4662792" y="23018"/>
                  </a:cubicBezTo>
                  <a:cubicBezTo>
                    <a:pt x="4901660" y="65171"/>
                    <a:pt x="5011907" y="406720"/>
                    <a:pt x="5181600" y="483460"/>
                  </a:cubicBezTo>
                  <a:lnTo>
                    <a:pt x="5680953" y="483460"/>
                  </a:lnTo>
                </a:path>
              </a:pathLst>
            </a:custGeom>
            <a:noFill/>
            <a:ln w="28575" cap="rnd" cmpd="sng" algn="ctr">
              <a:solidFill>
                <a:srgbClr val="CD5038"/>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algn="ctr" defTabSz="914400" fontAlgn="base">
                <a:spcBef>
                  <a:spcPct val="0"/>
                </a:spcBef>
                <a:spcAft>
                  <a:spcPct val="0"/>
                </a:spcAft>
              </a:pPr>
              <a:endParaRPr lang="de-DE" sz="1100">
                <a:solidFill>
                  <a:srgbClr val="000000"/>
                </a:solidFill>
                <a:latin typeface="Arial" panose="020B0604020202020204" pitchFamily="34" charset="0"/>
                <a:cs typeface="Arial" panose="020B0604020202020204" pitchFamily="34" charset="0"/>
              </a:endParaRPr>
            </a:p>
          </p:txBody>
        </p:sp>
        <p:cxnSp>
          <p:nvCxnSpPr>
            <p:cNvPr id="119" name="Gerade Verbindung 10"/>
            <p:cNvCxnSpPr/>
            <p:nvPr/>
          </p:nvCxnSpPr>
          <p:spPr bwMode="auto">
            <a:xfrm>
              <a:off x="4325896" y="3639668"/>
              <a:ext cx="2279797" cy="0"/>
            </a:xfrm>
            <a:prstGeom prst="line">
              <a:avLst/>
            </a:prstGeom>
            <a:solidFill>
              <a:srgbClr val="FFFFFF"/>
            </a:solidFill>
            <a:ln w="38100" cap="rnd" cmpd="sng" algn="ctr">
              <a:solidFill>
                <a:srgbClr val="004B7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0" name="Freihandform 119"/>
            <p:cNvSpPr/>
            <p:nvPr/>
          </p:nvSpPr>
          <p:spPr bwMode="auto">
            <a:xfrm>
              <a:off x="6622606" y="2895232"/>
              <a:ext cx="1606848" cy="743307"/>
            </a:xfrm>
            <a:custGeom>
              <a:avLst/>
              <a:gdLst>
                <a:gd name="connsiteX0" fmla="*/ 0 w 1150620"/>
                <a:gd name="connsiteY0" fmla="*/ 1066800 h 1066800"/>
                <a:gd name="connsiteX1" fmla="*/ 1150620 w 1150620"/>
                <a:gd name="connsiteY1" fmla="*/ 0 h 1066800"/>
                <a:gd name="connsiteX0" fmla="*/ 0 w 1150620"/>
                <a:gd name="connsiteY0" fmla="*/ 1066800 h 1066800"/>
                <a:gd name="connsiteX1" fmla="*/ 1150620 w 1150620"/>
                <a:gd name="connsiteY1" fmla="*/ 0 h 1066800"/>
                <a:gd name="connsiteX0" fmla="*/ 0 w 1150620"/>
                <a:gd name="connsiteY0" fmla="*/ 1066800 h 1066800"/>
                <a:gd name="connsiteX1" fmla="*/ 1150620 w 1150620"/>
                <a:gd name="connsiteY1" fmla="*/ 0 h 1066800"/>
                <a:gd name="connsiteX0" fmla="*/ 0 w 1150620"/>
                <a:gd name="connsiteY0" fmla="*/ 1066800 h 1066800"/>
                <a:gd name="connsiteX1" fmla="*/ 1150620 w 1150620"/>
                <a:gd name="connsiteY1" fmla="*/ 0 h 1066800"/>
                <a:gd name="connsiteX0" fmla="*/ 0 w 1150620"/>
                <a:gd name="connsiteY0" fmla="*/ 1066800 h 1066800"/>
                <a:gd name="connsiteX1" fmla="*/ 1150620 w 1150620"/>
                <a:gd name="connsiteY1" fmla="*/ 0 h 1066800"/>
                <a:gd name="connsiteX0" fmla="*/ 0 w 1150620"/>
                <a:gd name="connsiteY0" fmla="*/ 1066800 h 1066800"/>
                <a:gd name="connsiteX1" fmla="*/ 1150620 w 1150620"/>
                <a:gd name="connsiteY1" fmla="*/ 0 h 1066800"/>
                <a:gd name="connsiteX0" fmla="*/ 0 w 1150620"/>
                <a:gd name="connsiteY0" fmla="*/ 1066800 h 1066800"/>
                <a:gd name="connsiteX1" fmla="*/ 1150620 w 1150620"/>
                <a:gd name="connsiteY1" fmla="*/ 0 h 1066800"/>
                <a:gd name="connsiteX0" fmla="*/ 0 w 1150620"/>
                <a:gd name="connsiteY0" fmla="*/ 1066800 h 1066834"/>
                <a:gd name="connsiteX1" fmla="*/ 1150620 w 1150620"/>
                <a:gd name="connsiteY1" fmla="*/ 0 h 1066834"/>
                <a:gd name="connsiteX0" fmla="*/ 0 w 1150620"/>
                <a:gd name="connsiteY0" fmla="*/ 1067142 h 1067175"/>
                <a:gd name="connsiteX1" fmla="*/ 1150620 w 1150620"/>
                <a:gd name="connsiteY1" fmla="*/ 342 h 1067175"/>
                <a:gd name="connsiteX0" fmla="*/ 0 w 1150620"/>
                <a:gd name="connsiteY0" fmla="*/ 1067493 h 1067493"/>
                <a:gd name="connsiteX1" fmla="*/ 1150620 w 1150620"/>
                <a:gd name="connsiteY1" fmla="*/ 693 h 1067493"/>
                <a:gd name="connsiteX0" fmla="*/ 0 w 1150620"/>
                <a:gd name="connsiteY0" fmla="*/ 1067476 h 1067476"/>
                <a:gd name="connsiteX1" fmla="*/ 1150620 w 1150620"/>
                <a:gd name="connsiteY1" fmla="*/ 676 h 1067476"/>
                <a:gd name="connsiteX0" fmla="*/ 0 w 1150620"/>
                <a:gd name="connsiteY0" fmla="*/ 1067251 h 1067251"/>
                <a:gd name="connsiteX1" fmla="*/ 1150620 w 1150620"/>
                <a:gd name="connsiteY1" fmla="*/ 451 h 1067251"/>
                <a:gd name="connsiteX0" fmla="*/ 0 w 1150620"/>
                <a:gd name="connsiteY0" fmla="*/ 1066800 h 1066800"/>
                <a:gd name="connsiteX1" fmla="*/ 1150620 w 1150620"/>
                <a:gd name="connsiteY1" fmla="*/ 0 h 1066800"/>
                <a:gd name="connsiteX0" fmla="*/ 0 w 1150620"/>
                <a:gd name="connsiteY0" fmla="*/ 1066800 h 1066800"/>
                <a:gd name="connsiteX1" fmla="*/ 1150620 w 1150620"/>
                <a:gd name="connsiteY1" fmla="*/ 0 h 1066800"/>
                <a:gd name="connsiteX0" fmla="*/ 0 w 1150620"/>
                <a:gd name="connsiteY0" fmla="*/ 1073835 h 1073835"/>
                <a:gd name="connsiteX1" fmla="*/ 1150620 w 1150620"/>
                <a:gd name="connsiteY1" fmla="*/ 7035 h 1073835"/>
                <a:gd name="connsiteX0" fmla="*/ 0 w 1150620"/>
                <a:gd name="connsiteY0" fmla="*/ 1080991 h 1080991"/>
                <a:gd name="connsiteX1" fmla="*/ 376289 w 1150620"/>
                <a:gd name="connsiteY1" fmla="*/ 118776 h 1080991"/>
                <a:gd name="connsiteX2" fmla="*/ 1150620 w 1150620"/>
                <a:gd name="connsiteY2" fmla="*/ 14191 h 1080991"/>
                <a:gd name="connsiteX0" fmla="*/ 0 w 1129907"/>
                <a:gd name="connsiteY0" fmla="*/ 962215 h 962215"/>
                <a:gd name="connsiteX1" fmla="*/ 376289 w 1129907"/>
                <a:gd name="connsiteY1" fmla="*/ 0 h 962215"/>
                <a:gd name="connsiteX2" fmla="*/ 1129907 w 1129907"/>
                <a:gd name="connsiteY2" fmla="*/ 275682 h 962215"/>
                <a:gd name="connsiteX0" fmla="*/ 0 w 1129907"/>
                <a:gd name="connsiteY0" fmla="*/ 962215 h 962215"/>
                <a:gd name="connsiteX1" fmla="*/ 376289 w 1129907"/>
                <a:gd name="connsiteY1" fmla="*/ 0 h 962215"/>
                <a:gd name="connsiteX2" fmla="*/ 1129907 w 1129907"/>
                <a:gd name="connsiteY2" fmla="*/ 275682 h 962215"/>
                <a:gd name="connsiteX0" fmla="*/ 0 w 1129907"/>
                <a:gd name="connsiteY0" fmla="*/ 1056541 h 1056541"/>
                <a:gd name="connsiteX1" fmla="*/ 376289 w 1129907"/>
                <a:gd name="connsiteY1" fmla="*/ 94326 h 1056541"/>
                <a:gd name="connsiteX2" fmla="*/ 1129907 w 1129907"/>
                <a:gd name="connsiteY2" fmla="*/ 370008 h 1056541"/>
                <a:gd name="connsiteX0" fmla="*/ 0 w 1129907"/>
                <a:gd name="connsiteY0" fmla="*/ 1056541 h 1056541"/>
                <a:gd name="connsiteX1" fmla="*/ 355575 w 1129907"/>
                <a:gd name="connsiteY1" fmla="*/ 94326 h 1056541"/>
                <a:gd name="connsiteX2" fmla="*/ 1129907 w 1129907"/>
                <a:gd name="connsiteY2" fmla="*/ 370008 h 1056541"/>
                <a:gd name="connsiteX0" fmla="*/ 0 w 1129907"/>
                <a:gd name="connsiteY0" fmla="*/ 1056541 h 1056541"/>
                <a:gd name="connsiteX1" fmla="*/ 355575 w 1129907"/>
                <a:gd name="connsiteY1" fmla="*/ 94326 h 1056541"/>
                <a:gd name="connsiteX2" fmla="*/ 1129907 w 1129907"/>
                <a:gd name="connsiteY2" fmla="*/ 370008 h 1056541"/>
                <a:gd name="connsiteX0" fmla="*/ 0 w 1129907"/>
                <a:gd name="connsiteY0" fmla="*/ 1056541 h 1056541"/>
                <a:gd name="connsiteX1" fmla="*/ 362480 w 1129907"/>
                <a:gd name="connsiteY1" fmla="*/ 94326 h 1056541"/>
                <a:gd name="connsiteX2" fmla="*/ 1129907 w 1129907"/>
                <a:gd name="connsiteY2" fmla="*/ 370008 h 1056541"/>
                <a:gd name="connsiteX0" fmla="*/ 0 w 1129907"/>
                <a:gd name="connsiteY0" fmla="*/ 1056541 h 1056541"/>
                <a:gd name="connsiteX1" fmla="*/ 362480 w 1129907"/>
                <a:gd name="connsiteY1" fmla="*/ 94326 h 1056541"/>
                <a:gd name="connsiteX2" fmla="*/ 1129907 w 1129907"/>
                <a:gd name="connsiteY2" fmla="*/ 370008 h 1056541"/>
                <a:gd name="connsiteX0" fmla="*/ 0 w 1129907"/>
                <a:gd name="connsiteY0" fmla="*/ 1056541 h 1056541"/>
                <a:gd name="connsiteX1" fmla="*/ 362480 w 1129907"/>
                <a:gd name="connsiteY1" fmla="*/ 94326 h 1056541"/>
                <a:gd name="connsiteX2" fmla="*/ 1129907 w 1129907"/>
                <a:gd name="connsiteY2" fmla="*/ 370008 h 1056541"/>
                <a:gd name="connsiteX0" fmla="*/ 0 w 1129907"/>
                <a:gd name="connsiteY0" fmla="*/ 1073054 h 1073054"/>
                <a:gd name="connsiteX1" fmla="*/ 362480 w 1129907"/>
                <a:gd name="connsiteY1" fmla="*/ 110839 h 1073054"/>
                <a:gd name="connsiteX2" fmla="*/ 1129907 w 1129907"/>
                <a:gd name="connsiteY2" fmla="*/ 386521 h 1073054"/>
                <a:gd name="connsiteX0" fmla="*/ 0 w 1129907"/>
                <a:gd name="connsiteY0" fmla="*/ 1070298 h 1070298"/>
                <a:gd name="connsiteX1" fmla="*/ 362480 w 1129907"/>
                <a:gd name="connsiteY1" fmla="*/ 108083 h 1070298"/>
                <a:gd name="connsiteX2" fmla="*/ 1129907 w 1129907"/>
                <a:gd name="connsiteY2" fmla="*/ 383765 h 1070298"/>
                <a:gd name="connsiteX0" fmla="*/ 0 w 1129907"/>
                <a:gd name="connsiteY0" fmla="*/ 989773 h 989773"/>
                <a:gd name="connsiteX1" fmla="*/ 362480 w 1129907"/>
                <a:gd name="connsiteY1" fmla="*/ 27558 h 989773"/>
                <a:gd name="connsiteX2" fmla="*/ 776756 w 1129907"/>
                <a:gd name="connsiteY2" fmla="*/ 265224 h 989773"/>
                <a:gd name="connsiteX3" fmla="*/ 1129907 w 1129907"/>
                <a:gd name="connsiteY3" fmla="*/ 303240 h 989773"/>
                <a:gd name="connsiteX0" fmla="*/ 0 w 1599420"/>
                <a:gd name="connsiteY0" fmla="*/ 989773 h 989773"/>
                <a:gd name="connsiteX1" fmla="*/ 831993 w 1599420"/>
                <a:gd name="connsiteY1" fmla="*/ 27558 h 989773"/>
                <a:gd name="connsiteX2" fmla="*/ 1246269 w 1599420"/>
                <a:gd name="connsiteY2" fmla="*/ 265224 h 989773"/>
                <a:gd name="connsiteX3" fmla="*/ 1599420 w 1599420"/>
                <a:gd name="connsiteY3" fmla="*/ 303240 h 989773"/>
                <a:gd name="connsiteX0" fmla="*/ 0 w 1599420"/>
                <a:gd name="connsiteY0" fmla="*/ 989773 h 989773"/>
                <a:gd name="connsiteX1" fmla="*/ 831993 w 1599420"/>
                <a:gd name="connsiteY1" fmla="*/ 27558 h 989773"/>
                <a:gd name="connsiteX2" fmla="*/ 1246269 w 1599420"/>
                <a:gd name="connsiteY2" fmla="*/ 265224 h 989773"/>
                <a:gd name="connsiteX3" fmla="*/ 1599420 w 1599420"/>
                <a:gd name="connsiteY3" fmla="*/ 303240 h 989773"/>
                <a:gd name="connsiteX0" fmla="*/ 0 w 1599420"/>
                <a:gd name="connsiteY0" fmla="*/ 989773 h 991553"/>
                <a:gd name="connsiteX1" fmla="*/ 831993 w 1599420"/>
                <a:gd name="connsiteY1" fmla="*/ 27558 h 991553"/>
                <a:gd name="connsiteX2" fmla="*/ 1246269 w 1599420"/>
                <a:gd name="connsiteY2" fmla="*/ 265224 h 991553"/>
                <a:gd name="connsiteX3" fmla="*/ 1599420 w 1599420"/>
                <a:gd name="connsiteY3" fmla="*/ 303240 h 991553"/>
                <a:gd name="connsiteX0" fmla="*/ 0 w 1599420"/>
                <a:gd name="connsiteY0" fmla="*/ 989773 h 989773"/>
                <a:gd name="connsiteX1" fmla="*/ 831993 w 1599420"/>
                <a:gd name="connsiteY1" fmla="*/ 27558 h 989773"/>
                <a:gd name="connsiteX2" fmla="*/ 1246269 w 1599420"/>
                <a:gd name="connsiteY2" fmla="*/ 265224 h 989773"/>
                <a:gd name="connsiteX3" fmla="*/ 1599420 w 1599420"/>
                <a:gd name="connsiteY3" fmla="*/ 303240 h 989773"/>
                <a:gd name="connsiteX0" fmla="*/ 0 w 1599420"/>
                <a:gd name="connsiteY0" fmla="*/ 983456 h 983456"/>
                <a:gd name="connsiteX1" fmla="*/ 714615 w 1599420"/>
                <a:gd name="connsiteY1" fmla="*/ 28032 h 983456"/>
                <a:gd name="connsiteX2" fmla="*/ 1246269 w 1599420"/>
                <a:gd name="connsiteY2" fmla="*/ 258907 h 983456"/>
                <a:gd name="connsiteX3" fmla="*/ 1599420 w 1599420"/>
                <a:gd name="connsiteY3" fmla="*/ 296923 h 983456"/>
                <a:gd name="connsiteX0" fmla="*/ 0 w 1599420"/>
                <a:gd name="connsiteY0" fmla="*/ 955959 h 955959"/>
                <a:gd name="connsiteX1" fmla="*/ 714615 w 1599420"/>
                <a:gd name="connsiteY1" fmla="*/ 535 h 955959"/>
                <a:gd name="connsiteX2" fmla="*/ 1246269 w 1599420"/>
                <a:gd name="connsiteY2" fmla="*/ 231410 h 955959"/>
                <a:gd name="connsiteX3" fmla="*/ 1599420 w 1599420"/>
                <a:gd name="connsiteY3" fmla="*/ 269426 h 955959"/>
                <a:gd name="connsiteX0" fmla="*/ 0 w 1599420"/>
                <a:gd name="connsiteY0" fmla="*/ 963044 h 963044"/>
                <a:gd name="connsiteX1" fmla="*/ 714615 w 1599420"/>
                <a:gd name="connsiteY1" fmla="*/ 7620 h 963044"/>
                <a:gd name="connsiteX2" fmla="*/ 1246269 w 1599420"/>
                <a:gd name="connsiteY2" fmla="*/ 238495 h 963044"/>
                <a:gd name="connsiteX3" fmla="*/ 1599420 w 1599420"/>
                <a:gd name="connsiteY3" fmla="*/ 276511 h 963044"/>
                <a:gd name="connsiteX0" fmla="*/ 0 w 1599420"/>
                <a:gd name="connsiteY0" fmla="*/ 1045219 h 1045219"/>
                <a:gd name="connsiteX1" fmla="*/ 714615 w 1599420"/>
                <a:gd name="connsiteY1" fmla="*/ 89795 h 1045219"/>
                <a:gd name="connsiteX2" fmla="*/ 1246269 w 1599420"/>
                <a:gd name="connsiteY2" fmla="*/ 320670 h 1045219"/>
                <a:gd name="connsiteX3" fmla="*/ 1599420 w 1599420"/>
                <a:gd name="connsiteY3" fmla="*/ 358686 h 1045219"/>
                <a:gd name="connsiteX0" fmla="*/ 0 w 1599420"/>
                <a:gd name="connsiteY0" fmla="*/ 980960 h 980960"/>
                <a:gd name="connsiteX1" fmla="*/ 714615 w 1599420"/>
                <a:gd name="connsiteY1" fmla="*/ 25536 h 980960"/>
                <a:gd name="connsiteX2" fmla="*/ 1239365 w 1599420"/>
                <a:gd name="connsiteY2" fmla="*/ 276783 h 980960"/>
                <a:gd name="connsiteX3" fmla="*/ 1599420 w 1599420"/>
                <a:gd name="connsiteY3" fmla="*/ 294427 h 980960"/>
                <a:gd name="connsiteX0" fmla="*/ 0 w 1599420"/>
                <a:gd name="connsiteY0" fmla="*/ 997924 h 997924"/>
                <a:gd name="connsiteX1" fmla="*/ 714615 w 1599420"/>
                <a:gd name="connsiteY1" fmla="*/ 42500 h 997924"/>
                <a:gd name="connsiteX2" fmla="*/ 1239365 w 1599420"/>
                <a:gd name="connsiteY2" fmla="*/ 293747 h 997924"/>
                <a:gd name="connsiteX3" fmla="*/ 1599420 w 1599420"/>
                <a:gd name="connsiteY3" fmla="*/ 311391 h 997924"/>
                <a:gd name="connsiteX0" fmla="*/ 0 w 1686101"/>
                <a:gd name="connsiteY0" fmla="*/ 997924 h 997924"/>
                <a:gd name="connsiteX1" fmla="*/ 714615 w 1686101"/>
                <a:gd name="connsiteY1" fmla="*/ 42500 h 997924"/>
                <a:gd name="connsiteX2" fmla="*/ 1239365 w 1686101"/>
                <a:gd name="connsiteY2" fmla="*/ 293747 h 997924"/>
                <a:gd name="connsiteX3" fmla="*/ 1599420 w 1686101"/>
                <a:gd name="connsiteY3" fmla="*/ 311391 h 997924"/>
                <a:gd name="connsiteX0" fmla="*/ 0 w 1691566"/>
                <a:gd name="connsiteY0" fmla="*/ 997924 h 997924"/>
                <a:gd name="connsiteX1" fmla="*/ 714615 w 1691566"/>
                <a:gd name="connsiteY1" fmla="*/ 42500 h 997924"/>
                <a:gd name="connsiteX2" fmla="*/ 1239365 w 1691566"/>
                <a:gd name="connsiteY2" fmla="*/ 293747 h 997924"/>
                <a:gd name="connsiteX3" fmla="*/ 1599420 w 1691566"/>
                <a:gd name="connsiteY3" fmla="*/ 311391 h 997924"/>
                <a:gd name="connsiteX0" fmla="*/ 0 w 1691566"/>
                <a:gd name="connsiteY0" fmla="*/ 1021531 h 1021531"/>
                <a:gd name="connsiteX1" fmla="*/ 714615 w 1691566"/>
                <a:gd name="connsiteY1" fmla="*/ 66107 h 1021531"/>
                <a:gd name="connsiteX2" fmla="*/ 1239365 w 1691566"/>
                <a:gd name="connsiteY2" fmla="*/ 317354 h 1021531"/>
                <a:gd name="connsiteX3" fmla="*/ 1599420 w 1691566"/>
                <a:gd name="connsiteY3" fmla="*/ 334998 h 1021531"/>
                <a:gd name="connsiteX0" fmla="*/ 0 w 1691566"/>
                <a:gd name="connsiteY0" fmla="*/ 1021531 h 1021531"/>
                <a:gd name="connsiteX1" fmla="*/ 714615 w 1691566"/>
                <a:gd name="connsiteY1" fmla="*/ 66107 h 1021531"/>
                <a:gd name="connsiteX2" fmla="*/ 1239365 w 1691566"/>
                <a:gd name="connsiteY2" fmla="*/ 317354 h 1021531"/>
                <a:gd name="connsiteX3" fmla="*/ 1599420 w 1691566"/>
                <a:gd name="connsiteY3" fmla="*/ 334998 h 1021531"/>
                <a:gd name="connsiteX0" fmla="*/ 0 w 1691566"/>
                <a:gd name="connsiteY0" fmla="*/ 997820 h 997820"/>
                <a:gd name="connsiteX1" fmla="*/ 714615 w 1691566"/>
                <a:gd name="connsiteY1" fmla="*/ 42396 h 997820"/>
                <a:gd name="connsiteX2" fmla="*/ 1239365 w 1691566"/>
                <a:gd name="connsiteY2" fmla="*/ 293643 h 997820"/>
                <a:gd name="connsiteX3" fmla="*/ 1599420 w 1691566"/>
                <a:gd name="connsiteY3" fmla="*/ 311287 h 997820"/>
                <a:gd name="connsiteX0" fmla="*/ 0 w 1691566"/>
                <a:gd name="connsiteY0" fmla="*/ 1002698 h 1002698"/>
                <a:gd name="connsiteX1" fmla="*/ 714615 w 1691566"/>
                <a:gd name="connsiteY1" fmla="*/ 47274 h 1002698"/>
                <a:gd name="connsiteX2" fmla="*/ 1239365 w 1691566"/>
                <a:gd name="connsiteY2" fmla="*/ 298521 h 1002698"/>
                <a:gd name="connsiteX3" fmla="*/ 1599420 w 1691566"/>
                <a:gd name="connsiteY3" fmla="*/ 316165 h 1002698"/>
                <a:gd name="connsiteX0" fmla="*/ 0 w 1691566"/>
                <a:gd name="connsiteY0" fmla="*/ 1002698 h 1002698"/>
                <a:gd name="connsiteX1" fmla="*/ 714615 w 1691566"/>
                <a:gd name="connsiteY1" fmla="*/ 47274 h 1002698"/>
                <a:gd name="connsiteX2" fmla="*/ 1239365 w 1691566"/>
                <a:gd name="connsiteY2" fmla="*/ 298521 h 1002698"/>
                <a:gd name="connsiteX3" fmla="*/ 1599420 w 1691566"/>
                <a:gd name="connsiteY3" fmla="*/ 316165 h 1002698"/>
                <a:gd name="connsiteX0" fmla="*/ 0 w 1691566"/>
                <a:gd name="connsiteY0" fmla="*/ 1002698 h 1002698"/>
                <a:gd name="connsiteX1" fmla="*/ 714615 w 1691566"/>
                <a:gd name="connsiteY1" fmla="*/ 47274 h 1002698"/>
                <a:gd name="connsiteX2" fmla="*/ 1239365 w 1691566"/>
                <a:gd name="connsiteY2" fmla="*/ 298521 h 1002698"/>
                <a:gd name="connsiteX3" fmla="*/ 1599420 w 1691566"/>
                <a:gd name="connsiteY3" fmla="*/ 316165 h 1002698"/>
                <a:gd name="connsiteX0" fmla="*/ 0 w 1691566"/>
                <a:gd name="connsiteY0" fmla="*/ 1002698 h 1002698"/>
                <a:gd name="connsiteX1" fmla="*/ 714615 w 1691566"/>
                <a:gd name="connsiteY1" fmla="*/ 47274 h 1002698"/>
                <a:gd name="connsiteX2" fmla="*/ 1239365 w 1691566"/>
                <a:gd name="connsiteY2" fmla="*/ 298521 h 1002698"/>
                <a:gd name="connsiteX3" fmla="*/ 1599420 w 1691566"/>
                <a:gd name="connsiteY3" fmla="*/ 316165 h 1002698"/>
                <a:gd name="connsiteX0" fmla="*/ 0 w 1599420"/>
                <a:gd name="connsiteY0" fmla="*/ 934552 h 934552"/>
                <a:gd name="connsiteX1" fmla="*/ 700806 w 1599420"/>
                <a:gd name="connsiteY1" fmla="*/ 56924 h 934552"/>
                <a:gd name="connsiteX2" fmla="*/ 1239365 w 1599420"/>
                <a:gd name="connsiteY2" fmla="*/ 230375 h 934552"/>
                <a:gd name="connsiteX3" fmla="*/ 1599420 w 1599420"/>
                <a:gd name="connsiteY3" fmla="*/ 248019 h 934552"/>
                <a:gd name="connsiteX0" fmla="*/ 0 w 1599420"/>
                <a:gd name="connsiteY0" fmla="*/ 934552 h 934552"/>
                <a:gd name="connsiteX1" fmla="*/ 700806 w 1599420"/>
                <a:gd name="connsiteY1" fmla="*/ 56924 h 934552"/>
                <a:gd name="connsiteX2" fmla="*/ 1239365 w 1599420"/>
                <a:gd name="connsiteY2" fmla="*/ 230375 h 934552"/>
                <a:gd name="connsiteX3" fmla="*/ 1599420 w 1599420"/>
                <a:gd name="connsiteY3" fmla="*/ 248019 h 934552"/>
                <a:gd name="connsiteX0" fmla="*/ 0 w 1599420"/>
                <a:gd name="connsiteY0" fmla="*/ 915195 h 915195"/>
                <a:gd name="connsiteX1" fmla="*/ 700806 w 1599420"/>
                <a:gd name="connsiteY1" fmla="*/ 37567 h 915195"/>
                <a:gd name="connsiteX2" fmla="*/ 1239365 w 1599420"/>
                <a:gd name="connsiteY2" fmla="*/ 211018 h 915195"/>
                <a:gd name="connsiteX3" fmla="*/ 1599420 w 1599420"/>
                <a:gd name="connsiteY3" fmla="*/ 228662 h 915195"/>
                <a:gd name="connsiteX0" fmla="*/ 0 w 1599420"/>
                <a:gd name="connsiteY0" fmla="*/ 934551 h 934551"/>
                <a:gd name="connsiteX1" fmla="*/ 700806 w 1599420"/>
                <a:gd name="connsiteY1" fmla="*/ 56923 h 934551"/>
                <a:gd name="connsiteX2" fmla="*/ 1239365 w 1599420"/>
                <a:gd name="connsiteY2" fmla="*/ 230374 h 934551"/>
                <a:gd name="connsiteX3" fmla="*/ 1599420 w 1599420"/>
                <a:gd name="connsiteY3" fmla="*/ 248018 h 934551"/>
                <a:gd name="connsiteX0" fmla="*/ 0 w 1599420"/>
                <a:gd name="connsiteY0" fmla="*/ 923360 h 923360"/>
                <a:gd name="connsiteX1" fmla="*/ 700806 w 1599420"/>
                <a:gd name="connsiteY1" fmla="*/ 45732 h 923360"/>
                <a:gd name="connsiteX2" fmla="*/ 1239365 w 1599420"/>
                <a:gd name="connsiteY2" fmla="*/ 219183 h 923360"/>
                <a:gd name="connsiteX3" fmla="*/ 1599420 w 1599420"/>
                <a:gd name="connsiteY3" fmla="*/ 236827 h 923360"/>
                <a:gd name="connsiteX0" fmla="*/ 0 w 1599420"/>
                <a:gd name="connsiteY0" fmla="*/ 910467 h 910467"/>
                <a:gd name="connsiteX1" fmla="*/ 700806 w 1599420"/>
                <a:gd name="connsiteY1" fmla="*/ 32839 h 910467"/>
                <a:gd name="connsiteX2" fmla="*/ 1239365 w 1599420"/>
                <a:gd name="connsiteY2" fmla="*/ 206290 h 910467"/>
                <a:gd name="connsiteX3" fmla="*/ 1599420 w 1599420"/>
                <a:gd name="connsiteY3" fmla="*/ 223934 h 910467"/>
                <a:gd name="connsiteX0" fmla="*/ 0 w 1599420"/>
                <a:gd name="connsiteY0" fmla="*/ 929249 h 929249"/>
                <a:gd name="connsiteX1" fmla="*/ 768983 w 1599420"/>
                <a:gd name="connsiteY1" fmla="*/ 31331 h 929249"/>
                <a:gd name="connsiteX2" fmla="*/ 1239365 w 1599420"/>
                <a:gd name="connsiteY2" fmla="*/ 225072 h 929249"/>
                <a:gd name="connsiteX3" fmla="*/ 1599420 w 1599420"/>
                <a:gd name="connsiteY3" fmla="*/ 242716 h 929249"/>
                <a:gd name="connsiteX0" fmla="*/ 0 w 1599420"/>
                <a:gd name="connsiteY0" fmla="*/ 915366 h 915366"/>
                <a:gd name="connsiteX1" fmla="*/ 768983 w 1599420"/>
                <a:gd name="connsiteY1" fmla="*/ 17448 h 915366"/>
                <a:gd name="connsiteX2" fmla="*/ 1239365 w 1599420"/>
                <a:gd name="connsiteY2" fmla="*/ 211189 h 915366"/>
                <a:gd name="connsiteX3" fmla="*/ 1599420 w 1599420"/>
                <a:gd name="connsiteY3" fmla="*/ 228833 h 915366"/>
                <a:gd name="connsiteX0" fmla="*/ 0 w 1599420"/>
                <a:gd name="connsiteY0" fmla="*/ 917553 h 917553"/>
                <a:gd name="connsiteX1" fmla="*/ 768983 w 1599420"/>
                <a:gd name="connsiteY1" fmla="*/ 19635 h 917553"/>
                <a:gd name="connsiteX2" fmla="*/ 1239365 w 1599420"/>
                <a:gd name="connsiteY2" fmla="*/ 213376 h 917553"/>
                <a:gd name="connsiteX3" fmla="*/ 1599420 w 1599420"/>
                <a:gd name="connsiteY3" fmla="*/ 231020 h 917553"/>
                <a:gd name="connsiteX0" fmla="*/ 0 w 1599420"/>
                <a:gd name="connsiteY0" fmla="*/ 930985 h 930985"/>
                <a:gd name="connsiteX1" fmla="*/ 775181 w 1599420"/>
                <a:gd name="connsiteY1" fmla="*/ 18920 h 930985"/>
                <a:gd name="connsiteX2" fmla="*/ 1239365 w 1599420"/>
                <a:gd name="connsiteY2" fmla="*/ 226808 h 930985"/>
                <a:gd name="connsiteX3" fmla="*/ 1599420 w 1599420"/>
                <a:gd name="connsiteY3" fmla="*/ 244452 h 930985"/>
                <a:gd name="connsiteX0" fmla="*/ 0 w 1599420"/>
                <a:gd name="connsiteY0" fmla="*/ 1053636 h 1053636"/>
                <a:gd name="connsiteX1" fmla="*/ 775181 w 1599420"/>
                <a:gd name="connsiteY1" fmla="*/ 14247 h 1053636"/>
                <a:gd name="connsiteX2" fmla="*/ 1239365 w 1599420"/>
                <a:gd name="connsiteY2" fmla="*/ 349459 h 1053636"/>
                <a:gd name="connsiteX3" fmla="*/ 1599420 w 1599420"/>
                <a:gd name="connsiteY3" fmla="*/ 367103 h 1053636"/>
                <a:gd name="connsiteX0" fmla="*/ 0 w 1599420"/>
                <a:gd name="connsiteY0" fmla="*/ 1053636 h 1053636"/>
                <a:gd name="connsiteX1" fmla="*/ 775181 w 1599420"/>
                <a:gd name="connsiteY1" fmla="*/ 14247 h 1053636"/>
                <a:gd name="connsiteX2" fmla="*/ 1239365 w 1599420"/>
                <a:gd name="connsiteY2" fmla="*/ 349459 h 1053636"/>
                <a:gd name="connsiteX3" fmla="*/ 1599420 w 1599420"/>
                <a:gd name="connsiteY3" fmla="*/ 367103 h 1053636"/>
                <a:gd name="connsiteX0" fmla="*/ 0 w 1599420"/>
                <a:gd name="connsiteY0" fmla="*/ 1053636 h 1053636"/>
                <a:gd name="connsiteX1" fmla="*/ 775181 w 1599420"/>
                <a:gd name="connsiteY1" fmla="*/ 14247 h 1053636"/>
                <a:gd name="connsiteX2" fmla="*/ 1239365 w 1599420"/>
                <a:gd name="connsiteY2" fmla="*/ 349459 h 1053636"/>
                <a:gd name="connsiteX3" fmla="*/ 1599420 w 1599420"/>
                <a:gd name="connsiteY3" fmla="*/ 367103 h 1053636"/>
                <a:gd name="connsiteX0" fmla="*/ 0 w 1599420"/>
                <a:gd name="connsiteY0" fmla="*/ 1062694 h 1062694"/>
                <a:gd name="connsiteX1" fmla="*/ 775181 w 1599420"/>
                <a:gd name="connsiteY1" fmla="*/ 23305 h 1062694"/>
                <a:gd name="connsiteX2" fmla="*/ 1232724 w 1599420"/>
                <a:gd name="connsiteY2" fmla="*/ 342175 h 1062694"/>
                <a:gd name="connsiteX3" fmla="*/ 1599420 w 1599420"/>
                <a:gd name="connsiteY3" fmla="*/ 376161 h 1062694"/>
                <a:gd name="connsiteX0" fmla="*/ 0 w 1599420"/>
                <a:gd name="connsiteY0" fmla="*/ 1070649 h 1070649"/>
                <a:gd name="connsiteX1" fmla="*/ 775181 w 1599420"/>
                <a:gd name="connsiteY1" fmla="*/ 31260 h 1070649"/>
                <a:gd name="connsiteX2" fmla="*/ 1232724 w 1599420"/>
                <a:gd name="connsiteY2" fmla="*/ 281160 h 1070649"/>
                <a:gd name="connsiteX3" fmla="*/ 1599420 w 1599420"/>
                <a:gd name="connsiteY3" fmla="*/ 384116 h 1070649"/>
                <a:gd name="connsiteX0" fmla="*/ 0 w 1599420"/>
                <a:gd name="connsiteY0" fmla="*/ 1070649 h 1070649"/>
                <a:gd name="connsiteX1" fmla="*/ 775181 w 1599420"/>
                <a:gd name="connsiteY1" fmla="*/ 31260 h 1070649"/>
                <a:gd name="connsiteX2" fmla="*/ 1232724 w 1599420"/>
                <a:gd name="connsiteY2" fmla="*/ 281160 h 1070649"/>
                <a:gd name="connsiteX3" fmla="*/ 1599420 w 1599420"/>
                <a:gd name="connsiteY3" fmla="*/ 384116 h 1070649"/>
                <a:gd name="connsiteX0" fmla="*/ 0 w 1599420"/>
                <a:gd name="connsiteY0" fmla="*/ 1077715 h 1077715"/>
                <a:gd name="connsiteX1" fmla="*/ 775181 w 1599420"/>
                <a:gd name="connsiteY1" fmla="*/ 38326 h 1077715"/>
                <a:gd name="connsiteX2" fmla="*/ 1227144 w 1599420"/>
                <a:gd name="connsiteY2" fmla="*/ 239925 h 1077715"/>
                <a:gd name="connsiteX3" fmla="*/ 1599420 w 1599420"/>
                <a:gd name="connsiteY3" fmla="*/ 391182 h 1077715"/>
                <a:gd name="connsiteX0" fmla="*/ 0 w 1599420"/>
                <a:gd name="connsiteY0" fmla="*/ 1039389 h 1039389"/>
                <a:gd name="connsiteX1" fmla="*/ 775181 w 1599420"/>
                <a:gd name="connsiteY1" fmla="*/ 0 h 1039389"/>
                <a:gd name="connsiteX2" fmla="*/ 1599420 w 1599420"/>
                <a:gd name="connsiteY2" fmla="*/ 352856 h 1039389"/>
                <a:gd name="connsiteX0" fmla="*/ 0 w 1599420"/>
                <a:gd name="connsiteY0" fmla="*/ 1039389 h 1039389"/>
                <a:gd name="connsiteX1" fmla="*/ 775181 w 1599420"/>
                <a:gd name="connsiteY1" fmla="*/ 0 h 1039389"/>
                <a:gd name="connsiteX2" fmla="*/ 1599420 w 1599420"/>
                <a:gd name="connsiteY2" fmla="*/ 352856 h 1039389"/>
                <a:gd name="connsiteX0" fmla="*/ 0 w 1599420"/>
                <a:gd name="connsiteY0" fmla="*/ 1048648 h 1048648"/>
                <a:gd name="connsiteX1" fmla="*/ 775181 w 1599420"/>
                <a:gd name="connsiteY1" fmla="*/ 9259 h 1048648"/>
                <a:gd name="connsiteX2" fmla="*/ 1599420 w 1599420"/>
                <a:gd name="connsiteY2" fmla="*/ 362115 h 1048648"/>
                <a:gd name="connsiteX0" fmla="*/ 0 w 1599420"/>
                <a:gd name="connsiteY0" fmla="*/ 1042763 h 1042763"/>
                <a:gd name="connsiteX1" fmla="*/ 775181 w 1599420"/>
                <a:gd name="connsiteY1" fmla="*/ 3374 h 1042763"/>
                <a:gd name="connsiteX2" fmla="*/ 1599420 w 1599420"/>
                <a:gd name="connsiteY2" fmla="*/ 356230 h 1042763"/>
                <a:gd name="connsiteX0" fmla="*/ 0 w 1599420"/>
                <a:gd name="connsiteY0" fmla="*/ 1013137 h 1013137"/>
                <a:gd name="connsiteX1" fmla="*/ 808106 w 1599420"/>
                <a:gd name="connsiteY1" fmla="*/ 3757 h 1013137"/>
                <a:gd name="connsiteX2" fmla="*/ 1599420 w 1599420"/>
                <a:gd name="connsiteY2" fmla="*/ 326604 h 1013137"/>
                <a:gd name="connsiteX0" fmla="*/ 0 w 1599420"/>
                <a:gd name="connsiteY0" fmla="*/ 1009382 h 1009382"/>
                <a:gd name="connsiteX1" fmla="*/ 808106 w 1599420"/>
                <a:gd name="connsiteY1" fmla="*/ 2 h 1009382"/>
                <a:gd name="connsiteX2" fmla="*/ 1599420 w 1599420"/>
                <a:gd name="connsiteY2" fmla="*/ 322849 h 1009382"/>
                <a:gd name="connsiteX0" fmla="*/ 0 w 1599420"/>
                <a:gd name="connsiteY0" fmla="*/ 1041882 h 1041882"/>
                <a:gd name="connsiteX1" fmla="*/ 808106 w 1599420"/>
                <a:gd name="connsiteY1" fmla="*/ 32502 h 1041882"/>
                <a:gd name="connsiteX2" fmla="*/ 1599420 w 1599420"/>
                <a:gd name="connsiteY2" fmla="*/ 355349 h 1041882"/>
                <a:gd name="connsiteX0" fmla="*/ 0 w 1599420"/>
                <a:gd name="connsiteY0" fmla="*/ 1042667 h 1042667"/>
                <a:gd name="connsiteX1" fmla="*/ 808106 w 1599420"/>
                <a:gd name="connsiteY1" fmla="*/ 33287 h 1042667"/>
                <a:gd name="connsiteX2" fmla="*/ 1599420 w 1599420"/>
                <a:gd name="connsiteY2" fmla="*/ 356134 h 1042667"/>
                <a:gd name="connsiteX0" fmla="*/ 0 w 1404616"/>
                <a:gd name="connsiteY0" fmla="*/ 1026215 h 1026215"/>
                <a:gd name="connsiteX1" fmla="*/ 808106 w 1404616"/>
                <a:gd name="connsiteY1" fmla="*/ 16835 h 1026215"/>
                <a:gd name="connsiteX2" fmla="*/ 1404616 w 1404616"/>
                <a:gd name="connsiteY2" fmla="*/ 425956 h 1026215"/>
                <a:gd name="connsiteX0" fmla="*/ 0 w 1404616"/>
                <a:gd name="connsiteY0" fmla="*/ 1011302 h 1011302"/>
                <a:gd name="connsiteX1" fmla="*/ 808106 w 1404616"/>
                <a:gd name="connsiteY1" fmla="*/ 1922 h 1011302"/>
                <a:gd name="connsiteX2" fmla="*/ 1404616 w 1404616"/>
                <a:gd name="connsiteY2" fmla="*/ 411043 h 1011302"/>
                <a:gd name="connsiteX0" fmla="*/ 0 w 1404616"/>
                <a:gd name="connsiteY0" fmla="*/ 1009509 h 1009509"/>
                <a:gd name="connsiteX1" fmla="*/ 808106 w 1404616"/>
                <a:gd name="connsiteY1" fmla="*/ 129 h 1009509"/>
                <a:gd name="connsiteX2" fmla="*/ 1404616 w 1404616"/>
                <a:gd name="connsiteY2" fmla="*/ 409250 h 1009509"/>
                <a:gd name="connsiteX0" fmla="*/ 0 w 1404616"/>
                <a:gd name="connsiteY0" fmla="*/ 1047483 h 1047483"/>
                <a:gd name="connsiteX1" fmla="*/ 808106 w 1404616"/>
                <a:gd name="connsiteY1" fmla="*/ 38103 h 1047483"/>
                <a:gd name="connsiteX2" fmla="*/ 1404616 w 1404616"/>
                <a:gd name="connsiteY2" fmla="*/ 447224 h 1047483"/>
                <a:gd name="connsiteX0" fmla="*/ 0 w 1404616"/>
                <a:gd name="connsiteY0" fmla="*/ 974726 h 974726"/>
                <a:gd name="connsiteX1" fmla="*/ 857493 w 1404616"/>
                <a:gd name="connsiteY1" fmla="*/ 40367 h 974726"/>
                <a:gd name="connsiteX2" fmla="*/ 1404616 w 1404616"/>
                <a:gd name="connsiteY2" fmla="*/ 374467 h 974726"/>
                <a:gd name="connsiteX0" fmla="*/ 0 w 1404616"/>
                <a:gd name="connsiteY0" fmla="*/ 992890 h 992890"/>
                <a:gd name="connsiteX1" fmla="*/ 912368 w 1404616"/>
                <a:gd name="connsiteY1" fmla="*/ 39776 h 992890"/>
                <a:gd name="connsiteX2" fmla="*/ 1404616 w 1404616"/>
                <a:gd name="connsiteY2" fmla="*/ 392631 h 992890"/>
                <a:gd name="connsiteX0" fmla="*/ 0 w 1404616"/>
                <a:gd name="connsiteY0" fmla="*/ 992890 h 992890"/>
                <a:gd name="connsiteX1" fmla="*/ 912368 w 1404616"/>
                <a:gd name="connsiteY1" fmla="*/ 39776 h 992890"/>
                <a:gd name="connsiteX2" fmla="*/ 1404616 w 1404616"/>
                <a:gd name="connsiteY2" fmla="*/ 392631 h 992890"/>
                <a:gd name="connsiteX0" fmla="*/ 0 w 1404616"/>
                <a:gd name="connsiteY0" fmla="*/ 992890 h 992890"/>
                <a:gd name="connsiteX1" fmla="*/ 912368 w 1404616"/>
                <a:gd name="connsiteY1" fmla="*/ 39776 h 992890"/>
                <a:gd name="connsiteX2" fmla="*/ 1404616 w 1404616"/>
                <a:gd name="connsiteY2" fmla="*/ 392631 h 992890"/>
                <a:gd name="connsiteX0" fmla="*/ 0 w 1404616"/>
                <a:gd name="connsiteY0" fmla="*/ 992890 h 992890"/>
                <a:gd name="connsiteX1" fmla="*/ 912368 w 1404616"/>
                <a:gd name="connsiteY1" fmla="*/ 39776 h 992890"/>
                <a:gd name="connsiteX2" fmla="*/ 1404616 w 1404616"/>
                <a:gd name="connsiteY2" fmla="*/ 392631 h 992890"/>
                <a:gd name="connsiteX0" fmla="*/ 0 w 1404616"/>
                <a:gd name="connsiteY0" fmla="*/ 992890 h 992890"/>
                <a:gd name="connsiteX1" fmla="*/ 912368 w 1404616"/>
                <a:gd name="connsiteY1" fmla="*/ 39776 h 992890"/>
                <a:gd name="connsiteX2" fmla="*/ 1404616 w 1404616"/>
                <a:gd name="connsiteY2" fmla="*/ 392631 h 992890"/>
                <a:gd name="connsiteX0" fmla="*/ 0 w 1404616"/>
                <a:gd name="connsiteY0" fmla="*/ 992890 h 992890"/>
                <a:gd name="connsiteX1" fmla="*/ 912368 w 1404616"/>
                <a:gd name="connsiteY1" fmla="*/ 39776 h 992890"/>
                <a:gd name="connsiteX2" fmla="*/ 1404616 w 1404616"/>
                <a:gd name="connsiteY2" fmla="*/ 392631 h 992890"/>
                <a:gd name="connsiteX0" fmla="*/ 0 w 1404616"/>
                <a:gd name="connsiteY0" fmla="*/ 992890 h 992890"/>
                <a:gd name="connsiteX1" fmla="*/ 912368 w 1404616"/>
                <a:gd name="connsiteY1" fmla="*/ 39776 h 992890"/>
                <a:gd name="connsiteX2" fmla="*/ 1404616 w 1404616"/>
                <a:gd name="connsiteY2" fmla="*/ 392631 h 992890"/>
                <a:gd name="connsiteX0" fmla="*/ 0 w 1404616"/>
                <a:gd name="connsiteY0" fmla="*/ 1011043 h 1011043"/>
                <a:gd name="connsiteX1" fmla="*/ 912368 w 1404616"/>
                <a:gd name="connsiteY1" fmla="*/ 57929 h 1011043"/>
                <a:gd name="connsiteX2" fmla="*/ 1404616 w 1404616"/>
                <a:gd name="connsiteY2" fmla="*/ 410784 h 1011043"/>
                <a:gd name="connsiteX0" fmla="*/ 0 w 1404616"/>
                <a:gd name="connsiteY0" fmla="*/ 1007449 h 1007449"/>
                <a:gd name="connsiteX1" fmla="*/ 854750 w 1404616"/>
                <a:gd name="connsiteY1" fmla="*/ 58086 h 1007449"/>
                <a:gd name="connsiteX2" fmla="*/ 1404616 w 1404616"/>
                <a:gd name="connsiteY2" fmla="*/ 407190 h 1007449"/>
                <a:gd name="connsiteX0" fmla="*/ 0 w 1404616"/>
                <a:gd name="connsiteY0" fmla="*/ 1018236 h 1018236"/>
                <a:gd name="connsiteX1" fmla="*/ 865725 w 1404616"/>
                <a:gd name="connsiteY1" fmla="*/ 57620 h 1018236"/>
                <a:gd name="connsiteX2" fmla="*/ 1404616 w 1404616"/>
                <a:gd name="connsiteY2" fmla="*/ 417977 h 1018236"/>
                <a:gd name="connsiteX0" fmla="*/ 0 w 1404616"/>
                <a:gd name="connsiteY0" fmla="*/ 1023502 h 1023502"/>
                <a:gd name="connsiteX1" fmla="*/ 865725 w 1404616"/>
                <a:gd name="connsiteY1" fmla="*/ 62886 h 1023502"/>
                <a:gd name="connsiteX2" fmla="*/ 1404616 w 1404616"/>
                <a:gd name="connsiteY2" fmla="*/ 423243 h 1023502"/>
                <a:gd name="connsiteX0" fmla="*/ 0 w 1404616"/>
                <a:gd name="connsiteY0" fmla="*/ 1031513 h 1031513"/>
                <a:gd name="connsiteX1" fmla="*/ 865725 w 1404616"/>
                <a:gd name="connsiteY1" fmla="*/ 70897 h 1031513"/>
                <a:gd name="connsiteX2" fmla="*/ 1404616 w 1404616"/>
                <a:gd name="connsiteY2" fmla="*/ 431254 h 1031513"/>
                <a:gd name="connsiteX0" fmla="*/ 0 w 1393904"/>
                <a:gd name="connsiteY0" fmla="*/ 1194481 h 1194481"/>
                <a:gd name="connsiteX1" fmla="*/ 855013 w 1393904"/>
                <a:gd name="connsiteY1" fmla="*/ 22734 h 1194481"/>
                <a:gd name="connsiteX2" fmla="*/ 1393904 w 1393904"/>
                <a:gd name="connsiteY2" fmla="*/ 383091 h 1194481"/>
                <a:gd name="connsiteX0" fmla="*/ 0 w 1393904"/>
                <a:gd name="connsiteY0" fmla="*/ 1194481 h 1194481"/>
                <a:gd name="connsiteX1" fmla="*/ 855013 w 1393904"/>
                <a:gd name="connsiteY1" fmla="*/ 22734 h 1194481"/>
                <a:gd name="connsiteX2" fmla="*/ 1393904 w 1393904"/>
                <a:gd name="connsiteY2" fmla="*/ 383091 h 1194481"/>
              </a:gdLst>
              <a:ahLst/>
              <a:cxnLst>
                <a:cxn ang="0">
                  <a:pos x="connsiteX0" y="connsiteY0"/>
                </a:cxn>
                <a:cxn ang="0">
                  <a:pos x="connsiteX1" y="connsiteY1"/>
                </a:cxn>
                <a:cxn ang="0">
                  <a:pos x="connsiteX2" y="connsiteY2"/>
                </a:cxn>
              </a:cxnLst>
              <a:rect l="l" t="t" r="r" b="b"/>
              <a:pathLst>
                <a:path w="1393904" h="1194481">
                  <a:moveTo>
                    <a:pt x="0" y="1194481"/>
                  </a:moveTo>
                  <a:cubicBezTo>
                    <a:pt x="312467" y="1171562"/>
                    <a:pt x="622696" y="157966"/>
                    <a:pt x="855013" y="22734"/>
                  </a:cubicBezTo>
                  <a:cubicBezTo>
                    <a:pt x="1087330" y="-112498"/>
                    <a:pt x="1075261" y="400511"/>
                    <a:pt x="1393904" y="383091"/>
                  </a:cubicBezTo>
                </a:path>
              </a:pathLst>
            </a:custGeom>
            <a:noFill/>
            <a:ln w="38100" cap="rnd" cmpd="sng" algn="ctr">
              <a:solidFill>
                <a:srgbClr val="004B7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algn="ctr" defTabSz="914400" fontAlgn="base">
                <a:spcBef>
                  <a:spcPct val="0"/>
                </a:spcBef>
                <a:spcAft>
                  <a:spcPct val="0"/>
                </a:spcAft>
              </a:pPr>
              <a:endParaRPr lang="de-DE" sz="1100">
                <a:solidFill>
                  <a:srgbClr val="000000"/>
                </a:solidFill>
                <a:latin typeface="Arial" panose="020B0604020202020204" pitchFamily="34" charset="0"/>
                <a:cs typeface="Arial" panose="020B0604020202020204" pitchFamily="34" charset="0"/>
              </a:endParaRPr>
            </a:p>
          </p:txBody>
        </p:sp>
        <p:sp>
          <p:nvSpPr>
            <p:cNvPr id="121" name="Freihandform 120"/>
            <p:cNvSpPr/>
            <p:nvPr/>
          </p:nvSpPr>
          <p:spPr bwMode="auto">
            <a:xfrm>
              <a:off x="2616900" y="3639310"/>
              <a:ext cx="1692082" cy="1470400"/>
            </a:xfrm>
            <a:custGeom>
              <a:avLst/>
              <a:gdLst>
                <a:gd name="connsiteX0" fmla="*/ 0 w 1150620"/>
                <a:gd name="connsiteY0" fmla="*/ 1066800 h 1066800"/>
                <a:gd name="connsiteX1" fmla="*/ 1150620 w 1150620"/>
                <a:gd name="connsiteY1" fmla="*/ 0 h 1066800"/>
                <a:gd name="connsiteX0" fmla="*/ 0 w 1150620"/>
                <a:gd name="connsiteY0" fmla="*/ 1066800 h 1066800"/>
                <a:gd name="connsiteX1" fmla="*/ 1150620 w 1150620"/>
                <a:gd name="connsiteY1" fmla="*/ 0 h 1066800"/>
                <a:gd name="connsiteX0" fmla="*/ 0 w 1150620"/>
                <a:gd name="connsiteY0" fmla="*/ 1066800 h 1066800"/>
                <a:gd name="connsiteX1" fmla="*/ 1150620 w 1150620"/>
                <a:gd name="connsiteY1" fmla="*/ 0 h 1066800"/>
                <a:gd name="connsiteX0" fmla="*/ 0 w 1150620"/>
                <a:gd name="connsiteY0" fmla="*/ 1066800 h 1066800"/>
                <a:gd name="connsiteX1" fmla="*/ 1150620 w 1150620"/>
                <a:gd name="connsiteY1" fmla="*/ 0 h 1066800"/>
                <a:gd name="connsiteX0" fmla="*/ 0 w 1150620"/>
                <a:gd name="connsiteY0" fmla="*/ 1066800 h 1066800"/>
                <a:gd name="connsiteX1" fmla="*/ 1150620 w 1150620"/>
                <a:gd name="connsiteY1" fmla="*/ 0 h 1066800"/>
                <a:gd name="connsiteX0" fmla="*/ 0 w 1150620"/>
                <a:gd name="connsiteY0" fmla="*/ 1066800 h 1066800"/>
                <a:gd name="connsiteX1" fmla="*/ 1150620 w 1150620"/>
                <a:gd name="connsiteY1" fmla="*/ 0 h 1066800"/>
                <a:gd name="connsiteX0" fmla="*/ 0 w 1150620"/>
                <a:gd name="connsiteY0" fmla="*/ 1066800 h 1066800"/>
                <a:gd name="connsiteX1" fmla="*/ 1150620 w 1150620"/>
                <a:gd name="connsiteY1" fmla="*/ 0 h 1066800"/>
                <a:gd name="connsiteX0" fmla="*/ 0 w 1150620"/>
                <a:gd name="connsiteY0" fmla="*/ 1066800 h 1066834"/>
                <a:gd name="connsiteX1" fmla="*/ 1150620 w 1150620"/>
                <a:gd name="connsiteY1" fmla="*/ 0 h 1066834"/>
                <a:gd name="connsiteX0" fmla="*/ 0 w 1150620"/>
                <a:gd name="connsiteY0" fmla="*/ 1067142 h 1067175"/>
                <a:gd name="connsiteX1" fmla="*/ 1150620 w 1150620"/>
                <a:gd name="connsiteY1" fmla="*/ 342 h 1067175"/>
                <a:gd name="connsiteX0" fmla="*/ 0 w 1150620"/>
                <a:gd name="connsiteY0" fmla="*/ 1067493 h 1067493"/>
                <a:gd name="connsiteX1" fmla="*/ 1150620 w 1150620"/>
                <a:gd name="connsiteY1" fmla="*/ 693 h 1067493"/>
                <a:gd name="connsiteX0" fmla="*/ 0 w 1150620"/>
                <a:gd name="connsiteY0" fmla="*/ 1067476 h 1067476"/>
                <a:gd name="connsiteX1" fmla="*/ 1150620 w 1150620"/>
                <a:gd name="connsiteY1" fmla="*/ 676 h 1067476"/>
                <a:gd name="connsiteX0" fmla="*/ 0 w 1150620"/>
                <a:gd name="connsiteY0" fmla="*/ 1067251 h 1067251"/>
                <a:gd name="connsiteX1" fmla="*/ 1150620 w 1150620"/>
                <a:gd name="connsiteY1" fmla="*/ 451 h 1067251"/>
                <a:gd name="connsiteX0" fmla="*/ 0 w 1150620"/>
                <a:gd name="connsiteY0" fmla="*/ 1066800 h 1066800"/>
                <a:gd name="connsiteX1" fmla="*/ 1150620 w 1150620"/>
                <a:gd name="connsiteY1" fmla="*/ 0 h 1066800"/>
                <a:gd name="connsiteX0" fmla="*/ 0 w 1150620"/>
                <a:gd name="connsiteY0" fmla="*/ 1066800 h 1066800"/>
                <a:gd name="connsiteX1" fmla="*/ 1150620 w 1150620"/>
                <a:gd name="connsiteY1" fmla="*/ 0 h 1066800"/>
                <a:gd name="connsiteX0" fmla="*/ 0 w 1150620"/>
                <a:gd name="connsiteY0" fmla="*/ 1073835 h 1073835"/>
                <a:gd name="connsiteX1" fmla="*/ 1150620 w 1150620"/>
                <a:gd name="connsiteY1" fmla="*/ 7035 h 1073835"/>
                <a:gd name="connsiteX0" fmla="*/ 0 w 1150620"/>
                <a:gd name="connsiteY0" fmla="*/ 1065588 h 1065588"/>
                <a:gd name="connsiteX1" fmla="*/ 1150620 w 1150620"/>
                <a:gd name="connsiteY1" fmla="*/ 7093 h 1065588"/>
                <a:gd name="connsiteX0" fmla="*/ 0 w 1150620"/>
                <a:gd name="connsiteY0" fmla="*/ 1058966 h 1058966"/>
                <a:gd name="connsiteX1" fmla="*/ 1150620 w 1150620"/>
                <a:gd name="connsiteY1" fmla="*/ 471 h 1058966"/>
                <a:gd name="connsiteX0" fmla="*/ 0 w 1337492"/>
                <a:gd name="connsiteY0" fmla="*/ 1068673 h 1068673"/>
                <a:gd name="connsiteX1" fmla="*/ 1337492 w 1337492"/>
                <a:gd name="connsiteY1" fmla="*/ 466 h 1068673"/>
                <a:gd name="connsiteX0" fmla="*/ 0 w 1337492"/>
                <a:gd name="connsiteY0" fmla="*/ 1068568 h 1071320"/>
                <a:gd name="connsiteX1" fmla="*/ 1337492 w 1337492"/>
                <a:gd name="connsiteY1" fmla="*/ 361 h 1071320"/>
                <a:gd name="connsiteX0" fmla="*/ 0 w 1337492"/>
                <a:gd name="connsiteY0" fmla="*/ 1068207 h 1071050"/>
                <a:gd name="connsiteX1" fmla="*/ 1337492 w 1337492"/>
                <a:gd name="connsiteY1" fmla="*/ 0 h 1071050"/>
                <a:gd name="connsiteX0" fmla="*/ 0 w 1337492"/>
                <a:gd name="connsiteY0" fmla="*/ 1068207 h 1068207"/>
                <a:gd name="connsiteX1" fmla="*/ 1337492 w 1337492"/>
                <a:gd name="connsiteY1" fmla="*/ 0 h 1068207"/>
                <a:gd name="connsiteX0" fmla="*/ 0 w 1337492"/>
                <a:gd name="connsiteY0" fmla="*/ 1068207 h 1078976"/>
                <a:gd name="connsiteX1" fmla="*/ 1337492 w 1337492"/>
                <a:gd name="connsiteY1" fmla="*/ 0 h 1078976"/>
                <a:gd name="connsiteX0" fmla="*/ 0 w 1337492"/>
                <a:gd name="connsiteY0" fmla="*/ 1068207 h 1069831"/>
                <a:gd name="connsiteX1" fmla="*/ 1337492 w 1337492"/>
                <a:gd name="connsiteY1" fmla="*/ 0 h 1069831"/>
                <a:gd name="connsiteX0" fmla="*/ 0 w 1337492"/>
                <a:gd name="connsiteY0" fmla="*/ 1068207 h 1081974"/>
                <a:gd name="connsiteX1" fmla="*/ 1337492 w 1337492"/>
                <a:gd name="connsiteY1" fmla="*/ 0 h 1081974"/>
                <a:gd name="connsiteX0" fmla="*/ 0 w 1337492"/>
                <a:gd name="connsiteY0" fmla="*/ 1068207 h 1081974"/>
                <a:gd name="connsiteX1" fmla="*/ 1337492 w 1337492"/>
                <a:gd name="connsiteY1" fmla="*/ 0 h 1081974"/>
                <a:gd name="connsiteX0" fmla="*/ 0 w 1337492"/>
                <a:gd name="connsiteY0" fmla="*/ 1068207 h 1068207"/>
                <a:gd name="connsiteX1" fmla="*/ 1337492 w 1337492"/>
                <a:gd name="connsiteY1" fmla="*/ 0 h 1068207"/>
                <a:gd name="connsiteX0" fmla="*/ 0 w 1337492"/>
                <a:gd name="connsiteY0" fmla="*/ 1072520 h 1072520"/>
                <a:gd name="connsiteX1" fmla="*/ 1337492 w 1337492"/>
                <a:gd name="connsiteY1" fmla="*/ 4313 h 1072520"/>
                <a:gd name="connsiteX0" fmla="*/ 0 w 1337492"/>
                <a:gd name="connsiteY0" fmla="*/ 1068207 h 1068207"/>
                <a:gd name="connsiteX1" fmla="*/ 1337492 w 1337492"/>
                <a:gd name="connsiteY1" fmla="*/ 0 h 1068207"/>
                <a:gd name="connsiteX0" fmla="*/ 0 w 1337492"/>
                <a:gd name="connsiteY0" fmla="*/ 1068207 h 1068207"/>
                <a:gd name="connsiteX1" fmla="*/ 1337492 w 1337492"/>
                <a:gd name="connsiteY1" fmla="*/ 0 h 1068207"/>
              </a:gdLst>
              <a:ahLst/>
              <a:cxnLst>
                <a:cxn ang="0">
                  <a:pos x="connsiteX0" y="connsiteY0"/>
                </a:cxn>
                <a:cxn ang="0">
                  <a:pos x="connsiteX1" y="connsiteY1"/>
                </a:cxn>
              </a:cxnLst>
              <a:rect l="l" t="t" r="r" b="b"/>
              <a:pathLst>
                <a:path w="1337492" h="1068207">
                  <a:moveTo>
                    <a:pt x="0" y="1068207"/>
                  </a:moveTo>
                  <a:cubicBezTo>
                    <a:pt x="1383458" y="1013129"/>
                    <a:pt x="536971" y="1961"/>
                    <a:pt x="1337492" y="0"/>
                  </a:cubicBezTo>
                </a:path>
              </a:pathLst>
            </a:custGeom>
            <a:noFill/>
            <a:ln w="38100" cap="rnd" cmpd="sng" algn="ctr">
              <a:solidFill>
                <a:srgbClr val="004B7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algn="ctr" defTabSz="914400" fontAlgn="base">
                <a:spcBef>
                  <a:spcPct val="0"/>
                </a:spcBef>
                <a:spcAft>
                  <a:spcPct val="0"/>
                </a:spcAft>
              </a:pPr>
              <a:endParaRPr lang="de-DE" sz="1100">
                <a:solidFill>
                  <a:srgbClr val="000000"/>
                </a:solidFill>
                <a:latin typeface="Arial" panose="020B0604020202020204" pitchFamily="34" charset="0"/>
                <a:cs typeface="Arial" panose="020B0604020202020204" pitchFamily="34" charset="0"/>
              </a:endParaRPr>
            </a:p>
          </p:txBody>
        </p:sp>
        <p:grpSp>
          <p:nvGrpSpPr>
            <p:cNvPr id="122" name="Gruppieren 121"/>
            <p:cNvGrpSpPr/>
            <p:nvPr/>
          </p:nvGrpSpPr>
          <p:grpSpPr>
            <a:xfrm>
              <a:off x="4674515" y="5733211"/>
              <a:ext cx="3462648" cy="251795"/>
              <a:chOff x="3064988" y="5466006"/>
              <a:chExt cx="3673515" cy="251795"/>
            </a:xfrm>
          </p:grpSpPr>
          <p:sp>
            <p:nvSpPr>
              <p:cNvPr id="144" name="Textfeld 143"/>
              <p:cNvSpPr txBox="1"/>
              <p:nvPr/>
            </p:nvSpPr>
            <p:spPr>
              <a:xfrm>
                <a:off x="3615715" y="5466006"/>
                <a:ext cx="3122788" cy="251795"/>
              </a:xfrm>
              <a:prstGeom prst="rect">
                <a:avLst/>
              </a:prstGeom>
              <a:solidFill>
                <a:srgbClr val="FFFFFF"/>
              </a:solidFill>
            </p:spPr>
            <p:txBody>
              <a:bodyPr wrap="square" lIns="18000" tIns="18000" rIns="18000" bIns="18000" rtlCol="0">
                <a:spAutoFit/>
              </a:bodyPr>
              <a:lstStyle>
                <a:defPPr>
                  <a:defRPr lang="de-DE"/>
                </a:defPPr>
                <a:lvl1pPr>
                  <a:defRPr sz="1200">
                    <a:solidFill>
                      <a:schemeClr val="tx2">
                        <a:lumMod val="75000"/>
                      </a:schemeClr>
                    </a:solidFill>
                    <a:latin typeface="BundesSerif Office" panose="02050002050300000203" pitchFamily="18" charset="0"/>
                  </a:defRPr>
                </a:lvl1pPr>
              </a:lstStyle>
              <a:p>
                <a:pPr marL="0" marR="0" lvl="0" indent="0" defTabSz="914400" eaLnBrk="1" fontAlgn="base" latinLnBrk="0" hangingPunct="1">
                  <a:lnSpc>
                    <a:spcPct val="100000"/>
                  </a:lnSpc>
                  <a:spcBef>
                    <a:spcPct val="0"/>
                  </a:spcBef>
                  <a:spcAft>
                    <a:spcPct val="0"/>
                  </a:spcAft>
                  <a:buClrTx/>
                  <a:buSzTx/>
                  <a:buFontTx/>
                  <a:buNone/>
                  <a:tabLst/>
                  <a:defRPr/>
                </a:pPr>
                <a:r>
                  <a:rPr kumimoji="0" lang="de-DE" sz="1400" b="0" i="0" u="none" strike="noStrike" kern="0" cap="none" spc="0" normalizeH="0" baseline="0" noProof="0" dirty="0">
                    <a:ln>
                      <a:noFill/>
                    </a:ln>
                    <a:solidFill>
                      <a:srgbClr val="333333">
                        <a:lumMod val="75000"/>
                      </a:srgbClr>
                    </a:solidFill>
                    <a:effectLst/>
                    <a:uLnTx/>
                    <a:uFillTx/>
                    <a:latin typeface="Arial" panose="020B0604020202020204" pitchFamily="34" charset="0"/>
                    <a:cs typeface="Arial" panose="020B0604020202020204" pitchFamily="34" charset="0"/>
                  </a:rPr>
                  <a:t>Schadensbewältigung mit BCM</a:t>
                </a:r>
              </a:p>
            </p:txBody>
          </p:sp>
          <p:grpSp>
            <p:nvGrpSpPr>
              <p:cNvPr id="145" name="Gruppieren 144"/>
              <p:cNvGrpSpPr/>
              <p:nvPr/>
            </p:nvGrpSpPr>
            <p:grpSpPr>
              <a:xfrm>
                <a:off x="3064988" y="5544344"/>
                <a:ext cx="342249" cy="156675"/>
                <a:chOff x="3064988" y="5466006"/>
                <a:chExt cx="342249" cy="156675"/>
              </a:xfrm>
            </p:grpSpPr>
            <p:cxnSp>
              <p:nvCxnSpPr>
                <p:cNvPr id="146" name="Gerade Verbindung 10"/>
                <p:cNvCxnSpPr/>
                <p:nvPr/>
              </p:nvCxnSpPr>
              <p:spPr bwMode="auto">
                <a:xfrm>
                  <a:off x="3064988" y="5622681"/>
                  <a:ext cx="342249" cy="0"/>
                </a:xfrm>
                <a:prstGeom prst="line">
                  <a:avLst/>
                </a:prstGeom>
                <a:noFill/>
                <a:ln w="38100">
                  <a:solidFill>
                    <a:srgbClr val="004B76"/>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47" name="Gerade Verbindung 10"/>
                <p:cNvCxnSpPr/>
                <p:nvPr/>
              </p:nvCxnSpPr>
              <p:spPr bwMode="auto">
                <a:xfrm>
                  <a:off x="3064988" y="5466006"/>
                  <a:ext cx="342249" cy="0"/>
                </a:xfrm>
                <a:prstGeom prst="line">
                  <a:avLst/>
                </a:prstGeom>
                <a:noFill/>
                <a:ln w="38100" cap="rnd" cmpd="sng" algn="ctr">
                  <a:solidFill>
                    <a:srgbClr val="004B76"/>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123" name="Textfeld 122"/>
            <p:cNvSpPr txBox="1"/>
            <p:nvPr/>
          </p:nvSpPr>
          <p:spPr>
            <a:xfrm>
              <a:off x="2764886" y="2713309"/>
              <a:ext cx="1879516" cy="467239"/>
            </a:xfrm>
            <a:prstGeom prst="rect">
              <a:avLst/>
            </a:prstGeom>
            <a:solidFill>
              <a:schemeClr val="accent1"/>
            </a:solidFill>
          </p:spPr>
          <p:txBody>
            <a:bodyPr wrap="square" lIns="18000" tIns="18000" rIns="18000" bIns="18000" rtlCol="0">
              <a:spAutoFit/>
            </a:bodyPr>
            <a:lstStyle>
              <a:defPPr>
                <a:defRPr lang="de-DE"/>
              </a:defPPr>
              <a:lvl1pPr>
                <a:defRPr sz="1200">
                  <a:solidFill>
                    <a:schemeClr val="tx2">
                      <a:lumMod val="75000"/>
                    </a:schemeClr>
                  </a:solidFill>
                  <a:latin typeface="BundesSerif Office" panose="02050002050300000203" pitchFamily="18" charset="0"/>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de-DE" sz="14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Wiederanlauf in einen Notbetrieb</a:t>
              </a:r>
            </a:p>
          </p:txBody>
        </p:sp>
        <p:sp>
          <p:nvSpPr>
            <p:cNvPr id="124" name="Textfeld 123" descr="Schematische Darstellung einer Schadensbewältigung mithilfe eines Kurvendiagramms. Der Geschäftsbetrieb wird prozentual dargestellt (Y-Achse) und in Abhängigkeit zur Zeit gesetzt (X-Achse). Es werden zwei Kurven verglichen: Die Schadensbewältigung mit BCM und ohne BCM. Detailerklärung im darauffolgenden Fließtext." title="Bewältigung eines schwerwiegenden Schadensereignisses mit und ohne BCM"/>
            <p:cNvSpPr txBox="1"/>
            <p:nvPr/>
          </p:nvSpPr>
          <p:spPr>
            <a:xfrm>
              <a:off x="4700583" y="2713309"/>
              <a:ext cx="2311252" cy="467239"/>
            </a:xfrm>
            <a:prstGeom prst="rect">
              <a:avLst/>
            </a:prstGeom>
            <a:solidFill>
              <a:schemeClr val="accent1"/>
            </a:solidFill>
          </p:spPr>
          <p:txBody>
            <a:bodyPr wrap="square" lIns="18000" tIns="18000" rIns="18000" bIns="18000" rtlCol="0">
              <a:spAutoFit/>
            </a:bodyPr>
            <a:lstStyle>
              <a:defPPr>
                <a:defRPr lang="de-DE"/>
              </a:defPPr>
              <a:lvl1pPr>
                <a:defRPr sz="1200">
                  <a:solidFill>
                    <a:schemeClr val="tx2">
                      <a:lumMod val="75000"/>
                    </a:schemeClr>
                  </a:solidFill>
                  <a:latin typeface="BundesSerif Office" panose="02050002050300000203" pitchFamily="18" charset="0"/>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de-DE" sz="14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Geschäftsfortführung in einem Notbetrieb</a:t>
              </a:r>
            </a:p>
          </p:txBody>
        </p:sp>
        <p:sp>
          <p:nvSpPr>
            <p:cNvPr id="125" name="Textfeld 124"/>
            <p:cNvSpPr txBox="1"/>
            <p:nvPr/>
          </p:nvSpPr>
          <p:spPr>
            <a:xfrm>
              <a:off x="6757379" y="1964667"/>
              <a:ext cx="1773537" cy="467239"/>
            </a:xfrm>
            <a:prstGeom prst="rect">
              <a:avLst/>
            </a:prstGeom>
            <a:solidFill>
              <a:srgbClr val="FFFFFF"/>
            </a:solidFill>
          </p:spPr>
          <p:txBody>
            <a:bodyPr wrap="square" lIns="18000" tIns="18000" rIns="18000" bIns="18000" rtlCol="0">
              <a:spAutoFit/>
            </a:bodyPr>
            <a:lstStyle>
              <a:defPPr>
                <a:defRPr lang="de-DE"/>
              </a:defPPr>
              <a:lvl1pPr>
                <a:defRPr sz="1200">
                  <a:solidFill>
                    <a:schemeClr val="tx2">
                      <a:lumMod val="75000"/>
                    </a:schemeClr>
                  </a:solidFill>
                  <a:latin typeface="BundesSerif Office" panose="02050002050300000203" pitchFamily="18" charset="0"/>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de-DE" sz="1400" b="0" i="0" u="none" strike="noStrike" kern="0" cap="none" spc="0" normalizeH="0" baseline="0" noProof="0" dirty="0">
                  <a:ln>
                    <a:noFill/>
                  </a:ln>
                  <a:solidFill>
                    <a:srgbClr val="333333">
                      <a:lumMod val="75000"/>
                    </a:srgbClr>
                  </a:solidFill>
                  <a:effectLst/>
                  <a:uLnTx/>
                  <a:uFillTx/>
                  <a:latin typeface="Arial" panose="020B0604020202020204" pitchFamily="34" charset="0"/>
                  <a:cs typeface="Arial" panose="020B0604020202020204" pitchFamily="34" charset="0"/>
                </a:rPr>
                <a:t>Störbetrieb inkl. Nacharbeiten</a:t>
              </a:r>
            </a:p>
          </p:txBody>
        </p:sp>
        <p:cxnSp>
          <p:nvCxnSpPr>
            <p:cNvPr id="126" name="Gerade Verbindung 2"/>
            <p:cNvCxnSpPr/>
            <p:nvPr/>
          </p:nvCxnSpPr>
          <p:spPr bwMode="auto">
            <a:xfrm>
              <a:off x="5856209" y="3333629"/>
              <a:ext cx="0" cy="195261"/>
            </a:xfrm>
            <a:prstGeom prst="line">
              <a:avLst/>
            </a:prstGeom>
            <a:solidFill>
              <a:srgbClr val="FFFFFF"/>
            </a:solidFill>
            <a:ln w="12700" cap="flat" cmpd="sng" algn="ctr">
              <a:solidFill>
                <a:srgbClr val="33333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Gerade Verbindung 2"/>
            <p:cNvCxnSpPr/>
            <p:nvPr/>
          </p:nvCxnSpPr>
          <p:spPr bwMode="auto">
            <a:xfrm>
              <a:off x="3704644" y="3372427"/>
              <a:ext cx="0" cy="662936"/>
            </a:xfrm>
            <a:prstGeom prst="line">
              <a:avLst/>
            </a:prstGeom>
            <a:solidFill>
              <a:srgbClr val="FFFFFF"/>
            </a:solidFill>
            <a:ln w="12700" cap="flat" cmpd="sng" algn="ctr">
              <a:solidFill>
                <a:srgbClr val="33333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Gerade Verbindung 2"/>
            <p:cNvCxnSpPr/>
            <p:nvPr/>
          </p:nvCxnSpPr>
          <p:spPr bwMode="auto">
            <a:xfrm>
              <a:off x="7644147" y="2580763"/>
              <a:ext cx="0" cy="195261"/>
            </a:xfrm>
            <a:prstGeom prst="line">
              <a:avLst/>
            </a:prstGeom>
            <a:solidFill>
              <a:srgbClr val="FFFFFF"/>
            </a:solidFill>
            <a:ln w="12700" cap="flat" cmpd="sng" algn="ctr">
              <a:solidFill>
                <a:srgbClr val="33333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9" name="Textfeld 128"/>
            <p:cNvSpPr txBox="1"/>
            <p:nvPr/>
          </p:nvSpPr>
          <p:spPr>
            <a:xfrm>
              <a:off x="3777485" y="3806572"/>
              <a:ext cx="2701987" cy="467239"/>
            </a:xfrm>
            <a:prstGeom prst="rect">
              <a:avLst/>
            </a:prstGeom>
            <a:noFill/>
          </p:spPr>
          <p:txBody>
            <a:bodyPr wrap="square" lIns="18000" tIns="18000" rIns="18000" bIns="18000" rtlCol="0">
              <a:spAutoFit/>
            </a:bodyPr>
            <a:lstStyle>
              <a:defPPr>
                <a:defRPr lang="de-DE"/>
              </a:defPPr>
              <a:lvl1pPr>
                <a:defRPr sz="1200">
                  <a:solidFill>
                    <a:schemeClr val="tx2">
                      <a:lumMod val="75000"/>
                    </a:schemeClr>
                  </a:solidFill>
                  <a:latin typeface="BundesSerif Office" panose="02050002050300000203" pitchFamily="18" charset="0"/>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de-DE" sz="1400" b="0" i="0" u="none" strike="noStrike" kern="0" cap="none" spc="0" normalizeH="0" baseline="0" noProof="0" dirty="0">
                  <a:ln>
                    <a:noFill/>
                  </a:ln>
                  <a:solidFill>
                    <a:srgbClr val="333333">
                      <a:lumMod val="75000"/>
                    </a:srgbClr>
                  </a:solidFill>
                  <a:effectLst/>
                  <a:uLnTx/>
                  <a:uFillTx/>
                  <a:latin typeface="Arial" panose="020B0604020202020204" pitchFamily="34" charset="0"/>
                  <a:cs typeface="Arial" panose="020B0604020202020204" pitchFamily="34" charset="0"/>
                </a:rPr>
                <a:t>Wiederherstellung parallel zum Notbetrieb</a:t>
              </a:r>
            </a:p>
          </p:txBody>
        </p:sp>
        <p:cxnSp>
          <p:nvCxnSpPr>
            <p:cNvPr id="130" name="Gerade Verbindung 2"/>
            <p:cNvCxnSpPr/>
            <p:nvPr/>
          </p:nvCxnSpPr>
          <p:spPr bwMode="auto">
            <a:xfrm>
              <a:off x="5128478" y="4399861"/>
              <a:ext cx="0" cy="195261"/>
            </a:xfrm>
            <a:prstGeom prst="line">
              <a:avLst/>
            </a:prstGeom>
            <a:solidFill>
              <a:srgbClr val="FFFFFF"/>
            </a:solidFill>
            <a:ln w="12700" cap="flat" cmpd="sng" algn="ctr">
              <a:solidFill>
                <a:srgbClr val="33333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1" name="Ellipse 130"/>
            <p:cNvSpPr/>
            <p:nvPr/>
          </p:nvSpPr>
          <p:spPr>
            <a:xfrm>
              <a:off x="4178634" y="5047012"/>
              <a:ext cx="147262" cy="156230"/>
            </a:xfrm>
            <a:prstGeom prst="ellipse">
              <a:avLst/>
            </a:prstGeom>
            <a:solidFill>
              <a:srgbClr val="CD5038"/>
            </a:solidFill>
            <a:ln w="127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6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32" name="Ellipse 131"/>
            <p:cNvSpPr/>
            <p:nvPr/>
          </p:nvSpPr>
          <p:spPr>
            <a:xfrm>
              <a:off x="5059441" y="5047213"/>
              <a:ext cx="147262" cy="156230"/>
            </a:xfrm>
            <a:prstGeom prst="ellipse">
              <a:avLst/>
            </a:prstGeom>
            <a:solidFill>
              <a:srgbClr val="CD5038"/>
            </a:solidFill>
            <a:ln w="127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6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33" name="Textfeld 132"/>
            <p:cNvSpPr txBox="1"/>
            <p:nvPr/>
          </p:nvSpPr>
          <p:spPr>
            <a:xfrm>
              <a:off x="1689254" y="3649164"/>
              <a:ext cx="1861398" cy="682682"/>
            </a:xfrm>
            <a:prstGeom prst="rect">
              <a:avLst/>
            </a:prstGeom>
            <a:noFill/>
          </p:spPr>
          <p:txBody>
            <a:bodyPr wrap="square" lIns="18000" tIns="18000" rIns="18000" bIns="18000"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de-DE" sz="1400" b="0" i="0" u="none" strike="noStrike" kern="0" cap="none" spc="0" normalizeH="0" baseline="0" noProof="0" dirty="0">
                  <a:ln>
                    <a:noFill/>
                  </a:ln>
                  <a:solidFill>
                    <a:srgbClr val="333333">
                      <a:lumMod val="75000"/>
                    </a:srgbClr>
                  </a:solidFill>
                  <a:effectLst/>
                  <a:uLnTx/>
                  <a:uFillTx/>
                  <a:latin typeface="Arial" panose="020B0604020202020204" pitchFamily="34" charset="0"/>
                  <a:cs typeface="Arial" panose="020B0604020202020204" pitchFamily="34" charset="0"/>
                </a:rPr>
                <a:t>Alarmierung und </a:t>
              </a:r>
              <a:br>
                <a:rPr kumimoji="0" lang="de-DE" sz="1400" b="0" i="0" u="none" strike="noStrike" kern="0" cap="none" spc="0" normalizeH="0" baseline="0" noProof="0" dirty="0">
                  <a:ln>
                    <a:noFill/>
                  </a:ln>
                  <a:solidFill>
                    <a:srgbClr val="333333">
                      <a:lumMod val="75000"/>
                    </a:srgbClr>
                  </a:solidFill>
                  <a:effectLst/>
                  <a:uLnTx/>
                  <a:uFillTx/>
                  <a:latin typeface="Arial" panose="020B0604020202020204" pitchFamily="34" charset="0"/>
                  <a:cs typeface="Arial" panose="020B0604020202020204" pitchFamily="34" charset="0"/>
                </a:rPr>
              </a:br>
              <a:r>
                <a:rPr kumimoji="0" lang="de-DE" sz="1400" b="0" i="0" u="none" strike="noStrike" kern="0" cap="none" spc="0" normalizeH="0" baseline="0" noProof="0" dirty="0">
                  <a:ln>
                    <a:noFill/>
                  </a:ln>
                  <a:solidFill>
                    <a:srgbClr val="333333">
                      <a:lumMod val="75000"/>
                    </a:srgbClr>
                  </a:solidFill>
                  <a:effectLst/>
                  <a:uLnTx/>
                  <a:uFillTx/>
                  <a:latin typeface="Arial" panose="020B0604020202020204" pitchFamily="34" charset="0"/>
                  <a:cs typeface="Arial" panose="020B0604020202020204" pitchFamily="34" charset="0"/>
                </a:rPr>
                <a:t>Eskalation zu </a:t>
              </a:r>
              <a:br>
                <a:rPr kumimoji="0" lang="de-DE" sz="1400" b="0" i="0" u="none" strike="noStrike" kern="0" cap="none" spc="0" normalizeH="0" baseline="0" noProof="0" dirty="0">
                  <a:ln>
                    <a:noFill/>
                  </a:ln>
                  <a:solidFill>
                    <a:srgbClr val="333333">
                      <a:lumMod val="75000"/>
                    </a:srgbClr>
                  </a:solidFill>
                  <a:effectLst/>
                  <a:uLnTx/>
                  <a:uFillTx/>
                  <a:latin typeface="Arial" panose="020B0604020202020204" pitchFamily="34" charset="0"/>
                  <a:cs typeface="Arial" panose="020B0604020202020204" pitchFamily="34" charset="0"/>
                </a:rPr>
              </a:br>
              <a:r>
                <a:rPr kumimoji="0" lang="de-DE" sz="1400" b="0" i="0" u="none" strike="noStrike" kern="0" cap="none" spc="0" normalizeH="0" baseline="0" noProof="0" dirty="0">
                  <a:ln>
                    <a:noFill/>
                  </a:ln>
                  <a:solidFill>
                    <a:srgbClr val="333333">
                      <a:lumMod val="75000"/>
                    </a:srgbClr>
                  </a:solidFill>
                  <a:effectLst/>
                  <a:uLnTx/>
                  <a:uFillTx/>
                  <a:latin typeface="Arial" panose="020B0604020202020204" pitchFamily="34" charset="0"/>
                  <a:cs typeface="Arial" panose="020B0604020202020204" pitchFamily="34" charset="0"/>
                </a:rPr>
                <a:t>einem Notfall</a:t>
              </a:r>
            </a:p>
          </p:txBody>
        </p:sp>
        <p:cxnSp>
          <p:nvCxnSpPr>
            <p:cNvPr id="134" name="Gerade Verbindung 7"/>
            <p:cNvCxnSpPr/>
            <p:nvPr/>
          </p:nvCxnSpPr>
          <p:spPr bwMode="auto">
            <a:xfrm>
              <a:off x="8313880" y="3131869"/>
              <a:ext cx="207461" cy="0"/>
            </a:xfrm>
            <a:prstGeom prst="line">
              <a:avLst/>
            </a:prstGeom>
            <a:solidFill>
              <a:srgbClr val="FFFFFF"/>
            </a:solidFill>
            <a:ln w="38100" cap="rnd" cmpd="sng" algn="ctr">
              <a:solidFill>
                <a:srgbClr val="333333"/>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5" name="Gerade Verbindung 7"/>
            <p:cNvCxnSpPr/>
            <p:nvPr/>
          </p:nvCxnSpPr>
          <p:spPr bwMode="auto">
            <a:xfrm>
              <a:off x="11224923" y="3140953"/>
              <a:ext cx="207461" cy="0"/>
            </a:xfrm>
            <a:prstGeom prst="line">
              <a:avLst/>
            </a:prstGeom>
            <a:solidFill>
              <a:srgbClr val="FFFFFF"/>
            </a:solidFill>
            <a:ln w="38100" cap="rnd" cmpd="sng" algn="ctr">
              <a:solidFill>
                <a:srgbClr val="333333"/>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36" name="Gruppieren 135"/>
            <p:cNvGrpSpPr/>
            <p:nvPr/>
          </p:nvGrpSpPr>
          <p:grpSpPr>
            <a:xfrm>
              <a:off x="8231790" y="5733211"/>
              <a:ext cx="3793805" cy="251795"/>
              <a:chOff x="6838890" y="5466006"/>
              <a:chExt cx="4024837" cy="251795"/>
            </a:xfrm>
          </p:grpSpPr>
          <p:sp>
            <p:nvSpPr>
              <p:cNvPr id="140" name="Textfeld 139"/>
              <p:cNvSpPr txBox="1"/>
              <p:nvPr/>
            </p:nvSpPr>
            <p:spPr>
              <a:xfrm>
                <a:off x="7329155" y="5466006"/>
                <a:ext cx="3534572" cy="251795"/>
              </a:xfrm>
              <a:prstGeom prst="rect">
                <a:avLst/>
              </a:prstGeom>
              <a:solidFill>
                <a:srgbClr val="FFFFFF"/>
              </a:solidFill>
            </p:spPr>
            <p:txBody>
              <a:bodyPr wrap="square" lIns="18000" tIns="18000" rIns="18000" bIns="18000" rtlCol="0">
                <a:spAutoFit/>
              </a:bodyPr>
              <a:lstStyle>
                <a:defPPr>
                  <a:defRPr lang="de-DE"/>
                </a:defPPr>
                <a:lvl1pPr>
                  <a:defRPr sz="1200">
                    <a:solidFill>
                      <a:schemeClr val="tx2">
                        <a:lumMod val="75000"/>
                      </a:schemeClr>
                    </a:solidFill>
                    <a:latin typeface="BundesSerif Office" panose="02050002050300000203" pitchFamily="18" charset="0"/>
                  </a:defRPr>
                </a:lvl1pPr>
              </a:lstStyle>
              <a:p>
                <a:pPr marL="0" marR="0" lvl="0" indent="0" defTabSz="914400" eaLnBrk="1" fontAlgn="base" latinLnBrk="0" hangingPunct="1">
                  <a:lnSpc>
                    <a:spcPct val="100000"/>
                  </a:lnSpc>
                  <a:spcBef>
                    <a:spcPct val="0"/>
                  </a:spcBef>
                  <a:spcAft>
                    <a:spcPct val="0"/>
                  </a:spcAft>
                  <a:buClrTx/>
                  <a:buSzTx/>
                  <a:buFontTx/>
                  <a:buNone/>
                  <a:tabLst/>
                  <a:defRPr/>
                </a:pPr>
                <a:r>
                  <a:rPr kumimoji="0" lang="de-DE" sz="1400" b="0" i="0" u="none" strike="noStrike" kern="0" cap="none" spc="0" normalizeH="0" baseline="0" noProof="0" dirty="0">
                    <a:ln>
                      <a:noFill/>
                    </a:ln>
                    <a:solidFill>
                      <a:srgbClr val="333333">
                        <a:lumMod val="75000"/>
                      </a:srgbClr>
                    </a:solidFill>
                    <a:effectLst/>
                    <a:uLnTx/>
                    <a:uFillTx/>
                    <a:latin typeface="Arial" panose="020B0604020202020204" pitchFamily="34" charset="0"/>
                    <a:cs typeface="Arial" panose="020B0604020202020204" pitchFamily="34" charset="0"/>
                  </a:rPr>
                  <a:t>Schadensbewältigung ohne BCM</a:t>
                </a:r>
              </a:p>
            </p:txBody>
          </p:sp>
          <p:grpSp>
            <p:nvGrpSpPr>
              <p:cNvPr id="141" name="Gruppieren 140"/>
              <p:cNvGrpSpPr/>
              <p:nvPr/>
            </p:nvGrpSpPr>
            <p:grpSpPr>
              <a:xfrm>
                <a:off x="6838890" y="5544344"/>
                <a:ext cx="342249" cy="156675"/>
                <a:chOff x="6838890" y="5466006"/>
                <a:chExt cx="342249" cy="156675"/>
              </a:xfrm>
            </p:grpSpPr>
            <p:cxnSp>
              <p:nvCxnSpPr>
                <p:cNvPr id="142" name="Gerade Verbindung 10"/>
                <p:cNvCxnSpPr/>
                <p:nvPr/>
              </p:nvCxnSpPr>
              <p:spPr bwMode="auto">
                <a:xfrm>
                  <a:off x="6838890" y="5622681"/>
                  <a:ext cx="342249" cy="0"/>
                </a:xfrm>
                <a:prstGeom prst="line">
                  <a:avLst/>
                </a:prstGeom>
                <a:noFill/>
                <a:ln w="38100">
                  <a:solidFill>
                    <a:srgbClr val="CD5038"/>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43" name="Gerade Verbindung 10"/>
                <p:cNvCxnSpPr/>
                <p:nvPr/>
              </p:nvCxnSpPr>
              <p:spPr bwMode="auto">
                <a:xfrm>
                  <a:off x="6838890" y="5466006"/>
                  <a:ext cx="342249" cy="0"/>
                </a:xfrm>
                <a:prstGeom prst="line">
                  <a:avLst/>
                </a:prstGeom>
                <a:noFill/>
                <a:ln w="38100">
                  <a:solidFill>
                    <a:srgbClr val="CD5038"/>
                  </a:solidFill>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grpSp>
        <p:sp>
          <p:nvSpPr>
            <p:cNvPr id="137" name="Ellipse 136"/>
            <p:cNvSpPr/>
            <p:nvPr/>
          </p:nvSpPr>
          <p:spPr>
            <a:xfrm>
              <a:off x="2546322" y="5041822"/>
              <a:ext cx="147262" cy="156230"/>
            </a:xfrm>
            <a:prstGeom prst="ellipse">
              <a:avLst/>
            </a:prstGeom>
            <a:solidFill>
              <a:srgbClr val="004B76"/>
            </a:solidFill>
            <a:ln w="127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6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cxnSp>
          <p:nvCxnSpPr>
            <p:cNvPr id="138" name="Gerade Verbindung 2"/>
            <p:cNvCxnSpPr/>
            <p:nvPr/>
          </p:nvCxnSpPr>
          <p:spPr bwMode="auto">
            <a:xfrm>
              <a:off x="2619953" y="4605302"/>
              <a:ext cx="0" cy="341380"/>
            </a:xfrm>
            <a:prstGeom prst="line">
              <a:avLst/>
            </a:prstGeom>
            <a:solidFill>
              <a:srgbClr val="FFFFFF"/>
            </a:solidFill>
            <a:ln w="12700" cap="flat" cmpd="sng" algn="ctr">
              <a:solidFill>
                <a:srgbClr val="33333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9" name="Freihandform 138"/>
            <p:cNvSpPr/>
            <p:nvPr/>
          </p:nvSpPr>
          <p:spPr>
            <a:xfrm>
              <a:off x="2604930" y="3461266"/>
              <a:ext cx="4379409" cy="1658063"/>
            </a:xfrm>
            <a:custGeom>
              <a:avLst/>
              <a:gdLst>
                <a:gd name="connsiteX0" fmla="*/ 0 w 7231380"/>
                <a:gd name="connsiteY0" fmla="*/ 1760220 h 1760220"/>
                <a:gd name="connsiteX1" fmla="*/ 7231380 w 7231380"/>
                <a:gd name="connsiteY1" fmla="*/ 0 h 1760220"/>
                <a:gd name="connsiteX0" fmla="*/ 0 w 7231380"/>
                <a:gd name="connsiteY0" fmla="*/ 1760220 h 1760220"/>
                <a:gd name="connsiteX1" fmla="*/ 7231380 w 7231380"/>
                <a:gd name="connsiteY1" fmla="*/ 0 h 1760220"/>
                <a:gd name="connsiteX0" fmla="*/ 0 w 7231380"/>
                <a:gd name="connsiteY0" fmla="*/ 1760220 h 1760220"/>
                <a:gd name="connsiteX1" fmla="*/ 7231380 w 7231380"/>
                <a:gd name="connsiteY1" fmla="*/ 0 h 1760220"/>
                <a:gd name="connsiteX0" fmla="*/ 0 w 7231380"/>
                <a:gd name="connsiteY0" fmla="*/ 1760220 h 1760220"/>
                <a:gd name="connsiteX1" fmla="*/ 7231380 w 7231380"/>
                <a:gd name="connsiteY1" fmla="*/ 0 h 1760220"/>
                <a:gd name="connsiteX0" fmla="*/ 0 w 7231380"/>
                <a:gd name="connsiteY0" fmla="*/ 1760220 h 1760220"/>
                <a:gd name="connsiteX1" fmla="*/ 7231380 w 7231380"/>
                <a:gd name="connsiteY1" fmla="*/ 0 h 1760220"/>
                <a:gd name="connsiteX0" fmla="*/ 0 w 7231380"/>
                <a:gd name="connsiteY0" fmla="*/ 1760220 h 1760220"/>
                <a:gd name="connsiteX1" fmla="*/ 7231380 w 7231380"/>
                <a:gd name="connsiteY1" fmla="*/ 0 h 1760220"/>
                <a:gd name="connsiteX0" fmla="*/ 0 w 7231380"/>
                <a:gd name="connsiteY0" fmla="*/ 1760220 h 1760220"/>
                <a:gd name="connsiteX1" fmla="*/ 7231380 w 7231380"/>
                <a:gd name="connsiteY1" fmla="*/ 0 h 1760220"/>
                <a:gd name="connsiteX0" fmla="*/ 0 w 7231380"/>
                <a:gd name="connsiteY0" fmla="*/ 1760220 h 1766472"/>
                <a:gd name="connsiteX1" fmla="*/ 7231380 w 7231380"/>
                <a:gd name="connsiteY1" fmla="*/ 0 h 1766472"/>
                <a:gd name="connsiteX0" fmla="*/ 0 w 7231380"/>
                <a:gd name="connsiteY0" fmla="*/ 1760220 h 1760220"/>
                <a:gd name="connsiteX1" fmla="*/ 7231380 w 7231380"/>
                <a:gd name="connsiteY1" fmla="*/ 0 h 1760220"/>
                <a:gd name="connsiteX0" fmla="*/ 0 w 7231380"/>
                <a:gd name="connsiteY0" fmla="*/ 1760220 h 1760220"/>
                <a:gd name="connsiteX1" fmla="*/ 7231380 w 7231380"/>
                <a:gd name="connsiteY1" fmla="*/ 0 h 1760220"/>
                <a:gd name="connsiteX0" fmla="*/ 0 w 7231380"/>
                <a:gd name="connsiteY0" fmla="*/ 1760220 h 1760220"/>
                <a:gd name="connsiteX1" fmla="*/ 7231380 w 7231380"/>
                <a:gd name="connsiteY1" fmla="*/ 0 h 1760220"/>
              </a:gdLst>
              <a:ahLst/>
              <a:cxnLst>
                <a:cxn ang="0">
                  <a:pos x="connsiteX0" y="connsiteY0"/>
                </a:cxn>
                <a:cxn ang="0">
                  <a:pos x="connsiteX1" y="connsiteY1"/>
                </a:cxn>
              </a:cxnLst>
              <a:rect l="l" t="t" r="r" b="b"/>
              <a:pathLst>
                <a:path w="7231380" h="1760220">
                  <a:moveTo>
                    <a:pt x="0" y="1760220"/>
                  </a:moveTo>
                  <a:cubicBezTo>
                    <a:pt x="2946985" y="1580778"/>
                    <a:pt x="5470053" y="1367322"/>
                    <a:pt x="7231380" y="0"/>
                  </a:cubicBezTo>
                </a:path>
              </a:pathLst>
            </a:custGeom>
            <a:noFill/>
            <a:ln w="38100">
              <a:solidFill>
                <a:srgbClr val="004B76"/>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a:solidFill>
                  <a:schemeClr val="lt1"/>
                </a:solidFill>
                <a:latin typeface="Arial" panose="020B0604020202020204" pitchFamily="34" charset="0"/>
                <a:cs typeface="Arial" panose="020B0604020202020204" pitchFamily="34" charset="0"/>
              </a:endParaRPr>
            </a:p>
          </p:txBody>
        </p:sp>
      </p:grpSp>
      <p:sp>
        <p:nvSpPr>
          <p:cNvPr id="148" name="Rechteck 147" descr="Diese Folie ist für die Institutionsleitung konzipiert" title="Zielgruppe: Institutionsleitung"/>
          <p:cNvSpPr/>
          <p:nvPr/>
        </p:nvSpPr>
        <p:spPr bwMode="gray">
          <a:xfrm rot="2700000">
            <a:off x="9604715" y="595186"/>
            <a:ext cx="3258710" cy="5760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Institutionsleitung</a:t>
            </a:r>
          </a:p>
        </p:txBody>
      </p:sp>
    </p:spTree>
    <p:extLst>
      <p:ext uri="{BB962C8B-B14F-4D97-AF65-F5344CB8AC3E}">
        <p14:creationId xmlns:p14="http://schemas.microsoft.com/office/powerpoint/2010/main" val="3645147049"/>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Vorgehen, Ziel und Ergebnis der Business Impact Analyse</a:t>
            </a:r>
          </a:p>
        </p:txBody>
      </p:sp>
      <p:sp>
        <p:nvSpPr>
          <p:cNvPr id="5" name="Inhaltsplatzhalter 4"/>
          <p:cNvSpPr>
            <a:spLocks noGrp="1"/>
          </p:cNvSpPr>
          <p:nvPr>
            <p:ph idx="1"/>
          </p:nvPr>
        </p:nvSpPr>
        <p:spPr/>
        <p:txBody>
          <a:bodyPr/>
          <a:lstStyle/>
          <a:p>
            <a:pPr>
              <a:spcAft>
                <a:spcPts val="1800"/>
              </a:spcAft>
            </a:pPr>
            <a:r>
              <a:rPr lang="de-DE" sz="1800" b="1" dirty="0"/>
              <a:t>Vorgehen</a:t>
            </a:r>
            <a:r>
              <a:rPr lang="de-DE" sz="1800" b="1" i="1" dirty="0"/>
              <a:t>: </a:t>
            </a:r>
            <a:r>
              <a:rPr lang="de-DE" sz="1800" dirty="0"/>
              <a:t>In der BIA wird analysiert, welche Geschäftsprozesse innerhalb des Untersuchungsbereichs zeitkritisch sind und ab wann deren Ausfälle nicht tolerierbare Auswirkungen haben. Dies bestimmt, ob und ab wann für diese Geschäftsprozesse ein Notbetrieb zur Verfügung stehen sollte. Zusätzlich werden für zeitkritische Geschäftsprozesse die Prozess- und Ressourcenabhängigkeiten im Notbetrieb sowie deren Wiederanlaufzeiten ermittelt.</a:t>
            </a:r>
          </a:p>
          <a:p>
            <a:pPr>
              <a:spcAft>
                <a:spcPts val="1800"/>
              </a:spcAft>
            </a:pPr>
            <a:r>
              <a:rPr lang="de-DE" sz="1800" b="1" dirty="0"/>
              <a:t>Ziel: </a:t>
            </a:r>
            <a:r>
              <a:rPr lang="de-DE" sz="1800" dirty="0"/>
              <a:t>Ermittlung der möglichen Auswirkungen einer Geschäftsunterbrechung auf die Institution. Die Ergebnisse der BIA sind die essentielle Grundlage für alle weiteren Aktivitäten und Maßnahmen im BCM, da diese zeigen, was besonders schützenswert ist und was gegebenenfalls vernachlässigt werden kann. </a:t>
            </a:r>
          </a:p>
          <a:p>
            <a:pPr>
              <a:spcAft>
                <a:spcPts val="600"/>
              </a:spcAft>
            </a:pPr>
            <a:r>
              <a:rPr lang="de-DE" sz="1800" b="1" dirty="0"/>
              <a:t>Ergebnis:</a:t>
            </a:r>
          </a:p>
          <a:p>
            <a:pPr marL="285750" indent="-285750">
              <a:spcAft>
                <a:spcPts val="600"/>
              </a:spcAft>
              <a:buFont typeface="Arial" panose="020B0604020202020204" pitchFamily="34" charset="0"/>
              <a:buChar char="•"/>
            </a:pPr>
            <a:r>
              <a:rPr lang="de-DE" sz="1800" dirty="0"/>
              <a:t>Übersicht über die zeitkritischen Geschäftsprozesse und deren maximal tolerierbare Ausfallzeit (MTPD)</a:t>
            </a:r>
          </a:p>
          <a:p>
            <a:pPr marL="285750" indent="-285750">
              <a:spcAft>
                <a:spcPts val="600"/>
              </a:spcAft>
              <a:buFont typeface="Arial" panose="020B0604020202020204" pitchFamily="34" charset="0"/>
              <a:buChar char="•"/>
            </a:pPr>
            <a:r>
              <a:rPr lang="de-DE" sz="1800" dirty="0"/>
              <a:t>Übersicht über die zeitkritischen Prozessabhängigkeiten</a:t>
            </a:r>
          </a:p>
          <a:p>
            <a:pPr marL="285750" indent="-285750">
              <a:spcAft>
                <a:spcPts val="600"/>
              </a:spcAft>
              <a:buFont typeface="Arial" panose="020B0604020202020204" pitchFamily="34" charset="0"/>
              <a:buChar char="•"/>
            </a:pPr>
            <a:r>
              <a:rPr lang="de-DE" sz="1800" dirty="0"/>
              <a:t>Übersicht über die zeitkritischen Ressourcen und deren geforderte Wiederanlaufzeit (RTO) sowie </a:t>
            </a:r>
            <a:r>
              <a:rPr lang="de-DE" sz="1800" dirty="0" smtClean="0"/>
              <a:t>die </a:t>
            </a:r>
            <a:r>
              <a:rPr lang="de-DE" sz="1800" dirty="0"/>
              <a:t>Aktualität der Datenwiederherstellung (RPO)</a:t>
            </a:r>
          </a:p>
          <a:p>
            <a:pPr marL="285750" indent="-285750">
              <a:spcAft>
                <a:spcPts val="600"/>
              </a:spcAft>
              <a:buFont typeface="Arial" panose="020B0604020202020204" pitchFamily="34" charset="0"/>
              <a:buChar char="•"/>
            </a:pPr>
            <a:r>
              <a:rPr lang="de-DE" sz="1800" dirty="0"/>
              <a:t>Übersicht über mögliche „Single Points </a:t>
            </a:r>
            <a:r>
              <a:rPr lang="de-DE" sz="1800" dirty="0" err="1"/>
              <a:t>of</a:t>
            </a:r>
            <a:r>
              <a:rPr lang="de-DE" sz="1800" dirty="0"/>
              <a:t> </a:t>
            </a:r>
            <a:r>
              <a:rPr lang="de-DE" sz="1800" dirty="0" err="1"/>
              <a:t>Failure</a:t>
            </a:r>
            <a:r>
              <a:rPr lang="de-DE" sz="1800" dirty="0">
                <a:latin typeface="+mj-lt"/>
              </a:rPr>
              <a:t>“</a:t>
            </a:r>
          </a:p>
        </p:txBody>
      </p:sp>
      <p:sp>
        <p:nvSpPr>
          <p:cNvPr id="9" name="Fußzeilenplatzhalter 4"/>
          <p:cNvSpPr>
            <a:spLocks noGrp="1"/>
          </p:cNvSpPr>
          <p:nvPr>
            <p:ph type="ftr" sz="quarter" idx="11"/>
          </p:nvPr>
        </p:nvSpPr>
        <p:spPr>
          <a:xfrm>
            <a:off x="7041600" y="6451954"/>
            <a:ext cx="4127368" cy="165588"/>
          </a:xfrm>
        </p:spPr>
        <p:txBody>
          <a:bodyPr/>
          <a:lstStyle/>
          <a:p>
            <a:r>
              <a:rPr lang="de-DE">
                <a:latin typeface="+mj-lt"/>
              </a:rPr>
              <a:t>BSI 200-4 Hilfsmittel | Präsentationsvorlage Voranalyse &amp; BIA</a:t>
            </a:r>
            <a:endParaRPr lang="de-DE" dirty="0">
              <a:latin typeface="+mj-lt"/>
            </a:endParaRPr>
          </a:p>
        </p:txBody>
      </p:sp>
      <p:sp>
        <p:nvSpPr>
          <p:cNvPr id="6" name="Rechteck 5" descr="Diese Folie ist für die Institutionsleitung konzipiert" title="Zielgruppe: Institutionsleitung"/>
          <p:cNvSpPr/>
          <p:nvPr/>
        </p:nvSpPr>
        <p:spPr bwMode="gray">
          <a:xfrm rot="2700000">
            <a:off x="9604715" y="595186"/>
            <a:ext cx="3258710" cy="5760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Institutionsleitung</a:t>
            </a:r>
          </a:p>
        </p:txBody>
      </p:sp>
    </p:spTree>
    <p:extLst>
      <p:ext uri="{BB962C8B-B14F-4D97-AF65-F5344CB8AC3E}">
        <p14:creationId xmlns:p14="http://schemas.microsoft.com/office/powerpoint/2010/main" val="3464010608"/>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Was die BIA nicht leisten kann/soll</a:t>
            </a:r>
          </a:p>
        </p:txBody>
      </p:sp>
      <p:sp>
        <p:nvSpPr>
          <p:cNvPr id="3" name="Inhaltsplatzhalter 2"/>
          <p:cNvSpPr>
            <a:spLocks noGrp="1"/>
          </p:cNvSpPr>
          <p:nvPr>
            <p:ph idx="1"/>
          </p:nvPr>
        </p:nvSpPr>
        <p:spPr/>
        <p:txBody>
          <a:bodyPr/>
          <a:lstStyle/>
          <a:p>
            <a:pPr>
              <a:spcAft>
                <a:spcPts val="1200"/>
              </a:spcAft>
            </a:pPr>
            <a:r>
              <a:rPr lang="de-DE" sz="1600" b="1" u="sng" dirty="0"/>
              <a:t>Keine</a:t>
            </a:r>
            <a:r>
              <a:rPr lang="de-DE" sz="1600" b="1" dirty="0"/>
              <a:t> Frage der Effizienz: </a:t>
            </a:r>
            <a:r>
              <a:rPr lang="de-DE" sz="1600" dirty="0"/>
              <a:t>Die BIA kann und soll nicht die Frage beantworten, ob Ressourcen eingespart oder effizienter eingesetzt werden können. So bezieht sich z. B. die Frage nach dem minimalen Ressourcenbedarf immer auf einen temporären, eingeschränkten Notbetrieb.</a:t>
            </a:r>
          </a:p>
          <a:p>
            <a:pPr>
              <a:spcAft>
                <a:spcPts val="1200"/>
              </a:spcAft>
            </a:pPr>
            <a:r>
              <a:rPr lang="de-DE" sz="1600" b="1" u="sng" dirty="0"/>
              <a:t>Keine</a:t>
            </a:r>
            <a:r>
              <a:rPr lang="de-DE" sz="1600" b="1" dirty="0"/>
              <a:t> Frage der Wichtigkeit: </a:t>
            </a:r>
            <a:r>
              <a:rPr lang="de-DE" sz="1600" dirty="0"/>
              <a:t>Die BIA kann und soll nicht die Frage beantworten, ob ein Geschäftsprozess „wichtig“ für die Institution ist. Beispielsweise benötigt die Institution ein </a:t>
            </a:r>
            <a:r>
              <a:rPr lang="de-DE" sz="1600" i="1" dirty="0">
                <a:solidFill>
                  <a:schemeClr val="tx2"/>
                </a:solidFill>
              </a:rPr>
              <a:t>Controlling, um Geschäftsentscheidungen treffen und sich zukunftsfähig strategisch ausrichten zu können</a:t>
            </a:r>
            <a:r>
              <a:rPr lang="de-DE" sz="1600" dirty="0"/>
              <a:t>. Diese Prozesse müssen jedoch nicht zeitkritisch sein, wenn im untersuchten Zeitraum keine hohen Schäden bei einem Prozessausfall zu erwarten sind.</a:t>
            </a:r>
          </a:p>
          <a:p>
            <a:pPr>
              <a:spcAft>
                <a:spcPts val="1200"/>
              </a:spcAft>
            </a:pPr>
            <a:r>
              <a:rPr lang="de-DE" sz="1600" b="1" u="sng" dirty="0"/>
              <a:t>Keine</a:t>
            </a:r>
            <a:r>
              <a:rPr lang="de-DE" sz="1600" b="1" dirty="0"/>
              <a:t> Frage der Vollständigkeit: </a:t>
            </a:r>
            <a:r>
              <a:rPr lang="de-DE" sz="1600" dirty="0"/>
              <a:t>Die BIA kann und soll keinen vollständigen Überblick über alle Prozesse und Ressourcen der Institution geben. Einerseits werden nur Geschäftsprozesse innerhalb </a:t>
            </a:r>
            <a:r>
              <a:rPr lang="de-DE" sz="1600" i="1" dirty="0">
                <a:solidFill>
                  <a:schemeClr val="accent1"/>
                </a:solidFill>
              </a:rPr>
              <a:t>des Geltungsbereichs des BCMS/des in der Voranalyse festgelegten Untersuchungsbereichs</a:t>
            </a:r>
            <a:r>
              <a:rPr lang="de-DE" sz="1600" dirty="0"/>
              <a:t> betrachtet. Zum anderen werden nur die Prozess- und Ressourcenabhängigkeiten der als zeitkritisch bewerteten Geschäftsprozesse näher untersucht. Die BIA ersetzt daher auch kein Prozess- oder Ressourcenmanagement.</a:t>
            </a:r>
          </a:p>
          <a:p>
            <a:pPr marL="342900" indent="-342900">
              <a:buFont typeface="Arial" panose="020B0604020202020204" pitchFamily="34" charset="0"/>
              <a:buChar char="•"/>
            </a:pPr>
            <a:endParaRPr lang="de-DE" sz="1800" dirty="0">
              <a:latin typeface="+mj-lt"/>
            </a:endParaRPr>
          </a:p>
          <a:p>
            <a:endParaRPr lang="de-DE" sz="1800" dirty="0">
              <a:latin typeface="+mj-lt"/>
            </a:endParaRPr>
          </a:p>
        </p:txBody>
      </p:sp>
      <p:sp>
        <p:nvSpPr>
          <p:cNvPr id="6" name="Fußzeilenplatzhalter 5"/>
          <p:cNvSpPr>
            <a:spLocks noGrp="1"/>
          </p:cNvSpPr>
          <p:nvPr>
            <p:ph type="ftr" sz="quarter" idx="11"/>
          </p:nvPr>
        </p:nvSpPr>
        <p:spPr/>
        <p:txBody>
          <a:bodyPr/>
          <a:lstStyle/>
          <a:p>
            <a:r>
              <a:rPr lang="de-DE">
                <a:latin typeface="+mj-lt"/>
              </a:rPr>
              <a:t>BSI 200-4 Hilfsmittel | Präsentationsvorlage Voranalyse &amp; BIA</a:t>
            </a:r>
            <a:endParaRPr lang="de-DE" dirty="0">
              <a:latin typeface="+mj-lt"/>
            </a:endParaRPr>
          </a:p>
        </p:txBody>
      </p:sp>
      <p:sp>
        <p:nvSpPr>
          <p:cNvPr id="8" name="Rechteck 7" descr="Diese Folie ist für die Institutionsleitung konzipiert" title="Zielgruppe: Institutionsleitung"/>
          <p:cNvSpPr/>
          <p:nvPr/>
        </p:nvSpPr>
        <p:spPr bwMode="gray">
          <a:xfrm rot="2700000">
            <a:off x="9604715" y="595186"/>
            <a:ext cx="3258710" cy="5760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Institutionsleitung</a:t>
            </a:r>
          </a:p>
        </p:txBody>
      </p:sp>
    </p:spTree>
    <p:extLst>
      <p:ext uri="{BB962C8B-B14F-4D97-AF65-F5344CB8AC3E}">
        <p14:creationId xmlns:p14="http://schemas.microsoft.com/office/powerpoint/2010/main" val="37090743"/>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Unterschiede BIA und BCM-Risikoanalyse</a:t>
            </a:r>
          </a:p>
        </p:txBody>
      </p:sp>
      <p:sp>
        <p:nvSpPr>
          <p:cNvPr id="5" name="Inhaltsplatzhalter 4"/>
          <p:cNvSpPr>
            <a:spLocks noGrp="1"/>
          </p:cNvSpPr>
          <p:nvPr>
            <p:ph sz="quarter" idx="10"/>
          </p:nvPr>
        </p:nvSpPr>
        <p:spPr/>
        <p:txBody>
          <a:bodyPr/>
          <a:lstStyle/>
          <a:p>
            <a:r>
              <a:rPr lang="de-DE" sz="2800" dirty="0"/>
              <a:t>Warum die BIA noch durch eine Risikoanalyse ergänzt werden muss:</a:t>
            </a:r>
          </a:p>
        </p:txBody>
      </p:sp>
      <p:sp>
        <p:nvSpPr>
          <p:cNvPr id="8" name="Fußzeilenplatzhalter 5"/>
          <p:cNvSpPr>
            <a:spLocks noGrp="1"/>
          </p:cNvSpPr>
          <p:nvPr>
            <p:ph type="ftr" sz="quarter" idx="11"/>
          </p:nvPr>
        </p:nvSpPr>
        <p:spPr/>
        <p:txBody>
          <a:bodyPr/>
          <a:lstStyle/>
          <a:p>
            <a:r>
              <a:rPr lang="de-DE">
                <a:latin typeface="+mj-lt"/>
              </a:rPr>
              <a:t>BSI 200-4 Hilfsmittel | Präsentationsvorlage Voranalyse &amp; BIA</a:t>
            </a:r>
            <a:endParaRPr lang="de-DE" dirty="0">
              <a:latin typeface="+mj-lt"/>
            </a:endParaRPr>
          </a:p>
        </p:txBody>
      </p:sp>
      <p:grpSp>
        <p:nvGrpSpPr>
          <p:cNvPr id="2" name="Gruppieren 1" descr="Die Business Impact Analyse untersucht die Fragestellung, was abgesichert werden muss. &#10;&#10;Die BCM-Risiko-Analyse untersucht die Fragestellung, gegen welchen Risiken die in der BIA identizierten schützenswerten Geschäftsprozese bzw. deren Ressourcen, abgesichert werden müssen. &#10;&#10;Beide Analysen betrachten dabei den &quot;Impact&quot; - den Schaden-" title="Schnittmenge zwischen Business Impact Analyse und BCM-Risiko-Analyse"/>
          <p:cNvGrpSpPr/>
          <p:nvPr/>
        </p:nvGrpSpPr>
        <p:grpSpPr>
          <a:xfrm>
            <a:off x="3491142" y="2694518"/>
            <a:ext cx="4765098" cy="2822714"/>
            <a:chOff x="3604532" y="2227382"/>
            <a:chExt cx="4765098" cy="2822714"/>
          </a:xfrm>
        </p:grpSpPr>
        <p:grpSp>
          <p:nvGrpSpPr>
            <p:cNvPr id="9" name="Gruppieren 8"/>
            <p:cNvGrpSpPr/>
            <p:nvPr/>
          </p:nvGrpSpPr>
          <p:grpSpPr>
            <a:xfrm>
              <a:off x="3604532" y="2227382"/>
              <a:ext cx="4765098" cy="2822714"/>
              <a:chOff x="2969451" y="1435976"/>
              <a:chExt cx="2828377" cy="1675454"/>
            </a:xfrm>
          </p:grpSpPr>
          <p:sp>
            <p:nvSpPr>
              <p:cNvPr id="10" name="Ellipse 9"/>
              <p:cNvSpPr/>
              <p:nvPr/>
            </p:nvSpPr>
            <p:spPr>
              <a:xfrm>
                <a:off x="2969451" y="1435976"/>
                <a:ext cx="1669774" cy="1669774"/>
              </a:xfrm>
              <a:prstGeom prst="ellipse">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11" name="Ellipse 10"/>
              <p:cNvSpPr/>
              <p:nvPr/>
            </p:nvSpPr>
            <p:spPr>
              <a:xfrm>
                <a:off x="4128054" y="1435976"/>
                <a:ext cx="1669774" cy="1669774"/>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12" name="Ellipse 11"/>
              <p:cNvSpPr/>
              <p:nvPr/>
            </p:nvSpPr>
            <p:spPr>
              <a:xfrm>
                <a:off x="2969451" y="1441656"/>
                <a:ext cx="1669774" cy="166977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13" name="Freihandform 12"/>
              <p:cNvSpPr/>
              <p:nvPr/>
            </p:nvSpPr>
            <p:spPr>
              <a:xfrm>
                <a:off x="4128531" y="1671389"/>
                <a:ext cx="511171" cy="1198947"/>
              </a:xfrm>
              <a:custGeom>
                <a:avLst/>
                <a:gdLst>
                  <a:gd name="connsiteX0" fmla="*/ 252143 w 511171"/>
                  <a:gd name="connsiteY0" fmla="*/ 0 h 1198947"/>
                  <a:gd name="connsiteX1" fmla="*/ 266638 w 511171"/>
                  <a:gd name="connsiteY1" fmla="*/ 11959 h 1198947"/>
                  <a:gd name="connsiteX2" fmla="*/ 511171 w 511171"/>
                  <a:gd name="connsiteY2" fmla="*/ 602313 h 1198947"/>
                  <a:gd name="connsiteX3" fmla="*/ 266638 w 511171"/>
                  <a:gd name="connsiteY3" fmla="*/ 1192667 h 1198947"/>
                  <a:gd name="connsiteX4" fmla="*/ 259028 w 511171"/>
                  <a:gd name="connsiteY4" fmla="*/ 1198947 h 1198947"/>
                  <a:gd name="connsiteX5" fmla="*/ 244533 w 511171"/>
                  <a:gd name="connsiteY5" fmla="*/ 1186987 h 1198947"/>
                  <a:gd name="connsiteX6" fmla="*/ 0 w 511171"/>
                  <a:gd name="connsiteY6" fmla="*/ 596633 h 1198947"/>
                  <a:gd name="connsiteX7" fmla="*/ 244533 w 511171"/>
                  <a:gd name="connsiteY7" fmla="*/ 6279 h 1198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171" h="1198947">
                    <a:moveTo>
                      <a:pt x="252143" y="0"/>
                    </a:moveTo>
                    <a:lnTo>
                      <a:pt x="266638" y="11959"/>
                    </a:lnTo>
                    <a:cubicBezTo>
                      <a:pt x="417723" y="163044"/>
                      <a:pt x="511171" y="371766"/>
                      <a:pt x="511171" y="602313"/>
                    </a:cubicBezTo>
                    <a:cubicBezTo>
                      <a:pt x="511171" y="832861"/>
                      <a:pt x="417723" y="1041582"/>
                      <a:pt x="266638" y="1192667"/>
                    </a:cubicBezTo>
                    <a:lnTo>
                      <a:pt x="259028" y="1198947"/>
                    </a:lnTo>
                    <a:lnTo>
                      <a:pt x="244533" y="1186987"/>
                    </a:lnTo>
                    <a:cubicBezTo>
                      <a:pt x="93448" y="1035902"/>
                      <a:pt x="0" y="827181"/>
                      <a:pt x="0" y="596633"/>
                    </a:cubicBezTo>
                    <a:cubicBezTo>
                      <a:pt x="0" y="366086"/>
                      <a:pt x="93448" y="157364"/>
                      <a:pt x="244533" y="6279"/>
                    </a:cubicBezTo>
                    <a:close/>
                  </a:path>
                </a:pathLst>
              </a:custGeom>
              <a:solidFill>
                <a:schemeClr val="accent3"/>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1600" dirty="0">
                  <a:solidFill>
                    <a:schemeClr val="bg1"/>
                  </a:solidFill>
                  <a:latin typeface="Arial" panose="020B0604020202020204" pitchFamily="34" charset="0"/>
                  <a:cs typeface="Arial" panose="020B0604020202020204" pitchFamily="34" charset="0"/>
                </a:endParaRPr>
              </a:p>
            </p:txBody>
          </p:sp>
        </p:grpSp>
        <p:sp>
          <p:nvSpPr>
            <p:cNvPr id="14" name="Textfeld 13"/>
            <p:cNvSpPr txBox="1"/>
            <p:nvPr/>
          </p:nvSpPr>
          <p:spPr>
            <a:xfrm>
              <a:off x="6757498" y="3023186"/>
              <a:ext cx="1098379" cy="1015663"/>
            </a:xfrm>
            <a:prstGeom prst="rect">
              <a:avLst/>
            </a:prstGeom>
            <a:noFill/>
          </p:spPr>
          <p:txBody>
            <a:bodyPr wrap="none" rtlCol="0">
              <a:spAutoFit/>
            </a:bodyPr>
            <a:lstStyle/>
            <a:p>
              <a:pPr algn="ctr"/>
              <a:r>
                <a:rPr lang="de-DE" sz="2000" dirty="0">
                  <a:solidFill>
                    <a:schemeClr val="bg1"/>
                  </a:solidFill>
                  <a:latin typeface="Arial" panose="020B0604020202020204" pitchFamily="34" charset="0"/>
                  <a:cs typeface="Arial" panose="020B0604020202020204" pitchFamily="34" charset="0"/>
                </a:rPr>
                <a:t>BCM-</a:t>
              </a:r>
              <a:br>
                <a:rPr lang="de-DE" sz="2000" dirty="0">
                  <a:solidFill>
                    <a:schemeClr val="bg1"/>
                  </a:solidFill>
                  <a:latin typeface="Arial" panose="020B0604020202020204" pitchFamily="34" charset="0"/>
                  <a:cs typeface="Arial" panose="020B0604020202020204" pitchFamily="34" charset="0"/>
                </a:rPr>
              </a:br>
              <a:r>
                <a:rPr lang="de-DE" sz="2000" dirty="0">
                  <a:solidFill>
                    <a:schemeClr val="bg1"/>
                  </a:solidFill>
                  <a:latin typeface="Arial" panose="020B0604020202020204" pitchFamily="34" charset="0"/>
                  <a:cs typeface="Arial" panose="020B0604020202020204" pitchFamily="34" charset="0"/>
                </a:rPr>
                <a:t>Risiko-</a:t>
              </a:r>
              <a:br>
                <a:rPr lang="de-DE" sz="2000" dirty="0">
                  <a:solidFill>
                    <a:schemeClr val="bg1"/>
                  </a:solidFill>
                  <a:latin typeface="Arial" panose="020B0604020202020204" pitchFamily="34" charset="0"/>
                  <a:cs typeface="Arial" panose="020B0604020202020204" pitchFamily="34" charset="0"/>
                </a:rPr>
              </a:br>
              <a:r>
                <a:rPr lang="de-DE" sz="2000" dirty="0">
                  <a:solidFill>
                    <a:schemeClr val="bg1"/>
                  </a:solidFill>
                  <a:latin typeface="Arial" panose="020B0604020202020204" pitchFamily="34" charset="0"/>
                  <a:cs typeface="Arial" panose="020B0604020202020204" pitchFamily="34" charset="0"/>
                </a:rPr>
                <a:t>Analyse</a:t>
              </a:r>
            </a:p>
          </p:txBody>
        </p:sp>
        <p:sp>
          <p:nvSpPr>
            <p:cNvPr id="15" name="Textfeld 14"/>
            <p:cNvSpPr txBox="1"/>
            <p:nvPr/>
          </p:nvSpPr>
          <p:spPr>
            <a:xfrm>
              <a:off x="4060706" y="3023186"/>
              <a:ext cx="1226619" cy="1015663"/>
            </a:xfrm>
            <a:prstGeom prst="rect">
              <a:avLst/>
            </a:prstGeom>
            <a:noFill/>
          </p:spPr>
          <p:txBody>
            <a:bodyPr wrap="none" rtlCol="0">
              <a:spAutoFit/>
            </a:bodyPr>
            <a:lstStyle/>
            <a:p>
              <a:pPr algn="ctr"/>
              <a:r>
                <a:rPr lang="de-DE" sz="2000" dirty="0">
                  <a:solidFill>
                    <a:schemeClr val="bg1"/>
                  </a:solidFill>
                  <a:latin typeface="Arial" panose="020B0604020202020204" pitchFamily="34" charset="0"/>
                  <a:cs typeface="Arial" panose="020B0604020202020204" pitchFamily="34" charset="0"/>
                </a:rPr>
                <a:t>Business</a:t>
              </a:r>
              <a:br>
                <a:rPr lang="de-DE" sz="2000" dirty="0">
                  <a:solidFill>
                    <a:schemeClr val="bg1"/>
                  </a:solidFill>
                  <a:latin typeface="Arial" panose="020B0604020202020204" pitchFamily="34" charset="0"/>
                  <a:cs typeface="Arial" panose="020B0604020202020204" pitchFamily="34" charset="0"/>
                </a:rPr>
              </a:br>
              <a:r>
                <a:rPr lang="de-DE" sz="2000" dirty="0">
                  <a:solidFill>
                    <a:schemeClr val="bg1"/>
                  </a:solidFill>
                  <a:latin typeface="Arial" panose="020B0604020202020204" pitchFamily="34" charset="0"/>
                  <a:cs typeface="Arial" panose="020B0604020202020204" pitchFamily="34" charset="0"/>
                </a:rPr>
                <a:t>Impact</a:t>
              </a:r>
              <a:br>
                <a:rPr lang="de-DE" sz="2000" dirty="0">
                  <a:solidFill>
                    <a:schemeClr val="bg1"/>
                  </a:solidFill>
                  <a:latin typeface="Arial" panose="020B0604020202020204" pitchFamily="34" charset="0"/>
                  <a:cs typeface="Arial" panose="020B0604020202020204" pitchFamily="34" charset="0"/>
                </a:rPr>
              </a:br>
              <a:r>
                <a:rPr lang="de-DE" sz="2000" dirty="0">
                  <a:solidFill>
                    <a:schemeClr val="bg1"/>
                  </a:solidFill>
                  <a:latin typeface="Arial" panose="020B0604020202020204" pitchFamily="34" charset="0"/>
                  <a:cs typeface="Arial" panose="020B0604020202020204" pitchFamily="34" charset="0"/>
                </a:rPr>
                <a:t>Analyse</a:t>
              </a:r>
            </a:p>
          </p:txBody>
        </p:sp>
        <p:sp>
          <p:nvSpPr>
            <p:cNvPr id="16" name="Rechteck 15"/>
            <p:cNvSpPr/>
            <p:nvPr/>
          </p:nvSpPr>
          <p:spPr>
            <a:xfrm>
              <a:off x="5517242" y="3407907"/>
              <a:ext cx="939681" cy="461665"/>
            </a:xfrm>
            <a:prstGeom prst="rect">
              <a:avLst/>
            </a:prstGeom>
          </p:spPr>
          <p:txBody>
            <a:bodyPr wrap="none">
              <a:spAutoFit/>
            </a:bodyPr>
            <a:lstStyle/>
            <a:p>
              <a:pPr algn="ctr">
                <a:lnSpc>
                  <a:spcPct val="150000"/>
                </a:lnSpc>
                <a:spcAft>
                  <a:spcPts val="600"/>
                </a:spcAft>
              </a:pPr>
              <a:r>
                <a:rPr lang="de-DE" sz="1600" dirty="0">
                  <a:solidFill>
                    <a:schemeClr val="bg1"/>
                  </a:solidFill>
                  <a:latin typeface="Arial" panose="020B0604020202020204" pitchFamily="34" charset="0"/>
                  <a:cs typeface="Arial" panose="020B0604020202020204" pitchFamily="34" charset="0"/>
                </a:rPr>
                <a:t>„Impact“</a:t>
              </a:r>
            </a:p>
          </p:txBody>
        </p:sp>
      </p:grpSp>
      <p:sp>
        <p:nvSpPr>
          <p:cNvPr id="19" name="Textfeld 18"/>
          <p:cNvSpPr txBox="1"/>
          <p:nvPr/>
        </p:nvSpPr>
        <p:spPr>
          <a:xfrm>
            <a:off x="598771" y="3090213"/>
            <a:ext cx="3004957" cy="2031325"/>
          </a:xfrm>
          <a:prstGeom prst="rect">
            <a:avLst/>
          </a:prstGeom>
          <a:noFill/>
        </p:spPr>
        <p:txBody>
          <a:bodyPr wrap="square" rtlCol="0">
            <a:spAutoFit/>
          </a:bodyPr>
          <a:lstStyle/>
          <a:p>
            <a:pPr marL="285750" indent="-285750">
              <a:buFont typeface="Arial" panose="020B0604020202020204" pitchFamily="34" charset="0"/>
              <a:buChar char="•"/>
            </a:pPr>
            <a:r>
              <a:rPr lang="de-DE" dirty="0">
                <a:latin typeface="Arial" panose="020B0604020202020204" pitchFamily="34" charset="0"/>
                <a:cs typeface="Arial" panose="020B0604020202020204" pitchFamily="34" charset="0"/>
              </a:rPr>
              <a:t>Prozessbezogen</a:t>
            </a:r>
          </a:p>
          <a:p>
            <a:pPr marL="285750" indent="-285750">
              <a:buFont typeface="Arial" panose="020B0604020202020204" pitchFamily="34" charset="0"/>
              <a:buChar char="•"/>
            </a:pPr>
            <a:r>
              <a:rPr lang="de-DE" dirty="0">
                <a:latin typeface="Arial" panose="020B0604020202020204" pitchFamily="34" charset="0"/>
                <a:cs typeface="Arial" panose="020B0604020202020204" pitchFamily="34" charset="0"/>
              </a:rPr>
              <a:t>Wirkungsorientiert</a:t>
            </a:r>
          </a:p>
          <a:p>
            <a:pPr marL="285750" indent="-285750">
              <a:buFont typeface="Arial" panose="020B0604020202020204" pitchFamily="34" charset="0"/>
              <a:buChar char="•"/>
            </a:pPr>
            <a:r>
              <a:rPr lang="de-DE" dirty="0">
                <a:latin typeface="Arial" panose="020B0604020202020204" pitchFamily="34" charset="0"/>
                <a:cs typeface="Arial" panose="020B0604020202020204" pitchFamily="34" charset="0"/>
              </a:rPr>
              <a:t>Blendet vorhandene Maßnahmen aus </a:t>
            </a:r>
            <a:br>
              <a:rPr lang="de-DE" dirty="0">
                <a:latin typeface="Arial" panose="020B0604020202020204" pitchFamily="34" charset="0"/>
                <a:cs typeface="Arial" panose="020B0604020202020204" pitchFamily="34" charset="0"/>
              </a:rPr>
            </a:br>
            <a:r>
              <a:rPr lang="de-DE" dirty="0">
                <a:latin typeface="Arial" panose="020B0604020202020204" pitchFamily="34" charset="0"/>
                <a:cs typeface="Arial" panose="020B0604020202020204" pitchFamily="34" charset="0"/>
              </a:rPr>
              <a:t>(</a:t>
            </a:r>
            <a:r>
              <a:rPr lang="de-DE" dirty="0" err="1">
                <a:latin typeface="Arial" panose="020B0604020202020204" pitchFamily="34" charset="0"/>
                <a:cs typeface="Arial" panose="020B0604020202020204" pitchFamily="34" charset="0"/>
              </a:rPr>
              <a:t>worst</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case</a:t>
            </a:r>
            <a:r>
              <a:rPr lang="de-DE"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de-DE" dirty="0">
                <a:latin typeface="Arial" panose="020B0604020202020204" pitchFamily="34" charset="0"/>
                <a:cs typeface="Arial" panose="020B0604020202020204" pitchFamily="34" charset="0"/>
              </a:rPr>
              <a:t>Ergebnis: Zeitwert (MTPD/RTO/RPO)</a:t>
            </a:r>
          </a:p>
        </p:txBody>
      </p:sp>
      <p:sp>
        <p:nvSpPr>
          <p:cNvPr id="20" name="Textfeld 19"/>
          <p:cNvSpPr txBox="1"/>
          <p:nvPr/>
        </p:nvSpPr>
        <p:spPr>
          <a:xfrm>
            <a:off x="8442003" y="3090213"/>
            <a:ext cx="3126605" cy="2308324"/>
          </a:xfrm>
          <a:prstGeom prst="rect">
            <a:avLst/>
          </a:prstGeom>
          <a:noFill/>
        </p:spPr>
        <p:txBody>
          <a:bodyPr wrap="square" rtlCol="0">
            <a:spAutoFit/>
          </a:bodyPr>
          <a:lstStyle/>
          <a:p>
            <a:pPr marL="285750" indent="-285750">
              <a:buFont typeface="Arial" panose="020B0604020202020204" pitchFamily="34" charset="0"/>
              <a:buChar char="•"/>
            </a:pPr>
            <a:r>
              <a:rPr lang="de-DE" dirty="0">
                <a:latin typeface="Arial" panose="020B0604020202020204" pitchFamily="34" charset="0"/>
                <a:cs typeface="Arial" panose="020B0604020202020204" pitchFamily="34" charset="0"/>
              </a:rPr>
              <a:t>Ressourcenbezogen</a:t>
            </a:r>
          </a:p>
          <a:p>
            <a:pPr marL="285750" indent="-285750">
              <a:buFont typeface="Arial" panose="020B0604020202020204" pitchFamily="34" charset="0"/>
              <a:buChar char="•"/>
            </a:pPr>
            <a:r>
              <a:rPr lang="de-DE" dirty="0">
                <a:latin typeface="Arial" panose="020B0604020202020204" pitchFamily="34" charset="0"/>
                <a:cs typeface="Arial" panose="020B0604020202020204" pitchFamily="34" charset="0"/>
              </a:rPr>
              <a:t>Ursachenorientiert</a:t>
            </a:r>
          </a:p>
          <a:p>
            <a:pPr marL="285750" indent="-285750">
              <a:buFont typeface="Arial" panose="020B0604020202020204" pitchFamily="34" charset="0"/>
              <a:buChar char="•"/>
            </a:pPr>
            <a:r>
              <a:rPr lang="de-DE" dirty="0">
                <a:latin typeface="Arial" panose="020B0604020202020204" pitchFamily="34" charset="0"/>
                <a:cs typeface="Arial" panose="020B0604020202020204" pitchFamily="34" charset="0"/>
              </a:rPr>
              <a:t>Berücksichtigt vorhandene</a:t>
            </a:r>
            <a:br>
              <a:rPr lang="de-DE" dirty="0">
                <a:latin typeface="Arial" panose="020B0604020202020204" pitchFamily="34" charset="0"/>
                <a:cs typeface="Arial" panose="020B0604020202020204" pitchFamily="34" charset="0"/>
              </a:rPr>
            </a:br>
            <a:r>
              <a:rPr lang="de-DE" dirty="0">
                <a:latin typeface="Arial" panose="020B0604020202020204" pitchFamily="34" charset="0"/>
                <a:cs typeface="Arial" panose="020B0604020202020204" pitchFamily="34" charset="0"/>
              </a:rPr>
              <a:t>Risiko-reduzierende Maßnahmen</a:t>
            </a:r>
          </a:p>
          <a:p>
            <a:pPr marL="285750" indent="-285750">
              <a:buFont typeface="Arial" panose="020B0604020202020204" pitchFamily="34" charset="0"/>
              <a:buChar char="•"/>
            </a:pPr>
            <a:r>
              <a:rPr lang="de-DE" dirty="0">
                <a:latin typeface="Arial" panose="020B0604020202020204" pitchFamily="34" charset="0"/>
                <a:cs typeface="Arial" panose="020B0604020202020204" pitchFamily="34" charset="0"/>
              </a:rPr>
              <a:t>Ergebnis: Risikowert</a:t>
            </a:r>
          </a:p>
          <a:p>
            <a:pPr marL="285750" indent="-285750">
              <a:buFont typeface="Arial" panose="020B0604020202020204" pitchFamily="34" charset="0"/>
              <a:buChar char="•"/>
            </a:pPr>
            <a:endParaRPr lang="de-DE" dirty="0">
              <a:latin typeface="Arial" panose="020B0604020202020204" pitchFamily="34" charset="0"/>
              <a:cs typeface="Arial" panose="020B0604020202020204" pitchFamily="34" charset="0"/>
            </a:endParaRPr>
          </a:p>
        </p:txBody>
      </p:sp>
      <p:sp>
        <p:nvSpPr>
          <p:cNvPr id="3" name="Textfeld 2"/>
          <p:cNvSpPr txBox="1"/>
          <p:nvPr/>
        </p:nvSpPr>
        <p:spPr bwMode="gray">
          <a:xfrm>
            <a:off x="3211484" y="1727564"/>
            <a:ext cx="2380460" cy="615553"/>
          </a:xfrm>
          <a:prstGeom prst="rect">
            <a:avLst/>
          </a:prstGeom>
          <a:noFill/>
        </p:spPr>
        <p:txBody>
          <a:bodyPr wrap="none" lIns="0" tIns="0" rIns="0" bIns="0" rtlCol="0">
            <a:spAutoFit/>
          </a:bodyPr>
          <a:lstStyle/>
          <a:p>
            <a:pPr algn="r"/>
            <a:r>
              <a:rPr lang="de-DE" sz="2000" dirty="0">
                <a:latin typeface="Arial" panose="020B0604020202020204" pitchFamily="34" charset="0"/>
                <a:cs typeface="Arial" panose="020B0604020202020204" pitchFamily="34" charset="0"/>
              </a:rPr>
              <a:t>Was muss </a:t>
            </a:r>
          </a:p>
          <a:p>
            <a:pPr algn="r"/>
            <a:r>
              <a:rPr lang="de-DE" sz="2000" dirty="0">
                <a:latin typeface="Arial" panose="020B0604020202020204" pitchFamily="34" charset="0"/>
                <a:cs typeface="Arial" panose="020B0604020202020204" pitchFamily="34" charset="0"/>
              </a:rPr>
              <a:t>abgesichert werden?</a:t>
            </a:r>
          </a:p>
        </p:txBody>
      </p:sp>
      <p:sp>
        <p:nvSpPr>
          <p:cNvPr id="18" name="Textfeld 17"/>
          <p:cNvSpPr txBox="1"/>
          <p:nvPr/>
        </p:nvSpPr>
        <p:spPr bwMode="gray">
          <a:xfrm>
            <a:off x="6168008" y="1738049"/>
            <a:ext cx="2380460" cy="615553"/>
          </a:xfrm>
          <a:prstGeom prst="rect">
            <a:avLst/>
          </a:prstGeom>
          <a:noFill/>
        </p:spPr>
        <p:txBody>
          <a:bodyPr wrap="none" lIns="0" tIns="0" rIns="0" bIns="0" rtlCol="0">
            <a:spAutoFit/>
          </a:bodyPr>
          <a:lstStyle/>
          <a:p>
            <a:r>
              <a:rPr lang="de-DE" sz="2000" dirty="0">
                <a:latin typeface="Arial" panose="020B0604020202020204" pitchFamily="34" charset="0"/>
                <a:cs typeface="Arial" panose="020B0604020202020204" pitchFamily="34" charset="0"/>
              </a:rPr>
              <a:t>Wogegen muss</a:t>
            </a:r>
          </a:p>
          <a:p>
            <a:r>
              <a:rPr lang="de-DE" sz="2000" dirty="0">
                <a:latin typeface="Arial" panose="020B0604020202020204" pitchFamily="34" charset="0"/>
                <a:cs typeface="Arial" panose="020B0604020202020204" pitchFamily="34" charset="0"/>
              </a:rPr>
              <a:t>abgesichert werden?</a:t>
            </a:r>
          </a:p>
        </p:txBody>
      </p:sp>
      <p:sp>
        <p:nvSpPr>
          <p:cNvPr id="21" name="Rechteck 20" descr="Diese Folie ist für die Institutionsleitung konzipiert" title="Zielgruppe: Institutionsleitung"/>
          <p:cNvSpPr/>
          <p:nvPr/>
        </p:nvSpPr>
        <p:spPr bwMode="gray">
          <a:xfrm rot="2700000">
            <a:off x="9604715" y="595186"/>
            <a:ext cx="3258710" cy="5760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Institutionsleitung</a:t>
            </a:r>
          </a:p>
        </p:txBody>
      </p:sp>
    </p:spTree>
    <p:extLst>
      <p:ext uri="{BB962C8B-B14F-4D97-AF65-F5344CB8AC3E}">
        <p14:creationId xmlns:p14="http://schemas.microsoft.com/office/powerpoint/2010/main" val="3515372552"/>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Anwendungshinweise</a:t>
            </a:r>
          </a:p>
        </p:txBody>
      </p:sp>
      <p:sp>
        <p:nvSpPr>
          <p:cNvPr id="3" name="Inhaltsplatzhalter 2"/>
          <p:cNvSpPr>
            <a:spLocks noGrp="1"/>
          </p:cNvSpPr>
          <p:nvPr>
            <p:ph idx="1"/>
          </p:nvPr>
        </p:nvSpPr>
        <p:spPr/>
        <p:txBody>
          <a:bodyPr/>
          <a:lstStyle/>
          <a:p>
            <a:pPr marL="0" indent="0">
              <a:spcAft>
                <a:spcPts val="1800"/>
              </a:spcAft>
              <a:buNone/>
            </a:pPr>
            <a:r>
              <a:rPr lang="de-DE" sz="1600" i="1" dirty="0"/>
              <a:t>Bevor mit einer Voranalyse oder BIA begonnen werden kann, müssen wichtige Entscheidungen hinsichtlich der Leitfrage bzw. anzuwendenden Parameter getroffen werden. Zudem müssen die erforderlichen personellen und zeitlichen sowie gegebenenfalls finanziellen Ressourcen festgelegt und durch die die Institutionsleitung freigegeben werden. Auch ist es für den Erfolg und die Qualität der Ergebnisse der Voranalyse und BIA entscheidend, dass die beteiligten Mitarbeiter den Nutzen und das Ziel der Voranalyse sowie der BIA verstehen. </a:t>
            </a:r>
          </a:p>
          <a:p>
            <a:pPr marL="0" indent="0">
              <a:spcAft>
                <a:spcPts val="1800"/>
              </a:spcAft>
              <a:buNone/>
            </a:pPr>
            <a:r>
              <a:rPr lang="de-DE" sz="1600" i="1" dirty="0"/>
              <a:t>Die Vorgehensweise und Methodik der Voranalyse und BIA wird in der Regel durch den BCM-Beauftragten festgelegt. Diese Präsentation soll den BCM-Beauftragten darin unterstützen, die notwendigen Entscheidungen einzuholen und den relevanten Interessengruppen die Vorgehensweise sowie Methodik der Voranalyse und BIA zu vermitteln. Zusätzlich beinhaltet die vorliegende Präsentation ausgewählte Folien, um die Ergebnisse der BIA vorstellen zu können.</a:t>
            </a:r>
          </a:p>
          <a:p>
            <a:pPr marL="0" indent="0">
              <a:spcAft>
                <a:spcPts val="1800"/>
              </a:spcAft>
              <a:buNone/>
            </a:pPr>
            <a:r>
              <a:rPr lang="de-DE" sz="1600" i="1" dirty="0"/>
              <a:t>Die Folien können für verschiedene Anlässe und Interessengruppen individuell zusammengestellt werden. Die Empfehlungen für die Interessengruppen „Institutionsleitung“ und „Beteiligte Mitarbeiter“ sind als blauer bzw. orangener Banner oben rechts in ausgewählten Folien dargestellt. Einige Folien beinhalten in </a:t>
            </a:r>
            <a:r>
              <a:rPr lang="de-DE" sz="1600" i="1" dirty="0">
                <a:solidFill>
                  <a:schemeClr val="accent1"/>
                </a:solidFill>
              </a:rPr>
              <a:t>kursiver und blauer Schrift </a:t>
            </a:r>
            <a:r>
              <a:rPr lang="de-DE" sz="1600" i="1" dirty="0"/>
              <a:t>dargestellte Beispieltexte, die durch die konkreten Informationen der Institution ersetzt werden müssen.</a:t>
            </a:r>
          </a:p>
          <a:p>
            <a:pPr marL="0" indent="0">
              <a:spcAft>
                <a:spcPts val="1800"/>
              </a:spcAft>
              <a:buNone/>
            </a:pPr>
            <a:r>
              <a:rPr lang="de-DE" sz="1600" i="1" dirty="0"/>
              <a:t>Dieser Abschnitt dient nur der Erläuterung der Präsentationsvorlage und sollte nach Anpassung der Präsentation gelöscht werden.</a:t>
            </a:r>
          </a:p>
        </p:txBody>
      </p:sp>
      <p:sp>
        <p:nvSpPr>
          <p:cNvPr id="4" name="Inhaltsplatzhalter 3"/>
          <p:cNvSpPr>
            <a:spLocks noGrp="1"/>
          </p:cNvSpPr>
          <p:nvPr>
            <p:ph sz="quarter" idx="10"/>
          </p:nvPr>
        </p:nvSpPr>
        <p:spPr/>
        <p:txBody>
          <a:bodyPr/>
          <a:lstStyle/>
          <a:p>
            <a:endParaRPr lang="de-DE" dirty="0">
              <a:latin typeface="+mj-lt"/>
            </a:endParaRPr>
          </a:p>
        </p:txBody>
      </p:sp>
      <p:sp>
        <p:nvSpPr>
          <p:cNvPr id="5" name="Fußzeilenplatzhalter 4"/>
          <p:cNvSpPr>
            <a:spLocks noGrp="1"/>
          </p:cNvSpPr>
          <p:nvPr>
            <p:ph type="ftr" sz="quarter" idx="11"/>
          </p:nvPr>
        </p:nvSpPr>
        <p:spPr/>
        <p:txBody>
          <a:bodyPr/>
          <a:lstStyle/>
          <a:p>
            <a:r>
              <a:rPr lang="de-DE" dirty="0">
                <a:latin typeface="+mj-lt"/>
              </a:rPr>
              <a:t>BSI 200-4 Hilfsmittel | Präsentationsvorlage Voranalyse &amp; BIA</a:t>
            </a:r>
          </a:p>
        </p:txBody>
      </p:sp>
    </p:spTree>
    <p:extLst>
      <p:ext uri="{BB962C8B-B14F-4D97-AF65-F5344CB8AC3E}">
        <p14:creationId xmlns:p14="http://schemas.microsoft.com/office/powerpoint/2010/main" val="729030143"/>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Festlegung relevanter Parameter</a:t>
            </a:r>
          </a:p>
        </p:txBody>
      </p:sp>
      <p:sp>
        <p:nvSpPr>
          <p:cNvPr id="4" name="Inhaltsplatzhalter 3"/>
          <p:cNvSpPr>
            <a:spLocks noGrp="1"/>
          </p:cNvSpPr>
          <p:nvPr>
            <p:ph sz="quarter" idx="10"/>
          </p:nvPr>
        </p:nvSpPr>
        <p:spPr/>
        <p:txBody>
          <a:bodyPr/>
          <a:lstStyle/>
          <a:p>
            <a:r>
              <a:rPr lang="de-DE" sz="2400" dirty="0"/>
              <a:t>Wie die maximal tolerierbare Ausfallzeit via Zeithorizonte und Schadenspotenzial ermittelt wird</a:t>
            </a:r>
          </a:p>
        </p:txBody>
      </p:sp>
      <p:sp>
        <p:nvSpPr>
          <p:cNvPr id="5" name="Fußzeilenplatzhalter 4"/>
          <p:cNvSpPr>
            <a:spLocks noGrp="1"/>
          </p:cNvSpPr>
          <p:nvPr>
            <p:ph type="ftr" sz="quarter" idx="11"/>
          </p:nvPr>
        </p:nvSpPr>
        <p:spPr/>
        <p:txBody>
          <a:bodyPr/>
          <a:lstStyle/>
          <a:p>
            <a:r>
              <a:rPr lang="de-DE">
                <a:latin typeface="+mj-lt"/>
              </a:rPr>
              <a:t>BSI 200-4 Hilfsmittel | Präsentationsvorlage Voranalyse &amp; BIA</a:t>
            </a:r>
            <a:endParaRPr lang="de-DE" dirty="0">
              <a:latin typeface="+mj-lt"/>
            </a:endParaRPr>
          </a:p>
        </p:txBody>
      </p:sp>
      <p:grpSp>
        <p:nvGrpSpPr>
          <p:cNvPr id="3" name="Gruppieren 2" descr="Die BIA-Schadensbewertung bewertet den Schaden nun einzeln pro Zeithorizont. Hierbei spielt folgende Leitfrage eine wichtige Rolle: Wenn der Geschäftsprozess (A) ausfällt, mit welchem Schadenspotenzial (Y) ist im Zeithorizont (X) zu rechnen, hinsichtlich&#10;- Beeinträchtigung der Aufgabenerfüllung,&#10;- Verstoß gegen Gesetze, Vorschriften und Verträge&#10;- negative Innen- und Außenwirkung (Imageschaden)&#10;- finanzielle Auswirkungen sowie&#10;- Beeinträchtigung der persönlichen Unversehrtheit&#10;&#10;Die Parameter werden nachfolgend näher erläutert" title="Beispiel einer Schadensbewertung je Zeithorizont"/>
          <p:cNvGrpSpPr/>
          <p:nvPr/>
        </p:nvGrpSpPr>
        <p:grpSpPr>
          <a:xfrm>
            <a:off x="87865" y="1404490"/>
            <a:ext cx="11248789" cy="5010133"/>
            <a:chOff x="87865" y="1404490"/>
            <a:chExt cx="11248789" cy="5010133"/>
          </a:xfrm>
        </p:grpSpPr>
        <p:grpSp>
          <p:nvGrpSpPr>
            <p:cNvPr id="66" name="Gruppieren 65"/>
            <p:cNvGrpSpPr/>
            <p:nvPr/>
          </p:nvGrpSpPr>
          <p:grpSpPr>
            <a:xfrm>
              <a:off x="87865" y="1877628"/>
              <a:ext cx="11248789" cy="4536995"/>
              <a:chOff x="87864" y="1732756"/>
              <a:chExt cx="11610632" cy="4682938"/>
            </a:xfrm>
          </p:grpSpPr>
          <p:sp>
            <p:nvSpPr>
              <p:cNvPr id="14" name="Rechteck 13"/>
              <p:cNvSpPr/>
              <p:nvPr/>
            </p:nvSpPr>
            <p:spPr>
              <a:xfrm>
                <a:off x="2040236" y="2260886"/>
                <a:ext cx="8953652" cy="33722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724" tIns="47860" rIns="95724" bIns="47860" numCol="1" spcCol="0" rtlCol="0" fromWordArt="0" anchor="ctr" anchorCtr="0" forceAA="0" compatLnSpc="1">
                <a:prstTxWarp prst="textNoShape">
                  <a:avLst/>
                </a:prstTxWarp>
                <a:noAutofit/>
              </a:bodyPr>
              <a:lstStyle/>
              <a:p>
                <a:pPr algn="ctr"/>
                <a:endParaRPr lang="de-DE" sz="1884">
                  <a:latin typeface="Arial" panose="020B0604020202020204" pitchFamily="34" charset="0"/>
                  <a:cs typeface="Arial" panose="020B0604020202020204" pitchFamily="34" charset="0"/>
                </a:endParaRPr>
              </a:p>
            </p:txBody>
          </p:sp>
          <p:sp>
            <p:nvSpPr>
              <p:cNvPr id="15" name="Rechteck 14"/>
              <p:cNvSpPr/>
              <p:nvPr/>
            </p:nvSpPr>
            <p:spPr>
              <a:xfrm>
                <a:off x="2038265" y="2266016"/>
                <a:ext cx="8955624" cy="1264765"/>
              </a:xfrm>
              <a:prstGeom prst="rect">
                <a:avLst/>
              </a:prstGeom>
              <a:solidFill>
                <a:srgbClr val="CD5038">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latin typeface="Arial" panose="020B0604020202020204" pitchFamily="34" charset="0"/>
                  <a:cs typeface="Arial" panose="020B0604020202020204" pitchFamily="34" charset="0"/>
                </a:endParaRPr>
              </a:p>
            </p:txBody>
          </p:sp>
          <p:cxnSp>
            <p:nvCxnSpPr>
              <p:cNvPr id="16" name="Gerade Verbindung mit Pfeil 15"/>
              <p:cNvCxnSpPr/>
              <p:nvPr/>
            </p:nvCxnSpPr>
            <p:spPr>
              <a:xfrm>
                <a:off x="2034261" y="5637273"/>
                <a:ext cx="9057633"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feld 16"/>
              <p:cNvSpPr txBox="1"/>
              <p:nvPr/>
            </p:nvSpPr>
            <p:spPr>
              <a:xfrm>
                <a:off x="11155467" y="5472438"/>
                <a:ext cx="543029" cy="349444"/>
              </a:xfrm>
              <a:prstGeom prst="rect">
                <a:avLst/>
              </a:prstGeom>
              <a:noFill/>
            </p:spPr>
            <p:txBody>
              <a:bodyPr wrap="none" rtlCol="0">
                <a:spAutoFit/>
              </a:bodyPr>
              <a:lstStyle/>
              <a:p>
                <a:r>
                  <a:rPr lang="de-DE" sz="1600" dirty="0">
                    <a:latin typeface="Arial" panose="020B0604020202020204" pitchFamily="34" charset="0"/>
                    <a:cs typeface="Arial" panose="020B0604020202020204" pitchFamily="34" charset="0"/>
                  </a:rPr>
                  <a:t>Zeit</a:t>
                </a:r>
              </a:p>
            </p:txBody>
          </p:sp>
          <p:cxnSp>
            <p:nvCxnSpPr>
              <p:cNvPr id="18" name="Gerader Verbinder 17"/>
              <p:cNvCxnSpPr/>
              <p:nvPr/>
            </p:nvCxnSpPr>
            <p:spPr>
              <a:xfrm>
                <a:off x="5053471" y="2134904"/>
                <a:ext cx="0" cy="357777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p:cNvCxnSpPr/>
              <p:nvPr/>
            </p:nvCxnSpPr>
            <p:spPr>
              <a:xfrm>
                <a:off x="6563076" y="2087673"/>
                <a:ext cx="0" cy="362500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Gerader Verbinder 19"/>
              <p:cNvCxnSpPr/>
              <p:nvPr/>
            </p:nvCxnSpPr>
            <p:spPr>
              <a:xfrm>
                <a:off x="8072681" y="2134904"/>
                <a:ext cx="0" cy="357777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feld 20"/>
              <p:cNvSpPr txBox="1"/>
              <p:nvPr/>
            </p:nvSpPr>
            <p:spPr>
              <a:xfrm>
                <a:off x="2910019" y="5745623"/>
                <a:ext cx="1272693" cy="349444"/>
              </a:xfrm>
              <a:prstGeom prst="rect">
                <a:avLst/>
              </a:prstGeom>
              <a:noFill/>
            </p:spPr>
            <p:txBody>
              <a:bodyPr wrap="none" rtlCol="0">
                <a:spAutoFit/>
              </a:bodyPr>
              <a:lstStyle/>
              <a:p>
                <a:pPr algn="ctr"/>
                <a:r>
                  <a:rPr lang="de-DE" sz="1600" i="1" dirty="0">
                    <a:solidFill>
                      <a:schemeClr val="accent1"/>
                    </a:solidFill>
                    <a:latin typeface="Arial" panose="020B0604020202020204" pitchFamily="34" charset="0"/>
                    <a:cs typeface="Arial" panose="020B0604020202020204" pitchFamily="34" charset="0"/>
                  </a:rPr>
                  <a:t>24 Stunden</a:t>
                </a:r>
              </a:p>
            </p:txBody>
          </p:sp>
          <p:sp>
            <p:nvSpPr>
              <p:cNvPr id="22" name="Textfeld 21"/>
              <p:cNvSpPr txBox="1"/>
              <p:nvPr/>
            </p:nvSpPr>
            <p:spPr>
              <a:xfrm>
                <a:off x="4641509" y="5745623"/>
                <a:ext cx="829666" cy="349444"/>
              </a:xfrm>
              <a:prstGeom prst="rect">
                <a:avLst/>
              </a:prstGeom>
              <a:noFill/>
            </p:spPr>
            <p:txBody>
              <a:bodyPr wrap="none" rtlCol="0">
                <a:spAutoFit/>
              </a:bodyPr>
              <a:lstStyle/>
              <a:p>
                <a:pPr algn="ctr"/>
                <a:r>
                  <a:rPr lang="de-DE" sz="1600" i="1" dirty="0">
                    <a:solidFill>
                      <a:schemeClr val="accent1"/>
                    </a:solidFill>
                    <a:latin typeface="Arial" panose="020B0604020202020204" pitchFamily="34" charset="0"/>
                    <a:cs typeface="Arial" panose="020B0604020202020204" pitchFamily="34" charset="0"/>
                  </a:rPr>
                  <a:t>3 Tage</a:t>
                </a:r>
              </a:p>
            </p:txBody>
          </p:sp>
          <p:sp>
            <p:nvSpPr>
              <p:cNvPr id="23" name="Textfeld 22"/>
              <p:cNvSpPr txBox="1"/>
              <p:nvPr/>
            </p:nvSpPr>
            <p:spPr>
              <a:xfrm>
                <a:off x="6157437" y="5745623"/>
                <a:ext cx="829666" cy="349444"/>
              </a:xfrm>
              <a:prstGeom prst="rect">
                <a:avLst/>
              </a:prstGeom>
              <a:noFill/>
            </p:spPr>
            <p:txBody>
              <a:bodyPr wrap="none" rtlCol="0">
                <a:spAutoFit/>
              </a:bodyPr>
              <a:lstStyle>
                <a:defPPr>
                  <a:defRPr lang="en-US"/>
                </a:defPPr>
                <a:lvl1pPr algn="ctr">
                  <a:defRPr sz="1884">
                    <a:latin typeface="BundesSerif Office" panose="02050002050300000203" pitchFamily="18" charset="0"/>
                  </a:defRPr>
                </a:lvl1pPr>
              </a:lstStyle>
              <a:p>
                <a:r>
                  <a:rPr lang="de-DE" sz="1600" i="1" dirty="0">
                    <a:solidFill>
                      <a:schemeClr val="accent1"/>
                    </a:solidFill>
                    <a:latin typeface="Arial" panose="020B0604020202020204" pitchFamily="34" charset="0"/>
                    <a:cs typeface="Arial" panose="020B0604020202020204" pitchFamily="34" charset="0"/>
                  </a:rPr>
                  <a:t>7 Tage</a:t>
                </a:r>
              </a:p>
            </p:txBody>
          </p:sp>
          <p:sp>
            <p:nvSpPr>
              <p:cNvPr id="24" name="Textfeld 23"/>
              <p:cNvSpPr txBox="1"/>
              <p:nvPr/>
            </p:nvSpPr>
            <p:spPr>
              <a:xfrm>
                <a:off x="7601216" y="5745623"/>
                <a:ext cx="947141" cy="349444"/>
              </a:xfrm>
              <a:prstGeom prst="rect">
                <a:avLst/>
              </a:prstGeom>
              <a:noFill/>
            </p:spPr>
            <p:txBody>
              <a:bodyPr wrap="none" rtlCol="0">
                <a:spAutoFit/>
              </a:bodyPr>
              <a:lstStyle/>
              <a:p>
                <a:pPr algn="ctr"/>
                <a:r>
                  <a:rPr lang="de-DE" sz="1600" i="1" dirty="0">
                    <a:solidFill>
                      <a:schemeClr val="accent1"/>
                    </a:solidFill>
                    <a:latin typeface="Arial" panose="020B0604020202020204" pitchFamily="34" charset="0"/>
                    <a:cs typeface="Arial" panose="020B0604020202020204" pitchFamily="34" charset="0"/>
                  </a:rPr>
                  <a:t>14 Tage</a:t>
                </a:r>
              </a:p>
            </p:txBody>
          </p:sp>
          <p:sp>
            <p:nvSpPr>
              <p:cNvPr id="25" name="Textfeld 24"/>
              <p:cNvSpPr txBox="1"/>
              <p:nvPr/>
            </p:nvSpPr>
            <p:spPr>
              <a:xfrm>
                <a:off x="5856413" y="6066250"/>
                <a:ext cx="1413332" cy="349444"/>
              </a:xfrm>
              <a:prstGeom prst="rect">
                <a:avLst/>
              </a:prstGeom>
              <a:noFill/>
            </p:spPr>
            <p:txBody>
              <a:bodyPr wrap="none" rtlCol="0">
                <a:spAutoFit/>
              </a:bodyPr>
              <a:lstStyle/>
              <a:p>
                <a:pPr algn="ctr"/>
                <a:r>
                  <a:rPr lang="de-DE" sz="1600" dirty="0">
                    <a:latin typeface="Arial" panose="020B0604020202020204" pitchFamily="34" charset="0"/>
                    <a:cs typeface="Arial" panose="020B0604020202020204" pitchFamily="34" charset="0"/>
                  </a:rPr>
                  <a:t>Zeithorizonte</a:t>
                </a:r>
              </a:p>
            </p:txBody>
          </p:sp>
          <p:sp>
            <p:nvSpPr>
              <p:cNvPr id="26" name="Textfeld 25"/>
              <p:cNvSpPr txBox="1"/>
              <p:nvPr/>
            </p:nvSpPr>
            <p:spPr>
              <a:xfrm>
                <a:off x="1173715" y="1732756"/>
                <a:ext cx="1975885" cy="349444"/>
              </a:xfrm>
              <a:prstGeom prst="rect">
                <a:avLst/>
              </a:prstGeom>
              <a:noFill/>
            </p:spPr>
            <p:txBody>
              <a:bodyPr wrap="none" rtlCol="0">
                <a:spAutoFit/>
              </a:bodyPr>
              <a:lstStyle/>
              <a:p>
                <a:r>
                  <a:rPr lang="de-DE" sz="1600" dirty="0">
                    <a:latin typeface="Arial" panose="020B0604020202020204" pitchFamily="34" charset="0"/>
                    <a:cs typeface="Arial" panose="020B0604020202020204" pitchFamily="34" charset="0"/>
                  </a:rPr>
                  <a:t>Schadenspotenzial</a:t>
                </a:r>
              </a:p>
            </p:txBody>
          </p:sp>
          <p:cxnSp>
            <p:nvCxnSpPr>
              <p:cNvPr id="27" name="Gerader Verbinder 26"/>
              <p:cNvCxnSpPr/>
              <p:nvPr/>
            </p:nvCxnSpPr>
            <p:spPr>
              <a:xfrm>
                <a:off x="9582286" y="2134904"/>
                <a:ext cx="0" cy="357777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feld 27"/>
              <p:cNvSpPr txBox="1"/>
              <p:nvPr/>
            </p:nvSpPr>
            <p:spPr>
              <a:xfrm>
                <a:off x="9110821" y="5745623"/>
                <a:ext cx="947141" cy="349444"/>
              </a:xfrm>
              <a:prstGeom prst="rect">
                <a:avLst/>
              </a:prstGeom>
              <a:noFill/>
            </p:spPr>
            <p:txBody>
              <a:bodyPr wrap="none" rtlCol="0">
                <a:spAutoFit/>
              </a:bodyPr>
              <a:lstStyle/>
              <a:p>
                <a:pPr algn="ctr"/>
                <a:r>
                  <a:rPr lang="de-DE" sz="1600" i="1" dirty="0">
                    <a:solidFill>
                      <a:schemeClr val="accent1"/>
                    </a:solidFill>
                    <a:latin typeface="Arial" panose="020B0604020202020204" pitchFamily="34" charset="0"/>
                    <a:cs typeface="Arial" panose="020B0604020202020204" pitchFamily="34" charset="0"/>
                  </a:rPr>
                  <a:t>30 Tage</a:t>
                </a:r>
              </a:p>
            </p:txBody>
          </p:sp>
          <p:sp>
            <p:nvSpPr>
              <p:cNvPr id="29" name="Textfeld 28"/>
              <p:cNvSpPr txBox="1"/>
              <p:nvPr/>
            </p:nvSpPr>
            <p:spPr>
              <a:xfrm>
                <a:off x="87864" y="2673994"/>
                <a:ext cx="1822167" cy="349444"/>
              </a:xfrm>
              <a:prstGeom prst="rect">
                <a:avLst/>
              </a:prstGeom>
              <a:noFill/>
            </p:spPr>
            <p:txBody>
              <a:bodyPr wrap="square" rtlCol="0">
                <a:spAutoFit/>
              </a:bodyPr>
              <a:lstStyle/>
              <a:p>
                <a:pPr algn="r"/>
                <a:r>
                  <a:rPr lang="de-DE" sz="1600" i="1" dirty="0">
                    <a:solidFill>
                      <a:schemeClr val="accent1"/>
                    </a:solidFill>
                    <a:latin typeface="Arial" panose="020B0604020202020204" pitchFamily="34" charset="0"/>
                    <a:cs typeface="Arial" panose="020B0604020202020204" pitchFamily="34" charset="0"/>
                  </a:rPr>
                  <a:t>4 - sehr hoch</a:t>
                </a:r>
              </a:p>
            </p:txBody>
          </p:sp>
          <p:sp>
            <p:nvSpPr>
              <p:cNvPr id="30" name="Textfeld 29"/>
              <p:cNvSpPr txBox="1"/>
              <p:nvPr/>
            </p:nvSpPr>
            <p:spPr>
              <a:xfrm>
                <a:off x="760253" y="3390915"/>
                <a:ext cx="1149779" cy="349444"/>
              </a:xfrm>
              <a:prstGeom prst="rect">
                <a:avLst/>
              </a:prstGeom>
              <a:noFill/>
            </p:spPr>
            <p:txBody>
              <a:bodyPr wrap="square" rtlCol="0">
                <a:spAutoFit/>
              </a:bodyPr>
              <a:lstStyle/>
              <a:p>
                <a:pPr algn="r"/>
                <a:r>
                  <a:rPr lang="de-DE" sz="1600" i="1" dirty="0">
                    <a:solidFill>
                      <a:srgbClr val="CD5038"/>
                    </a:solidFill>
                    <a:latin typeface="Arial" panose="020B0604020202020204" pitchFamily="34" charset="0"/>
                    <a:cs typeface="Arial" panose="020B0604020202020204" pitchFamily="34" charset="0"/>
                  </a:rPr>
                  <a:t>3 - hoch</a:t>
                </a:r>
              </a:p>
            </p:txBody>
          </p:sp>
          <p:sp>
            <p:nvSpPr>
              <p:cNvPr id="31" name="Textfeld 30"/>
              <p:cNvSpPr txBox="1"/>
              <p:nvPr/>
            </p:nvSpPr>
            <p:spPr>
              <a:xfrm>
                <a:off x="674676" y="4071150"/>
                <a:ext cx="1235356" cy="349444"/>
              </a:xfrm>
              <a:prstGeom prst="rect">
                <a:avLst/>
              </a:prstGeom>
              <a:noFill/>
            </p:spPr>
            <p:txBody>
              <a:bodyPr wrap="square" rtlCol="0">
                <a:spAutoFit/>
              </a:bodyPr>
              <a:lstStyle/>
              <a:p>
                <a:pPr algn="r"/>
                <a:r>
                  <a:rPr lang="de-DE" sz="1600" i="1" dirty="0">
                    <a:solidFill>
                      <a:schemeClr val="accent1"/>
                    </a:solidFill>
                    <a:latin typeface="Arial" panose="020B0604020202020204" pitchFamily="34" charset="0"/>
                    <a:cs typeface="Arial" panose="020B0604020202020204" pitchFamily="34" charset="0"/>
                  </a:rPr>
                  <a:t>2 - mittel</a:t>
                </a:r>
              </a:p>
            </p:txBody>
          </p:sp>
          <p:sp>
            <p:nvSpPr>
              <p:cNvPr id="32" name="Textfeld 31"/>
              <p:cNvSpPr txBox="1"/>
              <p:nvPr/>
            </p:nvSpPr>
            <p:spPr>
              <a:xfrm>
                <a:off x="570208" y="4776601"/>
                <a:ext cx="1345383" cy="349444"/>
              </a:xfrm>
              <a:prstGeom prst="rect">
                <a:avLst/>
              </a:prstGeom>
              <a:noFill/>
            </p:spPr>
            <p:txBody>
              <a:bodyPr wrap="square" rtlCol="0">
                <a:spAutoFit/>
              </a:bodyPr>
              <a:lstStyle/>
              <a:p>
                <a:pPr algn="r"/>
                <a:r>
                  <a:rPr lang="de-DE" sz="1600" i="1" dirty="0">
                    <a:solidFill>
                      <a:schemeClr val="accent1"/>
                    </a:solidFill>
                    <a:latin typeface="Arial" panose="020B0604020202020204" pitchFamily="34" charset="0"/>
                    <a:cs typeface="Arial" panose="020B0604020202020204" pitchFamily="34" charset="0"/>
                  </a:rPr>
                  <a:t>1 - gering</a:t>
                </a:r>
              </a:p>
            </p:txBody>
          </p:sp>
          <p:cxnSp>
            <p:nvCxnSpPr>
              <p:cNvPr id="33" name="Gerade Verbindung mit Pfeil 32"/>
              <p:cNvCxnSpPr/>
              <p:nvPr/>
            </p:nvCxnSpPr>
            <p:spPr>
              <a:xfrm flipH="1" flipV="1">
                <a:off x="2034261" y="2134904"/>
                <a:ext cx="0" cy="350237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Gerader Verbinder 33"/>
              <p:cNvCxnSpPr/>
              <p:nvPr/>
            </p:nvCxnSpPr>
            <p:spPr>
              <a:xfrm>
                <a:off x="1959185" y="4936797"/>
                <a:ext cx="913270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Gerader Verbinder 34"/>
              <p:cNvCxnSpPr/>
              <p:nvPr/>
            </p:nvCxnSpPr>
            <p:spPr>
              <a:xfrm>
                <a:off x="1959185" y="4236324"/>
                <a:ext cx="913270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Gerader Verbinder 35"/>
              <p:cNvCxnSpPr/>
              <p:nvPr/>
            </p:nvCxnSpPr>
            <p:spPr>
              <a:xfrm flipV="1">
                <a:off x="1959186" y="3535851"/>
                <a:ext cx="15015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Gerader Verbinder 36"/>
              <p:cNvCxnSpPr/>
              <p:nvPr/>
            </p:nvCxnSpPr>
            <p:spPr>
              <a:xfrm>
                <a:off x="1959188" y="2835376"/>
                <a:ext cx="907897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Gerader Verbinder 37"/>
              <p:cNvCxnSpPr/>
              <p:nvPr/>
            </p:nvCxnSpPr>
            <p:spPr>
              <a:xfrm>
                <a:off x="2040236" y="3532520"/>
                <a:ext cx="8952164" cy="0"/>
              </a:xfrm>
              <a:prstGeom prst="line">
                <a:avLst/>
              </a:prstGeom>
              <a:ln w="28575">
                <a:solidFill>
                  <a:srgbClr val="CD5038"/>
                </a:solidFill>
              </a:ln>
            </p:spPr>
            <p:style>
              <a:lnRef idx="1">
                <a:schemeClr val="accent1"/>
              </a:lnRef>
              <a:fillRef idx="0">
                <a:schemeClr val="accent1"/>
              </a:fillRef>
              <a:effectRef idx="0">
                <a:schemeClr val="accent1"/>
              </a:effectRef>
              <a:fontRef idx="minor">
                <a:schemeClr val="tx1"/>
              </a:fontRef>
            </p:style>
          </p:cxnSp>
          <p:cxnSp>
            <p:nvCxnSpPr>
              <p:cNvPr id="39" name="Gerader Verbinder 38"/>
              <p:cNvCxnSpPr/>
              <p:nvPr/>
            </p:nvCxnSpPr>
            <p:spPr>
              <a:xfrm>
                <a:off x="3543866" y="2134904"/>
                <a:ext cx="0" cy="357777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0" name="Textfeld 39"/>
              <p:cNvSpPr txBox="1"/>
              <p:nvPr/>
            </p:nvSpPr>
            <p:spPr>
              <a:xfrm>
                <a:off x="8325080" y="3351690"/>
                <a:ext cx="2523448" cy="394581"/>
              </a:xfrm>
              <a:prstGeom prst="rect">
                <a:avLst/>
              </a:prstGeom>
              <a:solidFill>
                <a:schemeClr val="bg1"/>
              </a:solidFill>
              <a:ln w="28575">
                <a:solidFill>
                  <a:srgbClr val="CD5038"/>
                </a:solidFill>
              </a:ln>
            </p:spPr>
            <p:txBody>
              <a:bodyPr wrap="square" rtlCol="0">
                <a:spAutoFit/>
              </a:bodyPr>
              <a:lstStyle/>
              <a:p>
                <a:pPr algn="ctr"/>
                <a:r>
                  <a:rPr lang="de-DE" sz="1884" dirty="0">
                    <a:solidFill>
                      <a:srgbClr val="CD5038"/>
                    </a:solidFill>
                    <a:latin typeface="Arial" panose="020B0604020202020204" pitchFamily="34" charset="0"/>
                    <a:cs typeface="Arial" panose="020B0604020202020204" pitchFamily="34" charset="0"/>
                  </a:rPr>
                  <a:t>Untragbarkeitsniveau</a:t>
                </a:r>
              </a:p>
            </p:txBody>
          </p:sp>
          <p:sp>
            <p:nvSpPr>
              <p:cNvPr id="11" name="Freihandform 10"/>
              <p:cNvSpPr/>
              <p:nvPr/>
            </p:nvSpPr>
            <p:spPr>
              <a:xfrm>
                <a:off x="2071610" y="3529911"/>
                <a:ext cx="3026553" cy="2074418"/>
              </a:xfrm>
              <a:custGeom>
                <a:avLst/>
                <a:gdLst>
                  <a:gd name="connsiteX0" fmla="*/ 0 w 8140890"/>
                  <a:gd name="connsiteY0" fmla="*/ 3036627 h 3036627"/>
                  <a:gd name="connsiteX1" fmla="*/ 1637731 w 8140890"/>
                  <a:gd name="connsiteY1" fmla="*/ 2279176 h 3036627"/>
                  <a:gd name="connsiteX2" fmla="*/ 3254991 w 8140890"/>
                  <a:gd name="connsiteY2" fmla="*/ 771098 h 3036627"/>
                  <a:gd name="connsiteX3" fmla="*/ 4885899 w 8140890"/>
                  <a:gd name="connsiteY3" fmla="*/ 0 h 3036627"/>
                  <a:gd name="connsiteX4" fmla="*/ 8140890 w 8140890"/>
                  <a:gd name="connsiteY4" fmla="*/ 0 h 3036627"/>
                  <a:gd name="connsiteX0" fmla="*/ 0 w 8140890"/>
                  <a:gd name="connsiteY0" fmla="*/ 3036627 h 3036627"/>
                  <a:gd name="connsiteX1" fmla="*/ 1637731 w 8140890"/>
                  <a:gd name="connsiteY1" fmla="*/ 2279176 h 3036627"/>
                  <a:gd name="connsiteX2" fmla="*/ 3254991 w 8140890"/>
                  <a:gd name="connsiteY2" fmla="*/ 771098 h 3036627"/>
                  <a:gd name="connsiteX3" fmla="*/ 4862149 w 8140890"/>
                  <a:gd name="connsiteY3" fmla="*/ 778201 h 3036627"/>
                  <a:gd name="connsiteX4" fmla="*/ 8140890 w 8140890"/>
                  <a:gd name="connsiteY4" fmla="*/ 0 h 3036627"/>
                  <a:gd name="connsiteX0" fmla="*/ 0 w 8140890"/>
                  <a:gd name="connsiteY0" fmla="*/ 3056185 h 3056185"/>
                  <a:gd name="connsiteX1" fmla="*/ 1637731 w 8140890"/>
                  <a:gd name="connsiteY1" fmla="*/ 2298734 h 3056185"/>
                  <a:gd name="connsiteX2" fmla="*/ 3254991 w 8140890"/>
                  <a:gd name="connsiteY2" fmla="*/ 790656 h 3056185"/>
                  <a:gd name="connsiteX3" fmla="*/ 4862149 w 8140890"/>
                  <a:gd name="connsiteY3" fmla="*/ 797759 h 3056185"/>
                  <a:gd name="connsiteX4" fmla="*/ 6519085 w 8140890"/>
                  <a:gd name="connsiteY4" fmla="*/ 53828 h 3056185"/>
                  <a:gd name="connsiteX5" fmla="*/ 8140890 w 8140890"/>
                  <a:gd name="connsiteY5" fmla="*/ 19558 h 3056185"/>
                  <a:gd name="connsiteX0" fmla="*/ 0 w 8140890"/>
                  <a:gd name="connsiteY0" fmla="*/ 3036627 h 3036627"/>
                  <a:gd name="connsiteX1" fmla="*/ 1637731 w 8140890"/>
                  <a:gd name="connsiteY1" fmla="*/ 2279176 h 3036627"/>
                  <a:gd name="connsiteX2" fmla="*/ 3254991 w 8140890"/>
                  <a:gd name="connsiteY2" fmla="*/ 771098 h 3036627"/>
                  <a:gd name="connsiteX3" fmla="*/ 4862149 w 8140890"/>
                  <a:gd name="connsiteY3" fmla="*/ 778201 h 3036627"/>
                  <a:gd name="connsiteX4" fmla="*/ 6519085 w 8140890"/>
                  <a:gd name="connsiteY4" fmla="*/ 34270 h 3036627"/>
                  <a:gd name="connsiteX5" fmla="*/ 8140890 w 8140890"/>
                  <a:gd name="connsiteY5" fmla="*/ 0 h 3036627"/>
                  <a:gd name="connsiteX0" fmla="*/ 0 w 8140890"/>
                  <a:gd name="connsiteY0" fmla="*/ 3036627 h 3036627"/>
                  <a:gd name="connsiteX1" fmla="*/ 1637731 w 8140890"/>
                  <a:gd name="connsiteY1" fmla="*/ 2279176 h 3036627"/>
                  <a:gd name="connsiteX2" fmla="*/ 3254991 w 8140890"/>
                  <a:gd name="connsiteY2" fmla="*/ 771098 h 3036627"/>
                  <a:gd name="connsiteX3" fmla="*/ 4862149 w 8140890"/>
                  <a:gd name="connsiteY3" fmla="*/ 778201 h 3036627"/>
                  <a:gd name="connsiteX4" fmla="*/ 6519085 w 8140890"/>
                  <a:gd name="connsiteY4" fmla="*/ 34270 h 3036627"/>
                  <a:gd name="connsiteX5" fmla="*/ 8140890 w 8140890"/>
                  <a:gd name="connsiteY5" fmla="*/ 0 h 3036627"/>
                  <a:gd name="connsiteX0" fmla="*/ 0 w 8140890"/>
                  <a:gd name="connsiteY0" fmla="*/ 3036627 h 3036627"/>
                  <a:gd name="connsiteX1" fmla="*/ 1602105 w 8140890"/>
                  <a:gd name="connsiteY1" fmla="*/ 1578795 h 3036627"/>
                  <a:gd name="connsiteX2" fmla="*/ 3254991 w 8140890"/>
                  <a:gd name="connsiteY2" fmla="*/ 771098 h 3036627"/>
                  <a:gd name="connsiteX3" fmla="*/ 4862149 w 8140890"/>
                  <a:gd name="connsiteY3" fmla="*/ 778201 h 3036627"/>
                  <a:gd name="connsiteX4" fmla="*/ 6519085 w 8140890"/>
                  <a:gd name="connsiteY4" fmla="*/ 34270 h 3036627"/>
                  <a:gd name="connsiteX5" fmla="*/ 8140890 w 8140890"/>
                  <a:gd name="connsiteY5" fmla="*/ 0 h 3036627"/>
                  <a:gd name="connsiteX0" fmla="*/ 0 w 8081514"/>
                  <a:gd name="connsiteY0" fmla="*/ 2982751 h 2982751"/>
                  <a:gd name="connsiteX1" fmla="*/ 1542729 w 8081514"/>
                  <a:gd name="connsiteY1" fmla="*/ 1578795 h 2982751"/>
                  <a:gd name="connsiteX2" fmla="*/ 3195615 w 8081514"/>
                  <a:gd name="connsiteY2" fmla="*/ 771098 h 2982751"/>
                  <a:gd name="connsiteX3" fmla="*/ 4802773 w 8081514"/>
                  <a:gd name="connsiteY3" fmla="*/ 778201 h 2982751"/>
                  <a:gd name="connsiteX4" fmla="*/ 6459709 w 8081514"/>
                  <a:gd name="connsiteY4" fmla="*/ 34270 h 2982751"/>
                  <a:gd name="connsiteX5" fmla="*/ 8081514 w 8081514"/>
                  <a:gd name="connsiteY5" fmla="*/ 0 h 2982751"/>
                  <a:gd name="connsiteX0" fmla="*/ 0 w 8081514"/>
                  <a:gd name="connsiteY0" fmla="*/ 2982751 h 2982751"/>
                  <a:gd name="connsiteX1" fmla="*/ 1542729 w 8081514"/>
                  <a:gd name="connsiteY1" fmla="*/ 1578795 h 2982751"/>
                  <a:gd name="connsiteX2" fmla="*/ 3195615 w 8081514"/>
                  <a:gd name="connsiteY2" fmla="*/ 771098 h 2982751"/>
                  <a:gd name="connsiteX3" fmla="*/ 4802773 w 8081514"/>
                  <a:gd name="connsiteY3" fmla="*/ 778201 h 2982751"/>
                  <a:gd name="connsiteX4" fmla="*/ 8081514 w 8081514"/>
                  <a:gd name="connsiteY4" fmla="*/ 0 h 2982751"/>
                  <a:gd name="connsiteX0" fmla="*/ 0 w 4802773"/>
                  <a:gd name="connsiteY0" fmla="*/ 2211653 h 2211653"/>
                  <a:gd name="connsiteX1" fmla="*/ 1542729 w 4802773"/>
                  <a:gd name="connsiteY1" fmla="*/ 807697 h 2211653"/>
                  <a:gd name="connsiteX2" fmla="*/ 3195615 w 4802773"/>
                  <a:gd name="connsiteY2" fmla="*/ 0 h 2211653"/>
                  <a:gd name="connsiteX3" fmla="*/ 4802773 w 4802773"/>
                  <a:gd name="connsiteY3" fmla="*/ 7103 h 2211653"/>
                  <a:gd name="connsiteX0" fmla="*/ 0 w 3195615"/>
                  <a:gd name="connsiteY0" fmla="*/ 2211653 h 2211653"/>
                  <a:gd name="connsiteX1" fmla="*/ 1542729 w 3195615"/>
                  <a:gd name="connsiteY1" fmla="*/ 807697 h 2211653"/>
                  <a:gd name="connsiteX2" fmla="*/ 3195615 w 3195615"/>
                  <a:gd name="connsiteY2" fmla="*/ 0 h 2211653"/>
                </a:gdLst>
                <a:ahLst/>
                <a:cxnLst>
                  <a:cxn ang="0">
                    <a:pos x="connsiteX0" y="connsiteY0"/>
                  </a:cxn>
                  <a:cxn ang="0">
                    <a:pos x="connsiteX1" y="connsiteY1"/>
                  </a:cxn>
                  <a:cxn ang="0">
                    <a:pos x="connsiteX2" y="connsiteY2"/>
                  </a:cxn>
                </a:cxnLst>
                <a:rect l="l" t="t" r="r" b="b"/>
                <a:pathLst>
                  <a:path w="3195615" h="2211653">
                    <a:moveTo>
                      <a:pt x="0" y="2211653"/>
                    </a:moveTo>
                    <a:lnTo>
                      <a:pt x="1542729" y="807697"/>
                    </a:lnTo>
                    <a:lnTo>
                      <a:pt x="3195615" y="0"/>
                    </a:lnTo>
                  </a:path>
                </a:pathLst>
              </a:custGeom>
              <a:noFill/>
              <a:ln w="5715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724" tIns="47860" rIns="95724" bIns="47860" numCol="1" spcCol="0" rtlCol="0" fromWordArt="0" anchor="ctr" anchorCtr="0" forceAA="0" compatLnSpc="1">
                <a:prstTxWarp prst="textNoShape">
                  <a:avLst/>
                </a:prstTxWarp>
                <a:noAutofit/>
              </a:bodyPr>
              <a:lstStyle/>
              <a:p>
                <a:pPr algn="ctr"/>
                <a:endParaRPr lang="de-DE" sz="1884">
                  <a:latin typeface="Arial" panose="020B0604020202020204" pitchFamily="34" charset="0"/>
                  <a:cs typeface="Arial" panose="020B0604020202020204" pitchFamily="34" charset="0"/>
                </a:endParaRPr>
              </a:p>
            </p:txBody>
          </p:sp>
          <p:sp>
            <p:nvSpPr>
              <p:cNvPr id="9" name="Rechteck 8"/>
              <p:cNvSpPr/>
              <p:nvPr/>
            </p:nvSpPr>
            <p:spPr>
              <a:xfrm>
                <a:off x="5189737" y="4355585"/>
                <a:ext cx="2769705" cy="4786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724" tIns="47860" rIns="95724" bIns="47860" numCol="1" spcCol="0" rtlCol="0" fromWordArt="0" anchor="ctr" anchorCtr="0" forceAA="0" compatLnSpc="1">
                <a:prstTxWarp prst="textNoShape">
                  <a:avLst/>
                </a:prstTxWarp>
                <a:noAutofit/>
              </a:bodyPr>
              <a:lstStyle/>
              <a:p>
                <a:pPr algn="ctr"/>
                <a:r>
                  <a:rPr lang="de-DE" sz="1600" dirty="0">
                    <a:solidFill>
                      <a:schemeClr val="tx1"/>
                    </a:solidFill>
                    <a:latin typeface="Arial" panose="020B0604020202020204" pitchFamily="34" charset="0"/>
                    <a:cs typeface="Arial" panose="020B0604020202020204" pitchFamily="34" charset="0"/>
                  </a:rPr>
                  <a:t>Nicht zeitkritisch</a:t>
                </a:r>
                <a:endParaRPr lang="de-DE" sz="1600" i="1" dirty="0">
                  <a:solidFill>
                    <a:schemeClr val="tx1"/>
                  </a:solidFill>
                  <a:latin typeface="Arial" panose="020B0604020202020204" pitchFamily="34" charset="0"/>
                  <a:cs typeface="Arial" panose="020B0604020202020204" pitchFamily="34" charset="0"/>
                </a:endParaRPr>
              </a:p>
            </p:txBody>
          </p:sp>
          <p:sp>
            <p:nvSpPr>
              <p:cNvPr id="10" name="Rechteck 9"/>
              <p:cNvSpPr/>
              <p:nvPr/>
            </p:nvSpPr>
            <p:spPr>
              <a:xfrm>
                <a:off x="2291451" y="2545351"/>
                <a:ext cx="2769705" cy="5544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724" tIns="47860" rIns="95724" bIns="47860" numCol="1" spcCol="0" rtlCol="0" fromWordArt="0" anchor="ctr" anchorCtr="0" forceAA="0" compatLnSpc="1">
                <a:prstTxWarp prst="textNoShape">
                  <a:avLst/>
                </a:prstTxWarp>
                <a:noAutofit/>
              </a:bodyPr>
              <a:lstStyle/>
              <a:p>
                <a:pPr algn="ctr"/>
                <a:r>
                  <a:rPr lang="de-DE" sz="1600" dirty="0">
                    <a:latin typeface="Arial" panose="020B0604020202020204" pitchFamily="34" charset="0"/>
                    <a:cs typeface="Arial" panose="020B0604020202020204" pitchFamily="34" charset="0"/>
                  </a:rPr>
                  <a:t>Zeitkritisch</a:t>
                </a:r>
                <a:endParaRPr lang="de-DE" sz="1600" i="1" dirty="0">
                  <a:latin typeface="Arial" panose="020B0604020202020204" pitchFamily="34" charset="0"/>
                  <a:cs typeface="Arial" panose="020B0604020202020204" pitchFamily="34" charset="0"/>
                </a:endParaRPr>
              </a:p>
            </p:txBody>
          </p:sp>
          <p:sp>
            <p:nvSpPr>
              <p:cNvPr id="42" name="Gleichschenkliges Dreieck 41"/>
              <p:cNvSpPr/>
              <p:nvPr/>
            </p:nvSpPr>
            <p:spPr>
              <a:xfrm>
                <a:off x="3416785" y="3952902"/>
                <a:ext cx="238792" cy="11584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b="1">
                  <a:latin typeface="Arial" panose="020B0604020202020204" pitchFamily="34" charset="0"/>
                  <a:cs typeface="Arial" panose="020B0604020202020204" pitchFamily="34" charset="0"/>
                </a:endParaRPr>
              </a:p>
            </p:txBody>
          </p:sp>
          <p:sp>
            <p:nvSpPr>
              <p:cNvPr id="43" name="Gleichschenkliges Dreieck 42"/>
              <p:cNvSpPr/>
              <p:nvPr/>
            </p:nvSpPr>
            <p:spPr>
              <a:xfrm rot="10800000">
                <a:off x="3418581" y="4452360"/>
                <a:ext cx="238792" cy="11584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b="1">
                  <a:latin typeface="Arial" panose="020B0604020202020204" pitchFamily="34" charset="0"/>
                  <a:cs typeface="Arial" panose="020B0604020202020204" pitchFamily="34" charset="0"/>
                </a:endParaRPr>
              </a:p>
            </p:txBody>
          </p:sp>
          <p:sp>
            <p:nvSpPr>
              <p:cNvPr id="44" name="Ellipse 43"/>
              <p:cNvSpPr/>
              <p:nvPr/>
            </p:nvSpPr>
            <p:spPr>
              <a:xfrm>
                <a:off x="3322330" y="4045960"/>
                <a:ext cx="427703" cy="427703"/>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a:solidFill>
                      <a:schemeClr val="tx1"/>
                    </a:solidFill>
                    <a:latin typeface="Arial" panose="020B0604020202020204" pitchFamily="34" charset="0"/>
                    <a:cs typeface="Arial" panose="020B0604020202020204" pitchFamily="34" charset="0"/>
                  </a:rPr>
                  <a:t>2</a:t>
                </a:r>
              </a:p>
            </p:txBody>
          </p:sp>
          <p:sp>
            <p:nvSpPr>
              <p:cNvPr id="54" name="Gleichschenkliges Dreieck 53"/>
              <p:cNvSpPr/>
              <p:nvPr/>
            </p:nvSpPr>
            <p:spPr>
              <a:xfrm>
                <a:off x="7961373" y="5024675"/>
                <a:ext cx="238792" cy="115847"/>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b="1">
                  <a:solidFill>
                    <a:schemeClr val="tx1">
                      <a:lumMod val="50000"/>
                      <a:lumOff val="50000"/>
                    </a:schemeClr>
                  </a:solidFill>
                  <a:latin typeface="Arial" panose="020B0604020202020204" pitchFamily="34" charset="0"/>
                  <a:cs typeface="Arial" panose="020B0604020202020204" pitchFamily="34" charset="0"/>
                </a:endParaRPr>
              </a:p>
            </p:txBody>
          </p:sp>
          <p:sp>
            <p:nvSpPr>
              <p:cNvPr id="55" name="Gleichschenkliges Dreieck 54"/>
              <p:cNvSpPr/>
              <p:nvPr/>
            </p:nvSpPr>
            <p:spPr>
              <a:xfrm rot="10800000">
                <a:off x="7966345" y="5524133"/>
                <a:ext cx="238792" cy="115847"/>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b="1">
                  <a:solidFill>
                    <a:schemeClr val="tx1">
                      <a:lumMod val="50000"/>
                      <a:lumOff val="50000"/>
                    </a:schemeClr>
                  </a:solidFill>
                  <a:latin typeface="Arial" panose="020B0604020202020204" pitchFamily="34" charset="0"/>
                  <a:cs typeface="Arial" panose="020B0604020202020204" pitchFamily="34" charset="0"/>
                </a:endParaRPr>
              </a:p>
            </p:txBody>
          </p:sp>
          <p:sp>
            <p:nvSpPr>
              <p:cNvPr id="56" name="Ellipse 55"/>
              <p:cNvSpPr/>
              <p:nvPr/>
            </p:nvSpPr>
            <p:spPr>
              <a:xfrm>
                <a:off x="7866918" y="5117733"/>
                <a:ext cx="427703" cy="427703"/>
              </a:xfrm>
              <a:prstGeom prst="ellipse">
                <a:avLst/>
              </a:prstGeom>
              <a:solidFill>
                <a:schemeClr val="bg1"/>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a:solidFill>
                      <a:schemeClr val="tx1">
                        <a:lumMod val="50000"/>
                        <a:lumOff val="50000"/>
                      </a:schemeClr>
                    </a:solidFill>
                    <a:latin typeface="Arial" panose="020B0604020202020204" pitchFamily="34" charset="0"/>
                    <a:cs typeface="Arial" panose="020B0604020202020204" pitchFamily="34" charset="0"/>
                  </a:rPr>
                  <a:t>?</a:t>
                </a:r>
              </a:p>
            </p:txBody>
          </p:sp>
          <p:sp>
            <p:nvSpPr>
              <p:cNvPr id="58" name="Gleichschenkliges Dreieck 57"/>
              <p:cNvSpPr/>
              <p:nvPr/>
            </p:nvSpPr>
            <p:spPr>
              <a:xfrm>
                <a:off x="9479064" y="5024675"/>
                <a:ext cx="238792" cy="115847"/>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b="1">
                  <a:solidFill>
                    <a:schemeClr val="tx1">
                      <a:lumMod val="50000"/>
                      <a:lumOff val="50000"/>
                    </a:schemeClr>
                  </a:solidFill>
                  <a:latin typeface="Arial" panose="020B0604020202020204" pitchFamily="34" charset="0"/>
                  <a:cs typeface="Arial" panose="020B0604020202020204" pitchFamily="34" charset="0"/>
                </a:endParaRPr>
              </a:p>
            </p:txBody>
          </p:sp>
          <p:sp>
            <p:nvSpPr>
              <p:cNvPr id="59" name="Gleichschenkliges Dreieck 58"/>
              <p:cNvSpPr/>
              <p:nvPr/>
            </p:nvSpPr>
            <p:spPr>
              <a:xfrm rot="10800000">
                <a:off x="9479275" y="5524133"/>
                <a:ext cx="238792" cy="115847"/>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b="1">
                  <a:solidFill>
                    <a:schemeClr val="tx1">
                      <a:lumMod val="50000"/>
                      <a:lumOff val="50000"/>
                    </a:schemeClr>
                  </a:solidFill>
                  <a:latin typeface="Arial" panose="020B0604020202020204" pitchFamily="34" charset="0"/>
                  <a:cs typeface="Arial" panose="020B0604020202020204" pitchFamily="34" charset="0"/>
                </a:endParaRPr>
              </a:p>
            </p:txBody>
          </p:sp>
          <p:sp>
            <p:nvSpPr>
              <p:cNvPr id="60" name="Ellipse 59"/>
              <p:cNvSpPr/>
              <p:nvPr/>
            </p:nvSpPr>
            <p:spPr>
              <a:xfrm>
                <a:off x="9384609" y="5117733"/>
                <a:ext cx="427703" cy="427703"/>
              </a:xfrm>
              <a:prstGeom prst="ellipse">
                <a:avLst/>
              </a:prstGeom>
              <a:solidFill>
                <a:schemeClr val="bg1"/>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a:solidFill>
                      <a:schemeClr val="tx1">
                        <a:lumMod val="50000"/>
                        <a:lumOff val="50000"/>
                      </a:schemeClr>
                    </a:solidFill>
                    <a:latin typeface="Arial" panose="020B0604020202020204" pitchFamily="34" charset="0"/>
                    <a:cs typeface="Arial" panose="020B0604020202020204" pitchFamily="34" charset="0"/>
                  </a:rPr>
                  <a:t>?</a:t>
                </a:r>
              </a:p>
            </p:txBody>
          </p:sp>
          <p:cxnSp>
            <p:nvCxnSpPr>
              <p:cNvPr id="61" name="Gerader Verbinder 60"/>
              <p:cNvCxnSpPr/>
              <p:nvPr/>
            </p:nvCxnSpPr>
            <p:spPr>
              <a:xfrm>
                <a:off x="5015880" y="3522630"/>
                <a:ext cx="1556389" cy="0"/>
              </a:xfrm>
              <a:prstGeom prst="line">
                <a:avLst/>
              </a:prstGeom>
              <a:ln w="57150">
                <a:solidFill>
                  <a:srgbClr val="CD5038"/>
                </a:solidFill>
              </a:ln>
            </p:spPr>
            <p:style>
              <a:lnRef idx="1">
                <a:schemeClr val="accent1"/>
              </a:lnRef>
              <a:fillRef idx="0">
                <a:schemeClr val="accent1"/>
              </a:fillRef>
              <a:effectRef idx="0">
                <a:schemeClr val="accent1"/>
              </a:effectRef>
              <a:fontRef idx="minor">
                <a:schemeClr val="tx1"/>
              </a:fontRef>
            </p:style>
          </p:cxnSp>
          <p:sp>
            <p:nvSpPr>
              <p:cNvPr id="46" name="Gleichschenkliges Dreieck 45"/>
              <p:cNvSpPr/>
              <p:nvPr/>
            </p:nvSpPr>
            <p:spPr>
              <a:xfrm>
                <a:off x="4934075" y="3216831"/>
                <a:ext cx="238792" cy="115847"/>
              </a:xfrm>
              <a:prstGeom prst="triangle">
                <a:avLst/>
              </a:prstGeom>
              <a:solidFill>
                <a:srgbClr val="CD50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b="1">
                  <a:solidFill>
                    <a:srgbClr val="CD5038"/>
                  </a:solidFill>
                  <a:latin typeface="Arial" panose="020B0604020202020204" pitchFamily="34" charset="0"/>
                  <a:cs typeface="Arial" panose="020B0604020202020204" pitchFamily="34" charset="0"/>
                </a:endParaRPr>
              </a:p>
            </p:txBody>
          </p:sp>
          <p:sp>
            <p:nvSpPr>
              <p:cNvPr id="47" name="Gleichschenkliges Dreieck 46"/>
              <p:cNvSpPr/>
              <p:nvPr/>
            </p:nvSpPr>
            <p:spPr>
              <a:xfrm rot="10800000">
                <a:off x="4939577" y="3716289"/>
                <a:ext cx="238792" cy="115847"/>
              </a:xfrm>
              <a:prstGeom prst="triangle">
                <a:avLst/>
              </a:prstGeom>
              <a:solidFill>
                <a:srgbClr val="CD50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b="1">
                  <a:solidFill>
                    <a:srgbClr val="CD5038"/>
                  </a:solidFill>
                  <a:latin typeface="Arial" panose="020B0604020202020204" pitchFamily="34" charset="0"/>
                  <a:cs typeface="Arial" panose="020B0604020202020204" pitchFamily="34" charset="0"/>
                </a:endParaRPr>
              </a:p>
            </p:txBody>
          </p:sp>
          <p:sp>
            <p:nvSpPr>
              <p:cNvPr id="48" name="Ellipse 47"/>
              <p:cNvSpPr/>
              <p:nvPr/>
            </p:nvSpPr>
            <p:spPr>
              <a:xfrm>
                <a:off x="4839620" y="3309889"/>
                <a:ext cx="427703" cy="427703"/>
              </a:xfrm>
              <a:prstGeom prst="ellipse">
                <a:avLst/>
              </a:prstGeom>
              <a:solidFill>
                <a:schemeClr val="bg1"/>
              </a:solidFill>
              <a:ln w="28575">
                <a:solidFill>
                  <a:srgbClr val="CD50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a:solidFill>
                      <a:srgbClr val="CD5038"/>
                    </a:solidFill>
                    <a:latin typeface="Arial" panose="020B0604020202020204" pitchFamily="34" charset="0"/>
                    <a:cs typeface="Arial" panose="020B0604020202020204" pitchFamily="34" charset="0"/>
                  </a:rPr>
                  <a:t>3</a:t>
                </a:r>
              </a:p>
            </p:txBody>
          </p:sp>
          <p:sp>
            <p:nvSpPr>
              <p:cNvPr id="50" name="Gleichschenkliges Dreieck 49"/>
              <p:cNvSpPr/>
              <p:nvPr/>
            </p:nvSpPr>
            <p:spPr>
              <a:xfrm>
                <a:off x="6449459" y="3214937"/>
                <a:ext cx="238792" cy="115847"/>
              </a:xfrm>
              <a:prstGeom prst="triangle">
                <a:avLst/>
              </a:prstGeom>
              <a:solidFill>
                <a:srgbClr val="CD50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b="1">
                  <a:solidFill>
                    <a:srgbClr val="CD5038"/>
                  </a:solidFill>
                  <a:latin typeface="Arial" panose="020B0604020202020204" pitchFamily="34" charset="0"/>
                  <a:cs typeface="Arial" panose="020B0604020202020204" pitchFamily="34" charset="0"/>
                </a:endParaRPr>
              </a:p>
            </p:txBody>
          </p:sp>
          <p:sp>
            <p:nvSpPr>
              <p:cNvPr id="51" name="Gleichschenkliges Dreieck 50"/>
              <p:cNvSpPr/>
              <p:nvPr/>
            </p:nvSpPr>
            <p:spPr>
              <a:xfrm rot="10800000">
                <a:off x="6448610" y="3714395"/>
                <a:ext cx="238792" cy="115847"/>
              </a:xfrm>
              <a:prstGeom prst="triangle">
                <a:avLst/>
              </a:prstGeom>
              <a:solidFill>
                <a:srgbClr val="CD50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b="1">
                  <a:solidFill>
                    <a:srgbClr val="CD5038"/>
                  </a:solidFill>
                  <a:latin typeface="Arial" panose="020B0604020202020204" pitchFamily="34" charset="0"/>
                  <a:cs typeface="Arial" panose="020B0604020202020204" pitchFamily="34" charset="0"/>
                </a:endParaRPr>
              </a:p>
            </p:txBody>
          </p:sp>
          <p:sp>
            <p:nvSpPr>
              <p:cNvPr id="52" name="Ellipse 51"/>
              <p:cNvSpPr/>
              <p:nvPr/>
            </p:nvSpPr>
            <p:spPr>
              <a:xfrm>
                <a:off x="6355004" y="3307995"/>
                <a:ext cx="427703" cy="427703"/>
              </a:xfrm>
              <a:prstGeom prst="ellipse">
                <a:avLst/>
              </a:prstGeom>
              <a:solidFill>
                <a:schemeClr val="bg1"/>
              </a:solidFill>
              <a:ln w="28575">
                <a:solidFill>
                  <a:srgbClr val="CD50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a:solidFill>
                      <a:srgbClr val="CD5038"/>
                    </a:solidFill>
                    <a:latin typeface="Arial" panose="020B0604020202020204" pitchFamily="34" charset="0"/>
                    <a:cs typeface="Arial" panose="020B0604020202020204" pitchFamily="34" charset="0"/>
                  </a:rPr>
                  <a:t>3</a:t>
                </a:r>
              </a:p>
            </p:txBody>
          </p:sp>
        </p:grpSp>
        <p:grpSp>
          <p:nvGrpSpPr>
            <p:cNvPr id="68" name="Gruppieren 67"/>
            <p:cNvGrpSpPr/>
            <p:nvPr/>
          </p:nvGrpSpPr>
          <p:grpSpPr>
            <a:xfrm>
              <a:off x="4726531" y="1404490"/>
              <a:ext cx="6548973" cy="1952952"/>
              <a:chOff x="4954476" y="992275"/>
              <a:chExt cx="6326101" cy="1952952"/>
            </a:xfrm>
          </p:grpSpPr>
          <p:sp>
            <p:nvSpPr>
              <p:cNvPr id="62" name="Rechteckige Legende 61"/>
              <p:cNvSpPr/>
              <p:nvPr/>
            </p:nvSpPr>
            <p:spPr>
              <a:xfrm>
                <a:off x="5009067" y="992275"/>
                <a:ext cx="6271510" cy="1945899"/>
              </a:xfrm>
              <a:prstGeom prst="wedgeRectCallout">
                <a:avLst>
                  <a:gd name="adj1" fmla="val -5465"/>
                  <a:gd name="adj2" fmla="val 64864"/>
                </a:avLst>
              </a:prstGeom>
              <a:solidFill>
                <a:schemeClr val="bg1"/>
              </a:solidFill>
              <a:ln w="28575">
                <a:solidFill>
                  <a:schemeClr val="tx1"/>
                </a:solidFill>
              </a:ln>
            </p:spPr>
            <p:txBody>
              <a:bodyPr wrap="square" lIns="72000" tIns="72000" rIns="72000" bIns="72000">
                <a:noAutofit/>
              </a:bodyPr>
              <a:lstStyle/>
              <a:p>
                <a:pPr marR="450215">
                  <a:spcBef>
                    <a:spcPts val="600"/>
                  </a:spcBef>
                  <a:spcAft>
                    <a:spcPts val="600"/>
                  </a:spcAft>
                </a:pPr>
                <a:endParaRPr lang="de-DE" altLang="de-DE" sz="1200" dirty="0">
                  <a:latin typeface="Arial" panose="020B0604020202020204" pitchFamily="34" charset="0"/>
                  <a:cs typeface="Arial" panose="020B0604020202020204" pitchFamily="34" charset="0"/>
                </a:endParaRPr>
              </a:p>
            </p:txBody>
          </p:sp>
          <p:sp>
            <p:nvSpPr>
              <p:cNvPr id="67" name="Rechteck 66"/>
              <p:cNvSpPr/>
              <p:nvPr/>
            </p:nvSpPr>
            <p:spPr>
              <a:xfrm>
                <a:off x="4954476" y="999328"/>
                <a:ext cx="6318685" cy="1945899"/>
              </a:xfrm>
              <a:prstGeom prst="rect">
                <a:avLst/>
              </a:prstGeom>
              <a:noFill/>
              <a:ln w="28575">
                <a:noFill/>
              </a:ln>
            </p:spPr>
            <p:txBody>
              <a:bodyPr wrap="none" lIns="180000" tIns="72000" rIns="72000" bIns="72000">
                <a:noAutofit/>
              </a:bodyPr>
              <a:lstStyle/>
              <a:p>
                <a:pPr marR="450215">
                  <a:spcBef>
                    <a:spcPts val="600"/>
                  </a:spcBef>
                  <a:spcAft>
                    <a:spcPts val="600"/>
                  </a:spcAft>
                </a:pPr>
                <a:r>
                  <a:rPr lang="de-DE" sz="1600" b="1" dirty="0">
                    <a:latin typeface="Arial" panose="020B0604020202020204" pitchFamily="34" charset="0"/>
                    <a:ea typeface="Calibri" panose="020F0502020204030204" pitchFamily="34" charset="0"/>
                    <a:cs typeface="Arial" panose="020B0604020202020204" pitchFamily="34" charset="0"/>
                  </a:rPr>
                  <a:t>Wenn der Geschäftsprozess […] ausfällt, mit welchem Schadens-</a:t>
                </a:r>
                <a:br>
                  <a:rPr lang="de-DE" sz="1600" b="1" dirty="0">
                    <a:latin typeface="Arial" panose="020B0604020202020204" pitchFamily="34" charset="0"/>
                    <a:ea typeface="Calibri" panose="020F0502020204030204" pitchFamily="34" charset="0"/>
                    <a:cs typeface="Arial" panose="020B0604020202020204" pitchFamily="34" charset="0"/>
                  </a:rPr>
                </a:br>
                <a:r>
                  <a:rPr lang="de-DE" sz="1600" b="1" dirty="0">
                    <a:latin typeface="Arial" panose="020B0604020202020204" pitchFamily="34" charset="0"/>
                    <a:ea typeface="Calibri" panose="020F0502020204030204" pitchFamily="34" charset="0"/>
                    <a:cs typeface="Arial" panose="020B0604020202020204" pitchFamily="34" charset="0"/>
                  </a:rPr>
                  <a:t>potenzial ist im Zeithorizont [</a:t>
                </a:r>
                <a:r>
                  <a:rPr lang="de-DE" sz="1600" b="1" dirty="0">
                    <a:solidFill>
                      <a:schemeClr val="accent1"/>
                    </a:solidFill>
                    <a:latin typeface="Arial" panose="020B0604020202020204" pitchFamily="34" charset="0"/>
                    <a:ea typeface="Calibri" panose="020F0502020204030204" pitchFamily="34" charset="0"/>
                    <a:cs typeface="Arial" panose="020B0604020202020204" pitchFamily="34" charset="0"/>
                  </a:rPr>
                  <a:t>14 Tage</a:t>
                </a:r>
                <a:r>
                  <a:rPr lang="de-DE" sz="1600" b="1" dirty="0">
                    <a:latin typeface="Arial" panose="020B0604020202020204" pitchFamily="34" charset="0"/>
                    <a:ea typeface="Calibri" panose="020F0502020204030204" pitchFamily="34" charset="0"/>
                    <a:cs typeface="Arial" panose="020B0604020202020204" pitchFamily="34" charset="0"/>
                  </a:rPr>
                  <a:t>] zu rechnen, hinsichtlich</a:t>
                </a:r>
              </a:p>
              <a:p>
                <a:pPr marL="182563" lvl="0" indent="-182563" defTabSz="914400" eaLnBrk="0" fontAlgn="base" hangingPunct="0">
                  <a:spcBef>
                    <a:spcPct val="0"/>
                  </a:spcBef>
                  <a:spcAft>
                    <a:spcPct val="0"/>
                  </a:spcAft>
                  <a:buFont typeface="Arial" panose="020B0604020202020204" pitchFamily="34" charset="0"/>
                  <a:buChar char="•"/>
                </a:pPr>
                <a:r>
                  <a:rPr lang="de-DE" altLang="de-DE" sz="1600" i="1" dirty="0">
                    <a:solidFill>
                      <a:schemeClr val="accent1"/>
                    </a:solidFill>
                    <a:latin typeface="Arial" panose="020B0604020202020204" pitchFamily="34" charset="0"/>
                    <a:ea typeface="Calibri" panose="020F0502020204030204" pitchFamily="34" charset="0"/>
                    <a:cs typeface="Arial" panose="020B0604020202020204" pitchFamily="34" charset="0"/>
                  </a:rPr>
                  <a:t>Beeinträchtigung der Aufgabenerfüllung,</a:t>
                </a:r>
                <a:endParaRPr lang="de-DE" altLang="de-DE" sz="700" i="1" dirty="0">
                  <a:solidFill>
                    <a:schemeClr val="accent1"/>
                  </a:solidFill>
                  <a:latin typeface="Arial" panose="020B0604020202020204" pitchFamily="34" charset="0"/>
                  <a:cs typeface="Arial" panose="020B0604020202020204" pitchFamily="34" charset="0"/>
                </a:endParaRPr>
              </a:p>
              <a:p>
                <a:pPr marL="182563" lvl="0" indent="-182563" defTabSz="914400" eaLnBrk="0" fontAlgn="base" hangingPunct="0">
                  <a:spcBef>
                    <a:spcPct val="0"/>
                  </a:spcBef>
                  <a:spcAft>
                    <a:spcPct val="0"/>
                  </a:spcAft>
                  <a:buFont typeface="Arial" panose="020B0604020202020204" pitchFamily="34" charset="0"/>
                  <a:buChar char="•"/>
                </a:pPr>
                <a:r>
                  <a:rPr lang="de-DE" altLang="de-DE" sz="1600" i="1" dirty="0">
                    <a:solidFill>
                      <a:schemeClr val="accent1"/>
                    </a:solidFill>
                    <a:latin typeface="Arial" panose="020B0604020202020204" pitchFamily="34" charset="0"/>
                    <a:ea typeface="Calibri" panose="020F0502020204030204" pitchFamily="34" charset="0"/>
                    <a:cs typeface="Arial" panose="020B0604020202020204" pitchFamily="34" charset="0"/>
                  </a:rPr>
                  <a:t>Verstoß gegen Gesetze, Vorschriften und Verträge,</a:t>
                </a:r>
                <a:endParaRPr lang="de-DE" altLang="de-DE" sz="700" i="1" dirty="0">
                  <a:solidFill>
                    <a:schemeClr val="accent1"/>
                  </a:solidFill>
                  <a:latin typeface="Arial" panose="020B0604020202020204" pitchFamily="34" charset="0"/>
                  <a:cs typeface="Arial" panose="020B0604020202020204" pitchFamily="34" charset="0"/>
                </a:endParaRPr>
              </a:p>
              <a:p>
                <a:pPr marL="182563" lvl="0" indent="-182563" defTabSz="914400" eaLnBrk="0" fontAlgn="base" hangingPunct="0">
                  <a:spcBef>
                    <a:spcPct val="0"/>
                  </a:spcBef>
                  <a:spcAft>
                    <a:spcPct val="0"/>
                  </a:spcAft>
                  <a:buFont typeface="Arial" panose="020B0604020202020204" pitchFamily="34" charset="0"/>
                  <a:buChar char="•"/>
                </a:pPr>
                <a:r>
                  <a:rPr lang="de-DE" altLang="de-DE" sz="1600" i="1" dirty="0">
                    <a:solidFill>
                      <a:schemeClr val="accent1"/>
                    </a:solidFill>
                    <a:latin typeface="Arial" panose="020B0604020202020204" pitchFamily="34" charset="0"/>
                    <a:ea typeface="Calibri" panose="020F0502020204030204" pitchFamily="34" charset="0"/>
                    <a:cs typeface="Arial" panose="020B0604020202020204" pitchFamily="34" charset="0"/>
                  </a:rPr>
                  <a:t>negative Innen- und Außenwirkung (Imageschaden),</a:t>
                </a:r>
                <a:endParaRPr lang="de-DE" altLang="de-DE" sz="700" i="1" dirty="0">
                  <a:solidFill>
                    <a:schemeClr val="accent1"/>
                  </a:solidFill>
                  <a:latin typeface="Arial" panose="020B0604020202020204" pitchFamily="34" charset="0"/>
                  <a:cs typeface="Arial" panose="020B0604020202020204" pitchFamily="34" charset="0"/>
                </a:endParaRPr>
              </a:p>
              <a:p>
                <a:pPr marL="182563" lvl="0" indent="-182563" defTabSz="914400" eaLnBrk="0" fontAlgn="base" hangingPunct="0">
                  <a:spcBef>
                    <a:spcPct val="0"/>
                  </a:spcBef>
                  <a:spcAft>
                    <a:spcPct val="0"/>
                  </a:spcAft>
                  <a:buFont typeface="Arial" panose="020B0604020202020204" pitchFamily="34" charset="0"/>
                  <a:buChar char="•"/>
                </a:pPr>
                <a:r>
                  <a:rPr lang="de-DE" altLang="de-DE" sz="1600" i="1" dirty="0">
                    <a:solidFill>
                      <a:schemeClr val="accent1"/>
                    </a:solidFill>
                    <a:latin typeface="Arial" panose="020B0604020202020204" pitchFamily="34" charset="0"/>
                    <a:ea typeface="Calibri" panose="020F0502020204030204" pitchFamily="34" charset="0"/>
                    <a:cs typeface="Arial" panose="020B0604020202020204" pitchFamily="34" charset="0"/>
                  </a:rPr>
                  <a:t>finanzielle Auswirkungen sowie</a:t>
                </a:r>
                <a:endParaRPr lang="de-DE" altLang="de-DE" sz="2800" i="1" dirty="0">
                  <a:solidFill>
                    <a:schemeClr val="accent1"/>
                  </a:solidFill>
                  <a:latin typeface="Arial" panose="020B0604020202020204" pitchFamily="34" charset="0"/>
                  <a:cs typeface="Arial" panose="020B0604020202020204" pitchFamily="34" charset="0"/>
                </a:endParaRPr>
              </a:p>
              <a:p>
                <a:pPr marL="182563" lvl="0" indent="-182563" defTabSz="914400" eaLnBrk="0" fontAlgn="base" hangingPunct="0">
                  <a:spcBef>
                    <a:spcPct val="0"/>
                  </a:spcBef>
                  <a:spcAft>
                    <a:spcPct val="0"/>
                  </a:spcAft>
                  <a:buFont typeface="Arial" panose="020B0604020202020204" pitchFamily="34" charset="0"/>
                  <a:buChar char="•"/>
                </a:pPr>
                <a:r>
                  <a:rPr lang="de-DE" altLang="de-DE" sz="1600" i="1" dirty="0">
                    <a:solidFill>
                      <a:schemeClr val="accent1"/>
                    </a:solidFill>
                    <a:latin typeface="Arial" panose="020B0604020202020204" pitchFamily="34" charset="0"/>
                    <a:ea typeface="Calibri" panose="020F0502020204030204" pitchFamily="34" charset="0"/>
                    <a:cs typeface="Arial" panose="020B0604020202020204" pitchFamily="34" charset="0"/>
                  </a:rPr>
                  <a:t>Beeinträchtigung der persönlichen Unversehrtheit</a:t>
                </a:r>
                <a:r>
                  <a:rPr lang="de-DE" altLang="de-DE" sz="700" i="1" dirty="0">
                    <a:solidFill>
                      <a:schemeClr val="accent1"/>
                    </a:solidFill>
                    <a:latin typeface="Arial" panose="020B0604020202020204" pitchFamily="34" charset="0"/>
                    <a:cs typeface="Arial" panose="020B0604020202020204" pitchFamily="34" charset="0"/>
                  </a:rPr>
                  <a:t> </a:t>
                </a:r>
                <a:r>
                  <a:rPr lang="de-DE" altLang="de-DE" sz="1600" i="1" dirty="0">
                    <a:solidFill>
                      <a:schemeClr val="accent1"/>
                    </a:solidFill>
                    <a:latin typeface="Arial" panose="020B0604020202020204" pitchFamily="34" charset="0"/>
                    <a:cs typeface="Arial" panose="020B0604020202020204" pitchFamily="34" charset="0"/>
                  </a:rPr>
                  <a:t>.</a:t>
                </a:r>
                <a:endParaRPr lang="de-DE" altLang="de-DE" sz="2800" i="1" dirty="0">
                  <a:solidFill>
                    <a:schemeClr val="accent1"/>
                  </a:solidFill>
                  <a:latin typeface="Arial" panose="020B0604020202020204" pitchFamily="34" charset="0"/>
                  <a:cs typeface="Arial" panose="020B0604020202020204" pitchFamily="34" charset="0"/>
                </a:endParaRPr>
              </a:p>
            </p:txBody>
          </p:sp>
        </p:grpSp>
      </p:grpSp>
      <p:sp>
        <p:nvSpPr>
          <p:cNvPr id="57" name="Rechteck 56" descr="Diese Folie ist für die Institutionsleitung konzipiert" title="Zielgruppe: Institutionsleitung"/>
          <p:cNvSpPr/>
          <p:nvPr/>
        </p:nvSpPr>
        <p:spPr bwMode="gray">
          <a:xfrm rot="2700000">
            <a:off x="9604715" y="595186"/>
            <a:ext cx="3258710" cy="5760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Institutionsleitung</a:t>
            </a:r>
          </a:p>
        </p:txBody>
      </p:sp>
    </p:spTree>
    <p:extLst>
      <p:ext uri="{BB962C8B-B14F-4D97-AF65-F5344CB8AC3E}">
        <p14:creationId xmlns:p14="http://schemas.microsoft.com/office/powerpoint/2010/main" val="1349597977"/>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feld 28"/>
          <p:cNvSpPr txBox="1"/>
          <p:nvPr/>
        </p:nvSpPr>
        <p:spPr>
          <a:xfrm>
            <a:off x="87865" y="2789532"/>
            <a:ext cx="1765380" cy="338554"/>
          </a:xfrm>
          <a:prstGeom prst="rect">
            <a:avLst/>
          </a:prstGeom>
          <a:noFill/>
        </p:spPr>
        <p:txBody>
          <a:bodyPr wrap="square" rtlCol="0">
            <a:spAutoFit/>
          </a:bodyPr>
          <a:lstStyle/>
          <a:p>
            <a:pPr algn="r"/>
            <a:r>
              <a:rPr lang="de-DE" sz="1600" i="1" dirty="0">
                <a:solidFill>
                  <a:schemeClr val="accent1"/>
                </a:solidFill>
                <a:latin typeface="+mj-lt"/>
              </a:rPr>
              <a:t>4 - sehr hoch</a:t>
            </a:r>
          </a:p>
        </p:txBody>
      </p:sp>
      <p:grpSp>
        <p:nvGrpSpPr>
          <p:cNvPr id="6" name="Gruppieren 5">
            <a:extLst>
              <a:ext uri="{FF2B5EF4-FFF2-40B4-BE49-F238E27FC236}">
                <a16:creationId xmlns:a16="http://schemas.microsoft.com/office/drawing/2014/main" id="{EA6514CB-6400-4111-B9CB-865BA3076E3F}"/>
              </a:ext>
              <a:ext uri="{C183D7F6-B498-43B3-948B-1728B52AA6E4}">
                <adec:decorative xmlns="" xmlns:adec="http://schemas.microsoft.com/office/drawing/2017/decorative" val="1"/>
              </a:ext>
            </a:extLst>
          </p:cNvPr>
          <p:cNvGrpSpPr/>
          <p:nvPr/>
        </p:nvGrpSpPr>
        <p:grpSpPr>
          <a:xfrm>
            <a:off x="555177" y="1877628"/>
            <a:ext cx="10725400" cy="4503700"/>
            <a:chOff x="555177" y="1877628"/>
            <a:chExt cx="10725400" cy="4503700"/>
          </a:xfrm>
        </p:grpSpPr>
        <p:sp>
          <p:nvSpPr>
            <p:cNvPr id="14" name="Rechteck 13"/>
            <p:cNvSpPr/>
            <p:nvPr/>
          </p:nvSpPr>
          <p:spPr>
            <a:xfrm>
              <a:off x="1979392" y="2389299"/>
              <a:ext cx="8674613" cy="32671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724" tIns="47860" rIns="95724" bIns="47860" numCol="1" spcCol="0" rtlCol="0" fromWordArt="0" anchor="ctr" anchorCtr="0" forceAA="0" compatLnSpc="1">
              <a:prstTxWarp prst="textNoShape">
                <a:avLst/>
              </a:prstTxWarp>
              <a:noAutofit/>
            </a:bodyPr>
            <a:lstStyle/>
            <a:p>
              <a:pPr algn="ctr"/>
              <a:endParaRPr lang="de-DE" sz="1884">
                <a:latin typeface="+mj-lt"/>
              </a:endParaRPr>
            </a:p>
          </p:txBody>
        </p:sp>
        <p:sp>
          <p:nvSpPr>
            <p:cNvPr id="15" name="Rechteck 14"/>
            <p:cNvSpPr/>
            <p:nvPr/>
          </p:nvSpPr>
          <p:spPr>
            <a:xfrm>
              <a:off x="1977482" y="2394269"/>
              <a:ext cx="8676524" cy="1225349"/>
            </a:xfrm>
            <a:prstGeom prst="rect">
              <a:avLst/>
            </a:prstGeom>
            <a:solidFill>
              <a:srgbClr val="CD5038">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latin typeface="+mj-lt"/>
              </a:endParaRPr>
            </a:p>
          </p:txBody>
        </p:sp>
        <p:cxnSp>
          <p:nvCxnSpPr>
            <p:cNvPr id="16" name="Gerade Verbindung mit Pfeil 15"/>
            <p:cNvCxnSpPr/>
            <p:nvPr/>
          </p:nvCxnSpPr>
          <p:spPr>
            <a:xfrm>
              <a:off x="1973603" y="5660461"/>
              <a:ext cx="8775354"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feld 16"/>
            <p:cNvSpPr txBox="1"/>
            <p:nvPr/>
          </p:nvSpPr>
          <p:spPr>
            <a:xfrm>
              <a:off x="10810549" y="5500763"/>
              <a:ext cx="470028" cy="305259"/>
            </a:xfrm>
            <a:prstGeom prst="rect">
              <a:avLst/>
            </a:prstGeom>
            <a:noFill/>
          </p:spPr>
          <p:txBody>
            <a:bodyPr wrap="none" rtlCol="0">
              <a:spAutoFit/>
            </a:bodyPr>
            <a:lstStyle/>
            <a:p>
              <a:r>
                <a:rPr lang="de-DE" sz="1600" dirty="0">
                  <a:latin typeface="+mj-lt"/>
                </a:rPr>
                <a:t>Zeit</a:t>
              </a:r>
            </a:p>
          </p:txBody>
        </p:sp>
        <p:cxnSp>
          <p:nvCxnSpPr>
            <p:cNvPr id="18" name="Gerader Verbinder 17"/>
            <p:cNvCxnSpPr/>
            <p:nvPr/>
          </p:nvCxnSpPr>
          <p:spPr>
            <a:xfrm>
              <a:off x="4898720" y="2267243"/>
              <a:ext cx="0" cy="346627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p:cNvCxnSpPr/>
            <p:nvPr/>
          </p:nvCxnSpPr>
          <p:spPr>
            <a:xfrm>
              <a:off x="6361278" y="2221484"/>
              <a:ext cx="0" cy="351203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Gerader Verbinder 19"/>
            <p:cNvCxnSpPr/>
            <p:nvPr/>
          </p:nvCxnSpPr>
          <p:spPr>
            <a:xfrm>
              <a:off x="7823837" y="2267243"/>
              <a:ext cx="0" cy="346627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feld 20"/>
            <p:cNvSpPr txBox="1"/>
            <p:nvPr/>
          </p:nvSpPr>
          <p:spPr>
            <a:xfrm>
              <a:off x="2863682" y="5765435"/>
              <a:ext cx="1149802" cy="338554"/>
            </a:xfrm>
            <a:prstGeom prst="rect">
              <a:avLst/>
            </a:prstGeom>
            <a:noFill/>
          </p:spPr>
          <p:txBody>
            <a:bodyPr wrap="none" rtlCol="0">
              <a:spAutoFit/>
            </a:bodyPr>
            <a:lstStyle/>
            <a:p>
              <a:pPr algn="ctr"/>
              <a:r>
                <a:rPr lang="de-DE" sz="1600" i="1" dirty="0">
                  <a:solidFill>
                    <a:schemeClr val="accent1"/>
                  </a:solidFill>
                  <a:latin typeface="+mj-lt"/>
                </a:rPr>
                <a:t>24 Stunden</a:t>
              </a:r>
            </a:p>
          </p:txBody>
        </p:sp>
        <p:sp>
          <p:nvSpPr>
            <p:cNvPr id="22" name="Textfeld 21"/>
            <p:cNvSpPr txBox="1"/>
            <p:nvPr/>
          </p:nvSpPr>
          <p:spPr>
            <a:xfrm>
              <a:off x="4526719" y="5765435"/>
              <a:ext cx="749565" cy="338554"/>
            </a:xfrm>
            <a:prstGeom prst="rect">
              <a:avLst/>
            </a:prstGeom>
            <a:noFill/>
          </p:spPr>
          <p:txBody>
            <a:bodyPr wrap="none" rtlCol="0">
              <a:spAutoFit/>
            </a:bodyPr>
            <a:lstStyle/>
            <a:p>
              <a:pPr algn="ctr"/>
              <a:r>
                <a:rPr lang="de-DE" sz="1600" i="1" dirty="0">
                  <a:solidFill>
                    <a:schemeClr val="accent1"/>
                  </a:solidFill>
                  <a:latin typeface="+mj-lt"/>
                </a:rPr>
                <a:t>3 Tage</a:t>
              </a:r>
            </a:p>
          </p:txBody>
        </p:sp>
        <p:sp>
          <p:nvSpPr>
            <p:cNvPr id="23" name="Textfeld 22"/>
            <p:cNvSpPr txBox="1"/>
            <p:nvPr/>
          </p:nvSpPr>
          <p:spPr>
            <a:xfrm>
              <a:off x="5995403" y="5765435"/>
              <a:ext cx="749565" cy="338554"/>
            </a:xfrm>
            <a:prstGeom prst="rect">
              <a:avLst/>
            </a:prstGeom>
            <a:noFill/>
          </p:spPr>
          <p:txBody>
            <a:bodyPr wrap="none" rtlCol="0">
              <a:spAutoFit/>
            </a:bodyPr>
            <a:lstStyle>
              <a:defPPr>
                <a:defRPr lang="en-US"/>
              </a:defPPr>
              <a:lvl1pPr algn="ctr">
                <a:defRPr sz="1884">
                  <a:latin typeface="BundesSerif Office" panose="02050002050300000203" pitchFamily="18" charset="0"/>
                </a:defRPr>
              </a:lvl1pPr>
            </a:lstStyle>
            <a:p>
              <a:r>
                <a:rPr lang="de-DE" sz="1600" i="1" dirty="0">
                  <a:solidFill>
                    <a:schemeClr val="accent1"/>
                  </a:solidFill>
                  <a:latin typeface="+mj-lt"/>
                </a:rPr>
                <a:t>7 Tage</a:t>
              </a:r>
            </a:p>
          </p:txBody>
        </p:sp>
        <p:sp>
          <p:nvSpPr>
            <p:cNvPr id="24" name="Textfeld 23"/>
            <p:cNvSpPr txBox="1"/>
            <p:nvPr/>
          </p:nvSpPr>
          <p:spPr>
            <a:xfrm>
              <a:off x="7396592" y="5765435"/>
              <a:ext cx="858569" cy="338554"/>
            </a:xfrm>
            <a:prstGeom prst="rect">
              <a:avLst/>
            </a:prstGeom>
            <a:noFill/>
          </p:spPr>
          <p:txBody>
            <a:bodyPr wrap="none" rtlCol="0">
              <a:spAutoFit/>
            </a:bodyPr>
            <a:lstStyle/>
            <a:p>
              <a:pPr algn="ctr"/>
              <a:r>
                <a:rPr lang="de-DE" sz="1600" i="1" dirty="0">
                  <a:solidFill>
                    <a:schemeClr val="accent1"/>
                  </a:solidFill>
                  <a:latin typeface="+mj-lt"/>
                </a:rPr>
                <a:t>14 Tage</a:t>
              </a:r>
            </a:p>
          </p:txBody>
        </p:sp>
        <p:sp>
          <p:nvSpPr>
            <p:cNvPr id="25" name="Textfeld 24"/>
            <p:cNvSpPr txBox="1"/>
            <p:nvPr/>
          </p:nvSpPr>
          <p:spPr>
            <a:xfrm>
              <a:off x="5744058" y="6076069"/>
              <a:ext cx="1234445" cy="305259"/>
            </a:xfrm>
            <a:prstGeom prst="rect">
              <a:avLst/>
            </a:prstGeom>
            <a:noFill/>
          </p:spPr>
          <p:txBody>
            <a:bodyPr wrap="none" rtlCol="0">
              <a:spAutoFit/>
            </a:bodyPr>
            <a:lstStyle/>
            <a:p>
              <a:pPr algn="ctr"/>
              <a:r>
                <a:rPr lang="de-DE" sz="1600" dirty="0">
                  <a:latin typeface="+mj-lt"/>
                </a:rPr>
                <a:t>Zeithorizonte</a:t>
              </a:r>
            </a:p>
          </p:txBody>
        </p:sp>
        <p:sp>
          <p:nvSpPr>
            <p:cNvPr id="26" name="Textfeld 25"/>
            <p:cNvSpPr txBox="1"/>
            <p:nvPr/>
          </p:nvSpPr>
          <p:spPr>
            <a:xfrm>
              <a:off x="1160348" y="1877628"/>
              <a:ext cx="1639144" cy="305259"/>
            </a:xfrm>
            <a:prstGeom prst="rect">
              <a:avLst/>
            </a:prstGeom>
            <a:noFill/>
          </p:spPr>
          <p:txBody>
            <a:bodyPr wrap="none" rtlCol="0">
              <a:spAutoFit/>
            </a:bodyPr>
            <a:lstStyle/>
            <a:p>
              <a:r>
                <a:rPr lang="de-DE" sz="1600" dirty="0">
                  <a:latin typeface="+mj-lt"/>
                </a:rPr>
                <a:t>Schadenspotenzial</a:t>
              </a:r>
            </a:p>
          </p:txBody>
        </p:sp>
        <p:cxnSp>
          <p:nvCxnSpPr>
            <p:cNvPr id="27" name="Gerader Verbinder 26"/>
            <p:cNvCxnSpPr/>
            <p:nvPr/>
          </p:nvCxnSpPr>
          <p:spPr>
            <a:xfrm>
              <a:off x="9286395" y="2267243"/>
              <a:ext cx="0" cy="346627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feld 27"/>
            <p:cNvSpPr txBox="1"/>
            <p:nvPr/>
          </p:nvSpPr>
          <p:spPr>
            <a:xfrm>
              <a:off x="8859150" y="5765435"/>
              <a:ext cx="858569" cy="338554"/>
            </a:xfrm>
            <a:prstGeom prst="rect">
              <a:avLst/>
            </a:prstGeom>
            <a:noFill/>
          </p:spPr>
          <p:txBody>
            <a:bodyPr wrap="none" rtlCol="0">
              <a:spAutoFit/>
            </a:bodyPr>
            <a:lstStyle/>
            <a:p>
              <a:pPr algn="ctr"/>
              <a:r>
                <a:rPr lang="de-DE" sz="1600" i="1" dirty="0">
                  <a:solidFill>
                    <a:schemeClr val="accent1"/>
                  </a:solidFill>
                  <a:latin typeface="+mj-lt"/>
                </a:rPr>
                <a:t>30 Tage</a:t>
              </a:r>
            </a:p>
          </p:txBody>
        </p:sp>
        <p:sp>
          <p:nvSpPr>
            <p:cNvPr id="30" name="Textfeld 29"/>
            <p:cNvSpPr txBox="1"/>
            <p:nvPr/>
          </p:nvSpPr>
          <p:spPr>
            <a:xfrm>
              <a:off x="739299" y="3484111"/>
              <a:ext cx="1113946" cy="338554"/>
            </a:xfrm>
            <a:prstGeom prst="rect">
              <a:avLst/>
            </a:prstGeom>
            <a:noFill/>
          </p:spPr>
          <p:txBody>
            <a:bodyPr wrap="square" rtlCol="0">
              <a:spAutoFit/>
            </a:bodyPr>
            <a:lstStyle/>
            <a:p>
              <a:pPr algn="r"/>
              <a:r>
                <a:rPr lang="de-DE" sz="1600" i="1" dirty="0">
                  <a:solidFill>
                    <a:srgbClr val="CD5038"/>
                  </a:solidFill>
                  <a:latin typeface="+mj-lt"/>
                </a:rPr>
                <a:t>3 - hoch</a:t>
              </a:r>
            </a:p>
          </p:txBody>
        </p:sp>
        <p:sp>
          <p:nvSpPr>
            <p:cNvPr id="31" name="Textfeld 30"/>
            <p:cNvSpPr txBox="1"/>
            <p:nvPr/>
          </p:nvSpPr>
          <p:spPr>
            <a:xfrm>
              <a:off x="656389" y="4143146"/>
              <a:ext cx="1196856" cy="338554"/>
            </a:xfrm>
            <a:prstGeom prst="rect">
              <a:avLst/>
            </a:prstGeom>
            <a:noFill/>
          </p:spPr>
          <p:txBody>
            <a:bodyPr wrap="square" rtlCol="0">
              <a:spAutoFit/>
            </a:bodyPr>
            <a:lstStyle/>
            <a:p>
              <a:pPr algn="r"/>
              <a:r>
                <a:rPr lang="de-DE" sz="1600" i="1" dirty="0">
                  <a:solidFill>
                    <a:schemeClr val="accent1"/>
                  </a:solidFill>
                  <a:latin typeface="+mj-lt"/>
                </a:rPr>
                <a:t>2 - mittel</a:t>
              </a:r>
            </a:p>
          </p:txBody>
        </p:sp>
        <p:sp>
          <p:nvSpPr>
            <p:cNvPr id="32" name="Textfeld 31"/>
            <p:cNvSpPr txBox="1"/>
            <p:nvPr/>
          </p:nvSpPr>
          <p:spPr>
            <a:xfrm>
              <a:off x="555177" y="4826612"/>
              <a:ext cx="1303454" cy="338554"/>
            </a:xfrm>
            <a:prstGeom prst="rect">
              <a:avLst/>
            </a:prstGeom>
            <a:noFill/>
          </p:spPr>
          <p:txBody>
            <a:bodyPr wrap="square" rtlCol="0">
              <a:spAutoFit/>
            </a:bodyPr>
            <a:lstStyle/>
            <a:p>
              <a:pPr algn="r"/>
              <a:r>
                <a:rPr lang="de-DE" sz="1600" i="1" dirty="0">
                  <a:solidFill>
                    <a:schemeClr val="accent1"/>
                  </a:solidFill>
                  <a:latin typeface="+mj-lt"/>
                </a:rPr>
                <a:t>1 - gering</a:t>
              </a:r>
            </a:p>
          </p:txBody>
        </p:sp>
        <p:cxnSp>
          <p:nvCxnSpPr>
            <p:cNvPr id="33" name="Gerade Verbindung mit Pfeil 32"/>
            <p:cNvCxnSpPr/>
            <p:nvPr/>
          </p:nvCxnSpPr>
          <p:spPr>
            <a:xfrm flipH="1" flipV="1">
              <a:off x="1973603" y="2267243"/>
              <a:ext cx="0" cy="339321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Gerader Verbinder 33"/>
            <p:cNvCxnSpPr/>
            <p:nvPr/>
          </p:nvCxnSpPr>
          <p:spPr>
            <a:xfrm>
              <a:off x="1900867" y="4981816"/>
              <a:ext cx="884809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Gerader Verbinder 34"/>
            <p:cNvCxnSpPr/>
            <p:nvPr/>
          </p:nvCxnSpPr>
          <p:spPr>
            <a:xfrm>
              <a:off x="1900867" y="4303173"/>
              <a:ext cx="884809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Gerader Verbinder 35"/>
            <p:cNvCxnSpPr/>
            <p:nvPr/>
          </p:nvCxnSpPr>
          <p:spPr>
            <a:xfrm flipV="1">
              <a:off x="1900868" y="3624530"/>
              <a:ext cx="14547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Gerader Verbinder 36"/>
            <p:cNvCxnSpPr/>
            <p:nvPr/>
          </p:nvCxnSpPr>
          <p:spPr>
            <a:xfrm>
              <a:off x="1900870" y="2945885"/>
              <a:ext cx="879603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Gerader Verbinder 37"/>
            <p:cNvCxnSpPr/>
            <p:nvPr/>
          </p:nvCxnSpPr>
          <p:spPr>
            <a:xfrm>
              <a:off x="1979392" y="3621303"/>
              <a:ext cx="8673172" cy="0"/>
            </a:xfrm>
            <a:prstGeom prst="line">
              <a:avLst/>
            </a:prstGeom>
            <a:ln w="28575">
              <a:solidFill>
                <a:srgbClr val="CD5038"/>
              </a:solidFill>
            </a:ln>
          </p:spPr>
          <p:style>
            <a:lnRef idx="1">
              <a:schemeClr val="accent1"/>
            </a:lnRef>
            <a:fillRef idx="0">
              <a:schemeClr val="accent1"/>
            </a:fillRef>
            <a:effectRef idx="0">
              <a:schemeClr val="accent1"/>
            </a:effectRef>
            <a:fontRef idx="minor">
              <a:schemeClr val="tx1"/>
            </a:fontRef>
          </p:style>
        </p:cxnSp>
        <p:cxnSp>
          <p:nvCxnSpPr>
            <p:cNvPr id="39" name="Gerader Verbinder 38"/>
            <p:cNvCxnSpPr/>
            <p:nvPr/>
          </p:nvCxnSpPr>
          <p:spPr>
            <a:xfrm>
              <a:off x="3436161" y="2267243"/>
              <a:ext cx="0" cy="346627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0" name="Textfeld 39"/>
            <p:cNvSpPr txBox="1"/>
            <p:nvPr/>
          </p:nvSpPr>
          <p:spPr>
            <a:xfrm>
              <a:off x="8068370" y="3446108"/>
              <a:ext cx="2444805" cy="344687"/>
            </a:xfrm>
            <a:prstGeom prst="rect">
              <a:avLst/>
            </a:prstGeom>
            <a:solidFill>
              <a:schemeClr val="bg1"/>
            </a:solidFill>
            <a:ln w="28575">
              <a:solidFill>
                <a:srgbClr val="CD5038"/>
              </a:solidFill>
            </a:ln>
          </p:spPr>
          <p:txBody>
            <a:bodyPr wrap="square" rtlCol="0">
              <a:spAutoFit/>
            </a:bodyPr>
            <a:lstStyle/>
            <a:p>
              <a:pPr algn="ctr"/>
              <a:r>
                <a:rPr lang="de-DE" sz="1884" dirty="0">
                  <a:solidFill>
                    <a:srgbClr val="CD5038"/>
                  </a:solidFill>
                  <a:latin typeface="+mj-lt"/>
                </a:rPr>
                <a:t>Untragbarkeitsniveau</a:t>
              </a:r>
            </a:p>
          </p:txBody>
        </p:sp>
        <p:sp>
          <p:nvSpPr>
            <p:cNvPr id="11" name="Freihandform 10"/>
            <p:cNvSpPr/>
            <p:nvPr/>
          </p:nvSpPr>
          <p:spPr>
            <a:xfrm>
              <a:off x="2009788" y="3618775"/>
              <a:ext cx="2932231" cy="2009769"/>
            </a:xfrm>
            <a:custGeom>
              <a:avLst/>
              <a:gdLst>
                <a:gd name="connsiteX0" fmla="*/ 0 w 8140890"/>
                <a:gd name="connsiteY0" fmla="*/ 3036627 h 3036627"/>
                <a:gd name="connsiteX1" fmla="*/ 1637731 w 8140890"/>
                <a:gd name="connsiteY1" fmla="*/ 2279176 h 3036627"/>
                <a:gd name="connsiteX2" fmla="*/ 3254991 w 8140890"/>
                <a:gd name="connsiteY2" fmla="*/ 771098 h 3036627"/>
                <a:gd name="connsiteX3" fmla="*/ 4885899 w 8140890"/>
                <a:gd name="connsiteY3" fmla="*/ 0 h 3036627"/>
                <a:gd name="connsiteX4" fmla="*/ 8140890 w 8140890"/>
                <a:gd name="connsiteY4" fmla="*/ 0 h 3036627"/>
                <a:gd name="connsiteX0" fmla="*/ 0 w 8140890"/>
                <a:gd name="connsiteY0" fmla="*/ 3036627 h 3036627"/>
                <a:gd name="connsiteX1" fmla="*/ 1637731 w 8140890"/>
                <a:gd name="connsiteY1" fmla="*/ 2279176 h 3036627"/>
                <a:gd name="connsiteX2" fmla="*/ 3254991 w 8140890"/>
                <a:gd name="connsiteY2" fmla="*/ 771098 h 3036627"/>
                <a:gd name="connsiteX3" fmla="*/ 4862149 w 8140890"/>
                <a:gd name="connsiteY3" fmla="*/ 778201 h 3036627"/>
                <a:gd name="connsiteX4" fmla="*/ 8140890 w 8140890"/>
                <a:gd name="connsiteY4" fmla="*/ 0 h 3036627"/>
                <a:gd name="connsiteX0" fmla="*/ 0 w 8140890"/>
                <a:gd name="connsiteY0" fmla="*/ 3056185 h 3056185"/>
                <a:gd name="connsiteX1" fmla="*/ 1637731 w 8140890"/>
                <a:gd name="connsiteY1" fmla="*/ 2298734 h 3056185"/>
                <a:gd name="connsiteX2" fmla="*/ 3254991 w 8140890"/>
                <a:gd name="connsiteY2" fmla="*/ 790656 h 3056185"/>
                <a:gd name="connsiteX3" fmla="*/ 4862149 w 8140890"/>
                <a:gd name="connsiteY3" fmla="*/ 797759 h 3056185"/>
                <a:gd name="connsiteX4" fmla="*/ 6519085 w 8140890"/>
                <a:gd name="connsiteY4" fmla="*/ 53828 h 3056185"/>
                <a:gd name="connsiteX5" fmla="*/ 8140890 w 8140890"/>
                <a:gd name="connsiteY5" fmla="*/ 19558 h 3056185"/>
                <a:gd name="connsiteX0" fmla="*/ 0 w 8140890"/>
                <a:gd name="connsiteY0" fmla="*/ 3036627 h 3036627"/>
                <a:gd name="connsiteX1" fmla="*/ 1637731 w 8140890"/>
                <a:gd name="connsiteY1" fmla="*/ 2279176 h 3036627"/>
                <a:gd name="connsiteX2" fmla="*/ 3254991 w 8140890"/>
                <a:gd name="connsiteY2" fmla="*/ 771098 h 3036627"/>
                <a:gd name="connsiteX3" fmla="*/ 4862149 w 8140890"/>
                <a:gd name="connsiteY3" fmla="*/ 778201 h 3036627"/>
                <a:gd name="connsiteX4" fmla="*/ 6519085 w 8140890"/>
                <a:gd name="connsiteY4" fmla="*/ 34270 h 3036627"/>
                <a:gd name="connsiteX5" fmla="*/ 8140890 w 8140890"/>
                <a:gd name="connsiteY5" fmla="*/ 0 h 3036627"/>
                <a:gd name="connsiteX0" fmla="*/ 0 w 8140890"/>
                <a:gd name="connsiteY0" fmla="*/ 3036627 h 3036627"/>
                <a:gd name="connsiteX1" fmla="*/ 1637731 w 8140890"/>
                <a:gd name="connsiteY1" fmla="*/ 2279176 h 3036627"/>
                <a:gd name="connsiteX2" fmla="*/ 3254991 w 8140890"/>
                <a:gd name="connsiteY2" fmla="*/ 771098 h 3036627"/>
                <a:gd name="connsiteX3" fmla="*/ 4862149 w 8140890"/>
                <a:gd name="connsiteY3" fmla="*/ 778201 h 3036627"/>
                <a:gd name="connsiteX4" fmla="*/ 6519085 w 8140890"/>
                <a:gd name="connsiteY4" fmla="*/ 34270 h 3036627"/>
                <a:gd name="connsiteX5" fmla="*/ 8140890 w 8140890"/>
                <a:gd name="connsiteY5" fmla="*/ 0 h 3036627"/>
                <a:gd name="connsiteX0" fmla="*/ 0 w 8140890"/>
                <a:gd name="connsiteY0" fmla="*/ 3036627 h 3036627"/>
                <a:gd name="connsiteX1" fmla="*/ 1602105 w 8140890"/>
                <a:gd name="connsiteY1" fmla="*/ 1578795 h 3036627"/>
                <a:gd name="connsiteX2" fmla="*/ 3254991 w 8140890"/>
                <a:gd name="connsiteY2" fmla="*/ 771098 h 3036627"/>
                <a:gd name="connsiteX3" fmla="*/ 4862149 w 8140890"/>
                <a:gd name="connsiteY3" fmla="*/ 778201 h 3036627"/>
                <a:gd name="connsiteX4" fmla="*/ 6519085 w 8140890"/>
                <a:gd name="connsiteY4" fmla="*/ 34270 h 3036627"/>
                <a:gd name="connsiteX5" fmla="*/ 8140890 w 8140890"/>
                <a:gd name="connsiteY5" fmla="*/ 0 h 3036627"/>
                <a:gd name="connsiteX0" fmla="*/ 0 w 8081514"/>
                <a:gd name="connsiteY0" fmla="*/ 2982751 h 2982751"/>
                <a:gd name="connsiteX1" fmla="*/ 1542729 w 8081514"/>
                <a:gd name="connsiteY1" fmla="*/ 1578795 h 2982751"/>
                <a:gd name="connsiteX2" fmla="*/ 3195615 w 8081514"/>
                <a:gd name="connsiteY2" fmla="*/ 771098 h 2982751"/>
                <a:gd name="connsiteX3" fmla="*/ 4802773 w 8081514"/>
                <a:gd name="connsiteY3" fmla="*/ 778201 h 2982751"/>
                <a:gd name="connsiteX4" fmla="*/ 6459709 w 8081514"/>
                <a:gd name="connsiteY4" fmla="*/ 34270 h 2982751"/>
                <a:gd name="connsiteX5" fmla="*/ 8081514 w 8081514"/>
                <a:gd name="connsiteY5" fmla="*/ 0 h 2982751"/>
                <a:gd name="connsiteX0" fmla="*/ 0 w 8081514"/>
                <a:gd name="connsiteY0" fmla="*/ 2982751 h 2982751"/>
                <a:gd name="connsiteX1" fmla="*/ 1542729 w 8081514"/>
                <a:gd name="connsiteY1" fmla="*/ 1578795 h 2982751"/>
                <a:gd name="connsiteX2" fmla="*/ 3195615 w 8081514"/>
                <a:gd name="connsiteY2" fmla="*/ 771098 h 2982751"/>
                <a:gd name="connsiteX3" fmla="*/ 4802773 w 8081514"/>
                <a:gd name="connsiteY3" fmla="*/ 778201 h 2982751"/>
                <a:gd name="connsiteX4" fmla="*/ 8081514 w 8081514"/>
                <a:gd name="connsiteY4" fmla="*/ 0 h 2982751"/>
                <a:gd name="connsiteX0" fmla="*/ 0 w 4802773"/>
                <a:gd name="connsiteY0" fmla="*/ 2211653 h 2211653"/>
                <a:gd name="connsiteX1" fmla="*/ 1542729 w 4802773"/>
                <a:gd name="connsiteY1" fmla="*/ 807697 h 2211653"/>
                <a:gd name="connsiteX2" fmla="*/ 3195615 w 4802773"/>
                <a:gd name="connsiteY2" fmla="*/ 0 h 2211653"/>
                <a:gd name="connsiteX3" fmla="*/ 4802773 w 4802773"/>
                <a:gd name="connsiteY3" fmla="*/ 7103 h 2211653"/>
                <a:gd name="connsiteX0" fmla="*/ 0 w 3195615"/>
                <a:gd name="connsiteY0" fmla="*/ 2211653 h 2211653"/>
                <a:gd name="connsiteX1" fmla="*/ 1542729 w 3195615"/>
                <a:gd name="connsiteY1" fmla="*/ 807697 h 2211653"/>
                <a:gd name="connsiteX2" fmla="*/ 3195615 w 3195615"/>
                <a:gd name="connsiteY2" fmla="*/ 0 h 2211653"/>
              </a:gdLst>
              <a:ahLst/>
              <a:cxnLst>
                <a:cxn ang="0">
                  <a:pos x="connsiteX0" y="connsiteY0"/>
                </a:cxn>
                <a:cxn ang="0">
                  <a:pos x="connsiteX1" y="connsiteY1"/>
                </a:cxn>
                <a:cxn ang="0">
                  <a:pos x="connsiteX2" y="connsiteY2"/>
                </a:cxn>
              </a:cxnLst>
              <a:rect l="l" t="t" r="r" b="b"/>
              <a:pathLst>
                <a:path w="3195615" h="2211653">
                  <a:moveTo>
                    <a:pt x="0" y="2211653"/>
                  </a:moveTo>
                  <a:lnTo>
                    <a:pt x="1542729" y="807697"/>
                  </a:lnTo>
                  <a:lnTo>
                    <a:pt x="3195615" y="0"/>
                  </a:lnTo>
                </a:path>
              </a:pathLst>
            </a:custGeom>
            <a:noFill/>
            <a:ln w="5715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724" tIns="47860" rIns="95724" bIns="47860" numCol="1" spcCol="0" rtlCol="0" fromWordArt="0" anchor="ctr" anchorCtr="0" forceAA="0" compatLnSpc="1">
              <a:prstTxWarp prst="textNoShape">
                <a:avLst/>
              </a:prstTxWarp>
              <a:noAutofit/>
            </a:bodyPr>
            <a:lstStyle/>
            <a:p>
              <a:pPr algn="ctr"/>
              <a:endParaRPr lang="de-DE" sz="1884">
                <a:latin typeface="+mj-lt"/>
              </a:endParaRPr>
            </a:p>
          </p:txBody>
        </p:sp>
        <p:sp>
          <p:nvSpPr>
            <p:cNvPr id="9" name="Rechteck 8"/>
            <p:cNvSpPr/>
            <p:nvPr/>
          </p:nvSpPr>
          <p:spPr>
            <a:xfrm>
              <a:off x="5030739" y="4418717"/>
              <a:ext cx="2683388" cy="46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724" tIns="47860" rIns="95724" bIns="47860" numCol="1" spcCol="0" rtlCol="0" fromWordArt="0" anchor="ctr" anchorCtr="0" forceAA="0" compatLnSpc="1">
              <a:prstTxWarp prst="textNoShape">
                <a:avLst/>
              </a:prstTxWarp>
              <a:noAutofit/>
            </a:bodyPr>
            <a:lstStyle/>
            <a:p>
              <a:pPr algn="ctr"/>
              <a:r>
                <a:rPr lang="de-DE" sz="1600" dirty="0">
                  <a:solidFill>
                    <a:schemeClr val="tx1"/>
                  </a:solidFill>
                  <a:latin typeface="+mj-lt"/>
                </a:rPr>
                <a:t>Nicht zeitkritisch</a:t>
              </a:r>
              <a:endParaRPr lang="de-DE" sz="1600" i="1" dirty="0">
                <a:solidFill>
                  <a:schemeClr val="tx1"/>
                </a:solidFill>
                <a:latin typeface="+mj-lt"/>
              </a:endParaRPr>
            </a:p>
          </p:txBody>
        </p:sp>
        <p:sp>
          <p:nvSpPr>
            <p:cNvPr id="10" name="Rechteck 9"/>
            <p:cNvSpPr/>
            <p:nvPr/>
          </p:nvSpPr>
          <p:spPr>
            <a:xfrm>
              <a:off x="2222778" y="2664899"/>
              <a:ext cx="2683388" cy="5372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724" tIns="47860" rIns="95724" bIns="47860" numCol="1" spcCol="0" rtlCol="0" fromWordArt="0" anchor="ctr" anchorCtr="0" forceAA="0" compatLnSpc="1">
              <a:prstTxWarp prst="textNoShape">
                <a:avLst/>
              </a:prstTxWarp>
              <a:noAutofit/>
            </a:bodyPr>
            <a:lstStyle/>
            <a:p>
              <a:pPr algn="ctr"/>
              <a:r>
                <a:rPr lang="de-DE" sz="1600" dirty="0">
                  <a:latin typeface="+mj-lt"/>
                </a:rPr>
                <a:t>Zeitkritisch</a:t>
              </a:r>
              <a:endParaRPr lang="de-DE" sz="1600" i="1" dirty="0">
                <a:latin typeface="+mj-lt"/>
              </a:endParaRPr>
            </a:p>
          </p:txBody>
        </p:sp>
        <p:sp>
          <p:nvSpPr>
            <p:cNvPr id="42" name="Gleichschenkliges Dreieck 41"/>
            <p:cNvSpPr/>
            <p:nvPr/>
          </p:nvSpPr>
          <p:spPr>
            <a:xfrm>
              <a:off x="3313041" y="4028584"/>
              <a:ext cx="231350" cy="11223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b="1">
                <a:latin typeface="+mj-lt"/>
              </a:endParaRPr>
            </a:p>
          </p:txBody>
        </p:sp>
        <p:sp>
          <p:nvSpPr>
            <p:cNvPr id="43" name="Gleichschenkliges Dreieck 42"/>
            <p:cNvSpPr/>
            <p:nvPr/>
          </p:nvSpPr>
          <p:spPr>
            <a:xfrm rot="10800000">
              <a:off x="3314781" y="4512476"/>
              <a:ext cx="231350" cy="11223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b="1">
                <a:latin typeface="+mj-lt"/>
              </a:endParaRPr>
            </a:p>
          </p:txBody>
        </p:sp>
        <p:sp>
          <p:nvSpPr>
            <p:cNvPr id="44" name="Ellipse 43"/>
            <p:cNvSpPr/>
            <p:nvPr/>
          </p:nvSpPr>
          <p:spPr>
            <a:xfrm>
              <a:off x="3221530" y="4118741"/>
              <a:ext cx="414374" cy="414374"/>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a:solidFill>
                    <a:schemeClr val="tx1"/>
                  </a:solidFill>
                  <a:latin typeface="+mj-lt"/>
                </a:rPr>
                <a:t>2</a:t>
              </a:r>
            </a:p>
          </p:txBody>
        </p:sp>
        <p:sp>
          <p:nvSpPr>
            <p:cNvPr id="54" name="Gleichschenkliges Dreieck 53"/>
            <p:cNvSpPr/>
            <p:nvPr/>
          </p:nvSpPr>
          <p:spPr>
            <a:xfrm>
              <a:off x="7715998" y="5066955"/>
              <a:ext cx="231350" cy="112237"/>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b="1">
                <a:solidFill>
                  <a:schemeClr val="tx1">
                    <a:lumMod val="50000"/>
                    <a:lumOff val="50000"/>
                  </a:schemeClr>
                </a:solidFill>
                <a:latin typeface="+mj-lt"/>
              </a:endParaRPr>
            </a:p>
          </p:txBody>
        </p:sp>
        <p:sp>
          <p:nvSpPr>
            <p:cNvPr id="55" name="Gleichschenkliges Dreieck 54"/>
            <p:cNvSpPr/>
            <p:nvPr/>
          </p:nvSpPr>
          <p:spPr>
            <a:xfrm rot="10800000">
              <a:off x="7720815" y="5550847"/>
              <a:ext cx="231350" cy="112237"/>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b="1">
                <a:solidFill>
                  <a:schemeClr val="tx1">
                    <a:lumMod val="50000"/>
                    <a:lumOff val="50000"/>
                  </a:schemeClr>
                </a:solidFill>
                <a:latin typeface="+mj-lt"/>
              </a:endParaRPr>
            </a:p>
          </p:txBody>
        </p:sp>
        <p:sp>
          <p:nvSpPr>
            <p:cNvPr id="56" name="Ellipse 55"/>
            <p:cNvSpPr/>
            <p:nvPr/>
          </p:nvSpPr>
          <p:spPr>
            <a:xfrm>
              <a:off x="7624486" y="5157113"/>
              <a:ext cx="414374" cy="414374"/>
            </a:xfrm>
            <a:prstGeom prst="ellipse">
              <a:avLst/>
            </a:prstGeom>
            <a:solidFill>
              <a:schemeClr val="bg1"/>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a:solidFill>
                    <a:schemeClr val="tx1">
                      <a:lumMod val="50000"/>
                      <a:lumOff val="50000"/>
                    </a:schemeClr>
                  </a:solidFill>
                  <a:latin typeface="+mj-lt"/>
                </a:rPr>
                <a:t>?</a:t>
              </a:r>
            </a:p>
          </p:txBody>
        </p:sp>
        <p:sp>
          <p:nvSpPr>
            <p:cNvPr id="58" name="Gleichschenkliges Dreieck 57"/>
            <p:cNvSpPr/>
            <p:nvPr/>
          </p:nvSpPr>
          <p:spPr>
            <a:xfrm>
              <a:off x="9186390" y="5066955"/>
              <a:ext cx="231350" cy="112237"/>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b="1">
                <a:solidFill>
                  <a:schemeClr val="tx1">
                    <a:lumMod val="50000"/>
                    <a:lumOff val="50000"/>
                  </a:schemeClr>
                </a:solidFill>
                <a:latin typeface="+mj-lt"/>
              </a:endParaRPr>
            </a:p>
          </p:txBody>
        </p:sp>
        <p:sp>
          <p:nvSpPr>
            <p:cNvPr id="59" name="Gleichschenkliges Dreieck 58"/>
            <p:cNvSpPr/>
            <p:nvPr/>
          </p:nvSpPr>
          <p:spPr>
            <a:xfrm rot="10800000">
              <a:off x="9186595" y="5550847"/>
              <a:ext cx="231350" cy="112237"/>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b="1">
                <a:solidFill>
                  <a:schemeClr val="tx1">
                    <a:lumMod val="50000"/>
                    <a:lumOff val="50000"/>
                  </a:schemeClr>
                </a:solidFill>
                <a:latin typeface="+mj-lt"/>
              </a:endParaRPr>
            </a:p>
          </p:txBody>
        </p:sp>
        <p:sp>
          <p:nvSpPr>
            <p:cNvPr id="60" name="Ellipse 59"/>
            <p:cNvSpPr/>
            <p:nvPr/>
          </p:nvSpPr>
          <p:spPr>
            <a:xfrm>
              <a:off x="9094879" y="5157113"/>
              <a:ext cx="414374" cy="414374"/>
            </a:xfrm>
            <a:prstGeom prst="ellipse">
              <a:avLst/>
            </a:prstGeom>
            <a:solidFill>
              <a:schemeClr val="bg1"/>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a:solidFill>
                    <a:schemeClr val="tx1">
                      <a:lumMod val="50000"/>
                      <a:lumOff val="50000"/>
                    </a:schemeClr>
                  </a:solidFill>
                  <a:latin typeface="+mj-lt"/>
                </a:rPr>
                <a:t>?</a:t>
              </a:r>
            </a:p>
          </p:txBody>
        </p:sp>
        <p:cxnSp>
          <p:nvCxnSpPr>
            <p:cNvPr id="61" name="Gerader Verbinder 60"/>
            <p:cNvCxnSpPr/>
            <p:nvPr/>
          </p:nvCxnSpPr>
          <p:spPr>
            <a:xfrm>
              <a:off x="4862300" y="3611721"/>
              <a:ext cx="1507884" cy="0"/>
            </a:xfrm>
            <a:prstGeom prst="line">
              <a:avLst/>
            </a:prstGeom>
            <a:ln w="57150">
              <a:solidFill>
                <a:srgbClr val="CD5038"/>
              </a:solidFill>
            </a:ln>
          </p:spPr>
          <p:style>
            <a:lnRef idx="1">
              <a:schemeClr val="accent1"/>
            </a:lnRef>
            <a:fillRef idx="0">
              <a:schemeClr val="accent1"/>
            </a:fillRef>
            <a:effectRef idx="0">
              <a:schemeClr val="accent1"/>
            </a:effectRef>
            <a:fontRef idx="minor">
              <a:schemeClr val="tx1"/>
            </a:fontRef>
          </p:style>
        </p:cxnSp>
        <p:sp>
          <p:nvSpPr>
            <p:cNvPr id="46" name="Gleichschenkliges Dreieck 45"/>
            <p:cNvSpPr/>
            <p:nvPr/>
          </p:nvSpPr>
          <p:spPr>
            <a:xfrm>
              <a:off x="4783045" y="3315452"/>
              <a:ext cx="231350" cy="112237"/>
            </a:xfrm>
            <a:prstGeom prst="triangle">
              <a:avLst/>
            </a:prstGeom>
            <a:solidFill>
              <a:srgbClr val="CD50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b="1">
                <a:solidFill>
                  <a:srgbClr val="CD5038"/>
                </a:solidFill>
                <a:latin typeface="+mj-lt"/>
              </a:endParaRPr>
            </a:p>
          </p:txBody>
        </p:sp>
        <p:sp>
          <p:nvSpPr>
            <p:cNvPr id="47" name="Gleichschenkliges Dreieck 46"/>
            <p:cNvSpPr/>
            <p:nvPr/>
          </p:nvSpPr>
          <p:spPr>
            <a:xfrm rot="10800000">
              <a:off x="4788375" y="3799345"/>
              <a:ext cx="231350" cy="112237"/>
            </a:xfrm>
            <a:prstGeom prst="triangle">
              <a:avLst/>
            </a:prstGeom>
            <a:solidFill>
              <a:srgbClr val="CD50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b="1">
                <a:solidFill>
                  <a:srgbClr val="CD5038"/>
                </a:solidFill>
                <a:latin typeface="+mj-lt"/>
              </a:endParaRPr>
            </a:p>
          </p:txBody>
        </p:sp>
        <p:sp>
          <p:nvSpPr>
            <p:cNvPr id="48" name="Ellipse 47"/>
            <p:cNvSpPr/>
            <p:nvPr/>
          </p:nvSpPr>
          <p:spPr>
            <a:xfrm>
              <a:off x="4691534" y="3405610"/>
              <a:ext cx="414374" cy="414374"/>
            </a:xfrm>
            <a:prstGeom prst="ellipse">
              <a:avLst/>
            </a:prstGeom>
            <a:solidFill>
              <a:schemeClr val="bg1"/>
            </a:solidFill>
            <a:ln w="28575">
              <a:solidFill>
                <a:srgbClr val="CD50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a:solidFill>
                    <a:srgbClr val="CD5038"/>
                  </a:solidFill>
                  <a:latin typeface="+mj-lt"/>
                </a:rPr>
                <a:t>3</a:t>
              </a:r>
            </a:p>
          </p:txBody>
        </p:sp>
        <p:sp>
          <p:nvSpPr>
            <p:cNvPr id="50" name="Gleichschenkliges Dreieck 49"/>
            <p:cNvSpPr/>
            <p:nvPr/>
          </p:nvSpPr>
          <p:spPr>
            <a:xfrm>
              <a:off x="6251202" y="3313617"/>
              <a:ext cx="231350" cy="112237"/>
            </a:xfrm>
            <a:prstGeom prst="triangle">
              <a:avLst/>
            </a:prstGeom>
            <a:solidFill>
              <a:srgbClr val="CD50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b="1">
                <a:solidFill>
                  <a:srgbClr val="CD5038"/>
                </a:solidFill>
                <a:latin typeface="+mj-lt"/>
              </a:endParaRPr>
            </a:p>
          </p:txBody>
        </p:sp>
        <p:sp>
          <p:nvSpPr>
            <p:cNvPr id="51" name="Gleichschenkliges Dreieck 50"/>
            <p:cNvSpPr/>
            <p:nvPr/>
          </p:nvSpPr>
          <p:spPr>
            <a:xfrm rot="10800000">
              <a:off x="6250380" y="3797510"/>
              <a:ext cx="231350" cy="112237"/>
            </a:xfrm>
            <a:prstGeom prst="triangle">
              <a:avLst/>
            </a:prstGeom>
            <a:solidFill>
              <a:srgbClr val="CD50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b="1">
                <a:solidFill>
                  <a:srgbClr val="CD5038"/>
                </a:solidFill>
                <a:latin typeface="+mj-lt"/>
              </a:endParaRPr>
            </a:p>
          </p:txBody>
        </p:sp>
        <p:sp>
          <p:nvSpPr>
            <p:cNvPr id="52" name="Ellipse 51"/>
            <p:cNvSpPr/>
            <p:nvPr/>
          </p:nvSpPr>
          <p:spPr>
            <a:xfrm>
              <a:off x="6159691" y="3403775"/>
              <a:ext cx="414374" cy="414374"/>
            </a:xfrm>
            <a:prstGeom prst="ellipse">
              <a:avLst/>
            </a:prstGeom>
            <a:solidFill>
              <a:schemeClr val="bg1"/>
            </a:solidFill>
            <a:ln w="28575">
              <a:solidFill>
                <a:srgbClr val="CD50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a:solidFill>
                    <a:srgbClr val="CD5038"/>
                  </a:solidFill>
                  <a:latin typeface="+mj-lt"/>
                </a:rPr>
                <a:t>3</a:t>
              </a:r>
            </a:p>
          </p:txBody>
        </p:sp>
      </p:grpSp>
      <p:sp>
        <p:nvSpPr>
          <p:cNvPr id="2" name="Titel 1"/>
          <p:cNvSpPr>
            <a:spLocks noGrp="1"/>
          </p:cNvSpPr>
          <p:nvPr>
            <p:ph type="title"/>
          </p:nvPr>
        </p:nvSpPr>
        <p:spPr/>
        <p:txBody>
          <a:bodyPr/>
          <a:lstStyle/>
          <a:p>
            <a:r>
              <a:rPr lang="de-DE" dirty="0"/>
              <a:t>BIA – Zeithorizonte</a:t>
            </a:r>
            <a:br>
              <a:rPr lang="de-DE" dirty="0"/>
            </a:br>
            <a:endParaRPr lang="de-DE" dirty="0">
              <a:latin typeface="+mj-lt"/>
            </a:endParaRPr>
          </a:p>
        </p:txBody>
      </p:sp>
      <p:sp>
        <p:nvSpPr>
          <p:cNvPr id="5" name="Fußzeilenplatzhalter 4"/>
          <p:cNvSpPr>
            <a:spLocks noGrp="1"/>
          </p:cNvSpPr>
          <p:nvPr>
            <p:ph type="ftr" sz="quarter" idx="11"/>
          </p:nvPr>
        </p:nvSpPr>
        <p:spPr/>
        <p:txBody>
          <a:bodyPr/>
          <a:lstStyle/>
          <a:p>
            <a:r>
              <a:rPr lang="de-DE">
                <a:latin typeface="+mj-lt"/>
              </a:rPr>
              <a:t>BSI 200-4 Hilfsmittel | Präsentationsvorlage Voranalyse &amp; BIA</a:t>
            </a:r>
            <a:endParaRPr lang="de-DE" dirty="0">
              <a:latin typeface="+mj-lt"/>
            </a:endParaRPr>
          </a:p>
        </p:txBody>
      </p:sp>
      <p:grpSp>
        <p:nvGrpSpPr>
          <p:cNvPr id="4" name="Gruppieren 3" descr="BIA – Zeithorizonte&#10;Welche Zeithorizonte möchten wir innerhalb der BIA betrachten?&#10;">
            <a:extLst>
              <a:ext uri="{FF2B5EF4-FFF2-40B4-BE49-F238E27FC236}">
                <a16:creationId xmlns:a16="http://schemas.microsoft.com/office/drawing/2014/main" id="{D2C8710C-C3E1-4B5C-8F46-AD833A0C622E}"/>
              </a:ext>
            </a:extLst>
          </p:cNvPr>
          <p:cNvGrpSpPr/>
          <p:nvPr/>
        </p:nvGrpSpPr>
        <p:grpSpPr>
          <a:xfrm>
            <a:off x="263352" y="1700808"/>
            <a:ext cx="11495745" cy="3955632"/>
            <a:chOff x="263352" y="1700808"/>
            <a:chExt cx="11495745" cy="3955632"/>
          </a:xfrm>
        </p:grpSpPr>
        <p:sp>
          <p:nvSpPr>
            <p:cNvPr id="3" name="Rechteck 2"/>
            <p:cNvSpPr/>
            <p:nvPr/>
          </p:nvSpPr>
          <p:spPr bwMode="gray">
            <a:xfrm>
              <a:off x="263352" y="1700808"/>
              <a:ext cx="10485605" cy="3955632"/>
            </a:xfrm>
            <a:prstGeom prst="rect">
              <a:avLst/>
            </a:prstGeom>
            <a:solidFill>
              <a:srgbClr val="FFFFFF">
                <a:alpha val="74902"/>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e-DE" sz="2000" dirty="0" err="1">
                <a:solidFill>
                  <a:schemeClr val="tx1"/>
                </a:solidFill>
                <a:latin typeface="Arial" panose="020B0604020202020204" pitchFamily="34" charset="0"/>
                <a:cs typeface="Arial" panose="020B0604020202020204" pitchFamily="34" charset="0"/>
              </a:endParaRPr>
            </a:p>
          </p:txBody>
        </p:sp>
        <p:sp>
          <p:nvSpPr>
            <p:cNvPr id="62" name="Rechteckige Legende 61"/>
            <p:cNvSpPr/>
            <p:nvPr/>
          </p:nvSpPr>
          <p:spPr>
            <a:xfrm>
              <a:off x="4439816" y="3339620"/>
              <a:ext cx="7319281" cy="1464715"/>
            </a:xfrm>
            <a:prstGeom prst="wedgeRectCallout">
              <a:avLst>
                <a:gd name="adj1" fmla="val -24836"/>
                <a:gd name="adj2" fmla="val 112625"/>
              </a:avLst>
            </a:prstGeom>
            <a:solidFill>
              <a:schemeClr val="bg1"/>
            </a:solidFill>
            <a:ln w="28575">
              <a:solidFill>
                <a:schemeClr val="tx1"/>
              </a:solidFill>
            </a:ln>
          </p:spPr>
          <p:txBody>
            <a:bodyPr wrap="square" lIns="72000" tIns="72000" rIns="72000" bIns="72000">
              <a:noAutofit/>
            </a:bodyPr>
            <a:lstStyle/>
            <a:p>
              <a:pPr>
                <a:spcAft>
                  <a:spcPts val="600"/>
                </a:spcAft>
              </a:pPr>
              <a:r>
                <a:rPr lang="de-DE" sz="1600" b="1" dirty="0">
                  <a:latin typeface="Arial" panose="020B0604020202020204" pitchFamily="34" charset="0"/>
                  <a:cs typeface="Arial" panose="020B0604020202020204" pitchFamily="34" charset="0"/>
                </a:rPr>
                <a:t>Welche Zeithorizonte möchten wir innerhalb der BIA betrachten?</a:t>
              </a:r>
            </a:p>
            <a:p>
              <a:pPr>
                <a:spcAft>
                  <a:spcPts val="600"/>
                </a:spcAft>
              </a:pPr>
              <a:r>
                <a:rPr lang="de-DE" sz="1600" dirty="0">
                  <a:latin typeface="Arial" panose="020B0604020202020204" pitchFamily="34" charset="0"/>
                  <a:cs typeface="Arial" panose="020B0604020202020204" pitchFamily="34" charset="0"/>
                </a:rPr>
                <a:t>Der </a:t>
              </a:r>
              <a:r>
                <a:rPr lang="de-DE" sz="1600" b="1" dirty="0">
                  <a:latin typeface="Arial" panose="020B0604020202020204" pitchFamily="34" charset="0"/>
                  <a:cs typeface="Arial" panose="020B0604020202020204" pitchFamily="34" charset="0"/>
                </a:rPr>
                <a:t>Zeithorizonte </a:t>
              </a:r>
              <a:r>
                <a:rPr lang="de-DE" sz="1600" dirty="0">
                  <a:latin typeface="Arial" panose="020B0604020202020204" pitchFamily="34" charset="0"/>
                  <a:cs typeface="Arial" panose="020B0604020202020204" pitchFamily="34" charset="0"/>
                </a:rPr>
                <a:t> repräsentieren verschiedene Zeiträume, in denen der Schaden jeweils bewertet wird. Die Zeithorizonte werden mit dem Passus „innerhalb von x Stunden/Tagen/Wochen“ in der Leitfrage jeweils einzeln erfragt.</a:t>
              </a:r>
            </a:p>
          </p:txBody>
        </p:sp>
      </p:grpSp>
      <p:sp>
        <p:nvSpPr>
          <p:cNvPr id="63" name="Rechteck 62" descr="Diese Folie ist für die Institutionsleitung konzipiert" title="Zielgruppe: Institutionsleitung"/>
          <p:cNvSpPr/>
          <p:nvPr/>
        </p:nvSpPr>
        <p:spPr bwMode="gray">
          <a:xfrm rot="2700000">
            <a:off x="9604715" y="595186"/>
            <a:ext cx="3258710" cy="5760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Institutionsleitung</a:t>
            </a:r>
          </a:p>
        </p:txBody>
      </p:sp>
    </p:spTree>
    <p:extLst>
      <p:ext uri="{BB962C8B-B14F-4D97-AF65-F5344CB8AC3E}">
        <p14:creationId xmlns:p14="http://schemas.microsoft.com/office/powerpoint/2010/main" val="4023374319"/>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feld 28"/>
          <p:cNvSpPr txBox="1"/>
          <p:nvPr/>
        </p:nvSpPr>
        <p:spPr>
          <a:xfrm>
            <a:off x="87865" y="2789532"/>
            <a:ext cx="1765380" cy="338554"/>
          </a:xfrm>
          <a:prstGeom prst="rect">
            <a:avLst/>
          </a:prstGeom>
          <a:noFill/>
        </p:spPr>
        <p:txBody>
          <a:bodyPr wrap="square" rtlCol="0">
            <a:spAutoFit/>
          </a:bodyPr>
          <a:lstStyle/>
          <a:p>
            <a:pPr algn="r"/>
            <a:r>
              <a:rPr lang="de-DE" sz="1600" i="1" dirty="0">
                <a:solidFill>
                  <a:schemeClr val="accent1"/>
                </a:solidFill>
                <a:latin typeface="+mj-lt"/>
              </a:rPr>
              <a:t>4 - sehr hoch</a:t>
            </a:r>
          </a:p>
        </p:txBody>
      </p:sp>
      <p:sp>
        <p:nvSpPr>
          <p:cNvPr id="2" name="Titel 1" descr="BIA – Schadenskategorien"/>
          <p:cNvSpPr>
            <a:spLocks noGrp="1"/>
          </p:cNvSpPr>
          <p:nvPr>
            <p:ph type="title"/>
          </p:nvPr>
        </p:nvSpPr>
        <p:spPr/>
        <p:txBody>
          <a:bodyPr/>
          <a:lstStyle/>
          <a:p>
            <a:r>
              <a:rPr lang="de-DE" dirty="0"/>
              <a:t>BIA – Schadenskategorien</a:t>
            </a:r>
            <a:endParaRPr lang="de-DE" dirty="0">
              <a:latin typeface="+mj-lt"/>
            </a:endParaRPr>
          </a:p>
        </p:txBody>
      </p:sp>
      <p:sp>
        <p:nvSpPr>
          <p:cNvPr id="5" name="Fußzeilenplatzhalter 4"/>
          <p:cNvSpPr>
            <a:spLocks noGrp="1"/>
          </p:cNvSpPr>
          <p:nvPr>
            <p:ph type="ftr" sz="quarter" idx="11"/>
          </p:nvPr>
        </p:nvSpPr>
        <p:spPr/>
        <p:txBody>
          <a:bodyPr/>
          <a:lstStyle/>
          <a:p>
            <a:r>
              <a:rPr lang="de-DE">
                <a:latin typeface="+mj-lt"/>
              </a:rPr>
              <a:t>BSI 200-4 Hilfsmittel | Präsentationsvorlage Voranalyse &amp; BIA</a:t>
            </a:r>
            <a:endParaRPr lang="de-DE" dirty="0">
              <a:latin typeface="+mj-lt"/>
            </a:endParaRPr>
          </a:p>
        </p:txBody>
      </p:sp>
      <p:grpSp>
        <p:nvGrpSpPr>
          <p:cNvPr id="3" name="Gruppieren 2" descr="BIA – Schadenskategorien&#10;&#10;Wie viele Schadenkategorien möchten wir innerhalb der BIA betrachten?&#10;">
            <a:extLst>
              <a:ext uri="{FF2B5EF4-FFF2-40B4-BE49-F238E27FC236}">
                <a16:creationId xmlns:a16="http://schemas.microsoft.com/office/drawing/2014/main" id="{DF68F7A2-F865-45BB-803A-4E9B7B2E6264}"/>
              </a:ext>
            </a:extLst>
          </p:cNvPr>
          <p:cNvGrpSpPr/>
          <p:nvPr/>
        </p:nvGrpSpPr>
        <p:grpSpPr>
          <a:xfrm>
            <a:off x="555177" y="1785967"/>
            <a:ext cx="11100536" cy="4680520"/>
            <a:chOff x="555177" y="1785967"/>
            <a:chExt cx="11100536" cy="4680520"/>
          </a:xfrm>
        </p:grpSpPr>
        <p:sp>
          <p:nvSpPr>
            <p:cNvPr id="14" name="Rechteck 13"/>
            <p:cNvSpPr/>
            <p:nvPr/>
          </p:nvSpPr>
          <p:spPr>
            <a:xfrm>
              <a:off x="1979392" y="2389299"/>
              <a:ext cx="8674613" cy="32671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724" tIns="47860" rIns="95724" bIns="47860" numCol="1" spcCol="0" rtlCol="0" fromWordArt="0" anchor="ctr" anchorCtr="0" forceAA="0" compatLnSpc="1">
              <a:prstTxWarp prst="textNoShape">
                <a:avLst/>
              </a:prstTxWarp>
              <a:noAutofit/>
            </a:bodyPr>
            <a:lstStyle/>
            <a:p>
              <a:pPr algn="ctr"/>
              <a:endParaRPr lang="de-DE" sz="1884">
                <a:latin typeface="+mj-lt"/>
              </a:endParaRPr>
            </a:p>
          </p:txBody>
        </p:sp>
        <p:sp>
          <p:nvSpPr>
            <p:cNvPr id="15" name="Rechteck 14"/>
            <p:cNvSpPr/>
            <p:nvPr/>
          </p:nvSpPr>
          <p:spPr>
            <a:xfrm>
              <a:off x="1977482" y="2394269"/>
              <a:ext cx="8676524" cy="1225349"/>
            </a:xfrm>
            <a:prstGeom prst="rect">
              <a:avLst/>
            </a:prstGeom>
            <a:solidFill>
              <a:srgbClr val="CD5038">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latin typeface="+mj-lt"/>
              </a:endParaRPr>
            </a:p>
          </p:txBody>
        </p:sp>
        <p:cxnSp>
          <p:nvCxnSpPr>
            <p:cNvPr id="16" name="Gerade Verbindung mit Pfeil 15"/>
            <p:cNvCxnSpPr/>
            <p:nvPr/>
          </p:nvCxnSpPr>
          <p:spPr>
            <a:xfrm>
              <a:off x="1973603" y="5660461"/>
              <a:ext cx="8775354"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feld 16"/>
            <p:cNvSpPr txBox="1"/>
            <p:nvPr/>
          </p:nvSpPr>
          <p:spPr>
            <a:xfrm>
              <a:off x="10810549" y="5500763"/>
              <a:ext cx="470028" cy="305259"/>
            </a:xfrm>
            <a:prstGeom prst="rect">
              <a:avLst/>
            </a:prstGeom>
            <a:noFill/>
          </p:spPr>
          <p:txBody>
            <a:bodyPr wrap="none" rtlCol="0">
              <a:spAutoFit/>
            </a:bodyPr>
            <a:lstStyle/>
            <a:p>
              <a:r>
                <a:rPr lang="de-DE" sz="1600" dirty="0">
                  <a:latin typeface="+mj-lt"/>
                </a:rPr>
                <a:t>Zeit</a:t>
              </a:r>
            </a:p>
          </p:txBody>
        </p:sp>
        <p:cxnSp>
          <p:nvCxnSpPr>
            <p:cNvPr id="18" name="Gerader Verbinder 17"/>
            <p:cNvCxnSpPr/>
            <p:nvPr/>
          </p:nvCxnSpPr>
          <p:spPr>
            <a:xfrm>
              <a:off x="4898720" y="2267243"/>
              <a:ext cx="0" cy="346627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p:cNvCxnSpPr/>
            <p:nvPr/>
          </p:nvCxnSpPr>
          <p:spPr>
            <a:xfrm>
              <a:off x="6361278" y="2221484"/>
              <a:ext cx="0" cy="351203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Gerader Verbinder 19"/>
            <p:cNvCxnSpPr/>
            <p:nvPr/>
          </p:nvCxnSpPr>
          <p:spPr>
            <a:xfrm>
              <a:off x="7823837" y="2267243"/>
              <a:ext cx="0" cy="346627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feld 20"/>
            <p:cNvSpPr txBox="1"/>
            <p:nvPr/>
          </p:nvSpPr>
          <p:spPr>
            <a:xfrm>
              <a:off x="2863682" y="5765435"/>
              <a:ext cx="1149802" cy="338554"/>
            </a:xfrm>
            <a:prstGeom prst="rect">
              <a:avLst/>
            </a:prstGeom>
            <a:noFill/>
          </p:spPr>
          <p:txBody>
            <a:bodyPr wrap="none" rtlCol="0">
              <a:spAutoFit/>
            </a:bodyPr>
            <a:lstStyle/>
            <a:p>
              <a:pPr algn="ctr"/>
              <a:r>
                <a:rPr lang="de-DE" sz="1600" i="1" dirty="0">
                  <a:solidFill>
                    <a:schemeClr val="accent1"/>
                  </a:solidFill>
                  <a:latin typeface="+mj-lt"/>
                </a:rPr>
                <a:t>24 Stunden</a:t>
              </a:r>
            </a:p>
          </p:txBody>
        </p:sp>
        <p:sp>
          <p:nvSpPr>
            <p:cNvPr id="22" name="Textfeld 21"/>
            <p:cNvSpPr txBox="1"/>
            <p:nvPr/>
          </p:nvSpPr>
          <p:spPr>
            <a:xfrm>
              <a:off x="4526719" y="5765435"/>
              <a:ext cx="749565" cy="338554"/>
            </a:xfrm>
            <a:prstGeom prst="rect">
              <a:avLst/>
            </a:prstGeom>
            <a:noFill/>
          </p:spPr>
          <p:txBody>
            <a:bodyPr wrap="none" rtlCol="0">
              <a:spAutoFit/>
            </a:bodyPr>
            <a:lstStyle/>
            <a:p>
              <a:pPr algn="ctr"/>
              <a:r>
                <a:rPr lang="de-DE" sz="1600" i="1" dirty="0">
                  <a:solidFill>
                    <a:schemeClr val="accent1"/>
                  </a:solidFill>
                  <a:latin typeface="+mj-lt"/>
                </a:rPr>
                <a:t>3 Tage</a:t>
              </a:r>
            </a:p>
          </p:txBody>
        </p:sp>
        <p:sp>
          <p:nvSpPr>
            <p:cNvPr id="23" name="Textfeld 22"/>
            <p:cNvSpPr txBox="1"/>
            <p:nvPr/>
          </p:nvSpPr>
          <p:spPr>
            <a:xfrm>
              <a:off x="5995403" y="5765435"/>
              <a:ext cx="749565" cy="338554"/>
            </a:xfrm>
            <a:prstGeom prst="rect">
              <a:avLst/>
            </a:prstGeom>
            <a:noFill/>
          </p:spPr>
          <p:txBody>
            <a:bodyPr wrap="none" rtlCol="0">
              <a:spAutoFit/>
            </a:bodyPr>
            <a:lstStyle>
              <a:defPPr>
                <a:defRPr lang="en-US"/>
              </a:defPPr>
              <a:lvl1pPr algn="ctr">
                <a:defRPr sz="1884">
                  <a:latin typeface="BundesSerif Office" panose="02050002050300000203" pitchFamily="18" charset="0"/>
                </a:defRPr>
              </a:lvl1pPr>
            </a:lstStyle>
            <a:p>
              <a:r>
                <a:rPr lang="de-DE" sz="1600" i="1" dirty="0">
                  <a:solidFill>
                    <a:schemeClr val="accent1"/>
                  </a:solidFill>
                  <a:latin typeface="+mj-lt"/>
                </a:rPr>
                <a:t>7 Tage</a:t>
              </a:r>
            </a:p>
          </p:txBody>
        </p:sp>
        <p:sp>
          <p:nvSpPr>
            <p:cNvPr id="24" name="Textfeld 23"/>
            <p:cNvSpPr txBox="1"/>
            <p:nvPr/>
          </p:nvSpPr>
          <p:spPr>
            <a:xfrm>
              <a:off x="7396592" y="5765435"/>
              <a:ext cx="858569" cy="338554"/>
            </a:xfrm>
            <a:prstGeom prst="rect">
              <a:avLst/>
            </a:prstGeom>
            <a:noFill/>
          </p:spPr>
          <p:txBody>
            <a:bodyPr wrap="none" rtlCol="0">
              <a:spAutoFit/>
            </a:bodyPr>
            <a:lstStyle/>
            <a:p>
              <a:pPr algn="ctr"/>
              <a:r>
                <a:rPr lang="de-DE" sz="1600" i="1" dirty="0">
                  <a:solidFill>
                    <a:schemeClr val="accent1"/>
                  </a:solidFill>
                  <a:latin typeface="+mj-lt"/>
                </a:rPr>
                <a:t>14 Tage</a:t>
              </a:r>
            </a:p>
          </p:txBody>
        </p:sp>
        <p:sp>
          <p:nvSpPr>
            <p:cNvPr id="25" name="Textfeld 24"/>
            <p:cNvSpPr txBox="1"/>
            <p:nvPr/>
          </p:nvSpPr>
          <p:spPr>
            <a:xfrm>
              <a:off x="5744058" y="6076069"/>
              <a:ext cx="1234445" cy="305259"/>
            </a:xfrm>
            <a:prstGeom prst="rect">
              <a:avLst/>
            </a:prstGeom>
            <a:noFill/>
          </p:spPr>
          <p:txBody>
            <a:bodyPr wrap="none" rtlCol="0">
              <a:spAutoFit/>
            </a:bodyPr>
            <a:lstStyle/>
            <a:p>
              <a:pPr algn="ctr"/>
              <a:r>
                <a:rPr lang="de-DE" sz="1600" dirty="0">
                  <a:latin typeface="+mj-lt"/>
                </a:rPr>
                <a:t>Zeithorizonte</a:t>
              </a:r>
            </a:p>
          </p:txBody>
        </p:sp>
        <p:cxnSp>
          <p:nvCxnSpPr>
            <p:cNvPr id="27" name="Gerader Verbinder 26"/>
            <p:cNvCxnSpPr/>
            <p:nvPr/>
          </p:nvCxnSpPr>
          <p:spPr>
            <a:xfrm>
              <a:off x="9286395" y="2267243"/>
              <a:ext cx="0" cy="346627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feld 27"/>
            <p:cNvSpPr txBox="1"/>
            <p:nvPr/>
          </p:nvSpPr>
          <p:spPr>
            <a:xfrm>
              <a:off x="8859150" y="5765435"/>
              <a:ext cx="858569" cy="338554"/>
            </a:xfrm>
            <a:prstGeom prst="rect">
              <a:avLst/>
            </a:prstGeom>
            <a:noFill/>
          </p:spPr>
          <p:txBody>
            <a:bodyPr wrap="none" rtlCol="0">
              <a:spAutoFit/>
            </a:bodyPr>
            <a:lstStyle/>
            <a:p>
              <a:pPr algn="ctr"/>
              <a:r>
                <a:rPr lang="de-DE" sz="1600" i="1" dirty="0">
                  <a:solidFill>
                    <a:schemeClr val="accent1"/>
                  </a:solidFill>
                  <a:latin typeface="+mj-lt"/>
                </a:rPr>
                <a:t>30 Tage</a:t>
              </a:r>
            </a:p>
          </p:txBody>
        </p:sp>
        <p:sp>
          <p:nvSpPr>
            <p:cNvPr id="30" name="Textfeld 29"/>
            <p:cNvSpPr txBox="1"/>
            <p:nvPr/>
          </p:nvSpPr>
          <p:spPr>
            <a:xfrm>
              <a:off x="739299" y="3484111"/>
              <a:ext cx="1113946" cy="338554"/>
            </a:xfrm>
            <a:prstGeom prst="rect">
              <a:avLst/>
            </a:prstGeom>
            <a:noFill/>
          </p:spPr>
          <p:txBody>
            <a:bodyPr wrap="square" rtlCol="0">
              <a:spAutoFit/>
            </a:bodyPr>
            <a:lstStyle/>
            <a:p>
              <a:pPr algn="r"/>
              <a:r>
                <a:rPr lang="de-DE" sz="1600" i="1" dirty="0">
                  <a:solidFill>
                    <a:srgbClr val="CD5038"/>
                  </a:solidFill>
                  <a:latin typeface="+mj-lt"/>
                </a:rPr>
                <a:t>3 - hoch</a:t>
              </a:r>
            </a:p>
          </p:txBody>
        </p:sp>
        <p:sp>
          <p:nvSpPr>
            <p:cNvPr id="31" name="Textfeld 30"/>
            <p:cNvSpPr txBox="1"/>
            <p:nvPr/>
          </p:nvSpPr>
          <p:spPr>
            <a:xfrm>
              <a:off x="656389" y="4143146"/>
              <a:ext cx="1196856" cy="338554"/>
            </a:xfrm>
            <a:prstGeom prst="rect">
              <a:avLst/>
            </a:prstGeom>
            <a:noFill/>
          </p:spPr>
          <p:txBody>
            <a:bodyPr wrap="square" rtlCol="0">
              <a:spAutoFit/>
            </a:bodyPr>
            <a:lstStyle/>
            <a:p>
              <a:pPr algn="r"/>
              <a:r>
                <a:rPr lang="de-DE" sz="1600" i="1" dirty="0">
                  <a:solidFill>
                    <a:schemeClr val="accent1"/>
                  </a:solidFill>
                  <a:latin typeface="+mj-lt"/>
                </a:rPr>
                <a:t>2 - mittel</a:t>
              </a:r>
            </a:p>
          </p:txBody>
        </p:sp>
        <p:sp>
          <p:nvSpPr>
            <p:cNvPr id="32" name="Textfeld 31"/>
            <p:cNvSpPr txBox="1"/>
            <p:nvPr/>
          </p:nvSpPr>
          <p:spPr>
            <a:xfrm>
              <a:off x="555177" y="4826612"/>
              <a:ext cx="1303454" cy="338554"/>
            </a:xfrm>
            <a:prstGeom prst="rect">
              <a:avLst/>
            </a:prstGeom>
            <a:noFill/>
          </p:spPr>
          <p:txBody>
            <a:bodyPr wrap="square" rtlCol="0">
              <a:spAutoFit/>
            </a:bodyPr>
            <a:lstStyle/>
            <a:p>
              <a:pPr algn="r"/>
              <a:r>
                <a:rPr lang="de-DE" sz="1600" i="1" dirty="0">
                  <a:solidFill>
                    <a:schemeClr val="accent1"/>
                  </a:solidFill>
                  <a:latin typeface="+mj-lt"/>
                </a:rPr>
                <a:t>1 - gering</a:t>
              </a:r>
            </a:p>
          </p:txBody>
        </p:sp>
        <p:cxnSp>
          <p:nvCxnSpPr>
            <p:cNvPr id="33" name="Gerade Verbindung mit Pfeil 32"/>
            <p:cNvCxnSpPr/>
            <p:nvPr/>
          </p:nvCxnSpPr>
          <p:spPr>
            <a:xfrm flipH="1" flipV="1">
              <a:off x="1973603" y="2267243"/>
              <a:ext cx="0" cy="339321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Gerader Verbinder 33"/>
            <p:cNvCxnSpPr/>
            <p:nvPr/>
          </p:nvCxnSpPr>
          <p:spPr>
            <a:xfrm>
              <a:off x="1900867" y="4981816"/>
              <a:ext cx="884809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Gerader Verbinder 34"/>
            <p:cNvCxnSpPr/>
            <p:nvPr/>
          </p:nvCxnSpPr>
          <p:spPr>
            <a:xfrm>
              <a:off x="1900867" y="4303173"/>
              <a:ext cx="884809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Gerader Verbinder 35"/>
            <p:cNvCxnSpPr/>
            <p:nvPr/>
          </p:nvCxnSpPr>
          <p:spPr>
            <a:xfrm flipV="1">
              <a:off x="1900868" y="3624530"/>
              <a:ext cx="14547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Gerader Verbinder 36"/>
            <p:cNvCxnSpPr/>
            <p:nvPr/>
          </p:nvCxnSpPr>
          <p:spPr>
            <a:xfrm>
              <a:off x="1900870" y="2945885"/>
              <a:ext cx="879603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Gerader Verbinder 37"/>
            <p:cNvCxnSpPr/>
            <p:nvPr/>
          </p:nvCxnSpPr>
          <p:spPr>
            <a:xfrm>
              <a:off x="1979392" y="3621303"/>
              <a:ext cx="8673172" cy="0"/>
            </a:xfrm>
            <a:prstGeom prst="line">
              <a:avLst/>
            </a:prstGeom>
            <a:ln w="28575">
              <a:solidFill>
                <a:srgbClr val="CD5038"/>
              </a:solidFill>
            </a:ln>
          </p:spPr>
          <p:style>
            <a:lnRef idx="1">
              <a:schemeClr val="accent1"/>
            </a:lnRef>
            <a:fillRef idx="0">
              <a:schemeClr val="accent1"/>
            </a:fillRef>
            <a:effectRef idx="0">
              <a:schemeClr val="accent1"/>
            </a:effectRef>
            <a:fontRef idx="minor">
              <a:schemeClr val="tx1"/>
            </a:fontRef>
          </p:style>
        </p:cxnSp>
        <p:cxnSp>
          <p:nvCxnSpPr>
            <p:cNvPr id="39" name="Gerader Verbinder 38"/>
            <p:cNvCxnSpPr/>
            <p:nvPr/>
          </p:nvCxnSpPr>
          <p:spPr>
            <a:xfrm>
              <a:off x="3436161" y="2267243"/>
              <a:ext cx="0" cy="346627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0" name="Textfeld 39"/>
            <p:cNvSpPr txBox="1"/>
            <p:nvPr/>
          </p:nvSpPr>
          <p:spPr>
            <a:xfrm>
              <a:off x="8068370" y="3446108"/>
              <a:ext cx="2444805" cy="344687"/>
            </a:xfrm>
            <a:prstGeom prst="rect">
              <a:avLst/>
            </a:prstGeom>
            <a:solidFill>
              <a:schemeClr val="bg1"/>
            </a:solidFill>
            <a:ln w="28575">
              <a:solidFill>
                <a:srgbClr val="CD5038"/>
              </a:solidFill>
            </a:ln>
          </p:spPr>
          <p:txBody>
            <a:bodyPr wrap="square" rtlCol="0">
              <a:spAutoFit/>
            </a:bodyPr>
            <a:lstStyle/>
            <a:p>
              <a:pPr algn="ctr"/>
              <a:r>
                <a:rPr lang="de-DE" sz="1884" dirty="0">
                  <a:solidFill>
                    <a:srgbClr val="CD5038"/>
                  </a:solidFill>
                  <a:latin typeface="+mj-lt"/>
                </a:rPr>
                <a:t>Untragbarkeitsniveau</a:t>
              </a:r>
            </a:p>
          </p:txBody>
        </p:sp>
        <p:sp>
          <p:nvSpPr>
            <p:cNvPr id="11" name="Freihandform 10"/>
            <p:cNvSpPr/>
            <p:nvPr/>
          </p:nvSpPr>
          <p:spPr>
            <a:xfrm>
              <a:off x="2009788" y="3618775"/>
              <a:ext cx="2932231" cy="2009769"/>
            </a:xfrm>
            <a:custGeom>
              <a:avLst/>
              <a:gdLst>
                <a:gd name="connsiteX0" fmla="*/ 0 w 8140890"/>
                <a:gd name="connsiteY0" fmla="*/ 3036627 h 3036627"/>
                <a:gd name="connsiteX1" fmla="*/ 1637731 w 8140890"/>
                <a:gd name="connsiteY1" fmla="*/ 2279176 h 3036627"/>
                <a:gd name="connsiteX2" fmla="*/ 3254991 w 8140890"/>
                <a:gd name="connsiteY2" fmla="*/ 771098 h 3036627"/>
                <a:gd name="connsiteX3" fmla="*/ 4885899 w 8140890"/>
                <a:gd name="connsiteY3" fmla="*/ 0 h 3036627"/>
                <a:gd name="connsiteX4" fmla="*/ 8140890 w 8140890"/>
                <a:gd name="connsiteY4" fmla="*/ 0 h 3036627"/>
                <a:gd name="connsiteX0" fmla="*/ 0 w 8140890"/>
                <a:gd name="connsiteY0" fmla="*/ 3036627 h 3036627"/>
                <a:gd name="connsiteX1" fmla="*/ 1637731 w 8140890"/>
                <a:gd name="connsiteY1" fmla="*/ 2279176 h 3036627"/>
                <a:gd name="connsiteX2" fmla="*/ 3254991 w 8140890"/>
                <a:gd name="connsiteY2" fmla="*/ 771098 h 3036627"/>
                <a:gd name="connsiteX3" fmla="*/ 4862149 w 8140890"/>
                <a:gd name="connsiteY3" fmla="*/ 778201 h 3036627"/>
                <a:gd name="connsiteX4" fmla="*/ 8140890 w 8140890"/>
                <a:gd name="connsiteY4" fmla="*/ 0 h 3036627"/>
                <a:gd name="connsiteX0" fmla="*/ 0 w 8140890"/>
                <a:gd name="connsiteY0" fmla="*/ 3056185 h 3056185"/>
                <a:gd name="connsiteX1" fmla="*/ 1637731 w 8140890"/>
                <a:gd name="connsiteY1" fmla="*/ 2298734 h 3056185"/>
                <a:gd name="connsiteX2" fmla="*/ 3254991 w 8140890"/>
                <a:gd name="connsiteY2" fmla="*/ 790656 h 3056185"/>
                <a:gd name="connsiteX3" fmla="*/ 4862149 w 8140890"/>
                <a:gd name="connsiteY3" fmla="*/ 797759 h 3056185"/>
                <a:gd name="connsiteX4" fmla="*/ 6519085 w 8140890"/>
                <a:gd name="connsiteY4" fmla="*/ 53828 h 3056185"/>
                <a:gd name="connsiteX5" fmla="*/ 8140890 w 8140890"/>
                <a:gd name="connsiteY5" fmla="*/ 19558 h 3056185"/>
                <a:gd name="connsiteX0" fmla="*/ 0 w 8140890"/>
                <a:gd name="connsiteY0" fmla="*/ 3036627 h 3036627"/>
                <a:gd name="connsiteX1" fmla="*/ 1637731 w 8140890"/>
                <a:gd name="connsiteY1" fmla="*/ 2279176 h 3036627"/>
                <a:gd name="connsiteX2" fmla="*/ 3254991 w 8140890"/>
                <a:gd name="connsiteY2" fmla="*/ 771098 h 3036627"/>
                <a:gd name="connsiteX3" fmla="*/ 4862149 w 8140890"/>
                <a:gd name="connsiteY3" fmla="*/ 778201 h 3036627"/>
                <a:gd name="connsiteX4" fmla="*/ 6519085 w 8140890"/>
                <a:gd name="connsiteY4" fmla="*/ 34270 h 3036627"/>
                <a:gd name="connsiteX5" fmla="*/ 8140890 w 8140890"/>
                <a:gd name="connsiteY5" fmla="*/ 0 h 3036627"/>
                <a:gd name="connsiteX0" fmla="*/ 0 w 8140890"/>
                <a:gd name="connsiteY0" fmla="*/ 3036627 h 3036627"/>
                <a:gd name="connsiteX1" fmla="*/ 1637731 w 8140890"/>
                <a:gd name="connsiteY1" fmla="*/ 2279176 h 3036627"/>
                <a:gd name="connsiteX2" fmla="*/ 3254991 w 8140890"/>
                <a:gd name="connsiteY2" fmla="*/ 771098 h 3036627"/>
                <a:gd name="connsiteX3" fmla="*/ 4862149 w 8140890"/>
                <a:gd name="connsiteY3" fmla="*/ 778201 h 3036627"/>
                <a:gd name="connsiteX4" fmla="*/ 6519085 w 8140890"/>
                <a:gd name="connsiteY4" fmla="*/ 34270 h 3036627"/>
                <a:gd name="connsiteX5" fmla="*/ 8140890 w 8140890"/>
                <a:gd name="connsiteY5" fmla="*/ 0 h 3036627"/>
                <a:gd name="connsiteX0" fmla="*/ 0 w 8140890"/>
                <a:gd name="connsiteY0" fmla="*/ 3036627 h 3036627"/>
                <a:gd name="connsiteX1" fmla="*/ 1602105 w 8140890"/>
                <a:gd name="connsiteY1" fmla="*/ 1578795 h 3036627"/>
                <a:gd name="connsiteX2" fmla="*/ 3254991 w 8140890"/>
                <a:gd name="connsiteY2" fmla="*/ 771098 h 3036627"/>
                <a:gd name="connsiteX3" fmla="*/ 4862149 w 8140890"/>
                <a:gd name="connsiteY3" fmla="*/ 778201 h 3036627"/>
                <a:gd name="connsiteX4" fmla="*/ 6519085 w 8140890"/>
                <a:gd name="connsiteY4" fmla="*/ 34270 h 3036627"/>
                <a:gd name="connsiteX5" fmla="*/ 8140890 w 8140890"/>
                <a:gd name="connsiteY5" fmla="*/ 0 h 3036627"/>
                <a:gd name="connsiteX0" fmla="*/ 0 w 8081514"/>
                <a:gd name="connsiteY0" fmla="*/ 2982751 h 2982751"/>
                <a:gd name="connsiteX1" fmla="*/ 1542729 w 8081514"/>
                <a:gd name="connsiteY1" fmla="*/ 1578795 h 2982751"/>
                <a:gd name="connsiteX2" fmla="*/ 3195615 w 8081514"/>
                <a:gd name="connsiteY2" fmla="*/ 771098 h 2982751"/>
                <a:gd name="connsiteX3" fmla="*/ 4802773 w 8081514"/>
                <a:gd name="connsiteY3" fmla="*/ 778201 h 2982751"/>
                <a:gd name="connsiteX4" fmla="*/ 6459709 w 8081514"/>
                <a:gd name="connsiteY4" fmla="*/ 34270 h 2982751"/>
                <a:gd name="connsiteX5" fmla="*/ 8081514 w 8081514"/>
                <a:gd name="connsiteY5" fmla="*/ 0 h 2982751"/>
                <a:gd name="connsiteX0" fmla="*/ 0 w 8081514"/>
                <a:gd name="connsiteY0" fmla="*/ 2982751 h 2982751"/>
                <a:gd name="connsiteX1" fmla="*/ 1542729 w 8081514"/>
                <a:gd name="connsiteY1" fmla="*/ 1578795 h 2982751"/>
                <a:gd name="connsiteX2" fmla="*/ 3195615 w 8081514"/>
                <a:gd name="connsiteY2" fmla="*/ 771098 h 2982751"/>
                <a:gd name="connsiteX3" fmla="*/ 4802773 w 8081514"/>
                <a:gd name="connsiteY3" fmla="*/ 778201 h 2982751"/>
                <a:gd name="connsiteX4" fmla="*/ 8081514 w 8081514"/>
                <a:gd name="connsiteY4" fmla="*/ 0 h 2982751"/>
                <a:gd name="connsiteX0" fmla="*/ 0 w 4802773"/>
                <a:gd name="connsiteY0" fmla="*/ 2211653 h 2211653"/>
                <a:gd name="connsiteX1" fmla="*/ 1542729 w 4802773"/>
                <a:gd name="connsiteY1" fmla="*/ 807697 h 2211653"/>
                <a:gd name="connsiteX2" fmla="*/ 3195615 w 4802773"/>
                <a:gd name="connsiteY2" fmla="*/ 0 h 2211653"/>
                <a:gd name="connsiteX3" fmla="*/ 4802773 w 4802773"/>
                <a:gd name="connsiteY3" fmla="*/ 7103 h 2211653"/>
                <a:gd name="connsiteX0" fmla="*/ 0 w 3195615"/>
                <a:gd name="connsiteY0" fmla="*/ 2211653 h 2211653"/>
                <a:gd name="connsiteX1" fmla="*/ 1542729 w 3195615"/>
                <a:gd name="connsiteY1" fmla="*/ 807697 h 2211653"/>
                <a:gd name="connsiteX2" fmla="*/ 3195615 w 3195615"/>
                <a:gd name="connsiteY2" fmla="*/ 0 h 2211653"/>
              </a:gdLst>
              <a:ahLst/>
              <a:cxnLst>
                <a:cxn ang="0">
                  <a:pos x="connsiteX0" y="connsiteY0"/>
                </a:cxn>
                <a:cxn ang="0">
                  <a:pos x="connsiteX1" y="connsiteY1"/>
                </a:cxn>
                <a:cxn ang="0">
                  <a:pos x="connsiteX2" y="connsiteY2"/>
                </a:cxn>
              </a:cxnLst>
              <a:rect l="l" t="t" r="r" b="b"/>
              <a:pathLst>
                <a:path w="3195615" h="2211653">
                  <a:moveTo>
                    <a:pt x="0" y="2211653"/>
                  </a:moveTo>
                  <a:lnTo>
                    <a:pt x="1542729" y="807697"/>
                  </a:lnTo>
                  <a:lnTo>
                    <a:pt x="3195615" y="0"/>
                  </a:lnTo>
                </a:path>
              </a:pathLst>
            </a:custGeom>
            <a:noFill/>
            <a:ln w="5715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724" tIns="47860" rIns="95724" bIns="47860" numCol="1" spcCol="0" rtlCol="0" fromWordArt="0" anchor="ctr" anchorCtr="0" forceAA="0" compatLnSpc="1">
              <a:prstTxWarp prst="textNoShape">
                <a:avLst/>
              </a:prstTxWarp>
              <a:noAutofit/>
            </a:bodyPr>
            <a:lstStyle/>
            <a:p>
              <a:pPr algn="ctr"/>
              <a:endParaRPr lang="de-DE" sz="1884">
                <a:latin typeface="+mj-lt"/>
              </a:endParaRPr>
            </a:p>
          </p:txBody>
        </p:sp>
        <p:sp>
          <p:nvSpPr>
            <p:cNvPr id="9" name="Rechteck 8"/>
            <p:cNvSpPr/>
            <p:nvPr/>
          </p:nvSpPr>
          <p:spPr>
            <a:xfrm>
              <a:off x="5030739" y="4418717"/>
              <a:ext cx="2683388" cy="46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724" tIns="47860" rIns="95724" bIns="47860" numCol="1" spcCol="0" rtlCol="0" fromWordArt="0" anchor="ctr" anchorCtr="0" forceAA="0" compatLnSpc="1">
              <a:prstTxWarp prst="textNoShape">
                <a:avLst/>
              </a:prstTxWarp>
              <a:noAutofit/>
            </a:bodyPr>
            <a:lstStyle/>
            <a:p>
              <a:pPr algn="ctr"/>
              <a:r>
                <a:rPr lang="de-DE" sz="1600" dirty="0">
                  <a:solidFill>
                    <a:schemeClr val="tx1"/>
                  </a:solidFill>
                  <a:latin typeface="+mj-lt"/>
                </a:rPr>
                <a:t>Nicht zeitkritisch</a:t>
              </a:r>
              <a:endParaRPr lang="de-DE" sz="1600" i="1" dirty="0">
                <a:solidFill>
                  <a:schemeClr val="tx1"/>
                </a:solidFill>
                <a:latin typeface="+mj-lt"/>
              </a:endParaRPr>
            </a:p>
          </p:txBody>
        </p:sp>
        <p:sp>
          <p:nvSpPr>
            <p:cNvPr id="10" name="Rechteck 9"/>
            <p:cNvSpPr/>
            <p:nvPr/>
          </p:nvSpPr>
          <p:spPr>
            <a:xfrm>
              <a:off x="2222778" y="2664899"/>
              <a:ext cx="2683388" cy="5372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724" tIns="47860" rIns="95724" bIns="47860" numCol="1" spcCol="0" rtlCol="0" fromWordArt="0" anchor="ctr" anchorCtr="0" forceAA="0" compatLnSpc="1">
              <a:prstTxWarp prst="textNoShape">
                <a:avLst/>
              </a:prstTxWarp>
              <a:noAutofit/>
            </a:bodyPr>
            <a:lstStyle/>
            <a:p>
              <a:pPr algn="ctr"/>
              <a:r>
                <a:rPr lang="de-DE" sz="1600" dirty="0">
                  <a:latin typeface="+mj-lt"/>
                </a:rPr>
                <a:t>Zeitkritisch</a:t>
              </a:r>
              <a:endParaRPr lang="de-DE" sz="1600" i="1" dirty="0">
                <a:latin typeface="+mj-lt"/>
              </a:endParaRPr>
            </a:p>
          </p:txBody>
        </p:sp>
        <p:sp>
          <p:nvSpPr>
            <p:cNvPr id="42" name="Gleichschenkliges Dreieck 41"/>
            <p:cNvSpPr/>
            <p:nvPr/>
          </p:nvSpPr>
          <p:spPr>
            <a:xfrm>
              <a:off x="3313041" y="4028584"/>
              <a:ext cx="231350" cy="11223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b="1">
                <a:latin typeface="+mj-lt"/>
              </a:endParaRPr>
            </a:p>
          </p:txBody>
        </p:sp>
        <p:sp>
          <p:nvSpPr>
            <p:cNvPr id="43" name="Gleichschenkliges Dreieck 42"/>
            <p:cNvSpPr/>
            <p:nvPr/>
          </p:nvSpPr>
          <p:spPr>
            <a:xfrm rot="10800000">
              <a:off x="3314781" y="4512476"/>
              <a:ext cx="231350" cy="11223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b="1">
                <a:latin typeface="+mj-lt"/>
              </a:endParaRPr>
            </a:p>
          </p:txBody>
        </p:sp>
        <p:sp>
          <p:nvSpPr>
            <p:cNvPr id="44" name="Ellipse 43"/>
            <p:cNvSpPr/>
            <p:nvPr/>
          </p:nvSpPr>
          <p:spPr>
            <a:xfrm>
              <a:off x="3221530" y="4118741"/>
              <a:ext cx="414374" cy="414374"/>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a:solidFill>
                    <a:schemeClr val="tx1"/>
                  </a:solidFill>
                  <a:latin typeface="+mj-lt"/>
                </a:rPr>
                <a:t>2</a:t>
              </a:r>
            </a:p>
          </p:txBody>
        </p:sp>
        <p:sp>
          <p:nvSpPr>
            <p:cNvPr id="54" name="Gleichschenkliges Dreieck 53"/>
            <p:cNvSpPr/>
            <p:nvPr/>
          </p:nvSpPr>
          <p:spPr>
            <a:xfrm>
              <a:off x="7715998" y="5066955"/>
              <a:ext cx="231350" cy="112237"/>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b="1">
                <a:solidFill>
                  <a:schemeClr val="tx1">
                    <a:lumMod val="50000"/>
                    <a:lumOff val="50000"/>
                  </a:schemeClr>
                </a:solidFill>
                <a:latin typeface="+mj-lt"/>
              </a:endParaRPr>
            </a:p>
          </p:txBody>
        </p:sp>
        <p:sp>
          <p:nvSpPr>
            <p:cNvPr id="55" name="Gleichschenkliges Dreieck 54"/>
            <p:cNvSpPr/>
            <p:nvPr/>
          </p:nvSpPr>
          <p:spPr>
            <a:xfrm rot="10800000">
              <a:off x="7720815" y="5550847"/>
              <a:ext cx="231350" cy="112237"/>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b="1">
                <a:solidFill>
                  <a:schemeClr val="tx1">
                    <a:lumMod val="50000"/>
                    <a:lumOff val="50000"/>
                  </a:schemeClr>
                </a:solidFill>
                <a:latin typeface="+mj-lt"/>
              </a:endParaRPr>
            </a:p>
          </p:txBody>
        </p:sp>
        <p:sp>
          <p:nvSpPr>
            <p:cNvPr id="56" name="Ellipse 55"/>
            <p:cNvSpPr/>
            <p:nvPr/>
          </p:nvSpPr>
          <p:spPr>
            <a:xfrm>
              <a:off x="7624486" y="5157113"/>
              <a:ext cx="414374" cy="414374"/>
            </a:xfrm>
            <a:prstGeom prst="ellipse">
              <a:avLst/>
            </a:prstGeom>
            <a:solidFill>
              <a:schemeClr val="bg1"/>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a:solidFill>
                    <a:schemeClr val="tx1">
                      <a:lumMod val="50000"/>
                      <a:lumOff val="50000"/>
                    </a:schemeClr>
                  </a:solidFill>
                  <a:latin typeface="+mj-lt"/>
                </a:rPr>
                <a:t>?</a:t>
              </a:r>
            </a:p>
          </p:txBody>
        </p:sp>
        <p:sp>
          <p:nvSpPr>
            <p:cNvPr id="58" name="Gleichschenkliges Dreieck 57"/>
            <p:cNvSpPr/>
            <p:nvPr/>
          </p:nvSpPr>
          <p:spPr>
            <a:xfrm>
              <a:off x="9186390" y="5066955"/>
              <a:ext cx="231350" cy="112237"/>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b="1">
                <a:solidFill>
                  <a:schemeClr val="tx1">
                    <a:lumMod val="50000"/>
                    <a:lumOff val="50000"/>
                  </a:schemeClr>
                </a:solidFill>
                <a:latin typeface="+mj-lt"/>
              </a:endParaRPr>
            </a:p>
          </p:txBody>
        </p:sp>
        <p:sp>
          <p:nvSpPr>
            <p:cNvPr id="59" name="Gleichschenkliges Dreieck 58"/>
            <p:cNvSpPr/>
            <p:nvPr/>
          </p:nvSpPr>
          <p:spPr>
            <a:xfrm rot="10800000">
              <a:off x="9186595" y="5550847"/>
              <a:ext cx="231350" cy="112237"/>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b="1">
                <a:solidFill>
                  <a:schemeClr val="tx1">
                    <a:lumMod val="50000"/>
                    <a:lumOff val="50000"/>
                  </a:schemeClr>
                </a:solidFill>
                <a:latin typeface="+mj-lt"/>
              </a:endParaRPr>
            </a:p>
          </p:txBody>
        </p:sp>
        <p:sp>
          <p:nvSpPr>
            <p:cNvPr id="60" name="Ellipse 59"/>
            <p:cNvSpPr/>
            <p:nvPr/>
          </p:nvSpPr>
          <p:spPr>
            <a:xfrm>
              <a:off x="9094879" y="5157113"/>
              <a:ext cx="414374" cy="414374"/>
            </a:xfrm>
            <a:prstGeom prst="ellipse">
              <a:avLst/>
            </a:prstGeom>
            <a:solidFill>
              <a:schemeClr val="bg1"/>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a:solidFill>
                    <a:schemeClr val="tx1">
                      <a:lumMod val="50000"/>
                      <a:lumOff val="50000"/>
                    </a:schemeClr>
                  </a:solidFill>
                  <a:latin typeface="+mj-lt"/>
                </a:rPr>
                <a:t>?</a:t>
              </a:r>
            </a:p>
          </p:txBody>
        </p:sp>
        <p:cxnSp>
          <p:nvCxnSpPr>
            <p:cNvPr id="61" name="Gerader Verbinder 60"/>
            <p:cNvCxnSpPr/>
            <p:nvPr/>
          </p:nvCxnSpPr>
          <p:spPr>
            <a:xfrm>
              <a:off x="4862300" y="3611721"/>
              <a:ext cx="1507884" cy="0"/>
            </a:xfrm>
            <a:prstGeom prst="line">
              <a:avLst/>
            </a:prstGeom>
            <a:ln w="57150">
              <a:solidFill>
                <a:srgbClr val="CD5038"/>
              </a:solidFill>
            </a:ln>
          </p:spPr>
          <p:style>
            <a:lnRef idx="1">
              <a:schemeClr val="accent1"/>
            </a:lnRef>
            <a:fillRef idx="0">
              <a:schemeClr val="accent1"/>
            </a:fillRef>
            <a:effectRef idx="0">
              <a:schemeClr val="accent1"/>
            </a:effectRef>
            <a:fontRef idx="minor">
              <a:schemeClr val="tx1"/>
            </a:fontRef>
          </p:style>
        </p:cxnSp>
        <p:sp>
          <p:nvSpPr>
            <p:cNvPr id="46" name="Gleichschenkliges Dreieck 45"/>
            <p:cNvSpPr/>
            <p:nvPr/>
          </p:nvSpPr>
          <p:spPr>
            <a:xfrm>
              <a:off x="4783045" y="3315452"/>
              <a:ext cx="231350" cy="112237"/>
            </a:xfrm>
            <a:prstGeom prst="triangle">
              <a:avLst/>
            </a:prstGeom>
            <a:solidFill>
              <a:srgbClr val="CD50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b="1">
                <a:solidFill>
                  <a:srgbClr val="CD5038"/>
                </a:solidFill>
                <a:latin typeface="+mj-lt"/>
              </a:endParaRPr>
            </a:p>
          </p:txBody>
        </p:sp>
        <p:sp>
          <p:nvSpPr>
            <p:cNvPr id="47" name="Gleichschenkliges Dreieck 46"/>
            <p:cNvSpPr/>
            <p:nvPr/>
          </p:nvSpPr>
          <p:spPr>
            <a:xfrm rot="10800000">
              <a:off x="4788375" y="3799345"/>
              <a:ext cx="231350" cy="112237"/>
            </a:xfrm>
            <a:prstGeom prst="triangle">
              <a:avLst/>
            </a:prstGeom>
            <a:solidFill>
              <a:srgbClr val="CD50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b="1">
                <a:solidFill>
                  <a:srgbClr val="CD5038"/>
                </a:solidFill>
                <a:latin typeface="+mj-lt"/>
              </a:endParaRPr>
            </a:p>
          </p:txBody>
        </p:sp>
        <p:sp>
          <p:nvSpPr>
            <p:cNvPr id="48" name="Ellipse 47"/>
            <p:cNvSpPr/>
            <p:nvPr/>
          </p:nvSpPr>
          <p:spPr>
            <a:xfrm>
              <a:off x="4691534" y="3405610"/>
              <a:ext cx="414374" cy="414374"/>
            </a:xfrm>
            <a:prstGeom prst="ellipse">
              <a:avLst/>
            </a:prstGeom>
            <a:solidFill>
              <a:schemeClr val="bg1"/>
            </a:solidFill>
            <a:ln w="28575">
              <a:solidFill>
                <a:srgbClr val="CD50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a:solidFill>
                    <a:srgbClr val="CD5038"/>
                  </a:solidFill>
                  <a:latin typeface="+mj-lt"/>
                </a:rPr>
                <a:t>3</a:t>
              </a:r>
            </a:p>
          </p:txBody>
        </p:sp>
        <p:sp>
          <p:nvSpPr>
            <p:cNvPr id="50" name="Gleichschenkliges Dreieck 49"/>
            <p:cNvSpPr/>
            <p:nvPr/>
          </p:nvSpPr>
          <p:spPr>
            <a:xfrm>
              <a:off x="6251202" y="3313617"/>
              <a:ext cx="231350" cy="112237"/>
            </a:xfrm>
            <a:prstGeom prst="triangle">
              <a:avLst/>
            </a:prstGeom>
            <a:solidFill>
              <a:srgbClr val="CD50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b="1">
                <a:solidFill>
                  <a:srgbClr val="CD5038"/>
                </a:solidFill>
                <a:latin typeface="+mj-lt"/>
              </a:endParaRPr>
            </a:p>
          </p:txBody>
        </p:sp>
        <p:sp>
          <p:nvSpPr>
            <p:cNvPr id="51" name="Gleichschenkliges Dreieck 50"/>
            <p:cNvSpPr/>
            <p:nvPr/>
          </p:nvSpPr>
          <p:spPr>
            <a:xfrm rot="10800000">
              <a:off x="6250380" y="3797510"/>
              <a:ext cx="231350" cy="112237"/>
            </a:xfrm>
            <a:prstGeom prst="triangle">
              <a:avLst/>
            </a:prstGeom>
            <a:solidFill>
              <a:srgbClr val="CD50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b="1">
                <a:solidFill>
                  <a:srgbClr val="CD5038"/>
                </a:solidFill>
                <a:latin typeface="+mj-lt"/>
              </a:endParaRPr>
            </a:p>
          </p:txBody>
        </p:sp>
        <p:sp>
          <p:nvSpPr>
            <p:cNvPr id="52" name="Ellipse 51"/>
            <p:cNvSpPr/>
            <p:nvPr/>
          </p:nvSpPr>
          <p:spPr>
            <a:xfrm>
              <a:off x="6159691" y="3403775"/>
              <a:ext cx="414374" cy="414374"/>
            </a:xfrm>
            <a:prstGeom prst="ellipse">
              <a:avLst/>
            </a:prstGeom>
            <a:solidFill>
              <a:schemeClr val="bg1"/>
            </a:solidFill>
            <a:ln w="28575">
              <a:solidFill>
                <a:srgbClr val="CD50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a:solidFill>
                    <a:srgbClr val="CD5038"/>
                  </a:solidFill>
                  <a:latin typeface="+mj-lt"/>
                </a:rPr>
                <a:t>3</a:t>
              </a:r>
            </a:p>
          </p:txBody>
        </p:sp>
        <p:sp>
          <p:nvSpPr>
            <p:cNvPr id="63" name="Rechteck 62"/>
            <p:cNvSpPr/>
            <p:nvPr/>
          </p:nvSpPr>
          <p:spPr bwMode="gray">
            <a:xfrm>
              <a:off x="1994086" y="1785967"/>
              <a:ext cx="9661627" cy="4680520"/>
            </a:xfrm>
            <a:prstGeom prst="rect">
              <a:avLst/>
            </a:prstGeom>
            <a:solidFill>
              <a:srgbClr val="FFFFFF">
                <a:alpha val="74902"/>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e-DE" sz="2000" dirty="0" err="1">
                <a:solidFill>
                  <a:schemeClr val="tx1"/>
                </a:solidFill>
              </a:endParaRPr>
            </a:p>
          </p:txBody>
        </p:sp>
        <p:sp>
          <p:nvSpPr>
            <p:cNvPr id="65" name="Rechteckige Legende 64"/>
            <p:cNvSpPr/>
            <p:nvPr/>
          </p:nvSpPr>
          <p:spPr>
            <a:xfrm>
              <a:off x="3000426" y="2235326"/>
              <a:ext cx="5373025" cy="1645733"/>
            </a:xfrm>
            <a:prstGeom prst="wedgeRectCallout">
              <a:avLst>
                <a:gd name="adj1" fmla="val -67810"/>
                <a:gd name="adj2" fmla="val 5249"/>
              </a:avLst>
            </a:prstGeom>
            <a:solidFill>
              <a:schemeClr val="bg1"/>
            </a:solidFill>
            <a:ln w="28575">
              <a:solidFill>
                <a:schemeClr val="tx1"/>
              </a:solidFill>
            </a:ln>
          </p:spPr>
          <p:txBody>
            <a:bodyPr wrap="square" lIns="72000" tIns="72000" rIns="72000" bIns="72000">
              <a:noAutofit/>
            </a:bodyPr>
            <a:lstStyle/>
            <a:p>
              <a:pPr>
                <a:spcAft>
                  <a:spcPts val="600"/>
                </a:spcAft>
              </a:pPr>
              <a:r>
                <a:rPr lang="de-DE" sz="1600" b="1" dirty="0"/>
                <a:t>Wie viele Schadenkategorien möchten wir innerhalb der BIA betrachten?</a:t>
              </a:r>
            </a:p>
            <a:p>
              <a:pPr>
                <a:spcAft>
                  <a:spcPts val="600"/>
                </a:spcAft>
              </a:pPr>
              <a:r>
                <a:rPr lang="de-DE" sz="1600" dirty="0"/>
                <a:t>Die Schadenskategorien definieren, welcher mögliche Schaden eintreten kann (Schadenspotenzial). Üblicherweise wird mit drei bis fünf Schadenskategorien gearbeitet.</a:t>
              </a:r>
            </a:p>
          </p:txBody>
        </p:sp>
        <p:sp>
          <p:nvSpPr>
            <p:cNvPr id="26" name="Textfeld 25"/>
            <p:cNvSpPr txBox="1"/>
            <p:nvPr/>
          </p:nvSpPr>
          <p:spPr>
            <a:xfrm>
              <a:off x="1160348" y="1877628"/>
              <a:ext cx="1639144" cy="305259"/>
            </a:xfrm>
            <a:prstGeom prst="rect">
              <a:avLst/>
            </a:prstGeom>
            <a:noFill/>
          </p:spPr>
          <p:txBody>
            <a:bodyPr wrap="none" rtlCol="0">
              <a:spAutoFit/>
            </a:bodyPr>
            <a:lstStyle/>
            <a:p>
              <a:r>
                <a:rPr lang="de-DE" sz="1600" dirty="0">
                  <a:latin typeface="+mj-lt"/>
                </a:rPr>
                <a:t>Schadenspotenzial</a:t>
              </a:r>
            </a:p>
          </p:txBody>
        </p:sp>
      </p:grpSp>
      <p:sp>
        <p:nvSpPr>
          <p:cNvPr id="53" name="Rechteck 52" descr="Diese Folie ist für die Institutionsleitung konzipiert" title="Zielgruppe: Institutionsleitung"/>
          <p:cNvSpPr/>
          <p:nvPr/>
        </p:nvSpPr>
        <p:spPr bwMode="gray">
          <a:xfrm rot="2700000">
            <a:off x="9604715" y="595186"/>
            <a:ext cx="3258710" cy="5760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Institutionsleitung</a:t>
            </a:r>
          </a:p>
        </p:txBody>
      </p:sp>
    </p:spTree>
    <p:extLst>
      <p:ext uri="{BB962C8B-B14F-4D97-AF65-F5344CB8AC3E}">
        <p14:creationId xmlns:p14="http://schemas.microsoft.com/office/powerpoint/2010/main" val="2171260411"/>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BIA – Schadensszenarien (1/2)</a:t>
            </a:r>
            <a:endParaRPr lang="de-DE" dirty="0">
              <a:latin typeface="+mj-lt"/>
            </a:endParaRPr>
          </a:p>
        </p:txBody>
      </p:sp>
      <p:graphicFrame>
        <p:nvGraphicFramePr>
          <p:cNvPr id="2" name="Inhaltsplatzhalter 1"/>
          <p:cNvGraphicFramePr>
            <a:graphicFrameLocks noGrp="1"/>
          </p:cNvGraphicFramePr>
          <p:nvPr>
            <p:ph idx="1"/>
            <p:extLst>
              <p:ext uri="{D42A27DB-BD31-4B8C-83A1-F6EECF244321}">
                <p14:modId xmlns:p14="http://schemas.microsoft.com/office/powerpoint/2010/main" val="3169479929"/>
              </p:ext>
            </p:extLst>
          </p:nvPr>
        </p:nvGraphicFramePr>
        <p:xfrm>
          <a:off x="623888" y="1628775"/>
          <a:ext cx="10945475" cy="3723840"/>
        </p:xfrm>
        <a:graphic>
          <a:graphicData uri="http://schemas.openxmlformats.org/drawingml/2006/table">
            <a:tbl>
              <a:tblPr firstRow="1" firstCol="1">
                <a:tableStyleId>{5C22544A-7EE6-4342-B048-85BDC9FD1C3A}</a:tableStyleId>
              </a:tblPr>
              <a:tblGrid>
                <a:gridCol w="1042601">
                  <a:extLst>
                    <a:ext uri="{9D8B030D-6E8A-4147-A177-3AD203B41FA5}">
                      <a16:colId xmlns:a16="http://schemas.microsoft.com/office/drawing/2014/main" val="1695315329"/>
                    </a:ext>
                  </a:extLst>
                </a:gridCol>
                <a:gridCol w="1489430">
                  <a:extLst>
                    <a:ext uri="{9D8B030D-6E8A-4147-A177-3AD203B41FA5}">
                      <a16:colId xmlns:a16="http://schemas.microsoft.com/office/drawing/2014/main" val="2514082130"/>
                    </a:ext>
                  </a:extLst>
                </a:gridCol>
                <a:gridCol w="1767396">
                  <a:extLst>
                    <a:ext uri="{9D8B030D-6E8A-4147-A177-3AD203B41FA5}">
                      <a16:colId xmlns:a16="http://schemas.microsoft.com/office/drawing/2014/main" val="1937831252"/>
                    </a:ext>
                  </a:extLst>
                </a:gridCol>
                <a:gridCol w="1661512">
                  <a:extLst>
                    <a:ext uri="{9D8B030D-6E8A-4147-A177-3AD203B41FA5}">
                      <a16:colId xmlns:a16="http://schemas.microsoft.com/office/drawing/2014/main" val="2954544693"/>
                    </a:ext>
                  </a:extLst>
                </a:gridCol>
                <a:gridCol w="1661512">
                  <a:extLst>
                    <a:ext uri="{9D8B030D-6E8A-4147-A177-3AD203B41FA5}">
                      <a16:colId xmlns:a16="http://schemas.microsoft.com/office/drawing/2014/main" val="1133685396"/>
                    </a:ext>
                  </a:extLst>
                </a:gridCol>
                <a:gridCol w="1661512">
                  <a:extLst>
                    <a:ext uri="{9D8B030D-6E8A-4147-A177-3AD203B41FA5}">
                      <a16:colId xmlns:a16="http://schemas.microsoft.com/office/drawing/2014/main" val="3441842674"/>
                    </a:ext>
                  </a:extLst>
                </a:gridCol>
                <a:gridCol w="1661512">
                  <a:extLst>
                    <a:ext uri="{9D8B030D-6E8A-4147-A177-3AD203B41FA5}">
                      <a16:colId xmlns:a16="http://schemas.microsoft.com/office/drawing/2014/main" val="377500915"/>
                    </a:ext>
                  </a:extLst>
                </a:gridCol>
              </a:tblGrid>
              <a:tr h="0">
                <a:tc>
                  <a:txBody>
                    <a:bodyPr/>
                    <a:lstStyle/>
                    <a:p>
                      <a:pPr algn="l">
                        <a:lnSpc>
                          <a:spcPct val="100000"/>
                        </a:lnSpc>
                        <a:spcAft>
                          <a:spcPts val="600"/>
                        </a:spcAft>
                      </a:pPr>
                      <a:r>
                        <a:rPr lang="de-DE" sz="1200" dirty="0">
                          <a:solidFill>
                            <a:schemeClr val="bg1"/>
                          </a:solidFill>
                          <a:effectLst/>
                          <a:latin typeface="Arial" panose="020B0604020202020204" pitchFamily="34" charset="0"/>
                          <a:cs typeface="Arial" panose="020B0604020202020204" pitchFamily="34" charset="0"/>
                        </a:rPr>
                        <a:t>Schadens-kategorie</a:t>
                      </a:r>
                      <a:endParaRPr lang="de-DE" sz="12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1"/>
                    </a:solidFill>
                  </a:tcPr>
                </a:tc>
                <a:tc>
                  <a:txBody>
                    <a:bodyPr/>
                    <a:lstStyle/>
                    <a:p>
                      <a:pPr algn="l">
                        <a:lnSpc>
                          <a:spcPct val="100000"/>
                        </a:lnSpc>
                        <a:spcAft>
                          <a:spcPts val="600"/>
                        </a:spcAft>
                      </a:pPr>
                      <a:r>
                        <a:rPr lang="de-DE" sz="1200" kern="1200" dirty="0">
                          <a:solidFill>
                            <a:schemeClr val="bg1"/>
                          </a:solidFill>
                          <a:effectLst/>
                          <a:latin typeface="Arial" panose="020B0604020202020204" pitchFamily="34" charset="0"/>
                          <a:ea typeface="+mn-ea"/>
                          <a:cs typeface="Arial" panose="020B0604020202020204" pitchFamily="34" charset="0"/>
                        </a:rPr>
                        <a:t>Allgemeine Beschreibung</a:t>
                      </a:r>
                      <a:endParaRPr lang="de-DE" sz="12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1"/>
                    </a:solidFill>
                  </a:tcPr>
                </a:tc>
                <a:tc>
                  <a:txBody>
                    <a:bodyPr/>
                    <a:lstStyle/>
                    <a:p>
                      <a:pPr algn="l">
                        <a:lnSpc>
                          <a:spcPct val="100000"/>
                        </a:lnSpc>
                        <a:spcAft>
                          <a:spcPts val="600"/>
                        </a:spcAft>
                      </a:pPr>
                      <a:r>
                        <a:rPr lang="de-DE" sz="1200" b="1" kern="1200" dirty="0">
                          <a:solidFill>
                            <a:schemeClr val="bg1"/>
                          </a:solidFill>
                          <a:effectLst/>
                          <a:latin typeface="Arial" panose="020B0604020202020204" pitchFamily="34" charset="0"/>
                          <a:ea typeface="+mn-ea"/>
                          <a:cs typeface="Arial" panose="020B0604020202020204" pitchFamily="34" charset="0"/>
                        </a:rPr>
                        <a:t>Beeinträchtigung der Aufgabenerfüllung</a:t>
                      </a:r>
                      <a:endParaRPr lang="de-DE" sz="12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1"/>
                    </a:solidFill>
                  </a:tcPr>
                </a:tc>
                <a:tc>
                  <a:txBody>
                    <a:bodyPr/>
                    <a:lstStyle/>
                    <a:p>
                      <a:pPr marL="0" marR="0" lvl="0" indent="0" algn="l" defTabSz="1425550" rtl="0" eaLnBrk="1" fontAlgn="auto" latinLnBrk="0" hangingPunct="1">
                        <a:lnSpc>
                          <a:spcPct val="100000"/>
                        </a:lnSpc>
                        <a:spcBef>
                          <a:spcPts val="0"/>
                        </a:spcBef>
                        <a:spcAft>
                          <a:spcPts val="600"/>
                        </a:spcAft>
                        <a:buClrTx/>
                        <a:buSzTx/>
                        <a:buFontTx/>
                        <a:buNone/>
                        <a:tabLst/>
                        <a:defRPr/>
                      </a:pPr>
                      <a:r>
                        <a:rPr lang="de-DE" sz="1200" b="1" kern="1200" dirty="0">
                          <a:solidFill>
                            <a:schemeClr val="bg1"/>
                          </a:solidFill>
                          <a:effectLst/>
                          <a:latin typeface="Arial" panose="020B0604020202020204" pitchFamily="34" charset="0"/>
                          <a:ea typeface="+mn-ea"/>
                          <a:cs typeface="Arial" panose="020B0604020202020204" pitchFamily="34" charset="0"/>
                        </a:rPr>
                        <a:t>Negative Innen- und Außenwirkung (Imageschaden)</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1"/>
                    </a:solidFill>
                  </a:tcPr>
                </a:tc>
                <a:tc>
                  <a:txBody>
                    <a:bodyPr/>
                    <a:lstStyle/>
                    <a:p>
                      <a:pPr algn="l">
                        <a:lnSpc>
                          <a:spcPct val="100000"/>
                        </a:lnSpc>
                        <a:spcAft>
                          <a:spcPts val="600"/>
                        </a:spcAft>
                      </a:pPr>
                      <a:r>
                        <a:rPr lang="de-DE" sz="1200" kern="1200" dirty="0">
                          <a:solidFill>
                            <a:schemeClr val="bg1"/>
                          </a:solidFill>
                          <a:effectLst/>
                          <a:latin typeface="Arial" panose="020B0604020202020204" pitchFamily="34" charset="0"/>
                          <a:ea typeface="+mn-ea"/>
                          <a:cs typeface="Arial" panose="020B0604020202020204" pitchFamily="34" charset="0"/>
                        </a:rPr>
                        <a:t>Finanzielle Auswirkungen</a:t>
                      </a:r>
                      <a:endParaRPr lang="de-DE" sz="12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1"/>
                    </a:solidFill>
                  </a:tcPr>
                </a:tc>
                <a:tc>
                  <a:txBody>
                    <a:bodyPr/>
                    <a:lstStyle/>
                    <a:p>
                      <a:pPr algn="l">
                        <a:lnSpc>
                          <a:spcPct val="100000"/>
                        </a:lnSpc>
                        <a:spcAft>
                          <a:spcPts val="600"/>
                        </a:spcAft>
                      </a:pPr>
                      <a:r>
                        <a:rPr lang="de-DE" sz="1200" b="1" kern="1200" dirty="0">
                          <a:solidFill>
                            <a:schemeClr val="bg1"/>
                          </a:solidFill>
                          <a:effectLst/>
                          <a:latin typeface="Arial" panose="020B0604020202020204" pitchFamily="34" charset="0"/>
                          <a:ea typeface="+mn-ea"/>
                          <a:cs typeface="Arial" panose="020B0604020202020204" pitchFamily="34" charset="0"/>
                        </a:rPr>
                        <a:t>Verstoß gegen Gesetze, Vorschriften und Verträge</a:t>
                      </a:r>
                      <a:endParaRPr lang="de-DE" sz="12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1"/>
                    </a:solidFill>
                  </a:tcPr>
                </a:tc>
                <a:tc>
                  <a:txBody>
                    <a:bodyPr/>
                    <a:lstStyle/>
                    <a:p>
                      <a:pPr algn="l">
                        <a:lnSpc>
                          <a:spcPct val="100000"/>
                        </a:lnSpc>
                        <a:spcAft>
                          <a:spcPts val="600"/>
                        </a:spcAft>
                      </a:pPr>
                      <a:r>
                        <a:rPr lang="de-DE" sz="1200" b="1" kern="1200" dirty="0">
                          <a:solidFill>
                            <a:schemeClr val="bg1"/>
                          </a:solidFill>
                          <a:effectLst/>
                          <a:latin typeface="Arial" panose="020B0604020202020204" pitchFamily="34" charset="0"/>
                          <a:ea typeface="+mn-ea"/>
                          <a:cs typeface="Arial" panose="020B0604020202020204" pitchFamily="34" charset="0"/>
                        </a:rPr>
                        <a:t>Beeinträchtigung der persönlichen Unversehrtheit</a:t>
                      </a:r>
                      <a:endParaRPr lang="de-DE" sz="12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3634988259"/>
                  </a:ext>
                </a:extLst>
              </a:tr>
              <a:tr h="206947">
                <a:tc>
                  <a:txBody>
                    <a:bodyPr/>
                    <a:lstStyle/>
                    <a:p>
                      <a:pPr algn="l">
                        <a:lnSpc>
                          <a:spcPct val="100000"/>
                        </a:lnSpc>
                        <a:spcAft>
                          <a:spcPts val="600"/>
                        </a:spcAft>
                      </a:pPr>
                      <a:r>
                        <a:rPr lang="de-DE" sz="1200" i="1" dirty="0">
                          <a:solidFill>
                            <a:schemeClr val="tx2"/>
                          </a:solidFill>
                          <a:effectLst/>
                          <a:latin typeface="Arial" panose="020B0604020202020204" pitchFamily="34" charset="0"/>
                          <a:cs typeface="Arial" panose="020B0604020202020204" pitchFamily="34" charset="0"/>
                        </a:rPr>
                        <a:t>1 - Gering</a:t>
                      </a:r>
                      <a:endParaRPr lang="de-DE" sz="12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5DCD7"/>
                    </a:solidFill>
                  </a:tcPr>
                </a:tc>
                <a:tc>
                  <a:txBody>
                    <a:bodyPr/>
                    <a:lstStyle/>
                    <a:p>
                      <a:pPr marL="0" lvl="0" indent="0" algn="l" defTabSz="755934" rtl="0" eaLnBrk="1" latinLnBrk="0" hangingPunct="1">
                        <a:lnSpc>
                          <a:spcPct val="100000"/>
                        </a:lnSpc>
                        <a:spcAft>
                          <a:spcPts val="600"/>
                        </a:spcAft>
                        <a:buFont typeface="Symbol" panose="05050102010706020507" pitchFamily="18" charset="2"/>
                        <a:buNone/>
                        <a:tabLst>
                          <a:tab pos="180340" algn="l"/>
                        </a:tabLst>
                      </a:pPr>
                      <a:r>
                        <a:rPr lang="de-DE" sz="1200" i="1" kern="1200" dirty="0">
                          <a:solidFill>
                            <a:schemeClr val="tx2"/>
                          </a:solidFill>
                          <a:effectLst/>
                          <a:latin typeface="Arial" panose="020B0604020202020204" pitchFamily="34" charset="0"/>
                          <a:ea typeface="+mn-ea"/>
                          <a:cs typeface="Arial" panose="020B0604020202020204" pitchFamily="34" charset="0"/>
                        </a:rPr>
                        <a:t>Ausfall hat geringe, kaum spürbare Auswirkungen.</a:t>
                      </a:r>
                      <a:endParaRPr lang="de-DE" sz="1200" b="1" i="1" kern="1200" dirty="0">
                        <a:solidFill>
                          <a:schemeClr val="tx2"/>
                        </a:solidFill>
                        <a:effectLst/>
                        <a:latin typeface="Arial" panose="020B0604020202020204" pitchFamily="34" charset="0"/>
                        <a:ea typeface="+mn-ea"/>
                        <a:cs typeface="Arial" panose="020B0604020202020204" pitchFamily="34" charset="0"/>
                      </a:endParaRP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5DCD7"/>
                    </a:solidFill>
                  </a:tcPr>
                </a:tc>
                <a:tc>
                  <a:txBody>
                    <a:bodyPr/>
                    <a:lstStyle/>
                    <a:p>
                      <a:pPr marL="0" marR="0" lvl="0" indent="0" algn="l" defTabSz="755934" rtl="0" eaLnBrk="1" fontAlgn="auto" latinLnBrk="0" hangingPunct="1">
                        <a:lnSpc>
                          <a:spcPct val="100000"/>
                        </a:lnSpc>
                        <a:spcBef>
                          <a:spcPts val="0"/>
                        </a:spcBef>
                        <a:spcAft>
                          <a:spcPts val="600"/>
                        </a:spcAft>
                        <a:buClrTx/>
                        <a:buSzTx/>
                        <a:buFont typeface="Symbol" panose="05050102010706020507" pitchFamily="18" charset="2"/>
                        <a:buNone/>
                        <a:tabLst>
                          <a:tab pos="180340" algn="l"/>
                        </a:tabLst>
                        <a:defRPr/>
                      </a:pPr>
                      <a:r>
                        <a:rPr lang="de-DE" sz="1200" i="1" kern="1200" dirty="0">
                          <a:solidFill>
                            <a:schemeClr val="tx2"/>
                          </a:solidFill>
                          <a:effectLst/>
                          <a:latin typeface="Arial" panose="020B0604020202020204" pitchFamily="34" charset="0"/>
                          <a:ea typeface="+mn-ea"/>
                          <a:cs typeface="Arial" panose="020B0604020202020204" pitchFamily="34" charset="0"/>
                        </a:rPr>
                        <a:t>Der Geschäftsbetrieb wird unwesentlich beeinträchtigt.</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5DCD7"/>
                    </a:solidFill>
                  </a:tcPr>
                </a:tc>
                <a:tc>
                  <a:txBody>
                    <a:bodyPr/>
                    <a:lstStyle/>
                    <a:p>
                      <a:pPr marL="0" marR="0" lvl="0" indent="0" algn="l" defTabSz="755934" rtl="0" eaLnBrk="1" fontAlgn="auto" latinLnBrk="0" hangingPunct="1">
                        <a:lnSpc>
                          <a:spcPct val="100000"/>
                        </a:lnSpc>
                        <a:spcBef>
                          <a:spcPts val="0"/>
                        </a:spcBef>
                        <a:spcAft>
                          <a:spcPts val="600"/>
                        </a:spcAft>
                        <a:buClrTx/>
                        <a:buSzTx/>
                        <a:buFont typeface="Symbol" panose="05050102010706020507" pitchFamily="18" charset="2"/>
                        <a:buNone/>
                        <a:tabLst>
                          <a:tab pos="180340" algn="l"/>
                        </a:tabLst>
                        <a:defRPr/>
                      </a:pPr>
                      <a:r>
                        <a:rPr lang="de-DE" sz="1200" i="1" kern="1200" dirty="0">
                          <a:solidFill>
                            <a:schemeClr val="tx2"/>
                          </a:solidFill>
                          <a:effectLst/>
                          <a:latin typeface="Arial" panose="020B0604020202020204" pitchFamily="34" charset="0"/>
                          <a:ea typeface="+mn-ea"/>
                          <a:cs typeface="Arial" panose="020B0604020202020204" pitchFamily="34" charset="0"/>
                        </a:rPr>
                        <a:t>In Einzelfällen ist eine geringe, nicht nachhaltige Ansehensbeeinträchtigung zu erwarten.</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5DCD7"/>
                    </a:solidFill>
                  </a:tcPr>
                </a:tc>
                <a:tc>
                  <a:txBody>
                    <a:bodyPr/>
                    <a:lstStyle/>
                    <a:p>
                      <a:pPr marL="0" lvl="0" indent="0" algn="l" defTabSz="755934" rtl="0" eaLnBrk="1" latinLnBrk="0" hangingPunct="1">
                        <a:lnSpc>
                          <a:spcPct val="100000"/>
                        </a:lnSpc>
                        <a:spcAft>
                          <a:spcPts val="600"/>
                        </a:spcAft>
                        <a:buFont typeface="Symbol" panose="05050102010706020507" pitchFamily="18" charset="2"/>
                        <a:buNone/>
                        <a:tabLst>
                          <a:tab pos="180340" algn="l"/>
                        </a:tabLst>
                      </a:pPr>
                      <a:r>
                        <a:rPr lang="de-DE" sz="1200" i="1" kern="1200" dirty="0">
                          <a:solidFill>
                            <a:schemeClr val="tx2"/>
                          </a:solidFill>
                          <a:effectLst/>
                          <a:latin typeface="Arial" panose="020B0604020202020204" pitchFamily="34" charset="0"/>
                          <a:ea typeface="+mn-ea"/>
                          <a:cs typeface="Arial" panose="020B0604020202020204" pitchFamily="34" charset="0"/>
                        </a:rPr>
                        <a:t>Der finanzielle Schaden ist für die Institution unerheblich.</a:t>
                      </a:r>
                    </a:p>
                    <a:p>
                      <a:pPr marL="342900" lvl="0" indent="-342900" algn="l" defTabSz="755934" rtl="0" eaLnBrk="1" latinLnBrk="0" hangingPunct="1">
                        <a:lnSpc>
                          <a:spcPct val="100000"/>
                        </a:lnSpc>
                        <a:spcAft>
                          <a:spcPts val="600"/>
                        </a:spcAft>
                        <a:buFont typeface="Symbol" panose="05050102010706020507" pitchFamily="18" charset="2"/>
                        <a:buChar char=""/>
                        <a:tabLst>
                          <a:tab pos="180340" algn="l"/>
                        </a:tabLst>
                      </a:pPr>
                      <a:endParaRPr lang="de-DE" sz="1200" i="1" kern="1200" dirty="0">
                        <a:solidFill>
                          <a:schemeClr val="tx2"/>
                        </a:solidFill>
                        <a:effectLst/>
                        <a:latin typeface="Arial" panose="020B0604020202020204" pitchFamily="34" charset="0"/>
                        <a:ea typeface="+mn-ea"/>
                        <a:cs typeface="Arial" panose="020B0604020202020204" pitchFamily="34" charset="0"/>
                      </a:endParaRP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5DCD7"/>
                    </a:solidFill>
                  </a:tcPr>
                </a:tc>
                <a:tc>
                  <a:txBody>
                    <a:bodyPr/>
                    <a:lstStyle/>
                    <a:p>
                      <a:pPr marL="0" marR="0" lvl="0" indent="0" algn="l" defTabSz="755934" rtl="0" eaLnBrk="1" fontAlgn="auto" latinLnBrk="0" hangingPunct="1">
                        <a:lnSpc>
                          <a:spcPct val="100000"/>
                        </a:lnSpc>
                        <a:spcBef>
                          <a:spcPts val="0"/>
                        </a:spcBef>
                        <a:spcAft>
                          <a:spcPts val="600"/>
                        </a:spcAft>
                        <a:buClrTx/>
                        <a:buSzTx/>
                        <a:buFont typeface="Symbol" panose="05050102010706020507" pitchFamily="18" charset="2"/>
                        <a:buNone/>
                        <a:tabLst>
                          <a:tab pos="180340" algn="l"/>
                        </a:tabLst>
                        <a:defRPr/>
                      </a:pPr>
                      <a:r>
                        <a:rPr lang="de-DE" sz="1200" i="1" kern="1200" dirty="0">
                          <a:solidFill>
                            <a:schemeClr val="tx2"/>
                          </a:solidFill>
                          <a:effectLst/>
                          <a:latin typeface="Arial" panose="020B0604020202020204" pitchFamily="34" charset="0"/>
                          <a:ea typeface="+mn-ea"/>
                          <a:cs typeface="Arial" panose="020B0604020202020204" pitchFamily="34" charset="0"/>
                        </a:rPr>
                        <a:t>Es wird nur in einem geringen Maß gegen interne Vorgaben und Anweisungen verstoßen. Verstöße führen zu keinen negativen Auswirkungen.</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5DCD7"/>
                    </a:solidFill>
                  </a:tcPr>
                </a:tc>
                <a:tc>
                  <a:txBody>
                    <a:bodyPr/>
                    <a:lstStyle/>
                    <a:p>
                      <a:pPr marL="0" marR="0" lvl="0" indent="0" algn="l" defTabSz="755934" rtl="0" eaLnBrk="1" fontAlgn="auto" latinLnBrk="0" hangingPunct="1">
                        <a:lnSpc>
                          <a:spcPct val="100000"/>
                        </a:lnSpc>
                        <a:spcBef>
                          <a:spcPts val="0"/>
                        </a:spcBef>
                        <a:spcAft>
                          <a:spcPts val="600"/>
                        </a:spcAft>
                        <a:buClrTx/>
                        <a:buSzTx/>
                        <a:buFont typeface="Symbol" panose="05050102010706020507" pitchFamily="18" charset="2"/>
                        <a:buNone/>
                        <a:tabLst>
                          <a:tab pos="180340" algn="l"/>
                        </a:tabLst>
                        <a:defRPr/>
                      </a:pPr>
                      <a:r>
                        <a:rPr lang="de-DE" sz="1200" i="1" kern="1200" dirty="0">
                          <a:solidFill>
                            <a:schemeClr val="tx2"/>
                          </a:solidFill>
                          <a:effectLst/>
                          <a:latin typeface="Arial" panose="020B0604020202020204" pitchFamily="34" charset="0"/>
                          <a:ea typeface="+mn-ea"/>
                          <a:cs typeface="Arial" panose="020B0604020202020204" pitchFamily="34" charset="0"/>
                        </a:rPr>
                        <a:t>Eine Beeinträchtigung der persönlichen Unversehrtheit ist ausgeschlossen.</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5DCD7"/>
                    </a:solidFill>
                  </a:tcPr>
                </a:tc>
                <a:extLst>
                  <a:ext uri="{0D108BD9-81ED-4DB2-BD59-A6C34878D82A}">
                    <a16:rowId xmlns:a16="http://schemas.microsoft.com/office/drawing/2014/main" val="272883491"/>
                  </a:ext>
                </a:extLst>
              </a:tr>
              <a:tr h="0">
                <a:tc>
                  <a:txBody>
                    <a:bodyPr/>
                    <a:lstStyle/>
                    <a:p>
                      <a:pPr algn="l">
                        <a:lnSpc>
                          <a:spcPct val="100000"/>
                        </a:lnSpc>
                        <a:spcAft>
                          <a:spcPts val="600"/>
                        </a:spcAft>
                      </a:pPr>
                      <a:r>
                        <a:rPr lang="de-DE" sz="1200" i="1" dirty="0">
                          <a:solidFill>
                            <a:schemeClr val="tx2"/>
                          </a:solidFill>
                          <a:effectLst/>
                          <a:latin typeface="Arial" panose="020B0604020202020204" pitchFamily="34" charset="0"/>
                          <a:cs typeface="Arial" panose="020B0604020202020204" pitchFamily="34" charset="0"/>
                        </a:rPr>
                        <a:t>2 - Mittel</a:t>
                      </a:r>
                      <a:endParaRPr lang="de-DE" sz="12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B9AF"/>
                    </a:solidFill>
                  </a:tcPr>
                </a:tc>
                <a:tc>
                  <a:txBody>
                    <a:bodyPr/>
                    <a:lstStyle/>
                    <a:p>
                      <a:pPr marL="0" lvl="0" indent="0" algn="l" defTabSz="755934" rtl="0" eaLnBrk="1" latinLnBrk="0" hangingPunct="1">
                        <a:lnSpc>
                          <a:spcPct val="100000"/>
                        </a:lnSpc>
                        <a:spcAft>
                          <a:spcPts val="600"/>
                        </a:spcAft>
                        <a:buFont typeface="Symbol" panose="05050102010706020507" pitchFamily="18" charset="2"/>
                        <a:buNone/>
                        <a:tabLst>
                          <a:tab pos="180340" algn="l"/>
                        </a:tabLst>
                      </a:pPr>
                      <a:r>
                        <a:rPr lang="de-DE" sz="1200" i="1" kern="1200" dirty="0">
                          <a:solidFill>
                            <a:schemeClr val="tx2"/>
                          </a:solidFill>
                          <a:effectLst/>
                          <a:latin typeface="Arial" panose="020B0604020202020204" pitchFamily="34" charset="0"/>
                          <a:ea typeface="+mn-ea"/>
                          <a:cs typeface="Arial" panose="020B0604020202020204" pitchFamily="34" charset="0"/>
                        </a:rPr>
                        <a:t>Ausfall hat spürbare Auswirkungen.</a:t>
                      </a:r>
                    </a:p>
                    <a:p>
                      <a:pPr marL="0" lvl="0" indent="0" algn="l" defTabSz="755934" rtl="0" eaLnBrk="1" latinLnBrk="0" hangingPunct="1">
                        <a:lnSpc>
                          <a:spcPct val="100000"/>
                        </a:lnSpc>
                        <a:spcAft>
                          <a:spcPts val="600"/>
                        </a:spcAft>
                        <a:buFont typeface="Symbol" panose="05050102010706020507" pitchFamily="18" charset="2"/>
                        <a:buNone/>
                        <a:tabLst>
                          <a:tab pos="180340" algn="l"/>
                        </a:tabLst>
                      </a:pPr>
                      <a:endParaRPr lang="de-DE" sz="1200" i="1" kern="1200" dirty="0">
                        <a:solidFill>
                          <a:schemeClr val="tx2"/>
                        </a:solidFill>
                        <a:effectLst/>
                        <a:latin typeface="Arial" panose="020B0604020202020204" pitchFamily="34" charset="0"/>
                        <a:ea typeface="+mn-ea"/>
                        <a:cs typeface="Arial" panose="020B0604020202020204" pitchFamily="34" charset="0"/>
                      </a:endParaRPr>
                    </a:p>
                    <a:p>
                      <a:pPr marL="0" lvl="0" indent="0" algn="l" defTabSz="755934" rtl="0" eaLnBrk="1" latinLnBrk="0" hangingPunct="1">
                        <a:lnSpc>
                          <a:spcPct val="100000"/>
                        </a:lnSpc>
                        <a:spcAft>
                          <a:spcPts val="600"/>
                        </a:spcAft>
                        <a:buFont typeface="Symbol" panose="05050102010706020507" pitchFamily="18" charset="2"/>
                        <a:buNone/>
                        <a:tabLst>
                          <a:tab pos="180340" algn="l"/>
                        </a:tabLst>
                      </a:pPr>
                      <a:endParaRPr lang="de-DE" sz="1200" i="1" kern="1200" dirty="0">
                        <a:solidFill>
                          <a:schemeClr val="tx2"/>
                        </a:solidFill>
                        <a:effectLst/>
                        <a:latin typeface="Arial" panose="020B0604020202020204" pitchFamily="34" charset="0"/>
                        <a:ea typeface="+mn-ea"/>
                        <a:cs typeface="Arial" panose="020B0604020202020204" pitchFamily="34" charset="0"/>
                      </a:endParaRP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B9AF"/>
                    </a:solidFill>
                  </a:tcPr>
                </a:tc>
                <a:tc>
                  <a:txBody>
                    <a:bodyPr/>
                    <a:lstStyle/>
                    <a:p>
                      <a:pPr marL="0" marR="0" lvl="0" indent="0" algn="l" defTabSz="755934" rtl="0" eaLnBrk="1" fontAlgn="auto" latinLnBrk="0" hangingPunct="1">
                        <a:lnSpc>
                          <a:spcPct val="100000"/>
                        </a:lnSpc>
                        <a:spcBef>
                          <a:spcPts val="0"/>
                        </a:spcBef>
                        <a:spcAft>
                          <a:spcPts val="600"/>
                        </a:spcAft>
                        <a:buClrTx/>
                        <a:buSzTx/>
                        <a:buFont typeface="Symbol" panose="05050102010706020507" pitchFamily="18" charset="2"/>
                        <a:buNone/>
                        <a:tabLst>
                          <a:tab pos="180340" algn="l"/>
                        </a:tabLst>
                        <a:defRPr/>
                      </a:pPr>
                      <a:r>
                        <a:rPr lang="de-DE" sz="1200" i="1" kern="1200" dirty="0">
                          <a:solidFill>
                            <a:schemeClr val="tx2"/>
                          </a:solidFill>
                          <a:effectLst/>
                          <a:latin typeface="Arial" panose="020B0604020202020204" pitchFamily="34" charset="0"/>
                          <a:ea typeface="+mn-ea"/>
                          <a:cs typeface="Arial" panose="020B0604020202020204" pitchFamily="34" charset="0"/>
                        </a:rPr>
                        <a:t>Der Ausfall hat spürbare Auswirkungen auf den Geschäftsbetrieb. Mit Arbeitsrückständen ist zu rechnen.</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B9AF"/>
                    </a:solidFill>
                  </a:tcPr>
                </a:tc>
                <a:tc>
                  <a:txBody>
                    <a:bodyPr/>
                    <a:lstStyle/>
                    <a:p>
                      <a:pPr marL="0" marR="0" lvl="0" indent="0" algn="l" defTabSz="755934" rtl="0" eaLnBrk="1" fontAlgn="auto" latinLnBrk="0" hangingPunct="1">
                        <a:lnSpc>
                          <a:spcPct val="100000"/>
                        </a:lnSpc>
                        <a:spcBef>
                          <a:spcPts val="0"/>
                        </a:spcBef>
                        <a:spcAft>
                          <a:spcPts val="600"/>
                        </a:spcAft>
                        <a:buClrTx/>
                        <a:buSzTx/>
                        <a:buFont typeface="Symbol" panose="05050102010706020507" pitchFamily="18" charset="2"/>
                        <a:buNone/>
                        <a:tabLst>
                          <a:tab pos="180340" algn="l"/>
                        </a:tabLst>
                        <a:defRPr/>
                      </a:pPr>
                      <a:r>
                        <a:rPr lang="de-DE" sz="1200" i="1" kern="1200" dirty="0">
                          <a:solidFill>
                            <a:schemeClr val="tx2"/>
                          </a:solidFill>
                          <a:effectLst/>
                          <a:latin typeface="Arial" panose="020B0604020202020204" pitchFamily="34" charset="0"/>
                          <a:ea typeface="+mn-ea"/>
                          <a:cs typeface="Arial" panose="020B0604020202020204" pitchFamily="34" charset="0"/>
                        </a:rPr>
                        <a:t>Eine geringe Ansehens- oder Vertrauensbeeinträchtigung ist zu erwarten.</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B9AF"/>
                    </a:solidFill>
                  </a:tcPr>
                </a:tc>
                <a:tc>
                  <a:txBody>
                    <a:bodyPr/>
                    <a:lstStyle/>
                    <a:p>
                      <a:pPr marL="0" marR="0" lvl="0" indent="0" algn="l" defTabSz="755934" rtl="0" eaLnBrk="1" fontAlgn="auto" latinLnBrk="0" hangingPunct="1">
                        <a:lnSpc>
                          <a:spcPct val="100000"/>
                        </a:lnSpc>
                        <a:spcBef>
                          <a:spcPts val="0"/>
                        </a:spcBef>
                        <a:spcAft>
                          <a:spcPts val="600"/>
                        </a:spcAft>
                        <a:buClrTx/>
                        <a:buSzTx/>
                        <a:buFont typeface="Symbol" panose="05050102010706020507" pitchFamily="18" charset="2"/>
                        <a:buNone/>
                        <a:tabLst>
                          <a:tab pos="180340" algn="l"/>
                        </a:tabLst>
                        <a:defRPr/>
                      </a:pPr>
                      <a:r>
                        <a:rPr lang="de-DE" sz="1200" i="1" kern="1200" dirty="0">
                          <a:solidFill>
                            <a:schemeClr val="tx2"/>
                          </a:solidFill>
                          <a:effectLst/>
                          <a:latin typeface="Arial" panose="020B0604020202020204" pitchFamily="34" charset="0"/>
                          <a:ea typeface="+mn-ea"/>
                          <a:cs typeface="Arial" panose="020B0604020202020204" pitchFamily="34" charset="0"/>
                        </a:rPr>
                        <a:t>Der finanzielle Schaden ist für die Institution tolerabel.</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B9AF"/>
                    </a:solidFill>
                  </a:tcPr>
                </a:tc>
                <a:tc>
                  <a:txBody>
                    <a:bodyPr/>
                    <a:lstStyle/>
                    <a:p>
                      <a:pPr marL="0" marR="0" lvl="0" indent="0" algn="l" defTabSz="755934" rtl="0" eaLnBrk="1" fontAlgn="auto" latinLnBrk="0" hangingPunct="1">
                        <a:lnSpc>
                          <a:spcPct val="100000"/>
                        </a:lnSpc>
                        <a:spcBef>
                          <a:spcPts val="0"/>
                        </a:spcBef>
                        <a:spcAft>
                          <a:spcPts val="600"/>
                        </a:spcAft>
                        <a:buClrTx/>
                        <a:buSzTx/>
                        <a:buFont typeface="Symbol" panose="05050102010706020507" pitchFamily="18" charset="2"/>
                        <a:buNone/>
                        <a:tabLst>
                          <a:tab pos="180340" algn="l"/>
                        </a:tabLst>
                        <a:defRPr/>
                      </a:pPr>
                      <a:r>
                        <a:rPr lang="de-DE" sz="1200" i="1" kern="1200" dirty="0">
                          <a:solidFill>
                            <a:schemeClr val="tx2"/>
                          </a:solidFill>
                          <a:effectLst/>
                          <a:latin typeface="Arial" panose="020B0604020202020204" pitchFamily="34" charset="0"/>
                          <a:ea typeface="+mn-ea"/>
                          <a:cs typeface="Arial" panose="020B0604020202020204" pitchFamily="34" charset="0"/>
                        </a:rPr>
                        <a:t>Es wird ausschließlich gegen interne Vorgaben und Anweisungen verstoßen.</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B9AF"/>
                    </a:solidFill>
                  </a:tcPr>
                </a:tc>
                <a:tc>
                  <a:txBody>
                    <a:bodyPr/>
                    <a:lstStyle/>
                    <a:p>
                      <a:pPr marL="0" marR="0" lvl="0" indent="0" algn="l" defTabSz="755934" rtl="0" eaLnBrk="1" fontAlgn="auto" latinLnBrk="0" hangingPunct="1">
                        <a:lnSpc>
                          <a:spcPct val="100000"/>
                        </a:lnSpc>
                        <a:spcBef>
                          <a:spcPts val="0"/>
                        </a:spcBef>
                        <a:spcAft>
                          <a:spcPts val="600"/>
                        </a:spcAft>
                        <a:buClrTx/>
                        <a:buSzTx/>
                        <a:buFont typeface="Symbol" panose="05050102010706020507" pitchFamily="18" charset="2"/>
                        <a:buNone/>
                        <a:tabLst>
                          <a:tab pos="180340" algn="l"/>
                        </a:tabLst>
                        <a:defRPr/>
                      </a:pPr>
                      <a:r>
                        <a:rPr lang="de-DE" sz="1200" i="1" kern="1200" dirty="0">
                          <a:solidFill>
                            <a:schemeClr val="tx2"/>
                          </a:solidFill>
                          <a:effectLst/>
                          <a:latin typeface="Arial" panose="020B0604020202020204" pitchFamily="34" charset="0"/>
                          <a:ea typeface="+mn-ea"/>
                          <a:cs typeface="Arial" panose="020B0604020202020204" pitchFamily="34" charset="0"/>
                        </a:rPr>
                        <a:t>Eine Beeinträchtigung der persönlichen Unversehrtheit ist unwahrscheinlich.</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B9AF"/>
                    </a:solidFill>
                  </a:tcPr>
                </a:tc>
                <a:extLst>
                  <a:ext uri="{0D108BD9-81ED-4DB2-BD59-A6C34878D82A}">
                    <a16:rowId xmlns:a16="http://schemas.microsoft.com/office/drawing/2014/main" val="156886301"/>
                  </a:ext>
                </a:extLst>
              </a:tr>
            </a:tbl>
          </a:graphicData>
        </a:graphic>
      </p:graphicFrame>
      <p:sp>
        <p:nvSpPr>
          <p:cNvPr id="5" name="Fußzeilenplatzhalter 4"/>
          <p:cNvSpPr>
            <a:spLocks noGrp="1"/>
          </p:cNvSpPr>
          <p:nvPr>
            <p:ph type="ftr" sz="quarter" idx="11"/>
          </p:nvPr>
        </p:nvSpPr>
        <p:spPr/>
        <p:txBody>
          <a:bodyPr/>
          <a:lstStyle/>
          <a:p>
            <a:r>
              <a:rPr lang="de-DE" dirty="0">
                <a:latin typeface="+mj-lt"/>
              </a:rPr>
              <a:t>BSI 200-4 Hilfsmittel | Präsentationsvorlage Voranalyse &amp; BIA</a:t>
            </a:r>
          </a:p>
        </p:txBody>
      </p:sp>
      <p:sp>
        <p:nvSpPr>
          <p:cNvPr id="8" name="Rechteckige Legende 7"/>
          <p:cNvSpPr/>
          <p:nvPr/>
        </p:nvSpPr>
        <p:spPr>
          <a:xfrm>
            <a:off x="3791744" y="3132502"/>
            <a:ext cx="7272808" cy="1520633"/>
          </a:xfrm>
          <a:prstGeom prst="wedgeRectCallout">
            <a:avLst>
              <a:gd name="adj1" fmla="val -33952"/>
              <a:gd name="adj2" fmla="val -108197"/>
            </a:avLst>
          </a:prstGeom>
          <a:solidFill>
            <a:schemeClr val="bg1"/>
          </a:solidFill>
          <a:ln w="28575">
            <a:solidFill>
              <a:schemeClr val="tx1"/>
            </a:solidFill>
          </a:ln>
        </p:spPr>
        <p:txBody>
          <a:bodyPr wrap="square" lIns="72000" tIns="72000" rIns="72000" bIns="72000">
            <a:noAutofit/>
          </a:bodyPr>
          <a:lstStyle/>
          <a:p>
            <a:pPr>
              <a:spcAft>
                <a:spcPts val="600"/>
              </a:spcAft>
            </a:pPr>
            <a:r>
              <a:rPr lang="de-DE" sz="1600" b="1" dirty="0">
                <a:latin typeface="Arial" panose="020B0604020202020204" pitchFamily="34" charset="0"/>
                <a:cs typeface="Arial" panose="020B0604020202020204" pitchFamily="34" charset="0"/>
              </a:rPr>
              <a:t>Welche Schadensszenarien sollen berücksichtigt werden?</a:t>
            </a:r>
          </a:p>
          <a:p>
            <a:pPr>
              <a:spcAft>
                <a:spcPts val="600"/>
              </a:spcAft>
            </a:pPr>
            <a:r>
              <a:rPr lang="de-DE" sz="1600" dirty="0">
                <a:latin typeface="Arial" panose="020B0604020202020204" pitchFamily="34" charset="0"/>
                <a:cs typeface="Arial" panose="020B0604020202020204" pitchFamily="34" charset="0"/>
              </a:rPr>
              <a:t>Die Schadensszenarien repräsentieren die „Art der Auswirkungen“ eines Schadensereignisses. Innerhalb der BIA sollten die folgenden Schadensszenarien berücksichtigt werden, wie sie aus dem BSI Standard 200-2 bekannt sind</a:t>
            </a:r>
          </a:p>
        </p:txBody>
      </p:sp>
      <p:sp>
        <p:nvSpPr>
          <p:cNvPr id="9" name="Rechteck 8" descr="Diese Folie ist für die Institutionsleitung konzipiert" title="Zielgruppe: Institutionsleitung"/>
          <p:cNvSpPr/>
          <p:nvPr/>
        </p:nvSpPr>
        <p:spPr bwMode="gray">
          <a:xfrm rot="2700000">
            <a:off x="9604715" y="595186"/>
            <a:ext cx="3258710" cy="5760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Institutionsleitung</a:t>
            </a:r>
          </a:p>
        </p:txBody>
      </p:sp>
    </p:spTree>
    <p:extLst>
      <p:ext uri="{BB962C8B-B14F-4D97-AF65-F5344CB8AC3E}">
        <p14:creationId xmlns:p14="http://schemas.microsoft.com/office/powerpoint/2010/main" val="1133162627"/>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Festlegung relevanter Parameter</a:t>
            </a:r>
            <a:endParaRPr lang="de-DE" dirty="0">
              <a:solidFill>
                <a:schemeClr val="tx1"/>
              </a:solidFill>
              <a:latin typeface="+mj-lt"/>
            </a:endParaRPr>
          </a:p>
        </p:txBody>
      </p:sp>
      <p:graphicFrame>
        <p:nvGraphicFramePr>
          <p:cNvPr id="2" name="Inhaltsplatzhalter 1"/>
          <p:cNvGraphicFramePr>
            <a:graphicFrameLocks noGrp="1"/>
          </p:cNvGraphicFramePr>
          <p:nvPr>
            <p:ph idx="1"/>
            <p:extLst>
              <p:ext uri="{D42A27DB-BD31-4B8C-83A1-F6EECF244321}">
                <p14:modId xmlns:p14="http://schemas.microsoft.com/office/powerpoint/2010/main" val="1420820186"/>
              </p:ext>
            </p:extLst>
          </p:nvPr>
        </p:nvGraphicFramePr>
        <p:xfrm>
          <a:off x="623888" y="1628775"/>
          <a:ext cx="10945475" cy="3723840"/>
        </p:xfrm>
        <a:graphic>
          <a:graphicData uri="http://schemas.openxmlformats.org/drawingml/2006/table">
            <a:tbl>
              <a:tblPr firstRow="1" firstCol="1">
                <a:tableStyleId>{5C22544A-7EE6-4342-B048-85BDC9FD1C3A}</a:tableStyleId>
              </a:tblPr>
              <a:tblGrid>
                <a:gridCol w="1042601">
                  <a:extLst>
                    <a:ext uri="{9D8B030D-6E8A-4147-A177-3AD203B41FA5}">
                      <a16:colId xmlns:a16="http://schemas.microsoft.com/office/drawing/2014/main" val="1695315329"/>
                    </a:ext>
                  </a:extLst>
                </a:gridCol>
                <a:gridCol w="1489430">
                  <a:extLst>
                    <a:ext uri="{9D8B030D-6E8A-4147-A177-3AD203B41FA5}">
                      <a16:colId xmlns:a16="http://schemas.microsoft.com/office/drawing/2014/main" val="2514082130"/>
                    </a:ext>
                  </a:extLst>
                </a:gridCol>
                <a:gridCol w="1767396">
                  <a:extLst>
                    <a:ext uri="{9D8B030D-6E8A-4147-A177-3AD203B41FA5}">
                      <a16:colId xmlns:a16="http://schemas.microsoft.com/office/drawing/2014/main" val="1937831252"/>
                    </a:ext>
                  </a:extLst>
                </a:gridCol>
                <a:gridCol w="1661512">
                  <a:extLst>
                    <a:ext uri="{9D8B030D-6E8A-4147-A177-3AD203B41FA5}">
                      <a16:colId xmlns:a16="http://schemas.microsoft.com/office/drawing/2014/main" val="2954544693"/>
                    </a:ext>
                  </a:extLst>
                </a:gridCol>
                <a:gridCol w="1661512">
                  <a:extLst>
                    <a:ext uri="{9D8B030D-6E8A-4147-A177-3AD203B41FA5}">
                      <a16:colId xmlns:a16="http://schemas.microsoft.com/office/drawing/2014/main" val="1133685396"/>
                    </a:ext>
                  </a:extLst>
                </a:gridCol>
                <a:gridCol w="1661512">
                  <a:extLst>
                    <a:ext uri="{9D8B030D-6E8A-4147-A177-3AD203B41FA5}">
                      <a16:colId xmlns:a16="http://schemas.microsoft.com/office/drawing/2014/main" val="3441842674"/>
                    </a:ext>
                  </a:extLst>
                </a:gridCol>
                <a:gridCol w="1661512">
                  <a:extLst>
                    <a:ext uri="{9D8B030D-6E8A-4147-A177-3AD203B41FA5}">
                      <a16:colId xmlns:a16="http://schemas.microsoft.com/office/drawing/2014/main" val="377500915"/>
                    </a:ext>
                  </a:extLst>
                </a:gridCol>
              </a:tblGrid>
              <a:tr h="0">
                <a:tc>
                  <a:txBody>
                    <a:bodyPr/>
                    <a:lstStyle/>
                    <a:p>
                      <a:pPr algn="l">
                        <a:lnSpc>
                          <a:spcPct val="100000"/>
                        </a:lnSpc>
                        <a:spcAft>
                          <a:spcPts val="600"/>
                        </a:spcAft>
                      </a:pPr>
                      <a:r>
                        <a:rPr lang="de-DE" sz="1200" dirty="0">
                          <a:solidFill>
                            <a:schemeClr val="bg1"/>
                          </a:solidFill>
                          <a:effectLst/>
                          <a:latin typeface="Arial" panose="020B0604020202020204" pitchFamily="34" charset="0"/>
                          <a:cs typeface="Arial" panose="020B0604020202020204" pitchFamily="34" charset="0"/>
                        </a:rPr>
                        <a:t>Schadens-kategorie</a:t>
                      </a:r>
                      <a:endParaRPr lang="de-DE" sz="12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1"/>
                    </a:solidFill>
                  </a:tcPr>
                </a:tc>
                <a:tc>
                  <a:txBody>
                    <a:bodyPr/>
                    <a:lstStyle/>
                    <a:p>
                      <a:pPr algn="l">
                        <a:lnSpc>
                          <a:spcPct val="100000"/>
                        </a:lnSpc>
                        <a:spcAft>
                          <a:spcPts val="600"/>
                        </a:spcAft>
                      </a:pPr>
                      <a:r>
                        <a:rPr lang="de-DE" sz="1200" kern="1200" dirty="0">
                          <a:solidFill>
                            <a:schemeClr val="bg1"/>
                          </a:solidFill>
                          <a:effectLst/>
                          <a:latin typeface="Arial" panose="020B0604020202020204" pitchFamily="34" charset="0"/>
                          <a:ea typeface="+mn-ea"/>
                          <a:cs typeface="Arial" panose="020B0604020202020204" pitchFamily="34" charset="0"/>
                        </a:rPr>
                        <a:t>Allgemeine Beschreibung</a:t>
                      </a:r>
                      <a:endParaRPr lang="de-DE" sz="12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1"/>
                    </a:solidFill>
                  </a:tcPr>
                </a:tc>
                <a:tc>
                  <a:txBody>
                    <a:bodyPr/>
                    <a:lstStyle/>
                    <a:p>
                      <a:pPr algn="l">
                        <a:lnSpc>
                          <a:spcPct val="100000"/>
                        </a:lnSpc>
                        <a:spcAft>
                          <a:spcPts val="600"/>
                        </a:spcAft>
                      </a:pPr>
                      <a:r>
                        <a:rPr lang="de-DE" sz="1200" b="1" kern="1200" dirty="0">
                          <a:solidFill>
                            <a:schemeClr val="bg1"/>
                          </a:solidFill>
                          <a:effectLst/>
                          <a:latin typeface="Arial" panose="020B0604020202020204" pitchFamily="34" charset="0"/>
                          <a:ea typeface="+mn-ea"/>
                          <a:cs typeface="Arial" panose="020B0604020202020204" pitchFamily="34" charset="0"/>
                        </a:rPr>
                        <a:t>Beeinträchtigung der Aufgabenerfüllung</a:t>
                      </a:r>
                      <a:endParaRPr lang="de-DE" sz="12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1"/>
                    </a:solidFill>
                  </a:tcPr>
                </a:tc>
                <a:tc>
                  <a:txBody>
                    <a:bodyPr/>
                    <a:lstStyle/>
                    <a:p>
                      <a:pPr marL="0" marR="0" lvl="0" indent="0" algn="l" defTabSz="1425550" rtl="0" eaLnBrk="1" fontAlgn="auto" latinLnBrk="0" hangingPunct="1">
                        <a:lnSpc>
                          <a:spcPct val="100000"/>
                        </a:lnSpc>
                        <a:spcBef>
                          <a:spcPts val="0"/>
                        </a:spcBef>
                        <a:spcAft>
                          <a:spcPts val="600"/>
                        </a:spcAft>
                        <a:buClrTx/>
                        <a:buSzTx/>
                        <a:buFontTx/>
                        <a:buNone/>
                        <a:tabLst/>
                        <a:defRPr/>
                      </a:pPr>
                      <a:r>
                        <a:rPr lang="de-DE" sz="1200" b="1" kern="1200" dirty="0">
                          <a:solidFill>
                            <a:schemeClr val="bg1"/>
                          </a:solidFill>
                          <a:effectLst/>
                          <a:latin typeface="Arial" panose="020B0604020202020204" pitchFamily="34" charset="0"/>
                          <a:ea typeface="+mn-ea"/>
                          <a:cs typeface="Arial" panose="020B0604020202020204" pitchFamily="34" charset="0"/>
                        </a:rPr>
                        <a:t>Negative Innen- und Außenwirkung (Imageschaden)</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1"/>
                    </a:solidFill>
                  </a:tcPr>
                </a:tc>
                <a:tc>
                  <a:txBody>
                    <a:bodyPr/>
                    <a:lstStyle/>
                    <a:p>
                      <a:pPr algn="l">
                        <a:lnSpc>
                          <a:spcPct val="100000"/>
                        </a:lnSpc>
                        <a:spcAft>
                          <a:spcPts val="600"/>
                        </a:spcAft>
                      </a:pPr>
                      <a:r>
                        <a:rPr lang="de-DE" sz="1200" kern="1200" dirty="0">
                          <a:solidFill>
                            <a:schemeClr val="bg1"/>
                          </a:solidFill>
                          <a:effectLst/>
                          <a:latin typeface="Arial" panose="020B0604020202020204" pitchFamily="34" charset="0"/>
                          <a:ea typeface="+mn-ea"/>
                          <a:cs typeface="Arial" panose="020B0604020202020204" pitchFamily="34" charset="0"/>
                        </a:rPr>
                        <a:t>Finanzielle Auswirkungen</a:t>
                      </a:r>
                      <a:endParaRPr lang="de-DE" sz="12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1"/>
                    </a:solidFill>
                  </a:tcPr>
                </a:tc>
                <a:tc>
                  <a:txBody>
                    <a:bodyPr/>
                    <a:lstStyle/>
                    <a:p>
                      <a:pPr algn="l">
                        <a:lnSpc>
                          <a:spcPct val="100000"/>
                        </a:lnSpc>
                        <a:spcAft>
                          <a:spcPts val="600"/>
                        </a:spcAft>
                      </a:pPr>
                      <a:r>
                        <a:rPr lang="de-DE" sz="1200" b="1" kern="1200" dirty="0">
                          <a:solidFill>
                            <a:schemeClr val="bg1"/>
                          </a:solidFill>
                          <a:effectLst/>
                          <a:latin typeface="Arial" panose="020B0604020202020204" pitchFamily="34" charset="0"/>
                          <a:ea typeface="+mn-ea"/>
                          <a:cs typeface="Arial" panose="020B0604020202020204" pitchFamily="34" charset="0"/>
                        </a:rPr>
                        <a:t>Verstoß gegen Gesetze, Vorschriften und Verträge</a:t>
                      </a:r>
                      <a:endParaRPr lang="de-DE" sz="12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1"/>
                    </a:solidFill>
                  </a:tcPr>
                </a:tc>
                <a:tc>
                  <a:txBody>
                    <a:bodyPr/>
                    <a:lstStyle/>
                    <a:p>
                      <a:pPr algn="l">
                        <a:lnSpc>
                          <a:spcPct val="100000"/>
                        </a:lnSpc>
                        <a:spcAft>
                          <a:spcPts val="600"/>
                        </a:spcAft>
                      </a:pPr>
                      <a:r>
                        <a:rPr lang="de-DE" sz="1200" b="1" kern="1200" dirty="0">
                          <a:solidFill>
                            <a:schemeClr val="bg1"/>
                          </a:solidFill>
                          <a:effectLst/>
                          <a:latin typeface="Arial" panose="020B0604020202020204" pitchFamily="34" charset="0"/>
                          <a:ea typeface="+mn-ea"/>
                          <a:cs typeface="Arial" panose="020B0604020202020204" pitchFamily="34" charset="0"/>
                        </a:rPr>
                        <a:t>Beeinträchtigung der persönlichen Unversehrtheit</a:t>
                      </a:r>
                      <a:endParaRPr lang="de-DE" sz="12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3634988259"/>
                  </a:ext>
                </a:extLst>
              </a:tr>
              <a:tr h="206947">
                <a:tc>
                  <a:txBody>
                    <a:bodyPr/>
                    <a:lstStyle/>
                    <a:p>
                      <a:pPr algn="l">
                        <a:lnSpc>
                          <a:spcPct val="100000"/>
                        </a:lnSpc>
                        <a:spcAft>
                          <a:spcPts val="600"/>
                        </a:spcAft>
                      </a:pPr>
                      <a:r>
                        <a:rPr lang="de-DE" sz="1200" i="1" dirty="0">
                          <a:solidFill>
                            <a:schemeClr val="tx2"/>
                          </a:solidFill>
                          <a:effectLst/>
                          <a:latin typeface="Arial" panose="020B0604020202020204" pitchFamily="34" charset="0"/>
                          <a:cs typeface="Arial" panose="020B0604020202020204" pitchFamily="34" charset="0"/>
                        </a:rPr>
                        <a:t>1 - Gering</a:t>
                      </a:r>
                      <a:endParaRPr lang="de-DE" sz="12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5DCD7"/>
                    </a:solidFill>
                  </a:tcPr>
                </a:tc>
                <a:tc>
                  <a:txBody>
                    <a:bodyPr/>
                    <a:lstStyle/>
                    <a:p>
                      <a:pPr marL="0" lvl="0" indent="0" algn="l" defTabSz="755934" rtl="0" eaLnBrk="1" latinLnBrk="0" hangingPunct="1">
                        <a:lnSpc>
                          <a:spcPct val="100000"/>
                        </a:lnSpc>
                        <a:spcAft>
                          <a:spcPts val="600"/>
                        </a:spcAft>
                        <a:buFont typeface="Symbol" panose="05050102010706020507" pitchFamily="18" charset="2"/>
                        <a:buNone/>
                        <a:tabLst>
                          <a:tab pos="180340" algn="l"/>
                        </a:tabLst>
                      </a:pPr>
                      <a:r>
                        <a:rPr lang="de-DE" sz="1200" i="1" kern="1200" dirty="0">
                          <a:solidFill>
                            <a:schemeClr val="tx2"/>
                          </a:solidFill>
                          <a:effectLst/>
                          <a:latin typeface="Arial" panose="020B0604020202020204" pitchFamily="34" charset="0"/>
                          <a:ea typeface="+mn-ea"/>
                          <a:cs typeface="Arial" panose="020B0604020202020204" pitchFamily="34" charset="0"/>
                        </a:rPr>
                        <a:t>Ausfall hat geringe, kaum spürbare Auswirkungen.</a:t>
                      </a:r>
                      <a:endParaRPr lang="de-DE" sz="1200" b="1" i="1" kern="1200" dirty="0">
                        <a:solidFill>
                          <a:schemeClr val="tx2"/>
                        </a:solidFill>
                        <a:effectLst/>
                        <a:latin typeface="Arial" panose="020B0604020202020204" pitchFamily="34" charset="0"/>
                        <a:ea typeface="+mn-ea"/>
                        <a:cs typeface="Arial" panose="020B0604020202020204" pitchFamily="34" charset="0"/>
                      </a:endParaRP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5DCD7"/>
                    </a:solidFill>
                  </a:tcPr>
                </a:tc>
                <a:tc>
                  <a:txBody>
                    <a:bodyPr/>
                    <a:lstStyle/>
                    <a:p>
                      <a:pPr marL="0" marR="0" lvl="0" indent="0" algn="l" defTabSz="755934" rtl="0" eaLnBrk="1" fontAlgn="auto" latinLnBrk="0" hangingPunct="1">
                        <a:lnSpc>
                          <a:spcPct val="100000"/>
                        </a:lnSpc>
                        <a:spcBef>
                          <a:spcPts val="0"/>
                        </a:spcBef>
                        <a:spcAft>
                          <a:spcPts val="600"/>
                        </a:spcAft>
                        <a:buClrTx/>
                        <a:buSzTx/>
                        <a:buFont typeface="Symbol" panose="05050102010706020507" pitchFamily="18" charset="2"/>
                        <a:buNone/>
                        <a:tabLst>
                          <a:tab pos="180340" algn="l"/>
                        </a:tabLst>
                        <a:defRPr/>
                      </a:pPr>
                      <a:r>
                        <a:rPr lang="de-DE" sz="1200" i="1" kern="1200" dirty="0">
                          <a:solidFill>
                            <a:schemeClr val="tx2"/>
                          </a:solidFill>
                          <a:effectLst/>
                          <a:latin typeface="Arial" panose="020B0604020202020204" pitchFamily="34" charset="0"/>
                          <a:ea typeface="+mn-ea"/>
                          <a:cs typeface="Arial" panose="020B0604020202020204" pitchFamily="34" charset="0"/>
                        </a:rPr>
                        <a:t>Der Geschäftsbetrieb wird unwesentlich beeinträchtigt.</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5DCD7"/>
                    </a:solidFill>
                  </a:tcPr>
                </a:tc>
                <a:tc>
                  <a:txBody>
                    <a:bodyPr/>
                    <a:lstStyle/>
                    <a:p>
                      <a:pPr marL="0" marR="0" lvl="0" indent="0" algn="l" defTabSz="755934" rtl="0" eaLnBrk="1" fontAlgn="auto" latinLnBrk="0" hangingPunct="1">
                        <a:lnSpc>
                          <a:spcPct val="100000"/>
                        </a:lnSpc>
                        <a:spcBef>
                          <a:spcPts val="0"/>
                        </a:spcBef>
                        <a:spcAft>
                          <a:spcPts val="600"/>
                        </a:spcAft>
                        <a:buClrTx/>
                        <a:buSzTx/>
                        <a:buFont typeface="Symbol" panose="05050102010706020507" pitchFamily="18" charset="2"/>
                        <a:buNone/>
                        <a:tabLst>
                          <a:tab pos="180340" algn="l"/>
                        </a:tabLst>
                        <a:defRPr/>
                      </a:pPr>
                      <a:r>
                        <a:rPr lang="de-DE" sz="1200" i="1" kern="1200" dirty="0">
                          <a:solidFill>
                            <a:schemeClr val="tx2"/>
                          </a:solidFill>
                          <a:effectLst/>
                          <a:latin typeface="Arial" panose="020B0604020202020204" pitchFamily="34" charset="0"/>
                          <a:ea typeface="+mn-ea"/>
                          <a:cs typeface="Arial" panose="020B0604020202020204" pitchFamily="34" charset="0"/>
                        </a:rPr>
                        <a:t>In Einzelfällen ist eine geringe, nicht nachhaltige Ansehensbeeinträchtigung zu erwarten.</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5DCD7"/>
                    </a:solidFill>
                  </a:tcPr>
                </a:tc>
                <a:tc>
                  <a:txBody>
                    <a:bodyPr/>
                    <a:lstStyle/>
                    <a:p>
                      <a:pPr marL="0" lvl="0" indent="0" algn="l" defTabSz="755934" rtl="0" eaLnBrk="1" latinLnBrk="0" hangingPunct="1">
                        <a:lnSpc>
                          <a:spcPct val="100000"/>
                        </a:lnSpc>
                        <a:spcAft>
                          <a:spcPts val="600"/>
                        </a:spcAft>
                        <a:buFont typeface="Symbol" panose="05050102010706020507" pitchFamily="18" charset="2"/>
                        <a:buNone/>
                        <a:tabLst>
                          <a:tab pos="180340" algn="l"/>
                        </a:tabLst>
                      </a:pPr>
                      <a:r>
                        <a:rPr lang="de-DE" sz="1200" i="1" kern="1200" dirty="0">
                          <a:solidFill>
                            <a:schemeClr val="tx2"/>
                          </a:solidFill>
                          <a:effectLst/>
                          <a:latin typeface="Arial" panose="020B0604020202020204" pitchFamily="34" charset="0"/>
                          <a:ea typeface="+mn-ea"/>
                          <a:cs typeface="Arial" panose="020B0604020202020204" pitchFamily="34" charset="0"/>
                        </a:rPr>
                        <a:t>Der finanzielle Schaden ist für die Institution unerheblich.</a:t>
                      </a:r>
                    </a:p>
                    <a:p>
                      <a:pPr marL="342900" lvl="0" indent="-342900" algn="l" defTabSz="755934" rtl="0" eaLnBrk="1" latinLnBrk="0" hangingPunct="1">
                        <a:lnSpc>
                          <a:spcPct val="100000"/>
                        </a:lnSpc>
                        <a:spcAft>
                          <a:spcPts val="600"/>
                        </a:spcAft>
                        <a:buFont typeface="Symbol" panose="05050102010706020507" pitchFamily="18" charset="2"/>
                        <a:buChar char=""/>
                        <a:tabLst>
                          <a:tab pos="180340" algn="l"/>
                        </a:tabLst>
                      </a:pPr>
                      <a:endParaRPr lang="de-DE" sz="1200" i="1" kern="1200" dirty="0">
                        <a:solidFill>
                          <a:schemeClr val="tx2"/>
                        </a:solidFill>
                        <a:effectLst/>
                        <a:latin typeface="Arial" panose="020B0604020202020204" pitchFamily="34" charset="0"/>
                        <a:ea typeface="+mn-ea"/>
                        <a:cs typeface="Arial" panose="020B0604020202020204" pitchFamily="34" charset="0"/>
                      </a:endParaRP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5DCD7"/>
                    </a:solidFill>
                  </a:tcPr>
                </a:tc>
                <a:tc>
                  <a:txBody>
                    <a:bodyPr/>
                    <a:lstStyle/>
                    <a:p>
                      <a:pPr marL="0" marR="0" lvl="0" indent="0" algn="l" defTabSz="755934" rtl="0" eaLnBrk="1" fontAlgn="auto" latinLnBrk="0" hangingPunct="1">
                        <a:lnSpc>
                          <a:spcPct val="100000"/>
                        </a:lnSpc>
                        <a:spcBef>
                          <a:spcPts val="0"/>
                        </a:spcBef>
                        <a:spcAft>
                          <a:spcPts val="600"/>
                        </a:spcAft>
                        <a:buClrTx/>
                        <a:buSzTx/>
                        <a:buFont typeface="Symbol" panose="05050102010706020507" pitchFamily="18" charset="2"/>
                        <a:buNone/>
                        <a:tabLst>
                          <a:tab pos="180340" algn="l"/>
                        </a:tabLst>
                        <a:defRPr/>
                      </a:pPr>
                      <a:r>
                        <a:rPr lang="de-DE" sz="1200" i="1" kern="1200" dirty="0">
                          <a:solidFill>
                            <a:schemeClr val="tx2"/>
                          </a:solidFill>
                          <a:effectLst/>
                          <a:latin typeface="Arial" panose="020B0604020202020204" pitchFamily="34" charset="0"/>
                          <a:ea typeface="+mn-ea"/>
                          <a:cs typeface="Arial" panose="020B0604020202020204" pitchFamily="34" charset="0"/>
                        </a:rPr>
                        <a:t>Es wird nur in einem geringen Maß gegen interne Vorgaben und Anweisungen verstoßen. Verstöße führen zu keinen negativen Auswirkungen.</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5DCD7"/>
                    </a:solidFill>
                  </a:tcPr>
                </a:tc>
                <a:tc>
                  <a:txBody>
                    <a:bodyPr/>
                    <a:lstStyle/>
                    <a:p>
                      <a:pPr marL="0" marR="0" lvl="0" indent="0" algn="l" defTabSz="755934" rtl="0" eaLnBrk="1" fontAlgn="auto" latinLnBrk="0" hangingPunct="1">
                        <a:lnSpc>
                          <a:spcPct val="100000"/>
                        </a:lnSpc>
                        <a:spcBef>
                          <a:spcPts val="0"/>
                        </a:spcBef>
                        <a:spcAft>
                          <a:spcPts val="600"/>
                        </a:spcAft>
                        <a:buClrTx/>
                        <a:buSzTx/>
                        <a:buFont typeface="Symbol" panose="05050102010706020507" pitchFamily="18" charset="2"/>
                        <a:buNone/>
                        <a:tabLst>
                          <a:tab pos="180340" algn="l"/>
                        </a:tabLst>
                        <a:defRPr/>
                      </a:pPr>
                      <a:r>
                        <a:rPr lang="de-DE" sz="1200" i="1" kern="1200" dirty="0">
                          <a:solidFill>
                            <a:schemeClr val="tx2"/>
                          </a:solidFill>
                          <a:effectLst/>
                          <a:latin typeface="Arial" panose="020B0604020202020204" pitchFamily="34" charset="0"/>
                          <a:ea typeface="+mn-ea"/>
                          <a:cs typeface="Arial" panose="020B0604020202020204" pitchFamily="34" charset="0"/>
                        </a:rPr>
                        <a:t>Eine Beeinträchtigung der persönlichen Unversehrtheit ist ausgeschlossen.</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5DCD7"/>
                    </a:solidFill>
                  </a:tcPr>
                </a:tc>
                <a:extLst>
                  <a:ext uri="{0D108BD9-81ED-4DB2-BD59-A6C34878D82A}">
                    <a16:rowId xmlns:a16="http://schemas.microsoft.com/office/drawing/2014/main" val="272883491"/>
                  </a:ext>
                </a:extLst>
              </a:tr>
              <a:tr h="0">
                <a:tc>
                  <a:txBody>
                    <a:bodyPr/>
                    <a:lstStyle/>
                    <a:p>
                      <a:pPr algn="l">
                        <a:lnSpc>
                          <a:spcPct val="100000"/>
                        </a:lnSpc>
                        <a:spcAft>
                          <a:spcPts val="600"/>
                        </a:spcAft>
                      </a:pPr>
                      <a:r>
                        <a:rPr lang="de-DE" sz="1200" i="1" dirty="0">
                          <a:solidFill>
                            <a:schemeClr val="tx2"/>
                          </a:solidFill>
                          <a:effectLst/>
                          <a:latin typeface="Arial" panose="020B0604020202020204" pitchFamily="34" charset="0"/>
                          <a:cs typeface="Arial" panose="020B0604020202020204" pitchFamily="34" charset="0"/>
                        </a:rPr>
                        <a:t>2 - Mittel</a:t>
                      </a:r>
                      <a:endParaRPr lang="de-DE" sz="12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B9AF"/>
                    </a:solidFill>
                  </a:tcPr>
                </a:tc>
                <a:tc>
                  <a:txBody>
                    <a:bodyPr/>
                    <a:lstStyle/>
                    <a:p>
                      <a:pPr marL="0" lvl="0" indent="0" algn="l" defTabSz="755934" rtl="0" eaLnBrk="1" latinLnBrk="0" hangingPunct="1">
                        <a:lnSpc>
                          <a:spcPct val="100000"/>
                        </a:lnSpc>
                        <a:spcAft>
                          <a:spcPts val="600"/>
                        </a:spcAft>
                        <a:buFont typeface="Symbol" panose="05050102010706020507" pitchFamily="18" charset="2"/>
                        <a:buNone/>
                        <a:tabLst>
                          <a:tab pos="180340" algn="l"/>
                        </a:tabLst>
                      </a:pPr>
                      <a:r>
                        <a:rPr lang="de-DE" sz="1200" i="1" kern="1200" dirty="0">
                          <a:solidFill>
                            <a:schemeClr val="tx2"/>
                          </a:solidFill>
                          <a:effectLst/>
                          <a:latin typeface="Arial" panose="020B0604020202020204" pitchFamily="34" charset="0"/>
                          <a:ea typeface="+mn-ea"/>
                          <a:cs typeface="Arial" panose="020B0604020202020204" pitchFamily="34" charset="0"/>
                        </a:rPr>
                        <a:t>Ausfall hat spürbare Auswirkungen.</a:t>
                      </a:r>
                    </a:p>
                    <a:p>
                      <a:pPr marL="0" lvl="0" indent="0" algn="l" defTabSz="755934" rtl="0" eaLnBrk="1" latinLnBrk="0" hangingPunct="1">
                        <a:lnSpc>
                          <a:spcPct val="100000"/>
                        </a:lnSpc>
                        <a:spcAft>
                          <a:spcPts val="600"/>
                        </a:spcAft>
                        <a:buFont typeface="Symbol" panose="05050102010706020507" pitchFamily="18" charset="2"/>
                        <a:buNone/>
                        <a:tabLst>
                          <a:tab pos="180340" algn="l"/>
                        </a:tabLst>
                      </a:pPr>
                      <a:endParaRPr lang="de-DE" sz="1200" i="1" kern="1200" dirty="0">
                        <a:solidFill>
                          <a:schemeClr val="tx2"/>
                        </a:solidFill>
                        <a:effectLst/>
                        <a:latin typeface="Arial" panose="020B0604020202020204" pitchFamily="34" charset="0"/>
                        <a:ea typeface="+mn-ea"/>
                        <a:cs typeface="Arial" panose="020B0604020202020204" pitchFamily="34" charset="0"/>
                      </a:endParaRPr>
                    </a:p>
                    <a:p>
                      <a:pPr marL="0" lvl="0" indent="0" algn="l" defTabSz="755934" rtl="0" eaLnBrk="1" latinLnBrk="0" hangingPunct="1">
                        <a:lnSpc>
                          <a:spcPct val="100000"/>
                        </a:lnSpc>
                        <a:spcAft>
                          <a:spcPts val="600"/>
                        </a:spcAft>
                        <a:buFont typeface="Symbol" panose="05050102010706020507" pitchFamily="18" charset="2"/>
                        <a:buNone/>
                        <a:tabLst>
                          <a:tab pos="180340" algn="l"/>
                        </a:tabLst>
                      </a:pPr>
                      <a:endParaRPr lang="de-DE" sz="1200" i="1" kern="1200" dirty="0">
                        <a:solidFill>
                          <a:schemeClr val="tx2"/>
                        </a:solidFill>
                        <a:effectLst/>
                        <a:latin typeface="Arial" panose="020B0604020202020204" pitchFamily="34" charset="0"/>
                        <a:ea typeface="+mn-ea"/>
                        <a:cs typeface="Arial" panose="020B0604020202020204" pitchFamily="34" charset="0"/>
                      </a:endParaRP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B9AF"/>
                    </a:solidFill>
                  </a:tcPr>
                </a:tc>
                <a:tc>
                  <a:txBody>
                    <a:bodyPr/>
                    <a:lstStyle/>
                    <a:p>
                      <a:pPr marL="0" marR="0" lvl="0" indent="0" algn="l" defTabSz="755934" rtl="0" eaLnBrk="1" fontAlgn="auto" latinLnBrk="0" hangingPunct="1">
                        <a:lnSpc>
                          <a:spcPct val="100000"/>
                        </a:lnSpc>
                        <a:spcBef>
                          <a:spcPts val="0"/>
                        </a:spcBef>
                        <a:spcAft>
                          <a:spcPts val="600"/>
                        </a:spcAft>
                        <a:buClrTx/>
                        <a:buSzTx/>
                        <a:buFont typeface="Symbol" panose="05050102010706020507" pitchFamily="18" charset="2"/>
                        <a:buNone/>
                        <a:tabLst>
                          <a:tab pos="180340" algn="l"/>
                        </a:tabLst>
                        <a:defRPr/>
                      </a:pPr>
                      <a:r>
                        <a:rPr lang="de-DE" sz="1200" i="1" kern="1200" dirty="0">
                          <a:solidFill>
                            <a:schemeClr val="tx2"/>
                          </a:solidFill>
                          <a:effectLst/>
                          <a:latin typeface="Arial" panose="020B0604020202020204" pitchFamily="34" charset="0"/>
                          <a:ea typeface="+mn-ea"/>
                          <a:cs typeface="Arial" panose="020B0604020202020204" pitchFamily="34" charset="0"/>
                        </a:rPr>
                        <a:t>Der Ausfall hat spürbare Auswirkungen auf den Geschäftsbetrieb. Mit Arbeitsrückständen ist zu rechnen.</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B9AF"/>
                    </a:solidFill>
                  </a:tcPr>
                </a:tc>
                <a:tc>
                  <a:txBody>
                    <a:bodyPr/>
                    <a:lstStyle/>
                    <a:p>
                      <a:pPr marL="0" marR="0" lvl="0" indent="0" algn="l" defTabSz="755934" rtl="0" eaLnBrk="1" fontAlgn="auto" latinLnBrk="0" hangingPunct="1">
                        <a:lnSpc>
                          <a:spcPct val="100000"/>
                        </a:lnSpc>
                        <a:spcBef>
                          <a:spcPts val="0"/>
                        </a:spcBef>
                        <a:spcAft>
                          <a:spcPts val="600"/>
                        </a:spcAft>
                        <a:buClrTx/>
                        <a:buSzTx/>
                        <a:buFont typeface="Symbol" panose="05050102010706020507" pitchFamily="18" charset="2"/>
                        <a:buNone/>
                        <a:tabLst>
                          <a:tab pos="180340" algn="l"/>
                        </a:tabLst>
                        <a:defRPr/>
                      </a:pPr>
                      <a:r>
                        <a:rPr lang="de-DE" sz="1200" i="1" kern="1200" dirty="0">
                          <a:solidFill>
                            <a:schemeClr val="tx2"/>
                          </a:solidFill>
                          <a:effectLst/>
                          <a:latin typeface="Arial" panose="020B0604020202020204" pitchFamily="34" charset="0"/>
                          <a:ea typeface="+mn-ea"/>
                          <a:cs typeface="Arial" panose="020B0604020202020204" pitchFamily="34" charset="0"/>
                        </a:rPr>
                        <a:t>Eine geringe Ansehens- oder Vertrauensbeeinträchtigung ist zu erwarten.</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B9AF"/>
                    </a:solidFill>
                  </a:tcPr>
                </a:tc>
                <a:tc>
                  <a:txBody>
                    <a:bodyPr/>
                    <a:lstStyle/>
                    <a:p>
                      <a:pPr marL="0" marR="0" lvl="0" indent="0" algn="l" defTabSz="755934" rtl="0" eaLnBrk="1" fontAlgn="auto" latinLnBrk="0" hangingPunct="1">
                        <a:lnSpc>
                          <a:spcPct val="100000"/>
                        </a:lnSpc>
                        <a:spcBef>
                          <a:spcPts val="0"/>
                        </a:spcBef>
                        <a:spcAft>
                          <a:spcPts val="600"/>
                        </a:spcAft>
                        <a:buClrTx/>
                        <a:buSzTx/>
                        <a:buFont typeface="Symbol" panose="05050102010706020507" pitchFamily="18" charset="2"/>
                        <a:buNone/>
                        <a:tabLst>
                          <a:tab pos="180340" algn="l"/>
                        </a:tabLst>
                        <a:defRPr/>
                      </a:pPr>
                      <a:r>
                        <a:rPr lang="de-DE" sz="1200" i="1" kern="1200" dirty="0">
                          <a:solidFill>
                            <a:schemeClr val="tx2"/>
                          </a:solidFill>
                          <a:effectLst/>
                          <a:latin typeface="Arial" panose="020B0604020202020204" pitchFamily="34" charset="0"/>
                          <a:ea typeface="+mn-ea"/>
                          <a:cs typeface="Arial" panose="020B0604020202020204" pitchFamily="34" charset="0"/>
                        </a:rPr>
                        <a:t>Der finanzielle Schaden ist für die Institution tolerabel.</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B9AF"/>
                    </a:solidFill>
                  </a:tcPr>
                </a:tc>
                <a:tc>
                  <a:txBody>
                    <a:bodyPr/>
                    <a:lstStyle/>
                    <a:p>
                      <a:pPr marL="0" marR="0" lvl="0" indent="0" algn="l" defTabSz="755934" rtl="0" eaLnBrk="1" fontAlgn="auto" latinLnBrk="0" hangingPunct="1">
                        <a:lnSpc>
                          <a:spcPct val="100000"/>
                        </a:lnSpc>
                        <a:spcBef>
                          <a:spcPts val="0"/>
                        </a:spcBef>
                        <a:spcAft>
                          <a:spcPts val="600"/>
                        </a:spcAft>
                        <a:buClrTx/>
                        <a:buSzTx/>
                        <a:buFont typeface="Symbol" panose="05050102010706020507" pitchFamily="18" charset="2"/>
                        <a:buNone/>
                        <a:tabLst>
                          <a:tab pos="180340" algn="l"/>
                        </a:tabLst>
                        <a:defRPr/>
                      </a:pPr>
                      <a:r>
                        <a:rPr lang="de-DE" sz="1200" i="1" kern="1200" dirty="0">
                          <a:solidFill>
                            <a:schemeClr val="tx2"/>
                          </a:solidFill>
                          <a:effectLst/>
                          <a:latin typeface="Arial" panose="020B0604020202020204" pitchFamily="34" charset="0"/>
                          <a:ea typeface="+mn-ea"/>
                          <a:cs typeface="Arial" panose="020B0604020202020204" pitchFamily="34" charset="0"/>
                        </a:rPr>
                        <a:t>Es wird ausschließlich gegen interne Vorgaben und Anweisungen verstoßen.</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B9AF"/>
                    </a:solidFill>
                  </a:tcPr>
                </a:tc>
                <a:tc>
                  <a:txBody>
                    <a:bodyPr/>
                    <a:lstStyle/>
                    <a:p>
                      <a:pPr marL="0" marR="0" lvl="0" indent="0" algn="l" defTabSz="755934" rtl="0" eaLnBrk="1" fontAlgn="auto" latinLnBrk="0" hangingPunct="1">
                        <a:lnSpc>
                          <a:spcPct val="100000"/>
                        </a:lnSpc>
                        <a:spcBef>
                          <a:spcPts val="0"/>
                        </a:spcBef>
                        <a:spcAft>
                          <a:spcPts val="600"/>
                        </a:spcAft>
                        <a:buClrTx/>
                        <a:buSzTx/>
                        <a:buFont typeface="Symbol" panose="05050102010706020507" pitchFamily="18" charset="2"/>
                        <a:buNone/>
                        <a:tabLst>
                          <a:tab pos="180340" algn="l"/>
                        </a:tabLst>
                        <a:defRPr/>
                      </a:pPr>
                      <a:r>
                        <a:rPr lang="de-DE" sz="1200" i="1" kern="1200" dirty="0">
                          <a:solidFill>
                            <a:schemeClr val="tx2"/>
                          </a:solidFill>
                          <a:effectLst/>
                          <a:latin typeface="Arial" panose="020B0604020202020204" pitchFamily="34" charset="0"/>
                          <a:ea typeface="+mn-ea"/>
                          <a:cs typeface="Arial" panose="020B0604020202020204" pitchFamily="34" charset="0"/>
                        </a:rPr>
                        <a:t>Eine Beeinträchtigung der persönlichen Unversehrtheit ist unwahrscheinlich.</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B9AF"/>
                    </a:solidFill>
                  </a:tcPr>
                </a:tc>
                <a:extLst>
                  <a:ext uri="{0D108BD9-81ED-4DB2-BD59-A6C34878D82A}">
                    <a16:rowId xmlns:a16="http://schemas.microsoft.com/office/drawing/2014/main" val="156886301"/>
                  </a:ext>
                </a:extLst>
              </a:tr>
            </a:tbl>
          </a:graphicData>
        </a:graphic>
      </p:graphicFrame>
      <p:sp>
        <p:nvSpPr>
          <p:cNvPr id="4" name="Inhaltsplatzhalter 3"/>
          <p:cNvSpPr>
            <a:spLocks noGrp="1"/>
          </p:cNvSpPr>
          <p:nvPr>
            <p:ph sz="quarter" idx="10"/>
          </p:nvPr>
        </p:nvSpPr>
        <p:spPr/>
        <p:txBody>
          <a:bodyPr/>
          <a:lstStyle/>
          <a:p>
            <a:r>
              <a:rPr lang="de-DE" dirty="0"/>
              <a:t>Vorschlag der Schadenskategorien (1/2)</a:t>
            </a:r>
          </a:p>
        </p:txBody>
      </p:sp>
      <p:sp>
        <p:nvSpPr>
          <p:cNvPr id="5" name="Fußzeilenplatzhalter 4"/>
          <p:cNvSpPr>
            <a:spLocks noGrp="1"/>
          </p:cNvSpPr>
          <p:nvPr>
            <p:ph type="ftr" sz="quarter" idx="11"/>
          </p:nvPr>
        </p:nvSpPr>
        <p:spPr/>
        <p:txBody>
          <a:bodyPr/>
          <a:lstStyle/>
          <a:p>
            <a:r>
              <a:rPr lang="de-DE" dirty="0">
                <a:latin typeface="+mj-lt"/>
              </a:rPr>
              <a:t>BSI 200-4 Hilfsmittel | Präsentationsvorlage Voranalyse &amp; BIA</a:t>
            </a:r>
          </a:p>
        </p:txBody>
      </p:sp>
      <p:sp>
        <p:nvSpPr>
          <p:cNvPr id="8" name="Rechteck 7" descr="Diese Folie ist für die Institutionsleitung konzipiert" title="Zielgruppe: Institutionsleitung"/>
          <p:cNvSpPr/>
          <p:nvPr/>
        </p:nvSpPr>
        <p:spPr bwMode="gray">
          <a:xfrm rot="2700000">
            <a:off x="9604715" y="595186"/>
            <a:ext cx="3258710" cy="5760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Institutionsleitung</a:t>
            </a:r>
          </a:p>
        </p:txBody>
      </p:sp>
    </p:spTree>
    <p:extLst>
      <p:ext uri="{BB962C8B-B14F-4D97-AF65-F5344CB8AC3E}">
        <p14:creationId xmlns:p14="http://schemas.microsoft.com/office/powerpoint/2010/main" val="631129883"/>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Festlegung relevanter Parameter</a:t>
            </a:r>
            <a:endParaRPr lang="de-DE" dirty="0">
              <a:latin typeface="+mj-lt"/>
            </a:endParaRPr>
          </a:p>
        </p:txBody>
      </p:sp>
      <p:graphicFrame>
        <p:nvGraphicFramePr>
          <p:cNvPr id="2" name="Inhaltsplatzhalter 1"/>
          <p:cNvGraphicFramePr>
            <a:graphicFrameLocks noGrp="1"/>
          </p:cNvGraphicFramePr>
          <p:nvPr>
            <p:ph idx="1"/>
            <p:extLst>
              <p:ext uri="{D42A27DB-BD31-4B8C-83A1-F6EECF244321}">
                <p14:modId xmlns:p14="http://schemas.microsoft.com/office/powerpoint/2010/main" val="913172609"/>
              </p:ext>
            </p:extLst>
          </p:nvPr>
        </p:nvGraphicFramePr>
        <p:xfrm>
          <a:off x="623888" y="1628775"/>
          <a:ext cx="10945475" cy="4638240"/>
        </p:xfrm>
        <a:graphic>
          <a:graphicData uri="http://schemas.openxmlformats.org/drawingml/2006/table">
            <a:tbl>
              <a:tblPr firstRow="1" firstCol="1">
                <a:tableStyleId>{5C22544A-7EE6-4342-B048-85BDC9FD1C3A}</a:tableStyleId>
              </a:tblPr>
              <a:tblGrid>
                <a:gridCol w="1042601">
                  <a:extLst>
                    <a:ext uri="{9D8B030D-6E8A-4147-A177-3AD203B41FA5}">
                      <a16:colId xmlns:a16="http://schemas.microsoft.com/office/drawing/2014/main" val="1695315329"/>
                    </a:ext>
                  </a:extLst>
                </a:gridCol>
                <a:gridCol w="1489430">
                  <a:extLst>
                    <a:ext uri="{9D8B030D-6E8A-4147-A177-3AD203B41FA5}">
                      <a16:colId xmlns:a16="http://schemas.microsoft.com/office/drawing/2014/main" val="2514082130"/>
                    </a:ext>
                  </a:extLst>
                </a:gridCol>
                <a:gridCol w="1767396">
                  <a:extLst>
                    <a:ext uri="{9D8B030D-6E8A-4147-A177-3AD203B41FA5}">
                      <a16:colId xmlns:a16="http://schemas.microsoft.com/office/drawing/2014/main" val="1937831252"/>
                    </a:ext>
                  </a:extLst>
                </a:gridCol>
                <a:gridCol w="1661512">
                  <a:extLst>
                    <a:ext uri="{9D8B030D-6E8A-4147-A177-3AD203B41FA5}">
                      <a16:colId xmlns:a16="http://schemas.microsoft.com/office/drawing/2014/main" val="2954544693"/>
                    </a:ext>
                  </a:extLst>
                </a:gridCol>
                <a:gridCol w="1661512">
                  <a:extLst>
                    <a:ext uri="{9D8B030D-6E8A-4147-A177-3AD203B41FA5}">
                      <a16:colId xmlns:a16="http://schemas.microsoft.com/office/drawing/2014/main" val="1133685396"/>
                    </a:ext>
                  </a:extLst>
                </a:gridCol>
                <a:gridCol w="1661512">
                  <a:extLst>
                    <a:ext uri="{9D8B030D-6E8A-4147-A177-3AD203B41FA5}">
                      <a16:colId xmlns:a16="http://schemas.microsoft.com/office/drawing/2014/main" val="3441842674"/>
                    </a:ext>
                  </a:extLst>
                </a:gridCol>
                <a:gridCol w="1661512">
                  <a:extLst>
                    <a:ext uri="{9D8B030D-6E8A-4147-A177-3AD203B41FA5}">
                      <a16:colId xmlns:a16="http://schemas.microsoft.com/office/drawing/2014/main" val="377500915"/>
                    </a:ext>
                  </a:extLst>
                </a:gridCol>
              </a:tblGrid>
              <a:tr h="0">
                <a:tc>
                  <a:txBody>
                    <a:bodyPr/>
                    <a:lstStyle/>
                    <a:p>
                      <a:pPr algn="l">
                        <a:lnSpc>
                          <a:spcPct val="100000"/>
                        </a:lnSpc>
                        <a:spcAft>
                          <a:spcPts val="600"/>
                        </a:spcAft>
                      </a:pPr>
                      <a:r>
                        <a:rPr lang="de-DE" sz="1200" dirty="0">
                          <a:solidFill>
                            <a:schemeClr val="bg1"/>
                          </a:solidFill>
                          <a:effectLst/>
                          <a:latin typeface="Arial" panose="020B0604020202020204" pitchFamily="34" charset="0"/>
                          <a:cs typeface="Arial" panose="020B0604020202020204" pitchFamily="34" charset="0"/>
                        </a:rPr>
                        <a:t>Schadens-kategorie</a:t>
                      </a:r>
                      <a:endParaRPr lang="de-DE" sz="12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1"/>
                    </a:solidFill>
                  </a:tcPr>
                </a:tc>
                <a:tc>
                  <a:txBody>
                    <a:bodyPr/>
                    <a:lstStyle/>
                    <a:p>
                      <a:pPr algn="l">
                        <a:lnSpc>
                          <a:spcPct val="100000"/>
                        </a:lnSpc>
                        <a:spcAft>
                          <a:spcPts val="600"/>
                        </a:spcAft>
                      </a:pPr>
                      <a:r>
                        <a:rPr lang="de-DE" sz="1200" kern="1200" dirty="0">
                          <a:solidFill>
                            <a:schemeClr val="bg1"/>
                          </a:solidFill>
                          <a:effectLst/>
                          <a:latin typeface="Arial" panose="020B0604020202020204" pitchFamily="34" charset="0"/>
                          <a:ea typeface="+mn-ea"/>
                          <a:cs typeface="Arial" panose="020B0604020202020204" pitchFamily="34" charset="0"/>
                        </a:rPr>
                        <a:t>Allgemeine Beschreibung</a:t>
                      </a:r>
                      <a:endParaRPr lang="de-DE" sz="12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1"/>
                    </a:solidFill>
                  </a:tcPr>
                </a:tc>
                <a:tc>
                  <a:txBody>
                    <a:bodyPr/>
                    <a:lstStyle/>
                    <a:p>
                      <a:pPr algn="l">
                        <a:lnSpc>
                          <a:spcPct val="100000"/>
                        </a:lnSpc>
                        <a:spcAft>
                          <a:spcPts val="600"/>
                        </a:spcAft>
                      </a:pPr>
                      <a:r>
                        <a:rPr lang="de-DE" sz="1200" b="1" kern="1200" dirty="0">
                          <a:solidFill>
                            <a:schemeClr val="bg1"/>
                          </a:solidFill>
                          <a:effectLst/>
                          <a:latin typeface="Arial" panose="020B0604020202020204" pitchFamily="34" charset="0"/>
                          <a:ea typeface="+mn-ea"/>
                          <a:cs typeface="Arial" panose="020B0604020202020204" pitchFamily="34" charset="0"/>
                        </a:rPr>
                        <a:t>Beeinträchtigung der Aufgabenerfüllung</a:t>
                      </a:r>
                      <a:endParaRPr lang="de-DE" sz="12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1"/>
                    </a:solidFill>
                  </a:tcPr>
                </a:tc>
                <a:tc>
                  <a:txBody>
                    <a:bodyPr/>
                    <a:lstStyle/>
                    <a:p>
                      <a:pPr marL="0" marR="0" lvl="0" indent="0" algn="l" defTabSz="1425550" rtl="0" eaLnBrk="1" fontAlgn="auto" latinLnBrk="0" hangingPunct="1">
                        <a:lnSpc>
                          <a:spcPct val="100000"/>
                        </a:lnSpc>
                        <a:spcBef>
                          <a:spcPts val="0"/>
                        </a:spcBef>
                        <a:spcAft>
                          <a:spcPts val="600"/>
                        </a:spcAft>
                        <a:buClrTx/>
                        <a:buSzTx/>
                        <a:buFontTx/>
                        <a:buNone/>
                        <a:tabLst/>
                        <a:defRPr/>
                      </a:pPr>
                      <a:r>
                        <a:rPr lang="de-DE" sz="1200" b="1" kern="1200" dirty="0">
                          <a:solidFill>
                            <a:schemeClr val="bg1"/>
                          </a:solidFill>
                          <a:effectLst/>
                          <a:latin typeface="Arial" panose="020B0604020202020204" pitchFamily="34" charset="0"/>
                          <a:ea typeface="+mn-ea"/>
                          <a:cs typeface="Arial" panose="020B0604020202020204" pitchFamily="34" charset="0"/>
                        </a:rPr>
                        <a:t>Negative Innen- und Außenwirkung (Imageschaden)</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1"/>
                    </a:solidFill>
                  </a:tcPr>
                </a:tc>
                <a:tc>
                  <a:txBody>
                    <a:bodyPr/>
                    <a:lstStyle/>
                    <a:p>
                      <a:pPr algn="l">
                        <a:lnSpc>
                          <a:spcPct val="100000"/>
                        </a:lnSpc>
                        <a:spcAft>
                          <a:spcPts val="600"/>
                        </a:spcAft>
                      </a:pPr>
                      <a:r>
                        <a:rPr lang="de-DE" sz="1200" kern="1200" dirty="0">
                          <a:solidFill>
                            <a:schemeClr val="bg1"/>
                          </a:solidFill>
                          <a:effectLst/>
                          <a:latin typeface="Arial" panose="020B0604020202020204" pitchFamily="34" charset="0"/>
                          <a:ea typeface="+mn-ea"/>
                          <a:cs typeface="Arial" panose="020B0604020202020204" pitchFamily="34" charset="0"/>
                        </a:rPr>
                        <a:t>Finanzielle Auswirkungen</a:t>
                      </a:r>
                      <a:endParaRPr lang="de-DE" sz="12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1"/>
                    </a:solidFill>
                  </a:tcPr>
                </a:tc>
                <a:tc>
                  <a:txBody>
                    <a:bodyPr/>
                    <a:lstStyle/>
                    <a:p>
                      <a:pPr algn="l">
                        <a:lnSpc>
                          <a:spcPct val="100000"/>
                        </a:lnSpc>
                        <a:spcAft>
                          <a:spcPts val="600"/>
                        </a:spcAft>
                      </a:pPr>
                      <a:r>
                        <a:rPr lang="de-DE" sz="1200" b="1" kern="1200" dirty="0">
                          <a:solidFill>
                            <a:schemeClr val="bg1"/>
                          </a:solidFill>
                          <a:effectLst/>
                          <a:latin typeface="Arial" panose="020B0604020202020204" pitchFamily="34" charset="0"/>
                          <a:ea typeface="+mn-ea"/>
                          <a:cs typeface="Arial" panose="020B0604020202020204" pitchFamily="34" charset="0"/>
                        </a:rPr>
                        <a:t>Verstoß gegen Gesetze, Vorschriften und Verträge</a:t>
                      </a:r>
                      <a:endParaRPr lang="de-DE" sz="12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1"/>
                    </a:solidFill>
                  </a:tcPr>
                </a:tc>
                <a:tc>
                  <a:txBody>
                    <a:bodyPr/>
                    <a:lstStyle/>
                    <a:p>
                      <a:pPr algn="l">
                        <a:lnSpc>
                          <a:spcPct val="100000"/>
                        </a:lnSpc>
                        <a:spcAft>
                          <a:spcPts val="600"/>
                        </a:spcAft>
                      </a:pPr>
                      <a:r>
                        <a:rPr lang="de-DE" sz="1200" b="1" kern="1200" dirty="0">
                          <a:solidFill>
                            <a:schemeClr val="bg1"/>
                          </a:solidFill>
                          <a:effectLst/>
                          <a:latin typeface="Arial" panose="020B0604020202020204" pitchFamily="34" charset="0"/>
                          <a:ea typeface="+mn-ea"/>
                          <a:cs typeface="Arial" panose="020B0604020202020204" pitchFamily="34" charset="0"/>
                        </a:rPr>
                        <a:t>Beeinträchtigung der persönlichen Unversehrtheit</a:t>
                      </a:r>
                      <a:endParaRPr lang="de-DE" sz="12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3634988259"/>
                  </a:ext>
                </a:extLst>
              </a:tr>
              <a:tr h="178379">
                <a:tc>
                  <a:txBody>
                    <a:bodyPr/>
                    <a:lstStyle/>
                    <a:p>
                      <a:pPr algn="l">
                        <a:lnSpc>
                          <a:spcPct val="100000"/>
                        </a:lnSpc>
                        <a:spcAft>
                          <a:spcPts val="600"/>
                        </a:spcAft>
                      </a:pPr>
                      <a:r>
                        <a:rPr lang="de-DE" sz="1200" i="1" dirty="0">
                          <a:solidFill>
                            <a:schemeClr val="tx2"/>
                          </a:solidFill>
                          <a:effectLst/>
                          <a:latin typeface="Arial" panose="020B0604020202020204" pitchFamily="34" charset="0"/>
                          <a:cs typeface="Arial" panose="020B0604020202020204" pitchFamily="34" charset="0"/>
                        </a:rPr>
                        <a:t>3 - Hoch</a:t>
                      </a:r>
                      <a:endParaRPr lang="de-DE" sz="12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9688"/>
                    </a:solidFill>
                  </a:tcPr>
                </a:tc>
                <a:tc>
                  <a:txBody>
                    <a:bodyPr/>
                    <a:lstStyle/>
                    <a:p>
                      <a:pPr marL="0" lvl="0" indent="0" algn="l" defTabSz="755934" rtl="0" eaLnBrk="1" latinLnBrk="0" hangingPunct="1">
                        <a:lnSpc>
                          <a:spcPct val="100000"/>
                        </a:lnSpc>
                        <a:spcAft>
                          <a:spcPts val="600"/>
                        </a:spcAft>
                        <a:buFont typeface="Symbol" panose="05050102010706020507" pitchFamily="18" charset="2"/>
                        <a:buNone/>
                        <a:tabLst>
                          <a:tab pos="180340" algn="l"/>
                        </a:tabLst>
                      </a:pPr>
                      <a:r>
                        <a:rPr lang="de-DE" sz="1200" i="1" kern="1200" dirty="0">
                          <a:solidFill>
                            <a:schemeClr val="tx2"/>
                          </a:solidFill>
                          <a:effectLst/>
                          <a:latin typeface="Arial" panose="020B0604020202020204" pitchFamily="34" charset="0"/>
                          <a:ea typeface="+mn-ea"/>
                          <a:cs typeface="Arial" panose="020B0604020202020204" pitchFamily="34" charset="0"/>
                        </a:rPr>
                        <a:t>Allgemeine Beschreibung: Ausfall hat nicht tolerierbare Auswirkungen.</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9688"/>
                    </a:solidFill>
                  </a:tcPr>
                </a:tc>
                <a:tc>
                  <a:txBody>
                    <a:bodyPr/>
                    <a:lstStyle/>
                    <a:p>
                      <a:pPr marL="0" marR="0" lvl="0" indent="0" algn="l" defTabSz="755934" rtl="0" eaLnBrk="1" fontAlgn="auto" latinLnBrk="0" hangingPunct="1">
                        <a:lnSpc>
                          <a:spcPct val="100000"/>
                        </a:lnSpc>
                        <a:spcBef>
                          <a:spcPts val="0"/>
                        </a:spcBef>
                        <a:spcAft>
                          <a:spcPts val="600"/>
                        </a:spcAft>
                        <a:buClrTx/>
                        <a:buSzTx/>
                        <a:buFont typeface="Symbol" panose="05050102010706020507" pitchFamily="18" charset="2"/>
                        <a:buNone/>
                        <a:tabLst>
                          <a:tab pos="180340" algn="l"/>
                        </a:tabLst>
                        <a:defRPr/>
                      </a:pPr>
                      <a:r>
                        <a:rPr lang="de-DE" sz="1200" i="1" kern="1200" dirty="0">
                          <a:solidFill>
                            <a:schemeClr val="tx2"/>
                          </a:solidFill>
                          <a:effectLst/>
                          <a:latin typeface="Arial" panose="020B0604020202020204" pitchFamily="34" charset="0"/>
                          <a:ea typeface="+mn-ea"/>
                          <a:cs typeface="Arial" panose="020B0604020202020204" pitchFamily="34" charset="0"/>
                        </a:rPr>
                        <a:t>Der Geschäftsbetrieb ist massiv eingeschränkt. Arbeitsrückstände sind nur mit erhöhtem Arbeitsaufwand zu kompensieren.</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9688"/>
                    </a:solidFill>
                  </a:tcPr>
                </a:tc>
                <a:tc>
                  <a:txBody>
                    <a:bodyPr/>
                    <a:lstStyle/>
                    <a:p>
                      <a:pPr marL="0" marR="0" lvl="0" indent="0" algn="l" defTabSz="755934" rtl="0" eaLnBrk="1" fontAlgn="auto" latinLnBrk="0" hangingPunct="1">
                        <a:lnSpc>
                          <a:spcPct val="100000"/>
                        </a:lnSpc>
                        <a:spcBef>
                          <a:spcPts val="0"/>
                        </a:spcBef>
                        <a:spcAft>
                          <a:spcPts val="600"/>
                        </a:spcAft>
                        <a:buClrTx/>
                        <a:buSzTx/>
                        <a:buFont typeface="Symbol" panose="05050102010706020507" pitchFamily="18" charset="2"/>
                        <a:buNone/>
                        <a:tabLst>
                          <a:tab pos="180340" algn="l"/>
                        </a:tabLst>
                        <a:defRPr/>
                      </a:pPr>
                      <a:r>
                        <a:rPr lang="de-DE" sz="1200" i="1" kern="1200" dirty="0">
                          <a:solidFill>
                            <a:schemeClr val="tx2"/>
                          </a:solidFill>
                          <a:effectLst/>
                          <a:latin typeface="Arial" panose="020B0604020202020204" pitchFamily="34" charset="0"/>
                          <a:ea typeface="+mn-ea"/>
                          <a:cs typeface="Arial" panose="020B0604020202020204" pitchFamily="34" charset="0"/>
                        </a:rPr>
                        <a:t>Eine erhebliche, nachhaltige Ansehens- oder Vertrauens-beeinträchtigung ist intern und extern zu erwarten.</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9688"/>
                    </a:solidFill>
                  </a:tcPr>
                </a:tc>
                <a:tc>
                  <a:txBody>
                    <a:bodyPr/>
                    <a:lstStyle/>
                    <a:p>
                      <a:pPr marL="0" marR="0" lvl="0" indent="0" algn="l" defTabSz="755934" rtl="0" eaLnBrk="1" fontAlgn="auto" latinLnBrk="0" hangingPunct="1">
                        <a:lnSpc>
                          <a:spcPct val="100000"/>
                        </a:lnSpc>
                        <a:spcBef>
                          <a:spcPts val="0"/>
                        </a:spcBef>
                        <a:spcAft>
                          <a:spcPts val="600"/>
                        </a:spcAft>
                        <a:buClrTx/>
                        <a:buSzTx/>
                        <a:buFont typeface="Symbol" panose="05050102010706020507" pitchFamily="18" charset="2"/>
                        <a:buNone/>
                        <a:tabLst>
                          <a:tab pos="180340" algn="l"/>
                        </a:tabLst>
                        <a:defRPr/>
                      </a:pPr>
                      <a:r>
                        <a:rPr lang="de-DE" sz="1200" i="1" kern="1200" dirty="0">
                          <a:solidFill>
                            <a:schemeClr val="tx2"/>
                          </a:solidFill>
                          <a:effectLst/>
                          <a:latin typeface="Arial" panose="020B0604020202020204" pitchFamily="34" charset="0"/>
                          <a:ea typeface="+mn-ea"/>
                          <a:cs typeface="Arial" panose="020B0604020202020204" pitchFamily="34" charset="0"/>
                        </a:rPr>
                        <a:t>Der finanzielle Schaden ist für die Institution erheblich und nachhaltig spürbar.</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9688"/>
                    </a:solidFill>
                  </a:tcPr>
                </a:tc>
                <a:tc>
                  <a:txBody>
                    <a:bodyPr/>
                    <a:lstStyle/>
                    <a:p>
                      <a:pPr marL="0" marR="0" lvl="0" indent="0" algn="l" defTabSz="755934" rtl="0" eaLnBrk="1" fontAlgn="auto" latinLnBrk="0" hangingPunct="1">
                        <a:lnSpc>
                          <a:spcPct val="100000"/>
                        </a:lnSpc>
                        <a:spcBef>
                          <a:spcPts val="0"/>
                        </a:spcBef>
                        <a:spcAft>
                          <a:spcPts val="600"/>
                        </a:spcAft>
                        <a:buClrTx/>
                        <a:buSzTx/>
                        <a:buFont typeface="Symbol" panose="05050102010706020507" pitchFamily="18" charset="2"/>
                        <a:buNone/>
                        <a:tabLst>
                          <a:tab pos="180340" algn="l"/>
                        </a:tabLst>
                        <a:defRPr/>
                      </a:pPr>
                      <a:r>
                        <a:rPr lang="de-DE" sz="1200" i="1" kern="1200" dirty="0">
                          <a:solidFill>
                            <a:schemeClr val="tx2"/>
                          </a:solidFill>
                          <a:effectLst/>
                          <a:latin typeface="Arial" panose="020B0604020202020204" pitchFamily="34" charset="0"/>
                          <a:ea typeface="+mn-ea"/>
                          <a:cs typeface="Arial" panose="020B0604020202020204" pitchFamily="34" charset="0"/>
                        </a:rPr>
                        <a:t>Es wird gegen Gesetze verstoßen. Verstöße führen zu erheblichen Konsequenzen, z. B. hohe Bußgelder. Vertragsverletzungen führen zu hohen Konventionalstrafen oder Konsequenzen.</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9688"/>
                    </a:solidFill>
                  </a:tcPr>
                </a:tc>
                <a:tc>
                  <a:txBody>
                    <a:bodyPr/>
                    <a:lstStyle/>
                    <a:p>
                      <a:pPr marL="0" marR="0" lvl="0" indent="0" algn="l" defTabSz="755934" rtl="0" eaLnBrk="1" fontAlgn="auto" latinLnBrk="0" hangingPunct="1">
                        <a:lnSpc>
                          <a:spcPct val="100000"/>
                        </a:lnSpc>
                        <a:spcBef>
                          <a:spcPts val="0"/>
                        </a:spcBef>
                        <a:spcAft>
                          <a:spcPts val="600"/>
                        </a:spcAft>
                        <a:buClrTx/>
                        <a:buSzTx/>
                        <a:buFont typeface="Symbol" panose="05050102010706020507" pitchFamily="18" charset="2"/>
                        <a:buNone/>
                        <a:tabLst>
                          <a:tab pos="180340" algn="l"/>
                        </a:tabLst>
                        <a:defRPr/>
                      </a:pPr>
                      <a:r>
                        <a:rPr lang="de-DE" sz="1200" i="1" kern="1200" dirty="0">
                          <a:solidFill>
                            <a:schemeClr val="tx2"/>
                          </a:solidFill>
                          <a:effectLst/>
                          <a:latin typeface="Arial" panose="020B0604020202020204" pitchFamily="34" charset="0"/>
                          <a:ea typeface="+mn-ea"/>
                          <a:cs typeface="Arial" panose="020B0604020202020204" pitchFamily="34" charset="0"/>
                        </a:rPr>
                        <a:t>Eine Beeinträchtigung der persönlichen Unversehrtheit kann nicht ausgeschlossen werden.</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9688"/>
                    </a:solidFill>
                  </a:tcPr>
                </a:tc>
                <a:extLst>
                  <a:ext uri="{0D108BD9-81ED-4DB2-BD59-A6C34878D82A}">
                    <a16:rowId xmlns:a16="http://schemas.microsoft.com/office/drawing/2014/main" val="2011800539"/>
                  </a:ext>
                </a:extLst>
              </a:tr>
              <a:tr h="194379">
                <a:tc>
                  <a:txBody>
                    <a:bodyPr/>
                    <a:lstStyle/>
                    <a:p>
                      <a:pPr algn="l">
                        <a:lnSpc>
                          <a:spcPct val="100000"/>
                        </a:lnSpc>
                        <a:spcAft>
                          <a:spcPts val="600"/>
                        </a:spcAft>
                        <a:tabLst>
                          <a:tab pos="288290" algn="l"/>
                        </a:tabLst>
                      </a:pPr>
                      <a:r>
                        <a:rPr lang="de-DE" sz="1200" i="1" dirty="0">
                          <a:solidFill>
                            <a:schemeClr val="tx2"/>
                          </a:solidFill>
                          <a:effectLst/>
                          <a:latin typeface="Arial" panose="020B0604020202020204" pitchFamily="34" charset="0"/>
                          <a:cs typeface="Arial" panose="020B0604020202020204" pitchFamily="34" charset="0"/>
                        </a:rPr>
                        <a:t>4 - Sehr hoch</a:t>
                      </a:r>
                      <a:endParaRPr lang="de-DE" sz="12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D77360"/>
                    </a:solidFill>
                  </a:tcPr>
                </a:tc>
                <a:tc>
                  <a:txBody>
                    <a:bodyPr/>
                    <a:lstStyle/>
                    <a:p>
                      <a:pPr marL="0" lvl="0" indent="0" algn="l" defTabSz="755934" rtl="0" eaLnBrk="1" latinLnBrk="0" hangingPunct="1">
                        <a:lnSpc>
                          <a:spcPct val="100000"/>
                        </a:lnSpc>
                        <a:spcAft>
                          <a:spcPts val="600"/>
                        </a:spcAft>
                        <a:buFont typeface="Symbol" panose="05050102010706020507" pitchFamily="18" charset="2"/>
                        <a:buNone/>
                        <a:tabLst>
                          <a:tab pos="180340" algn="l"/>
                        </a:tabLst>
                      </a:pPr>
                      <a:r>
                        <a:rPr lang="de-DE" sz="1200" i="1" kern="1200" dirty="0">
                          <a:solidFill>
                            <a:schemeClr val="tx2"/>
                          </a:solidFill>
                          <a:effectLst/>
                          <a:latin typeface="Arial" panose="020B0604020202020204" pitchFamily="34" charset="0"/>
                          <a:ea typeface="+mn-ea"/>
                          <a:cs typeface="Arial" panose="020B0604020202020204" pitchFamily="34" charset="0"/>
                        </a:rPr>
                        <a:t>Allgemeine Beschreibung: Ausfall führt zu existentiell bedrohlichen Auswirkungen.</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D77360"/>
                    </a:solidFill>
                  </a:tcPr>
                </a:tc>
                <a:tc>
                  <a:txBody>
                    <a:bodyPr/>
                    <a:lstStyle/>
                    <a:p>
                      <a:pPr marL="0" marR="0" lvl="0" indent="0" algn="l" defTabSz="755934" rtl="0" eaLnBrk="1" fontAlgn="auto" latinLnBrk="0" hangingPunct="1">
                        <a:lnSpc>
                          <a:spcPct val="100000"/>
                        </a:lnSpc>
                        <a:spcBef>
                          <a:spcPts val="0"/>
                        </a:spcBef>
                        <a:spcAft>
                          <a:spcPts val="600"/>
                        </a:spcAft>
                        <a:buClrTx/>
                        <a:buSzTx/>
                        <a:buFont typeface="Symbol" panose="05050102010706020507" pitchFamily="18" charset="2"/>
                        <a:buNone/>
                        <a:tabLst>
                          <a:tab pos="180340" algn="l"/>
                        </a:tabLst>
                        <a:defRPr/>
                      </a:pPr>
                      <a:r>
                        <a:rPr lang="de-DE" sz="1200" i="1" kern="1200" dirty="0">
                          <a:solidFill>
                            <a:schemeClr val="tx2"/>
                          </a:solidFill>
                          <a:effectLst/>
                          <a:latin typeface="Arial" panose="020B0604020202020204" pitchFamily="34" charset="0"/>
                          <a:ea typeface="+mn-ea"/>
                          <a:cs typeface="Arial" panose="020B0604020202020204" pitchFamily="34" charset="0"/>
                        </a:rPr>
                        <a:t>Der Ausfall hat fundamentale und langfristige Auswirkungen auf den Geschäftsbetrieb. Arbeitsrückstände können nicht mehr aufgeholt werden.</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D77360"/>
                    </a:solidFill>
                  </a:tcPr>
                </a:tc>
                <a:tc>
                  <a:txBody>
                    <a:bodyPr/>
                    <a:lstStyle/>
                    <a:p>
                      <a:pPr marL="0" marR="0" lvl="0" indent="0" algn="l" defTabSz="755934" rtl="0" eaLnBrk="1" fontAlgn="auto" latinLnBrk="0" hangingPunct="1">
                        <a:lnSpc>
                          <a:spcPct val="100000"/>
                        </a:lnSpc>
                        <a:spcBef>
                          <a:spcPts val="0"/>
                        </a:spcBef>
                        <a:spcAft>
                          <a:spcPts val="600"/>
                        </a:spcAft>
                        <a:buClrTx/>
                        <a:buSzTx/>
                        <a:buFont typeface="Symbol" panose="05050102010706020507" pitchFamily="18" charset="2"/>
                        <a:buNone/>
                        <a:tabLst>
                          <a:tab pos="180340" algn="l"/>
                        </a:tabLst>
                        <a:defRPr/>
                      </a:pPr>
                      <a:r>
                        <a:rPr lang="de-DE" sz="1200" i="1" kern="1200" dirty="0">
                          <a:solidFill>
                            <a:schemeClr val="tx2"/>
                          </a:solidFill>
                          <a:effectLst/>
                          <a:latin typeface="Arial" panose="020B0604020202020204" pitchFamily="34" charset="0"/>
                          <a:ea typeface="+mn-ea"/>
                          <a:cs typeface="Arial" panose="020B0604020202020204" pitchFamily="34" charset="0"/>
                        </a:rPr>
                        <a:t>Eine fundamentale, nachhaltige, in der breiten Öffentlichkeit vorhandene Ansehens- oder Vertrauensbeeinträchtigung, bis hin zu existenzgefährdender Art, ist zu erwarten.</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D77360"/>
                    </a:solidFill>
                  </a:tcPr>
                </a:tc>
                <a:tc>
                  <a:txBody>
                    <a:bodyPr/>
                    <a:lstStyle/>
                    <a:p>
                      <a:pPr marL="0" marR="0" lvl="0" indent="0" algn="l" defTabSz="755934" rtl="0" eaLnBrk="1" fontAlgn="auto" latinLnBrk="0" hangingPunct="1">
                        <a:lnSpc>
                          <a:spcPct val="100000"/>
                        </a:lnSpc>
                        <a:spcBef>
                          <a:spcPts val="0"/>
                        </a:spcBef>
                        <a:spcAft>
                          <a:spcPts val="600"/>
                        </a:spcAft>
                        <a:buClrTx/>
                        <a:buSzTx/>
                        <a:buFont typeface="Symbol" panose="05050102010706020507" pitchFamily="18" charset="2"/>
                        <a:buNone/>
                        <a:tabLst>
                          <a:tab pos="180340" algn="l"/>
                        </a:tabLst>
                        <a:defRPr/>
                      </a:pPr>
                      <a:r>
                        <a:rPr lang="de-DE" sz="1200" i="1" kern="1200" dirty="0">
                          <a:solidFill>
                            <a:schemeClr val="tx2"/>
                          </a:solidFill>
                          <a:effectLst/>
                          <a:latin typeface="Arial" panose="020B0604020202020204" pitchFamily="34" charset="0"/>
                          <a:ea typeface="+mn-ea"/>
                          <a:cs typeface="Arial" panose="020B0604020202020204" pitchFamily="34" charset="0"/>
                        </a:rPr>
                        <a:t>Der finanzielle Schaden hat existenzbedrohende Ausmaße.</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D77360"/>
                    </a:solidFill>
                  </a:tcPr>
                </a:tc>
                <a:tc>
                  <a:txBody>
                    <a:bodyPr/>
                    <a:lstStyle/>
                    <a:p>
                      <a:pPr marL="0" marR="0" lvl="0" indent="0" algn="l" defTabSz="755934" rtl="0" eaLnBrk="1" fontAlgn="auto" latinLnBrk="0" hangingPunct="1">
                        <a:lnSpc>
                          <a:spcPct val="100000"/>
                        </a:lnSpc>
                        <a:spcBef>
                          <a:spcPts val="0"/>
                        </a:spcBef>
                        <a:spcAft>
                          <a:spcPts val="600"/>
                        </a:spcAft>
                        <a:buClrTx/>
                        <a:buSzTx/>
                        <a:buFont typeface="Symbol" panose="05050102010706020507" pitchFamily="18" charset="2"/>
                        <a:buNone/>
                        <a:tabLst>
                          <a:tab pos="180340" algn="l"/>
                        </a:tabLst>
                        <a:defRPr/>
                      </a:pPr>
                      <a:r>
                        <a:rPr lang="de-DE" sz="1200" i="1" kern="1200" dirty="0">
                          <a:solidFill>
                            <a:schemeClr val="tx2"/>
                          </a:solidFill>
                          <a:effectLst/>
                          <a:latin typeface="Arial" panose="020B0604020202020204" pitchFamily="34" charset="0"/>
                          <a:ea typeface="+mn-ea"/>
                          <a:cs typeface="Arial" panose="020B0604020202020204" pitchFamily="34" charset="0"/>
                        </a:rPr>
                        <a:t>Es wird im hohen Maß gegen Gesetze verstoßen. Verstöße haben strafrechtliche Konsequenzen. Vertragsverletzungen führen zu ruinösen Konventionalstrafen oder Konsequenzen.</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D77360"/>
                    </a:solidFill>
                  </a:tcPr>
                </a:tc>
                <a:tc>
                  <a:txBody>
                    <a:bodyPr/>
                    <a:lstStyle/>
                    <a:p>
                      <a:pPr marL="0" marR="0" lvl="0" indent="0" algn="l" defTabSz="755934" rtl="0" eaLnBrk="1" fontAlgn="auto" latinLnBrk="0" hangingPunct="1">
                        <a:lnSpc>
                          <a:spcPct val="100000"/>
                        </a:lnSpc>
                        <a:spcBef>
                          <a:spcPts val="0"/>
                        </a:spcBef>
                        <a:spcAft>
                          <a:spcPts val="600"/>
                        </a:spcAft>
                        <a:buClrTx/>
                        <a:buSzTx/>
                        <a:buFont typeface="Symbol" panose="05050102010706020507" pitchFamily="18" charset="2"/>
                        <a:buNone/>
                        <a:tabLst>
                          <a:tab pos="180340" algn="l"/>
                        </a:tabLst>
                        <a:defRPr/>
                      </a:pPr>
                      <a:r>
                        <a:rPr lang="de-DE" sz="1200" i="1" kern="1200" dirty="0">
                          <a:solidFill>
                            <a:schemeClr val="tx2"/>
                          </a:solidFill>
                          <a:effectLst/>
                          <a:latin typeface="Arial" panose="020B0604020202020204" pitchFamily="34" charset="0"/>
                          <a:ea typeface="+mn-ea"/>
                          <a:cs typeface="Arial" panose="020B0604020202020204" pitchFamily="34" charset="0"/>
                        </a:rPr>
                        <a:t>Es besteht akut Gefahr für Leib und Leben oder gravierende Beeinträchtigungen der persönlichen Unversehrtheit.</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D77360"/>
                    </a:solidFill>
                  </a:tcPr>
                </a:tc>
                <a:extLst>
                  <a:ext uri="{0D108BD9-81ED-4DB2-BD59-A6C34878D82A}">
                    <a16:rowId xmlns:a16="http://schemas.microsoft.com/office/drawing/2014/main" val="2429660057"/>
                  </a:ext>
                </a:extLst>
              </a:tr>
            </a:tbl>
          </a:graphicData>
        </a:graphic>
      </p:graphicFrame>
      <p:sp>
        <p:nvSpPr>
          <p:cNvPr id="3" name="Inhaltsplatzhalter 2"/>
          <p:cNvSpPr>
            <a:spLocks noGrp="1"/>
          </p:cNvSpPr>
          <p:nvPr>
            <p:ph sz="quarter" idx="10"/>
          </p:nvPr>
        </p:nvSpPr>
        <p:spPr/>
        <p:txBody>
          <a:bodyPr/>
          <a:lstStyle/>
          <a:p>
            <a:r>
              <a:rPr lang="de-DE" dirty="0"/>
              <a:t>Vorschlag der Schadenskategorien (2/2)</a:t>
            </a:r>
          </a:p>
        </p:txBody>
      </p:sp>
      <p:sp>
        <p:nvSpPr>
          <p:cNvPr id="5" name="Fußzeilenplatzhalter 4"/>
          <p:cNvSpPr>
            <a:spLocks noGrp="1"/>
          </p:cNvSpPr>
          <p:nvPr>
            <p:ph type="ftr" sz="quarter" idx="11"/>
          </p:nvPr>
        </p:nvSpPr>
        <p:spPr/>
        <p:txBody>
          <a:bodyPr/>
          <a:lstStyle/>
          <a:p>
            <a:r>
              <a:rPr lang="de-DE" dirty="0">
                <a:latin typeface="+mj-lt"/>
              </a:rPr>
              <a:t>BSI 200-4 Hilfsmittel | Präsentationsvorlage Voranalyse &amp; BIA</a:t>
            </a:r>
          </a:p>
        </p:txBody>
      </p:sp>
      <p:sp>
        <p:nvSpPr>
          <p:cNvPr id="7" name="Rechteck 6" descr="Diese Folie ist für die Institutionsleitung konzipiert" title="Zielgruppe: Institutionsleitung"/>
          <p:cNvSpPr/>
          <p:nvPr/>
        </p:nvSpPr>
        <p:spPr bwMode="gray">
          <a:xfrm rot="2700000">
            <a:off x="9604715" y="595186"/>
            <a:ext cx="3258710" cy="5760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Institutionsleitung</a:t>
            </a:r>
          </a:p>
        </p:txBody>
      </p:sp>
    </p:spTree>
    <p:extLst>
      <p:ext uri="{BB962C8B-B14F-4D97-AF65-F5344CB8AC3E}">
        <p14:creationId xmlns:p14="http://schemas.microsoft.com/office/powerpoint/2010/main" val="2475211080"/>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BIA – Untragbarkeitsniveau</a:t>
            </a:r>
            <a:endParaRPr lang="de-DE" dirty="0">
              <a:latin typeface="+mj-lt"/>
            </a:endParaRPr>
          </a:p>
        </p:txBody>
      </p:sp>
      <p:sp>
        <p:nvSpPr>
          <p:cNvPr id="5" name="Fußzeilenplatzhalter 4"/>
          <p:cNvSpPr>
            <a:spLocks noGrp="1"/>
          </p:cNvSpPr>
          <p:nvPr>
            <p:ph type="ftr" sz="quarter" idx="11"/>
          </p:nvPr>
        </p:nvSpPr>
        <p:spPr/>
        <p:txBody>
          <a:bodyPr/>
          <a:lstStyle/>
          <a:p>
            <a:r>
              <a:rPr lang="de-DE">
                <a:latin typeface="+mj-lt"/>
              </a:rPr>
              <a:t>BSI 200-4 Hilfsmittel | Präsentationsvorlage Voranalyse &amp; BIA</a:t>
            </a:r>
            <a:endParaRPr lang="de-DE" dirty="0">
              <a:latin typeface="+mj-lt"/>
            </a:endParaRPr>
          </a:p>
        </p:txBody>
      </p:sp>
      <p:grpSp>
        <p:nvGrpSpPr>
          <p:cNvPr id="3" name="Gruppieren 2" descr="BIA – Untragbarkeitsniveau&#10;&#10;Wo soll das Untragbarkeitsniveau gesetzt werden?&#10;&#10;">
            <a:extLst>
              <a:ext uri="{FF2B5EF4-FFF2-40B4-BE49-F238E27FC236}">
                <a16:creationId xmlns:a16="http://schemas.microsoft.com/office/drawing/2014/main" id="{CDBAB98E-2A0E-41C6-859F-3A8E1267F6E3}"/>
              </a:ext>
            </a:extLst>
          </p:cNvPr>
          <p:cNvGrpSpPr/>
          <p:nvPr/>
        </p:nvGrpSpPr>
        <p:grpSpPr>
          <a:xfrm>
            <a:off x="87865" y="908720"/>
            <a:ext cx="11248790" cy="5472608"/>
            <a:chOff x="87865" y="908720"/>
            <a:chExt cx="11248790" cy="5472608"/>
          </a:xfrm>
        </p:grpSpPr>
        <p:sp>
          <p:nvSpPr>
            <p:cNvPr id="14" name="Rechteck 13"/>
            <p:cNvSpPr/>
            <p:nvPr/>
          </p:nvSpPr>
          <p:spPr>
            <a:xfrm>
              <a:off x="1979392" y="2389299"/>
              <a:ext cx="8674613" cy="32671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724" tIns="47860" rIns="95724" bIns="47860" numCol="1" spcCol="0" rtlCol="0" fromWordArt="0" anchor="ctr" anchorCtr="0" forceAA="0" compatLnSpc="1">
              <a:prstTxWarp prst="textNoShape">
                <a:avLst/>
              </a:prstTxWarp>
              <a:noAutofit/>
            </a:bodyPr>
            <a:lstStyle/>
            <a:p>
              <a:pPr algn="ctr"/>
              <a:endParaRPr lang="de-DE" sz="1884">
                <a:latin typeface="Arial" panose="020B0604020202020204" pitchFamily="34" charset="0"/>
                <a:cs typeface="Arial" panose="020B0604020202020204" pitchFamily="34" charset="0"/>
              </a:endParaRPr>
            </a:p>
          </p:txBody>
        </p:sp>
        <p:sp>
          <p:nvSpPr>
            <p:cNvPr id="15" name="Rechteck 14"/>
            <p:cNvSpPr/>
            <p:nvPr/>
          </p:nvSpPr>
          <p:spPr>
            <a:xfrm>
              <a:off x="1977482" y="2394269"/>
              <a:ext cx="8676524" cy="1225349"/>
            </a:xfrm>
            <a:prstGeom prst="rect">
              <a:avLst/>
            </a:prstGeom>
            <a:solidFill>
              <a:srgbClr val="CD5038">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latin typeface="Arial" panose="020B0604020202020204" pitchFamily="34" charset="0"/>
                <a:cs typeface="Arial" panose="020B0604020202020204" pitchFamily="34" charset="0"/>
              </a:endParaRPr>
            </a:p>
          </p:txBody>
        </p:sp>
        <p:cxnSp>
          <p:nvCxnSpPr>
            <p:cNvPr id="16" name="Gerade Verbindung mit Pfeil 15"/>
            <p:cNvCxnSpPr/>
            <p:nvPr/>
          </p:nvCxnSpPr>
          <p:spPr>
            <a:xfrm>
              <a:off x="1973603" y="5660461"/>
              <a:ext cx="8775354"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feld 16"/>
            <p:cNvSpPr txBox="1"/>
            <p:nvPr/>
          </p:nvSpPr>
          <p:spPr>
            <a:xfrm>
              <a:off x="10810549" y="5500763"/>
              <a:ext cx="526106" cy="338554"/>
            </a:xfrm>
            <a:prstGeom prst="rect">
              <a:avLst/>
            </a:prstGeom>
            <a:noFill/>
          </p:spPr>
          <p:txBody>
            <a:bodyPr wrap="none" rtlCol="0">
              <a:spAutoFit/>
            </a:bodyPr>
            <a:lstStyle/>
            <a:p>
              <a:r>
                <a:rPr lang="de-DE" sz="1600" dirty="0">
                  <a:latin typeface="Arial" panose="020B0604020202020204" pitchFamily="34" charset="0"/>
                  <a:cs typeface="Arial" panose="020B0604020202020204" pitchFamily="34" charset="0"/>
                </a:rPr>
                <a:t>Zeit</a:t>
              </a:r>
            </a:p>
          </p:txBody>
        </p:sp>
        <p:cxnSp>
          <p:nvCxnSpPr>
            <p:cNvPr id="18" name="Gerader Verbinder 17"/>
            <p:cNvCxnSpPr/>
            <p:nvPr/>
          </p:nvCxnSpPr>
          <p:spPr>
            <a:xfrm>
              <a:off x="4898720" y="2267243"/>
              <a:ext cx="0" cy="346627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p:cNvCxnSpPr/>
            <p:nvPr/>
          </p:nvCxnSpPr>
          <p:spPr>
            <a:xfrm>
              <a:off x="6361278" y="2221484"/>
              <a:ext cx="0" cy="351203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Gerader Verbinder 19"/>
            <p:cNvCxnSpPr/>
            <p:nvPr/>
          </p:nvCxnSpPr>
          <p:spPr>
            <a:xfrm>
              <a:off x="7823837" y="2267243"/>
              <a:ext cx="0" cy="346627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feld 20"/>
            <p:cNvSpPr txBox="1"/>
            <p:nvPr/>
          </p:nvSpPr>
          <p:spPr>
            <a:xfrm>
              <a:off x="2822068" y="5765435"/>
              <a:ext cx="1233030" cy="338554"/>
            </a:xfrm>
            <a:prstGeom prst="rect">
              <a:avLst/>
            </a:prstGeom>
            <a:noFill/>
          </p:spPr>
          <p:txBody>
            <a:bodyPr wrap="none" rtlCol="0">
              <a:spAutoFit/>
            </a:bodyPr>
            <a:lstStyle/>
            <a:p>
              <a:pPr algn="ctr"/>
              <a:r>
                <a:rPr lang="de-DE" sz="1600" i="1" dirty="0">
                  <a:solidFill>
                    <a:schemeClr val="accent1"/>
                  </a:solidFill>
                  <a:latin typeface="Arial" panose="020B0604020202020204" pitchFamily="34" charset="0"/>
                  <a:cs typeface="Arial" panose="020B0604020202020204" pitchFamily="34" charset="0"/>
                </a:rPr>
                <a:t>24 Stunden</a:t>
              </a:r>
            </a:p>
          </p:txBody>
        </p:sp>
        <p:sp>
          <p:nvSpPr>
            <p:cNvPr id="22" name="Textfeld 21"/>
            <p:cNvSpPr txBox="1"/>
            <p:nvPr/>
          </p:nvSpPr>
          <p:spPr>
            <a:xfrm>
              <a:off x="4499597" y="5765435"/>
              <a:ext cx="803810" cy="338554"/>
            </a:xfrm>
            <a:prstGeom prst="rect">
              <a:avLst/>
            </a:prstGeom>
            <a:noFill/>
          </p:spPr>
          <p:txBody>
            <a:bodyPr wrap="none" rtlCol="0">
              <a:spAutoFit/>
            </a:bodyPr>
            <a:lstStyle/>
            <a:p>
              <a:pPr algn="ctr"/>
              <a:r>
                <a:rPr lang="de-DE" sz="1600" i="1" dirty="0">
                  <a:solidFill>
                    <a:schemeClr val="accent1"/>
                  </a:solidFill>
                  <a:latin typeface="Arial" panose="020B0604020202020204" pitchFamily="34" charset="0"/>
                  <a:cs typeface="Arial" panose="020B0604020202020204" pitchFamily="34" charset="0"/>
                </a:rPr>
                <a:t>3 Tage</a:t>
              </a:r>
            </a:p>
          </p:txBody>
        </p:sp>
        <p:sp>
          <p:nvSpPr>
            <p:cNvPr id="23" name="Textfeld 22"/>
            <p:cNvSpPr txBox="1"/>
            <p:nvPr/>
          </p:nvSpPr>
          <p:spPr>
            <a:xfrm>
              <a:off x="5968281" y="5765435"/>
              <a:ext cx="803810" cy="338554"/>
            </a:xfrm>
            <a:prstGeom prst="rect">
              <a:avLst/>
            </a:prstGeom>
            <a:noFill/>
          </p:spPr>
          <p:txBody>
            <a:bodyPr wrap="none" rtlCol="0">
              <a:spAutoFit/>
            </a:bodyPr>
            <a:lstStyle>
              <a:defPPr>
                <a:defRPr lang="en-US"/>
              </a:defPPr>
              <a:lvl1pPr algn="ctr">
                <a:defRPr sz="1884">
                  <a:latin typeface="BundesSerif Office" panose="02050002050300000203" pitchFamily="18" charset="0"/>
                </a:defRPr>
              </a:lvl1pPr>
            </a:lstStyle>
            <a:p>
              <a:r>
                <a:rPr lang="de-DE" sz="1600" i="1" dirty="0">
                  <a:solidFill>
                    <a:schemeClr val="accent1"/>
                  </a:solidFill>
                  <a:latin typeface="Arial" panose="020B0604020202020204" pitchFamily="34" charset="0"/>
                  <a:cs typeface="Arial" panose="020B0604020202020204" pitchFamily="34" charset="0"/>
                </a:rPr>
                <a:t>7 Tage</a:t>
              </a:r>
            </a:p>
          </p:txBody>
        </p:sp>
        <p:sp>
          <p:nvSpPr>
            <p:cNvPr id="24" name="Textfeld 23"/>
            <p:cNvSpPr txBox="1"/>
            <p:nvPr/>
          </p:nvSpPr>
          <p:spPr>
            <a:xfrm>
              <a:off x="7367065" y="5765435"/>
              <a:ext cx="917624" cy="338554"/>
            </a:xfrm>
            <a:prstGeom prst="rect">
              <a:avLst/>
            </a:prstGeom>
            <a:noFill/>
          </p:spPr>
          <p:txBody>
            <a:bodyPr wrap="none" rtlCol="0">
              <a:spAutoFit/>
            </a:bodyPr>
            <a:lstStyle/>
            <a:p>
              <a:pPr algn="ctr"/>
              <a:r>
                <a:rPr lang="de-DE" sz="1600" i="1" dirty="0">
                  <a:solidFill>
                    <a:schemeClr val="accent1"/>
                  </a:solidFill>
                  <a:latin typeface="Arial" panose="020B0604020202020204" pitchFamily="34" charset="0"/>
                  <a:cs typeface="Arial" panose="020B0604020202020204" pitchFamily="34" charset="0"/>
                </a:rPr>
                <a:t>14 Tage</a:t>
              </a:r>
            </a:p>
          </p:txBody>
        </p:sp>
        <p:sp>
          <p:nvSpPr>
            <p:cNvPr id="25" name="Textfeld 24"/>
            <p:cNvSpPr txBox="1"/>
            <p:nvPr/>
          </p:nvSpPr>
          <p:spPr>
            <a:xfrm>
              <a:off x="5744058" y="6076069"/>
              <a:ext cx="1234445" cy="305259"/>
            </a:xfrm>
            <a:prstGeom prst="rect">
              <a:avLst/>
            </a:prstGeom>
            <a:noFill/>
          </p:spPr>
          <p:txBody>
            <a:bodyPr wrap="none" rtlCol="0">
              <a:spAutoFit/>
            </a:bodyPr>
            <a:lstStyle/>
            <a:p>
              <a:pPr algn="ctr"/>
              <a:r>
                <a:rPr lang="de-DE" sz="1600" dirty="0">
                  <a:latin typeface="+mj-lt"/>
                </a:rPr>
                <a:t>Zeithorizonte</a:t>
              </a:r>
            </a:p>
          </p:txBody>
        </p:sp>
        <p:cxnSp>
          <p:nvCxnSpPr>
            <p:cNvPr id="27" name="Gerader Verbinder 26"/>
            <p:cNvCxnSpPr/>
            <p:nvPr/>
          </p:nvCxnSpPr>
          <p:spPr>
            <a:xfrm>
              <a:off x="9286395" y="2267243"/>
              <a:ext cx="0" cy="346627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feld 27"/>
            <p:cNvSpPr txBox="1"/>
            <p:nvPr/>
          </p:nvSpPr>
          <p:spPr>
            <a:xfrm>
              <a:off x="8829623" y="5765435"/>
              <a:ext cx="917624" cy="338554"/>
            </a:xfrm>
            <a:prstGeom prst="rect">
              <a:avLst/>
            </a:prstGeom>
            <a:noFill/>
          </p:spPr>
          <p:txBody>
            <a:bodyPr wrap="none" rtlCol="0">
              <a:spAutoFit/>
            </a:bodyPr>
            <a:lstStyle/>
            <a:p>
              <a:pPr algn="ctr"/>
              <a:r>
                <a:rPr lang="de-DE" sz="1600" i="1" dirty="0">
                  <a:solidFill>
                    <a:schemeClr val="accent1"/>
                  </a:solidFill>
                  <a:latin typeface="Arial" panose="020B0604020202020204" pitchFamily="34" charset="0"/>
                  <a:cs typeface="Arial" panose="020B0604020202020204" pitchFamily="34" charset="0"/>
                </a:rPr>
                <a:t>30 Tage</a:t>
              </a:r>
            </a:p>
          </p:txBody>
        </p:sp>
        <p:sp>
          <p:nvSpPr>
            <p:cNvPr id="29" name="Textfeld 28"/>
            <p:cNvSpPr txBox="1"/>
            <p:nvPr/>
          </p:nvSpPr>
          <p:spPr>
            <a:xfrm>
              <a:off x="87865" y="2789532"/>
              <a:ext cx="1765380" cy="338554"/>
            </a:xfrm>
            <a:prstGeom prst="rect">
              <a:avLst/>
            </a:prstGeom>
            <a:noFill/>
          </p:spPr>
          <p:txBody>
            <a:bodyPr wrap="square" rtlCol="0">
              <a:spAutoFit/>
            </a:bodyPr>
            <a:lstStyle/>
            <a:p>
              <a:pPr algn="r"/>
              <a:r>
                <a:rPr lang="de-DE" sz="1600" i="1" dirty="0">
                  <a:solidFill>
                    <a:schemeClr val="accent1"/>
                  </a:solidFill>
                  <a:latin typeface="+mj-lt"/>
                </a:rPr>
                <a:t>4 - sehr hoch</a:t>
              </a:r>
            </a:p>
          </p:txBody>
        </p:sp>
        <p:sp>
          <p:nvSpPr>
            <p:cNvPr id="30" name="Textfeld 29"/>
            <p:cNvSpPr txBox="1"/>
            <p:nvPr/>
          </p:nvSpPr>
          <p:spPr>
            <a:xfrm>
              <a:off x="739299" y="3484111"/>
              <a:ext cx="1113946" cy="338554"/>
            </a:xfrm>
            <a:prstGeom prst="rect">
              <a:avLst/>
            </a:prstGeom>
            <a:noFill/>
          </p:spPr>
          <p:txBody>
            <a:bodyPr wrap="square" rtlCol="0">
              <a:spAutoFit/>
            </a:bodyPr>
            <a:lstStyle/>
            <a:p>
              <a:pPr algn="r"/>
              <a:r>
                <a:rPr lang="de-DE" sz="1600" i="1" dirty="0">
                  <a:solidFill>
                    <a:srgbClr val="CD5038"/>
                  </a:solidFill>
                  <a:latin typeface="Arial" panose="020B0604020202020204" pitchFamily="34" charset="0"/>
                  <a:cs typeface="Arial" panose="020B0604020202020204" pitchFamily="34" charset="0"/>
                </a:rPr>
                <a:t>3 - hoch</a:t>
              </a:r>
            </a:p>
          </p:txBody>
        </p:sp>
        <p:sp>
          <p:nvSpPr>
            <p:cNvPr id="31" name="Textfeld 30"/>
            <p:cNvSpPr txBox="1"/>
            <p:nvPr/>
          </p:nvSpPr>
          <p:spPr>
            <a:xfrm>
              <a:off x="656389" y="4143146"/>
              <a:ext cx="1196856" cy="338554"/>
            </a:xfrm>
            <a:prstGeom prst="rect">
              <a:avLst/>
            </a:prstGeom>
            <a:noFill/>
          </p:spPr>
          <p:txBody>
            <a:bodyPr wrap="square" rtlCol="0">
              <a:spAutoFit/>
            </a:bodyPr>
            <a:lstStyle/>
            <a:p>
              <a:pPr algn="r"/>
              <a:r>
                <a:rPr lang="de-DE" sz="1600" i="1" dirty="0">
                  <a:solidFill>
                    <a:schemeClr val="accent1"/>
                  </a:solidFill>
                  <a:latin typeface="Arial" panose="020B0604020202020204" pitchFamily="34" charset="0"/>
                  <a:cs typeface="Arial" panose="020B0604020202020204" pitchFamily="34" charset="0"/>
                </a:rPr>
                <a:t>2 - mittel</a:t>
              </a:r>
            </a:p>
          </p:txBody>
        </p:sp>
        <p:sp>
          <p:nvSpPr>
            <p:cNvPr id="32" name="Textfeld 31"/>
            <p:cNvSpPr txBox="1"/>
            <p:nvPr/>
          </p:nvSpPr>
          <p:spPr>
            <a:xfrm>
              <a:off x="555177" y="4826612"/>
              <a:ext cx="1303454" cy="338554"/>
            </a:xfrm>
            <a:prstGeom prst="rect">
              <a:avLst/>
            </a:prstGeom>
            <a:noFill/>
          </p:spPr>
          <p:txBody>
            <a:bodyPr wrap="square" rtlCol="0">
              <a:spAutoFit/>
            </a:bodyPr>
            <a:lstStyle/>
            <a:p>
              <a:pPr algn="r"/>
              <a:r>
                <a:rPr lang="de-DE" sz="1600" i="1" dirty="0">
                  <a:solidFill>
                    <a:schemeClr val="accent1"/>
                  </a:solidFill>
                  <a:latin typeface="Arial" panose="020B0604020202020204" pitchFamily="34" charset="0"/>
                  <a:cs typeface="Arial" panose="020B0604020202020204" pitchFamily="34" charset="0"/>
                </a:rPr>
                <a:t>1 - gering</a:t>
              </a:r>
            </a:p>
          </p:txBody>
        </p:sp>
        <p:cxnSp>
          <p:nvCxnSpPr>
            <p:cNvPr id="33" name="Gerade Verbindung mit Pfeil 32"/>
            <p:cNvCxnSpPr/>
            <p:nvPr/>
          </p:nvCxnSpPr>
          <p:spPr>
            <a:xfrm flipH="1" flipV="1">
              <a:off x="1973603" y="2267243"/>
              <a:ext cx="0" cy="339321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Gerader Verbinder 33"/>
            <p:cNvCxnSpPr/>
            <p:nvPr/>
          </p:nvCxnSpPr>
          <p:spPr>
            <a:xfrm>
              <a:off x="1900867" y="4981816"/>
              <a:ext cx="884809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Gerader Verbinder 34"/>
            <p:cNvCxnSpPr/>
            <p:nvPr/>
          </p:nvCxnSpPr>
          <p:spPr>
            <a:xfrm>
              <a:off x="1900867" y="4303173"/>
              <a:ext cx="884809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Gerader Verbinder 35"/>
            <p:cNvCxnSpPr/>
            <p:nvPr/>
          </p:nvCxnSpPr>
          <p:spPr>
            <a:xfrm flipV="1">
              <a:off x="1900868" y="3624530"/>
              <a:ext cx="14547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Gerader Verbinder 36"/>
            <p:cNvCxnSpPr/>
            <p:nvPr/>
          </p:nvCxnSpPr>
          <p:spPr>
            <a:xfrm>
              <a:off x="1900870" y="2945885"/>
              <a:ext cx="879603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Gerader Verbinder 37"/>
            <p:cNvCxnSpPr/>
            <p:nvPr/>
          </p:nvCxnSpPr>
          <p:spPr>
            <a:xfrm>
              <a:off x="1979392" y="3621303"/>
              <a:ext cx="8673172" cy="0"/>
            </a:xfrm>
            <a:prstGeom prst="line">
              <a:avLst/>
            </a:prstGeom>
            <a:ln w="28575">
              <a:solidFill>
                <a:srgbClr val="CD5038"/>
              </a:solidFill>
            </a:ln>
          </p:spPr>
          <p:style>
            <a:lnRef idx="1">
              <a:schemeClr val="accent1"/>
            </a:lnRef>
            <a:fillRef idx="0">
              <a:schemeClr val="accent1"/>
            </a:fillRef>
            <a:effectRef idx="0">
              <a:schemeClr val="accent1"/>
            </a:effectRef>
            <a:fontRef idx="minor">
              <a:schemeClr val="tx1"/>
            </a:fontRef>
          </p:style>
        </p:cxnSp>
        <p:cxnSp>
          <p:nvCxnSpPr>
            <p:cNvPr id="39" name="Gerader Verbinder 38"/>
            <p:cNvCxnSpPr/>
            <p:nvPr/>
          </p:nvCxnSpPr>
          <p:spPr>
            <a:xfrm>
              <a:off x="3436161" y="2267243"/>
              <a:ext cx="0" cy="346627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0" name="Textfeld 39"/>
            <p:cNvSpPr txBox="1"/>
            <p:nvPr/>
          </p:nvSpPr>
          <p:spPr>
            <a:xfrm>
              <a:off x="8068370" y="3446108"/>
              <a:ext cx="2444805" cy="382284"/>
            </a:xfrm>
            <a:prstGeom prst="rect">
              <a:avLst/>
            </a:prstGeom>
            <a:solidFill>
              <a:schemeClr val="bg1"/>
            </a:solidFill>
            <a:ln w="28575">
              <a:solidFill>
                <a:srgbClr val="CD5038"/>
              </a:solidFill>
            </a:ln>
          </p:spPr>
          <p:txBody>
            <a:bodyPr wrap="square" rtlCol="0">
              <a:spAutoFit/>
            </a:bodyPr>
            <a:lstStyle/>
            <a:p>
              <a:pPr algn="ctr"/>
              <a:r>
                <a:rPr lang="de-DE" sz="1884" dirty="0">
                  <a:solidFill>
                    <a:srgbClr val="CD5038"/>
                  </a:solidFill>
                  <a:latin typeface="Arial" panose="020B0604020202020204" pitchFamily="34" charset="0"/>
                  <a:cs typeface="Arial" panose="020B0604020202020204" pitchFamily="34" charset="0"/>
                </a:rPr>
                <a:t>Untragbarkeitsniveau</a:t>
              </a:r>
            </a:p>
          </p:txBody>
        </p:sp>
        <p:sp>
          <p:nvSpPr>
            <p:cNvPr id="11" name="Freihandform 10"/>
            <p:cNvSpPr/>
            <p:nvPr/>
          </p:nvSpPr>
          <p:spPr>
            <a:xfrm>
              <a:off x="2009788" y="3618775"/>
              <a:ext cx="2932231" cy="2009769"/>
            </a:xfrm>
            <a:custGeom>
              <a:avLst/>
              <a:gdLst>
                <a:gd name="connsiteX0" fmla="*/ 0 w 8140890"/>
                <a:gd name="connsiteY0" fmla="*/ 3036627 h 3036627"/>
                <a:gd name="connsiteX1" fmla="*/ 1637731 w 8140890"/>
                <a:gd name="connsiteY1" fmla="*/ 2279176 h 3036627"/>
                <a:gd name="connsiteX2" fmla="*/ 3254991 w 8140890"/>
                <a:gd name="connsiteY2" fmla="*/ 771098 h 3036627"/>
                <a:gd name="connsiteX3" fmla="*/ 4885899 w 8140890"/>
                <a:gd name="connsiteY3" fmla="*/ 0 h 3036627"/>
                <a:gd name="connsiteX4" fmla="*/ 8140890 w 8140890"/>
                <a:gd name="connsiteY4" fmla="*/ 0 h 3036627"/>
                <a:gd name="connsiteX0" fmla="*/ 0 w 8140890"/>
                <a:gd name="connsiteY0" fmla="*/ 3036627 h 3036627"/>
                <a:gd name="connsiteX1" fmla="*/ 1637731 w 8140890"/>
                <a:gd name="connsiteY1" fmla="*/ 2279176 h 3036627"/>
                <a:gd name="connsiteX2" fmla="*/ 3254991 w 8140890"/>
                <a:gd name="connsiteY2" fmla="*/ 771098 h 3036627"/>
                <a:gd name="connsiteX3" fmla="*/ 4862149 w 8140890"/>
                <a:gd name="connsiteY3" fmla="*/ 778201 h 3036627"/>
                <a:gd name="connsiteX4" fmla="*/ 8140890 w 8140890"/>
                <a:gd name="connsiteY4" fmla="*/ 0 h 3036627"/>
                <a:gd name="connsiteX0" fmla="*/ 0 w 8140890"/>
                <a:gd name="connsiteY0" fmla="*/ 3056185 h 3056185"/>
                <a:gd name="connsiteX1" fmla="*/ 1637731 w 8140890"/>
                <a:gd name="connsiteY1" fmla="*/ 2298734 h 3056185"/>
                <a:gd name="connsiteX2" fmla="*/ 3254991 w 8140890"/>
                <a:gd name="connsiteY2" fmla="*/ 790656 h 3056185"/>
                <a:gd name="connsiteX3" fmla="*/ 4862149 w 8140890"/>
                <a:gd name="connsiteY3" fmla="*/ 797759 h 3056185"/>
                <a:gd name="connsiteX4" fmla="*/ 6519085 w 8140890"/>
                <a:gd name="connsiteY4" fmla="*/ 53828 h 3056185"/>
                <a:gd name="connsiteX5" fmla="*/ 8140890 w 8140890"/>
                <a:gd name="connsiteY5" fmla="*/ 19558 h 3056185"/>
                <a:gd name="connsiteX0" fmla="*/ 0 w 8140890"/>
                <a:gd name="connsiteY0" fmla="*/ 3036627 h 3036627"/>
                <a:gd name="connsiteX1" fmla="*/ 1637731 w 8140890"/>
                <a:gd name="connsiteY1" fmla="*/ 2279176 h 3036627"/>
                <a:gd name="connsiteX2" fmla="*/ 3254991 w 8140890"/>
                <a:gd name="connsiteY2" fmla="*/ 771098 h 3036627"/>
                <a:gd name="connsiteX3" fmla="*/ 4862149 w 8140890"/>
                <a:gd name="connsiteY3" fmla="*/ 778201 h 3036627"/>
                <a:gd name="connsiteX4" fmla="*/ 6519085 w 8140890"/>
                <a:gd name="connsiteY4" fmla="*/ 34270 h 3036627"/>
                <a:gd name="connsiteX5" fmla="*/ 8140890 w 8140890"/>
                <a:gd name="connsiteY5" fmla="*/ 0 h 3036627"/>
                <a:gd name="connsiteX0" fmla="*/ 0 w 8140890"/>
                <a:gd name="connsiteY0" fmla="*/ 3036627 h 3036627"/>
                <a:gd name="connsiteX1" fmla="*/ 1637731 w 8140890"/>
                <a:gd name="connsiteY1" fmla="*/ 2279176 h 3036627"/>
                <a:gd name="connsiteX2" fmla="*/ 3254991 w 8140890"/>
                <a:gd name="connsiteY2" fmla="*/ 771098 h 3036627"/>
                <a:gd name="connsiteX3" fmla="*/ 4862149 w 8140890"/>
                <a:gd name="connsiteY3" fmla="*/ 778201 h 3036627"/>
                <a:gd name="connsiteX4" fmla="*/ 6519085 w 8140890"/>
                <a:gd name="connsiteY4" fmla="*/ 34270 h 3036627"/>
                <a:gd name="connsiteX5" fmla="*/ 8140890 w 8140890"/>
                <a:gd name="connsiteY5" fmla="*/ 0 h 3036627"/>
                <a:gd name="connsiteX0" fmla="*/ 0 w 8140890"/>
                <a:gd name="connsiteY0" fmla="*/ 3036627 h 3036627"/>
                <a:gd name="connsiteX1" fmla="*/ 1602105 w 8140890"/>
                <a:gd name="connsiteY1" fmla="*/ 1578795 h 3036627"/>
                <a:gd name="connsiteX2" fmla="*/ 3254991 w 8140890"/>
                <a:gd name="connsiteY2" fmla="*/ 771098 h 3036627"/>
                <a:gd name="connsiteX3" fmla="*/ 4862149 w 8140890"/>
                <a:gd name="connsiteY3" fmla="*/ 778201 h 3036627"/>
                <a:gd name="connsiteX4" fmla="*/ 6519085 w 8140890"/>
                <a:gd name="connsiteY4" fmla="*/ 34270 h 3036627"/>
                <a:gd name="connsiteX5" fmla="*/ 8140890 w 8140890"/>
                <a:gd name="connsiteY5" fmla="*/ 0 h 3036627"/>
                <a:gd name="connsiteX0" fmla="*/ 0 w 8081514"/>
                <a:gd name="connsiteY0" fmla="*/ 2982751 h 2982751"/>
                <a:gd name="connsiteX1" fmla="*/ 1542729 w 8081514"/>
                <a:gd name="connsiteY1" fmla="*/ 1578795 h 2982751"/>
                <a:gd name="connsiteX2" fmla="*/ 3195615 w 8081514"/>
                <a:gd name="connsiteY2" fmla="*/ 771098 h 2982751"/>
                <a:gd name="connsiteX3" fmla="*/ 4802773 w 8081514"/>
                <a:gd name="connsiteY3" fmla="*/ 778201 h 2982751"/>
                <a:gd name="connsiteX4" fmla="*/ 6459709 w 8081514"/>
                <a:gd name="connsiteY4" fmla="*/ 34270 h 2982751"/>
                <a:gd name="connsiteX5" fmla="*/ 8081514 w 8081514"/>
                <a:gd name="connsiteY5" fmla="*/ 0 h 2982751"/>
                <a:gd name="connsiteX0" fmla="*/ 0 w 8081514"/>
                <a:gd name="connsiteY0" fmla="*/ 2982751 h 2982751"/>
                <a:gd name="connsiteX1" fmla="*/ 1542729 w 8081514"/>
                <a:gd name="connsiteY1" fmla="*/ 1578795 h 2982751"/>
                <a:gd name="connsiteX2" fmla="*/ 3195615 w 8081514"/>
                <a:gd name="connsiteY2" fmla="*/ 771098 h 2982751"/>
                <a:gd name="connsiteX3" fmla="*/ 4802773 w 8081514"/>
                <a:gd name="connsiteY3" fmla="*/ 778201 h 2982751"/>
                <a:gd name="connsiteX4" fmla="*/ 8081514 w 8081514"/>
                <a:gd name="connsiteY4" fmla="*/ 0 h 2982751"/>
                <a:gd name="connsiteX0" fmla="*/ 0 w 4802773"/>
                <a:gd name="connsiteY0" fmla="*/ 2211653 h 2211653"/>
                <a:gd name="connsiteX1" fmla="*/ 1542729 w 4802773"/>
                <a:gd name="connsiteY1" fmla="*/ 807697 h 2211653"/>
                <a:gd name="connsiteX2" fmla="*/ 3195615 w 4802773"/>
                <a:gd name="connsiteY2" fmla="*/ 0 h 2211653"/>
                <a:gd name="connsiteX3" fmla="*/ 4802773 w 4802773"/>
                <a:gd name="connsiteY3" fmla="*/ 7103 h 2211653"/>
                <a:gd name="connsiteX0" fmla="*/ 0 w 3195615"/>
                <a:gd name="connsiteY0" fmla="*/ 2211653 h 2211653"/>
                <a:gd name="connsiteX1" fmla="*/ 1542729 w 3195615"/>
                <a:gd name="connsiteY1" fmla="*/ 807697 h 2211653"/>
                <a:gd name="connsiteX2" fmla="*/ 3195615 w 3195615"/>
                <a:gd name="connsiteY2" fmla="*/ 0 h 2211653"/>
              </a:gdLst>
              <a:ahLst/>
              <a:cxnLst>
                <a:cxn ang="0">
                  <a:pos x="connsiteX0" y="connsiteY0"/>
                </a:cxn>
                <a:cxn ang="0">
                  <a:pos x="connsiteX1" y="connsiteY1"/>
                </a:cxn>
                <a:cxn ang="0">
                  <a:pos x="connsiteX2" y="connsiteY2"/>
                </a:cxn>
              </a:cxnLst>
              <a:rect l="l" t="t" r="r" b="b"/>
              <a:pathLst>
                <a:path w="3195615" h="2211653">
                  <a:moveTo>
                    <a:pt x="0" y="2211653"/>
                  </a:moveTo>
                  <a:lnTo>
                    <a:pt x="1542729" y="807697"/>
                  </a:lnTo>
                  <a:lnTo>
                    <a:pt x="3195615" y="0"/>
                  </a:lnTo>
                </a:path>
              </a:pathLst>
            </a:custGeom>
            <a:noFill/>
            <a:ln w="5715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724" tIns="47860" rIns="95724" bIns="47860" numCol="1" spcCol="0" rtlCol="0" fromWordArt="0" anchor="ctr" anchorCtr="0" forceAA="0" compatLnSpc="1">
              <a:prstTxWarp prst="textNoShape">
                <a:avLst/>
              </a:prstTxWarp>
              <a:noAutofit/>
            </a:bodyPr>
            <a:lstStyle/>
            <a:p>
              <a:pPr algn="ctr"/>
              <a:endParaRPr lang="de-DE" sz="1884">
                <a:latin typeface="Arial" panose="020B0604020202020204" pitchFamily="34" charset="0"/>
                <a:cs typeface="Arial" panose="020B0604020202020204" pitchFamily="34" charset="0"/>
              </a:endParaRPr>
            </a:p>
          </p:txBody>
        </p:sp>
        <p:sp>
          <p:nvSpPr>
            <p:cNvPr id="9" name="Rechteck 8"/>
            <p:cNvSpPr/>
            <p:nvPr/>
          </p:nvSpPr>
          <p:spPr>
            <a:xfrm>
              <a:off x="5030739" y="4418717"/>
              <a:ext cx="2683388" cy="46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724" tIns="47860" rIns="95724" bIns="47860" numCol="1" spcCol="0" rtlCol="0" fromWordArt="0" anchor="ctr" anchorCtr="0" forceAA="0" compatLnSpc="1">
              <a:prstTxWarp prst="textNoShape">
                <a:avLst/>
              </a:prstTxWarp>
              <a:noAutofit/>
            </a:bodyPr>
            <a:lstStyle/>
            <a:p>
              <a:pPr algn="ctr"/>
              <a:r>
                <a:rPr lang="de-DE" sz="1600" dirty="0">
                  <a:solidFill>
                    <a:schemeClr val="tx1"/>
                  </a:solidFill>
                  <a:latin typeface="Arial" panose="020B0604020202020204" pitchFamily="34" charset="0"/>
                  <a:cs typeface="Arial" panose="020B0604020202020204" pitchFamily="34" charset="0"/>
                </a:rPr>
                <a:t>Nicht zeitkritisch</a:t>
              </a:r>
              <a:endParaRPr lang="de-DE" sz="1600" i="1" dirty="0">
                <a:solidFill>
                  <a:schemeClr val="tx1"/>
                </a:solidFill>
                <a:latin typeface="Arial" panose="020B0604020202020204" pitchFamily="34" charset="0"/>
                <a:cs typeface="Arial" panose="020B0604020202020204" pitchFamily="34" charset="0"/>
              </a:endParaRPr>
            </a:p>
          </p:txBody>
        </p:sp>
        <p:sp>
          <p:nvSpPr>
            <p:cNvPr id="10" name="Rechteck 9"/>
            <p:cNvSpPr/>
            <p:nvPr/>
          </p:nvSpPr>
          <p:spPr>
            <a:xfrm>
              <a:off x="2222778" y="2664899"/>
              <a:ext cx="2683388" cy="5372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724" tIns="47860" rIns="95724" bIns="47860" numCol="1" spcCol="0" rtlCol="0" fromWordArt="0" anchor="ctr" anchorCtr="0" forceAA="0" compatLnSpc="1">
              <a:prstTxWarp prst="textNoShape">
                <a:avLst/>
              </a:prstTxWarp>
              <a:noAutofit/>
            </a:bodyPr>
            <a:lstStyle/>
            <a:p>
              <a:pPr algn="ctr"/>
              <a:r>
                <a:rPr lang="de-DE" sz="1600" dirty="0">
                  <a:latin typeface="Arial" panose="020B0604020202020204" pitchFamily="34" charset="0"/>
                  <a:cs typeface="Arial" panose="020B0604020202020204" pitchFamily="34" charset="0"/>
                </a:rPr>
                <a:t>Zeitkritisch</a:t>
              </a:r>
              <a:endParaRPr lang="de-DE" sz="1600" i="1" dirty="0">
                <a:latin typeface="Arial" panose="020B0604020202020204" pitchFamily="34" charset="0"/>
                <a:cs typeface="Arial" panose="020B0604020202020204" pitchFamily="34" charset="0"/>
              </a:endParaRPr>
            </a:p>
          </p:txBody>
        </p:sp>
        <p:sp>
          <p:nvSpPr>
            <p:cNvPr id="42" name="Gleichschenkliges Dreieck 41"/>
            <p:cNvSpPr/>
            <p:nvPr/>
          </p:nvSpPr>
          <p:spPr>
            <a:xfrm>
              <a:off x="3313041" y="4028584"/>
              <a:ext cx="231350" cy="11223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b="1">
                <a:latin typeface="Arial" panose="020B0604020202020204" pitchFamily="34" charset="0"/>
                <a:cs typeface="Arial" panose="020B0604020202020204" pitchFamily="34" charset="0"/>
              </a:endParaRPr>
            </a:p>
          </p:txBody>
        </p:sp>
        <p:sp>
          <p:nvSpPr>
            <p:cNvPr id="43" name="Gleichschenkliges Dreieck 42"/>
            <p:cNvSpPr/>
            <p:nvPr/>
          </p:nvSpPr>
          <p:spPr>
            <a:xfrm rot="10800000">
              <a:off x="3314781" y="4512476"/>
              <a:ext cx="231350" cy="11223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b="1">
                <a:latin typeface="Arial" panose="020B0604020202020204" pitchFamily="34" charset="0"/>
                <a:cs typeface="Arial" panose="020B0604020202020204" pitchFamily="34" charset="0"/>
              </a:endParaRPr>
            </a:p>
          </p:txBody>
        </p:sp>
        <p:sp>
          <p:nvSpPr>
            <p:cNvPr id="44" name="Ellipse 43"/>
            <p:cNvSpPr/>
            <p:nvPr/>
          </p:nvSpPr>
          <p:spPr>
            <a:xfrm>
              <a:off x="3221530" y="4118741"/>
              <a:ext cx="414374" cy="414374"/>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a:solidFill>
                    <a:schemeClr val="tx1"/>
                  </a:solidFill>
                  <a:latin typeface="Arial" panose="020B0604020202020204" pitchFamily="34" charset="0"/>
                  <a:cs typeface="Arial" panose="020B0604020202020204" pitchFamily="34" charset="0"/>
                </a:rPr>
                <a:t>2</a:t>
              </a:r>
            </a:p>
          </p:txBody>
        </p:sp>
        <p:sp>
          <p:nvSpPr>
            <p:cNvPr id="54" name="Gleichschenkliges Dreieck 53"/>
            <p:cNvSpPr/>
            <p:nvPr/>
          </p:nvSpPr>
          <p:spPr>
            <a:xfrm>
              <a:off x="7715998" y="5066955"/>
              <a:ext cx="231350" cy="112237"/>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b="1">
                <a:solidFill>
                  <a:schemeClr val="tx1">
                    <a:lumMod val="50000"/>
                    <a:lumOff val="50000"/>
                  </a:schemeClr>
                </a:solidFill>
                <a:latin typeface="Arial" panose="020B0604020202020204" pitchFamily="34" charset="0"/>
                <a:cs typeface="Arial" panose="020B0604020202020204" pitchFamily="34" charset="0"/>
              </a:endParaRPr>
            </a:p>
          </p:txBody>
        </p:sp>
        <p:sp>
          <p:nvSpPr>
            <p:cNvPr id="55" name="Gleichschenkliges Dreieck 54"/>
            <p:cNvSpPr/>
            <p:nvPr/>
          </p:nvSpPr>
          <p:spPr>
            <a:xfrm rot="10800000">
              <a:off x="7720815" y="5550847"/>
              <a:ext cx="231350" cy="112237"/>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b="1">
                <a:solidFill>
                  <a:schemeClr val="tx1">
                    <a:lumMod val="50000"/>
                    <a:lumOff val="50000"/>
                  </a:schemeClr>
                </a:solidFill>
                <a:latin typeface="Arial" panose="020B0604020202020204" pitchFamily="34" charset="0"/>
                <a:cs typeface="Arial" panose="020B0604020202020204" pitchFamily="34" charset="0"/>
              </a:endParaRPr>
            </a:p>
          </p:txBody>
        </p:sp>
        <p:sp>
          <p:nvSpPr>
            <p:cNvPr id="56" name="Ellipse 55"/>
            <p:cNvSpPr/>
            <p:nvPr/>
          </p:nvSpPr>
          <p:spPr>
            <a:xfrm>
              <a:off x="7624486" y="5157113"/>
              <a:ext cx="414374" cy="414374"/>
            </a:xfrm>
            <a:prstGeom prst="ellipse">
              <a:avLst/>
            </a:prstGeom>
            <a:solidFill>
              <a:schemeClr val="bg1"/>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a:solidFill>
                    <a:schemeClr val="tx1">
                      <a:lumMod val="50000"/>
                      <a:lumOff val="50000"/>
                    </a:schemeClr>
                  </a:solidFill>
                  <a:latin typeface="Arial" panose="020B0604020202020204" pitchFamily="34" charset="0"/>
                  <a:cs typeface="Arial" panose="020B0604020202020204" pitchFamily="34" charset="0"/>
                </a:rPr>
                <a:t>?</a:t>
              </a:r>
            </a:p>
          </p:txBody>
        </p:sp>
        <p:sp>
          <p:nvSpPr>
            <p:cNvPr id="58" name="Gleichschenkliges Dreieck 57"/>
            <p:cNvSpPr/>
            <p:nvPr/>
          </p:nvSpPr>
          <p:spPr>
            <a:xfrm>
              <a:off x="9186390" y="5066955"/>
              <a:ext cx="231350" cy="112237"/>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b="1">
                <a:solidFill>
                  <a:schemeClr val="tx1">
                    <a:lumMod val="50000"/>
                    <a:lumOff val="50000"/>
                  </a:schemeClr>
                </a:solidFill>
                <a:latin typeface="Arial" panose="020B0604020202020204" pitchFamily="34" charset="0"/>
                <a:cs typeface="Arial" panose="020B0604020202020204" pitchFamily="34" charset="0"/>
              </a:endParaRPr>
            </a:p>
          </p:txBody>
        </p:sp>
        <p:sp>
          <p:nvSpPr>
            <p:cNvPr id="59" name="Gleichschenkliges Dreieck 58"/>
            <p:cNvSpPr/>
            <p:nvPr/>
          </p:nvSpPr>
          <p:spPr>
            <a:xfrm rot="10800000">
              <a:off x="9186595" y="5550847"/>
              <a:ext cx="231350" cy="112237"/>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b="1">
                <a:solidFill>
                  <a:schemeClr val="tx1">
                    <a:lumMod val="50000"/>
                    <a:lumOff val="50000"/>
                  </a:schemeClr>
                </a:solidFill>
                <a:latin typeface="Arial" panose="020B0604020202020204" pitchFamily="34" charset="0"/>
                <a:cs typeface="Arial" panose="020B0604020202020204" pitchFamily="34" charset="0"/>
              </a:endParaRPr>
            </a:p>
          </p:txBody>
        </p:sp>
        <p:sp>
          <p:nvSpPr>
            <p:cNvPr id="60" name="Ellipse 59"/>
            <p:cNvSpPr/>
            <p:nvPr/>
          </p:nvSpPr>
          <p:spPr>
            <a:xfrm>
              <a:off x="9094879" y="5157113"/>
              <a:ext cx="414374" cy="414374"/>
            </a:xfrm>
            <a:prstGeom prst="ellipse">
              <a:avLst/>
            </a:prstGeom>
            <a:solidFill>
              <a:schemeClr val="bg1"/>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a:solidFill>
                    <a:schemeClr val="tx1">
                      <a:lumMod val="50000"/>
                      <a:lumOff val="50000"/>
                    </a:schemeClr>
                  </a:solidFill>
                  <a:latin typeface="Arial" panose="020B0604020202020204" pitchFamily="34" charset="0"/>
                  <a:cs typeface="Arial" panose="020B0604020202020204" pitchFamily="34" charset="0"/>
                </a:rPr>
                <a:t>?</a:t>
              </a:r>
            </a:p>
          </p:txBody>
        </p:sp>
        <p:cxnSp>
          <p:nvCxnSpPr>
            <p:cNvPr id="61" name="Gerader Verbinder 60"/>
            <p:cNvCxnSpPr/>
            <p:nvPr/>
          </p:nvCxnSpPr>
          <p:spPr>
            <a:xfrm>
              <a:off x="4862300" y="3611721"/>
              <a:ext cx="1507884" cy="0"/>
            </a:xfrm>
            <a:prstGeom prst="line">
              <a:avLst/>
            </a:prstGeom>
            <a:ln w="57150">
              <a:solidFill>
                <a:srgbClr val="CD5038"/>
              </a:solidFill>
            </a:ln>
          </p:spPr>
          <p:style>
            <a:lnRef idx="1">
              <a:schemeClr val="accent1"/>
            </a:lnRef>
            <a:fillRef idx="0">
              <a:schemeClr val="accent1"/>
            </a:fillRef>
            <a:effectRef idx="0">
              <a:schemeClr val="accent1"/>
            </a:effectRef>
            <a:fontRef idx="minor">
              <a:schemeClr val="tx1"/>
            </a:fontRef>
          </p:style>
        </p:cxnSp>
        <p:sp>
          <p:nvSpPr>
            <p:cNvPr id="46" name="Gleichschenkliges Dreieck 45"/>
            <p:cNvSpPr/>
            <p:nvPr/>
          </p:nvSpPr>
          <p:spPr>
            <a:xfrm>
              <a:off x="4783045" y="3315452"/>
              <a:ext cx="231350" cy="112237"/>
            </a:xfrm>
            <a:prstGeom prst="triangle">
              <a:avLst/>
            </a:prstGeom>
            <a:solidFill>
              <a:srgbClr val="CD50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b="1">
                <a:solidFill>
                  <a:srgbClr val="CD5038"/>
                </a:solidFill>
                <a:latin typeface="Arial" panose="020B0604020202020204" pitchFamily="34" charset="0"/>
                <a:cs typeface="Arial" panose="020B0604020202020204" pitchFamily="34" charset="0"/>
              </a:endParaRPr>
            </a:p>
          </p:txBody>
        </p:sp>
        <p:sp>
          <p:nvSpPr>
            <p:cNvPr id="47" name="Gleichschenkliges Dreieck 46"/>
            <p:cNvSpPr/>
            <p:nvPr/>
          </p:nvSpPr>
          <p:spPr>
            <a:xfrm rot="10800000">
              <a:off x="4788375" y="3799345"/>
              <a:ext cx="231350" cy="112237"/>
            </a:xfrm>
            <a:prstGeom prst="triangle">
              <a:avLst/>
            </a:prstGeom>
            <a:solidFill>
              <a:srgbClr val="CD50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b="1">
                <a:solidFill>
                  <a:srgbClr val="CD5038"/>
                </a:solidFill>
                <a:latin typeface="Arial" panose="020B0604020202020204" pitchFamily="34" charset="0"/>
                <a:cs typeface="Arial" panose="020B0604020202020204" pitchFamily="34" charset="0"/>
              </a:endParaRPr>
            </a:p>
          </p:txBody>
        </p:sp>
        <p:sp>
          <p:nvSpPr>
            <p:cNvPr id="48" name="Ellipse 47"/>
            <p:cNvSpPr/>
            <p:nvPr/>
          </p:nvSpPr>
          <p:spPr>
            <a:xfrm>
              <a:off x="4691534" y="3405610"/>
              <a:ext cx="414374" cy="414374"/>
            </a:xfrm>
            <a:prstGeom prst="ellipse">
              <a:avLst/>
            </a:prstGeom>
            <a:solidFill>
              <a:schemeClr val="bg1"/>
            </a:solidFill>
            <a:ln w="28575">
              <a:solidFill>
                <a:srgbClr val="CD50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a:solidFill>
                    <a:srgbClr val="CD5038"/>
                  </a:solidFill>
                  <a:latin typeface="Arial" panose="020B0604020202020204" pitchFamily="34" charset="0"/>
                  <a:cs typeface="Arial" panose="020B0604020202020204" pitchFamily="34" charset="0"/>
                </a:rPr>
                <a:t>3</a:t>
              </a:r>
            </a:p>
          </p:txBody>
        </p:sp>
        <p:sp>
          <p:nvSpPr>
            <p:cNvPr id="50" name="Gleichschenkliges Dreieck 49"/>
            <p:cNvSpPr/>
            <p:nvPr/>
          </p:nvSpPr>
          <p:spPr>
            <a:xfrm>
              <a:off x="6251202" y="3313617"/>
              <a:ext cx="231350" cy="112237"/>
            </a:xfrm>
            <a:prstGeom prst="triangle">
              <a:avLst/>
            </a:prstGeom>
            <a:solidFill>
              <a:srgbClr val="CD50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b="1">
                <a:solidFill>
                  <a:srgbClr val="CD5038"/>
                </a:solidFill>
                <a:latin typeface="Arial" panose="020B0604020202020204" pitchFamily="34" charset="0"/>
                <a:cs typeface="Arial" panose="020B0604020202020204" pitchFamily="34" charset="0"/>
              </a:endParaRPr>
            </a:p>
          </p:txBody>
        </p:sp>
        <p:sp>
          <p:nvSpPr>
            <p:cNvPr id="51" name="Gleichschenkliges Dreieck 50"/>
            <p:cNvSpPr/>
            <p:nvPr/>
          </p:nvSpPr>
          <p:spPr>
            <a:xfrm rot="10800000">
              <a:off x="6250380" y="3797510"/>
              <a:ext cx="231350" cy="112237"/>
            </a:xfrm>
            <a:prstGeom prst="triangle">
              <a:avLst/>
            </a:prstGeom>
            <a:solidFill>
              <a:srgbClr val="CD50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b="1">
                <a:solidFill>
                  <a:srgbClr val="CD5038"/>
                </a:solidFill>
                <a:latin typeface="Arial" panose="020B0604020202020204" pitchFamily="34" charset="0"/>
                <a:cs typeface="Arial" panose="020B0604020202020204" pitchFamily="34" charset="0"/>
              </a:endParaRPr>
            </a:p>
          </p:txBody>
        </p:sp>
        <p:sp>
          <p:nvSpPr>
            <p:cNvPr id="52" name="Ellipse 51"/>
            <p:cNvSpPr/>
            <p:nvPr/>
          </p:nvSpPr>
          <p:spPr>
            <a:xfrm>
              <a:off x="6159691" y="3403775"/>
              <a:ext cx="414374" cy="414374"/>
            </a:xfrm>
            <a:prstGeom prst="ellipse">
              <a:avLst/>
            </a:prstGeom>
            <a:solidFill>
              <a:schemeClr val="bg1"/>
            </a:solidFill>
            <a:ln w="28575">
              <a:solidFill>
                <a:srgbClr val="CD50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a:solidFill>
                    <a:srgbClr val="CD5038"/>
                  </a:solidFill>
                  <a:latin typeface="Arial" panose="020B0604020202020204" pitchFamily="34" charset="0"/>
                  <a:cs typeface="Arial" panose="020B0604020202020204" pitchFamily="34" charset="0"/>
                </a:rPr>
                <a:t>3</a:t>
              </a:r>
            </a:p>
          </p:txBody>
        </p:sp>
        <p:sp>
          <p:nvSpPr>
            <p:cNvPr id="65" name="Rechteckige Legende 64"/>
            <p:cNvSpPr/>
            <p:nvPr/>
          </p:nvSpPr>
          <p:spPr>
            <a:xfrm>
              <a:off x="3745646" y="908720"/>
              <a:ext cx="6906918" cy="1462977"/>
            </a:xfrm>
            <a:prstGeom prst="wedgeRectCallout">
              <a:avLst>
                <a:gd name="adj1" fmla="val 3952"/>
                <a:gd name="adj2" fmla="val 126631"/>
              </a:avLst>
            </a:prstGeom>
            <a:solidFill>
              <a:schemeClr val="bg1"/>
            </a:solidFill>
            <a:ln w="28575">
              <a:solidFill>
                <a:schemeClr val="tx1"/>
              </a:solidFill>
            </a:ln>
          </p:spPr>
          <p:txBody>
            <a:bodyPr wrap="square" lIns="72000" tIns="72000" rIns="72000" bIns="72000">
              <a:noAutofit/>
            </a:bodyPr>
            <a:lstStyle/>
            <a:p>
              <a:pPr>
                <a:spcAft>
                  <a:spcPts val="600"/>
                </a:spcAft>
              </a:pPr>
              <a:r>
                <a:rPr lang="de-DE" sz="1600" b="1" dirty="0">
                  <a:latin typeface="Arial" panose="020B0604020202020204" pitchFamily="34" charset="0"/>
                  <a:cs typeface="Arial" panose="020B0604020202020204" pitchFamily="34" charset="0"/>
                </a:rPr>
                <a:t>Wo soll das Untragbarkeitsniveau gesetzt werden?</a:t>
              </a:r>
            </a:p>
            <a:p>
              <a:pPr>
                <a:spcAft>
                  <a:spcPts val="600"/>
                </a:spcAft>
              </a:pPr>
              <a:r>
                <a:rPr lang="de-DE" sz="1600" dirty="0">
                  <a:latin typeface="Arial" panose="020B0604020202020204" pitchFamily="34" charset="0"/>
                  <a:cs typeface="Arial" panose="020B0604020202020204" pitchFamily="34" charset="0"/>
                </a:rPr>
                <a:t>Das Untragbarkeitsniveau definiert, ab welchem Schadenspotenzial die Auswirkungen eines Ausfalls durch die Institution nicht länger toleriert werden. Anhand dessen muss festgelegt werden, ob ein Geschäftsprozess zeitkritisch ist oder nicht.</a:t>
              </a:r>
            </a:p>
          </p:txBody>
        </p:sp>
        <p:sp>
          <p:nvSpPr>
            <p:cNvPr id="26" name="Textfeld 25"/>
            <p:cNvSpPr txBox="1"/>
            <p:nvPr/>
          </p:nvSpPr>
          <p:spPr>
            <a:xfrm>
              <a:off x="1160348" y="1877628"/>
              <a:ext cx="1914307" cy="338554"/>
            </a:xfrm>
            <a:prstGeom prst="rect">
              <a:avLst/>
            </a:prstGeom>
            <a:noFill/>
          </p:spPr>
          <p:txBody>
            <a:bodyPr wrap="none" rtlCol="0">
              <a:spAutoFit/>
            </a:bodyPr>
            <a:lstStyle/>
            <a:p>
              <a:r>
                <a:rPr lang="de-DE" sz="1600" dirty="0">
                  <a:latin typeface="Arial" panose="020B0604020202020204" pitchFamily="34" charset="0"/>
                  <a:cs typeface="Arial" panose="020B0604020202020204" pitchFamily="34" charset="0"/>
                </a:rPr>
                <a:t>Schadenspotenzial</a:t>
              </a:r>
            </a:p>
          </p:txBody>
        </p:sp>
      </p:grpSp>
      <p:sp>
        <p:nvSpPr>
          <p:cNvPr id="53" name="Rechteck 52" descr="Diese Folie ist für die Institutionsleitung konzipiert" title="Zielgruppe: Institutionsleitung"/>
          <p:cNvSpPr/>
          <p:nvPr/>
        </p:nvSpPr>
        <p:spPr bwMode="gray">
          <a:xfrm rot="2700000">
            <a:off x="9604715" y="595186"/>
            <a:ext cx="3258710" cy="5760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Institutionsleitung</a:t>
            </a:r>
          </a:p>
        </p:txBody>
      </p:sp>
    </p:spTree>
    <p:extLst>
      <p:ext uri="{BB962C8B-B14F-4D97-AF65-F5344CB8AC3E}">
        <p14:creationId xmlns:p14="http://schemas.microsoft.com/office/powerpoint/2010/main" val="2920639842"/>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Festlegung der Ressourcenkategorien (1/2)</a:t>
            </a:r>
          </a:p>
        </p:txBody>
      </p:sp>
      <p:sp>
        <p:nvSpPr>
          <p:cNvPr id="4" name="Inhaltsplatzhalter 3"/>
          <p:cNvSpPr>
            <a:spLocks noGrp="1"/>
          </p:cNvSpPr>
          <p:nvPr>
            <p:ph sz="quarter" idx="10"/>
          </p:nvPr>
        </p:nvSpPr>
        <p:spPr/>
        <p:txBody>
          <a:bodyPr/>
          <a:lstStyle/>
          <a:p>
            <a:r>
              <a:rPr lang="de-DE" dirty="0"/>
              <a:t>Vorschlag der einzubeziehenden Ressourcenkategorien</a:t>
            </a:r>
          </a:p>
        </p:txBody>
      </p:sp>
      <p:sp>
        <p:nvSpPr>
          <p:cNvPr id="5" name="Fußzeilenplatzhalter 4"/>
          <p:cNvSpPr>
            <a:spLocks noGrp="1"/>
          </p:cNvSpPr>
          <p:nvPr>
            <p:ph type="ftr" sz="quarter" idx="11"/>
          </p:nvPr>
        </p:nvSpPr>
        <p:spPr/>
        <p:txBody>
          <a:bodyPr/>
          <a:lstStyle/>
          <a:p>
            <a:r>
              <a:rPr lang="de-DE"/>
              <a:t>BSI 200-4 Hilfsmittel | Präsentationsvorlage Voranalyse &amp; BIA</a:t>
            </a:r>
            <a:endParaRPr lang="de-DE" dirty="0"/>
          </a:p>
        </p:txBody>
      </p:sp>
      <p:graphicFrame>
        <p:nvGraphicFramePr>
          <p:cNvPr id="14" name="Inhaltsplatzhalter 4"/>
          <p:cNvGraphicFramePr>
            <a:graphicFrameLocks/>
          </p:cNvGraphicFramePr>
          <p:nvPr>
            <p:extLst>
              <p:ext uri="{D42A27DB-BD31-4B8C-83A1-F6EECF244321}">
                <p14:modId xmlns:p14="http://schemas.microsoft.com/office/powerpoint/2010/main" val="441503833"/>
              </p:ext>
            </p:extLst>
          </p:nvPr>
        </p:nvGraphicFramePr>
        <p:xfrm>
          <a:off x="624000" y="1616100"/>
          <a:ext cx="10944000" cy="4705473"/>
        </p:xfrm>
        <a:graphic>
          <a:graphicData uri="http://schemas.openxmlformats.org/drawingml/2006/table">
            <a:tbl>
              <a:tblPr firstRow="1" bandRow="1">
                <a:tableStyleId>{5C22544A-7EE6-4342-B048-85BDC9FD1C3A}</a:tableStyleId>
              </a:tblPr>
              <a:tblGrid>
                <a:gridCol w="1930888">
                  <a:extLst>
                    <a:ext uri="{9D8B030D-6E8A-4147-A177-3AD203B41FA5}">
                      <a16:colId xmlns:a16="http://schemas.microsoft.com/office/drawing/2014/main" val="1205095698"/>
                    </a:ext>
                  </a:extLst>
                </a:gridCol>
                <a:gridCol w="9013112">
                  <a:extLst>
                    <a:ext uri="{9D8B030D-6E8A-4147-A177-3AD203B41FA5}">
                      <a16:colId xmlns:a16="http://schemas.microsoft.com/office/drawing/2014/main" val="2250908696"/>
                    </a:ext>
                  </a:extLst>
                </a:gridCol>
              </a:tblGrid>
              <a:tr h="428417">
                <a:tc>
                  <a:txBody>
                    <a:bodyPr/>
                    <a:lstStyle/>
                    <a:p>
                      <a:pPr algn="l">
                        <a:lnSpc>
                          <a:spcPts val="1400"/>
                        </a:lnSpc>
                        <a:spcAft>
                          <a:spcPts val="600"/>
                        </a:spcAft>
                      </a:pPr>
                      <a:r>
                        <a:rPr lang="de-DE" sz="1400" b="1" dirty="0">
                          <a:effectLst/>
                          <a:latin typeface="Arial" panose="020B0604020202020204" pitchFamily="34" charset="0"/>
                          <a:ea typeface="Calibri" panose="020F0502020204030204" pitchFamily="34" charset="0"/>
                          <a:cs typeface="Arial" panose="020B0604020202020204" pitchFamily="34" charset="0"/>
                        </a:rPr>
                        <a:t>Ressourcen-kategorie</a:t>
                      </a:r>
                      <a:endParaRPr lang="de-DE"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l">
                        <a:lnSpc>
                          <a:spcPts val="1400"/>
                        </a:lnSpc>
                        <a:spcAft>
                          <a:spcPts val="600"/>
                        </a:spcAft>
                      </a:pPr>
                      <a:r>
                        <a:rPr lang="de-DE" sz="1400" b="1" dirty="0">
                          <a:effectLst/>
                          <a:latin typeface="Arial" panose="020B0604020202020204" pitchFamily="34" charset="0"/>
                          <a:ea typeface="Calibri" panose="020F0502020204030204" pitchFamily="34" charset="0"/>
                          <a:cs typeface="Arial" panose="020B0604020202020204" pitchFamily="34" charset="0"/>
                        </a:rPr>
                        <a:t>Beschreibung</a:t>
                      </a:r>
                      <a:endParaRPr lang="de-DE"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extLst>
                  <a:ext uri="{0D108BD9-81ED-4DB2-BD59-A6C34878D82A}">
                    <a16:rowId xmlns:a16="http://schemas.microsoft.com/office/drawing/2014/main" val="460657314"/>
                  </a:ext>
                </a:extLst>
              </a:tr>
              <a:tr h="739460">
                <a:tc>
                  <a:txBody>
                    <a:bodyPr/>
                    <a:lstStyle/>
                    <a:p>
                      <a:pPr algn="l">
                        <a:lnSpc>
                          <a:spcPts val="1400"/>
                        </a:lnSpc>
                        <a:spcAft>
                          <a:spcPts val="600"/>
                        </a:spcAft>
                      </a:pPr>
                      <a:r>
                        <a:rPr lang="de-DE" sz="1400" i="1" dirty="0">
                          <a:solidFill>
                            <a:schemeClr val="tx2"/>
                          </a:solidFill>
                          <a:effectLst/>
                          <a:latin typeface="Arial" panose="020B0604020202020204" pitchFamily="34" charset="0"/>
                          <a:cs typeface="Arial" panose="020B0604020202020204" pitchFamily="34" charset="0"/>
                        </a:rPr>
                        <a:t>IT</a:t>
                      </a:r>
                      <a:endParaRPr lang="de-DE" sz="14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1794" marR="61794" marT="16021" marB="0" anchor="ctr"/>
                </a:tc>
                <a:tc>
                  <a:txBody>
                    <a:bodyPr/>
                    <a:lstStyle/>
                    <a:p>
                      <a:pPr algn="l">
                        <a:lnSpc>
                          <a:spcPts val="1400"/>
                        </a:lnSpc>
                        <a:spcAft>
                          <a:spcPts val="600"/>
                        </a:spcAft>
                      </a:pPr>
                      <a:r>
                        <a:rPr lang="de-DE" sz="1400" i="1" dirty="0">
                          <a:solidFill>
                            <a:schemeClr val="tx2"/>
                          </a:solidFill>
                          <a:effectLst/>
                          <a:latin typeface="Arial" panose="020B0604020202020204" pitchFamily="34" charset="0"/>
                          <a:cs typeface="Arial" panose="020B0604020202020204" pitchFamily="34" charset="0"/>
                        </a:rPr>
                        <a:t>IT umfasst alle technischen Mittel, die der Verarbeitung oder Übertragung von Informationen dienen. Zur Verarbeitung von Informationen gehören Erhebung, Erfassung, Nutzung, Speicherung, Übermittlung, programmgesteuerte Verarbeitung, interne Darstellung und die Ausgabe von Informationen.</a:t>
                      </a:r>
                      <a:endParaRPr lang="de-DE" sz="14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1794" marR="61794" marT="16021" marB="0" anchor="ctr"/>
                </a:tc>
                <a:extLst>
                  <a:ext uri="{0D108BD9-81ED-4DB2-BD59-A6C34878D82A}">
                    <a16:rowId xmlns:a16="http://schemas.microsoft.com/office/drawing/2014/main" val="2429539428"/>
                  </a:ext>
                </a:extLst>
              </a:tr>
              <a:tr h="1056372">
                <a:tc>
                  <a:txBody>
                    <a:bodyPr/>
                    <a:lstStyle/>
                    <a:p>
                      <a:pPr algn="l">
                        <a:lnSpc>
                          <a:spcPts val="1400"/>
                        </a:lnSpc>
                        <a:spcAft>
                          <a:spcPts val="600"/>
                        </a:spcAft>
                      </a:pPr>
                      <a:r>
                        <a:rPr lang="de-DE" sz="1400" i="1" dirty="0">
                          <a:solidFill>
                            <a:schemeClr val="tx2"/>
                          </a:solidFill>
                          <a:effectLst/>
                          <a:latin typeface="Arial" panose="020B0604020202020204" pitchFamily="34" charset="0"/>
                          <a:cs typeface="Arial" panose="020B0604020202020204" pitchFamily="34" charset="0"/>
                        </a:rPr>
                        <a:t>Personal</a:t>
                      </a:r>
                      <a:endParaRPr lang="de-DE" sz="14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1794" marR="61794" marT="16021" marB="0" anchor="ctr"/>
                </a:tc>
                <a:tc>
                  <a:txBody>
                    <a:bodyPr/>
                    <a:lstStyle/>
                    <a:p>
                      <a:pPr algn="l">
                        <a:lnSpc>
                          <a:spcPts val="1400"/>
                        </a:lnSpc>
                        <a:spcAft>
                          <a:spcPts val="600"/>
                        </a:spcAft>
                      </a:pPr>
                      <a:r>
                        <a:rPr lang="de-DE" sz="1400" i="1" dirty="0">
                          <a:solidFill>
                            <a:schemeClr val="tx2"/>
                          </a:solidFill>
                          <a:effectLst/>
                          <a:latin typeface="Arial" panose="020B0604020202020204" pitchFamily="34" charset="0"/>
                          <a:cs typeface="Arial" panose="020B0604020202020204" pitchFamily="34" charset="0"/>
                        </a:rPr>
                        <a:t>Um Geschäftsprozesse durchführen zu können werden Mitarbeiter benötigt, die Entscheidungen treffen, Aufgaben ausführen, Maschinen bedienen oder sonstige Arbeitsschritte durchführen. Die Mitarbeiter verfügen hierzu über spezielle Fähigkeiten und Kenntnisse. Die jeweiligen Aufgaben und Pflichten werden in Form von Rollen und Funktionen definiert. Ferner sind an Rollen Berechtigungen für Zugang, Zutritt und Zugriff sowie Stellvertreterregelungen geknüpft.</a:t>
                      </a:r>
                      <a:endParaRPr lang="de-DE" sz="14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1794" marR="61794" marT="16021" marB="0" anchor="ctr"/>
                </a:tc>
                <a:extLst>
                  <a:ext uri="{0D108BD9-81ED-4DB2-BD59-A6C34878D82A}">
                    <a16:rowId xmlns:a16="http://schemas.microsoft.com/office/drawing/2014/main" val="4189500980"/>
                  </a:ext>
                </a:extLst>
              </a:tr>
              <a:tr h="1144403">
                <a:tc>
                  <a:txBody>
                    <a:bodyPr/>
                    <a:lstStyle/>
                    <a:p>
                      <a:pPr algn="l">
                        <a:lnSpc>
                          <a:spcPts val="1400"/>
                        </a:lnSpc>
                        <a:spcAft>
                          <a:spcPts val="600"/>
                        </a:spcAft>
                      </a:pPr>
                      <a:r>
                        <a:rPr lang="de-DE" sz="1400" i="1" dirty="0">
                          <a:solidFill>
                            <a:schemeClr val="tx2"/>
                          </a:solidFill>
                          <a:effectLst/>
                          <a:latin typeface="Arial" panose="020B0604020202020204" pitchFamily="34" charset="0"/>
                          <a:cs typeface="Arial" panose="020B0604020202020204" pitchFamily="34" charset="0"/>
                        </a:rPr>
                        <a:t>Dienstleistungen</a:t>
                      </a:r>
                      <a:endParaRPr lang="de-DE" sz="14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1794" marR="61794" marT="16021" marB="0" anchor="ctr"/>
                </a:tc>
                <a:tc>
                  <a:txBody>
                    <a:bodyPr/>
                    <a:lstStyle/>
                    <a:p>
                      <a:pPr algn="l">
                        <a:lnSpc>
                          <a:spcPts val="1400"/>
                        </a:lnSpc>
                        <a:spcAft>
                          <a:spcPts val="600"/>
                        </a:spcAft>
                      </a:pPr>
                      <a:r>
                        <a:rPr lang="de-DE" sz="1400" i="1" dirty="0">
                          <a:solidFill>
                            <a:schemeClr val="tx2"/>
                          </a:solidFill>
                          <a:effectLst/>
                          <a:latin typeface="Arial" panose="020B0604020202020204" pitchFamily="34" charset="0"/>
                          <a:cs typeface="Arial" panose="020B0604020202020204" pitchFamily="34" charset="0"/>
                        </a:rPr>
                        <a:t>Unter dem Begriff Dienstleistungen werden alle intern und extern bezogenen Leistungen zusammengefasst, die einen Input liefern oder benötigte Ressourcen für einen Geschäftsprozess bereitstellen.</a:t>
                      </a:r>
                      <a:endParaRPr lang="de-DE" sz="14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1794" marR="61794" marT="16021" marB="0" anchor="ctr"/>
                </a:tc>
                <a:extLst>
                  <a:ext uri="{0D108BD9-81ED-4DB2-BD59-A6C34878D82A}">
                    <a16:rowId xmlns:a16="http://schemas.microsoft.com/office/drawing/2014/main" val="1646330357"/>
                  </a:ext>
                </a:extLst>
              </a:tr>
              <a:tr h="1144403">
                <a:tc>
                  <a:txBody>
                    <a:bodyPr/>
                    <a:lstStyle/>
                    <a:p>
                      <a:pPr algn="l">
                        <a:lnSpc>
                          <a:spcPts val="1400"/>
                        </a:lnSpc>
                        <a:spcAft>
                          <a:spcPts val="600"/>
                        </a:spcAft>
                      </a:pPr>
                      <a:r>
                        <a:rPr lang="de-DE" sz="1400" i="1" dirty="0">
                          <a:solidFill>
                            <a:schemeClr val="tx2"/>
                          </a:solidFill>
                          <a:effectLst/>
                          <a:latin typeface="Arial" panose="020B0604020202020204" pitchFamily="34" charset="0"/>
                          <a:cs typeface="Arial" panose="020B0604020202020204" pitchFamily="34" charset="0"/>
                        </a:rPr>
                        <a:t>Informationen</a:t>
                      </a:r>
                      <a:endParaRPr lang="de-DE" sz="14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1794" marR="61794" marT="16021" marB="0" anchor="ctr"/>
                </a:tc>
                <a:tc>
                  <a:txBody>
                    <a:bodyPr/>
                    <a:lstStyle/>
                    <a:p>
                      <a:pPr algn="l">
                        <a:lnSpc>
                          <a:spcPts val="1400"/>
                        </a:lnSpc>
                        <a:spcAft>
                          <a:spcPts val="600"/>
                        </a:spcAft>
                      </a:pPr>
                      <a:r>
                        <a:rPr lang="de-DE" sz="1400" i="1" dirty="0">
                          <a:solidFill>
                            <a:schemeClr val="tx2"/>
                          </a:solidFill>
                          <a:effectLst/>
                          <a:latin typeface="Arial" panose="020B0604020202020204" pitchFamily="34" charset="0"/>
                          <a:cs typeface="Arial" panose="020B0604020202020204" pitchFamily="34" charset="0"/>
                        </a:rPr>
                        <a:t>Für gewöhnlich werden aus Endanwendersicht Anwendungen inklusive der darin gespeicherten oder verarbeiteten Daten (siehe Ressourcenkategorie IT) betrachtet. In der Praxis können aber auch Daten in elektronischer Form vorliegen, die keiner Anwendung zugeordnet werden. Hierzu gehören z. B. gespeicherte Daten auf mobilen Datenträgern, in Dateisystemen oder Cloudlösungen. Neben elektronischen Daten können auch papierhafte Dokumente der Ressourcenkategorie Informationen zugeordnet werden.</a:t>
                      </a:r>
                    </a:p>
                    <a:p>
                      <a:pPr algn="l">
                        <a:lnSpc>
                          <a:spcPts val="1400"/>
                        </a:lnSpc>
                        <a:spcAft>
                          <a:spcPts val="600"/>
                        </a:spcAft>
                      </a:pPr>
                      <a:r>
                        <a:rPr lang="de-DE" sz="1400" i="1" dirty="0">
                          <a:solidFill>
                            <a:schemeClr val="tx2"/>
                          </a:solidFill>
                          <a:effectLst/>
                          <a:latin typeface="Arial" panose="020B0604020202020204" pitchFamily="34" charset="0"/>
                          <a:cs typeface="Arial" panose="020B0604020202020204" pitchFamily="34" charset="0"/>
                        </a:rPr>
                        <a:t>Achtung: Informationen die in den Köpfen der Mitarbeiter gespeichert sind werden der Kategorie Personal zugeordnet.</a:t>
                      </a:r>
                      <a:endParaRPr lang="de-DE" sz="14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1794" marR="61794" marT="16021" marB="0" anchor="ctr"/>
                </a:tc>
                <a:extLst>
                  <a:ext uri="{0D108BD9-81ED-4DB2-BD59-A6C34878D82A}">
                    <a16:rowId xmlns:a16="http://schemas.microsoft.com/office/drawing/2014/main" val="2619197795"/>
                  </a:ext>
                </a:extLst>
              </a:tr>
            </a:tbl>
          </a:graphicData>
        </a:graphic>
      </p:graphicFrame>
      <p:sp>
        <p:nvSpPr>
          <p:cNvPr id="8" name="Rechteck 7" descr="Diese Folie ist für die Institutionsleitung konzipiert" title="Zielgruppe: Institutionsleitung"/>
          <p:cNvSpPr/>
          <p:nvPr/>
        </p:nvSpPr>
        <p:spPr bwMode="gray">
          <a:xfrm rot="2700000">
            <a:off x="9604715" y="595186"/>
            <a:ext cx="3258710" cy="5760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Institutionsleitung</a:t>
            </a:r>
          </a:p>
        </p:txBody>
      </p:sp>
    </p:spTree>
    <p:extLst>
      <p:ext uri="{BB962C8B-B14F-4D97-AF65-F5344CB8AC3E}">
        <p14:creationId xmlns:p14="http://schemas.microsoft.com/office/powerpoint/2010/main" val="3027853127"/>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Festlegung der Ressourcenkategorien (2/2)</a:t>
            </a:r>
          </a:p>
        </p:txBody>
      </p:sp>
      <p:sp>
        <p:nvSpPr>
          <p:cNvPr id="4" name="Inhaltsplatzhalter 3"/>
          <p:cNvSpPr>
            <a:spLocks noGrp="1"/>
          </p:cNvSpPr>
          <p:nvPr>
            <p:ph sz="quarter" idx="10"/>
          </p:nvPr>
        </p:nvSpPr>
        <p:spPr/>
        <p:txBody>
          <a:bodyPr/>
          <a:lstStyle/>
          <a:p>
            <a:r>
              <a:rPr lang="de-DE" dirty="0"/>
              <a:t>Vorschlag der einzubeziehenden Ressourcenkategorien</a:t>
            </a:r>
          </a:p>
        </p:txBody>
      </p:sp>
      <p:sp>
        <p:nvSpPr>
          <p:cNvPr id="5" name="Fußzeilenplatzhalter 4"/>
          <p:cNvSpPr>
            <a:spLocks noGrp="1"/>
          </p:cNvSpPr>
          <p:nvPr>
            <p:ph type="ftr" sz="quarter" idx="11"/>
          </p:nvPr>
        </p:nvSpPr>
        <p:spPr/>
        <p:txBody>
          <a:bodyPr/>
          <a:lstStyle/>
          <a:p>
            <a:r>
              <a:rPr lang="de-DE" dirty="0"/>
              <a:t>BSI 200-4 Hilfsmittel | Präsentationsvorlage Voranalyse &amp; BIA</a:t>
            </a:r>
          </a:p>
        </p:txBody>
      </p:sp>
      <p:graphicFrame>
        <p:nvGraphicFramePr>
          <p:cNvPr id="14" name="Inhaltsplatzhalter 4"/>
          <p:cNvGraphicFramePr>
            <a:graphicFrameLocks/>
          </p:cNvGraphicFramePr>
          <p:nvPr>
            <p:extLst>
              <p:ext uri="{D42A27DB-BD31-4B8C-83A1-F6EECF244321}">
                <p14:modId xmlns:p14="http://schemas.microsoft.com/office/powerpoint/2010/main" val="4048119042"/>
              </p:ext>
            </p:extLst>
          </p:nvPr>
        </p:nvGraphicFramePr>
        <p:xfrm>
          <a:off x="624000" y="1616100"/>
          <a:ext cx="10944000" cy="3861626"/>
        </p:xfrm>
        <a:graphic>
          <a:graphicData uri="http://schemas.openxmlformats.org/drawingml/2006/table">
            <a:tbl>
              <a:tblPr firstRow="1" bandRow="1">
                <a:tableStyleId>{5C22544A-7EE6-4342-B048-85BDC9FD1C3A}</a:tableStyleId>
              </a:tblPr>
              <a:tblGrid>
                <a:gridCol w="1930888">
                  <a:extLst>
                    <a:ext uri="{9D8B030D-6E8A-4147-A177-3AD203B41FA5}">
                      <a16:colId xmlns:a16="http://schemas.microsoft.com/office/drawing/2014/main" val="1205095698"/>
                    </a:ext>
                  </a:extLst>
                </a:gridCol>
                <a:gridCol w="9013112">
                  <a:extLst>
                    <a:ext uri="{9D8B030D-6E8A-4147-A177-3AD203B41FA5}">
                      <a16:colId xmlns:a16="http://schemas.microsoft.com/office/drawing/2014/main" val="2250908696"/>
                    </a:ext>
                  </a:extLst>
                </a:gridCol>
              </a:tblGrid>
              <a:tr h="428417">
                <a:tc>
                  <a:txBody>
                    <a:bodyPr/>
                    <a:lstStyle/>
                    <a:p>
                      <a:pPr algn="l">
                        <a:lnSpc>
                          <a:spcPts val="1400"/>
                        </a:lnSpc>
                        <a:spcAft>
                          <a:spcPts val="600"/>
                        </a:spcAft>
                      </a:pPr>
                      <a:r>
                        <a:rPr lang="de-DE" sz="1400" b="1" dirty="0">
                          <a:effectLst/>
                          <a:latin typeface="Arial" panose="020B0604020202020204" pitchFamily="34" charset="0"/>
                          <a:ea typeface="Calibri" panose="020F0502020204030204" pitchFamily="34" charset="0"/>
                          <a:cs typeface="Arial" panose="020B0604020202020204" pitchFamily="34" charset="0"/>
                        </a:rPr>
                        <a:t>Ressourcen-kategorie</a:t>
                      </a:r>
                      <a:endParaRPr lang="de-DE"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l">
                        <a:lnSpc>
                          <a:spcPts val="1400"/>
                        </a:lnSpc>
                        <a:spcAft>
                          <a:spcPts val="600"/>
                        </a:spcAft>
                      </a:pPr>
                      <a:r>
                        <a:rPr lang="de-DE" sz="1400" b="1" dirty="0">
                          <a:effectLst/>
                          <a:latin typeface="Arial" panose="020B0604020202020204" pitchFamily="34" charset="0"/>
                          <a:ea typeface="Calibri" panose="020F0502020204030204" pitchFamily="34" charset="0"/>
                          <a:cs typeface="Arial" panose="020B0604020202020204" pitchFamily="34" charset="0"/>
                        </a:rPr>
                        <a:t>Beschreibung</a:t>
                      </a:r>
                      <a:endParaRPr lang="de-DE"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extLst>
                  <a:ext uri="{0D108BD9-81ED-4DB2-BD59-A6C34878D82A}">
                    <a16:rowId xmlns:a16="http://schemas.microsoft.com/office/drawing/2014/main" val="460657314"/>
                  </a:ext>
                </a:extLst>
              </a:tr>
              <a:tr h="1144403">
                <a:tc>
                  <a:txBody>
                    <a:bodyPr/>
                    <a:lstStyle/>
                    <a:p>
                      <a:pPr algn="l">
                        <a:lnSpc>
                          <a:spcPts val="1400"/>
                        </a:lnSpc>
                        <a:spcAft>
                          <a:spcPts val="600"/>
                        </a:spcAft>
                      </a:pPr>
                      <a:r>
                        <a:rPr lang="de-DE" sz="1400" i="1" dirty="0">
                          <a:solidFill>
                            <a:schemeClr val="tx2"/>
                          </a:solidFill>
                          <a:effectLst/>
                          <a:latin typeface="Arial" panose="020B0604020202020204" pitchFamily="34" charset="0"/>
                          <a:cs typeface="Arial" panose="020B0604020202020204" pitchFamily="34" charset="0"/>
                        </a:rPr>
                        <a:t>Infrastruktur </a:t>
                      </a:r>
                      <a:endParaRPr lang="de-DE" sz="14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1794" marR="61794" marT="16021" marB="0" anchor="ctr"/>
                </a:tc>
                <a:tc>
                  <a:txBody>
                    <a:bodyPr/>
                    <a:lstStyle/>
                    <a:p>
                      <a:pPr algn="l">
                        <a:lnSpc>
                          <a:spcPts val="1400"/>
                        </a:lnSpc>
                        <a:spcAft>
                          <a:spcPts val="600"/>
                        </a:spcAft>
                      </a:pPr>
                      <a:r>
                        <a:rPr lang="de-DE" sz="1400" i="1" dirty="0">
                          <a:solidFill>
                            <a:schemeClr val="tx2"/>
                          </a:solidFill>
                          <a:effectLst/>
                          <a:latin typeface="Arial" panose="020B0604020202020204" pitchFamily="34" charset="0"/>
                          <a:cs typeface="Arial" panose="020B0604020202020204" pitchFamily="34" charset="0"/>
                        </a:rPr>
                        <a:t>Zur Infrastruktur zählen z. B. Gelände, Grundstücke, Gebäude inklusive Lager, Produktionshallen, Parkgaragen, Aktenarchive, Server- oder Büroräume sowie Strom-, Gas-, Wasser oder Fernwärmeversorgung sowie und (TV-, Internet-, Telefon-Verbindung), die für einen oder mehrere Geschäftsprozesse benötigt werden.</a:t>
                      </a:r>
                      <a:endParaRPr lang="de-DE" sz="14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1794" marR="61794" marT="16021" marB="0" anchor="ctr"/>
                </a:tc>
                <a:extLst>
                  <a:ext uri="{0D108BD9-81ED-4DB2-BD59-A6C34878D82A}">
                    <a16:rowId xmlns:a16="http://schemas.microsoft.com/office/drawing/2014/main" val="3681682919"/>
                  </a:ext>
                </a:extLst>
              </a:tr>
              <a:tr h="1144403">
                <a:tc>
                  <a:txBody>
                    <a:bodyPr/>
                    <a:lstStyle/>
                    <a:p>
                      <a:pPr algn="l">
                        <a:lnSpc>
                          <a:spcPts val="1400"/>
                        </a:lnSpc>
                        <a:spcAft>
                          <a:spcPts val="600"/>
                        </a:spcAft>
                      </a:pPr>
                      <a:r>
                        <a:rPr lang="de-DE" sz="1400" i="1" dirty="0">
                          <a:solidFill>
                            <a:schemeClr val="tx2"/>
                          </a:solidFill>
                          <a:effectLst/>
                          <a:latin typeface="Arial" panose="020B0604020202020204" pitchFamily="34" charset="0"/>
                          <a:cs typeface="Arial" panose="020B0604020202020204" pitchFamily="34" charset="0"/>
                        </a:rPr>
                        <a:t>Maschinen/</a:t>
                      </a:r>
                      <a:br>
                        <a:rPr lang="de-DE" sz="1400" i="1" dirty="0">
                          <a:solidFill>
                            <a:schemeClr val="tx2"/>
                          </a:solidFill>
                          <a:effectLst/>
                          <a:latin typeface="Arial" panose="020B0604020202020204" pitchFamily="34" charset="0"/>
                          <a:cs typeface="Arial" panose="020B0604020202020204" pitchFamily="34" charset="0"/>
                        </a:rPr>
                      </a:br>
                      <a:r>
                        <a:rPr lang="de-DE" sz="1400" i="1" dirty="0">
                          <a:solidFill>
                            <a:schemeClr val="tx2"/>
                          </a:solidFill>
                          <a:effectLst/>
                          <a:latin typeface="Arial" panose="020B0604020202020204" pitchFamily="34" charset="0"/>
                          <a:cs typeface="Arial" panose="020B0604020202020204" pitchFamily="34" charset="0"/>
                        </a:rPr>
                        <a:t>Geräte/</a:t>
                      </a:r>
                      <a:br>
                        <a:rPr lang="de-DE" sz="1400" i="1" dirty="0">
                          <a:solidFill>
                            <a:schemeClr val="tx2"/>
                          </a:solidFill>
                          <a:effectLst/>
                          <a:latin typeface="Arial" panose="020B0604020202020204" pitchFamily="34" charset="0"/>
                          <a:cs typeface="Arial" panose="020B0604020202020204" pitchFamily="34" charset="0"/>
                        </a:rPr>
                      </a:br>
                      <a:r>
                        <a:rPr lang="de-DE" sz="1400" i="1" dirty="0">
                          <a:solidFill>
                            <a:schemeClr val="tx2"/>
                          </a:solidFill>
                          <a:effectLst/>
                          <a:latin typeface="Arial" panose="020B0604020202020204" pitchFamily="34" charset="0"/>
                          <a:cs typeface="Arial" panose="020B0604020202020204" pitchFamily="34" charset="0"/>
                        </a:rPr>
                        <a:t>Anlagen/</a:t>
                      </a:r>
                      <a:br>
                        <a:rPr lang="de-DE" sz="1400" i="1" dirty="0">
                          <a:solidFill>
                            <a:schemeClr val="tx2"/>
                          </a:solidFill>
                          <a:effectLst/>
                          <a:latin typeface="Arial" panose="020B0604020202020204" pitchFamily="34" charset="0"/>
                          <a:cs typeface="Arial" panose="020B0604020202020204" pitchFamily="34" charset="0"/>
                        </a:rPr>
                      </a:br>
                      <a:r>
                        <a:rPr lang="de-DE" sz="1400" i="1" dirty="0">
                          <a:solidFill>
                            <a:schemeClr val="tx2"/>
                          </a:solidFill>
                          <a:effectLst/>
                          <a:latin typeface="Arial" panose="020B0604020202020204" pitchFamily="34" charset="0"/>
                          <a:cs typeface="Arial" panose="020B0604020202020204" pitchFamily="34" charset="0"/>
                        </a:rPr>
                        <a:t>Fahrzeuge</a:t>
                      </a:r>
                      <a:endParaRPr lang="de-DE" sz="14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1794" marR="61794" marT="16021" marB="0" anchor="ctr"/>
                </a:tc>
                <a:tc>
                  <a:txBody>
                    <a:bodyPr/>
                    <a:lstStyle/>
                    <a:p>
                      <a:pPr algn="l">
                        <a:lnSpc>
                          <a:spcPts val="1400"/>
                        </a:lnSpc>
                        <a:spcAft>
                          <a:spcPts val="600"/>
                        </a:spcAft>
                      </a:pPr>
                      <a:r>
                        <a:rPr lang="de-DE" sz="1400" i="1" dirty="0">
                          <a:solidFill>
                            <a:schemeClr val="tx2"/>
                          </a:solidFill>
                          <a:effectLst/>
                          <a:latin typeface="Arial" panose="020B0604020202020204" pitchFamily="34" charset="0"/>
                          <a:cs typeface="Arial" panose="020B0604020202020204" pitchFamily="34" charset="0"/>
                        </a:rPr>
                        <a:t>Insbesondere im produzierenden Gewerbe stellen Maschinen, Geräte und Anlagen eine wesentliche Komponente in Geschäftsprozessen dar. Unter Fahrzeuge fallen Transport- und Verkehrsmittel (PKW, LKW, Zug, Flugzeug, Schiff etc.). Auch spezielle Bürogeräte können unter dieser Kategorie zusammengefasst werden.</a:t>
                      </a:r>
                      <a:endParaRPr lang="de-DE" sz="14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1794" marR="61794" marT="16021" marB="0" anchor="ctr"/>
                </a:tc>
                <a:extLst>
                  <a:ext uri="{0D108BD9-81ED-4DB2-BD59-A6C34878D82A}">
                    <a16:rowId xmlns:a16="http://schemas.microsoft.com/office/drawing/2014/main" val="1989089125"/>
                  </a:ext>
                </a:extLst>
              </a:tr>
              <a:tr h="1144403">
                <a:tc>
                  <a:txBody>
                    <a:bodyPr/>
                    <a:lstStyle/>
                    <a:p>
                      <a:pPr algn="l">
                        <a:lnSpc>
                          <a:spcPts val="1400"/>
                        </a:lnSpc>
                        <a:spcAft>
                          <a:spcPts val="600"/>
                        </a:spcAft>
                      </a:pPr>
                      <a:r>
                        <a:rPr lang="de-DE" sz="1400" i="1" dirty="0">
                          <a:solidFill>
                            <a:schemeClr val="tx2"/>
                          </a:solidFill>
                          <a:effectLst/>
                          <a:latin typeface="Arial" panose="020B0604020202020204" pitchFamily="34" charset="0"/>
                          <a:cs typeface="Arial" panose="020B0604020202020204" pitchFamily="34" charset="0"/>
                        </a:rPr>
                        <a:t>Betriebsmittel (Sonstige)</a:t>
                      </a:r>
                      <a:endParaRPr lang="de-DE" sz="14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1794" marR="61794" marT="16021" marB="0" anchor="ctr"/>
                </a:tc>
                <a:tc>
                  <a:txBody>
                    <a:bodyPr/>
                    <a:lstStyle/>
                    <a:p>
                      <a:pPr algn="l">
                        <a:lnSpc>
                          <a:spcPts val="1400"/>
                        </a:lnSpc>
                        <a:spcAft>
                          <a:spcPts val="600"/>
                        </a:spcAft>
                      </a:pPr>
                      <a:r>
                        <a:rPr lang="de-DE" sz="1400" i="1" dirty="0">
                          <a:solidFill>
                            <a:schemeClr val="tx2"/>
                          </a:solidFill>
                          <a:effectLst/>
                          <a:latin typeface="Arial" panose="020B0604020202020204" pitchFamily="34" charset="0"/>
                          <a:cs typeface="Arial" panose="020B0604020202020204" pitchFamily="34" charset="0"/>
                        </a:rPr>
                        <a:t>Unter Betriebsmittel sind alle weiteren Ressourcen zu verstehen, die in keiner vorherigen Ressourcenkategorie erfasst wurden. Dies kann auch Rohstoffe für eine Produktion oder Kleinmaterial (z. B. Büromaterial, Büroausstattung, Zugangstoken etc.) umfassen. </a:t>
                      </a:r>
                      <a:endParaRPr lang="de-DE" sz="14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1794" marR="61794" marT="16021" marB="0" anchor="ctr"/>
                </a:tc>
                <a:extLst>
                  <a:ext uri="{0D108BD9-81ED-4DB2-BD59-A6C34878D82A}">
                    <a16:rowId xmlns:a16="http://schemas.microsoft.com/office/drawing/2014/main" val="1101053581"/>
                  </a:ext>
                </a:extLst>
              </a:tr>
            </a:tbl>
          </a:graphicData>
        </a:graphic>
      </p:graphicFrame>
      <p:sp>
        <p:nvSpPr>
          <p:cNvPr id="9" name="Rechteck 8" descr="Diese Folie ist für die Institutionsleitung konzipiert" title="Zielgruppe: Institutionsleitung"/>
          <p:cNvSpPr/>
          <p:nvPr/>
        </p:nvSpPr>
        <p:spPr bwMode="gray">
          <a:xfrm rot="2700000">
            <a:off x="9604715" y="595186"/>
            <a:ext cx="3258710" cy="5760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Institutionsleitung</a:t>
            </a:r>
          </a:p>
        </p:txBody>
      </p:sp>
    </p:spTree>
    <p:extLst>
      <p:ext uri="{BB962C8B-B14F-4D97-AF65-F5344CB8AC3E}">
        <p14:creationId xmlns:p14="http://schemas.microsoft.com/office/powerpoint/2010/main" val="1528964895"/>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Organisatorische Planung</a:t>
            </a:r>
          </a:p>
        </p:txBody>
      </p:sp>
      <p:graphicFrame>
        <p:nvGraphicFramePr>
          <p:cNvPr id="7" name="Inhaltsplatzhalter 6" descr="Vorbereitung (Festlegung, Parameter (wenn keine Voranalyse), Festlegung Untragbarkeits-niveau, Festlegung Zeithorizonte)&#10;Durchführung (Schadensbewertung, Zeitkritische Prozessabhängigkeiten, Zeitkritische Ressourcen-abhängigkeiten und SpoF*)&#10;Auswertung (Bestätigung der Ergebnisse, Kenntnisnahme der BIA-Ergebnissen, Freigabe der Ergebnisse des Soll-Ist-Vergleichs (nachfolgender BCM-Prozess-Schritt)" title="Überblick über die Schritte und jeweils benötigten Rollen"/>
          <p:cNvGraphicFramePr>
            <a:graphicFrameLocks noGrp="1"/>
          </p:cNvGraphicFramePr>
          <p:nvPr>
            <p:ph idx="1"/>
            <p:extLst>
              <p:ext uri="{D42A27DB-BD31-4B8C-83A1-F6EECF244321}">
                <p14:modId xmlns:p14="http://schemas.microsoft.com/office/powerpoint/2010/main" val="1716419372"/>
              </p:ext>
            </p:extLst>
          </p:nvPr>
        </p:nvGraphicFramePr>
        <p:xfrm>
          <a:off x="623888" y="1628775"/>
          <a:ext cx="10944225" cy="4105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Inhaltsplatzhalter 4"/>
          <p:cNvSpPr>
            <a:spLocks noGrp="1"/>
          </p:cNvSpPr>
          <p:nvPr>
            <p:ph sz="quarter" idx="10"/>
          </p:nvPr>
        </p:nvSpPr>
        <p:spPr/>
        <p:txBody>
          <a:bodyPr/>
          <a:lstStyle/>
          <a:p>
            <a:r>
              <a:rPr lang="de-DE" dirty="0"/>
              <a:t>Überblick über die Schritte und jeweils benötigten Rollen</a:t>
            </a:r>
          </a:p>
        </p:txBody>
      </p:sp>
      <p:sp>
        <p:nvSpPr>
          <p:cNvPr id="8" name="Rechteck 7" descr="Vorbereitung&#10; Festlegung Parameter &#10; (wenn keine Voranalyse)&#10; Festlegung Untragbarkeits-niveau&#10; Festlegung Zeithorizonte&#10;Durchführung&#10; Schadens-bewertung&#10; Zeitkritische Prozess-abhängigkeiten&#10; Zeitkritische Ressourcen-abhängigkeiten und SpoF*&#10;Auswertung&#10; Bestätigung der Ergebnisse &#10; Kenntnisnahme der &#10; BIA-Ergebnisse&#10; Freigabe der Ergebnisse des Soll-Ist-Vergleichs (nachfolgender BCM-Prozess-Schritt)&#10;" title="Ablauf der organisatorischen "/>
          <p:cNvSpPr/>
          <p:nvPr/>
        </p:nvSpPr>
        <p:spPr bwMode="gray">
          <a:xfrm>
            <a:off x="2063552" y="5949280"/>
            <a:ext cx="2131277" cy="415568"/>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1200" dirty="0">
                <a:solidFill>
                  <a:schemeClr val="bg1"/>
                </a:solidFill>
                <a:latin typeface="Arial" panose="020B0604020202020204" pitchFamily="34" charset="0"/>
                <a:cs typeface="Arial" panose="020B0604020202020204" pitchFamily="34" charset="0"/>
              </a:rPr>
              <a:t>Institutionsleitung</a:t>
            </a:r>
          </a:p>
        </p:txBody>
      </p:sp>
      <p:sp>
        <p:nvSpPr>
          <p:cNvPr id="9" name="Rechteck 8" descr="Vorbereitung&#10; Festlegung Parameter &#10; (wenn keine Voranalyse)&#10; Festlegung Untragbarkeits-niveau&#10; Festlegung Zeithorizonte&#10;Durchführung&#10; Schadens-bewertung&#10; Zeitkritische Prozess-abhängigkeiten&#10; Zeitkritische Ressourcen-abhängigkeiten und SpoF*&#10;Auswertung&#10; Bestätigung der Ergebnisse &#10; Kenntnisnahme der &#10; BIA-Ergebnisse&#10; Freigabe der Ergebnisse des Soll-Ist-Vergleichs (nachfolgender BCM-Prozess-Schritt)&#10;" title="Ablauf der organisatorischen "/>
          <p:cNvSpPr/>
          <p:nvPr/>
        </p:nvSpPr>
        <p:spPr bwMode="gray">
          <a:xfrm>
            <a:off x="4317571" y="5949280"/>
            <a:ext cx="2131277" cy="415568"/>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1200" dirty="0">
                <a:solidFill>
                  <a:schemeClr val="bg1"/>
                </a:solidFill>
                <a:latin typeface="Arial" panose="020B0604020202020204" pitchFamily="34" charset="0"/>
                <a:cs typeface="Arial" panose="020B0604020202020204" pitchFamily="34" charset="0"/>
              </a:rPr>
              <a:t>Leiter der beteiligten OEs/ Prozessexperten</a:t>
            </a:r>
          </a:p>
        </p:txBody>
      </p:sp>
      <p:sp>
        <p:nvSpPr>
          <p:cNvPr id="10" name="Textfeld 9" descr="Vorbereitung&#10; Festlegung Parameter &#10; (wenn keine Voranalyse)&#10; Festlegung Untragbarkeits-niveau&#10; Festlegung Zeithorizonte&#10;Durchführung&#10; Schadens-bewertung&#10; Zeitkritische Prozess-abhängigkeiten&#10; Zeitkritische Ressourcen-abhängigkeiten und SpoF*&#10;Auswertung&#10; Bestätigung der Ergebnisse &#10; Kenntnisnahme der &#10; BIA-Ergebnisse&#10; Freigabe der Ergebnisse des Soll-Ist-Vergleichs (nachfolgender BCM-Prozess-Schritt)&#10;" title="Ablauf der organisatorischen "/>
          <p:cNvSpPr txBox="1"/>
          <p:nvPr/>
        </p:nvSpPr>
        <p:spPr bwMode="gray">
          <a:xfrm>
            <a:off x="623888" y="6064731"/>
            <a:ext cx="1364156" cy="184666"/>
          </a:xfrm>
          <a:prstGeom prst="rect">
            <a:avLst/>
          </a:prstGeom>
          <a:noFill/>
        </p:spPr>
        <p:txBody>
          <a:bodyPr wrap="none" lIns="0" tIns="0" rIns="0" bIns="0" rtlCol="0">
            <a:spAutoFit/>
          </a:bodyPr>
          <a:lstStyle/>
          <a:p>
            <a:r>
              <a:rPr lang="de-DE" sz="1200" dirty="0">
                <a:latin typeface="Arial" panose="020B0604020202020204" pitchFamily="34" charset="0"/>
                <a:cs typeface="Arial" panose="020B0604020202020204" pitchFamily="34" charset="0"/>
              </a:rPr>
              <a:t>Benötigte Beteiligte:</a:t>
            </a:r>
          </a:p>
        </p:txBody>
      </p:sp>
      <p:sp>
        <p:nvSpPr>
          <p:cNvPr id="3" name="Textfeld 2" descr="Vorbereitung&#10; Festlegung Parameter &#10; (wenn keine Voranalyse)&#10; Festlegung Untragbarkeits-niveau&#10; Festlegung Zeithorizonte&#10;Durchführung&#10; Schadens-bewertung&#10; Zeitkritische Prozess-abhängigkeiten&#10; Zeitkritische Ressourcen-abhängigkeiten und SpoF*&#10;Auswertung&#10; Bestätigung der Ergebnisse &#10; Kenntnisnahme der &#10; BIA-Ergebnisse&#10; Freigabe der Ergebnisse des Soll-Ist-Vergleichs (nachfolgender BCM-Prozess-Schritt)&#10;" title="Ablauf der organisatorischen "/>
          <p:cNvSpPr txBox="1"/>
          <p:nvPr/>
        </p:nvSpPr>
        <p:spPr bwMode="gray">
          <a:xfrm>
            <a:off x="6744072" y="6064731"/>
            <a:ext cx="2043829" cy="184666"/>
          </a:xfrm>
          <a:prstGeom prst="rect">
            <a:avLst/>
          </a:prstGeom>
          <a:noFill/>
        </p:spPr>
        <p:txBody>
          <a:bodyPr wrap="none" lIns="0" tIns="0" rIns="0" bIns="0" rtlCol="0">
            <a:spAutoFit/>
          </a:bodyPr>
          <a:lstStyle/>
          <a:p>
            <a:r>
              <a:rPr lang="de-DE" sz="1200" dirty="0" err="1">
                <a:latin typeface="Arial" panose="020B0604020202020204" pitchFamily="34" charset="0"/>
                <a:cs typeface="Arial" panose="020B0604020202020204" pitchFamily="34" charset="0"/>
              </a:rPr>
              <a:t>SpoF</a:t>
            </a:r>
            <a:r>
              <a:rPr lang="de-DE" sz="1200" dirty="0">
                <a:latin typeface="Arial" panose="020B0604020202020204" pitchFamily="34" charset="0"/>
                <a:cs typeface="Arial" panose="020B0604020202020204" pitchFamily="34" charset="0"/>
              </a:rPr>
              <a:t> = Single Point </a:t>
            </a:r>
            <a:r>
              <a:rPr lang="de-DE" sz="1200" dirty="0" err="1">
                <a:latin typeface="Arial" panose="020B0604020202020204" pitchFamily="34" charset="0"/>
                <a:cs typeface="Arial" panose="020B0604020202020204" pitchFamily="34" charset="0"/>
              </a:rPr>
              <a:t>of</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Failure</a:t>
            </a:r>
            <a:endParaRPr lang="de-DE" sz="1200" dirty="0">
              <a:latin typeface="Arial" panose="020B0604020202020204" pitchFamily="34" charset="0"/>
              <a:cs typeface="Arial" panose="020B0604020202020204" pitchFamily="34" charset="0"/>
            </a:endParaRPr>
          </a:p>
        </p:txBody>
      </p:sp>
      <p:sp>
        <p:nvSpPr>
          <p:cNvPr id="12" name="Fußzeilenplatzhalter 4"/>
          <p:cNvSpPr>
            <a:spLocks noGrp="1"/>
          </p:cNvSpPr>
          <p:nvPr>
            <p:ph type="ftr" sz="quarter" idx="11"/>
          </p:nvPr>
        </p:nvSpPr>
        <p:spPr>
          <a:xfrm>
            <a:off x="7041600" y="6451954"/>
            <a:ext cx="4127368" cy="165588"/>
          </a:xfrm>
        </p:spPr>
        <p:txBody>
          <a:bodyPr/>
          <a:lstStyle/>
          <a:p>
            <a:r>
              <a:rPr lang="de-DE" dirty="0"/>
              <a:t>BSI 200-4 Hilfsmittel | Präsentationsvorlage Voranalyse &amp; BIA</a:t>
            </a:r>
          </a:p>
        </p:txBody>
      </p:sp>
      <p:sp>
        <p:nvSpPr>
          <p:cNvPr id="13" name="Rechteck 12" descr="Diese Folie ist für die Institutionsleitung konzipiert" title="Zielgruppe: Institutionsleitung"/>
          <p:cNvSpPr/>
          <p:nvPr/>
        </p:nvSpPr>
        <p:spPr bwMode="gray">
          <a:xfrm rot="2700000">
            <a:off x="9604715" y="595186"/>
            <a:ext cx="3258710" cy="5760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Institutionsleitung</a:t>
            </a:r>
          </a:p>
        </p:txBody>
      </p:sp>
    </p:spTree>
    <p:extLst>
      <p:ext uri="{BB962C8B-B14F-4D97-AF65-F5344CB8AC3E}">
        <p14:creationId xmlns:p14="http://schemas.microsoft.com/office/powerpoint/2010/main" val="166948929"/>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latin typeface="+mj-lt"/>
              </a:rPr>
              <a:t>Agenda</a:t>
            </a:r>
          </a:p>
        </p:txBody>
      </p:sp>
      <p:sp>
        <p:nvSpPr>
          <p:cNvPr id="3" name="Inhaltsplatzhalter 2"/>
          <p:cNvSpPr>
            <a:spLocks noGrp="1"/>
          </p:cNvSpPr>
          <p:nvPr>
            <p:ph idx="1"/>
          </p:nvPr>
        </p:nvSpPr>
        <p:spPr/>
        <p:txBody>
          <a:bodyPr numCol="2"/>
          <a:lstStyle/>
          <a:p>
            <a:r>
              <a:rPr lang="de-DE" dirty="0"/>
              <a:t>Voranalyse</a:t>
            </a:r>
          </a:p>
          <a:p>
            <a:pPr lvl="1"/>
            <a:r>
              <a:rPr lang="de-DE" dirty="0"/>
              <a:t>Vorgehen, Ziel und Ergebnis der Voranalyse</a:t>
            </a:r>
          </a:p>
          <a:p>
            <a:pPr lvl="1"/>
            <a:r>
              <a:rPr lang="de-DE" dirty="0"/>
              <a:t>Schematische Darstellung</a:t>
            </a:r>
          </a:p>
          <a:p>
            <a:pPr lvl="1"/>
            <a:r>
              <a:rPr lang="de-DE" dirty="0"/>
              <a:t>Leitfrage</a:t>
            </a:r>
          </a:p>
          <a:p>
            <a:pPr lvl="1"/>
            <a:r>
              <a:rPr lang="de-DE" dirty="0"/>
              <a:t>Anzahl Hierarchie-Ebenen</a:t>
            </a:r>
          </a:p>
          <a:p>
            <a:pPr lvl="1"/>
            <a:r>
              <a:rPr lang="de-DE" dirty="0"/>
              <a:t>Was sind hohe Schäden?</a:t>
            </a:r>
          </a:p>
          <a:p>
            <a:pPr lvl="1"/>
            <a:r>
              <a:rPr lang="de-DE" dirty="0"/>
              <a:t>Dokumentation der Ergebnisse</a:t>
            </a:r>
          </a:p>
          <a:p>
            <a:pPr>
              <a:spcBef>
                <a:spcPts val="600"/>
              </a:spcBef>
            </a:pPr>
            <a:r>
              <a:rPr lang="de-DE" dirty="0"/>
              <a:t>BIA - Vorbereitung</a:t>
            </a:r>
          </a:p>
          <a:p>
            <a:pPr lvl="1"/>
            <a:r>
              <a:rPr lang="de-DE" dirty="0"/>
              <a:t>Bewältigung mit und ohne BCM</a:t>
            </a:r>
          </a:p>
          <a:p>
            <a:pPr lvl="1"/>
            <a:r>
              <a:rPr lang="de-DE" dirty="0"/>
              <a:t>Vorgehen, Ziel und Ergebnis der BIA</a:t>
            </a:r>
          </a:p>
          <a:p>
            <a:pPr lvl="1"/>
            <a:r>
              <a:rPr lang="de-DE" dirty="0"/>
              <a:t>Was die BIA nicht leisten kann/soll</a:t>
            </a:r>
          </a:p>
          <a:p>
            <a:pPr lvl="1"/>
            <a:r>
              <a:rPr lang="de-DE" dirty="0"/>
              <a:t>Unterschiede BIA und BCM-Risikoanalyse</a:t>
            </a:r>
          </a:p>
          <a:p>
            <a:pPr lvl="1"/>
            <a:r>
              <a:rPr lang="de-DE" dirty="0"/>
              <a:t>Festlegung relevanter Parameter</a:t>
            </a:r>
          </a:p>
          <a:p>
            <a:pPr lvl="1"/>
            <a:r>
              <a:rPr lang="de-DE" dirty="0"/>
              <a:t>Festlegung der Ressourcenkategorien</a:t>
            </a:r>
          </a:p>
          <a:p>
            <a:pPr lvl="1"/>
            <a:r>
              <a:rPr lang="de-DE" dirty="0"/>
              <a:t>Organisatorische Planung</a:t>
            </a:r>
          </a:p>
          <a:p>
            <a:pPr>
              <a:spcBef>
                <a:spcPts val="600"/>
              </a:spcBef>
            </a:pPr>
            <a:r>
              <a:rPr lang="de-DE" dirty="0"/>
              <a:t>BIA - Durchführung</a:t>
            </a:r>
          </a:p>
          <a:p>
            <a:pPr lvl="1"/>
            <a:r>
              <a:rPr lang="de-DE" dirty="0"/>
              <a:t>Schadensbewertung</a:t>
            </a:r>
          </a:p>
          <a:p>
            <a:pPr lvl="1"/>
            <a:r>
              <a:rPr lang="de-DE" dirty="0"/>
              <a:t>Identifizierung von Prozessabhängigkeiten</a:t>
            </a:r>
          </a:p>
          <a:p>
            <a:pPr lvl="1"/>
            <a:r>
              <a:rPr lang="de-DE" dirty="0"/>
              <a:t>Identifizierung von Ressourcenabhängigkeiten</a:t>
            </a:r>
          </a:p>
          <a:p>
            <a:pPr lvl="1"/>
            <a:r>
              <a:rPr lang="de-DE" dirty="0"/>
              <a:t>Identifizierung von Single Points </a:t>
            </a:r>
            <a:r>
              <a:rPr lang="de-DE" dirty="0" err="1"/>
              <a:t>of</a:t>
            </a:r>
            <a:r>
              <a:rPr lang="de-DE" dirty="0"/>
              <a:t> </a:t>
            </a:r>
            <a:r>
              <a:rPr lang="de-DE" dirty="0" err="1"/>
              <a:t>Failure</a:t>
            </a:r>
            <a:endParaRPr lang="de-DE" dirty="0"/>
          </a:p>
          <a:p>
            <a:pPr>
              <a:spcBef>
                <a:spcPts val="600"/>
              </a:spcBef>
            </a:pPr>
            <a:r>
              <a:rPr lang="de-DE" dirty="0"/>
              <a:t>BIA - Auswertung</a:t>
            </a:r>
          </a:p>
          <a:p>
            <a:endParaRPr lang="de-DE" dirty="0"/>
          </a:p>
          <a:p>
            <a:endParaRPr lang="de-DE" dirty="0"/>
          </a:p>
        </p:txBody>
      </p:sp>
      <p:sp>
        <p:nvSpPr>
          <p:cNvPr id="4" name="Inhaltsplatzhalter 3"/>
          <p:cNvSpPr>
            <a:spLocks noGrp="1"/>
          </p:cNvSpPr>
          <p:nvPr>
            <p:ph sz="quarter" idx="10"/>
          </p:nvPr>
        </p:nvSpPr>
        <p:spPr/>
        <p:txBody>
          <a:bodyPr/>
          <a:lstStyle/>
          <a:p>
            <a:endParaRPr lang="de-DE" dirty="0"/>
          </a:p>
        </p:txBody>
      </p:sp>
      <p:sp>
        <p:nvSpPr>
          <p:cNvPr id="5" name="Fußzeilenplatzhalter 4"/>
          <p:cNvSpPr>
            <a:spLocks noGrp="1"/>
          </p:cNvSpPr>
          <p:nvPr>
            <p:ph type="ftr" sz="quarter" idx="11"/>
          </p:nvPr>
        </p:nvSpPr>
        <p:spPr/>
        <p:txBody>
          <a:bodyPr/>
          <a:lstStyle/>
          <a:p>
            <a:r>
              <a:rPr lang="de-DE">
                <a:latin typeface="+mj-lt"/>
              </a:rPr>
              <a:t>BSI 200-4 Hilfsmittel | Präsentationsvorlage Voranalyse &amp; BIA</a:t>
            </a:r>
            <a:endParaRPr lang="de-DE" dirty="0">
              <a:latin typeface="+mj-lt"/>
            </a:endParaRPr>
          </a:p>
        </p:txBody>
      </p:sp>
    </p:spTree>
    <p:extLst>
      <p:ext uri="{BB962C8B-B14F-4D97-AF65-F5344CB8AC3E}">
        <p14:creationId xmlns:p14="http://schemas.microsoft.com/office/powerpoint/2010/main" val="1923681570"/>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Organisatorische Planung</a:t>
            </a:r>
            <a:endParaRPr lang="de-DE" dirty="0">
              <a:latin typeface="+mj-lt"/>
            </a:endParaRPr>
          </a:p>
        </p:txBody>
      </p:sp>
      <p:sp>
        <p:nvSpPr>
          <p:cNvPr id="4" name="Inhaltsplatzhalter 3"/>
          <p:cNvSpPr>
            <a:spLocks noGrp="1"/>
          </p:cNvSpPr>
          <p:nvPr>
            <p:ph sz="quarter" idx="10"/>
          </p:nvPr>
        </p:nvSpPr>
        <p:spPr/>
        <p:txBody>
          <a:bodyPr/>
          <a:lstStyle/>
          <a:p>
            <a:r>
              <a:rPr lang="de-DE" dirty="0"/>
              <a:t>Ressourcenbedarf der Business Impact Analyse</a:t>
            </a:r>
            <a:br>
              <a:rPr lang="de-DE" dirty="0"/>
            </a:br>
            <a:endParaRPr lang="de-DE" dirty="0"/>
          </a:p>
        </p:txBody>
      </p:sp>
      <p:graphicFrame>
        <p:nvGraphicFramePr>
          <p:cNvPr id="11" name="Tabelle 10"/>
          <p:cNvGraphicFramePr>
            <a:graphicFrameLocks noGrp="1"/>
          </p:cNvGraphicFramePr>
          <p:nvPr>
            <p:extLst>
              <p:ext uri="{D42A27DB-BD31-4B8C-83A1-F6EECF244321}">
                <p14:modId xmlns:p14="http://schemas.microsoft.com/office/powerpoint/2010/main" val="207341627"/>
              </p:ext>
            </p:extLst>
          </p:nvPr>
        </p:nvGraphicFramePr>
        <p:xfrm>
          <a:off x="602184" y="1690760"/>
          <a:ext cx="10944227" cy="2103277"/>
        </p:xfrm>
        <a:graphic>
          <a:graphicData uri="http://schemas.openxmlformats.org/drawingml/2006/table">
            <a:tbl>
              <a:tblPr firstRow="1">
                <a:tableStyleId>{5C22544A-7EE6-4342-B048-85BDC9FD1C3A}</a:tableStyleId>
              </a:tblPr>
              <a:tblGrid>
                <a:gridCol w="2972303">
                  <a:extLst>
                    <a:ext uri="{9D8B030D-6E8A-4147-A177-3AD203B41FA5}">
                      <a16:colId xmlns:a16="http://schemas.microsoft.com/office/drawing/2014/main" val="869171419"/>
                    </a:ext>
                  </a:extLst>
                </a:gridCol>
                <a:gridCol w="1728192">
                  <a:extLst>
                    <a:ext uri="{9D8B030D-6E8A-4147-A177-3AD203B41FA5}">
                      <a16:colId xmlns:a16="http://schemas.microsoft.com/office/drawing/2014/main" val="2249652142"/>
                    </a:ext>
                  </a:extLst>
                </a:gridCol>
                <a:gridCol w="1656184">
                  <a:extLst>
                    <a:ext uri="{9D8B030D-6E8A-4147-A177-3AD203B41FA5}">
                      <a16:colId xmlns:a16="http://schemas.microsoft.com/office/drawing/2014/main" val="4143299081"/>
                    </a:ext>
                  </a:extLst>
                </a:gridCol>
                <a:gridCol w="1656184">
                  <a:extLst>
                    <a:ext uri="{9D8B030D-6E8A-4147-A177-3AD203B41FA5}">
                      <a16:colId xmlns:a16="http://schemas.microsoft.com/office/drawing/2014/main" val="3156904697"/>
                    </a:ext>
                  </a:extLst>
                </a:gridCol>
                <a:gridCol w="2931364">
                  <a:extLst>
                    <a:ext uri="{9D8B030D-6E8A-4147-A177-3AD203B41FA5}">
                      <a16:colId xmlns:a16="http://schemas.microsoft.com/office/drawing/2014/main" val="1601482525"/>
                    </a:ext>
                  </a:extLst>
                </a:gridCol>
              </a:tblGrid>
              <a:tr h="642349">
                <a:tc>
                  <a:txBody>
                    <a:bodyPr/>
                    <a:lstStyle/>
                    <a:p>
                      <a:pPr algn="l"/>
                      <a:r>
                        <a:rPr lang="de-DE" sz="1400" dirty="0">
                          <a:latin typeface="Arial" panose="020B0604020202020204" pitchFamily="34" charset="0"/>
                          <a:ea typeface="Cambria" panose="02040503050406030204" pitchFamily="18" charset="0"/>
                          <a:cs typeface="Arial" panose="020B0604020202020204" pitchFamily="34" charset="0"/>
                        </a:rPr>
                        <a:t>Ressource</a:t>
                      </a:r>
                      <a:r>
                        <a:rPr lang="de-DE" sz="1400" baseline="0" dirty="0">
                          <a:latin typeface="Arial" panose="020B0604020202020204" pitchFamily="34" charset="0"/>
                          <a:ea typeface="Cambria" panose="02040503050406030204" pitchFamily="18" charset="0"/>
                          <a:cs typeface="Arial" panose="020B0604020202020204" pitchFamily="34" charset="0"/>
                        </a:rPr>
                        <a:t>n zum Aufbau (einmalig)</a:t>
                      </a:r>
                      <a:endParaRPr lang="de-DE" sz="1400" dirty="0">
                        <a:latin typeface="Arial" panose="020B0604020202020204" pitchFamily="34" charset="0"/>
                        <a:ea typeface="Cambria" panose="02040503050406030204" pitchFamily="18" charset="0"/>
                        <a:cs typeface="Arial" panose="020B0604020202020204" pitchFamily="34" charset="0"/>
                      </a:endParaRPr>
                    </a:p>
                  </a:txBody>
                  <a:tcPr>
                    <a:solidFill>
                      <a:schemeClr val="tx2"/>
                    </a:solidFill>
                  </a:tcPr>
                </a:tc>
                <a:tc>
                  <a:txBody>
                    <a:bodyPr/>
                    <a:lstStyle/>
                    <a:p>
                      <a:pPr algn="ctr"/>
                      <a:r>
                        <a:rPr lang="de-DE" sz="1400" dirty="0">
                          <a:latin typeface="Arial" panose="020B0604020202020204" pitchFamily="34" charset="0"/>
                          <a:ea typeface="Cambria" panose="02040503050406030204" pitchFamily="18" charset="0"/>
                          <a:cs typeface="Arial" panose="020B0604020202020204" pitchFamily="34" charset="0"/>
                        </a:rPr>
                        <a:t>Vorbereitung (Personentage)</a:t>
                      </a:r>
                    </a:p>
                  </a:txBody>
                  <a:tcPr>
                    <a:solidFill>
                      <a:schemeClr val="tx2"/>
                    </a:solidFill>
                  </a:tcPr>
                </a:tc>
                <a:tc>
                  <a:txBody>
                    <a:bodyPr/>
                    <a:lstStyle/>
                    <a:p>
                      <a:pPr algn="ctr"/>
                      <a:r>
                        <a:rPr lang="de-DE" sz="1400" dirty="0">
                          <a:latin typeface="Arial" panose="020B0604020202020204" pitchFamily="34" charset="0"/>
                          <a:ea typeface="Cambria" panose="02040503050406030204" pitchFamily="18" charset="0"/>
                          <a:cs typeface="Arial" panose="020B0604020202020204" pitchFamily="34" charset="0"/>
                        </a:rPr>
                        <a:t>Durchführung (Personentage)</a:t>
                      </a:r>
                    </a:p>
                  </a:txBody>
                  <a:tcPr>
                    <a:solidFill>
                      <a:schemeClr val="tx2"/>
                    </a:solidFill>
                  </a:tcPr>
                </a:tc>
                <a:tc>
                  <a:txBody>
                    <a:bodyPr/>
                    <a:lstStyle/>
                    <a:p>
                      <a:pPr algn="ctr"/>
                      <a:r>
                        <a:rPr lang="de-DE" sz="1400" dirty="0">
                          <a:latin typeface="Arial" panose="020B0604020202020204" pitchFamily="34" charset="0"/>
                          <a:ea typeface="Cambria" panose="02040503050406030204" pitchFamily="18" charset="0"/>
                          <a:cs typeface="Arial" panose="020B0604020202020204" pitchFamily="34" charset="0"/>
                        </a:rPr>
                        <a:t>Auswertung</a:t>
                      </a:r>
                    </a:p>
                    <a:p>
                      <a:pPr algn="ctr"/>
                      <a:r>
                        <a:rPr lang="de-DE" sz="1400" baseline="0" dirty="0">
                          <a:latin typeface="Arial" panose="020B0604020202020204" pitchFamily="34" charset="0"/>
                          <a:ea typeface="Cambria" panose="02040503050406030204" pitchFamily="18" charset="0"/>
                          <a:cs typeface="Arial" panose="020B0604020202020204" pitchFamily="34" charset="0"/>
                        </a:rPr>
                        <a:t> P</a:t>
                      </a:r>
                      <a:r>
                        <a:rPr lang="de-DE" sz="1400" dirty="0">
                          <a:latin typeface="Arial" panose="020B0604020202020204" pitchFamily="34" charset="0"/>
                          <a:ea typeface="Cambria" panose="02040503050406030204" pitchFamily="18" charset="0"/>
                          <a:cs typeface="Arial" panose="020B0604020202020204" pitchFamily="34" charset="0"/>
                        </a:rPr>
                        <a:t>ersonentage)</a:t>
                      </a:r>
                    </a:p>
                  </a:txBody>
                  <a:tcPr>
                    <a:solidFill>
                      <a:schemeClr val="tx2"/>
                    </a:solidFill>
                  </a:tcPr>
                </a:tc>
                <a:tc>
                  <a:txBody>
                    <a:bodyPr/>
                    <a:lstStyle/>
                    <a:p>
                      <a:pPr algn="l"/>
                      <a:r>
                        <a:rPr lang="de-DE" sz="1400" dirty="0">
                          <a:latin typeface="Arial" panose="020B0604020202020204" pitchFamily="34" charset="0"/>
                          <a:ea typeface="Cambria" panose="02040503050406030204" pitchFamily="18" charset="0"/>
                          <a:cs typeface="Arial" panose="020B0604020202020204" pitchFamily="34" charset="0"/>
                        </a:rPr>
                        <a:t>BIA-Tool</a:t>
                      </a:r>
                    </a:p>
                  </a:txBody>
                  <a:tcPr>
                    <a:solidFill>
                      <a:schemeClr val="tx2"/>
                    </a:solidFill>
                  </a:tcPr>
                </a:tc>
                <a:extLst>
                  <a:ext uri="{0D108BD9-81ED-4DB2-BD59-A6C34878D82A}">
                    <a16:rowId xmlns:a16="http://schemas.microsoft.com/office/drawing/2014/main" val="2794652881"/>
                  </a:ext>
                </a:extLst>
              </a:tr>
              <a:tr h="318984">
                <a:tc>
                  <a:txBody>
                    <a:bodyPr/>
                    <a:lstStyle/>
                    <a:p>
                      <a:pPr algn="l"/>
                      <a:r>
                        <a:rPr lang="de-DE" sz="1200" i="1" kern="1200" dirty="0">
                          <a:solidFill>
                            <a:schemeClr val="accent1"/>
                          </a:solidFill>
                          <a:latin typeface="Arial" panose="020B0604020202020204" pitchFamily="34" charset="0"/>
                          <a:ea typeface="Cambria" panose="02040503050406030204" pitchFamily="18" charset="0"/>
                          <a:cs typeface="Arial" panose="020B0604020202020204" pitchFamily="34" charset="0"/>
                        </a:rPr>
                        <a:t>BCM-Beauftragter</a:t>
                      </a:r>
                    </a:p>
                  </a:txBody>
                  <a:tcPr/>
                </a:tc>
                <a:tc>
                  <a:txBody>
                    <a:bodyPr/>
                    <a:lstStyle/>
                    <a:p>
                      <a:pPr algn="ctr"/>
                      <a:r>
                        <a:rPr lang="de-DE" sz="1200" i="1" dirty="0">
                          <a:solidFill>
                            <a:schemeClr val="accent1"/>
                          </a:solidFill>
                          <a:latin typeface="Arial" panose="020B0604020202020204" pitchFamily="34" charset="0"/>
                          <a:ea typeface="Cambria" panose="02040503050406030204" pitchFamily="18" charset="0"/>
                          <a:cs typeface="Arial" panose="020B0604020202020204" pitchFamily="34" charset="0"/>
                        </a:rPr>
                        <a:t>10</a:t>
                      </a:r>
                    </a:p>
                  </a:txBody>
                  <a:tcPr/>
                </a:tc>
                <a:tc>
                  <a:txBody>
                    <a:bodyPr/>
                    <a:lstStyle/>
                    <a:p>
                      <a:pPr algn="ctr"/>
                      <a:r>
                        <a:rPr lang="de-DE" sz="1200" i="1" dirty="0">
                          <a:solidFill>
                            <a:schemeClr val="accent1"/>
                          </a:solidFill>
                          <a:latin typeface="Arial" panose="020B0604020202020204" pitchFamily="34" charset="0"/>
                          <a:ea typeface="Cambria" panose="02040503050406030204" pitchFamily="18" charset="0"/>
                          <a:cs typeface="Arial" panose="020B0604020202020204" pitchFamily="34" charset="0"/>
                        </a:rPr>
                        <a:t>20</a:t>
                      </a:r>
                    </a:p>
                  </a:txBody>
                  <a:tcPr/>
                </a:tc>
                <a:tc>
                  <a:txBody>
                    <a:bodyPr/>
                    <a:lstStyle/>
                    <a:p>
                      <a:pPr algn="ctr"/>
                      <a:r>
                        <a:rPr lang="de-DE" sz="1200" i="1" dirty="0">
                          <a:solidFill>
                            <a:schemeClr val="accent1"/>
                          </a:solidFill>
                          <a:latin typeface="Arial" panose="020B0604020202020204" pitchFamily="34" charset="0"/>
                          <a:ea typeface="Cambria" panose="02040503050406030204" pitchFamily="18" charset="0"/>
                          <a:cs typeface="Arial" panose="020B0604020202020204" pitchFamily="34" charset="0"/>
                        </a:rPr>
                        <a:t>4</a:t>
                      </a:r>
                    </a:p>
                  </a:txBody>
                  <a:tcPr/>
                </a:tc>
                <a:tc>
                  <a:txBody>
                    <a:bodyPr/>
                    <a:lstStyle/>
                    <a:p>
                      <a:pPr algn="l"/>
                      <a:endParaRPr lang="de-DE" sz="1200" i="1" dirty="0">
                        <a:solidFill>
                          <a:schemeClr val="accent1"/>
                        </a:solidFill>
                        <a:latin typeface="Arial" panose="020B0604020202020204" pitchFamily="34" charset="0"/>
                        <a:ea typeface="Cambria" panose="02040503050406030204" pitchFamily="18" charset="0"/>
                        <a:cs typeface="Arial" panose="020B0604020202020204" pitchFamily="34" charset="0"/>
                      </a:endParaRPr>
                    </a:p>
                  </a:txBody>
                  <a:tcPr/>
                </a:tc>
                <a:extLst>
                  <a:ext uri="{0D108BD9-81ED-4DB2-BD59-A6C34878D82A}">
                    <a16:rowId xmlns:a16="http://schemas.microsoft.com/office/drawing/2014/main" val="907241053"/>
                  </a:ext>
                </a:extLst>
              </a:tr>
              <a:tr h="118809">
                <a:tc>
                  <a:txBody>
                    <a:bodyPr/>
                    <a:lstStyle/>
                    <a:p>
                      <a:pPr algn="l"/>
                      <a:r>
                        <a:rPr lang="de-DE" sz="1200" i="1" dirty="0">
                          <a:solidFill>
                            <a:schemeClr val="accent1"/>
                          </a:solidFill>
                          <a:latin typeface="Arial" panose="020B0604020202020204" pitchFamily="34" charset="0"/>
                          <a:ea typeface="Cambria" panose="02040503050406030204" pitchFamily="18" charset="0"/>
                          <a:cs typeface="Arial" panose="020B0604020202020204" pitchFamily="34" charset="0"/>
                        </a:rPr>
                        <a:t>BCM-Koordinatoren/Prozessexperten</a:t>
                      </a:r>
                    </a:p>
                  </a:txBody>
                  <a:tcPr anchor="ctr"/>
                </a:tc>
                <a:tc>
                  <a:txBody>
                    <a:bodyPr/>
                    <a:lstStyle/>
                    <a:p>
                      <a:pPr algn="ctr"/>
                      <a:r>
                        <a:rPr lang="de-DE" sz="1200" i="1" dirty="0">
                          <a:solidFill>
                            <a:schemeClr val="accent1"/>
                          </a:solidFill>
                          <a:latin typeface="Arial" panose="020B0604020202020204" pitchFamily="34" charset="0"/>
                          <a:ea typeface="Cambria" panose="02040503050406030204" pitchFamily="18" charset="0"/>
                          <a:cs typeface="Arial" panose="020B0604020202020204" pitchFamily="34" charset="0"/>
                        </a:rPr>
                        <a:t>20</a:t>
                      </a:r>
                      <a:r>
                        <a:rPr lang="de-DE" sz="1200" i="1" baseline="0" dirty="0">
                          <a:solidFill>
                            <a:schemeClr val="accent1"/>
                          </a:solidFill>
                          <a:latin typeface="Arial" panose="020B0604020202020204" pitchFamily="34" charset="0"/>
                          <a:ea typeface="Cambria" panose="02040503050406030204" pitchFamily="18" charset="0"/>
                          <a:cs typeface="Arial" panose="020B0604020202020204" pitchFamily="34" charset="0"/>
                        </a:rPr>
                        <a:t> x 0,5</a:t>
                      </a:r>
                      <a:endParaRPr lang="de-DE" sz="1200" i="1" dirty="0">
                        <a:solidFill>
                          <a:schemeClr val="accent1"/>
                        </a:solidFill>
                        <a:latin typeface="Arial" panose="020B0604020202020204" pitchFamily="34" charset="0"/>
                        <a:ea typeface="Cambria" panose="02040503050406030204" pitchFamily="18" charset="0"/>
                        <a:cs typeface="Arial" panose="020B0604020202020204" pitchFamily="34" charset="0"/>
                      </a:endParaRPr>
                    </a:p>
                  </a:txBody>
                  <a:tcPr anchor="ctr"/>
                </a:tc>
                <a:tc>
                  <a:txBody>
                    <a:bodyPr/>
                    <a:lstStyle/>
                    <a:p>
                      <a:pPr algn="ctr"/>
                      <a:r>
                        <a:rPr lang="de-DE" sz="1200" i="1" dirty="0">
                          <a:solidFill>
                            <a:schemeClr val="accent1"/>
                          </a:solidFill>
                          <a:latin typeface="Arial" panose="020B0604020202020204" pitchFamily="34" charset="0"/>
                          <a:ea typeface="Cambria" panose="02040503050406030204" pitchFamily="18" charset="0"/>
                          <a:cs typeface="Arial" panose="020B0604020202020204" pitchFamily="34" charset="0"/>
                        </a:rPr>
                        <a:t>20 x 1</a:t>
                      </a:r>
                    </a:p>
                  </a:txBody>
                  <a:tcPr anchor="ctr"/>
                </a:tc>
                <a:tc>
                  <a:txBody>
                    <a:bodyPr/>
                    <a:lstStyle/>
                    <a:p>
                      <a:pPr algn="ctr"/>
                      <a:r>
                        <a:rPr lang="de-DE" sz="1200" i="1" dirty="0">
                          <a:solidFill>
                            <a:schemeClr val="accent1"/>
                          </a:solidFill>
                          <a:latin typeface="Arial" panose="020B0604020202020204" pitchFamily="34" charset="0"/>
                          <a:ea typeface="Cambria" panose="02040503050406030204" pitchFamily="18" charset="0"/>
                          <a:cs typeface="Arial" panose="020B0604020202020204" pitchFamily="34" charset="0"/>
                        </a:rPr>
                        <a:t>20 x 0,5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i="1" dirty="0">
                        <a:solidFill>
                          <a:schemeClr val="accent1"/>
                        </a:solidFill>
                        <a:latin typeface="Arial" panose="020B0604020202020204" pitchFamily="34" charset="0"/>
                        <a:ea typeface="Cambria" panose="02040503050406030204" pitchFamily="18" charset="0"/>
                        <a:cs typeface="Arial" panose="020B0604020202020204" pitchFamily="34" charset="0"/>
                      </a:endParaRPr>
                    </a:p>
                  </a:txBody>
                  <a:tcPr anchor="ctr"/>
                </a:tc>
                <a:extLst>
                  <a:ext uri="{0D108BD9-81ED-4DB2-BD59-A6C34878D82A}">
                    <a16:rowId xmlns:a16="http://schemas.microsoft.com/office/drawing/2014/main" val="3713866531"/>
                  </a:ext>
                </a:extLst>
              </a:tr>
              <a:tr h="3189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i="1" dirty="0">
                          <a:solidFill>
                            <a:schemeClr val="accent1"/>
                          </a:solidFill>
                          <a:latin typeface="Arial" panose="020B0604020202020204" pitchFamily="34" charset="0"/>
                          <a:ea typeface="Cambria" panose="02040503050406030204" pitchFamily="18" charset="0"/>
                          <a:cs typeface="Arial" panose="020B0604020202020204" pitchFamily="34" charset="0"/>
                        </a:rPr>
                        <a:t>Beratungsunternehmen ABC</a:t>
                      </a:r>
                    </a:p>
                  </a:txBody>
                  <a:tcPr/>
                </a:tc>
                <a:tc>
                  <a:txBody>
                    <a:bodyPr/>
                    <a:lstStyle/>
                    <a:p>
                      <a:pPr algn="ctr"/>
                      <a:r>
                        <a:rPr lang="de-DE" sz="1200" i="1" dirty="0">
                          <a:solidFill>
                            <a:schemeClr val="accent1"/>
                          </a:solidFill>
                          <a:latin typeface="Arial" panose="020B0604020202020204" pitchFamily="34" charset="0"/>
                          <a:ea typeface="Cambria" panose="02040503050406030204" pitchFamily="18" charset="0"/>
                          <a:cs typeface="Arial" panose="020B0604020202020204" pitchFamily="34" charset="0"/>
                        </a:rPr>
                        <a:t>10</a:t>
                      </a:r>
                    </a:p>
                  </a:txBody>
                  <a:tcPr/>
                </a:tc>
                <a:tc>
                  <a:txBody>
                    <a:bodyPr/>
                    <a:lstStyle/>
                    <a:p>
                      <a:pPr algn="ctr"/>
                      <a:r>
                        <a:rPr lang="de-DE" sz="1200" i="1" dirty="0">
                          <a:solidFill>
                            <a:schemeClr val="accent1"/>
                          </a:solidFill>
                          <a:latin typeface="Arial" panose="020B0604020202020204" pitchFamily="34" charset="0"/>
                          <a:ea typeface="Cambria" panose="02040503050406030204" pitchFamily="18" charset="0"/>
                          <a:cs typeface="Arial" panose="020B0604020202020204" pitchFamily="34" charset="0"/>
                        </a:rPr>
                        <a:t>20</a:t>
                      </a:r>
                    </a:p>
                  </a:txBody>
                  <a:tcPr/>
                </a:tc>
                <a:tc>
                  <a:txBody>
                    <a:bodyPr/>
                    <a:lstStyle/>
                    <a:p>
                      <a:pPr algn="ctr"/>
                      <a:r>
                        <a:rPr lang="de-DE" sz="1200" i="1" dirty="0">
                          <a:solidFill>
                            <a:schemeClr val="accent1"/>
                          </a:solidFill>
                          <a:latin typeface="Arial" panose="020B0604020202020204" pitchFamily="34" charset="0"/>
                          <a:ea typeface="Cambria" panose="02040503050406030204" pitchFamily="18" charset="0"/>
                          <a:cs typeface="Arial" panose="020B0604020202020204" pitchFamily="34" charset="0"/>
                        </a:rPr>
                        <a:t>6</a:t>
                      </a:r>
                    </a:p>
                  </a:txBody>
                  <a:tcPr/>
                </a:tc>
                <a:tc>
                  <a:txBody>
                    <a:bodyPr/>
                    <a:lstStyle/>
                    <a:p>
                      <a:pPr algn="l"/>
                      <a:endParaRPr lang="de-DE" sz="1200" i="1" dirty="0">
                        <a:solidFill>
                          <a:schemeClr val="accent1"/>
                        </a:solidFill>
                        <a:latin typeface="Arial" panose="020B0604020202020204" pitchFamily="34" charset="0"/>
                        <a:ea typeface="Cambria" panose="02040503050406030204" pitchFamily="18" charset="0"/>
                        <a:cs typeface="Arial" panose="020B0604020202020204" pitchFamily="34" charset="0"/>
                      </a:endParaRPr>
                    </a:p>
                  </a:txBody>
                  <a:tcPr/>
                </a:tc>
                <a:extLst>
                  <a:ext uri="{0D108BD9-81ED-4DB2-BD59-A6C34878D82A}">
                    <a16:rowId xmlns:a16="http://schemas.microsoft.com/office/drawing/2014/main" val="2275576603"/>
                  </a:ext>
                </a:extLst>
              </a:tr>
              <a:tr h="143097">
                <a:tc>
                  <a:txBody>
                    <a:bodyPr/>
                    <a:lstStyle/>
                    <a:p>
                      <a:pPr algn="l"/>
                      <a:r>
                        <a:rPr lang="de-DE" sz="1200" b="0" i="1" dirty="0">
                          <a:solidFill>
                            <a:schemeClr val="accent1"/>
                          </a:solidFill>
                          <a:latin typeface="Arial" panose="020B0604020202020204" pitchFamily="34" charset="0"/>
                          <a:ea typeface="Cambria" panose="02040503050406030204" pitchFamily="18" charset="0"/>
                          <a:cs typeface="Arial" panose="020B0604020202020204" pitchFamily="34" charset="0"/>
                        </a:rPr>
                        <a:t>BIA-Tool (Anschaffungskosten)</a:t>
                      </a:r>
                    </a:p>
                  </a:txBody>
                  <a:tcPr/>
                </a:tc>
                <a:tc>
                  <a:txBody>
                    <a:bodyPr/>
                    <a:lstStyle/>
                    <a:p>
                      <a:pPr algn="ctr"/>
                      <a:endParaRPr lang="de-DE" sz="1200" b="1" i="1" dirty="0">
                        <a:solidFill>
                          <a:schemeClr val="accent1"/>
                        </a:solidFill>
                        <a:latin typeface="Arial" panose="020B0604020202020204" pitchFamily="34" charset="0"/>
                        <a:ea typeface="Cambria" panose="02040503050406030204" pitchFamily="18" charset="0"/>
                        <a:cs typeface="Arial" panose="020B0604020202020204" pitchFamily="34" charset="0"/>
                      </a:endParaRPr>
                    </a:p>
                  </a:txBody>
                  <a:tcPr>
                    <a:solidFill>
                      <a:schemeClr val="bg1">
                        <a:lumMod val="65000"/>
                      </a:schemeClr>
                    </a:solidFill>
                  </a:tcPr>
                </a:tc>
                <a:tc>
                  <a:txBody>
                    <a:bodyPr/>
                    <a:lstStyle/>
                    <a:p>
                      <a:pPr algn="ctr"/>
                      <a:endParaRPr lang="de-DE" sz="1200" b="1" i="1" dirty="0">
                        <a:solidFill>
                          <a:schemeClr val="accent1"/>
                        </a:solidFill>
                        <a:latin typeface="Arial" panose="020B0604020202020204" pitchFamily="34" charset="0"/>
                        <a:ea typeface="Cambria" panose="02040503050406030204" pitchFamily="18" charset="0"/>
                        <a:cs typeface="Arial" panose="020B0604020202020204" pitchFamily="34" charset="0"/>
                      </a:endParaRPr>
                    </a:p>
                  </a:txBody>
                  <a:tcPr>
                    <a:solidFill>
                      <a:schemeClr val="bg1">
                        <a:lumMod val="65000"/>
                      </a:schemeClr>
                    </a:solidFill>
                  </a:tcPr>
                </a:tc>
                <a:tc>
                  <a:txBody>
                    <a:bodyPr/>
                    <a:lstStyle/>
                    <a:p>
                      <a:pPr algn="ctr"/>
                      <a:endParaRPr lang="de-DE" sz="1200" b="1" i="1" dirty="0">
                        <a:solidFill>
                          <a:schemeClr val="accent1"/>
                        </a:solidFill>
                        <a:latin typeface="Arial" panose="020B0604020202020204" pitchFamily="34" charset="0"/>
                        <a:ea typeface="Cambria" panose="02040503050406030204" pitchFamily="18" charset="0"/>
                        <a:cs typeface="Arial" panose="020B0604020202020204" pitchFamily="34" charset="0"/>
                      </a:endParaRPr>
                    </a:p>
                  </a:txBody>
                  <a:tcPr>
                    <a:solidFill>
                      <a:schemeClr val="bg1">
                        <a:lumMod val="6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b="0" i="1" dirty="0">
                          <a:solidFill>
                            <a:schemeClr val="accent1"/>
                          </a:solidFill>
                          <a:latin typeface="Arial" panose="020B0604020202020204" pitchFamily="34" charset="0"/>
                          <a:ea typeface="Cambria" panose="02040503050406030204" pitchFamily="18" charset="0"/>
                          <a:cs typeface="Arial" panose="020B0604020202020204" pitchFamily="34" charset="0"/>
                        </a:rPr>
                        <a:t>25.000 €</a:t>
                      </a:r>
                    </a:p>
                  </a:txBody>
                  <a:tcPr/>
                </a:tc>
                <a:extLst>
                  <a:ext uri="{0D108BD9-81ED-4DB2-BD59-A6C34878D82A}">
                    <a16:rowId xmlns:a16="http://schemas.microsoft.com/office/drawing/2014/main" val="3746083857"/>
                  </a:ext>
                </a:extLst>
              </a:tr>
              <a:tr h="143097">
                <a:tc>
                  <a:txBody>
                    <a:bodyPr/>
                    <a:lstStyle/>
                    <a:p>
                      <a:pPr algn="l"/>
                      <a:r>
                        <a:rPr lang="de-DE" sz="1200" b="1" i="1" dirty="0">
                          <a:solidFill>
                            <a:schemeClr val="accent1"/>
                          </a:solidFill>
                          <a:latin typeface="Arial" panose="020B0604020202020204" pitchFamily="34" charset="0"/>
                          <a:ea typeface="Cambria" panose="02040503050406030204" pitchFamily="18" charset="0"/>
                          <a:cs typeface="Arial" panose="020B0604020202020204" pitchFamily="34" charset="0"/>
                        </a:rPr>
                        <a:t>Ressourcen – BIA initial</a:t>
                      </a:r>
                    </a:p>
                  </a:txBody>
                  <a:tcPr/>
                </a:tc>
                <a:tc>
                  <a:txBody>
                    <a:bodyPr/>
                    <a:lstStyle/>
                    <a:p>
                      <a:pPr algn="ctr"/>
                      <a:r>
                        <a:rPr lang="de-DE" sz="1200" b="1" i="1" dirty="0">
                          <a:solidFill>
                            <a:schemeClr val="accent1"/>
                          </a:solidFill>
                          <a:latin typeface="Arial" panose="020B0604020202020204" pitchFamily="34" charset="0"/>
                          <a:ea typeface="Cambria" panose="02040503050406030204" pitchFamily="18" charset="0"/>
                          <a:cs typeface="Arial" panose="020B0604020202020204" pitchFamily="34" charset="0"/>
                        </a:rPr>
                        <a:t>30</a:t>
                      </a:r>
                    </a:p>
                  </a:txBody>
                  <a:tcPr/>
                </a:tc>
                <a:tc>
                  <a:txBody>
                    <a:bodyPr/>
                    <a:lstStyle/>
                    <a:p>
                      <a:pPr algn="ctr"/>
                      <a:r>
                        <a:rPr lang="de-DE" sz="1200" b="1" i="1" dirty="0">
                          <a:solidFill>
                            <a:schemeClr val="accent1"/>
                          </a:solidFill>
                          <a:latin typeface="Arial" panose="020B0604020202020204" pitchFamily="34" charset="0"/>
                          <a:ea typeface="Cambria" panose="02040503050406030204" pitchFamily="18" charset="0"/>
                          <a:cs typeface="Arial" panose="020B0604020202020204" pitchFamily="34" charset="0"/>
                        </a:rPr>
                        <a:t>60</a:t>
                      </a:r>
                    </a:p>
                  </a:txBody>
                  <a:tcPr/>
                </a:tc>
                <a:tc>
                  <a:txBody>
                    <a:bodyPr/>
                    <a:lstStyle/>
                    <a:p>
                      <a:pPr algn="ctr"/>
                      <a:r>
                        <a:rPr lang="de-DE" sz="1200" b="1" i="1" dirty="0">
                          <a:solidFill>
                            <a:schemeClr val="accent1"/>
                          </a:solidFill>
                          <a:latin typeface="Arial" panose="020B0604020202020204" pitchFamily="34" charset="0"/>
                          <a:ea typeface="Cambria" panose="02040503050406030204" pitchFamily="18" charset="0"/>
                          <a:cs typeface="Arial" panose="020B0604020202020204" pitchFamily="34" charset="0"/>
                        </a:rPr>
                        <a:t>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i="1" dirty="0">
                          <a:solidFill>
                            <a:schemeClr val="accent1"/>
                          </a:solidFill>
                          <a:latin typeface="Arial" panose="020B0604020202020204" pitchFamily="34" charset="0"/>
                          <a:ea typeface="Cambria" panose="02040503050406030204" pitchFamily="18" charset="0"/>
                          <a:cs typeface="Arial" panose="020B0604020202020204" pitchFamily="34" charset="0"/>
                        </a:rPr>
                        <a:t>25.000 €</a:t>
                      </a:r>
                    </a:p>
                  </a:txBody>
                  <a:tcPr/>
                </a:tc>
                <a:extLst>
                  <a:ext uri="{0D108BD9-81ED-4DB2-BD59-A6C34878D82A}">
                    <a16:rowId xmlns:a16="http://schemas.microsoft.com/office/drawing/2014/main" val="3095273121"/>
                  </a:ext>
                </a:extLst>
              </a:tr>
            </a:tbl>
          </a:graphicData>
        </a:graphic>
      </p:graphicFrame>
      <p:graphicFrame>
        <p:nvGraphicFramePr>
          <p:cNvPr id="6" name="Tabelle 5"/>
          <p:cNvGraphicFramePr>
            <a:graphicFrameLocks noGrp="1"/>
          </p:cNvGraphicFramePr>
          <p:nvPr>
            <p:extLst>
              <p:ext uri="{D42A27DB-BD31-4B8C-83A1-F6EECF244321}">
                <p14:modId xmlns:p14="http://schemas.microsoft.com/office/powerpoint/2010/main" val="1752686269"/>
              </p:ext>
            </p:extLst>
          </p:nvPr>
        </p:nvGraphicFramePr>
        <p:xfrm>
          <a:off x="593393" y="4110879"/>
          <a:ext cx="10944227" cy="2012333"/>
        </p:xfrm>
        <a:graphic>
          <a:graphicData uri="http://schemas.openxmlformats.org/drawingml/2006/table">
            <a:tbl>
              <a:tblPr firstRow="1">
                <a:tableStyleId>{5C22544A-7EE6-4342-B048-85BDC9FD1C3A}</a:tableStyleId>
              </a:tblPr>
              <a:tblGrid>
                <a:gridCol w="2982327">
                  <a:extLst>
                    <a:ext uri="{9D8B030D-6E8A-4147-A177-3AD203B41FA5}">
                      <a16:colId xmlns:a16="http://schemas.microsoft.com/office/drawing/2014/main" val="869171419"/>
                    </a:ext>
                  </a:extLst>
                </a:gridCol>
                <a:gridCol w="1728192">
                  <a:extLst>
                    <a:ext uri="{9D8B030D-6E8A-4147-A177-3AD203B41FA5}">
                      <a16:colId xmlns:a16="http://schemas.microsoft.com/office/drawing/2014/main" val="2249652142"/>
                    </a:ext>
                  </a:extLst>
                </a:gridCol>
                <a:gridCol w="1656184">
                  <a:extLst>
                    <a:ext uri="{9D8B030D-6E8A-4147-A177-3AD203B41FA5}">
                      <a16:colId xmlns:a16="http://schemas.microsoft.com/office/drawing/2014/main" val="4143299081"/>
                    </a:ext>
                  </a:extLst>
                </a:gridCol>
                <a:gridCol w="1656184">
                  <a:extLst>
                    <a:ext uri="{9D8B030D-6E8A-4147-A177-3AD203B41FA5}">
                      <a16:colId xmlns:a16="http://schemas.microsoft.com/office/drawing/2014/main" val="3156904697"/>
                    </a:ext>
                  </a:extLst>
                </a:gridCol>
                <a:gridCol w="2921340">
                  <a:extLst>
                    <a:ext uri="{9D8B030D-6E8A-4147-A177-3AD203B41FA5}">
                      <a16:colId xmlns:a16="http://schemas.microsoft.com/office/drawing/2014/main" val="1601482525"/>
                    </a:ext>
                  </a:extLst>
                </a:gridCol>
              </a:tblGrid>
              <a:tr h="642349">
                <a:tc>
                  <a:txBody>
                    <a:bodyPr/>
                    <a:lstStyle/>
                    <a:p>
                      <a:pPr algn="l"/>
                      <a:r>
                        <a:rPr lang="de-DE" sz="1400" dirty="0">
                          <a:latin typeface="Arial" panose="020B0604020202020204" pitchFamily="34" charset="0"/>
                          <a:ea typeface="Cambria" panose="02040503050406030204" pitchFamily="18" charset="0"/>
                          <a:cs typeface="Arial" panose="020B0604020202020204" pitchFamily="34" charset="0"/>
                        </a:rPr>
                        <a:t>Ressource</a:t>
                      </a:r>
                      <a:r>
                        <a:rPr lang="de-DE" sz="1400" baseline="0" dirty="0">
                          <a:latin typeface="Arial" panose="020B0604020202020204" pitchFamily="34" charset="0"/>
                          <a:ea typeface="Cambria" panose="02040503050406030204" pitchFamily="18" charset="0"/>
                          <a:cs typeface="Arial" panose="020B0604020202020204" pitchFamily="34" charset="0"/>
                        </a:rPr>
                        <a:t>n im Betrieb (jährlich)</a:t>
                      </a:r>
                      <a:endParaRPr lang="de-DE" sz="1400" dirty="0">
                        <a:latin typeface="Arial" panose="020B0604020202020204" pitchFamily="34" charset="0"/>
                        <a:ea typeface="Cambria" panose="02040503050406030204" pitchFamily="18" charset="0"/>
                        <a:cs typeface="Arial" panose="020B0604020202020204" pitchFamily="34" charset="0"/>
                      </a:endParaRPr>
                    </a:p>
                  </a:txBody>
                  <a:tcPr>
                    <a:solidFill>
                      <a:schemeClr val="tx2"/>
                    </a:solidFill>
                  </a:tcPr>
                </a:tc>
                <a:tc>
                  <a:txBody>
                    <a:bodyPr/>
                    <a:lstStyle/>
                    <a:p>
                      <a:pPr algn="ctr"/>
                      <a:r>
                        <a:rPr lang="de-DE" sz="1400" dirty="0">
                          <a:latin typeface="Arial" panose="020B0604020202020204" pitchFamily="34" charset="0"/>
                          <a:ea typeface="Cambria" panose="02040503050406030204" pitchFamily="18" charset="0"/>
                          <a:cs typeface="Arial" panose="020B0604020202020204" pitchFamily="34" charset="0"/>
                        </a:rPr>
                        <a:t>Vorbereitung (Personentage)</a:t>
                      </a:r>
                    </a:p>
                  </a:txBody>
                  <a:tcPr>
                    <a:solidFill>
                      <a:schemeClr val="tx2"/>
                    </a:solidFill>
                  </a:tcPr>
                </a:tc>
                <a:tc>
                  <a:txBody>
                    <a:bodyPr/>
                    <a:lstStyle/>
                    <a:p>
                      <a:pPr algn="ctr"/>
                      <a:r>
                        <a:rPr lang="de-DE" sz="1400" dirty="0">
                          <a:latin typeface="Arial" panose="020B0604020202020204" pitchFamily="34" charset="0"/>
                          <a:ea typeface="Cambria" panose="02040503050406030204" pitchFamily="18" charset="0"/>
                          <a:cs typeface="Arial" panose="020B0604020202020204" pitchFamily="34" charset="0"/>
                        </a:rPr>
                        <a:t>Durchführung (Personentage)</a:t>
                      </a:r>
                    </a:p>
                  </a:txBody>
                  <a:tcPr>
                    <a:solidFill>
                      <a:schemeClr val="tx2"/>
                    </a:solidFill>
                  </a:tcPr>
                </a:tc>
                <a:tc>
                  <a:txBody>
                    <a:bodyPr/>
                    <a:lstStyle/>
                    <a:p>
                      <a:pPr algn="ctr"/>
                      <a:r>
                        <a:rPr lang="de-DE" sz="1400" dirty="0">
                          <a:latin typeface="Arial" panose="020B0604020202020204" pitchFamily="34" charset="0"/>
                          <a:ea typeface="Cambria" panose="02040503050406030204" pitchFamily="18" charset="0"/>
                          <a:cs typeface="Arial" panose="020B0604020202020204" pitchFamily="34" charset="0"/>
                        </a:rPr>
                        <a:t>Auswertung</a:t>
                      </a:r>
                    </a:p>
                    <a:p>
                      <a:pPr algn="ctr"/>
                      <a:r>
                        <a:rPr lang="de-DE" sz="1400" baseline="0" dirty="0">
                          <a:latin typeface="Arial" panose="020B0604020202020204" pitchFamily="34" charset="0"/>
                          <a:ea typeface="Cambria" panose="02040503050406030204" pitchFamily="18" charset="0"/>
                          <a:cs typeface="Arial" panose="020B0604020202020204" pitchFamily="34" charset="0"/>
                        </a:rPr>
                        <a:t> </a:t>
                      </a:r>
                      <a:r>
                        <a:rPr lang="de-DE" sz="1400" dirty="0">
                          <a:latin typeface="Arial" panose="020B0604020202020204" pitchFamily="34" charset="0"/>
                          <a:ea typeface="Cambria" panose="02040503050406030204" pitchFamily="18" charset="0"/>
                          <a:cs typeface="Arial" panose="020B0604020202020204" pitchFamily="34" charset="0"/>
                        </a:rPr>
                        <a:t>Personentage)</a:t>
                      </a:r>
                    </a:p>
                  </a:txBody>
                  <a:tcPr>
                    <a:solidFill>
                      <a:schemeClr val="tx2"/>
                    </a:solidFill>
                  </a:tcPr>
                </a:tc>
                <a:tc>
                  <a:txBody>
                    <a:bodyPr/>
                    <a:lstStyle/>
                    <a:p>
                      <a:pPr algn="l"/>
                      <a:r>
                        <a:rPr lang="de-DE" sz="1400" dirty="0">
                          <a:latin typeface="Arial" panose="020B0604020202020204" pitchFamily="34" charset="0"/>
                          <a:ea typeface="Cambria" panose="02040503050406030204" pitchFamily="18" charset="0"/>
                          <a:cs typeface="Arial" panose="020B0604020202020204" pitchFamily="34" charset="0"/>
                        </a:rPr>
                        <a:t>BIA-Tool</a:t>
                      </a:r>
                    </a:p>
                  </a:txBody>
                  <a:tcPr>
                    <a:solidFill>
                      <a:schemeClr val="tx2"/>
                    </a:solidFill>
                  </a:tcPr>
                </a:tc>
                <a:extLst>
                  <a:ext uri="{0D108BD9-81ED-4DB2-BD59-A6C34878D82A}">
                    <a16:rowId xmlns:a16="http://schemas.microsoft.com/office/drawing/2014/main" val="2794652881"/>
                  </a:ext>
                </a:extLst>
              </a:tr>
              <a:tr h="318984">
                <a:tc>
                  <a:txBody>
                    <a:bodyPr/>
                    <a:lstStyle/>
                    <a:p>
                      <a:pPr algn="l"/>
                      <a:r>
                        <a:rPr lang="de-DE" sz="1200" i="1" dirty="0">
                          <a:solidFill>
                            <a:schemeClr val="accent1"/>
                          </a:solidFill>
                          <a:latin typeface="Arial" panose="020B0604020202020204" pitchFamily="34" charset="0"/>
                          <a:ea typeface="Cambria" panose="02040503050406030204" pitchFamily="18" charset="0"/>
                          <a:cs typeface="Arial" panose="020B0604020202020204" pitchFamily="34" charset="0"/>
                        </a:rPr>
                        <a:t>BCM-Beauftragter</a:t>
                      </a:r>
                    </a:p>
                  </a:txBody>
                  <a:tcPr/>
                </a:tc>
                <a:tc>
                  <a:txBody>
                    <a:bodyPr/>
                    <a:lstStyle/>
                    <a:p>
                      <a:pPr algn="ctr"/>
                      <a:r>
                        <a:rPr lang="de-DE" sz="1200" i="1" dirty="0">
                          <a:solidFill>
                            <a:schemeClr val="accent1"/>
                          </a:solidFill>
                          <a:latin typeface="Arial" panose="020B0604020202020204" pitchFamily="34" charset="0"/>
                          <a:ea typeface="Cambria" panose="02040503050406030204" pitchFamily="18" charset="0"/>
                          <a:cs typeface="Arial" panose="020B0604020202020204" pitchFamily="34" charset="0"/>
                        </a:rPr>
                        <a:t>5</a:t>
                      </a:r>
                    </a:p>
                  </a:txBody>
                  <a:tcPr/>
                </a:tc>
                <a:tc>
                  <a:txBody>
                    <a:bodyPr/>
                    <a:lstStyle/>
                    <a:p>
                      <a:pPr algn="ctr"/>
                      <a:r>
                        <a:rPr lang="de-DE" sz="1200" i="1" dirty="0">
                          <a:solidFill>
                            <a:schemeClr val="accent1"/>
                          </a:solidFill>
                          <a:latin typeface="Arial" panose="020B0604020202020204" pitchFamily="34" charset="0"/>
                          <a:ea typeface="Cambria" panose="02040503050406030204" pitchFamily="18" charset="0"/>
                          <a:cs typeface="Arial" panose="020B0604020202020204" pitchFamily="34" charset="0"/>
                        </a:rPr>
                        <a:t>4</a:t>
                      </a:r>
                    </a:p>
                  </a:txBody>
                  <a:tcPr/>
                </a:tc>
                <a:tc>
                  <a:txBody>
                    <a:bodyPr/>
                    <a:lstStyle/>
                    <a:p>
                      <a:pPr algn="ctr"/>
                      <a:r>
                        <a:rPr lang="de-DE" sz="1200" i="1" dirty="0">
                          <a:solidFill>
                            <a:schemeClr val="accent1"/>
                          </a:solidFill>
                          <a:latin typeface="Arial" panose="020B0604020202020204" pitchFamily="34" charset="0"/>
                          <a:ea typeface="Cambria" panose="02040503050406030204" pitchFamily="18" charset="0"/>
                          <a:cs typeface="Arial" panose="020B0604020202020204" pitchFamily="34" charset="0"/>
                        </a:rPr>
                        <a:t>3</a:t>
                      </a:r>
                    </a:p>
                  </a:txBody>
                  <a:tcPr/>
                </a:tc>
                <a:tc>
                  <a:txBody>
                    <a:bodyPr/>
                    <a:lstStyle/>
                    <a:p>
                      <a:pPr algn="l"/>
                      <a:endParaRPr lang="de-DE" sz="1200" i="1" dirty="0">
                        <a:solidFill>
                          <a:schemeClr val="accent1"/>
                        </a:solidFill>
                        <a:latin typeface="Arial" panose="020B0604020202020204" pitchFamily="34" charset="0"/>
                        <a:ea typeface="Cambria" panose="02040503050406030204" pitchFamily="18" charset="0"/>
                        <a:cs typeface="Arial" panose="020B0604020202020204" pitchFamily="34" charset="0"/>
                      </a:endParaRPr>
                    </a:p>
                  </a:txBody>
                  <a:tcPr/>
                </a:tc>
                <a:extLst>
                  <a:ext uri="{0D108BD9-81ED-4DB2-BD59-A6C34878D82A}">
                    <a16:rowId xmlns:a16="http://schemas.microsoft.com/office/drawing/2014/main" val="2083727974"/>
                  </a:ext>
                </a:extLst>
              </a:tr>
              <a:tr h="3189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i="1" dirty="0">
                          <a:solidFill>
                            <a:schemeClr val="accent1"/>
                          </a:solidFill>
                          <a:latin typeface="Arial" panose="020B0604020202020204" pitchFamily="34" charset="0"/>
                          <a:ea typeface="Cambria" panose="02040503050406030204" pitchFamily="18" charset="0"/>
                          <a:cs typeface="Arial" panose="020B0604020202020204" pitchFamily="34" charset="0"/>
                        </a:rPr>
                        <a:t>BCM-Koordinatoren/Prozessexperten</a:t>
                      </a:r>
                    </a:p>
                  </a:txBody>
                  <a:tcPr anchor="ctr"/>
                </a:tc>
                <a:tc>
                  <a:txBody>
                    <a:bodyPr/>
                    <a:lstStyle/>
                    <a:p>
                      <a:pPr algn="ctr"/>
                      <a:r>
                        <a:rPr lang="de-DE" sz="1200" i="1" dirty="0">
                          <a:solidFill>
                            <a:schemeClr val="accent1"/>
                          </a:solidFill>
                          <a:latin typeface="Arial" panose="020B0604020202020204" pitchFamily="34" charset="0"/>
                          <a:ea typeface="Cambria" panose="02040503050406030204" pitchFamily="18" charset="0"/>
                          <a:cs typeface="Arial" panose="020B0604020202020204" pitchFamily="34" charset="0"/>
                        </a:rPr>
                        <a:t>20 x 0,5</a:t>
                      </a:r>
                    </a:p>
                  </a:txBody>
                  <a:tcPr/>
                </a:tc>
                <a:tc>
                  <a:txBody>
                    <a:bodyPr/>
                    <a:lstStyle/>
                    <a:p>
                      <a:pPr algn="ctr"/>
                      <a:r>
                        <a:rPr lang="de-DE" sz="1200" i="1" dirty="0">
                          <a:solidFill>
                            <a:schemeClr val="accent1"/>
                          </a:solidFill>
                          <a:latin typeface="Arial" panose="020B0604020202020204" pitchFamily="34" charset="0"/>
                          <a:ea typeface="Cambria" panose="02040503050406030204" pitchFamily="18" charset="0"/>
                          <a:cs typeface="Arial" panose="020B0604020202020204" pitchFamily="34" charset="0"/>
                        </a:rPr>
                        <a:t>20 x 0,5</a:t>
                      </a:r>
                    </a:p>
                  </a:txBody>
                  <a:tcPr/>
                </a:tc>
                <a:tc>
                  <a:txBody>
                    <a:bodyPr/>
                    <a:lstStyle/>
                    <a:p>
                      <a:pPr algn="ctr"/>
                      <a:r>
                        <a:rPr lang="de-DE" sz="1200" i="1" dirty="0">
                          <a:solidFill>
                            <a:schemeClr val="accent1"/>
                          </a:solidFill>
                          <a:latin typeface="Arial" panose="020B0604020202020204" pitchFamily="34" charset="0"/>
                          <a:ea typeface="Cambria" panose="02040503050406030204" pitchFamily="18" charset="0"/>
                          <a:cs typeface="Arial" panose="020B0604020202020204" pitchFamily="34" charset="0"/>
                        </a:rPr>
                        <a:t>20 x 0,25</a:t>
                      </a:r>
                    </a:p>
                  </a:txBody>
                  <a:tcPr/>
                </a:tc>
                <a:tc>
                  <a:txBody>
                    <a:bodyPr/>
                    <a:lstStyle/>
                    <a:p>
                      <a:pPr algn="l"/>
                      <a:endParaRPr lang="de-DE" sz="1200" i="1" dirty="0">
                        <a:solidFill>
                          <a:schemeClr val="accent1"/>
                        </a:solidFill>
                        <a:latin typeface="Arial" panose="020B0604020202020204" pitchFamily="34" charset="0"/>
                        <a:ea typeface="Cambria" panose="02040503050406030204" pitchFamily="18" charset="0"/>
                        <a:cs typeface="Arial" panose="020B0604020202020204" pitchFamily="34" charset="0"/>
                      </a:endParaRPr>
                    </a:p>
                  </a:txBody>
                  <a:tcPr/>
                </a:tc>
                <a:extLst>
                  <a:ext uri="{0D108BD9-81ED-4DB2-BD59-A6C34878D82A}">
                    <a16:rowId xmlns:a16="http://schemas.microsoft.com/office/drawing/2014/main" val="1683626996"/>
                  </a:ext>
                </a:extLst>
              </a:tr>
              <a:tr h="3189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b="0" i="1" dirty="0">
                          <a:solidFill>
                            <a:schemeClr val="accent1"/>
                          </a:solidFill>
                          <a:latin typeface="Arial" panose="020B0604020202020204" pitchFamily="34" charset="0"/>
                          <a:ea typeface="Cambria" panose="02040503050406030204" pitchFamily="18" charset="0"/>
                          <a:cs typeface="Arial" panose="020B0604020202020204" pitchFamily="34" charset="0"/>
                        </a:rPr>
                        <a:t>BIA-Tool (Lizenzkosten)</a:t>
                      </a:r>
                    </a:p>
                  </a:txBody>
                  <a:tcPr anchor="ctr"/>
                </a:tc>
                <a:tc>
                  <a:txBody>
                    <a:bodyPr/>
                    <a:lstStyle/>
                    <a:p>
                      <a:pPr algn="ctr"/>
                      <a:endParaRPr lang="de-DE" sz="1200" i="1" dirty="0">
                        <a:solidFill>
                          <a:schemeClr val="accent1"/>
                        </a:solidFill>
                        <a:latin typeface="Arial" panose="020B0604020202020204" pitchFamily="34" charset="0"/>
                        <a:ea typeface="Cambria" panose="02040503050406030204" pitchFamily="18" charset="0"/>
                        <a:cs typeface="Arial" panose="020B0604020202020204" pitchFamily="34" charset="0"/>
                      </a:endParaRPr>
                    </a:p>
                  </a:txBody>
                  <a:tcPr>
                    <a:solidFill>
                      <a:schemeClr val="bg1">
                        <a:lumMod val="65000"/>
                      </a:schemeClr>
                    </a:solidFill>
                  </a:tcPr>
                </a:tc>
                <a:tc>
                  <a:txBody>
                    <a:bodyPr/>
                    <a:lstStyle/>
                    <a:p>
                      <a:pPr algn="ctr"/>
                      <a:endParaRPr lang="de-DE" sz="1200" i="1" dirty="0">
                        <a:solidFill>
                          <a:schemeClr val="accent1"/>
                        </a:solidFill>
                        <a:latin typeface="Arial" panose="020B0604020202020204" pitchFamily="34" charset="0"/>
                        <a:ea typeface="Cambria" panose="02040503050406030204" pitchFamily="18" charset="0"/>
                        <a:cs typeface="Arial" panose="020B0604020202020204" pitchFamily="34" charset="0"/>
                      </a:endParaRPr>
                    </a:p>
                  </a:txBody>
                  <a:tcPr>
                    <a:solidFill>
                      <a:schemeClr val="bg1">
                        <a:lumMod val="65000"/>
                      </a:schemeClr>
                    </a:solidFill>
                  </a:tcPr>
                </a:tc>
                <a:tc>
                  <a:txBody>
                    <a:bodyPr/>
                    <a:lstStyle/>
                    <a:p>
                      <a:pPr algn="ctr"/>
                      <a:endParaRPr lang="de-DE" sz="1200" i="1" dirty="0">
                        <a:solidFill>
                          <a:schemeClr val="accent1"/>
                        </a:solidFill>
                        <a:latin typeface="Arial" panose="020B0604020202020204" pitchFamily="34" charset="0"/>
                        <a:ea typeface="Cambria" panose="02040503050406030204" pitchFamily="18" charset="0"/>
                        <a:cs typeface="Arial" panose="020B0604020202020204" pitchFamily="34" charset="0"/>
                      </a:endParaRPr>
                    </a:p>
                  </a:txBody>
                  <a:tcPr>
                    <a:solidFill>
                      <a:schemeClr val="bg1">
                        <a:lumMod val="65000"/>
                      </a:schemeClr>
                    </a:solidFill>
                  </a:tcPr>
                </a:tc>
                <a:tc>
                  <a:txBody>
                    <a:bodyPr/>
                    <a:lstStyle/>
                    <a:p>
                      <a:pPr algn="l"/>
                      <a:r>
                        <a:rPr lang="de-DE" sz="1200" i="1" dirty="0">
                          <a:solidFill>
                            <a:schemeClr val="accent1"/>
                          </a:solidFill>
                          <a:latin typeface="Arial" panose="020B0604020202020204" pitchFamily="34" charset="0"/>
                          <a:ea typeface="Cambria" panose="02040503050406030204" pitchFamily="18" charset="0"/>
                          <a:cs typeface="Arial" panose="020B0604020202020204" pitchFamily="34" charset="0"/>
                        </a:rPr>
                        <a:t>5.0000 €</a:t>
                      </a:r>
                    </a:p>
                  </a:txBody>
                  <a:tcPr/>
                </a:tc>
                <a:extLst>
                  <a:ext uri="{0D108BD9-81ED-4DB2-BD59-A6C34878D82A}">
                    <a16:rowId xmlns:a16="http://schemas.microsoft.com/office/drawing/2014/main" val="4226977506"/>
                  </a:ext>
                </a:extLst>
              </a:tr>
              <a:tr h="413032">
                <a:tc>
                  <a:txBody>
                    <a:bodyPr/>
                    <a:lstStyle/>
                    <a:p>
                      <a:pPr algn="l"/>
                      <a:r>
                        <a:rPr lang="de-DE" sz="1200" b="1" i="1" dirty="0">
                          <a:solidFill>
                            <a:schemeClr val="accent1"/>
                          </a:solidFill>
                          <a:latin typeface="Arial" panose="020B0604020202020204" pitchFamily="34" charset="0"/>
                          <a:ea typeface="Cambria" panose="02040503050406030204" pitchFamily="18" charset="0"/>
                          <a:cs typeface="Arial" panose="020B0604020202020204" pitchFamily="34" charset="0"/>
                        </a:rPr>
                        <a:t>Ressourcen – BIA jährlich</a:t>
                      </a:r>
                    </a:p>
                  </a:txBody>
                  <a:tcPr/>
                </a:tc>
                <a:tc>
                  <a:txBody>
                    <a:bodyPr/>
                    <a:lstStyle/>
                    <a:p>
                      <a:pPr algn="ctr"/>
                      <a:r>
                        <a:rPr lang="de-DE" sz="1200" b="1" i="1" dirty="0">
                          <a:solidFill>
                            <a:schemeClr val="accent1"/>
                          </a:solidFill>
                          <a:latin typeface="Arial" panose="020B0604020202020204" pitchFamily="34" charset="0"/>
                          <a:ea typeface="Cambria" panose="02040503050406030204" pitchFamily="18" charset="0"/>
                          <a:cs typeface="Arial" panose="020B0604020202020204" pitchFamily="34" charset="0"/>
                        </a:rPr>
                        <a:t>15</a:t>
                      </a:r>
                    </a:p>
                  </a:txBody>
                  <a:tcPr/>
                </a:tc>
                <a:tc>
                  <a:txBody>
                    <a:bodyPr/>
                    <a:lstStyle/>
                    <a:p>
                      <a:pPr algn="ctr"/>
                      <a:r>
                        <a:rPr lang="de-DE" sz="1200" b="1" i="1" dirty="0">
                          <a:solidFill>
                            <a:schemeClr val="accent1"/>
                          </a:solidFill>
                          <a:latin typeface="Arial" panose="020B0604020202020204" pitchFamily="34" charset="0"/>
                          <a:ea typeface="Cambria" panose="02040503050406030204" pitchFamily="18" charset="0"/>
                          <a:cs typeface="Arial" panose="020B0604020202020204" pitchFamily="34" charset="0"/>
                        </a:rPr>
                        <a:t>14</a:t>
                      </a:r>
                    </a:p>
                  </a:txBody>
                  <a:tcPr/>
                </a:tc>
                <a:tc>
                  <a:txBody>
                    <a:bodyPr/>
                    <a:lstStyle/>
                    <a:p>
                      <a:pPr algn="ctr"/>
                      <a:r>
                        <a:rPr lang="de-DE" sz="1200" b="1" i="1" dirty="0">
                          <a:solidFill>
                            <a:schemeClr val="accent1"/>
                          </a:solidFill>
                          <a:latin typeface="Arial" panose="020B0604020202020204" pitchFamily="34" charset="0"/>
                          <a:ea typeface="Cambria" panose="02040503050406030204" pitchFamily="18" charset="0"/>
                          <a:cs typeface="Arial" panose="020B0604020202020204" pitchFamily="34" charset="0"/>
                        </a:rPr>
                        <a:t>8</a:t>
                      </a:r>
                    </a:p>
                  </a:txBody>
                  <a:tcPr/>
                </a:tc>
                <a:tc>
                  <a:txBody>
                    <a:bodyPr/>
                    <a:lstStyle/>
                    <a:p>
                      <a:pPr algn="l"/>
                      <a:endParaRPr lang="de-DE" sz="1200" b="1" i="1" dirty="0">
                        <a:solidFill>
                          <a:schemeClr val="accent1"/>
                        </a:solidFill>
                        <a:latin typeface="Arial" panose="020B0604020202020204" pitchFamily="34" charset="0"/>
                        <a:ea typeface="Cambria" panose="02040503050406030204" pitchFamily="18" charset="0"/>
                        <a:cs typeface="Arial" panose="020B0604020202020204" pitchFamily="34" charset="0"/>
                      </a:endParaRPr>
                    </a:p>
                  </a:txBody>
                  <a:tcPr/>
                </a:tc>
                <a:extLst>
                  <a:ext uri="{0D108BD9-81ED-4DB2-BD59-A6C34878D82A}">
                    <a16:rowId xmlns:a16="http://schemas.microsoft.com/office/drawing/2014/main" val="688306368"/>
                  </a:ext>
                </a:extLst>
              </a:tr>
            </a:tbl>
          </a:graphicData>
        </a:graphic>
      </p:graphicFrame>
      <p:sp>
        <p:nvSpPr>
          <p:cNvPr id="12" name="Fußzeilenplatzhalter 4"/>
          <p:cNvSpPr>
            <a:spLocks noGrp="1"/>
          </p:cNvSpPr>
          <p:nvPr>
            <p:ph type="ftr" sz="quarter" idx="11"/>
          </p:nvPr>
        </p:nvSpPr>
        <p:spPr>
          <a:xfrm>
            <a:off x="7041600" y="6451954"/>
            <a:ext cx="4127368" cy="165588"/>
          </a:xfrm>
        </p:spPr>
        <p:txBody>
          <a:bodyPr/>
          <a:lstStyle/>
          <a:p>
            <a:r>
              <a:rPr lang="de-DE" dirty="0"/>
              <a:t>BSI 200-4 Hilfsmittel | Präsentationsvorlage Voranalyse &amp; BIA</a:t>
            </a:r>
          </a:p>
        </p:txBody>
      </p:sp>
      <p:sp>
        <p:nvSpPr>
          <p:cNvPr id="9" name="Rechteck 8" descr="Diese Folie ist für die Institutionsleitung konzipiert" title="Zielgruppe: Institutionsleitung"/>
          <p:cNvSpPr/>
          <p:nvPr/>
        </p:nvSpPr>
        <p:spPr bwMode="gray">
          <a:xfrm rot="2700000">
            <a:off x="9604715" y="595186"/>
            <a:ext cx="3258710" cy="5760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Institutionsleitung</a:t>
            </a:r>
          </a:p>
        </p:txBody>
      </p:sp>
    </p:spTree>
    <p:extLst>
      <p:ext uri="{BB962C8B-B14F-4D97-AF65-F5344CB8AC3E}">
        <p14:creationId xmlns:p14="http://schemas.microsoft.com/office/powerpoint/2010/main" val="2815592648"/>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Organisatorische Planung</a:t>
            </a:r>
            <a:endParaRPr lang="de-DE" dirty="0">
              <a:latin typeface="+mj-lt"/>
            </a:endParaRPr>
          </a:p>
        </p:txBody>
      </p:sp>
      <p:graphicFrame>
        <p:nvGraphicFramePr>
          <p:cNvPr id="27" name="Inhaltsplatzhalter 26"/>
          <p:cNvGraphicFramePr>
            <a:graphicFrameLocks noGrp="1"/>
          </p:cNvGraphicFramePr>
          <p:nvPr>
            <p:ph idx="1"/>
            <p:extLst>
              <p:ext uri="{D42A27DB-BD31-4B8C-83A1-F6EECF244321}">
                <p14:modId xmlns:p14="http://schemas.microsoft.com/office/powerpoint/2010/main" val="1704542245"/>
              </p:ext>
            </p:extLst>
          </p:nvPr>
        </p:nvGraphicFramePr>
        <p:xfrm>
          <a:off x="623888" y="1916828"/>
          <a:ext cx="10944220" cy="3600404"/>
        </p:xfrm>
        <a:graphic>
          <a:graphicData uri="http://schemas.openxmlformats.org/drawingml/2006/table">
            <a:tbl>
              <a:tblPr firstRow="1">
                <a:tableStyleId>{5C22544A-7EE6-4342-B048-85BDC9FD1C3A}</a:tableStyleId>
              </a:tblPr>
              <a:tblGrid>
                <a:gridCol w="2015728">
                  <a:extLst>
                    <a:ext uri="{9D8B030D-6E8A-4147-A177-3AD203B41FA5}">
                      <a16:colId xmlns:a16="http://schemas.microsoft.com/office/drawing/2014/main" val="777100273"/>
                    </a:ext>
                  </a:extLst>
                </a:gridCol>
                <a:gridCol w="744041">
                  <a:extLst>
                    <a:ext uri="{9D8B030D-6E8A-4147-A177-3AD203B41FA5}">
                      <a16:colId xmlns:a16="http://schemas.microsoft.com/office/drawing/2014/main" val="780161118"/>
                    </a:ext>
                  </a:extLst>
                </a:gridCol>
                <a:gridCol w="744041">
                  <a:extLst>
                    <a:ext uri="{9D8B030D-6E8A-4147-A177-3AD203B41FA5}">
                      <a16:colId xmlns:a16="http://schemas.microsoft.com/office/drawing/2014/main" val="2834459038"/>
                    </a:ext>
                  </a:extLst>
                </a:gridCol>
                <a:gridCol w="744041">
                  <a:extLst>
                    <a:ext uri="{9D8B030D-6E8A-4147-A177-3AD203B41FA5}">
                      <a16:colId xmlns:a16="http://schemas.microsoft.com/office/drawing/2014/main" val="1807111109"/>
                    </a:ext>
                  </a:extLst>
                </a:gridCol>
                <a:gridCol w="744041">
                  <a:extLst>
                    <a:ext uri="{9D8B030D-6E8A-4147-A177-3AD203B41FA5}">
                      <a16:colId xmlns:a16="http://schemas.microsoft.com/office/drawing/2014/main" val="1630016416"/>
                    </a:ext>
                  </a:extLst>
                </a:gridCol>
                <a:gridCol w="744041">
                  <a:extLst>
                    <a:ext uri="{9D8B030D-6E8A-4147-A177-3AD203B41FA5}">
                      <a16:colId xmlns:a16="http://schemas.microsoft.com/office/drawing/2014/main" val="102770387"/>
                    </a:ext>
                  </a:extLst>
                </a:gridCol>
                <a:gridCol w="744041">
                  <a:extLst>
                    <a:ext uri="{9D8B030D-6E8A-4147-A177-3AD203B41FA5}">
                      <a16:colId xmlns:a16="http://schemas.microsoft.com/office/drawing/2014/main" val="3652768079"/>
                    </a:ext>
                  </a:extLst>
                </a:gridCol>
                <a:gridCol w="744041">
                  <a:extLst>
                    <a:ext uri="{9D8B030D-6E8A-4147-A177-3AD203B41FA5}">
                      <a16:colId xmlns:a16="http://schemas.microsoft.com/office/drawing/2014/main" val="4254722941"/>
                    </a:ext>
                  </a:extLst>
                </a:gridCol>
                <a:gridCol w="744041">
                  <a:extLst>
                    <a:ext uri="{9D8B030D-6E8A-4147-A177-3AD203B41FA5}">
                      <a16:colId xmlns:a16="http://schemas.microsoft.com/office/drawing/2014/main" val="3664009780"/>
                    </a:ext>
                  </a:extLst>
                </a:gridCol>
                <a:gridCol w="744041">
                  <a:extLst>
                    <a:ext uri="{9D8B030D-6E8A-4147-A177-3AD203B41FA5}">
                      <a16:colId xmlns:a16="http://schemas.microsoft.com/office/drawing/2014/main" val="1722415376"/>
                    </a:ext>
                  </a:extLst>
                </a:gridCol>
                <a:gridCol w="744041">
                  <a:extLst>
                    <a:ext uri="{9D8B030D-6E8A-4147-A177-3AD203B41FA5}">
                      <a16:colId xmlns:a16="http://schemas.microsoft.com/office/drawing/2014/main" val="1967304189"/>
                    </a:ext>
                  </a:extLst>
                </a:gridCol>
                <a:gridCol w="744041">
                  <a:extLst>
                    <a:ext uri="{9D8B030D-6E8A-4147-A177-3AD203B41FA5}">
                      <a16:colId xmlns:a16="http://schemas.microsoft.com/office/drawing/2014/main" val="4119586337"/>
                    </a:ext>
                  </a:extLst>
                </a:gridCol>
                <a:gridCol w="744041">
                  <a:extLst>
                    <a:ext uri="{9D8B030D-6E8A-4147-A177-3AD203B41FA5}">
                      <a16:colId xmlns:a16="http://schemas.microsoft.com/office/drawing/2014/main" val="3389116108"/>
                    </a:ext>
                  </a:extLst>
                </a:gridCol>
              </a:tblGrid>
              <a:tr h="576089">
                <a:tc>
                  <a:txBody>
                    <a:bodyPr/>
                    <a:lstStyle/>
                    <a:p>
                      <a:pPr algn="l"/>
                      <a:r>
                        <a:rPr lang="de-DE" sz="1400" dirty="0">
                          <a:latin typeface="Arial" panose="020B0604020202020204" pitchFamily="34" charset="0"/>
                          <a:cs typeface="Arial" panose="020B0604020202020204" pitchFamily="34" charset="0"/>
                        </a:rPr>
                        <a:t>Aktivität</a:t>
                      </a:r>
                    </a:p>
                  </a:txBody>
                  <a:tcPr anchor="ctr"/>
                </a:tc>
                <a:tc>
                  <a:txBody>
                    <a:bodyPr/>
                    <a:lstStyle/>
                    <a:p>
                      <a:pPr algn="ctr"/>
                      <a:r>
                        <a:rPr lang="de-DE" sz="1400" dirty="0">
                          <a:latin typeface="Arial" panose="020B0604020202020204" pitchFamily="34" charset="0"/>
                          <a:cs typeface="Arial" panose="020B0604020202020204" pitchFamily="34" charset="0"/>
                        </a:rPr>
                        <a:t>JAN</a:t>
                      </a:r>
                    </a:p>
                  </a:txBody>
                  <a:tcPr anchor="ctr"/>
                </a:tc>
                <a:tc>
                  <a:txBody>
                    <a:bodyPr/>
                    <a:lstStyle/>
                    <a:p>
                      <a:pPr algn="ctr"/>
                      <a:r>
                        <a:rPr lang="de-DE" sz="1400" dirty="0">
                          <a:latin typeface="Arial" panose="020B0604020202020204" pitchFamily="34" charset="0"/>
                          <a:cs typeface="Arial" panose="020B0604020202020204" pitchFamily="34" charset="0"/>
                        </a:rPr>
                        <a:t>FEB</a:t>
                      </a:r>
                    </a:p>
                  </a:txBody>
                  <a:tcPr anchor="ctr"/>
                </a:tc>
                <a:tc>
                  <a:txBody>
                    <a:bodyPr/>
                    <a:lstStyle/>
                    <a:p>
                      <a:pPr algn="ctr"/>
                      <a:r>
                        <a:rPr lang="de-DE" sz="1400" dirty="0">
                          <a:latin typeface="Arial" panose="020B0604020202020204" pitchFamily="34" charset="0"/>
                          <a:cs typeface="Arial" panose="020B0604020202020204" pitchFamily="34" charset="0"/>
                        </a:rPr>
                        <a:t>MÄR</a:t>
                      </a:r>
                    </a:p>
                  </a:txBody>
                  <a:tcPr anchor="ctr"/>
                </a:tc>
                <a:tc>
                  <a:txBody>
                    <a:bodyPr/>
                    <a:lstStyle/>
                    <a:p>
                      <a:pPr algn="ctr"/>
                      <a:r>
                        <a:rPr lang="de-DE" sz="1400" dirty="0">
                          <a:latin typeface="Arial" panose="020B0604020202020204" pitchFamily="34" charset="0"/>
                          <a:cs typeface="Arial" panose="020B0604020202020204" pitchFamily="34" charset="0"/>
                        </a:rPr>
                        <a:t>APR</a:t>
                      </a:r>
                    </a:p>
                  </a:txBody>
                  <a:tcPr anchor="ctr"/>
                </a:tc>
                <a:tc>
                  <a:txBody>
                    <a:bodyPr/>
                    <a:lstStyle/>
                    <a:p>
                      <a:pPr algn="ctr"/>
                      <a:r>
                        <a:rPr lang="de-DE" sz="1400" dirty="0">
                          <a:latin typeface="Arial" panose="020B0604020202020204" pitchFamily="34" charset="0"/>
                          <a:cs typeface="Arial" panose="020B0604020202020204" pitchFamily="34" charset="0"/>
                        </a:rPr>
                        <a:t>MAI</a:t>
                      </a:r>
                    </a:p>
                  </a:txBody>
                  <a:tcPr anchor="ctr"/>
                </a:tc>
                <a:tc>
                  <a:txBody>
                    <a:bodyPr/>
                    <a:lstStyle/>
                    <a:p>
                      <a:pPr algn="ctr"/>
                      <a:r>
                        <a:rPr lang="de-DE" sz="1400" dirty="0">
                          <a:latin typeface="Arial" panose="020B0604020202020204" pitchFamily="34" charset="0"/>
                          <a:cs typeface="Arial" panose="020B0604020202020204" pitchFamily="34" charset="0"/>
                        </a:rPr>
                        <a:t>JUN</a:t>
                      </a:r>
                    </a:p>
                  </a:txBody>
                  <a:tcPr anchor="ctr"/>
                </a:tc>
                <a:tc>
                  <a:txBody>
                    <a:bodyPr/>
                    <a:lstStyle/>
                    <a:p>
                      <a:pPr algn="ctr"/>
                      <a:r>
                        <a:rPr lang="de-DE" sz="1400" dirty="0">
                          <a:latin typeface="Arial" panose="020B0604020202020204" pitchFamily="34" charset="0"/>
                          <a:cs typeface="Arial" panose="020B0604020202020204" pitchFamily="34" charset="0"/>
                        </a:rPr>
                        <a:t>JUL</a:t>
                      </a:r>
                    </a:p>
                  </a:txBody>
                  <a:tcPr anchor="ctr"/>
                </a:tc>
                <a:tc>
                  <a:txBody>
                    <a:bodyPr/>
                    <a:lstStyle/>
                    <a:p>
                      <a:pPr algn="ctr"/>
                      <a:r>
                        <a:rPr lang="de-DE" sz="1400" dirty="0">
                          <a:latin typeface="Arial" panose="020B0604020202020204" pitchFamily="34" charset="0"/>
                          <a:cs typeface="Arial" panose="020B0604020202020204" pitchFamily="34" charset="0"/>
                        </a:rPr>
                        <a:t>AUG</a:t>
                      </a:r>
                    </a:p>
                  </a:txBody>
                  <a:tcPr anchor="ctr"/>
                </a:tc>
                <a:tc>
                  <a:txBody>
                    <a:bodyPr/>
                    <a:lstStyle/>
                    <a:p>
                      <a:pPr algn="ctr"/>
                      <a:r>
                        <a:rPr lang="de-DE" sz="1400" dirty="0">
                          <a:latin typeface="Arial" panose="020B0604020202020204" pitchFamily="34" charset="0"/>
                          <a:cs typeface="Arial" panose="020B0604020202020204" pitchFamily="34" charset="0"/>
                        </a:rPr>
                        <a:t>SEP</a:t>
                      </a:r>
                    </a:p>
                  </a:txBody>
                  <a:tcPr anchor="ctr"/>
                </a:tc>
                <a:tc>
                  <a:txBody>
                    <a:bodyPr/>
                    <a:lstStyle/>
                    <a:p>
                      <a:pPr algn="ctr"/>
                      <a:r>
                        <a:rPr lang="de-DE" sz="1400" dirty="0">
                          <a:latin typeface="Arial" panose="020B0604020202020204" pitchFamily="34" charset="0"/>
                          <a:cs typeface="Arial" panose="020B0604020202020204" pitchFamily="34" charset="0"/>
                        </a:rPr>
                        <a:t>OKT</a:t>
                      </a:r>
                    </a:p>
                  </a:txBody>
                  <a:tcPr anchor="ctr"/>
                </a:tc>
                <a:tc>
                  <a:txBody>
                    <a:bodyPr/>
                    <a:lstStyle/>
                    <a:p>
                      <a:pPr algn="ctr"/>
                      <a:r>
                        <a:rPr lang="de-DE" sz="1400" dirty="0">
                          <a:latin typeface="Arial" panose="020B0604020202020204" pitchFamily="34" charset="0"/>
                          <a:cs typeface="Arial" panose="020B0604020202020204" pitchFamily="34" charset="0"/>
                        </a:rPr>
                        <a:t>NOV</a:t>
                      </a:r>
                    </a:p>
                  </a:txBody>
                  <a:tcPr anchor="ctr"/>
                </a:tc>
                <a:tc>
                  <a:txBody>
                    <a:bodyPr/>
                    <a:lstStyle/>
                    <a:p>
                      <a:pPr algn="ctr"/>
                      <a:r>
                        <a:rPr lang="de-DE" sz="1400" dirty="0">
                          <a:latin typeface="Arial" panose="020B0604020202020204" pitchFamily="34" charset="0"/>
                          <a:cs typeface="Arial" panose="020B0604020202020204" pitchFamily="34" charset="0"/>
                        </a:rPr>
                        <a:t>DEZ</a:t>
                      </a:r>
                    </a:p>
                  </a:txBody>
                  <a:tcPr anchor="ctr"/>
                </a:tc>
                <a:extLst>
                  <a:ext uri="{0D108BD9-81ED-4DB2-BD59-A6C34878D82A}">
                    <a16:rowId xmlns:a16="http://schemas.microsoft.com/office/drawing/2014/main" val="1042857435"/>
                  </a:ext>
                </a:extLst>
              </a:tr>
              <a:tr h="10081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i="1" dirty="0">
                          <a:solidFill>
                            <a:schemeClr val="tx2"/>
                          </a:solidFill>
                          <a:latin typeface="Arial" panose="020B0604020202020204" pitchFamily="34" charset="0"/>
                          <a:cs typeface="Arial" panose="020B0604020202020204" pitchFamily="34" charset="0"/>
                        </a:rPr>
                        <a:t>Vorbereitung</a:t>
                      </a:r>
                    </a:p>
                    <a:p>
                      <a:endParaRPr lang="de-DE" sz="1600" dirty="0">
                        <a:latin typeface="Arial" panose="020B0604020202020204" pitchFamily="34" charset="0"/>
                        <a:cs typeface="Arial" panose="020B0604020202020204" pitchFamily="34" charset="0"/>
                      </a:endParaRPr>
                    </a:p>
                  </a:txBody>
                  <a:tcPr anchor="ctr"/>
                </a:tc>
                <a:tc>
                  <a:txBody>
                    <a:bodyPr/>
                    <a:lstStyle/>
                    <a:p>
                      <a:endParaRPr lang="de-DE">
                        <a:latin typeface="Arial" panose="020B0604020202020204" pitchFamily="34" charset="0"/>
                        <a:cs typeface="Arial" panose="020B0604020202020204" pitchFamily="34" charset="0"/>
                      </a:endParaRPr>
                    </a:p>
                  </a:txBody>
                  <a:tcPr anchor="ctr"/>
                </a:tc>
                <a:tc>
                  <a:txBody>
                    <a:bodyPr/>
                    <a:lstStyle/>
                    <a:p>
                      <a:endParaRPr lang="de-DE" dirty="0">
                        <a:latin typeface="Arial" panose="020B0604020202020204" pitchFamily="34" charset="0"/>
                        <a:cs typeface="Arial" panose="020B0604020202020204" pitchFamily="34" charset="0"/>
                      </a:endParaRPr>
                    </a:p>
                  </a:txBody>
                  <a:tcPr anchor="ctr"/>
                </a:tc>
                <a:tc>
                  <a:txBody>
                    <a:bodyPr/>
                    <a:lstStyle/>
                    <a:p>
                      <a:endParaRPr lang="de-DE" dirty="0">
                        <a:latin typeface="Arial" panose="020B0604020202020204" pitchFamily="34" charset="0"/>
                        <a:cs typeface="Arial" panose="020B0604020202020204" pitchFamily="34" charset="0"/>
                      </a:endParaRPr>
                    </a:p>
                  </a:txBody>
                  <a:tcPr anchor="ctr"/>
                </a:tc>
                <a:tc>
                  <a:txBody>
                    <a:bodyPr/>
                    <a:lstStyle/>
                    <a:p>
                      <a:endParaRPr lang="de-DE" dirty="0">
                        <a:latin typeface="Arial" panose="020B0604020202020204" pitchFamily="34" charset="0"/>
                        <a:cs typeface="Arial" panose="020B0604020202020204" pitchFamily="34" charset="0"/>
                      </a:endParaRPr>
                    </a:p>
                  </a:txBody>
                  <a:tcPr anchor="ctr"/>
                </a:tc>
                <a:tc>
                  <a:txBody>
                    <a:bodyPr/>
                    <a:lstStyle/>
                    <a:p>
                      <a:endParaRPr lang="de-DE" dirty="0">
                        <a:latin typeface="Arial" panose="020B0604020202020204" pitchFamily="34" charset="0"/>
                        <a:cs typeface="Arial" panose="020B0604020202020204" pitchFamily="34" charset="0"/>
                      </a:endParaRPr>
                    </a:p>
                  </a:txBody>
                  <a:tcPr anchor="ctr"/>
                </a:tc>
                <a:tc>
                  <a:txBody>
                    <a:bodyPr/>
                    <a:lstStyle/>
                    <a:p>
                      <a:endParaRPr lang="de-DE" dirty="0">
                        <a:latin typeface="Arial" panose="020B0604020202020204" pitchFamily="34" charset="0"/>
                        <a:cs typeface="Arial" panose="020B0604020202020204" pitchFamily="34" charset="0"/>
                      </a:endParaRPr>
                    </a:p>
                  </a:txBody>
                  <a:tcPr anchor="ctr"/>
                </a:tc>
                <a:tc>
                  <a:txBody>
                    <a:bodyPr/>
                    <a:lstStyle/>
                    <a:p>
                      <a:endParaRPr lang="de-DE" dirty="0">
                        <a:latin typeface="Arial" panose="020B0604020202020204" pitchFamily="34" charset="0"/>
                        <a:cs typeface="Arial" panose="020B0604020202020204" pitchFamily="34" charset="0"/>
                      </a:endParaRPr>
                    </a:p>
                  </a:txBody>
                  <a:tcPr anchor="ctr"/>
                </a:tc>
                <a:tc>
                  <a:txBody>
                    <a:bodyPr/>
                    <a:lstStyle/>
                    <a:p>
                      <a:endParaRPr lang="de-DE">
                        <a:latin typeface="Arial" panose="020B0604020202020204" pitchFamily="34" charset="0"/>
                        <a:cs typeface="Arial" panose="020B0604020202020204" pitchFamily="34" charset="0"/>
                      </a:endParaRPr>
                    </a:p>
                  </a:txBody>
                  <a:tcPr anchor="ctr"/>
                </a:tc>
                <a:tc>
                  <a:txBody>
                    <a:bodyPr/>
                    <a:lstStyle/>
                    <a:p>
                      <a:endParaRPr lang="de-DE" dirty="0">
                        <a:latin typeface="Arial" panose="020B0604020202020204" pitchFamily="34" charset="0"/>
                        <a:cs typeface="Arial" panose="020B0604020202020204" pitchFamily="34" charset="0"/>
                      </a:endParaRPr>
                    </a:p>
                  </a:txBody>
                  <a:tcPr anchor="ctr"/>
                </a:tc>
                <a:tc>
                  <a:txBody>
                    <a:bodyPr/>
                    <a:lstStyle/>
                    <a:p>
                      <a:endParaRPr lang="de-DE" dirty="0">
                        <a:latin typeface="Arial" panose="020B0604020202020204" pitchFamily="34" charset="0"/>
                        <a:cs typeface="Arial" panose="020B0604020202020204" pitchFamily="34" charset="0"/>
                      </a:endParaRPr>
                    </a:p>
                  </a:txBody>
                  <a:tcPr anchor="ctr"/>
                </a:tc>
                <a:tc>
                  <a:txBody>
                    <a:bodyPr/>
                    <a:lstStyle/>
                    <a:p>
                      <a:endParaRPr lang="de-DE">
                        <a:latin typeface="Arial" panose="020B0604020202020204" pitchFamily="34" charset="0"/>
                        <a:cs typeface="Arial" panose="020B0604020202020204" pitchFamily="34" charset="0"/>
                      </a:endParaRPr>
                    </a:p>
                  </a:txBody>
                  <a:tcPr anchor="ctr"/>
                </a:tc>
                <a:tc>
                  <a:txBody>
                    <a:bodyPr/>
                    <a:lstStyle/>
                    <a:p>
                      <a:endParaRPr lang="de-DE"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145062325"/>
                  </a:ext>
                </a:extLst>
              </a:tr>
              <a:tr h="1008105">
                <a:tc>
                  <a:txBody>
                    <a:bodyPr/>
                    <a:lstStyle/>
                    <a:p>
                      <a:r>
                        <a:rPr lang="de-DE" sz="1600" i="1" dirty="0">
                          <a:solidFill>
                            <a:schemeClr val="tx2"/>
                          </a:solidFill>
                          <a:latin typeface="Arial" panose="020B0604020202020204" pitchFamily="34" charset="0"/>
                          <a:cs typeface="Arial" panose="020B0604020202020204" pitchFamily="34" charset="0"/>
                        </a:rPr>
                        <a:t>Durchführung</a:t>
                      </a:r>
                    </a:p>
                  </a:txBody>
                  <a:tcPr anchor="ctr"/>
                </a:tc>
                <a:tc>
                  <a:txBody>
                    <a:bodyPr/>
                    <a:lstStyle/>
                    <a:p>
                      <a:endParaRPr lang="de-DE" dirty="0">
                        <a:latin typeface="Arial" panose="020B0604020202020204" pitchFamily="34" charset="0"/>
                        <a:cs typeface="Arial" panose="020B0604020202020204" pitchFamily="34" charset="0"/>
                      </a:endParaRPr>
                    </a:p>
                  </a:txBody>
                  <a:tcPr anchor="ctr"/>
                </a:tc>
                <a:tc>
                  <a:txBody>
                    <a:bodyPr/>
                    <a:lstStyle/>
                    <a:p>
                      <a:endParaRPr lang="de-DE">
                        <a:latin typeface="Arial" panose="020B0604020202020204" pitchFamily="34" charset="0"/>
                        <a:cs typeface="Arial" panose="020B0604020202020204" pitchFamily="34" charset="0"/>
                      </a:endParaRPr>
                    </a:p>
                  </a:txBody>
                  <a:tcPr anchor="ctr"/>
                </a:tc>
                <a:tc>
                  <a:txBody>
                    <a:bodyPr/>
                    <a:lstStyle/>
                    <a:p>
                      <a:endParaRPr lang="de-DE">
                        <a:latin typeface="Arial" panose="020B0604020202020204" pitchFamily="34" charset="0"/>
                        <a:cs typeface="Arial" panose="020B0604020202020204" pitchFamily="34" charset="0"/>
                      </a:endParaRPr>
                    </a:p>
                  </a:txBody>
                  <a:tcPr anchor="ctr"/>
                </a:tc>
                <a:tc>
                  <a:txBody>
                    <a:bodyPr/>
                    <a:lstStyle/>
                    <a:p>
                      <a:endParaRPr lang="de-DE">
                        <a:latin typeface="Arial" panose="020B0604020202020204" pitchFamily="34" charset="0"/>
                        <a:cs typeface="Arial" panose="020B0604020202020204" pitchFamily="34" charset="0"/>
                      </a:endParaRPr>
                    </a:p>
                  </a:txBody>
                  <a:tcPr anchor="ctr"/>
                </a:tc>
                <a:tc>
                  <a:txBody>
                    <a:bodyPr/>
                    <a:lstStyle/>
                    <a:p>
                      <a:endParaRPr lang="de-DE">
                        <a:latin typeface="Arial" panose="020B0604020202020204" pitchFamily="34" charset="0"/>
                        <a:cs typeface="Arial" panose="020B0604020202020204" pitchFamily="34" charset="0"/>
                      </a:endParaRPr>
                    </a:p>
                  </a:txBody>
                  <a:tcPr anchor="ctr"/>
                </a:tc>
                <a:tc>
                  <a:txBody>
                    <a:bodyPr/>
                    <a:lstStyle/>
                    <a:p>
                      <a:endParaRPr lang="de-DE" dirty="0">
                        <a:latin typeface="Arial" panose="020B0604020202020204" pitchFamily="34" charset="0"/>
                        <a:cs typeface="Arial" panose="020B0604020202020204" pitchFamily="34" charset="0"/>
                      </a:endParaRPr>
                    </a:p>
                  </a:txBody>
                  <a:tcPr anchor="ctr"/>
                </a:tc>
                <a:tc>
                  <a:txBody>
                    <a:bodyPr/>
                    <a:lstStyle/>
                    <a:p>
                      <a:endParaRPr lang="de-DE" dirty="0">
                        <a:latin typeface="Arial" panose="020B0604020202020204" pitchFamily="34" charset="0"/>
                        <a:cs typeface="Arial" panose="020B0604020202020204" pitchFamily="34" charset="0"/>
                      </a:endParaRPr>
                    </a:p>
                  </a:txBody>
                  <a:tcPr anchor="ctr"/>
                </a:tc>
                <a:tc>
                  <a:txBody>
                    <a:bodyPr/>
                    <a:lstStyle/>
                    <a:p>
                      <a:endParaRPr lang="de-DE" dirty="0">
                        <a:latin typeface="Arial" panose="020B0604020202020204" pitchFamily="34" charset="0"/>
                        <a:cs typeface="Arial" panose="020B0604020202020204" pitchFamily="34" charset="0"/>
                      </a:endParaRPr>
                    </a:p>
                  </a:txBody>
                  <a:tcPr anchor="ctr"/>
                </a:tc>
                <a:tc>
                  <a:txBody>
                    <a:bodyPr/>
                    <a:lstStyle/>
                    <a:p>
                      <a:endParaRPr lang="de-DE" dirty="0">
                        <a:latin typeface="Arial" panose="020B0604020202020204" pitchFamily="34" charset="0"/>
                        <a:cs typeface="Arial" panose="020B0604020202020204" pitchFamily="34" charset="0"/>
                      </a:endParaRPr>
                    </a:p>
                  </a:txBody>
                  <a:tcPr anchor="ctr"/>
                </a:tc>
                <a:tc>
                  <a:txBody>
                    <a:bodyPr/>
                    <a:lstStyle/>
                    <a:p>
                      <a:endParaRPr lang="de-DE" dirty="0">
                        <a:latin typeface="Arial" panose="020B0604020202020204" pitchFamily="34" charset="0"/>
                        <a:cs typeface="Arial" panose="020B0604020202020204" pitchFamily="34" charset="0"/>
                      </a:endParaRPr>
                    </a:p>
                  </a:txBody>
                  <a:tcPr anchor="ctr"/>
                </a:tc>
                <a:tc>
                  <a:txBody>
                    <a:bodyPr/>
                    <a:lstStyle/>
                    <a:p>
                      <a:endParaRPr lang="de-DE" dirty="0">
                        <a:latin typeface="Arial" panose="020B0604020202020204" pitchFamily="34" charset="0"/>
                        <a:cs typeface="Arial" panose="020B0604020202020204" pitchFamily="34" charset="0"/>
                      </a:endParaRPr>
                    </a:p>
                  </a:txBody>
                  <a:tcPr anchor="ctr"/>
                </a:tc>
                <a:tc>
                  <a:txBody>
                    <a:bodyPr/>
                    <a:lstStyle/>
                    <a:p>
                      <a:endParaRPr lang="de-DE"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255489301"/>
                  </a:ext>
                </a:extLst>
              </a:tr>
              <a:tr h="1008105">
                <a:tc>
                  <a:txBody>
                    <a:bodyPr/>
                    <a:lstStyle/>
                    <a:p>
                      <a:r>
                        <a:rPr lang="de-DE" sz="1600" i="1" dirty="0">
                          <a:solidFill>
                            <a:schemeClr val="tx2"/>
                          </a:solidFill>
                          <a:latin typeface="Arial" panose="020B0604020202020204" pitchFamily="34" charset="0"/>
                          <a:cs typeface="Arial" panose="020B0604020202020204" pitchFamily="34" charset="0"/>
                        </a:rPr>
                        <a:t>Auswertung</a:t>
                      </a:r>
                    </a:p>
                  </a:txBody>
                  <a:tcPr anchor="ctr"/>
                </a:tc>
                <a:tc>
                  <a:txBody>
                    <a:bodyPr/>
                    <a:lstStyle/>
                    <a:p>
                      <a:endParaRPr lang="de-DE">
                        <a:latin typeface="Arial" panose="020B0604020202020204" pitchFamily="34" charset="0"/>
                        <a:cs typeface="Arial" panose="020B0604020202020204" pitchFamily="34" charset="0"/>
                      </a:endParaRPr>
                    </a:p>
                  </a:txBody>
                  <a:tcPr anchor="ctr"/>
                </a:tc>
                <a:tc>
                  <a:txBody>
                    <a:bodyPr/>
                    <a:lstStyle/>
                    <a:p>
                      <a:endParaRPr lang="de-DE">
                        <a:latin typeface="Arial" panose="020B0604020202020204" pitchFamily="34" charset="0"/>
                        <a:cs typeface="Arial" panose="020B0604020202020204" pitchFamily="34" charset="0"/>
                      </a:endParaRPr>
                    </a:p>
                  </a:txBody>
                  <a:tcPr anchor="ctr"/>
                </a:tc>
                <a:tc>
                  <a:txBody>
                    <a:bodyPr/>
                    <a:lstStyle/>
                    <a:p>
                      <a:endParaRPr lang="de-DE">
                        <a:latin typeface="Arial" panose="020B0604020202020204" pitchFamily="34" charset="0"/>
                        <a:cs typeface="Arial" panose="020B0604020202020204" pitchFamily="34" charset="0"/>
                      </a:endParaRPr>
                    </a:p>
                  </a:txBody>
                  <a:tcPr anchor="ctr"/>
                </a:tc>
                <a:tc>
                  <a:txBody>
                    <a:bodyPr/>
                    <a:lstStyle/>
                    <a:p>
                      <a:endParaRPr lang="de-DE">
                        <a:latin typeface="Arial" panose="020B0604020202020204" pitchFamily="34" charset="0"/>
                        <a:cs typeface="Arial" panose="020B0604020202020204" pitchFamily="34" charset="0"/>
                      </a:endParaRPr>
                    </a:p>
                  </a:txBody>
                  <a:tcPr anchor="ctr"/>
                </a:tc>
                <a:tc>
                  <a:txBody>
                    <a:bodyPr/>
                    <a:lstStyle/>
                    <a:p>
                      <a:endParaRPr lang="de-DE">
                        <a:latin typeface="Arial" panose="020B0604020202020204" pitchFamily="34" charset="0"/>
                        <a:cs typeface="Arial" panose="020B0604020202020204" pitchFamily="34" charset="0"/>
                      </a:endParaRPr>
                    </a:p>
                  </a:txBody>
                  <a:tcPr anchor="ctr"/>
                </a:tc>
                <a:tc>
                  <a:txBody>
                    <a:bodyPr/>
                    <a:lstStyle/>
                    <a:p>
                      <a:endParaRPr lang="de-DE">
                        <a:latin typeface="Arial" panose="020B0604020202020204" pitchFamily="34" charset="0"/>
                        <a:cs typeface="Arial" panose="020B0604020202020204" pitchFamily="34" charset="0"/>
                      </a:endParaRPr>
                    </a:p>
                  </a:txBody>
                  <a:tcPr anchor="ctr"/>
                </a:tc>
                <a:tc>
                  <a:txBody>
                    <a:bodyPr/>
                    <a:lstStyle/>
                    <a:p>
                      <a:endParaRPr lang="de-DE">
                        <a:latin typeface="Arial" panose="020B0604020202020204" pitchFamily="34" charset="0"/>
                        <a:cs typeface="Arial" panose="020B0604020202020204" pitchFamily="34" charset="0"/>
                      </a:endParaRPr>
                    </a:p>
                  </a:txBody>
                  <a:tcPr anchor="ctr"/>
                </a:tc>
                <a:tc>
                  <a:txBody>
                    <a:bodyPr/>
                    <a:lstStyle/>
                    <a:p>
                      <a:endParaRPr lang="de-DE">
                        <a:latin typeface="Arial" panose="020B0604020202020204" pitchFamily="34" charset="0"/>
                        <a:cs typeface="Arial" panose="020B0604020202020204" pitchFamily="34" charset="0"/>
                      </a:endParaRPr>
                    </a:p>
                  </a:txBody>
                  <a:tcPr anchor="ctr"/>
                </a:tc>
                <a:tc>
                  <a:txBody>
                    <a:bodyPr/>
                    <a:lstStyle/>
                    <a:p>
                      <a:endParaRPr lang="de-DE" dirty="0">
                        <a:latin typeface="Arial" panose="020B0604020202020204" pitchFamily="34" charset="0"/>
                        <a:cs typeface="Arial" panose="020B0604020202020204" pitchFamily="34" charset="0"/>
                      </a:endParaRPr>
                    </a:p>
                  </a:txBody>
                  <a:tcPr anchor="ctr"/>
                </a:tc>
                <a:tc>
                  <a:txBody>
                    <a:bodyPr/>
                    <a:lstStyle/>
                    <a:p>
                      <a:endParaRPr lang="de-DE" dirty="0">
                        <a:latin typeface="Arial" panose="020B0604020202020204" pitchFamily="34" charset="0"/>
                        <a:cs typeface="Arial" panose="020B0604020202020204" pitchFamily="34" charset="0"/>
                      </a:endParaRPr>
                    </a:p>
                  </a:txBody>
                  <a:tcPr anchor="ctr"/>
                </a:tc>
                <a:tc>
                  <a:txBody>
                    <a:bodyPr/>
                    <a:lstStyle/>
                    <a:p>
                      <a:endParaRPr lang="de-DE" dirty="0">
                        <a:latin typeface="Arial" panose="020B0604020202020204" pitchFamily="34" charset="0"/>
                        <a:cs typeface="Arial" panose="020B0604020202020204" pitchFamily="34" charset="0"/>
                      </a:endParaRPr>
                    </a:p>
                  </a:txBody>
                  <a:tcPr anchor="ctr"/>
                </a:tc>
                <a:tc>
                  <a:txBody>
                    <a:bodyPr/>
                    <a:lstStyle/>
                    <a:p>
                      <a:endParaRPr lang="de-DE"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211570672"/>
                  </a:ext>
                </a:extLst>
              </a:tr>
            </a:tbl>
          </a:graphicData>
        </a:graphic>
      </p:graphicFrame>
      <p:sp>
        <p:nvSpPr>
          <p:cNvPr id="4" name="Inhaltsplatzhalter 3"/>
          <p:cNvSpPr>
            <a:spLocks noGrp="1"/>
          </p:cNvSpPr>
          <p:nvPr>
            <p:ph sz="quarter" idx="10"/>
          </p:nvPr>
        </p:nvSpPr>
        <p:spPr/>
        <p:txBody>
          <a:bodyPr/>
          <a:lstStyle/>
          <a:p>
            <a:r>
              <a:rPr lang="de-DE" dirty="0"/>
              <a:t>Terminplanung</a:t>
            </a:r>
          </a:p>
        </p:txBody>
      </p:sp>
      <p:sp>
        <p:nvSpPr>
          <p:cNvPr id="7" name="Fußzeilenplatzhalter 4"/>
          <p:cNvSpPr>
            <a:spLocks noGrp="1"/>
          </p:cNvSpPr>
          <p:nvPr>
            <p:ph type="ftr" sz="quarter" idx="11"/>
          </p:nvPr>
        </p:nvSpPr>
        <p:spPr/>
        <p:txBody>
          <a:bodyPr/>
          <a:lstStyle/>
          <a:p>
            <a:r>
              <a:rPr lang="de-DE" dirty="0"/>
              <a:t>BSI 200-4 Hilfsmittel | Präsentationsvorlage Voranalyse &amp; BIA</a:t>
            </a:r>
          </a:p>
        </p:txBody>
      </p:sp>
      <p:sp>
        <p:nvSpPr>
          <p:cNvPr id="13" name="Rechteck 12">
            <a:extLst>
              <a:ext uri="{C183D7F6-B498-43B3-948B-1728B52AA6E4}">
                <adec:decorative xmlns="" xmlns:adec="http://schemas.microsoft.com/office/drawing/2017/decorative" val="1"/>
              </a:ext>
            </a:extLst>
          </p:cNvPr>
          <p:cNvSpPr/>
          <p:nvPr/>
        </p:nvSpPr>
        <p:spPr>
          <a:xfrm>
            <a:off x="4139084" y="2814857"/>
            <a:ext cx="720080" cy="39523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algn="ctr" rtl="0" fontAlgn="base">
              <a:spcBef>
                <a:spcPct val="0"/>
              </a:spcBef>
              <a:spcAft>
                <a:spcPct val="0"/>
              </a:spcAft>
              <a:defRPr kern="1200">
                <a:solidFill>
                  <a:schemeClr val="lt1"/>
                </a:solidFill>
                <a:latin typeface="+mn-lt"/>
                <a:ea typeface="+mn-ea"/>
                <a:cs typeface="+mn-cs"/>
              </a:defRPr>
            </a:lvl1pPr>
            <a:lvl2pPr marL="457200" algn="ctr" rtl="0" fontAlgn="base">
              <a:spcBef>
                <a:spcPct val="0"/>
              </a:spcBef>
              <a:spcAft>
                <a:spcPct val="0"/>
              </a:spcAft>
              <a:defRPr kern="1200">
                <a:solidFill>
                  <a:schemeClr val="lt1"/>
                </a:solidFill>
                <a:latin typeface="+mn-lt"/>
                <a:ea typeface="+mn-ea"/>
                <a:cs typeface="+mn-cs"/>
              </a:defRPr>
            </a:lvl2pPr>
            <a:lvl3pPr marL="914400" algn="ctr" rtl="0" fontAlgn="base">
              <a:spcBef>
                <a:spcPct val="0"/>
              </a:spcBef>
              <a:spcAft>
                <a:spcPct val="0"/>
              </a:spcAft>
              <a:defRPr kern="1200">
                <a:solidFill>
                  <a:schemeClr val="lt1"/>
                </a:solidFill>
                <a:latin typeface="+mn-lt"/>
                <a:ea typeface="+mn-ea"/>
                <a:cs typeface="+mn-cs"/>
              </a:defRPr>
            </a:lvl3pPr>
            <a:lvl4pPr marL="1371600" algn="ctr" rtl="0" fontAlgn="base">
              <a:spcBef>
                <a:spcPct val="0"/>
              </a:spcBef>
              <a:spcAft>
                <a:spcPct val="0"/>
              </a:spcAft>
              <a:defRPr kern="1200">
                <a:solidFill>
                  <a:schemeClr val="lt1"/>
                </a:solidFill>
                <a:latin typeface="+mn-lt"/>
                <a:ea typeface="+mn-ea"/>
                <a:cs typeface="+mn-cs"/>
              </a:defRPr>
            </a:lvl4pPr>
            <a:lvl5pPr marL="1828800" algn="ctr"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de-DE" sz="1600">
              <a:latin typeface="+mj-lt"/>
            </a:endParaRPr>
          </a:p>
        </p:txBody>
      </p:sp>
      <p:sp>
        <p:nvSpPr>
          <p:cNvPr id="14" name="Rechteck 13">
            <a:extLst>
              <a:ext uri="{C183D7F6-B498-43B3-948B-1728B52AA6E4}">
                <adec:decorative xmlns="" xmlns:adec="http://schemas.microsoft.com/office/drawing/2017/decorative" val="1"/>
              </a:ext>
            </a:extLst>
          </p:cNvPr>
          <p:cNvSpPr/>
          <p:nvPr/>
        </p:nvSpPr>
        <p:spPr>
          <a:xfrm>
            <a:off x="4871864" y="3867271"/>
            <a:ext cx="2232248" cy="39523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algn="ctr" rtl="0" fontAlgn="base">
              <a:spcBef>
                <a:spcPct val="0"/>
              </a:spcBef>
              <a:spcAft>
                <a:spcPct val="0"/>
              </a:spcAft>
              <a:defRPr kern="1200">
                <a:solidFill>
                  <a:schemeClr val="lt1"/>
                </a:solidFill>
                <a:latin typeface="+mn-lt"/>
                <a:ea typeface="+mn-ea"/>
                <a:cs typeface="+mn-cs"/>
              </a:defRPr>
            </a:lvl1pPr>
            <a:lvl2pPr marL="457200" algn="ctr" rtl="0" fontAlgn="base">
              <a:spcBef>
                <a:spcPct val="0"/>
              </a:spcBef>
              <a:spcAft>
                <a:spcPct val="0"/>
              </a:spcAft>
              <a:defRPr kern="1200">
                <a:solidFill>
                  <a:schemeClr val="lt1"/>
                </a:solidFill>
                <a:latin typeface="+mn-lt"/>
                <a:ea typeface="+mn-ea"/>
                <a:cs typeface="+mn-cs"/>
              </a:defRPr>
            </a:lvl2pPr>
            <a:lvl3pPr marL="914400" algn="ctr" rtl="0" fontAlgn="base">
              <a:spcBef>
                <a:spcPct val="0"/>
              </a:spcBef>
              <a:spcAft>
                <a:spcPct val="0"/>
              </a:spcAft>
              <a:defRPr kern="1200">
                <a:solidFill>
                  <a:schemeClr val="lt1"/>
                </a:solidFill>
                <a:latin typeface="+mn-lt"/>
                <a:ea typeface="+mn-ea"/>
                <a:cs typeface="+mn-cs"/>
              </a:defRPr>
            </a:lvl3pPr>
            <a:lvl4pPr marL="1371600" algn="ctr" rtl="0" fontAlgn="base">
              <a:spcBef>
                <a:spcPct val="0"/>
              </a:spcBef>
              <a:spcAft>
                <a:spcPct val="0"/>
              </a:spcAft>
              <a:defRPr kern="1200">
                <a:solidFill>
                  <a:schemeClr val="lt1"/>
                </a:solidFill>
                <a:latin typeface="+mn-lt"/>
                <a:ea typeface="+mn-ea"/>
                <a:cs typeface="+mn-cs"/>
              </a:defRPr>
            </a:lvl4pPr>
            <a:lvl5pPr marL="1828800" algn="ctr"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de-DE" sz="1600">
              <a:latin typeface="+mj-lt"/>
            </a:endParaRPr>
          </a:p>
        </p:txBody>
      </p:sp>
      <p:sp>
        <p:nvSpPr>
          <p:cNvPr id="15" name="Rechteck 14">
            <a:extLst>
              <a:ext uri="{C183D7F6-B498-43B3-948B-1728B52AA6E4}">
                <adec:decorative xmlns="" xmlns:adec="http://schemas.microsoft.com/office/drawing/2017/decorative" val="1"/>
              </a:ext>
            </a:extLst>
          </p:cNvPr>
          <p:cNvSpPr/>
          <p:nvPr/>
        </p:nvSpPr>
        <p:spPr>
          <a:xfrm>
            <a:off x="7118176" y="4899879"/>
            <a:ext cx="345976" cy="39523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algn="ctr" rtl="0" fontAlgn="base">
              <a:spcBef>
                <a:spcPct val="0"/>
              </a:spcBef>
              <a:spcAft>
                <a:spcPct val="0"/>
              </a:spcAft>
              <a:defRPr kern="1200">
                <a:solidFill>
                  <a:schemeClr val="lt1"/>
                </a:solidFill>
                <a:latin typeface="+mn-lt"/>
                <a:ea typeface="+mn-ea"/>
                <a:cs typeface="+mn-cs"/>
              </a:defRPr>
            </a:lvl1pPr>
            <a:lvl2pPr marL="457200" algn="ctr" rtl="0" fontAlgn="base">
              <a:spcBef>
                <a:spcPct val="0"/>
              </a:spcBef>
              <a:spcAft>
                <a:spcPct val="0"/>
              </a:spcAft>
              <a:defRPr kern="1200">
                <a:solidFill>
                  <a:schemeClr val="lt1"/>
                </a:solidFill>
                <a:latin typeface="+mn-lt"/>
                <a:ea typeface="+mn-ea"/>
                <a:cs typeface="+mn-cs"/>
              </a:defRPr>
            </a:lvl2pPr>
            <a:lvl3pPr marL="914400" algn="ctr" rtl="0" fontAlgn="base">
              <a:spcBef>
                <a:spcPct val="0"/>
              </a:spcBef>
              <a:spcAft>
                <a:spcPct val="0"/>
              </a:spcAft>
              <a:defRPr kern="1200">
                <a:solidFill>
                  <a:schemeClr val="lt1"/>
                </a:solidFill>
                <a:latin typeface="+mn-lt"/>
                <a:ea typeface="+mn-ea"/>
                <a:cs typeface="+mn-cs"/>
              </a:defRPr>
            </a:lvl3pPr>
            <a:lvl4pPr marL="1371600" algn="ctr" rtl="0" fontAlgn="base">
              <a:spcBef>
                <a:spcPct val="0"/>
              </a:spcBef>
              <a:spcAft>
                <a:spcPct val="0"/>
              </a:spcAft>
              <a:defRPr kern="1200">
                <a:solidFill>
                  <a:schemeClr val="lt1"/>
                </a:solidFill>
                <a:latin typeface="+mn-lt"/>
                <a:ea typeface="+mn-ea"/>
                <a:cs typeface="+mn-cs"/>
              </a:defRPr>
            </a:lvl4pPr>
            <a:lvl5pPr marL="1828800" algn="ctr"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de-DE" sz="1600">
              <a:latin typeface="+mj-lt"/>
            </a:endParaRPr>
          </a:p>
        </p:txBody>
      </p:sp>
      <p:sp>
        <p:nvSpPr>
          <p:cNvPr id="10" name="Rechteck 9" descr="Diese Folie ist für die Institutionsleitung konzipiert" title="Zielgruppe: Institutionsleitung"/>
          <p:cNvSpPr/>
          <p:nvPr/>
        </p:nvSpPr>
        <p:spPr bwMode="gray">
          <a:xfrm rot="2700000">
            <a:off x="9604715" y="595186"/>
            <a:ext cx="3258710" cy="5760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Institutionsleitung</a:t>
            </a:r>
          </a:p>
        </p:txBody>
      </p:sp>
    </p:spTree>
    <p:extLst>
      <p:ext uri="{BB962C8B-B14F-4D97-AF65-F5344CB8AC3E}">
        <p14:creationId xmlns:p14="http://schemas.microsoft.com/office/powerpoint/2010/main" val="1859261523"/>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Business Impact Analyse - Durchführung</a:t>
            </a:r>
            <a:endParaRPr lang="de-DE" dirty="0"/>
          </a:p>
        </p:txBody>
      </p:sp>
      <p:sp>
        <p:nvSpPr>
          <p:cNvPr id="4" name="Textplatzhalter 3"/>
          <p:cNvSpPr>
            <a:spLocks noGrp="1"/>
          </p:cNvSpPr>
          <p:nvPr>
            <p:ph type="body" idx="1"/>
          </p:nvPr>
        </p:nvSpPr>
        <p:spPr/>
        <p:txBody>
          <a:bodyPr/>
          <a:lstStyle/>
          <a:p>
            <a:endParaRPr lang="de-DE" dirty="0"/>
          </a:p>
        </p:txBody>
      </p:sp>
      <p:sp>
        <p:nvSpPr>
          <p:cNvPr id="5" name="Fußzeilenplatzhalter 4"/>
          <p:cNvSpPr>
            <a:spLocks noGrp="1"/>
          </p:cNvSpPr>
          <p:nvPr>
            <p:ph type="ftr" sz="quarter" idx="4294967295"/>
          </p:nvPr>
        </p:nvSpPr>
        <p:spPr>
          <a:xfrm>
            <a:off x="8064500" y="6446838"/>
            <a:ext cx="4127500" cy="166687"/>
          </a:xfrm>
        </p:spPr>
        <p:txBody>
          <a:bodyPr/>
          <a:lstStyle/>
          <a:p>
            <a:r>
              <a:rPr lang="de-DE">
                <a:latin typeface="+mj-lt"/>
              </a:rPr>
              <a:t>BSI 200-4 Hilfsmittel | Präsentationsvorlage Voranalyse &amp; BIA</a:t>
            </a:r>
            <a:endParaRPr lang="de-DE" dirty="0">
              <a:latin typeface="+mj-lt"/>
            </a:endParaRPr>
          </a:p>
        </p:txBody>
      </p:sp>
    </p:spTree>
    <p:extLst>
      <p:ext uri="{BB962C8B-B14F-4D97-AF65-F5344CB8AC3E}">
        <p14:creationId xmlns:p14="http://schemas.microsoft.com/office/powerpoint/2010/main" val="3691102945"/>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Bewältigung mit und ohne BCM</a:t>
            </a:r>
          </a:p>
        </p:txBody>
      </p:sp>
      <p:sp>
        <p:nvSpPr>
          <p:cNvPr id="55" name="Inhaltsplatzhalter 54"/>
          <p:cNvSpPr>
            <a:spLocks noGrp="1"/>
          </p:cNvSpPr>
          <p:nvPr>
            <p:ph sz="quarter" idx="10"/>
          </p:nvPr>
        </p:nvSpPr>
        <p:spPr/>
        <p:txBody>
          <a:bodyPr/>
          <a:lstStyle/>
          <a:p>
            <a:endParaRPr lang="de-DE"/>
          </a:p>
        </p:txBody>
      </p:sp>
      <p:sp>
        <p:nvSpPr>
          <p:cNvPr id="57" name="Fußzeilenplatzhalter 4"/>
          <p:cNvSpPr txBox="1">
            <a:spLocks/>
          </p:cNvSpPr>
          <p:nvPr/>
        </p:nvSpPr>
        <p:spPr>
          <a:xfrm>
            <a:off x="7041600" y="6450322"/>
            <a:ext cx="4127368" cy="165588"/>
          </a:xfrm>
          <a:prstGeom prst="rect">
            <a:avLst/>
          </a:prstGeom>
        </p:spPr>
        <p:txBody>
          <a:bodyPr vert="horz" lIns="91440" tIns="45720" rIns="0" bIns="45720" rtlCol="0" anchor="t"/>
          <a:lstStyle>
            <a:defPPr>
              <a:defRPr lang="de-DE"/>
            </a:defPPr>
            <a:lvl1pPr algn="r">
              <a:defRPr sz="700">
                <a:solidFill>
                  <a:schemeClr val="tx1">
                    <a:lumMod val="50000"/>
                    <a:lumOff val="50000"/>
                  </a:schemeClr>
                </a:solidFill>
                <a:latin typeface="Calibri" panose="020F0502020204030204" pitchFamily="34" charset="0"/>
                <a:cs typeface="Calibri" panose="020F0502020204030204" pitchFamily="34" charset="0"/>
              </a:defRPr>
            </a:lvl1pPr>
          </a:lstStyle>
          <a:p>
            <a:r>
              <a:rPr lang="de-DE" dirty="0">
                <a:latin typeface="+mj-lt"/>
              </a:rPr>
              <a:t>BSI 200-4 Hilfsmittel | Präsentationsvorlage Voranalyse &amp; BIA</a:t>
            </a:r>
          </a:p>
        </p:txBody>
      </p:sp>
      <p:grpSp>
        <p:nvGrpSpPr>
          <p:cNvPr id="3" name="Gruppieren 2" descr="Bewältigung mit und ohne BCM">
            <a:extLst>
              <a:ext uri="{FF2B5EF4-FFF2-40B4-BE49-F238E27FC236}">
                <a16:creationId xmlns:a16="http://schemas.microsoft.com/office/drawing/2014/main" id="{7F6800D3-CC28-4F9F-896C-E2CE7722DBAC}"/>
              </a:ext>
            </a:extLst>
          </p:cNvPr>
          <p:cNvGrpSpPr/>
          <p:nvPr/>
        </p:nvGrpSpPr>
        <p:grpSpPr>
          <a:xfrm>
            <a:off x="529655" y="1628800"/>
            <a:ext cx="11495940" cy="4356206"/>
            <a:chOff x="529655" y="1628800"/>
            <a:chExt cx="11495940" cy="4356206"/>
          </a:xfrm>
        </p:grpSpPr>
        <p:sp>
          <p:nvSpPr>
            <p:cNvPr id="59" name="Textfeld 58"/>
            <p:cNvSpPr txBox="1"/>
            <p:nvPr/>
          </p:nvSpPr>
          <p:spPr>
            <a:xfrm>
              <a:off x="8323158" y="1628800"/>
              <a:ext cx="2938367" cy="467239"/>
            </a:xfrm>
            <a:prstGeom prst="rect">
              <a:avLst/>
            </a:prstGeom>
            <a:solidFill>
              <a:srgbClr val="FFFFFF"/>
            </a:solidFill>
          </p:spPr>
          <p:txBody>
            <a:bodyPr wrap="square" lIns="18000" tIns="18000" rIns="18000" bIns="18000" rtlCol="0">
              <a:spAutoFit/>
            </a:bodyPr>
            <a:lstStyle>
              <a:defPPr>
                <a:defRPr lang="de-DE"/>
              </a:defPPr>
              <a:lvl1pPr>
                <a:defRPr sz="1200">
                  <a:solidFill>
                    <a:schemeClr val="tx2">
                      <a:lumMod val="75000"/>
                    </a:schemeClr>
                  </a:solidFill>
                  <a:latin typeface="BundesSerif Office" panose="02050002050300000203" pitchFamily="18" charset="0"/>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de-DE" sz="1400" b="0" i="0" u="none" strike="noStrike" kern="0" cap="none" spc="0" normalizeH="0" baseline="0" noProof="0" dirty="0">
                  <a:ln>
                    <a:noFill/>
                  </a:ln>
                  <a:solidFill>
                    <a:srgbClr val="333333">
                      <a:lumMod val="75000"/>
                    </a:srgbClr>
                  </a:solidFill>
                  <a:effectLst/>
                  <a:uLnTx/>
                  <a:uFillTx/>
                  <a:latin typeface="Arial" panose="020B0604020202020204" pitchFamily="34" charset="0"/>
                  <a:cs typeface="Arial" panose="020B0604020202020204" pitchFamily="34" charset="0"/>
                </a:rPr>
                <a:t>Maßnahmen zur Schadensabwehr ohne BCM</a:t>
              </a:r>
            </a:p>
          </p:txBody>
        </p:sp>
        <p:sp>
          <p:nvSpPr>
            <p:cNvPr id="60" name="Textfeld 59"/>
            <p:cNvSpPr txBox="1"/>
            <p:nvPr/>
          </p:nvSpPr>
          <p:spPr>
            <a:xfrm rot="16200000">
              <a:off x="89735" y="3951478"/>
              <a:ext cx="1879197" cy="307777"/>
            </a:xfrm>
            <a:prstGeom prst="rect">
              <a:avLst/>
            </a:prstGeom>
            <a:noFill/>
          </p:spPr>
          <p:txBody>
            <a:bodyPr wrap="square" rtlCol="0">
              <a:spAutoFit/>
            </a:bodyPr>
            <a:lstStyle/>
            <a:p>
              <a:pPr algn="ctr" defTabSz="914400" fontAlgn="base">
                <a:spcBef>
                  <a:spcPct val="0"/>
                </a:spcBef>
                <a:spcAft>
                  <a:spcPct val="0"/>
                </a:spcAft>
              </a:pPr>
              <a:r>
                <a:rPr lang="de-DE" sz="1400" b="1" dirty="0">
                  <a:solidFill>
                    <a:srgbClr val="000000"/>
                  </a:solidFill>
                  <a:latin typeface="Arial" panose="020B0604020202020204" pitchFamily="34" charset="0"/>
                  <a:cs typeface="Arial" panose="020B0604020202020204" pitchFamily="34" charset="0"/>
                </a:rPr>
                <a:t>Geschäftsbetrieb</a:t>
              </a:r>
              <a:endParaRPr lang="de-DE" sz="1200" b="1" dirty="0">
                <a:solidFill>
                  <a:srgbClr val="000000"/>
                </a:solidFill>
                <a:latin typeface="Arial" panose="020B0604020202020204" pitchFamily="34" charset="0"/>
                <a:cs typeface="Arial" panose="020B0604020202020204" pitchFamily="34" charset="0"/>
              </a:endParaRPr>
            </a:p>
          </p:txBody>
        </p:sp>
        <p:cxnSp>
          <p:nvCxnSpPr>
            <p:cNvPr id="61" name="Gerade Verbindung 2"/>
            <p:cNvCxnSpPr/>
            <p:nvPr/>
          </p:nvCxnSpPr>
          <p:spPr bwMode="auto">
            <a:xfrm>
              <a:off x="1739606" y="2431936"/>
              <a:ext cx="0" cy="195266"/>
            </a:xfrm>
            <a:prstGeom prst="line">
              <a:avLst/>
            </a:prstGeom>
            <a:solidFill>
              <a:srgbClr val="FFFFFF"/>
            </a:solidFill>
            <a:ln w="12700" cap="flat" cmpd="sng" algn="ctr">
              <a:solidFill>
                <a:srgbClr val="33333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Gerade Verbindung 5"/>
            <p:cNvCxnSpPr/>
            <p:nvPr/>
          </p:nvCxnSpPr>
          <p:spPr bwMode="auto">
            <a:xfrm>
              <a:off x="1251790" y="3240169"/>
              <a:ext cx="0" cy="1992808"/>
            </a:xfrm>
            <a:prstGeom prst="line">
              <a:avLst/>
            </a:prstGeom>
            <a:solidFill>
              <a:srgbClr val="FFFFFF"/>
            </a:solidFill>
            <a:ln w="19050" cap="flat" cmpd="sng" algn="ctr">
              <a:solidFill>
                <a:srgbClr val="333333"/>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Gerade Verbindung 7"/>
            <p:cNvCxnSpPr/>
            <p:nvPr/>
          </p:nvCxnSpPr>
          <p:spPr bwMode="auto">
            <a:xfrm>
              <a:off x="1268986" y="3091370"/>
              <a:ext cx="207461" cy="0"/>
            </a:xfrm>
            <a:prstGeom prst="line">
              <a:avLst/>
            </a:prstGeom>
            <a:solidFill>
              <a:srgbClr val="FFFFFF"/>
            </a:solidFill>
            <a:ln w="38100" cap="rnd" cmpd="sng" algn="ctr">
              <a:solidFill>
                <a:srgbClr val="333333"/>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Gerade Verbindung 8"/>
            <p:cNvCxnSpPr/>
            <p:nvPr/>
          </p:nvCxnSpPr>
          <p:spPr bwMode="auto">
            <a:xfrm>
              <a:off x="1672340" y="3300200"/>
              <a:ext cx="0" cy="1819130"/>
            </a:xfrm>
            <a:prstGeom prst="line">
              <a:avLst/>
            </a:prstGeom>
            <a:solidFill>
              <a:srgbClr val="FFFFFF"/>
            </a:solidFill>
            <a:ln w="38100" cap="rnd" cmpd="sng" algn="ctr">
              <a:solidFill>
                <a:srgbClr val="333333"/>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Textfeld 64"/>
            <p:cNvSpPr txBox="1"/>
            <p:nvPr/>
          </p:nvSpPr>
          <p:spPr>
            <a:xfrm>
              <a:off x="11049352" y="4953406"/>
              <a:ext cx="526105" cy="338554"/>
            </a:xfrm>
            <a:prstGeom prst="rect">
              <a:avLst/>
            </a:prstGeom>
            <a:noFill/>
          </p:spPr>
          <p:txBody>
            <a:bodyPr wrap="none" rtlCol="0">
              <a:spAutoFit/>
            </a:bodyPr>
            <a:lstStyle/>
            <a:p>
              <a:pPr algn="ctr" defTabSz="914400" fontAlgn="base">
                <a:spcBef>
                  <a:spcPct val="0"/>
                </a:spcBef>
                <a:spcAft>
                  <a:spcPct val="0"/>
                </a:spcAft>
              </a:pPr>
              <a:r>
                <a:rPr lang="de-DE" sz="1600" dirty="0">
                  <a:solidFill>
                    <a:srgbClr val="333333">
                      <a:lumMod val="75000"/>
                    </a:srgbClr>
                  </a:solidFill>
                  <a:latin typeface="Arial" panose="020B0604020202020204" pitchFamily="34" charset="0"/>
                  <a:cs typeface="Arial" panose="020B0604020202020204" pitchFamily="34" charset="0"/>
                </a:rPr>
                <a:t>Zeit</a:t>
              </a:r>
            </a:p>
          </p:txBody>
        </p:sp>
        <p:sp>
          <p:nvSpPr>
            <p:cNvPr id="66" name="Textfeld 65"/>
            <p:cNvSpPr txBox="1"/>
            <p:nvPr/>
          </p:nvSpPr>
          <p:spPr>
            <a:xfrm>
              <a:off x="529655" y="2922093"/>
              <a:ext cx="708848" cy="338554"/>
            </a:xfrm>
            <a:prstGeom prst="rect">
              <a:avLst/>
            </a:prstGeom>
            <a:noFill/>
          </p:spPr>
          <p:txBody>
            <a:bodyPr wrap="none" rtlCol="0">
              <a:spAutoFit/>
            </a:bodyPr>
            <a:lstStyle/>
            <a:p>
              <a:pPr algn="ctr" defTabSz="914400" fontAlgn="base">
                <a:spcBef>
                  <a:spcPct val="0"/>
                </a:spcBef>
                <a:spcAft>
                  <a:spcPct val="0"/>
                </a:spcAft>
              </a:pPr>
              <a:r>
                <a:rPr lang="de-DE" sz="1600" dirty="0">
                  <a:solidFill>
                    <a:srgbClr val="000000"/>
                  </a:solidFill>
                  <a:latin typeface="Arial" panose="020B0604020202020204" pitchFamily="34" charset="0"/>
                  <a:cs typeface="Arial" panose="020B0604020202020204" pitchFamily="34" charset="0"/>
                </a:rPr>
                <a:t>100%</a:t>
              </a:r>
            </a:p>
          </p:txBody>
        </p:sp>
        <p:sp>
          <p:nvSpPr>
            <p:cNvPr id="67" name="Explosion 1 66"/>
            <p:cNvSpPr/>
            <p:nvPr/>
          </p:nvSpPr>
          <p:spPr bwMode="auto">
            <a:xfrm>
              <a:off x="1402095" y="2673314"/>
              <a:ext cx="675022" cy="783116"/>
            </a:xfrm>
            <a:prstGeom prst="irregularSeal1">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200" b="0" i="0" u="none" strike="noStrike" kern="0" cap="none" spc="0" normalizeH="0" baseline="0" noProof="0" dirty="0" err="1">
                <a:ln>
                  <a:noFill/>
                </a:ln>
                <a:solidFill>
                  <a:srgbClr val="FFFFFF"/>
                </a:solidFill>
                <a:effectLst/>
                <a:uLnTx/>
                <a:uFillTx/>
                <a:latin typeface="Arial" panose="020B0604020202020204" pitchFamily="34" charset="0"/>
                <a:cs typeface="Arial" panose="020B0604020202020204" pitchFamily="34" charset="0"/>
              </a:endParaRPr>
            </a:p>
          </p:txBody>
        </p:sp>
        <p:cxnSp>
          <p:nvCxnSpPr>
            <p:cNvPr id="68" name="Gerade Verbindung mit Pfeil 67"/>
            <p:cNvCxnSpPr/>
            <p:nvPr/>
          </p:nvCxnSpPr>
          <p:spPr bwMode="auto">
            <a:xfrm>
              <a:off x="1251789" y="5125126"/>
              <a:ext cx="9832770" cy="0"/>
            </a:xfrm>
            <a:prstGeom prst="straightConnector1">
              <a:avLst/>
            </a:prstGeom>
            <a:solidFill>
              <a:srgbClr val="FFFFFF"/>
            </a:solidFill>
            <a:ln w="19050" cap="flat" cmpd="sng" algn="ctr">
              <a:solidFill>
                <a:srgbClr val="333333"/>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Gerade Verbindung 2"/>
            <p:cNvCxnSpPr/>
            <p:nvPr/>
          </p:nvCxnSpPr>
          <p:spPr bwMode="auto">
            <a:xfrm>
              <a:off x="9792341" y="2259841"/>
              <a:ext cx="0" cy="305519"/>
            </a:xfrm>
            <a:prstGeom prst="line">
              <a:avLst/>
            </a:prstGeom>
            <a:solidFill>
              <a:srgbClr val="FFFFFF"/>
            </a:solidFill>
            <a:ln w="12700" cap="flat" cmpd="sng" algn="ctr">
              <a:solidFill>
                <a:srgbClr val="33333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Textfeld 69"/>
            <p:cNvSpPr txBox="1"/>
            <p:nvPr/>
          </p:nvSpPr>
          <p:spPr>
            <a:xfrm>
              <a:off x="623889" y="1913732"/>
              <a:ext cx="2231433" cy="430887"/>
            </a:xfrm>
            <a:prstGeom prst="rect">
              <a:avLst/>
            </a:prstGeom>
            <a:solidFill>
              <a:srgbClr val="FFFFFF"/>
            </a:solidFill>
          </p:spPr>
          <p:txBody>
            <a:bodyPr wrap="square" lIns="0" tIns="0" rIns="0" bIns="0" rtlCol="0">
              <a:spAutoFit/>
            </a:bodyPr>
            <a:lstStyle>
              <a:defPPr>
                <a:defRPr lang="de-DE"/>
              </a:defPPr>
              <a:lvl1pPr>
                <a:defRPr sz="1200">
                  <a:solidFill>
                    <a:schemeClr val="tx2">
                      <a:lumMod val="75000"/>
                    </a:schemeClr>
                  </a:solidFill>
                  <a:latin typeface="BundesSerif Office" panose="02050002050300000203" pitchFamily="18" charset="0"/>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de-DE" sz="1400" b="0" i="0" u="none" strike="noStrike" kern="0" cap="none" spc="0" normalizeH="0" baseline="0" noProof="0" dirty="0">
                  <a:ln>
                    <a:noFill/>
                  </a:ln>
                  <a:solidFill>
                    <a:srgbClr val="333333">
                      <a:lumMod val="75000"/>
                    </a:srgbClr>
                  </a:solidFill>
                  <a:effectLst/>
                  <a:uLnTx/>
                  <a:uFillTx/>
                  <a:latin typeface="Arial" panose="020B0604020202020204" pitchFamily="34" charset="0"/>
                  <a:cs typeface="Arial" panose="020B0604020202020204" pitchFamily="34" charset="0"/>
                </a:rPr>
                <a:t>Eintritt eines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de-DE" sz="1400" b="0" i="0" u="none" strike="noStrike" kern="0" cap="none" spc="0" normalizeH="0" baseline="0" noProof="0" dirty="0">
                  <a:ln>
                    <a:noFill/>
                  </a:ln>
                  <a:solidFill>
                    <a:srgbClr val="333333">
                      <a:lumMod val="75000"/>
                    </a:srgbClr>
                  </a:solidFill>
                  <a:effectLst/>
                  <a:uLnTx/>
                  <a:uFillTx/>
                  <a:latin typeface="Arial" panose="020B0604020202020204" pitchFamily="34" charset="0"/>
                  <a:cs typeface="Arial" panose="020B0604020202020204" pitchFamily="34" charset="0"/>
                </a:rPr>
                <a:t>Schadensereignisses</a:t>
              </a:r>
            </a:p>
          </p:txBody>
        </p:sp>
        <p:sp>
          <p:nvSpPr>
            <p:cNvPr id="71" name="Rechteck 70"/>
            <p:cNvSpPr/>
            <p:nvPr/>
          </p:nvSpPr>
          <p:spPr>
            <a:xfrm>
              <a:off x="8852704" y="4161523"/>
              <a:ext cx="2076150" cy="523220"/>
            </a:xfrm>
            <a:prstGeom prst="rect">
              <a:avLst/>
            </a:prstGeom>
            <a:solidFill>
              <a:srgbClr val="FFFFFF"/>
            </a:solid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Wiederherstellung ohne BCM</a:t>
              </a:r>
            </a:p>
          </p:txBody>
        </p:sp>
        <p:cxnSp>
          <p:nvCxnSpPr>
            <p:cNvPr id="72" name="Gerade Verbindung 2"/>
            <p:cNvCxnSpPr/>
            <p:nvPr/>
          </p:nvCxnSpPr>
          <p:spPr bwMode="auto">
            <a:xfrm>
              <a:off x="9891495" y="3880716"/>
              <a:ext cx="0" cy="268235"/>
            </a:xfrm>
            <a:prstGeom prst="line">
              <a:avLst/>
            </a:prstGeom>
            <a:solidFill>
              <a:srgbClr val="FFFFFF"/>
            </a:solidFill>
            <a:ln w="12700" cap="flat" cmpd="sng" algn="ctr">
              <a:solidFill>
                <a:srgbClr val="33333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Textfeld 72"/>
            <p:cNvSpPr txBox="1"/>
            <p:nvPr/>
          </p:nvSpPr>
          <p:spPr>
            <a:xfrm>
              <a:off x="677957" y="4946682"/>
              <a:ext cx="622949" cy="338554"/>
            </a:xfrm>
            <a:prstGeom prst="rect">
              <a:avLst/>
            </a:prstGeom>
            <a:noFill/>
          </p:spPr>
          <p:txBody>
            <a:bodyPr wrap="square" rtlCol="0">
              <a:spAutoFit/>
            </a:bodyPr>
            <a:lstStyle/>
            <a:p>
              <a:pPr algn="ctr" defTabSz="914400" fontAlgn="base">
                <a:spcBef>
                  <a:spcPct val="0"/>
                </a:spcBef>
                <a:spcAft>
                  <a:spcPct val="0"/>
                </a:spcAft>
              </a:pPr>
              <a:r>
                <a:rPr lang="de-DE" sz="1600" dirty="0">
                  <a:solidFill>
                    <a:srgbClr val="000000"/>
                  </a:solidFill>
                  <a:latin typeface="Arial" panose="020B0604020202020204" pitchFamily="34" charset="0"/>
                  <a:cs typeface="Arial" panose="020B0604020202020204" pitchFamily="34" charset="0"/>
                </a:rPr>
                <a:t>0%</a:t>
              </a:r>
            </a:p>
          </p:txBody>
        </p:sp>
        <p:sp>
          <p:nvSpPr>
            <p:cNvPr id="74" name="Freihandform 73"/>
            <p:cNvSpPr/>
            <p:nvPr/>
          </p:nvSpPr>
          <p:spPr>
            <a:xfrm>
              <a:off x="4238419" y="3145216"/>
              <a:ext cx="6868763" cy="1954766"/>
            </a:xfrm>
            <a:custGeom>
              <a:avLst/>
              <a:gdLst>
                <a:gd name="connsiteX0" fmla="*/ 0 w 7231380"/>
                <a:gd name="connsiteY0" fmla="*/ 1760220 h 1760220"/>
                <a:gd name="connsiteX1" fmla="*/ 7231380 w 7231380"/>
                <a:gd name="connsiteY1" fmla="*/ 0 h 1760220"/>
                <a:gd name="connsiteX0" fmla="*/ 0 w 7231380"/>
                <a:gd name="connsiteY0" fmla="*/ 1760220 h 1760220"/>
                <a:gd name="connsiteX1" fmla="*/ 7231380 w 7231380"/>
                <a:gd name="connsiteY1" fmla="*/ 0 h 1760220"/>
                <a:gd name="connsiteX0" fmla="*/ 0 w 7231380"/>
                <a:gd name="connsiteY0" fmla="*/ 1760220 h 1760220"/>
                <a:gd name="connsiteX1" fmla="*/ 7231380 w 7231380"/>
                <a:gd name="connsiteY1" fmla="*/ 0 h 1760220"/>
                <a:gd name="connsiteX0" fmla="*/ 0 w 7231380"/>
                <a:gd name="connsiteY0" fmla="*/ 1760220 h 1760220"/>
                <a:gd name="connsiteX1" fmla="*/ 7231380 w 7231380"/>
                <a:gd name="connsiteY1" fmla="*/ 0 h 1760220"/>
                <a:gd name="connsiteX0" fmla="*/ 0 w 7231380"/>
                <a:gd name="connsiteY0" fmla="*/ 1760220 h 1760220"/>
                <a:gd name="connsiteX1" fmla="*/ 7231380 w 7231380"/>
                <a:gd name="connsiteY1" fmla="*/ 0 h 1760220"/>
                <a:gd name="connsiteX0" fmla="*/ 0 w 7231380"/>
                <a:gd name="connsiteY0" fmla="*/ 1760220 h 1760220"/>
                <a:gd name="connsiteX1" fmla="*/ 7231380 w 7231380"/>
                <a:gd name="connsiteY1" fmla="*/ 0 h 1760220"/>
                <a:gd name="connsiteX0" fmla="*/ 0 w 7231380"/>
                <a:gd name="connsiteY0" fmla="*/ 1760220 h 1760220"/>
                <a:gd name="connsiteX1" fmla="*/ 7231380 w 7231380"/>
                <a:gd name="connsiteY1" fmla="*/ 0 h 1760220"/>
                <a:gd name="connsiteX0" fmla="*/ 0 w 7231380"/>
                <a:gd name="connsiteY0" fmla="*/ 1760220 h 1766472"/>
                <a:gd name="connsiteX1" fmla="*/ 7231380 w 7231380"/>
                <a:gd name="connsiteY1" fmla="*/ 0 h 1766472"/>
                <a:gd name="connsiteX0" fmla="*/ 0 w 7231380"/>
                <a:gd name="connsiteY0" fmla="*/ 1760220 h 1760220"/>
                <a:gd name="connsiteX1" fmla="*/ 7231380 w 7231380"/>
                <a:gd name="connsiteY1" fmla="*/ 0 h 1760220"/>
                <a:gd name="connsiteX0" fmla="*/ 0 w 7231380"/>
                <a:gd name="connsiteY0" fmla="*/ 1760220 h 1760220"/>
                <a:gd name="connsiteX1" fmla="*/ 7231380 w 7231380"/>
                <a:gd name="connsiteY1" fmla="*/ 0 h 1760220"/>
              </a:gdLst>
              <a:ahLst/>
              <a:cxnLst>
                <a:cxn ang="0">
                  <a:pos x="connsiteX0" y="connsiteY0"/>
                </a:cxn>
                <a:cxn ang="0">
                  <a:pos x="connsiteX1" y="connsiteY1"/>
                </a:cxn>
              </a:cxnLst>
              <a:rect l="l" t="t" r="r" b="b"/>
              <a:pathLst>
                <a:path w="7231380" h="1760220">
                  <a:moveTo>
                    <a:pt x="0" y="1760220"/>
                  </a:moveTo>
                  <a:cubicBezTo>
                    <a:pt x="2946985" y="1580778"/>
                    <a:pt x="4862208" y="1130865"/>
                    <a:pt x="7231380" y="0"/>
                  </a:cubicBezTo>
                </a:path>
              </a:pathLst>
            </a:custGeom>
            <a:noFill/>
            <a:ln w="38100">
              <a:solidFill>
                <a:srgbClr val="CD5038"/>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a:solidFill>
                  <a:schemeClr val="lt1"/>
                </a:solidFill>
                <a:latin typeface="Arial" panose="020B0604020202020204" pitchFamily="34" charset="0"/>
                <a:cs typeface="Arial" panose="020B0604020202020204" pitchFamily="34" charset="0"/>
              </a:endParaRPr>
            </a:p>
          </p:txBody>
        </p:sp>
        <p:sp>
          <p:nvSpPr>
            <p:cNvPr id="75" name="Freihandform 74"/>
            <p:cNvSpPr/>
            <p:nvPr/>
          </p:nvSpPr>
          <p:spPr>
            <a:xfrm>
              <a:off x="5128479" y="2691251"/>
              <a:ext cx="6002888" cy="2453656"/>
            </a:xfrm>
            <a:custGeom>
              <a:avLst/>
              <a:gdLst>
                <a:gd name="connsiteX0" fmla="*/ 0 w 5680953"/>
                <a:gd name="connsiteY0" fmla="*/ 2645923 h 2645923"/>
                <a:gd name="connsiteX1" fmla="*/ 843064 w 5680953"/>
                <a:gd name="connsiteY1" fmla="*/ 2393004 h 2645923"/>
                <a:gd name="connsiteX2" fmla="*/ 1407268 w 5680953"/>
                <a:gd name="connsiteY2" fmla="*/ 2399489 h 2645923"/>
                <a:gd name="connsiteX3" fmla="*/ 1802860 w 5680953"/>
                <a:gd name="connsiteY3" fmla="*/ 2016868 h 2645923"/>
                <a:gd name="connsiteX4" fmla="*/ 2334638 w 5680953"/>
                <a:gd name="connsiteY4" fmla="*/ 2003897 h 2645923"/>
                <a:gd name="connsiteX5" fmla="*/ 2736715 w 5680953"/>
                <a:gd name="connsiteY5" fmla="*/ 1562910 h 2645923"/>
                <a:gd name="connsiteX6" fmla="*/ 3184187 w 5680953"/>
                <a:gd name="connsiteY6" fmla="*/ 1562910 h 2645923"/>
                <a:gd name="connsiteX7" fmla="*/ 3612204 w 5680953"/>
                <a:gd name="connsiteY7" fmla="*/ 1108953 h 2645923"/>
                <a:gd name="connsiteX8" fmla="*/ 4662792 w 5680953"/>
                <a:gd name="connsiteY8" fmla="*/ 0 h 2645923"/>
                <a:gd name="connsiteX9" fmla="*/ 5181600 w 5680953"/>
                <a:gd name="connsiteY9" fmla="*/ 460442 h 2645923"/>
                <a:gd name="connsiteX10" fmla="*/ 5680953 w 5680953"/>
                <a:gd name="connsiteY10" fmla="*/ 460442 h 2645923"/>
                <a:gd name="connsiteX0" fmla="*/ 0 w 5680953"/>
                <a:gd name="connsiteY0" fmla="*/ 2661371 h 2661371"/>
                <a:gd name="connsiteX1" fmla="*/ 843064 w 5680953"/>
                <a:gd name="connsiteY1" fmla="*/ 2408452 h 2661371"/>
                <a:gd name="connsiteX2" fmla="*/ 1407268 w 5680953"/>
                <a:gd name="connsiteY2" fmla="*/ 2414937 h 2661371"/>
                <a:gd name="connsiteX3" fmla="*/ 1802860 w 5680953"/>
                <a:gd name="connsiteY3" fmla="*/ 2032316 h 2661371"/>
                <a:gd name="connsiteX4" fmla="*/ 2334638 w 5680953"/>
                <a:gd name="connsiteY4" fmla="*/ 2019345 h 2661371"/>
                <a:gd name="connsiteX5" fmla="*/ 2736715 w 5680953"/>
                <a:gd name="connsiteY5" fmla="*/ 1578358 h 2661371"/>
                <a:gd name="connsiteX6" fmla="*/ 3184187 w 5680953"/>
                <a:gd name="connsiteY6" fmla="*/ 1578358 h 2661371"/>
                <a:gd name="connsiteX7" fmla="*/ 3612204 w 5680953"/>
                <a:gd name="connsiteY7" fmla="*/ 1124401 h 2661371"/>
                <a:gd name="connsiteX8" fmla="*/ 4662792 w 5680953"/>
                <a:gd name="connsiteY8" fmla="*/ 15448 h 2661371"/>
                <a:gd name="connsiteX9" fmla="*/ 5181600 w 5680953"/>
                <a:gd name="connsiteY9" fmla="*/ 475890 h 2661371"/>
                <a:gd name="connsiteX10" fmla="*/ 5680953 w 5680953"/>
                <a:gd name="connsiteY10" fmla="*/ 475890 h 2661371"/>
                <a:gd name="connsiteX0" fmla="*/ 0 w 5680953"/>
                <a:gd name="connsiteY0" fmla="*/ 2646120 h 2646120"/>
                <a:gd name="connsiteX1" fmla="*/ 843064 w 5680953"/>
                <a:gd name="connsiteY1" fmla="*/ 2393201 h 2646120"/>
                <a:gd name="connsiteX2" fmla="*/ 1407268 w 5680953"/>
                <a:gd name="connsiteY2" fmla="*/ 2399686 h 2646120"/>
                <a:gd name="connsiteX3" fmla="*/ 1802860 w 5680953"/>
                <a:gd name="connsiteY3" fmla="*/ 2017065 h 2646120"/>
                <a:gd name="connsiteX4" fmla="*/ 2334638 w 5680953"/>
                <a:gd name="connsiteY4" fmla="*/ 2004094 h 2646120"/>
                <a:gd name="connsiteX5" fmla="*/ 2736715 w 5680953"/>
                <a:gd name="connsiteY5" fmla="*/ 1563107 h 2646120"/>
                <a:gd name="connsiteX6" fmla="*/ 3184187 w 5680953"/>
                <a:gd name="connsiteY6" fmla="*/ 1563107 h 2646120"/>
                <a:gd name="connsiteX7" fmla="*/ 3612204 w 5680953"/>
                <a:gd name="connsiteY7" fmla="*/ 1109150 h 2646120"/>
                <a:gd name="connsiteX8" fmla="*/ 4662792 w 5680953"/>
                <a:gd name="connsiteY8" fmla="*/ 197 h 2646120"/>
                <a:gd name="connsiteX9" fmla="*/ 5181600 w 5680953"/>
                <a:gd name="connsiteY9" fmla="*/ 460639 h 2646120"/>
                <a:gd name="connsiteX10" fmla="*/ 5680953 w 5680953"/>
                <a:gd name="connsiteY10" fmla="*/ 460639 h 2646120"/>
                <a:gd name="connsiteX0" fmla="*/ 0 w 5680953"/>
                <a:gd name="connsiteY0" fmla="*/ 2646140 h 2646140"/>
                <a:gd name="connsiteX1" fmla="*/ 843064 w 5680953"/>
                <a:gd name="connsiteY1" fmla="*/ 2393221 h 2646140"/>
                <a:gd name="connsiteX2" fmla="*/ 1407268 w 5680953"/>
                <a:gd name="connsiteY2" fmla="*/ 2399706 h 2646140"/>
                <a:gd name="connsiteX3" fmla="*/ 1802860 w 5680953"/>
                <a:gd name="connsiteY3" fmla="*/ 2017085 h 2646140"/>
                <a:gd name="connsiteX4" fmla="*/ 2334638 w 5680953"/>
                <a:gd name="connsiteY4" fmla="*/ 2004114 h 2646140"/>
                <a:gd name="connsiteX5" fmla="*/ 2736715 w 5680953"/>
                <a:gd name="connsiteY5" fmla="*/ 1563127 h 2646140"/>
                <a:gd name="connsiteX6" fmla="*/ 3184187 w 5680953"/>
                <a:gd name="connsiteY6" fmla="*/ 1563127 h 2646140"/>
                <a:gd name="connsiteX7" fmla="*/ 3612204 w 5680953"/>
                <a:gd name="connsiteY7" fmla="*/ 1109170 h 2646140"/>
                <a:gd name="connsiteX8" fmla="*/ 4662792 w 5680953"/>
                <a:gd name="connsiteY8" fmla="*/ 217 h 2646140"/>
                <a:gd name="connsiteX9" fmla="*/ 5181600 w 5680953"/>
                <a:gd name="connsiteY9" fmla="*/ 460659 h 2646140"/>
                <a:gd name="connsiteX10" fmla="*/ 5680953 w 5680953"/>
                <a:gd name="connsiteY10" fmla="*/ 460659 h 2646140"/>
                <a:gd name="connsiteX0" fmla="*/ 0 w 5680953"/>
                <a:gd name="connsiteY0" fmla="*/ 2668549 h 2668549"/>
                <a:gd name="connsiteX1" fmla="*/ 843064 w 5680953"/>
                <a:gd name="connsiteY1" fmla="*/ 2415630 h 2668549"/>
                <a:gd name="connsiteX2" fmla="*/ 1407268 w 5680953"/>
                <a:gd name="connsiteY2" fmla="*/ 2422115 h 2668549"/>
                <a:gd name="connsiteX3" fmla="*/ 1802860 w 5680953"/>
                <a:gd name="connsiteY3" fmla="*/ 2039494 h 2668549"/>
                <a:gd name="connsiteX4" fmla="*/ 2334638 w 5680953"/>
                <a:gd name="connsiteY4" fmla="*/ 2026523 h 2668549"/>
                <a:gd name="connsiteX5" fmla="*/ 2736715 w 5680953"/>
                <a:gd name="connsiteY5" fmla="*/ 1585536 h 2668549"/>
                <a:gd name="connsiteX6" fmla="*/ 3184187 w 5680953"/>
                <a:gd name="connsiteY6" fmla="*/ 1585536 h 2668549"/>
                <a:gd name="connsiteX7" fmla="*/ 3690025 w 5680953"/>
                <a:gd name="connsiteY7" fmla="*/ 1300192 h 2668549"/>
                <a:gd name="connsiteX8" fmla="*/ 4662792 w 5680953"/>
                <a:gd name="connsiteY8" fmla="*/ 22626 h 2668549"/>
                <a:gd name="connsiteX9" fmla="*/ 5181600 w 5680953"/>
                <a:gd name="connsiteY9" fmla="*/ 483068 h 2668549"/>
                <a:gd name="connsiteX10" fmla="*/ 5680953 w 5680953"/>
                <a:gd name="connsiteY10" fmla="*/ 483068 h 2668549"/>
                <a:gd name="connsiteX0" fmla="*/ 0 w 5680953"/>
                <a:gd name="connsiteY0" fmla="*/ 2661308 h 2661308"/>
                <a:gd name="connsiteX1" fmla="*/ 843064 w 5680953"/>
                <a:gd name="connsiteY1" fmla="*/ 2408389 h 2661308"/>
                <a:gd name="connsiteX2" fmla="*/ 1407268 w 5680953"/>
                <a:gd name="connsiteY2" fmla="*/ 2414874 h 2661308"/>
                <a:gd name="connsiteX3" fmla="*/ 1802860 w 5680953"/>
                <a:gd name="connsiteY3" fmla="*/ 2032253 h 2661308"/>
                <a:gd name="connsiteX4" fmla="*/ 2334638 w 5680953"/>
                <a:gd name="connsiteY4" fmla="*/ 2019282 h 2661308"/>
                <a:gd name="connsiteX5" fmla="*/ 2736715 w 5680953"/>
                <a:gd name="connsiteY5" fmla="*/ 1578295 h 2661308"/>
                <a:gd name="connsiteX6" fmla="*/ 3184187 w 5680953"/>
                <a:gd name="connsiteY6" fmla="*/ 1578295 h 2661308"/>
                <a:gd name="connsiteX7" fmla="*/ 3690025 w 5680953"/>
                <a:gd name="connsiteY7" fmla="*/ 1292951 h 2661308"/>
                <a:gd name="connsiteX8" fmla="*/ 4124528 w 5680953"/>
                <a:gd name="connsiteY8" fmla="*/ 222908 h 2661308"/>
                <a:gd name="connsiteX9" fmla="*/ 4662792 w 5680953"/>
                <a:gd name="connsiteY9" fmla="*/ 15385 h 2661308"/>
                <a:gd name="connsiteX10" fmla="*/ 5181600 w 5680953"/>
                <a:gd name="connsiteY10" fmla="*/ 475827 h 2661308"/>
                <a:gd name="connsiteX11" fmla="*/ 5680953 w 5680953"/>
                <a:gd name="connsiteY11" fmla="*/ 475827 h 2661308"/>
                <a:gd name="connsiteX0" fmla="*/ 0 w 5680953"/>
                <a:gd name="connsiteY0" fmla="*/ 2661308 h 2661308"/>
                <a:gd name="connsiteX1" fmla="*/ 843064 w 5680953"/>
                <a:gd name="connsiteY1" fmla="*/ 2408389 h 2661308"/>
                <a:gd name="connsiteX2" fmla="*/ 1407268 w 5680953"/>
                <a:gd name="connsiteY2" fmla="*/ 2414874 h 2661308"/>
                <a:gd name="connsiteX3" fmla="*/ 1802860 w 5680953"/>
                <a:gd name="connsiteY3" fmla="*/ 2032253 h 2661308"/>
                <a:gd name="connsiteX4" fmla="*/ 2334638 w 5680953"/>
                <a:gd name="connsiteY4" fmla="*/ 2019282 h 2661308"/>
                <a:gd name="connsiteX5" fmla="*/ 2736715 w 5680953"/>
                <a:gd name="connsiteY5" fmla="*/ 1578295 h 2661308"/>
                <a:gd name="connsiteX6" fmla="*/ 3184187 w 5680953"/>
                <a:gd name="connsiteY6" fmla="*/ 1578295 h 2661308"/>
                <a:gd name="connsiteX7" fmla="*/ 3690025 w 5680953"/>
                <a:gd name="connsiteY7" fmla="*/ 1292951 h 2661308"/>
                <a:gd name="connsiteX8" fmla="*/ 3748391 w 5680953"/>
                <a:gd name="connsiteY8" fmla="*/ 222908 h 2661308"/>
                <a:gd name="connsiteX9" fmla="*/ 4662792 w 5680953"/>
                <a:gd name="connsiteY9" fmla="*/ 15385 h 2661308"/>
                <a:gd name="connsiteX10" fmla="*/ 5181600 w 5680953"/>
                <a:gd name="connsiteY10" fmla="*/ 475827 h 2661308"/>
                <a:gd name="connsiteX11" fmla="*/ 5680953 w 5680953"/>
                <a:gd name="connsiteY11" fmla="*/ 475827 h 2661308"/>
                <a:gd name="connsiteX0" fmla="*/ 0 w 5680953"/>
                <a:gd name="connsiteY0" fmla="*/ 2661308 h 2661308"/>
                <a:gd name="connsiteX1" fmla="*/ 843064 w 5680953"/>
                <a:gd name="connsiteY1" fmla="*/ 2408389 h 2661308"/>
                <a:gd name="connsiteX2" fmla="*/ 1407268 w 5680953"/>
                <a:gd name="connsiteY2" fmla="*/ 2414874 h 2661308"/>
                <a:gd name="connsiteX3" fmla="*/ 1802860 w 5680953"/>
                <a:gd name="connsiteY3" fmla="*/ 2032253 h 2661308"/>
                <a:gd name="connsiteX4" fmla="*/ 2334638 w 5680953"/>
                <a:gd name="connsiteY4" fmla="*/ 2019282 h 2661308"/>
                <a:gd name="connsiteX5" fmla="*/ 2736715 w 5680953"/>
                <a:gd name="connsiteY5" fmla="*/ 1578295 h 2661308"/>
                <a:gd name="connsiteX6" fmla="*/ 3184187 w 5680953"/>
                <a:gd name="connsiteY6" fmla="*/ 1578295 h 2661308"/>
                <a:gd name="connsiteX7" fmla="*/ 3469532 w 5680953"/>
                <a:gd name="connsiteY7" fmla="*/ 1383742 h 2661308"/>
                <a:gd name="connsiteX8" fmla="*/ 3748391 w 5680953"/>
                <a:gd name="connsiteY8" fmla="*/ 222908 h 2661308"/>
                <a:gd name="connsiteX9" fmla="*/ 4662792 w 5680953"/>
                <a:gd name="connsiteY9" fmla="*/ 15385 h 2661308"/>
                <a:gd name="connsiteX10" fmla="*/ 5181600 w 5680953"/>
                <a:gd name="connsiteY10" fmla="*/ 475827 h 2661308"/>
                <a:gd name="connsiteX11" fmla="*/ 5680953 w 5680953"/>
                <a:gd name="connsiteY11" fmla="*/ 475827 h 2661308"/>
                <a:gd name="connsiteX0" fmla="*/ 0 w 5680953"/>
                <a:gd name="connsiteY0" fmla="*/ 2668941 h 2668941"/>
                <a:gd name="connsiteX1" fmla="*/ 843064 w 5680953"/>
                <a:gd name="connsiteY1" fmla="*/ 2416022 h 2668941"/>
                <a:gd name="connsiteX2" fmla="*/ 1407268 w 5680953"/>
                <a:gd name="connsiteY2" fmla="*/ 2422507 h 2668941"/>
                <a:gd name="connsiteX3" fmla="*/ 1802860 w 5680953"/>
                <a:gd name="connsiteY3" fmla="*/ 2039886 h 2668941"/>
                <a:gd name="connsiteX4" fmla="*/ 2334638 w 5680953"/>
                <a:gd name="connsiteY4" fmla="*/ 2026915 h 2668941"/>
                <a:gd name="connsiteX5" fmla="*/ 2736715 w 5680953"/>
                <a:gd name="connsiteY5" fmla="*/ 1585928 h 2668941"/>
                <a:gd name="connsiteX6" fmla="*/ 3184187 w 5680953"/>
                <a:gd name="connsiteY6" fmla="*/ 1585928 h 2668941"/>
                <a:gd name="connsiteX7" fmla="*/ 3748391 w 5680953"/>
                <a:gd name="connsiteY7" fmla="*/ 230541 h 2668941"/>
                <a:gd name="connsiteX8" fmla="*/ 4662792 w 5680953"/>
                <a:gd name="connsiteY8" fmla="*/ 23018 h 2668941"/>
                <a:gd name="connsiteX9" fmla="*/ 5181600 w 5680953"/>
                <a:gd name="connsiteY9" fmla="*/ 483460 h 2668941"/>
                <a:gd name="connsiteX10" fmla="*/ 5680953 w 5680953"/>
                <a:gd name="connsiteY10" fmla="*/ 483460 h 2668941"/>
                <a:gd name="connsiteX0" fmla="*/ 0 w 5680953"/>
                <a:gd name="connsiteY0" fmla="*/ 2668941 h 2668941"/>
                <a:gd name="connsiteX1" fmla="*/ 843064 w 5680953"/>
                <a:gd name="connsiteY1" fmla="*/ 2416022 h 2668941"/>
                <a:gd name="connsiteX2" fmla="*/ 1407268 w 5680953"/>
                <a:gd name="connsiteY2" fmla="*/ 2422507 h 2668941"/>
                <a:gd name="connsiteX3" fmla="*/ 1802860 w 5680953"/>
                <a:gd name="connsiteY3" fmla="*/ 2039886 h 2668941"/>
                <a:gd name="connsiteX4" fmla="*/ 2334638 w 5680953"/>
                <a:gd name="connsiteY4" fmla="*/ 2026915 h 2668941"/>
                <a:gd name="connsiteX5" fmla="*/ 2736715 w 5680953"/>
                <a:gd name="connsiteY5" fmla="*/ 1585928 h 2668941"/>
                <a:gd name="connsiteX6" fmla="*/ 3184187 w 5680953"/>
                <a:gd name="connsiteY6" fmla="*/ 1585928 h 2668941"/>
                <a:gd name="connsiteX7" fmla="*/ 3748391 w 5680953"/>
                <a:gd name="connsiteY7" fmla="*/ 230541 h 2668941"/>
                <a:gd name="connsiteX8" fmla="*/ 4662792 w 5680953"/>
                <a:gd name="connsiteY8" fmla="*/ 23018 h 2668941"/>
                <a:gd name="connsiteX9" fmla="*/ 5181600 w 5680953"/>
                <a:gd name="connsiteY9" fmla="*/ 483460 h 2668941"/>
                <a:gd name="connsiteX10" fmla="*/ 5680953 w 5680953"/>
                <a:gd name="connsiteY10" fmla="*/ 483460 h 2668941"/>
                <a:gd name="connsiteX0" fmla="*/ 0 w 5680953"/>
                <a:gd name="connsiteY0" fmla="*/ 2668941 h 2668941"/>
                <a:gd name="connsiteX1" fmla="*/ 843064 w 5680953"/>
                <a:gd name="connsiteY1" fmla="*/ 2416022 h 2668941"/>
                <a:gd name="connsiteX2" fmla="*/ 1407268 w 5680953"/>
                <a:gd name="connsiteY2" fmla="*/ 2422507 h 2668941"/>
                <a:gd name="connsiteX3" fmla="*/ 1802860 w 5680953"/>
                <a:gd name="connsiteY3" fmla="*/ 2039886 h 2668941"/>
                <a:gd name="connsiteX4" fmla="*/ 2334638 w 5680953"/>
                <a:gd name="connsiteY4" fmla="*/ 2026915 h 2668941"/>
                <a:gd name="connsiteX5" fmla="*/ 3184187 w 5680953"/>
                <a:gd name="connsiteY5" fmla="*/ 1585928 h 2668941"/>
                <a:gd name="connsiteX6" fmla="*/ 3748391 w 5680953"/>
                <a:gd name="connsiteY6" fmla="*/ 230541 h 2668941"/>
                <a:gd name="connsiteX7" fmla="*/ 4662792 w 5680953"/>
                <a:gd name="connsiteY7" fmla="*/ 23018 h 2668941"/>
                <a:gd name="connsiteX8" fmla="*/ 5181600 w 5680953"/>
                <a:gd name="connsiteY8" fmla="*/ 483460 h 2668941"/>
                <a:gd name="connsiteX9" fmla="*/ 5680953 w 5680953"/>
                <a:gd name="connsiteY9" fmla="*/ 483460 h 2668941"/>
                <a:gd name="connsiteX0" fmla="*/ 0 w 5680953"/>
                <a:gd name="connsiteY0" fmla="*/ 2668941 h 2668941"/>
                <a:gd name="connsiteX1" fmla="*/ 843064 w 5680953"/>
                <a:gd name="connsiteY1" fmla="*/ 2416022 h 2668941"/>
                <a:gd name="connsiteX2" fmla="*/ 1407268 w 5680953"/>
                <a:gd name="connsiteY2" fmla="*/ 2422507 h 2668941"/>
                <a:gd name="connsiteX3" fmla="*/ 1802860 w 5680953"/>
                <a:gd name="connsiteY3" fmla="*/ 2039886 h 2668941"/>
                <a:gd name="connsiteX4" fmla="*/ 2334638 w 5680953"/>
                <a:gd name="connsiteY4" fmla="*/ 2026915 h 2668941"/>
                <a:gd name="connsiteX5" fmla="*/ 2619983 w 5680953"/>
                <a:gd name="connsiteY5" fmla="*/ 1923154 h 2668941"/>
                <a:gd name="connsiteX6" fmla="*/ 3748391 w 5680953"/>
                <a:gd name="connsiteY6" fmla="*/ 230541 h 2668941"/>
                <a:gd name="connsiteX7" fmla="*/ 4662792 w 5680953"/>
                <a:gd name="connsiteY7" fmla="*/ 23018 h 2668941"/>
                <a:gd name="connsiteX8" fmla="*/ 5181600 w 5680953"/>
                <a:gd name="connsiteY8" fmla="*/ 483460 h 2668941"/>
                <a:gd name="connsiteX9" fmla="*/ 5680953 w 5680953"/>
                <a:gd name="connsiteY9" fmla="*/ 483460 h 2668941"/>
                <a:gd name="connsiteX0" fmla="*/ 0 w 5680953"/>
                <a:gd name="connsiteY0" fmla="*/ 2668941 h 2668941"/>
                <a:gd name="connsiteX1" fmla="*/ 843064 w 5680953"/>
                <a:gd name="connsiteY1" fmla="*/ 2416022 h 2668941"/>
                <a:gd name="connsiteX2" fmla="*/ 1407268 w 5680953"/>
                <a:gd name="connsiteY2" fmla="*/ 2422507 h 2668941"/>
                <a:gd name="connsiteX3" fmla="*/ 1802860 w 5680953"/>
                <a:gd name="connsiteY3" fmla="*/ 2039886 h 2668941"/>
                <a:gd name="connsiteX4" fmla="*/ 2334638 w 5680953"/>
                <a:gd name="connsiteY4" fmla="*/ 2026915 h 2668941"/>
                <a:gd name="connsiteX5" fmla="*/ 2619983 w 5680953"/>
                <a:gd name="connsiteY5" fmla="*/ 1923154 h 2668941"/>
                <a:gd name="connsiteX6" fmla="*/ 3748391 w 5680953"/>
                <a:gd name="connsiteY6" fmla="*/ 230541 h 2668941"/>
                <a:gd name="connsiteX7" fmla="*/ 4662792 w 5680953"/>
                <a:gd name="connsiteY7" fmla="*/ 23018 h 2668941"/>
                <a:gd name="connsiteX8" fmla="*/ 5181600 w 5680953"/>
                <a:gd name="connsiteY8" fmla="*/ 483460 h 2668941"/>
                <a:gd name="connsiteX9" fmla="*/ 5680953 w 5680953"/>
                <a:gd name="connsiteY9" fmla="*/ 483460 h 2668941"/>
                <a:gd name="connsiteX0" fmla="*/ 0 w 5680953"/>
                <a:gd name="connsiteY0" fmla="*/ 2668941 h 2668941"/>
                <a:gd name="connsiteX1" fmla="*/ 645073 w 5680953"/>
                <a:gd name="connsiteY1" fmla="*/ 2346089 h 2668941"/>
                <a:gd name="connsiteX2" fmla="*/ 1407268 w 5680953"/>
                <a:gd name="connsiteY2" fmla="*/ 2422507 h 2668941"/>
                <a:gd name="connsiteX3" fmla="*/ 1802860 w 5680953"/>
                <a:gd name="connsiteY3" fmla="*/ 2039886 h 2668941"/>
                <a:gd name="connsiteX4" fmla="*/ 2334638 w 5680953"/>
                <a:gd name="connsiteY4" fmla="*/ 2026915 h 2668941"/>
                <a:gd name="connsiteX5" fmla="*/ 2619983 w 5680953"/>
                <a:gd name="connsiteY5" fmla="*/ 1923154 h 2668941"/>
                <a:gd name="connsiteX6" fmla="*/ 3748391 w 5680953"/>
                <a:gd name="connsiteY6" fmla="*/ 230541 h 2668941"/>
                <a:gd name="connsiteX7" fmla="*/ 4662792 w 5680953"/>
                <a:gd name="connsiteY7" fmla="*/ 23018 h 2668941"/>
                <a:gd name="connsiteX8" fmla="*/ 5181600 w 5680953"/>
                <a:gd name="connsiteY8" fmla="*/ 483460 h 2668941"/>
                <a:gd name="connsiteX9" fmla="*/ 5680953 w 5680953"/>
                <a:gd name="connsiteY9" fmla="*/ 483460 h 2668941"/>
                <a:gd name="connsiteX0" fmla="*/ 0 w 5680953"/>
                <a:gd name="connsiteY0" fmla="*/ 2668941 h 2668941"/>
                <a:gd name="connsiteX1" fmla="*/ 645073 w 5680953"/>
                <a:gd name="connsiteY1" fmla="*/ 2346089 h 2668941"/>
                <a:gd name="connsiteX2" fmla="*/ 1512087 w 5680953"/>
                <a:gd name="connsiteY2" fmla="*/ 2546833 h 2668941"/>
                <a:gd name="connsiteX3" fmla="*/ 1802860 w 5680953"/>
                <a:gd name="connsiteY3" fmla="*/ 2039886 h 2668941"/>
                <a:gd name="connsiteX4" fmla="*/ 2334638 w 5680953"/>
                <a:gd name="connsiteY4" fmla="*/ 2026915 h 2668941"/>
                <a:gd name="connsiteX5" fmla="*/ 2619983 w 5680953"/>
                <a:gd name="connsiteY5" fmla="*/ 1923154 h 2668941"/>
                <a:gd name="connsiteX6" fmla="*/ 3748391 w 5680953"/>
                <a:gd name="connsiteY6" fmla="*/ 230541 h 2668941"/>
                <a:gd name="connsiteX7" fmla="*/ 4662792 w 5680953"/>
                <a:gd name="connsiteY7" fmla="*/ 23018 h 2668941"/>
                <a:gd name="connsiteX8" fmla="*/ 5181600 w 5680953"/>
                <a:gd name="connsiteY8" fmla="*/ 483460 h 2668941"/>
                <a:gd name="connsiteX9" fmla="*/ 5680953 w 5680953"/>
                <a:gd name="connsiteY9" fmla="*/ 483460 h 2668941"/>
                <a:gd name="connsiteX0" fmla="*/ 0 w 5680953"/>
                <a:gd name="connsiteY0" fmla="*/ 2668941 h 2668941"/>
                <a:gd name="connsiteX1" fmla="*/ 645073 w 5680953"/>
                <a:gd name="connsiteY1" fmla="*/ 2346089 h 2668941"/>
                <a:gd name="connsiteX2" fmla="*/ 1512087 w 5680953"/>
                <a:gd name="connsiteY2" fmla="*/ 2546833 h 2668941"/>
                <a:gd name="connsiteX3" fmla="*/ 1802860 w 5680953"/>
                <a:gd name="connsiteY3" fmla="*/ 2039886 h 2668941"/>
                <a:gd name="connsiteX4" fmla="*/ 2369578 w 5680953"/>
                <a:gd name="connsiteY4" fmla="*/ 2298880 h 2668941"/>
                <a:gd name="connsiteX5" fmla="*/ 2619983 w 5680953"/>
                <a:gd name="connsiteY5" fmla="*/ 1923154 h 2668941"/>
                <a:gd name="connsiteX6" fmla="*/ 3748391 w 5680953"/>
                <a:gd name="connsiteY6" fmla="*/ 230541 h 2668941"/>
                <a:gd name="connsiteX7" fmla="*/ 4662792 w 5680953"/>
                <a:gd name="connsiteY7" fmla="*/ 23018 h 2668941"/>
                <a:gd name="connsiteX8" fmla="*/ 5181600 w 5680953"/>
                <a:gd name="connsiteY8" fmla="*/ 483460 h 2668941"/>
                <a:gd name="connsiteX9" fmla="*/ 5680953 w 5680953"/>
                <a:gd name="connsiteY9" fmla="*/ 483460 h 2668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80953" h="2668941">
                  <a:moveTo>
                    <a:pt x="0" y="2668941"/>
                  </a:moveTo>
                  <a:lnTo>
                    <a:pt x="645073" y="2346089"/>
                  </a:lnTo>
                  <a:lnTo>
                    <a:pt x="1512087" y="2546833"/>
                  </a:lnTo>
                  <a:lnTo>
                    <a:pt x="1802860" y="2039886"/>
                  </a:lnTo>
                  <a:lnTo>
                    <a:pt x="2369578" y="2298880"/>
                  </a:lnTo>
                  <a:lnTo>
                    <a:pt x="2619983" y="1923154"/>
                  </a:lnTo>
                  <a:cubicBezTo>
                    <a:pt x="3437106" y="1736166"/>
                    <a:pt x="3501957" y="491026"/>
                    <a:pt x="3748391" y="230541"/>
                  </a:cubicBezTo>
                  <a:cubicBezTo>
                    <a:pt x="3994825" y="-29944"/>
                    <a:pt x="4423924" y="-19135"/>
                    <a:pt x="4662792" y="23018"/>
                  </a:cubicBezTo>
                  <a:cubicBezTo>
                    <a:pt x="4901660" y="65171"/>
                    <a:pt x="5011907" y="406720"/>
                    <a:pt x="5181600" y="483460"/>
                  </a:cubicBezTo>
                  <a:lnTo>
                    <a:pt x="5680953" y="483460"/>
                  </a:lnTo>
                </a:path>
              </a:pathLst>
            </a:custGeom>
            <a:noFill/>
            <a:ln w="28575" cap="rnd" cmpd="sng" algn="ctr">
              <a:solidFill>
                <a:srgbClr val="CD5038"/>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algn="ctr" defTabSz="914400" fontAlgn="base">
                <a:spcBef>
                  <a:spcPct val="0"/>
                </a:spcBef>
                <a:spcAft>
                  <a:spcPct val="0"/>
                </a:spcAft>
              </a:pPr>
              <a:endParaRPr lang="de-DE" sz="1100">
                <a:solidFill>
                  <a:srgbClr val="000000"/>
                </a:solidFill>
                <a:latin typeface="Arial" panose="020B0604020202020204" pitchFamily="34" charset="0"/>
                <a:cs typeface="Arial" panose="020B0604020202020204" pitchFamily="34" charset="0"/>
              </a:endParaRPr>
            </a:p>
          </p:txBody>
        </p:sp>
        <p:cxnSp>
          <p:nvCxnSpPr>
            <p:cNvPr id="76" name="Gerade Verbindung 10"/>
            <p:cNvCxnSpPr/>
            <p:nvPr/>
          </p:nvCxnSpPr>
          <p:spPr bwMode="auto">
            <a:xfrm>
              <a:off x="4325896" y="3639668"/>
              <a:ext cx="2279797" cy="0"/>
            </a:xfrm>
            <a:prstGeom prst="line">
              <a:avLst/>
            </a:prstGeom>
            <a:solidFill>
              <a:srgbClr val="FFFFFF"/>
            </a:solidFill>
            <a:ln w="38100" cap="rnd" cmpd="sng" algn="ctr">
              <a:solidFill>
                <a:srgbClr val="004B7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Freihandform 76"/>
            <p:cNvSpPr/>
            <p:nvPr/>
          </p:nvSpPr>
          <p:spPr bwMode="auto">
            <a:xfrm>
              <a:off x="6622606" y="2895232"/>
              <a:ext cx="1606848" cy="743307"/>
            </a:xfrm>
            <a:custGeom>
              <a:avLst/>
              <a:gdLst>
                <a:gd name="connsiteX0" fmla="*/ 0 w 1150620"/>
                <a:gd name="connsiteY0" fmla="*/ 1066800 h 1066800"/>
                <a:gd name="connsiteX1" fmla="*/ 1150620 w 1150620"/>
                <a:gd name="connsiteY1" fmla="*/ 0 h 1066800"/>
                <a:gd name="connsiteX0" fmla="*/ 0 w 1150620"/>
                <a:gd name="connsiteY0" fmla="*/ 1066800 h 1066800"/>
                <a:gd name="connsiteX1" fmla="*/ 1150620 w 1150620"/>
                <a:gd name="connsiteY1" fmla="*/ 0 h 1066800"/>
                <a:gd name="connsiteX0" fmla="*/ 0 w 1150620"/>
                <a:gd name="connsiteY0" fmla="*/ 1066800 h 1066800"/>
                <a:gd name="connsiteX1" fmla="*/ 1150620 w 1150620"/>
                <a:gd name="connsiteY1" fmla="*/ 0 h 1066800"/>
                <a:gd name="connsiteX0" fmla="*/ 0 w 1150620"/>
                <a:gd name="connsiteY0" fmla="*/ 1066800 h 1066800"/>
                <a:gd name="connsiteX1" fmla="*/ 1150620 w 1150620"/>
                <a:gd name="connsiteY1" fmla="*/ 0 h 1066800"/>
                <a:gd name="connsiteX0" fmla="*/ 0 w 1150620"/>
                <a:gd name="connsiteY0" fmla="*/ 1066800 h 1066800"/>
                <a:gd name="connsiteX1" fmla="*/ 1150620 w 1150620"/>
                <a:gd name="connsiteY1" fmla="*/ 0 h 1066800"/>
                <a:gd name="connsiteX0" fmla="*/ 0 w 1150620"/>
                <a:gd name="connsiteY0" fmla="*/ 1066800 h 1066800"/>
                <a:gd name="connsiteX1" fmla="*/ 1150620 w 1150620"/>
                <a:gd name="connsiteY1" fmla="*/ 0 h 1066800"/>
                <a:gd name="connsiteX0" fmla="*/ 0 w 1150620"/>
                <a:gd name="connsiteY0" fmla="*/ 1066800 h 1066800"/>
                <a:gd name="connsiteX1" fmla="*/ 1150620 w 1150620"/>
                <a:gd name="connsiteY1" fmla="*/ 0 h 1066800"/>
                <a:gd name="connsiteX0" fmla="*/ 0 w 1150620"/>
                <a:gd name="connsiteY0" fmla="*/ 1066800 h 1066834"/>
                <a:gd name="connsiteX1" fmla="*/ 1150620 w 1150620"/>
                <a:gd name="connsiteY1" fmla="*/ 0 h 1066834"/>
                <a:gd name="connsiteX0" fmla="*/ 0 w 1150620"/>
                <a:gd name="connsiteY0" fmla="*/ 1067142 h 1067175"/>
                <a:gd name="connsiteX1" fmla="*/ 1150620 w 1150620"/>
                <a:gd name="connsiteY1" fmla="*/ 342 h 1067175"/>
                <a:gd name="connsiteX0" fmla="*/ 0 w 1150620"/>
                <a:gd name="connsiteY0" fmla="*/ 1067493 h 1067493"/>
                <a:gd name="connsiteX1" fmla="*/ 1150620 w 1150620"/>
                <a:gd name="connsiteY1" fmla="*/ 693 h 1067493"/>
                <a:gd name="connsiteX0" fmla="*/ 0 w 1150620"/>
                <a:gd name="connsiteY0" fmla="*/ 1067476 h 1067476"/>
                <a:gd name="connsiteX1" fmla="*/ 1150620 w 1150620"/>
                <a:gd name="connsiteY1" fmla="*/ 676 h 1067476"/>
                <a:gd name="connsiteX0" fmla="*/ 0 w 1150620"/>
                <a:gd name="connsiteY0" fmla="*/ 1067251 h 1067251"/>
                <a:gd name="connsiteX1" fmla="*/ 1150620 w 1150620"/>
                <a:gd name="connsiteY1" fmla="*/ 451 h 1067251"/>
                <a:gd name="connsiteX0" fmla="*/ 0 w 1150620"/>
                <a:gd name="connsiteY0" fmla="*/ 1066800 h 1066800"/>
                <a:gd name="connsiteX1" fmla="*/ 1150620 w 1150620"/>
                <a:gd name="connsiteY1" fmla="*/ 0 h 1066800"/>
                <a:gd name="connsiteX0" fmla="*/ 0 w 1150620"/>
                <a:gd name="connsiteY0" fmla="*/ 1066800 h 1066800"/>
                <a:gd name="connsiteX1" fmla="*/ 1150620 w 1150620"/>
                <a:gd name="connsiteY1" fmla="*/ 0 h 1066800"/>
                <a:gd name="connsiteX0" fmla="*/ 0 w 1150620"/>
                <a:gd name="connsiteY0" fmla="*/ 1073835 h 1073835"/>
                <a:gd name="connsiteX1" fmla="*/ 1150620 w 1150620"/>
                <a:gd name="connsiteY1" fmla="*/ 7035 h 1073835"/>
                <a:gd name="connsiteX0" fmla="*/ 0 w 1150620"/>
                <a:gd name="connsiteY0" fmla="*/ 1080991 h 1080991"/>
                <a:gd name="connsiteX1" fmla="*/ 376289 w 1150620"/>
                <a:gd name="connsiteY1" fmla="*/ 118776 h 1080991"/>
                <a:gd name="connsiteX2" fmla="*/ 1150620 w 1150620"/>
                <a:gd name="connsiteY2" fmla="*/ 14191 h 1080991"/>
                <a:gd name="connsiteX0" fmla="*/ 0 w 1129907"/>
                <a:gd name="connsiteY0" fmla="*/ 962215 h 962215"/>
                <a:gd name="connsiteX1" fmla="*/ 376289 w 1129907"/>
                <a:gd name="connsiteY1" fmla="*/ 0 h 962215"/>
                <a:gd name="connsiteX2" fmla="*/ 1129907 w 1129907"/>
                <a:gd name="connsiteY2" fmla="*/ 275682 h 962215"/>
                <a:gd name="connsiteX0" fmla="*/ 0 w 1129907"/>
                <a:gd name="connsiteY0" fmla="*/ 962215 h 962215"/>
                <a:gd name="connsiteX1" fmla="*/ 376289 w 1129907"/>
                <a:gd name="connsiteY1" fmla="*/ 0 h 962215"/>
                <a:gd name="connsiteX2" fmla="*/ 1129907 w 1129907"/>
                <a:gd name="connsiteY2" fmla="*/ 275682 h 962215"/>
                <a:gd name="connsiteX0" fmla="*/ 0 w 1129907"/>
                <a:gd name="connsiteY0" fmla="*/ 1056541 h 1056541"/>
                <a:gd name="connsiteX1" fmla="*/ 376289 w 1129907"/>
                <a:gd name="connsiteY1" fmla="*/ 94326 h 1056541"/>
                <a:gd name="connsiteX2" fmla="*/ 1129907 w 1129907"/>
                <a:gd name="connsiteY2" fmla="*/ 370008 h 1056541"/>
                <a:gd name="connsiteX0" fmla="*/ 0 w 1129907"/>
                <a:gd name="connsiteY0" fmla="*/ 1056541 h 1056541"/>
                <a:gd name="connsiteX1" fmla="*/ 355575 w 1129907"/>
                <a:gd name="connsiteY1" fmla="*/ 94326 h 1056541"/>
                <a:gd name="connsiteX2" fmla="*/ 1129907 w 1129907"/>
                <a:gd name="connsiteY2" fmla="*/ 370008 h 1056541"/>
                <a:gd name="connsiteX0" fmla="*/ 0 w 1129907"/>
                <a:gd name="connsiteY0" fmla="*/ 1056541 h 1056541"/>
                <a:gd name="connsiteX1" fmla="*/ 355575 w 1129907"/>
                <a:gd name="connsiteY1" fmla="*/ 94326 h 1056541"/>
                <a:gd name="connsiteX2" fmla="*/ 1129907 w 1129907"/>
                <a:gd name="connsiteY2" fmla="*/ 370008 h 1056541"/>
                <a:gd name="connsiteX0" fmla="*/ 0 w 1129907"/>
                <a:gd name="connsiteY0" fmla="*/ 1056541 h 1056541"/>
                <a:gd name="connsiteX1" fmla="*/ 362480 w 1129907"/>
                <a:gd name="connsiteY1" fmla="*/ 94326 h 1056541"/>
                <a:gd name="connsiteX2" fmla="*/ 1129907 w 1129907"/>
                <a:gd name="connsiteY2" fmla="*/ 370008 h 1056541"/>
                <a:gd name="connsiteX0" fmla="*/ 0 w 1129907"/>
                <a:gd name="connsiteY0" fmla="*/ 1056541 h 1056541"/>
                <a:gd name="connsiteX1" fmla="*/ 362480 w 1129907"/>
                <a:gd name="connsiteY1" fmla="*/ 94326 h 1056541"/>
                <a:gd name="connsiteX2" fmla="*/ 1129907 w 1129907"/>
                <a:gd name="connsiteY2" fmla="*/ 370008 h 1056541"/>
                <a:gd name="connsiteX0" fmla="*/ 0 w 1129907"/>
                <a:gd name="connsiteY0" fmla="*/ 1056541 h 1056541"/>
                <a:gd name="connsiteX1" fmla="*/ 362480 w 1129907"/>
                <a:gd name="connsiteY1" fmla="*/ 94326 h 1056541"/>
                <a:gd name="connsiteX2" fmla="*/ 1129907 w 1129907"/>
                <a:gd name="connsiteY2" fmla="*/ 370008 h 1056541"/>
                <a:gd name="connsiteX0" fmla="*/ 0 w 1129907"/>
                <a:gd name="connsiteY0" fmla="*/ 1073054 h 1073054"/>
                <a:gd name="connsiteX1" fmla="*/ 362480 w 1129907"/>
                <a:gd name="connsiteY1" fmla="*/ 110839 h 1073054"/>
                <a:gd name="connsiteX2" fmla="*/ 1129907 w 1129907"/>
                <a:gd name="connsiteY2" fmla="*/ 386521 h 1073054"/>
                <a:gd name="connsiteX0" fmla="*/ 0 w 1129907"/>
                <a:gd name="connsiteY0" fmla="*/ 1070298 h 1070298"/>
                <a:gd name="connsiteX1" fmla="*/ 362480 w 1129907"/>
                <a:gd name="connsiteY1" fmla="*/ 108083 h 1070298"/>
                <a:gd name="connsiteX2" fmla="*/ 1129907 w 1129907"/>
                <a:gd name="connsiteY2" fmla="*/ 383765 h 1070298"/>
                <a:gd name="connsiteX0" fmla="*/ 0 w 1129907"/>
                <a:gd name="connsiteY0" fmla="*/ 989773 h 989773"/>
                <a:gd name="connsiteX1" fmla="*/ 362480 w 1129907"/>
                <a:gd name="connsiteY1" fmla="*/ 27558 h 989773"/>
                <a:gd name="connsiteX2" fmla="*/ 776756 w 1129907"/>
                <a:gd name="connsiteY2" fmla="*/ 265224 h 989773"/>
                <a:gd name="connsiteX3" fmla="*/ 1129907 w 1129907"/>
                <a:gd name="connsiteY3" fmla="*/ 303240 h 989773"/>
                <a:gd name="connsiteX0" fmla="*/ 0 w 1599420"/>
                <a:gd name="connsiteY0" fmla="*/ 989773 h 989773"/>
                <a:gd name="connsiteX1" fmla="*/ 831993 w 1599420"/>
                <a:gd name="connsiteY1" fmla="*/ 27558 h 989773"/>
                <a:gd name="connsiteX2" fmla="*/ 1246269 w 1599420"/>
                <a:gd name="connsiteY2" fmla="*/ 265224 h 989773"/>
                <a:gd name="connsiteX3" fmla="*/ 1599420 w 1599420"/>
                <a:gd name="connsiteY3" fmla="*/ 303240 h 989773"/>
                <a:gd name="connsiteX0" fmla="*/ 0 w 1599420"/>
                <a:gd name="connsiteY0" fmla="*/ 989773 h 989773"/>
                <a:gd name="connsiteX1" fmla="*/ 831993 w 1599420"/>
                <a:gd name="connsiteY1" fmla="*/ 27558 h 989773"/>
                <a:gd name="connsiteX2" fmla="*/ 1246269 w 1599420"/>
                <a:gd name="connsiteY2" fmla="*/ 265224 h 989773"/>
                <a:gd name="connsiteX3" fmla="*/ 1599420 w 1599420"/>
                <a:gd name="connsiteY3" fmla="*/ 303240 h 989773"/>
                <a:gd name="connsiteX0" fmla="*/ 0 w 1599420"/>
                <a:gd name="connsiteY0" fmla="*/ 989773 h 991553"/>
                <a:gd name="connsiteX1" fmla="*/ 831993 w 1599420"/>
                <a:gd name="connsiteY1" fmla="*/ 27558 h 991553"/>
                <a:gd name="connsiteX2" fmla="*/ 1246269 w 1599420"/>
                <a:gd name="connsiteY2" fmla="*/ 265224 h 991553"/>
                <a:gd name="connsiteX3" fmla="*/ 1599420 w 1599420"/>
                <a:gd name="connsiteY3" fmla="*/ 303240 h 991553"/>
                <a:gd name="connsiteX0" fmla="*/ 0 w 1599420"/>
                <a:gd name="connsiteY0" fmla="*/ 989773 h 989773"/>
                <a:gd name="connsiteX1" fmla="*/ 831993 w 1599420"/>
                <a:gd name="connsiteY1" fmla="*/ 27558 h 989773"/>
                <a:gd name="connsiteX2" fmla="*/ 1246269 w 1599420"/>
                <a:gd name="connsiteY2" fmla="*/ 265224 h 989773"/>
                <a:gd name="connsiteX3" fmla="*/ 1599420 w 1599420"/>
                <a:gd name="connsiteY3" fmla="*/ 303240 h 989773"/>
                <a:gd name="connsiteX0" fmla="*/ 0 w 1599420"/>
                <a:gd name="connsiteY0" fmla="*/ 983456 h 983456"/>
                <a:gd name="connsiteX1" fmla="*/ 714615 w 1599420"/>
                <a:gd name="connsiteY1" fmla="*/ 28032 h 983456"/>
                <a:gd name="connsiteX2" fmla="*/ 1246269 w 1599420"/>
                <a:gd name="connsiteY2" fmla="*/ 258907 h 983456"/>
                <a:gd name="connsiteX3" fmla="*/ 1599420 w 1599420"/>
                <a:gd name="connsiteY3" fmla="*/ 296923 h 983456"/>
                <a:gd name="connsiteX0" fmla="*/ 0 w 1599420"/>
                <a:gd name="connsiteY0" fmla="*/ 955959 h 955959"/>
                <a:gd name="connsiteX1" fmla="*/ 714615 w 1599420"/>
                <a:gd name="connsiteY1" fmla="*/ 535 h 955959"/>
                <a:gd name="connsiteX2" fmla="*/ 1246269 w 1599420"/>
                <a:gd name="connsiteY2" fmla="*/ 231410 h 955959"/>
                <a:gd name="connsiteX3" fmla="*/ 1599420 w 1599420"/>
                <a:gd name="connsiteY3" fmla="*/ 269426 h 955959"/>
                <a:gd name="connsiteX0" fmla="*/ 0 w 1599420"/>
                <a:gd name="connsiteY0" fmla="*/ 963044 h 963044"/>
                <a:gd name="connsiteX1" fmla="*/ 714615 w 1599420"/>
                <a:gd name="connsiteY1" fmla="*/ 7620 h 963044"/>
                <a:gd name="connsiteX2" fmla="*/ 1246269 w 1599420"/>
                <a:gd name="connsiteY2" fmla="*/ 238495 h 963044"/>
                <a:gd name="connsiteX3" fmla="*/ 1599420 w 1599420"/>
                <a:gd name="connsiteY3" fmla="*/ 276511 h 963044"/>
                <a:gd name="connsiteX0" fmla="*/ 0 w 1599420"/>
                <a:gd name="connsiteY0" fmla="*/ 1045219 h 1045219"/>
                <a:gd name="connsiteX1" fmla="*/ 714615 w 1599420"/>
                <a:gd name="connsiteY1" fmla="*/ 89795 h 1045219"/>
                <a:gd name="connsiteX2" fmla="*/ 1246269 w 1599420"/>
                <a:gd name="connsiteY2" fmla="*/ 320670 h 1045219"/>
                <a:gd name="connsiteX3" fmla="*/ 1599420 w 1599420"/>
                <a:gd name="connsiteY3" fmla="*/ 358686 h 1045219"/>
                <a:gd name="connsiteX0" fmla="*/ 0 w 1599420"/>
                <a:gd name="connsiteY0" fmla="*/ 980960 h 980960"/>
                <a:gd name="connsiteX1" fmla="*/ 714615 w 1599420"/>
                <a:gd name="connsiteY1" fmla="*/ 25536 h 980960"/>
                <a:gd name="connsiteX2" fmla="*/ 1239365 w 1599420"/>
                <a:gd name="connsiteY2" fmla="*/ 276783 h 980960"/>
                <a:gd name="connsiteX3" fmla="*/ 1599420 w 1599420"/>
                <a:gd name="connsiteY3" fmla="*/ 294427 h 980960"/>
                <a:gd name="connsiteX0" fmla="*/ 0 w 1599420"/>
                <a:gd name="connsiteY0" fmla="*/ 997924 h 997924"/>
                <a:gd name="connsiteX1" fmla="*/ 714615 w 1599420"/>
                <a:gd name="connsiteY1" fmla="*/ 42500 h 997924"/>
                <a:gd name="connsiteX2" fmla="*/ 1239365 w 1599420"/>
                <a:gd name="connsiteY2" fmla="*/ 293747 h 997924"/>
                <a:gd name="connsiteX3" fmla="*/ 1599420 w 1599420"/>
                <a:gd name="connsiteY3" fmla="*/ 311391 h 997924"/>
                <a:gd name="connsiteX0" fmla="*/ 0 w 1686101"/>
                <a:gd name="connsiteY0" fmla="*/ 997924 h 997924"/>
                <a:gd name="connsiteX1" fmla="*/ 714615 w 1686101"/>
                <a:gd name="connsiteY1" fmla="*/ 42500 h 997924"/>
                <a:gd name="connsiteX2" fmla="*/ 1239365 w 1686101"/>
                <a:gd name="connsiteY2" fmla="*/ 293747 h 997924"/>
                <a:gd name="connsiteX3" fmla="*/ 1599420 w 1686101"/>
                <a:gd name="connsiteY3" fmla="*/ 311391 h 997924"/>
                <a:gd name="connsiteX0" fmla="*/ 0 w 1691566"/>
                <a:gd name="connsiteY0" fmla="*/ 997924 h 997924"/>
                <a:gd name="connsiteX1" fmla="*/ 714615 w 1691566"/>
                <a:gd name="connsiteY1" fmla="*/ 42500 h 997924"/>
                <a:gd name="connsiteX2" fmla="*/ 1239365 w 1691566"/>
                <a:gd name="connsiteY2" fmla="*/ 293747 h 997924"/>
                <a:gd name="connsiteX3" fmla="*/ 1599420 w 1691566"/>
                <a:gd name="connsiteY3" fmla="*/ 311391 h 997924"/>
                <a:gd name="connsiteX0" fmla="*/ 0 w 1691566"/>
                <a:gd name="connsiteY0" fmla="*/ 1021531 h 1021531"/>
                <a:gd name="connsiteX1" fmla="*/ 714615 w 1691566"/>
                <a:gd name="connsiteY1" fmla="*/ 66107 h 1021531"/>
                <a:gd name="connsiteX2" fmla="*/ 1239365 w 1691566"/>
                <a:gd name="connsiteY2" fmla="*/ 317354 h 1021531"/>
                <a:gd name="connsiteX3" fmla="*/ 1599420 w 1691566"/>
                <a:gd name="connsiteY3" fmla="*/ 334998 h 1021531"/>
                <a:gd name="connsiteX0" fmla="*/ 0 w 1691566"/>
                <a:gd name="connsiteY0" fmla="*/ 1021531 h 1021531"/>
                <a:gd name="connsiteX1" fmla="*/ 714615 w 1691566"/>
                <a:gd name="connsiteY1" fmla="*/ 66107 h 1021531"/>
                <a:gd name="connsiteX2" fmla="*/ 1239365 w 1691566"/>
                <a:gd name="connsiteY2" fmla="*/ 317354 h 1021531"/>
                <a:gd name="connsiteX3" fmla="*/ 1599420 w 1691566"/>
                <a:gd name="connsiteY3" fmla="*/ 334998 h 1021531"/>
                <a:gd name="connsiteX0" fmla="*/ 0 w 1691566"/>
                <a:gd name="connsiteY0" fmla="*/ 997820 h 997820"/>
                <a:gd name="connsiteX1" fmla="*/ 714615 w 1691566"/>
                <a:gd name="connsiteY1" fmla="*/ 42396 h 997820"/>
                <a:gd name="connsiteX2" fmla="*/ 1239365 w 1691566"/>
                <a:gd name="connsiteY2" fmla="*/ 293643 h 997820"/>
                <a:gd name="connsiteX3" fmla="*/ 1599420 w 1691566"/>
                <a:gd name="connsiteY3" fmla="*/ 311287 h 997820"/>
                <a:gd name="connsiteX0" fmla="*/ 0 w 1691566"/>
                <a:gd name="connsiteY0" fmla="*/ 1002698 h 1002698"/>
                <a:gd name="connsiteX1" fmla="*/ 714615 w 1691566"/>
                <a:gd name="connsiteY1" fmla="*/ 47274 h 1002698"/>
                <a:gd name="connsiteX2" fmla="*/ 1239365 w 1691566"/>
                <a:gd name="connsiteY2" fmla="*/ 298521 h 1002698"/>
                <a:gd name="connsiteX3" fmla="*/ 1599420 w 1691566"/>
                <a:gd name="connsiteY3" fmla="*/ 316165 h 1002698"/>
                <a:gd name="connsiteX0" fmla="*/ 0 w 1691566"/>
                <a:gd name="connsiteY0" fmla="*/ 1002698 h 1002698"/>
                <a:gd name="connsiteX1" fmla="*/ 714615 w 1691566"/>
                <a:gd name="connsiteY1" fmla="*/ 47274 h 1002698"/>
                <a:gd name="connsiteX2" fmla="*/ 1239365 w 1691566"/>
                <a:gd name="connsiteY2" fmla="*/ 298521 h 1002698"/>
                <a:gd name="connsiteX3" fmla="*/ 1599420 w 1691566"/>
                <a:gd name="connsiteY3" fmla="*/ 316165 h 1002698"/>
                <a:gd name="connsiteX0" fmla="*/ 0 w 1691566"/>
                <a:gd name="connsiteY0" fmla="*/ 1002698 h 1002698"/>
                <a:gd name="connsiteX1" fmla="*/ 714615 w 1691566"/>
                <a:gd name="connsiteY1" fmla="*/ 47274 h 1002698"/>
                <a:gd name="connsiteX2" fmla="*/ 1239365 w 1691566"/>
                <a:gd name="connsiteY2" fmla="*/ 298521 h 1002698"/>
                <a:gd name="connsiteX3" fmla="*/ 1599420 w 1691566"/>
                <a:gd name="connsiteY3" fmla="*/ 316165 h 1002698"/>
                <a:gd name="connsiteX0" fmla="*/ 0 w 1691566"/>
                <a:gd name="connsiteY0" fmla="*/ 1002698 h 1002698"/>
                <a:gd name="connsiteX1" fmla="*/ 714615 w 1691566"/>
                <a:gd name="connsiteY1" fmla="*/ 47274 h 1002698"/>
                <a:gd name="connsiteX2" fmla="*/ 1239365 w 1691566"/>
                <a:gd name="connsiteY2" fmla="*/ 298521 h 1002698"/>
                <a:gd name="connsiteX3" fmla="*/ 1599420 w 1691566"/>
                <a:gd name="connsiteY3" fmla="*/ 316165 h 1002698"/>
                <a:gd name="connsiteX0" fmla="*/ 0 w 1599420"/>
                <a:gd name="connsiteY0" fmla="*/ 934552 h 934552"/>
                <a:gd name="connsiteX1" fmla="*/ 700806 w 1599420"/>
                <a:gd name="connsiteY1" fmla="*/ 56924 h 934552"/>
                <a:gd name="connsiteX2" fmla="*/ 1239365 w 1599420"/>
                <a:gd name="connsiteY2" fmla="*/ 230375 h 934552"/>
                <a:gd name="connsiteX3" fmla="*/ 1599420 w 1599420"/>
                <a:gd name="connsiteY3" fmla="*/ 248019 h 934552"/>
                <a:gd name="connsiteX0" fmla="*/ 0 w 1599420"/>
                <a:gd name="connsiteY0" fmla="*/ 934552 h 934552"/>
                <a:gd name="connsiteX1" fmla="*/ 700806 w 1599420"/>
                <a:gd name="connsiteY1" fmla="*/ 56924 h 934552"/>
                <a:gd name="connsiteX2" fmla="*/ 1239365 w 1599420"/>
                <a:gd name="connsiteY2" fmla="*/ 230375 h 934552"/>
                <a:gd name="connsiteX3" fmla="*/ 1599420 w 1599420"/>
                <a:gd name="connsiteY3" fmla="*/ 248019 h 934552"/>
                <a:gd name="connsiteX0" fmla="*/ 0 w 1599420"/>
                <a:gd name="connsiteY0" fmla="*/ 915195 h 915195"/>
                <a:gd name="connsiteX1" fmla="*/ 700806 w 1599420"/>
                <a:gd name="connsiteY1" fmla="*/ 37567 h 915195"/>
                <a:gd name="connsiteX2" fmla="*/ 1239365 w 1599420"/>
                <a:gd name="connsiteY2" fmla="*/ 211018 h 915195"/>
                <a:gd name="connsiteX3" fmla="*/ 1599420 w 1599420"/>
                <a:gd name="connsiteY3" fmla="*/ 228662 h 915195"/>
                <a:gd name="connsiteX0" fmla="*/ 0 w 1599420"/>
                <a:gd name="connsiteY0" fmla="*/ 934551 h 934551"/>
                <a:gd name="connsiteX1" fmla="*/ 700806 w 1599420"/>
                <a:gd name="connsiteY1" fmla="*/ 56923 h 934551"/>
                <a:gd name="connsiteX2" fmla="*/ 1239365 w 1599420"/>
                <a:gd name="connsiteY2" fmla="*/ 230374 h 934551"/>
                <a:gd name="connsiteX3" fmla="*/ 1599420 w 1599420"/>
                <a:gd name="connsiteY3" fmla="*/ 248018 h 934551"/>
                <a:gd name="connsiteX0" fmla="*/ 0 w 1599420"/>
                <a:gd name="connsiteY0" fmla="*/ 923360 h 923360"/>
                <a:gd name="connsiteX1" fmla="*/ 700806 w 1599420"/>
                <a:gd name="connsiteY1" fmla="*/ 45732 h 923360"/>
                <a:gd name="connsiteX2" fmla="*/ 1239365 w 1599420"/>
                <a:gd name="connsiteY2" fmla="*/ 219183 h 923360"/>
                <a:gd name="connsiteX3" fmla="*/ 1599420 w 1599420"/>
                <a:gd name="connsiteY3" fmla="*/ 236827 h 923360"/>
                <a:gd name="connsiteX0" fmla="*/ 0 w 1599420"/>
                <a:gd name="connsiteY0" fmla="*/ 910467 h 910467"/>
                <a:gd name="connsiteX1" fmla="*/ 700806 w 1599420"/>
                <a:gd name="connsiteY1" fmla="*/ 32839 h 910467"/>
                <a:gd name="connsiteX2" fmla="*/ 1239365 w 1599420"/>
                <a:gd name="connsiteY2" fmla="*/ 206290 h 910467"/>
                <a:gd name="connsiteX3" fmla="*/ 1599420 w 1599420"/>
                <a:gd name="connsiteY3" fmla="*/ 223934 h 910467"/>
                <a:gd name="connsiteX0" fmla="*/ 0 w 1599420"/>
                <a:gd name="connsiteY0" fmla="*/ 929249 h 929249"/>
                <a:gd name="connsiteX1" fmla="*/ 768983 w 1599420"/>
                <a:gd name="connsiteY1" fmla="*/ 31331 h 929249"/>
                <a:gd name="connsiteX2" fmla="*/ 1239365 w 1599420"/>
                <a:gd name="connsiteY2" fmla="*/ 225072 h 929249"/>
                <a:gd name="connsiteX3" fmla="*/ 1599420 w 1599420"/>
                <a:gd name="connsiteY3" fmla="*/ 242716 h 929249"/>
                <a:gd name="connsiteX0" fmla="*/ 0 w 1599420"/>
                <a:gd name="connsiteY0" fmla="*/ 915366 h 915366"/>
                <a:gd name="connsiteX1" fmla="*/ 768983 w 1599420"/>
                <a:gd name="connsiteY1" fmla="*/ 17448 h 915366"/>
                <a:gd name="connsiteX2" fmla="*/ 1239365 w 1599420"/>
                <a:gd name="connsiteY2" fmla="*/ 211189 h 915366"/>
                <a:gd name="connsiteX3" fmla="*/ 1599420 w 1599420"/>
                <a:gd name="connsiteY3" fmla="*/ 228833 h 915366"/>
                <a:gd name="connsiteX0" fmla="*/ 0 w 1599420"/>
                <a:gd name="connsiteY0" fmla="*/ 917553 h 917553"/>
                <a:gd name="connsiteX1" fmla="*/ 768983 w 1599420"/>
                <a:gd name="connsiteY1" fmla="*/ 19635 h 917553"/>
                <a:gd name="connsiteX2" fmla="*/ 1239365 w 1599420"/>
                <a:gd name="connsiteY2" fmla="*/ 213376 h 917553"/>
                <a:gd name="connsiteX3" fmla="*/ 1599420 w 1599420"/>
                <a:gd name="connsiteY3" fmla="*/ 231020 h 917553"/>
                <a:gd name="connsiteX0" fmla="*/ 0 w 1599420"/>
                <a:gd name="connsiteY0" fmla="*/ 930985 h 930985"/>
                <a:gd name="connsiteX1" fmla="*/ 775181 w 1599420"/>
                <a:gd name="connsiteY1" fmla="*/ 18920 h 930985"/>
                <a:gd name="connsiteX2" fmla="*/ 1239365 w 1599420"/>
                <a:gd name="connsiteY2" fmla="*/ 226808 h 930985"/>
                <a:gd name="connsiteX3" fmla="*/ 1599420 w 1599420"/>
                <a:gd name="connsiteY3" fmla="*/ 244452 h 930985"/>
                <a:gd name="connsiteX0" fmla="*/ 0 w 1599420"/>
                <a:gd name="connsiteY0" fmla="*/ 1053636 h 1053636"/>
                <a:gd name="connsiteX1" fmla="*/ 775181 w 1599420"/>
                <a:gd name="connsiteY1" fmla="*/ 14247 h 1053636"/>
                <a:gd name="connsiteX2" fmla="*/ 1239365 w 1599420"/>
                <a:gd name="connsiteY2" fmla="*/ 349459 h 1053636"/>
                <a:gd name="connsiteX3" fmla="*/ 1599420 w 1599420"/>
                <a:gd name="connsiteY3" fmla="*/ 367103 h 1053636"/>
                <a:gd name="connsiteX0" fmla="*/ 0 w 1599420"/>
                <a:gd name="connsiteY0" fmla="*/ 1053636 h 1053636"/>
                <a:gd name="connsiteX1" fmla="*/ 775181 w 1599420"/>
                <a:gd name="connsiteY1" fmla="*/ 14247 h 1053636"/>
                <a:gd name="connsiteX2" fmla="*/ 1239365 w 1599420"/>
                <a:gd name="connsiteY2" fmla="*/ 349459 h 1053636"/>
                <a:gd name="connsiteX3" fmla="*/ 1599420 w 1599420"/>
                <a:gd name="connsiteY3" fmla="*/ 367103 h 1053636"/>
                <a:gd name="connsiteX0" fmla="*/ 0 w 1599420"/>
                <a:gd name="connsiteY0" fmla="*/ 1053636 h 1053636"/>
                <a:gd name="connsiteX1" fmla="*/ 775181 w 1599420"/>
                <a:gd name="connsiteY1" fmla="*/ 14247 h 1053636"/>
                <a:gd name="connsiteX2" fmla="*/ 1239365 w 1599420"/>
                <a:gd name="connsiteY2" fmla="*/ 349459 h 1053636"/>
                <a:gd name="connsiteX3" fmla="*/ 1599420 w 1599420"/>
                <a:gd name="connsiteY3" fmla="*/ 367103 h 1053636"/>
                <a:gd name="connsiteX0" fmla="*/ 0 w 1599420"/>
                <a:gd name="connsiteY0" fmla="*/ 1062694 h 1062694"/>
                <a:gd name="connsiteX1" fmla="*/ 775181 w 1599420"/>
                <a:gd name="connsiteY1" fmla="*/ 23305 h 1062694"/>
                <a:gd name="connsiteX2" fmla="*/ 1232724 w 1599420"/>
                <a:gd name="connsiteY2" fmla="*/ 342175 h 1062694"/>
                <a:gd name="connsiteX3" fmla="*/ 1599420 w 1599420"/>
                <a:gd name="connsiteY3" fmla="*/ 376161 h 1062694"/>
                <a:gd name="connsiteX0" fmla="*/ 0 w 1599420"/>
                <a:gd name="connsiteY0" fmla="*/ 1070649 h 1070649"/>
                <a:gd name="connsiteX1" fmla="*/ 775181 w 1599420"/>
                <a:gd name="connsiteY1" fmla="*/ 31260 h 1070649"/>
                <a:gd name="connsiteX2" fmla="*/ 1232724 w 1599420"/>
                <a:gd name="connsiteY2" fmla="*/ 281160 h 1070649"/>
                <a:gd name="connsiteX3" fmla="*/ 1599420 w 1599420"/>
                <a:gd name="connsiteY3" fmla="*/ 384116 h 1070649"/>
                <a:gd name="connsiteX0" fmla="*/ 0 w 1599420"/>
                <a:gd name="connsiteY0" fmla="*/ 1070649 h 1070649"/>
                <a:gd name="connsiteX1" fmla="*/ 775181 w 1599420"/>
                <a:gd name="connsiteY1" fmla="*/ 31260 h 1070649"/>
                <a:gd name="connsiteX2" fmla="*/ 1232724 w 1599420"/>
                <a:gd name="connsiteY2" fmla="*/ 281160 h 1070649"/>
                <a:gd name="connsiteX3" fmla="*/ 1599420 w 1599420"/>
                <a:gd name="connsiteY3" fmla="*/ 384116 h 1070649"/>
                <a:gd name="connsiteX0" fmla="*/ 0 w 1599420"/>
                <a:gd name="connsiteY0" fmla="*/ 1077715 h 1077715"/>
                <a:gd name="connsiteX1" fmla="*/ 775181 w 1599420"/>
                <a:gd name="connsiteY1" fmla="*/ 38326 h 1077715"/>
                <a:gd name="connsiteX2" fmla="*/ 1227144 w 1599420"/>
                <a:gd name="connsiteY2" fmla="*/ 239925 h 1077715"/>
                <a:gd name="connsiteX3" fmla="*/ 1599420 w 1599420"/>
                <a:gd name="connsiteY3" fmla="*/ 391182 h 1077715"/>
                <a:gd name="connsiteX0" fmla="*/ 0 w 1599420"/>
                <a:gd name="connsiteY0" fmla="*/ 1039389 h 1039389"/>
                <a:gd name="connsiteX1" fmla="*/ 775181 w 1599420"/>
                <a:gd name="connsiteY1" fmla="*/ 0 h 1039389"/>
                <a:gd name="connsiteX2" fmla="*/ 1599420 w 1599420"/>
                <a:gd name="connsiteY2" fmla="*/ 352856 h 1039389"/>
                <a:gd name="connsiteX0" fmla="*/ 0 w 1599420"/>
                <a:gd name="connsiteY0" fmla="*/ 1039389 h 1039389"/>
                <a:gd name="connsiteX1" fmla="*/ 775181 w 1599420"/>
                <a:gd name="connsiteY1" fmla="*/ 0 h 1039389"/>
                <a:gd name="connsiteX2" fmla="*/ 1599420 w 1599420"/>
                <a:gd name="connsiteY2" fmla="*/ 352856 h 1039389"/>
                <a:gd name="connsiteX0" fmla="*/ 0 w 1599420"/>
                <a:gd name="connsiteY0" fmla="*/ 1048648 h 1048648"/>
                <a:gd name="connsiteX1" fmla="*/ 775181 w 1599420"/>
                <a:gd name="connsiteY1" fmla="*/ 9259 h 1048648"/>
                <a:gd name="connsiteX2" fmla="*/ 1599420 w 1599420"/>
                <a:gd name="connsiteY2" fmla="*/ 362115 h 1048648"/>
                <a:gd name="connsiteX0" fmla="*/ 0 w 1599420"/>
                <a:gd name="connsiteY0" fmla="*/ 1042763 h 1042763"/>
                <a:gd name="connsiteX1" fmla="*/ 775181 w 1599420"/>
                <a:gd name="connsiteY1" fmla="*/ 3374 h 1042763"/>
                <a:gd name="connsiteX2" fmla="*/ 1599420 w 1599420"/>
                <a:gd name="connsiteY2" fmla="*/ 356230 h 1042763"/>
                <a:gd name="connsiteX0" fmla="*/ 0 w 1599420"/>
                <a:gd name="connsiteY0" fmla="*/ 1013137 h 1013137"/>
                <a:gd name="connsiteX1" fmla="*/ 808106 w 1599420"/>
                <a:gd name="connsiteY1" fmla="*/ 3757 h 1013137"/>
                <a:gd name="connsiteX2" fmla="*/ 1599420 w 1599420"/>
                <a:gd name="connsiteY2" fmla="*/ 326604 h 1013137"/>
                <a:gd name="connsiteX0" fmla="*/ 0 w 1599420"/>
                <a:gd name="connsiteY0" fmla="*/ 1009382 h 1009382"/>
                <a:gd name="connsiteX1" fmla="*/ 808106 w 1599420"/>
                <a:gd name="connsiteY1" fmla="*/ 2 h 1009382"/>
                <a:gd name="connsiteX2" fmla="*/ 1599420 w 1599420"/>
                <a:gd name="connsiteY2" fmla="*/ 322849 h 1009382"/>
                <a:gd name="connsiteX0" fmla="*/ 0 w 1599420"/>
                <a:gd name="connsiteY0" fmla="*/ 1041882 h 1041882"/>
                <a:gd name="connsiteX1" fmla="*/ 808106 w 1599420"/>
                <a:gd name="connsiteY1" fmla="*/ 32502 h 1041882"/>
                <a:gd name="connsiteX2" fmla="*/ 1599420 w 1599420"/>
                <a:gd name="connsiteY2" fmla="*/ 355349 h 1041882"/>
                <a:gd name="connsiteX0" fmla="*/ 0 w 1599420"/>
                <a:gd name="connsiteY0" fmla="*/ 1042667 h 1042667"/>
                <a:gd name="connsiteX1" fmla="*/ 808106 w 1599420"/>
                <a:gd name="connsiteY1" fmla="*/ 33287 h 1042667"/>
                <a:gd name="connsiteX2" fmla="*/ 1599420 w 1599420"/>
                <a:gd name="connsiteY2" fmla="*/ 356134 h 1042667"/>
                <a:gd name="connsiteX0" fmla="*/ 0 w 1404616"/>
                <a:gd name="connsiteY0" fmla="*/ 1026215 h 1026215"/>
                <a:gd name="connsiteX1" fmla="*/ 808106 w 1404616"/>
                <a:gd name="connsiteY1" fmla="*/ 16835 h 1026215"/>
                <a:gd name="connsiteX2" fmla="*/ 1404616 w 1404616"/>
                <a:gd name="connsiteY2" fmla="*/ 425956 h 1026215"/>
                <a:gd name="connsiteX0" fmla="*/ 0 w 1404616"/>
                <a:gd name="connsiteY0" fmla="*/ 1011302 h 1011302"/>
                <a:gd name="connsiteX1" fmla="*/ 808106 w 1404616"/>
                <a:gd name="connsiteY1" fmla="*/ 1922 h 1011302"/>
                <a:gd name="connsiteX2" fmla="*/ 1404616 w 1404616"/>
                <a:gd name="connsiteY2" fmla="*/ 411043 h 1011302"/>
                <a:gd name="connsiteX0" fmla="*/ 0 w 1404616"/>
                <a:gd name="connsiteY0" fmla="*/ 1009509 h 1009509"/>
                <a:gd name="connsiteX1" fmla="*/ 808106 w 1404616"/>
                <a:gd name="connsiteY1" fmla="*/ 129 h 1009509"/>
                <a:gd name="connsiteX2" fmla="*/ 1404616 w 1404616"/>
                <a:gd name="connsiteY2" fmla="*/ 409250 h 1009509"/>
                <a:gd name="connsiteX0" fmla="*/ 0 w 1404616"/>
                <a:gd name="connsiteY0" fmla="*/ 1047483 h 1047483"/>
                <a:gd name="connsiteX1" fmla="*/ 808106 w 1404616"/>
                <a:gd name="connsiteY1" fmla="*/ 38103 h 1047483"/>
                <a:gd name="connsiteX2" fmla="*/ 1404616 w 1404616"/>
                <a:gd name="connsiteY2" fmla="*/ 447224 h 1047483"/>
                <a:gd name="connsiteX0" fmla="*/ 0 w 1404616"/>
                <a:gd name="connsiteY0" fmla="*/ 974726 h 974726"/>
                <a:gd name="connsiteX1" fmla="*/ 857493 w 1404616"/>
                <a:gd name="connsiteY1" fmla="*/ 40367 h 974726"/>
                <a:gd name="connsiteX2" fmla="*/ 1404616 w 1404616"/>
                <a:gd name="connsiteY2" fmla="*/ 374467 h 974726"/>
                <a:gd name="connsiteX0" fmla="*/ 0 w 1404616"/>
                <a:gd name="connsiteY0" fmla="*/ 992890 h 992890"/>
                <a:gd name="connsiteX1" fmla="*/ 912368 w 1404616"/>
                <a:gd name="connsiteY1" fmla="*/ 39776 h 992890"/>
                <a:gd name="connsiteX2" fmla="*/ 1404616 w 1404616"/>
                <a:gd name="connsiteY2" fmla="*/ 392631 h 992890"/>
                <a:gd name="connsiteX0" fmla="*/ 0 w 1404616"/>
                <a:gd name="connsiteY0" fmla="*/ 992890 h 992890"/>
                <a:gd name="connsiteX1" fmla="*/ 912368 w 1404616"/>
                <a:gd name="connsiteY1" fmla="*/ 39776 h 992890"/>
                <a:gd name="connsiteX2" fmla="*/ 1404616 w 1404616"/>
                <a:gd name="connsiteY2" fmla="*/ 392631 h 992890"/>
                <a:gd name="connsiteX0" fmla="*/ 0 w 1404616"/>
                <a:gd name="connsiteY0" fmla="*/ 992890 h 992890"/>
                <a:gd name="connsiteX1" fmla="*/ 912368 w 1404616"/>
                <a:gd name="connsiteY1" fmla="*/ 39776 h 992890"/>
                <a:gd name="connsiteX2" fmla="*/ 1404616 w 1404616"/>
                <a:gd name="connsiteY2" fmla="*/ 392631 h 992890"/>
                <a:gd name="connsiteX0" fmla="*/ 0 w 1404616"/>
                <a:gd name="connsiteY0" fmla="*/ 992890 h 992890"/>
                <a:gd name="connsiteX1" fmla="*/ 912368 w 1404616"/>
                <a:gd name="connsiteY1" fmla="*/ 39776 h 992890"/>
                <a:gd name="connsiteX2" fmla="*/ 1404616 w 1404616"/>
                <a:gd name="connsiteY2" fmla="*/ 392631 h 992890"/>
                <a:gd name="connsiteX0" fmla="*/ 0 w 1404616"/>
                <a:gd name="connsiteY0" fmla="*/ 992890 h 992890"/>
                <a:gd name="connsiteX1" fmla="*/ 912368 w 1404616"/>
                <a:gd name="connsiteY1" fmla="*/ 39776 h 992890"/>
                <a:gd name="connsiteX2" fmla="*/ 1404616 w 1404616"/>
                <a:gd name="connsiteY2" fmla="*/ 392631 h 992890"/>
                <a:gd name="connsiteX0" fmla="*/ 0 w 1404616"/>
                <a:gd name="connsiteY0" fmla="*/ 992890 h 992890"/>
                <a:gd name="connsiteX1" fmla="*/ 912368 w 1404616"/>
                <a:gd name="connsiteY1" fmla="*/ 39776 h 992890"/>
                <a:gd name="connsiteX2" fmla="*/ 1404616 w 1404616"/>
                <a:gd name="connsiteY2" fmla="*/ 392631 h 992890"/>
                <a:gd name="connsiteX0" fmla="*/ 0 w 1404616"/>
                <a:gd name="connsiteY0" fmla="*/ 992890 h 992890"/>
                <a:gd name="connsiteX1" fmla="*/ 912368 w 1404616"/>
                <a:gd name="connsiteY1" fmla="*/ 39776 h 992890"/>
                <a:gd name="connsiteX2" fmla="*/ 1404616 w 1404616"/>
                <a:gd name="connsiteY2" fmla="*/ 392631 h 992890"/>
                <a:gd name="connsiteX0" fmla="*/ 0 w 1404616"/>
                <a:gd name="connsiteY0" fmla="*/ 1011043 h 1011043"/>
                <a:gd name="connsiteX1" fmla="*/ 912368 w 1404616"/>
                <a:gd name="connsiteY1" fmla="*/ 57929 h 1011043"/>
                <a:gd name="connsiteX2" fmla="*/ 1404616 w 1404616"/>
                <a:gd name="connsiteY2" fmla="*/ 410784 h 1011043"/>
                <a:gd name="connsiteX0" fmla="*/ 0 w 1404616"/>
                <a:gd name="connsiteY0" fmla="*/ 1007449 h 1007449"/>
                <a:gd name="connsiteX1" fmla="*/ 854750 w 1404616"/>
                <a:gd name="connsiteY1" fmla="*/ 58086 h 1007449"/>
                <a:gd name="connsiteX2" fmla="*/ 1404616 w 1404616"/>
                <a:gd name="connsiteY2" fmla="*/ 407190 h 1007449"/>
                <a:gd name="connsiteX0" fmla="*/ 0 w 1404616"/>
                <a:gd name="connsiteY0" fmla="*/ 1018236 h 1018236"/>
                <a:gd name="connsiteX1" fmla="*/ 865725 w 1404616"/>
                <a:gd name="connsiteY1" fmla="*/ 57620 h 1018236"/>
                <a:gd name="connsiteX2" fmla="*/ 1404616 w 1404616"/>
                <a:gd name="connsiteY2" fmla="*/ 417977 h 1018236"/>
                <a:gd name="connsiteX0" fmla="*/ 0 w 1404616"/>
                <a:gd name="connsiteY0" fmla="*/ 1023502 h 1023502"/>
                <a:gd name="connsiteX1" fmla="*/ 865725 w 1404616"/>
                <a:gd name="connsiteY1" fmla="*/ 62886 h 1023502"/>
                <a:gd name="connsiteX2" fmla="*/ 1404616 w 1404616"/>
                <a:gd name="connsiteY2" fmla="*/ 423243 h 1023502"/>
                <a:gd name="connsiteX0" fmla="*/ 0 w 1404616"/>
                <a:gd name="connsiteY0" fmla="*/ 1031513 h 1031513"/>
                <a:gd name="connsiteX1" fmla="*/ 865725 w 1404616"/>
                <a:gd name="connsiteY1" fmla="*/ 70897 h 1031513"/>
                <a:gd name="connsiteX2" fmla="*/ 1404616 w 1404616"/>
                <a:gd name="connsiteY2" fmla="*/ 431254 h 1031513"/>
                <a:gd name="connsiteX0" fmla="*/ 0 w 1393904"/>
                <a:gd name="connsiteY0" fmla="*/ 1194481 h 1194481"/>
                <a:gd name="connsiteX1" fmla="*/ 855013 w 1393904"/>
                <a:gd name="connsiteY1" fmla="*/ 22734 h 1194481"/>
                <a:gd name="connsiteX2" fmla="*/ 1393904 w 1393904"/>
                <a:gd name="connsiteY2" fmla="*/ 383091 h 1194481"/>
                <a:gd name="connsiteX0" fmla="*/ 0 w 1393904"/>
                <a:gd name="connsiteY0" fmla="*/ 1194481 h 1194481"/>
                <a:gd name="connsiteX1" fmla="*/ 855013 w 1393904"/>
                <a:gd name="connsiteY1" fmla="*/ 22734 h 1194481"/>
                <a:gd name="connsiteX2" fmla="*/ 1393904 w 1393904"/>
                <a:gd name="connsiteY2" fmla="*/ 383091 h 1194481"/>
              </a:gdLst>
              <a:ahLst/>
              <a:cxnLst>
                <a:cxn ang="0">
                  <a:pos x="connsiteX0" y="connsiteY0"/>
                </a:cxn>
                <a:cxn ang="0">
                  <a:pos x="connsiteX1" y="connsiteY1"/>
                </a:cxn>
                <a:cxn ang="0">
                  <a:pos x="connsiteX2" y="connsiteY2"/>
                </a:cxn>
              </a:cxnLst>
              <a:rect l="l" t="t" r="r" b="b"/>
              <a:pathLst>
                <a:path w="1393904" h="1194481">
                  <a:moveTo>
                    <a:pt x="0" y="1194481"/>
                  </a:moveTo>
                  <a:cubicBezTo>
                    <a:pt x="312467" y="1171562"/>
                    <a:pt x="622696" y="157966"/>
                    <a:pt x="855013" y="22734"/>
                  </a:cubicBezTo>
                  <a:cubicBezTo>
                    <a:pt x="1087330" y="-112498"/>
                    <a:pt x="1075261" y="400511"/>
                    <a:pt x="1393904" y="383091"/>
                  </a:cubicBezTo>
                </a:path>
              </a:pathLst>
            </a:custGeom>
            <a:noFill/>
            <a:ln w="38100" cap="rnd" cmpd="sng" algn="ctr">
              <a:solidFill>
                <a:srgbClr val="004B7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algn="ctr" defTabSz="914400" fontAlgn="base">
                <a:spcBef>
                  <a:spcPct val="0"/>
                </a:spcBef>
                <a:spcAft>
                  <a:spcPct val="0"/>
                </a:spcAft>
              </a:pPr>
              <a:endParaRPr lang="de-DE" sz="1100">
                <a:solidFill>
                  <a:srgbClr val="000000"/>
                </a:solidFill>
                <a:latin typeface="Arial" panose="020B0604020202020204" pitchFamily="34" charset="0"/>
                <a:cs typeface="Arial" panose="020B0604020202020204" pitchFamily="34" charset="0"/>
              </a:endParaRPr>
            </a:p>
          </p:txBody>
        </p:sp>
        <p:sp>
          <p:nvSpPr>
            <p:cNvPr id="78" name="Freihandform 77"/>
            <p:cNvSpPr/>
            <p:nvPr/>
          </p:nvSpPr>
          <p:spPr bwMode="auto">
            <a:xfrm>
              <a:off x="2616900" y="3639310"/>
              <a:ext cx="1692082" cy="1470400"/>
            </a:xfrm>
            <a:custGeom>
              <a:avLst/>
              <a:gdLst>
                <a:gd name="connsiteX0" fmla="*/ 0 w 1150620"/>
                <a:gd name="connsiteY0" fmla="*/ 1066800 h 1066800"/>
                <a:gd name="connsiteX1" fmla="*/ 1150620 w 1150620"/>
                <a:gd name="connsiteY1" fmla="*/ 0 h 1066800"/>
                <a:gd name="connsiteX0" fmla="*/ 0 w 1150620"/>
                <a:gd name="connsiteY0" fmla="*/ 1066800 h 1066800"/>
                <a:gd name="connsiteX1" fmla="*/ 1150620 w 1150620"/>
                <a:gd name="connsiteY1" fmla="*/ 0 h 1066800"/>
                <a:gd name="connsiteX0" fmla="*/ 0 w 1150620"/>
                <a:gd name="connsiteY0" fmla="*/ 1066800 h 1066800"/>
                <a:gd name="connsiteX1" fmla="*/ 1150620 w 1150620"/>
                <a:gd name="connsiteY1" fmla="*/ 0 h 1066800"/>
                <a:gd name="connsiteX0" fmla="*/ 0 w 1150620"/>
                <a:gd name="connsiteY0" fmla="*/ 1066800 h 1066800"/>
                <a:gd name="connsiteX1" fmla="*/ 1150620 w 1150620"/>
                <a:gd name="connsiteY1" fmla="*/ 0 h 1066800"/>
                <a:gd name="connsiteX0" fmla="*/ 0 w 1150620"/>
                <a:gd name="connsiteY0" fmla="*/ 1066800 h 1066800"/>
                <a:gd name="connsiteX1" fmla="*/ 1150620 w 1150620"/>
                <a:gd name="connsiteY1" fmla="*/ 0 h 1066800"/>
                <a:gd name="connsiteX0" fmla="*/ 0 w 1150620"/>
                <a:gd name="connsiteY0" fmla="*/ 1066800 h 1066800"/>
                <a:gd name="connsiteX1" fmla="*/ 1150620 w 1150620"/>
                <a:gd name="connsiteY1" fmla="*/ 0 h 1066800"/>
                <a:gd name="connsiteX0" fmla="*/ 0 w 1150620"/>
                <a:gd name="connsiteY0" fmla="*/ 1066800 h 1066800"/>
                <a:gd name="connsiteX1" fmla="*/ 1150620 w 1150620"/>
                <a:gd name="connsiteY1" fmla="*/ 0 h 1066800"/>
                <a:gd name="connsiteX0" fmla="*/ 0 w 1150620"/>
                <a:gd name="connsiteY0" fmla="*/ 1066800 h 1066834"/>
                <a:gd name="connsiteX1" fmla="*/ 1150620 w 1150620"/>
                <a:gd name="connsiteY1" fmla="*/ 0 h 1066834"/>
                <a:gd name="connsiteX0" fmla="*/ 0 w 1150620"/>
                <a:gd name="connsiteY0" fmla="*/ 1067142 h 1067175"/>
                <a:gd name="connsiteX1" fmla="*/ 1150620 w 1150620"/>
                <a:gd name="connsiteY1" fmla="*/ 342 h 1067175"/>
                <a:gd name="connsiteX0" fmla="*/ 0 w 1150620"/>
                <a:gd name="connsiteY0" fmla="*/ 1067493 h 1067493"/>
                <a:gd name="connsiteX1" fmla="*/ 1150620 w 1150620"/>
                <a:gd name="connsiteY1" fmla="*/ 693 h 1067493"/>
                <a:gd name="connsiteX0" fmla="*/ 0 w 1150620"/>
                <a:gd name="connsiteY0" fmla="*/ 1067476 h 1067476"/>
                <a:gd name="connsiteX1" fmla="*/ 1150620 w 1150620"/>
                <a:gd name="connsiteY1" fmla="*/ 676 h 1067476"/>
                <a:gd name="connsiteX0" fmla="*/ 0 w 1150620"/>
                <a:gd name="connsiteY0" fmla="*/ 1067251 h 1067251"/>
                <a:gd name="connsiteX1" fmla="*/ 1150620 w 1150620"/>
                <a:gd name="connsiteY1" fmla="*/ 451 h 1067251"/>
                <a:gd name="connsiteX0" fmla="*/ 0 w 1150620"/>
                <a:gd name="connsiteY0" fmla="*/ 1066800 h 1066800"/>
                <a:gd name="connsiteX1" fmla="*/ 1150620 w 1150620"/>
                <a:gd name="connsiteY1" fmla="*/ 0 h 1066800"/>
                <a:gd name="connsiteX0" fmla="*/ 0 w 1150620"/>
                <a:gd name="connsiteY0" fmla="*/ 1066800 h 1066800"/>
                <a:gd name="connsiteX1" fmla="*/ 1150620 w 1150620"/>
                <a:gd name="connsiteY1" fmla="*/ 0 h 1066800"/>
                <a:gd name="connsiteX0" fmla="*/ 0 w 1150620"/>
                <a:gd name="connsiteY0" fmla="*/ 1073835 h 1073835"/>
                <a:gd name="connsiteX1" fmla="*/ 1150620 w 1150620"/>
                <a:gd name="connsiteY1" fmla="*/ 7035 h 1073835"/>
                <a:gd name="connsiteX0" fmla="*/ 0 w 1150620"/>
                <a:gd name="connsiteY0" fmla="*/ 1065588 h 1065588"/>
                <a:gd name="connsiteX1" fmla="*/ 1150620 w 1150620"/>
                <a:gd name="connsiteY1" fmla="*/ 7093 h 1065588"/>
                <a:gd name="connsiteX0" fmla="*/ 0 w 1150620"/>
                <a:gd name="connsiteY0" fmla="*/ 1058966 h 1058966"/>
                <a:gd name="connsiteX1" fmla="*/ 1150620 w 1150620"/>
                <a:gd name="connsiteY1" fmla="*/ 471 h 1058966"/>
                <a:gd name="connsiteX0" fmla="*/ 0 w 1337492"/>
                <a:gd name="connsiteY0" fmla="*/ 1068673 h 1068673"/>
                <a:gd name="connsiteX1" fmla="*/ 1337492 w 1337492"/>
                <a:gd name="connsiteY1" fmla="*/ 466 h 1068673"/>
                <a:gd name="connsiteX0" fmla="*/ 0 w 1337492"/>
                <a:gd name="connsiteY0" fmla="*/ 1068568 h 1071320"/>
                <a:gd name="connsiteX1" fmla="*/ 1337492 w 1337492"/>
                <a:gd name="connsiteY1" fmla="*/ 361 h 1071320"/>
                <a:gd name="connsiteX0" fmla="*/ 0 w 1337492"/>
                <a:gd name="connsiteY0" fmla="*/ 1068207 h 1071050"/>
                <a:gd name="connsiteX1" fmla="*/ 1337492 w 1337492"/>
                <a:gd name="connsiteY1" fmla="*/ 0 h 1071050"/>
                <a:gd name="connsiteX0" fmla="*/ 0 w 1337492"/>
                <a:gd name="connsiteY0" fmla="*/ 1068207 h 1068207"/>
                <a:gd name="connsiteX1" fmla="*/ 1337492 w 1337492"/>
                <a:gd name="connsiteY1" fmla="*/ 0 h 1068207"/>
                <a:gd name="connsiteX0" fmla="*/ 0 w 1337492"/>
                <a:gd name="connsiteY0" fmla="*/ 1068207 h 1078976"/>
                <a:gd name="connsiteX1" fmla="*/ 1337492 w 1337492"/>
                <a:gd name="connsiteY1" fmla="*/ 0 h 1078976"/>
                <a:gd name="connsiteX0" fmla="*/ 0 w 1337492"/>
                <a:gd name="connsiteY0" fmla="*/ 1068207 h 1069831"/>
                <a:gd name="connsiteX1" fmla="*/ 1337492 w 1337492"/>
                <a:gd name="connsiteY1" fmla="*/ 0 h 1069831"/>
                <a:gd name="connsiteX0" fmla="*/ 0 w 1337492"/>
                <a:gd name="connsiteY0" fmla="*/ 1068207 h 1081974"/>
                <a:gd name="connsiteX1" fmla="*/ 1337492 w 1337492"/>
                <a:gd name="connsiteY1" fmla="*/ 0 h 1081974"/>
                <a:gd name="connsiteX0" fmla="*/ 0 w 1337492"/>
                <a:gd name="connsiteY0" fmla="*/ 1068207 h 1081974"/>
                <a:gd name="connsiteX1" fmla="*/ 1337492 w 1337492"/>
                <a:gd name="connsiteY1" fmla="*/ 0 h 1081974"/>
                <a:gd name="connsiteX0" fmla="*/ 0 w 1337492"/>
                <a:gd name="connsiteY0" fmla="*/ 1068207 h 1068207"/>
                <a:gd name="connsiteX1" fmla="*/ 1337492 w 1337492"/>
                <a:gd name="connsiteY1" fmla="*/ 0 h 1068207"/>
                <a:gd name="connsiteX0" fmla="*/ 0 w 1337492"/>
                <a:gd name="connsiteY0" fmla="*/ 1072520 h 1072520"/>
                <a:gd name="connsiteX1" fmla="*/ 1337492 w 1337492"/>
                <a:gd name="connsiteY1" fmla="*/ 4313 h 1072520"/>
                <a:gd name="connsiteX0" fmla="*/ 0 w 1337492"/>
                <a:gd name="connsiteY0" fmla="*/ 1068207 h 1068207"/>
                <a:gd name="connsiteX1" fmla="*/ 1337492 w 1337492"/>
                <a:gd name="connsiteY1" fmla="*/ 0 h 1068207"/>
                <a:gd name="connsiteX0" fmla="*/ 0 w 1337492"/>
                <a:gd name="connsiteY0" fmla="*/ 1068207 h 1068207"/>
                <a:gd name="connsiteX1" fmla="*/ 1337492 w 1337492"/>
                <a:gd name="connsiteY1" fmla="*/ 0 h 1068207"/>
              </a:gdLst>
              <a:ahLst/>
              <a:cxnLst>
                <a:cxn ang="0">
                  <a:pos x="connsiteX0" y="connsiteY0"/>
                </a:cxn>
                <a:cxn ang="0">
                  <a:pos x="connsiteX1" y="connsiteY1"/>
                </a:cxn>
              </a:cxnLst>
              <a:rect l="l" t="t" r="r" b="b"/>
              <a:pathLst>
                <a:path w="1337492" h="1068207">
                  <a:moveTo>
                    <a:pt x="0" y="1068207"/>
                  </a:moveTo>
                  <a:cubicBezTo>
                    <a:pt x="1383458" y="1013129"/>
                    <a:pt x="536971" y="1961"/>
                    <a:pt x="1337492" y="0"/>
                  </a:cubicBezTo>
                </a:path>
              </a:pathLst>
            </a:custGeom>
            <a:noFill/>
            <a:ln w="38100" cap="rnd" cmpd="sng" algn="ctr">
              <a:solidFill>
                <a:srgbClr val="004B7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algn="ctr" defTabSz="914400" fontAlgn="base">
                <a:spcBef>
                  <a:spcPct val="0"/>
                </a:spcBef>
                <a:spcAft>
                  <a:spcPct val="0"/>
                </a:spcAft>
              </a:pPr>
              <a:endParaRPr lang="de-DE" sz="1100">
                <a:solidFill>
                  <a:srgbClr val="000000"/>
                </a:solidFill>
                <a:latin typeface="Arial" panose="020B0604020202020204" pitchFamily="34" charset="0"/>
                <a:cs typeface="Arial" panose="020B0604020202020204" pitchFamily="34" charset="0"/>
              </a:endParaRPr>
            </a:p>
          </p:txBody>
        </p:sp>
        <p:grpSp>
          <p:nvGrpSpPr>
            <p:cNvPr id="79" name="Gruppieren 78"/>
            <p:cNvGrpSpPr/>
            <p:nvPr/>
          </p:nvGrpSpPr>
          <p:grpSpPr>
            <a:xfrm>
              <a:off x="4674515" y="5733211"/>
              <a:ext cx="3462648" cy="251795"/>
              <a:chOff x="3064988" y="5466006"/>
              <a:chExt cx="3673515" cy="251795"/>
            </a:xfrm>
          </p:grpSpPr>
          <p:sp>
            <p:nvSpPr>
              <p:cNvPr id="101" name="Textfeld 100"/>
              <p:cNvSpPr txBox="1"/>
              <p:nvPr/>
            </p:nvSpPr>
            <p:spPr>
              <a:xfrm>
                <a:off x="3615715" y="5466006"/>
                <a:ext cx="3122788" cy="251795"/>
              </a:xfrm>
              <a:prstGeom prst="rect">
                <a:avLst/>
              </a:prstGeom>
              <a:solidFill>
                <a:srgbClr val="FFFFFF"/>
              </a:solidFill>
            </p:spPr>
            <p:txBody>
              <a:bodyPr wrap="square" lIns="18000" tIns="18000" rIns="18000" bIns="18000" rtlCol="0">
                <a:spAutoFit/>
              </a:bodyPr>
              <a:lstStyle>
                <a:defPPr>
                  <a:defRPr lang="de-DE"/>
                </a:defPPr>
                <a:lvl1pPr>
                  <a:defRPr sz="1200">
                    <a:solidFill>
                      <a:schemeClr val="tx2">
                        <a:lumMod val="75000"/>
                      </a:schemeClr>
                    </a:solidFill>
                    <a:latin typeface="BundesSerif Office" panose="02050002050300000203" pitchFamily="18" charset="0"/>
                  </a:defRPr>
                </a:lvl1pPr>
              </a:lstStyle>
              <a:p>
                <a:pPr marL="0" marR="0" lvl="0" indent="0" defTabSz="914400" eaLnBrk="1" fontAlgn="base" latinLnBrk="0" hangingPunct="1">
                  <a:lnSpc>
                    <a:spcPct val="100000"/>
                  </a:lnSpc>
                  <a:spcBef>
                    <a:spcPct val="0"/>
                  </a:spcBef>
                  <a:spcAft>
                    <a:spcPct val="0"/>
                  </a:spcAft>
                  <a:buClrTx/>
                  <a:buSzTx/>
                  <a:buFontTx/>
                  <a:buNone/>
                  <a:tabLst/>
                  <a:defRPr/>
                </a:pPr>
                <a:r>
                  <a:rPr kumimoji="0" lang="de-DE" sz="1400" b="0" i="0" u="none" strike="noStrike" kern="0" cap="none" spc="0" normalizeH="0" baseline="0" noProof="0" dirty="0">
                    <a:ln>
                      <a:noFill/>
                    </a:ln>
                    <a:solidFill>
                      <a:srgbClr val="333333">
                        <a:lumMod val="75000"/>
                      </a:srgbClr>
                    </a:solidFill>
                    <a:effectLst/>
                    <a:uLnTx/>
                    <a:uFillTx/>
                    <a:latin typeface="Arial" panose="020B0604020202020204" pitchFamily="34" charset="0"/>
                    <a:cs typeface="Arial" panose="020B0604020202020204" pitchFamily="34" charset="0"/>
                  </a:rPr>
                  <a:t>Schadensbewältigung mit BCM</a:t>
                </a:r>
              </a:p>
            </p:txBody>
          </p:sp>
          <p:grpSp>
            <p:nvGrpSpPr>
              <p:cNvPr id="102" name="Gruppieren 101"/>
              <p:cNvGrpSpPr/>
              <p:nvPr/>
            </p:nvGrpSpPr>
            <p:grpSpPr>
              <a:xfrm>
                <a:off x="3064988" y="5544344"/>
                <a:ext cx="342249" cy="156675"/>
                <a:chOff x="3064988" y="5466006"/>
                <a:chExt cx="342249" cy="156675"/>
              </a:xfrm>
            </p:grpSpPr>
            <p:cxnSp>
              <p:nvCxnSpPr>
                <p:cNvPr id="103" name="Gerade Verbindung 10"/>
                <p:cNvCxnSpPr/>
                <p:nvPr/>
              </p:nvCxnSpPr>
              <p:spPr bwMode="auto">
                <a:xfrm>
                  <a:off x="3064988" y="5622681"/>
                  <a:ext cx="342249" cy="0"/>
                </a:xfrm>
                <a:prstGeom prst="line">
                  <a:avLst/>
                </a:prstGeom>
                <a:noFill/>
                <a:ln w="38100">
                  <a:solidFill>
                    <a:srgbClr val="004B76"/>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04" name="Gerade Verbindung 10"/>
                <p:cNvCxnSpPr/>
                <p:nvPr/>
              </p:nvCxnSpPr>
              <p:spPr bwMode="auto">
                <a:xfrm>
                  <a:off x="3064988" y="5466006"/>
                  <a:ext cx="342249" cy="0"/>
                </a:xfrm>
                <a:prstGeom prst="line">
                  <a:avLst/>
                </a:prstGeom>
                <a:noFill/>
                <a:ln w="38100" cap="rnd" cmpd="sng" algn="ctr">
                  <a:solidFill>
                    <a:srgbClr val="004B76"/>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80" name="Textfeld 79"/>
            <p:cNvSpPr txBox="1"/>
            <p:nvPr/>
          </p:nvSpPr>
          <p:spPr>
            <a:xfrm>
              <a:off x="2764886" y="2713309"/>
              <a:ext cx="1879516" cy="467239"/>
            </a:xfrm>
            <a:prstGeom prst="rect">
              <a:avLst/>
            </a:prstGeom>
            <a:solidFill>
              <a:schemeClr val="accent1"/>
            </a:solidFill>
          </p:spPr>
          <p:txBody>
            <a:bodyPr wrap="square" lIns="18000" tIns="18000" rIns="18000" bIns="18000" rtlCol="0">
              <a:spAutoFit/>
            </a:bodyPr>
            <a:lstStyle>
              <a:defPPr>
                <a:defRPr lang="de-DE"/>
              </a:defPPr>
              <a:lvl1pPr>
                <a:defRPr sz="1200">
                  <a:solidFill>
                    <a:schemeClr val="tx2">
                      <a:lumMod val="75000"/>
                    </a:schemeClr>
                  </a:solidFill>
                  <a:latin typeface="BundesSerif Office" panose="02050002050300000203" pitchFamily="18" charset="0"/>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de-DE" sz="14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Wiederanlauf in einen Notbetrieb</a:t>
              </a:r>
            </a:p>
          </p:txBody>
        </p:sp>
        <p:sp>
          <p:nvSpPr>
            <p:cNvPr id="81" name="Textfeld 80" descr="Schematische Darstellung einer Schadensbewältigung mithilfe eines Kurvendiagramms. Der Geschäftsbetrieb wird prozentual dargestellt (Y-Achse) und in Abhängigkeit zur Zeit gesetzt (X-Achse). Es werden zwei Kurven verglichen: Die Schadensbewältigung mit BCM und ohne BCM. Detailerklärung im darauffolgenden Fließtext." title="Bewältigung eines schwerwiegenden Schadensereignisses mit und ohne BCM"/>
            <p:cNvSpPr txBox="1"/>
            <p:nvPr/>
          </p:nvSpPr>
          <p:spPr>
            <a:xfrm>
              <a:off x="4700583" y="2713309"/>
              <a:ext cx="2311252" cy="467239"/>
            </a:xfrm>
            <a:prstGeom prst="rect">
              <a:avLst/>
            </a:prstGeom>
            <a:solidFill>
              <a:schemeClr val="accent1"/>
            </a:solidFill>
          </p:spPr>
          <p:txBody>
            <a:bodyPr wrap="square" lIns="18000" tIns="18000" rIns="18000" bIns="18000" rtlCol="0">
              <a:spAutoFit/>
            </a:bodyPr>
            <a:lstStyle>
              <a:defPPr>
                <a:defRPr lang="de-DE"/>
              </a:defPPr>
              <a:lvl1pPr>
                <a:defRPr sz="1200">
                  <a:solidFill>
                    <a:schemeClr val="tx2">
                      <a:lumMod val="75000"/>
                    </a:schemeClr>
                  </a:solidFill>
                  <a:latin typeface="BundesSerif Office" panose="02050002050300000203" pitchFamily="18" charset="0"/>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de-DE" sz="14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Geschäftsfortführung in einem Notbetrieb</a:t>
              </a:r>
            </a:p>
          </p:txBody>
        </p:sp>
        <p:sp>
          <p:nvSpPr>
            <p:cNvPr id="82" name="Textfeld 81"/>
            <p:cNvSpPr txBox="1"/>
            <p:nvPr/>
          </p:nvSpPr>
          <p:spPr>
            <a:xfrm>
              <a:off x="6757379" y="1964667"/>
              <a:ext cx="1773537" cy="467239"/>
            </a:xfrm>
            <a:prstGeom prst="rect">
              <a:avLst/>
            </a:prstGeom>
            <a:solidFill>
              <a:srgbClr val="FFFFFF"/>
            </a:solidFill>
          </p:spPr>
          <p:txBody>
            <a:bodyPr wrap="square" lIns="18000" tIns="18000" rIns="18000" bIns="18000" rtlCol="0">
              <a:spAutoFit/>
            </a:bodyPr>
            <a:lstStyle>
              <a:defPPr>
                <a:defRPr lang="de-DE"/>
              </a:defPPr>
              <a:lvl1pPr>
                <a:defRPr sz="1200">
                  <a:solidFill>
                    <a:schemeClr val="tx2">
                      <a:lumMod val="75000"/>
                    </a:schemeClr>
                  </a:solidFill>
                  <a:latin typeface="BundesSerif Office" panose="02050002050300000203" pitchFamily="18" charset="0"/>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de-DE" sz="1400" b="0" i="0" u="none" strike="noStrike" kern="0" cap="none" spc="0" normalizeH="0" baseline="0" noProof="0" dirty="0">
                  <a:ln>
                    <a:noFill/>
                  </a:ln>
                  <a:solidFill>
                    <a:srgbClr val="333333">
                      <a:lumMod val="75000"/>
                    </a:srgbClr>
                  </a:solidFill>
                  <a:effectLst/>
                  <a:uLnTx/>
                  <a:uFillTx/>
                  <a:latin typeface="Arial" panose="020B0604020202020204" pitchFamily="34" charset="0"/>
                  <a:cs typeface="Arial" panose="020B0604020202020204" pitchFamily="34" charset="0"/>
                </a:rPr>
                <a:t>Störbetrieb inkl. Nacharbeiten</a:t>
              </a:r>
            </a:p>
          </p:txBody>
        </p:sp>
        <p:cxnSp>
          <p:nvCxnSpPr>
            <p:cNvPr id="83" name="Gerade Verbindung 2"/>
            <p:cNvCxnSpPr/>
            <p:nvPr/>
          </p:nvCxnSpPr>
          <p:spPr bwMode="auto">
            <a:xfrm>
              <a:off x="5856209" y="3333629"/>
              <a:ext cx="0" cy="195261"/>
            </a:xfrm>
            <a:prstGeom prst="line">
              <a:avLst/>
            </a:prstGeom>
            <a:solidFill>
              <a:srgbClr val="FFFFFF"/>
            </a:solidFill>
            <a:ln w="12700" cap="flat" cmpd="sng" algn="ctr">
              <a:solidFill>
                <a:srgbClr val="33333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Gerade Verbindung 2"/>
            <p:cNvCxnSpPr/>
            <p:nvPr/>
          </p:nvCxnSpPr>
          <p:spPr bwMode="auto">
            <a:xfrm>
              <a:off x="3704644" y="3372427"/>
              <a:ext cx="0" cy="662936"/>
            </a:xfrm>
            <a:prstGeom prst="line">
              <a:avLst/>
            </a:prstGeom>
            <a:solidFill>
              <a:srgbClr val="FFFFFF"/>
            </a:solidFill>
            <a:ln w="12700" cap="flat" cmpd="sng" algn="ctr">
              <a:solidFill>
                <a:srgbClr val="33333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Gerade Verbindung 2"/>
            <p:cNvCxnSpPr/>
            <p:nvPr/>
          </p:nvCxnSpPr>
          <p:spPr bwMode="auto">
            <a:xfrm>
              <a:off x="7644147" y="2580763"/>
              <a:ext cx="0" cy="195261"/>
            </a:xfrm>
            <a:prstGeom prst="line">
              <a:avLst/>
            </a:prstGeom>
            <a:solidFill>
              <a:srgbClr val="FFFFFF"/>
            </a:solidFill>
            <a:ln w="12700" cap="flat" cmpd="sng" algn="ctr">
              <a:solidFill>
                <a:srgbClr val="33333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 name="Textfeld 85"/>
            <p:cNvSpPr txBox="1"/>
            <p:nvPr/>
          </p:nvSpPr>
          <p:spPr>
            <a:xfrm>
              <a:off x="3777485" y="3806572"/>
              <a:ext cx="2701987" cy="467239"/>
            </a:xfrm>
            <a:prstGeom prst="rect">
              <a:avLst/>
            </a:prstGeom>
            <a:noFill/>
          </p:spPr>
          <p:txBody>
            <a:bodyPr wrap="square" lIns="18000" tIns="18000" rIns="18000" bIns="18000" rtlCol="0">
              <a:spAutoFit/>
            </a:bodyPr>
            <a:lstStyle>
              <a:defPPr>
                <a:defRPr lang="de-DE"/>
              </a:defPPr>
              <a:lvl1pPr>
                <a:defRPr sz="1200">
                  <a:solidFill>
                    <a:schemeClr val="tx2">
                      <a:lumMod val="75000"/>
                    </a:schemeClr>
                  </a:solidFill>
                  <a:latin typeface="BundesSerif Office" panose="02050002050300000203" pitchFamily="18" charset="0"/>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de-DE" sz="1400" b="0" i="0" u="none" strike="noStrike" kern="0" cap="none" spc="0" normalizeH="0" baseline="0" noProof="0" dirty="0">
                  <a:ln>
                    <a:noFill/>
                  </a:ln>
                  <a:solidFill>
                    <a:srgbClr val="333333">
                      <a:lumMod val="75000"/>
                    </a:srgbClr>
                  </a:solidFill>
                  <a:effectLst/>
                  <a:uLnTx/>
                  <a:uFillTx/>
                  <a:latin typeface="Arial" panose="020B0604020202020204" pitchFamily="34" charset="0"/>
                  <a:cs typeface="Arial" panose="020B0604020202020204" pitchFamily="34" charset="0"/>
                </a:rPr>
                <a:t>Wiederherstellung parallel zum Notbetrieb</a:t>
              </a:r>
            </a:p>
          </p:txBody>
        </p:sp>
        <p:cxnSp>
          <p:nvCxnSpPr>
            <p:cNvPr id="87" name="Gerade Verbindung 2"/>
            <p:cNvCxnSpPr/>
            <p:nvPr/>
          </p:nvCxnSpPr>
          <p:spPr bwMode="auto">
            <a:xfrm>
              <a:off x="5128478" y="4399861"/>
              <a:ext cx="0" cy="195261"/>
            </a:xfrm>
            <a:prstGeom prst="line">
              <a:avLst/>
            </a:prstGeom>
            <a:solidFill>
              <a:srgbClr val="FFFFFF"/>
            </a:solidFill>
            <a:ln w="12700" cap="flat" cmpd="sng" algn="ctr">
              <a:solidFill>
                <a:srgbClr val="33333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8" name="Ellipse 87"/>
            <p:cNvSpPr/>
            <p:nvPr/>
          </p:nvSpPr>
          <p:spPr>
            <a:xfrm>
              <a:off x="4178634" y="5047012"/>
              <a:ext cx="147262" cy="156230"/>
            </a:xfrm>
            <a:prstGeom prst="ellipse">
              <a:avLst/>
            </a:prstGeom>
            <a:solidFill>
              <a:srgbClr val="CD5038"/>
            </a:solidFill>
            <a:ln w="127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6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89" name="Ellipse 88"/>
            <p:cNvSpPr/>
            <p:nvPr/>
          </p:nvSpPr>
          <p:spPr>
            <a:xfrm>
              <a:off x="5059441" y="5047213"/>
              <a:ext cx="147262" cy="156230"/>
            </a:xfrm>
            <a:prstGeom prst="ellipse">
              <a:avLst/>
            </a:prstGeom>
            <a:solidFill>
              <a:srgbClr val="CD5038"/>
            </a:solidFill>
            <a:ln w="127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6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90" name="Textfeld 89"/>
            <p:cNvSpPr txBox="1"/>
            <p:nvPr/>
          </p:nvSpPr>
          <p:spPr>
            <a:xfrm>
              <a:off x="1689254" y="3649164"/>
              <a:ext cx="1861398" cy="682682"/>
            </a:xfrm>
            <a:prstGeom prst="rect">
              <a:avLst/>
            </a:prstGeom>
            <a:noFill/>
          </p:spPr>
          <p:txBody>
            <a:bodyPr wrap="square" lIns="18000" tIns="18000" rIns="18000" bIns="18000"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de-DE" sz="1400" b="0" i="0" u="none" strike="noStrike" kern="0" cap="none" spc="0" normalizeH="0" baseline="0" noProof="0" dirty="0">
                  <a:ln>
                    <a:noFill/>
                  </a:ln>
                  <a:solidFill>
                    <a:srgbClr val="333333">
                      <a:lumMod val="75000"/>
                    </a:srgbClr>
                  </a:solidFill>
                  <a:effectLst/>
                  <a:uLnTx/>
                  <a:uFillTx/>
                  <a:latin typeface="Arial" panose="020B0604020202020204" pitchFamily="34" charset="0"/>
                  <a:cs typeface="Arial" panose="020B0604020202020204" pitchFamily="34" charset="0"/>
                </a:rPr>
                <a:t>Alarmierung und </a:t>
              </a:r>
              <a:br>
                <a:rPr kumimoji="0" lang="de-DE" sz="1400" b="0" i="0" u="none" strike="noStrike" kern="0" cap="none" spc="0" normalizeH="0" baseline="0" noProof="0" dirty="0">
                  <a:ln>
                    <a:noFill/>
                  </a:ln>
                  <a:solidFill>
                    <a:srgbClr val="333333">
                      <a:lumMod val="75000"/>
                    </a:srgbClr>
                  </a:solidFill>
                  <a:effectLst/>
                  <a:uLnTx/>
                  <a:uFillTx/>
                  <a:latin typeface="Arial" panose="020B0604020202020204" pitchFamily="34" charset="0"/>
                  <a:cs typeface="Arial" panose="020B0604020202020204" pitchFamily="34" charset="0"/>
                </a:rPr>
              </a:br>
              <a:r>
                <a:rPr kumimoji="0" lang="de-DE" sz="1400" b="0" i="0" u="none" strike="noStrike" kern="0" cap="none" spc="0" normalizeH="0" baseline="0" noProof="0" dirty="0">
                  <a:ln>
                    <a:noFill/>
                  </a:ln>
                  <a:solidFill>
                    <a:srgbClr val="333333">
                      <a:lumMod val="75000"/>
                    </a:srgbClr>
                  </a:solidFill>
                  <a:effectLst/>
                  <a:uLnTx/>
                  <a:uFillTx/>
                  <a:latin typeface="Arial" panose="020B0604020202020204" pitchFamily="34" charset="0"/>
                  <a:cs typeface="Arial" panose="020B0604020202020204" pitchFamily="34" charset="0"/>
                </a:rPr>
                <a:t>Eskalation zu </a:t>
              </a:r>
              <a:br>
                <a:rPr kumimoji="0" lang="de-DE" sz="1400" b="0" i="0" u="none" strike="noStrike" kern="0" cap="none" spc="0" normalizeH="0" baseline="0" noProof="0" dirty="0">
                  <a:ln>
                    <a:noFill/>
                  </a:ln>
                  <a:solidFill>
                    <a:srgbClr val="333333">
                      <a:lumMod val="75000"/>
                    </a:srgbClr>
                  </a:solidFill>
                  <a:effectLst/>
                  <a:uLnTx/>
                  <a:uFillTx/>
                  <a:latin typeface="Arial" panose="020B0604020202020204" pitchFamily="34" charset="0"/>
                  <a:cs typeface="Arial" panose="020B0604020202020204" pitchFamily="34" charset="0"/>
                </a:rPr>
              </a:br>
              <a:r>
                <a:rPr kumimoji="0" lang="de-DE" sz="1400" b="0" i="0" u="none" strike="noStrike" kern="0" cap="none" spc="0" normalizeH="0" baseline="0" noProof="0" dirty="0">
                  <a:ln>
                    <a:noFill/>
                  </a:ln>
                  <a:solidFill>
                    <a:srgbClr val="333333">
                      <a:lumMod val="75000"/>
                    </a:srgbClr>
                  </a:solidFill>
                  <a:effectLst/>
                  <a:uLnTx/>
                  <a:uFillTx/>
                  <a:latin typeface="Arial" panose="020B0604020202020204" pitchFamily="34" charset="0"/>
                  <a:cs typeface="Arial" panose="020B0604020202020204" pitchFamily="34" charset="0"/>
                </a:rPr>
                <a:t>einem Notfall</a:t>
              </a:r>
            </a:p>
          </p:txBody>
        </p:sp>
        <p:cxnSp>
          <p:nvCxnSpPr>
            <p:cNvPr id="91" name="Gerade Verbindung 7"/>
            <p:cNvCxnSpPr/>
            <p:nvPr/>
          </p:nvCxnSpPr>
          <p:spPr bwMode="auto">
            <a:xfrm>
              <a:off x="8313880" y="3131869"/>
              <a:ext cx="207461" cy="0"/>
            </a:xfrm>
            <a:prstGeom prst="line">
              <a:avLst/>
            </a:prstGeom>
            <a:solidFill>
              <a:srgbClr val="FFFFFF"/>
            </a:solidFill>
            <a:ln w="38100" cap="rnd" cmpd="sng" algn="ctr">
              <a:solidFill>
                <a:srgbClr val="333333"/>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Gerade Verbindung 7"/>
            <p:cNvCxnSpPr/>
            <p:nvPr/>
          </p:nvCxnSpPr>
          <p:spPr bwMode="auto">
            <a:xfrm>
              <a:off x="11224923" y="3140953"/>
              <a:ext cx="207461" cy="0"/>
            </a:xfrm>
            <a:prstGeom prst="line">
              <a:avLst/>
            </a:prstGeom>
            <a:solidFill>
              <a:srgbClr val="FFFFFF"/>
            </a:solidFill>
            <a:ln w="38100" cap="rnd" cmpd="sng" algn="ctr">
              <a:solidFill>
                <a:srgbClr val="333333"/>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93" name="Gruppieren 92"/>
            <p:cNvGrpSpPr/>
            <p:nvPr/>
          </p:nvGrpSpPr>
          <p:grpSpPr>
            <a:xfrm>
              <a:off x="8231790" y="5733211"/>
              <a:ext cx="3793805" cy="251795"/>
              <a:chOff x="6838890" y="5466006"/>
              <a:chExt cx="4024837" cy="251795"/>
            </a:xfrm>
          </p:grpSpPr>
          <p:sp>
            <p:nvSpPr>
              <p:cNvPr id="97" name="Textfeld 96"/>
              <p:cNvSpPr txBox="1"/>
              <p:nvPr/>
            </p:nvSpPr>
            <p:spPr>
              <a:xfrm>
                <a:off x="7329155" y="5466006"/>
                <a:ext cx="3534572" cy="251795"/>
              </a:xfrm>
              <a:prstGeom prst="rect">
                <a:avLst/>
              </a:prstGeom>
              <a:solidFill>
                <a:srgbClr val="FFFFFF"/>
              </a:solidFill>
            </p:spPr>
            <p:txBody>
              <a:bodyPr wrap="square" lIns="18000" tIns="18000" rIns="18000" bIns="18000" rtlCol="0">
                <a:spAutoFit/>
              </a:bodyPr>
              <a:lstStyle>
                <a:defPPr>
                  <a:defRPr lang="de-DE"/>
                </a:defPPr>
                <a:lvl1pPr>
                  <a:defRPr sz="1200">
                    <a:solidFill>
                      <a:schemeClr val="tx2">
                        <a:lumMod val="75000"/>
                      </a:schemeClr>
                    </a:solidFill>
                    <a:latin typeface="BundesSerif Office" panose="02050002050300000203" pitchFamily="18" charset="0"/>
                  </a:defRPr>
                </a:lvl1pPr>
              </a:lstStyle>
              <a:p>
                <a:pPr marL="0" marR="0" lvl="0" indent="0" defTabSz="914400" eaLnBrk="1" fontAlgn="base" latinLnBrk="0" hangingPunct="1">
                  <a:lnSpc>
                    <a:spcPct val="100000"/>
                  </a:lnSpc>
                  <a:spcBef>
                    <a:spcPct val="0"/>
                  </a:spcBef>
                  <a:spcAft>
                    <a:spcPct val="0"/>
                  </a:spcAft>
                  <a:buClrTx/>
                  <a:buSzTx/>
                  <a:buFontTx/>
                  <a:buNone/>
                  <a:tabLst/>
                  <a:defRPr/>
                </a:pPr>
                <a:r>
                  <a:rPr kumimoji="0" lang="de-DE" sz="1400" b="0" i="0" u="none" strike="noStrike" kern="0" cap="none" spc="0" normalizeH="0" baseline="0" noProof="0" dirty="0">
                    <a:ln>
                      <a:noFill/>
                    </a:ln>
                    <a:solidFill>
                      <a:srgbClr val="333333">
                        <a:lumMod val="75000"/>
                      </a:srgbClr>
                    </a:solidFill>
                    <a:effectLst/>
                    <a:uLnTx/>
                    <a:uFillTx/>
                    <a:latin typeface="Arial" panose="020B0604020202020204" pitchFamily="34" charset="0"/>
                    <a:cs typeface="Arial" panose="020B0604020202020204" pitchFamily="34" charset="0"/>
                  </a:rPr>
                  <a:t>Schadensbewältigung ohne BCM</a:t>
                </a:r>
              </a:p>
            </p:txBody>
          </p:sp>
          <p:grpSp>
            <p:nvGrpSpPr>
              <p:cNvPr id="98" name="Gruppieren 97"/>
              <p:cNvGrpSpPr/>
              <p:nvPr/>
            </p:nvGrpSpPr>
            <p:grpSpPr>
              <a:xfrm>
                <a:off x="6838890" y="5544344"/>
                <a:ext cx="342249" cy="156675"/>
                <a:chOff x="6838890" y="5466006"/>
                <a:chExt cx="342249" cy="156675"/>
              </a:xfrm>
            </p:grpSpPr>
            <p:cxnSp>
              <p:nvCxnSpPr>
                <p:cNvPr id="99" name="Gerade Verbindung 10"/>
                <p:cNvCxnSpPr/>
                <p:nvPr/>
              </p:nvCxnSpPr>
              <p:spPr bwMode="auto">
                <a:xfrm>
                  <a:off x="6838890" y="5622681"/>
                  <a:ext cx="342249" cy="0"/>
                </a:xfrm>
                <a:prstGeom prst="line">
                  <a:avLst/>
                </a:prstGeom>
                <a:noFill/>
                <a:ln w="38100">
                  <a:solidFill>
                    <a:srgbClr val="CD5038"/>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00" name="Gerade Verbindung 10"/>
                <p:cNvCxnSpPr/>
                <p:nvPr/>
              </p:nvCxnSpPr>
              <p:spPr bwMode="auto">
                <a:xfrm>
                  <a:off x="6838890" y="5466006"/>
                  <a:ext cx="342249" cy="0"/>
                </a:xfrm>
                <a:prstGeom prst="line">
                  <a:avLst/>
                </a:prstGeom>
                <a:noFill/>
                <a:ln w="38100">
                  <a:solidFill>
                    <a:srgbClr val="CD5038"/>
                  </a:solidFill>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grpSp>
        <p:sp>
          <p:nvSpPr>
            <p:cNvPr id="94" name="Ellipse 93"/>
            <p:cNvSpPr/>
            <p:nvPr/>
          </p:nvSpPr>
          <p:spPr>
            <a:xfrm>
              <a:off x="2546322" y="5041822"/>
              <a:ext cx="147262" cy="156230"/>
            </a:xfrm>
            <a:prstGeom prst="ellipse">
              <a:avLst/>
            </a:prstGeom>
            <a:solidFill>
              <a:srgbClr val="004B76"/>
            </a:solidFill>
            <a:ln w="127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6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cxnSp>
          <p:nvCxnSpPr>
            <p:cNvPr id="95" name="Gerade Verbindung 2"/>
            <p:cNvCxnSpPr/>
            <p:nvPr/>
          </p:nvCxnSpPr>
          <p:spPr bwMode="auto">
            <a:xfrm>
              <a:off x="2619953" y="4605302"/>
              <a:ext cx="0" cy="341380"/>
            </a:xfrm>
            <a:prstGeom prst="line">
              <a:avLst/>
            </a:prstGeom>
            <a:solidFill>
              <a:srgbClr val="FFFFFF"/>
            </a:solidFill>
            <a:ln w="12700" cap="flat" cmpd="sng" algn="ctr">
              <a:solidFill>
                <a:srgbClr val="33333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6" name="Freihandform 95"/>
            <p:cNvSpPr/>
            <p:nvPr/>
          </p:nvSpPr>
          <p:spPr>
            <a:xfrm>
              <a:off x="2604930" y="3461266"/>
              <a:ext cx="4379409" cy="1658063"/>
            </a:xfrm>
            <a:custGeom>
              <a:avLst/>
              <a:gdLst>
                <a:gd name="connsiteX0" fmla="*/ 0 w 7231380"/>
                <a:gd name="connsiteY0" fmla="*/ 1760220 h 1760220"/>
                <a:gd name="connsiteX1" fmla="*/ 7231380 w 7231380"/>
                <a:gd name="connsiteY1" fmla="*/ 0 h 1760220"/>
                <a:gd name="connsiteX0" fmla="*/ 0 w 7231380"/>
                <a:gd name="connsiteY0" fmla="*/ 1760220 h 1760220"/>
                <a:gd name="connsiteX1" fmla="*/ 7231380 w 7231380"/>
                <a:gd name="connsiteY1" fmla="*/ 0 h 1760220"/>
                <a:gd name="connsiteX0" fmla="*/ 0 w 7231380"/>
                <a:gd name="connsiteY0" fmla="*/ 1760220 h 1760220"/>
                <a:gd name="connsiteX1" fmla="*/ 7231380 w 7231380"/>
                <a:gd name="connsiteY1" fmla="*/ 0 h 1760220"/>
                <a:gd name="connsiteX0" fmla="*/ 0 w 7231380"/>
                <a:gd name="connsiteY0" fmla="*/ 1760220 h 1760220"/>
                <a:gd name="connsiteX1" fmla="*/ 7231380 w 7231380"/>
                <a:gd name="connsiteY1" fmla="*/ 0 h 1760220"/>
                <a:gd name="connsiteX0" fmla="*/ 0 w 7231380"/>
                <a:gd name="connsiteY0" fmla="*/ 1760220 h 1760220"/>
                <a:gd name="connsiteX1" fmla="*/ 7231380 w 7231380"/>
                <a:gd name="connsiteY1" fmla="*/ 0 h 1760220"/>
                <a:gd name="connsiteX0" fmla="*/ 0 w 7231380"/>
                <a:gd name="connsiteY0" fmla="*/ 1760220 h 1760220"/>
                <a:gd name="connsiteX1" fmla="*/ 7231380 w 7231380"/>
                <a:gd name="connsiteY1" fmla="*/ 0 h 1760220"/>
                <a:gd name="connsiteX0" fmla="*/ 0 w 7231380"/>
                <a:gd name="connsiteY0" fmla="*/ 1760220 h 1760220"/>
                <a:gd name="connsiteX1" fmla="*/ 7231380 w 7231380"/>
                <a:gd name="connsiteY1" fmla="*/ 0 h 1760220"/>
                <a:gd name="connsiteX0" fmla="*/ 0 w 7231380"/>
                <a:gd name="connsiteY0" fmla="*/ 1760220 h 1766472"/>
                <a:gd name="connsiteX1" fmla="*/ 7231380 w 7231380"/>
                <a:gd name="connsiteY1" fmla="*/ 0 h 1766472"/>
                <a:gd name="connsiteX0" fmla="*/ 0 w 7231380"/>
                <a:gd name="connsiteY0" fmla="*/ 1760220 h 1760220"/>
                <a:gd name="connsiteX1" fmla="*/ 7231380 w 7231380"/>
                <a:gd name="connsiteY1" fmla="*/ 0 h 1760220"/>
                <a:gd name="connsiteX0" fmla="*/ 0 w 7231380"/>
                <a:gd name="connsiteY0" fmla="*/ 1760220 h 1760220"/>
                <a:gd name="connsiteX1" fmla="*/ 7231380 w 7231380"/>
                <a:gd name="connsiteY1" fmla="*/ 0 h 1760220"/>
                <a:gd name="connsiteX0" fmla="*/ 0 w 7231380"/>
                <a:gd name="connsiteY0" fmla="*/ 1760220 h 1760220"/>
                <a:gd name="connsiteX1" fmla="*/ 7231380 w 7231380"/>
                <a:gd name="connsiteY1" fmla="*/ 0 h 1760220"/>
              </a:gdLst>
              <a:ahLst/>
              <a:cxnLst>
                <a:cxn ang="0">
                  <a:pos x="connsiteX0" y="connsiteY0"/>
                </a:cxn>
                <a:cxn ang="0">
                  <a:pos x="connsiteX1" y="connsiteY1"/>
                </a:cxn>
              </a:cxnLst>
              <a:rect l="l" t="t" r="r" b="b"/>
              <a:pathLst>
                <a:path w="7231380" h="1760220">
                  <a:moveTo>
                    <a:pt x="0" y="1760220"/>
                  </a:moveTo>
                  <a:cubicBezTo>
                    <a:pt x="2946985" y="1580778"/>
                    <a:pt x="5470053" y="1367322"/>
                    <a:pt x="7231380" y="0"/>
                  </a:cubicBezTo>
                </a:path>
              </a:pathLst>
            </a:custGeom>
            <a:noFill/>
            <a:ln w="38100">
              <a:solidFill>
                <a:srgbClr val="004B76"/>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a:solidFill>
                  <a:schemeClr val="lt1"/>
                </a:solidFill>
                <a:latin typeface="Arial" panose="020B0604020202020204" pitchFamily="34" charset="0"/>
                <a:cs typeface="Arial" panose="020B0604020202020204" pitchFamily="34" charset="0"/>
              </a:endParaRPr>
            </a:p>
          </p:txBody>
        </p:sp>
      </p:grpSp>
      <p:sp>
        <p:nvSpPr>
          <p:cNvPr id="105" name="Rechteck 104" descr="Diese Folie ist für beteiligte Mitarbeiter konzipiert" title="Zielgruppe: beteiligte Mitarbeiter"/>
          <p:cNvSpPr/>
          <p:nvPr/>
        </p:nvSpPr>
        <p:spPr bwMode="gray">
          <a:xfrm rot="2700000">
            <a:off x="9604715" y="595186"/>
            <a:ext cx="3258710" cy="5760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Beteiligte Mitarbeiter</a:t>
            </a:r>
          </a:p>
        </p:txBody>
      </p:sp>
    </p:spTree>
    <p:extLst>
      <p:ext uri="{BB962C8B-B14F-4D97-AF65-F5344CB8AC3E}">
        <p14:creationId xmlns:p14="http://schemas.microsoft.com/office/powerpoint/2010/main" val="2123411443"/>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a:t>BIA in der Übersicht: Erhebung von Kenngrößen</a:t>
            </a:r>
          </a:p>
        </p:txBody>
      </p:sp>
      <p:sp>
        <p:nvSpPr>
          <p:cNvPr id="6" name="Fußzeilenplatzhalter 5"/>
          <p:cNvSpPr>
            <a:spLocks noGrp="1"/>
          </p:cNvSpPr>
          <p:nvPr>
            <p:ph type="ftr" sz="quarter" idx="11"/>
          </p:nvPr>
        </p:nvSpPr>
        <p:spPr/>
        <p:txBody>
          <a:bodyPr/>
          <a:lstStyle/>
          <a:p>
            <a:r>
              <a:rPr lang="de-DE">
                <a:latin typeface="+mj-lt"/>
              </a:rPr>
              <a:t>BSI 200-4 Hilfsmittel | Präsentationsvorlage Voranalyse &amp; BIA</a:t>
            </a:r>
            <a:endParaRPr lang="de-DE" dirty="0">
              <a:latin typeface="+mj-lt"/>
            </a:endParaRPr>
          </a:p>
        </p:txBody>
      </p:sp>
      <p:grpSp>
        <p:nvGrpSpPr>
          <p:cNvPr id="7" name="Gruppieren 6" descr="Zusammenhänge und Abgrenzungen verschiedener Kenngrößen (RPO, RTO, MTPD), die bestimmen wie zeitkritisch ein Geschäftsprozess ist. Detailerklärung im darauffolgenden Fließtext" title="Erläuterung der Kenngrößen MTPD, RTO, RPO sowie Notbetriebsniveau"/>
          <p:cNvGrpSpPr>
            <a:grpSpLocks noChangeAspect="1"/>
          </p:cNvGrpSpPr>
          <p:nvPr/>
        </p:nvGrpSpPr>
        <p:grpSpPr>
          <a:xfrm>
            <a:off x="679540" y="1600226"/>
            <a:ext cx="10243930" cy="4254715"/>
            <a:chOff x="-144436" y="28156"/>
            <a:chExt cx="10339626" cy="4611175"/>
          </a:xfrm>
        </p:grpSpPr>
        <p:cxnSp>
          <p:nvCxnSpPr>
            <p:cNvPr id="8" name="Gerade Verbindung 2"/>
            <p:cNvCxnSpPr/>
            <p:nvPr/>
          </p:nvCxnSpPr>
          <p:spPr bwMode="auto">
            <a:xfrm>
              <a:off x="4231291" y="799552"/>
              <a:ext cx="0" cy="3389799"/>
            </a:xfrm>
            <a:prstGeom prst="line">
              <a:avLst/>
            </a:prstGeom>
            <a:solidFill>
              <a:srgbClr val="FFFFFF"/>
            </a:solidFill>
            <a:ln w="12700" cap="flat" cmpd="sng" algn="ctr">
              <a:solidFill>
                <a:srgbClr val="33333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Gerade Verbindung 3"/>
            <p:cNvCxnSpPr>
              <a:stCxn id="22" idx="0"/>
            </p:cNvCxnSpPr>
            <p:nvPr/>
          </p:nvCxnSpPr>
          <p:spPr bwMode="auto">
            <a:xfrm>
              <a:off x="6866897" y="1588642"/>
              <a:ext cx="0" cy="2582318"/>
            </a:xfrm>
            <a:prstGeom prst="line">
              <a:avLst/>
            </a:prstGeom>
            <a:solidFill>
              <a:srgbClr val="FFFFFF"/>
            </a:solidFill>
            <a:ln w="12700" cap="flat" cmpd="sng" algn="ctr">
              <a:solidFill>
                <a:srgbClr val="33333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Gerade Verbindung 4"/>
            <p:cNvCxnSpPr>
              <a:endCxn id="32" idx="0"/>
            </p:cNvCxnSpPr>
            <p:nvPr/>
          </p:nvCxnSpPr>
          <p:spPr bwMode="auto">
            <a:xfrm>
              <a:off x="7791980" y="799552"/>
              <a:ext cx="263" cy="2264663"/>
            </a:xfrm>
            <a:prstGeom prst="line">
              <a:avLst/>
            </a:prstGeom>
            <a:solidFill>
              <a:srgbClr val="FFFFFF"/>
            </a:solidFill>
            <a:ln w="12700" cap="flat" cmpd="sng" algn="ctr">
              <a:solidFill>
                <a:srgbClr val="33333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Gerade Verbindung 5"/>
            <p:cNvCxnSpPr/>
            <p:nvPr/>
          </p:nvCxnSpPr>
          <p:spPr bwMode="auto">
            <a:xfrm>
              <a:off x="1726282" y="2094268"/>
              <a:ext cx="0" cy="2063680"/>
            </a:xfrm>
            <a:prstGeom prst="line">
              <a:avLst/>
            </a:prstGeom>
            <a:solidFill>
              <a:srgbClr val="FFFFFF"/>
            </a:solidFill>
            <a:ln w="19050" cap="flat" cmpd="sng" algn="ctr">
              <a:solidFill>
                <a:srgbClr val="333333"/>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Gerade Verbindung mit Pfeil 11"/>
            <p:cNvCxnSpPr/>
            <p:nvPr/>
          </p:nvCxnSpPr>
          <p:spPr bwMode="auto">
            <a:xfrm>
              <a:off x="1721312" y="4157948"/>
              <a:ext cx="7890486" cy="0"/>
            </a:xfrm>
            <a:prstGeom prst="straightConnector1">
              <a:avLst/>
            </a:prstGeom>
            <a:solidFill>
              <a:srgbClr val="FFFFFF"/>
            </a:solidFill>
            <a:ln w="19050" cap="flat" cmpd="sng" algn="ctr">
              <a:solidFill>
                <a:srgbClr val="333333"/>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Gerade Verbindung 7"/>
            <p:cNvCxnSpPr/>
            <p:nvPr/>
          </p:nvCxnSpPr>
          <p:spPr bwMode="auto">
            <a:xfrm>
              <a:off x="1792582" y="2096583"/>
              <a:ext cx="2108142" cy="0"/>
            </a:xfrm>
            <a:prstGeom prst="line">
              <a:avLst/>
            </a:prstGeom>
            <a:solidFill>
              <a:srgbClr val="FFFFFF"/>
            </a:solidFill>
            <a:ln w="38100" cap="rnd" cmpd="sng" algn="ctr">
              <a:solidFill>
                <a:srgbClr val="333333"/>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Gerade Verbindung 8"/>
            <p:cNvCxnSpPr/>
            <p:nvPr/>
          </p:nvCxnSpPr>
          <p:spPr bwMode="auto">
            <a:xfrm>
              <a:off x="4233602" y="2475756"/>
              <a:ext cx="0" cy="1672446"/>
            </a:xfrm>
            <a:prstGeom prst="line">
              <a:avLst/>
            </a:prstGeom>
            <a:solidFill>
              <a:srgbClr val="FFFFFF"/>
            </a:solidFill>
            <a:ln w="38100" cap="rnd" cmpd="sng" algn="ctr">
              <a:solidFill>
                <a:srgbClr val="333333"/>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Explosion 1 14"/>
            <p:cNvSpPr/>
            <p:nvPr/>
          </p:nvSpPr>
          <p:spPr bwMode="auto">
            <a:xfrm>
              <a:off x="3854865" y="1637892"/>
              <a:ext cx="803751" cy="878934"/>
            </a:xfrm>
            <a:prstGeom prst="irregularSeal1">
              <a:avLst/>
            </a:prstGeom>
            <a:solidFill>
              <a:srgbClr val="CD5038"/>
            </a:solidFill>
            <a:ln w="19050" cap="flat" cmpd="sng" algn="ctr">
              <a:solidFill>
                <a:srgbClr val="FFFFFF"/>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 typeface="Arial" charset="0"/>
                <a:buNone/>
                <a:tabLst/>
                <a:defRPr/>
              </a:pPr>
              <a:endParaRPr kumimoji="0" lang="de-DE" sz="1800" b="0" i="0" u="none" strike="noStrike" kern="0" cap="none" spc="0" normalizeH="0" baseline="0" noProof="0" dirty="0" err="1">
                <a:ln>
                  <a:noFill/>
                </a:ln>
                <a:solidFill>
                  <a:srgbClr val="000000"/>
                </a:solidFill>
                <a:effectLst/>
                <a:uLnTx/>
                <a:uFillTx/>
                <a:latin typeface="Arial" panose="020B0604020202020204" pitchFamily="34" charset="0"/>
                <a:ea typeface="Cambria" panose="02040503050406030204" pitchFamily="18" charset="0"/>
                <a:cs typeface="Arial" panose="020B0604020202020204" pitchFamily="34" charset="0"/>
              </a:endParaRPr>
            </a:p>
          </p:txBody>
        </p:sp>
        <p:cxnSp>
          <p:nvCxnSpPr>
            <p:cNvPr id="16" name="Gerade Verbindung 10"/>
            <p:cNvCxnSpPr/>
            <p:nvPr/>
          </p:nvCxnSpPr>
          <p:spPr bwMode="auto">
            <a:xfrm>
              <a:off x="6875331" y="3221845"/>
              <a:ext cx="2664296" cy="0"/>
            </a:xfrm>
            <a:prstGeom prst="line">
              <a:avLst/>
            </a:prstGeom>
            <a:solidFill>
              <a:srgbClr val="FFFFFF"/>
            </a:solidFill>
            <a:ln w="38100" cap="rnd" cmpd="sng" algn="ctr">
              <a:solidFill>
                <a:srgbClr val="333333"/>
              </a:solidFill>
              <a:prstDash val="sysDash"/>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Raute 16"/>
            <p:cNvSpPr/>
            <p:nvPr/>
          </p:nvSpPr>
          <p:spPr bwMode="auto">
            <a:xfrm>
              <a:off x="6704078" y="3052450"/>
              <a:ext cx="324001" cy="324001"/>
            </a:xfrm>
            <a:prstGeom prst="diamond">
              <a:avLst/>
            </a:prstGeom>
            <a:solidFill>
              <a:srgbClr val="004B76"/>
            </a:solidFill>
            <a:ln w="19050" cap="flat" cmpd="sng" algn="ctr">
              <a:solidFill>
                <a:srgbClr val="FFFFFF"/>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 typeface="Arial" charset="0"/>
                <a:buNone/>
                <a:tabLst/>
                <a:defRPr/>
              </a:pPr>
              <a:endParaRPr kumimoji="0" lang="de-DE" sz="1800" b="0" i="0" u="none" strike="noStrike" kern="0" cap="none" spc="0" normalizeH="0" baseline="0" noProof="0" dirty="0" err="1">
                <a:ln>
                  <a:noFill/>
                </a:ln>
                <a:solidFill>
                  <a:srgbClr val="000000"/>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18" name="Rechteck 17"/>
            <p:cNvSpPr/>
            <p:nvPr/>
          </p:nvSpPr>
          <p:spPr>
            <a:xfrm>
              <a:off x="5608368" y="28156"/>
              <a:ext cx="806899" cy="339602"/>
            </a:xfrm>
            <a:prstGeom prst="rect">
              <a:avLst/>
            </a:prstGeom>
            <a:solidFill>
              <a:srgbClr val="004B76"/>
            </a:solidFill>
          </p:spPr>
          <p:txBody>
            <a:bodyPr wrap="none" lIns="72000" tIns="18000" rIns="72000" bIns="18000" anchor="ctr">
              <a:spAutoFit/>
            </a:bodyPr>
            <a:lstStyle/>
            <a:p>
              <a:pPr algn="ctr" defTabSz="914400" fontAlgn="base">
                <a:spcBef>
                  <a:spcPct val="0"/>
                </a:spcBef>
                <a:spcAft>
                  <a:spcPct val="0"/>
                </a:spcAft>
              </a:pPr>
              <a:r>
                <a:rPr lang="de-DE" dirty="0">
                  <a:solidFill>
                    <a:srgbClr val="FFFFFF"/>
                  </a:solidFill>
                  <a:latin typeface="Arial" panose="020B0604020202020204" pitchFamily="34" charset="0"/>
                  <a:ea typeface="Cambria" panose="02040503050406030204" pitchFamily="18" charset="0"/>
                  <a:cs typeface="Arial" panose="020B0604020202020204" pitchFamily="34" charset="0"/>
                </a:rPr>
                <a:t>MTPD</a:t>
              </a:r>
            </a:p>
          </p:txBody>
        </p:sp>
        <p:sp>
          <p:nvSpPr>
            <p:cNvPr id="19" name="Geschweifte Klammer links 18"/>
            <p:cNvSpPr/>
            <p:nvPr/>
          </p:nvSpPr>
          <p:spPr bwMode="auto">
            <a:xfrm rot="5400000">
              <a:off x="5818359" y="-1192998"/>
              <a:ext cx="386884" cy="3560359"/>
            </a:xfrm>
            <a:prstGeom prst="leftBrace">
              <a:avLst/>
            </a:prstGeom>
            <a:noFill/>
            <a:ln w="12700" cap="flat" cmpd="sng" algn="ctr">
              <a:solidFill>
                <a:srgbClr val="33333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 typeface="Arial" charset="0"/>
                <a:buNone/>
                <a:tabLst/>
                <a:defRPr/>
              </a:pPr>
              <a:endParaRPr kumimoji="0" lang="de-DE" sz="1800" b="0" i="0" u="none" strike="noStrike" kern="0" cap="none" spc="0" normalizeH="0" baseline="0" noProof="0">
                <a:ln>
                  <a:noFill/>
                </a:ln>
                <a:solidFill>
                  <a:srgbClr val="000000"/>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20" name="Textfeld 19"/>
            <p:cNvSpPr txBox="1"/>
            <p:nvPr/>
          </p:nvSpPr>
          <p:spPr>
            <a:xfrm>
              <a:off x="9620484" y="3968476"/>
              <a:ext cx="574706" cy="400275"/>
            </a:xfrm>
            <a:prstGeom prst="rect">
              <a:avLst/>
            </a:prstGeom>
            <a:noFill/>
          </p:spPr>
          <p:txBody>
            <a:bodyPr wrap="none" rtlCol="0">
              <a:spAutoFit/>
            </a:bodyPr>
            <a:lstStyle/>
            <a:p>
              <a:pPr algn="ctr" defTabSz="914400" fontAlgn="base">
                <a:spcBef>
                  <a:spcPct val="0"/>
                </a:spcBef>
                <a:spcAft>
                  <a:spcPct val="0"/>
                </a:spcAft>
              </a:pPr>
              <a:r>
                <a:rPr lang="de-DE" dirty="0">
                  <a:solidFill>
                    <a:srgbClr val="333333">
                      <a:lumMod val="75000"/>
                    </a:srgbClr>
                  </a:solidFill>
                  <a:latin typeface="Arial" panose="020B0604020202020204" pitchFamily="34" charset="0"/>
                  <a:ea typeface="Cambria" panose="02040503050406030204" pitchFamily="18" charset="0"/>
                  <a:cs typeface="Arial" panose="020B0604020202020204" pitchFamily="34" charset="0"/>
                </a:rPr>
                <a:t>Zeit</a:t>
              </a:r>
            </a:p>
          </p:txBody>
        </p:sp>
        <p:sp>
          <p:nvSpPr>
            <p:cNvPr id="21" name="Textfeld 20"/>
            <p:cNvSpPr txBox="1"/>
            <p:nvPr/>
          </p:nvSpPr>
          <p:spPr>
            <a:xfrm>
              <a:off x="752051" y="1502752"/>
              <a:ext cx="1946752" cy="400275"/>
            </a:xfrm>
            <a:prstGeom prst="rect">
              <a:avLst/>
            </a:prstGeom>
            <a:noFill/>
          </p:spPr>
          <p:txBody>
            <a:bodyPr wrap="none" rtlCol="0">
              <a:spAutoFit/>
            </a:bodyPr>
            <a:lstStyle/>
            <a:p>
              <a:pPr algn="ctr" defTabSz="914400" fontAlgn="base">
                <a:spcBef>
                  <a:spcPct val="0"/>
                </a:spcBef>
                <a:spcAft>
                  <a:spcPct val="0"/>
                </a:spcAft>
              </a:pPr>
              <a:r>
                <a:rPr lang="de-DE" dirty="0">
                  <a:solidFill>
                    <a:srgbClr val="333333">
                      <a:lumMod val="75000"/>
                    </a:srgbClr>
                  </a:solidFill>
                  <a:latin typeface="Arial" panose="020B0604020202020204" pitchFamily="34" charset="0"/>
                  <a:ea typeface="Cambria" panose="02040503050406030204" pitchFamily="18" charset="0"/>
                  <a:cs typeface="Arial" panose="020B0604020202020204" pitchFamily="34" charset="0"/>
                </a:rPr>
                <a:t>Geschäftsbetrieb</a:t>
              </a:r>
            </a:p>
          </p:txBody>
        </p:sp>
        <p:sp>
          <p:nvSpPr>
            <p:cNvPr id="22" name="Geschweifte Klammer links 21"/>
            <p:cNvSpPr/>
            <p:nvPr/>
          </p:nvSpPr>
          <p:spPr bwMode="auto">
            <a:xfrm rot="5400000">
              <a:off x="5355652" y="77397"/>
              <a:ext cx="386884" cy="2635606"/>
            </a:xfrm>
            <a:prstGeom prst="leftBrace">
              <a:avLst/>
            </a:prstGeom>
            <a:noFill/>
            <a:ln w="12700" cap="flat" cmpd="sng" algn="ctr">
              <a:solidFill>
                <a:srgbClr val="33333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 typeface="Arial" charset="0"/>
                <a:buNone/>
                <a:tabLst/>
                <a:defRPr/>
              </a:pPr>
              <a:endParaRPr kumimoji="0" lang="de-DE" sz="1800" b="0" i="0" u="none" strike="noStrike" kern="0" cap="none" spc="0" normalizeH="0" baseline="0" noProof="0">
                <a:ln>
                  <a:noFill/>
                </a:ln>
                <a:solidFill>
                  <a:srgbClr val="000000"/>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23" name="Rechteck 22"/>
            <p:cNvSpPr/>
            <p:nvPr/>
          </p:nvSpPr>
          <p:spPr>
            <a:xfrm>
              <a:off x="5237839" y="848040"/>
              <a:ext cx="630218" cy="339602"/>
            </a:xfrm>
            <a:prstGeom prst="rect">
              <a:avLst/>
            </a:prstGeom>
            <a:solidFill>
              <a:srgbClr val="004B76"/>
            </a:solidFill>
          </p:spPr>
          <p:txBody>
            <a:bodyPr wrap="none" lIns="72000" tIns="18000" rIns="72000" bIns="18000" anchor="ctr">
              <a:spAutoFit/>
            </a:bodyPr>
            <a:lstStyle/>
            <a:p>
              <a:pPr algn="ctr" defTabSz="914400" fontAlgn="base">
                <a:spcBef>
                  <a:spcPct val="0"/>
                </a:spcBef>
                <a:spcAft>
                  <a:spcPct val="0"/>
                </a:spcAft>
              </a:pPr>
              <a:r>
                <a:rPr lang="de-DE" dirty="0">
                  <a:solidFill>
                    <a:srgbClr val="FFFFFF"/>
                  </a:solidFill>
                  <a:latin typeface="Arial" panose="020B0604020202020204" pitchFamily="34" charset="0"/>
                  <a:ea typeface="Cambria" panose="02040503050406030204" pitchFamily="18" charset="0"/>
                  <a:cs typeface="Arial" panose="020B0604020202020204" pitchFamily="34" charset="0"/>
                </a:rPr>
                <a:t>RTO</a:t>
              </a:r>
            </a:p>
          </p:txBody>
        </p:sp>
        <p:sp>
          <p:nvSpPr>
            <p:cNvPr id="24" name="Textfeld 23"/>
            <p:cNvSpPr txBox="1"/>
            <p:nvPr/>
          </p:nvSpPr>
          <p:spPr>
            <a:xfrm>
              <a:off x="7414180" y="4239055"/>
              <a:ext cx="1270436" cy="400275"/>
            </a:xfrm>
            <a:prstGeom prst="rect">
              <a:avLst/>
            </a:prstGeom>
            <a:solidFill>
              <a:srgbClr val="FFFFFF"/>
            </a:solidFill>
          </p:spPr>
          <p:txBody>
            <a:bodyPr wrap="non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de-DE" sz="1800" b="0" i="0" u="none" strike="noStrike" kern="0" cap="none" spc="0" normalizeH="0" baseline="0" noProof="0" dirty="0">
                  <a:ln>
                    <a:noFill/>
                  </a:ln>
                  <a:solidFill>
                    <a:srgbClr val="333333">
                      <a:lumMod val="75000"/>
                    </a:srgbClr>
                  </a:solidFill>
                  <a:effectLst/>
                  <a:uLnTx/>
                  <a:uFillTx/>
                  <a:latin typeface="Arial" panose="020B0604020202020204" pitchFamily="34" charset="0"/>
                  <a:ea typeface="Cambria" panose="02040503050406030204" pitchFamily="18" charset="0"/>
                  <a:cs typeface="Arial" panose="020B0604020202020204" pitchFamily="34" charset="0"/>
                </a:rPr>
                <a:t>Notbetrieb</a:t>
              </a:r>
            </a:p>
          </p:txBody>
        </p:sp>
        <p:sp>
          <p:nvSpPr>
            <p:cNvPr id="25" name="Textfeld 24"/>
            <p:cNvSpPr txBox="1"/>
            <p:nvPr/>
          </p:nvSpPr>
          <p:spPr>
            <a:xfrm>
              <a:off x="4769875" y="4239055"/>
              <a:ext cx="1558437" cy="400275"/>
            </a:xfrm>
            <a:prstGeom prst="rect">
              <a:avLst/>
            </a:prstGeom>
            <a:noFill/>
          </p:spPr>
          <p:txBody>
            <a:bodyPr wrap="none" rtlCol="0">
              <a:spAutoFit/>
            </a:bodyPr>
            <a:lstStyle/>
            <a:p>
              <a:pPr algn="ctr" defTabSz="914400" fontAlgn="base">
                <a:spcBef>
                  <a:spcPct val="0"/>
                </a:spcBef>
                <a:spcAft>
                  <a:spcPct val="0"/>
                </a:spcAft>
              </a:pPr>
              <a:r>
                <a:rPr lang="de-DE" dirty="0">
                  <a:solidFill>
                    <a:srgbClr val="333333">
                      <a:lumMod val="75000"/>
                    </a:srgbClr>
                  </a:solidFill>
                  <a:latin typeface="Arial" panose="020B0604020202020204" pitchFamily="34" charset="0"/>
                  <a:ea typeface="Cambria" panose="02040503050406030204" pitchFamily="18" charset="0"/>
                  <a:cs typeface="Arial" panose="020B0604020202020204" pitchFamily="34" charset="0"/>
                </a:rPr>
                <a:t>Wiederanlauf</a:t>
              </a:r>
            </a:p>
          </p:txBody>
        </p:sp>
        <p:sp>
          <p:nvSpPr>
            <p:cNvPr id="26" name="Geschweifte Klammer links 25"/>
            <p:cNvSpPr/>
            <p:nvPr/>
          </p:nvSpPr>
          <p:spPr bwMode="auto">
            <a:xfrm rot="5400000">
              <a:off x="3405713" y="314996"/>
              <a:ext cx="386884" cy="1264273"/>
            </a:xfrm>
            <a:prstGeom prst="leftBrace">
              <a:avLst/>
            </a:prstGeom>
            <a:noFill/>
            <a:ln w="12700" cap="flat" cmpd="sng" algn="ctr">
              <a:solidFill>
                <a:srgbClr val="33333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 typeface="Arial" charset="0"/>
                <a:buNone/>
                <a:tabLst/>
                <a:defRPr/>
              </a:pPr>
              <a:endParaRPr kumimoji="0" lang="de-DE" sz="1800" b="0" i="0" u="none" strike="noStrike" kern="0" cap="none" spc="0" normalizeH="0" baseline="0" noProof="0">
                <a:ln>
                  <a:noFill/>
                </a:ln>
                <a:solidFill>
                  <a:srgbClr val="000000"/>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27" name="Rechteck 26"/>
            <p:cNvSpPr/>
            <p:nvPr/>
          </p:nvSpPr>
          <p:spPr>
            <a:xfrm>
              <a:off x="3279417" y="386375"/>
              <a:ext cx="651573" cy="339602"/>
            </a:xfrm>
            <a:prstGeom prst="rect">
              <a:avLst/>
            </a:prstGeom>
            <a:solidFill>
              <a:srgbClr val="004B76"/>
            </a:solidFill>
          </p:spPr>
          <p:txBody>
            <a:bodyPr wrap="none" lIns="72000" tIns="18000" rIns="72000" bIns="18000" anchor="ctr">
              <a:spAutoFit/>
            </a:bodyPr>
            <a:lstStyle/>
            <a:p>
              <a:pPr algn="ctr" defTabSz="914400" fontAlgn="base">
                <a:spcBef>
                  <a:spcPct val="0"/>
                </a:spcBef>
                <a:spcAft>
                  <a:spcPct val="0"/>
                </a:spcAft>
              </a:pPr>
              <a:r>
                <a:rPr lang="de-DE" dirty="0">
                  <a:solidFill>
                    <a:srgbClr val="FFFFFF"/>
                  </a:solidFill>
                  <a:latin typeface="Arial" panose="020B0604020202020204" pitchFamily="34" charset="0"/>
                  <a:ea typeface="Cambria" panose="02040503050406030204" pitchFamily="18" charset="0"/>
                  <a:cs typeface="Arial" panose="020B0604020202020204" pitchFamily="34" charset="0"/>
                </a:rPr>
                <a:t>RPO</a:t>
              </a:r>
            </a:p>
          </p:txBody>
        </p:sp>
        <p:cxnSp>
          <p:nvCxnSpPr>
            <p:cNvPr id="28" name="Gerade Verbindung 25"/>
            <p:cNvCxnSpPr/>
            <p:nvPr/>
          </p:nvCxnSpPr>
          <p:spPr bwMode="auto">
            <a:xfrm flipH="1">
              <a:off x="2966456" y="1119309"/>
              <a:ext cx="563" cy="1240433"/>
            </a:xfrm>
            <a:prstGeom prst="line">
              <a:avLst/>
            </a:prstGeom>
            <a:solidFill>
              <a:srgbClr val="FFFFFF"/>
            </a:solidFill>
            <a:ln w="12700" cap="flat" cmpd="sng" algn="ctr">
              <a:solidFill>
                <a:srgbClr val="33333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feld 28"/>
            <p:cNvSpPr txBox="1"/>
            <p:nvPr/>
          </p:nvSpPr>
          <p:spPr>
            <a:xfrm>
              <a:off x="890362" y="1910902"/>
              <a:ext cx="781808" cy="400275"/>
            </a:xfrm>
            <a:prstGeom prst="rect">
              <a:avLst/>
            </a:prstGeom>
            <a:noFill/>
          </p:spPr>
          <p:txBody>
            <a:bodyPr wrap="none" rtlCol="0">
              <a:spAutoFit/>
            </a:bodyPr>
            <a:lstStyle/>
            <a:p>
              <a:pPr algn="ctr" defTabSz="914400" fontAlgn="base">
                <a:spcBef>
                  <a:spcPct val="0"/>
                </a:spcBef>
                <a:spcAft>
                  <a:spcPct val="0"/>
                </a:spcAft>
              </a:pPr>
              <a:r>
                <a:rPr lang="de-DE" dirty="0">
                  <a:solidFill>
                    <a:srgbClr val="333333">
                      <a:lumMod val="75000"/>
                    </a:srgbClr>
                  </a:solidFill>
                  <a:latin typeface="Arial" panose="020B0604020202020204" pitchFamily="34" charset="0"/>
                  <a:ea typeface="Cambria" panose="02040503050406030204" pitchFamily="18" charset="0"/>
                  <a:cs typeface="Arial" panose="020B0604020202020204" pitchFamily="34" charset="0"/>
                </a:rPr>
                <a:t>100%</a:t>
              </a:r>
            </a:p>
          </p:txBody>
        </p:sp>
        <p:sp>
          <p:nvSpPr>
            <p:cNvPr id="30" name="Textfeld 29"/>
            <p:cNvSpPr txBox="1"/>
            <p:nvPr/>
          </p:nvSpPr>
          <p:spPr>
            <a:xfrm>
              <a:off x="1167583" y="3968783"/>
              <a:ext cx="522932" cy="400275"/>
            </a:xfrm>
            <a:prstGeom prst="rect">
              <a:avLst/>
            </a:prstGeom>
            <a:noFill/>
          </p:spPr>
          <p:txBody>
            <a:bodyPr wrap="none" rtlCol="0">
              <a:spAutoFit/>
            </a:bodyPr>
            <a:lstStyle/>
            <a:p>
              <a:pPr algn="ctr" defTabSz="914400" fontAlgn="base">
                <a:spcBef>
                  <a:spcPct val="0"/>
                </a:spcBef>
                <a:spcAft>
                  <a:spcPct val="0"/>
                </a:spcAft>
              </a:pPr>
              <a:r>
                <a:rPr lang="de-DE" dirty="0">
                  <a:solidFill>
                    <a:srgbClr val="333333">
                      <a:lumMod val="75000"/>
                    </a:srgbClr>
                  </a:solidFill>
                  <a:latin typeface="Arial" panose="020B0604020202020204" pitchFamily="34" charset="0"/>
                  <a:ea typeface="Cambria" panose="02040503050406030204" pitchFamily="18" charset="0"/>
                  <a:cs typeface="Arial" panose="020B0604020202020204" pitchFamily="34" charset="0"/>
                </a:rPr>
                <a:t>0%</a:t>
              </a:r>
            </a:p>
          </p:txBody>
        </p:sp>
        <p:sp>
          <p:nvSpPr>
            <p:cNvPr id="31" name="Textfeld 30"/>
            <p:cNvSpPr txBox="1"/>
            <p:nvPr/>
          </p:nvSpPr>
          <p:spPr>
            <a:xfrm>
              <a:off x="2057800" y="2375817"/>
              <a:ext cx="1817313" cy="700481"/>
            </a:xfrm>
            <a:prstGeom prst="rect">
              <a:avLst/>
            </a:prstGeom>
            <a:solidFill>
              <a:srgbClr val="FFFFFF"/>
            </a:solidFill>
          </p:spPr>
          <p:txBody>
            <a:bodyPr wrap="non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de-DE" sz="1800" b="0" i="0" u="none" strike="noStrike" kern="0" cap="none" spc="0" normalizeH="0" baseline="0" noProof="0" dirty="0">
                  <a:ln>
                    <a:noFill/>
                  </a:ln>
                  <a:solidFill>
                    <a:srgbClr val="333333">
                      <a:lumMod val="75000"/>
                    </a:srgbClr>
                  </a:solidFill>
                  <a:effectLst/>
                  <a:uLnTx/>
                  <a:uFillTx/>
                  <a:latin typeface="Arial" panose="020B0604020202020204" pitchFamily="34" charset="0"/>
                  <a:ea typeface="Cambria" panose="02040503050406030204" pitchFamily="18" charset="0"/>
                  <a:cs typeface="Arial" panose="020B0604020202020204" pitchFamily="34" charset="0"/>
                </a:rPr>
                <a:t>Letzte</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de-DE" sz="1800" b="0" i="0" u="none" strike="noStrike" kern="0" cap="none" spc="0" normalizeH="0" baseline="0" noProof="0" dirty="0">
                  <a:ln>
                    <a:noFill/>
                  </a:ln>
                  <a:solidFill>
                    <a:srgbClr val="333333">
                      <a:lumMod val="75000"/>
                    </a:srgbClr>
                  </a:solidFill>
                  <a:effectLst/>
                  <a:uLnTx/>
                  <a:uFillTx/>
                  <a:latin typeface="Arial" panose="020B0604020202020204" pitchFamily="34" charset="0"/>
                  <a:ea typeface="Cambria" panose="02040503050406030204" pitchFamily="18" charset="0"/>
                  <a:cs typeface="Arial" panose="020B0604020202020204" pitchFamily="34" charset="0"/>
                </a:rPr>
                <a:t>Datensicherung</a:t>
              </a:r>
            </a:p>
          </p:txBody>
        </p:sp>
        <p:sp>
          <p:nvSpPr>
            <p:cNvPr id="32" name="Raute 31"/>
            <p:cNvSpPr/>
            <p:nvPr/>
          </p:nvSpPr>
          <p:spPr bwMode="auto">
            <a:xfrm>
              <a:off x="7630242" y="3064215"/>
              <a:ext cx="324001" cy="324001"/>
            </a:xfrm>
            <a:prstGeom prst="diamond">
              <a:avLst/>
            </a:prstGeom>
            <a:solidFill>
              <a:srgbClr val="004B76"/>
            </a:solidFill>
            <a:ln w="19050" cap="flat" cmpd="sng" algn="ctr">
              <a:solidFill>
                <a:srgbClr val="FFFFFF"/>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 typeface="Arial" charset="0"/>
                <a:buNone/>
                <a:tabLst/>
                <a:defRPr/>
              </a:pPr>
              <a:endParaRPr kumimoji="0" lang="de-DE" sz="1800" b="0" i="0" u="none" strike="noStrike" kern="0" cap="none" spc="0" normalizeH="0" baseline="0" noProof="0" dirty="0" err="1">
                <a:ln>
                  <a:noFill/>
                </a:ln>
                <a:solidFill>
                  <a:srgbClr val="000000"/>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33" name="Raute 32"/>
            <p:cNvSpPr/>
            <p:nvPr/>
          </p:nvSpPr>
          <p:spPr bwMode="auto">
            <a:xfrm>
              <a:off x="2806914" y="1932268"/>
              <a:ext cx="324001" cy="324001"/>
            </a:xfrm>
            <a:prstGeom prst="diamond">
              <a:avLst/>
            </a:prstGeom>
            <a:solidFill>
              <a:srgbClr val="004B76"/>
            </a:solidFill>
            <a:ln w="19050" cap="flat" cmpd="sng" algn="ctr">
              <a:solidFill>
                <a:srgbClr val="FFFFFF"/>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 typeface="Arial" charset="0"/>
                <a:buNone/>
                <a:tabLst/>
                <a:defRPr/>
              </a:pPr>
              <a:endParaRPr kumimoji="0" lang="de-DE" sz="1800" b="0" i="0" u="none" strike="noStrike" kern="0" cap="none" spc="0" normalizeH="0" baseline="0" noProof="0" dirty="0" err="1">
                <a:ln>
                  <a:noFill/>
                </a:ln>
                <a:solidFill>
                  <a:srgbClr val="000000"/>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34" name="Textfeld 33"/>
            <p:cNvSpPr txBox="1"/>
            <p:nvPr/>
          </p:nvSpPr>
          <p:spPr>
            <a:xfrm>
              <a:off x="4610447" y="1884025"/>
              <a:ext cx="2037358" cy="400275"/>
            </a:xfrm>
            <a:prstGeom prst="rect">
              <a:avLst/>
            </a:prstGeom>
            <a:noFill/>
          </p:spPr>
          <p:txBody>
            <a:bodyPr wrap="none" rtlCol="0">
              <a:spAutoFit/>
            </a:bodyPr>
            <a:lstStyle/>
            <a:p>
              <a:pPr algn="ctr" defTabSz="914400" fontAlgn="base">
                <a:spcBef>
                  <a:spcPct val="0"/>
                </a:spcBef>
                <a:spcAft>
                  <a:spcPct val="0"/>
                </a:spcAft>
              </a:pPr>
              <a:r>
                <a:rPr lang="de-DE" dirty="0">
                  <a:solidFill>
                    <a:srgbClr val="333333">
                      <a:lumMod val="75000"/>
                    </a:srgbClr>
                  </a:solidFill>
                  <a:latin typeface="Arial" panose="020B0604020202020204" pitchFamily="34" charset="0"/>
                  <a:ea typeface="Cambria" panose="02040503050406030204" pitchFamily="18" charset="0"/>
                  <a:cs typeface="Arial" panose="020B0604020202020204" pitchFamily="34" charset="0"/>
                </a:rPr>
                <a:t>Schadensereignis</a:t>
              </a:r>
            </a:p>
          </p:txBody>
        </p:sp>
        <p:sp>
          <p:nvSpPr>
            <p:cNvPr id="35" name="Textfeld 34"/>
            <p:cNvSpPr txBox="1"/>
            <p:nvPr/>
          </p:nvSpPr>
          <p:spPr>
            <a:xfrm>
              <a:off x="2137082" y="4239056"/>
              <a:ext cx="1658752" cy="400275"/>
            </a:xfrm>
            <a:prstGeom prst="rect">
              <a:avLst/>
            </a:prstGeom>
            <a:noFill/>
          </p:spPr>
          <p:txBody>
            <a:bodyPr wrap="none" rtlCol="0">
              <a:spAutoFit/>
            </a:bodyPr>
            <a:lstStyle/>
            <a:p>
              <a:pPr algn="ctr" defTabSz="914400" fontAlgn="base">
                <a:spcBef>
                  <a:spcPct val="0"/>
                </a:spcBef>
                <a:spcAft>
                  <a:spcPct val="0"/>
                </a:spcAft>
              </a:pPr>
              <a:r>
                <a:rPr lang="de-DE" dirty="0">
                  <a:solidFill>
                    <a:srgbClr val="333333">
                      <a:lumMod val="75000"/>
                    </a:srgbClr>
                  </a:solidFill>
                  <a:latin typeface="Arial" panose="020B0604020202020204" pitchFamily="34" charset="0"/>
                  <a:ea typeface="Cambria" panose="02040503050406030204" pitchFamily="18" charset="0"/>
                  <a:cs typeface="Arial" panose="020B0604020202020204" pitchFamily="34" charset="0"/>
                </a:rPr>
                <a:t>Normalbetrieb</a:t>
              </a:r>
            </a:p>
          </p:txBody>
        </p:sp>
        <p:cxnSp>
          <p:nvCxnSpPr>
            <p:cNvPr id="36" name="Gerader Verbinder 35"/>
            <p:cNvCxnSpPr/>
            <p:nvPr/>
          </p:nvCxnSpPr>
          <p:spPr>
            <a:xfrm>
              <a:off x="4627366" y="2075618"/>
              <a:ext cx="108000" cy="0"/>
            </a:xfrm>
            <a:prstGeom prst="line">
              <a:avLst/>
            </a:prstGeom>
            <a:solidFill>
              <a:srgbClr val="FFFFFF"/>
            </a:solidFill>
            <a:ln w="12700" cap="flat" cmpd="sng" algn="ctr">
              <a:solidFill>
                <a:srgbClr val="33333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Gerader Verbinder 36"/>
            <p:cNvCxnSpPr/>
            <p:nvPr/>
          </p:nvCxnSpPr>
          <p:spPr>
            <a:xfrm rot="5400000">
              <a:off x="1673744" y="1942784"/>
              <a:ext cx="108000" cy="0"/>
            </a:xfrm>
            <a:prstGeom prst="line">
              <a:avLst/>
            </a:prstGeom>
            <a:solidFill>
              <a:srgbClr val="FFFFFF"/>
            </a:solidFill>
            <a:ln w="12700" cap="flat" cmpd="sng" algn="ctr">
              <a:solidFill>
                <a:srgbClr val="33333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Gerader Verbinder 37"/>
            <p:cNvCxnSpPr/>
            <p:nvPr/>
          </p:nvCxnSpPr>
          <p:spPr>
            <a:xfrm>
              <a:off x="1646823" y="3232011"/>
              <a:ext cx="4756695" cy="0"/>
            </a:xfrm>
            <a:prstGeom prst="line">
              <a:avLst/>
            </a:prstGeom>
            <a:noFill/>
            <a:ln w="6350" cap="flat" cmpd="sng" algn="ctr">
              <a:solidFill>
                <a:srgbClr val="000000"/>
              </a:solidFill>
              <a:prstDash val="solid"/>
            </a:ln>
            <a:effectLst/>
          </p:spPr>
        </p:cxnSp>
        <p:sp>
          <p:nvSpPr>
            <p:cNvPr id="39" name="Gleichschenkliges Dreieck 38"/>
            <p:cNvSpPr/>
            <p:nvPr/>
          </p:nvSpPr>
          <p:spPr>
            <a:xfrm rot="5400000">
              <a:off x="1426714" y="3147269"/>
              <a:ext cx="206409" cy="177939"/>
            </a:xfrm>
            <a:prstGeom prst="triangle">
              <a:avLst/>
            </a:prstGeom>
            <a:solidFill>
              <a:srgbClr val="000000"/>
            </a:solidFill>
            <a:ln w="127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dirty="0">
                <a:ln>
                  <a:noFill/>
                </a:ln>
                <a:solidFill>
                  <a:srgbClr val="000000"/>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40" name="Textfeld 39"/>
            <p:cNvSpPr txBox="1"/>
            <p:nvPr/>
          </p:nvSpPr>
          <p:spPr>
            <a:xfrm>
              <a:off x="-144436" y="2936634"/>
              <a:ext cx="1468257" cy="639808"/>
            </a:xfrm>
            <a:prstGeom prst="rect">
              <a:avLst/>
            </a:prstGeom>
            <a:solidFill>
              <a:srgbClr val="004B76"/>
            </a:solidFill>
          </p:spPr>
          <p:txBody>
            <a:bodyPr wrap="square" lIns="72000" tIns="18000" rIns="72000" bIns="18000" anchor="ctr">
              <a:spAutoFit/>
            </a:bodyPr>
            <a:lstStyle>
              <a:defPPr>
                <a:defRPr lang="de-DE"/>
              </a:defPPr>
              <a:lvl1pPr>
                <a:defRPr>
                  <a:solidFill>
                    <a:schemeClr val="bg1"/>
                  </a:solidFill>
                  <a:latin typeface="BundesSerif Office" panose="02050002050300000203" pitchFamily="18" charset="0"/>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de-DE" sz="1800" b="0" i="0" u="none" strike="noStrike" kern="0" cap="none" spc="0" normalizeH="0" baseline="0" noProof="0" dirty="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rPr>
                <a:t>Notbetriebs-</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de-DE" sz="1800" b="0" i="0" u="none" strike="noStrike" kern="0" cap="none" spc="0" normalizeH="0" baseline="0" noProof="0" dirty="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rPr>
                <a:t>niveau</a:t>
              </a:r>
            </a:p>
          </p:txBody>
        </p:sp>
        <p:sp>
          <p:nvSpPr>
            <p:cNvPr id="41" name="Freihandform 40"/>
            <p:cNvSpPr/>
            <p:nvPr/>
          </p:nvSpPr>
          <p:spPr bwMode="auto">
            <a:xfrm>
              <a:off x="4713182" y="3214836"/>
              <a:ext cx="1970417" cy="933366"/>
            </a:xfrm>
            <a:custGeom>
              <a:avLst/>
              <a:gdLst>
                <a:gd name="connsiteX0" fmla="*/ 0 w 1150620"/>
                <a:gd name="connsiteY0" fmla="*/ 1066800 h 1066800"/>
                <a:gd name="connsiteX1" fmla="*/ 1150620 w 1150620"/>
                <a:gd name="connsiteY1" fmla="*/ 0 h 1066800"/>
                <a:gd name="connsiteX0" fmla="*/ 0 w 1150620"/>
                <a:gd name="connsiteY0" fmla="*/ 1066800 h 1066800"/>
                <a:gd name="connsiteX1" fmla="*/ 1150620 w 1150620"/>
                <a:gd name="connsiteY1" fmla="*/ 0 h 1066800"/>
                <a:gd name="connsiteX0" fmla="*/ 0 w 1150620"/>
                <a:gd name="connsiteY0" fmla="*/ 1066800 h 1066800"/>
                <a:gd name="connsiteX1" fmla="*/ 1150620 w 1150620"/>
                <a:gd name="connsiteY1" fmla="*/ 0 h 1066800"/>
                <a:gd name="connsiteX0" fmla="*/ 0 w 1150620"/>
                <a:gd name="connsiteY0" fmla="*/ 1066800 h 1066800"/>
                <a:gd name="connsiteX1" fmla="*/ 1150620 w 1150620"/>
                <a:gd name="connsiteY1" fmla="*/ 0 h 1066800"/>
                <a:gd name="connsiteX0" fmla="*/ 0 w 1150620"/>
                <a:gd name="connsiteY0" fmla="*/ 1066800 h 1066800"/>
                <a:gd name="connsiteX1" fmla="*/ 1150620 w 1150620"/>
                <a:gd name="connsiteY1" fmla="*/ 0 h 1066800"/>
                <a:gd name="connsiteX0" fmla="*/ 0 w 1150620"/>
                <a:gd name="connsiteY0" fmla="*/ 1066800 h 1066800"/>
                <a:gd name="connsiteX1" fmla="*/ 1150620 w 1150620"/>
                <a:gd name="connsiteY1" fmla="*/ 0 h 1066800"/>
                <a:gd name="connsiteX0" fmla="*/ 0 w 1150620"/>
                <a:gd name="connsiteY0" fmla="*/ 1066800 h 1066800"/>
                <a:gd name="connsiteX1" fmla="*/ 1150620 w 1150620"/>
                <a:gd name="connsiteY1" fmla="*/ 0 h 1066800"/>
                <a:gd name="connsiteX0" fmla="*/ 0 w 1150620"/>
                <a:gd name="connsiteY0" fmla="*/ 1066800 h 1066834"/>
                <a:gd name="connsiteX1" fmla="*/ 1150620 w 1150620"/>
                <a:gd name="connsiteY1" fmla="*/ 0 h 1066834"/>
                <a:gd name="connsiteX0" fmla="*/ 0 w 1150620"/>
                <a:gd name="connsiteY0" fmla="*/ 1066800 h 1066834"/>
                <a:gd name="connsiteX1" fmla="*/ 1150620 w 1150620"/>
                <a:gd name="connsiteY1" fmla="*/ 0 h 1066834"/>
              </a:gdLst>
              <a:ahLst/>
              <a:cxnLst>
                <a:cxn ang="0">
                  <a:pos x="connsiteX0" y="connsiteY0"/>
                </a:cxn>
                <a:cxn ang="0">
                  <a:pos x="connsiteX1" y="connsiteY1"/>
                </a:cxn>
              </a:cxnLst>
              <a:rect l="l" t="t" r="r" b="b"/>
              <a:pathLst>
                <a:path w="1150620" h="1066834">
                  <a:moveTo>
                    <a:pt x="0" y="1066800"/>
                  </a:moveTo>
                  <a:cubicBezTo>
                    <a:pt x="502266" y="1073807"/>
                    <a:pt x="750459" y="12940"/>
                    <a:pt x="1150620" y="0"/>
                  </a:cubicBezTo>
                </a:path>
              </a:pathLst>
            </a:custGeom>
            <a:noFill/>
            <a:ln w="38100" cap="rnd" cmpd="sng" algn="ctr">
              <a:solidFill>
                <a:srgbClr val="333333"/>
              </a:solidFill>
              <a:prstDash val="sysDash"/>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 typeface="Arial" charset="0"/>
                <a:buNone/>
                <a:tabLst/>
                <a:defRPr/>
              </a:pPr>
              <a:endParaRPr kumimoji="0" lang="de-DE" sz="1800" b="0" i="0" u="none" strike="noStrike" kern="0" cap="none" spc="0" normalizeH="0" baseline="0" noProof="0">
                <a:ln>
                  <a:noFill/>
                </a:ln>
                <a:solidFill>
                  <a:srgbClr val="000000"/>
                </a:solidFill>
                <a:effectLst/>
                <a:uLnTx/>
                <a:uFillTx/>
                <a:latin typeface="Arial" panose="020B0604020202020204" pitchFamily="34" charset="0"/>
                <a:ea typeface="Cambria" panose="02040503050406030204" pitchFamily="18" charset="0"/>
                <a:cs typeface="Arial" panose="020B0604020202020204" pitchFamily="34" charset="0"/>
              </a:endParaRPr>
            </a:p>
          </p:txBody>
        </p:sp>
        <p:cxnSp>
          <p:nvCxnSpPr>
            <p:cNvPr id="42" name="Gerade Verbindung 25"/>
            <p:cNvCxnSpPr/>
            <p:nvPr/>
          </p:nvCxnSpPr>
          <p:spPr bwMode="auto">
            <a:xfrm>
              <a:off x="4428175" y="2808188"/>
              <a:ext cx="1" cy="1351128"/>
            </a:xfrm>
            <a:prstGeom prst="line">
              <a:avLst/>
            </a:prstGeom>
            <a:solidFill>
              <a:srgbClr val="FFFFFF"/>
            </a:solidFill>
            <a:ln w="12700" cap="flat" cmpd="sng" algn="ctr">
              <a:solidFill>
                <a:srgbClr val="33333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Gerade Verbindung 25"/>
            <p:cNvCxnSpPr/>
            <p:nvPr/>
          </p:nvCxnSpPr>
          <p:spPr bwMode="auto">
            <a:xfrm>
              <a:off x="4695946" y="3064215"/>
              <a:ext cx="1" cy="1095101"/>
            </a:xfrm>
            <a:prstGeom prst="line">
              <a:avLst/>
            </a:prstGeom>
            <a:solidFill>
              <a:srgbClr val="FFFFFF"/>
            </a:solidFill>
            <a:ln w="12700" cap="flat" cmpd="sng" algn="ctr">
              <a:solidFill>
                <a:srgbClr val="33333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Textfeld 43"/>
            <p:cNvSpPr txBox="1"/>
            <p:nvPr/>
          </p:nvSpPr>
          <p:spPr>
            <a:xfrm>
              <a:off x="4264296" y="2469471"/>
              <a:ext cx="1165268" cy="400275"/>
            </a:xfrm>
            <a:prstGeom prst="rect">
              <a:avLst/>
            </a:prstGeom>
            <a:solidFill>
              <a:srgbClr val="FFFFFF"/>
            </a:solidFill>
          </p:spPr>
          <p:txBody>
            <a:bodyPr wrap="non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de-DE" sz="1800" b="0" i="0" u="none" strike="noStrike" kern="0" cap="none" spc="0" normalizeH="0" baseline="0" noProof="0" dirty="0">
                  <a:ln>
                    <a:noFill/>
                  </a:ln>
                  <a:solidFill>
                    <a:srgbClr val="333333">
                      <a:lumMod val="75000"/>
                    </a:srgbClr>
                  </a:solidFill>
                  <a:effectLst/>
                  <a:uLnTx/>
                  <a:uFillTx/>
                  <a:latin typeface="Arial" panose="020B0604020202020204" pitchFamily="34" charset="0"/>
                  <a:ea typeface="Cambria" panose="02040503050406030204" pitchFamily="18" charset="0"/>
                  <a:cs typeface="Arial" panose="020B0604020202020204" pitchFamily="34" charset="0"/>
                </a:rPr>
                <a:t>Detektion</a:t>
              </a:r>
            </a:p>
          </p:txBody>
        </p:sp>
        <p:sp>
          <p:nvSpPr>
            <p:cNvPr id="45" name="Textfeld 44"/>
            <p:cNvSpPr txBox="1"/>
            <p:nvPr/>
          </p:nvSpPr>
          <p:spPr>
            <a:xfrm>
              <a:off x="4503962" y="2777787"/>
              <a:ext cx="1448413" cy="400275"/>
            </a:xfrm>
            <a:prstGeom prst="rect">
              <a:avLst/>
            </a:prstGeom>
            <a:solidFill>
              <a:srgbClr val="FFFFFF"/>
            </a:solidFill>
          </p:spPr>
          <p:txBody>
            <a:bodyPr wrap="non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de-DE" sz="1800" b="0" i="0" u="none" strike="noStrike" kern="0" cap="none" spc="0" normalizeH="0" baseline="0" noProof="0" dirty="0">
                  <a:ln>
                    <a:noFill/>
                  </a:ln>
                  <a:solidFill>
                    <a:srgbClr val="333333">
                      <a:lumMod val="75000"/>
                    </a:srgbClr>
                  </a:solidFill>
                  <a:effectLst/>
                  <a:uLnTx/>
                  <a:uFillTx/>
                  <a:latin typeface="Arial" panose="020B0604020202020204" pitchFamily="34" charset="0"/>
                  <a:ea typeface="Cambria" panose="02040503050406030204" pitchFamily="18" charset="0"/>
                  <a:cs typeface="Arial" panose="020B0604020202020204" pitchFamily="34" charset="0"/>
                </a:rPr>
                <a:t>Alarmierung</a:t>
              </a:r>
            </a:p>
          </p:txBody>
        </p:sp>
        <p:sp>
          <p:nvSpPr>
            <p:cNvPr id="46" name="Raute 45"/>
            <p:cNvSpPr/>
            <p:nvPr/>
          </p:nvSpPr>
          <p:spPr bwMode="auto">
            <a:xfrm>
              <a:off x="4295482" y="4052148"/>
              <a:ext cx="252000" cy="252000"/>
            </a:xfrm>
            <a:prstGeom prst="diamond">
              <a:avLst/>
            </a:prstGeom>
            <a:solidFill>
              <a:srgbClr val="004B76"/>
            </a:solidFill>
            <a:ln w="19050" cap="flat" cmpd="sng" algn="ctr">
              <a:solidFill>
                <a:srgbClr val="FFFFFF"/>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 typeface="Arial" charset="0"/>
                <a:buNone/>
                <a:tabLst/>
                <a:defRPr/>
              </a:pPr>
              <a:endParaRPr kumimoji="0" lang="de-DE" sz="1800" b="0" i="0" u="none" strike="noStrike" kern="0" cap="none" spc="0" normalizeH="0" baseline="0" noProof="0" dirty="0" err="1">
                <a:ln>
                  <a:noFill/>
                </a:ln>
                <a:solidFill>
                  <a:srgbClr val="000000"/>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47" name="Raute 46"/>
            <p:cNvSpPr/>
            <p:nvPr/>
          </p:nvSpPr>
          <p:spPr bwMode="auto">
            <a:xfrm>
              <a:off x="4566027" y="4043333"/>
              <a:ext cx="252000" cy="252000"/>
            </a:xfrm>
            <a:prstGeom prst="diamond">
              <a:avLst/>
            </a:prstGeom>
            <a:solidFill>
              <a:srgbClr val="004B76"/>
            </a:solidFill>
            <a:ln w="19050" cap="flat" cmpd="sng" algn="ctr">
              <a:solidFill>
                <a:srgbClr val="FFFFFF"/>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 typeface="Arial" charset="0"/>
                <a:buNone/>
                <a:tabLst/>
                <a:defRPr/>
              </a:pPr>
              <a:endParaRPr kumimoji="0" lang="de-DE" sz="1800" b="0" i="0" u="none" strike="noStrike" kern="0" cap="none" spc="0" normalizeH="0" baseline="0" noProof="0" dirty="0" err="1">
                <a:ln>
                  <a:noFill/>
                </a:ln>
                <a:solidFill>
                  <a:srgbClr val="000000"/>
                </a:solidFill>
                <a:effectLst/>
                <a:uLnTx/>
                <a:uFillTx/>
                <a:latin typeface="Arial" panose="020B0604020202020204" pitchFamily="34" charset="0"/>
                <a:ea typeface="Cambria" panose="02040503050406030204" pitchFamily="18" charset="0"/>
                <a:cs typeface="Arial" panose="020B0604020202020204" pitchFamily="34" charset="0"/>
              </a:endParaRPr>
            </a:p>
          </p:txBody>
        </p:sp>
      </p:grpSp>
      <p:sp>
        <p:nvSpPr>
          <p:cNvPr id="48" name="Rechteck 47" descr="Diese Folie ist für beteiligte Mitarbeiter konzipiert" title="Zielgruppe: beteiligte Mitarbeiter"/>
          <p:cNvSpPr/>
          <p:nvPr/>
        </p:nvSpPr>
        <p:spPr bwMode="gray">
          <a:xfrm rot="2700000">
            <a:off x="9604715" y="595186"/>
            <a:ext cx="3258710" cy="5760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Beteiligte Mitarbeiter</a:t>
            </a:r>
          </a:p>
        </p:txBody>
      </p:sp>
    </p:spTree>
    <p:extLst>
      <p:ext uri="{BB962C8B-B14F-4D97-AF65-F5344CB8AC3E}">
        <p14:creationId xmlns:p14="http://schemas.microsoft.com/office/powerpoint/2010/main" val="2404016751"/>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Was die BIA nicht leisten kann/soll</a:t>
            </a:r>
          </a:p>
        </p:txBody>
      </p:sp>
      <p:sp>
        <p:nvSpPr>
          <p:cNvPr id="3" name="Inhaltsplatzhalter 2"/>
          <p:cNvSpPr>
            <a:spLocks noGrp="1"/>
          </p:cNvSpPr>
          <p:nvPr>
            <p:ph idx="1"/>
          </p:nvPr>
        </p:nvSpPr>
        <p:spPr/>
        <p:txBody>
          <a:bodyPr/>
          <a:lstStyle/>
          <a:p>
            <a:pPr>
              <a:spcAft>
                <a:spcPts val="1800"/>
              </a:spcAft>
            </a:pPr>
            <a:r>
              <a:rPr lang="de-DE" sz="1800" b="1" u="sng" dirty="0"/>
              <a:t>Keine</a:t>
            </a:r>
            <a:r>
              <a:rPr lang="de-DE" sz="1800" b="1" dirty="0"/>
              <a:t> Frage der Effizienz: </a:t>
            </a:r>
            <a:r>
              <a:rPr lang="de-DE" sz="1800" dirty="0"/>
              <a:t>Die BIA kann und soll nicht die Frage beantworten, ob Ressourcen eingespart oder effizienter eingesetzt werden können. So bezieht sich z. B. die Frage nach dem minimalen Ressourcenbedarf immer auf einen temporären, eingeschränkten Notbetrieb.</a:t>
            </a:r>
          </a:p>
          <a:p>
            <a:pPr>
              <a:spcAft>
                <a:spcPts val="600"/>
              </a:spcAft>
            </a:pPr>
            <a:r>
              <a:rPr lang="de-DE" sz="1800" b="1" u="sng" dirty="0"/>
              <a:t>Keine</a:t>
            </a:r>
            <a:r>
              <a:rPr lang="de-DE" sz="1800" b="1" dirty="0"/>
              <a:t> Frage der Wichtigkeit: </a:t>
            </a:r>
            <a:r>
              <a:rPr lang="de-DE" sz="1800" dirty="0"/>
              <a:t>Die BIA kann und soll nicht die Frage beantworten, ob ein Geschäftsprozess „wichtig“ für die Institution ist. Beispielsweise benötigt die Institution ein </a:t>
            </a:r>
            <a:r>
              <a:rPr lang="de-DE" sz="1800" i="1" dirty="0">
                <a:solidFill>
                  <a:schemeClr val="tx2"/>
                </a:solidFill>
              </a:rPr>
              <a:t>Controlling, um Geschäftsentscheidungen treffen und sich zukunftsfähig strategisch ausrichten zu können</a:t>
            </a:r>
            <a:r>
              <a:rPr lang="de-DE" sz="1800" dirty="0"/>
              <a:t>. Diese Prozesse müssen jedoch nicht zeitkritisch sein, wenn im untersuchten Zeitraum keine hohen Schäden bei einem Prozessausfall zu erwarten sind.</a:t>
            </a:r>
          </a:p>
          <a:p>
            <a:pPr>
              <a:spcAft>
                <a:spcPts val="1800"/>
              </a:spcAft>
            </a:pPr>
            <a:r>
              <a:rPr lang="de-DE" sz="1800" b="1" u="sng" dirty="0"/>
              <a:t>Keine</a:t>
            </a:r>
            <a:r>
              <a:rPr lang="de-DE" sz="1800" b="1" dirty="0"/>
              <a:t> Frage der Vollständigkeit: </a:t>
            </a:r>
            <a:r>
              <a:rPr lang="de-DE" sz="1800" dirty="0"/>
              <a:t>Die BIA kann und soll keinen vollständigen Überblick über alle Prozesse und Ressourcen der Institution geben. Einerseits werden nur Geschäftsprozesse innerhalb </a:t>
            </a:r>
            <a:r>
              <a:rPr lang="de-DE" sz="1800" i="1" dirty="0">
                <a:solidFill>
                  <a:schemeClr val="accent1"/>
                </a:solidFill>
              </a:rPr>
              <a:t>des Geltungsbereichs des BCMS/des in der Voranalyse festgelegten Untersuchungsbereichs</a:t>
            </a:r>
            <a:r>
              <a:rPr lang="de-DE" sz="1800" dirty="0"/>
              <a:t> betrachtet. Zum anderen werden nur die Prozess- und Ressourcenabhängigkeiten der als zeitkritisch bewerteten Geschäftsprozesse näher untersucht. Die BIA ersetzt daher auch kein Prozess- oder Ressourcenmanagement.</a:t>
            </a:r>
          </a:p>
          <a:p>
            <a:pPr marL="342900" indent="-342900">
              <a:buFont typeface="Arial" panose="020B0604020202020204" pitchFamily="34" charset="0"/>
              <a:buChar char="•"/>
            </a:pPr>
            <a:endParaRPr lang="de-DE" sz="1800" dirty="0">
              <a:latin typeface="+mj-lt"/>
            </a:endParaRPr>
          </a:p>
          <a:p>
            <a:endParaRPr lang="de-DE" sz="1800" dirty="0">
              <a:latin typeface="+mj-lt"/>
            </a:endParaRPr>
          </a:p>
        </p:txBody>
      </p:sp>
      <p:sp>
        <p:nvSpPr>
          <p:cNvPr id="6" name="Fußzeilenplatzhalter 5"/>
          <p:cNvSpPr>
            <a:spLocks noGrp="1"/>
          </p:cNvSpPr>
          <p:nvPr>
            <p:ph type="ftr" sz="quarter" idx="11"/>
          </p:nvPr>
        </p:nvSpPr>
        <p:spPr/>
        <p:txBody>
          <a:bodyPr/>
          <a:lstStyle/>
          <a:p>
            <a:r>
              <a:rPr lang="de-DE">
                <a:latin typeface="+mj-lt"/>
              </a:rPr>
              <a:t>BSI 200-4 Hilfsmittel | Präsentationsvorlage Voranalyse &amp; BIA</a:t>
            </a:r>
            <a:endParaRPr lang="de-DE" dirty="0">
              <a:latin typeface="+mj-lt"/>
            </a:endParaRPr>
          </a:p>
        </p:txBody>
      </p:sp>
      <p:sp>
        <p:nvSpPr>
          <p:cNvPr id="7" name="Rechteck 6" descr="Diese Folie ist für beteiligte Mitarbeiter konzipiert" title="Zielgruppe: beteiligte Mitarbeiter"/>
          <p:cNvSpPr/>
          <p:nvPr/>
        </p:nvSpPr>
        <p:spPr bwMode="gray">
          <a:xfrm rot="2700000">
            <a:off x="9604715" y="595186"/>
            <a:ext cx="3258710" cy="5760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Beteiligte Mitarbeiter</a:t>
            </a:r>
          </a:p>
        </p:txBody>
      </p:sp>
    </p:spTree>
    <p:extLst>
      <p:ext uri="{BB962C8B-B14F-4D97-AF65-F5344CB8AC3E}">
        <p14:creationId xmlns:p14="http://schemas.microsoft.com/office/powerpoint/2010/main" val="742505956"/>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 der BIA</a:t>
            </a:r>
          </a:p>
        </p:txBody>
      </p:sp>
      <p:sp>
        <p:nvSpPr>
          <p:cNvPr id="119" name="Rechteck 118"/>
          <p:cNvSpPr/>
          <p:nvPr/>
        </p:nvSpPr>
        <p:spPr bwMode="gray">
          <a:xfrm>
            <a:off x="3084336" y="1745237"/>
            <a:ext cx="7200000" cy="539224"/>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r>
              <a:rPr lang="de-DE" sz="2000" dirty="0">
                <a:solidFill>
                  <a:schemeClr val="tx1"/>
                </a:solidFill>
                <a:latin typeface="Arial" panose="020B0604020202020204" pitchFamily="34" charset="0"/>
                <a:ea typeface="Cambria" panose="02040503050406030204" pitchFamily="18" charset="0"/>
                <a:cs typeface="Arial" panose="020B0604020202020204" pitchFamily="34" charset="0"/>
              </a:rPr>
              <a:t>1. Schadensbewertung und Identifikation der zeitkritischen Geschäftsprozesse</a:t>
            </a:r>
          </a:p>
        </p:txBody>
      </p:sp>
      <p:sp>
        <p:nvSpPr>
          <p:cNvPr id="165" name="Rechteck 164"/>
          <p:cNvSpPr/>
          <p:nvPr/>
        </p:nvSpPr>
        <p:spPr bwMode="gray">
          <a:xfrm>
            <a:off x="3084336" y="2852936"/>
            <a:ext cx="7200000" cy="539224"/>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r>
              <a:rPr lang="de-DE" sz="2000" dirty="0">
                <a:solidFill>
                  <a:schemeClr val="tx1"/>
                </a:solidFill>
                <a:latin typeface="Arial" panose="020B0604020202020204" pitchFamily="34" charset="0"/>
                <a:ea typeface="Cambria" panose="02040503050406030204" pitchFamily="18" charset="0"/>
                <a:cs typeface="Arial" panose="020B0604020202020204" pitchFamily="34" charset="0"/>
              </a:rPr>
              <a:t>2. Identifizierung von Prozessabhängigkeiten</a:t>
            </a:r>
          </a:p>
        </p:txBody>
      </p:sp>
      <p:sp>
        <p:nvSpPr>
          <p:cNvPr id="169" name="Rechteck 168"/>
          <p:cNvSpPr/>
          <p:nvPr/>
        </p:nvSpPr>
        <p:spPr bwMode="gray">
          <a:xfrm>
            <a:off x="3084337" y="3979307"/>
            <a:ext cx="7200000" cy="539224"/>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r>
              <a:rPr lang="de-DE" sz="2000" dirty="0">
                <a:solidFill>
                  <a:schemeClr val="tx1"/>
                </a:solidFill>
                <a:latin typeface="Arial" panose="020B0604020202020204" pitchFamily="34" charset="0"/>
                <a:ea typeface="Cambria" panose="02040503050406030204" pitchFamily="18" charset="0"/>
                <a:cs typeface="Arial" panose="020B0604020202020204" pitchFamily="34" charset="0"/>
              </a:rPr>
              <a:t>3. Identifizierung von Ressourcenabhängigkeiten</a:t>
            </a:r>
          </a:p>
        </p:txBody>
      </p:sp>
      <p:sp>
        <p:nvSpPr>
          <p:cNvPr id="180" name="Rechteck 179"/>
          <p:cNvSpPr/>
          <p:nvPr/>
        </p:nvSpPr>
        <p:spPr bwMode="gray">
          <a:xfrm>
            <a:off x="3084337" y="5204926"/>
            <a:ext cx="7200000" cy="539224"/>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r>
              <a:rPr lang="de-DE" sz="2000" dirty="0">
                <a:solidFill>
                  <a:schemeClr val="tx1"/>
                </a:solidFill>
                <a:latin typeface="Arial" panose="020B0604020202020204" pitchFamily="34" charset="0"/>
                <a:ea typeface="Cambria" panose="02040503050406030204" pitchFamily="18" charset="0"/>
                <a:cs typeface="Arial" panose="020B0604020202020204" pitchFamily="34" charset="0"/>
              </a:rPr>
              <a:t>4. Identifizierung vorhandener Single Points of </a:t>
            </a:r>
            <a:r>
              <a:rPr lang="de-DE" sz="2000" dirty="0" err="1">
                <a:solidFill>
                  <a:schemeClr val="tx1"/>
                </a:solidFill>
                <a:latin typeface="Arial" panose="020B0604020202020204" pitchFamily="34" charset="0"/>
                <a:ea typeface="Cambria" panose="02040503050406030204" pitchFamily="18" charset="0"/>
                <a:cs typeface="Arial" panose="020B0604020202020204" pitchFamily="34" charset="0"/>
              </a:rPr>
              <a:t>Failure</a:t>
            </a:r>
            <a:endParaRPr lang="de-DE" sz="2000" dirty="0">
              <a:solidFill>
                <a:schemeClr val="tx1"/>
              </a:solidFill>
              <a:latin typeface="Arial" panose="020B0604020202020204" pitchFamily="34" charset="0"/>
              <a:ea typeface="Cambria" panose="02040503050406030204" pitchFamily="18" charset="0"/>
              <a:cs typeface="Arial" panose="020B0604020202020204" pitchFamily="34" charset="0"/>
            </a:endParaRPr>
          </a:p>
        </p:txBody>
      </p:sp>
      <p:grpSp>
        <p:nvGrpSpPr>
          <p:cNvPr id="3" name="Gruppieren 2">
            <a:extLst>
              <a:ext uri="{C183D7F6-B498-43B3-948B-1728B52AA6E4}">
                <adec:decorative xmlns="" xmlns:adec="http://schemas.microsoft.com/office/drawing/2017/decorative" val="1"/>
              </a:ext>
            </a:extLst>
          </p:cNvPr>
          <p:cNvGrpSpPr/>
          <p:nvPr/>
        </p:nvGrpSpPr>
        <p:grpSpPr>
          <a:xfrm>
            <a:off x="729184" y="1628800"/>
            <a:ext cx="1876049" cy="4456780"/>
            <a:chOff x="729184" y="1628800"/>
            <a:chExt cx="1876049" cy="4456780"/>
          </a:xfrm>
        </p:grpSpPr>
        <p:grpSp>
          <p:nvGrpSpPr>
            <p:cNvPr id="5" name="Gruppieren 4"/>
            <p:cNvGrpSpPr/>
            <p:nvPr/>
          </p:nvGrpSpPr>
          <p:grpSpPr>
            <a:xfrm>
              <a:off x="808339" y="1628800"/>
              <a:ext cx="1717738" cy="772098"/>
              <a:chOff x="623888" y="1772816"/>
              <a:chExt cx="1717738" cy="772098"/>
            </a:xfrm>
          </p:grpSpPr>
          <p:sp>
            <p:nvSpPr>
              <p:cNvPr id="114" name="Richtungspfeil 113"/>
              <p:cNvSpPr/>
              <p:nvPr/>
            </p:nvSpPr>
            <p:spPr>
              <a:xfrm>
                <a:off x="623888" y="1772816"/>
                <a:ext cx="278074" cy="297342"/>
              </a:xfrm>
              <a:prstGeom prst="homePlat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de-DE" b="0" i="0" u="none" strike="noStrike" kern="120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115" name="Richtungspfeil 114"/>
              <p:cNvSpPr/>
              <p:nvPr/>
            </p:nvSpPr>
            <p:spPr>
              <a:xfrm>
                <a:off x="983432" y="1772816"/>
                <a:ext cx="278074" cy="297342"/>
              </a:xfrm>
              <a:prstGeom prst="homePlate">
                <a:avLst/>
              </a:prstGeom>
              <a:solidFill>
                <a:srgbClr val="CD50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de-DE" b="0" i="0" u="none" strike="noStrike" kern="120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116" name="Richtungspfeil 115"/>
              <p:cNvSpPr/>
              <p:nvPr/>
            </p:nvSpPr>
            <p:spPr>
              <a:xfrm>
                <a:off x="1343472" y="1772816"/>
                <a:ext cx="278074" cy="297342"/>
              </a:xfrm>
              <a:prstGeom prst="homePlate">
                <a:avLst/>
              </a:prstGeom>
              <a:solidFill>
                <a:srgbClr val="CD50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de-DE" b="0" i="0" u="none" strike="noStrike" kern="120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117" name="Richtungspfeil 116"/>
              <p:cNvSpPr/>
              <p:nvPr/>
            </p:nvSpPr>
            <p:spPr>
              <a:xfrm>
                <a:off x="1703512" y="1772816"/>
                <a:ext cx="278074" cy="297342"/>
              </a:xfrm>
              <a:prstGeom prst="homePlate">
                <a:avLst/>
              </a:prstGeom>
              <a:solidFill>
                <a:srgbClr val="DC9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de-DE" b="0" i="0" u="none" strike="noStrike" kern="120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118" name="Richtungspfeil 117"/>
              <p:cNvSpPr/>
              <p:nvPr/>
            </p:nvSpPr>
            <p:spPr>
              <a:xfrm>
                <a:off x="2063552" y="1772816"/>
                <a:ext cx="278074" cy="297342"/>
              </a:xfrm>
              <a:prstGeom prst="homePlate">
                <a:avLst/>
              </a:prstGeom>
              <a:solidFill>
                <a:srgbClr val="CD503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a:solidFill>
                    <a:srgbClr val="FFFFFF"/>
                  </a:solidFill>
                  <a:latin typeface="Arial" panose="020B0604020202020204" pitchFamily="34" charset="0"/>
                  <a:ea typeface="Cambria" panose="02040503050406030204" pitchFamily="18" charset="0"/>
                  <a:cs typeface="Arial" panose="020B0604020202020204" pitchFamily="34" charset="0"/>
                </a:endParaRPr>
              </a:p>
            </p:txBody>
          </p:sp>
          <p:sp>
            <p:nvSpPr>
              <p:cNvPr id="153" name="Abgerundetes Rechteck 152"/>
              <p:cNvSpPr/>
              <p:nvPr/>
            </p:nvSpPr>
            <p:spPr>
              <a:xfrm>
                <a:off x="1062930" y="2349950"/>
                <a:ext cx="159586" cy="194964"/>
              </a:xfrm>
              <a:prstGeom prst="roundRect">
                <a:avLst/>
              </a:prstGeom>
              <a:solidFill>
                <a:srgbClr val="CD50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de-DE" b="0" i="0" u="none" strike="noStrike" kern="120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154" name="Textfeld 153"/>
              <p:cNvSpPr txBox="1"/>
              <p:nvPr/>
            </p:nvSpPr>
            <p:spPr>
              <a:xfrm>
                <a:off x="1021233" y="2163760"/>
                <a:ext cx="792088" cy="16158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050" b="0" i="1" u="none" strike="noStrike" kern="1200" cap="none" spc="0" normalizeH="0" baseline="0" noProof="0" dirty="0">
                    <a:ln>
                      <a:noFill/>
                    </a:ln>
                    <a:solidFill>
                      <a:srgbClr val="000000"/>
                    </a:solidFill>
                    <a:effectLst/>
                    <a:uLnTx/>
                    <a:uFillTx/>
                    <a:latin typeface="Arial" panose="020B0604020202020204" pitchFamily="34" charset="0"/>
                    <a:ea typeface="Cambria" panose="02040503050406030204" pitchFamily="18" charset="0"/>
                    <a:cs typeface="Arial" panose="020B0604020202020204" pitchFamily="34" charset="0"/>
                  </a:rPr>
                  <a:t>MTPD / RTO</a:t>
                </a:r>
              </a:p>
            </p:txBody>
          </p:sp>
          <p:sp>
            <p:nvSpPr>
              <p:cNvPr id="155" name="Abgerundetes Rechteck 154"/>
              <p:cNvSpPr/>
              <p:nvPr/>
            </p:nvSpPr>
            <p:spPr>
              <a:xfrm>
                <a:off x="1248412" y="2349950"/>
                <a:ext cx="77554" cy="194964"/>
              </a:xfrm>
              <a:prstGeom prst="roundRect">
                <a:avLst/>
              </a:prstGeom>
              <a:solidFill>
                <a:srgbClr val="CD503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de-DE" b="0" i="0" u="none" strike="noStrike" kern="120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156" name="Abgerundetes Rechteck 155"/>
              <p:cNvSpPr/>
              <p:nvPr/>
            </p:nvSpPr>
            <p:spPr>
              <a:xfrm>
                <a:off x="1362738" y="2349950"/>
                <a:ext cx="77554" cy="194964"/>
              </a:xfrm>
              <a:prstGeom prst="roundRect">
                <a:avLst/>
              </a:prstGeom>
              <a:solidFill>
                <a:srgbClr val="CD5038">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de-DE" b="0" i="0" u="none" strike="noStrike" kern="120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157" name="Abgerundetes Rechteck 156"/>
              <p:cNvSpPr/>
              <p:nvPr/>
            </p:nvSpPr>
            <p:spPr>
              <a:xfrm>
                <a:off x="1475920" y="2349950"/>
                <a:ext cx="77554" cy="194964"/>
              </a:xfrm>
              <a:prstGeom prst="roundRect">
                <a:avLst/>
              </a:prstGeom>
              <a:solidFill>
                <a:srgbClr val="CD5038">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de-DE" b="0" i="0" u="none" strike="noStrike" kern="120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158" name="Abgerundetes Rechteck 157"/>
              <p:cNvSpPr/>
              <p:nvPr/>
            </p:nvSpPr>
            <p:spPr>
              <a:xfrm>
                <a:off x="1590638" y="2349950"/>
                <a:ext cx="77554" cy="194964"/>
              </a:xfrm>
              <a:prstGeom prst="roundRect">
                <a:avLst/>
              </a:prstGeom>
              <a:solidFill>
                <a:srgbClr val="CD503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de-DE" b="0" i="0" u="none" strike="noStrike" kern="120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159" name="Textfeld 158"/>
              <p:cNvSpPr txBox="1"/>
              <p:nvPr/>
            </p:nvSpPr>
            <p:spPr>
              <a:xfrm>
                <a:off x="703671" y="2362793"/>
                <a:ext cx="317562" cy="16158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050" b="0" i="1" u="none" strike="noStrike" kern="1200" cap="none" spc="0" normalizeH="0" baseline="0" noProof="0" dirty="0">
                    <a:ln>
                      <a:noFill/>
                    </a:ln>
                    <a:solidFill>
                      <a:srgbClr val="000000"/>
                    </a:solidFill>
                    <a:effectLst/>
                    <a:uLnTx/>
                    <a:uFillTx/>
                    <a:latin typeface="Arial" panose="020B0604020202020204" pitchFamily="34" charset="0"/>
                    <a:ea typeface="Cambria" panose="02040503050406030204" pitchFamily="18" charset="0"/>
                    <a:cs typeface="Arial" panose="020B0604020202020204" pitchFamily="34" charset="0"/>
                  </a:rPr>
                  <a:t>hoch</a:t>
                </a:r>
              </a:p>
            </p:txBody>
          </p:sp>
          <p:sp>
            <p:nvSpPr>
              <p:cNvPr id="160" name="Textfeld 159"/>
              <p:cNvSpPr txBox="1"/>
              <p:nvPr/>
            </p:nvSpPr>
            <p:spPr>
              <a:xfrm>
                <a:off x="1689214" y="2350645"/>
                <a:ext cx="386384" cy="16158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050" b="0" i="1" u="none" strike="noStrike" kern="1200" cap="none" spc="0" normalizeH="0" baseline="0" noProof="0" dirty="0">
                    <a:ln>
                      <a:noFill/>
                    </a:ln>
                    <a:solidFill>
                      <a:srgbClr val="000000"/>
                    </a:solidFill>
                    <a:effectLst/>
                    <a:uLnTx/>
                    <a:uFillTx/>
                    <a:latin typeface="Arial" panose="020B0604020202020204" pitchFamily="34" charset="0"/>
                    <a:ea typeface="Cambria" panose="02040503050406030204" pitchFamily="18" charset="0"/>
                    <a:cs typeface="Arial" panose="020B0604020202020204" pitchFamily="34" charset="0"/>
                  </a:rPr>
                  <a:t>gering</a:t>
                </a:r>
              </a:p>
            </p:txBody>
          </p:sp>
        </p:grpSp>
        <p:grpSp>
          <p:nvGrpSpPr>
            <p:cNvPr id="6" name="Gruppieren 5"/>
            <p:cNvGrpSpPr/>
            <p:nvPr/>
          </p:nvGrpSpPr>
          <p:grpSpPr>
            <a:xfrm>
              <a:off x="795135" y="2971206"/>
              <a:ext cx="1744147" cy="302685"/>
              <a:chOff x="607437" y="3140968"/>
              <a:chExt cx="1744147" cy="302685"/>
            </a:xfrm>
          </p:grpSpPr>
          <p:sp>
            <p:nvSpPr>
              <p:cNvPr id="161" name="Richtungspfeil 160"/>
              <p:cNvSpPr/>
              <p:nvPr/>
            </p:nvSpPr>
            <p:spPr>
              <a:xfrm>
                <a:off x="607437" y="3146311"/>
                <a:ext cx="327397" cy="297342"/>
              </a:xfrm>
              <a:prstGeom prst="homePlate">
                <a:avLst/>
              </a:prstGeom>
              <a:solidFill>
                <a:srgbClr val="CD50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2000">
                  <a:solidFill>
                    <a:srgbClr val="FFFFFF"/>
                  </a:solidFill>
                  <a:latin typeface="Arial" panose="020B0604020202020204" pitchFamily="34" charset="0"/>
                  <a:ea typeface="Cambria" panose="02040503050406030204" pitchFamily="18" charset="0"/>
                  <a:cs typeface="Arial" panose="020B0604020202020204" pitchFamily="34" charset="0"/>
                </a:endParaRPr>
              </a:p>
            </p:txBody>
          </p:sp>
          <p:sp>
            <p:nvSpPr>
              <p:cNvPr id="162" name="Chevron 161"/>
              <p:cNvSpPr/>
              <p:nvPr/>
            </p:nvSpPr>
            <p:spPr>
              <a:xfrm>
                <a:off x="849369" y="3146311"/>
                <a:ext cx="422095" cy="296152"/>
              </a:xfrm>
              <a:prstGeom prst="chevron">
                <a:avLst/>
              </a:prstGeom>
              <a:solidFill>
                <a:srgbClr val="CD5038">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2000" dirty="0">
                  <a:solidFill>
                    <a:srgbClr val="FFFFFF"/>
                  </a:solidFill>
                  <a:latin typeface="Arial" panose="020B0604020202020204" pitchFamily="34" charset="0"/>
                  <a:ea typeface="Cambria" panose="02040503050406030204" pitchFamily="18" charset="0"/>
                  <a:cs typeface="Arial" panose="020B0604020202020204" pitchFamily="34" charset="0"/>
                </a:endParaRPr>
              </a:p>
            </p:txBody>
          </p:sp>
          <p:sp>
            <p:nvSpPr>
              <p:cNvPr id="163" name="Chevron 162"/>
              <p:cNvSpPr/>
              <p:nvPr/>
            </p:nvSpPr>
            <p:spPr>
              <a:xfrm>
                <a:off x="1929489" y="3140968"/>
                <a:ext cx="422095" cy="296152"/>
              </a:xfrm>
              <a:prstGeom prst="chevron">
                <a:avLst/>
              </a:prstGeom>
              <a:solidFill>
                <a:srgbClr val="CD503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2000" dirty="0">
                  <a:solidFill>
                    <a:srgbClr val="FFFFFF"/>
                  </a:solidFill>
                  <a:latin typeface="Arial" panose="020B0604020202020204" pitchFamily="34" charset="0"/>
                  <a:ea typeface="Cambria" panose="02040503050406030204" pitchFamily="18" charset="0"/>
                  <a:cs typeface="Arial" panose="020B0604020202020204" pitchFamily="34" charset="0"/>
                </a:endParaRPr>
              </a:p>
            </p:txBody>
          </p:sp>
          <p:sp>
            <p:nvSpPr>
              <p:cNvPr id="164" name="Richtungspfeil 163"/>
              <p:cNvSpPr/>
              <p:nvPr/>
            </p:nvSpPr>
            <p:spPr>
              <a:xfrm>
                <a:off x="1686472" y="3145121"/>
                <a:ext cx="327397" cy="297342"/>
              </a:xfrm>
              <a:prstGeom prst="homePlate">
                <a:avLst/>
              </a:prstGeom>
              <a:solidFill>
                <a:srgbClr val="CD503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2000">
                  <a:solidFill>
                    <a:srgbClr val="FFFFFF"/>
                  </a:solidFill>
                  <a:latin typeface="Arial" panose="020B0604020202020204" pitchFamily="34" charset="0"/>
                  <a:ea typeface="Cambria" panose="02040503050406030204" pitchFamily="18" charset="0"/>
                  <a:cs typeface="Arial" panose="020B0604020202020204" pitchFamily="34" charset="0"/>
                </a:endParaRPr>
              </a:p>
            </p:txBody>
          </p:sp>
          <p:cxnSp>
            <p:nvCxnSpPr>
              <p:cNvPr id="166" name="Gerader Verbinder 165"/>
              <p:cNvCxnSpPr>
                <a:stCxn id="164" idx="1"/>
              </p:cNvCxnSpPr>
              <p:nvPr/>
            </p:nvCxnSpPr>
            <p:spPr>
              <a:xfrm flipH="1" flipV="1">
                <a:off x="1244568" y="3289044"/>
                <a:ext cx="441904" cy="4748"/>
              </a:xfrm>
              <a:prstGeom prst="line">
                <a:avLst/>
              </a:prstGeom>
              <a:ln w="28575">
                <a:solidFill>
                  <a:srgbClr val="6B7581"/>
                </a:solidFill>
                <a:prstDash val="sysDash"/>
              </a:ln>
            </p:spPr>
            <p:style>
              <a:lnRef idx="1">
                <a:schemeClr val="accent1"/>
              </a:lnRef>
              <a:fillRef idx="0">
                <a:schemeClr val="accent1"/>
              </a:fillRef>
              <a:effectRef idx="0">
                <a:schemeClr val="accent1"/>
              </a:effectRef>
              <a:fontRef idx="minor">
                <a:schemeClr val="tx1"/>
              </a:fontRef>
            </p:style>
          </p:cxnSp>
        </p:grpSp>
        <p:grpSp>
          <p:nvGrpSpPr>
            <p:cNvPr id="7" name="Gruppieren 6"/>
            <p:cNvGrpSpPr/>
            <p:nvPr/>
          </p:nvGrpSpPr>
          <p:grpSpPr>
            <a:xfrm>
              <a:off x="729184" y="3772695"/>
              <a:ext cx="1876049" cy="952449"/>
              <a:chOff x="551384" y="3717032"/>
              <a:chExt cx="1876049" cy="952449"/>
            </a:xfrm>
          </p:grpSpPr>
          <p:sp>
            <p:nvSpPr>
              <p:cNvPr id="170" name="Ellipse 169"/>
              <p:cNvSpPr/>
              <p:nvPr/>
            </p:nvSpPr>
            <p:spPr>
              <a:xfrm>
                <a:off x="551384" y="4381481"/>
                <a:ext cx="288000" cy="288000"/>
              </a:xfrm>
              <a:prstGeom prst="ellipse">
                <a:avLst/>
              </a:prstGeom>
              <a:solidFill>
                <a:srgbClr val="CD50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000000"/>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172" name="Ellipse 171"/>
              <p:cNvSpPr/>
              <p:nvPr/>
            </p:nvSpPr>
            <p:spPr>
              <a:xfrm>
                <a:off x="1847528" y="4381481"/>
                <a:ext cx="288000" cy="288000"/>
              </a:xfrm>
              <a:prstGeom prst="ellipse">
                <a:avLst/>
              </a:prstGeom>
              <a:solidFill>
                <a:srgbClr val="DC918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000000"/>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174" name="Richtungspfeil 173"/>
              <p:cNvSpPr/>
              <p:nvPr/>
            </p:nvSpPr>
            <p:spPr>
              <a:xfrm>
                <a:off x="1180281" y="3717032"/>
                <a:ext cx="278074" cy="297342"/>
              </a:xfrm>
              <a:prstGeom prst="homePlate">
                <a:avLst/>
              </a:prstGeom>
              <a:solidFill>
                <a:srgbClr val="CD50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175" name="Richtungspfeil 174"/>
              <p:cNvSpPr/>
              <p:nvPr/>
            </p:nvSpPr>
            <p:spPr>
              <a:xfrm>
                <a:off x="2149359" y="3717032"/>
                <a:ext cx="278074" cy="297342"/>
              </a:xfrm>
              <a:prstGeom prst="homePlate">
                <a:avLst/>
              </a:prstGeom>
              <a:solidFill>
                <a:srgbClr val="DC9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cxnSp>
            <p:nvCxnSpPr>
              <p:cNvPr id="177" name="Gewinkelter Verbinder 176"/>
              <p:cNvCxnSpPr>
                <a:stCxn id="175" idx="2"/>
              </p:cNvCxnSpPr>
              <p:nvPr/>
            </p:nvCxnSpPr>
            <p:spPr>
              <a:xfrm rot="5400000">
                <a:off x="1849174" y="4155760"/>
                <a:ext cx="511090" cy="228319"/>
              </a:xfrm>
              <a:prstGeom prst="bentConnector3">
                <a:avLst>
                  <a:gd name="adj1" fmla="val 51178"/>
                </a:avLst>
              </a:prstGeom>
              <a:ln w="19050">
                <a:solidFill>
                  <a:srgbClr val="DC9183"/>
                </a:solidFill>
              </a:ln>
            </p:spPr>
            <p:style>
              <a:lnRef idx="1">
                <a:schemeClr val="accent1"/>
              </a:lnRef>
              <a:fillRef idx="0">
                <a:schemeClr val="accent1"/>
              </a:fillRef>
              <a:effectRef idx="0">
                <a:schemeClr val="accent1"/>
              </a:effectRef>
              <a:fontRef idx="minor">
                <a:schemeClr val="tx1"/>
              </a:fontRef>
            </p:style>
          </p:cxnSp>
          <p:cxnSp>
            <p:nvCxnSpPr>
              <p:cNvPr id="178" name="Gewinkelter Verbinder 177"/>
              <p:cNvCxnSpPr/>
              <p:nvPr/>
            </p:nvCxnSpPr>
            <p:spPr>
              <a:xfrm rot="5400000">
                <a:off x="1419971" y="3721877"/>
                <a:ext cx="511090" cy="1086725"/>
              </a:xfrm>
              <a:prstGeom prst="bentConnector3">
                <a:avLst>
                  <a:gd name="adj1" fmla="val 51501"/>
                </a:avLst>
              </a:prstGeom>
              <a:ln w="19050">
                <a:solidFill>
                  <a:srgbClr val="DC9183"/>
                </a:solidFill>
              </a:ln>
            </p:spPr>
            <p:style>
              <a:lnRef idx="1">
                <a:schemeClr val="accent1"/>
              </a:lnRef>
              <a:fillRef idx="0">
                <a:schemeClr val="accent1"/>
              </a:fillRef>
              <a:effectRef idx="0">
                <a:schemeClr val="accent1"/>
              </a:effectRef>
              <a:fontRef idx="minor">
                <a:schemeClr val="tx1"/>
              </a:fontRef>
            </p:style>
          </p:cxnSp>
          <p:sp>
            <p:nvSpPr>
              <p:cNvPr id="171" name="Ellipse 170"/>
              <p:cNvSpPr/>
              <p:nvPr/>
            </p:nvSpPr>
            <p:spPr>
              <a:xfrm>
                <a:off x="958790" y="4381481"/>
                <a:ext cx="288000" cy="288000"/>
              </a:xfrm>
              <a:prstGeom prst="ellipse">
                <a:avLst/>
              </a:prstGeom>
              <a:solidFill>
                <a:srgbClr val="CD50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000000"/>
                  </a:solidFill>
                  <a:effectLst/>
                  <a:uLnTx/>
                  <a:uFillTx/>
                  <a:latin typeface="Arial" panose="020B0604020202020204" pitchFamily="34" charset="0"/>
                  <a:ea typeface="Cambria" panose="02040503050406030204" pitchFamily="18" charset="0"/>
                  <a:cs typeface="Arial" panose="020B0604020202020204" pitchFamily="34" charset="0"/>
                </a:endParaRPr>
              </a:p>
            </p:txBody>
          </p:sp>
          <p:cxnSp>
            <p:nvCxnSpPr>
              <p:cNvPr id="176" name="Gewinkelter Verbinder 175"/>
              <p:cNvCxnSpPr>
                <a:stCxn id="174" idx="2"/>
              </p:cNvCxnSpPr>
              <p:nvPr/>
            </p:nvCxnSpPr>
            <p:spPr>
              <a:xfrm rot="5400000">
                <a:off x="704349" y="3980013"/>
                <a:ext cx="511090" cy="579813"/>
              </a:xfrm>
              <a:prstGeom prst="bentConnector3">
                <a:avLst>
                  <a:gd name="adj1" fmla="val 50000"/>
                </a:avLst>
              </a:prstGeom>
              <a:ln w="19050">
                <a:solidFill>
                  <a:srgbClr val="CD5038"/>
                </a:solidFill>
              </a:ln>
            </p:spPr>
            <p:style>
              <a:lnRef idx="1">
                <a:schemeClr val="accent1"/>
              </a:lnRef>
              <a:fillRef idx="0">
                <a:schemeClr val="accent1"/>
              </a:fillRef>
              <a:effectRef idx="0">
                <a:schemeClr val="accent1"/>
              </a:effectRef>
              <a:fontRef idx="minor">
                <a:schemeClr val="tx1"/>
              </a:fontRef>
            </p:style>
          </p:cxnSp>
        </p:grpSp>
        <p:grpSp>
          <p:nvGrpSpPr>
            <p:cNvPr id="9" name="Gruppieren 8"/>
            <p:cNvGrpSpPr/>
            <p:nvPr/>
          </p:nvGrpSpPr>
          <p:grpSpPr>
            <a:xfrm>
              <a:off x="1213723" y="4998314"/>
              <a:ext cx="906971" cy="1087266"/>
              <a:chOff x="9221477" y="2764355"/>
              <a:chExt cx="906971" cy="1087266"/>
            </a:xfrm>
          </p:grpSpPr>
          <p:sp>
            <p:nvSpPr>
              <p:cNvPr id="181" name="Kreuz 180"/>
              <p:cNvSpPr/>
              <p:nvPr/>
            </p:nvSpPr>
            <p:spPr>
              <a:xfrm rot="2700000">
                <a:off x="9499338" y="3311621"/>
                <a:ext cx="540000" cy="540000"/>
              </a:xfrm>
              <a:prstGeom prst="plus">
                <a:avLst>
                  <a:gd name="adj" fmla="val 37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de-DE" sz="2000">
                  <a:solidFill>
                    <a:srgbClr val="000000"/>
                  </a:solidFill>
                  <a:latin typeface="Arial" panose="020B0604020202020204" pitchFamily="34" charset="0"/>
                  <a:ea typeface="Cambria" panose="02040503050406030204" pitchFamily="18" charset="0"/>
                  <a:cs typeface="Arial" panose="020B0604020202020204" pitchFamily="34" charset="0"/>
                </a:endParaRPr>
              </a:p>
            </p:txBody>
          </p:sp>
          <p:sp>
            <p:nvSpPr>
              <p:cNvPr id="182" name="Ellipse 181"/>
              <p:cNvSpPr/>
              <p:nvPr/>
            </p:nvSpPr>
            <p:spPr>
              <a:xfrm>
                <a:off x="9221477" y="3428804"/>
                <a:ext cx="288000" cy="288000"/>
              </a:xfrm>
              <a:prstGeom prst="ellipse">
                <a:avLst/>
              </a:prstGeom>
              <a:solidFill>
                <a:srgbClr val="CD50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000000"/>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183" name="Richtungspfeil 182"/>
              <p:cNvSpPr/>
              <p:nvPr/>
            </p:nvSpPr>
            <p:spPr>
              <a:xfrm>
                <a:off x="9850374" y="2764355"/>
                <a:ext cx="278074" cy="297342"/>
              </a:xfrm>
              <a:prstGeom prst="homePlate">
                <a:avLst/>
              </a:prstGeom>
              <a:solidFill>
                <a:srgbClr val="CD50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184" name="Ellipse 183"/>
              <p:cNvSpPr/>
              <p:nvPr/>
            </p:nvSpPr>
            <p:spPr>
              <a:xfrm>
                <a:off x="9628883" y="3428804"/>
                <a:ext cx="288000" cy="288000"/>
              </a:xfrm>
              <a:prstGeom prst="ellipse">
                <a:avLst/>
              </a:prstGeom>
              <a:solidFill>
                <a:srgbClr val="CD50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000000"/>
                  </a:solidFill>
                  <a:effectLst/>
                  <a:uLnTx/>
                  <a:uFillTx/>
                  <a:latin typeface="Arial" panose="020B0604020202020204" pitchFamily="34" charset="0"/>
                  <a:ea typeface="Cambria" panose="02040503050406030204" pitchFamily="18" charset="0"/>
                  <a:cs typeface="Arial" panose="020B0604020202020204" pitchFamily="34" charset="0"/>
                </a:endParaRPr>
              </a:p>
            </p:txBody>
          </p:sp>
          <p:cxnSp>
            <p:nvCxnSpPr>
              <p:cNvPr id="186" name="Gewinkelter Verbinder 185"/>
              <p:cNvCxnSpPr>
                <a:endCxn id="184" idx="0"/>
              </p:cNvCxnSpPr>
              <p:nvPr/>
            </p:nvCxnSpPr>
            <p:spPr>
              <a:xfrm rot="5400000">
                <a:off x="9640505" y="3128544"/>
                <a:ext cx="432639" cy="167881"/>
              </a:xfrm>
              <a:prstGeom prst="bentConnector3">
                <a:avLst>
                  <a:gd name="adj1" fmla="val 43710"/>
                </a:avLst>
              </a:prstGeom>
              <a:ln w="19050">
                <a:solidFill>
                  <a:srgbClr val="DC9183"/>
                </a:solidFill>
              </a:ln>
            </p:spPr>
            <p:style>
              <a:lnRef idx="1">
                <a:schemeClr val="accent1"/>
              </a:lnRef>
              <a:fillRef idx="0">
                <a:schemeClr val="accent1"/>
              </a:fillRef>
              <a:effectRef idx="0">
                <a:schemeClr val="accent1"/>
              </a:effectRef>
              <a:fontRef idx="minor">
                <a:schemeClr val="tx1"/>
              </a:fontRef>
            </p:style>
          </p:cxnSp>
          <p:cxnSp>
            <p:nvCxnSpPr>
              <p:cNvPr id="185" name="Gewinkelter Verbinder 184"/>
              <p:cNvCxnSpPr/>
              <p:nvPr/>
            </p:nvCxnSpPr>
            <p:spPr>
              <a:xfrm rot="5400000">
                <a:off x="9396707" y="2898336"/>
                <a:ext cx="511090" cy="579813"/>
              </a:xfrm>
              <a:prstGeom prst="bentConnector3">
                <a:avLst>
                  <a:gd name="adj1" fmla="val 50000"/>
                </a:avLst>
              </a:prstGeom>
              <a:ln w="19050">
                <a:solidFill>
                  <a:srgbClr val="CD5038"/>
                </a:solidFill>
              </a:ln>
            </p:spPr>
            <p:style>
              <a:lnRef idx="1">
                <a:schemeClr val="accent1"/>
              </a:lnRef>
              <a:fillRef idx="0">
                <a:schemeClr val="accent1"/>
              </a:fillRef>
              <a:effectRef idx="0">
                <a:schemeClr val="accent1"/>
              </a:effectRef>
              <a:fontRef idx="minor">
                <a:schemeClr val="tx1"/>
              </a:fontRef>
            </p:style>
          </p:cxnSp>
        </p:grpSp>
      </p:grpSp>
      <p:sp>
        <p:nvSpPr>
          <p:cNvPr id="194" name="Fußzeilenplatzhalter 193"/>
          <p:cNvSpPr>
            <a:spLocks noGrp="1"/>
          </p:cNvSpPr>
          <p:nvPr>
            <p:ph type="ftr" sz="quarter" idx="11"/>
          </p:nvPr>
        </p:nvSpPr>
        <p:spPr/>
        <p:txBody>
          <a:bodyPr/>
          <a:lstStyle/>
          <a:p>
            <a:r>
              <a:rPr lang="de-DE">
                <a:latin typeface="+mj-lt"/>
              </a:rPr>
              <a:t>BSI 200-4 Hilfsmittel | Präsentationsvorlage Voranalyse &amp; BIA</a:t>
            </a:r>
            <a:endParaRPr lang="de-DE" dirty="0">
              <a:latin typeface="+mj-lt"/>
            </a:endParaRPr>
          </a:p>
        </p:txBody>
      </p:sp>
      <p:sp>
        <p:nvSpPr>
          <p:cNvPr id="46" name="Rechteck 45" descr="Diese Folie ist für beteiligte Mitarbeiter konzipiert" title="Zielgruppe: beteiligte Mitarbeiter"/>
          <p:cNvSpPr/>
          <p:nvPr/>
        </p:nvSpPr>
        <p:spPr bwMode="gray">
          <a:xfrm rot="2700000">
            <a:off x="9604715" y="595186"/>
            <a:ext cx="3258710" cy="5760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Beteiligte Mitarbeiter</a:t>
            </a:r>
          </a:p>
        </p:txBody>
      </p:sp>
    </p:spTree>
    <p:extLst>
      <p:ext uri="{BB962C8B-B14F-4D97-AF65-F5344CB8AC3E}">
        <p14:creationId xmlns:p14="http://schemas.microsoft.com/office/powerpoint/2010/main" val="2979337537"/>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uppieren 65" descr="Die BIA-Schadensbewertung bewertet den Schaden nun einzeln pro Zeithorizont. Hierbei spielt folgende Leitfrage eine wichtige Rolle: Wenn der Geschäftsprozess (A) ausfällt, mit welchem Schadenspotenzial (Y) ist im Zeithorizont (X) zu rechnen, hinsichtlich&#10;- Beeinträchtigung der Aufgabenerfüllung,&#10;- Verstoß gegen Gesetze, Vorschriften und Verträge&#10;- negative Innen- und Außenwirkung (Imageschaden)&#10;- finanzielle Auswirkungen sowie&#10;- Beeinträchtigung der persönlichen Unversehrtheit&#10;&#10;Die Parameter werden nachfolgend näher erläutert" title="Beispiel einer Schadensbwertung"/>
          <p:cNvGrpSpPr/>
          <p:nvPr/>
        </p:nvGrpSpPr>
        <p:grpSpPr>
          <a:xfrm>
            <a:off x="87865" y="1877628"/>
            <a:ext cx="11248789" cy="4536995"/>
            <a:chOff x="87864" y="1732756"/>
            <a:chExt cx="11610632" cy="4682938"/>
          </a:xfrm>
        </p:grpSpPr>
        <p:sp>
          <p:nvSpPr>
            <p:cNvPr id="14" name="Rechteck 13"/>
            <p:cNvSpPr/>
            <p:nvPr/>
          </p:nvSpPr>
          <p:spPr>
            <a:xfrm>
              <a:off x="2040236" y="2260886"/>
              <a:ext cx="8953652" cy="33722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724" tIns="47860" rIns="95724" bIns="47860" numCol="1" spcCol="0" rtlCol="0" fromWordArt="0" anchor="ctr" anchorCtr="0" forceAA="0" compatLnSpc="1">
              <a:prstTxWarp prst="textNoShape">
                <a:avLst/>
              </a:prstTxWarp>
              <a:noAutofit/>
            </a:bodyPr>
            <a:lstStyle/>
            <a:p>
              <a:pPr algn="ctr"/>
              <a:endParaRPr lang="de-DE" sz="1884">
                <a:latin typeface="Arial" panose="020B0604020202020204" pitchFamily="34" charset="0"/>
                <a:cs typeface="Arial" panose="020B0604020202020204" pitchFamily="34" charset="0"/>
              </a:endParaRPr>
            </a:p>
          </p:txBody>
        </p:sp>
        <p:sp>
          <p:nvSpPr>
            <p:cNvPr id="15" name="Rechteck 14"/>
            <p:cNvSpPr/>
            <p:nvPr/>
          </p:nvSpPr>
          <p:spPr>
            <a:xfrm>
              <a:off x="2038265" y="2266016"/>
              <a:ext cx="8955624" cy="1264765"/>
            </a:xfrm>
            <a:prstGeom prst="rect">
              <a:avLst/>
            </a:prstGeom>
            <a:solidFill>
              <a:srgbClr val="CD5038">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latin typeface="Arial" panose="020B0604020202020204" pitchFamily="34" charset="0"/>
                <a:cs typeface="Arial" panose="020B0604020202020204" pitchFamily="34" charset="0"/>
              </a:endParaRPr>
            </a:p>
          </p:txBody>
        </p:sp>
        <p:cxnSp>
          <p:nvCxnSpPr>
            <p:cNvPr id="16" name="Gerade Verbindung mit Pfeil 15"/>
            <p:cNvCxnSpPr/>
            <p:nvPr/>
          </p:nvCxnSpPr>
          <p:spPr>
            <a:xfrm>
              <a:off x="2034261" y="5637273"/>
              <a:ext cx="9057633"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feld 16"/>
            <p:cNvSpPr txBox="1"/>
            <p:nvPr/>
          </p:nvSpPr>
          <p:spPr>
            <a:xfrm>
              <a:off x="11155467" y="5472438"/>
              <a:ext cx="543029" cy="349444"/>
            </a:xfrm>
            <a:prstGeom prst="rect">
              <a:avLst/>
            </a:prstGeom>
            <a:noFill/>
          </p:spPr>
          <p:txBody>
            <a:bodyPr wrap="none" rtlCol="0">
              <a:spAutoFit/>
            </a:bodyPr>
            <a:lstStyle/>
            <a:p>
              <a:r>
                <a:rPr lang="de-DE" sz="1600" dirty="0">
                  <a:latin typeface="Arial" panose="020B0604020202020204" pitchFamily="34" charset="0"/>
                  <a:cs typeface="Arial" panose="020B0604020202020204" pitchFamily="34" charset="0"/>
                </a:rPr>
                <a:t>Zeit</a:t>
              </a:r>
            </a:p>
          </p:txBody>
        </p:sp>
        <p:cxnSp>
          <p:nvCxnSpPr>
            <p:cNvPr id="18" name="Gerader Verbinder 17"/>
            <p:cNvCxnSpPr/>
            <p:nvPr/>
          </p:nvCxnSpPr>
          <p:spPr>
            <a:xfrm>
              <a:off x="5053471" y="2134904"/>
              <a:ext cx="0" cy="357777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p:cNvCxnSpPr/>
            <p:nvPr/>
          </p:nvCxnSpPr>
          <p:spPr>
            <a:xfrm>
              <a:off x="6563076" y="2087673"/>
              <a:ext cx="0" cy="362500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Gerader Verbinder 19"/>
            <p:cNvCxnSpPr/>
            <p:nvPr/>
          </p:nvCxnSpPr>
          <p:spPr>
            <a:xfrm>
              <a:off x="8072681" y="2134904"/>
              <a:ext cx="0" cy="357777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feld 20"/>
            <p:cNvSpPr txBox="1"/>
            <p:nvPr/>
          </p:nvSpPr>
          <p:spPr>
            <a:xfrm>
              <a:off x="2910019" y="5745623"/>
              <a:ext cx="1272693" cy="349444"/>
            </a:xfrm>
            <a:prstGeom prst="rect">
              <a:avLst/>
            </a:prstGeom>
            <a:noFill/>
          </p:spPr>
          <p:txBody>
            <a:bodyPr wrap="none" rtlCol="0">
              <a:spAutoFit/>
            </a:bodyPr>
            <a:lstStyle/>
            <a:p>
              <a:pPr algn="ctr"/>
              <a:r>
                <a:rPr lang="de-DE" sz="1600" i="1" dirty="0">
                  <a:solidFill>
                    <a:schemeClr val="accent1"/>
                  </a:solidFill>
                  <a:latin typeface="Arial" panose="020B0604020202020204" pitchFamily="34" charset="0"/>
                  <a:cs typeface="Arial" panose="020B0604020202020204" pitchFamily="34" charset="0"/>
                </a:rPr>
                <a:t>24 Stunden</a:t>
              </a:r>
            </a:p>
          </p:txBody>
        </p:sp>
        <p:sp>
          <p:nvSpPr>
            <p:cNvPr id="22" name="Textfeld 21"/>
            <p:cNvSpPr txBox="1"/>
            <p:nvPr/>
          </p:nvSpPr>
          <p:spPr>
            <a:xfrm>
              <a:off x="4641509" y="5745623"/>
              <a:ext cx="829666" cy="349444"/>
            </a:xfrm>
            <a:prstGeom prst="rect">
              <a:avLst/>
            </a:prstGeom>
            <a:noFill/>
          </p:spPr>
          <p:txBody>
            <a:bodyPr wrap="none" rtlCol="0">
              <a:spAutoFit/>
            </a:bodyPr>
            <a:lstStyle/>
            <a:p>
              <a:pPr algn="ctr"/>
              <a:r>
                <a:rPr lang="de-DE" sz="1600" i="1" dirty="0">
                  <a:solidFill>
                    <a:schemeClr val="accent1"/>
                  </a:solidFill>
                  <a:latin typeface="Arial" panose="020B0604020202020204" pitchFamily="34" charset="0"/>
                  <a:cs typeface="Arial" panose="020B0604020202020204" pitchFamily="34" charset="0"/>
                </a:rPr>
                <a:t>3 Tage</a:t>
              </a:r>
            </a:p>
          </p:txBody>
        </p:sp>
        <p:sp>
          <p:nvSpPr>
            <p:cNvPr id="23" name="Textfeld 22"/>
            <p:cNvSpPr txBox="1"/>
            <p:nvPr/>
          </p:nvSpPr>
          <p:spPr>
            <a:xfrm>
              <a:off x="6157437" y="5745623"/>
              <a:ext cx="829666" cy="349444"/>
            </a:xfrm>
            <a:prstGeom prst="rect">
              <a:avLst/>
            </a:prstGeom>
            <a:noFill/>
          </p:spPr>
          <p:txBody>
            <a:bodyPr wrap="none" rtlCol="0">
              <a:spAutoFit/>
            </a:bodyPr>
            <a:lstStyle>
              <a:defPPr>
                <a:defRPr lang="en-US"/>
              </a:defPPr>
              <a:lvl1pPr algn="ctr">
                <a:defRPr sz="1884">
                  <a:latin typeface="BundesSerif Office" panose="02050002050300000203" pitchFamily="18" charset="0"/>
                </a:defRPr>
              </a:lvl1pPr>
            </a:lstStyle>
            <a:p>
              <a:r>
                <a:rPr lang="de-DE" sz="1600" i="1" dirty="0">
                  <a:solidFill>
                    <a:schemeClr val="accent1"/>
                  </a:solidFill>
                  <a:latin typeface="Arial" panose="020B0604020202020204" pitchFamily="34" charset="0"/>
                  <a:cs typeface="Arial" panose="020B0604020202020204" pitchFamily="34" charset="0"/>
                </a:rPr>
                <a:t>7 Tage</a:t>
              </a:r>
            </a:p>
          </p:txBody>
        </p:sp>
        <p:sp>
          <p:nvSpPr>
            <p:cNvPr id="24" name="Textfeld 23"/>
            <p:cNvSpPr txBox="1"/>
            <p:nvPr/>
          </p:nvSpPr>
          <p:spPr>
            <a:xfrm>
              <a:off x="7601216" y="5745623"/>
              <a:ext cx="947141" cy="349444"/>
            </a:xfrm>
            <a:prstGeom prst="rect">
              <a:avLst/>
            </a:prstGeom>
            <a:noFill/>
          </p:spPr>
          <p:txBody>
            <a:bodyPr wrap="none" rtlCol="0">
              <a:spAutoFit/>
            </a:bodyPr>
            <a:lstStyle/>
            <a:p>
              <a:pPr algn="ctr"/>
              <a:r>
                <a:rPr lang="de-DE" sz="1600" i="1" dirty="0">
                  <a:solidFill>
                    <a:schemeClr val="accent1"/>
                  </a:solidFill>
                  <a:latin typeface="Arial" panose="020B0604020202020204" pitchFamily="34" charset="0"/>
                  <a:cs typeface="Arial" panose="020B0604020202020204" pitchFamily="34" charset="0"/>
                </a:rPr>
                <a:t>14 Tage</a:t>
              </a:r>
            </a:p>
          </p:txBody>
        </p:sp>
        <p:sp>
          <p:nvSpPr>
            <p:cNvPr id="25" name="Textfeld 24"/>
            <p:cNvSpPr txBox="1"/>
            <p:nvPr/>
          </p:nvSpPr>
          <p:spPr>
            <a:xfrm>
              <a:off x="5856413" y="6066250"/>
              <a:ext cx="1413332" cy="349444"/>
            </a:xfrm>
            <a:prstGeom prst="rect">
              <a:avLst/>
            </a:prstGeom>
            <a:noFill/>
          </p:spPr>
          <p:txBody>
            <a:bodyPr wrap="none" rtlCol="0">
              <a:spAutoFit/>
            </a:bodyPr>
            <a:lstStyle/>
            <a:p>
              <a:pPr algn="ctr"/>
              <a:r>
                <a:rPr lang="de-DE" sz="1600" dirty="0">
                  <a:latin typeface="Arial" panose="020B0604020202020204" pitchFamily="34" charset="0"/>
                  <a:cs typeface="Arial" panose="020B0604020202020204" pitchFamily="34" charset="0"/>
                </a:rPr>
                <a:t>Zeithorizonte</a:t>
              </a:r>
            </a:p>
          </p:txBody>
        </p:sp>
        <p:sp>
          <p:nvSpPr>
            <p:cNvPr id="26" name="Textfeld 25"/>
            <p:cNvSpPr txBox="1"/>
            <p:nvPr/>
          </p:nvSpPr>
          <p:spPr>
            <a:xfrm>
              <a:off x="1194846" y="1732756"/>
              <a:ext cx="1975885" cy="349444"/>
            </a:xfrm>
            <a:prstGeom prst="rect">
              <a:avLst/>
            </a:prstGeom>
            <a:noFill/>
          </p:spPr>
          <p:txBody>
            <a:bodyPr wrap="none" rtlCol="0">
              <a:spAutoFit/>
            </a:bodyPr>
            <a:lstStyle/>
            <a:p>
              <a:r>
                <a:rPr lang="de-DE" sz="1600" dirty="0">
                  <a:latin typeface="Arial" panose="020B0604020202020204" pitchFamily="34" charset="0"/>
                  <a:cs typeface="Arial" panose="020B0604020202020204" pitchFamily="34" charset="0"/>
                </a:rPr>
                <a:t>Schadenspotenzial</a:t>
              </a:r>
            </a:p>
          </p:txBody>
        </p:sp>
        <p:cxnSp>
          <p:nvCxnSpPr>
            <p:cNvPr id="27" name="Gerader Verbinder 26"/>
            <p:cNvCxnSpPr/>
            <p:nvPr/>
          </p:nvCxnSpPr>
          <p:spPr>
            <a:xfrm>
              <a:off x="9582286" y="2134904"/>
              <a:ext cx="0" cy="357777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feld 27"/>
            <p:cNvSpPr txBox="1"/>
            <p:nvPr/>
          </p:nvSpPr>
          <p:spPr>
            <a:xfrm>
              <a:off x="9110821" y="5745623"/>
              <a:ext cx="947141" cy="349444"/>
            </a:xfrm>
            <a:prstGeom prst="rect">
              <a:avLst/>
            </a:prstGeom>
            <a:noFill/>
          </p:spPr>
          <p:txBody>
            <a:bodyPr wrap="none" rtlCol="0">
              <a:spAutoFit/>
            </a:bodyPr>
            <a:lstStyle/>
            <a:p>
              <a:pPr algn="ctr"/>
              <a:r>
                <a:rPr lang="de-DE" sz="1600" i="1" dirty="0">
                  <a:solidFill>
                    <a:schemeClr val="accent1"/>
                  </a:solidFill>
                  <a:latin typeface="Arial" panose="020B0604020202020204" pitchFamily="34" charset="0"/>
                  <a:cs typeface="Arial" panose="020B0604020202020204" pitchFamily="34" charset="0"/>
                </a:rPr>
                <a:t>30 Tage</a:t>
              </a:r>
            </a:p>
          </p:txBody>
        </p:sp>
        <p:sp>
          <p:nvSpPr>
            <p:cNvPr id="29" name="Textfeld 28"/>
            <p:cNvSpPr txBox="1"/>
            <p:nvPr/>
          </p:nvSpPr>
          <p:spPr>
            <a:xfrm>
              <a:off x="87864" y="2673994"/>
              <a:ext cx="1822167" cy="349444"/>
            </a:xfrm>
            <a:prstGeom prst="rect">
              <a:avLst/>
            </a:prstGeom>
            <a:noFill/>
          </p:spPr>
          <p:txBody>
            <a:bodyPr wrap="square" rtlCol="0">
              <a:spAutoFit/>
            </a:bodyPr>
            <a:lstStyle/>
            <a:p>
              <a:pPr algn="r"/>
              <a:r>
                <a:rPr lang="de-DE" sz="1600" i="1" dirty="0">
                  <a:solidFill>
                    <a:schemeClr val="accent1"/>
                  </a:solidFill>
                  <a:latin typeface="Arial" panose="020B0604020202020204" pitchFamily="34" charset="0"/>
                  <a:cs typeface="Arial" panose="020B0604020202020204" pitchFamily="34" charset="0"/>
                </a:rPr>
                <a:t>4 - sehr hoch</a:t>
              </a:r>
            </a:p>
          </p:txBody>
        </p:sp>
        <p:sp>
          <p:nvSpPr>
            <p:cNvPr id="30" name="Textfeld 29"/>
            <p:cNvSpPr txBox="1"/>
            <p:nvPr/>
          </p:nvSpPr>
          <p:spPr>
            <a:xfrm>
              <a:off x="760253" y="3390915"/>
              <a:ext cx="1149779" cy="349444"/>
            </a:xfrm>
            <a:prstGeom prst="rect">
              <a:avLst/>
            </a:prstGeom>
            <a:noFill/>
          </p:spPr>
          <p:txBody>
            <a:bodyPr wrap="square" rtlCol="0">
              <a:spAutoFit/>
            </a:bodyPr>
            <a:lstStyle/>
            <a:p>
              <a:pPr algn="r"/>
              <a:r>
                <a:rPr lang="de-DE" sz="1600" i="1" dirty="0">
                  <a:solidFill>
                    <a:srgbClr val="CD5038"/>
                  </a:solidFill>
                  <a:latin typeface="Arial" panose="020B0604020202020204" pitchFamily="34" charset="0"/>
                  <a:cs typeface="Arial" panose="020B0604020202020204" pitchFamily="34" charset="0"/>
                </a:rPr>
                <a:t>3 - hoch</a:t>
              </a:r>
            </a:p>
          </p:txBody>
        </p:sp>
        <p:sp>
          <p:nvSpPr>
            <p:cNvPr id="31" name="Textfeld 30"/>
            <p:cNvSpPr txBox="1"/>
            <p:nvPr/>
          </p:nvSpPr>
          <p:spPr>
            <a:xfrm>
              <a:off x="674676" y="4071150"/>
              <a:ext cx="1235356" cy="349444"/>
            </a:xfrm>
            <a:prstGeom prst="rect">
              <a:avLst/>
            </a:prstGeom>
            <a:noFill/>
          </p:spPr>
          <p:txBody>
            <a:bodyPr wrap="square" rtlCol="0">
              <a:spAutoFit/>
            </a:bodyPr>
            <a:lstStyle/>
            <a:p>
              <a:pPr algn="r"/>
              <a:r>
                <a:rPr lang="de-DE" sz="1600" i="1" dirty="0">
                  <a:solidFill>
                    <a:schemeClr val="accent1"/>
                  </a:solidFill>
                  <a:latin typeface="Arial" panose="020B0604020202020204" pitchFamily="34" charset="0"/>
                  <a:cs typeface="Arial" panose="020B0604020202020204" pitchFamily="34" charset="0"/>
                </a:rPr>
                <a:t>2 - mittel</a:t>
              </a:r>
            </a:p>
          </p:txBody>
        </p:sp>
        <p:sp>
          <p:nvSpPr>
            <p:cNvPr id="32" name="Textfeld 31"/>
            <p:cNvSpPr txBox="1"/>
            <p:nvPr/>
          </p:nvSpPr>
          <p:spPr>
            <a:xfrm>
              <a:off x="570208" y="4776601"/>
              <a:ext cx="1345383" cy="349444"/>
            </a:xfrm>
            <a:prstGeom prst="rect">
              <a:avLst/>
            </a:prstGeom>
            <a:noFill/>
          </p:spPr>
          <p:txBody>
            <a:bodyPr wrap="square" rtlCol="0">
              <a:spAutoFit/>
            </a:bodyPr>
            <a:lstStyle/>
            <a:p>
              <a:pPr algn="r"/>
              <a:r>
                <a:rPr lang="de-DE" sz="1600" i="1" dirty="0">
                  <a:solidFill>
                    <a:schemeClr val="accent1"/>
                  </a:solidFill>
                  <a:latin typeface="Arial" panose="020B0604020202020204" pitchFamily="34" charset="0"/>
                  <a:cs typeface="Arial" panose="020B0604020202020204" pitchFamily="34" charset="0"/>
                </a:rPr>
                <a:t>1 - gering</a:t>
              </a:r>
            </a:p>
          </p:txBody>
        </p:sp>
        <p:cxnSp>
          <p:nvCxnSpPr>
            <p:cNvPr id="33" name="Gerade Verbindung mit Pfeil 32"/>
            <p:cNvCxnSpPr/>
            <p:nvPr/>
          </p:nvCxnSpPr>
          <p:spPr>
            <a:xfrm flipH="1" flipV="1">
              <a:off x="2034261" y="2134904"/>
              <a:ext cx="0" cy="350237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Gerader Verbinder 33"/>
            <p:cNvCxnSpPr/>
            <p:nvPr/>
          </p:nvCxnSpPr>
          <p:spPr>
            <a:xfrm>
              <a:off x="1959185" y="4936797"/>
              <a:ext cx="913270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Gerader Verbinder 34"/>
            <p:cNvCxnSpPr/>
            <p:nvPr/>
          </p:nvCxnSpPr>
          <p:spPr>
            <a:xfrm>
              <a:off x="1959185" y="4236324"/>
              <a:ext cx="913270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Gerader Verbinder 35"/>
            <p:cNvCxnSpPr/>
            <p:nvPr/>
          </p:nvCxnSpPr>
          <p:spPr>
            <a:xfrm flipV="1">
              <a:off x="1959186" y="3535851"/>
              <a:ext cx="15015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Gerader Verbinder 36"/>
            <p:cNvCxnSpPr/>
            <p:nvPr/>
          </p:nvCxnSpPr>
          <p:spPr>
            <a:xfrm>
              <a:off x="1959188" y="2835376"/>
              <a:ext cx="907897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Gerader Verbinder 37"/>
            <p:cNvCxnSpPr/>
            <p:nvPr/>
          </p:nvCxnSpPr>
          <p:spPr>
            <a:xfrm>
              <a:off x="2040236" y="3532520"/>
              <a:ext cx="8952164" cy="0"/>
            </a:xfrm>
            <a:prstGeom prst="line">
              <a:avLst/>
            </a:prstGeom>
            <a:ln w="28575">
              <a:solidFill>
                <a:srgbClr val="CD5038"/>
              </a:solidFill>
            </a:ln>
          </p:spPr>
          <p:style>
            <a:lnRef idx="1">
              <a:schemeClr val="accent1"/>
            </a:lnRef>
            <a:fillRef idx="0">
              <a:schemeClr val="accent1"/>
            </a:fillRef>
            <a:effectRef idx="0">
              <a:schemeClr val="accent1"/>
            </a:effectRef>
            <a:fontRef idx="minor">
              <a:schemeClr val="tx1"/>
            </a:fontRef>
          </p:style>
        </p:cxnSp>
        <p:cxnSp>
          <p:nvCxnSpPr>
            <p:cNvPr id="39" name="Gerader Verbinder 38"/>
            <p:cNvCxnSpPr/>
            <p:nvPr/>
          </p:nvCxnSpPr>
          <p:spPr>
            <a:xfrm>
              <a:off x="3543866" y="2134904"/>
              <a:ext cx="0" cy="357777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0" name="Textfeld 39"/>
            <p:cNvSpPr txBox="1"/>
            <p:nvPr/>
          </p:nvSpPr>
          <p:spPr>
            <a:xfrm>
              <a:off x="8325080" y="3351690"/>
              <a:ext cx="2523448" cy="394581"/>
            </a:xfrm>
            <a:prstGeom prst="rect">
              <a:avLst/>
            </a:prstGeom>
            <a:solidFill>
              <a:schemeClr val="bg1"/>
            </a:solidFill>
            <a:ln w="28575">
              <a:solidFill>
                <a:srgbClr val="CD5038"/>
              </a:solidFill>
            </a:ln>
          </p:spPr>
          <p:txBody>
            <a:bodyPr wrap="square" rtlCol="0">
              <a:spAutoFit/>
            </a:bodyPr>
            <a:lstStyle/>
            <a:p>
              <a:pPr algn="ctr"/>
              <a:r>
                <a:rPr lang="de-DE" sz="1884" dirty="0">
                  <a:solidFill>
                    <a:srgbClr val="CD5038"/>
                  </a:solidFill>
                  <a:latin typeface="Arial" panose="020B0604020202020204" pitchFamily="34" charset="0"/>
                  <a:cs typeface="Arial" panose="020B0604020202020204" pitchFamily="34" charset="0"/>
                </a:rPr>
                <a:t>Untragbarkeitsniveau</a:t>
              </a:r>
            </a:p>
          </p:txBody>
        </p:sp>
        <p:sp>
          <p:nvSpPr>
            <p:cNvPr id="11" name="Freihandform 10"/>
            <p:cNvSpPr/>
            <p:nvPr/>
          </p:nvSpPr>
          <p:spPr>
            <a:xfrm>
              <a:off x="2071610" y="3529911"/>
              <a:ext cx="3026553" cy="2074418"/>
            </a:xfrm>
            <a:custGeom>
              <a:avLst/>
              <a:gdLst>
                <a:gd name="connsiteX0" fmla="*/ 0 w 8140890"/>
                <a:gd name="connsiteY0" fmla="*/ 3036627 h 3036627"/>
                <a:gd name="connsiteX1" fmla="*/ 1637731 w 8140890"/>
                <a:gd name="connsiteY1" fmla="*/ 2279176 h 3036627"/>
                <a:gd name="connsiteX2" fmla="*/ 3254991 w 8140890"/>
                <a:gd name="connsiteY2" fmla="*/ 771098 h 3036627"/>
                <a:gd name="connsiteX3" fmla="*/ 4885899 w 8140890"/>
                <a:gd name="connsiteY3" fmla="*/ 0 h 3036627"/>
                <a:gd name="connsiteX4" fmla="*/ 8140890 w 8140890"/>
                <a:gd name="connsiteY4" fmla="*/ 0 h 3036627"/>
                <a:gd name="connsiteX0" fmla="*/ 0 w 8140890"/>
                <a:gd name="connsiteY0" fmla="*/ 3036627 h 3036627"/>
                <a:gd name="connsiteX1" fmla="*/ 1637731 w 8140890"/>
                <a:gd name="connsiteY1" fmla="*/ 2279176 h 3036627"/>
                <a:gd name="connsiteX2" fmla="*/ 3254991 w 8140890"/>
                <a:gd name="connsiteY2" fmla="*/ 771098 h 3036627"/>
                <a:gd name="connsiteX3" fmla="*/ 4862149 w 8140890"/>
                <a:gd name="connsiteY3" fmla="*/ 778201 h 3036627"/>
                <a:gd name="connsiteX4" fmla="*/ 8140890 w 8140890"/>
                <a:gd name="connsiteY4" fmla="*/ 0 h 3036627"/>
                <a:gd name="connsiteX0" fmla="*/ 0 w 8140890"/>
                <a:gd name="connsiteY0" fmla="*/ 3056185 h 3056185"/>
                <a:gd name="connsiteX1" fmla="*/ 1637731 w 8140890"/>
                <a:gd name="connsiteY1" fmla="*/ 2298734 h 3056185"/>
                <a:gd name="connsiteX2" fmla="*/ 3254991 w 8140890"/>
                <a:gd name="connsiteY2" fmla="*/ 790656 h 3056185"/>
                <a:gd name="connsiteX3" fmla="*/ 4862149 w 8140890"/>
                <a:gd name="connsiteY3" fmla="*/ 797759 h 3056185"/>
                <a:gd name="connsiteX4" fmla="*/ 6519085 w 8140890"/>
                <a:gd name="connsiteY4" fmla="*/ 53828 h 3056185"/>
                <a:gd name="connsiteX5" fmla="*/ 8140890 w 8140890"/>
                <a:gd name="connsiteY5" fmla="*/ 19558 h 3056185"/>
                <a:gd name="connsiteX0" fmla="*/ 0 w 8140890"/>
                <a:gd name="connsiteY0" fmla="*/ 3036627 h 3036627"/>
                <a:gd name="connsiteX1" fmla="*/ 1637731 w 8140890"/>
                <a:gd name="connsiteY1" fmla="*/ 2279176 h 3036627"/>
                <a:gd name="connsiteX2" fmla="*/ 3254991 w 8140890"/>
                <a:gd name="connsiteY2" fmla="*/ 771098 h 3036627"/>
                <a:gd name="connsiteX3" fmla="*/ 4862149 w 8140890"/>
                <a:gd name="connsiteY3" fmla="*/ 778201 h 3036627"/>
                <a:gd name="connsiteX4" fmla="*/ 6519085 w 8140890"/>
                <a:gd name="connsiteY4" fmla="*/ 34270 h 3036627"/>
                <a:gd name="connsiteX5" fmla="*/ 8140890 w 8140890"/>
                <a:gd name="connsiteY5" fmla="*/ 0 h 3036627"/>
                <a:gd name="connsiteX0" fmla="*/ 0 w 8140890"/>
                <a:gd name="connsiteY0" fmla="*/ 3036627 h 3036627"/>
                <a:gd name="connsiteX1" fmla="*/ 1637731 w 8140890"/>
                <a:gd name="connsiteY1" fmla="*/ 2279176 h 3036627"/>
                <a:gd name="connsiteX2" fmla="*/ 3254991 w 8140890"/>
                <a:gd name="connsiteY2" fmla="*/ 771098 h 3036627"/>
                <a:gd name="connsiteX3" fmla="*/ 4862149 w 8140890"/>
                <a:gd name="connsiteY3" fmla="*/ 778201 h 3036627"/>
                <a:gd name="connsiteX4" fmla="*/ 6519085 w 8140890"/>
                <a:gd name="connsiteY4" fmla="*/ 34270 h 3036627"/>
                <a:gd name="connsiteX5" fmla="*/ 8140890 w 8140890"/>
                <a:gd name="connsiteY5" fmla="*/ 0 h 3036627"/>
                <a:gd name="connsiteX0" fmla="*/ 0 w 8140890"/>
                <a:gd name="connsiteY0" fmla="*/ 3036627 h 3036627"/>
                <a:gd name="connsiteX1" fmla="*/ 1602105 w 8140890"/>
                <a:gd name="connsiteY1" fmla="*/ 1578795 h 3036627"/>
                <a:gd name="connsiteX2" fmla="*/ 3254991 w 8140890"/>
                <a:gd name="connsiteY2" fmla="*/ 771098 h 3036627"/>
                <a:gd name="connsiteX3" fmla="*/ 4862149 w 8140890"/>
                <a:gd name="connsiteY3" fmla="*/ 778201 h 3036627"/>
                <a:gd name="connsiteX4" fmla="*/ 6519085 w 8140890"/>
                <a:gd name="connsiteY4" fmla="*/ 34270 h 3036627"/>
                <a:gd name="connsiteX5" fmla="*/ 8140890 w 8140890"/>
                <a:gd name="connsiteY5" fmla="*/ 0 h 3036627"/>
                <a:gd name="connsiteX0" fmla="*/ 0 w 8081514"/>
                <a:gd name="connsiteY0" fmla="*/ 2982751 h 2982751"/>
                <a:gd name="connsiteX1" fmla="*/ 1542729 w 8081514"/>
                <a:gd name="connsiteY1" fmla="*/ 1578795 h 2982751"/>
                <a:gd name="connsiteX2" fmla="*/ 3195615 w 8081514"/>
                <a:gd name="connsiteY2" fmla="*/ 771098 h 2982751"/>
                <a:gd name="connsiteX3" fmla="*/ 4802773 w 8081514"/>
                <a:gd name="connsiteY3" fmla="*/ 778201 h 2982751"/>
                <a:gd name="connsiteX4" fmla="*/ 6459709 w 8081514"/>
                <a:gd name="connsiteY4" fmla="*/ 34270 h 2982751"/>
                <a:gd name="connsiteX5" fmla="*/ 8081514 w 8081514"/>
                <a:gd name="connsiteY5" fmla="*/ 0 h 2982751"/>
                <a:gd name="connsiteX0" fmla="*/ 0 w 8081514"/>
                <a:gd name="connsiteY0" fmla="*/ 2982751 h 2982751"/>
                <a:gd name="connsiteX1" fmla="*/ 1542729 w 8081514"/>
                <a:gd name="connsiteY1" fmla="*/ 1578795 h 2982751"/>
                <a:gd name="connsiteX2" fmla="*/ 3195615 w 8081514"/>
                <a:gd name="connsiteY2" fmla="*/ 771098 h 2982751"/>
                <a:gd name="connsiteX3" fmla="*/ 4802773 w 8081514"/>
                <a:gd name="connsiteY3" fmla="*/ 778201 h 2982751"/>
                <a:gd name="connsiteX4" fmla="*/ 8081514 w 8081514"/>
                <a:gd name="connsiteY4" fmla="*/ 0 h 2982751"/>
                <a:gd name="connsiteX0" fmla="*/ 0 w 4802773"/>
                <a:gd name="connsiteY0" fmla="*/ 2211653 h 2211653"/>
                <a:gd name="connsiteX1" fmla="*/ 1542729 w 4802773"/>
                <a:gd name="connsiteY1" fmla="*/ 807697 h 2211653"/>
                <a:gd name="connsiteX2" fmla="*/ 3195615 w 4802773"/>
                <a:gd name="connsiteY2" fmla="*/ 0 h 2211653"/>
                <a:gd name="connsiteX3" fmla="*/ 4802773 w 4802773"/>
                <a:gd name="connsiteY3" fmla="*/ 7103 h 2211653"/>
                <a:gd name="connsiteX0" fmla="*/ 0 w 3195615"/>
                <a:gd name="connsiteY0" fmla="*/ 2211653 h 2211653"/>
                <a:gd name="connsiteX1" fmla="*/ 1542729 w 3195615"/>
                <a:gd name="connsiteY1" fmla="*/ 807697 h 2211653"/>
                <a:gd name="connsiteX2" fmla="*/ 3195615 w 3195615"/>
                <a:gd name="connsiteY2" fmla="*/ 0 h 2211653"/>
              </a:gdLst>
              <a:ahLst/>
              <a:cxnLst>
                <a:cxn ang="0">
                  <a:pos x="connsiteX0" y="connsiteY0"/>
                </a:cxn>
                <a:cxn ang="0">
                  <a:pos x="connsiteX1" y="connsiteY1"/>
                </a:cxn>
                <a:cxn ang="0">
                  <a:pos x="connsiteX2" y="connsiteY2"/>
                </a:cxn>
              </a:cxnLst>
              <a:rect l="l" t="t" r="r" b="b"/>
              <a:pathLst>
                <a:path w="3195615" h="2211653">
                  <a:moveTo>
                    <a:pt x="0" y="2211653"/>
                  </a:moveTo>
                  <a:lnTo>
                    <a:pt x="1542729" y="807697"/>
                  </a:lnTo>
                  <a:lnTo>
                    <a:pt x="3195615" y="0"/>
                  </a:lnTo>
                </a:path>
              </a:pathLst>
            </a:custGeom>
            <a:noFill/>
            <a:ln w="5715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724" tIns="47860" rIns="95724" bIns="47860" numCol="1" spcCol="0" rtlCol="0" fromWordArt="0" anchor="ctr" anchorCtr="0" forceAA="0" compatLnSpc="1">
              <a:prstTxWarp prst="textNoShape">
                <a:avLst/>
              </a:prstTxWarp>
              <a:noAutofit/>
            </a:bodyPr>
            <a:lstStyle/>
            <a:p>
              <a:pPr algn="ctr"/>
              <a:endParaRPr lang="de-DE" sz="1884">
                <a:latin typeface="Arial" panose="020B0604020202020204" pitchFamily="34" charset="0"/>
                <a:cs typeface="Arial" panose="020B0604020202020204" pitchFamily="34" charset="0"/>
              </a:endParaRPr>
            </a:p>
          </p:txBody>
        </p:sp>
        <p:sp>
          <p:nvSpPr>
            <p:cNvPr id="9" name="Rechteck 8"/>
            <p:cNvSpPr/>
            <p:nvPr/>
          </p:nvSpPr>
          <p:spPr>
            <a:xfrm>
              <a:off x="5189737" y="4355585"/>
              <a:ext cx="2769705" cy="4786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724" tIns="47860" rIns="95724" bIns="47860" numCol="1" spcCol="0" rtlCol="0" fromWordArt="0" anchor="ctr" anchorCtr="0" forceAA="0" compatLnSpc="1">
              <a:prstTxWarp prst="textNoShape">
                <a:avLst/>
              </a:prstTxWarp>
              <a:noAutofit/>
            </a:bodyPr>
            <a:lstStyle/>
            <a:p>
              <a:pPr algn="ctr"/>
              <a:r>
                <a:rPr lang="de-DE" sz="1600" dirty="0">
                  <a:solidFill>
                    <a:schemeClr val="tx1"/>
                  </a:solidFill>
                  <a:latin typeface="Arial" panose="020B0604020202020204" pitchFamily="34" charset="0"/>
                  <a:cs typeface="Arial" panose="020B0604020202020204" pitchFamily="34" charset="0"/>
                </a:rPr>
                <a:t>Nicht zeitkritisch</a:t>
              </a:r>
              <a:endParaRPr lang="de-DE" sz="1600" i="1" dirty="0">
                <a:solidFill>
                  <a:schemeClr val="tx1"/>
                </a:solidFill>
                <a:latin typeface="Arial" panose="020B0604020202020204" pitchFamily="34" charset="0"/>
                <a:cs typeface="Arial" panose="020B0604020202020204" pitchFamily="34" charset="0"/>
              </a:endParaRPr>
            </a:p>
          </p:txBody>
        </p:sp>
        <p:sp>
          <p:nvSpPr>
            <p:cNvPr id="10" name="Rechteck 9"/>
            <p:cNvSpPr/>
            <p:nvPr/>
          </p:nvSpPr>
          <p:spPr>
            <a:xfrm>
              <a:off x="2291451" y="2545351"/>
              <a:ext cx="2769705" cy="5544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724" tIns="47860" rIns="95724" bIns="47860" numCol="1" spcCol="0" rtlCol="0" fromWordArt="0" anchor="ctr" anchorCtr="0" forceAA="0" compatLnSpc="1">
              <a:prstTxWarp prst="textNoShape">
                <a:avLst/>
              </a:prstTxWarp>
              <a:noAutofit/>
            </a:bodyPr>
            <a:lstStyle/>
            <a:p>
              <a:pPr algn="ctr"/>
              <a:r>
                <a:rPr lang="de-DE" sz="1600" dirty="0">
                  <a:latin typeface="Arial" panose="020B0604020202020204" pitchFamily="34" charset="0"/>
                  <a:cs typeface="Arial" panose="020B0604020202020204" pitchFamily="34" charset="0"/>
                </a:rPr>
                <a:t>Zeitkritisch</a:t>
              </a:r>
              <a:endParaRPr lang="de-DE" sz="1600" i="1" dirty="0">
                <a:latin typeface="Arial" panose="020B0604020202020204" pitchFamily="34" charset="0"/>
                <a:cs typeface="Arial" panose="020B0604020202020204" pitchFamily="34" charset="0"/>
              </a:endParaRPr>
            </a:p>
          </p:txBody>
        </p:sp>
        <p:sp>
          <p:nvSpPr>
            <p:cNvPr id="42" name="Gleichschenkliges Dreieck 41"/>
            <p:cNvSpPr/>
            <p:nvPr/>
          </p:nvSpPr>
          <p:spPr>
            <a:xfrm>
              <a:off x="3416785" y="3952902"/>
              <a:ext cx="238792" cy="11584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b="1">
                <a:latin typeface="Arial" panose="020B0604020202020204" pitchFamily="34" charset="0"/>
                <a:cs typeface="Arial" panose="020B0604020202020204" pitchFamily="34" charset="0"/>
              </a:endParaRPr>
            </a:p>
          </p:txBody>
        </p:sp>
        <p:sp>
          <p:nvSpPr>
            <p:cNvPr id="43" name="Gleichschenkliges Dreieck 42"/>
            <p:cNvSpPr/>
            <p:nvPr/>
          </p:nvSpPr>
          <p:spPr>
            <a:xfrm rot="10800000">
              <a:off x="3418581" y="4452360"/>
              <a:ext cx="238792" cy="11584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b="1">
                <a:latin typeface="Arial" panose="020B0604020202020204" pitchFamily="34" charset="0"/>
                <a:cs typeface="Arial" panose="020B0604020202020204" pitchFamily="34" charset="0"/>
              </a:endParaRPr>
            </a:p>
          </p:txBody>
        </p:sp>
        <p:sp>
          <p:nvSpPr>
            <p:cNvPr id="44" name="Ellipse 43"/>
            <p:cNvSpPr/>
            <p:nvPr/>
          </p:nvSpPr>
          <p:spPr>
            <a:xfrm>
              <a:off x="3322330" y="4045960"/>
              <a:ext cx="427703" cy="427703"/>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a:solidFill>
                    <a:schemeClr val="tx1"/>
                  </a:solidFill>
                  <a:latin typeface="Arial" panose="020B0604020202020204" pitchFamily="34" charset="0"/>
                  <a:cs typeface="Arial" panose="020B0604020202020204" pitchFamily="34" charset="0"/>
                </a:rPr>
                <a:t>2</a:t>
              </a:r>
            </a:p>
          </p:txBody>
        </p:sp>
        <p:sp>
          <p:nvSpPr>
            <p:cNvPr id="54" name="Gleichschenkliges Dreieck 53"/>
            <p:cNvSpPr/>
            <p:nvPr/>
          </p:nvSpPr>
          <p:spPr>
            <a:xfrm>
              <a:off x="7961373" y="5024675"/>
              <a:ext cx="238792" cy="115847"/>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b="1">
                <a:solidFill>
                  <a:schemeClr val="tx1">
                    <a:lumMod val="50000"/>
                    <a:lumOff val="50000"/>
                  </a:schemeClr>
                </a:solidFill>
                <a:latin typeface="Arial" panose="020B0604020202020204" pitchFamily="34" charset="0"/>
                <a:cs typeface="Arial" panose="020B0604020202020204" pitchFamily="34" charset="0"/>
              </a:endParaRPr>
            </a:p>
          </p:txBody>
        </p:sp>
        <p:sp>
          <p:nvSpPr>
            <p:cNvPr id="55" name="Gleichschenkliges Dreieck 54"/>
            <p:cNvSpPr/>
            <p:nvPr/>
          </p:nvSpPr>
          <p:spPr>
            <a:xfrm rot="10800000">
              <a:off x="7966345" y="5524133"/>
              <a:ext cx="238792" cy="115847"/>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b="1">
                <a:solidFill>
                  <a:schemeClr val="tx1">
                    <a:lumMod val="50000"/>
                    <a:lumOff val="50000"/>
                  </a:schemeClr>
                </a:solidFill>
                <a:latin typeface="Arial" panose="020B0604020202020204" pitchFamily="34" charset="0"/>
                <a:cs typeface="Arial" panose="020B0604020202020204" pitchFamily="34" charset="0"/>
              </a:endParaRPr>
            </a:p>
          </p:txBody>
        </p:sp>
        <p:sp>
          <p:nvSpPr>
            <p:cNvPr id="56" name="Ellipse 55"/>
            <p:cNvSpPr/>
            <p:nvPr/>
          </p:nvSpPr>
          <p:spPr>
            <a:xfrm>
              <a:off x="7866918" y="5117733"/>
              <a:ext cx="427703" cy="427703"/>
            </a:xfrm>
            <a:prstGeom prst="ellipse">
              <a:avLst/>
            </a:prstGeom>
            <a:solidFill>
              <a:schemeClr val="bg1"/>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a:solidFill>
                    <a:schemeClr val="tx1">
                      <a:lumMod val="50000"/>
                      <a:lumOff val="50000"/>
                    </a:schemeClr>
                  </a:solidFill>
                  <a:latin typeface="Arial" panose="020B0604020202020204" pitchFamily="34" charset="0"/>
                  <a:cs typeface="Arial" panose="020B0604020202020204" pitchFamily="34" charset="0"/>
                </a:rPr>
                <a:t>?</a:t>
              </a:r>
            </a:p>
          </p:txBody>
        </p:sp>
        <p:sp>
          <p:nvSpPr>
            <p:cNvPr id="58" name="Gleichschenkliges Dreieck 57"/>
            <p:cNvSpPr/>
            <p:nvPr/>
          </p:nvSpPr>
          <p:spPr>
            <a:xfrm>
              <a:off x="9479064" y="5024675"/>
              <a:ext cx="238792" cy="115847"/>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b="1">
                <a:solidFill>
                  <a:schemeClr val="tx1">
                    <a:lumMod val="50000"/>
                    <a:lumOff val="50000"/>
                  </a:schemeClr>
                </a:solidFill>
                <a:latin typeface="Arial" panose="020B0604020202020204" pitchFamily="34" charset="0"/>
                <a:cs typeface="Arial" panose="020B0604020202020204" pitchFamily="34" charset="0"/>
              </a:endParaRPr>
            </a:p>
          </p:txBody>
        </p:sp>
        <p:sp>
          <p:nvSpPr>
            <p:cNvPr id="59" name="Gleichschenkliges Dreieck 58"/>
            <p:cNvSpPr/>
            <p:nvPr/>
          </p:nvSpPr>
          <p:spPr>
            <a:xfrm rot="10800000">
              <a:off x="9479275" y="5524133"/>
              <a:ext cx="238792" cy="115847"/>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b="1">
                <a:solidFill>
                  <a:schemeClr val="tx1">
                    <a:lumMod val="50000"/>
                    <a:lumOff val="50000"/>
                  </a:schemeClr>
                </a:solidFill>
                <a:latin typeface="Arial" panose="020B0604020202020204" pitchFamily="34" charset="0"/>
                <a:cs typeface="Arial" panose="020B0604020202020204" pitchFamily="34" charset="0"/>
              </a:endParaRPr>
            </a:p>
          </p:txBody>
        </p:sp>
        <p:sp>
          <p:nvSpPr>
            <p:cNvPr id="60" name="Ellipse 59"/>
            <p:cNvSpPr/>
            <p:nvPr/>
          </p:nvSpPr>
          <p:spPr>
            <a:xfrm>
              <a:off x="9384609" y="5117733"/>
              <a:ext cx="427703" cy="427703"/>
            </a:xfrm>
            <a:prstGeom prst="ellipse">
              <a:avLst/>
            </a:prstGeom>
            <a:solidFill>
              <a:schemeClr val="bg1"/>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a:solidFill>
                    <a:schemeClr val="tx1">
                      <a:lumMod val="50000"/>
                      <a:lumOff val="50000"/>
                    </a:schemeClr>
                  </a:solidFill>
                  <a:latin typeface="Arial" panose="020B0604020202020204" pitchFamily="34" charset="0"/>
                  <a:cs typeface="Arial" panose="020B0604020202020204" pitchFamily="34" charset="0"/>
                </a:rPr>
                <a:t>?</a:t>
              </a:r>
            </a:p>
          </p:txBody>
        </p:sp>
        <p:cxnSp>
          <p:nvCxnSpPr>
            <p:cNvPr id="61" name="Gerader Verbinder 60"/>
            <p:cNvCxnSpPr/>
            <p:nvPr/>
          </p:nvCxnSpPr>
          <p:spPr>
            <a:xfrm>
              <a:off x="5015880" y="3522630"/>
              <a:ext cx="1556389" cy="0"/>
            </a:xfrm>
            <a:prstGeom prst="line">
              <a:avLst/>
            </a:prstGeom>
            <a:ln w="57150">
              <a:solidFill>
                <a:srgbClr val="CD5038"/>
              </a:solidFill>
            </a:ln>
          </p:spPr>
          <p:style>
            <a:lnRef idx="1">
              <a:schemeClr val="accent1"/>
            </a:lnRef>
            <a:fillRef idx="0">
              <a:schemeClr val="accent1"/>
            </a:fillRef>
            <a:effectRef idx="0">
              <a:schemeClr val="accent1"/>
            </a:effectRef>
            <a:fontRef idx="minor">
              <a:schemeClr val="tx1"/>
            </a:fontRef>
          </p:style>
        </p:cxnSp>
        <p:sp>
          <p:nvSpPr>
            <p:cNvPr id="46" name="Gleichschenkliges Dreieck 45"/>
            <p:cNvSpPr/>
            <p:nvPr/>
          </p:nvSpPr>
          <p:spPr>
            <a:xfrm>
              <a:off x="4934075" y="3216831"/>
              <a:ext cx="238792" cy="115847"/>
            </a:xfrm>
            <a:prstGeom prst="triangle">
              <a:avLst/>
            </a:prstGeom>
            <a:solidFill>
              <a:srgbClr val="CD50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b="1">
                <a:solidFill>
                  <a:srgbClr val="CD5038"/>
                </a:solidFill>
                <a:latin typeface="Arial" panose="020B0604020202020204" pitchFamily="34" charset="0"/>
                <a:cs typeface="Arial" panose="020B0604020202020204" pitchFamily="34" charset="0"/>
              </a:endParaRPr>
            </a:p>
          </p:txBody>
        </p:sp>
        <p:sp>
          <p:nvSpPr>
            <p:cNvPr id="47" name="Gleichschenkliges Dreieck 46"/>
            <p:cNvSpPr/>
            <p:nvPr/>
          </p:nvSpPr>
          <p:spPr>
            <a:xfrm rot="10800000">
              <a:off x="4939577" y="3716289"/>
              <a:ext cx="238792" cy="115847"/>
            </a:xfrm>
            <a:prstGeom prst="triangle">
              <a:avLst/>
            </a:prstGeom>
            <a:solidFill>
              <a:srgbClr val="CD50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b="1">
                <a:solidFill>
                  <a:srgbClr val="CD5038"/>
                </a:solidFill>
                <a:latin typeface="Arial" panose="020B0604020202020204" pitchFamily="34" charset="0"/>
                <a:cs typeface="Arial" panose="020B0604020202020204" pitchFamily="34" charset="0"/>
              </a:endParaRPr>
            </a:p>
          </p:txBody>
        </p:sp>
        <p:sp>
          <p:nvSpPr>
            <p:cNvPr id="48" name="Ellipse 47"/>
            <p:cNvSpPr/>
            <p:nvPr/>
          </p:nvSpPr>
          <p:spPr>
            <a:xfrm>
              <a:off x="4839620" y="3309889"/>
              <a:ext cx="427703" cy="427703"/>
            </a:xfrm>
            <a:prstGeom prst="ellipse">
              <a:avLst/>
            </a:prstGeom>
            <a:solidFill>
              <a:schemeClr val="bg1"/>
            </a:solidFill>
            <a:ln w="28575">
              <a:solidFill>
                <a:srgbClr val="CD50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a:solidFill>
                    <a:srgbClr val="CD5038"/>
                  </a:solidFill>
                  <a:latin typeface="Arial" panose="020B0604020202020204" pitchFamily="34" charset="0"/>
                  <a:cs typeface="Arial" panose="020B0604020202020204" pitchFamily="34" charset="0"/>
                </a:rPr>
                <a:t>3</a:t>
              </a:r>
            </a:p>
          </p:txBody>
        </p:sp>
        <p:sp>
          <p:nvSpPr>
            <p:cNvPr id="50" name="Gleichschenkliges Dreieck 49"/>
            <p:cNvSpPr/>
            <p:nvPr/>
          </p:nvSpPr>
          <p:spPr>
            <a:xfrm>
              <a:off x="6449459" y="3214937"/>
              <a:ext cx="238792" cy="115847"/>
            </a:xfrm>
            <a:prstGeom prst="triangle">
              <a:avLst/>
            </a:prstGeom>
            <a:solidFill>
              <a:srgbClr val="CD50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b="1">
                <a:solidFill>
                  <a:srgbClr val="CD5038"/>
                </a:solidFill>
                <a:latin typeface="Arial" panose="020B0604020202020204" pitchFamily="34" charset="0"/>
                <a:cs typeface="Arial" panose="020B0604020202020204" pitchFamily="34" charset="0"/>
              </a:endParaRPr>
            </a:p>
          </p:txBody>
        </p:sp>
        <p:sp>
          <p:nvSpPr>
            <p:cNvPr id="51" name="Gleichschenkliges Dreieck 50"/>
            <p:cNvSpPr/>
            <p:nvPr/>
          </p:nvSpPr>
          <p:spPr>
            <a:xfrm rot="10800000">
              <a:off x="6448610" y="3714395"/>
              <a:ext cx="238792" cy="115847"/>
            </a:xfrm>
            <a:prstGeom prst="triangle">
              <a:avLst/>
            </a:prstGeom>
            <a:solidFill>
              <a:srgbClr val="CD50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b="1">
                <a:solidFill>
                  <a:srgbClr val="CD5038"/>
                </a:solidFill>
                <a:latin typeface="Arial" panose="020B0604020202020204" pitchFamily="34" charset="0"/>
                <a:cs typeface="Arial" panose="020B0604020202020204" pitchFamily="34" charset="0"/>
              </a:endParaRPr>
            </a:p>
          </p:txBody>
        </p:sp>
        <p:sp>
          <p:nvSpPr>
            <p:cNvPr id="52" name="Ellipse 51"/>
            <p:cNvSpPr/>
            <p:nvPr/>
          </p:nvSpPr>
          <p:spPr>
            <a:xfrm>
              <a:off x="6355004" y="3307995"/>
              <a:ext cx="427703" cy="427703"/>
            </a:xfrm>
            <a:prstGeom prst="ellipse">
              <a:avLst/>
            </a:prstGeom>
            <a:solidFill>
              <a:schemeClr val="bg1"/>
            </a:solidFill>
            <a:ln w="28575">
              <a:solidFill>
                <a:srgbClr val="CD50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a:solidFill>
                    <a:srgbClr val="CD5038"/>
                  </a:solidFill>
                  <a:latin typeface="Arial" panose="020B0604020202020204" pitchFamily="34" charset="0"/>
                  <a:cs typeface="Arial" panose="020B0604020202020204" pitchFamily="34" charset="0"/>
                </a:rPr>
                <a:t>3</a:t>
              </a:r>
            </a:p>
          </p:txBody>
        </p:sp>
      </p:grpSp>
      <p:sp>
        <p:nvSpPr>
          <p:cNvPr id="2" name="Titel 1"/>
          <p:cNvSpPr>
            <a:spLocks noGrp="1"/>
          </p:cNvSpPr>
          <p:nvPr>
            <p:ph type="title"/>
          </p:nvPr>
        </p:nvSpPr>
        <p:spPr/>
        <p:txBody>
          <a:bodyPr/>
          <a:lstStyle/>
          <a:p>
            <a:r>
              <a:rPr lang="de-DE" dirty="0">
                <a:latin typeface="+mj-lt"/>
              </a:rPr>
              <a:t>1. Schadensbewertung</a:t>
            </a:r>
          </a:p>
        </p:txBody>
      </p:sp>
      <p:sp>
        <p:nvSpPr>
          <p:cNvPr id="4" name="Inhaltsplatzhalter 3"/>
          <p:cNvSpPr>
            <a:spLocks noGrp="1"/>
          </p:cNvSpPr>
          <p:nvPr>
            <p:ph sz="quarter" idx="10"/>
          </p:nvPr>
        </p:nvSpPr>
        <p:spPr/>
        <p:txBody>
          <a:bodyPr/>
          <a:lstStyle/>
          <a:p>
            <a:r>
              <a:rPr lang="de-DE" dirty="0">
                <a:latin typeface="+mj-lt"/>
              </a:rPr>
              <a:t>Leitfrage</a:t>
            </a:r>
          </a:p>
        </p:txBody>
      </p:sp>
      <p:sp>
        <p:nvSpPr>
          <p:cNvPr id="5" name="Fußzeilenplatzhalter 4"/>
          <p:cNvSpPr>
            <a:spLocks noGrp="1"/>
          </p:cNvSpPr>
          <p:nvPr>
            <p:ph type="ftr" sz="quarter" idx="11"/>
          </p:nvPr>
        </p:nvSpPr>
        <p:spPr/>
        <p:txBody>
          <a:bodyPr/>
          <a:lstStyle/>
          <a:p>
            <a:r>
              <a:rPr lang="de-DE">
                <a:latin typeface="+mj-lt"/>
              </a:rPr>
              <a:t>BSI 200-4 Hilfsmittel | Präsentationsvorlage Voranalyse &amp; BIA</a:t>
            </a:r>
            <a:endParaRPr lang="de-DE" dirty="0">
              <a:latin typeface="+mj-lt"/>
            </a:endParaRPr>
          </a:p>
        </p:txBody>
      </p:sp>
      <p:grpSp>
        <p:nvGrpSpPr>
          <p:cNvPr id="68" name="Gruppieren 67" descr="1. Schadensbewertung"/>
          <p:cNvGrpSpPr/>
          <p:nvPr/>
        </p:nvGrpSpPr>
        <p:grpSpPr>
          <a:xfrm>
            <a:off x="4691533" y="1259912"/>
            <a:ext cx="6589045" cy="1952502"/>
            <a:chOff x="5009067" y="992275"/>
            <a:chExt cx="6271511" cy="1952502"/>
          </a:xfrm>
        </p:grpSpPr>
        <p:sp>
          <p:nvSpPr>
            <p:cNvPr id="62" name="Rechteckige Legende 61"/>
            <p:cNvSpPr/>
            <p:nvPr/>
          </p:nvSpPr>
          <p:spPr>
            <a:xfrm>
              <a:off x="5009067" y="992275"/>
              <a:ext cx="6271510" cy="1945899"/>
            </a:xfrm>
            <a:prstGeom prst="wedgeRectCallout">
              <a:avLst>
                <a:gd name="adj1" fmla="val -5465"/>
                <a:gd name="adj2" fmla="val 70738"/>
              </a:avLst>
            </a:prstGeom>
            <a:solidFill>
              <a:schemeClr val="bg1"/>
            </a:solidFill>
            <a:ln w="28575">
              <a:solidFill>
                <a:schemeClr val="tx1"/>
              </a:solidFill>
            </a:ln>
          </p:spPr>
          <p:txBody>
            <a:bodyPr wrap="square" lIns="72000" tIns="72000" rIns="72000" bIns="72000">
              <a:noAutofit/>
            </a:bodyPr>
            <a:lstStyle/>
            <a:p>
              <a:pPr marR="450215">
                <a:spcBef>
                  <a:spcPts val="600"/>
                </a:spcBef>
                <a:spcAft>
                  <a:spcPts val="600"/>
                </a:spcAft>
              </a:pPr>
              <a:endParaRPr lang="de-DE" altLang="de-DE" sz="1200" dirty="0">
                <a:latin typeface="Arial" panose="020B0604020202020204" pitchFamily="34" charset="0"/>
                <a:cs typeface="Arial" panose="020B0604020202020204" pitchFamily="34" charset="0"/>
              </a:endParaRPr>
            </a:p>
          </p:txBody>
        </p:sp>
        <p:sp>
          <p:nvSpPr>
            <p:cNvPr id="67" name="Rechteck 66"/>
            <p:cNvSpPr/>
            <p:nvPr/>
          </p:nvSpPr>
          <p:spPr>
            <a:xfrm>
              <a:off x="5009068" y="998878"/>
              <a:ext cx="6271510" cy="1945899"/>
            </a:xfrm>
            <a:prstGeom prst="rect">
              <a:avLst/>
            </a:prstGeom>
            <a:noFill/>
            <a:ln w="28575">
              <a:noFill/>
            </a:ln>
          </p:spPr>
          <p:txBody>
            <a:bodyPr wrap="none" lIns="180000" tIns="72000" rIns="72000" bIns="72000">
              <a:noAutofit/>
            </a:bodyPr>
            <a:lstStyle/>
            <a:p>
              <a:pPr marR="450215">
                <a:spcBef>
                  <a:spcPts val="600"/>
                </a:spcBef>
                <a:spcAft>
                  <a:spcPts val="600"/>
                </a:spcAft>
              </a:pPr>
              <a:r>
                <a:rPr lang="de-DE" sz="1600" b="1" dirty="0">
                  <a:latin typeface="Arial" panose="020B0604020202020204" pitchFamily="34" charset="0"/>
                  <a:ea typeface="Calibri" panose="020F0502020204030204" pitchFamily="34" charset="0"/>
                  <a:cs typeface="Arial" panose="020B0604020202020204" pitchFamily="34" charset="0"/>
                </a:rPr>
                <a:t>Wenn der Geschäftsprozess […] ausfällt, mit welchem Schadens-</a:t>
              </a:r>
              <a:br>
                <a:rPr lang="de-DE" sz="1600" b="1" dirty="0">
                  <a:latin typeface="Arial" panose="020B0604020202020204" pitchFamily="34" charset="0"/>
                  <a:ea typeface="Calibri" panose="020F0502020204030204" pitchFamily="34" charset="0"/>
                  <a:cs typeface="Arial" panose="020B0604020202020204" pitchFamily="34" charset="0"/>
                </a:rPr>
              </a:br>
              <a:r>
                <a:rPr lang="de-DE" sz="1600" b="1" dirty="0">
                  <a:latin typeface="Arial" panose="020B0604020202020204" pitchFamily="34" charset="0"/>
                  <a:ea typeface="Calibri" panose="020F0502020204030204" pitchFamily="34" charset="0"/>
                  <a:cs typeface="Arial" panose="020B0604020202020204" pitchFamily="34" charset="0"/>
                </a:rPr>
                <a:t>potenzial ist im Zeithorizont [</a:t>
              </a:r>
              <a:r>
                <a:rPr lang="de-DE" sz="1600" b="1" dirty="0">
                  <a:solidFill>
                    <a:schemeClr val="accent1"/>
                  </a:solidFill>
                  <a:latin typeface="Arial" panose="020B0604020202020204" pitchFamily="34" charset="0"/>
                  <a:ea typeface="Calibri" panose="020F0502020204030204" pitchFamily="34" charset="0"/>
                  <a:cs typeface="Arial" panose="020B0604020202020204" pitchFamily="34" charset="0"/>
                </a:rPr>
                <a:t>14 Tage</a:t>
              </a:r>
              <a:r>
                <a:rPr lang="de-DE" sz="1600" b="1" dirty="0">
                  <a:latin typeface="Arial" panose="020B0604020202020204" pitchFamily="34" charset="0"/>
                  <a:ea typeface="Calibri" panose="020F0502020204030204" pitchFamily="34" charset="0"/>
                  <a:cs typeface="Arial" panose="020B0604020202020204" pitchFamily="34" charset="0"/>
                </a:rPr>
                <a:t>] zu rechnen, hinsichtlich</a:t>
              </a:r>
            </a:p>
            <a:p>
              <a:pPr marL="182563" lvl="0" indent="-182563" defTabSz="914400" eaLnBrk="0" fontAlgn="base" hangingPunct="0">
                <a:spcBef>
                  <a:spcPct val="0"/>
                </a:spcBef>
                <a:spcAft>
                  <a:spcPct val="0"/>
                </a:spcAft>
                <a:buFont typeface="Arial" panose="020B0604020202020204" pitchFamily="34" charset="0"/>
                <a:buChar char="•"/>
              </a:pPr>
              <a:r>
                <a:rPr lang="de-DE" altLang="de-DE" sz="1600" i="1" dirty="0">
                  <a:solidFill>
                    <a:schemeClr val="accent1"/>
                  </a:solidFill>
                  <a:latin typeface="Arial" panose="020B0604020202020204" pitchFamily="34" charset="0"/>
                  <a:ea typeface="Calibri" panose="020F0502020204030204" pitchFamily="34" charset="0"/>
                  <a:cs typeface="Arial" panose="020B0604020202020204" pitchFamily="34" charset="0"/>
                </a:rPr>
                <a:t>Beeinträchtigung der Aufgabenerfüllung,</a:t>
              </a:r>
              <a:endParaRPr lang="de-DE" altLang="de-DE" sz="700" i="1" dirty="0">
                <a:solidFill>
                  <a:schemeClr val="accent1"/>
                </a:solidFill>
                <a:latin typeface="Arial" panose="020B0604020202020204" pitchFamily="34" charset="0"/>
                <a:cs typeface="Arial" panose="020B0604020202020204" pitchFamily="34" charset="0"/>
              </a:endParaRPr>
            </a:p>
            <a:p>
              <a:pPr marL="182563" lvl="0" indent="-182563" defTabSz="914400" eaLnBrk="0" fontAlgn="base" hangingPunct="0">
                <a:spcBef>
                  <a:spcPct val="0"/>
                </a:spcBef>
                <a:spcAft>
                  <a:spcPct val="0"/>
                </a:spcAft>
                <a:buFont typeface="Arial" panose="020B0604020202020204" pitchFamily="34" charset="0"/>
                <a:buChar char="•"/>
              </a:pPr>
              <a:r>
                <a:rPr lang="de-DE" altLang="de-DE" sz="1600" i="1" dirty="0">
                  <a:solidFill>
                    <a:schemeClr val="accent1"/>
                  </a:solidFill>
                  <a:latin typeface="Arial" panose="020B0604020202020204" pitchFamily="34" charset="0"/>
                  <a:ea typeface="Calibri" panose="020F0502020204030204" pitchFamily="34" charset="0"/>
                  <a:cs typeface="Arial" panose="020B0604020202020204" pitchFamily="34" charset="0"/>
                </a:rPr>
                <a:t>Verstoß gegen Gesetze, Vorschriften und Verträge,</a:t>
              </a:r>
              <a:endParaRPr lang="de-DE" altLang="de-DE" sz="700" i="1" dirty="0">
                <a:solidFill>
                  <a:schemeClr val="accent1"/>
                </a:solidFill>
                <a:latin typeface="Arial" panose="020B0604020202020204" pitchFamily="34" charset="0"/>
                <a:cs typeface="Arial" panose="020B0604020202020204" pitchFamily="34" charset="0"/>
              </a:endParaRPr>
            </a:p>
            <a:p>
              <a:pPr marL="182563" lvl="0" indent="-182563" defTabSz="914400" eaLnBrk="0" fontAlgn="base" hangingPunct="0">
                <a:spcBef>
                  <a:spcPct val="0"/>
                </a:spcBef>
                <a:spcAft>
                  <a:spcPct val="0"/>
                </a:spcAft>
                <a:buFont typeface="Arial" panose="020B0604020202020204" pitchFamily="34" charset="0"/>
                <a:buChar char="•"/>
              </a:pPr>
              <a:r>
                <a:rPr lang="de-DE" altLang="de-DE" sz="1600" i="1" dirty="0">
                  <a:solidFill>
                    <a:schemeClr val="accent1"/>
                  </a:solidFill>
                  <a:latin typeface="Arial" panose="020B0604020202020204" pitchFamily="34" charset="0"/>
                  <a:ea typeface="Calibri" panose="020F0502020204030204" pitchFamily="34" charset="0"/>
                  <a:cs typeface="Arial" panose="020B0604020202020204" pitchFamily="34" charset="0"/>
                </a:rPr>
                <a:t>negative Innen- und Außenwirkung (Imageschaden),</a:t>
              </a:r>
              <a:endParaRPr lang="de-DE" altLang="de-DE" sz="700" i="1" dirty="0">
                <a:solidFill>
                  <a:schemeClr val="accent1"/>
                </a:solidFill>
                <a:latin typeface="Arial" panose="020B0604020202020204" pitchFamily="34" charset="0"/>
                <a:cs typeface="Arial" panose="020B0604020202020204" pitchFamily="34" charset="0"/>
              </a:endParaRPr>
            </a:p>
            <a:p>
              <a:pPr marL="182563" lvl="0" indent="-182563" defTabSz="914400" eaLnBrk="0" fontAlgn="base" hangingPunct="0">
                <a:spcBef>
                  <a:spcPct val="0"/>
                </a:spcBef>
                <a:spcAft>
                  <a:spcPct val="0"/>
                </a:spcAft>
                <a:buFont typeface="Arial" panose="020B0604020202020204" pitchFamily="34" charset="0"/>
                <a:buChar char="•"/>
              </a:pPr>
              <a:r>
                <a:rPr lang="de-DE" altLang="de-DE" sz="1600" i="1" dirty="0">
                  <a:solidFill>
                    <a:schemeClr val="accent1"/>
                  </a:solidFill>
                  <a:latin typeface="Arial" panose="020B0604020202020204" pitchFamily="34" charset="0"/>
                  <a:ea typeface="Calibri" panose="020F0502020204030204" pitchFamily="34" charset="0"/>
                  <a:cs typeface="Arial" panose="020B0604020202020204" pitchFamily="34" charset="0"/>
                </a:rPr>
                <a:t>finanzielle Auswirkungen sowie</a:t>
              </a:r>
              <a:endParaRPr lang="de-DE" altLang="de-DE" sz="2800" i="1" dirty="0">
                <a:solidFill>
                  <a:schemeClr val="accent1"/>
                </a:solidFill>
                <a:latin typeface="Arial" panose="020B0604020202020204" pitchFamily="34" charset="0"/>
                <a:cs typeface="Arial" panose="020B0604020202020204" pitchFamily="34" charset="0"/>
              </a:endParaRPr>
            </a:p>
            <a:p>
              <a:pPr marL="182563" lvl="0" indent="-182563" defTabSz="914400" eaLnBrk="0" fontAlgn="base" hangingPunct="0">
                <a:spcBef>
                  <a:spcPct val="0"/>
                </a:spcBef>
                <a:spcAft>
                  <a:spcPct val="0"/>
                </a:spcAft>
                <a:buFont typeface="Arial" panose="020B0604020202020204" pitchFamily="34" charset="0"/>
                <a:buChar char="•"/>
              </a:pPr>
              <a:r>
                <a:rPr lang="de-DE" altLang="de-DE" sz="1600" i="1" dirty="0">
                  <a:solidFill>
                    <a:schemeClr val="accent1"/>
                  </a:solidFill>
                  <a:latin typeface="Arial" panose="020B0604020202020204" pitchFamily="34" charset="0"/>
                  <a:ea typeface="Calibri" panose="020F0502020204030204" pitchFamily="34" charset="0"/>
                  <a:cs typeface="Arial" panose="020B0604020202020204" pitchFamily="34" charset="0"/>
                </a:rPr>
                <a:t>Beeinträchtigung der persönlichen Unversehrtheit</a:t>
              </a:r>
              <a:r>
                <a:rPr lang="de-DE" altLang="de-DE" sz="700" i="1" dirty="0">
                  <a:solidFill>
                    <a:schemeClr val="accent1"/>
                  </a:solidFill>
                  <a:latin typeface="Arial" panose="020B0604020202020204" pitchFamily="34" charset="0"/>
                  <a:cs typeface="Arial" panose="020B0604020202020204" pitchFamily="34" charset="0"/>
                </a:rPr>
                <a:t> </a:t>
              </a:r>
              <a:r>
                <a:rPr lang="de-DE" altLang="de-DE" sz="1600" i="1" dirty="0">
                  <a:solidFill>
                    <a:schemeClr val="accent1"/>
                  </a:solidFill>
                  <a:latin typeface="Arial" panose="020B0604020202020204" pitchFamily="34" charset="0"/>
                  <a:cs typeface="Arial" panose="020B0604020202020204" pitchFamily="34" charset="0"/>
                </a:rPr>
                <a:t>.</a:t>
              </a:r>
              <a:endParaRPr lang="de-DE" altLang="de-DE" sz="2800" i="1" dirty="0">
                <a:solidFill>
                  <a:schemeClr val="accent1"/>
                </a:solidFill>
                <a:latin typeface="Arial" panose="020B0604020202020204" pitchFamily="34" charset="0"/>
                <a:cs typeface="Arial" panose="020B0604020202020204" pitchFamily="34" charset="0"/>
              </a:endParaRPr>
            </a:p>
          </p:txBody>
        </p:sp>
      </p:grpSp>
      <p:sp>
        <p:nvSpPr>
          <p:cNvPr id="57" name="Rechteck 56" descr="Diese Folie ist für beteiligte Mitarbeiter konzipiert" title="Zielgruppe: beteiligte Mitarbeiter"/>
          <p:cNvSpPr/>
          <p:nvPr/>
        </p:nvSpPr>
        <p:spPr bwMode="gray">
          <a:xfrm rot="2700000">
            <a:off x="9604715" y="595186"/>
            <a:ext cx="3258710" cy="5760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Beteiligte Mitarbeiter</a:t>
            </a:r>
          </a:p>
        </p:txBody>
      </p:sp>
    </p:spTree>
    <p:extLst>
      <p:ext uri="{BB962C8B-B14F-4D97-AF65-F5344CB8AC3E}">
        <p14:creationId xmlns:p14="http://schemas.microsoft.com/office/powerpoint/2010/main" val="2855958119"/>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1. Schadensbewertung</a:t>
            </a:r>
            <a:endParaRPr lang="de-DE" dirty="0">
              <a:latin typeface="+mj-lt"/>
            </a:endParaRPr>
          </a:p>
        </p:txBody>
      </p:sp>
      <p:graphicFrame>
        <p:nvGraphicFramePr>
          <p:cNvPr id="2" name="Inhaltsplatzhalter 1"/>
          <p:cNvGraphicFramePr>
            <a:graphicFrameLocks noGrp="1"/>
          </p:cNvGraphicFramePr>
          <p:nvPr>
            <p:ph idx="1"/>
            <p:extLst>
              <p:ext uri="{D42A27DB-BD31-4B8C-83A1-F6EECF244321}">
                <p14:modId xmlns:p14="http://schemas.microsoft.com/office/powerpoint/2010/main" val="972249565"/>
              </p:ext>
            </p:extLst>
          </p:nvPr>
        </p:nvGraphicFramePr>
        <p:xfrm>
          <a:off x="623888" y="1628775"/>
          <a:ext cx="10945475" cy="3723840"/>
        </p:xfrm>
        <a:graphic>
          <a:graphicData uri="http://schemas.openxmlformats.org/drawingml/2006/table">
            <a:tbl>
              <a:tblPr firstRow="1" firstCol="1">
                <a:tableStyleId>{5C22544A-7EE6-4342-B048-85BDC9FD1C3A}</a:tableStyleId>
              </a:tblPr>
              <a:tblGrid>
                <a:gridCol w="1042601">
                  <a:extLst>
                    <a:ext uri="{9D8B030D-6E8A-4147-A177-3AD203B41FA5}">
                      <a16:colId xmlns:a16="http://schemas.microsoft.com/office/drawing/2014/main" val="1695315329"/>
                    </a:ext>
                  </a:extLst>
                </a:gridCol>
                <a:gridCol w="1489430">
                  <a:extLst>
                    <a:ext uri="{9D8B030D-6E8A-4147-A177-3AD203B41FA5}">
                      <a16:colId xmlns:a16="http://schemas.microsoft.com/office/drawing/2014/main" val="2514082130"/>
                    </a:ext>
                  </a:extLst>
                </a:gridCol>
                <a:gridCol w="1767396">
                  <a:extLst>
                    <a:ext uri="{9D8B030D-6E8A-4147-A177-3AD203B41FA5}">
                      <a16:colId xmlns:a16="http://schemas.microsoft.com/office/drawing/2014/main" val="1937831252"/>
                    </a:ext>
                  </a:extLst>
                </a:gridCol>
                <a:gridCol w="1661512">
                  <a:extLst>
                    <a:ext uri="{9D8B030D-6E8A-4147-A177-3AD203B41FA5}">
                      <a16:colId xmlns:a16="http://schemas.microsoft.com/office/drawing/2014/main" val="2954544693"/>
                    </a:ext>
                  </a:extLst>
                </a:gridCol>
                <a:gridCol w="1661512">
                  <a:extLst>
                    <a:ext uri="{9D8B030D-6E8A-4147-A177-3AD203B41FA5}">
                      <a16:colId xmlns:a16="http://schemas.microsoft.com/office/drawing/2014/main" val="1133685396"/>
                    </a:ext>
                  </a:extLst>
                </a:gridCol>
                <a:gridCol w="1661512">
                  <a:extLst>
                    <a:ext uri="{9D8B030D-6E8A-4147-A177-3AD203B41FA5}">
                      <a16:colId xmlns:a16="http://schemas.microsoft.com/office/drawing/2014/main" val="3441842674"/>
                    </a:ext>
                  </a:extLst>
                </a:gridCol>
                <a:gridCol w="1661512">
                  <a:extLst>
                    <a:ext uri="{9D8B030D-6E8A-4147-A177-3AD203B41FA5}">
                      <a16:colId xmlns:a16="http://schemas.microsoft.com/office/drawing/2014/main" val="377500915"/>
                    </a:ext>
                  </a:extLst>
                </a:gridCol>
              </a:tblGrid>
              <a:tr h="0">
                <a:tc>
                  <a:txBody>
                    <a:bodyPr/>
                    <a:lstStyle/>
                    <a:p>
                      <a:pPr algn="l">
                        <a:lnSpc>
                          <a:spcPct val="100000"/>
                        </a:lnSpc>
                        <a:spcAft>
                          <a:spcPts val="600"/>
                        </a:spcAft>
                      </a:pPr>
                      <a:r>
                        <a:rPr lang="de-DE" sz="1200" dirty="0">
                          <a:solidFill>
                            <a:schemeClr val="bg1"/>
                          </a:solidFill>
                          <a:effectLst/>
                          <a:latin typeface="Arial" panose="020B0604020202020204" pitchFamily="34" charset="0"/>
                          <a:cs typeface="Arial" panose="020B0604020202020204" pitchFamily="34" charset="0"/>
                        </a:rPr>
                        <a:t>Schadens-kategorie</a:t>
                      </a:r>
                      <a:endParaRPr lang="de-DE" sz="12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1"/>
                    </a:solidFill>
                  </a:tcPr>
                </a:tc>
                <a:tc>
                  <a:txBody>
                    <a:bodyPr/>
                    <a:lstStyle/>
                    <a:p>
                      <a:pPr algn="l">
                        <a:lnSpc>
                          <a:spcPct val="100000"/>
                        </a:lnSpc>
                        <a:spcAft>
                          <a:spcPts val="600"/>
                        </a:spcAft>
                      </a:pPr>
                      <a:r>
                        <a:rPr lang="de-DE" sz="1200" kern="1200" dirty="0">
                          <a:solidFill>
                            <a:schemeClr val="bg1"/>
                          </a:solidFill>
                          <a:effectLst/>
                          <a:latin typeface="Arial" panose="020B0604020202020204" pitchFamily="34" charset="0"/>
                          <a:ea typeface="+mn-ea"/>
                          <a:cs typeface="Arial" panose="020B0604020202020204" pitchFamily="34" charset="0"/>
                        </a:rPr>
                        <a:t>Allgemeine Beschreibung</a:t>
                      </a:r>
                      <a:endParaRPr lang="de-DE" sz="12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1"/>
                    </a:solidFill>
                  </a:tcPr>
                </a:tc>
                <a:tc>
                  <a:txBody>
                    <a:bodyPr/>
                    <a:lstStyle/>
                    <a:p>
                      <a:pPr algn="l">
                        <a:lnSpc>
                          <a:spcPct val="100000"/>
                        </a:lnSpc>
                        <a:spcAft>
                          <a:spcPts val="600"/>
                        </a:spcAft>
                      </a:pPr>
                      <a:r>
                        <a:rPr lang="de-DE" sz="1200" b="1" kern="1200" dirty="0">
                          <a:solidFill>
                            <a:schemeClr val="bg1"/>
                          </a:solidFill>
                          <a:effectLst/>
                          <a:latin typeface="Arial" panose="020B0604020202020204" pitchFamily="34" charset="0"/>
                          <a:ea typeface="+mn-ea"/>
                          <a:cs typeface="Arial" panose="020B0604020202020204" pitchFamily="34" charset="0"/>
                        </a:rPr>
                        <a:t>Beeinträchtigung der Aufgabenerfüllung</a:t>
                      </a:r>
                      <a:endParaRPr lang="de-DE" sz="12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1"/>
                    </a:solidFill>
                  </a:tcPr>
                </a:tc>
                <a:tc>
                  <a:txBody>
                    <a:bodyPr/>
                    <a:lstStyle/>
                    <a:p>
                      <a:pPr marL="0" marR="0" lvl="0" indent="0" algn="l" defTabSz="1425550" rtl="0" eaLnBrk="1" fontAlgn="auto" latinLnBrk="0" hangingPunct="1">
                        <a:lnSpc>
                          <a:spcPct val="100000"/>
                        </a:lnSpc>
                        <a:spcBef>
                          <a:spcPts val="0"/>
                        </a:spcBef>
                        <a:spcAft>
                          <a:spcPts val="600"/>
                        </a:spcAft>
                        <a:buClrTx/>
                        <a:buSzTx/>
                        <a:buFontTx/>
                        <a:buNone/>
                        <a:tabLst/>
                        <a:defRPr/>
                      </a:pPr>
                      <a:r>
                        <a:rPr lang="de-DE" sz="1200" b="1" kern="1200" dirty="0">
                          <a:solidFill>
                            <a:schemeClr val="bg1"/>
                          </a:solidFill>
                          <a:effectLst/>
                          <a:latin typeface="Arial" panose="020B0604020202020204" pitchFamily="34" charset="0"/>
                          <a:ea typeface="+mn-ea"/>
                          <a:cs typeface="Arial" panose="020B0604020202020204" pitchFamily="34" charset="0"/>
                        </a:rPr>
                        <a:t>Negative Innen- und Außenwirkung (Imageschaden)</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1"/>
                    </a:solidFill>
                  </a:tcPr>
                </a:tc>
                <a:tc>
                  <a:txBody>
                    <a:bodyPr/>
                    <a:lstStyle/>
                    <a:p>
                      <a:pPr algn="l">
                        <a:lnSpc>
                          <a:spcPct val="100000"/>
                        </a:lnSpc>
                        <a:spcAft>
                          <a:spcPts val="600"/>
                        </a:spcAft>
                      </a:pPr>
                      <a:r>
                        <a:rPr lang="de-DE" sz="1200" kern="1200" dirty="0">
                          <a:solidFill>
                            <a:schemeClr val="bg1"/>
                          </a:solidFill>
                          <a:effectLst/>
                          <a:latin typeface="Arial" panose="020B0604020202020204" pitchFamily="34" charset="0"/>
                          <a:ea typeface="+mn-ea"/>
                          <a:cs typeface="Arial" panose="020B0604020202020204" pitchFamily="34" charset="0"/>
                        </a:rPr>
                        <a:t>Finanzielle Auswirkungen</a:t>
                      </a:r>
                      <a:endParaRPr lang="de-DE" sz="12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1"/>
                    </a:solidFill>
                  </a:tcPr>
                </a:tc>
                <a:tc>
                  <a:txBody>
                    <a:bodyPr/>
                    <a:lstStyle/>
                    <a:p>
                      <a:pPr algn="l">
                        <a:lnSpc>
                          <a:spcPct val="100000"/>
                        </a:lnSpc>
                        <a:spcAft>
                          <a:spcPts val="600"/>
                        </a:spcAft>
                      </a:pPr>
                      <a:r>
                        <a:rPr lang="de-DE" sz="1200" b="1" kern="1200" dirty="0">
                          <a:solidFill>
                            <a:schemeClr val="bg1"/>
                          </a:solidFill>
                          <a:effectLst/>
                          <a:latin typeface="Arial" panose="020B0604020202020204" pitchFamily="34" charset="0"/>
                          <a:ea typeface="+mn-ea"/>
                          <a:cs typeface="Arial" panose="020B0604020202020204" pitchFamily="34" charset="0"/>
                        </a:rPr>
                        <a:t>Verstoß gegen Gesetze, Vorschriften und Verträge</a:t>
                      </a:r>
                      <a:endParaRPr lang="de-DE" sz="12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1"/>
                    </a:solidFill>
                  </a:tcPr>
                </a:tc>
                <a:tc>
                  <a:txBody>
                    <a:bodyPr/>
                    <a:lstStyle/>
                    <a:p>
                      <a:pPr algn="l">
                        <a:lnSpc>
                          <a:spcPct val="100000"/>
                        </a:lnSpc>
                        <a:spcAft>
                          <a:spcPts val="600"/>
                        </a:spcAft>
                      </a:pPr>
                      <a:r>
                        <a:rPr lang="de-DE" sz="1200" b="1" kern="1200" dirty="0">
                          <a:solidFill>
                            <a:schemeClr val="bg1"/>
                          </a:solidFill>
                          <a:effectLst/>
                          <a:latin typeface="Arial" panose="020B0604020202020204" pitchFamily="34" charset="0"/>
                          <a:ea typeface="+mn-ea"/>
                          <a:cs typeface="Arial" panose="020B0604020202020204" pitchFamily="34" charset="0"/>
                        </a:rPr>
                        <a:t>Beeinträchtigung der persönlichen Unversehrtheit</a:t>
                      </a:r>
                      <a:endParaRPr lang="de-DE" sz="12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3634988259"/>
                  </a:ext>
                </a:extLst>
              </a:tr>
              <a:tr h="206947">
                <a:tc>
                  <a:txBody>
                    <a:bodyPr/>
                    <a:lstStyle/>
                    <a:p>
                      <a:pPr algn="l">
                        <a:lnSpc>
                          <a:spcPct val="100000"/>
                        </a:lnSpc>
                        <a:spcAft>
                          <a:spcPts val="600"/>
                        </a:spcAft>
                      </a:pPr>
                      <a:r>
                        <a:rPr lang="de-DE" sz="1200" i="1" dirty="0">
                          <a:solidFill>
                            <a:schemeClr val="tx2"/>
                          </a:solidFill>
                          <a:effectLst/>
                          <a:latin typeface="Arial" panose="020B0604020202020204" pitchFamily="34" charset="0"/>
                          <a:cs typeface="Arial" panose="020B0604020202020204" pitchFamily="34" charset="0"/>
                        </a:rPr>
                        <a:t>1 - Gering</a:t>
                      </a:r>
                      <a:endParaRPr lang="de-DE" sz="12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5DCD7"/>
                    </a:solidFill>
                  </a:tcPr>
                </a:tc>
                <a:tc>
                  <a:txBody>
                    <a:bodyPr/>
                    <a:lstStyle/>
                    <a:p>
                      <a:pPr marL="0" lvl="0" indent="0" algn="l" defTabSz="755934" rtl="0" eaLnBrk="1" latinLnBrk="0" hangingPunct="1">
                        <a:lnSpc>
                          <a:spcPct val="100000"/>
                        </a:lnSpc>
                        <a:spcAft>
                          <a:spcPts val="600"/>
                        </a:spcAft>
                        <a:buFont typeface="Symbol" panose="05050102010706020507" pitchFamily="18" charset="2"/>
                        <a:buNone/>
                        <a:tabLst>
                          <a:tab pos="180340" algn="l"/>
                        </a:tabLst>
                      </a:pPr>
                      <a:r>
                        <a:rPr lang="de-DE" sz="1200" i="1" kern="1200" dirty="0">
                          <a:solidFill>
                            <a:schemeClr val="tx2"/>
                          </a:solidFill>
                          <a:effectLst/>
                          <a:latin typeface="Arial" panose="020B0604020202020204" pitchFamily="34" charset="0"/>
                          <a:ea typeface="+mn-ea"/>
                          <a:cs typeface="Arial" panose="020B0604020202020204" pitchFamily="34" charset="0"/>
                        </a:rPr>
                        <a:t>Ausfall hat geringe, kaum spürbare Auswirkungen.</a:t>
                      </a:r>
                      <a:endParaRPr lang="de-DE" sz="1200" b="1" i="1" kern="1200" dirty="0">
                        <a:solidFill>
                          <a:schemeClr val="tx2"/>
                        </a:solidFill>
                        <a:effectLst/>
                        <a:latin typeface="Arial" panose="020B0604020202020204" pitchFamily="34" charset="0"/>
                        <a:ea typeface="+mn-ea"/>
                        <a:cs typeface="Arial" panose="020B0604020202020204" pitchFamily="34" charset="0"/>
                      </a:endParaRP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5DCD7"/>
                    </a:solidFill>
                  </a:tcPr>
                </a:tc>
                <a:tc>
                  <a:txBody>
                    <a:bodyPr/>
                    <a:lstStyle/>
                    <a:p>
                      <a:pPr marL="0" marR="0" lvl="0" indent="0" algn="l" defTabSz="755934" rtl="0" eaLnBrk="1" fontAlgn="auto" latinLnBrk="0" hangingPunct="1">
                        <a:lnSpc>
                          <a:spcPct val="100000"/>
                        </a:lnSpc>
                        <a:spcBef>
                          <a:spcPts val="0"/>
                        </a:spcBef>
                        <a:spcAft>
                          <a:spcPts val="600"/>
                        </a:spcAft>
                        <a:buClrTx/>
                        <a:buSzTx/>
                        <a:buFont typeface="Symbol" panose="05050102010706020507" pitchFamily="18" charset="2"/>
                        <a:buNone/>
                        <a:tabLst>
                          <a:tab pos="180340" algn="l"/>
                        </a:tabLst>
                        <a:defRPr/>
                      </a:pPr>
                      <a:r>
                        <a:rPr lang="de-DE" sz="1200" i="1" kern="1200" dirty="0">
                          <a:solidFill>
                            <a:schemeClr val="tx2"/>
                          </a:solidFill>
                          <a:effectLst/>
                          <a:latin typeface="Arial" panose="020B0604020202020204" pitchFamily="34" charset="0"/>
                          <a:ea typeface="+mn-ea"/>
                          <a:cs typeface="Arial" panose="020B0604020202020204" pitchFamily="34" charset="0"/>
                        </a:rPr>
                        <a:t>Der Geschäftsbetrieb wird unwesentlich beeinträchtigt.</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5DCD7"/>
                    </a:solidFill>
                  </a:tcPr>
                </a:tc>
                <a:tc>
                  <a:txBody>
                    <a:bodyPr/>
                    <a:lstStyle/>
                    <a:p>
                      <a:pPr marL="0" marR="0" lvl="0" indent="0" algn="l" defTabSz="755934" rtl="0" eaLnBrk="1" fontAlgn="auto" latinLnBrk="0" hangingPunct="1">
                        <a:lnSpc>
                          <a:spcPct val="100000"/>
                        </a:lnSpc>
                        <a:spcBef>
                          <a:spcPts val="0"/>
                        </a:spcBef>
                        <a:spcAft>
                          <a:spcPts val="600"/>
                        </a:spcAft>
                        <a:buClrTx/>
                        <a:buSzTx/>
                        <a:buFont typeface="Symbol" panose="05050102010706020507" pitchFamily="18" charset="2"/>
                        <a:buNone/>
                        <a:tabLst>
                          <a:tab pos="180340" algn="l"/>
                        </a:tabLst>
                        <a:defRPr/>
                      </a:pPr>
                      <a:r>
                        <a:rPr lang="de-DE" sz="1200" i="1" kern="1200" dirty="0">
                          <a:solidFill>
                            <a:schemeClr val="tx2"/>
                          </a:solidFill>
                          <a:effectLst/>
                          <a:latin typeface="Arial" panose="020B0604020202020204" pitchFamily="34" charset="0"/>
                          <a:ea typeface="+mn-ea"/>
                          <a:cs typeface="Arial" panose="020B0604020202020204" pitchFamily="34" charset="0"/>
                        </a:rPr>
                        <a:t>In Einzelfällen ist eine geringe, nicht nachhaltige Ansehensbeeinträchtigung zu erwarten.</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5DCD7"/>
                    </a:solidFill>
                  </a:tcPr>
                </a:tc>
                <a:tc>
                  <a:txBody>
                    <a:bodyPr/>
                    <a:lstStyle/>
                    <a:p>
                      <a:pPr marL="0" lvl="0" indent="0" algn="l" defTabSz="755934" rtl="0" eaLnBrk="1" latinLnBrk="0" hangingPunct="1">
                        <a:lnSpc>
                          <a:spcPct val="100000"/>
                        </a:lnSpc>
                        <a:spcAft>
                          <a:spcPts val="600"/>
                        </a:spcAft>
                        <a:buFont typeface="Symbol" panose="05050102010706020507" pitchFamily="18" charset="2"/>
                        <a:buNone/>
                        <a:tabLst>
                          <a:tab pos="180340" algn="l"/>
                        </a:tabLst>
                      </a:pPr>
                      <a:r>
                        <a:rPr lang="de-DE" sz="1200" i="1" kern="1200" dirty="0">
                          <a:solidFill>
                            <a:schemeClr val="tx2"/>
                          </a:solidFill>
                          <a:effectLst/>
                          <a:latin typeface="Arial" panose="020B0604020202020204" pitchFamily="34" charset="0"/>
                          <a:ea typeface="+mn-ea"/>
                          <a:cs typeface="Arial" panose="020B0604020202020204" pitchFamily="34" charset="0"/>
                        </a:rPr>
                        <a:t>Der finanzielle Schaden ist für die Institution unerheblich.</a:t>
                      </a:r>
                    </a:p>
                    <a:p>
                      <a:pPr marL="342900" lvl="0" indent="-342900" algn="l" defTabSz="755934" rtl="0" eaLnBrk="1" latinLnBrk="0" hangingPunct="1">
                        <a:lnSpc>
                          <a:spcPct val="100000"/>
                        </a:lnSpc>
                        <a:spcAft>
                          <a:spcPts val="600"/>
                        </a:spcAft>
                        <a:buFont typeface="Symbol" panose="05050102010706020507" pitchFamily="18" charset="2"/>
                        <a:buChar char=""/>
                        <a:tabLst>
                          <a:tab pos="180340" algn="l"/>
                        </a:tabLst>
                      </a:pPr>
                      <a:endParaRPr lang="de-DE" sz="1200" i="1" kern="1200" dirty="0">
                        <a:solidFill>
                          <a:schemeClr val="tx2"/>
                        </a:solidFill>
                        <a:effectLst/>
                        <a:latin typeface="Arial" panose="020B0604020202020204" pitchFamily="34" charset="0"/>
                        <a:ea typeface="+mn-ea"/>
                        <a:cs typeface="Arial" panose="020B0604020202020204" pitchFamily="34" charset="0"/>
                      </a:endParaRP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5DCD7"/>
                    </a:solidFill>
                  </a:tcPr>
                </a:tc>
                <a:tc>
                  <a:txBody>
                    <a:bodyPr/>
                    <a:lstStyle/>
                    <a:p>
                      <a:pPr marL="0" marR="0" lvl="0" indent="0" algn="l" defTabSz="755934" rtl="0" eaLnBrk="1" fontAlgn="auto" latinLnBrk="0" hangingPunct="1">
                        <a:lnSpc>
                          <a:spcPct val="100000"/>
                        </a:lnSpc>
                        <a:spcBef>
                          <a:spcPts val="0"/>
                        </a:spcBef>
                        <a:spcAft>
                          <a:spcPts val="600"/>
                        </a:spcAft>
                        <a:buClrTx/>
                        <a:buSzTx/>
                        <a:buFont typeface="Symbol" panose="05050102010706020507" pitchFamily="18" charset="2"/>
                        <a:buNone/>
                        <a:tabLst>
                          <a:tab pos="180340" algn="l"/>
                        </a:tabLst>
                        <a:defRPr/>
                      </a:pPr>
                      <a:r>
                        <a:rPr lang="de-DE" sz="1200" i="1" kern="1200" dirty="0">
                          <a:solidFill>
                            <a:schemeClr val="tx2"/>
                          </a:solidFill>
                          <a:effectLst/>
                          <a:latin typeface="Arial" panose="020B0604020202020204" pitchFamily="34" charset="0"/>
                          <a:ea typeface="+mn-ea"/>
                          <a:cs typeface="Arial" panose="020B0604020202020204" pitchFamily="34" charset="0"/>
                        </a:rPr>
                        <a:t>Es wird nur in einem geringen Maß gegen interne Vorgaben und Anweisungen verstoßen. Verstöße führen zu keinen negativen Auswirkungen.</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5DCD7"/>
                    </a:solidFill>
                  </a:tcPr>
                </a:tc>
                <a:tc>
                  <a:txBody>
                    <a:bodyPr/>
                    <a:lstStyle/>
                    <a:p>
                      <a:pPr marL="0" marR="0" lvl="0" indent="0" algn="l" defTabSz="755934" rtl="0" eaLnBrk="1" fontAlgn="auto" latinLnBrk="0" hangingPunct="1">
                        <a:lnSpc>
                          <a:spcPct val="100000"/>
                        </a:lnSpc>
                        <a:spcBef>
                          <a:spcPts val="0"/>
                        </a:spcBef>
                        <a:spcAft>
                          <a:spcPts val="600"/>
                        </a:spcAft>
                        <a:buClrTx/>
                        <a:buSzTx/>
                        <a:buFont typeface="Symbol" panose="05050102010706020507" pitchFamily="18" charset="2"/>
                        <a:buNone/>
                        <a:tabLst>
                          <a:tab pos="180340" algn="l"/>
                        </a:tabLst>
                        <a:defRPr/>
                      </a:pPr>
                      <a:r>
                        <a:rPr lang="de-DE" sz="1200" i="1" kern="1200" dirty="0">
                          <a:solidFill>
                            <a:schemeClr val="tx2"/>
                          </a:solidFill>
                          <a:effectLst/>
                          <a:latin typeface="Arial" panose="020B0604020202020204" pitchFamily="34" charset="0"/>
                          <a:ea typeface="+mn-ea"/>
                          <a:cs typeface="Arial" panose="020B0604020202020204" pitchFamily="34" charset="0"/>
                        </a:rPr>
                        <a:t>Eine Beeinträchtigung der persönlichen Unversehrtheit ist ausgeschlossen.</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5DCD7"/>
                    </a:solidFill>
                  </a:tcPr>
                </a:tc>
                <a:extLst>
                  <a:ext uri="{0D108BD9-81ED-4DB2-BD59-A6C34878D82A}">
                    <a16:rowId xmlns:a16="http://schemas.microsoft.com/office/drawing/2014/main" val="272883491"/>
                  </a:ext>
                </a:extLst>
              </a:tr>
              <a:tr h="0">
                <a:tc>
                  <a:txBody>
                    <a:bodyPr/>
                    <a:lstStyle/>
                    <a:p>
                      <a:pPr algn="l">
                        <a:lnSpc>
                          <a:spcPct val="100000"/>
                        </a:lnSpc>
                        <a:spcAft>
                          <a:spcPts val="600"/>
                        </a:spcAft>
                      </a:pPr>
                      <a:r>
                        <a:rPr lang="de-DE" sz="1200" i="1" dirty="0">
                          <a:solidFill>
                            <a:schemeClr val="tx2"/>
                          </a:solidFill>
                          <a:effectLst/>
                          <a:latin typeface="Arial" panose="020B0604020202020204" pitchFamily="34" charset="0"/>
                          <a:cs typeface="Arial" panose="020B0604020202020204" pitchFamily="34" charset="0"/>
                        </a:rPr>
                        <a:t>2 - Mittel</a:t>
                      </a:r>
                      <a:endParaRPr lang="de-DE" sz="12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B9AF"/>
                    </a:solidFill>
                  </a:tcPr>
                </a:tc>
                <a:tc>
                  <a:txBody>
                    <a:bodyPr/>
                    <a:lstStyle/>
                    <a:p>
                      <a:pPr marL="0" lvl="0" indent="0" algn="l" defTabSz="755934" rtl="0" eaLnBrk="1" latinLnBrk="0" hangingPunct="1">
                        <a:lnSpc>
                          <a:spcPct val="100000"/>
                        </a:lnSpc>
                        <a:spcAft>
                          <a:spcPts val="600"/>
                        </a:spcAft>
                        <a:buFont typeface="Symbol" panose="05050102010706020507" pitchFamily="18" charset="2"/>
                        <a:buNone/>
                        <a:tabLst>
                          <a:tab pos="180340" algn="l"/>
                        </a:tabLst>
                      </a:pPr>
                      <a:r>
                        <a:rPr lang="de-DE" sz="1200" i="1" kern="1200" dirty="0">
                          <a:solidFill>
                            <a:schemeClr val="tx2"/>
                          </a:solidFill>
                          <a:effectLst/>
                          <a:latin typeface="Arial" panose="020B0604020202020204" pitchFamily="34" charset="0"/>
                          <a:ea typeface="+mn-ea"/>
                          <a:cs typeface="Arial" panose="020B0604020202020204" pitchFamily="34" charset="0"/>
                        </a:rPr>
                        <a:t>Ausfall hat spürbare Auswirkungen.</a:t>
                      </a:r>
                    </a:p>
                    <a:p>
                      <a:pPr marL="0" lvl="0" indent="0" algn="l" defTabSz="755934" rtl="0" eaLnBrk="1" latinLnBrk="0" hangingPunct="1">
                        <a:lnSpc>
                          <a:spcPct val="100000"/>
                        </a:lnSpc>
                        <a:spcAft>
                          <a:spcPts val="600"/>
                        </a:spcAft>
                        <a:buFont typeface="Symbol" panose="05050102010706020507" pitchFamily="18" charset="2"/>
                        <a:buNone/>
                        <a:tabLst>
                          <a:tab pos="180340" algn="l"/>
                        </a:tabLst>
                      </a:pPr>
                      <a:endParaRPr lang="de-DE" sz="1200" i="1" kern="1200" dirty="0">
                        <a:solidFill>
                          <a:schemeClr val="tx2"/>
                        </a:solidFill>
                        <a:effectLst/>
                        <a:latin typeface="Arial" panose="020B0604020202020204" pitchFamily="34" charset="0"/>
                        <a:ea typeface="+mn-ea"/>
                        <a:cs typeface="Arial" panose="020B0604020202020204" pitchFamily="34" charset="0"/>
                      </a:endParaRPr>
                    </a:p>
                    <a:p>
                      <a:pPr marL="0" lvl="0" indent="0" algn="l" defTabSz="755934" rtl="0" eaLnBrk="1" latinLnBrk="0" hangingPunct="1">
                        <a:lnSpc>
                          <a:spcPct val="100000"/>
                        </a:lnSpc>
                        <a:spcAft>
                          <a:spcPts val="600"/>
                        </a:spcAft>
                        <a:buFont typeface="Symbol" panose="05050102010706020507" pitchFamily="18" charset="2"/>
                        <a:buNone/>
                        <a:tabLst>
                          <a:tab pos="180340" algn="l"/>
                        </a:tabLst>
                      </a:pPr>
                      <a:endParaRPr lang="de-DE" sz="1200" i="1" kern="1200" dirty="0">
                        <a:solidFill>
                          <a:schemeClr val="tx2"/>
                        </a:solidFill>
                        <a:effectLst/>
                        <a:latin typeface="Arial" panose="020B0604020202020204" pitchFamily="34" charset="0"/>
                        <a:ea typeface="+mn-ea"/>
                        <a:cs typeface="Arial" panose="020B0604020202020204" pitchFamily="34" charset="0"/>
                      </a:endParaRP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B9AF"/>
                    </a:solidFill>
                  </a:tcPr>
                </a:tc>
                <a:tc>
                  <a:txBody>
                    <a:bodyPr/>
                    <a:lstStyle/>
                    <a:p>
                      <a:pPr marL="0" marR="0" lvl="0" indent="0" algn="l" defTabSz="755934" rtl="0" eaLnBrk="1" fontAlgn="auto" latinLnBrk="0" hangingPunct="1">
                        <a:lnSpc>
                          <a:spcPct val="100000"/>
                        </a:lnSpc>
                        <a:spcBef>
                          <a:spcPts val="0"/>
                        </a:spcBef>
                        <a:spcAft>
                          <a:spcPts val="600"/>
                        </a:spcAft>
                        <a:buClrTx/>
                        <a:buSzTx/>
                        <a:buFont typeface="Symbol" panose="05050102010706020507" pitchFamily="18" charset="2"/>
                        <a:buNone/>
                        <a:tabLst>
                          <a:tab pos="180340" algn="l"/>
                        </a:tabLst>
                        <a:defRPr/>
                      </a:pPr>
                      <a:r>
                        <a:rPr lang="de-DE" sz="1200" i="1" kern="1200" dirty="0">
                          <a:solidFill>
                            <a:schemeClr val="tx2"/>
                          </a:solidFill>
                          <a:effectLst/>
                          <a:latin typeface="Arial" panose="020B0604020202020204" pitchFamily="34" charset="0"/>
                          <a:ea typeface="+mn-ea"/>
                          <a:cs typeface="Arial" panose="020B0604020202020204" pitchFamily="34" charset="0"/>
                        </a:rPr>
                        <a:t>Der Ausfall hat spürbare Auswirkungen auf den Geschäftsbetrieb. Mit Arbeitsrückständen ist zu rechnen.</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B9AF"/>
                    </a:solidFill>
                  </a:tcPr>
                </a:tc>
                <a:tc>
                  <a:txBody>
                    <a:bodyPr/>
                    <a:lstStyle/>
                    <a:p>
                      <a:pPr marL="0" marR="0" lvl="0" indent="0" algn="l" defTabSz="755934" rtl="0" eaLnBrk="1" fontAlgn="auto" latinLnBrk="0" hangingPunct="1">
                        <a:lnSpc>
                          <a:spcPct val="100000"/>
                        </a:lnSpc>
                        <a:spcBef>
                          <a:spcPts val="0"/>
                        </a:spcBef>
                        <a:spcAft>
                          <a:spcPts val="600"/>
                        </a:spcAft>
                        <a:buClrTx/>
                        <a:buSzTx/>
                        <a:buFont typeface="Symbol" panose="05050102010706020507" pitchFamily="18" charset="2"/>
                        <a:buNone/>
                        <a:tabLst>
                          <a:tab pos="180340" algn="l"/>
                        </a:tabLst>
                        <a:defRPr/>
                      </a:pPr>
                      <a:r>
                        <a:rPr lang="de-DE" sz="1200" i="1" kern="1200" dirty="0">
                          <a:solidFill>
                            <a:schemeClr val="tx2"/>
                          </a:solidFill>
                          <a:effectLst/>
                          <a:latin typeface="Arial" panose="020B0604020202020204" pitchFamily="34" charset="0"/>
                          <a:ea typeface="+mn-ea"/>
                          <a:cs typeface="Arial" panose="020B0604020202020204" pitchFamily="34" charset="0"/>
                        </a:rPr>
                        <a:t>Eine geringe Ansehens- oder Vertrauensbeeinträchtigung ist zu erwarten.</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B9AF"/>
                    </a:solidFill>
                  </a:tcPr>
                </a:tc>
                <a:tc>
                  <a:txBody>
                    <a:bodyPr/>
                    <a:lstStyle/>
                    <a:p>
                      <a:pPr marL="0" marR="0" lvl="0" indent="0" algn="l" defTabSz="755934" rtl="0" eaLnBrk="1" fontAlgn="auto" latinLnBrk="0" hangingPunct="1">
                        <a:lnSpc>
                          <a:spcPct val="100000"/>
                        </a:lnSpc>
                        <a:spcBef>
                          <a:spcPts val="0"/>
                        </a:spcBef>
                        <a:spcAft>
                          <a:spcPts val="600"/>
                        </a:spcAft>
                        <a:buClrTx/>
                        <a:buSzTx/>
                        <a:buFont typeface="Symbol" panose="05050102010706020507" pitchFamily="18" charset="2"/>
                        <a:buNone/>
                        <a:tabLst>
                          <a:tab pos="180340" algn="l"/>
                        </a:tabLst>
                        <a:defRPr/>
                      </a:pPr>
                      <a:r>
                        <a:rPr lang="de-DE" sz="1200" i="1" kern="1200" dirty="0">
                          <a:solidFill>
                            <a:schemeClr val="tx2"/>
                          </a:solidFill>
                          <a:effectLst/>
                          <a:latin typeface="Arial" panose="020B0604020202020204" pitchFamily="34" charset="0"/>
                          <a:ea typeface="+mn-ea"/>
                          <a:cs typeface="Arial" panose="020B0604020202020204" pitchFamily="34" charset="0"/>
                        </a:rPr>
                        <a:t>Der finanzielle Schaden ist für die Institution tolerabel.</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B9AF"/>
                    </a:solidFill>
                  </a:tcPr>
                </a:tc>
                <a:tc>
                  <a:txBody>
                    <a:bodyPr/>
                    <a:lstStyle/>
                    <a:p>
                      <a:pPr marL="0" marR="0" lvl="0" indent="0" algn="l" defTabSz="755934" rtl="0" eaLnBrk="1" fontAlgn="auto" latinLnBrk="0" hangingPunct="1">
                        <a:lnSpc>
                          <a:spcPct val="100000"/>
                        </a:lnSpc>
                        <a:spcBef>
                          <a:spcPts val="0"/>
                        </a:spcBef>
                        <a:spcAft>
                          <a:spcPts val="600"/>
                        </a:spcAft>
                        <a:buClrTx/>
                        <a:buSzTx/>
                        <a:buFont typeface="Symbol" panose="05050102010706020507" pitchFamily="18" charset="2"/>
                        <a:buNone/>
                        <a:tabLst>
                          <a:tab pos="180340" algn="l"/>
                        </a:tabLst>
                        <a:defRPr/>
                      </a:pPr>
                      <a:r>
                        <a:rPr lang="de-DE" sz="1200" i="1" kern="1200" dirty="0">
                          <a:solidFill>
                            <a:schemeClr val="tx2"/>
                          </a:solidFill>
                          <a:effectLst/>
                          <a:latin typeface="Arial" panose="020B0604020202020204" pitchFamily="34" charset="0"/>
                          <a:ea typeface="+mn-ea"/>
                          <a:cs typeface="Arial" panose="020B0604020202020204" pitchFamily="34" charset="0"/>
                        </a:rPr>
                        <a:t>Es wird ausschließlich gegen interne Vorgaben und Anweisungen verstoßen.</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B9AF"/>
                    </a:solidFill>
                  </a:tcPr>
                </a:tc>
                <a:tc>
                  <a:txBody>
                    <a:bodyPr/>
                    <a:lstStyle/>
                    <a:p>
                      <a:pPr marL="0" marR="0" lvl="0" indent="0" algn="l" defTabSz="755934" rtl="0" eaLnBrk="1" fontAlgn="auto" latinLnBrk="0" hangingPunct="1">
                        <a:lnSpc>
                          <a:spcPct val="100000"/>
                        </a:lnSpc>
                        <a:spcBef>
                          <a:spcPts val="0"/>
                        </a:spcBef>
                        <a:spcAft>
                          <a:spcPts val="600"/>
                        </a:spcAft>
                        <a:buClrTx/>
                        <a:buSzTx/>
                        <a:buFont typeface="Symbol" panose="05050102010706020507" pitchFamily="18" charset="2"/>
                        <a:buNone/>
                        <a:tabLst>
                          <a:tab pos="180340" algn="l"/>
                        </a:tabLst>
                        <a:defRPr/>
                      </a:pPr>
                      <a:r>
                        <a:rPr lang="de-DE" sz="1200" i="1" kern="1200" dirty="0">
                          <a:solidFill>
                            <a:schemeClr val="tx2"/>
                          </a:solidFill>
                          <a:effectLst/>
                          <a:latin typeface="Arial" panose="020B0604020202020204" pitchFamily="34" charset="0"/>
                          <a:ea typeface="+mn-ea"/>
                          <a:cs typeface="Arial" panose="020B0604020202020204" pitchFamily="34" charset="0"/>
                        </a:rPr>
                        <a:t>Eine Beeinträchtigung der persönlichen Unversehrtheit ist unwahrscheinlich.</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B9AF"/>
                    </a:solidFill>
                  </a:tcPr>
                </a:tc>
                <a:extLst>
                  <a:ext uri="{0D108BD9-81ED-4DB2-BD59-A6C34878D82A}">
                    <a16:rowId xmlns:a16="http://schemas.microsoft.com/office/drawing/2014/main" val="156886301"/>
                  </a:ext>
                </a:extLst>
              </a:tr>
            </a:tbl>
          </a:graphicData>
        </a:graphic>
      </p:graphicFrame>
      <p:sp>
        <p:nvSpPr>
          <p:cNvPr id="3" name="Inhaltsplatzhalter 2"/>
          <p:cNvSpPr>
            <a:spLocks noGrp="1"/>
          </p:cNvSpPr>
          <p:nvPr>
            <p:ph sz="quarter" idx="10"/>
          </p:nvPr>
        </p:nvSpPr>
        <p:spPr/>
        <p:txBody>
          <a:bodyPr/>
          <a:lstStyle/>
          <a:p>
            <a:r>
              <a:rPr lang="de-DE" dirty="0"/>
              <a:t>Schadenskategorien (1/2)</a:t>
            </a:r>
          </a:p>
        </p:txBody>
      </p:sp>
      <p:sp>
        <p:nvSpPr>
          <p:cNvPr id="5" name="Fußzeilenplatzhalter 4"/>
          <p:cNvSpPr>
            <a:spLocks noGrp="1"/>
          </p:cNvSpPr>
          <p:nvPr>
            <p:ph type="ftr" sz="quarter" idx="11"/>
          </p:nvPr>
        </p:nvSpPr>
        <p:spPr/>
        <p:txBody>
          <a:bodyPr/>
          <a:lstStyle/>
          <a:p>
            <a:r>
              <a:rPr lang="de-DE" dirty="0">
                <a:latin typeface="+mj-lt"/>
              </a:rPr>
              <a:t>BSI 200-4 Hilfsmittel | Präsentationsvorlage Voranalyse &amp; BIA</a:t>
            </a:r>
          </a:p>
        </p:txBody>
      </p:sp>
      <p:sp>
        <p:nvSpPr>
          <p:cNvPr id="7" name="Rechteck 6" descr="Diese Folie ist für beteiligte Mitarbeiter konzipiert" title="Zielgruppe: beteiligte Mitarbeiter"/>
          <p:cNvSpPr/>
          <p:nvPr/>
        </p:nvSpPr>
        <p:spPr bwMode="gray">
          <a:xfrm rot="2700000">
            <a:off x="9604715" y="595186"/>
            <a:ext cx="3258710" cy="5760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Beteiligte Mitarbeiter</a:t>
            </a:r>
          </a:p>
        </p:txBody>
      </p:sp>
    </p:spTree>
    <p:extLst>
      <p:ext uri="{BB962C8B-B14F-4D97-AF65-F5344CB8AC3E}">
        <p14:creationId xmlns:p14="http://schemas.microsoft.com/office/powerpoint/2010/main" val="4178928630"/>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1. Schadensbewertung</a:t>
            </a:r>
            <a:endParaRPr lang="de-DE" dirty="0">
              <a:latin typeface="+mj-lt"/>
            </a:endParaRPr>
          </a:p>
        </p:txBody>
      </p:sp>
      <p:graphicFrame>
        <p:nvGraphicFramePr>
          <p:cNvPr id="2" name="Inhaltsplatzhalter 1"/>
          <p:cNvGraphicFramePr>
            <a:graphicFrameLocks noGrp="1"/>
          </p:cNvGraphicFramePr>
          <p:nvPr>
            <p:ph idx="1"/>
            <p:extLst>
              <p:ext uri="{D42A27DB-BD31-4B8C-83A1-F6EECF244321}">
                <p14:modId xmlns:p14="http://schemas.microsoft.com/office/powerpoint/2010/main" val="1666813690"/>
              </p:ext>
            </p:extLst>
          </p:nvPr>
        </p:nvGraphicFramePr>
        <p:xfrm>
          <a:off x="623888" y="1628775"/>
          <a:ext cx="10945475" cy="4638240"/>
        </p:xfrm>
        <a:graphic>
          <a:graphicData uri="http://schemas.openxmlformats.org/drawingml/2006/table">
            <a:tbl>
              <a:tblPr firstRow="1" firstCol="1">
                <a:tableStyleId>{5C22544A-7EE6-4342-B048-85BDC9FD1C3A}</a:tableStyleId>
              </a:tblPr>
              <a:tblGrid>
                <a:gridCol w="1042601">
                  <a:extLst>
                    <a:ext uri="{9D8B030D-6E8A-4147-A177-3AD203B41FA5}">
                      <a16:colId xmlns:a16="http://schemas.microsoft.com/office/drawing/2014/main" val="1695315329"/>
                    </a:ext>
                  </a:extLst>
                </a:gridCol>
                <a:gridCol w="1489430">
                  <a:extLst>
                    <a:ext uri="{9D8B030D-6E8A-4147-A177-3AD203B41FA5}">
                      <a16:colId xmlns:a16="http://schemas.microsoft.com/office/drawing/2014/main" val="2514082130"/>
                    </a:ext>
                  </a:extLst>
                </a:gridCol>
                <a:gridCol w="1767396">
                  <a:extLst>
                    <a:ext uri="{9D8B030D-6E8A-4147-A177-3AD203B41FA5}">
                      <a16:colId xmlns:a16="http://schemas.microsoft.com/office/drawing/2014/main" val="1937831252"/>
                    </a:ext>
                  </a:extLst>
                </a:gridCol>
                <a:gridCol w="1661512">
                  <a:extLst>
                    <a:ext uri="{9D8B030D-6E8A-4147-A177-3AD203B41FA5}">
                      <a16:colId xmlns:a16="http://schemas.microsoft.com/office/drawing/2014/main" val="2954544693"/>
                    </a:ext>
                  </a:extLst>
                </a:gridCol>
                <a:gridCol w="1661512">
                  <a:extLst>
                    <a:ext uri="{9D8B030D-6E8A-4147-A177-3AD203B41FA5}">
                      <a16:colId xmlns:a16="http://schemas.microsoft.com/office/drawing/2014/main" val="1133685396"/>
                    </a:ext>
                  </a:extLst>
                </a:gridCol>
                <a:gridCol w="1661512">
                  <a:extLst>
                    <a:ext uri="{9D8B030D-6E8A-4147-A177-3AD203B41FA5}">
                      <a16:colId xmlns:a16="http://schemas.microsoft.com/office/drawing/2014/main" val="3441842674"/>
                    </a:ext>
                  </a:extLst>
                </a:gridCol>
                <a:gridCol w="1661512">
                  <a:extLst>
                    <a:ext uri="{9D8B030D-6E8A-4147-A177-3AD203B41FA5}">
                      <a16:colId xmlns:a16="http://schemas.microsoft.com/office/drawing/2014/main" val="377500915"/>
                    </a:ext>
                  </a:extLst>
                </a:gridCol>
              </a:tblGrid>
              <a:tr h="0">
                <a:tc>
                  <a:txBody>
                    <a:bodyPr/>
                    <a:lstStyle/>
                    <a:p>
                      <a:pPr algn="l">
                        <a:lnSpc>
                          <a:spcPct val="100000"/>
                        </a:lnSpc>
                        <a:spcAft>
                          <a:spcPts val="600"/>
                        </a:spcAft>
                      </a:pPr>
                      <a:r>
                        <a:rPr lang="de-DE" sz="1200" dirty="0">
                          <a:solidFill>
                            <a:schemeClr val="bg1"/>
                          </a:solidFill>
                          <a:effectLst/>
                          <a:latin typeface="Arial" panose="020B0604020202020204" pitchFamily="34" charset="0"/>
                          <a:cs typeface="Arial" panose="020B0604020202020204" pitchFamily="34" charset="0"/>
                        </a:rPr>
                        <a:t>Schadens-kategorie</a:t>
                      </a:r>
                      <a:endParaRPr lang="de-DE" sz="12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1"/>
                    </a:solidFill>
                  </a:tcPr>
                </a:tc>
                <a:tc>
                  <a:txBody>
                    <a:bodyPr/>
                    <a:lstStyle/>
                    <a:p>
                      <a:pPr algn="l">
                        <a:lnSpc>
                          <a:spcPct val="100000"/>
                        </a:lnSpc>
                        <a:spcAft>
                          <a:spcPts val="600"/>
                        </a:spcAft>
                      </a:pPr>
                      <a:r>
                        <a:rPr lang="de-DE" sz="1200" kern="1200" dirty="0">
                          <a:solidFill>
                            <a:schemeClr val="bg1"/>
                          </a:solidFill>
                          <a:effectLst/>
                          <a:latin typeface="Arial" panose="020B0604020202020204" pitchFamily="34" charset="0"/>
                          <a:ea typeface="+mn-ea"/>
                          <a:cs typeface="Arial" panose="020B0604020202020204" pitchFamily="34" charset="0"/>
                        </a:rPr>
                        <a:t>Allgemeine Beschreibung</a:t>
                      </a:r>
                      <a:endParaRPr lang="de-DE" sz="12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1"/>
                    </a:solidFill>
                  </a:tcPr>
                </a:tc>
                <a:tc>
                  <a:txBody>
                    <a:bodyPr/>
                    <a:lstStyle/>
                    <a:p>
                      <a:pPr algn="l">
                        <a:lnSpc>
                          <a:spcPct val="100000"/>
                        </a:lnSpc>
                        <a:spcAft>
                          <a:spcPts val="600"/>
                        </a:spcAft>
                      </a:pPr>
                      <a:r>
                        <a:rPr lang="de-DE" sz="1200" b="1" kern="1200" dirty="0">
                          <a:solidFill>
                            <a:schemeClr val="bg1"/>
                          </a:solidFill>
                          <a:effectLst/>
                          <a:latin typeface="Arial" panose="020B0604020202020204" pitchFamily="34" charset="0"/>
                          <a:ea typeface="+mn-ea"/>
                          <a:cs typeface="Arial" panose="020B0604020202020204" pitchFamily="34" charset="0"/>
                        </a:rPr>
                        <a:t>Beeinträchtigung der Aufgabenerfüllung</a:t>
                      </a:r>
                      <a:endParaRPr lang="de-DE" sz="12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1"/>
                    </a:solidFill>
                  </a:tcPr>
                </a:tc>
                <a:tc>
                  <a:txBody>
                    <a:bodyPr/>
                    <a:lstStyle/>
                    <a:p>
                      <a:pPr marL="0" marR="0" lvl="0" indent="0" algn="l" defTabSz="1425550" rtl="0" eaLnBrk="1" fontAlgn="auto" latinLnBrk="0" hangingPunct="1">
                        <a:lnSpc>
                          <a:spcPct val="100000"/>
                        </a:lnSpc>
                        <a:spcBef>
                          <a:spcPts val="0"/>
                        </a:spcBef>
                        <a:spcAft>
                          <a:spcPts val="600"/>
                        </a:spcAft>
                        <a:buClrTx/>
                        <a:buSzTx/>
                        <a:buFontTx/>
                        <a:buNone/>
                        <a:tabLst/>
                        <a:defRPr/>
                      </a:pPr>
                      <a:r>
                        <a:rPr lang="de-DE" sz="1200" b="1" kern="1200" dirty="0">
                          <a:solidFill>
                            <a:schemeClr val="bg1"/>
                          </a:solidFill>
                          <a:effectLst/>
                          <a:latin typeface="Arial" panose="020B0604020202020204" pitchFamily="34" charset="0"/>
                          <a:ea typeface="+mn-ea"/>
                          <a:cs typeface="Arial" panose="020B0604020202020204" pitchFamily="34" charset="0"/>
                        </a:rPr>
                        <a:t>Negative Innen- und Außenwirkung (Imageschaden)</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1"/>
                    </a:solidFill>
                  </a:tcPr>
                </a:tc>
                <a:tc>
                  <a:txBody>
                    <a:bodyPr/>
                    <a:lstStyle/>
                    <a:p>
                      <a:pPr algn="l">
                        <a:lnSpc>
                          <a:spcPct val="100000"/>
                        </a:lnSpc>
                        <a:spcAft>
                          <a:spcPts val="600"/>
                        </a:spcAft>
                      </a:pPr>
                      <a:r>
                        <a:rPr lang="de-DE" sz="1200" kern="1200" dirty="0">
                          <a:solidFill>
                            <a:schemeClr val="bg1"/>
                          </a:solidFill>
                          <a:effectLst/>
                          <a:latin typeface="Arial" panose="020B0604020202020204" pitchFamily="34" charset="0"/>
                          <a:ea typeface="+mn-ea"/>
                          <a:cs typeface="Arial" panose="020B0604020202020204" pitchFamily="34" charset="0"/>
                        </a:rPr>
                        <a:t>Finanzielle Auswirkungen</a:t>
                      </a:r>
                      <a:endParaRPr lang="de-DE" sz="12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1"/>
                    </a:solidFill>
                  </a:tcPr>
                </a:tc>
                <a:tc>
                  <a:txBody>
                    <a:bodyPr/>
                    <a:lstStyle/>
                    <a:p>
                      <a:pPr algn="l">
                        <a:lnSpc>
                          <a:spcPct val="100000"/>
                        </a:lnSpc>
                        <a:spcAft>
                          <a:spcPts val="600"/>
                        </a:spcAft>
                      </a:pPr>
                      <a:r>
                        <a:rPr lang="de-DE" sz="1200" b="1" kern="1200" dirty="0">
                          <a:solidFill>
                            <a:schemeClr val="bg1"/>
                          </a:solidFill>
                          <a:effectLst/>
                          <a:latin typeface="Arial" panose="020B0604020202020204" pitchFamily="34" charset="0"/>
                          <a:ea typeface="+mn-ea"/>
                          <a:cs typeface="Arial" panose="020B0604020202020204" pitchFamily="34" charset="0"/>
                        </a:rPr>
                        <a:t>Verstoß gegen Gesetze, Vorschriften und Verträge</a:t>
                      </a:r>
                      <a:endParaRPr lang="de-DE" sz="12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1"/>
                    </a:solidFill>
                  </a:tcPr>
                </a:tc>
                <a:tc>
                  <a:txBody>
                    <a:bodyPr/>
                    <a:lstStyle/>
                    <a:p>
                      <a:pPr algn="l">
                        <a:lnSpc>
                          <a:spcPct val="100000"/>
                        </a:lnSpc>
                        <a:spcAft>
                          <a:spcPts val="600"/>
                        </a:spcAft>
                      </a:pPr>
                      <a:r>
                        <a:rPr lang="de-DE" sz="1200" b="1" kern="1200" dirty="0">
                          <a:solidFill>
                            <a:schemeClr val="bg1"/>
                          </a:solidFill>
                          <a:effectLst/>
                          <a:latin typeface="Arial" panose="020B0604020202020204" pitchFamily="34" charset="0"/>
                          <a:ea typeface="+mn-ea"/>
                          <a:cs typeface="Arial" panose="020B0604020202020204" pitchFamily="34" charset="0"/>
                        </a:rPr>
                        <a:t>Beeinträchtigung der persönlichen Unversehrtheit</a:t>
                      </a:r>
                      <a:endParaRPr lang="de-DE" sz="12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3634988259"/>
                  </a:ext>
                </a:extLst>
              </a:tr>
              <a:tr h="178379">
                <a:tc>
                  <a:txBody>
                    <a:bodyPr/>
                    <a:lstStyle/>
                    <a:p>
                      <a:pPr algn="l">
                        <a:lnSpc>
                          <a:spcPct val="100000"/>
                        </a:lnSpc>
                        <a:spcAft>
                          <a:spcPts val="600"/>
                        </a:spcAft>
                      </a:pPr>
                      <a:r>
                        <a:rPr lang="de-DE" sz="1200" i="1" dirty="0">
                          <a:solidFill>
                            <a:schemeClr val="tx2"/>
                          </a:solidFill>
                          <a:effectLst/>
                          <a:latin typeface="Arial" panose="020B0604020202020204" pitchFamily="34" charset="0"/>
                          <a:cs typeface="Arial" panose="020B0604020202020204" pitchFamily="34" charset="0"/>
                        </a:rPr>
                        <a:t>3 - Hoch</a:t>
                      </a:r>
                      <a:endParaRPr lang="de-DE" sz="12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9688"/>
                    </a:solidFill>
                  </a:tcPr>
                </a:tc>
                <a:tc>
                  <a:txBody>
                    <a:bodyPr/>
                    <a:lstStyle/>
                    <a:p>
                      <a:pPr marL="0" lvl="0" indent="0" algn="l" defTabSz="755934" rtl="0" eaLnBrk="1" latinLnBrk="0" hangingPunct="1">
                        <a:lnSpc>
                          <a:spcPct val="100000"/>
                        </a:lnSpc>
                        <a:spcAft>
                          <a:spcPts val="600"/>
                        </a:spcAft>
                        <a:buFont typeface="Symbol" panose="05050102010706020507" pitchFamily="18" charset="2"/>
                        <a:buNone/>
                        <a:tabLst>
                          <a:tab pos="180340" algn="l"/>
                        </a:tabLst>
                      </a:pPr>
                      <a:r>
                        <a:rPr lang="de-DE" sz="1200" i="1" kern="1200" dirty="0">
                          <a:solidFill>
                            <a:schemeClr val="tx2"/>
                          </a:solidFill>
                          <a:effectLst/>
                          <a:latin typeface="Arial" panose="020B0604020202020204" pitchFamily="34" charset="0"/>
                          <a:ea typeface="+mn-ea"/>
                          <a:cs typeface="Arial" panose="020B0604020202020204" pitchFamily="34" charset="0"/>
                        </a:rPr>
                        <a:t>Allgemeine Beschreibung: Ausfall hat nicht tolerierbare Auswirkungen.</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9688"/>
                    </a:solidFill>
                  </a:tcPr>
                </a:tc>
                <a:tc>
                  <a:txBody>
                    <a:bodyPr/>
                    <a:lstStyle/>
                    <a:p>
                      <a:pPr marL="0" marR="0" lvl="0" indent="0" algn="l" defTabSz="755934" rtl="0" eaLnBrk="1" fontAlgn="auto" latinLnBrk="0" hangingPunct="1">
                        <a:lnSpc>
                          <a:spcPct val="100000"/>
                        </a:lnSpc>
                        <a:spcBef>
                          <a:spcPts val="0"/>
                        </a:spcBef>
                        <a:spcAft>
                          <a:spcPts val="600"/>
                        </a:spcAft>
                        <a:buClrTx/>
                        <a:buSzTx/>
                        <a:buFont typeface="Symbol" panose="05050102010706020507" pitchFamily="18" charset="2"/>
                        <a:buNone/>
                        <a:tabLst>
                          <a:tab pos="180340" algn="l"/>
                        </a:tabLst>
                        <a:defRPr/>
                      </a:pPr>
                      <a:r>
                        <a:rPr lang="de-DE" sz="1200" i="1" kern="1200" dirty="0">
                          <a:solidFill>
                            <a:schemeClr val="tx2"/>
                          </a:solidFill>
                          <a:effectLst/>
                          <a:latin typeface="Arial" panose="020B0604020202020204" pitchFamily="34" charset="0"/>
                          <a:ea typeface="+mn-ea"/>
                          <a:cs typeface="Arial" panose="020B0604020202020204" pitchFamily="34" charset="0"/>
                        </a:rPr>
                        <a:t>Der Geschäftsbetrieb ist massiv eingeschränkt. Arbeitsrückstände sind nur mit erhöhtem Arbeitsaufwand zu kompensieren.</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9688"/>
                    </a:solidFill>
                  </a:tcPr>
                </a:tc>
                <a:tc>
                  <a:txBody>
                    <a:bodyPr/>
                    <a:lstStyle/>
                    <a:p>
                      <a:pPr marL="0" marR="0" lvl="0" indent="0" algn="l" defTabSz="755934" rtl="0" eaLnBrk="1" fontAlgn="auto" latinLnBrk="0" hangingPunct="1">
                        <a:lnSpc>
                          <a:spcPct val="100000"/>
                        </a:lnSpc>
                        <a:spcBef>
                          <a:spcPts val="0"/>
                        </a:spcBef>
                        <a:spcAft>
                          <a:spcPts val="600"/>
                        </a:spcAft>
                        <a:buClrTx/>
                        <a:buSzTx/>
                        <a:buFont typeface="Symbol" panose="05050102010706020507" pitchFamily="18" charset="2"/>
                        <a:buNone/>
                        <a:tabLst>
                          <a:tab pos="180340" algn="l"/>
                        </a:tabLst>
                        <a:defRPr/>
                      </a:pPr>
                      <a:r>
                        <a:rPr lang="de-DE" sz="1200" i="1" kern="1200" dirty="0">
                          <a:solidFill>
                            <a:schemeClr val="tx2"/>
                          </a:solidFill>
                          <a:effectLst/>
                          <a:latin typeface="Arial" panose="020B0604020202020204" pitchFamily="34" charset="0"/>
                          <a:ea typeface="+mn-ea"/>
                          <a:cs typeface="Arial" panose="020B0604020202020204" pitchFamily="34" charset="0"/>
                        </a:rPr>
                        <a:t>Eine erhebliche, nachhaltige Ansehens- oder Vertrauens-beeinträchtigung ist intern und extern zu erwarten.</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9688"/>
                    </a:solidFill>
                  </a:tcPr>
                </a:tc>
                <a:tc>
                  <a:txBody>
                    <a:bodyPr/>
                    <a:lstStyle/>
                    <a:p>
                      <a:pPr marL="0" marR="0" lvl="0" indent="0" algn="l" defTabSz="755934" rtl="0" eaLnBrk="1" fontAlgn="auto" latinLnBrk="0" hangingPunct="1">
                        <a:lnSpc>
                          <a:spcPct val="100000"/>
                        </a:lnSpc>
                        <a:spcBef>
                          <a:spcPts val="0"/>
                        </a:spcBef>
                        <a:spcAft>
                          <a:spcPts val="600"/>
                        </a:spcAft>
                        <a:buClrTx/>
                        <a:buSzTx/>
                        <a:buFont typeface="Symbol" panose="05050102010706020507" pitchFamily="18" charset="2"/>
                        <a:buNone/>
                        <a:tabLst>
                          <a:tab pos="180340" algn="l"/>
                        </a:tabLst>
                        <a:defRPr/>
                      </a:pPr>
                      <a:r>
                        <a:rPr lang="de-DE" sz="1200" i="1" kern="1200" dirty="0">
                          <a:solidFill>
                            <a:schemeClr val="tx2"/>
                          </a:solidFill>
                          <a:effectLst/>
                          <a:latin typeface="Arial" panose="020B0604020202020204" pitchFamily="34" charset="0"/>
                          <a:ea typeface="+mn-ea"/>
                          <a:cs typeface="Arial" panose="020B0604020202020204" pitchFamily="34" charset="0"/>
                        </a:rPr>
                        <a:t>Der finanzielle Schaden ist für die Institution erheblich und nachhaltig spürbar.</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9688"/>
                    </a:solidFill>
                  </a:tcPr>
                </a:tc>
                <a:tc>
                  <a:txBody>
                    <a:bodyPr/>
                    <a:lstStyle/>
                    <a:p>
                      <a:pPr marL="0" marR="0" lvl="0" indent="0" algn="l" defTabSz="755934" rtl="0" eaLnBrk="1" fontAlgn="auto" latinLnBrk="0" hangingPunct="1">
                        <a:lnSpc>
                          <a:spcPct val="100000"/>
                        </a:lnSpc>
                        <a:spcBef>
                          <a:spcPts val="0"/>
                        </a:spcBef>
                        <a:spcAft>
                          <a:spcPts val="600"/>
                        </a:spcAft>
                        <a:buClrTx/>
                        <a:buSzTx/>
                        <a:buFont typeface="Symbol" panose="05050102010706020507" pitchFamily="18" charset="2"/>
                        <a:buNone/>
                        <a:tabLst>
                          <a:tab pos="180340" algn="l"/>
                        </a:tabLst>
                        <a:defRPr/>
                      </a:pPr>
                      <a:r>
                        <a:rPr lang="de-DE" sz="1200" i="1" kern="1200" dirty="0">
                          <a:solidFill>
                            <a:schemeClr val="tx2"/>
                          </a:solidFill>
                          <a:effectLst/>
                          <a:latin typeface="Arial" panose="020B0604020202020204" pitchFamily="34" charset="0"/>
                          <a:ea typeface="+mn-ea"/>
                          <a:cs typeface="Arial" panose="020B0604020202020204" pitchFamily="34" charset="0"/>
                        </a:rPr>
                        <a:t>Es wird gegen Gesetze verstoßen. Verstöße führen zu erheblichen Konsequenzen, z. B. hohe Bußgelder. Vertragsverletzungen führen zu hohen Konventionalstrafen oder Konsequenzen.</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9688"/>
                    </a:solidFill>
                  </a:tcPr>
                </a:tc>
                <a:tc>
                  <a:txBody>
                    <a:bodyPr/>
                    <a:lstStyle/>
                    <a:p>
                      <a:pPr marL="0" marR="0" lvl="0" indent="0" algn="l" defTabSz="755934" rtl="0" eaLnBrk="1" fontAlgn="auto" latinLnBrk="0" hangingPunct="1">
                        <a:lnSpc>
                          <a:spcPct val="100000"/>
                        </a:lnSpc>
                        <a:spcBef>
                          <a:spcPts val="0"/>
                        </a:spcBef>
                        <a:spcAft>
                          <a:spcPts val="600"/>
                        </a:spcAft>
                        <a:buClrTx/>
                        <a:buSzTx/>
                        <a:buFont typeface="Symbol" panose="05050102010706020507" pitchFamily="18" charset="2"/>
                        <a:buNone/>
                        <a:tabLst>
                          <a:tab pos="180340" algn="l"/>
                        </a:tabLst>
                        <a:defRPr/>
                      </a:pPr>
                      <a:r>
                        <a:rPr lang="de-DE" sz="1200" i="1" kern="1200" dirty="0">
                          <a:solidFill>
                            <a:schemeClr val="tx2"/>
                          </a:solidFill>
                          <a:effectLst/>
                          <a:latin typeface="Arial" panose="020B0604020202020204" pitchFamily="34" charset="0"/>
                          <a:ea typeface="+mn-ea"/>
                          <a:cs typeface="Arial" panose="020B0604020202020204" pitchFamily="34" charset="0"/>
                        </a:rPr>
                        <a:t>Eine Beeinträchtigung der persönlichen Unversehrtheit kann nicht ausgeschlossen werden.</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9688"/>
                    </a:solidFill>
                  </a:tcPr>
                </a:tc>
                <a:extLst>
                  <a:ext uri="{0D108BD9-81ED-4DB2-BD59-A6C34878D82A}">
                    <a16:rowId xmlns:a16="http://schemas.microsoft.com/office/drawing/2014/main" val="2011800539"/>
                  </a:ext>
                </a:extLst>
              </a:tr>
              <a:tr h="194379">
                <a:tc>
                  <a:txBody>
                    <a:bodyPr/>
                    <a:lstStyle/>
                    <a:p>
                      <a:pPr algn="l">
                        <a:lnSpc>
                          <a:spcPct val="100000"/>
                        </a:lnSpc>
                        <a:spcAft>
                          <a:spcPts val="600"/>
                        </a:spcAft>
                        <a:tabLst>
                          <a:tab pos="288290" algn="l"/>
                        </a:tabLst>
                      </a:pPr>
                      <a:r>
                        <a:rPr lang="de-DE" sz="1200" i="1" dirty="0">
                          <a:solidFill>
                            <a:schemeClr val="tx2"/>
                          </a:solidFill>
                          <a:effectLst/>
                          <a:latin typeface="Arial" panose="020B0604020202020204" pitchFamily="34" charset="0"/>
                          <a:cs typeface="Arial" panose="020B0604020202020204" pitchFamily="34" charset="0"/>
                        </a:rPr>
                        <a:t>4 - Sehr hoch</a:t>
                      </a:r>
                      <a:endParaRPr lang="de-DE" sz="12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D77360"/>
                    </a:solidFill>
                  </a:tcPr>
                </a:tc>
                <a:tc>
                  <a:txBody>
                    <a:bodyPr/>
                    <a:lstStyle/>
                    <a:p>
                      <a:pPr marL="0" lvl="0" indent="0" algn="l" defTabSz="755934" rtl="0" eaLnBrk="1" latinLnBrk="0" hangingPunct="1">
                        <a:lnSpc>
                          <a:spcPct val="100000"/>
                        </a:lnSpc>
                        <a:spcAft>
                          <a:spcPts val="600"/>
                        </a:spcAft>
                        <a:buFont typeface="Symbol" panose="05050102010706020507" pitchFamily="18" charset="2"/>
                        <a:buNone/>
                        <a:tabLst>
                          <a:tab pos="180340" algn="l"/>
                        </a:tabLst>
                      </a:pPr>
                      <a:r>
                        <a:rPr lang="de-DE" sz="1200" i="1" kern="1200" dirty="0">
                          <a:solidFill>
                            <a:schemeClr val="tx2"/>
                          </a:solidFill>
                          <a:effectLst/>
                          <a:latin typeface="Arial" panose="020B0604020202020204" pitchFamily="34" charset="0"/>
                          <a:ea typeface="+mn-ea"/>
                          <a:cs typeface="Arial" panose="020B0604020202020204" pitchFamily="34" charset="0"/>
                        </a:rPr>
                        <a:t>Allgemeine Beschreibung: Ausfall führt zu existentiell bedrohlichen Auswirkungen.</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D77360"/>
                    </a:solidFill>
                  </a:tcPr>
                </a:tc>
                <a:tc>
                  <a:txBody>
                    <a:bodyPr/>
                    <a:lstStyle/>
                    <a:p>
                      <a:pPr marL="0" marR="0" lvl="0" indent="0" algn="l" defTabSz="755934" rtl="0" eaLnBrk="1" fontAlgn="auto" latinLnBrk="0" hangingPunct="1">
                        <a:lnSpc>
                          <a:spcPct val="100000"/>
                        </a:lnSpc>
                        <a:spcBef>
                          <a:spcPts val="0"/>
                        </a:spcBef>
                        <a:spcAft>
                          <a:spcPts val="600"/>
                        </a:spcAft>
                        <a:buClrTx/>
                        <a:buSzTx/>
                        <a:buFont typeface="Symbol" panose="05050102010706020507" pitchFamily="18" charset="2"/>
                        <a:buNone/>
                        <a:tabLst>
                          <a:tab pos="180340" algn="l"/>
                        </a:tabLst>
                        <a:defRPr/>
                      </a:pPr>
                      <a:r>
                        <a:rPr lang="de-DE" sz="1200" i="1" kern="1200" dirty="0">
                          <a:solidFill>
                            <a:schemeClr val="tx2"/>
                          </a:solidFill>
                          <a:effectLst/>
                          <a:latin typeface="Arial" panose="020B0604020202020204" pitchFamily="34" charset="0"/>
                          <a:ea typeface="+mn-ea"/>
                          <a:cs typeface="Arial" panose="020B0604020202020204" pitchFamily="34" charset="0"/>
                        </a:rPr>
                        <a:t>Der Ausfall hat fundamentale und langfristige Auswirkungen auf den Geschäftsbetrieb. Arbeitsrückstände können nicht mehr aufgeholt werden.</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D77360"/>
                    </a:solidFill>
                  </a:tcPr>
                </a:tc>
                <a:tc>
                  <a:txBody>
                    <a:bodyPr/>
                    <a:lstStyle/>
                    <a:p>
                      <a:pPr marL="0" marR="0" lvl="0" indent="0" algn="l" defTabSz="755934" rtl="0" eaLnBrk="1" fontAlgn="auto" latinLnBrk="0" hangingPunct="1">
                        <a:lnSpc>
                          <a:spcPct val="100000"/>
                        </a:lnSpc>
                        <a:spcBef>
                          <a:spcPts val="0"/>
                        </a:spcBef>
                        <a:spcAft>
                          <a:spcPts val="600"/>
                        </a:spcAft>
                        <a:buClrTx/>
                        <a:buSzTx/>
                        <a:buFont typeface="Symbol" panose="05050102010706020507" pitchFamily="18" charset="2"/>
                        <a:buNone/>
                        <a:tabLst>
                          <a:tab pos="180340" algn="l"/>
                        </a:tabLst>
                        <a:defRPr/>
                      </a:pPr>
                      <a:r>
                        <a:rPr lang="de-DE" sz="1200" i="1" kern="1200" dirty="0">
                          <a:solidFill>
                            <a:schemeClr val="tx2"/>
                          </a:solidFill>
                          <a:effectLst/>
                          <a:latin typeface="Arial" panose="020B0604020202020204" pitchFamily="34" charset="0"/>
                          <a:ea typeface="+mn-ea"/>
                          <a:cs typeface="Arial" panose="020B0604020202020204" pitchFamily="34" charset="0"/>
                        </a:rPr>
                        <a:t>Eine fundamentale, nachhaltige, in der breiten Öffentlichkeit vorhandene Ansehens- oder Vertrauensbeeinträchtigung, bis hin zu existenzgefährdender Art, ist zu erwarten.</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D77360"/>
                    </a:solidFill>
                  </a:tcPr>
                </a:tc>
                <a:tc>
                  <a:txBody>
                    <a:bodyPr/>
                    <a:lstStyle/>
                    <a:p>
                      <a:pPr marL="0" marR="0" lvl="0" indent="0" algn="l" defTabSz="755934" rtl="0" eaLnBrk="1" fontAlgn="auto" latinLnBrk="0" hangingPunct="1">
                        <a:lnSpc>
                          <a:spcPct val="100000"/>
                        </a:lnSpc>
                        <a:spcBef>
                          <a:spcPts val="0"/>
                        </a:spcBef>
                        <a:spcAft>
                          <a:spcPts val="600"/>
                        </a:spcAft>
                        <a:buClrTx/>
                        <a:buSzTx/>
                        <a:buFont typeface="Symbol" panose="05050102010706020507" pitchFamily="18" charset="2"/>
                        <a:buNone/>
                        <a:tabLst>
                          <a:tab pos="180340" algn="l"/>
                        </a:tabLst>
                        <a:defRPr/>
                      </a:pPr>
                      <a:r>
                        <a:rPr lang="de-DE" sz="1200" i="1" kern="1200" dirty="0">
                          <a:solidFill>
                            <a:schemeClr val="tx2"/>
                          </a:solidFill>
                          <a:effectLst/>
                          <a:latin typeface="Arial" panose="020B0604020202020204" pitchFamily="34" charset="0"/>
                          <a:ea typeface="+mn-ea"/>
                          <a:cs typeface="Arial" panose="020B0604020202020204" pitchFamily="34" charset="0"/>
                        </a:rPr>
                        <a:t>Der finanzielle Schaden hat existenzbedrohende Ausmaße.</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D77360"/>
                    </a:solidFill>
                  </a:tcPr>
                </a:tc>
                <a:tc>
                  <a:txBody>
                    <a:bodyPr/>
                    <a:lstStyle/>
                    <a:p>
                      <a:pPr marL="0" marR="0" lvl="0" indent="0" algn="l" defTabSz="755934" rtl="0" eaLnBrk="1" fontAlgn="auto" latinLnBrk="0" hangingPunct="1">
                        <a:lnSpc>
                          <a:spcPct val="100000"/>
                        </a:lnSpc>
                        <a:spcBef>
                          <a:spcPts val="0"/>
                        </a:spcBef>
                        <a:spcAft>
                          <a:spcPts val="600"/>
                        </a:spcAft>
                        <a:buClrTx/>
                        <a:buSzTx/>
                        <a:buFont typeface="Symbol" panose="05050102010706020507" pitchFamily="18" charset="2"/>
                        <a:buNone/>
                        <a:tabLst>
                          <a:tab pos="180340" algn="l"/>
                        </a:tabLst>
                        <a:defRPr/>
                      </a:pPr>
                      <a:r>
                        <a:rPr lang="de-DE" sz="1200" i="1" kern="1200" dirty="0">
                          <a:solidFill>
                            <a:schemeClr val="tx2"/>
                          </a:solidFill>
                          <a:effectLst/>
                          <a:latin typeface="Arial" panose="020B0604020202020204" pitchFamily="34" charset="0"/>
                          <a:ea typeface="+mn-ea"/>
                          <a:cs typeface="Arial" panose="020B0604020202020204" pitchFamily="34" charset="0"/>
                        </a:rPr>
                        <a:t>Es wird im hohen Maß gegen Gesetze verstoßen. Verstöße haben strafrechtliche Konsequenzen. Vertragsverletzungen führen zu ruinösen Konventionalstrafen oder Konsequenzen.</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D77360"/>
                    </a:solidFill>
                  </a:tcPr>
                </a:tc>
                <a:tc>
                  <a:txBody>
                    <a:bodyPr/>
                    <a:lstStyle/>
                    <a:p>
                      <a:pPr marL="0" marR="0" lvl="0" indent="0" algn="l" defTabSz="755934" rtl="0" eaLnBrk="1" fontAlgn="auto" latinLnBrk="0" hangingPunct="1">
                        <a:lnSpc>
                          <a:spcPct val="100000"/>
                        </a:lnSpc>
                        <a:spcBef>
                          <a:spcPts val="0"/>
                        </a:spcBef>
                        <a:spcAft>
                          <a:spcPts val="600"/>
                        </a:spcAft>
                        <a:buClrTx/>
                        <a:buSzTx/>
                        <a:buFont typeface="Symbol" panose="05050102010706020507" pitchFamily="18" charset="2"/>
                        <a:buNone/>
                        <a:tabLst>
                          <a:tab pos="180340" algn="l"/>
                        </a:tabLst>
                        <a:defRPr/>
                      </a:pPr>
                      <a:r>
                        <a:rPr lang="de-DE" sz="1200" i="1" kern="1200" dirty="0">
                          <a:solidFill>
                            <a:schemeClr val="tx2"/>
                          </a:solidFill>
                          <a:effectLst/>
                          <a:latin typeface="Arial" panose="020B0604020202020204" pitchFamily="34" charset="0"/>
                          <a:ea typeface="+mn-ea"/>
                          <a:cs typeface="Arial" panose="020B0604020202020204" pitchFamily="34" charset="0"/>
                        </a:rPr>
                        <a:t>Es besteht akut Gefahr für Leib und Leben oder gravierende Beeinträchtigungen der persönlichen Unversehrtheit.</a:t>
                      </a:r>
                    </a:p>
                  </a:txBody>
                  <a:tcPr marL="105775" marR="105775" marT="72000" marB="72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D77360"/>
                    </a:solidFill>
                  </a:tcPr>
                </a:tc>
                <a:extLst>
                  <a:ext uri="{0D108BD9-81ED-4DB2-BD59-A6C34878D82A}">
                    <a16:rowId xmlns:a16="http://schemas.microsoft.com/office/drawing/2014/main" val="2429660057"/>
                  </a:ext>
                </a:extLst>
              </a:tr>
            </a:tbl>
          </a:graphicData>
        </a:graphic>
      </p:graphicFrame>
      <p:sp>
        <p:nvSpPr>
          <p:cNvPr id="3" name="Inhaltsplatzhalter 2"/>
          <p:cNvSpPr>
            <a:spLocks noGrp="1"/>
          </p:cNvSpPr>
          <p:nvPr>
            <p:ph sz="quarter" idx="10"/>
          </p:nvPr>
        </p:nvSpPr>
        <p:spPr/>
        <p:txBody>
          <a:bodyPr/>
          <a:lstStyle/>
          <a:p>
            <a:r>
              <a:rPr lang="de-DE" dirty="0"/>
              <a:t>Schadenskategorien (2/2)</a:t>
            </a:r>
          </a:p>
        </p:txBody>
      </p:sp>
      <p:sp>
        <p:nvSpPr>
          <p:cNvPr id="5" name="Fußzeilenplatzhalter 4"/>
          <p:cNvSpPr>
            <a:spLocks noGrp="1"/>
          </p:cNvSpPr>
          <p:nvPr>
            <p:ph type="ftr" sz="quarter" idx="11"/>
          </p:nvPr>
        </p:nvSpPr>
        <p:spPr/>
        <p:txBody>
          <a:bodyPr/>
          <a:lstStyle/>
          <a:p>
            <a:r>
              <a:rPr lang="de-DE" dirty="0">
                <a:latin typeface="+mj-lt"/>
              </a:rPr>
              <a:t>BSI 200-4 Hilfsmittel | Präsentationsvorlage Voranalyse &amp; BIA</a:t>
            </a:r>
          </a:p>
        </p:txBody>
      </p:sp>
      <p:sp>
        <p:nvSpPr>
          <p:cNvPr id="8" name="Rechteck 7" descr="Diese Folie ist für beteiligte Mitarbeiter konzipiert" title="Zielgruppe: beteiligte Mitarbeiter"/>
          <p:cNvSpPr/>
          <p:nvPr/>
        </p:nvSpPr>
        <p:spPr bwMode="gray">
          <a:xfrm rot="2700000">
            <a:off x="9604715" y="595186"/>
            <a:ext cx="3258710" cy="5760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Beteiligte Mitarbeiter</a:t>
            </a:r>
          </a:p>
        </p:txBody>
      </p:sp>
    </p:spTree>
    <p:extLst>
      <p:ext uri="{BB962C8B-B14F-4D97-AF65-F5344CB8AC3E}">
        <p14:creationId xmlns:p14="http://schemas.microsoft.com/office/powerpoint/2010/main" val="4036091529"/>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latin typeface="+mj-lt"/>
              </a:rPr>
              <a:t>Voranalyse</a:t>
            </a:r>
          </a:p>
        </p:txBody>
      </p:sp>
      <p:sp>
        <p:nvSpPr>
          <p:cNvPr id="6" name="Textplatzhalter 5"/>
          <p:cNvSpPr>
            <a:spLocks noGrp="1"/>
          </p:cNvSpPr>
          <p:nvPr>
            <p:ph type="body" idx="1"/>
          </p:nvPr>
        </p:nvSpPr>
        <p:spPr/>
        <p:txBody>
          <a:bodyPr/>
          <a:lstStyle/>
          <a:p>
            <a:endParaRPr lang="de-DE" dirty="0">
              <a:latin typeface="+mj-lt"/>
            </a:endParaRPr>
          </a:p>
        </p:txBody>
      </p:sp>
      <p:sp>
        <p:nvSpPr>
          <p:cNvPr id="5" name="Fußzeilenplatzhalter 4"/>
          <p:cNvSpPr>
            <a:spLocks noGrp="1"/>
          </p:cNvSpPr>
          <p:nvPr>
            <p:ph type="ftr" sz="quarter" idx="4294967295"/>
          </p:nvPr>
        </p:nvSpPr>
        <p:spPr>
          <a:xfrm>
            <a:off x="8064500" y="6446838"/>
            <a:ext cx="4127500" cy="166687"/>
          </a:xfrm>
        </p:spPr>
        <p:txBody>
          <a:bodyPr/>
          <a:lstStyle/>
          <a:p>
            <a:r>
              <a:rPr lang="de-DE">
                <a:latin typeface="+mj-lt"/>
              </a:rPr>
              <a:t>BSI 200-4 Hilfsmittel | Präsentationsvorlage Voranalyse &amp; BIA</a:t>
            </a:r>
            <a:endParaRPr lang="de-DE" dirty="0">
              <a:latin typeface="+mj-lt"/>
            </a:endParaRPr>
          </a:p>
        </p:txBody>
      </p:sp>
    </p:spTree>
    <p:extLst>
      <p:ext uri="{BB962C8B-B14F-4D97-AF65-F5344CB8AC3E}">
        <p14:creationId xmlns:p14="http://schemas.microsoft.com/office/powerpoint/2010/main" val="2027159520"/>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descr="&#10;&#10;"/>
          <p:cNvSpPr>
            <a:spLocks noGrp="1"/>
          </p:cNvSpPr>
          <p:nvPr>
            <p:ph type="title"/>
          </p:nvPr>
        </p:nvSpPr>
        <p:spPr/>
        <p:txBody>
          <a:bodyPr/>
          <a:lstStyle/>
          <a:p>
            <a:r>
              <a:rPr lang="de-DE" dirty="0"/>
              <a:t>1. Schadensbewertung</a:t>
            </a:r>
          </a:p>
        </p:txBody>
      </p:sp>
      <p:sp>
        <p:nvSpPr>
          <p:cNvPr id="45" name="Inhaltsplatzhalter 44"/>
          <p:cNvSpPr>
            <a:spLocks noGrp="1"/>
          </p:cNvSpPr>
          <p:nvPr>
            <p:ph sz="quarter" idx="10"/>
          </p:nvPr>
        </p:nvSpPr>
        <p:spPr/>
        <p:txBody>
          <a:bodyPr/>
          <a:lstStyle/>
          <a:p>
            <a:r>
              <a:rPr lang="de-DE" dirty="0"/>
              <a:t>Festlegung des Schadenspotenzials</a:t>
            </a:r>
          </a:p>
        </p:txBody>
      </p:sp>
      <p:sp>
        <p:nvSpPr>
          <p:cNvPr id="6" name="Fußzeilenplatzhalter 5"/>
          <p:cNvSpPr>
            <a:spLocks noGrp="1"/>
          </p:cNvSpPr>
          <p:nvPr>
            <p:ph type="ftr" sz="quarter" idx="11"/>
          </p:nvPr>
        </p:nvSpPr>
        <p:spPr/>
        <p:txBody>
          <a:bodyPr/>
          <a:lstStyle/>
          <a:p>
            <a:r>
              <a:rPr lang="de-DE">
                <a:latin typeface="Cambria" panose="02040503050406030204" pitchFamily="18" charset="0"/>
                <a:ea typeface="Cambria" panose="02040503050406030204" pitchFamily="18" charset="0"/>
              </a:rPr>
              <a:t>BSI 200-4 Hilfsmittel | Präsentationsvorlage Voranalyse &amp; BIA</a:t>
            </a:r>
            <a:endParaRPr lang="de-DE" dirty="0">
              <a:latin typeface="Cambria" panose="02040503050406030204" pitchFamily="18" charset="0"/>
              <a:ea typeface="Cambria" panose="02040503050406030204" pitchFamily="18" charset="0"/>
            </a:endParaRPr>
          </a:p>
        </p:txBody>
      </p:sp>
      <p:graphicFrame>
        <p:nvGraphicFramePr>
          <p:cNvPr id="53" name="Tabelle 52"/>
          <p:cNvGraphicFramePr>
            <a:graphicFrameLocks noGrp="1"/>
          </p:cNvGraphicFramePr>
          <p:nvPr>
            <p:extLst>
              <p:ext uri="{D42A27DB-BD31-4B8C-83A1-F6EECF244321}">
                <p14:modId xmlns:p14="http://schemas.microsoft.com/office/powerpoint/2010/main" val="1759096469"/>
              </p:ext>
            </p:extLst>
          </p:nvPr>
        </p:nvGraphicFramePr>
        <p:xfrm>
          <a:off x="697213" y="4295368"/>
          <a:ext cx="10797575" cy="1005840"/>
        </p:xfrm>
        <a:graphic>
          <a:graphicData uri="http://schemas.openxmlformats.org/drawingml/2006/table">
            <a:tbl>
              <a:tblPr firstRow="1">
                <a:tableStyleId>{5C22544A-7EE6-4342-B048-85BDC9FD1C3A}</a:tableStyleId>
              </a:tblPr>
              <a:tblGrid>
                <a:gridCol w="2823050">
                  <a:extLst>
                    <a:ext uri="{9D8B030D-6E8A-4147-A177-3AD203B41FA5}">
                      <a16:colId xmlns:a16="http://schemas.microsoft.com/office/drawing/2014/main" val="1584022151"/>
                    </a:ext>
                  </a:extLst>
                </a:gridCol>
                <a:gridCol w="1594041">
                  <a:extLst>
                    <a:ext uri="{9D8B030D-6E8A-4147-A177-3AD203B41FA5}">
                      <a16:colId xmlns:a16="http://schemas.microsoft.com/office/drawing/2014/main" val="2358176557"/>
                    </a:ext>
                  </a:extLst>
                </a:gridCol>
                <a:gridCol w="1594041">
                  <a:extLst>
                    <a:ext uri="{9D8B030D-6E8A-4147-A177-3AD203B41FA5}">
                      <a16:colId xmlns:a16="http://schemas.microsoft.com/office/drawing/2014/main" val="1143702333"/>
                    </a:ext>
                  </a:extLst>
                </a:gridCol>
                <a:gridCol w="1594041">
                  <a:extLst>
                    <a:ext uri="{9D8B030D-6E8A-4147-A177-3AD203B41FA5}">
                      <a16:colId xmlns:a16="http://schemas.microsoft.com/office/drawing/2014/main" val="2615271785"/>
                    </a:ext>
                  </a:extLst>
                </a:gridCol>
                <a:gridCol w="1594041">
                  <a:extLst>
                    <a:ext uri="{9D8B030D-6E8A-4147-A177-3AD203B41FA5}">
                      <a16:colId xmlns:a16="http://schemas.microsoft.com/office/drawing/2014/main" val="2167199264"/>
                    </a:ext>
                  </a:extLst>
                </a:gridCol>
                <a:gridCol w="1598361">
                  <a:extLst>
                    <a:ext uri="{9D8B030D-6E8A-4147-A177-3AD203B41FA5}">
                      <a16:colId xmlns:a16="http://schemas.microsoft.com/office/drawing/2014/main" val="486252832"/>
                    </a:ext>
                  </a:extLst>
                </a:gridCol>
              </a:tblGrid>
              <a:tr h="335280">
                <a:tc>
                  <a:txBody>
                    <a:bodyPr/>
                    <a:lstStyle/>
                    <a:p>
                      <a:pPr algn="just">
                        <a:lnSpc>
                          <a:spcPts val="1400"/>
                        </a:lnSpc>
                        <a:spcAft>
                          <a:spcPts val="600"/>
                        </a:spcAft>
                      </a:pPr>
                      <a:r>
                        <a:rPr lang="de-DE" sz="1400" dirty="0">
                          <a:effectLst/>
                          <a:latin typeface="Arial" panose="020B0604020202020204" pitchFamily="34" charset="0"/>
                          <a:cs typeface="Arial" panose="020B0604020202020204" pitchFamily="34" charset="0"/>
                        </a:rPr>
                        <a:t>Geschäftsprozess</a:t>
                      </a:r>
                      <a:endParaRPr lang="de-DE"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nchor="ctr"/>
                </a:tc>
                <a:tc>
                  <a:txBody>
                    <a:bodyPr/>
                    <a:lstStyle/>
                    <a:p>
                      <a:pPr algn="ctr">
                        <a:lnSpc>
                          <a:spcPts val="1400"/>
                        </a:lnSpc>
                        <a:spcAft>
                          <a:spcPts val="600"/>
                        </a:spcAft>
                      </a:pPr>
                      <a:r>
                        <a:rPr lang="de-DE" sz="1400">
                          <a:effectLst/>
                          <a:latin typeface="Arial" panose="020B0604020202020204" pitchFamily="34" charset="0"/>
                          <a:cs typeface="Arial" panose="020B0604020202020204" pitchFamily="34" charset="0"/>
                        </a:rPr>
                        <a:t>24 Stunden</a:t>
                      </a:r>
                      <a:endParaRPr lang="de-DE"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nchor="ctr"/>
                </a:tc>
                <a:tc>
                  <a:txBody>
                    <a:bodyPr/>
                    <a:lstStyle/>
                    <a:p>
                      <a:pPr algn="ctr">
                        <a:lnSpc>
                          <a:spcPts val="1400"/>
                        </a:lnSpc>
                        <a:spcAft>
                          <a:spcPts val="600"/>
                        </a:spcAft>
                      </a:pPr>
                      <a:r>
                        <a:rPr lang="de-DE" sz="1400">
                          <a:effectLst/>
                          <a:latin typeface="Arial" panose="020B0604020202020204" pitchFamily="34" charset="0"/>
                          <a:cs typeface="Arial" panose="020B0604020202020204" pitchFamily="34" charset="0"/>
                        </a:rPr>
                        <a:t>3 Tage</a:t>
                      </a:r>
                      <a:endParaRPr lang="de-DE"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nchor="ctr"/>
                </a:tc>
                <a:tc>
                  <a:txBody>
                    <a:bodyPr/>
                    <a:lstStyle/>
                    <a:p>
                      <a:pPr algn="ctr">
                        <a:lnSpc>
                          <a:spcPts val="1400"/>
                        </a:lnSpc>
                        <a:spcAft>
                          <a:spcPts val="600"/>
                        </a:spcAft>
                      </a:pPr>
                      <a:r>
                        <a:rPr lang="de-DE" sz="1400">
                          <a:effectLst/>
                          <a:latin typeface="Arial" panose="020B0604020202020204" pitchFamily="34" charset="0"/>
                          <a:cs typeface="Arial" panose="020B0604020202020204" pitchFamily="34" charset="0"/>
                        </a:rPr>
                        <a:t>7 Tage</a:t>
                      </a:r>
                      <a:endParaRPr lang="de-DE"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nchor="ctr"/>
                </a:tc>
                <a:tc>
                  <a:txBody>
                    <a:bodyPr/>
                    <a:lstStyle/>
                    <a:p>
                      <a:pPr algn="ctr">
                        <a:lnSpc>
                          <a:spcPts val="1400"/>
                        </a:lnSpc>
                        <a:spcAft>
                          <a:spcPts val="600"/>
                        </a:spcAft>
                      </a:pPr>
                      <a:r>
                        <a:rPr lang="de-DE" sz="1400">
                          <a:effectLst/>
                          <a:latin typeface="Arial" panose="020B0604020202020204" pitchFamily="34" charset="0"/>
                          <a:cs typeface="Arial" panose="020B0604020202020204" pitchFamily="34" charset="0"/>
                        </a:rPr>
                        <a:t>14 Tage</a:t>
                      </a:r>
                      <a:endParaRPr lang="de-DE"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ctr">
                        <a:lnSpc>
                          <a:spcPts val="1400"/>
                        </a:lnSpc>
                        <a:spcAft>
                          <a:spcPts val="600"/>
                        </a:spcAft>
                      </a:pPr>
                      <a:r>
                        <a:rPr lang="de-DE" sz="1400">
                          <a:effectLst/>
                          <a:latin typeface="Arial" panose="020B0604020202020204" pitchFamily="34" charset="0"/>
                          <a:cs typeface="Arial" panose="020B0604020202020204" pitchFamily="34" charset="0"/>
                        </a:rPr>
                        <a:t>30 Tage</a:t>
                      </a:r>
                      <a:endParaRPr lang="de-DE"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nchor="ctr"/>
                </a:tc>
                <a:extLst>
                  <a:ext uri="{0D108BD9-81ED-4DB2-BD59-A6C34878D82A}">
                    <a16:rowId xmlns:a16="http://schemas.microsoft.com/office/drawing/2014/main" val="286626446"/>
                  </a:ext>
                </a:extLst>
              </a:tr>
              <a:tr h="335280">
                <a:tc>
                  <a:txBody>
                    <a:bodyPr/>
                    <a:lstStyle/>
                    <a:p>
                      <a:pPr algn="l">
                        <a:lnSpc>
                          <a:spcPts val="1400"/>
                        </a:lnSpc>
                        <a:spcAft>
                          <a:spcPts val="600"/>
                        </a:spcAft>
                      </a:pPr>
                      <a:r>
                        <a:rPr lang="de-DE" sz="1400" i="1" dirty="0">
                          <a:solidFill>
                            <a:schemeClr val="tx2"/>
                          </a:solidFill>
                          <a:effectLst/>
                          <a:latin typeface="Arial" panose="020B0604020202020204" pitchFamily="34" charset="0"/>
                          <a:cs typeface="Arial" panose="020B0604020202020204" pitchFamily="34" charset="0"/>
                        </a:rPr>
                        <a:t>Geschäftsprozess RICHTIG</a:t>
                      </a:r>
                      <a:endParaRPr lang="de-DE" sz="14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nchor="ctr"/>
                </a:tc>
                <a:tc>
                  <a:txBody>
                    <a:bodyPr/>
                    <a:lstStyle/>
                    <a:p>
                      <a:pPr algn="ctr">
                        <a:lnSpc>
                          <a:spcPts val="1400"/>
                        </a:lnSpc>
                        <a:spcAft>
                          <a:spcPts val="600"/>
                        </a:spcAft>
                      </a:pPr>
                      <a:r>
                        <a:rPr lang="de-DE" sz="1400" i="1" dirty="0">
                          <a:solidFill>
                            <a:schemeClr val="tx2"/>
                          </a:solidFill>
                          <a:effectLst/>
                          <a:latin typeface="Arial" panose="020B0604020202020204" pitchFamily="34" charset="0"/>
                          <a:cs typeface="Arial" panose="020B0604020202020204" pitchFamily="34" charset="0"/>
                        </a:rPr>
                        <a:t>2 - mittel</a:t>
                      </a:r>
                      <a:endParaRPr lang="de-DE" sz="14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nchor="ctr"/>
                </a:tc>
                <a:tc>
                  <a:txBody>
                    <a:bodyPr/>
                    <a:lstStyle/>
                    <a:p>
                      <a:pPr algn="ctr">
                        <a:lnSpc>
                          <a:spcPts val="1400"/>
                        </a:lnSpc>
                        <a:spcAft>
                          <a:spcPts val="600"/>
                        </a:spcAft>
                      </a:pPr>
                      <a:r>
                        <a:rPr lang="de-DE" sz="1400" i="1" dirty="0">
                          <a:solidFill>
                            <a:schemeClr val="tx2"/>
                          </a:solidFill>
                          <a:effectLst/>
                          <a:latin typeface="Arial" panose="020B0604020202020204" pitchFamily="34" charset="0"/>
                          <a:cs typeface="Arial" panose="020B0604020202020204" pitchFamily="34" charset="0"/>
                        </a:rPr>
                        <a:t>3 - hoch</a:t>
                      </a:r>
                      <a:endParaRPr lang="de-DE" sz="14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nchor="ctr"/>
                </a:tc>
                <a:tc>
                  <a:txBody>
                    <a:bodyPr/>
                    <a:lstStyle/>
                    <a:p>
                      <a:pPr algn="ctr">
                        <a:lnSpc>
                          <a:spcPts val="1400"/>
                        </a:lnSpc>
                        <a:spcAft>
                          <a:spcPts val="600"/>
                        </a:spcAft>
                      </a:pPr>
                      <a:r>
                        <a:rPr lang="de-DE" sz="1400" i="1" dirty="0">
                          <a:solidFill>
                            <a:schemeClr val="tx2"/>
                          </a:solidFill>
                          <a:effectLst/>
                          <a:latin typeface="Arial" panose="020B0604020202020204" pitchFamily="34" charset="0"/>
                          <a:cs typeface="Arial" panose="020B0604020202020204" pitchFamily="34" charset="0"/>
                        </a:rPr>
                        <a:t>3 - hoch</a:t>
                      </a:r>
                      <a:endParaRPr lang="de-DE" sz="14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nchor="ctr"/>
                </a:tc>
                <a:tc>
                  <a:txBody>
                    <a:bodyPr/>
                    <a:lstStyle/>
                    <a:p>
                      <a:pPr algn="ctr">
                        <a:lnSpc>
                          <a:spcPts val="1400"/>
                        </a:lnSpc>
                        <a:spcAft>
                          <a:spcPts val="600"/>
                        </a:spcAft>
                      </a:pPr>
                      <a:r>
                        <a:rPr lang="de-DE" sz="1400" i="1" dirty="0">
                          <a:solidFill>
                            <a:schemeClr val="tx2"/>
                          </a:solidFill>
                          <a:effectLst/>
                          <a:latin typeface="Arial" panose="020B0604020202020204" pitchFamily="34" charset="0"/>
                          <a:cs typeface="Arial" panose="020B0604020202020204" pitchFamily="34" charset="0"/>
                        </a:rPr>
                        <a:t>4 - sehr hoch</a:t>
                      </a:r>
                      <a:endParaRPr lang="de-DE" sz="14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ctr">
                        <a:lnSpc>
                          <a:spcPts val="1400"/>
                        </a:lnSpc>
                        <a:spcAft>
                          <a:spcPts val="600"/>
                        </a:spcAft>
                      </a:pPr>
                      <a:r>
                        <a:rPr lang="de-DE" sz="1400" i="1" dirty="0">
                          <a:solidFill>
                            <a:schemeClr val="tx2"/>
                          </a:solidFill>
                          <a:effectLst/>
                          <a:latin typeface="Arial" panose="020B0604020202020204" pitchFamily="34" charset="0"/>
                          <a:cs typeface="Arial" panose="020B0604020202020204" pitchFamily="34" charset="0"/>
                        </a:rPr>
                        <a:t>4 - sehr hoch</a:t>
                      </a:r>
                      <a:endParaRPr lang="de-DE" sz="14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nchor="ctr"/>
                </a:tc>
                <a:extLst>
                  <a:ext uri="{0D108BD9-81ED-4DB2-BD59-A6C34878D82A}">
                    <a16:rowId xmlns:a16="http://schemas.microsoft.com/office/drawing/2014/main" val="3003707365"/>
                  </a:ext>
                </a:extLst>
              </a:tr>
              <a:tr h="335280">
                <a:tc>
                  <a:txBody>
                    <a:bodyPr/>
                    <a:lstStyle/>
                    <a:p>
                      <a:pPr algn="l">
                        <a:lnSpc>
                          <a:spcPts val="1400"/>
                        </a:lnSpc>
                        <a:spcAft>
                          <a:spcPts val="600"/>
                        </a:spcAft>
                      </a:pPr>
                      <a:r>
                        <a:rPr lang="de-DE" sz="1400" i="1" dirty="0">
                          <a:solidFill>
                            <a:schemeClr val="tx2"/>
                          </a:solidFill>
                          <a:effectLst/>
                          <a:latin typeface="Arial" panose="020B0604020202020204" pitchFamily="34" charset="0"/>
                          <a:cs typeface="Arial" panose="020B0604020202020204" pitchFamily="34" charset="0"/>
                        </a:rPr>
                        <a:t>Geschäftsprozess </a:t>
                      </a:r>
                      <a:r>
                        <a:rPr lang="de-DE" sz="1400" i="1" dirty="0">
                          <a:solidFill>
                            <a:schemeClr val="accent3"/>
                          </a:solidFill>
                          <a:effectLst/>
                          <a:latin typeface="Arial" panose="020B0604020202020204" pitchFamily="34" charset="0"/>
                          <a:cs typeface="Arial" panose="020B0604020202020204" pitchFamily="34" charset="0"/>
                        </a:rPr>
                        <a:t>FALSCH</a:t>
                      </a:r>
                      <a:endParaRPr lang="de-DE" sz="1400" i="1" dirty="0">
                        <a:solidFill>
                          <a:schemeClr val="accent3"/>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nchor="ctr"/>
                </a:tc>
                <a:tc>
                  <a:txBody>
                    <a:bodyPr/>
                    <a:lstStyle/>
                    <a:p>
                      <a:pPr algn="ctr">
                        <a:lnSpc>
                          <a:spcPts val="1400"/>
                        </a:lnSpc>
                        <a:spcAft>
                          <a:spcPts val="600"/>
                        </a:spcAft>
                      </a:pPr>
                      <a:r>
                        <a:rPr lang="de-DE" sz="1400" i="1" dirty="0">
                          <a:solidFill>
                            <a:schemeClr val="tx2"/>
                          </a:solidFill>
                          <a:effectLst/>
                          <a:latin typeface="Arial" panose="020B0604020202020204" pitchFamily="34" charset="0"/>
                          <a:cs typeface="Arial" panose="020B0604020202020204" pitchFamily="34" charset="0"/>
                        </a:rPr>
                        <a:t>2 - mittel</a:t>
                      </a:r>
                      <a:endParaRPr lang="de-DE" sz="14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nchor="ctr"/>
                </a:tc>
                <a:tc>
                  <a:txBody>
                    <a:bodyPr/>
                    <a:lstStyle/>
                    <a:p>
                      <a:pPr algn="ctr">
                        <a:lnSpc>
                          <a:spcPts val="1400"/>
                        </a:lnSpc>
                        <a:spcAft>
                          <a:spcPts val="600"/>
                        </a:spcAft>
                      </a:pPr>
                      <a:r>
                        <a:rPr lang="de-DE" sz="1400" i="1" dirty="0">
                          <a:solidFill>
                            <a:schemeClr val="tx2"/>
                          </a:solidFill>
                          <a:effectLst/>
                          <a:latin typeface="Arial" panose="020B0604020202020204" pitchFamily="34" charset="0"/>
                          <a:cs typeface="Arial" panose="020B0604020202020204" pitchFamily="34" charset="0"/>
                        </a:rPr>
                        <a:t>2 - mittel</a:t>
                      </a:r>
                      <a:endParaRPr lang="de-DE" sz="14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nchor="ctr"/>
                </a:tc>
                <a:tc>
                  <a:txBody>
                    <a:bodyPr/>
                    <a:lstStyle/>
                    <a:p>
                      <a:pPr algn="ctr">
                        <a:lnSpc>
                          <a:spcPts val="1400"/>
                        </a:lnSpc>
                        <a:spcAft>
                          <a:spcPts val="600"/>
                        </a:spcAft>
                      </a:pPr>
                      <a:r>
                        <a:rPr lang="de-DE" sz="1400" i="1" dirty="0">
                          <a:solidFill>
                            <a:schemeClr val="tx2"/>
                          </a:solidFill>
                          <a:effectLst/>
                          <a:latin typeface="Arial" panose="020B0604020202020204" pitchFamily="34" charset="0"/>
                          <a:cs typeface="Arial" panose="020B0604020202020204" pitchFamily="34" charset="0"/>
                        </a:rPr>
                        <a:t>3 - hoch</a:t>
                      </a:r>
                      <a:endParaRPr lang="de-DE" sz="14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nchor="ctr"/>
                </a:tc>
                <a:tc>
                  <a:txBody>
                    <a:bodyPr/>
                    <a:lstStyle/>
                    <a:p>
                      <a:pPr algn="ctr">
                        <a:lnSpc>
                          <a:spcPts val="1400"/>
                        </a:lnSpc>
                        <a:spcAft>
                          <a:spcPts val="600"/>
                        </a:spcAft>
                      </a:pPr>
                      <a:r>
                        <a:rPr lang="de-DE" sz="1400" i="1" dirty="0">
                          <a:solidFill>
                            <a:schemeClr val="tx2"/>
                          </a:solidFill>
                          <a:effectLst/>
                          <a:latin typeface="Arial" panose="020B0604020202020204" pitchFamily="34" charset="0"/>
                          <a:cs typeface="Arial" panose="020B0604020202020204" pitchFamily="34" charset="0"/>
                        </a:rPr>
                        <a:t>3 - hoch</a:t>
                      </a:r>
                      <a:endParaRPr lang="de-DE" sz="14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ctr">
                        <a:lnSpc>
                          <a:spcPts val="1400"/>
                        </a:lnSpc>
                        <a:spcAft>
                          <a:spcPts val="600"/>
                        </a:spcAft>
                      </a:pPr>
                      <a:r>
                        <a:rPr lang="de-DE" sz="1400" i="1" dirty="0">
                          <a:solidFill>
                            <a:schemeClr val="accent3"/>
                          </a:solidFill>
                          <a:effectLst/>
                          <a:latin typeface="Arial" panose="020B0604020202020204" pitchFamily="34" charset="0"/>
                          <a:cs typeface="Arial" panose="020B0604020202020204" pitchFamily="34" charset="0"/>
                        </a:rPr>
                        <a:t>2 - mittel</a:t>
                      </a:r>
                      <a:endParaRPr lang="de-DE" sz="1400" i="1" dirty="0">
                        <a:solidFill>
                          <a:schemeClr val="accent3"/>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nchor="ctr"/>
                </a:tc>
                <a:extLst>
                  <a:ext uri="{0D108BD9-81ED-4DB2-BD59-A6C34878D82A}">
                    <a16:rowId xmlns:a16="http://schemas.microsoft.com/office/drawing/2014/main" val="892042901"/>
                  </a:ext>
                </a:extLst>
              </a:tr>
            </a:tbl>
          </a:graphicData>
        </a:graphic>
      </p:graphicFrame>
      <p:grpSp>
        <p:nvGrpSpPr>
          <p:cNvPr id="3" name="Gruppieren 2" descr="1. Schadensbewertung&#10;&#10;Wenn der Geschäftsprozess […] ausfällt, mit welchem Schadens-&#10;potenzial ist im Zeithorizont [14 Tage] zu rechnen, hinsichtlich">
            <a:extLst>
              <a:ext uri="{FF2B5EF4-FFF2-40B4-BE49-F238E27FC236}">
                <a16:creationId xmlns:a16="http://schemas.microsoft.com/office/drawing/2014/main" id="{96C56DE6-9819-4C7B-8895-63B4B8F0A54E}"/>
              </a:ext>
            </a:extLst>
          </p:cNvPr>
          <p:cNvGrpSpPr/>
          <p:nvPr/>
        </p:nvGrpSpPr>
        <p:grpSpPr>
          <a:xfrm>
            <a:off x="5009067" y="1908546"/>
            <a:ext cx="6559541" cy="1952502"/>
            <a:chOff x="5009067" y="1908546"/>
            <a:chExt cx="6559541" cy="1952502"/>
          </a:xfrm>
        </p:grpSpPr>
        <p:sp>
          <p:nvSpPr>
            <p:cNvPr id="59" name="Rechteckige Legende 58"/>
            <p:cNvSpPr/>
            <p:nvPr/>
          </p:nvSpPr>
          <p:spPr>
            <a:xfrm>
              <a:off x="5009067" y="1908546"/>
              <a:ext cx="6559540" cy="1945899"/>
            </a:xfrm>
            <a:prstGeom prst="wedgeRectCallout">
              <a:avLst>
                <a:gd name="adj1" fmla="val 15342"/>
                <a:gd name="adj2" fmla="val 69760"/>
              </a:avLst>
            </a:prstGeom>
            <a:solidFill>
              <a:schemeClr val="bg1"/>
            </a:solidFill>
            <a:ln w="28575">
              <a:solidFill>
                <a:schemeClr val="tx1"/>
              </a:solidFill>
            </a:ln>
          </p:spPr>
          <p:txBody>
            <a:bodyPr wrap="square" lIns="72000" tIns="72000" rIns="72000" bIns="72000">
              <a:noAutofit/>
            </a:bodyPr>
            <a:lstStyle/>
            <a:p>
              <a:pPr marR="450215">
                <a:spcBef>
                  <a:spcPts val="600"/>
                </a:spcBef>
                <a:spcAft>
                  <a:spcPts val="600"/>
                </a:spcAft>
              </a:pPr>
              <a:endParaRPr lang="de-DE" altLang="de-DE" sz="1200" dirty="0">
                <a:latin typeface="Arial" panose="020B0604020202020204" pitchFamily="34" charset="0"/>
                <a:cs typeface="Arial" panose="020B0604020202020204" pitchFamily="34" charset="0"/>
              </a:endParaRPr>
            </a:p>
          </p:txBody>
        </p:sp>
        <p:sp>
          <p:nvSpPr>
            <p:cNvPr id="60" name="Rechteck 59"/>
            <p:cNvSpPr/>
            <p:nvPr/>
          </p:nvSpPr>
          <p:spPr>
            <a:xfrm>
              <a:off x="5009068" y="1915149"/>
              <a:ext cx="6559540" cy="1945899"/>
            </a:xfrm>
            <a:prstGeom prst="rect">
              <a:avLst/>
            </a:prstGeom>
            <a:noFill/>
            <a:ln w="28575">
              <a:noFill/>
            </a:ln>
          </p:spPr>
          <p:txBody>
            <a:bodyPr wrap="none" lIns="180000" tIns="72000" rIns="72000" bIns="72000">
              <a:noAutofit/>
            </a:bodyPr>
            <a:lstStyle/>
            <a:p>
              <a:pPr marR="450215">
                <a:spcBef>
                  <a:spcPts val="600"/>
                </a:spcBef>
                <a:spcAft>
                  <a:spcPts val="600"/>
                </a:spcAft>
              </a:pPr>
              <a:r>
                <a:rPr lang="de-DE" sz="1600" b="1" dirty="0">
                  <a:latin typeface="Arial" panose="020B0604020202020204" pitchFamily="34" charset="0"/>
                  <a:ea typeface="Calibri" panose="020F0502020204030204" pitchFamily="34" charset="0"/>
                  <a:cs typeface="Arial" panose="020B0604020202020204" pitchFamily="34" charset="0"/>
                </a:rPr>
                <a:t>Wenn der Geschäftsprozess […] ausfällt, mit welchem Schadens-</a:t>
              </a:r>
              <a:br>
                <a:rPr lang="de-DE" sz="1600" b="1" dirty="0">
                  <a:latin typeface="Arial" panose="020B0604020202020204" pitchFamily="34" charset="0"/>
                  <a:ea typeface="Calibri" panose="020F0502020204030204" pitchFamily="34" charset="0"/>
                  <a:cs typeface="Arial" panose="020B0604020202020204" pitchFamily="34" charset="0"/>
                </a:rPr>
              </a:br>
              <a:r>
                <a:rPr lang="de-DE" sz="1600" b="1" dirty="0">
                  <a:latin typeface="Arial" panose="020B0604020202020204" pitchFamily="34" charset="0"/>
                  <a:ea typeface="Calibri" panose="020F0502020204030204" pitchFamily="34" charset="0"/>
                  <a:cs typeface="Arial" panose="020B0604020202020204" pitchFamily="34" charset="0"/>
                </a:rPr>
                <a:t>potenzial ist im Zeithorizont [</a:t>
              </a:r>
              <a:r>
                <a:rPr lang="de-DE" sz="1600" b="1" dirty="0">
                  <a:solidFill>
                    <a:schemeClr val="accent1"/>
                  </a:solidFill>
                  <a:latin typeface="Arial" panose="020B0604020202020204" pitchFamily="34" charset="0"/>
                  <a:ea typeface="Calibri" panose="020F0502020204030204" pitchFamily="34" charset="0"/>
                  <a:cs typeface="Arial" panose="020B0604020202020204" pitchFamily="34" charset="0"/>
                </a:rPr>
                <a:t>14 Tage</a:t>
              </a:r>
              <a:r>
                <a:rPr lang="de-DE" sz="1600" b="1" dirty="0">
                  <a:latin typeface="Arial" panose="020B0604020202020204" pitchFamily="34" charset="0"/>
                  <a:ea typeface="Calibri" panose="020F0502020204030204" pitchFamily="34" charset="0"/>
                  <a:cs typeface="Arial" panose="020B0604020202020204" pitchFamily="34" charset="0"/>
                </a:rPr>
                <a:t>] zu rechnen, hinsichtlich</a:t>
              </a:r>
            </a:p>
            <a:p>
              <a:pPr marL="182563" lvl="0" indent="-182563" defTabSz="914400" eaLnBrk="0" fontAlgn="base" hangingPunct="0">
                <a:spcBef>
                  <a:spcPct val="0"/>
                </a:spcBef>
                <a:spcAft>
                  <a:spcPct val="0"/>
                </a:spcAft>
                <a:buFont typeface="Arial" panose="020B0604020202020204" pitchFamily="34" charset="0"/>
                <a:buChar char="•"/>
              </a:pPr>
              <a:r>
                <a:rPr lang="de-DE" altLang="de-DE" sz="1600" i="1" dirty="0">
                  <a:solidFill>
                    <a:schemeClr val="accent1"/>
                  </a:solidFill>
                  <a:latin typeface="Arial" panose="020B0604020202020204" pitchFamily="34" charset="0"/>
                  <a:ea typeface="Calibri" panose="020F0502020204030204" pitchFamily="34" charset="0"/>
                  <a:cs typeface="Arial" panose="020B0604020202020204" pitchFamily="34" charset="0"/>
                </a:rPr>
                <a:t>Beeinträchtigung der Aufgabenerfüllung,</a:t>
              </a:r>
              <a:endParaRPr lang="de-DE" altLang="de-DE" sz="700" i="1" dirty="0">
                <a:solidFill>
                  <a:schemeClr val="accent1"/>
                </a:solidFill>
                <a:latin typeface="Arial" panose="020B0604020202020204" pitchFamily="34" charset="0"/>
                <a:cs typeface="Arial" panose="020B0604020202020204" pitchFamily="34" charset="0"/>
              </a:endParaRPr>
            </a:p>
            <a:p>
              <a:pPr marL="182563" lvl="0" indent="-182563" defTabSz="914400" eaLnBrk="0" fontAlgn="base" hangingPunct="0">
                <a:spcBef>
                  <a:spcPct val="0"/>
                </a:spcBef>
                <a:spcAft>
                  <a:spcPct val="0"/>
                </a:spcAft>
                <a:buFont typeface="Arial" panose="020B0604020202020204" pitchFamily="34" charset="0"/>
                <a:buChar char="•"/>
              </a:pPr>
              <a:r>
                <a:rPr lang="de-DE" altLang="de-DE" sz="1600" i="1" dirty="0">
                  <a:solidFill>
                    <a:schemeClr val="accent1"/>
                  </a:solidFill>
                  <a:latin typeface="Arial" panose="020B0604020202020204" pitchFamily="34" charset="0"/>
                  <a:ea typeface="Calibri" panose="020F0502020204030204" pitchFamily="34" charset="0"/>
                  <a:cs typeface="Arial" panose="020B0604020202020204" pitchFamily="34" charset="0"/>
                </a:rPr>
                <a:t>Verstoß gegen Gesetze, Vorschriften und Verträge,</a:t>
              </a:r>
              <a:endParaRPr lang="de-DE" altLang="de-DE" sz="700" i="1" dirty="0">
                <a:solidFill>
                  <a:schemeClr val="accent1"/>
                </a:solidFill>
                <a:latin typeface="Arial" panose="020B0604020202020204" pitchFamily="34" charset="0"/>
                <a:cs typeface="Arial" panose="020B0604020202020204" pitchFamily="34" charset="0"/>
              </a:endParaRPr>
            </a:p>
            <a:p>
              <a:pPr marL="182563" lvl="0" indent="-182563" defTabSz="914400" eaLnBrk="0" fontAlgn="base" hangingPunct="0">
                <a:spcBef>
                  <a:spcPct val="0"/>
                </a:spcBef>
                <a:spcAft>
                  <a:spcPct val="0"/>
                </a:spcAft>
                <a:buFont typeface="Arial" panose="020B0604020202020204" pitchFamily="34" charset="0"/>
                <a:buChar char="•"/>
              </a:pPr>
              <a:r>
                <a:rPr lang="de-DE" altLang="de-DE" sz="1600" i="1" dirty="0">
                  <a:solidFill>
                    <a:schemeClr val="accent1"/>
                  </a:solidFill>
                  <a:latin typeface="Arial" panose="020B0604020202020204" pitchFamily="34" charset="0"/>
                  <a:ea typeface="Calibri" panose="020F0502020204030204" pitchFamily="34" charset="0"/>
                  <a:cs typeface="Arial" panose="020B0604020202020204" pitchFamily="34" charset="0"/>
                </a:rPr>
                <a:t>negative Innen- und Außenwirkung (Imageschaden),</a:t>
              </a:r>
              <a:endParaRPr lang="de-DE" altLang="de-DE" sz="700" i="1" dirty="0">
                <a:solidFill>
                  <a:schemeClr val="accent1"/>
                </a:solidFill>
                <a:latin typeface="Arial" panose="020B0604020202020204" pitchFamily="34" charset="0"/>
                <a:cs typeface="Arial" panose="020B0604020202020204" pitchFamily="34" charset="0"/>
              </a:endParaRPr>
            </a:p>
            <a:p>
              <a:pPr marL="182563" lvl="0" indent="-182563" defTabSz="914400" eaLnBrk="0" fontAlgn="base" hangingPunct="0">
                <a:spcBef>
                  <a:spcPct val="0"/>
                </a:spcBef>
                <a:spcAft>
                  <a:spcPct val="0"/>
                </a:spcAft>
                <a:buFont typeface="Arial" panose="020B0604020202020204" pitchFamily="34" charset="0"/>
                <a:buChar char="•"/>
              </a:pPr>
              <a:r>
                <a:rPr lang="de-DE" altLang="de-DE" sz="1600" i="1" dirty="0">
                  <a:solidFill>
                    <a:schemeClr val="accent1"/>
                  </a:solidFill>
                  <a:latin typeface="Arial" panose="020B0604020202020204" pitchFamily="34" charset="0"/>
                  <a:ea typeface="Calibri" panose="020F0502020204030204" pitchFamily="34" charset="0"/>
                  <a:cs typeface="Arial" panose="020B0604020202020204" pitchFamily="34" charset="0"/>
                </a:rPr>
                <a:t>finanzielle Auswirkungen sowie</a:t>
              </a:r>
              <a:endParaRPr lang="de-DE" altLang="de-DE" sz="2800" i="1" dirty="0">
                <a:solidFill>
                  <a:schemeClr val="accent1"/>
                </a:solidFill>
                <a:latin typeface="Arial" panose="020B0604020202020204" pitchFamily="34" charset="0"/>
                <a:cs typeface="Arial" panose="020B0604020202020204" pitchFamily="34" charset="0"/>
              </a:endParaRPr>
            </a:p>
            <a:p>
              <a:pPr marL="182563" lvl="0" indent="-182563" defTabSz="914400" eaLnBrk="0" fontAlgn="base" hangingPunct="0">
                <a:spcBef>
                  <a:spcPct val="0"/>
                </a:spcBef>
                <a:spcAft>
                  <a:spcPct val="0"/>
                </a:spcAft>
                <a:buFont typeface="Arial" panose="020B0604020202020204" pitchFamily="34" charset="0"/>
                <a:buChar char="•"/>
              </a:pPr>
              <a:r>
                <a:rPr lang="de-DE" altLang="de-DE" sz="1600" i="1" dirty="0">
                  <a:solidFill>
                    <a:schemeClr val="accent1"/>
                  </a:solidFill>
                  <a:latin typeface="Arial" panose="020B0604020202020204" pitchFamily="34" charset="0"/>
                  <a:ea typeface="Calibri" panose="020F0502020204030204" pitchFamily="34" charset="0"/>
                  <a:cs typeface="Arial" panose="020B0604020202020204" pitchFamily="34" charset="0"/>
                </a:rPr>
                <a:t>Beeinträchtigung der persönlichen Unversehrtheit</a:t>
              </a:r>
              <a:r>
                <a:rPr lang="de-DE" altLang="de-DE" sz="700" i="1" dirty="0">
                  <a:solidFill>
                    <a:schemeClr val="accent1"/>
                  </a:solidFill>
                  <a:latin typeface="Arial" panose="020B0604020202020204" pitchFamily="34" charset="0"/>
                  <a:cs typeface="Arial" panose="020B0604020202020204" pitchFamily="34" charset="0"/>
                </a:rPr>
                <a:t> </a:t>
              </a:r>
              <a:r>
                <a:rPr lang="de-DE" altLang="de-DE" sz="1600" i="1" dirty="0">
                  <a:solidFill>
                    <a:schemeClr val="accent1"/>
                  </a:solidFill>
                  <a:latin typeface="Arial" panose="020B0604020202020204" pitchFamily="34" charset="0"/>
                  <a:cs typeface="Arial" panose="020B0604020202020204" pitchFamily="34" charset="0"/>
                </a:rPr>
                <a:t>.</a:t>
              </a:r>
              <a:endParaRPr lang="de-DE" altLang="de-DE" sz="2800" i="1" dirty="0">
                <a:solidFill>
                  <a:schemeClr val="accent1"/>
                </a:solidFill>
                <a:latin typeface="Arial" panose="020B0604020202020204" pitchFamily="34" charset="0"/>
                <a:cs typeface="Arial" panose="020B0604020202020204" pitchFamily="34" charset="0"/>
              </a:endParaRPr>
            </a:p>
          </p:txBody>
        </p:sp>
      </p:grpSp>
      <p:sp>
        <p:nvSpPr>
          <p:cNvPr id="10" name="Rechteck 9" descr="Diese Folie ist für beteiligte Mitarbeiter konzipiert" title="Zielgruppe: beteiligte Mitarbeiter"/>
          <p:cNvSpPr/>
          <p:nvPr/>
        </p:nvSpPr>
        <p:spPr bwMode="gray">
          <a:xfrm rot="2700000">
            <a:off x="9604715" y="595186"/>
            <a:ext cx="3258710" cy="5760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Beteiligte Mitarbeiter</a:t>
            </a:r>
          </a:p>
        </p:txBody>
      </p:sp>
    </p:spTree>
    <p:extLst>
      <p:ext uri="{BB962C8B-B14F-4D97-AF65-F5344CB8AC3E}">
        <p14:creationId xmlns:p14="http://schemas.microsoft.com/office/powerpoint/2010/main" val="1842638306"/>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1. Schadensbewertung</a:t>
            </a:r>
          </a:p>
        </p:txBody>
      </p:sp>
      <p:sp>
        <p:nvSpPr>
          <p:cNvPr id="45" name="Inhaltsplatzhalter 44"/>
          <p:cNvSpPr>
            <a:spLocks noGrp="1"/>
          </p:cNvSpPr>
          <p:nvPr>
            <p:ph sz="quarter" idx="10"/>
          </p:nvPr>
        </p:nvSpPr>
        <p:spPr/>
        <p:txBody>
          <a:bodyPr/>
          <a:lstStyle/>
          <a:p>
            <a:r>
              <a:rPr lang="de-DE" dirty="0"/>
              <a:t>Ableitung der MTPD</a:t>
            </a:r>
          </a:p>
        </p:txBody>
      </p:sp>
      <p:sp>
        <p:nvSpPr>
          <p:cNvPr id="6" name="Fußzeilenplatzhalter 5"/>
          <p:cNvSpPr>
            <a:spLocks noGrp="1"/>
          </p:cNvSpPr>
          <p:nvPr>
            <p:ph type="ftr" sz="quarter" idx="11"/>
          </p:nvPr>
        </p:nvSpPr>
        <p:spPr/>
        <p:txBody>
          <a:bodyPr/>
          <a:lstStyle/>
          <a:p>
            <a:r>
              <a:rPr lang="de-DE">
                <a:latin typeface="Cambria" panose="02040503050406030204" pitchFamily="18" charset="0"/>
                <a:ea typeface="Cambria" panose="02040503050406030204" pitchFamily="18" charset="0"/>
              </a:rPr>
              <a:t>BSI 200-4 Hilfsmittel | Präsentationsvorlage Voranalyse &amp; BIA</a:t>
            </a:r>
            <a:endParaRPr lang="de-DE" dirty="0">
              <a:latin typeface="Cambria" panose="02040503050406030204" pitchFamily="18" charset="0"/>
              <a:ea typeface="Cambria" panose="02040503050406030204" pitchFamily="18" charset="0"/>
            </a:endParaRPr>
          </a:p>
        </p:txBody>
      </p:sp>
      <p:grpSp>
        <p:nvGrpSpPr>
          <p:cNvPr id="7" name="Gruppieren 6" descr="Ableitung der MTPD">
            <a:extLst>
              <a:ext uri="{FF2B5EF4-FFF2-40B4-BE49-F238E27FC236}">
                <a16:creationId xmlns:a16="http://schemas.microsoft.com/office/drawing/2014/main" id="{808E9C2B-82B2-4DED-87B5-D34700D19564}"/>
              </a:ext>
            </a:extLst>
          </p:cNvPr>
          <p:cNvGrpSpPr/>
          <p:nvPr/>
        </p:nvGrpSpPr>
        <p:grpSpPr>
          <a:xfrm>
            <a:off x="2711624" y="1685949"/>
            <a:ext cx="8794341" cy="2463945"/>
            <a:chOff x="2711624" y="1685949"/>
            <a:chExt cx="8794341" cy="2463945"/>
          </a:xfrm>
        </p:grpSpPr>
        <p:grpSp>
          <p:nvGrpSpPr>
            <p:cNvPr id="4" name="Gruppieren 3">
              <a:extLst>
                <a:ext uri="{FF2B5EF4-FFF2-40B4-BE49-F238E27FC236}">
                  <a16:creationId xmlns:a16="http://schemas.microsoft.com/office/drawing/2014/main" id="{B323DC7F-4F7C-4C5D-9362-44392813C419}"/>
                </a:ext>
              </a:extLst>
            </p:cNvPr>
            <p:cNvGrpSpPr/>
            <p:nvPr/>
          </p:nvGrpSpPr>
          <p:grpSpPr>
            <a:xfrm>
              <a:off x="2711624" y="1685949"/>
              <a:ext cx="8794341" cy="2463945"/>
              <a:chOff x="2711624" y="1685949"/>
              <a:chExt cx="8794341" cy="2463945"/>
            </a:xfrm>
          </p:grpSpPr>
          <p:sp>
            <p:nvSpPr>
              <p:cNvPr id="17" name="Rechteck 16"/>
              <p:cNvSpPr/>
              <p:nvPr/>
            </p:nvSpPr>
            <p:spPr>
              <a:xfrm>
                <a:off x="4185522" y="2155816"/>
                <a:ext cx="6778657" cy="14048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724" tIns="47860" rIns="95724" bIns="47860" numCol="1" spcCol="0" rtlCol="0" fromWordArt="0" anchor="ctr" anchorCtr="0" forceAA="0" compatLnSpc="1">
                <a:prstTxWarp prst="textNoShape">
                  <a:avLst/>
                </a:prstTxWarp>
                <a:noAutofit/>
              </a:bodyPr>
              <a:lstStyle/>
              <a:p>
                <a:pPr algn="ctr"/>
                <a:endParaRPr lang="de-DE" sz="1400">
                  <a:latin typeface="Arial" panose="020B0604020202020204" pitchFamily="34" charset="0"/>
                  <a:ea typeface="Cambria" panose="02040503050406030204" pitchFamily="18" charset="0"/>
                  <a:cs typeface="Arial" panose="020B0604020202020204" pitchFamily="34" charset="0"/>
                </a:endParaRPr>
              </a:p>
            </p:txBody>
          </p:sp>
          <p:sp>
            <p:nvSpPr>
              <p:cNvPr id="18" name="Rechteck 17"/>
              <p:cNvSpPr/>
              <p:nvPr/>
            </p:nvSpPr>
            <p:spPr>
              <a:xfrm>
                <a:off x="4184030" y="2157953"/>
                <a:ext cx="6780150" cy="526877"/>
              </a:xfrm>
              <a:prstGeom prst="rect">
                <a:avLst/>
              </a:prstGeom>
              <a:solidFill>
                <a:srgbClr val="CD5038">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400" dirty="0">
                  <a:latin typeface="Arial" panose="020B0604020202020204" pitchFamily="34" charset="0"/>
                  <a:ea typeface="Cambria" panose="02040503050406030204" pitchFamily="18" charset="0"/>
                  <a:cs typeface="Arial" panose="020B0604020202020204" pitchFamily="34" charset="0"/>
                </a:endParaRPr>
              </a:p>
            </p:txBody>
          </p:sp>
          <p:cxnSp>
            <p:nvCxnSpPr>
              <p:cNvPr id="19" name="Gerade Verbindung mit Pfeil 18"/>
              <p:cNvCxnSpPr/>
              <p:nvPr/>
            </p:nvCxnSpPr>
            <p:spPr>
              <a:xfrm>
                <a:off x="4180998" y="3562355"/>
                <a:ext cx="6857379"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feld 19"/>
              <p:cNvSpPr txBox="1"/>
              <p:nvPr/>
            </p:nvSpPr>
            <p:spPr>
              <a:xfrm>
                <a:off x="11023141" y="3402297"/>
                <a:ext cx="482824" cy="307777"/>
              </a:xfrm>
              <a:prstGeom prst="rect">
                <a:avLst/>
              </a:prstGeom>
              <a:noFill/>
            </p:spPr>
            <p:txBody>
              <a:bodyPr wrap="none" rtlCol="0">
                <a:spAutoFit/>
              </a:bodyPr>
              <a:lstStyle/>
              <a:p>
                <a:r>
                  <a:rPr lang="de-DE" sz="1400" dirty="0">
                    <a:latin typeface="Arial" panose="020B0604020202020204" pitchFamily="34" charset="0"/>
                    <a:ea typeface="Cambria" panose="02040503050406030204" pitchFamily="18" charset="0"/>
                    <a:cs typeface="Arial" panose="020B0604020202020204" pitchFamily="34" charset="0"/>
                  </a:rPr>
                  <a:t>Zeit</a:t>
                </a:r>
              </a:p>
            </p:txBody>
          </p:sp>
          <p:cxnSp>
            <p:nvCxnSpPr>
              <p:cNvPr id="21" name="Gerader Verbinder 20"/>
              <p:cNvCxnSpPr/>
              <p:nvPr/>
            </p:nvCxnSpPr>
            <p:spPr>
              <a:xfrm>
                <a:off x="6466791" y="2103334"/>
                <a:ext cx="0" cy="14904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Gerader Verbinder 21"/>
              <p:cNvCxnSpPr/>
              <p:nvPr/>
            </p:nvCxnSpPr>
            <p:spPr>
              <a:xfrm>
                <a:off x="7609687" y="2083659"/>
                <a:ext cx="0" cy="15101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Gerader Verbinder 22"/>
              <p:cNvCxnSpPr/>
              <p:nvPr/>
            </p:nvCxnSpPr>
            <p:spPr>
              <a:xfrm>
                <a:off x="8752583" y="2103334"/>
                <a:ext cx="0" cy="14904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Textfeld 23"/>
              <p:cNvSpPr txBox="1"/>
              <p:nvPr/>
            </p:nvSpPr>
            <p:spPr>
              <a:xfrm>
                <a:off x="4775796" y="3569280"/>
                <a:ext cx="1099981" cy="307777"/>
              </a:xfrm>
              <a:prstGeom prst="rect">
                <a:avLst/>
              </a:prstGeom>
              <a:noFill/>
            </p:spPr>
            <p:txBody>
              <a:bodyPr wrap="none" rtlCol="0">
                <a:spAutoFit/>
              </a:bodyPr>
              <a:lstStyle/>
              <a:p>
                <a:pPr algn="ctr"/>
                <a:r>
                  <a:rPr lang="de-DE" sz="1400" dirty="0">
                    <a:latin typeface="Arial" panose="020B0604020202020204" pitchFamily="34" charset="0"/>
                    <a:ea typeface="Cambria" panose="02040503050406030204" pitchFamily="18" charset="0"/>
                    <a:cs typeface="Arial" panose="020B0604020202020204" pitchFamily="34" charset="0"/>
                  </a:rPr>
                  <a:t>24 Stunden</a:t>
                </a:r>
              </a:p>
            </p:txBody>
          </p:sp>
          <p:sp>
            <p:nvSpPr>
              <p:cNvPr id="25" name="Textfeld 24"/>
              <p:cNvSpPr txBox="1"/>
              <p:nvPr/>
            </p:nvSpPr>
            <p:spPr>
              <a:xfrm>
                <a:off x="6110086" y="3569280"/>
                <a:ext cx="717761" cy="307777"/>
              </a:xfrm>
              <a:prstGeom prst="rect">
                <a:avLst/>
              </a:prstGeom>
              <a:noFill/>
            </p:spPr>
            <p:txBody>
              <a:bodyPr wrap="none" rtlCol="0">
                <a:spAutoFit/>
              </a:bodyPr>
              <a:lstStyle/>
              <a:p>
                <a:pPr algn="ctr"/>
                <a:r>
                  <a:rPr lang="de-DE" sz="1400" dirty="0">
                    <a:latin typeface="Arial" panose="020B0604020202020204" pitchFamily="34" charset="0"/>
                    <a:ea typeface="Cambria" panose="02040503050406030204" pitchFamily="18" charset="0"/>
                    <a:cs typeface="Arial" panose="020B0604020202020204" pitchFamily="34" charset="0"/>
                  </a:rPr>
                  <a:t>3 Tage</a:t>
                </a:r>
              </a:p>
            </p:txBody>
          </p:sp>
          <p:sp>
            <p:nvSpPr>
              <p:cNvPr id="26" name="Textfeld 25"/>
              <p:cNvSpPr txBox="1"/>
              <p:nvPr/>
            </p:nvSpPr>
            <p:spPr>
              <a:xfrm>
                <a:off x="7257768" y="3569280"/>
                <a:ext cx="717761" cy="307777"/>
              </a:xfrm>
              <a:prstGeom prst="rect">
                <a:avLst/>
              </a:prstGeom>
              <a:noFill/>
            </p:spPr>
            <p:txBody>
              <a:bodyPr wrap="none" rtlCol="0">
                <a:spAutoFit/>
              </a:bodyPr>
              <a:lstStyle>
                <a:defPPr>
                  <a:defRPr lang="en-US"/>
                </a:defPPr>
                <a:lvl1pPr algn="ctr">
                  <a:defRPr sz="1884">
                    <a:latin typeface="BundesSerif Office" panose="02050002050300000203" pitchFamily="18" charset="0"/>
                  </a:defRPr>
                </a:lvl1pPr>
              </a:lstStyle>
              <a:p>
                <a:r>
                  <a:rPr lang="de-DE" sz="1400" dirty="0">
                    <a:latin typeface="Arial" panose="020B0604020202020204" pitchFamily="34" charset="0"/>
                    <a:ea typeface="Cambria" panose="02040503050406030204" pitchFamily="18" charset="0"/>
                    <a:cs typeface="Arial" panose="020B0604020202020204" pitchFamily="34" charset="0"/>
                  </a:rPr>
                  <a:t>7 Tage</a:t>
                </a:r>
              </a:p>
            </p:txBody>
          </p:sp>
          <p:sp>
            <p:nvSpPr>
              <p:cNvPr id="27" name="Textfeld 26"/>
              <p:cNvSpPr txBox="1"/>
              <p:nvPr/>
            </p:nvSpPr>
            <p:spPr>
              <a:xfrm>
                <a:off x="8345603" y="3569280"/>
                <a:ext cx="817147" cy="307777"/>
              </a:xfrm>
              <a:prstGeom prst="rect">
                <a:avLst/>
              </a:prstGeom>
              <a:noFill/>
            </p:spPr>
            <p:txBody>
              <a:bodyPr wrap="none" rtlCol="0">
                <a:spAutoFit/>
              </a:bodyPr>
              <a:lstStyle/>
              <a:p>
                <a:pPr algn="ctr"/>
                <a:r>
                  <a:rPr lang="de-DE" sz="1400" dirty="0">
                    <a:latin typeface="Arial" panose="020B0604020202020204" pitchFamily="34" charset="0"/>
                    <a:ea typeface="Cambria" panose="02040503050406030204" pitchFamily="18" charset="0"/>
                    <a:cs typeface="Arial" panose="020B0604020202020204" pitchFamily="34" charset="0"/>
                  </a:rPr>
                  <a:t>14 Tage</a:t>
                </a:r>
              </a:p>
            </p:txBody>
          </p:sp>
          <p:sp>
            <p:nvSpPr>
              <p:cNvPr id="28" name="Textfeld 27"/>
              <p:cNvSpPr txBox="1"/>
              <p:nvPr/>
            </p:nvSpPr>
            <p:spPr>
              <a:xfrm>
                <a:off x="7000386" y="3842117"/>
                <a:ext cx="1218602" cy="307777"/>
              </a:xfrm>
              <a:prstGeom prst="rect">
                <a:avLst/>
              </a:prstGeom>
              <a:noFill/>
            </p:spPr>
            <p:txBody>
              <a:bodyPr wrap="none" rtlCol="0">
                <a:spAutoFit/>
              </a:bodyPr>
              <a:lstStyle/>
              <a:p>
                <a:pPr algn="ctr"/>
                <a:r>
                  <a:rPr lang="de-DE" sz="1400" dirty="0">
                    <a:latin typeface="Arial" panose="020B0604020202020204" pitchFamily="34" charset="0"/>
                    <a:ea typeface="Cambria" panose="02040503050406030204" pitchFamily="18" charset="0"/>
                    <a:cs typeface="Arial" panose="020B0604020202020204" pitchFamily="34" charset="0"/>
                  </a:rPr>
                  <a:t>Zeithorizonte</a:t>
                </a:r>
              </a:p>
            </p:txBody>
          </p:sp>
          <p:sp>
            <p:nvSpPr>
              <p:cNvPr id="29" name="Textfeld 28"/>
              <p:cNvSpPr txBox="1"/>
              <p:nvPr/>
            </p:nvSpPr>
            <p:spPr>
              <a:xfrm>
                <a:off x="3320245" y="1685949"/>
                <a:ext cx="1697901" cy="307777"/>
              </a:xfrm>
              <a:prstGeom prst="rect">
                <a:avLst/>
              </a:prstGeom>
              <a:noFill/>
            </p:spPr>
            <p:txBody>
              <a:bodyPr wrap="none" rtlCol="0">
                <a:spAutoFit/>
              </a:bodyPr>
              <a:lstStyle/>
              <a:p>
                <a:r>
                  <a:rPr lang="de-DE" sz="1400" dirty="0">
                    <a:latin typeface="Arial" panose="020B0604020202020204" pitchFamily="34" charset="0"/>
                    <a:ea typeface="Cambria" panose="02040503050406030204" pitchFamily="18" charset="0"/>
                    <a:cs typeface="Arial" panose="020B0604020202020204" pitchFamily="34" charset="0"/>
                  </a:rPr>
                  <a:t>Schadenspotenzial</a:t>
                </a:r>
              </a:p>
            </p:txBody>
          </p:sp>
          <p:cxnSp>
            <p:nvCxnSpPr>
              <p:cNvPr id="30" name="Gerader Verbinder 29"/>
              <p:cNvCxnSpPr/>
              <p:nvPr/>
            </p:nvCxnSpPr>
            <p:spPr>
              <a:xfrm>
                <a:off x="9895479" y="2103334"/>
                <a:ext cx="0" cy="14904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Textfeld 30"/>
              <p:cNvSpPr txBox="1"/>
              <p:nvPr/>
            </p:nvSpPr>
            <p:spPr>
              <a:xfrm>
                <a:off x="9488499" y="3569280"/>
                <a:ext cx="817147" cy="307777"/>
              </a:xfrm>
              <a:prstGeom prst="rect">
                <a:avLst/>
              </a:prstGeom>
              <a:noFill/>
            </p:spPr>
            <p:txBody>
              <a:bodyPr wrap="none" rtlCol="0">
                <a:spAutoFit/>
              </a:bodyPr>
              <a:lstStyle/>
              <a:p>
                <a:pPr algn="ctr"/>
                <a:r>
                  <a:rPr lang="de-DE" sz="1400" dirty="0">
                    <a:latin typeface="Arial" panose="020B0604020202020204" pitchFamily="34" charset="0"/>
                    <a:ea typeface="Cambria" panose="02040503050406030204" pitchFamily="18" charset="0"/>
                    <a:cs typeface="Arial" panose="020B0604020202020204" pitchFamily="34" charset="0"/>
                  </a:rPr>
                  <a:t>30 Tage</a:t>
                </a:r>
              </a:p>
            </p:txBody>
          </p:sp>
          <p:sp>
            <p:nvSpPr>
              <p:cNvPr id="32" name="Textfeld 31"/>
              <p:cNvSpPr txBox="1"/>
              <p:nvPr/>
            </p:nvSpPr>
            <p:spPr>
              <a:xfrm>
                <a:off x="2711624" y="2248126"/>
                <a:ext cx="1379531" cy="307777"/>
              </a:xfrm>
              <a:prstGeom prst="rect">
                <a:avLst/>
              </a:prstGeom>
              <a:noFill/>
            </p:spPr>
            <p:txBody>
              <a:bodyPr wrap="square" rtlCol="0">
                <a:spAutoFit/>
              </a:bodyPr>
              <a:lstStyle/>
              <a:p>
                <a:pPr algn="r"/>
                <a:r>
                  <a:rPr lang="de-DE" sz="1400" dirty="0">
                    <a:solidFill>
                      <a:schemeClr val="accent3"/>
                    </a:solidFill>
                    <a:latin typeface="Arial" panose="020B0604020202020204" pitchFamily="34" charset="0"/>
                    <a:ea typeface="Cambria" panose="02040503050406030204" pitchFamily="18" charset="0"/>
                    <a:cs typeface="Arial" panose="020B0604020202020204" pitchFamily="34" charset="0"/>
                  </a:rPr>
                  <a:t>4 - sehr hoch</a:t>
                </a:r>
              </a:p>
            </p:txBody>
          </p:sp>
          <p:sp>
            <p:nvSpPr>
              <p:cNvPr id="33" name="Textfeld 32"/>
              <p:cNvSpPr txBox="1"/>
              <p:nvPr/>
            </p:nvSpPr>
            <p:spPr>
              <a:xfrm>
                <a:off x="3104422" y="2547359"/>
                <a:ext cx="986733" cy="307777"/>
              </a:xfrm>
              <a:prstGeom prst="rect">
                <a:avLst/>
              </a:prstGeom>
              <a:noFill/>
            </p:spPr>
            <p:txBody>
              <a:bodyPr wrap="square" rtlCol="0">
                <a:spAutoFit/>
              </a:bodyPr>
              <a:lstStyle/>
              <a:p>
                <a:pPr algn="r"/>
                <a:r>
                  <a:rPr lang="de-DE" sz="1400" dirty="0">
                    <a:solidFill>
                      <a:srgbClr val="CD5038"/>
                    </a:solidFill>
                    <a:latin typeface="Arial" panose="020B0604020202020204" pitchFamily="34" charset="0"/>
                    <a:ea typeface="Cambria" panose="02040503050406030204" pitchFamily="18" charset="0"/>
                    <a:cs typeface="Arial" panose="020B0604020202020204" pitchFamily="34" charset="0"/>
                  </a:rPr>
                  <a:t>3 - hoch</a:t>
                </a:r>
              </a:p>
            </p:txBody>
          </p:sp>
          <p:sp>
            <p:nvSpPr>
              <p:cNvPr id="34" name="Textfeld 33"/>
              <p:cNvSpPr txBox="1"/>
              <p:nvPr/>
            </p:nvSpPr>
            <p:spPr>
              <a:xfrm>
                <a:off x="3015579" y="2833378"/>
                <a:ext cx="1075576" cy="307777"/>
              </a:xfrm>
              <a:prstGeom prst="rect">
                <a:avLst/>
              </a:prstGeom>
              <a:noFill/>
            </p:spPr>
            <p:txBody>
              <a:bodyPr wrap="square" rtlCol="0">
                <a:spAutoFit/>
              </a:bodyPr>
              <a:lstStyle/>
              <a:p>
                <a:pPr algn="r"/>
                <a:r>
                  <a:rPr lang="de-DE" sz="1400" dirty="0">
                    <a:latin typeface="Arial" panose="020B0604020202020204" pitchFamily="34" charset="0"/>
                    <a:ea typeface="Cambria" panose="02040503050406030204" pitchFamily="18" charset="0"/>
                    <a:cs typeface="Arial" panose="020B0604020202020204" pitchFamily="34" charset="0"/>
                  </a:rPr>
                  <a:t>2 - mittel</a:t>
                </a:r>
              </a:p>
            </p:txBody>
          </p:sp>
          <p:sp>
            <p:nvSpPr>
              <p:cNvPr id="35" name="Textfeld 34"/>
              <p:cNvSpPr txBox="1"/>
              <p:nvPr/>
            </p:nvSpPr>
            <p:spPr>
              <a:xfrm>
                <a:off x="2981263" y="3119799"/>
                <a:ext cx="1109892" cy="307777"/>
              </a:xfrm>
              <a:prstGeom prst="rect">
                <a:avLst/>
              </a:prstGeom>
              <a:noFill/>
            </p:spPr>
            <p:txBody>
              <a:bodyPr wrap="square" rtlCol="0">
                <a:spAutoFit/>
              </a:bodyPr>
              <a:lstStyle/>
              <a:p>
                <a:pPr algn="r"/>
                <a:r>
                  <a:rPr lang="de-DE" sz="1400" dirty="0">
                    <a:latin typeface="Arial" panose="020B0604020202020204" pitchFamily="34" charset="0"/>
                    <a:ea typeface="Cambria" panose="02040503050406030204" pitchFamily="18" charset="0"/>
                    <a:cs typeface="Arial" panose="020B0604020202020204" pitchFamily="34" charset="0"/>
                  </a:rPr>
                  <a:t>1 - gering</a:t>
                </a:r>
              </a:p>
            </p:txBody>
          </p:sp>
          <p:cxnSp>
            <p:nvCxnSpPr>
              <p:cNvPr id="36" name="Gerade Verbindung mit Pfeil 35"/>
              <p:cNvCxnSpPr/>
              <p:nvPr/>
            </p:nvCxnSpPr>
            <p:spPr>
              <a:xfrm flipV="1">
                <a:off x="4180999" y="2029838"/>
                <a:ext cx="0" cy="153944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Gerader Verbinder 36"/>
              <p:cNvCxnSpPr/>
              <p:nvPr/>
            </p:nvCxnSpPr>
            <p:spPr>
              <a:xfrm>
                <a:off x="4124160" y="3270549"/>
                <a:ext cx="691421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Gerader Verbinder 37"/>
              <p:cNvCxnSpPr/>
              <p:nvPr/>
            </p:nvCxnSpPr>
            <p:spPr>
              <a:xfrm>
                <a:off x="4124160" y="2978746"/>
                <a:ext cx="691421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Gerader Verbinder 38"/>
              <p:cNvCxnSpPr/>
              <p:nvPr/>
            </p:nvCxnSpPr>
            <p:spPr>
              <a:xfrm flipV="1">
                <a:off x="4124160" y="2686942"/>
                <a:ext cx="11367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Gerader Verbinder 39"/>
              <p:cNvCxnSpPr/>
              <p:nvPr/>
            </p:nvCxnSpPr>
            <p:spPr>
              <a:xfrm>
                <a:off x="4124162" y="2395138"/>
                <a:ext cx="687353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Gerader Verbinder 40"/>
              <p:cNvCxnSpPr/>
              <p:nvPr/>
            </p:nvCxnSpPr>
            <p:spPr>
              <a:xfrm>
                <a:off x="4185522" y="2685554"/>
                <a:ext cx="6777530" cy="0"/>
              </a:xfrm>
              <a:prstGeom prst="line">
                <a:avLst/>
              </a:prstGeom>
              <a:ln w="28575">
                <a:solidFill>
                  <a:srgbClr val="CD5038"/>
                </a:solidFill>
              </a:ln>
            </p:spPr>
            <p:style>
              <a:lnRef idx="1">
                <a:schemeClr val="accent1"/>
              </a:lnRef>
              <a:fillRef idx="0">
                <a:schemeClr val="accent1"/>
              </a:fillRef>
              <a:effectRef idx="0">
                <a:schemeClr val="accent1"/>
              </a:effectRef>
              <a:fontRef idx="minor">
                <a:schemeClr val="tx1"/>
              </a:fontRef>
            </p:style>
          </p:cxnSp>
          <p:cxnSp>
            <p:nvCxnSpPr>
              <p:cNvPr id="42" name="Gerader Verbinder 41"/>
              <p:cNvCxnSpPr/>
              <p:nvPr/>
            </p:nvCxnSpPr>
            <p:spPr>
              <a:xfrm>
                <a:off x="5323894" y="2103334"/>
                <a:ext cx="0" cy="14904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Textfeld 42"/>
              <p:cNvSpPr txBox="1"/>
              <p:nvPr/>
            </p:nvSpPr>
            <p:spPr>
              <a:xfrm>
                <a:off x="8628358" y="2527494"/>
                <a:ext cx="2220170" cy="307777"/>
              </a:xfrm>
              <a:prstGeom prst="rect">
                <a:avLst/>
              </a:prstGeom>
              <a:solidFill>
                <a:schemeClr val="bg1"/>
              </a:solidFill>
              <a:ln w="28575">
                <a:solidFill>
                  <a:srgbClr val="CD5038"/>
                </a:solidFill>
              </a:ln>
            </p:spPr>
            <p:txBody>
              <a:bodyPr wrap="square" rtlCol="0">
                <a:spAutoFit/>
              </a:bodyPr>
              <a:lstStyle/>
              <a:p>
                <a:pPr algn="ctr"/>
                <a:r>
                  <a:rPr lang="de-DE" sz="1400" dirty="0">
                    <a:solidFill>
                      <a:srgbClr val="CD5038"/>
                    </a:solidFill>
                    <a:latin typeface="Arial" panose="020B0604020202020204" pitchFamily="34" charset="0"/>
                    <a:ea typeface="Cambria" panose="02040503050406030204" pitchFamily="18" charset="0"/>
                    <a:cs typeface="Arial" panose="020B0604020202020204" pitchFamily="34" charset="0"/>
                  </a:rPr>
                  <a:t>Untragbarkeitsniveau</a:t>
                </a:r>
              </a:p>
            </p:txBody>
          </p:sp>
        </p:grpSp>
        <p:grpSp>
          <p:nvGrpSpPr>
            <p:cNvPr id="5" name="Gruppieren 4">
              <a:extLst>
                <a:ext uri="{FF2B5EF4-FFF2-40B4-BE49-F238E27FC236}">
                  <a16:creationId xmlns:a16="http://schemas.microsoft.com/office/drawing/2014/main" id="{FE97D507-1F02-4952-8322-0C1D8B83C387}"/>
                </a:ext>
              </a:extLst>
            </p:cNvPr>
            <p:cNvGrpSpPr/>
            <p:nvPr/>
          </p:nvGrpSpPr>
          <p:grpSpPr>
            <a:xfrm>
              <a:off x="4188346" y="2402538"/>
              <a:ext cx="5690516" cy="1163352"/>
              <a:chOff x="4188346" y="2402538"/>
              <a:chExt cx="5690516" cy="1163352"/>
            </a:xfrm>
          </p:grpSpPr>
          <p:sp>
            <p:nvSpPr>
              <p:cNvPr id="14" name="Freihandform 13"/>
              <p:cNvSpPr/>
              <p:nvPr/>
            </p:nvSpPr>
            <p:spPr>
              <a:xfrm>
                <a:off x="4188346" y="2402538"/>
                <a:ext cx="5690516" cy="1163352"/>
              </a:xfrm>
              <a:custGeom>
                <a:avLst/>
                <a:gdLst>
                  <a:gd name="connsiteX0" fmla="*/ 0 w 8140890"/>
                  <a:gd name="connsiteY0" fmla="*/ 3036627 h 3036627"/>
                  <a:gd name="connsiteX1" fmla="*/ 1637731 w 8140890"/>
                  <a:gd name="connsiteY1" fmla="*/ 2279176 h 3036627"/>
                  <a:gd name="connsiteX2" fmla="*/ 3254991 w 8140890"/>
                  <a:gd name="connsiteY2" fmla="*/ 771098 h 3036627"/>
                  <a:gd name="connsiteX3" fmla="*/ 4885899 w 8140890"/>
                  <a:gd name="connsiteY3" fmla="*/ 0 h 3036627"/>
                  <a:gd name="connsiteX4" fmla="*/ 8140890 w 8140890"/>
                  <a:gd name="connsiteY4" fmla="*/ 0 h 3036627"/>
                  <a:gd name="connsiteX0" fmla="*/ 0 w 8140890"/>
                  <a:gd name="connsiteY0" fmla="*/ 3036627 h 3036627"/>
                  <a:gd name="connsiteX1" fmla="*/ 1637731 w 8140890"/>
                  <a:gd name="connsiteY1" fmla="*/ 2279176 h 3036627"/>
                  <a:gd name="connsiteX2" fmla="*/ 3254991 w 8140890"/>
                  <a:gd name="connsiteY2" fmla="*/ 771098 h 3036627"/>
                  <a:gd name="connsiteX3" fmla="*/ 4862149 w 8140890"/>
                  <a:gd name="connsiteY3" fmla="*/ 778201 h 3036627"/>
                  <a:gd name="connsiteX4" fmla="*/ 8140890 w 8140890"/>
                  <a:gd name="connsiteY4" fmla="*/ 0 h 3036627"/>
                  <a:gd name="connsiteX0" fmla="*/ 0 w 8140890"/>
                  <a:gd name="connsiteY0" fmla="*/ 3056185 h 3056185"/>
                  <a:gd name="connsiteX1" fmla="*/ 1637731 w 8140890"/>
                  <a:gd name="connsiteY1" fmla="*/ 2298734 h 3056185"/>
                  <a:gd name="connsiteX2" fmla="*/ 3254991 w 8140890"/>
                  <a:gd name="connsiteY2" fmla="*/ 790656 h 3056185"/>
                  <a:gd name="connsiteX3" fmla="*/ 4862149 w 8140890"/>
                  <a:gd name="connsiteY3" fmla="*/ 797759 h 3056185"/>
                  <a:gd name="connsiteX4" fmla="*/ 6519085 w 8140890"/>
                  <a:gd name="connsiteY4" fmla="*/ 53828 h 3056185"/>
                  <a:gd name="connsiteX5" fmla="*/ 8140890 w 8140890"/>
                  <a:gd name="connsiteY5" fmla="*/ 19558 h 3056185"/>
                  <a:gd name="connsiteX0" fmla="*/ 0 w 8140890"/>
                  <a:gd name="connsiteY0" fmla="*/ 3036627 h 3036627"/>
                  <a:gd name="connsiteX1" fmla="*/ 1637731 w 8140890"/>
                  <a:gd name="connsiteY1" fmla="*/ 2279176 h 3036627"/>
                  <a:gd name="connsiteX2" fmla="*/ 3254991 w 8140890"/>
                  <a:gd name="connsiteY2" fmla="*/ 771098 h 3036627"/>
                  <a:gd name="connsiteX3" fmla="*/ 4862149 w 8140890"/>
                  <a:gd name="connsiteY3" fmla="*/ 778201 h 3036627"/>
                  <a:gd name="connsiteX4" fmla="*/ 6519085 w 8140890"/>
                  <a:gd name="connsiteY4" fmla="*/ 34270 h 3036627"/>
                  <a:gd name="connsiteX5" fmla="*/ 8140890 w 8140890"/>
                  <a:gd name="connsiteY5" fmla="*/ 0 h 3036627"/>
                  <a:gd name="connsiteX0" fmla="*/ 0 w 8140890"/>
                  <a:gd name="connsiteY0" fmla="*/ 3036627 h 3036627"/>
                  <a:gd name="connsiteX1" fmla="*/ 1637731 w 8140890"/>
                  <a:gd name="connsiteY1" fmla="*/ 2279176 h 3036627"/>
                  <a:gd name="connsiteX2" fmla="*/ 3254991 w 8140890"/>
                  <a:gd name="connsiteY2" fmla="*/ 771098 h 3036627"/>
                  <a:gd name="connsiteX3" fmla="*/ 4862149 w 8140890"/>
                  <a:gd name="connsiteY3" fmla="*/ 778201 h 3036627"/>
                  <a:gd name="connsiteX4" fmla="*/ 6519085 w 8140890"/>
                  <a:gd name="connsiteY4" fmla="*/ 34270 h 3036627"/>
                  <a:gd name="connsiteX5" fmla="*/ 8140890 w 8140890"/>
                  <a:gd name="connsiteY5" fmla="*/ 0 h 3036627"/>
                  <a:gd name="connsiteX0" fmla="*/ 0 w 8140890"/>
                  <a:gd name="connsiteY0" fmla="*/ 3036627 h 3036627"/>
                  <a:gd name="connsiteX1" fmla="*/ 1602105 w 8140890"/>
                  <a:gd name="connsiteY1" fmla="*/ 1578795 h 3036627"/>
                  <a:gd name="connsiteX2" fmla="*/ 3254991 w 8140890"/>
                  <a:gd name="connsiteY2" fmla="*/ 771098 h 3036627"/>
                  <a:gd name="connsiteX3" fmla="*/ 4862149 w 8140890"/>
                  <a:gd name="connsiteY3" fmla="*/ 778201 h 3036627"/>
                  <a:gd name="connsiteX4" fmla="*/ 6519085 w 8140890"/>
                  <a:gd name="connsiteY4" fmla="*/ 34270 h 3036627"/>
                  <a:gd name="connsiteX5" fmla="*/ 8140890 w 8140890"/>
                  <a:gd name="connsiteY5" fmla="*/ 0 h 3036627"/>
                  <a:gd name="connsiteX0" fmla="*/ 0 w 8081514"/>
                  <a:gd name="connsiteY0" fmla="*/ 2982751 h 2982751"/>
                  <a:gd name="connsiteX1" fmla="*/ 1542729 w 8081514"/>
                  <a:gd name="connsiteY1" fmla="*/ 1578795 h 2982751"/>
                  <a:gd name="connsiteX2" fmla="*/ 3195615 w 8081514"/>
                  <a:gd name="connsiteY2" fmla="*/ 771098 h 2982751"/>
                  <a:gd name="connsiteX3" fmla="*/ 4802773 w 8081514"/>
                  <a:gd name="connsiteY3" fmla="*/ 778201 h 2982751"/>
                  <a:gd name="connsiteX4" fmla="*/ 6459709 w 8081514"/>
                  <a:gd name="connsiteY4" fmla="*/ 34270 h 2982751"/>
                  <a:gd name="connsiteX5" fmla="*/ 8081514 w 8081514"/>
                  <a:gd name="connsiteY5" fmla="*/ 0 h 2982751"/>
                  <a:gd name="connsiteX0" fmla="*/ 0 w 8081514"/>
                  <a:gd name="connsiteY0" fmla="*/ 2982751 h 2982751"/>
                  <a:gd name="connsiteX1" fmla="*/ 1542729 w 8081514"/>
                  <a:gd name="connsiteY1" fmla="*/ 1578795 h 2982751"/>
                  <a:gd name="connsiteX2" fmla="*/ 3195615 w 8081514"/>
                  <a:gd name="connsiteY2" fmla="*/ 771098 h 2982751"/>
                  <a:gd name="connsiteX3" fmla="*/ 4802773 w 8081514"/>
                  <a:gd name="connsiteY3" fmla="*/ 778201 h 2982751"/>
                  <a:gd name="connsiteX4" fmla="*/ 8081514 w 8081514"/>
                  <a:gd name="connsiteY4" fmla="*/ 0 h 2982751"/>
                  <a:gd name="connsiteX0" fmla="*/ 0 w 4802773"/>
                  <a:gd name="connsiteY0" fmla="*/ 2211653 h 2211653"/>
                  <a:gd name="connsiteX1" fmla="*/ 1542729 w 4802773"/>
                  <a:gd name="connsiteY1" fmla="*/ 807697 h 2211653"/>
                  <a:gd name="connsiteX2" fmla="*/ 3195615 w 4802773"/>
                  <a:gd name="connsiteY2" fmla="*/ 0 h 2211653"/>
                  <a:gd name="connsiteX3" fmla="*/ 4802773 w 4802773"/>
                  <a:gd name="connsiteY3" fmla="*/ 7103 h 2211653"/>
                  <a:gd name="connsiteX0" fmla="*/ 0 w 3195615"/>
                  <a:gd name="connsiteY0" fmla="*/ 2211653 h 2211653"/>
                  <a:gd name="connsiteX1" fmla="*/ 1542729 w 3195615"/>
                  <a:gd name="connsiteY1" fmla="*/ 807697 h 2211653"/>
                  <a:gd name="connsiteX2" fmla="*/ 3195615 w 3195615"/>
                  <a:gd name="connsiteY2" fmla="*/ 0 h 2211653"/>
                  <a:gd name="connsiteX0" fmla="*/ 0 w 3195615"/>
                  <a:gd name="connsiteY0" fmla="*/ 2211653 h 2211653"/>
                  <a:gd name="connsiteX1" fmla="*/ 1542729 w 3195615"/>
                  <a:gd name="connsiteY1" fmla="*/ 807697 h 2211653"/>
                  <a:gd name="connsiteX2" fmla="*/ 2895706 w 3195615"/>
                  <a:gd name="connsiteY2" fmla="*/ 161045 h 2211653"/>
                  <a:gd name="connsiteX3" fmla="*/ 3195615 w 3195615"/>
                  <a:gd name="connsiteY3" fmla="*/ 0 h 2211653"/>
                  <a:gd name="connsiteX0" fmla="*/ 0 w 7932906"/>
                  <a:gd name="connsiteY0" fmla="*/ 2913382 h 2913382"/>
                  <a:gd name="connsiteX1" fmla="*/ 1542729 w 7932906"/>
                  <a:gd name="connsiteY1" fmla="*/ 1509426 h 2913382"/>
                  <a:gd name="connsiteX2" fmla="*/ 2895706 w 7932906"/>
                  <a:gd name="connsiteY2" fmla="*/ 862774 h 2913382"/>
                  <a:gd name="connsiteX3" fmla="*/ 7932906 w 7932906"/>
                  <a:gd name="connsiteY3" fmla="*/ 0 h 2913382"/>
                  <a:gd name="connsiteX0" fmla="*/ 0 w 7932906"/>
                  <a:gd name="connsiteY0" fmla="*/ 2948170 h 2948170"/>
                  <a:gd name="connsiteX1" fmla="*/ 1542729 w 7932906"/>
                  <a:gd name="connsiteY1" fmla="*/ 1544214 h 2948170"/>
                  <a:gd name="connsiteX2" fmla="*/ 4797296 w 7932906"/>
                  <a:gd name="connsiteY2" fmla="*/ 0 h 2948170"/>
                  <a:gd name="connsiteX3" fmla="*/ 7932906 w 7932906"/>
                  <a:gd name="connsiteY3" fmla="*/ 34788 h 2948170"/>
                  <a:gd name="connsiteX0" fmla="*/ 0 w 7932906"/>
                  <a:gd name="connsiteY0" fmla="*/ 2964491 h 2964491"/>
                  <a:gd name="connsiteX1" fmla="*/ 1542729 w 7932906"/>
                  <a:gd name="connsiteY1" fmla="*/ 1560535 h 2964491"/>
                  <a:gd name="connsiteX2" fmla="*/ 4747255 w 7932906"/>
                  <a:gd name="connsiteY2" fmla="*/ 0 h 2964491"/>
                  <a:gd name="connsiteX3" fmla="*/ 7932906 w 7932906"/>
                  <a:gd name="connsiteY3" fmla="*/ 51109 h 2964491"/>
                  <a:gd name="connsiteX0" fmla="*/ 0 w 7932906"/>
                  <a:gd name="connsiteY0" fmla="*/ 2931852 h 2931852"/>
                  <a:gd name="connsiteX1" fmla="*/ 1542729 w 7932906"/>
                  <a:gd name="connsiteY1" fmla="*/ 1527896 h 2931852"/>
                  <a:gd name="connsiteX2" fmla="*/ 4747255 w 7932906"/>
                  <a:gd name="connsiteY2" fmla="*/ 0 h 2931852"/>
                  <a:gd name="connsiteX3" fmla="*/ 7932906 w 7932906"/>
                  <a:gd name="connsiteY3" fmla="*/ 18470 h 2931852"/>
                  <a:gd name="connsiteX0" fmla="*/ 0 w 7941246"/>
                  <a:gd name="connsiteY0" fmla="*/ 3176641 h 3176641"/>
                  <a:gd name="connsiteX1" fmla="*/ 1551069 w 7941246"/>
                  <a:gd name="connsiteY1" fmla="*/ 1527896 h 3176641"/>
                  <a:gd name="connsiteX2" fmla="*/ 4755595 w 7941246"/>
                  <a:gd name="connsiteY2" fmla="*/ 0 h 3176641"/>
                  <a:gd name="connsiteX3" fmla="*/ 7941246 w 7941246"/>
                  <a:gd name="connsiteY3" fmla="*/ 18470 h 3176641"/>
                </a:gdLst>
                <a:ahLst/>
                <a:cxnLst>
                  <a:cxn ang="0">
                    <a:pos x="connsiteX0" y="connsiteY0"/>
                  </a:cxn>
                  <a:cxn ang="0">
                    <a:pos x="connsiteX1" y="connsiteY1"/>
                  </a:cxn>
                  <a:cxn ang="0">
                    <a:pos x="connsiteX2" y="connsiteY2"/>
                  </a:cxn>
                  <a:cxn ang="0">
                    <a:pos x="connsiteX3" y="connsiteY3"/>
                  </a:cxn>
                </a:cxnLst>
                <a:rect l="l" t="t" r="r" b="b"/>
                <a:pathLst>
                  <a:path w="7941246" h="3176641">
                    <a:moveTo>
                      <a:pt x="0" y="3176641"/>
                    </a:moveTo>
                    <a:lnTo>
                      <a:pt x="1551069" y="1527896"/>
                    </a:lnTo>
                    <a:lnTo>
                      <a:pt x="4755595" y="0"/>
                    </a:lnTo>
                    <a:lnTo>
                      <a:pt x="7941246" y="18470"/>
                    </a:lnTo>
                  </a:path>
                </a:pathLst>
              </a:custGeom>
              <a:noFill/>
              <a:ln w="28575"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724" tIns="47860" rIns="95724" bIns="47860" numCol="1" spcCol="0" rtlCol="0" fromWordArt="0" anchor="ctr" anchorCtr="0" forceAA="0" compatLnSpc="1">
                <a:prstTxWarp prst="textNoShape">
                  <a:avLst/>
                </a:prstTxWarp>
                <a:noAutofit/>
              </a:bodyPr>
              <a:lstStyle/>
              <a:p>
                <a:pPr algn="ctr"/>
                <a:endParaRPr lang="de-DE" sz="1400">
                  <a:latin typeface="Arial" panose="020B0604020202020204" pitchFamily="34" charset="0"/>
                  <a:ea typeface="Cambria" panose="02040503050406030204" pitchFamily="18" charset="0"/>
                  <a:cs typeface="Arial" panose="020B0604020202020204" pitchFamily="34" charset="0"/>
                </a:endParaRPr>
              </a:p>
            </p:txBody>
          </p:sp>
          <p:sp>
            <p:nvSpPr>
              <p:cNvPr id="15" name="Kreuz 14"/>
              <p:cNvSpPr/>
              <p:nvPr/>
            </p:nvSpPr>
            <p:spPr>
              <a:xfrm rot="2700000">
                <a:off x="5276707" y="2903005"/>
                <a:ext cx="109331" cy="124250"/>
              </a:xfrm>
              <a:prstGeom prst="plus">
                <a:avLst>
                  <a:gd name="adj" fmla="val 4605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724" tIns="47860" rIns="95724" bIns="47860" numCol="1" spcCol="0" rtlCol="0" fromWordArt="0" anchor="ctr" anchorCtr="0" forceAA="0" compatLnSpc="1">
                <a:prstTxWarp prst="textNoShape">
                  <a:avLst/>
                </a:prstTxWarp>
                <a:noAutofit/>
              </a:bodyPr>
              <a:lstStyle/>
              <a:p>
                <a:pPr algn="ctr"/>
                <a:endParaRPr lang="de-DE" sz="1400">
                  <a:latin typeface="Arial" panose="020B0604020202020204" pitchFamily="34" charset="0"/>
                  <a:ea typeface="Cambria" panose="02040503050406030204" pitchFamily="18" charset="0"/>
                  <a:cs typeface="Arial" panose="020B0604020202020204" pitchFamily="34" charset="0"/>
                </a:endParaRPr>
              </a:p>
            </p:txBody>
          </p:sp>
          <p:sp>
            <p:nvSpPr>
              <p:cNvPr id="16" name="Kreuz 15"/>
              <p:cNvSpPr/>
              <p:nvPr/>
            </p:nvSpPr>
            <p:spPr>
              <a:xfrm rot="2700000">
                <a:off x="6432509" y="2604352"/>
                <a:ext cx="109331" cy="128349"/>
              </a:xfrm>
              <a:prstGeom prst="plus">
                <a:avLst>
                  <a:gd name="adj" fmla="val 4605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724" tIns="47860" rIns="95724" bIns="47860" numCol="1" spcCol="0" rtlCol="0" fromWordArt="0" anchor="ctr" anchorCtr="0" forceAA="0" compatLnSpc="1">
                <a:prstTxWarp prst="textNoShape">
                  <a:avLst/>
                </a:prstTxWarp>
                <a:noAutofit/>
              </a:bodyPr>
              <a:lstStyle/>
              <a:p>
                <a:pPr algn="ctr"/>
                <a:endParaRPr lang="de-DE" sz="1400">
                  <a:latin typeface="Arial" panose="020B0604020202020204" pitchFamily="34" charset="0"/>
                  <a:ea typeface="Cambria" panose="02040503050406030204" pitchFamily="18" charset="0"/>
                  <a:cs typeface="Arial" panose="020B0604020202020204" pitchFamily="34" charset="0"/>
                </a:endParaRPr>
              </a:p>
            </p:txBody>
          </p:sp>
        </p:grpSp>
        <p:sp>
          <p:nvSpPr>
            <p:cNvPr id="12" name="Rechteck 11"/>
            <p:cNvSpPr/>
            <p:nvPr/>
          </p:nvSpPr>
          <p:spPr>
            <a:xfrm>
              <a:off x="6569956" y="3028427"/>
              <a:ext cx="2096897" cy="1994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724" tIns="47860" rIns="95724" bIns="47860" numCol="1" spcCol="0" rtlCol="0" fromWordArt="0" anchor="ctr" anchorCtr="0" forceAA="0" compatLnSpc="1">
              <a:prstTxWarp prst="textNoShape">
                <a:avLst/>
              </a:prstTxWarp>
              <a:noAutofit/>
            </a:bodyPr>
            <a:lstStyle/>
            <a:p>
              <a:pPr algn="ctr"/>
              <a:r>
                <a:rPr lang="de-DE" sz="1400" i="1" dirty="0">
                  <a:solidFill>
                    <a:schemeClr val="tx1"/>
                  </a:solidFill>
                  <a:latin typeface="Arial" panose="020B0604020202020204" pitchFamily="34" charset="0"/>
                  <a:ea typeface="Cambria" panose="02040503050406030204" pitchFamily="18" charset="0"/>
                  <a:cs typeface="Arial" panose="020B0604020202020204" pitchFamily="34" charset="0"/>
                </a:rPr>
                <a:t>Nicht zeitkritisch</a:t>
              </a:r>
            </a:p>
          </p:txBody>
        </p:sp>
        <p:sp>
          <p:nvSpPr>
            <p:cNvPr id="13" name="Rechteck 12"/>
            <p:cNvSpPr/>
            <p:nvPr/>
          </p:nvSpPr>
          <p:spPr>
            <a:xfrm>
              <a:off x="4652344" y="2289629"/>
              <a:ext cx="1349336" cy="230988"/>
            </a:xfrm>
            <a:prstGeom prst="rect">
              <a:avLst/>
            </a:prstGeom>
            <a:solidFill>
              <a:srgbClr val="DC918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724" tIns="47860" rIns="95724" bIns="47860" numCol="1" spcCol="0" rtlCol="0" fromWordArt="0" anchor="ctr" anchorCtr="0" forceAA="0" compatLnSpc="1">
              <a:prstTxWarp prst="textNoShape">
                <a:avLst/>
              </a:prstTxWarp>
              <a:noAutofit/>
            </a:bodyPr>
            <a:lstStyle/>
            <a:p>
              <a:pPr algn="ctr"/>
              <a:r>
                <a:rPr lang="de-DE" sz="1400" i="1" dirty="0">
                  <a:latin typeface="Arial" panose="020B0604020202020204" pitchFamily="34" charset="0"/>
                  <a:ea typeface="Cambria" panose="02040503050406030204" pitchFamily="18" charset="0"/>
                  <a:cs typeface="Arial" panose="020B0604020202020204" pitchFamily="34" charset="0"/>
                </a:rPr>
                <a:t>Zeitkritisch</a:t>
              </a:r>
            </a:p>
          </p:txBody>
        </p:sp>
      </p:grpSp>
      <p:graphicFrame>
        <p:nvGraphicFramePr>
          <p:cNvPr id="56" name="Tabelle 55"/>
          <p:cNvGraphicFramePr>
            <a:graphicFrameLocks noGrp="1"/>
          </p:cNvGraphicFramePr>
          <p:nvPr>
            <p:extLst>
              <p:ext uri="{D42A27DB-BD31-4B8C-83A1-F6EECF244321}">
                <p14:modId xmlns:p14="http://schemas.microsoft.com/office/powerpoint/2010/main" val="1962686983"/>
              </p:ext>
            </p:extLst>
          </p:nvPr>
        </p:nvGraphicFramePr>
        <p:xfrm>
          <a:off x="3431704" y="4797152"/>
          <a:ext cx="7848874" cy="1011766"/>
        </p:xfrm>
        <a:graphic>
          <a:graphicData uri="http://schemas.openxmlformats.org/drawingml/2006/table">
            <a:tbl>
              <a:tblPr firstRow="1">
                <a:tableStyleId>{5C22544A-7EE6-4342-B048-85BDC9FD1C3A}</a:tableStyleId>
              </a:tblPr>
              <a:tblGrid>
                <a:gridCol w="1605578">
                  <a:extLst>
                    <a:ext uri="{9D8B030D-6E8A-4147-A177-3AD203B41FA5}">
                      <a16:colId xmlns:a16="http://schemas.microsoft.com/office/drawing/2014/main" val="2839180319"/>
                    </a:ext>
                  </a:extLst>
                </a:gridCol>
                <a:gridCol w="1124648">
                  <a:extLst>
                    <a:ext uri="{9D8B030D-6E8A-4147-A177-3AD203B41FA5}">
                      <a16:colId xmlns:a16="http://schemas.microsoft.com/office/drawing/2014/main" val="2920834307"/>
                    </a:ext>
                  </a:extLst>
                </a:gridCol>
                <a:gridCol w="1117261">
                  <a:extLst>
                    <a:ext uri="{9D8B030D-6E8A-4147-A177-3AD203B41FA5}">
                      <a16:colId xmlns:a16="http://schemas.microsoft.com/office/drawing/2014/main" val="3505573127"/>
                    </a:ext>
                  </a:extLst>
                </a:gridCol>
                <a:gridCol w="1241401">
                  <a:extLst>
                    <a:ext uri="{9D8B030D-6E8A-4147-A177-3AD203B41FA5}">
                      <a16:colId xmlns:a16="http://schemas.microsoft.com/office/drawing/2014/main" val="2336935581"/>
                    </a:ext>
                  </a:extLst>
                </a:gridCol>
                <a:gridCol w="1365540">
                  <a:extLst>
                    <a:ext uri="{9D8B030D-6E8A-4147-A177-3AD203B41FA5}">
                      <a16:colId xmlns:a16="http://schemas.microsoft.com/office/drawing/2014/main" val="4137784502"/>
                    </a:ext>
                  </a:extLst>
                </a:gridCol>
                <a:gridCol w="1394446">
                  <a:extLst>
                    <a:ext uri="{9D8B030D-6E8A-4147-A177-3AD203B41FA5}">
                      <a16:colId xmlns:a16="http://schemas.microsoft.com/office/drawing/2014/main" val="3295697338"/>
                    </a:ext>
                  </a:extLst>
                </a:gridCol>
              </a:tblGrid>
              <a:tr h="434227">
                <a:tc>
                  <a:txBody>
                    <a:bodyPr/>
                    <a:lstStyle/>
                    <a:p>
                      <a:pPr algn="just">
                        <a:lnSpc>
                          <a:spcPts val="1400"/>
                        </a:lnSpc>
                        <a:spcAft>
                          <a:spcPts val="600"/>
                        </a:spcAft>
                      </a:pPr>
                      <a:r>
                        <a:rPr lang="de-DE" sz="1400" dirty="0">
                          <a:effectLst/>
                        </a:rPr>
                        <a:t>Geschäftsprozess</a:t>
                      </a:r>
                      <a:endParaRPr lang="de-DE" sz="1400" dirty="0">
                        <a:effectLst/>
                        <a:latin typeface="BundesSerif Regular"/>
                        <a:ea typeface="Calibri" panose="020F0502020204030204" pitchFamily="34" charset="0"/>
                        <a:cs typeface="Arial" panose="020B0604020202020204" pitchFamily="34" charset="0"/>
                      </a:endParaRPr>
                    </a:p>
                  </a:txBody>
                  <a:tcPr marL="71755" marR="71755" marT="17780" marB="0" anchor="ctr">
                    <a:solidFill>
                      <a:schemeClr val="tx2"/>
                    </a:solidFill>
                  </a:tcPr>
                </a:tc>
                <a:tc>
                  <a:txBody>
                    <a:bodyPr/>
                    <a:lstStyle/>
                    <a:p>
                      <a:pPr algn="ctr">
                        <a:lnSpc>
                          <a:spcPts val="1400"/>
                        </a:lnSpc>
                        <a:spcAft>
                          <a:spcPts val="600"/>
                        </a:spcAft>
                      </a:pPr>
                      <a:r>
                        <a:rPr lang="de-DE" sz="1400" dirty="0">
                          <a:effectLst/>
                        </a:rPr>
                        <a:t>24 Std.</a:t>
                      </a:r>
                      <a:endParaRPr lang="de-DE" sz="1400" dirty="0">
                        <a:effectLst/>
                        <a:latin typeface="BundesSerif Regular"/>
                        <a:ea typeface="Calibri" panose="020F0502020204030204" pitchFamily="34" charset="0"/>
                        <a:cs typeface="Arial" panose="020B0604020202020204" pitchFamily="34" charset="0"/>
                      </a:endParaRPr>
                    </a:p>
                  </a:txBody>
                  <a:tcPr marL="68580" marR="68580" marT="9525" marB="0" anchor="ctr">
                    <a:solidFill>
                      <a:schemeClr val="tx2"/>
                    </a:solidFill>
                  </a:tcPr>
                </a:tc>
                <a:tc>
                  <a:txBody>
                    <a:bodyPr/>
                    <a:lstStyle/>
                    <a:p>
                      <a:pPr algn="ctr">
                        <a:lnSpc>
                          <a:spcPts val="1400"/>
                        </a:lnSpc>
                        <a:spcAft>
                          <a:spcPts val="600"/>
                        </a:spcAft>
                      </a:pPr>
                      <a:r>
                        <a:rPr lang="de-DE" sz="1400" dirty="0">
                          <a:effectLst/>
                        </a:rPr>
                        <a:t>3 Tage</a:t>
                      </a:r>
                      <a:endParaRPr lang="de-DE" sz="1400" dirty="0">
                        <a:effectLst/>
                        <a:latin typeface="BundesSerif Regular"/>
                        <a:ea typeface="Calibri" panose="020F0502020204030204" pitchFamily="34" charset="0"/>
                        <a:cs typeface="Arial" panose="020B0604020202020204" pitchFamily="34" charset="0"/>
                      </a:endParaRPr>
                    </a:p>
                  </a:txBody>
                  <a:tcPr marL="68580" marR="68580" marT="9525" marB="0" anchor="ctr">
                    <a:solidFill>
                      <a:schemeClr val="tx2"/>
                    </a:solidFill>
                  </a:tcPr>
                </a:tc>
                <a:tc>
                  <a:txBody>
                    <a:bodyPr/>
                    <a:lstStyle/>
                    <a:p>
                      <a:pPr algn="ctr">
                        <a:lnSpc>
                          <a:spcPts val="1400"/>
                        </a:lnSpc>
                        <a:spcAft>
                          <a:spcPts val="600"/>
                        </a:spcAft>
                      </a:pPr>
                      <a:r>
                        <a:rPr lang="de-DE" sz="1400" dirty="0">
                          <a:effectLst/>
                        </a:rPr>
                        <a:t>7  Tage</a:t>
                      </a:r>
                      <a:endParaRPr lang="de-DE" sz="1400" dirty="0">
                        <a:effectLst/>
                        <a:latin typeface="BundesSerif Regular"/>
                        <a:ea typeface="Calibri" panose="020F0502020204030204" pitchFamily="34" charset="0"/>
                        <a:cs typeface="Arial" panose="020B0604020202020204" pitchFamily="34" charset="0"/>
                      </a:endParaRPr>
                    </a:p>
                  </a:txBody>
                  <a:tcPr marL="68580" marR="68580" marT="9525" marB="0" anchor="ctr">
                    <a:solidFill>
                      <a:schemeClr val="tx2"/>
                    </a:solidFill>
                  </a:tcPr>
                </a:tc>
                <a:tc>
                  <a:txBody>
                    <a:bodyPr/>
                    <a:lstStyle/>
                    <a:p>
                      <a:pPr algn="ctr">
                        <a:lnSpc>
                          <a:spcPts val="1400"/>
                        </a:lnSpc>
                        <a:spcAft>
                          <a:spcPts val="600"/>
                        </a:spcAft>
                      </a:pPr>
                      <a:r>
                        <a:rPr lang="de-DE" sz="1400" dirty="0">
                          <a:effectLst/>
                        </a:rPr>
                        <a:t>14 Tage</a:t>
                      </a:r>
                      <a:endParaRPr lang="de-DE" sz="1400" dirty="0">
                        <a:effectLst/>
                        <a:latin typeface="BundesSerif Regular"/>
                        <a:ea typeface="Calibri" panose="020F0502020204030204" pitchFamily="34" charset="0"/>
                        <a:cs typeface="Arial" panose="020B0604020202020204" pitchFamily="34" charset="0"/>
                      </a:endParaRPr>
                    </a:p>
                  </a:txBody>
                  <a:tcPr marL="68580" marR="68580" marT="9525" marB="0" anchor="ctr">
                    <a:solidFill>
                      <a:schemeClr val="tx2"/>
                    </a:solidFill>
                  </a:tcPr>
                </a:tc>
                <a:tc>
                  <a:txBody>
                    <a:bodyPr/>
                    <a:lstStyle/>
                    <a:p>
                      <a:pPr algn="ctr">
                        <a:lnSpc>
                          <a:spcPts val="1400"/>
                        </a:lnSpc>
                        <a:spcAft>
                          <a:spcPts val="600"/>
                        </a:spcAft>
                      </a:pPr>
                      <a:r>
                        <a:rPr lang="de-DE" sz="1400" dirty="0">
                          <a:effectLst/>
                        </a:rPr>
                        <a:t>30 Tage</a:t>
                      </a:r>
                      <a:endParaRPr lang="de-DE" sz="1400" dirty="0">
                        <a:effectLst/>
                        <a:latin typeface="BundesSerif Regular"/>
                        <a:ea typeface="Calibri" panose="020F0502020204030204" pitchFamily="34" charset="0"/>
                        <a:cs typeface="Arial" panose="020B0604020202020204" pitchFamily="34" charset="0"/>
                      </a:endParaRPr>
                    </a:p>
                  </a:txBody>
                  <a:tcPr marL="71755" marR="71755" marT="17780" marB="0" anchor="ctr">
                    <a:solidFill>
                      <a:schemeClr val="tx2"/>
                    </a:solidFill>
                  </a:tcPr>
                </a:tc>
                <a:extLst>
                  <a:ext uri="{0D108BD9-81ED-4DB2-BD59-A6C34878D82A}">
                    <a16:rowId xmlns:a16="http://schemas.microsoft.com/office/drawing/2014/main" val="3653466988"/>
                  </a:ext>
                </a:extLst>
              </a:tr>
              <a:tr h="577539">
                <a:tc>
                  <a:txBody>
                    <a:bodyPr/>
                    <a:lstStyle/>
                    <a:p>
                      <a:pPr algn="l">
                        <a:lnSpc>
                          <a:spcPts val="1400"/>
                        </a:lnSpc>
                        <a:spcAft>
                          <a:spcPts val="600"/>
                        </a:spcAft>
                      </a:pPr>
                      <a:r>
                        <a:rPr lang="de-DE" sz="1400" i="1" dirty="0">
                          <a:solidFill>
                            <a:schemeClr val="tx2"/>
                          </a:solidFill>
                          <a:effectLst/>
                          <a:latin typeface="+mn-lt"/>
                          <a:ea typeface="+mn-ea"/>
                          <a:cs typeface="+mn-cs"/>
                        </a:rPr>
                        <a:t>Prozess</a:t>
                      </a:r>
                      <a:r>
                        <a:rPr lang="de-DE" sz="1400" i="1" baseline="0" dirty="0">
                          <a:solidFill>
                            <a:schemeClr val="tx2"/>
                          </a:solidFill>
                          <a:effectLst/>
                          <a:latin typeface="+mn-lt"/>
                          <a:ea typeface="+mn-ea"/>
                          <a:cs typeface="+mn-cs"/>
                        </a:rPr>
                        <a:t> ABC</a:t>
                      </a:r>
                      <a:endParaRPr lang="de-DE" sz="1400" i="1" dirty="0">
                        <a:solidFill>
                          <a:schemeClr val="tx2"/>
                        </a:solidFill>
                        <a:effectLst/>
                        <a:latin typeface="BundesSerif Regular"/>
                        <a:ea typeface="Calibri" panose="020F0502020204030204" pitchFamily="34" charset="0"/>
                        <a:cs typeface="Arial" panose="020B0604020202020204" pitchFamily="34" charset="0"/>
                      </a:endParaRPr>
                    </a:p>
                  </a:txBody>
                  <a:tcPr marL="71755" marR="71755" marT="17780" marB="0" anchor="ctr"/>
                </a:tc>
                <a:tc>
                  <a:txBody>
                    <a:bodyPr/>
                    <a:lstStyle/>
                    <a:p>
                      <a:pPr algn="ctr">
                        <a:lnSpc>
                          <a:spcPts val="1400"/>
                        </a:lnSpc>
                        <a:spcAft>
                          <a:spcPts val="600"/>
                        </a:spcAft>
                      </a:pPr>
                      <a:r>
                        <a:rPr lang="de-DE" sz="1400" i="1" dirty="0">
                          <a:solidFill>
                            <a:schemeClr val="tx2"/>
                          </a:solidFill>
                          <a:effectLst/>
                        </a:rPr>
                        <a:t>2</a:t>
                      </a:r>
                      <a:r>
                        <a:rPr lang="de-DE" sz="1400" i="1" baseline="0" dirty="0">
                          <a:solidFill>
                            <a:schemeClr val="tx2"/>
                          </a:solidFill>
                          <a:effectLst/>
                        </a:rPr>
                        <a:t>    </a:t>
                      </a:r>
                      <a:r>
                        <a:rPr lang="de-DE" sz="1400" i="1" dirty="0">
                          <a:solidFill>
                            <a:schemeClr val="tx2"/>
                          </a:solidFill>
                          <a:effectLst/>
                        </a:rPr>
                        <a:t>mittel</a:t>
                      </a:r>
                      <a:endParaRPr lang="de-DE" sz="1400" i="1" dirty="0">
                        <a:solidFill>
                          <a:schemeClr val="tx2"/>
                        </a:solidFill>
                        <a:effectLst/>
                        <a:latin typeface="BundesSerif Regular"/>
                        <a:ea typeface="Calibri" panose="020F0502020204030204" pitchFamily="34" charset="0"/>
                        <a:cs typeface="Arial" panose="020B0604020202020204" pitchFamily="34" charset="0"/>
                      </a:endParaRPr>
                    </a:p>
                  </a:txBody>
                  <a:tcPr marL="68580" marR="68580" marT="9525" marB="0" anchor="ctr"/>
                </a:tc>
                <a:tc>
                  <a:txBody>
                    <a:bodyPr/>
                    <a:lstStyle/>
                    <a:p>
                      <a:pPr algn="ctr">
                        <a:lnSpc>
                          <a:spcPts val="1400"/>
                        </a:lnSpc>
                        <a:spcAft>
                          <a:spcPts val="600"/>
                        </a:spcAft>
                      </a:pPr>
                      <a:r>
                        <a:rPr lang="de-DE" sz="1400" i="1" dirty="0">
                          <a:solidFill>
                            <a:schemeClr val="tx2"/>
                          </a:solidFill>
                          <a:effectLst/>
                        </a:rPr>
                        <a:t>3 hoch</a:t>
                      </a:r>
                      <a:endParaRPr lang="de-DE" sz="1400" i="1" dirty="0">
                        <a:solidFill>
                          <a:schemeClr val="tx2"/>
                        </a:solidFill>
                        <a:effectLst/>
                        <a:latin typeface="BundesSerif Regular"/>
                        <a:ea typeface="Calibri" panose="020F0502020204030204" pitchFamily="34" charset="0"/>
                        <a:cs typeface="Arial" panose="020B0604020202020204" pitchFamily="34" charset="0"/>
                      </a:endParaRPr>
                    </a:p>
                  </a:txBody>
                  <a:tcPr marL="68580" marR="68580" marT="9525" marB="0" anchor="ctr"/>
                </a:tc>
                <a:tc>
                  <a:txBody>
                    <a:bodyPr/>
                    <a:lstStyle/>
                    <a:p>
                      <a:pPr algn="ctr">
                        <a:lnSpc>
                          <a:spcPts val="1400"/>
                        </a:lnSpc>
                        <a:spcAft>
                          <a:spcPts val="600"/>
                        </a:spcAft>
                      </a:pPr>
                      <a:r>
                        <a:rPr lang="de-DE" sz="1400" i="1" dirty="0">
                          <a:solidFill>
                            <a:schemeClr val="tx2"/>
                          </a:solidFill>
                          <a:effectLst/>
                        </a:rPr>
                        <a:t>4  - sehr hoch</a:t>
                      </a:r>
                      <a:endParaRPr lang="de-DE" sz="1400" i="1" dirty="0">
                        <a:solidFill>
                          <a:schemeClr val="tx2"/>
                        </a:solidFill>
                        <a:effectLst/>
                        <a:latin typeface="BundesSerif Regular"/>
                        <a:ea typeface="Calibri" panose="020F0502020204030204" pitchFamily="34" charset="0"/>
                        <a:cs typeface="Arial" panose="020B0604020202020204" pitchFamily="34" charset="0"/>
                      </a:endParaRPr>
                    </a:p>
                  </a:txBody>
                  <a:tcPr marL="68580" marR="68580" marT="9525" marB="0" anchor="ctr"/>
                </a:tc>
                <a:tc>
                  <a:txBody>
                    <a:bodyPr/>
                    <a:lstStyle/>
                    <a:p>
                      <a:pPr algn="ctr">
                        <a:lnSpc>
                          <a:spcPts val="1400"/>
                        </a:lnSpc>
                        <a:spcAft>
                          <a:spcPts val="600"/>
                        </a:spcAft>
                      </a:pPr>
                      <a:r>
                        <a:rPr lang="de-DE" sz="1400" i="1" dirty="0">
                          <a:solidFill>
                            <a:schemeClr val="tx2"/>
                          </a:solidFill>
                          <a:effectLst/>
                        </a:rPr>
                        <a:t>4 - sehr hoch</a:t>
                      </a:r>
                      <a:endParaRPr lang="de-DE" sz="1400" i="1" dirty="0">
                        <a:solidFill>
                          <a:schemeClr val="tx2"/>
                        </a:solidFill>
                        <a:effectLst/>
                        <a:latin typeface="BundesSerif Regular"/>
                        <a:ea typeface="Calibri" panose="020F0502020204030204" pitchFamily="34" charset="0"/>
                        <a:cs typeface="Arial" panose="020B0604020202020204" pitchFamily="34" charset="0"/>
                      </a:endParaRPr>
                    </a:p>
                  </a:txBody>
                  <a:tcPr marL="68580" marR="68580" marT="9525" marB="0" anchor="ctr"/>
                </a:tc>
                <a:tc>
                  <a:txBody>
                    <a:bodyPr/>
                    <a:lstStyle/>
                    <a:p>
                      <a:pPr algn="ctr">
                        <a:lnSpc>
                          <a:spcPts val="1400"/>
                        </a:lnSpc>
                        <a:spcAft>
                          <a:spcPts val="600"/>
                        </a:spcAft>
                      </a:pPr>
                      <a:r>
                        <a:rPr lang="de-DE" sz="1400" i="1" dirty="0">
                          <a:solidFill>
                            <a:schemeClr val="tx2"/>
                          </a:solidFill>
                          <a:effectLst/>
                        </a:rPr>
                        <a:t>4 - sehr hoch</a:t>
                      </a:r>
                      <a:endParaRPr lang="de-DE" sz="1400" i="1" dirty="0">
                        <a:solidFill>
                          <a:schemeClr val="tx2"/>
                        </a:solidFill>
                        <a:effectLst/>
                        <a:latin typeface="BundesSerif Regular"/>
                        <a:ea typeface="Calibri" panose="020F0502020204030204" pitchFamily="34" charset="0"/>
                        <a:cs typeface="Arial" panose="020B0604020202020204" pitchFamily="34" charset="0"/>
                      </a:endParaRPr>
                    </a:p>
                  </a:txBody>
                  <a:tcPr marL="71755" marR="71755" marT="17780" marB="0" anchor="ctr"/>
                </a:tc>
                <a:extLst>
                  <a:ext uri="{0D108BD9-81ED-4DB2-BD59-A6C34878D82A}">
                    <a16:rowId xmlns:a16="http://schemas.microsoft.com/office/drawing/2014/main" val="2302428041"/>
                  </a:ext>
                </a:extLst>
              </a:tr>
            </a:tbl>
          </a:graphicData>
        </a:graphic>
      </p:graphicFrame>
      <p:sp>
        <p:nvSpPr>
          <p:cNvPr id="57" name="Rechteck 56">
            <a:extLst>
              <a:ext uri="{C183D7F6-B498-43B3-948B-1728B52AA6E4}">
                <adec:decorative xmlns="" xmlns:adec="http://schemas.microsoft.com/office/drawing/2017/decorative" val="1"/>
              </a:ext>
            </a:extLst>
          </p:cNvPr>
          <p:cNvSpPr/>
          <p:nvPr/>
        </p:nvSpPr>
        <p:spPr bwMode="gray">
          <a:xfrm>
            <a:off x="6158486" y="4810613"/>
            <a:ext cx="1118220" cy="1014094"/>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e-DE" sz="2000" dirty="0" err="1">
              <a:solidFill>
                <a:schemeClr val="tx1"/>
              </a:solidFill>
              <a:latin typeface="Cambria" panose="02040503050406030204" pitchFamily="18" charset="0"/>
              <a:ea typeface="Cambria" panose="02040503050406030204" pitchFamily="18" charset="0"/>
            </a:endParaRPr>
          </a:p>
        </p:txBody>
      </p:sp>
      <p:sp>
        <p:nvSpPr>
          <p:cNvPr id="53" name="Inhaltsplatzhalter 2"/>
          <p:cNvSpPr txBox="1">
            <a:spLocks/>
          </p:cNvSpPr>
          <p:nvPr/>
        </p:nvSpPr>
        <p:spPr bwMode="gray">
          <a:xfrm>
            <a:off x="618595" y="2478038"/>
            <a:ext cx="3776140" cy="276188"/>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tx1"/>
                </a:solidFill>
                <a:latin typeface="+mn-lt"/>
                <a:ea typeface="+mn-ea"/>
                <a:cs typeface="Arial" panose="020B0604020202020204" pitchFamily="34" charset="0"/>
              </a:defRPr>
            </a:lvl1pPr>
            <a:lvl2pPr marL="270000" indent="-270000"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mn-lt"/>
                <a:ea typeface="+mn-ea"/>
                <a:cs typeface="Arial" panose="020B0604020202020204" pitchFamily="34" charset="0"/>
              </a:defRPr>
            </a:lvl2pPr>
            <a:lvl3pPr marL="538163" indent="-270000"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mn-lt"/>
                <a:ea typeface="+mn-ea"/>
                <a:cs typeface="Arial" panose="020B0604020202020204" pitchFamily="34" charset="0"/>
              </a:defRPr>
            </a:lvl3pPr>
            <a:lvl4pPr marL="809625" indent="-27146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mn-lt"/>
                <a:ea typeface="+mn-ea"/>
                <a:cs typeface="Arial" panose="020B0604020202020204" pitchFamily="34" charset="0"/>
              </a:defRPr>
            </a:lvl4pPr>
            <a:lvl5pPr marL="1080000" indent="-270000"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mn-lt"/>
                <a:ea typeface="+mn-ea"/>
                <a:cs typeface="Arial" panose="020B0604020202020204" pitchFamily="34" charset="0"/>
              </a:defRPr>
            </a:lvl5pPr>
            <a:lvl6pPr marL="1350000" indent="-270000"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mn-lt"/>
                <a:ea typeface="+mn-ea"/>
                <a:cs typeface="+mn-cs"/>
              </a:defRPr>
            </a:lvl6pPr>
            <a:lvl7pPr marL="1620000" indent="-270000"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mn-lt"/>
                <a:ea typeface="+mn-ea"/>
                <a:cs typeface="+mn-cs"/>
              </a:defRPr>
            </a:lvl7pPr>
            <a:lvl8pPr marL="1890000" indent="-27146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mn-lt"/>
                <a:ea typeface="+mn-ea"/>
                <a:cs typeface="+mn-cs"/>
              </a:defRPr>
            </a:lvl8pPr>
            <a:lvl9pPr marL="2160000" indent="-270000"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mn-lt"/>
                <a:ea typeface="+mn-ea"/>
                <a:cs typeface="+mn-cs"/>
              </a:defRPr>
            </a:lvl9pPr>
          </a:lstStyle>
          <a:p>
            <a:r>
              <a:rPr lang="de-DE" sz="1600" b="1" dirty="0">
                <a:latin typeface="Arial" panose="020B0604020202020204" pitchFamily="34" charset="0"/>
                <a:ea typeface="Cambria" panose="02040503050406030204" pitchFamily="18" charset="0"/>
              </a:rPr>
              <a:t>Festgelegtes </a:t>
            </a:r>
            <a:br>
              <a:rPr lang="de-DE" sz="1600" b="1" dirty="0">
                <a:latin typeface="Arial" panose="020B0604020202020204" pitchFamily="34" charset="0"/>
                <a:ea typeface="Cambria" panose="02040503050406030204" pitchFamily="18" charset="0"/>
              </a:rPr>
            </a:br>
            <a:r>
              <a:rPr lang="de-DE" sz="1600" b="1" dirty="0">
                <a:latin typeface="Arial" panose="020B0604020202020204" pitchFamily="34" charset="0"/>
                <a:ea typeface="Cambria" panose="02040503050406030204" pitchFamily="18" charset="0"/>
              </a:rPr>
              <a:t>Untragbarkeitsniveau:</a:t>
            </a:r>
            <a:endParaRPr lang="de-DE" sz="1600" dirty="0">
              <a:latin typeface="Arial" panose="020B0604020202020204" pitchFamily="34" charset="0"/>
              <a:ea typeface="Cambria" panose="02040503050406030204" pitchFamily="18" charset="0"/>
            </a:endParaRPr>
          </a:p>
        </p:txBody>
      </p:sp>
      <p:sp>
        <p:nvSpPr>
          <p:cNvPr id="54" name="Inhaltsplatzhalter 2"/>
          <p:cNvSpPr txBox="1">
            <a:spLocks/>
          </p:cNvSpPr>
          <p:nvPr/>
        </p:nvSpPr>
        <p:spPr bwMode="gray">
          <a:xfrm>
            <a:off x="618595" y="5157585"/>
            <a:ext cx="3776140" cy="276188"/>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tx1"/>
                </a:solidFill>
                <a:latin typeface="+mn-lt"/>
                <a:ea typeface="+mn-ea"/>
                <a:cs typeface="Arial" panose="020B0604020202020204" pitchFamily="34" charset="0"/>
              </a:defRPr>
            </a:lvl1pPr>
            <a:lvl2pPr marL="270000" indent="-270000"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mn-lt"/>
                <a:ea typeface="+mn-ea"/>
                <a:cs typeface="Arial" panose="020B0604020202020204" pitchFamily="34" charset="0"/>
              </a:defRPr>
            </a:lvl2pPr>
            <a:lvl3pPr marL="538163" indent="-270000"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mn-lt"/>
                <a:ea typeface="+mn-ea"/>
                <a:cs typeface="Arial" panose="020B0604020202020204" pitchFamily="34" charset="0"/>
              </a:defRPr>
            </a:lvl3pPr>
            <a:lvl4pPr marL="809625" indent="-27146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mn-lt"/>
                <a:ea typeface="+mn-ea"/>
                <a:cs typeface="Arial" panose="020B0604020202020204" pitchFamily="34" charset="0"/>
              </a:defRPr>
            </a:lvl4pPr>
            <a:lvl5pPr marL="1080000" indent="-270000"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mn-lt"/>
                <a:ea typeface="+mn-ea"/>
                <a:cs typeface="Arial" panose="020B0604020202020204" pitchFamily="34" charset="0"/>
              </a:defRPr>
            </a:lvl5pPr>
            <a:lvl6pPr marL="1350000" indent="-270000"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mn-lt"/>
                <a:ea typeface="+mn-ea"/>
                <a:cs typeface="+mn-cs"/>
              </a:defRPr>
            </a:lvl6pPr>
            <a:lvl7pPr marL="1620000" indent="-270000"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mn-lt"/>
                <a:ea typeface="+mn-ea"/>
                <a:cs typeface="+mn-cs"/>
              </a:defRPr>
            </a:lvl7pPr>
            <a:lvl8pPr marL="1890000" indent="-27146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mn-lt"/>
                <a:ea typeface="+mn-ea"/>
                <a:cs typeface="+mn-cs"/>
              </a:defRPr>
            </a:lvl8pPr>
            <a:lvl9pPr marL="2160000" indent="-270000"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mn-lt"/>
                <a:ea typeface="+mn-ea"/>
                <a:cs typeface="+mn-cs"/>
              </a:defRPr>
            </a:lvl9pPr>
          </a:lstStyle>
          <a:p>
            <a:r>
              <a:rPr lang="de-DE" sz="1600" b="1" dirty="0">
                <a:latin typeface="Arial" panose="020B0604020202020204" pitchFamily="34" charset="0"/>
                <a:ea typeface="Cambria" panose="02040503050406030204" pitchFamily="18" charset="0"/>
              </a:rPr>
              <a:t>Schadensbewertung:</a:t>
            </a:r>
            <a:endParaRPr lang="de-DE" sz="1600" dirty="0">
              <a:latin typeface="Arial" panose="020B0604020202020204" pitchFamily="34" charset="0"/>
              <a:ea typeface="Cambria" panose="02040503050406030204" pitchFamily="18" charset="0"/>
            </a:endParaRPr>
          </a:p>
        </p:txBody>
      </p:sp>
      <p:sp>
        <p:nvSpPr>
          <p:cNvPr id="49" name="Kreuz 48">
            <a:extLst>
              <a:ext uri="{C183D7F6-B498-43B3-948B-1728B52AA6E4}">
                <adec:decorative xmlns="" xmlns:adec="http://schemas.microsoft.com/office/drawing/2017/decorative" val="1"/>
              </a:ext>
            </a:extLst>
          </p:cNvPr>
          <p:cNvSpPr/>
          <p:nvPr/>
        </p:nvSpPr>
        <p:spPr>
          <a:xfrm rot="2700000">
            <a:off x="7548903" y="2351411"/>
            <a:ext cx="109331" cy="124250"/>
          </a:xfrm>
          <a:prstGeom prst="plus">
            <a:avLst>
              <a:gd name="adj" fmla="val 4605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724" tIns="47860" rIns="95724" bIns="47860" numCol="1" spcCol="0" rtlCol="0" fromWordArt="0" anchor="ctr" anchorCtr="0" forceAA="0" compatLnSpc="1">
            <a:prstTxWarp prst="textNoShape">
              <a:avLst/>
            </a:prstTxWarp>
            <a:noAutofit/>
          </a:bodyPr>
          <a:lstStyle/>
          <a:p>
            <a:pPr algn="ctr"/>
            <a:endParaRPr lang="de-DE" sz="1400">
              <a:latin typeface="Cambria" panose="02040503050406030204" pitchFamily="18" charset="0"/>
              <a:ea typeface="Cambria" panose="02040503050406030204" pitchFamily="18" charset="0"/>
            </a:endParaRPr>
          </a:p>
        </p:txBody>
      </p:sp>
      <p:sp>
        <p:nvSpPr>
          <p:cNvPr id="52" name="Kreuz 51">
            <a:extLst>
              <a:ext uri="{C183D7F6-B498-43B3-948B-1728B52AA6E4}">
                <adec:decorative xmlns="" xmlns:adec="http://schemas.microsoft.com/office/drawing/2017/decorative" val="1"/>
              </a:ext>
            </a:extLst>
          </p:cNvPr>
          <p:cNvSpPr/>
          <p:nvPr/>
        </p:nvSpPr>
        <p:spPr>
          <a:xfrm rot="2700000">
            <a:off x="8695055" y="2345139"/>
            <a:ext cx="109331" cy="124250"/>
          </a:xfrm>
          <a:prstGeom prst="plus">
            <a:avLst>
              <a:gd name="adj" fmla="val 4605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724" tIns="47860" rIns="95724" bIns="47860" numCol="1" spcCol="0" rtlCol="0" fromWordArt="0" anchor="ctr" anchorCtr="0" forceAA="0" compatLnSpc="1">
            <a:prstTxWarp prst="textNoShape">
              <a:avLst/>
            </a:prstTxWarp>
            <a:noAutofit/>
          </a:bodyPr>
          <a:lstStyle/>
          <a:p>
            <a:pPr algn="ctr"/>
            <a:endParaRPr lang="de-DE" sz="1400">
              <a:latin typeface="Cambria" panose="02040503050406030204" pitchFamily="18" charset="0"/>
              <a:ea typeface="Cambria" panose="02040503050406030204" pitchFamily="18" charset="0"/>
            </a:endParaRPr>
          </a:p>
        </p:txBody>
      </p:sp>
      <p:sp>
        <p:nvSpPr>
          <p:cNvPr id="55" name="Kreuz 54">
            <a:extLst>
              <a:ext uri="{C183D7F6-B498-43B3-948B-1728B52AA6E4}">
                <adec:decorative xmlns="" xmlns:adec="http://schemas.microsoft.com/office/drawing/2017/decorative" val="1"/>
              </a:ext>
            </a:extLst>
          </p:cNvPr>
          <p:cNvSpPr/>
          <p:nvPr/>
        </p:nvSpPr>
        <p:spPr>
          <a:xfrm rot="2700000">
            <a:off x="9835231" y="2336235"/>
            <a:ext cx="109331" cy="124250"/>
          </a:xfrm>
          <a:prstGeom prst="plus">
            <a:avLst>
              <a:gd name="adj" fmla="val 4605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5724" tIns="47860" rIns="95724" bIns="47860" numCol="1" spcCol="0" rtlCol="0" fromWordArt="0" anchor="ctr" anchorCtr="0" forceAA="0" compatLnSpc="1">
            <a:prstTxWarp prst="textNoShape">
              <a:avLst/>
            </a:prstTxWarp>
            <a:noAutofit/>
          </a:bodyPr>
          <a:lstStyle/>
          <a:p>
            <a:pPr algn="ctr"/>
            <a:endParaRPr lang="de-DE" sz="1400">
              <a:latin typeface="Cambria" panose="02040503050406030204" pitchFamily="18" charset="0"/>
              <a:ea typeface="Cambria" panose="02040503050406030204" pitchFamily="18" charset="0"/>
            </a:endParaRPr>
          </a:p>
        </p:txBody>
      </p:sp>
      <p:sp>
        <p:nvSpPr>
          <p:cNvPr id="48" name="Rechteck 47" descr="Diese Folie ist für beteiligte Mitarbeiter konzipiert" title="Zielgruppe: beteiligte Mitarbeiter"/>
          <p:cNvSpPr/>
          <p:nvPr/>
        </p:nvSpPr>
        <p:spPr bwMode="gray">
          <a:xfrm rot="2700000">
            <a:off x="9604715" y="595186"/>
            <a:ext cx="3258710" cy="5760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Beteiligte Mitarbeiter</a:t>
            </a:r>
          </a:p>
        </p:txBody>
      </p:sp>
    </p:spTree>
    <p:extLst>
      <p:ext uri="{BB962C8B-B14F-4D97-AF65-F5344CB8AC3E}">
        <p14:creationId xmlns:p14="http://schemas.microsoft.com/office/powerpoint/2010/main" val="2995169547"/>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1. Schadensbewertung</a:t>
            </a:r>
            <a:br>
              <a:rPr lang="de-DE" dirty="0"/>
            </a:br>
            <a:endParaRPr lang="de-DE" dirty="0"/>
          </a:p>
        </p:txBody>
      </p:sp>
      <p:sp>
        <p:nvSpPr>
          <p:cNvPr id="3" name="Inhaltsplatzhalter 2"/>
          <p:cNvSpPr>
            <a:spLocks noGrp="1"/>
          </p:cNvSpPr>
          <p:nvPr>
            <p:ph idx="1"/>
          </p:nvPr>
        </p:nvSpPr>
        <p:spPr/>
        <p:txBody>
          <a:bodyPr/>
          <a:lstStyle/>
          <a:p>
            <a:r>
              <a:rPr lang="de-DE" sz="1600" dirty="0"/>
              <a:t>Zur späteren Nachvollziehbarkeit in der Notfallplanung, im BIA-Zyklus sowie für Dritte (Regulatoren, Auditoren etc.)</a:t>
            </a:r>
          </a:p>
          <a:p>
            <a:endParaRPr lang="de-DE" dirty="0"/>
          </a:p>
        </p:txBody>
      </p:sp>
      <p:sp>
        <p:nvSpPr>
          <p:cNvPr id="7" name="Inhaltsplatzhalter 6"/>
          <p:cNvSpPr>
            <a:spLocks noGrp="1"/>
          </p:cNvSpPr>
          <p:nvPr>
            <p:ph sz="quarter" idx="10"/>
          </p:nvPr>
        </p:nvSpPr>
        <p:spPr/>
        <p:txBody>
          <a:bodyPr/>
          <a:lstStyle/>
          <a:p>
            <a:r>
              <a:rPr lang="de-DE" dirty="0"/>
              <a:t>Begründung des Schadenspotenzials</a:t>
            </a:r>
          </a:p>
        </p:txBody>
      </p:sp>
      <p:sp>
        <p:nvSpPr>
          <p:cNvPr id="6" name="Fußzeilenplatzhalter 5"/>
          <p:cNvSpPr>
            <a:spLocks noGrp="1"/>
          </p:cNvSpPr>
          <p:nvPr>
            <p:ph type="ftr" sz="quarter" idx="11"/>
          </p:nvPr>
        </p:nvSpPr>
        <p:spPr/>
        <p:txBody>
          <a:bodyPr/>
          <a:lstStyle/>
          <a:p>
            <a:r>
              <a:rPr lang="de-DE" dirty="0">
                <a:latin typeface="Cambria" panose="02040503050406030204" pitchFamily="18" charset="0"/>
                <a:ea typeface="Cambria" panose="02040503050406030204" pitchFamily="18" charset="0"/>
              </a:rPr>
              <a:t>BSI 200-4 Hilfsmittel | Präsentationsvorlage Voranalyse &amp; BIA</a:t>
            </a:r>
          </a:p>
        </p:txBody>
      </p:sp>
      <p:graphicFrame>
        <p:nvGraphicFramePr>
          <p:cNvPr id="8" name="Tabelle 7"/>
          <p:cNvGraphicFramePr>
            <a:graphicFrameLocks noGrp="1"/>
          </p:cNvGraphicFramePr>
          <p:nvPr>
            <p:extLst>
              <p:ext uri="{D42A27DB-BD31-4B8C-83A1-F6EECF244321}">
                <p14:modId xmlns:p14="http://schemas.microsoft.com/office/powerpoint/2010/main" val="2759218387"/>
              </p:ext>
            </p:extLst>
          </p:nvPr>
        </p:nvGraphicFramePr>
        <p:xfrm>
          <a:off x="622866" y="2129887"/>
          <a:ext cx="10944720" cy="2952327"/>
        </p:xfrm>
        <a:graphic>
          <a:graphicData uri="http://schemas.openxmlformats.org/drawingml/2006/table">
            <a:tbl>
              <a:tblPr firstRow="1">
                <a:tableStyleId>{5C22544A-7EE6-4342-B048-85BDC9FD1C3A}</a:tableStyleId>
              </a:tblPr>
              <a:tblGrid>
                <a:gridCol w="1257202">
                  <a:extLst>
                    <a:ext uri="{9D8B030D-6E8A-4147-A177-3AD203B41FA5}">
                      <a16:colId xmlns:a16="http://schemas.microsoft.com/office/drawing/2014/main" val="2839180319"/>
                    </a:ext>
                  </a:extLst>
                </a:gridCol>
                <a:gridCol w="792088">
                  <a:extLst>
                    <a:ext uri="{9D8B030D-6E8A-4147-A177-3AD203B41FA5}">
                      <a16:colId xmlns:a16="http://schemas.microsoft.com/office/drawing/2014/main" val="2920834307"/>
                    </a:ext>
                  </a:extLst>
                </a:gridCol>
                <a:gridCol w="1008112">
                  <a:extLst>
                    <a:ext uri="{9D8B030D-6E8A-4147-A177-3AD203B41FA5}">
                      <a16:colId xmlns:a16="http://schemas.microsoft.com/office/drawing/2014/main" val="3505573127"/>
                    </a:ext>
                  </a:extLst>
                </a:gridCol>
                <a:gridCol w="1080120">
                  <a:extLst>
                    <a:ext uri="{9D8B030D-6E8A-4147-A177-3AD203B41FA5}">
                      <a16:colId xmlns:a16="http://schemas.microsoft.com/office/drawing/2014/main" val="2336935581"/>
                    </a:ext>
                  </a:extLst>
                </a:gridCol>
                <a:gridCol w="1224136">
                  <a:extLst>
                    <a:ext uri="{9D8B030D-6E8A-4147-A177-3AD203B41FA5}">
                      <a16:colId xmlns:a16="http://schemas.microsoft.com/office/drawing/2014/main" val="4137784502"/>
                    </a:ext>
                  </a:extLst>
                </a:gridCol>
                <a:gridCol w="1080120">
                  <a:extLst>
                    <a:ext uri="{9D8B030D-6E8A-4147-A177-3AD203B41FA5}">
                      <a16:colId xmlns:a16="http://schemas.microsoft.com/office/drawing/2014/main" val="3295697338"/>
                    </a:ext>
                  </a:extLst>
                </a:gridCol>
                <a:gridCol w="1008112">
                  <a:extLst>
                    <a:ext uri="{9D8B030D-6E8A-4147-A177-3AD203B41FA5}">
                      <a16:colId xmlns:a16="http://schemas.microsoft.com/office/drawing/2014/main" val="4077759582"/>
                    </a:ext>
                  </a:extLst>
                </a:gridCol>
                <a:gridCol w="3494830">
                  <a:extLst>
                    <a:ext uri="{9D8B030D-6E8A-4147-A177-3AD203B41FA5}">
                      <a16:colId xmlns:a16="http://schemas.microsoft.com/office/drawing/2014/main" val="3099096863"/>
                    </a:ext>
                  </a:extLst>
                </a:gridCol>
              </a:tblGrid>
              <a:tr h="527630">
                <a:tc>
                  <a:txBody>
                    <a:bodyPr/>
                    <a:lstStyle/>
                    <a:p>
                      <a:pPr algn="just">
                        <a:lnSpc>
                          <a:spcPts val="1400"/>
                        </a:lnSpc>
                        <a:spcAft>
                          <a:spcPts val="600"/>
                        </a:spcAft>
                      </a:pPr>
                      <a:r>
                        <a:rPr lang="de-DE" sz="1200" dirty="0">
                          <a:effectLst/>
                          <a:latin typeface="Arial" panose="020B0604020202020204" pitchFamily="34" charset="0"/>
                          <a:cs typeface="Arial" panose="020B0604020202020204" pitchFamily="34" charset="0"/>
                        </a:rPr>
                        <a:t>Geschäfts-prozess</a:t>
                      </a:r>
                      <a:endParaRPr lang="de-DE" sz="1200" dirty="0">
                        <a:effectLst/>
                        <a:latin typeface="Arial" panose="020B0604020202020204" pitchFamily="34" charset="0"/>
                        <a:ea typeface="Calibri" panose="020F0502020204030204" pitchFamily="34" charset="0"/>
                        <a:cs typeface="Arial" panose="020B0604020202020204" pitchFamily="34" charset="0"/>
                      </a:endParaRPr>
                    </a:p>
                  </a:txBody>
                  <a:tcPr marL="71755" marR="71755" marT="17780" marB="0" anchor="ctr">
                    <a:solidFill>
                      <a:schemeClr val="accent1"/>
                    </a:solidFill>
                  </a:tcPr>
                </a:tc>
                <a:tc>
                  <a:txBody>
                    <a:bodyPr/>
                    <a:lstStyle/>
                    <a:p>
                      <a:pPr algn="ctr">
                        <a:lnSpc>
                          <a:spcPts val="1400"/>
                        </a:lnSpc>
                        <a:spcAft>
                          <a:spcPts val="600"/>
                        </a:spcAft>
                      </a:pPr>
                      <a:r>
                        <a:rPr lang="de-DE" sz="1200" dirty="0">
                          <a:effectLst/>
                          <a:latin typeface="Arial" panose="020B0604020202020204" pitchFamily="34" charset="0"/>
                          <a:cs typeface="Arial" panose="020B0604020202020204" pitchFamily="34" charset="0"/>
                        </a:rPr>
                        <a:t>24 Std.</a:t>
                      </a:r>
                      <a:endParaRPr lang="de-DE"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nchor="ctr">
                    <a:solidFill>
                      <a:schemeClr val="accent1"/>
                    </a:solidFill>
                  </a:tcPr>
                </a:tc>
                <a:tc>
                  <a:txBody>
                    <a:bodyPr/>
                    <a:lstStyle/>
                    <a:p>
                      <a:pPr algn="ctr">
                        <a:lnSpc>
                          <a:spcPts val="1400"/>
                        </a:lnSpc>
                        <a:spcAft>
                          <a:spcPts val="600"/>
                        </a:spcAft>
                      </a:pPr>
                      <a:r>
                        <a:rPr lang="de-DE" sz="1200" dirty="0">
                          <a:effectLst/>
                          <a:latin typeface="Arial" panose="020B0604020202020204" pitchFamily="34" charset="0"/>
                          <a:cs typeface="Arial" panose="020B0604020202020204" pitchFamily="34" charset="0"/>
                        </a:rPr>
                        <a:t>3 Tage</a:t>
                      </a:r>
                      <a:endParaRPr lang="de-DE"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nchor="ctr">
                    <a:solidFill>
                      <a:schemeClr val="accent1"/>
                    </a:solidFill>
                  </a:tcPr>
                </a:tc>
                <a:tc>
                  <a:txBody>
                    <a:bodyPr/>
                    <a:lstStyle/>
                    <a:p>
                      <a:pPr algn="ctr">
                        <a:lnSpc>
                          <a:spcPts val="1400"/>
                        </a:lnSpc>
                        <a:spcAft>
                          <a:spcPts val="600"/>
                        </a:spcAft>
                      </a:pPr>
                      <a:r>
                        <a:rPr lang="de-DE" sz="1200" dirty="0">
                          <a:effectLst/>
                          <a:latin typeface="Arial" panose="020B0604020202020204" pitchFamily="34" charset="0"/>
                          <a:cs typeface="Arial" panose="020B0604020202020204" pitchFamily="34" charset="0"/>
                        </a:rPr>
                        <a:t>7  Tage</a:t>
                      </a:r>
                      <a:endParaRPr lang="de-DE"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nchor="ctr">
                    <a:solidFill>
                      <a:schemeClr val="accent1"/>
                    </a:solidFill>
                  </a:tcPr>
                </a:tc>
                <a:tc>
                  <a:txBody>
                    <a:bodyPr/>
                    <a:lstStyle/>
                    <a:p>
                      <a:pPr algn="ctr">
                        <a:lnSpc>
                          <a:spcPts val="1400"/>
                        </a:lnSpc>
                        <a:spcAft>
                          <a:spcPts val="600"/>
                        </a:spcAft>
                      </a:pPr>
                      <a:r>
                        <a:rPr lang="de-DE" sz="1200" dirty="0">
                          <a:effectLst/>
                          <a:latin typeface="Arial" panose="020B0604020202020204" pitchFamily="34" charset="0"/>
                          <a:cs typeface="Arial" panose="020B0604020202020204" pitchFamily="34" charset="0"/>
                        </a:rPr>
                        <a:t>14 Tage</a:t>
                      </a:r>
                      <a:endParaRPr lang="de-DE"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nchor="ctr">
                    <a:solidFill>
                      <a:schemeClr val="accent1"/>
                    </a:solidFill>
                  </a:tcPr>
                </a:tc>
                <a:tc>
                  <a:txBody>
                    <a:bodyPr/>
                    <a:lstStyle/>
                    <a:p>
                      <a:pPr algn="ctr">
                        <a:lnSpc>
                          <a:spcPts val="1400"/>
                        </a:lnSpc>
                        <a:spcAft>
                          <a:spcPts val="600"/>
                        </a:spcAft>
                      </a:pPr>
                      <a:r>
                        <a:rPr lang="de-DE" sz="1200" dirty="0">
                          <a:effectLst/>
                          <a:latin typeface="Arial" panose="020B0604020202020204" pitchFamily="34" charset="0"/>
                          <a:cs typeface="Arial" panose="020B0604020202020204" pitchFamily="34" charset="0"/>
                        </a:rPr>
                        <a:t>30 Tage</a:t>
                      </a:r>
                      <a:endParaRPr lang="de-DE" sz="1200" dirty="0">
                        <a:effectLst/>
                        <a:latin typeface="Arial" panose="020B0604020202020204" pitchFamily="34" charset="0"/>
                        <a:ea typeface="Calibri" panose="020F0502020204030204" pitchFamily="34" charset="0"/>
                        <a:cs typeface="Arial" panose="020B0604020202020204" pitchFamily="34" charset="0"/>
                      </a:endParaRPr>
                    </a:p>
                  </a:txBody>
                  <a:tcPr marL="71755" marR="71755" marT="17780" marB="0" anchor="ctr">
                    <a:solidFill>
                      <a:schemeClr val="accent1"/>
                    </a:solidFill>
                  </a:tcPr>
                </a:tc>
                <a:tc>
                  <a:txBody>
                    <a:bodyPr/>
                    <a:lstStyle/>
                    <a:p>
                      <a:pPr algn="ctr">
                        <a:lnSpc>
                          <a:spcPts val="1400"/>
                        </a:lnSpc>
                        <a:spcAft>
                          <a:spcPts val="600"/>
                        </a:spcAft>
                      </a:pPr>
                      <a:r>
                        <a:rPr lang="de-DE" sz="1200" dirty="0">
                          <a:effectLst/>
                          <a:latin typeface="Arial" panose="020B0604020202020204" pitchFamily="34" charset="0"/>
                          <a:cs typeface="Arial" panose="020B0604020202020204" pitchFamily="34" charset="0"/>
                        </a:rPr>
                        <a:t>MTPD</a:t>
                      </a:r>
                      <a:endParaRPr lang="de-DE"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nchor="ctr">
                    <a:solidFill>
                      <a:schemeClr val="accent1"/>
                    </a:solidFill>
                  </a:tcPr>
                </a:tc>
                <a:tc>
                  <a:txBody>
                    <a:bodyPr/>
                    <a:lstStyle/>
                    <a:p>
                      <a:pPr algn="l">
                        <a:lnSpc>
                          <a:spcPts val="1400"/>
                        </a:lnSpc>
                        <a:spcAft>
                          <a:spcPts val="600"/>
                        </a:spcAft>
                      </a:pPr>
                      <a:r>
                        <a:rPr lang="de-DE" sz="1200" dirty="0">
                          <a:effectLst/>
                          <a:latin typeface="Arial" panose="020B0604020202020204" pitchFamily="34" charset="0"/>
                          <a:cs typeface="Arial" panose="020B0604020202020204" pitchFamily="34" charset="0"/>
                        </a:rPr>
                        <a:t>Begründung</a:t>
                      </a:r>
                      <a:endParaRPr lang="de-DE"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nchor="ctr">
                    <a:solidFill>
                      <a:schemeClr val="accent1"/>
                    </a:solidFill>
                  </a:tcPr>
                </a:tc>
                <a:extLst>
                  <a:ext uri="{0D108BD9-81ED-4DB2-BD59-A6C34878D82A}">
                    <a16:rowId xmlns:a16="http://schemas.microsoft.com/office/drawing/2014/main" val="3653466988"/>
                  </a:ext>
                </a:extLst>
              </a:tr>
              <a:tr h="2424697">
                <a:tc>
                  <a:txBody>
                    <a:bodyPr/>
                    <a:lstStyle/>
                    <a:p>
                      <a:pPr algn="l">
                        <a:lnSpc>
                          <a:spcPts val="1400"/>
                        </a:lnSpc>
                        <a:spcAft>
                          <a:spcPts val="600"/>
                        </a:spcAft>
                      </a:pPr>
                      <a:r>
                        <a:rPr lang="de-DE" sz="1200" i="1" dirty="0">
                          <a:solidFill>
                            <a:schemeClr val="tx2"/>
                          </a:solidFill>
                          <a:effectLst/>
                          <a:latin typeface="Arial" panose="020B0604020202020204" pitchFamily="34" charset="0"/>
                          <a:ea typeface="+mn-ea"/>
                          <a:cs typeface="Arial" panose="020B0604020202020204" pitchFamily="34" charset="0"/>
                        </a:rPr>
                        <a:t>Berechtigungs-management</a:t>
                      </a:r>
                      <a:endParaRPr lang="de-DE" sz="12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71755" marR="71755" marT="17780" marB="0" anchor="ctr"/>
                </a:tc>
                <a:tc>
                  <a:txBody>
                    <a:bodyPr/>
                    <a:lstStyle/>
                    <a:p>
                      <a:pPr algn="ctr">
                        <a:lnSpc>
                          <a:spcPts val="1400"/>
                        </a:lnSpc>
                        <a:spcAft>
                          <a:spcPts val="600"/>
                        </a:spcAft>
                      </a:pPr>
                      <a:r>
                        <a:rPr lang="de-DE" sz="1200" i="1" dirty="0">
                          <a:solidFill>
                            <a:schemeClr val="tx2"/>
                          </a:solidFill>
                          <a:effectLst/>
                          <a:latin typeface="Arial" panose="020B0604020202020204" pitchFamily="34" charset="0"/>
                          <a:cs typeface="Arial" panose="020B0604020202020204" pitchFamily="34" charset="0"/>
                        </a:rPr>
                        <a:t>2</a:t>
                      </a:r>
                      <a:r>
                        <a:rPr lang="de-DE" sz="1200" i="1" baseline="0" dirty="0">
                          <a:solidFill>
                            <a:schemeClr val="tx2"/>
                          </a:solidFill>
                          <a:effectLst/>
                          <a:latin typeface="Arial" panose="020B0604020202020204" pitchFamily="34" charset="0"/>
                          <a:cs typeface="Arial" panose="020B0604020202020204" pitchFamily="34" charset="0"/>
                        </a:rPr>
                        <a:t>    </a:t>
                      </a:r>
                      <a:r>
                        <a:rPr lang="de-DE" sz="1200" i="1" dirty="0">
                          <a:solidFill>
                            <a:schemeClr val="tx2"/>
                          </a:solidFill>
                          <a:effectLst/>
                          <a:latin typeface="Arial" panose="020B0604020202020204" pitchFamily="34" charset="0"/>
                          <a:cs typeface="Arial" panose="020B0604020202020204" pitchFamily="34" charset="0"/>
                        </a:rPr>
                        <a:t>mittel</a:t>
                      </a:r>
                      <a:endParaRPr lang="de-DE" sz="12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nchor="ctr"/>
                </a:tc>
                <a:tc>
                  <a:txBody>
                    <a:bodyPr/>
                    <a:lstStyle/>
                    <a:p>
                      <a:pPr algn="ctr">
                        <a:lnSpc>
                          <a:spcPts val="1400"/>
                        </a:lnSpc>
                        <a:spcAft>
                          <a:spcPts val="600"/>
                        </a:spcAft>
                      </a:pPr>
                      <a:r>
                        <a:rPr lang="de-DE" sz="1200" i="1" dirty="0">
                          <a:solidFill>
                            <a:schemeClr val="tx2"/>
                          </a:solidFill>
                          <a:effectLst/>
                          <a:latin typeface="Arial" panose="020B0604020202020204" pitchFamily="34" charset="0"/>
                          <a:cs typeface="Arial" panose="020B0604020202020204" pitchFamily="34" charset="0"/>
                        </a:rPr>
                        <a:t>3 hoch</a:t>
                      </a:r>
                      <a:endParaRPr lang="de-DE" sz="12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nchor="ctr"/>
                </a:tc>
                <a:tc>
                  <a:txBody>
                    <a:bodyPr/>
                    <a:lstStyle/>
                    <a:p>
                      <a:pPr algn="ctr">
                        <a:lnSpc>
                          <a:spcPts val="1400"/>
                        </a:lnSpc>
                        <a:spcAft>
                          <a:spcPts val="600"/>
                        </a:spcAft>
                      </a:pPr>
                      <a:r>
                        <a:rPr lang="de-DE" sz="1200" i="1" dirty="0">
                          <a:solidFill>
                            <a:schemeClr val="tx2"/>
                          </a:solidFill>
                          <a:effectLst/>
                          <a:latin typeface="Arial" panose="020B0604020202020204" pitchFamily="34" charset="0"/>
                          <a:cs typeface="Arial" panose="020B0604020202020204" pitchFamily="34" charset="0"/>
                        </a:rPr>
                        <a:t>4  - sehr hoch</a:t>
                      </a:r>
                      <a:endParaRPr lang="de-DE" sz="12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nchor="ctr"/>
                </a:tc>
                <a:tc>
                  <a:txBody>
                    <a:bodyPr/>
                    <a:lstStyle/>
                    <a:p>
                      <a:pPr algn="ctr">
                        <a:lnSpc>
                          <a:spcPts val="1400"/>
                        </a:lnSpc>
                        <a:spcAft>
                          <a:spcPts val="600"/>
                        </a:spcAft>
                      </a:pPr>
                      <a:r>
                        <a:rPr lang="de-DE" sz="1200" i="1" dirty="0">
                          <a:solidFill>
                            <a:schemeClr val="tx2"/>
                          </a:solidFill>
                          <a:effectLst/>
                          <a:latin typeface="Arial" panose="020B0604020202020204" pitchFamily="34" charset="0"/>
                          <a:cs typeface="Arial" panose="020B0604020202020204" pitchFamily="34" charset="0"/>
                        </a:rPr>
                        <a:t>4 - sehr hoch</a:t>
                      </a:r>
                      <a:endParaRPr lang="de-DE" sz="12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nchor="ctr"/>
                </a:tc>
                <a:tc>
                  <a:txBody>
                    <a:bodyPr/>
                    <a:lstStyle/>
                    <a:p>
                      <a:pPr algn="ctr">
                        <a:lnSpc>
                          <a:spcPts val="1400"/>
                        </a:lnSpc>
                        <a:spcAft>
                          <a:spcPts val="600"/>
                        </a:spcAft>
                      </a:pPr>
                      <a:r>
                        <a:rPr lang="de-DE" sz="1200" i="1" dirty="0">
                          <a:solidFill>
                            <a:schemeClr val="tx2"/>
                          </a:solidFill>
                          <a:effectLst/>
                          <a:latin typeface="Arial" panose="020B0604020202020204" pitchFamily="34" charset="0"/>
                          <a:cs typeface="Arial" panose="020B0604020202020204" pitchFamily="34" charset="0"/>
                        </a:rPr>
                        <a:t>4 - sehr hoch</a:t>
                      </a:r>
                      <a:endParaRPr lang="de-DE" sz="12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71755" marR="71755" marT="17780" marB="0" anchor="ctr"/>
                </a:tc>
                <a:tc>
                  <a:txBody>
                    <a:bodyPr/>
                    <a:lstStyle/>
                    <a:p>
                      <a:pPr algn="ctr">
                        <a:lnSpc>
                          <a:spcPts val="1400"/>
                        </a:lnSpc>
                        <a:spcAft>
                          <a:spcPts val="600"/>
                        </a:spcAft>
                      </a:pPr>
                      <a:r>
                        <a:rPr lang="de-DE" sz="1200" i="1" dirty="0">
                          <a:solidFill>
                            <a:schemeClr val="tx2"/>
                          </a:solidFill>
                          <a:effectLst/>
                          <a:latin typeface="Arial" panose="020B0604020202020204" pitchFamily="34" charset="0"/>
                          <a:ea typeface="+mn-ea"/>
                          <a:cs typeface="Arial" panose="020B0604020202020204" pitchFamily="34" charset="0"/>
                        </a:rPr>
                        <a:t>3</a:t>
                      </a:r>
                      <a:r>
                        <a:rPr lang="de-DE" sz="1200" i="1" baseline="0" dirty="0">
                          <a:solidFill>
                            <a:schemeClr val="tx2"/>
                          </a:solidFill>
                          <a:effectLst/>
                          <a:latin typeface="Arial" panose="020B0604020202020204" pitchFamily="34" charset="0"/>
                          <a:ea typeface="+mn-ea"/>
                          <a:cs typeface="Arial" panose="020B0604020202020204" pitchFamily="34" charset="0"/>
                        </a:rPr>
                        <a:t> Tage</a:t>
                      </a:r>
                      <a:endParaRPr lang="de-DE" sz="12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nchor="ctr"/>
                </a:tc>
                <a:tc>
                  <a:txBody>
                    <a:bodyPr/>
                    <a:lstStyle/>
                    <a:p>
                      <a:pPr algn="l">
                        <a:lnSpc>
                          <a:spcPts val="1400"/>
                        </a:lnSpc>
                        <a:spcAft>
                          <a:spcPts val="600"/>
                        </a:spcAft>
                      </a:pPr>
                      <a:r>
                        <a:rPr lang="de-DE" sz="1200" i="1" baseline="0" dirty="0">
                          <a:solidFill>
                            <a:schemeClr val="tx2"/>
                          </a:solidFill>
                          <a:effectLst/>
                          <a:latin typeface="Arial" panose="020B0604020202020204" pitchFamily="34" charset="0"/>
                          <a:ea typeface="Calibri" panose="020F0502020204030204" pitchFamily="34" charset="0"/>
                          <a:cs typeface="Arial" panose="020B0604020202020204" pitchFamily="34" charset="0"/>
                        </a:rPr>
                        <a:t>Bei Ausfall des Prozesses können bestehende Berechtigungen nicht angepasst oder neue Berechtigungen gesetzt werden. Zudem können die vorhandenen Regeln nicht überwacht werden. Dies wäre im Normalbetrieb bis zu 7 Tage tolerierbar. Da jedoch im Notfall für zeitkritische Geschäftsprozesse Berechtigungen zeitnah konfiguriert werden müssen, wird das Berechtigungsmanagement durch das Incident Management und IT-Notfallmanagement zeitkritischer bewertet (Prozessabhängigkeit).</a:t>
                      </a:r>
                      <a:endParaRPr lang="de-DE" sz="12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nchor="ctr"/>
                </a:tc>
                <a:extLst>
                  <a:ext uri="{0D108BD9-81ED-4DB2-BD59-A6C34878D82A}">
                    <a16:rowId xmlns:a16="http://schemas.microsoft.com/office/drawing/2014/main" val="2302428041"/>
                  </a:ext>
                </a:extLst>
              </a:tr>
            </a:tbl>
          </a:graphicData>
        </a:graphic>
      </p:graphicFrame>
      <p:sp>
        <p:nvSpPr>
          <p:cNvPr id="57" name="Rechteck 56">
            <a:extLst>
              <a:ext uri="{C183D7F6-B498-43B3-948B-1728B52AA6E4}">
                <adec:decorative xmlns="" xmlns:adec="http://schemas.microsoft.com/office/drawing/2017/decorative" val="1"/>
              </a:ext>
            </a:extLst>
          </p:cNvPr>
          <p:cNvSpPr/>
          <p:nvPr/>
        </p:nvSpPr>
        <p:spPr bwMode="gray">
          <a:xfrm>
            <a:off x="8069654" y="2132856"/>
            <a:ext cx="3499323" cy="2952328"/>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e-DE" sz="1200" dirty="0" err="1">
              <a:solidFill>
                <a:schemeClr val="tx1"/>
              </a:solidFill>
              <a:latin typeface="Cambria" panose="02040503050406030204" pitchFamily="18" charset="0"/>
              <a:ea typeface="Cambria" panose="02040503050406030204" pitchFamily="18" charset="0"/>
            </a:endParaRPr>
          </a:p>
        </p:txBody>
      </p:sp>
      <p:sp>
        <p:nvSpPr>
          <p:cNvPr id="11" name="Rechteck 10" descr="Diese Folie ist für beteiligte Mitarbeiter konzipiert" title="Zielgruppe: beteiligte Mitarbeiter"/>
          <p:cNvSpPr/>
          <p:nvPr/>
        </p:nvSpPr>
        <p:spPr bwMode="gray">
          <a:xfrm rot="2700000">
            <a:off x="9604715" y="595186"/>
            <a:ext cx="3258710" cy="5760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Beteiligte Mitarbeiter</a:t>
            </a:r>
          </a:p>
        </p:txBody>
      </p:sp>
    </p:spTree>
    <p:extLst>
      <p:ext uri="{BB962C8B-B14F-4D97-AF65-F5344CB8AC3E}">
        <p14:creationId xmlns:p14="http://schemas.microsoft.com/office/powerpoint/2010/main" val="3014665617"/>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1. Schadensbewertung</a:t>
            </a:r>
          </a:p>
        </p:txBody>
      </p:sp>
      <p:sp>
        <p:nvSpPr>
          <p:cNvPr id="3" name="Inhaltsplatzhalter 2"/>
          <p:cNvSpPr>
            <a:spLocks noGrp="1"/>
          </p:cNvSpPr>
          <p:nvPr>
            <p:ph idx="1"/>
          </p:nvPr>
        </p:nvSpPr>
        <p:spPr/>
        <p:txBody>
          <a:bodyPr/>
          <a:lstStyle/>
          <a:p>
            <a:pPr marL="342900" indent="-342900">
              <a:buFont typeface="Arial" panose="020B0604020202020204" pitchFamily="34" charset="0"/>
              <a:buChar char="•"/>
            </a:pPr>
            <a:r>
              <a:rPr lang="de-DE" sz="1800" dirty="0"/>
              <a:t>Notwendig für die Folgeschritte zur Identifikation von Prozess- und Ressourcenabhängigkeit</a:t>
            </a:r>
          </a:p>
          <a:p>
            <a:pPr marL="342900" indent="-342900">
              <a:buFont typeface="Arial" panose="020B0604020202020204" pitchFamily="34" charset="0"/>
              <a:buChar char="•"/>
            </a:pPr>
            <a:r>
              <a:rPr lang="de-DE" sz="1800" dirty="0"/>
              <a:t>Beschreibung, welche Aktivitäten des Geschäftsprozesses innerhalb des Notbetriebs aufrechterhalten werden sollen bzw. was wann zurückgestellt werden kann</a:t>
            </a:r>
            <a:endParaRPr lang="de-DE" sz="1400" i="1" dirty="0"/>
          </a:p>
          <a:p>
            <a:endParaRPr lang="de-DE" sz="1800" dirty="0"/>
          </a:p>
        </p:txBody>
      </p:sp>
      <p:sp>
        <p:nvSpPr>
          <p:cNvPr id="4" name="Inhaltsplatzhalter 3"/>
          <p:cNvSpPr>
            <a:spLocks noGrp="1"/>
          </p:cNvSpPr>
          <p:nvPr>
            <p:ph sz="quarter" idx="10"/>
          </p:nvPr>
        </p:nvSpPr>
        <p:spPr/>
        <p:txBody>
          <a:bodyPr/>
          <a:lstStyle/>
          <a:p>
            <a:r>
              <a:rPr lang="de-DE" dirty="0"/>
              <a:t>Festlegung des Notbetriebsniveaus</a:t>
            </a:r>
          </a:p>
        </p:txBody>
      </p:sp>
      <p:sp>
        <p:nvSpPr>
          <p:cNvPr id="6" name="Fußzeilenplatzhalter 5"/>
          <p:cNvSpPr>
            <a:spLocks noGrp="1"/>
          </p:cNvSpPr>
          <p:nvPr>
            <p:ph type="ftr" sz="quarter" idx="11"/>
          </p:nvPr>
        </p:nvSpPr>
        <p:spPr/>
        <p:txBody>
          <a:bodyPr/>
          <a:lstStyle/>
          <a:p>
            <a:r>
              <a:rPr lang="de-DE" dirty="0">
                <a:latin typeface="Cambria" panose="02040503050406030204" pitchFamily="18" charset="0"/>
                <a:ea typeface="Cambria" panose="02040503050406030204" pitchFamily="18" charset="0"/>
              </a:rPr>
              <a:t>BSI 200-4 Hilfsmittel | Präsentationsvorlage Voranalyse &amp; BIA</a:t>
            </a:r>
          </a:p>
        </p:txBody>
      </p:sp>
      <p:graphicFrame>
        <p:nvGraphicFramePr>
          <p:cNvPr id="46" name="Tabelle 45"/>
          <p:cNvGraphicFramePr>
            <a:graphicFrameLocks noGrp="1"/>
          </p:cNvGraphicFramePr>
          <p:nvPr>
            <p:extLst>
              <p:ext uri="{D42A27DB-BD31-4B8C-83A1-F6EECF244321}">
                <p14:modId xmlns:p14="http://schemas.microsoft.com/office/powerpoint/2010/main" val="1742084035"/>
              </p:ext>
            </p:extLst>
          </p:nvPr>
        </p:nvGraphicFramePr>
        <p:xfrm>
          <a:off x="623888" y="2997224"/>
          <a:ext cx="10944000" cy="1583904"/>
        </p:xfrm>
        <a:graphic>
          <a:graphicData uri="http://schemas.openxmlformats.org/drawingml/2006/table">
            <a:tbl>
              <a:tblPr firstRow="1">
                <a:tableStyleId>{5C22544A-7EE6-4342-B048-85BDC9FD1C3A}</a:tableStyleId>
              </a:tblPr>
              <a:tblGrid>
                <a:gridCol w="2063506">
                  <a:extLst>
                    <a:ext uri="{9D8B030D-6E8A-4147-A177-3AD203B41FA5}">
                      <a16:colId xmlns:a16="http://schemas.microsoft.com/office/drawing/2014/main" val="2839180319"/>
                    </a:ext>
                  </a:extLst>
                </a:gridCol>
                <a:gridCol w="1529293">
                  <a:extLst>
                    <a:ext uri="{9D8B030D-6E8A-4147-A177-3AD203B41FA5}">
                      <a16:colId xmlns:a16="http://schemas.microsoft.com/office/drawing/2014/main" val="2920834307"/>
                    </a:ext>
                  </a:extLst>
                </a:gridCol>
                <a:gridCol w="7351201">
                  <a:extLst>
                    <a:ext uri="{9D8B030D-6E8A-4147-A177-3AD203B41FA5}">
                      <a16:colId xmlns:a16="http://schemas.microsoft.com/office/drawing/2014/main" val="3505573127"/>
                    </a:ext>
                  </a:extLst>
                </a:gridCol>
              </a:tblGrid>
              <a:tr h="569487">
                <a:tc>
                  <a:txBody>
                    <a:bodyPr/>
                    <a:lstStyle/>
                    <a:p>
                      <a:pPr marL="0" marR="0" lvl="0" indent="0" algn="just" defTabSz="914400" rtl="0" eaLnBrk="1" fontAlgn="auto" latinLnBrk="0" hangingPunct="1">
                        <a:lnSpc>
                          <a:spcPts val="1400"/>
                        </a:lnSpc>
                        <a:spcBef>
                          <a:spcPts val="0"/>
                        </a:spcBef>
                        <a:spcAft>
                          <a:spcPts val="600"/>
                        </a:spcAft>
                        <a:buClrTx/>
                        <a:buSzTx/>
                        <a:buFontTx/>
                        <a:buNone/>
                        <a:tabLst/>
                        <a:defRPr/>
                      </a:pPr>
                      <a:r>
                        <a:rPr lang="de-DE" sz="1400" dirty="0">
                          <a:effectLst/>
                          <a:latin typeface="Arial" panose="020B0604020202020204" pitchFamily="34" charset="0"/>
                          <a:cs typeface="Arial" panose="020B0604020202020204" pitchFamily="34" charset="0"/>
                        </a:rPr>
                        <a:t>Geschäftsprozess</a:t>
                      </a:r>
                      <a:endParaRPr lang="de-DE" sz="1400" dirty="0">
                        <a:effectLst/>
                        <a:latin typeface="Arial" panose="020B0604020202020204" pitchFamily="34" charset="0"/>
                        <a:ea typeface="Calibri" panose="020F0502020204030204" pitchFamily="34" charset="0"/>
                        <a:cs typeface="Arial" panose="020B0604020202020204" pitchFamily="34" charset="0"/>
                      </a:endParaRPr>
                    </a:p>
                  </a:txBody>
                  <a:tcPr marL="97830" marR="97830" marT="24241" marB="0" anchor="ctr">
                    <a:solidFill>
                      <a:schemeClr val="tx2"/>
                    </a:solidFill>
                  </a:tcPr>
                </a:tc>
                <a:tc>
                  <a:txBody>
                    <a:bodyPr/>
                    <a:lstStyle/>
                    <a:p>
                      <a:pPr algn="ctr">
                        <a:lnSpc>
                          <a:spcPts val="1400"/>
                        </a:lnSpc>
                        <a:spcAft>
                          <a:spcPts val="600"/>
                        </a:spcAft>
                      </a:pPr>
                      <a:r>
                        <a:rPr lang="de-DE" sz="1400" dirty="0">
                          <a:effectLst/>
                          <a:latin typeface="Arial" panose="020B0604020202020204" pitchFamily="34" charset="0"/>
                          <a:cs typeface="Arial" panose="020B0604020202020204" pitchFamily="34" charset="0"/>
                        </a:rPr>
                        <a:t>MTPD</a:t>
                      </a:r>
                      <a:endParaRPr lang="de-DE" sz="1400" dirty="0">
                        <a:effectLst/>
                        <a:latin typeface="Arial" panose="020B0604020202020204" pitchFamily="34" charset="0"/>
                        <a:ea typeface="Calibri" panose="020F0502020204030204" pitchFamily="34" charset="0"/>
                        <a:cs typeface="Arial" panose="020B0604020202020204" pitchFamily="34" charset="0"/>
                      </a:endParaRPr>
                    </a:p>
                  </a:txBody>
                  <a:tcPr marL="93501" marR="93501" marT="12986" marB="0" anchor="ctr">
                    <a:solidFill>
                      <a:schemeClr val="tx2"/>
                    </a:solidFill>
                  </a:tcPr>
                </a:tc>
                <a:tc>
                  <a:txBody>
                    <a:bodyPr/>
                    <a:lstStyle/>
                    <a:p>
                      <a:pPr algn="l">
                        <a:lnSpc>
                          <a:spcPts val="1400"/>
                        </a:lnSpc>
                        <a:spcAft>
                          <a:spcPts val="600"/>
                        </a:spcAft>
                      </a:pPr>
                      <a:r>
                        <a:rPr lang="de-DE" sz="1400" dirty="0">
                          <a:effectLst/>
                          <a:latin typeface="Arial" panose="020B0604020202020204" pitchFamily="34" charset="0"/>
                          <a:cs typeface="Arial" panose="020B0604020202020204" pitchFamily="34" charset="0"/>
                        </a:rPr>
                        <a:t>Notbetriebsniveau</a:t>
                      </a:r>
                      <a:endParaRPr lang="de-DE" sz="1400" dirty="0">
                        <a:effectLst/>
                        <a:latin typeface="Arial" panose="020B0604020202020204" pitchFamily="34" charset="0"/>
                        <a:ea typeface="Calibri" panose="020F0502020204030204" pitchFamily="34" charset="0"/>
                        <a:cs typeface="Arial" panose="020B0604020202020204" pitchFamily="34" charset="0"/>
                      </a:endParaRPr>
                    </a:p>
                  </a:txBody>
                  <a:tcPr marL="93501" marR="93501" marT="12986" marB="0" anchor="ctr">
                    <a:solidFill>
                      <a:schemeClr val="tx2"/>
                    </a:solidFill>
                  </a:tcPr>
                </a:tc>
                <a:extLst>
                  <a:ext uri="{0D108BD9-81ED-4DB2-BD59-A6C34878D82A}">
                    <a16:rowId xmlns:a16="http://schemas.microsoft.com/office/drawing/2014/main" val="3653466988"/>
                  </a:ext>
                </a:extLst>
              </a:tr>
              <a:tr h="1014417">
                <a:tc>
                  <a:txBody>
                    <a:bodyPr/>
                    <a:lstStyle/>
                    <a:p>
                      <a:pPr algn="l">
                        <a:lnSpc>
                          <a:spcPts val="1400"/>
                        </a:lnSpc>
                        <a:spcAft>
                          <a:spcPts val="600"/>
                        </a:spcAft>
                      </a:pPr>
                      <a:r>
                        <a:rPr lang="de-DE" sz="14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Incident Management</a:t>
                      </a:r>
                    </a:p>
                  </a:txBody>
                  <a:tcPr marL="68580" marR="68580" marT="17780" marB="0" anchor="ctr"/>
                </a:tc>
                <a:tc>
                  <a:txBody>
                    <a:bodyPr/>
                    <a:lstStyle/>
                    <a:p>
                      <a:pPr algn="ctr">
                        <a:lnSpc>
                          <a:spcPts val="1400"/>
                        </a:lnSpc>
                        <a:spcAft>
                          <a:spcPts val="600"/>
                        </a:spcAft>
                      </a:pPr>
                      <a:r>
                        <a:rPr lang="de-DE" sz="14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3 Tage</a:t>
                      </a:r>
                    </a:p>
                  </a:txBody>
                  <a:tcPr marL="68580" marR="68580" marT="17780" marB="0" anchor="ctr"/>
                </a:tc>
                <a:tc>
                  <a:txBody>
                    <a:bodyPr/>
                    <a:lstStyle/>
                    <a:p>
                      <a:pPr algn="l">
                        <a:lnSpc>
                          <a:spcPts val="1400"/>
                        </a:lnSpc>
                        <a:spcAft>
                          <a:spcPts val="600"/>
                        </a:spcAft>
                      </a:pPr>
                      <a:r>
                        <a:rPr lang="de-DE" sz="14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Der Fokus liegt auf der Bearbeitung von Major Incident-Tickets. Wenn der Notbetrieb nur wenige Tage andauert, können bei 50% Arbeitsvolumen die entstehenden Arbeitsrückstände leicht kompensiert werden. Da mit jedem weiteren Tag auf Notbetriebsniveau jedoch Tickets unbearbeitet bleiben, muss das Notbetriebsniveau schrittweise auf 80% Arbeitsvolumen gesteigert werden.</a:t>
                      </a:r>
                    </a:p>
                  </a:txBody>
                  <a:tcPr marL="68580" marR="68580" marT="17780" marB="0" anchor="ctr"/>
                </a:tc>
                <a:extLst>
                  <a:ext uri="{0D108BD9-81ED-4DB2-BD59-A6C34878D82A}">
                    <a16:rowId xmlns:a16="http://schemas.microsoft.com/office/drawing/2014/main" val="2302428041"/>
                  </a:ext>
                </a:extLst>
              </a:tr>
            </a:tbl>
          </a:graphicData>
        </a:graphic>
      </p:graphicFrame>
      <p:sp>
        <p:nvSpPr>
          <p:cNvPr id="13" name="Rechteck 12">
            <a:extLst>
              <a:ext uri="{C183D7F6-B498-43B3-948B-1728B52AA6E4}">
                <adec:decorative xmlns="" xmlns:adec="http://schemas.microsoft.com/office/drawing/2017/decorative" val="1"/>
              </a:ext>
            </a:extLst>
          </p:cNvPr>
          <p:cNvSpPr/>
          <p:nvPr/>
        </p:nvSpPr>
        <p:spPr bwMode="gray">
          <a:xfrm>
            <a:off x="4223792" y="3005608"/>
            <a:ext cx="7343794" cy="1575520"/>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e-DE" sz="1200" dirty="0" err="1">
              <a:solidFill>
                <a:schemeClr val="tx1"/>
              </a:solidFill>
              <a:latin typeface="Cambria" panose="02040503050406030204" pitchFamily="18" charset="0"/>
              <a:ea typeface="Cambria" panose="02040503050406030204" pitchFamily="18" charset="0"/>
            </a:endParaRPr>
          </a:p>
        </p:txBody>
      </p:sp>
      <p:sp>
        <p:nvSpPr>
          <p:cNvPr id="9" name="Rechteck 8" descr="Diese Folie ist für beteiligte Mitarbeiter konzipiert" title="Zielgruppe: beteiligte Mitarbeiter"/>
          <p:cNvSpPr/>
          <p:nvPr/>
        </p:nvSpPr>
        <p:spPr bwMode="gray">
          <a:xfrm rot="2700000">
            <a:off x="9604715" y="595186"/>
            <a:ext cx="3258710" cy="5760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Beteiligte Mitarbeiter</a:t>
            </a:r>
          </a:p>
        </p:txBody>
      </p:sp>
    </p:spTree>
    <p:extLst>
      <p:ext uri="{BB962C8B-B14F-4D97-AF65-F5344CB8AC3E}">
        <p14:creationId xmlns:p14="http://schemas.microsoft.com/office/powerpoint/2010/main" val="2408280265"/>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2. Abstimmung der MTPD von Prozessabhängigkeiten</a:t>
            </a:r>
          </a:p>
        </p:txBody>
      </p:sp>
      <p:sp>
        <p:nvSpPr>
          <p:cNvPr id="20" name="Inhaltsplatzhalter 19"/>
          <p:cNvSpPr>
            <a:spLocks noGrp="1"/>
          </p:cNvSpPr>
          <p:nvPr>
            <p:ph sz="quarter" idx="10"/>
          </p:nvPr>
        </p:nvSpPr>
        <p:spPr/>
        <p:txBody>
          <a:bodyPr/>
          <a:lstStyle/>
          <a:p>
            <a:r>
              <a:rPr lang="de-DE" dirty="0"/>
              <a:t>Beispiel einer vorgelagerten Prozessabhängigkeit</a:t>
            </a:r>
          </a:p>
        </p:txBody>
      </p:sp>
      <p:sp>
        <p:nvSpPr>
          <p:cNvPr id="6" name="Fußzeilenplatzhalter 5"/>
          <p:cNvSpPr>
            <a:spLocks noGrp="1"/>
          </p:cNvSpPr>
          <p:nvPr>
            <p:ph type="ftr" sz="quarter" idx="11"/>
          </p:nvPr>
        </p:nvSpPr>
        <p:spPr/>
        <p:txBody>
          <a:bodyPr/>
          <a:lstStyle/>
          <a:p>
            <a:r>
              <a:rPr lang="de-DE">
                <a:latin typeface="+mj-lt"/>
                <a:ea typeface="Cambria" panose="02040503050406030204" pitchFamily="18" charset="0"/>
              </a:rPr>
              <a:t>BSI 200-4 Hilfsmittel | Präsentationsvorlage Voranalyse &amp; BIA</a:t>
            </a:r>
            <a:endParaRPr lang="de-DE" dirty="0">
              <a:latin typeface="+mj-lt"/>
              <a:ea typeface="Cambria" panose="02040503050406030204" pitchFamily="18" charset="0"/>
            </a:endParaRPr>
          </a:p>
        </p:txBody>
      </p:sp>
      <p:grpSp>
        <p:nvGrpSpPr>
          <p:cNvPr id="5" name="Gruppieren 4" descr="Beispiel einer vorgelagerten Prozessabhängigkeit" title="Beispiel einer vorgelagerten Prozessabhängigkeit"/>
          <p:cNvGrpSpPr>
            <a:grpSpLocks noChangeAspect="1"/>
          </p:cNvGrpSpPr>
          <p:nvPr/>
        </p:nvGrpSpPr>
        <p:grpSpPr>
          <a:xfrm>
            <a:off x="623888" y="2016779"/>
            <a:ext cx="10943698" cy="3369516"/>
            <a:chOff x="3153028" y="7190684"/>
            <a:chExt cx="5766464" cy="1301963"/>
          </a:xfrm>
        </p:grpSpPr>
        <p:grpSp>
          <p:nvGrpSpPr>
            <p:cNvPr id="7" name="Gruppieren 6"/>
            <p:cNvGrpSpPr/>
            <p:nvPr/>
          </p:nvGrpSpPr>
          <p:grpSpPr>
            <a:xfrm>
              <a:off x="3153028" y="7190684"/>
              <a:ext cx="5766464" cy="1210698"/>
              <a:chOff x="3206016" y="7077683"/>
              <a:chExt cx="5204752" cy="1210698"/>
            </a:xfrm>
          </p:grpSpPr>
          <p:sp>
            <p:nvSpPr>
              <p:cNvPr id="10" name="Rechteck 9"/>
              <p:cNvSpPr/>
              <p:nvPr/>
            </p:nvSpPr>
            <p:spPr>
              <a:xfrm>
                <a:off x="6415787" y="7392770"/>
                <a:ext cx="200062" cy="504000"/>
              </a:xfrm>
              <a:prstGeom prst="rect">
                <a:avLst/>
              </a:prstGeom>
              <a:pattFill prst="wdUpDiag">
                <a:fgClr>
                  <a:srgbClr val="6693AD"/>
                </a:fgClr>
                <a:bgClr>
                  <a:srgbClr val="E7E6E6"/>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2000" dirty="0">
                  <a:solidFill>
                    <a:schemeClr val="tx1"/>
                  </a:solidFill>
                  <a:latin typeface="Arial" panose="020B0604020202020204" pitchFamily="34" charset="0"/>
                  <a:cs typeface="Arial" panose="020B0604020202020204" pitchFamily="34" charset="0"/>
                </a:endParaRPr>
              </a:p>
            </p:txBody>
          </p:sp>
          <p:sp>
            <p:nvSpPr>
              <p:cNvPr id="11" name="Richtungspfeil 10"/>
              <p:cNvSpPr/>
              <p:nvPr/>
            </p:nvSpPr>
            <p:spPr>
              <a:xfrm>
                <a:off x="3206016" y="7393066"/>
                <a:ext cx="1800000" cy="504000"/>
              </a:xfrm>
              <a:prstGeom prst="homePlate">
                <a:avLst/>
              </a:prstGeom>
              <a:solidFill>
                <a:srgbClr val="6693A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2000" dirty="0">
                    <a:solidFill>
                      <a:srgbClr val="FFFFFF"/>
                    </a:solidFill>
                    <a:latin typeface="Arial" panose="020B0604020202020204" pitchFamily="34" charset="0"/>
                    <a:cs typeface="Arial" panose="020B0604020202020204" pitchFamily="34" charset="0"/>
                  </a:rPr>
                  <a:t>Antragsprüfung</a:t>
                </a:r>
              </a:p>
            </p:txBody>
          </p:sp>
          <p:sp>
            <p:nvSpPr>
              <p:cNvPr id="12" name="Richtungspfeil 11"/>
              <p:cNvSpPr/>
              <p:nvPr/>
            </p:nvSpPr>
            <p:spPr>
              <a:xfrm>
                <a:off x="6610768" y="7393066"/>
                <a:ext cx="1800000" cy="504000"/>
              </a:xfrm>
              <a:prstGeom prst="homePlate">
                <a:avLst/>
              </a:prstGeom>
              <a:solidFill>
                <a:srgbClr val="004B7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2000" dirty="0">
                    <a:solidFill>
                      <a:srgbClr val="FFFFFF"/>
                    </a:solidFill>
                    <a:latin typeface="Arial" panose="020B0604020202020204" pitchFamily="34" charset="0"/>
                    <a:cs typeface="Arial" panose="020B0604020202020204" pitchFamily="34" charset="0"/>
                  </a:rPr>
                  <a:t>Antragsbearbeitung</a:t>
                </a:r>
              </a:p>
            </p:txBody>
          </p:sp>
          <p:cxnSp>
            <p:nvCxnSpPr>
              <p:cNvPr id="13" name="Gewinkelter Verbinder 12"/>
              <p:cNvCxnSpPr>
                <a:stCxn id="11" idx="2"/>
                <a:endCxn id="12" idx="2"/>
              </p:cNvCxnSpPr>
              <p:nvPr/>
            </p:nvCxnSpPr>
            <p:spPr>
              <a:xfrm rot="16200000" flipH="1">
                <a:off x="5682392" y="6194690"/>
                <a:ext cx="12700" cy="3404752"/>
              </a:xfrm>
              <a:prstGeom prst="bentConnector3">
                <a:avLst>
                  <a:gd name="adj1" fmla="val 2600000"/>
                </a:avLst>
              </a:prstGeom>
              <a:noFill/>
              <a:ln w="38100" cap="rnd">
                <a:solidFill>
                  <a:srgbClr val="CD5038"/>
                </a:solidFill>
                <a:prstDash val="solid"/>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14" name="Textfeld 13"/>
              <p:cNvSpPr txBox="1"/>
              <p:nvPr/>
            </p:nvSpPr>
            <p:spPr>
              <a:xfrm>
                <a:off x="4922150" y="8113274"/>
                <a:ext cx="1764554" cy="175107"/>
              </a:xfrm>
              <a:prstGeom prst="rect">
                <a:avLst/>
              </a:prstGeom>
              <a:solidFill>
                <a:srgbClr val="CD5038"/>
              </a:solidFill>
            </p:spPr>
            <p:txBody>
              <a:bodyPr wrap="square" lIns="72000" tIns="72000" rIns="72000" bIns="72000" rtlCol="0">
                <a:spAutoFit/>
              </a:bodyPr>
              <a:lstStyle>
                <a:defPPr>
                  <a:defRPr lang="de-DE"/>
                </a:defPPr>
                <a:lvl1pPr>
                  <a:defRPr sz="1600">
                    <a:solidFill>
                      <a:schemeClr val="bg1"/>
                    </a:solidFill>
                    <a:latin typeface="BundesSerif Office" panose="02050002050300000203" pitchFamily="18" charset="0"/>
                  </a:defRPr>
                </a:lvl1pPr>
              </a:lstStyle>
              <a:p>
                <a:pPr algn="ctr"/>
                <a:r>
                  <a:rPr lang="de-DE" sz="2000" dirty="0">
                    <a:latin typeface="Arial" panose="020B0604020202020204" pitchFamily="34" charset="0"/>
                    <a:cs typeface="Arial" panose="020B0604020202020204" pitchFamily="34" charset="0"/>
                  </a:rPr>
                  <a:t>MTPD inkl. Arbeitsvorrat</a:t>
                </a:r>
              </a:p>
            </p:txBody>
          </p:sp>
          <p:cxnSp>
            <p:nvCxnSpPr>
              <p:cNvPr id="15" name="Gewinkelter Verbinder 118"/>
              <p:cNvCxnSpPr>
                <a:stCxn id="12" idx="1"/>
                <a:endCxn id="11" idx="3"/>
              </p:cNvCxnSpPr>
              <p:nvPr/>
            </p:nvCxnSpPr>
            <p:spPr>
              <a:xfrm flipH="1">
                <a:off x="5006016" y="7645066"/>
                <a:ext cx="1604752" cy="0"/>
              </a:xfrm>
              <a:prstGeom prst="straightConnector1">
                <a:avLst/>
              </a:prstGeom>
              <a:noFill/>
              <a:ln w="38100">
                <a:solidFill>
                  <a:schemeClr val="tx1"/>
                </a:solidFill>
                <a:prstDash val="solid"/>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16" name="Textfeld 15"/>
              <p:cNvSpPr txBox="1"/>
              <p:nvPr/>
            </p:nvSpPr>
            <p:spPr>
              <a:xfrm>
                <a:off x="4954957" y="7446994"/>
                <a:ext cx="1631976" cy="356770"/>
              </a:xfrm>
              <a:prstGeom prst="rect">
                <a:avLst/>
              </a:prstGeom>
              <a:noFill/>
            </p:spPr>
            <p:txBody>
              <a:bodyPr wrap="square" lIns="0" tIns="0" rIns="0" bIns="0" rtlCol="0">
                <a:spAutoFit/>
              </a:bodyPr>
              <a:lstStyle>
                <a:defPPr>
                  <a:defRPr lang="de-DE"/>
                </a:defPPr>
                <a:lvl1pPr algn="l">
                  <a:defRPr sz="1200">
                    <a:latin typeface="BundesSerif Office" panose="02050002050300000203" pitchFamily="18" charset="0"/>
                  </a:defRPr>
                </a:lvl1pPr>
              </a:lstStyle>
              <a:p>
                <a:pPr algn="ctr">
                  <a:lnSpc>
                    <a:spcPct val="150000"/>
                  </a:lnSpc>
                </a:pPr>
                <a:r>
                  <a:rPr lang="de-DE" sz="2000" dirty="0">
                    <a:latin typeface="Arial" panose="020B0604020202020204" pitchFamily="34" charset="0"/>
                    <a:cs typeface="Arial" panose="020B0604020202020204" pitchFamily="34" charset="0"/>
                  </a:rPr>
                  <a:t>benötigt </a:t>
                </a:r>
                <a:br>
                  <a:rPr lang="de-DE" sz="2000" dirty="0">
                    <a:latin typeface="Arial" panose="020B0604020202020204" pitchFamily="34" charset="0"/>
                    <a:cs typeface="Arial" panose="020B0604020202020204" pitchFamily="34" charset="0"/>
                  </a:rPr>
                </a:br>
                <a:r>
                  <a:rPr lang="de-DE" sz="2000" dirty="0">
                    <a:latin typeface="Arial" panose="020B0604020202020204" pitchFamily="34" charset="0"/>
                    <a:cs typeface="Arial" panose="020B0604020202020204" pitchFamily="34" charset="0"/>
                  </a:rPr>
                  <a:t>Informationen von</a:t>
                </a:r>
              </a:p>
            </p:txBody>
          </p:sp>
          <p:sp>
            <p:nvSpPr>
              <p:cNvPr id="18" name="Rechteck 17"/>
              <p:cNvSpPr/>
              <p:nvPr/>
            </p:nvSpPr>
            <p:spPr>
              <a:xfrm>
                <a:off x="5855249" y="7077683"/>
                <a:ext cx="1333307" cy="154600"/>
              </a:xfrm>
              <a:prstGeom prst="rect">
                <a:avLst/>
              </a:prstGeom>
            </p:spPr>
            <p:txBody>
              <a:bodyPr wrap="none">
                <a:spAutoFit/>
              </a:bodyPr>
              <a:lstStyle/>
              <a:p>
                <a:pPr algn="ctr"/>
                <a:r>
                  <a:rPr lang="de-DE" sz="2000" dirty="0">
                    <a:latin typeface="Arial" panose="020B0604020202020204" pitchFamily="34" charset="0"/>
                    <a:cs typeface="Arial" panose="020B0604020202020204" pitchFamily="34" charset="0"/>
                  </a:rPr>
                  <a:t>Arbeitsvorrat (~4 Tage)</a:t>
                </a:r>
              </a:p>
            </p:txBody>
          </p:sp>
          <p:cxnSp>
            <p:nvCxnSpPr>
              <p:cNvPr id="19" name="Gerader Verbinder 18"/>
              <p:cNvCxnSpPr/>
              <p:nvPr/>
            </p:nvCxnSpPr>
            <p:spPr>
              <a:xfrm>
                <a:off x="6522305" y="7259678"/>
                <a:ext cx="0" cy="93691"/>
              </a:xfrm>
              <a:prstGeom prst="line">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8" name="Ellipse 7"/>
            <p:cNvSpPr/>
            <p:nvPr/>
          </p:nvSpPr>
          <p:spPr>
            <a:xfrm>
              <a:off x="8199410" y="8066846"/>
              <a:ext cx="569075" cy="417306"/>
            </a:xfrm>
            <a:prstGeom prst="ellipse">
              <a:avLst/>
            </a:prstGeom>
            <a:solidFill>
              <a:srgbClr val="004B7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de-DE" sz="2000" dirty="0">
                  <a:solidFill>
                    <a:schemeClr val="bg1"/>
                  </a:solidFill>
                  <a:latin typeface="Arial" panose="020B0604020202020204" pitchFamily="34" charset="0"/>
                  <a:cs typeface="Arial" panose="020B0604020202020204" pitchFamily="34" charset="0"/>
                </a:rPr>
                <a:t>3 T</a:t>
              </a:r>
            </a:p>
          </p:txBody>
        </p:sp>
        <p:sp>
          <p:nvSpPr>
            <p:cNvPr id="9" name="Ellipse 8"/>
            <p:cNvSpPr/>
            <p:nvPr/>
          </p:nvSpPr>
          <p:spPr>
            <a:xfrm>
              <a:off x="3170912" y="8075341"/>
              <a:ext cx="569075" cy="417306"/>
            </a:xfrm>
            <a:prstGeom prst="ellipse">
              <a:avLst/>
            </a:prstGeom>
            <a:solidFill>
              <a:srgbClr val="6693A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de-DE" sz="2000" dirty="0">
                  <a:solidFill>
                    <a:schemeClr val="bg1"/>
                  </a:solidFill>
                  <a:latin typeface="Arial" panose="020B0604020202020204" pitchFamily="34" charset="0"/>
                  <a:cs typeface="Arial" panose="020B0604020202020204" pitchFamily="34" charset="0"/>
                </a:rPr>
                <a:t>7 T</a:t>
              </a:r>
            </a:p>
          </p:txBody>
        </p:sp>
      </p:grpSp>
      <p:sp>
        <p:nvSpPr>
          <p:cNvPr id="22" name="Rechteck 21" descr="Diese Folie ist für beteiligte Mitarbeiter konzipiert" title="Zielgruppe: beteiligte Mitarbeiter"/>
          <p:cNvSpPr/>
          <p:nvPr/>
        </p:nvSpPr>
        <p:spPr bwMode="gray">
          <a:xfrm rot="2700000">
            <a:off x="9604715" y="595186"/>
            <a:ext cx="3258710" cy="5760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Beteiligte Mitarbeiter</a:t>
            </a:r>
          </a:p>
        </p:txBody>
      </p:sp>
    </p:spTree>
    <p:extLst>
      <p:ext uri="{BB962C8B-B14F-4D97-AF65-F5344CB8AC3E}">
        <p14:creationId xmlns:p14="http://schemas.microsoft.com/office/powerpoint/2010/main" val="1875046324"/>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4"/>
          <p:cNvSpPr>
            <a:spLocks noGrp="1"/>
          </p:cNvSpPr>
          <p:nvPr>
            <p:ph type="ftr" sz="quarter" idx="11"/>
          </p:nvPr>
        </p:nvSpPr>
        <p:spPr/>
        <p:txBody>
          <a:bodyPr/>
          <a:lstStyle/>
          <a:p>
            <a:r>
              <a:rPr lang="de-DE"/>
              <a:t>BSI 200-4 Hilfsmittel | Präsentationsvorlage Voranalyse &amp; BIA</a:t>
            </a:r>
            <a:endParaRPr lang="de-DE" dirty="0"/>
          </a:p>
        </p:txBody>
      </p:sp>
      <p:grpSp>
        <p:nvGrpSpPr>
          <p:cNvPr id="6" name="Gruppieren 5" descr="Beispiel einer parallelen Abhängigkeit zweier Geschäftsprozesse"/>
          <p:cNvGrpSpPr>
            <a:grpSpLocks noChangeAspect="1"/>
          </p:cNvGrpSpPr>
          <p:nvPr/>
        </p:nvGrpSpPr>
        <p:grpSpPr>
          <a:xfrm>
            <a:off x="2135709" y="2131531"/>
            <a:ext cx="7591798" cy="3673733"/>
            <a:chOff x="4004623" y="5994158"/>
            <a:chExt cx="3302197" cy="1597960"/>
          </a:xfrm>
        </p:grpSpPr>
        <p:grpSp>
          <p:nvGrpSpPr>
            <p:cNvPr id="7" name="Gruppieren 6"/>
            <p:cNvGrpSpPr/>
            <p:nvPr/>
          </p:nvGrpSpPr>
          <p:grpSpPr>
            <a:xfrm>
              <a:off x="4004623" y="6007942"/>
              <a:ext cx="3054668" cy="1584176"/>
              <a:chOff x="5947865" y="1013016"/>
              <a:chExt cx="3054668" cy="1584176"/>
            </a:xfrm>
          </p:grpSpPr>
          <p:sp>
            <p:nvSpPr>
              <p:cNvPr id="10" name="Richtungspfeil 9"/>
              <p:cNvSpPr/>
              <p:nvPr/>
            </p:nvSpPr>
            <p:spPr>
              <a:xfrm>
                <a:off x="5947865" y="2093136"/>
                <a:ext cx="2467367" cy="504056"/>
              </a:xfrm>
              <a:prstGeom prst="homePlate">
                <a:avLst/>
              </a:prstGeom>
              <a:solidFill>
                <a:srgbClr val="6693A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2000" dirty="0">
                    <a:solidFill>
                      <a:srgbClr val="FFFFFF"/>
                    </a:solidFill>
                    <a:latin typeface="Arial" panose="020B0604020202020204" pitchFamily="34" charset="0"/>
                    <a:cs typeface="Arial" panose="020B0604020202020204" pitchFamily="34" charset="0"/>
                  </a:rPr>
                  <a:t>Telefon-Hotline-Dienst</a:t>
                </a:r>
              </a:p>
            </p:txBody>
          </p:sp>
          <p:cxnSp>
            <p:nvCxnSpPr>
              <p:cNvPr id="11" name="Gewinkelter Verbinder 50"/>
              <p:cNvCxnSpPr/>
              <p:nvPr/>
            </p:nvCxnSpPr>
            <p:spPr>
              <a:xfrm>
                <a:off x="7162866" y="1517072"/>
                <a:ext cx="970" cy="576064"/>
              </a:xfrm>
              <a:prstGeom prst="straightConnector1">
                <a:avLst/>
              </a:prstGeom>
              <a:noFill/>
              <a:ln w="57150">
                <a:solidFill>
                  <a:schemeClr val="tx1"/>
                </a:solidFill>
                <a:prstDash val="solid"/>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12" name="Gewinkelter Verbinder 11"/>
              <p:cNvCxnSpPr>
                <a:stCxn id="10" idx="3"/>
              </p:cNvCxnSpPr>
              <p:nvPr/>
            </p:nvCxnSpPr>
            <p:spPr>
              <a:xfrm flipH="1" flipV="1">
                <a:off x="8378899" y="1265044"/>
                <a:ext cx="36333" cy="1080120"/>
              </a:xfrm>
              <a:prstGeom prst="bentConnector4">
                <a:avLst>
                  <a:gd name="adj1" fmla="val -663743"/>
                  <a:gd name="adj2" fmla="val 100033"/>
                </a:avLst>
              </a:prstGeom>
              <a:noFill/>
              <a:ln w="57150" cap="rnd">
                <a:solidFill>
                  <a:srgbClr val="CD5038"/>
                </a:solidFill>
                <a:prstDash val="solid"/>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13" name="Textfeld 12"/>
              <p:cNvSpPr txBox="1"/>
              <p:nvPr/>
            </p:nvSpPr>
            <p:spPr>
              <a:xfrm>
                <a:off x="8297883" y="1692902"/>
                <a:ext cx="704650" cy="197121"/>
              </a:xfrm>
              <a:prstGeom prst="rect">
                <a:avLst/>
              </a:prstGeom>
              <a:solidFill>
                <a:srgbClr val="CD5038"/>
              </a:solidFill>
            </p:spPr>
            <p:txBody>
              <a:bodyPr wrap="square" lIns="72000" tIns="72000" rIns="72000" bIns="72000" rtlCol="0">
                <a:spAutoFit/>
              </a:bodyPr>
              <a:lstStyle>
                <a:defPPr>
                  <a:defRPr lang="de-DE"/>
                </a:defPPr>
                <a:lvl1pPr>
                  <a:defRPr sz="1600">
                    <a:solidFill>
                      <a:schemeClr val="bg1"/>
                    </a:solidFill>
                    <a:latin typeface="BundesSerif Office" panose="02050002050300000203" pitchFamily="18" charset="0"/>
                  </a:defRPr>
                </a:lvl1pPr>
              </a:lstStyle>
              <a:p>
                <a:pPr algn="ctr"/>
                <a:r>
                  <a:rPr lang="de-DE" sz="2000" dirty="0">
                    <a:latin typeface="Arial" panose="020B0604020202020204" pitchFamily="34" charset="0"/>
                    <a:cs typeface="Arial" panose="020B0604020202020204" pitchFamily="34" charset="0"/>
                  </a:rPr>
                  <a:t>MTPD</a:t>
                </a:r>
              </a:p>
            </p:txBody>
          </p:sp>
          <p:sp>
            <p:nvSpPr>
              <p:cNvPr id="14" name="Textfeld 13"/>
              <p:cNvSpPr txBox="1"/>
              <p:nvPr/>
            </p:nvSpPr>
            <p:spPr>
              <a:xfrm>
                <a:off x="5947865" y="1712737"/>
                <a:ext cx="812304" cy="133873"/>
              </a:xfrm>
              <a:prstGeom prst="rect">
                <a:avLst/>
              </a:prstGeom>
              <a:noFill/>
            </p:spPr>
            <p:txBody>
              <a:bodyPr wrap="none" lIns="0" tIns="0" rIns="0" bIns="0" rtlCol="0">
                <a:spAutoFit/>
              </a:bodyPr>
              <a:lstStyle/>
              <a:p>
                <a:pPr algn="l"/>
                <a:r>
                  <a:rPr lang="de-DE" sz="2000" dirty="0">
                    <a:latin typeface="Arial" panose="020B0604020202020204" pitchFamily="34" charset="0"/>
                    <a:cs typeface="Arial" panose="020B0604020202020204" pitchFamily="34" charset="0"/>
                  </a:rPr>
                  <a:t>ist abhängig von</a:t>
                </a:r>
              </a:p>
            </p:txBody>
          </p:sp>
          <p:sp>
            <p:nvSpPr>
              <p:cNvPr id="15" name="Richtungspfeil 14"/>
              <p:cNvSpPr/>
              <p:nvPr/>
            </p:nvSpPr>
            <p:spPr>
              <a:xfrm>
                <a:off x="5947865" y="1013016"/>
                <a:ext cx="2467367" cy="504056"/>
              </a:xfrm>
              <a:prstGeom prst="homePlate">
                <a:avLst/>
              </a:prstGeom>
              <a:solidFill>
                <a:srgbClr val="004B7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2000" dirty="0">
                    <a:solidFill>
                      <a:srgbClr val="FFFFFF"/>
                    </a:solidFill>
                    <a:latin typeface="Arial" panose="020B0604020202020204" pitchFamily="34" charset="0"/>
                    <a:cs typeface="Arial" panose="020B0604020202020204" pitchFamily="34" charset="0"/>
                  </a:rPr>
                  <a:t>Kundenbetreuung</a:t>
                </a:r>
              </a:p>
            </p:txBody>
          </p:sp>
        </p:grpSp>
        <p:sp>
          <p:nvSpPr>
            <p:cNvPr id="8" name="Ellipse 7"/>
            <p:cNvSpPr/>
            <p:nvPr/>
          </p:nvSpPr>
          <p:spPr>
            <a:xfrm>
              <a:off x="6837053" y="5994158"/>
              <a:ext cx="469767" cy="469767"/>
            </a:xfrm>
            <a:prstGeom prst="ellipse">
              <a:avLst/>
            </a:prstGeom>
            <a:solidFill>
              <a:srgbClr val="004B7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de-DE" sz="2000" dirty="0">
                  <a:solidFill>
                    <a:schemeClr val="bg1"/>
                  </a:solidFill>
                  <a:latin typeface="Arial" panose="020B0604020202020204" pitchFamily="34" charset="0"/>
                  <a:cs typeface="Arial" panose="020B0604020202020204" pitchFamily="34" charset="0"/>
                </a:rPr>
                <a:t>3 T</a:t>
              </a:r>
            </a:p>
          </p:txBody>
        </p:sp>
        <p:sp>
          <p:nvSpPr>
            <p:cNvPr id="9" name="Ellipse 8"/>
            <p:cNvSpPr/>
            <p:nvPr/>
          </p:nvSpPr>
          <p:spPr>
            <a:xfrm>
              <a:off x="6837053" y="7063478"/>
              <a:ext cx="469767" cy="469767"/>
            </a:xfrm>
            <a:prstGeom prst="ellipse">
              <a:avLst/>
            </a:prstGeom>
            <a:solidFill>
              <a:srgbClr val="6693A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de-DE" sz="2000" dirty="0">
                  <a:solidFill>
                    <a:schemeClr val="bg1"/>
                  </a:solidFill>
                  <a:latin typeface="Arial" panose="020B0604020202020204" pitchFamily="34" charset="0"/>
                  <a:cs typeface="Arial" panose="020B0604020202020204" pitchFamily="34" charset="0"/>
                </a:rPr>
                <a:t>3 T</a:t>
              </a:r>
            </a:p>
          </p:txBody>
        </p:sp>
      </p:grpSp>
      <p:sp>
        <p:nvSpPr>
          <p:cNvPr id="16" name="Titel 1"/>
          <p:cNvSpPr>
            <a:spLocks noGrp="1"/>
          </p:cNvSpPr>
          <p:nvPr>
            <p:ph type="title"/>
          </p:nvPr>
        </p:nvSpPr>
        <p:spPr>
          <a:xfrm>
            <a:off x="624419" y="404667"/>
            <a:ext cx="9647213" cy="504053"/>
          </a:xfrm>
        </p:spPr>
        <p:txBody>
          <a:bodyPr/>
          <a:lstStyle/>
          <a:p>
            <a:r>
              <a:rPr lang="de-DE" dirty="0"/>
              <a:t>2. Abstimmung der MTPD von Prozessabhängigkeiten</a:t>
            </a:r>
          </a:p>
        </p:txBody>
      </p:sp>
      <p:sp>
        <p:nvSpPr>
          <p:cNvPr id="17" name="Inhaltsplatzhalter 19" descr="Beispiel einer parallelen Abhängigkeit zweier Geschäftsprozesse&#10;" title="Beispiel einer parallelen Abhängigkeit zweier Geschäftsprozesse"/>
          <p:cNvSpPr>
            <a:spLocks noGrp="1"/>
          </p:cNvSpPr>
          <p:nvPr>
            <p:ph sz="quarter" idx="10"/>
          </p:nvPr>
        </p:nvSpPr>
        <p:spPr>
          <a:xfrm>
            <a:off x="623888" y="908050"/>
            <a:ext cx="9648576" cy="433388"/>
          </a:xfrm>
        </p:spPr>
        <p:txBody>
          <a:bodyPr/>
          <a:lstStyle/>
          <a:p>
            <a:r>
              <a:rPr lang="de-DE" sz="2400" dirty="0"/>
              <a:t>Beispiel einer parallelen Abhängigkeit zweier Geschäftsprozesse</a:t>
            </a:r>
          </a:p>
        </p:txBody>
      </p:sp>
      <p:sp>
        <p:nvSpPr>
          <p:cNvPr id="19" name="Rechteck 18" descr="Diese Folie ist für beteiligte Mitarbeiter konzipiert" title="Zielgruppe: beteiligte Mitarbeiter"/>
          <p:cNvSpPr/>
          <p:nvPr/>
        </p:nvSpPr>
        <p:spPr bwMode="gray">
          <a:xfrm rot="2700000">
            <a:off x="9604715" y="595186"/>
            <a:ext cx="3258710" cy="5760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Beteiligte Mitarbeiter</a:t>
            </a:r>
          </a:p>
        </p:txBody>
      </p:sp>
    </p:spTree>
    <p:extLst>
      <p:ext uri="{BB962C8B-B14F-4D97-AF65-F5344CB8AC3E}">
        <p14:creationId xmlns:p14="http://schemas.microsoft.com/office/powerpoint/2010/main" val="3283241364"/>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4"/>
          <p:cNvSpPr>
            <a:spLocks noGrp="1"/>
          </p:cNvSpPr>
          <p:nvPr>
            <p:ph type="ftr" sz="quarter" idx="11"/>
          </p:nvPr>
        </p:nvSpPr>
        <p:spPr/>
        <p:txBody>
          <a:bodyPr/>
          <a:lstStyle/>
          <a:p>
            <a:r>
              <a:rPr lang="de-DE"/>
              <a:t>BSI 200-4 Hilfsmittel | Präsentationsvorlage Voranalyse &amp; BIA</a:t>
            </a:r>
            <a:endParaRPr lang="de-DE" dirty="0"/>
          </a:p>
        </p:txBody>
      </p:sp>
      <p:sp>
        <p:nvSpPr>
          <p:cNvPr id="16" name="Titel 1"/>
          <p:cNvSpPr>
            <a:spLocks noGrp="1"/>
          </p:cNvSpPr>
          <p:nvPr>
            <p:ph type="title"/>
          </p:nvPr>
        </p:nvSpPr>
        <p:spPr>
          <a:xfrm>
            <a:off x="624419" y="404667"/>
            <a:ext cx="9647213" cy="504053"/>
          </a:xfrm>
        </p:spPr>
        <p:txBody>
          <a:bodyPr/>
          <a:lstStyle/>
          <a:p>
            <a:r>
              <a:rPr lang="de-DE" dirty="0"/>
              <a:t>2. Abstimmung der MTPD von Prozessabhängigkeiten</a:t>
            </a:r>
          </a:p>
        </p:txBody>
      </p:sp>
      <p:sp>
        <p:nvSpPr>
          <p:cNvPr id="17" name="Inhaltsplatzhalter 19"/>
          <p:cNvSpPr>
            <a:spLocks noGrp="1"/>
          </p:cNvSpPr>
          <p:nvPr>
            <p:ph sz="quarter" idx="10"/>
          </p:nvPr>
        </p:nvSpPr>
        <p:spPr>
          <a:xfrm>
            <a:off x="623888" y="908050"/>
            <a:ext cx="9648576" cy="433388"/>
          </a:xfrm>
        </p:spPr>
        <p:txBody>
          <a:bodyPr/>
          <a:lstStyle/>
          <a:p>
            <a:r>
              <a:rPr lang="de-DE" dirty="0"/>
              <a:t>Beispiel einer nachgelagerten Prozessabhängigkeit</a:t>
            </a:r>
          </a:p>
        </p:txBody>
      </p:sp>
      <p:grpSp>
        <p:nvGrpSpPr>
          <p:cNvPr id="18" name="Gruppieren 17" descr="Beispiel einer nachgelagerten Prozessabhängigkeit&#10;" title="Beispiel einer nachgelagerten Prozessabhängigkeit"/>
          <p:cNvGrpSpPr>
            <a:grpSpLocks noChangeAspect="1"/>
          </p:cNvGrpSpPr>
          <p:nvPr/>
        </p:nvGrpSpPr>
        <p:grpSpPr>
          <a:xfrm>
            <a:off x="623888" y="2275696"/>
            <a:ext cx="10944000" cy="2969252"/>
            <a:chOff x="2081593" y="1223288"/>
            <a:chExt cx="5150486" cy="1397395"/>
          </a:xfrm>
        </p:grpSpPr>
        <p:grpSp>
          <p:nvGrpSpPr>
            <p:cNvPr id="19" name="Gruppieren 18"/>
            <p:cNvGrpSpPr/>
            <p:nvPr/>
          </p:nvGrpSpPr>
          <p:grpSpPr>
            <a:xfrm>
              <a:off x="2081593" y="1223288"/>
              <a:ext cx="5150486" cy="1329878"/>
              <a:chOff x="3157492" y="5188964"/>
              <a:chExt cx="5150486" cy="1329878"/>
            </a:xfrm>
          </p:grpSpPr>
          <p:sp>
            <p:nvSpPr>
              <p:cNvPr id="22" name="Rechteck 21"/>
              <p:cNvSpPr/>
              <p:nvPr/>
            </p:nvSpPr>
            <p:spPr>
              <a:xfrm>
                <a:off x="4375890" y="5188964"/>
                <a:ext cx="1138452" cy="276999"/>
              </a:xfrm>
              <a:prstGeom prst="rect">
                <a:avLst/>
              </a:prstGeom>
            </p:spPr>
            <p:txBody>
              <a:bodyPr wrap="none">
                <a:noAutofit/>
              </a:bodyPr>
              <a:lstStyle/>
              <a:p>
                <a:pPr algn="ctr"/>
                <a:r>
                  <a:rPr lang="de-DE" sz="2000" dirty="0">
                    <a:latin typeface="Arial" panose="020B0604020202020204" pitchFamily="34" charset="0"/>
                    <a:cs typeface="Arial" panose="020B0604020202020204" pitchFamily="34" charset="0"/>
                  </a:rPr>
                  <a:t>Lagervolumen (~2 Tage)</a:t>
                </a:r>
              </a:p>
              <a:p>
                <a:pPr algn="ctr"/>
                <a:endParaRPr lang="de-DE" sz="2000" dirty="0">
                  <a:latin typeface="Arial" panose="020B0604020202020204" pitchFamily="34" charset="0"/>
                  <a:cs typeface="Arial" panose="020B0604020202020204" pitchFamily="34" charset="0"/>
                </a:endParaRPr>
              </a:p>
            </p:txBody>
          </p:sp>
          <p:grpSp>
            <p:nvGrpSpPr>
              <p:cNvPr id="23" name="Gruppieren 22"/>
              <p:cNvGrpSpPr/>
              <p:nvPr/>
            </p:nvGrpSpPr>
            <p:grpSpPr>
              <a:xfrm>
                <a:off x="3157492" y="5385181"/>
                <a:ext cx="5150486" cy="1133661"/>
                <a:chOff x="3157492" y="5385181"/>
                <a:chExt cx="5150486" cy="1133661"/>
              </a:xfrm>
            </p:grpSpPr>
            <p:sp>
              <p:nvSpPr>
                <p:cNvPr id="24" name="Rechteck 23"/>
                <p:cNvSpPr/>
                <p:nvPr/>
              </p:nvSpPr>
              <p:spPr>
                <a:xfrm>
                  <a:off x="4632663" y="5519397"/>
                  <a:ext cx="518969" cy="504000"/>
                </a:xfrm>
                <a:prstGeom prst="rect">
                  <a:avLst/>
                </a:prstGeom>
                <a:pattFill prst="wdUpDiag">
                  <a:fgClr>
                    <a:srgbClr val="6693AD"/>
                  </a:fgClr>
                  <a:bgClr>
                    <a:srgbClr val="E7E6E6"/>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2000" dirty="0">
                    <a:solidFill>
                      <a:schemeClr val="tx1"/>
                    </a:solidFill>
                    <a:latin typeface="Arial" panose="020B0604020202020204" pitchFamily="34" charset="0"/>
                    <a:cs typeface="Arial" panose="020B0604020202020204" pitchFamily="34" charset="0"/>
                  </a:endParaRPr>
                </a:p>
              </p:txBody>
            </p:sp>
            <p:sp>
              <p:nvSpPr>
                <p:cNvPr id="25" name="Richtungspfeil 24"/>
                <p:cNvSpPr/>
                <p:nvPr/>
              </p:nvSpPr>
              <p:spPr>
                <a:xfrm>
                  <a:off x="6507978" y="5517672"/>
                  <a:ext cx="1800000" cy="504000"/>
                </a:xfrm>
                <a:prstGeom prst="homePlate">
                  <a:avLst/>
                </a:prstGeom>
                <a:solidFill>
                  <a:srgbClr val="6693A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2000" dirty="0">
                      <a:solidFill>
                        <a:srgbClr val="FFFFFF"/>
                      </a:solidFill>
                      <a:latin typeface="Arial" panose="020B0604020202020204" pitchFamily="34" charset="0"/>
                      <a:cs typeface="Arial" panose="020B0604020202020204" pitchFamily="34" charset="0"/>
                    </a:rPr>
                    <a:t>Distribution</a:t>
                  </a:r>
                </a:p>
              </p:txBody>
            </p:sp>
            <p:cxnSp>
              <p:nvCxnSpPr>
                <p:cNvPr id="26" name="Gewinkelter Verbinder 25"/>
                <p:cNvCxnSpPr>
                  <a:stCxn id="25" idx="2"/>
                  <a:endCxn id="30" idx="2"/>
                </p:cNvCxnSpPr>
                <p:nvPr/>
              </p:nvCxnSpPr>
              <p:spPr>
                <a:xfrm rot="5400000">
                  <a:off x="5606735" y="4346429"/>
                  <a:ext cx="12700" cy="3350486"/>
                </a:xfrm>
                <a:prstGeom prst="bentConnector3">
                  <a:avLst>
                    <a:gd name="adj1" fmla="val 2600000"/>
                  </a:avLst>
                </a:prstGeom>
                <a:noFill/>
                <a:ln w="38100" cap="rnd">
                  <a:solidFill>
                    <a:srgbClr val="CD5038"/>
                  </a:solidFill>
                  <a:prstDash val="solid"/>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27" name="Textfeld 26"/>
                <p:cNvSpPr txBox="1"/>
                <p:nvPr/>
              </p:nvSpPr>
              <p:spPr>
                <a:xfrm>
                  <a:off x="4957493" y="6176978"/>
                  <a:ext cx="1550485" cy="341864"/>
                </a:xfrm>
                <a:prstGeom prst="rect">
                  <a:avLst/>
                </a:prstGeom>
                <a:solidFill>
                  <a:srgbClr val="CD5038"/>
                </a:solidFill>
              </p:spPr>
              <p:txBody>
                <a:bodyPr wrap="square" lIns="72000" tIns="72000" rIns="72000" bIns="72000" rtlCol="0" anchor="ctr">
                  <a:noAutofit/>
                </a:bodyPr>
                <a:lstStyle>
                  <a:defPPr>
                    <a:defRPr lang="de-DE"/>
                  </a:defPPr>
                  <a:lvl1pPr>
                    <a:defRPr sz="1600">
                      <a:solidFill>
                        <a:schemeClr val="bg1"/>
                      </a:solidFill>
                      <a:latin typeface="BundesSerif Office" panose="02050002050300000203" pitchFamily="18" charset="0"/>
                    </a:defRPr>
                  </a:lvl1pPr>
                </a:lstStyle>
                <a:p>
                  <a:pPr algn="ctr"/>
                  <a:r>
                    <a:rPr lang="de-DE" sz="2000" dirty="0">
                      <a:latin typeface="Arial" panose="020B0604020202020204" pitchFamily="34" charset="0"/>
                      <a:cs typeface="Arial" panose="020B0604020202020204" pitchFamily="34" charset="0"/>
                    </a:rPr>
                    <a:t>MTPD inkl. Lagervolumen</a:t>
                  </a:r>
                </a:p>
              </p:txBody>
            </p:sp>
            <p:cxnSp>
              <p:nvCxnSpPr>
                <p:cNvPr id="28" name="Gewinkelter Verbinder 118"/>
                <p:cNvCxnSpPr>
                  <a:stCxn id="30" idx="3"/>
                  <a:endCxn id="25" idx="1"/>
                </p:cNvCxnSpPr>
                <p:nvPr/>
              </p:nvCxnSpPr>
              <p:spPr>
                <a:xfrm>
                  <a:off x="4957492" y="5769672"/>
                  <a:ext cx="1550486" cy="0"/>
                </a:xfrm>
                <a:prstGeom prst="straightConnector1">
                  <a:avLst/>
                </a:prstGeom>
                <a:noFill/>
                <a:ln w="38100">
                  <a:solidFill>
                    <a:schemeClr val="tx1"/>
                  </a:solidFill>
                  <a:prstDash val="solid"/>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29" name="Textfeld 28"/>
                <p:cNvSpPr txBox="1"/>
                <p:nvPr/>
              </p:nvSpPr>
              <p:spPr>
                <a:xfrm>
                  <a:off x="5391384" y="5527173"/>
                  <a:ext cx="876843" cy="276999"/>
                </a:xfrm>
                <a:prstGeom prst="rect">
                  <a:avLst/>
                </a:prstGeom>
                <a:noFill/>
              </p:spPr>
              <p:txBody>
                <a:bodyPr wrap="none" lIns="0" tIns="0" rIns="0" bIns="0" rtlCol="0">
                  <a:noAutofit/>
                </a:bodyPr>
                <a:lstStyle>
                  <a:defPPr>
                    <a:defRPr lang="de-DE"/>
                  </a:defPPr>
                  <a:lvl1pPr algn="l">
                    <a:defRPr sz="1200">
                      <a:latin typeface="BundesSerif Office" panose="02050002050300000203" pitchFamily="18" charset="0"/>
                    </a:defRPr>
                  </a:lvl1pPr>
                </a:lstStyle>
                <a:p>
                  <a:pPr algn="ctr">
                    <a:lnSpc>
                      <a:spcPct val="150000"/>
                    </a:lnSpc>
                  </a:pPr>
                  <a:r>
                    <a:rPr lang="de-DE" sz="2000" dirty="0">
                      <a:latin typeface="Arial" panose="020B0604020202020204" pitchFamily="34" charset="0"/>
                      <a:cs typeface="Arial" panose="020B0604020202020204" pitchFamily="34" charset="0"/>
                    </a:rPr>
                    <a:t>gibt Güter an</a:t>
                  </a:r>
                </a:p>
              </p:txBody>
            </p:sp>
            <p:sp>
              <p:nvSpPr>
                <p:cNvPr id="30" name="Richtungspfeil 29"/>
                <p:cNvSpPr/>
                <p:nvPr/>
              </p:nvSpPr>
              <p:spPr>
                <a:xfrm>
                  <a:off x="3157492" y="5517672"/>
                  <a:ext cx="1800000" cy="504000"/>
                </a:xfrm>
                <a:prstGeom prst="homePlate">
                  <a:avLst/>
                </a:prstGeom>
                <a:solidFill>
                  <a:srgbClr val="004B7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2000" dirty="0">
                      <a:solidFill>
                        <a:srgbClr val="FFFFFF"/>
                      </a:solidFill>
                      <a:latin typeface="Arial" panose="020B0604020202020204" pitchFamily="34" charset="0"/>
                      <a:cs typeface="Arial" panose="020B0604020202020204" pitchFamily="34" charset="0"/>
                    </a:rPr>
                    <a:t>Produktion</a:t>
                  </a:r>
                </a:p>
              </p:txBody>
            </p:sp>
            <p:cxnSp>
              <p:nvCxnSpPr>
                <p:cNvPr id="31" name="Gerader Verbinder 30"/>
                <p:cNvCxnSpPr/>
                <p:nvPr/>
              </p:nvCxnSpPr>
              <p:spPr>
                <a:xfrm>
                  <a:off x="4945116" y="5385181"/>
                  <a:ext cx="0" cy="93691"/>
                </a:xfrm>
                <a:prstGeom prst="line">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0" name="Ellipse 19"/>
            <p:cNvSpPr/>
            <p:nvPr/>
          </p:nvSpPr>
          <p:spPr>
            <a:xfrm>
              <a:off x="6322855" y="2106378"/>
              <a:ext cx="508272" cy="508272"/>
            </a:xfrm>
            <a:prstGeom prst="ellipse">
              <a:avLst/>
            </a:prstGeom>
            <a:solidFill>
              <a:srgbClr val="6693A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de-DE" sz="2000" dirty="0">
                  <a:solidFill>
                    <a:schemeClr val="bg1"/>
                  </a:solidFill>
                  <a:latin typeface="Arial" panose="020B0604020202020204" pitchFamily="34" charset="0"/>
                  <a:cs typeface="Arial" panose="020B0604020202020204" pitchFamily="34" charset="0"/>
                </a:rPr>
                <a:t>5 T</a:t>
              </a:r>
            </a:p>
          </p:txBody>
        </p:sp>
        <p:sp>
          <p:nvSpPr>
            <p:cNvPr id="21" name="Ellipse 20"/>
            <p:cNvSpPr/>
            <p:nvPr/>
          </p:nvSpPr>
          <p:spPr>
            <a:xfrm>
              <a:off x="2251809" y="2112411"/>
              <a:ext cx="508272" cy="508272"/>
            </a:xfrm>
            <a:prstGeom prst="ellipse">
              <a:avLst/>
            </a:prstGeom>
            <a:solidFill>
              <a:srgbClr val="004B7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de-DE" sz="2000" dirty="0">
                  <a:solidFill>
                    <a:schemeClr val="bg1"/>
                  </a:solidFill>
                  <a:latin typeface="Arial" panose="020B0604020202020204" pitchFamily="34" charset="0"/>
                  <a:cs typeface="Arial" panose="020B0604020202020204" pitchFamily="34" charset="0"/>
                </a:rPr>
                <a:t>3 T</a:t>
              </a:r>
            </a:p>
          </p:txBody>
        </p:sp>
      </p:grpSp>
      <p:sp>
        <p:nvSpPr>
          <p:cNvPr id="33" name="Rechteck 32" descr="Diese Folie ist für beteiligte Mitarbeiter konzipiert" title="Zielgruppe: beteiligte Mitarbeiter"/>
          <p:cNvSpPr/>
          <p:nvPr/>
        </p:nvSpPr>
        <p:spPr bwMode="gray">
          <a:xfrm rot="2700000">
            <a:off x="9604715" y="595186"/>
            <a:ext cx="3258710" cy="5760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Beteiligte Mitarbeiter</a:t>
            </a:r>
          </a:p>
        </p:txBody>
      </p:sp>
    </p:spTree>
    <p:extLst>
      <p:ext uri="{BB962C8B-B14F-4D97-AF65-F5344CB8AC3E}">
        <p14:creationId xmlns:p14="http://schemas.microsoft.com/office/powerpoint/2010/main" val="2673407132"/>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24419" y="404667"/>
            <a:ext cx="9647213" cy="504053"/>
          </a:xfrm>
        </p:spPr>
        <p:txBody>
          <a:bodyPr/>
          <a:lstStyle/>
          <a:p>
            <a:r>
              <a:rPr lang="de-DE" dirty="0"/>
              <a:t>2. Identifizierung von Prozessabhängigkeiten</a:t>
            </a:r>
            <a:endParaRPr lang="de-DE" dirty="0">
              <a:latin typeface="+mj-lt"/>
            </a:endParaRPr>
          </a:p>
        </p:txBody>
      </p:sp>
      <p:sp>
        <p:nvSpPr>
          <p:cNvPr id="4" name="Inhaltsplatzhalter 3"/>
          <p:cNvSpPr>
            <a:spLocks noGrp="1"/>
          </p:cNvSpPr>
          <p:nvPr>
            <p:ph sz="quarter" idx="10"/>
          </p:nvPr>
        </p:nvSpPr>
        <p:spPr/>
        <p:txBody>
          <a:bodyPr/>
          <a:lstStyle/>
          <a:p>
            <a:r>
              <a:rPr lang="de-DE" dirty="0"/>
              <a:t>Sukzessive Ermittlung der Prozessabhängigkeiten</a:t>
            </a:r>
            <a:endParaRPr lang="de-DE" dirty="0">
              <a:latin typeface="+mj-lt"/>
            </a:endParaRPr>
          </a:p>
        </p:txBody>
      </p:sp>
      <p:sp>
        <p:nvSpPr>
          <p:cNvPr id="5" name="Fußzeilenplatzhalter 4"/>
          <p:cNvSpPr>
            <a:spLocks noGrp="1"/>
          </p:cNvSpPr>
          <p:nvPr>
            <p:ph type="ftr" sz="quarter" idx="11"/>
          </p:nvPr>
        </p:nvSpPr>
        <p:spPr/>
        <p:txBody>
          <a:bodyPr/>
          <a:lstStyle/>
          <a:p>
            <a:r>
              <a:rPr lang="de-DE">
                <a:latin typeface="+mj-lt"/>
              </a:rPr>
              <a:t>BSI 200-4 Hilfsmittel | Präsentationsvorlage Voranalyse &amp; BIA</a:t>
            </a:r>
            <a:endParaRPr lang="de-DE" dirty="0">
              <a:latin typeface="+mj-lt"/>
            </a:endParaRPr>
          </a:p>
        </p:txBody>
      </p:sp>
      <p:grpSp>
        <p:nvGrpSpPr>
          <p:cNvPr id="3" name="Gruppieren 2" descr="Sukzessive Ermittlung der Prozessabhängigkeiten" title="Sukzessive Ermittlung der Prozessabhängigkeiten"/>
          <p:cNvGrpSpPr/>
          <p:nvPr/>
        </p:nvGrpSpPr>
        <p:grpSpPr>
          <a:xfrm>
            <a:off x="706032" y="1838911"/>
            <a:ext cx="9959394" cy="4494667"/>
            <a:chOff x="706032" y="1838911"/>
            <a:chExt cx="9959394" cy="4494667"/>
          </a:xfrm>
        </p:grpSpPr>
        <p:sp>
          <p:nvSpPr>
            <p:cNvPr id="7" name="Richtungspfeil 6"/>
            <p:cNvSpPr/>
            <p:nvPr/>
          </p:nvSpPr>
          <p:spPr>
            <a:xfrm>
              <a:off x="980713" y="3058097"/>
              <a:ext cx="1731938" cy="549359"/>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2000" dirty="0">
                <a:solidFill>
                  <a:srgbClr val="FFFFFF"/>
                </a:solidFill>
                <a:latin typeface="Arial" panose="020B0604020202020204" pitchFamily="34" charset="0"/>
                <a:cs typeface="Arial" panose="020B0604020202020204" pitchFamily="34" charset="0"/>
              </a:endParaRPr>
            </a:p>
          </p:txBody>
        </p:sp>
        <p:sp>
          <p:nvSpPr>
            <p:cNvPr id="10" name="Richtungspfeil 9"/>
            <p:cNvSpPr/>
            <p:nvPr/>
          </p:nvSpPr>
          <p:spPr>
            <a:xfrm>
              <a:off x="980713" y="4228026"/>
              <a:ext cx="1731938" cy="549359"/>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2000" dirty="0">
                <a:solidFill>
                  <a:srgbClr val="FFFFFF"/>
                </a:solidFill>
                <a:latin typeface="Arial" panose="020B0604020202020204" pitchFamily="34" charset="0"/>
                <a:cs typeface="Arial" panose="020B0604020202020204" pitchFamily="34" charset="0"/>
              </a:endParaRPr>
            </a:p>
          </p:txBody>
        </p:sp>
        <p:sp>
          <p:nvSpPr>
            <p:cNvPr id="11" name="Richtungspfeil 10"/>
            <p:cNvSpPr/>
            <p:nvPr/>
          </p:nvSpPr>
          <p:spPr>
            <a:xfrm>
              <a:off x="980713" y="5483397"/>
              <a:ext cx="1731938" cy="549359"/>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2000" dirty="0">
                <a:solidFill>
                  <a:srgbClr val="FFFFFF"/>
                </a:solidFill>
                <a:latin typeface="Arial" panose="020B0604020202020204" pitchFamily="34" charset="0"/>
                <a:cs typeface="Arial" panose="020B0604020202020204" pitchFamily="34" charset="0"/>
              </a:endParaRPr>
            </a:p>
          </p:txBody>
        </p:sp>
        <p:sp>
          <p:nvSpPr>
            <p:cNvPr id="12" name="Richtungspfeil 11"/>
            <p:cNvSpPr/>
            <p:nvPr/>
          </p:nvSpPr>
          <p:spPr>
            <a:xfrm>
              <a:off x="4653121" y="2747001"/>
              <a:ext cx="1731938" cy="549359"/>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2000" dirty="0">
                <a:solidFill>
                  <a:srgbClr val="FFFFFF"/>
                </a:solidFill>
                <a:latin typeface="Arial" panose="020B0604020202020204" pitchFamily="34" charset="0"/>
                <a:cs typeface="Arial" panose="020B0604020202020204" pitchFamily="34" charset="0"/>
              </a:endParaRPr>
            </a:p>
          </p:txBody>
        </p:sp>
        <p:sp>
          <p:nvSpPr>
            <p:cNvPr id="13" name="Richtungspfeil 12"/>
            <p:cNvSpPr/>
            <p:nvPr/>
          </p:nvSpPr>
          <p:spPr>
            <a:xfrm>
              <a:off x="4653121" y="3561456"/>
              <a:ext cx="1731938" cy="549359"/>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2000" dirty="0">
                <a:solidFill>
                  <a:srgbClr val="FFFFFF"/>
                </a:solidFill>
                <a:latin typeface="Arial" panose="020B0604020202020204" pitchFamily="34" charset="0"/>
                <a:cs typeface="Arial" panose="020B0604020202020204" pitchFamily="34" charset="0"/>
              </a:endParaRPr>
            </a:p>
          </p:txBody>
        </p:sp>
        <p:sp>
          <p:nvSpPr>
            <p:cNvPr id="14" name="Richtungspfeil 13"/>
            <p:cNvSpPr/>
            <p:nvPr/>
          </p:nvSpPr>
          <p:spPr>
            <a:xfrm>
              <a:off x="4653121" y="4707280"/>
              <a:ext cx="1731938" cy="549359"/>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2000" dirty="0">
                <a:solidFill>
                  <a:srgbClr val="FFFFFF"/>
                </a:solidFill>
                <a:latin typeface="Arial" panose="020B0604020202020204" pitchFamily="34" charset="0"/>
                <a:cs typeface="Arial" panose="020B0604020202020204" pitchFamily="34" charset="0"/>
              </a:endParaRPr>
            </a:p>
          </p:txBody>
        </p:sp>
        <p:sp>
          <p:nvSpPr>
            <p:cNvPr id="15" name="Richtungspfeil 14"/>
            <p:cNvSpPr/>
            <p:nvPr/>
          </p:nvSpPr>
          <p:spPr>
            <a:xfrm>
              <a:off x="4653121" y="5483397"/>
              <a:ext cx="1731938" cy="549359"/>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2000" dirty="0">
                <a:solidFill>
                  <a:srgbClr val="FFFFFF"/>
                </a:solidFill>
                <a:latin typeface="Arial" panose="020B0604020202020204" pitchFamily="34" charset="0"/>
                <a:cs typeface="Arial" panose="020B0604020202020204" pitchFamily="34" charset="0"/>
              </a:endParaRPr>
            </a:p>
          </p:txBody>
        </p:sp>
        <p:sp>
          <p:nvSpPr>
            <p:cNvPr id="16" name="Richtungspfeil 15"/>
            <p:cNvSpPr/>
            <p:nvPr/>
          </p:nvSpPr>
          <p:spPr>
            <a:xfrm>
              <a:off x="8613561" y="2746848"/>
              <a:ext cx="1731938" cy="549359"/>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2000" dirty="0">
                <a:solidFill>
                  <a:srgbClr val="FFFFFF"/>
                </a:solidFill>
                <a:latin typeface="Arial" panose="020B0604020202020204" pitchFamily="34" charset="0"/>
                <a:cs typeface="Arial" panose="020B0604020202020204" pitchFamily="34" charset="0"/>
              </a:endParaRPr>
            </a:p>
          </p:txBody>
        </p:sp>
        <p:sp>
          <p:nvSpPr>
            <p:cNvPr id="17" name="Richtungspfeil 16"/>
            <p:cNvSpPr/>
            <p:nvPr/>
          </p:nvSpPr>
          <p:spPr>
            <a:xfrm>
              <a:off x="8613561" y="3556179"/>
              <a:ext cx="1731938" cy="549359"/>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2000" dirty="0">
                <a:solidFill>
                  <a:srgbClr val="FFFFFF"/>
                </a:solidFill>
                <a:latin typeface="Arial" panose="020B0604020202020204" pitchFamily="34" charset="0"/>
                <a:cs typeface="Arial" panose="020B0604020202020204" pitchFamily="34" charset="0"/>
              </a:endParaRPr>
            </a:p>
          </p:txBody>
        </p:sp>
        <p:sp>
          <p:nvSpPr>
            <p:cNvPr id="18" name="Richtungspfeil 17"/>
            <p:cNvSpPr/>
            <p:nvPr/>
          </p:nvSpPr>
          <p:spPr>
            <a:xfrm>
              <a:off x="8613561" y="5483397"/>
              <a:ext cx="1731938" cy="549359"/>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2000" dirty="0">
                <a:solidFill>
                  <a:srgbClr val="FFFFFF"/>
                </a:solidFill>
                <a:latin typeface="Arial" panose="020B0604020202020204" pitchFamily="34" charset="0"/>
                <a:cs typeface="Arial" panose="020B0604020202020204" pitchFamily="34" charset="0"/>
              </a:endParaRPr>
            </a:p>
          </p:txBody>
        </p:sp>
        <p:cxnSp>
          <p:nvCxnSpPr>
            <p:cNvPr id="19" name="Gewinkelter Verbinder 118"/>
            <p:cNvCxnSpPr>
              <a:stCxn id="7" idx="3"/>
              <a:endCxn id="12" idx="1"/>
            </p:cNvCxnSpPr>
            <p:nvPr/>
          </p:nvCxnSpPr>
          <p:spPr>
            <a:xfrm flipV="1">
              <a:off x="2712651" y="3021681"/>
              <a:ext cx="1940470" cy="311095"/>
            </a:xfrm>
            <a:prstGeom prst="bentConnector3">
              <a:avLst>
                <a:gd name="adj1" fmla="val 50000"/>
              </a:avLst>
            </a:prstGeom>
            <a:noFill/>
            <a:ln w="28575">
              <a:solidFill>
                <a:schemeClr val="tx1"/>
              </a:solidFill>
              <a:prstDash val="solid"/>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22" name="Gewinkelter Verbinder 118"/>
            <p:cNvCxnSpPr>
              <a:stCxn id="7" idx="3"/>
              <a:endCxn id="13" idx="1"/>
            </p:cNvCxnSpPr>
            <p:nvPr/>
          </p:nvCxnSpPr>
          <p:spPr>
            <a:xfrm>
              <a:off x="2712651" y="3332777"/>
              <a:ext cx="1940470" cy="503359"/>
            </a:xfrm>
            <a:prstGeom prst="bentConnector3">
              <a:avLst>
                <a:gd name="adj1" fmla="val 50000"/>
              </a:avLst>
            </a:prstGeom>
            <a:noFill/>
            <a:ln w="28575">
              <a:solidFill>
                <a:schemeClr val="tx1"/>
              </a:solidFill>
              <a:prstDash val="solid"/>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28" name="Gewinkelter Verbinder 118"/>
            <p:cNvCxnSpPr>
              <a:stCxn id="10" idx="3"/>
              <a:endCxn id="15" idx="1"/>
            </p:cNvCxnSpPr>
            <p:nvPr/>
          </p:nvCxnSpPr>
          <p:spPr>
            <a:xfrm>
              <a:off x="2712651" y="4502706"/>
              <a:ext cx="1940470" cy="1255372"/>
            </a:xfrm>
            <a:prstGeom prst="bentConnector3">
              <a:avLst>
                <a:gd name="adj1" fmla="val 50000"/>
              </a:avLst>
            </a:prstGeom>
            <a:noFill/>
            <a:ln w="28575">
              <a:solidFill>
                <a:schemeClr val="tx1"/>
              </a:solidFill>
              <a:prstDash val="solid"/>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31" name="Gewinkelter Verbinder 118"/>
            <p:cNvCxnSpPr>
              <a:stCxn id="10" idx="3"/>
              <a:endCxn id="14" idx="1"/>
            </p:cNvCxnSpPr>
            <p:nvPr/>
          </p:nvCxnSpPr>
          <p:spPr>
            <a:xfrm>
              <a:off x="2712651" y="4502706"/>
              <a:ext cx="1940470" cy="479254"/>
            </a:xfrm>
            <a:prstGeom prst="bentConnector3">
              <a:avLst>
                <a:gd name="adj1" fmla="val 50000"/>
              </a:avLst>
            </a:prstGeom>
            <a:noFill/>
            <a:ln w="28575">
              <a:solidFill>
                <a:schemeClr val="tx1"/>
              </a:solidFill>
              <a:prstDash val="solid"/>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34" name="Gewinkelter Verbinder 118"/>
            <p:cNvCxnSpPr>
              <a:stCxn id="11" idx="0"/>
              <a:endCxn id="10" idx="2"/>
            </p:cNvCxnSpPr>
            <p:nvPr/>
          </p:nvCxnSpPr>
          <p:spPr>
            <a:xfrm flipV="1">
              <a:off x="1697459" y="4777385"/>
              <a:ext cx="0" cy="706012"/>
            </a:xfrm>
            <a:prstGeom prst="straightConnector1">
              <a:avLst/>
            </a:prstGeom>
            <a:noFill/>
            <a:ln w="28575">
              <a:solidFill>
                <a:schemeClr val="tx1"/>
              </a:solidFill>
              <a:prstDash val="solid"/>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37" name="Gewinkelter Verbinder 118"/>
            <p:cNvCxnSpPr>
              <a:stCxn id="12" idx="3"/>
              <a:endCxn id="16" idx="1"/>
            </p:cNvCxnSpPr>
            <p:nvPr/>
          </p:nvCxnSpPr>
          <p:spPr>
            <a:xfrm flipV="1">
              <a:off x="6385059" y="3021528"/>
              <a:ext cx="2228502" cy="154"/>
            </a:xfrm>
            <a:prstGeom prst="bentConnector3">
              <a:avLst>
                <a:gd name="adj1" fmla="val 50000"/>
              </a:avLst>
            </a:prstGeom>
            <a:noFill/>
            <a:ln w="28575">
              <a:solidFill>
                <a:schemeClr val="tx1"/>
              </a:solidFill>
              <a:prstDash val="solid"/>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40" name="Gewinkelter Verbinder 118"/>
            <p:cNvCxnSpPr>
              <a:stCxn id="12" idx="3"/>
              <a:endCxn id="17" idx="1"/>
            </p:cNvCxnSpPr>
            <p:nvPr/>
          </p:nvCxnSpPr>
          <p:spPr>
            <a:xfrm>
              <a:off x="6385059" y="3021681"/>
              <a:ext cx="2228502" cy="809177"/>
            </a:xfrm>
            <a:prstGeom prst="bentConnector3">
              <a:avLst>
                <a:gd name="adj1" fmla="val 50000"/>
              </a:avLst>
            </a:prstGeom>
            <a:noFill/>
            <a:ln w="28575">
              <a:solidFill>
                <a:schemeClr val="tx1"/>
              </a:solidFill>
              <a:prstDash val="solid"/>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43" name="Richtungspfeil 42"/>
            <p:cNvSpPr/>
            <p:nvPr/>
          </p:nvSpPr>
          <p:spPr>
            <a:xfrm>
              <a:off x="8613561" y="4365509"/>
              <a:ext cx="1731938" cy="549359"/>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2000" dirty="0">
                <a:solidFill>
                  <a:srgbClr val="FFFFFF"/>
                </a:solidFill>
                <a:latin typeface="Arial" panose="020B0604020202020204" pitchFamily="34" charset="0"/>
                <a:cs typeface="Arial" panose="020B0604020202020204" pitchFamily="34" charset="0"/>
              </a:endParaRPr>
            </a:p>
          </p:txBody>
        </p:sp>
        <p:cxnSp>
          <p:nvCxnSpPr>
            <p:cNvPr id="44" name="Gewinkelter Verbinder 118"/>
            <p:cNvCxnSpPr>
              <a:stCxn id="12" idx="3"/>
              <a:endCxn id="43" idx="1"/>
            </p:cNvCxnSpPr>
            <p:nvPr/>
          </p:nvCxnSpPr>
          <p:spPr>
            <a:xfrm>
              <a:off x="6385059" y="3021681"/>
              <a:ext cx="2228502" cy="1618507"/>
            </a:xfrm>
            <a:prstGeom prst="bentConnector3">
              <a:avLst>
                <a:gd name="adj1" fmla="val 50000"/>
              </a:avLst>
            </a:prstGeom>
            <a:noFill/>
            <a:ln w="28575">
              <a:solidFill>
                <a:schemeClr val="tx1"/>
              </a:solidFill>
              <a:prstDash val="solid"/>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49" name="Rechteck 48"/>
            <p:cNvSpPr/>
            <p:nvPr/>
          </p:nvSpPr>
          <p:spPr bwMode="gray">
            <a:xfrm>
              <a:off x="706032" y="2248270"/>
              <a:ext cx="5977692" cy="3999675"/>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e-DE" sz="2000" dirty="0" err="1">
                <a:solidFill>
                  <a:schemeClr val="tx1"/>
                </a:solidFill>
                <a:latin typeface="Arial" panose="020B0604020202020204" pitchFamily="34" charset="0"/>
                <a:cs typeface="Arial" panose="020B0604020202020204" pitchFamily="34" charset="0"/>
              </a:endParaRPr>
            </a:p>
          </p:txBody>
        </p:sp>
        <p:sp>
          <p:nvSpPr>
            <p:cNvPr id="50" name="Rechteck 49"/>
            <p:cNvSpPr/>
            <p:nvPr/>
          </p:nvSpPr>
          <p:spPr bwMode="gray">
            <a:xfrm>
              <a:off x="799303" y="2524904"/>
              <a:ext cx="9866123" cy="3808674"/>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e-DE" sz="2000" dirty="0" err="1">
                <a:solidFill>
                  <a:schemeClr val="tx1"/>
                </a:solidFill>
                <a:latin typeface="Arial" panose="020B0604020202020204" pitchFamily="34" charset="0"/>
                <a:cs typeface="Arial" panose="020B0604020202020204" pitchFamily="34" charset="0"/>
              </a:endParaRPr>
            </a:p>
          </p:txBody>
        </p:sp>
        <p:cxnSp>
          <p:nvCxnSpPr>
            <p:cNvPr id="51" name="Gewinkelter Verbinder 118"/>
            <p:cNvCxnSpPr>
              <a:stCxn id="14" idx="0"/>
              <a:endCxn id="13" idx="2"/>
            </p:cNvCxnSpPr>
            <p:nvPr/>
          </p:nvCxnSpPr>
          <p:spPr>
            <a:xfrm flipV="1">
              <a:off x="5369867" y="4110815"/>
              <a:ext cx="0" cy="596465"/>
            </a:xfrm>
            <a:prstGeom prst="straightConnector1">
              <a:avLst/>
            </a:prstGeom>
            <a:noFill/>
            <a:ln w="28575">
              <a:solidFill>
                <a:schemeClr val="tx1"/>
              </a:solidFill>
              <a:prstDash val="solid"/>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54" name="Gewinkelter Verbinder 118"/>
            <p:cNvCxnSpPr>
              <a:stCxn id="13" idx="0"/>
              <a:endCxn id="12" idx="2"/>
            </p:cNvCxnSpPr>
            <p:nvPr/>
          </p:nvCxnSpPr>
          <p:spPr>
            <a:xfrm flipV="1">
              <a:off x="5369867" y="3296361"/>
              <a:ext cx="0" cy="265095"/>
            </a:xfrm>
            <a:prstGeom prst="straightConnector1">
              <a:avLst/>
            </a:prstGeom>
            <a:noFill/>
            <a:ln w="28575">
              <a:solidFill>
                <a:schemeClr val="tx1"/>
              </a:solidFill>
              <a:prstDash val="solid"/>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57" name="Gewinkelter Verbinder 118"/>
            <p:cNvCxnSpPr>
              <a:stCxn id="43" idx="0"/>
              <a:endCxn id="17" idx="2"/>
            </p:cNvCxnSpPr>
            <p:nvPr/>
          </p:nvCxnSpPr>
          <p:spPr>
            <a:xfrm flipV="1">
              <a:off x="9330307" y="4105538"/>
              <a:ext cx="0" cy="259971"/>
            </a:xfrm>
            <a:prstGeom prst="straightConnector1">
              <a:avLst/>
            </a:prstGeom>
            <a:noFill/>
            <a:ln w="28575">
              <a:solidFill>
                <a:schemeClr val="tx1"/>
              </a:solidFill>
              <a:prstDash val="solid"/>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62" name="Gewinkelter Verbinder 118"/>
            <p:cNvCxnSpPr>
              <a:stCxn id="14" idx="3"/>
              <a:endCxn id="18" idx="1"/>
            </p:cNvCxnSpPr>
            <p:nvPr/>
          </p:nvCxnSpPr>
          <p:spPr>
            <a:xfrm>
              <a:off x="6385059" y="4981960"/>
              <a:ext cx="2228502" cy="776118"/>
            </a:xfrm>
            <a:prstGeom prst="bentConnector3">
              <a:avLst>
                <a:gd name="adj1" fmla="val 50000"/>
              </a:avLst>
            </a:prstGeom>
            <a:noFill/>
            <a:ln w="28575">
              <a:solidFill>
                <a:schemeClr val="tx1"/>
              </a:solidFill>
              <a:prstDash val="solid"/>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66" name="Textfeld 65"/>
            <p:cNvSpPr txBox="1"/>
            <p:nvPr/>
          </p:nvSpPr>
          <p:spPr bwMode="gray">
            <a:xfrm>
              <a:off x="4376746" y="1838911"/>
              <a:ext cx="2306978" cy="307777"/>
            </a:xfrm>
            <a:prstGeom prst="rect">
              <a:avLst/>
            </a:prstGeom>
            <a:noFill/>
          </p:spPr>
          <p:txBody>
            <a:bodyPr wrap="none" lIns="0" tIns="0" rIns="0" bIns="0" rtlCol="0">
              <a:spAutoFit/>
            </a:bodyPr>
            <a:lstStyle/>
            <a:p>
              <a:pPr algn="r"/>
              <a:r>
                <a:rPr lang="de-DE" sz="2000" dirty="0">
                  <a:solidFill>
                    <a:schemeClr val="accent1"/>
                  </a:solidFill>
                  <a:latin typeface="Arial" panose="020B0604020202020204" pitchFamily="34" charset="0"/>
                  <a:cs typeface="Arial" panose="020B0604020202020204" pitchFamily="34" charset="0"/>
                </a:rPr>
                <a:t>BIA 1. Durchführung</a:t>
              </a:r>
            </a:p>
          </p:txBody>
        </p:sp>
        <p:sp>
          <p:nvSpPr>
            <p:cNvPr id="68" name="Textfeld 67"/>
            <p:cNvSpPr txBox="1"/>
            <p:nvPr/>
          </p:nvSpPr>
          <p:spPr bwMode="gray">
            <a:xfrm>
              <a:off x="8358448" y="2105728"/>
              <a:ext cx="2306978" cy="307777"/>
            </a:xfrm>
            <a:prstGeom prst="rect">
              <a:avLst/>
            </a:prstGeom>
            <a:noFill/>
          </p:spPr>
          <p:txBody>
            <a:bodyPr wrap="none" lIns="0" tIns="0" rIns="0" bIns="0" rtlCol="0">
              <a:spAutoFit/>
            </a:bodyPr>
            <a:lstStyle/>
            <a:p>
              <a:pPr algn="r"/>
              <a:r>
                <a:rPr lang="de-DE" sz="2000" dirty="0">
                  <a:solidFill>
                    <a:schemeClr val="accent2"/>
                  </a:solidFill>
                  <a:latin typeface="Arial" panose="020B0604020202020204" pitchFamily="34" charset="0"/>
                  <a:cs typeface="Arial" panose="020B0604020202020204" pitchFamily="34" charset="0"/>
                </a:rPr>
                <a:t>BIA 2. Durchführung</a:t>
              </a:r>
            </a:p>
          </p:txBody>
        </p:sp>
      </p:grpSp>
      <p:sp>
        <p:nvSpPr>
          <p:cNvPr id="33" name="Rechteck 32" descr="Diese Folie ist für beteiligte Mitarbeiter konzipiert" title="Zielgruppe: beteiligte Mitarbeiter"/>
          <p:cNvSpPr/>
          <p:nvPr/>
        </p:nvSpPr>
        <p:spPr bwMode="gray">
          <a:xfrm rot="2700000">
            <a:off x="9604715" y="595186"/>
            <a:ext cx="3258710" cy="5760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Beteiligte Mitarbeiter</a:t>
            </a:r>
          </a:p>
        </p:txBody>
      </p:sp>
    </p:spTree>
    <p:extLst>
      <p:ext uri="{BB962C8B-B14F-4D97-AF65-F5344CB8AC3E}">
        <p14:creationId xmlns:p14="http://schemas.microsoft.com/office/powerpoint/2010/main" val="2829367528"/>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3. Identifizierung von Ressourcenabhängigkeiten</a:t>
            </a:r>
          </a:p>
        </p:txBody>
      </p:sp>
      <p:sp>
        <p:nvSpPr>
          <p:cNvPr id="4" name="Inhaltsplatzhalter 3"/>
          <p:cNvSpPr>
            <a:spLocks noGrp="1"/>
          </p:cNvSpPr>
          <p:nvPr>
            <p:ph sz="quarter" idx="10"/>
          </p:nvPr>
        </p:nvSpPr>
        <p:spPr/>
        <p:txBody>
          <a:bodyPr/>
          <a:lstStyle/>
          <a:p>
            <a:r>
              <a:rPr lang="de-DE" dirty="0"/>
              <a:t>Standard-Ressourcenkategorien</a:t>
            </a:r>
          </a:p>
        </p:txBody>
      </p:sp>
      <p:sp>
        <p:nvSpPr>
          <p:cNvPr id="5" name="Fußzeilenplatzhalter 4"/>
          <p:cNvSpPr>
            <a:spLocks noGrp="1"/>
          </p:cNvSpPr>
          <p:nvPr>
            <p:ph type="ftr" sz="quarter" idx="11"/>
          </p:nvPr>
        </p:nvSpPr>
        <p:spPr/>
        <p:txBody>
          <a:bodyPr/>
          <a:lstStyle/>
          <a:p>
            <a:r>
              <a:rPr lang="de-DE"/>
              <a:t>BSI 200-4 Hilfsmittel | Präsentationsvorlage Voranalyse &amp; BIA</a:t>
            </a:r>
            <a:endParaRPr lang="de-DE" dirty="0"/>
          </a:p>
        </p:txBody>
      </p:sp>
      <p:graphicFrame>
        <p:nvGraphicFramePr>
          <p:cNvPr id="14" name="Inhaltsplatzhalter 4"/>
          <p:cNvGraphicFramePr>
            <a:graphicFrameLocks/>
          </p:cNvGraphicFramePr>
          <p:nvPr>
            <p:extLst>
              <p:ext uri="{D42A27DB-BD31-4B8C-83A1-F6EECF244321}">
                <p14:modId xmlns:p14="http://schemas.microsoft.com/office/powerpoint/2010/main" val="3681956597"/>
              </p:ext>
            </p:extLst>
          </p:nvPr>
        </p:nvGraphicFramePr>
        <p:xfrm>
          <a:off x="624000" y="1616100"/>
          <a:ext cx="10944000" cy="4705473"/>
        </p:xfrm>
        <a:graphic>
          <a:graphicData uri="http://schemas.openxmlformats.org/drawingml/2006/table">
            <a:tbl>
              <a:tblPr firstRow="1">
                <a:tableStyleId>{5C22544A-7EE6-4342-B048-85BDC9FD1C3A}</a:tableStyleId>
              </a:tblPr>
              <a:tblGrid>
                <a:gridCol w="2015616">
                  <a:extLst>
                    <a:ext uri="{9D8B030D-6E8A-4147-A177-3AD203B41FA5}">
                      <a16:colId xmlns:a16="http://schemas.microsoft.com/office/drawing/2014/main" val="1205095698"/>
                    </a:ext>
                  </a:extLst>
                </a:gridCol>
                <a:gridCol w="8928384">
                  <a:extLst>
                    <a:ext uri="{9D8B030D-6E8A-4147-A177-3AD203B41FA5}">
                      <a16:colId xmlns:a16="http://schemas.microsoft.com/office/drawing/2014/main" val="2250908696"/>
                    </a:ext>
                  </a:extLst>
                </a:gridCol>
              </a:tblGrid>
              <a:tr h="428417">
                <a:tc>
                  <a:txBody>
                    <a:bodyPr/>
                    <a:lstStyle/>
                    <a:p>
                      <a:pPr algn="l">
                        <a:lnSpc>
                          <a:spcPts val="1400"/>
                        </a:lnSpc>
                        <a:spcAft>
                          <a:spcPts val="600"/>
                        </a:spcAft>
                      </a:pPr>
                      <a:r>
                        <a:rPr lang="de-DE" sz="1400" b="1" dirty="0">
                          <a:effectLst/>
                          <a:latin typeface="Arial" panose="020B0604020202020204" pitchFamily="34" charset="0"/>
                          <a:ea typeface="Calibri" panose="020F0502020204030204" pitchFamily="34" charset="0"/>
                          <a:cs typeface="Arial" panose="020B0604020202020204" pitchFamily="34" charset="0"/>
                        </a:rPr>
                        <a:t>Ressourcenkategorie</a:t>
                      </a:r>
                      <a:endParaRPr lang="de-DE"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l">
                        <a:lnSpc>
                          <a:spcPts val="1400"/>
                        </a:lnSpc>
                        <a:spcAft>
                          <a:spcPts val="600"/>
                        </a:spcAft>
                      </a:pPr>
                      <a:r>
                        <a:rPr lang="de-DE" sz="1400" b="1" dirty="0">
                          <a:effectLst/>
                          <a:latin typeface="Arial" panose="020B0604020202020204" pitchFamily="34" charset="0"/>
                          <a:ea typeface="Calibri" panose="020F0502020204030204" pitchFamily="34" charset="0"/>
                          <a:cs typeface="Arial" panose="020B0604020202020204" pitchFamily="34" charset="0"/>
                        </a:rPr>
                        <a:t>Beschreibung</a:t>
                      </a:r>
                      <a:endParaRPr lang="de-DE"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extLst>
                  <a:ext uri="{0D108BD9-81ED-4DB2-BD59-A6C34878D82A}">
                    <a16:rowId xmlns:a16="http://schemas.microsoft.com/office/drawing/2014/main" val="460657314"/>
                  </a:ext>
                </a:extLst>
              </a:tr>
              <a:tr h="739460">
                <a:tc>
                  <a:txBody>
                    <a:bodyPr/>
                    <a:lstStyle/>
                    <a:p>
                      <a:pPr algn="l">
                        <a:lnSpc>
                          <a:spcPts val="1400"/>
                        </a:lnSpc>
                        <a:spcAft>
                          <a:spcPts val="600"/>
                        </a:spcAft>
                      </a:pPr>
                      <a:r>
                        <a:rPr lang="de-DE" sz="1400" i="1" dirty="0">
                          <a:solidFill>
                            <a:schemeClr val="tx2"/>
                          </a:solidFill>
                          <a:effectLst/>
                          <a:latin typeface="Arial" panose="020B0604020202020204" pitchFamily="34" charset="0"/>
                          <a:cs typeface="Arial" panose="020B0604020202020204" pitchFamily="34" charset="0"/>
                        </a:rPr>
                        <a:t>IT</a:t>
                      </a:r>
                      <a:endParaRPr lang="de-DE" sz="14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1794" marR="61794" marT="16021" marB="0" anchor="ctr"/>
                </a:tc>
                <a:tc>
                  <a:txBody>
                    <a:bodyPr/>
                    <a:lstStyle/>
                    <a:p>
                      <a:pPr algn="l">
                        <a:lnSpc>
                          <a:spcPts val="1400"/>
                        </a:lnSpc>
                        <a:spcAft>
                          <a:spcPts val="600"/>
                        </a:spcAft>
                      </a:pPr>
                      <a:r>
                        <a:rPr lang="de-DE" sz="1400" i="1" dirty="0">
                          <a:solidFill>
                            <a:schemeClr val="tx2"/>
                          </a:solidFill>
                          <a:effectLst/>
                          <a:latin typeface="Arial" panose="020B0604020202020204" pitchFamily="34" charset="0"/>
                          <a:cs typeface="Arial" panose="020B0604020202020204" pitchFamily="34" charset="0"/>
                        </a:rPr>
                        <a:t>IT umfasst alle technischen Mittel, die der Verarbeitung oder Übertragung von Informationen dienen. Zur Verarbeitung von Informationen gehören Erhebung, Erfassung, Nutzung, Speicherung, Übermittlung, programmgesteuerte Verarbeitung, interne Darstellung und die Ausgabe von Informationen.</a:t>
                      </a:r>
                      <a:endParaRPr lang="de-DE" sz="14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1794" marR="61794" marT="16021" marB="0" anchor="ctr"/>
                </a:tc>
                <a:extLst>
                  <a:ext uri="{0D108BD9-81ED-4DB2-BD59-A6C34878D82A}">
                    <a16:rowId xmlns:a16="http://schemas.microsoft.com/office/drawing/2014/main" val="2429539428"/>
                  </a:ext>
                </a:extLst>
              </a:tr>
              <a:tr h="1056372">
                <a:tc>
                  <a:txBody>
                    <a:bodyPr/>
                    <a:lstStyle/>
                    <a:p>
                      <a:pPr algn="l">
                        <a:lnSpc>
                          <a:spcPts val="1400"/>
                        </a:lnSpc>
                        <a:spcAft>
                          <a:spcPts val="600"/>
                        </a:spcAft>
                      </a:pPr>
                      <a:r>
                        <a:rPr lang="de-DE" sz="1400" i="1" dirty="0">
                          <a:solidFill>
                            <a:schemeClr val="tx2"/>
                          </a:solidFill>
                          <a:effectLst/>
                          <a:latin typeface="Arial" panose="020B0604020202020204" pitchFamily="34" charset="0"/>
                          <a:cs typeface="Arial" panose="020B0604020202020204" pitchFamily="34" charset="0"/>
                        </a:rPr>
                        <a:t>Personal</a:t>
                      </a:r>
                      <a:endParaRPr lang="de-DE" sz="14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1794" marR="61794" marT="16021" marB="0" anchor="ctr"/>
                </a:tc>
                <a:tc>
                  <a:txBody>
                    <a:bodyPr/>
                    <a:lstStyle/>
                    <a:p>
                      <a:pPr algn="l">
                        <a:lnSpc>
                          <a:spcPts val="1400"/>
                        </a:lnSpc>
                        <a:spcAft>
                          <a:spcPts val="600"/>
                        </a:spcAft>
                      </a:pPr>
                      <a:r>
                        <a:rPr lang="de-DE" sz="1400" i="1" dirty="0">
                          <a:solidFill>
                            <a:schemeClr val="tx2"/>
                          </a:solidFill>
                          <a:effectLst/>
                          <a:latin typeface="Arial" panose="020B0604020202020204" pitchFamily="34" charset="0"/>
                          <a:cs typeface="Arial" panose="020B0604020202020204" pitchFamily="34" charset="0"/>
                        </a:rPr>
                        <a:t>Um Geschäftsprozesse durchführen zu können werden Mitarbeiter benötigt, die Entscheidungen treffen, Aufgaben ausführen, Maschinen bedienen oder sonstige Arbeitsschritte durchführen. Die Mitarbeiter verfügen hierzu über spezielle Fähigkeiten und Kenntnisse. Die jeweiligen Aufgaben und Pflichten werden in Form von Rollen und Funktionen definiert. Ferner sind an Rollen Berechtigungen für Zugang, Zutritt und Zugriff sowie Stellvertreterregelungen geknüpft.</a:t>
                      </a:r>
                      <a:endParaRPr lang="de-DE" sz="14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1794" marR="61794" marT="16021" marB="0" anchor="ctr"/>
                </a:tc>
                <a:extLst>
                  <a:ext uri="{0D108BD9-81ED-4DB2-BD59-A6C34878D82A}">
                    <a16:rowId xmlns:a16="http://schemas.microsoft.com/office/drawing/2014/main" val="4189500980"/>
                  </a:ext>
                </a:extLst>
              </a:tr>
              <a:tr h="1144403">
                <a:tc>
                  <a:txBody>
                    <a:bodyPr/>
                    <a:lstStyle/>
                    <a:p>
                      <a:pPr algn="l">
                        <a:lnSpc>
                          <a:spcPts val="1400"/>
                        </a:lnSpc>
                        <a:spcAft>
                          <a:spcPts val="600"/>
                        </a:spcAft>
                      </a:pPr>
                      <a:r>
                        <a:rPr lang="de-DE" sz="1400" i="1" dirty="0">
                          <a:solidFill>
                            <a:schemeClr val="tx2"/>
                          </a:solidFill>
                          <a:effectLst/>
                          <a:latin typeface="Arial" panose="020B0604020202020204" pitchFamily="34" charset="0"/>
                          <a:cs typeface="Arial" panose="020B0604020202020204" pitchFamily="34" charset="0"/>
                        </a:rPr>
                        <a:t>Dienstleistungen</a:t>
                      </a:r>
                      <a:endParaRPr lang="de-DE" sz="14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1794" marR="61794" marT="16021" marB="0" anchor="ctr"/>
                </a:tc>
                <a:tc>
                  <a:txBody>
                    <a:bodyPr/>
                    <a:lstStyle/>
                    <a:p>
                      <a:pPr algn="l">
                        <a:lnSpc>
                          <a:spcPts val="1400"/>
                        </a:lnSpc>
                        <a:spcAft>
                          <a:spcPts val="600"/>
                        </a:spcAft>
                      </a:pPr>
                      <a:r>
                        <a:rPr lang="de-DE" sz="1400" i="1" dirty="0">
                          <a:solidFill>
                            <a:schemeClr val="tx2"/>
                          </a:solidFill>
                          <a:effectLst/>
                          <a:latin typeface="Arial" panose="020B0604020202020204" pitchFamily="34" charset="0"/>
                          <a:cs typeface="Arial" panose="020B0604020202020204" pitchFamily="34" charset="0"/>
                        </a:rPr>
                        <a:t>Unter dem Begriff Dienstleistungen werden alle intern und extern bezogenen Leistungen zusammengefasst, die einen Input liefern oder benötigte Ressourcen für einen Geschäftsprozess bereitstellen.</a:t>
                      </a:r>
                      <a:endParaRPr lang="de-DE" sz="14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1794" marR="61794" marT="16021" marB="0" anchor="ctr"/>
                </a:tc>
                <a:extLst>
                  <a:ext uri="{0D108BD9-81ED-4DB2-BD59-A6C34878D82A}">
                    <a16:rowId xmlns:a16="http://schemas.microsoft.com/office/drawing/2014/main" val="1646330357"/>
                  </a:ext>
                </a:extLst>
              </a:tr>
              <a:tr h="1144403">
                <a:tc>
                  <a:txBody>
                    <a:bodyPr/>
                    <a:lstStyle/>
                    <a:p>
                      <a:pPr algn="l">
                        <a:lnSpc>
                          <a:spcPts val="1400"/>
                        </a:lnSpc>
                        <a:spcAft>
                          <a:spcPts val="600"/>
                        </a:spcAft>
                      </a:pPr>
                      <a:r>
                        <a:rPr lang="de-DE" sz="1400" i="1" dirty="0">
                          <a:solidFill>
                            <a:schemeClr val="tx2"/>
                          </a:solidFill>
                          <a:effectLst/>
                          <a:latin typeface="Arial" panose="020B0604020202020204" pitchFamily="34" charset="0"/>
                          <a:cs typeface="Arial" panose="020B0604020202020204" pitchFamily="34" charset="0"/>
                        </a:rPr>
                        <a:t>Informationen</a:t>
                      </a:r>
                      <a:endParaRPr lang="de-DE" sz="14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1794" marR="61794" marT="16021" marB="0" anchor="ctr"/>
                </a:tc>
                <a:tc>
                  <a:txBody>
                    <a:bodyPr/>
                    <a:lstStyle/>
                    <a:p>
                      <a:pPr algn="l">
                        <a:lnSpc>
                          <a:spcPts val="1400"/>
                        </a:lnSpc>
                        <a:spcAft>
                          <a:spcPts val="600"/>
                        </a:spcAft>
                      </a:pPr>
                      <a:r>
                        <a:rPr lang="de-DE" sz="1400" i="1" dirty="0">
                          <a:solidFill>
                            <a:schemeClr val="tx2"/>
                          </a:solidFill>
                          <a:effectLst/>
                          <a:latin typeface="Arial" panose="020B0604020202020204" pitchFamily="34" charset="0"/>
                          <a:cs typeface="Arial" panose="020B0604020202020204" pitchFamily="34" charset="0"/>
                        </a:rPr>
                        <a:t>Für gewöhnlich werden aus Endanwendersicht Anwendungen inklusive der darin gespeicherten oder verarbeiteten Daten (siehe Ressourcenkategorie IT) betrachtet. In der Praxis können aber auch Daten in elektronischer Form vorliegen, die keiner Anwendung zugeordnet werden. Hierzu gehören z. B. gespeicherte Daten auf mobilen Datenträgern, in Dateisystemen oder Cloudlösungen. Neben elektronischen Daten können auch papierhafte Dokumente der Ressourcenkategorie Informationen zugeordnet werden.</a:t>
                      </a:r>
                    </a:p>
                    <a:p>
                      <a:pPr algn="l">
                        <a:lnSpc>
                          <a:spcPts val="1400"/>
                        </a:lnSpc>
                        <a:spcAft>
                          <a:spcPts val="600"/>
                        </a:spcAft>
                      </a:pPr>
                      <a:r>
                        <a:rPr lang="de-DE" sz="1400" i="1" dirty="0">
                          <a:solidFill>
                            <a:schemeClr val="tx2"/>
                          </a:solidFill>
                          <a:effectLst/>
                          <a:latin typeface="Arial" panose="020B0604020202020204" pitchFamily="34" charset="0"/>
                          <a:cs typeface="Arial" panose="020B0604020202020204" pitchFamily="34" charset="0"/>
                        </a:rPr>
                        <a:t>Achtung: Informationen die in den Köpfen der Mitarbeiter gespeichert sind werden der Kategorie Personal zugeordnet.</a:t>
                      </a:r>
                      <a:endParaRPr lang="de-DE" sz="14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1794" marR="61794" marT="16021" marB="0" anchor="ctr"/>
                </a:tc>
                <a:extLst>
                  <a:ext uri="{0D108BD9-81ED-4DB2-BD59-A6C34878D82A}">
                    <a16:rowId xmlns:a16="http://schemas.microsoft.com/office/drawing/2014/main" val="2619197795"/>
                  </a:ext>
                </a:extLst>
              </a:tr>
            </a:tbl>
          </a:graphicData>
        </a:graphic>
      </p:graphicFrame>
      <p:sp>
        <p:nvSpPr>
          <p:cNvPr id="9" name="Rechteck 8" descr="Diese Folie ist für beteiligte Mitarbeiter konzipiert" title="Zielgruppe: beteiligte Mitarbeiter"/>
          <p:cNvSpPr/>
          <p:nvPr/>
        </p:nvSpPr>
        <p:spPr bwMode="gray">
          <a:xfrm rot="2700000">
            <a:off x="9604715" y="595186"/>
            <a:ext cx="3258710" cy="5760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Beteiligte Mitarbeiter</a:t>
            </a:r>
          </a:p>
        </p:txBody>
      </p:sp>
    </p:spTree>
    <p:extLst>
      <p:ext uri="{BB962C8B-B14F-4D97-AF65-F5344CB8AC3E}">
        <p14:creationId xmlns:p14="http://schemas.microsoft.com/office/powerpoint/2010/main" val="1841460945"/>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3. Identifizierung von Ressourcenabhängigkeiten</a:t>
            </a:r>
          </a:p>
        </p:txBody>
      </p:sp>
      <p:sp>
        <p:nvSpPr>
          <p:cNvPr id="4" name="Inhaltsplatzhalter 3"/>
          <p:cNvSpPr>
            <a:spLocks noGrp="1"/>
          </p:cNvSpPr>
          <p:nvPr>
            <p:ph sz="quarter" idx="10"/>
          </p:nvPr>
        </p:nvSpPr>
        <p:spPr/>
        <p:txBody>
          <a:bodyPr/>
          <a:lstStyle/>
          <a:p>
            <a:r>
              <a:rPr lang="de-DE"/>
              <a:t>Standard-Ressourcenkategorien</a:t>
            </a:r>
          </a:p>
          <a:p>
            <a:endParaRPr lang="de-DE" dirty="0"/>
          </a:p>
        </p:txBody>
      </p:sp>
      <p:sp>
        <p:nvSpPr>
          <p:cNvPr id="5" name="Fußzeilenplatzhalter 4"/>
          <p:cNvSpPr>
            <a:spLocks noGrp="1"/>
          </p:cNvSpPr>
          <p:nvPr>
            <p:ph type="ftr" sz="quarter" idx="11"/>
          </p:nvPr>
        </p:nvSpPr>
        <p:spPr/>
        <p:txBody>
          <a:bodyPr/>
          <a:lstStyle/>
          <a:p>
            <a:r>
              <a:rPr lang="de-DE" dirty="0"/>
              <a:t>BSI 200-4 Hilfsmittel | Präsentationsvorlage Voranalyse &amp; BIA</a:t>
            </a:r>
          </a:p>
        </p:txBody>
      </p:sp>
      <p:graphicFrame>
        <p:nvGraphicFramePr>
          <p:cNvPr id="14" name="Inhaltsplatzhalter 4"/>
          <p:cNvGraphicFramePr>
            <a:graphicFrameLocks/>
          </p:cNvGraphicFramePr>
          <p:nvPr>
            <p:extLst>
              <p:ext uri="{D42A27DB-BD31-4B8C-83A1-F6EECF244321}">
                <p14:modId xmlns:p14="http://schemas.microsoft.com/office/powerpoint/2010/main" val="2197862532"/>
              </p:ext>
            </p:extLst>
          </p:nvPr>
        </p:nvGraphicFramePr>
        <p:xfrm>
          <a:off x="624000" y="1616100"/>
          <a:ext cx="10944000" cy="3861626"/>
        </p:xfrm>
        <a:graphic>
          <a:graphicData uri="http://schemas.openxmlformats.org/drawingml/2006/table">
            <a:tbl>
              <a:tblPr firstRow="1">
                <a:tableStyleId>{5C22544A-7EE6-4342-B048-85BDC9FD1C3A}</a:tableStyleId>
              </a:tblPr>
              <a:tblGrid>
                <a:gridCol w="1943608">
                  <a:extLst>
                    <a:ext uri="{9D8B030D-6E8A-4147-A177-3AD203B41FA5}">
                      <a16:colId xmlns:a16="http://schemas.microsoft.com/office/drawing/2014/main" val="1205095698"/>
                    </a:ext>
                  </a:extLst>
                </a:gridCol>
                <a:gridCol w="9000392">
                  <a:extLst>
                    <a:ext uri="{9D8B030D-6E8A-4147-A177-3AD203B41FA5}">
                      <a16:colId xmlns:a16="http://schemas.microsoft.com/office/drawing/2014/main" val="2250908696"/>
                    </a:ext>
                  </a:extLst>
                </a:gridCol>
              </a:tblGrid>
              <a:tr h="428417">
                <a:tc>
                  <a:txBody>
                    <a:bodyPr/>
                    <a:lstStyle/>
                    <a:p>
                      <a:pPr algn="l">
                        <a:lnSpc>
                          <a:spcPts val="1400"/>
                        </a:lnSpc>
                        <a:spcAft>
                          <a:spcPts val="600"/>
                        </a:spcAft>
                      </a:pPr>
                      <a:r>
                        <a:rPr lang="de-DE" sz="1400" b="1" dirty="0">
                          <a:effectLst/>
                          <a:latin typeface="Arial" panose="020B0604020202020204" pitchFamily="34" charset="0"/>
                          <a:ea typeface="Calibri" panose="020F0502020204030204" pitchFamily="34" charset="0"/>
                          <a:cs typeface="Arial" panose="020B0604020202020204" pitchFamily="34" charset="0"/>
                        </a:rPr>
                        <a:t>Ressourcenkategorie</a:t>
                      </a:r>
                      <a:endParaRPr lang="de-DE"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l">
                        <a:lnSpc>
                          <a:spcPts val="1400"/>
                        </a:lnSpc>
                        <a:spcAft>
                          <a:spcPts val="600"/>
                        </a:spcAft>
                      </a:pPr>
                      <a:r>
                        <a:rPr lang="de-DE" sz="1400" b="1" dirty="0">
                          <a:effectLst/>
                          <a:latin typeface="Arial" panose="020B0604020202020204" pitchFamily="34" charset="0"/>
                          <a:ea typeface="Calibri" panose="020F0502020204030204" pitchFamily="34" charset="0"/>
                          <a:cs typeface="Arial" panose="020B0604020202020204" pitchFamily="34" charset="0"/>
                        </a:rPr>
                        <a:t>Beschreibung</a:t>
                      </a:r>
                      <a:endParaRPr lang="de-DE"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extLst>
                  <a:ext uri="{0D108BD9-81ED-4DB2-BD59-A6C34878D82A}">
                    <a16:rowId xmlns:a16="http://schemas.microsoft.com/office/drawing/2014/main" val="460657314"/>
                  </a:ext>
                </a:extLst>
              </a:tr>
              <a:tr h="1144403">
                <a:tc>
                  <a:txBody>
                    <a:bodyPr/>
                    <a:lstStyle/>
                    <a:p>
                      <a:pPr algn="l">
                        <a:lnSpc>
                          <a:spcPts val="1400"/>
                        </a:lnSpc>
                        <a:spcAft>
                          <a:spcPts val="600"/>
                        </a:spcAft>
                      </a:pPr>
                      <a:r>
                        <a:rPr lang="de-DE" sz="1400" i="1" dirty="0">
                          <a:solidFill>
                            <a:schemeClr val="tx2"/>
                          </a:solidFill>
                          <a:effectLst/>
                          <a:latin typeface="Arial" panose="020B0604020202020204" pitchFamily="34" charset="0"/>
                          <a:cs typeface="Arial" panose="020B0604020202020204" pitchFamily="34" charset="0"/>
                        </a:rPr>
                        <a:t>Infrastruktur </a:t>
                      </a:r>
                      <a:endParaRPr lang="de-DE" sz="14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1794" marR="61794" marT="16021" marB="0" anchor="ctr"/>
                </a:tc>
                <a:tc>
                  <a:txBody>
                    <a:bodyPr/>
                    <a:lstStyle/>
                    <a:p>
                      <a:pPr algn="l">
                        <a:lnSpc>
                          <a:spcPts val="1400"/>
                        </a:lnSpc>
                        <a:spcAft>
                          <a:spcPts val="600"/>
                        </a:spcAft>
                      </a:pPr>
                      <a:r>
                        <a:rPr lang="de-DE" sz="1400" i="1" dirty="0">
                          <a:solidFill>
                            <a:schemeClr val="tx2"/>
                          </a:solidFill>
                          <a:effectLst/>
                          <a:latin typeface="Arial" panose="020B0604020202020204" pitchFamily="34" charset="0"/>
                          <a:cs typeface="Arial" panose="020B0604020202020204" pitchFamily="34" charset="0"/>
                        </a:rPr>
                        <a:t>Zur Infrastruktur zählen z. B. Gelände, Grundstücke, Gebäude inklusive Lager, Produktionshallen, Parkgaragen, Aktenarchive, Server- oder Büroräume sowie Strom-, Gas-, Wasser oder Fernwärmeversorgung sowie und (TV-, Internet-, Telefon-Verbindung), die für einen oder mehrere Geschäftsprozesse benötigt werden.</a:t>
                      </a:r>
                      <a:endParaRPr lang="de-DE" sz="14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1794" marR="61794" marT="16021" marB="0" anchor="ctr"/>
                </a:tc>
                <a:extLst>
                  <a:ext uri="{0D108BD9-81ED-4DB2-BD59-A6C34878D82A}">
                    <a16:rowId xmlns:a16="http://schemas.microsoft.com/office/drawing/2014/main" val="3681682919"/>
                  </a:ext>
                </a:extLst>
              </a:tr>
              <a:tr h="1144403">
                <a:tc>
                  <a:txBody>
                    <a:bodyPr/>
                    <a:lstStyle/>
                    <a:p>
                      <a:pPr algn="l">
                        <a:lnSpc>
                          <a:spcPts val="1400"/>
                        </a:lnSpc>
                        <a:spcAft>
                          <a:spcPts val="600"/>
                        </a:spcAft>
                      </a:pPr>
                      <a:r>
                        <a:rPr lang="de-DE" sz="1400" i="1" dirty="0">
                          <a:solidFill>
                            <a:schemeClr val="tx2"/>
                          </a:solidFill>
                          <a:effectLst/>
                          <a:latin typeface="Arial" panose="020B0604020202020204" pitchFamily="34" charset="0"/>
                          <a:cs typeface="Arial" panose="020B0604020202020204" pitchFamily="34" charset="0"/>
                        </a:rPr>
                        <a:t>Maschinen/</a:t>
                      </a:r>
                      <a:br>
                        <a:rPr lang="de-DE" sz="1400" i="1" dirty="0">
                          <a:solidFill>
                            <a:schemeClr val="tx2"/>
                          </a:solidFill>
                          <a:effectLst/>
                          <a:latin typeface="Arial" panose="020B0604020202020204" pitchFamily="34" charset="0"/>
                          <a:cs typeface="Arial" panose="020B0604020202020204" pitchFamily="34" charset="0"/>
                        </a:rPr>
                      </a:br>
                      <a:r>
                        <a:rPr lang="de-DE" sz="1400" i="1" dirty="0">
                          <a:solidFill>
                            <a:schemeClr val="tx2"/>
                          </a:solidFill>
                          <a:effectLst/>
                          <a:latin typeface="Arial" panose="020B0604020202020204" pitchFamily="34" charset="0"/>
                          <a:cs typeface="Arial" panose="020B0604020202020204" pitchFamily="34" charset="0"/>
                        </a:rPr>
                        <a:t>Geräte/</a:t>
                      </a:r>
                      <a:br>
                        <a:rPr lang="de-DE" sz="1400" i="1" dirty="0">
                          <a:solidFill>
                            <a:schemeClr val="tx2"/>
                          </a:solidFill>
                          <a:effectLst/>
                          <a:latin typeface="Arial" panose="020B0604020202020204" pitchFamily="34" charset="0"/>
                          <a:cs typeface="Arial" panose="020B0604020202020204" pitchFamily="34" charset="0"/>
                        </a:rPr>
                      </a:br>
                      <a:r>
                        <a:rPr lang="de-DE" sz="1400" i="1" dirty="0">
                          <a:solidFill>
                            <a:schemeClr val="tx2"/>
                          </a:solidFill>
                          <a:effectLst/>
                          <a:latin typeface="Arial" panose="020B0604020202020204" pitchFamily="34" charset="0"/>
                          <a:cs typeface="Arial" panose="020B0604020202020204" pitchFamily="34" charset="0"/>
                        </a:rPr>
                        <a:t>Anlagen/</a:t>
                      </a:r>
                      <a:br>
                        <a:rPr lang="de-DE" sz="1400" i="1" dirty="0">
                          <a:solidFill>
                            <a:schemeClr val="tx2"/>
                          </a:solidFill>
                          <a:effectLst/>
                          <a:latin typeface="Arial" panose="020B0604020202020204" pitchFamily="34" charset="0"/>
                          <a:cs typeface="Arial" panose="020B0604020202020204" pitchFamily="34" charset="0"/>
                        </a:rPr>
                      </a:br>
                      <a:r>
                        <a:rPr lang="de-DE" sz="1400" i="1" dirty="0">
                          <a:solidFill>
                            <a:schemeClr val="tx2"/>
                          </a:solidFill>
                          <a:effectLst/>
                          <a:latin typeface="Arial" panose="020B0604020202020204" pitchFamily="34" charset="0"/>
                          <a:cs typeface="Arial" panose="020B0604020202020204" pitchFamily="34" charset="0"/>
                        </a:rPr>
                        <a:t>Fahrzeuge</a:t>
                      </a:r>
                      <a:endParaRPr lang="de-DE" sz="14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1794" marR="61794" marT="16021" marB="0" anchor="ctr"/>
                </a:tc>
                <a:tc>
                  <a:txBody>
                    <a:bodyPr/>
                    <a:lstStyle/>
                    <a:p>
                      <a:pPr algn="l">
                        <a:lnSpc>
                          <a:spcPts val="1400"/>
                        </a:lnSpc>
                        <a:spcAft>
                          <a:spcPts val="600"/>
                        </a:spcAft>
                      </a:pPr>
                      <a:r>
                        <a:rPr lang="de-DE" sz="1400" i="1" dirty="0">
                          <a:solidFill>
                            <a:schemeClr val="tx2"/>
                          </a:solidFill>
                          <a:effectLst/>
                          <a:latin typeface="Arial" panose="020B0604020202020204" pitchFamily="34" charset="0"/>
                          <a:cs typeface="Arial" panose="020B0604020202020204" pitchFamily="34" charset="0"/>
                        </a:rPr>
                        <a:t>Insbesondere im produzierenden Gewerbe stellen Maschinen, Geräte und Anlagen eine wesentliche Komponente in Geschäftsprozessen dar. Unter Fahrzeuge fallen Transport- und Verkehrsmittel (PKW, LKW, Zug, Flugzeug, Schiff etc.). Auch spezielle Bürogeräte können unter dieser Kategorie zusammengefasst werden.</a:t>
                      </a:r>
                      <a:endParaRPr lang="de-DE" sz="14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1794" marR="61794" marT="16021" marB="0" anchor="ctr"/>
                </a:tc>
                <a:extLst>
                  <a:ext uri="{0D108BD9-81ED-4DB2-BD59-A6C34878D82A}">
                    <a16:rowId xmlns:a16="http://schemas.microsoft.com/office/drawing/2014/main" val="1989089125"/>
                  </a:ext>
                </a:extLst>
              </a:tr>
              <a:tr h="1144403">
                <a:tc>
                  <a:txBody>
                    <a:bodyPr/>
                    <a:lstStyle/>
                    <a:p>
                      <a:pPr algn="l">
                        <a:lnSpc>
                          <a:spcPts val="1400"/>
                        </a:lnSpc>
                        <a:spcAft>
                          <a:spcPts val="600"/>
                        </a:spcAft>
                      </a:pPr>
                      <a:r>
                        <a:rPr lang="de-DE" sz="1400" i="1" dirty="0">
                          <a:solidFill>
                            <a:schemeClr val="tx2"/>
                          </a:solidFill>
                          <a:effectLst/>
                          <a:latin typeface="Arial" panose="020B0604020202020204" pitchFamily="34" charset="0"/>
                          <a:cs typeface="Arial" panose="020B0604020202020204" pitchFamily="34" charset="0"/>
                        </a:rPr>
                        <a:t>Betriebsmittel (Sonstige)</a:t>
                      </a:r>
                      <a:endParaRPr lang="de-DE" sz="14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1794" marR="61794" marT="16021" marB="0" anchor="ctr"/>
                </a:tc>
                <a:tc>
                  <a:txBody>
                    <a:bodyPr/>
                    <a:lstStyle/>
                    <a:p>
                      <a:pPr algn="l">
                        <a:lnSpc>
                          <a:spcPts val="1400"/>
                        </a:lnSpc>
                        <a:spcAft>
                          <a:spcPts val="600"/>
                        </a:spcAft>
                      </a:pPr>
                      <a:r>
                        <a:rPr lang="de-DE" sz="1400" i="1" dirty="0">
                          <a:solidFill>
                            <a:schemeClr val="tx2"/>
                          </a:solidFill>
                          <a:effectLst/>
                          <a:latin typeface="Arial" panose="020B0604020202020204" pitchFamily="34" charset="0"/>
                          <a:cs typeface="Arial" panose="020B0604020202020204" pitchFamily="34" charset="0"/>
                        </a:rPr>
                        <a:t>Unter Betriebsmittel sind alle weiteren Ressourcen zu verstehen, die in keiner vorherigen Ressourcenkategorie erfasst wurden. Dies kann auch Rohstoffe für eine Produktion oder Kleinmaterial (z. B. Büromaterial, Büroausstattung, Zugangstoken etc.) umfassen. </a:t>
                      </a:r>
                      <a:endParaRPr lang="de-DE" sz="14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1794" marR="61794" marT="16021" marB="0" anchor="ctr"/>
                </a:tc>
                <a:extLst>
                  <a:ext uri="{0D108BD9-81ED-4DB2-BD59-A6C34878D82A}">
                    <a16:rowId xmlns:a16="http://schemas.microsoft.com/office/drawing/2014/main" val="1101053581"/>
                  </a:ext>
                </a:extLst>
              </a:tr>
            </a:tbl>
          </a:graphicData>
        </a:graphic>
      </p:graphicFrame>
      <p:sp>
        <p:nvSpPr>
          <p:cNvPr id="8" name="Rechteck 7" descr="Diese Folie ist für beteiligte Mitarbeiter konzipiert" title="Zielgruppe: beteiligte Mitarbeiter"/>
          <p:cNvSpPr/>
          <p:nvPr/>
        </p:nvSpPr>
        <p:spPr bwMode="gray">
          <a:xfrm rot="2700000">
            <a:off x="9604715" y="595186"/>
            <a:ext cx="3258710" cy="5760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Beteiligte Mitarbeiter</a:t>
            </a:r>
          </a:p>
        </p:txBody>
      </p:sp>
    </p:spTree>
    <p:extLst>
      <p:ext uri="{BB962C8B-B14F-4D97-AF65-F5344CB8AC3E}">
        <p14:creationId xmlns:p14="http://schemas.microsoft.com/office/powerpoint/2010/main" val="722341439"/>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Vorgehen, Ziel und Ergebnis der Voranalyse</a:t>
            </a:r>
          </a:p>
        </p:txBody>
      </p:sp>
      <p:sp>
        <p:nvSpPr>
          <p:cNvPr id="5" name="Inhaltsplatzhalter 4"/>
          <p:cNvSpPr>
            <a:spLocks noGrp="1"/>
          </p:cNvSpPr>
          <p:nvPr>
            <p:ph idx="1"/>
          </p:nvPr>
        </p:nvSpPr>
        <p:spPr/>
        <p:txBody>
          <a:bodyPr/>
          <a:lstStyle/>
          <a:p>
            <a:pPr>
              <a:spcAft>
                <a:spcPts val="1800"/>
              </a:spcAft>
            </a:pPr>
            <a:r>
              <a:rPr lang="de-DE" sz="1800" b="1" dirty="0"/>
              <a:t>Vorgehen: </a:t>
            </a:r>
            <a:r>
              <a:rPr lang="de-DE" sz="1800" dirty="0"/>
              <a:t>Interviewen der Institutionsleitung und der Leiter relevanter Organisationseinheiten, hinsichtlich möglicher, hoher Auswirkungen auf die Institution bei Ausfall bestimmter Organisationseinheiten. Wenn zu hohe Auswirkungen erwartet werden ist die jeweilige Organisationseinheit „potenziell zeitkritisch“. Deren Geschäftsprozesse sollten anschließend detaillierter im Rahmen einer „Business Impact Analyse“ untersucht werden. Im Gegensatz zur Business Impact Analyse erfolgt die Bewertung in der Voranalyse anhand einer vereinfachten Leitfrage.</a:t>
            </a:r>
          </a:p>
          <a:p>
            <a:pPr>
              <a:spcAft>
                <a:spcPts val="1800"/>
              </a:spcAft>
            </a:pPr>
            <a:r>
              <a:rPr lang="de-DE" sz="1800" b="1" dirty="0"/>
              <a:t>Ziel: </a:t>
            </a:r>
            <a:r>
              <a:rPr lang="de-DE" sz="1800" dirty="0"/>
              <a:t>Reduzierung des Aufwands zur Schadensbewertung innerhalb der Business Impact Analyse, indem der Untersuchungsbereich vorab eingegrenzt wird.</a:t>
            </a:r>
          </a:p>
          <a:p>
            <a:pPr>
              <a:spcAft>
                <a:spcPts val="1800"/>
              </a:spcAft>
            </a:pPr>
            <a:r>
              <a:rPr lang="de-DE" sz="1800" b="1" dirty="0"/>
              <a:t>Ergebnis: </a:t>
            </a:r>
            <a:r>
              <a:rPr lang="de-DE" sz="1800" dirty="0"/>
              <a:t>Pauschale Abschätzung darüber, ob eine Organisationseinheit zeitkritisch ist oder nicht und damit im Untersuchungsbereichs der BIA liegt oder nicht, bzw. prinzipiell abgesichert werden sollte oder nicht.</a:t>
            </a:r>
          </a:p>
          <a:p>
            <a:endParaRPr lang="de-DE" sz="1800" dirty="0"/>
          </a:p>
        </p:txBody>
      </p:sp>
      <p:sp>
        <p:nvSpPr>
          <p:cNvPr id="9" name="Fußzeilenplatzhalter 4"/>
          <p:cNvSpPr>
            <a:spLocks noGrp="1"/>
          </p:cNvSpPr>
          <p:nvPr>
            <p:ph type="ftr" sz="quarter" idx="11"/>
          </p:nvPr>
        </p:nvSpPr>
        <p:spPr>
          <a:xfrm>
            <a:off x="7041600" y="6451954"/>
            <a:ext cx="4127368" cy="165588"/>
          </a:xfrm>
        </p:spPr>
        <p:txBody>
          <a:bodyPr/>
          <a:lstStyle/>
          <a:p>
            <a:r>
              <a:rPr lang="de-DE" dirty="0">
                <a:latin typeface="+mj-lt"/>
              </a:rPr>
              <a:t>BSI 200-4 Hilfsmittel | Präsentationsvorlage Voranalyse &amp; BIA</a:t>
            </a:r>
          </a:p>
        </p:txBody>
      </p:sp>
      <p:sp>
        <p:nvSpPr>
          <p:cNvPr id="6" name="Rechteck 5" descr="Diese Folie ist für die Insitutionsleitung konzipiert" title="Hinweis auf Insitutionsleitung"/>
          <p:cNvSpPr/>
          <p:nvPr/>
        </p:nvSpPr>
        <p:spPr bwMode="gray">
          <a:xfrm rot="2700000">
            <a:off x="9604715" y="595186"/>
            <a:ext cx="3258710" cy="5760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Institutionsleitung</a:t>
            </a:r>
          </a:p>
        </p:txBody>
      </p:sp>
    </p:spTree>
    <p:extLst>
      <p:ext uri="{BB962C8B-B14F-4D97-AF65-F5344CB8AC3E}">
        <p14:creationId xmlns:p14="http://schemas.microsoft.com/office/powerpoint/2010/main" val="2626086961"/>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3. Identifizierung von Ressourcenabhängigkeiten</a:t>
            </a:r>
          </a:p>
        </p:txBody>
      </p:sp>
      <p:sp>
        <p:nvSpPr>
          <p:cNvPr id="4" name="Inhaltsplatzhalter 3"/>
          <p:cNvSpPr>
            <a:spLocks noGrp="1"/>
          </p:cNvSpPr>
          <p:nvPr>
            <p:ph sz="quarter" idx="10"/>
          </p:nvPr>
        </p:nvSpPr>
        <p:spPr/>
        <p:txBody>
          <a:bodyPr/>
          <a:lstStyle/>
          <a:p>
            <a:r>
              <a:rPr lang="de-DE" dirty="0"/>
              <a:t>Ressourcencluster</a:t>
            </a:r>
          </a:p>
        </p:txBody>
      </p:sp>
      <p:sp>
        <p:nvSpPr>
          <p:cNvPr id="5" name="Fußzeilenplatzhalter 4"/>
          <p:cNvSpPr>
            <a:spLocks noGrp="1"/>
          </p:cNvSpPr>
          <p:nvPr>
            <p:ph type="ftr" sz="quarter" idx="11"/>
          </p:nvPr>
        </p:nvSpPr>
        <p:spPr/>
        <p:txBody>
          <a:bodyPr/>
          <a:lstStyle/>
          <a:p>
            <a:r>
              <a:rPr lang="de-DE"/>
              <a:t>BSI 200-4 Hilfsmittel | Präsentationsvorlage Voranalyse &amp; BIA</a:t>
            </a:r>
            <a:endParaRPr lang="de-DE" dirty="0"/>
          </a:p>
        </p:txBody>
      </p:sp>
      <p:graphicFrame>
        <p:nvGraphicFramePr>
          <p:cNvPr id="6" name="Inhaltsplatzhalter 4"/>
          <p:cNvGraphicFramePr>
            <a:graphicFrameLocks/>
          </p:cNvGraphicFramePr>
          <p:nvPr>
            <p:extLst>
              <p:ext uri="{D42A27DB-BD31-4B8C-83A1-F6EECF244321}">
                <p14:modId xmlns:p14="http://schemas.microsoft.com/office/powerpoint/2010/main" val="72450865"/>
              </p:ext>
            </p:extLst>
          </p:nvPr>
        </p:nvGraphicFramePr>
        <p:xfrm>
          <a:off x="624000" y="1616100"/>
          <a:ext cx="10944000" cy="3861626"/>
        </p:xfrm>
        <a:graphic>
          <a:graphicData uri="http://schemas.openxmlformats.org/drawingml/2006/table">
            <a:tbl>
              <a:tblPr firstRow="1">
                <a:tableStyleId>{5C22544A-7EE6-4342-B048-85BDC9FD1C3A}</a:tableStyleId>
              </a:tblPr>
              <a:tblGrid>
                <a:gridCol w="1930888">
                  <a:extLst>
                    <a:ext uri="{9D8B030D-6E8A-4147-A177-3AD203B41FA5}">
                      <a16:colId xmlns:a16="http://schemas.microsoft.com/office/drawing/2014/main" val="1205095698"/>
                    </a:ext>
                  </a:extLst>
                </a:gridCol>
                <a:gridCol w="9013112">
                  <a:extLst>
                    <a:ext uri="{9D8B030D-6E8A-4147-A177-3AD203B41FA5}">
                      <a16:colId xmlns:a16="http://schemas.microsoft.com/office/drawing/2014/main" val="2250908696"/>
                    </a:ext>
                  </a:extLst>
                </a:gridCol>
              </a:tblGrid>
              <a:tr h="428417">
                <a:tc>
                  <a:txBody>
                    <a:bodyPr/>
                    <a:lstStyle/>
                    <a:p>
                      <a:pPr algn="l">
                        <a:lnSpc>
                          <a:spcPts val="1400"/>
                        </a:lnSpc>
                        <a:spcAft>
                          <a:spcPts val="600"/>
                        </a:spcAft>
                      </a:pPr>
                      <a:r>
                        <a:rPr lang="de-DE" sz="1400" b="1" dirty="0">
                          <a:effectLst/>
                          <a:latin typeface="Arial" panose="020B0604020202020204" pitchFamily="34" charset="0"/>
                          <a:ea typeface="Calibri" panose="020F0502020204030204" pitchFamily="34" charset="0"/>
                          <a:cs typeface="Arial" panose="020B0604020202020204" pitchFamily="34" charset="0"/>
                        </a:rPr>
                        <a:t>Ressourcencluster</a:t>
                      </a:r>
                      <a:endParaRPr lang="de-DE"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l">
                        <a:lnSpc>
                          <a:spcPts val="1400"/>
                        </a:lnSpc>
                        <a:spcAft>
                          <a:spcPts val="600"/>
                        </a:spcAft>
                      </a:pPr>
                      <a:r>
                        <a:rPr lang="de-DE" sz="1400" b="1" dirty="0">
                          <a:effectLst/>
                          <a:latin typeface="Arial" panose="020B0604020202020204" pitchFamily="34" charset="0"/>
                          <a:ea typeface="Calibri" panose="020F0502020204030204" pitchFamily="34" charset="0"/>
                          <a:cs typeface="Arial" panose="020B0604020202020204" pitchFamily="34" charset="0"/>
                        </a:rPr>
                        <a:t>Beschreibung</a:t>
                      </a:r>
                      <a:endParaRPr lang="de-DE"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extLst>
                  <a:ext uri="{0D108BD9-81ED-4DB2-BD59-A6C34878D82A}">
                    <a16:rowId xmlns:a16="http://schemas.microsoft.com/office/drawing/2014/main" val="460657314"/>
                  </a:ext>
                </a:extLst>
              </a:tr>
              <a:tr h="1144403">
                <a:tc>
                  <a:txBody>
                    <a:bodyPr/>
                    <a:lstStyle/>
                    <a:p>
                      <a:pPr algn="l">
                        <a:lnSpc>
                          <a:spcPts val="1400"/>
                        </a:lnSpc>
                        <a:spcAft>
                          <a:spcPts val="600"/>
                        </a:spcAft>
                      </a:pPr>
                      <a:r>
                        <a:rPr lang="de-DE" sz="1400" i="1" kern="1200" dirty="0">
                          <a:solidFill>
                            <a:schemeClr val="tx2"/>
                          </a:solidFill>
                          <a:effectLst/>
                          <a:latin typeface="Arial" panose="020B0604020202020204" pitchFamily="34" charset="0"/>
                          <a:ea typeface="+mn-ea"/>
                          <a:cs typeface="Arial" panose="020B0604020202020204" pitchFamily="34" charset="0"/>
                        </a:rPr>
                        <a:t>Standardarbeitsplatz</a:t>
                      </a:r>
                      <a:endParaRPr lang="de-DE" sz="14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1794" marR="61794" marT="16021" marB="0" anchor="ctr"/>
                </a:tc>
                <a:tc>
                  <a:txBody>
                    <a:bodyPr/>
                    <a:lstStyle/>
                    <a:p>
                      <a:r>
                        <a:rPr lang="de-DE" sz="1400" i="1" kern="1200" dirty="0">
                          <a:solidFill>
                            <a:schemeClr val="tx2"/>
                          </a:solidFill>
                          <a:effectLst/>
                          <a:latin typeface="Arial" panose="020B0604020202020204" pitchFamily="34" charset="0"/>
                          <a:ea typeface="+mn-ea"/>
                          <a:cs typeface="Arial" panose="020B0604020202020204" pitchFamily="34" charset="0"/>
                        </a:rPr>
                        <a:t>Ein Standardarbeitsplatz besteht aus einem Schreibtisch mit Bürostuhl und PC sowie ein Telefon. Der Standard-Arbeitsplatz wird mit den Medien Strom und Internet versorgt. Auf dem PC sind die gängigen Anwendungen der Institution installiert, z. B. Mail und Textverarbeitung. Weitere Ausstattung muss rollen- oder funktionsspezifisch definiert werden.</a:t>
                      </a:r>
                    </a:p>
                  </a:txBody>
                  <a:tcPr marL="61794" marR="61794" marT="16021" marB="0" anchor="ctr"/>
                </a:tc>
                <a:extLst>
                  <a:ext uri="{0D108BD9-81ED-4DB2-BD59-A6C34878D82A}">
                    <a16:rowId xmlns:a16="http://schemas.microsoft.com/office/drawing/2014/main" val="3681682919"/>
                  </a:ext>
                </a:extLst>
              </a:tr>
              <a:tr h="1144403">
                <a:tc>
                  <a:txBody>
                    <a:bodyPr/>
                    <a:lstStyle/>
                    <a:p>
                      <a:pPr algn="l">
                        <a:lnSpc>
                          <a:spcPts val="1400"/>
                        </a:lnSpc>
                        <a:spcAft>
                          <a:spcPts val="600"/>
                        </a:spcAft>
                      </a:pPr>
                      <a:r>
                        <a:rPr lang="de-DE" sz="1400" i="1" kern="1200" dirty="0">
                          <a:solidFill>
                            <a:schemeClr val="tx2"/>
                          </a:solidFill>
                          <a:effectLst/>
                          <a:latin typeface="Arial" panose="020B0604020202020204" pitchFamily="34" charset="0"/>
                          <a:ea typeface="+mn-ea"/>
                          <a:cs typeface="Arial" panose="020B0604020202020204" pitchFamily="34" charset="0"/>
                        </a:rPr>
                        <a:t>Handelsarbeitsplatz</a:t>
                      </a:r>
                      <a:endParaRPr lang="de-DE" sz="14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1794" marR="61794" marT="16021" marB="0" anchor="ctr"/>
                </a:tc>
                <a:tc>
                  <a:txBody>
                    <a:bodyPr/>
                    <a:lstStyle/>
                    <a:p>
                      <a:r>
                        <a:rPr lang="de-DE" sz="1400" i="1" kern="1200" dirty="0">
                          <a:solidFill>
                            <a:schemeClr val="tx2"/>
                          </a:solidFill>
                          <a:effectLst/>
                          <a:latin typeface="Arial" panose="020B0604020202020204" pitchFamily="34" charset="0"/>
                          <a:ea typeface="+mn-ea"/>
                          <a:cs typeface="Arial" panose="020B0604020202020204" pitchFamily="34" charset="0"/>
                        </a:rPr>
                        <a:t>Ein Handelsarbeitsplatz besteht zusätzlich zu einem Standard-Arbeitsplatz aus mehreren großformatigen Monitoren, einer speziellen Tastatur und einem Kartenlesegerät sowie eine Telefonanlage mit Sprachaufzeichnung. Auf dem PC sind neben Standardprogrammen spezielle Bankanwendungen installiert, für die spezifische Berechtigungen erforderlich sind.</a:t>
                      </a:r>
                    </a:p>
                  </a:txBody>
                  <a:tcPr marL="61794" marR="61794" marT="16021" marB="0" anchor="ctr"/>
                </a:tc>
                <a:extLst>
                  <a:ext uri="{0D108BD9-81ED-4DB2-BD59-A6C34878D82A}">
                    <a16:rowId xmlns:a16="http://schemas.microsoft.com/office/drawing/2014/main" val="1989089125"/>
                  </a:ext>
                </a:extLst>
              </a:tr>
              <a:tr h="1144403">
                <a:tc>
                  <a:txBody>
                    <a:bodyPr/>
                    <a:lstStyle/>
                    <a:p>
                      <a:pPr algn="l">
                        <a:lnSpc>
                          <a:spcPts val="1400"/>
                        </a:lnSpc>
                        <a:spcAft>
                          <a:spcPts val="600"/>
                        </a:spcAft>
                      </a:pPr>
                      <a:r>
                        <a:rPr lang="de-DE" sz="1400" i="1" kern="1200" dirty="0" err="1">
                          <a:solidFill>
                            <a:schemeClr val="tx2"/>
                          </a:solidFill>
                          <a:effectLst/>
                          <a:latin typeface="Arial" panose="020B0604020202020204" pitchFamily="34" charset="0"/>
                          <a:ea typeface="+mn-ea"/>
                          <a:cs typeface="Arial" panose="020B0604020202020204" pitchFamily="34" charset="0"/>
                        </a:rPr>
                        <a:t>Kommissionierarbeitsplatz</a:t>
                      </a:r>
                      <a:endParaRPr lang="de-DE" sz="14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1794" marR="61794" marT="16021" marB="0" anchor="ctr"/>
                </a:tc>
                <a:tc>
                  <a:txBody>
                    <a:bodyPr/>
                    <a:lstStyle/>
                    <a:p>
                      <a:r>
                        <a:rPr lang="de-DE" sz="1400" i="1" kern="1200" dirty="0">
                          <a:solidFill>
                            <a:schemeClr val="tx2"/>
                          </a:solidFill>
                          <a:effectLst/>
                          <a:latin typeface="Arial" panose="020B0604020202020204" pitchFamily="34" charset="0"/>
                          <a:ea typeface="+mn-ea"/>
                          <a:cs typeface="Arial" panose="020B0604020202020204" pitchFamily="34" charset="0"/>
                        </a:rPr>
                        <a:t>Ein </a:t>
                      </a:r>
                      <a:r>
                        <a:rPr lang="de-DE" sz="1400" i="1" kern="1200" dirty="0" err="1">
                          <a:solidFill>
                            <a:schemeClr val="tx2"/>
                          </a:solidFill>
                          <a:effectLst/>
                          <a:latin typeface="Arial" panose="020B0604020202020204" pitchFamily="34" charset="0"/>
                          <a:ea typeface="+mn-ea"/>
                          <a:cs typeface="Arial" panose="020B0604020202020204" pitchFamily="34" charset="0"/>
                        </a:rPr>
                        <a:t>Kommissionierarbeitsplatz</a:t>
                      </a:r>
                      <a:r>
                        <a:rPr lang="de-DE" sz="1400" i="1" kern="1200" dirty="0">
                          <a:solidFill>
                            <a:schemeClr val="tx2"/>
                          </a:solidFill>
                          <a:effectLst/>
                          <a:latin typeface="Arial" panose="020B0604020202020204" pitchFamily="34" charset="0"/>
                          <a:ea typeface="+mn-ea"/>
                          <a:cs typeface="Arial" panose="020B0604020202020204" pitchFamily="34" charset="0"/>
                        </a:rPr>
                        <a:t> besteht</a:t>
                      </a:r>
                      <a:r>
                        <a:rPr lang="de-DE" sz="1400" i="1" kern="1200" baseline="0" dirty="0">
                          <a:solidFill>
                            <a:schemeClr val="tx2"/>
                          </a:solidFill>
                          <a:effectLst/>
                          <a:latin typeface="Arial" panose="020B0604020202020204" pitchFamily="34" charset="0"/>
                          <a:ea typeface="+mn-ea"/>
                          <a:cs typeface="Arial" panose="020B0604020202020204" pitchFamily="34" charset="0"/>
                        </a:rPr>
                        <a:t> </a:t>
                      </a:r>
                      <a:r>
                        <a:rPr lang="de-DE" sz="1400" i="1" kern="1200" dirty="0">
                          <a:solidFill>
                            <a:schemeClr val="tx2"/>
                          </a:solidFill>
                          <a:effectLst/>
                          <a:latin typeface="Arial" panose="020B0604020202020204" pitchFamily="34" charset="0"/>
                          <a:ea typeface="+mn-ea"/>
                          <a:cs typeface="Arial" panose="020B0604020202020204" pitchFamily="34" charset="0"/>
                        </a:rPr>
                        <a:t>aus einem Arbeitstisch, einem PC mit Zugang zum Lieferketten- und Lagerverwaltungssystem (Supply Chain und Warehouse Management), einem Touchpad zur Dateneingabe, einem Label-Drucker sowie Handscanner, Verpackungsmaterial und Transportboxen.</a:t>
                      </a:r>
                    </a:p>
                  </a:txBody>
                  <a:tcPr marL="61794" marR="61794" marT="16021" marB="0" anchor="ctr"/>
                </a:tc>
                <a:extLst>
                  <a:ext uri="{0D108BD9-81ED-4DB2-BD59-A6C34878D82A}">
                    <a16:rowId xmlns:a16="http://schemas.microsoft.com/office/drawing/2014/main" val="1101053581"/>
                  </a:ext>
                </a:extLst>
              </a:tr>
            </a:tbl>
          </a:graphicData>
        </a:graphic>
      </p:graphicFrame>
      <p:sp>
        <p:nvSpPr>
          <p:cNvPr id="8" name="Rechteck 7" descr="Diese Folie ist für beteiligte Mitarbeiter konzipiert" title="Zielgruppe: beteiligte Mitarbeiter"/>
          <p:cNvSpPr/>
          <p:nvPr/>
        </p:nvSpPr>
        <p:spPr bwMode="gray">
          <a:xfrm rot="2700000">
            <a:off x="9604715" y="595186"/>
            <a:ext cx="3258710" cy="5760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Beteiligte Mitarbeiter</a:t>
            </a:r>
          </a:p>
        </p:txBody>
      </p:sp>
    </p:spTree>
    <p:extLst>
      <p:ext uri="{BB962C8B-B14F-4D97-AF65-F5344CB8AC3E}">
        <p14:creationId xmlns:p14="http://schemas.microsoft.com/office/powerpoint/2010/main" val="1953311841"/>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3. Identifizierung von Ressourcenabhängigkeiten</a:t>
            </a:r>
          </a:p>
        </p:txBody>
      </p:sp>
      <p:sp>
        <p:nvSpPr>
          <p:cNvPr id="4" name="Inhaltsplatzhalter 3"/>
          <p:cNvSpPr>
            <a:spLocks noGrp="1"/>
          </p:cNvSpPr>
          <p:nvPr>
            <p:ph sz="quarter" idx="10"/>
          </p:nvPr>
        </p:nvSpPr>
        <p:spPr/>
        <p:txBody>
          <a:bodyPr/>
          <a:lstStyle/>
          <a:p>
            <a:r>
              <a:rPr lang="de-DE" dirty="0"/>
              <a:t>Identifizierung von Ressourcenabhängigkeiten</a:t>
            </a:r>
          </a:p>
        </p:txBody>
      </p:sp>
      <p:sp>
        <p:nvSpPr>
          <p:cNvPr id="6" name="Fußzeilenplatzhalter 5"/>
          <p:cNvSpPr>
            <a:spLocks noGrp="1"/>
          </p:cNvSpPr>
          <p:nvPr>
            <p:ph type="ftr" sz="quarter" idx="11"/>
          </p:nvPr>
        </p:nvSpPr>
        <p:spPr/>
        <p:txBody>
          <a:bodyPr/>
          <a:lstStyle/>
          <a:p>
            <a:r>
              <a:rPr lang="de-DE">
                <a:latin typeface="Cambria" panose="02040503050406030204" pitchFamily="18" charset="0"/>
                <a:ea typeface="Cambria" panose="02040503050406030204" pitchFamily="18" charset="0"/>
              </a:rPr>
              <a:t>BSI 200-4 Hilfsmittel | Präsentationsvorlage Voranalyse &amp; BIA</a:t>
            </a:r>
            <a:endParaRPr lang="de-DE" dirty="0">
              <a:latin typeface="Cambria" panose="02040503050406030204" pitchFamily="18" charset="0"/>
              <a:ea typeface="Cambria" panose="02040503050406030204" pitchFamily="18" charset="0"/>
            </a:endParaRPr>
          </a:p>
        </p:txBody>
      </p:sp>
      <p:graphicFrame>
        <p:nvGraphicFramePr>
          <p:cNvPr id="11" name="Tabelle 10"/>
          <p:cNvGraphicFramePr>
            <a:graphicFrameLocks noGrp="1"/>
          </p:cNvGraphicFramePr>
          <p:nvPr>
            <p:extLst>
              <p:ext uri="{D42A27DB-BD31-4B8C-83A1-F6EECF244321}">
                <p14:modId xmlns:p14="http://schemas.microsoft.com/office/powerpoint/2010/main" val="2012050758"/>
              </p:ext>
            </p:extLst>
          </p:nvPr>
        </p:nvGraphicFramePr>
        <p:xfrm>
          <a:off x="623889" y="1738132"/>
          <a:ext cx="10943999" cy="4636942"/>
        </p:xfrm>
        <a:graphic>
          <a:graphicData uri="http://schemas.openxmlformats.org/drawingml/2006/table">
            <a:tbl>
              <a:tblPr firstRow="1">
                <a:tableStyleId>{5C22544A-7EE6-4342-B048-85BDC9FD1C3A}</a:tableStyleId>
              </a:tblPr>
              <a:tblGrid>
                <a:gridCol w="2807815">
                  <a:extLst>
                    <a:ext uri="{9D8B030D-6E8A-4147-A177-3AD203B41FA5}">
                      <a16:colId xmlns:a16="http://schemas.microsoft.com/office/drawing/2014/main" val="8061263"/>
                    </a:ext>
                  </a:extLst>
                </a:gridCol>
                <a:gridCol w="1296144">
                  <a:extLst>
                    <a:ext uri="{9D8B030D-6E8A-4147-A177-3AD203B41FA5}">
                      <a16:colId xmlns:a16="http://schemas.microsoft.com/office/drawing/2014/main" val="922760060"/>
                    </a:ext>
                  </a:extLst>
                </a:gridCol>
                <a:gridCol w="2448272">
                  <a:extLst>
                    <a:ext uri="{9D8B030D-6E8A-4147-A177-3AD203B41FA5}">
                      <a16:colId xmlns:a16="http://schemas.microsoft.com/office/drawing/2014/main" val="2883446300"/>
                    </a:ext>
                  </a:extLst>
                </a:gridCol>
                <a:gridCol w="4391768">
                  <a:extLst>
                    <a:ext uri="{9D8B030D-6E8A-4147-A177-3AD203B41FA5}">
                      <a16:colId xmlns:a16="http://schemas.microsoft.com/office/drawing/2014/main" val="2967208652"/>
                    </a:ext>
                  </a:extLst>
                </a:gridCol>
              </a:tblGrid>
              <a:tr h="452617">
                <a:tc>
                  <a:txBody>
                    <a:bodyPr/>
                    <a:lstStyle/>
                    <a:p>
                      <a:pPr algn="l">
                        <a:lnSpc>
                          <a:spcPts val="1400"/>
                        </a:lnSpc>
                        <a:spcAft>
                          <a:spcPts val="600"/>
                        </a:spcAft>
                      </a:pPr>
                      <a:r>
                        <a:rPr lang="de-DE" sz="1600" dirty="0">
                          <a:effectLst/>
                          <a:latin typeface="Arial" panose="020B0604020202020204" pitchFamily="34" charset="0"/>
                          <a:cs typeface="Arial" panose="020B0604020202020204" pitchFamily="34" charset="0"/>
                        </a:rPr>
                        <a:t>Geschäftsprozess</a:t>
                      </a:r>
                      <a:endParaRPr lang="de-DE"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l">
                        <a:lnSpc>
                          <a:spcPts val="1400"/>
                        </a:lnSpc>
                        <a:spcAft>
                          <a:spcPts val="600"/>
                        </a:spcAft>
                      </a:pPr>
                      <a:r>
                        <a:rPr lang="de-DE" sz="1600" dirty="0">
                          <a:effectLst/>
                          <a:latin typeface="Arial" panose="020B0604020202020204" pitchFamily="34" charset="0"/>
                          <a:ea typeface="+mn-ea"/>
                          <a:cs typeface="Arial" panose="020B0604020202020204" pitchFamily="34" charset="0"/>
                        </a:rPr>
                        <a:t>MTPD</a:t>
                      </a:r>
                      <a:endParaRPr lang="de-DE"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l">
                        <a:lnSpc>
                          <a:spcPts val="1400"/>
                        </a:lnSpc>
                        <a:spcAft>
                          <a:spcPts val="600"/>
                        </a:spcAft>
                      </a:pPr>
                      <a:r>
                        <a:rPr lang="de-DE" sz="1600" dirty="0">
                          <a:effectLst/>
                          <a:latin typeface="Arial" panose="020B0604020202020204" pitchFamily="34" charset="0"/>
                          <a:cs typeface="Arial" panose="020B0604020202020204" pitchFamily="34" charset="0"/>
                        </a:rPr>
                        <a:t>Ressourcenkategorie</a:t>
                      </a:r>
                      <a:endParaRPr lang="de-DE"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l">
                        <a:lnSpc>
                          <a:spcPts val="1400"/>
                        </a:lnSpc>
                        <a:spcAft>
                          <a:spcPts val="600"/>
                        </a:spcAft>
                      </a:pPr>
                      <a:r>
                        <a:rPr lang="de-DE" sz="1600" dirty="0">
                          <a:effectLst/>
                          <a:latin typeface="Arial" panose="020B0604020202020204" pitchFamily="34" charset="0"/>
                          <a:cs typeface="Arial" panose="020B0604020202020204" pitchFamily="34" charset="0"/>
                        </a:rPr>
                        <a:t>Ressource</a:t>
                      </a:r>
                      <a:endParaRPr lang="de-DE"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extLst>
                  <a:ext uri="{0D108BD9-81ED-4DB2-BD59-A6C34878D82A}">
                    <a16:rowId xmlns:a16="http://schemas.microsoft.com/office/drawing/2014/main" val="1427958054"/>
                  </a:ext>
                </a:extLst>
              </a:tr>
              <a:tr h="464925">
                <a:tc>
                  <a:txBody>
                    <a:bodyPr/>
                    <a:lstStyle/>
                    <a:p>
                      <a:pPr algn="l">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Berechtigungsmanagement</a:t>
                      </a:r>
                    </a:p>
                  </a:txBody>
                  <a:tcPr marL="68580" marR="68580" marT="17780" marB="0" anchor="ctr"/>
                </a:tc>
                <a:tc>
                  <a:txBody>
                    <a:bodyPr/>
                    <a:lstStyle/>
                    <a:p>
                      <a:pPr algn="l">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7 Tage</a:t>
                      </a:r>
                    </a:p>
                  </a:txBody>
                  <a:tcPr marL="68580" marR="68580" marT="17780" marB="0" anchor="ctr"/>
                </a:tc>
                <a:tc>
                  <a:txBody>
                    <a:bodyPr/>
                    <a:lstStyle/>
                    <a:p>
                      <a:pPr algn="just">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IT</a:t>
                      </a:r>
                    </a:p>
                  </a:txBody>
                  <a:tcPr marL="68580" marR="68580" marT="17780" marB="0" anchor="ctr"/>
                </a:tc>
                <a:tc>
                  <a:txBody>
                    <a:bodyPr/>
                    <a:lstStyle/>
                    <a:p>
                      <a:pPr algn="just">
                        <a:lnSpc>
                          <a:spcPts val="1400"/>
                        </a:lnSpc>
                        <a:spcAft>
                          <a:spcPts val="600"/>
                        </a:spcAft>
                      </a:pPr>
                      <a:r>
                        <a:rPr lang="de-DE" sz="1600" i="1">
                          <a:solidFill>
                            <a:schemeClr val="tx2"/>
                          </a:solidFill>
                          <a:effectLst/>
                          <a:latin typeface="Arial" panose="020B0604020202020204" pitchFamily="34" charset="0"/>
                          <a:ea typeface="Calibri" panose="020F0502020204030204" pitchFamily="34" charset="0"/>
                          <a:cs typeface="Arial" panose="020B0604020202020204" pitchFamily="34" charset="0"/>
                        </a:rPr>
                        <a:t>Monitoringtool MT</a:t>
                      </a:r>
                    </a:p>
                  </a:txBody>
                  <a:tcPr marL="68580" marR="68580" marT="17780" marB="0" anchor="ctr"/>
                </a:tc>
                <a:extLst>
                  <a:ext uri="{0D108BD9-81ED-4DB2-BD59-A6C34878D82A}">
                    <a16:rowId xmlns:a16="http://schemas.microsoft.com/office/drawing/2014/main" val="2890285854"/>
                  </a:ext>
                </a:extLst>
              </a:tr>
              <a:tr h="464925">
                <a:tc>
                  <a:txBody>
                    <a:bodyPr/>
                    <a:lstStyle/>
                    <a:p>
                      <a:pPr algn="l">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Berechtigungsmanagement</a:t>
                      </a:r>
                    </a:p>
                  </a:txBody>
                  <a:tcPr marL="68580" marR="68580" marT="17780" marB="0" anchor="ctr"/>
                </a:tc>
                <a:tc>
                  <a:txBody>
                    <a:bodyPr/>
                    <a:lstStyle/>
                    <a:p>
                      <a:pPr algn="l">
                        <a:lnSpc>
                          <a:spcPts val="1400"/>
                        </a:lnSpc>
                        <a:spcAft>
                          <a:spcPts val="600"/>
                        </a:spcAft>
                      </a:pPr>
                      <a:r>
                        <a:rPr lang="de-DE" sz="1600" i="1">
                          <a:solidFill>
                            <a:schemeClr val="tx2"/>
                          </a:solidFill>
                          <a:effectLst/>
                          <a:latin typeface="Arial" panose="020B0604020202020204" pitchFamily="34" charset="0"/>
                          <a:ea typeface="Calibri" panose="020F0502020204030204" pitchFamily="34" charset="0"/>
                          <a:cs typeface="Arial" panose="020B0604020202020204" pitchFamily="34" charset="0"/>
                        </a:rPr>
                        <a:t>7 Tage</a:t>
                      </a:r>
                    </a:p>
                  </a:txBody>
                  <a:tcPr marL="68580" marR="68580" marT="17780" marB="0" anchor="ctr"/>
                </a:tc>
                <a:tc>
                  <a:txBody>
                    <a:bodyPr/>
                    <a:lstStyle/>
                    <a:p>
                      <a:pPr algn="l">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IT</a:t>
                      </a:r>
                    </a:p>
                  </a:txBody>
                  <a:tcPr marL="68580" marR="68580" marT="17780" marB="0" anchor="ctr"/>
                </a:tc>
                <a:tc>
                  <a:txBody>
                    <a:bodyPr/>
                    <a:lstStyle/>
                    <a:p>
                      <a:pPr algn="l">
                        <a:lnSpc>
                          <a:spcPts val="1400"/>
                        </a:lnSpc>
                        <a:spcAft>
                          <a:spcPts val="600"/>
                        </a:spcAft>
                      </a:pPr>
                      <a:r>
                        <a:rPr lang="en-GB" sz="1600" i="1">
                          <a:solidFill>
                            <a:schemeClr val="tx2"/>
                          </a:solidFill>
                          <a:effectLst/>
                          <a:latin typeface="Arial" panose="020B0604020202020204" pitchFamily="34" charset="0"/>
                          <a:ea typeface="Calibri" panose="020F0502020204030204" pitchFamily="34" charset="0"/>
                          <a:cs typeface="Arial" panose="020B0604020202020204" pitchFamily="34" charset="0"/>
                        </a:rPr>
                        <a:t>Identity &amp; Access Management Tool IAM</a:t>
                      </a:r>
                      <a:endParaRPr lang="de-DE" sz="1600" i="1">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extLst>
                  <a:ext uri="{0D108BD9-81ED-4DB2-BD59-A6C34878D82A}">
                    <a16:rowId xmlns:a16="http://schemas.microsoft.com/office/drawing/2014/main" val="1656678676"/>
                  </a:ext>
                </a:extLst>
              </a:tr>
              <a:tr h="464925">
                <a:tc>
                  <a:txBody>
                    <a:bodyPr/>
                    <a:lstStyle/>
                    <a:p>
                      <a:pPr algn="l">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Berechtigungsmanagement</a:t>
                      </a:r>
                    </a:p>
                  </a:txBody>
                  <a:tcPr marL="68580" marR="68580" marT="17780" marB="0" anchor="ctr"/>
                </a:tc>
                <a:tc>
                  <a:txBody>
                    <a:bodyPr/>
                    <a:lstStyle/>
                    <a:p>
                      <a:pPr algn="l">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7 tage</a:t>
                      </a:r>
                    </a:p>
                  </a:txBody>
                  <a:tcPr marL="68580" marR="68580" marT="17780" marB="0" anchor="ctr"/>
                </a:tc>
                <a:tc>
                  <a:txBody>
                    <a:bodyPr/>
                    <a:lstStyle/>
                    <a:p>
                      <a:pPr algn="l">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Dienstleistungen</a:t>
                      </a:r>
                    </a:p>
                  </a:txBody>
                  <a:tcPr marL="68580" marR="68580" marT="17780" marB="0" anchor="ctr"/>
                </a:tc>
                <a:tc>
                  <a:txBody>
                    <a:bodyPr/>
                    <a:lstStyle/>
                    <a:p>
                      <a:pPr algn="l">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IT-Provider XYZ</a:t>
                      </a:r>
                    </a:p>
                  </a:txBody>
                  <a:tcPr marL="68580" marR="68580" marT="17780" marB="0" anchor="ctr"/>
                </a:tc>
                <a:extLst>
                  <a:ext uri="{0D108BD9-81ED-4DB2-BD59-A6C34878D82A}">
                    <a16:rowId xmlns:a16="http://schemas.microsoft.com/office/drawing/2014/main" val="2946066936"/>
                  </a:ext>
                </a:extLst>
              </a:tr>
              <a:tr h="464925">
                <a:tc>
                  <a:txBody>
                    <a:bodyPr/>
                    <a:lstStyle/>
                    <a:p>
                      <a:pPr algn="l">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Berechtigungsmanagement</a:t>
                      </a:r>
                    </a:p>
                  </a:txBody>
                  <a:tcPr marL="68580" marR="68580" marT="17780" marB="0" anchor="ctr"/>
                </a:tc>
                <a:tc>
                  <a:txBody>
                    <a:bodyPr/>
                    <a:lstStyle/>
                    <a:p>
                      <a:pPr algn="l">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7 Tage</a:t>
                      </a:r>
                    </a:p>
                  </a:txBody>
                  <a:tcPr marL="68580" marR="68580" marT="17780" marB="0" anchor="ctr"/>
                </a:tc>
                <a:tc>
                  <a:txBody>
                    <a:bodyPr/>
                    <a:lstStyle/>
                    <a:p>
                      <a:pPr algn="l">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Informationen</a:t>
                      </a:r>
                    </a:p>
                  </a:txBody>
                  <a:tcPr marL="68580" marR="68580" marT="17780" marB="0" anchor="ctr"/>
                </a:tc>
                <a:tc>
                  <a:txBody>
                    <a:bodyPr/>
                    <a:lstStyle/>
                    <a:p>
                      <a:pPr algn="l">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Konfigurationsdaten</a:t>
                      </a:r>
                    </a:p>
                  </a:txBody>
                  <a:tcPr marL="68580" marR="68580" marT="17780" marB="0" anchor="ctr"/>
                </a:tc>
                <a:extLst>
                  <a:ext uri="{0D108BD9-81ED-4DB2-BD59-A6C34878D82A}">
                    <a16:rowId xmlns:a16="http://schemas.microsoft.com/office/drawing/2014/main" val="311644747"/>
                  </a:ext>
                </a:extLst>
              </a:tr>
              <a:tr h="464925">
                <a:tc>
                  <a:txBody>
                    <a:bodyPr/>
                    <a:lstStyle/>
                    <a:p>
                      <a:pPr algn="l">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Incident Management</a:t>
                      </a:r>
                    </a:p>
                  </a:txBody>
                  <a:tcPr marL="68580" marR="68580" marT="17780" marB="0" anchor="ctr"/>
                </a:tc>
                <a:tc>
                  <a:txBody>
                    <a:bodyPr/>
                    <a:lstStyle/>
                    <a:p>
                      <a:pPr algn="l">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24 Stunden</a:t>
                      </a:r>
                    </a:p>
                  </a:txBody>
                  <a:tcPr marL="68580" marR="68580" marT="17780" marB="0" anchor="ctr"/>
                </a:tc>
                <a:tc>
                  <a:txBody>
                    <a:bodyPr/>
                    <a:lstStyle/>
                    <a:p>
                      <a:pPr algn="just">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IT</a:t>
                      </a:r>
                    </a:p>
                  </a:txBody>
                  <a:tcPr marL="68580" marR="68580" marT="17780" marB="0" anchor="ctr"/>
                </a:tc>
                <a:tc>
                  <a:txBody>
                    <a:bodyPr/>
                    <a:lstStyle/>
                    <a:p>
                      <a:pPr algn="just">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Telefonie</a:t>
                      </a:r>
                    </a:p>
                  </a:txBody>
                  <a:tcPr marL="68580" marR="68580" marT="17780" marB="0" anchor="ctr"/>
                </a:tc>
                <a:extLst>
                  <a:ext uri="{0D108BD9-81ED-4DB2-BD59-A6C34878D82A}">
                    <a16:rowId xmlns:a16="http://schemas.microsoft.com/office/drawing/2014/main" val="2526244780"/>
                  </a:ext>
                </a:extLst>
              </a:tr>
              <a:tr h="464925">
                <a:tc>
                  <a:txBody>
                    <a:bodyPr/>
                    <a:lstStyle/>
                    <a:p>
                      <a:pPr algn="l">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Sicherstellung IT-Betrieb</a:t>
                      </a:r>
                    </a:p>
                  </a:txBody>
                  <a:tcPr marL="68580" marR="68580" marT="17780" marB="0" anchor="ctr"/>
                </a:tc>
                <a:tc>
                  <a:txBody>
                    <a:bodyPr/>
                    <a:lstStyle/>
                    <a:p>
                      <a:pPr algn="l">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3 Tage </a:t>
                      </a:r>
                    </a:p>
                  </a:txBody>
                  <a:tcPr marL="68580" marR="68580" marT="17780" marB="0" anchor="ctr"/>
                </a:tc>
                <a:tc>
                  <a:txBody>
                    <a:bodyPr/>
                    <a:lstStyle/>
                    <a:p>
                      <a:pPr algn="l">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Dienstleistungen</a:t>
                      </a:r>
                    </a:p>
                  </a:txBody>
                  <a:tcPr marL="68580" marR="68580" marT="17780" marB="0" anchor="ctr"/>
                </a:tc>
                <a:tc>
                  <a:txBody>
                    <a:bodyPr/>
                    <a:lstStyle/>
                    <a:p>
                      <a:pPr algn="l">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IT-Provider XYZ</a:t>
                      </a:r>
                    </a:p>
                  </a:txBody>
                  <a:tcPr marL="68580" marR="68580" marT="17780" marB="0" anchor="ctr"/>
                </a:tc>
                <a:extLst>
                  <a:ext uri="{0D108BD9-81ED-4DB2-BD59-A6C34878D82A}">
                    <a16:rowId xmlns:a16="http://schemas.microsoft.com/office/drawing/2014/main" val="2022217557"/>
                  </a:ext>
                </a:extLst>
              </a:tr>
              <a:tr h="464925">
                <a:tc>
                  <a:txBody>
                    <a:bodyPr/>
                    <a:lstStyle/>
                    <a:p>
                      <a:pPr algn="l">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Sicherstellung IT-Betrieb</a:t>
                      </a:r>
                    </a:p>
                  </a:txBody>
                  <a:tcPr marL="68580" marR="68580" marT="17780" marB="0" anchor="ctr"/>
                </a:tc>
                <a:tc>
                  <a:txBody>
                    <a:bodyPr/>
                    <a:lstStyle/>
                    <a:p>
                      <a:pPr algn="l">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3 Tage</a:t>
                      </a:r>
                    </a:p>
                  </a:txBody>
                  <a:tcPr marL="68580" marR="68580" marT="17780" marB="0" anchor="ctr"/>
                </a:tc>
                <a:tc>
                  <a:txBody>
                    <a:bodyPr/>
                    <a:lstStyle/>
                    <a:p>
                      <a:pPr algn="l">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Informationen</a:t>
                      </a:r>
                    </a:p>
                  </a:txBody>
                  <a:tcPr marL="68580" marR="68580" marT="17780" marB="0" anchor="ctr"/>
                </a:tc>
                <a:tc>
                  <a:txBody>
                    <a:bodyPr/>
                    <a:lstStyle/>
                    <a:p>
                      <a:pPr algn="l">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Konfigurationsdaten</a:t>
                      </a:r>
                    </a:p>
                  </a:txBody>
                  <a:tcPr marL="68580" marR="68580" marT="17780" marB="0" anchor="ctr"/>
                </a:tc>
                <a:extLst>
                  <a:ext uri="{0D108BD9-81ED-4DB2-BD59-A6C34878D82A}">
                    <a16:rowId xmlns:a16="http://schemas.microsoft.com/office/drawing/2014/main" val="963131817"/>
                  </a:ext>
                </a:extLst>
              </a:tr>
              <a:tr h="464925">
                <a:tc>
                  <a:txBody>
                    <a:bodyPr/>
                    <a:lstStyle/>
                    <a:p>
                      <a:pPr algn="l">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Sicherstellung</a:t>
                      </a:r>
                      <a:r>
                        <a:rPr lang="de-DE" sz="1600" i="1" baseline="0" dirty="0">
                          <a:solidFill>
                            <a:schemeClr val="tx2"/>
                          </a:solidFill>
                          <a:effectLst/>
                          <a:latin typeface="Arial" panose="020B0604020202020204" pitchFamily="34" charset="0"/>
                          <a:ea typeface="Calibri" panose="020F0502020204030204" pitchFamily="34" charset="0"/>
                          <a:cs typeface="Arial" panose="020B0604020202020204" pitchFamily="34" charset="0"/>
                        </a:rPr>
                        <a:t> </a:t>
                      </a: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IT-Betrieb</a:t>
                      </a:r>
                    </a:p>
                  </a:txBody>
                  <a:tcPr marL="68580" marR="68580" marT="17780" marB="0" anchor="ctr"/>
                </a:tc>
                <a:tc>
                  <a:txBody>
                    <a:bodyPr/>
                    <a:lstStyle/>
                    <a:p>
                      <a:pPr algn="l">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3 Tage </a:t>
                      </a:r>
                    </a:p>
                  </a:txBody>
                  <a:tcPr marL="68580" marR="68580" marT="17780" marB="0" anchor="ctr"/>
                </a:tc>
                <a:tc>
                  <a:txBody>
                    <a:bodyPr/>
                    <a:lstStyle/>
                    <a:p>
                      <a:pPr algn="just">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IT</a:t>
                      </a:r>
                    </a:p>
                  </a:txBody>
                  <a:tcPr marL="68580" marR="68580" marT="17780" marB="0" anchor="ctr"/>
                </a:tc>
                <a:tc>
                  <a:txBody>
                    <a:bodyPr/>
                    <a:lstStyle/>
                    <a:p>
                      <a:pPr algn="just">
                        <a:lnSpc>
                          <a:spcPts val="1400"/>
                        </a:lnSpc>
                        <a:spcAft>
                          <a:spcPts val="600"/>
                        </a:spcAft>
                      </a:pPr>
                      <a:r>
                        <a:rPr lang="de-DE" sz="1600" i="1" dirty="0" err="1">
                          <a:solidFill>
                            <a:schemeClr val="tx2"/>
                          </a:solidFill>
                          <a:effectLst/>
                          <a:latin typeface="Arial" panose="020B0604020202020204" pitchFamily="34" charset="0"/>
                          <a:ea typeface="Calibri" panose="020F0502020204030204" pitchFamily="34" charset="0"/>
                          <a:cs typeface="Arial" panose="020B0604020202020204" pitchFamily="34" charset="0"/>
                        </a:rPr>
                        <a:t>Monitoringtool</a:t>
                      </a: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 MT</a:t>
                      </a:r>
                    </a:p>
                  </a:txBody>
                  <a:tcPr marL="68580" marR="68580" marT="17780" marB="0" anchor="ctr"/>
                </a:tc>
                <a:extLst>
                  <a:ext uri="{0D108BD9-81ED-4DB2-BD59-A6C34878D82A}">
                    <a16:rowId xmlns:a16="http://schemas.microsoft.com/office/drawing/2014/main" val="1038292658"/>
                  </a:ext>
                </a:extLst>
              </a:tr>
              <a:tr h="464925">
                <a:tc>
                  <a:txBody>
                    <a:bodyPr/>
                    <a:lstStyle/>
                    <a:p>
                      <a:pPr algn="l">
                        <a:lnSpc>
                          <a:spcPts val="1400"/>
                        </a:lnSpc>
                        <a:spcAft>
                          <a:spcPts val="600"/>
                        </a:spcAft>
                      </a:pPr>
                      <a:r>
                        <a:rPr lang="de-DE" sz="1600" i="1" dirty="0" smtClean="0">
                          <a:solidFill>
                            <a:schemeClr val="tx2"/>
                          </a:solidFill>
                          <a:effectLst/>
                          <a:latin typeface="Arial" panose="020B0604020202020204" pitchFamily="34" charset="0"/>
                          <a:ea typeface="Calibri" panose="020F0502020204030204" pitchFamily="34" charset="0"/>
                          <a:cs typeface="Arial" panose="020B0604020202020204" pitchFamily="34" charset="0"/>
                        </a:rPr>
                        <a:t>Sicherstellung IT-Betrieb</a:t>
                      </a:r>
                      <a:endPar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l">
                        <a:lnSpc>
                          <a:spcPts val="1400"/>
                        </a:lnSpc>
                        <a:spcAft>
                          <a:spcPts val="600"/>
                        </a:spcAft>
                      </a:pPr>
                      <a:r>
                        <a:rPr lang="de-DE" sz="1600" i="1" dirty="0" smtClean="0">
                          <a:solidFill>
                            <a:schemeClr val="tx2"/>
                          </a:solidFill>
                          <a:effectLst/>
                          <a:latin typeface="Arial" panose="020B0604020202020204" pitchFamily="34" charset="0"/>
                          <a:ea typeface="Calibri" panose="020F0502020204030204" pitchFamily="34" charset="0"/>
                          <a:cs typeface="Arial" panose="020B0604020202020204" pitchFamily="34" charset="0"/>
                        </a:rPr>
                        <a:t>3 Tage</a:t>
                      </a:r>
                      <a:endPar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just">
                        <a:lnSpc>
                          <a:spcPts val="1400"/>
                        </a:lnSpc>
                        <a:spcAft>
                          <a:spcPts val="600"/>
                        </a:spcAft>
                      </a:pPr>
                      <a:r>
                        <a:rPr lang="de-DE" sz="1600" i="1" dirty="0" smtClean="0">
                          <a:solidFill>
                            <a:schemeClr val="tx2"/>
                          </a:solidFill>
                          <a:effectLst/>
                          <a:latin typeface="Arial" panose="020B0604020202020204" pitchFamily="34" charset="0"/>
                          <a:ea typeface="Calibri" panose="020F0502020204030204" pitchFamily="34" charset="0"/>
                          <a:cs typeface="Arial" panose="020B0604020202020204" pitchFamily="34" charset="0"/>
                        </a:rPr>
                        <a:t>Ressourcencluster</a:t>
                      </a:r>
                      <a:endPar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just">
                        <a:lnSpc>
                          <a:spcPts val="1400"/>
                        </a:lnSpc>
                        <a:spcAft>
                          <a:spcPts val="600"/>
                        </a:spcAft>
                      </a:pPr>
                      <a:r>
                        <a:rPr lang="de-DE" sz="1600" i="1" smtClean="0">
                          <a:solidFill>
                            <a:schemeClr val="tx2"/>
                          </a:solidFill>
                          <a:effectLst/>
                          <a:latin typeface="Arial" panose="020B0604020202020204" pitchFamily="34" charset="0"/>
                          <a:ea typeface="Calibri" panose="020F0502020204030204" pitchFamily="34" charset="0"/>
                          <a:cs typeface="Arial" panose="020B0604020202020204" pitchFamily="34" charset="0"/>
                        </a:rPr>
                        <a:t>Standardarbeitsplatz</a:t>
                      </a:r>
                      <a:endPar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extLst>
                  <a:ext uri="{0D108BD9-81ED-4DB2-BD59-A6C34878D82A}">
                    <a16:rowId xmlns:a16="http://schemas.microsoft.com/office/drawing/2014/main" val="3854318979"/>
                  </a:ext>
                </a:extLst>
              </a:tr>
            </a:tbl>
          </a:graphicData>
        </a:graphic>
      </p:graphicFrame>
      <p:sp>
        <p:nvSpPr>
          <p:cNvPr id="7" name="Rechteck 6" descr="Diese Folie ist für beteiligte Mitarbeiter konzipiert" title="Zielgruppe: beteiligte Mitarbeiter"/>
          <p:cNvSpPr/>
          <p:nvPr/>
        </p:nvSpPr>
        <p:spPr bwMode="gray">
          <a:xfrm rot="2700000">
            <a:off x="9604715" y="595186"/>
            <a:ext cx="3258710" cy="5760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Beteiligte Mitarbeiter</a:t>
            </a:r>
          </a:p>
        </p:txBody>
      </p:sp>
    </p:spTree>
    <p:extLst>
      <p:ext uri="{BB962C8B-B14F-4D97-AF65-F5344CB8AC3E}">
        <p14:creationId xmlns:p14="http://schemas.microsoft.com/office/powerpoint/2010/main" val="1860597810"/>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3. Identifizierung von Ressourcenabhängigkeiten</a:t>
            </a:r>
          </a:p>
        </p:txBody>
      </p:sp>
      <p:sp>
        <p:nvSpPr>
          <p:cNvPr id="4" name="Inhaltsplatzhalter 3"/>
          <p:cNvSpPr>
            <a:spLocks noGrp="1"/>
          </p:cNvSpPr>
          <p:nvPr>
            <p:ph sz="quarter" idx="10"/>
          </p:nvPr>
        </p:nvSpPr>
        <p:spPr/>
        <p:txBody>
          <a:bodyPr/>
          <a:lstStyle/>
          <a:p>
            <a:r>
              <a:rPr lang="de-DE" sz="2400" dirty="0"/>
              <a:t>Ableitung der RTO aus der MTPD der abhängigen Geschäftsprozesse</a:t>
            </a:r>
          </a:p>
        </p:txBody>
      </p:sp>
      <p:sp>
        <p:nvSpPr>
          <p:cNvPr id="6" name="Fußzeilenplatzhalter 5"/>
          <p:cNvSpPr>
            <a:spLocks noGrp="1"/>
          </p:cNvSpPr>
          <p:nvPr>
            <p:ph type="ftr" sz="quarter" idx="11"/>
          </p:nvPr>
        </p:nvSpPr>
        <p:spPr/>
        <p:txBody>
          <a:bodyPr/>
          <a:lstStyle/>
          <a:p>
            <a:r>
              <a:rPr lang="de-DE">
                <a:latin typeface="Cambria" panose="02040503050406030204" pitchFamily="18" charset="0"/>
                <a:ea typeface="Cambria" panose="02040503050406030204" pitchFamily="18" charset="0"/>
              </a:rPr>
              <a:t>BSI 200-4 Hilfsmittel | Präsentationsvorlage Voranalyse &amp; BIA</a:t>
            </a:r>
            <a:endParaRPr lang="de-DE" dirty="0">
              <a:latin typeface="Cambria" panose="02040503050406030204" pitchFamily="18" charset="0"/>
              <a:ea typeface="Cambria" panose="02040503050406030204" pitchFamily="18" charset="0"/>
            </a:endParaRPr>
          </a:p>
        </p:txBody>
      </p:sp>
      <p:graphicFrame>
        <p:nvGraphicFramePr>
          <p:cNvPr id="11" name="Tabelle 10"/>
          <p:cNvGraphicFramePr>
            <a:graphicFrameLocks noGrp="1"/>
          </p:cNvGraphicFramePr>
          <p:nvPr>
            <p:extLst>
              <p:ext uri="{D42A27DB-BD31-4B8C-83A1-F6EECF244321}">
                <p14:modId xmlns:p14="http://schemas.microsoft.com/office/powerpoint/2010/main" val="2960339134"/>
              </p:ext>
            </p:extLst>
          </p:nvPr>
        </p:nvGraphicFramePr>
        <p:xfrm>
          <a:off x="623889" y="1738132"/>
          <a:ext cx="10943999" cy="3242167"/>
        </p:xfrm>
        <a:graphic>
          <a:graphicData uri="http://schemas.openxmlformats.org/drawingml/2006/table">
            <a:tbl>
              <a:tblPr firstRow="1">
                <a:tableStyleId>{5C22544A-7EE6-4342-B048-85BDC9FD1C3A}</a:tableStyleId>
              </a:tblPr>
              <a:tblGrid>
                <a:gridCol w="2663799">
                  <a:extLst>
                    <a:ext uri="{9D8B030D-6E8A-4147-A177-3AD203B41FA5}">
                      <a16:colId xmlns:a16="http://schemas.microsoft.com/office/drawing/2014/main" val="8061263"/>
                    </a:ext>
                  </a:extLst>
                </a:gridCol>
                <a:gridCol w="1080120">
                  <a:extLst>
                    <a:ext uri="{9D8B030D-6E8A-4147-A177-3AD203B41FA5}">
                      <a16:colId xmlns:a16="http://schemas.microsoft.com/office/drawing/2014/main" val="922760060"/>
                    </a:ext>
                  </a:extLst>
                </a:gridCol>
                <a:gridCol w="1728192">
                  <a:extLst>
                    <a:ext uri="{9D8B030D-6E8A-4147-A177-3AD203B41FA5}">
                      <a16:colId xmlns:a16="http://schemas.microsoft.com/office/drawing/2014/main" val="2883446300"/>
                    </a:ext>
                  </a:extLst>
                </a:gridCol>
                <a:gridCol w="3600400">
                  <a:extLst>
                    <a:ext uri="{9D8B030D-6E8A-4147-A177-3AD203B41FA5}">
                      <a16:colId xmlns:a16="http://schemas.microsoft.com/office/drawing/2014/main" val="2967208652"/>
                    </a:ext>
                  </a:extLst>
                </a:gridCol>
                <a:gridCol w="1871488">
                  <a:extLst>
                    <a:ext uri="{9D8B030D-6E8A-4147-A177-3AD203B41FA5}">
                      <a16:colId xmlns:a16="http://schemas.microsoft.com/office/drawing/2014/main" val="1807845675"/>
                    </a:ext>
                  </a:extLst>
                </a:gridCol>
              </a:tblGrid>
              <a:tr h="452617">
                <a:tc>
                  <a:txBody>
                    <a:bodyPr/>
                    <a:lstStyle/>
                    <a:p>
                      <a:pPr algn="l">
                        <a:lnSpc>
                          <a:spcPts val="1400"/>
                        </a:lnSpc>
                        <a:spcAft>
                          <a:spcPts val="600"/>
                        </a:spcAft>
                      </a:pPr>
                      <a:r>
                        <a:rPr lang="de-DE" sz="1600" dirty="0">
                          <a:effectLst/>
                          <a:latin typeface="Arial" panose="020B0604020202020204" pitchFamily="34" charset="0"/>
                          <a:cs typeface="Arial" panose="020B0604020202020204" pitchFamily="34" charset="0"/>
                        </a:rPr>
                        <a:t>Geschäftsprozess</a:t>
                      </a:r>
                      <a:endParaRPr lang="de-DE"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l">
                        <a:lnSpc>
                          <a:spcPts val="1400"/>
                        </a:lnSpc>
                        <a:spcAft>
                          <a:spcPts val="600"/>
                        </a:spcAft>
                      </a:pPr>
                      <a:r>
                        <a:rPr lang="de-DE" sz="1600" dirty="0">
                          <a:effectLst/>
                          <a:latin typeface="Arial" panose="020B0604020202020204" pitchFamily="34" charset="0"/>
                          <a:ea typeface="+mn-ea"/>
                          <a:cs typeface="Arial" panose="020B0604020202020204" pitchFamily="34" charset="0"/>
                        </a:rPr>
                        <a:t>MTPD</a:t>
                      </a:r>
                      <a:endParaRPr lang="de-DE"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l">
                        <a:lnSpc>
                          <a:spcPts val="1400"/>
                        </a:lnSpc>
                        <a:spcAft>
                          <a:spcPts val="600"/>
                        </a:spcAft>
                      </a:pPr>
                      <a:r>
                        <a:rPr lang="de-DE" sz="1600" dirty="0">
                          <a:effectLst/>
                          <a:latin typeface="Arial" panose="020B0604020202020204" pitchFamily="34" charset="0"/>
                          <a:cs typeface="Arial" panose="020B0604020202020204" pitchFamily="34" charset="0"/>
                        </a:rPr>
                        <a:t>Ressourcen-kategorie</a:t>
                      </a:r>
                      <a:endParaRPr lang="de-DE"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l">
                        <a:lnSpc>
                          <a:spcPts val="1400"/>
                        </a:lnSpc>
                        <a:spcAft>
                          <a:spcPts val="600"/>
                        </a:spcAft>
                      </a:pPr>
                      <a:r>
                        <a:rPr lang="de-DE" sz="1600" dirty="0">
                          <a:effectLst/>
                          <a:latin typeface="Arial" panose="020B0604020202020204" pitchFamily="34" charset="0"/>
                          <a:cs typeface="Arial" panose="020B0604020202020204" pitchFamily="34" charset="0"/>
                        </a:rPr>
                        <a:t>Ressource</a:t>
                      </a:r>
                      <a:endParaRPr lang="de-DE"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l">
                        <a:lnSpc>
                          <a:spcPts val="1400"/>
                        </a:lnSpc>
                        <a:spcAft>
                          <a:spcPts val="600"/>
                        </a:spcAft>
                      </a:pPr>
                      <a:r>
                        <a:rPr lang="de-DE" sz="1600" dirty="0">
                          <a:effectLst/>
                          <a:latin typeface="Arial" panose="020B0604020202020204" pitchFamily="34" charset="0"/>
                          <a:ea typeface="Calibri" panose="020F0502020204030204" pitchFamily="34" charset="0"/>
                          <a:cs typeface="Arial" panose="020B0604020202020204" pitchFamily="34" charset="0"/>
                        </a:rPr>
                        <a:t>RTO</a:t>
                      </a:r>
                    </a:p>
                  </a:txBody>
                  <a:tcPr marL="68580" marR="68580" marT="17780" marB="0" anchor="ctr"/>
                </a:tc>
                <a:extLst>
                  <a:ext uri="{0D108BD9-81ED-4DB2-BD59-A6C34878D82A}">
                    <a16:rowId xmlns:a16="http://schemas.microsoft.com/office/drawing/2014/main" val="1427958054"/>
                  </a:ext>
                </a:extLst>
              </a:tr>
              <a:tr h="464925">
                <a:tc>
                  <a:txBody>
                    <a:bodyPr/>
                    <a:lstStyle/>
                    <a:p>
                      <a:pPr algn="l">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Sicherstellung</a:t>
                      </a:r>
                      <a:r>
                        <a:rPr lang="de-DE" sz="1600" i="1" baseline="0" dirty="0">
                          <a:solidFill>
                            <a:schemeClr val="tx2"/>
                          </a:solidFill>
                          <a:effectLst/>
                          <a:latin typeface="Arial" panose="020B0604020202020204" pitchFamily="34" charset="0"/>
                          <a:ea typeface="Calibri" panose="020F0502020204030204" pitchFamily="34" charset="0"/>
                          <a:cs typeface="Arial" panose="020B0604020202020204" pitchFamily="34" charset="0"/>
                        </a:rPr>
                        <a:t> </a:t>
                      </a: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IT-Betrieb</a:t>
                      </a:r>
                    </a:p>
                  </a:txBody>
                  <a:tcPr marL="68580" marR="68580" marT="17780" marB="0" anchor="ctr"/>
                </a:tc>
                <a:tc>
                  <a:txBody>
                    <a:bodyPr/>
                    <a:lstStyle/>
                    <a:p>
                      <a:pPr algn="l">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3 Tage </a:t>
                      </a:r>
                    </a:p>
                  </a:txBody>
                  <a:tcPr marL="68580" marR="68580" marT="17780" marB="0" anchor="ctr"/>
                </a:tc>
                <a:tc>
                  <a:txBody>
                    <a:bodyPr/>
                    <a:lstStyle/>
                    <a:p>
                      <a:pPr algn="just">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IT</a:t>
                      </a:r>
                    </a:p>
                  </a:txBody>
                  <a:tcPr marL="68580" marR="68580" marT="17780" marB="0" anchor="ctr"/>
                </a:tc>
                <a:tc>
                  <a:txBody>
                    <a:bodyPr/>
                    <a:lstStyle/>
                    <a:p>
                      <a:pPr algn="just">
                        <a:lnSpc>
                          <a:spcPts val="1400"/>
                        </a:lnSpc>
                        <a:spcAft>
                          <a:spcPts val="600"/>
                        </a:spcAft>
                      </a:pPr>
                      <a:r>
                        <a:rPr lang="de-DE" sz="1600" i="1" dirty="0" err="1">
                          <a:solidFill>
                            <a:schemeClr val="tx2"/>
                          </a:solidFill>
                          <a:effectLst/>
                          <a:latin typeface="Arial" panose="020B0604020202020204" pitchFamily="34" charset="0"/>
                          <a:ea typeface="Calibri" panose="020F0502020204030204" pitchFamily="34" charset="0"/>
                          <a:cs typeface="Arial" panose="020B0604020202020204" pitchFamily="34" charset="0"/>
                        </a:rPr>
                        <a:t>Monitoringtool</a:t>
                      </a: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 MT</a:t>
                      </a:r>
                    </a:p>
                  </a:txBody>
                  <a:tcPr marL="68580" marR="68580" marT="17780" marB="0" anchor="ctr"/>
                </a:tc>
                <a:tc>
                  <a:txBody>
                    <a:bodyPr/>
                    <a:lstStyle/>
                    <a:p>
                      <a:pPr algn="just">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&lt;3 Tage</a:t>
                      </a:r>
                    </a:p>
                  </a:txBody>
                  <a:tcPr marL="68580" marR="68580" marT="17780" marB="0" anchor="ctr"/>
                </a:tc>
                <a:extLst>
                  <a:ext uri="{0D108BD9-81ED-4DB2-BD59-A6C34878D82A}">
                    <a16:rowId xmlns:a16="http://schemas.microsoft.com/office/drawing/2014/main" val="1351791929"/>
                  </a:ext>
                </a:extLst>
              </a:tr>
              <a:tr h="464925">
                <a:tc>
                  <a:txBody>
                    <a:bodyPr/>
                    <a:lstStyle/>
                    <a:p>
                      <a:pPr algn="l">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Berechtigungsmanagement</a:t>
                      </a:r>
                    </a:p>
                  </a:txBody>
                  <a:tcPr marL="68580" marR="68580" marT="17780" marB="0" anchor="ctr"/>
                </a:tc>
                <a:tc>
                  <a:txBody>
                    <a:bodyPr/>
                    <a:lstStyle/>
                    <a:p>
                      <a:pPr algn="l">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7 Tage</a:t>
                      </a:r>
                    </a:p>
                  </a:txBody>
                  <a:tcPr marL="68580" marR="68580" marT="17780" marB="0" anchor="ctr"/>
                </a:tc>
                <a:tc>
                  <a:txBody>
                    <a:bodyPr/>
                    <a:lstStyle/>
                    <a:p>
                      <a:pPr algn="just">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IT</a:t>
                      </a:r>
                    </a:p>
                  </a:txBody>
                  <a:tcPr marL="68580" marR="68580" marT="17780" marB="0" anchor="ctr"/>
                </a:tc>
                <a:tc>
                  <a:txBody>
                    <a:bodyPr/>
                    <a:lstStyle/>
                    <a:p>
                      <a:pPr algn="just">
                        <a:lnSpc>
                          <a:spcPts val="1400"/>
                        </a:lnSpc>
                        <a:spcAft>
                          <a:spcPts val="600"/>
                        </a:spcAft>
                      </a:pPr>
                      <a:r>
                        <a:rPr lang="de-DE" sz="1600" i="1" dirty="0" err="1">
                          <a:solidFill>
                            <a:schemeClr val="tx2"/>
                          </a:solidFill>
                          <a:effectLst/>
                          <a:latin typeface="Arial" panose="020B0604020202020204" pitchFamily="34" charset="0"/>
                          <a:ea typeface="Calibri" panose="020F0502020204030204" pitchFamily="34" charset="0"/>
                          <a:cs typeface="Arial" panose="020B0604020202020204" pitchFamily="34" charset="0"/>
                        </a:rPr>
                        <a:t>Monitoringtool</a:t>
                      </a: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 MT</a:t>
                      </a:r>
                    </a:p>
                  </a:txBody>
                  <a:tcPr marL="68580" marR="68580" marT="17780" marB="0" anchor="ctr"/>
                </a:tc>
                <a:tc>
                  <a:txBody>
                    <a:bodyPr/>
                    <a:lstStyle/>
                    <a:p>
                      <a:pPr algn="just">
                        <a:lnSpc>
                          <a:spcPts val="1400"/>
                        </a:lnSpc>
                        <a:spcAft>
                          <a:spcPts val="600"/>
                        </a:spcAft>
                      </a:pPr>
                      <a:r>
                        <a:rPr lang="de-DE" sz="1600" i="1" kern="1200" dirty="0">
                          <a:solidFill>
                            <a:schemeClr val="tx2"/>
                          </a:solidFill>
                          <a:effectLst/>
                          <a:latin typeface="Arial" panose="020B0604020202020204" pitchFamily="34" charset="0"/>
                          <a:ea typeface="Calibri" panose="020F0502020204030204" pitchFamily="34" charset="0"/>
                          <a:cs typeface="Arial" panose="020B0604020202020204" pitchFamily="34" charset="0"/>
                        </a:rPr>
                        <a:t>&lt;3 Tage</a:t>
                      </a:r>
                      <a:endPar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extLst>
                  <a:ext uri="{0D108BD9-81ED-4DB2-BD59-A6C34878D82A}">
                    <a16:rowId xmlns:a16="http://schemas.microsoft.com/office/drawing/2014/main" val="3207445772"/>
                  </a:ext>
                </a:extLst>
              </a:tr>
              <a:tr h="464925">
                <a:tc>
                  <a:txBody>
                    <a:bodyPr/>
                    <a:lstStyle/>
                    <a:p>
                      <a:pPr algn="l">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Berechtigungsmanagement</a:t>
                      </a:r>
                    </a:p>
                  </a:txBody>
                  <a:tcPr marL="68580" marR="68580" marT="17780" marB="0" anchor="ctr"/>
                </a:tc>
                <a:tc>
                  <a:txBody>
                    <a:bodyPr/>
                    <a:lstStyle/>
                    <a:p>
                      <a:pPr algn="l">
                        <a:lnSpc>
                          <a:spcPts val="1400"/>
                        </a:lnSpc>
                        <a:spcAft>
                          <a:spcPts val="600"/>
                        </a:spcAft>
                      </a:pPr>
                      <a:r>
                        <a:rPr lang="de-DE" sz="1600" i="1">
                          <a:solidFill>
                            <a:schemeClr val="tx2"/>
                          </a:solidFill>
                          <a:effectLst/>
                          <a:latin typeface="Arial" panose="020B0604020202020204" pitchFamily="34" charset="0"/>
                          <a:ea typeface="Calibri" panose="020F0502020204030204" pitchFamily="34" charset="0"/>
                          <a:cs typeface="Arial" panose="020B0604020202020204" pitchFamily="34" charset="0"/>
                        </a:rPr>
                        <a:t>7 Tage</a:t>
                      </a:r>
                    </a:p>
                  </a:txBody>
                  <a:tcPr marL="68580" marR="68580" marT="17780" marB="0" anchor="ctr"/>
                </a:tc>
                <a:tc>
                  <a:txBody>
                    <a:bodyPr/>
                    <a:lstStyle/>
                    <a:p>
                      <a:pPr algn="l">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IT</a:t>
                      </a:r>
                    </a:p>
                  </a:txBody>
                  <a:tcPr marL="68580" marR="68580" marT="17780" marB="0" anchor="ctr"/>
                </a:tc>
                <a:tc>
                  <a:txBody>
                    <a:bodyPr/>
                    <a:lstStyle/>
                    <a:p>
                      <a:pPr algn="l">
                        <a:lnSpc>
                          <a:spcPts val="1400"/>
                        </a:lnSpc>
                        <a:spcAft>
                          <a:spcPts val="600"/>
                        </a:spcAft>
                      </a:pPr>
                      <a:r>
                        <a:rPr lang="en-GB"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Identity &amp; Access Management Tool IAM</a:t>
                      </a:r>
                      <a:endPar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marL="0" marR="0" lvl="0" indent="0" algn="l" defTabSz="914400" rtl="0" eaLnBrk="1" fontAlgn="auto" latinLnBrk="0" hangingPunct="1">
                        <a:lnSpc>
                          <a:spcPts val="1400"/>
                        </a:lnSpc>
                        <a:spcBef>
                          <a:spcPts val="0"/>
                        </a:spcBef>
                        <a:spcAft>
                          <a:spcPts val="600"/>
                        </a:spcAft>
                        <a:buClrTx/>
                        <a:buSzTx/>
                        <a:buFontTx/>
                        <a:buNone/>
                        <a:tabLst/>
                        <a:defRPr/>
                      </a:pPr>
                      <a:r>
                        <a:rPr lang="de-DE" sz="1600" i="1" kern="1200" dirty="0">
                          <a:solidFill>
                            <a:schemeClr val="tx2"/>
                          </a:solidFill>
                          <a:effectLst/>
                          <a:latin typeface="Arial" panose="020B0604020202020204" pitchFamily="34" charset="0"/>
                          <a:ea typeface="Calibri" panose="020F0502020204030204" pitchFamily="34" charset="0"/>
                          <a:cs typeface="Arial" panose="020B0604020202020204" pitchFamily="34" charset="0"/>
                        </a:rPr>
                        <a:t>&lt;7 Tage</a:t>
                      </a:r>
                    </a:p>
                  </a:txBody>
                  <a:tcPr marL="68580" marR="68580" marT="17780" marB="0" anchor="ctr"/>
                </a:tc>
                <a:extLst>
                  <a:ext uri="{0D108BD9-81ED-4DB2-BD59-A6C34878D82A}">
                    <a16:rowId xmlns:a16="http://schemas.microsoft.com/office/drawing/2014/main" val="1656678676"/>
                  </a:ext>
                </a:extLst>
              </a:tr>
              <a:tr h="464925">
                <a:tc>
                  <a:txBody>
                    <a:bodyPr/>
                    <a:lstStyle/>
                    <a:p>
                      <a:pPr algn="l">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Sicherstellung IT-Betrieb</a:t>
                      </a:r>
                    </a:p>
                  </a:txBody>
                  <a:tcPr marL="68580" marR="68580" marT="17780" marB="0" anchor="ctr"/>
                </a:tc>
                <a:tc>
                  <a:txBody>
                    <a:bodyPr/>
                    <a:lstStyle/>
                    <a:p>
                      <a:pPr algn="l">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3 Tage </a:t>
                      </a:r>
                    </a:p>
                  </a:txBody>
                  <a:tcPr marL="68580" marR="68580" marT="17780" marB="0" anchor="ctr"/>
                </a:tc>
                <a:tc>
                  <a:txBody>
                    <a:bodyPr/>
                    <a:lstStyle/>
                    <a:p>
                      <a:pPr algn="l">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Dienstleistungen</a:t>
                      </a:r>
                    </a:p>
                  </a:txBody>
                  <a:tcPr marL="68580" marR="68580" marT="17780" marB="0" anchor="ctr"/>
                </a:tc>
                <a:tc>
                  <a:txBody>
                    <a:bodyPr/>
                    <a:lstStyle/>
                    <a:p>
                      <a:pPr algn="l">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IT-Provider XYZ</a:t>
                      </a:r>
                    </a:p>
                  </a:txBody>
                  <a:tcPr marL="68580" marR="68580" marT="17780" marB="0" anchor="ctr"/>
                </a:tc>
                <a:tc>
                  <a:txBody>
                    <a:bodyPr/>
                    <a:lstStyle/>
                    <a:p>
                      <a:pPr algn="just">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&lt;3 Tage</a:t>
                      </a:r>
                    </a:p>
                  </a:txBody>
                  <a:tcPr marL="68580" marR="68580" marT="17780" marB="0" anchor="ctr"/>
                </a:tc>
                <a:extLst>
                  <a:ext uri="{0D108BD9-81ED-4DB2-BD59-A6C34878D82A}">
                    <a16:rowId xmlns:a16="http://schemas.microsoft.com/office/drawing/2014/main" val="2202659043"/>
                  </a:ext>
                </a:extLst>
              </a:tr>
              <a:tr h="464925">
                <a:tc>
                  <a:txBody>
                    <a:bodyPr/>
                    <a:lstStyle/>
                    <a:p>
                      <a:pPr algn="l">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Berechtigungsmanagement</a:t>
                      </a:r>
                    </a:p>
                  </a:txBody>
                  <a:tcPr marL="68580" marR="68580" marT="17780" marB="0" anchor="ctr"/>
                </a:tc>
                <a:tc>
                  <a:txBody>
                    <a:bodyPr/>
                    <a:lstStyle/>
                    <a:p>
                      <a:pPr algn="l">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7 Tage</a:t>
                      </a:r>
                    </a:p>
                  </a:txBody>
                  <a:tcPr marL="68580" marR="68580" marT="17780" marB="0" anchor="ctr"/>
                </a:tc>
                <a:tc>
                  <a:txBody>
                    <a:bodyPr/>
                    <a:lstStyle/>
                    <a:p>
                      <a:pPr algn="l">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Dienstleistungen</a:t>
                      </a:r>
                    </a:p>
                  </a:txBody>
                  <a:tcPr marL="68580" marR="68580" marT="17780" marB="0" anchor="ctr"/>
                </a:tc>
                <a:tc>
                  <a:txBody>
                    <a:bodyPr/>
                    <a:lstStyle/>
                    <a:p>
                      <a:pPr algn="l">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IT-Provider XYZ</a:t>
                      </a:r>
                    </a:p>
                  </a:txBody>
                  <a:tcPr marL="68580" marR="68580" marT="17780" marB="0" anchor="ctr"/>
                </a:tc>
                <a:tc>
                  <a:txBody>
                    <a:bodyPr/>
                    <a:lstStyle/>
                    <a:p>
                      <a:pPr algn="just">
                        <a:lnSpc>
                          <a:spcPts val="1400"/>
                        </a:lnSpc>
                        <a:spcAft>
                          <a:spcPts val="600"/>
                        </a:spcAft>
                      </a:pPr>
                      <a:r>
                        <a:rPr lang="de-DE" sz="1600" i="1" kern="1200" dirty="0">
                          <a:solidFill>
                            <a:schemeClr val="tx2"/>
                          </a:solidFill>
                          <a:effectLst/>
                          <a:latin typeface="Arial" panose="020B0604020202020204" pitchFamily="34" charset="0"/>
                          <a:ea typeface="Calibri" panose="020F0502020204030204" pitchFamily="34" charset="0"/>
                          <a:cs typeface="Arial" panose="020B0604020202020204" pitchFamily="34" charset="0"/>
                        </a:rPr>
                        <a:t>&lt;3 Tage</a:t>
                      </a:r>
                      <a:endPar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extLst>
                  <a:ext uri="{0D108BD9-81ED-4DB2-BD59-A6C34878D82A}">
                    <a16:rowId xmlns:a16="http://schemas.microsoft.com/office/drawing/2014/main" val="2946066936"/>
                  </a:ext>
                </a:extLst>
              </a:tr>
              <a:tr h="464925">
                <a:tc>
                  <a:txBody>
                    <a:bodyPr/>
                    <a:lstStyle/>
                    <a:p>
                      <a:pPr algn="l">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Incident Management</a:t>
                      </a:r>
                    </a:p>
                  </a:txBody>
                  <a:tcPr marL="68580" marR="68580" marT="17780" marB="0" anchor="ctr"/>
                </a:tc>
                <a:tc>
                  <a:txBody>
                    <a:bodyPr/>
                    <a:lstStyle/>
                    <a:p>
                      <a:pPr algn="l">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24 Stunden</a:t>
                      </a:r>
                    </a:p>
                  </a:txBody>
                  <a:tcPr marL="68580" marR="68580" marT="17780" marB="0" anchor="ctr"/>
                </a:tc>
                <a:tc>
                  <a:txBody>
                    <a:bodyPr/>
                    <a:lstStyle/>
                    <a:p>
                      <a:pPr algn="just">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IT</a:t>
                      </a:r>
                    </a:p>
                  </a:txBody>
                  <a:tcPr marL="68580" marR="68580" marT="17780" marB="0" anchor="ctr"/>
                </a:tc>
                <a:tc>
                  <a:txBody>
                    <a:bodyPr/>
                    <a:lstStyle/>
                    <a:p>
                      <a:pPr algn="just">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Telefonie</a:t>
                      </a:r>
                    </a:p>
                  </a:txBody>
                  <a:tcPr marL="68580" marR="68580" marT="17780" marB="0" anchor="ctr"/>
                </a:tc>
                <a:tc>
                  <a:txBody>
                    <a:bodyPr/>
                    <a:lstStyle/>
                    <a:p>
                      <a:pPr algn="just">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&lt;24 Stunden</a:t>
                      </a:r>
                    </a:p>
                  </a:txBody>
                  <a:tcPr marL="68580" marR="68580" marT="17780" marB="0" anchor="ctr"/>
                </a:tc>
                <a:extLst>
                  <a:ext uri="{0D108BD9-81ED-4DB2-BD59-A6C34878D82A}">
                    <a16:rowId xmlns:a16="http://schemas.microsoft.com/office/drawing/2014/main" val="2526244780"/>
                  </a:ext>
                </a:extLst>
              </a:tr>
            </a:tbl>
          </a:graphicData>
        </a:graphic>
      </p:graphicFrame>
      <p:sp>
        <p:nvSpPr>
          <p:cNvPr id="7" name="Rechteck 6">
            <a:extLst>
              <a:ext uri="{C183D7F6-B498-43B3-948B-1728B52AA6E4}">
                <adec:decorative xmlns="" xmlns:adec="http://schemas.microsoft.com/office/drawing/2017/decorative" val="1"/>
              </a:ext>
            </a:extLst>
          </p:cNvPr>
          <p:cNvSpPr/>
          <p:nvPr/>
        </p:nvSpPr>
        <p:spPr bwMode="gray">
          <a:xfrm>
            <a:off x="9696400" y="2170850"/>
            <a:ext cx="1865753" cy="968135"/>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e-DE" sz="1200" dirty="0" err="1">
              <a:solidFill>
                <a:schemeClr val="tx1"/>
              </a:solidFill>
              <a:latin typeface="Cambria" panose="02040503050406030204" pitchFamily="18" charset="0"/>
              <a:ea typeface="Cambria" panose="02040503050406030204" pitchFamily="18" charset="0"/>
            </a:endParaRPr>
          </a:p>
        </p:txBody>
      </p:sp>
      <p:sp>
        <p:nvSpPr>
          <p:cNvPr id="8" name="Rechteck 7">
            <a:extLst>
              <a:ext uri="{C183D7F6-B498-43B3-948B-1728B52AA6E4}">
                <adec:decorative xmlns="" xmlns:adec="http://schemas.microsoft.com/office/drawing/2017/decorative" val="1"/>
              </a:ext>
            </a:extLst>
          </p:cNvPr>
          <p:cNvSpPr/>
          <p:nvPr/>
        </p:nvSpPr>
        <p:spPr bwMode="gray">
          <a:xfrm>
            <a:off x="3302633" y="2649612"/>
            <a:ext cx="1044703" cy="491356"/>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e-DE" sz="1200" dirty="0" err="1">
              <a:solidFill>
                <a:schemeClr val="tx1"/>
              </a:solidFill>
              <a:latin typeface="Cambria" panose="02040503050406030204" pitchFamily="18" charset="0"/>
              <a:ea typeface="Cambria" panose="02040503050406030204" pitchFamily="18" charset="0"/>
            </a:endParaRPr>
          </a:p>
        </p:txBody>
      </p:sp>
      <p:cxnSp>
        <p:nvCxnSpPr>
          <p:cNvPr id="5" name="Gewinkelter Verbinder 4">
            <a:extLst>
              <a:ext uri="{C183D7F6-B498-43B3-948B-1728B52AA6E4}">
                <adec:decorative xmlns="" xmlns:adec="http://schemas.microsoft.com/office/drawing/2017/decorative" val="1"/>
              </a:ext>
            </a:extLst>
          </p:cNvPr>
          <p:cNvCxnSpPr>
            <a:endCxn id="7" idx="1"/>
          </p:cNvCxnSpPr>
          <p:nvPr/>
        </p:nvCxnSpPr>
        <p:spPr bwMode="gray">
          <a:xfrm>
            <a:off x="4347337" y="2276872"/>
            <a:ext cx="5349063" cy="378046"/>
          </a:xfrm>
          <a:prstGeom prst="bentConnector3">
            <a:avLst>
              <a:gd name="adj1" fmla="val 67605"/>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4" name="Gewinkelter Verbinder 13">
            <a:extLst>
              <a:ext uri="{C183D7F6-B498-43B3-948B-1728B52AA6E4}">
                <adec:decorative xmlns="" xmlns:adec="http://schemas.microsoft.com/office/drawing/2017/decorative" val="1"/>
              </a:ext>
            </a:extLst>
          </p:cNvPr>
          <p:cNvCxnSpPr>
            <a:endCxn id="7" idx="1"/>
          </p:cNvCxnSpPr>
          <p:nvPr/>
        </p:nvCxnSpPr>
        <p:spPr bwMode="gray">
          <a:xfrm flipV="1">
            <a:off x="4347337" y="2654918"/>
            <a:ext cx="5349063" cy="391388"/>
          </a:xfrm>
          <a:prstGeom prst="bentConnector3">
            <a:avLst>
              <a:gd name="adj1" fmla="val 67732"/>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8" name="Rechteck 17">
            <a:extLst>
              <a:ext uri="{C183D7F6-B498-43B3-948B-1728B52AA6E4}">
                <adec:decorative xmlns="" xmlns:adec="http://schemas.microsoft.com/office/drawing/2017/decorative" val="1"/>
              </a:ext>
            </a:extLst>
          </p:cNvPr>
          <p:cNvSpPr/>
          <p:nvPr/>
        </p:nvSpPr>
        <p:spPr bwMode="gray">
          <a:xfrm>
            <a:off x="3295809" y="2158256"/>
            <a:ext cx="1044703" cy="491356"/>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e-DE" sz="1200" dirty="0" err="1">
              <a:solidFill>
                <a:schemeClr val="tx1"/>
              </a:solidFill>
              <a:latin typeface="Cambria" panose="02040503050406030204" pitchFamily="18" charset="0"/>
              <a:ea typeface="Cambria" panose="02040503050406030204" pitchFamily="18" charset="0"/>
            </a:endParaRPr>
          </a:p>
        </p:txBody>
      </p:sp>
      <p:sp>
        <p:nvSpPr>
          <p:cNvPr id="19" name="Rechteck 18">
            <a:extLst>
              <a:ext uri="{C183D7F6-B498-43B3-948B-1728B52AA6E4}">
                <adec:decorative xmlns="" xmlns:adec="http://schemas.microsoft.com/office/drawing/2017/decorative" val="1"/>
              </a:ext>
            </a:extLst>
          </p:cNvPr>
          <p:cNvSpPr/>
          <p:nvPr/>
        </p:nvSpPr>
        <p:spPr bwMode="gray">
          <a:xfrm>
            <a:off x="9696400" y="3549873"/>
            <a:ext cx="1850807" cy="968135"/>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e-DE" sz="1200" dirty="0" err="1">
              <a:solidFill>
                <a:schemeClr val="tx1"/>
              </a:solidFill>
              <a:latin typeface="Cambria" panose="02040503050406030204" pitchFamily="18" charset="0"/>
              <a:ea typeface="Cambria" panose="02040503050406030204" pitchFamily="18" charset="0"/>
            </a:endParaRPr>
          </a:p>
        </p:txBody>
      </p:sp>
      <p:sp>
        <p:nvSpPr>
          <p:cNvPr id="20" name="Rechteck 19">
            <a:extLst>
              <a:ext uri="{C183D7F6-B498-43B3-948B-1728B52AA6E4}">
                <adec:decorative xmlns="" xmlns:adec="http://schemas.microsoft.com/office/drawing/2017/decorative" val="1"/>
              </a:ext>
            </a:extLst>
          </p:cNvPr>
          <p:cNvSpPr/>
          <p:nvPr/>
        </p:nvSpPr>
        <p:spPr bwMode="gray">
          <a:xfrm>
            <a:off x="3287687" y="4028635"/>
            <a:ext cx="1044703" cy="491356"/>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e-DE" sz="1200" dirty="0" err="1">
              <a:solidFill>
                <a:schemeClr val="tx1"/>
              </a:solidFill>
              <a:latin typeface="Cambria" panose="02040503050406030204" pitchFamily="18" charset="0"/>
              <a:ea typeface="Cambria" panose="02040503050406030204" pitchFamily="18" charset="0"/>
            </a:endParaRPr>
          </a:p>
        </p:txBody>
      </p:sp>
      <p:cxnSp>
        <p:nvCxnSpPr>
          <p:cNvPr id="21" name="Gewinkelter Verbinder 20">
            <a:extLst>
              <a:ext uri="{C183D7F6-B498-43B3-948B-1728B52AA6E4}">
                <adec:decorative xmlns="" xmlns:adec="http://schemas.microsoft.com/office/drawing/2017/decorative" val="1"/>
              </a:ext>
            </a:extLst>
          </p:cNvPr>
          <p:cNvCxnSpPr/>
          <p:nvPr/>
        </p:nvCxnSpPr>
        <p:spPr bwMode="gray">
          <a:xfrm>
            <a:off x="4332391" y="3655895"/>
            <a:ext cx="5343328" cy="372740"/>
          </a:xfrm>
          <a:prstGeom prst="bentConnector3">
            <a:avLst>
              <a:gd name="adj1" fmla="val 63920"/>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winkelter Verbinder 21">
            <a:extLst>
              <a:ext uri="{C183D7F6-B498-43B3-948B-1728B52AA6E4}">
                <adec:decorative xmlns="" xmlns:adec="http://schemas.microsoft.com/office/drawing/2017/decorative" val="1"/>
              </a:ext>
            </a:extLst>
          </p:cNvPr>
          <p:cNvCxnSpPr>
            <a:endCxn id="19" idx="1"/>
          </p:cNvCxnSpPr>
          <p:nvPr/>
        </p:nvCxnSpPr>
        <p:spPr bwMode="gray">
          <a:xfrm flipV="1">
            <a:off x="4332391" y="4033941"/>
            <a:ext cx="5364009" cy="391388"/>
          </a:xfrm>
          <a:prstGeom prst="bentConnector3">
            <a:avLst>
              <a:gd name="adj1" fmla="val 63739"/>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3" name="Rechteck 22">
            <a:extLst>
              <a:ext uri="{C183D7F6-B498-43B3-948B-1728B52AA6E4}">
                <adec:decorative xmlns="" xmlns:adec="http://schemas.microsoft.com/office/drawing/2017/decorative" val="1"/>
              </a:ext>
            </a:extLst>
          </p:cNvPr>
          <p:cNvSpPr/>
          <p:nvPr/>
        </p:nvSpPr>
        <p:spPr bwMode="gray">
          <a:xfrm>
            <a:off x="3280863" y="3537279"/>
            <a:ext cx="1044703" cy="491356"/>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e-DE" sz="1200" dirty="0" err="1">
              <a:solidFill>
                <a:schemeClr val="tx1"/>
              </a:solidFill>
              <a:latin typeface="Cambria" panose="02040503050406030204" pitchFamily="18" charset="0"/>
              <a:ea typeface="Cambria" panose="02040503050406030204" pitchFamily="18" charset="0"/>
            </a:endParaRPr>
          </a:p>
        </p:txBody>
      </p:sp>
      <p:sp>
        <p:nvSpPr>
          <p:cNvPr id="17" name="Rechteck 16" descr="Diese Folie ist für beteiligte Mitarbeiter konzipiert" title="Zielgruppe: beteiligte Mitarbeiter"/>
          <p:cNvSpPr/>
          <p:nvPr/>
        </p:nvSpPr>
        <p:spPr bwMode="gray">
          <a:xfrm rot="2700000">
            <a:off x="9604715" y="595186"/>
            <a:ext cx="3258710" cy="5760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Beteiligte Mitarbeiter</a:t>
            </a:r>
          </a:p>
        </p:txBody>
      </p:sp>
    </p:spTree>
    <p:extLst>
      <p:ext uri="{BB962C8B-B14F-4D97-AF65-F5344CB8AC3E}">
        <p14:creationId xmlns:p14="http://schemas.microsoft.com/office/powerpoint/2010/main" val="268324595"/>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3. Identifizierung von Ressourcenabhängigkeiten</a:t>
            </a:r>
          </a:p>
        </p:txBody>
      </p:sp>
      <p:sp>
        <p:nvSpPr>
          <p:cNvPr id="4" name="Inhaltsplatzhalter 3"/>
          <p:cNvSpPr>
            <a:spLocks noGrp="1"/>
          </p:cNvSpPr>
          <p:nvPr>
            <p:ph sz="quarter" idx="10"/>
          </p:nvPr>
        </p:nvSpPr>
        <p:spPr/>
        <p:txBody>
          <a:bodyPr/>
          <a:lstStyle/>
          <a:p>
            <a:r>
              <a:rPr lang="de-DE" sz="2400" dirty="0"/>
              <a:t>Ableitung der RPO</a:t>
            </a:r>
          </a:p>
        </p:txBody>
      </p:sp>
      <p:sp>
        <p:nvSpPr>
          <p:cNvPr id="6" name="Fußzeilenplatzhalter 5"/>
          <p:cNvSpPr>
            <a:spLocks noGrp="1"/>
          </p:cNvSpPr>
          <p:nvPr>
            <p:ph type="ftr" sz="quarter" idx="11"/>
          </p:nvPr>
        </p:nvSpPr>
        <p:spPr/>
        <p:txBody>
          <a:bodyPr/>
          <a:lstStyle/>
          <a:p>
            <a:r>
              <a:rPr lang="de-DE">
                <a:latin typeface="Cambria" panose="02040503050406030204" pitchFamily="18" charset="0"/>
                <a:ea typeface="Cambria" panose="02040503050406030204" pitchFamily="18" charset="0"/>
              </a:rPr>
              <a:t>BSI 200-4 Hilfsmittel | Präsentationsvorlage Voranalyse &amp; BIA</a:t>
            </a:r>
            <a:endParaRPr lang="de-DE" dirty="0">
              <a:latin typeface="Cambria" panose="02040503050406030204" pitchFamily="18" charset="0"/>
              <a:ea typeface="Cambria" panose="02040503050406030204" pitchFamily="18" charset="0"/>
            </a:endParaRPr>
          </a:p>
        </p:txBody>
      </p:sp>
      <p:graphicFrame>
        <p:nvGraphicFramePr>
          <p:cNvPr id="11" name="Tabelle 10"/>
          <p:cNvGraphicFramePr>
            <a:graphicFrameLocks noGrp="1"/>
          </p:cNvGraphicFramePr>
          <p:nvPr>
            <p:extLst>
              <p:ext uri="{D42A27DB-BD31-4B8C-83A1-F6EECF244321}">
                <p14:modId xmlns:p14="http://schemas.microsoft.com/office/powerpoint/2010/main" val="1655573055"/>
              </p:ext>
            </p:extLst>
          </p:nvPr>
        </p:nvGraphicFramePr>
        <p:xfrm>
          <a:off x="623889" y="1738132"/>
          <a:ext cx="10943999" cy="1382467"/>
        </p:xfrm>
        <a:graphic>
          <a:graphicData uri="http://schemas.openxmlformats.org/drawingml/2006/table">
            <a:tbl>
              <a:tblPr firstRow="1">
                <a:tableStyleId>{5C22544A-7EE6-4342-B048-85BDC9FD1C3A}</a:tableStyleId>
              </a:tblPr>
              <a:tblGrid>
                <a:gridCol w="2663799">
                  <a:extLst>
                    <a:ext uri="{9D8B030D-6E8A-4147-A177-3AD203B41FA5}">
                      <a16:colId xmlns:a16="http://schemas.microsoft.com/office/drawing/2014/main" val="8061263"/>
                    </a:ext>
                  </a:extLst>
                </a:gridCol>
                <a:gridCol w="1728192">
                  <a:extLst>
                    <a:ext uri="{9D8B030D-6E8A-4147-A177-3AD203B41FA5}">
                      <a16:colId xmlns:a16="http://schemas.microsoft.com/office/drawing/2014/main" val="922760060"/>
                    </a:ext>
                  </a:extLst>
                </a:gridCol>
                <a:gridCol w="2016224">
                  <a:extLst>
                    <a:ext uri="{9D8B030D-6E8A-4147-A177-3AD203B41FA5}">
                      <a16:colId xmlns:a16="http://schemas.microsoft.com/office/drawing/2014/main" val="2883446300"/>
                    </a:ext>
                  </a:extLst>
                </a:gridCol>
                <a:gridCol w="2664296">
                  <a:extLst>
                    <a:ext uri="{9D8B030D-6E8A-4147-A177-3AD203B41FA5}">
                      <a16:colId xmlns:a16="http://schemas.microsoft.com/office/drawing/2014/main" val="2967208652"/>
                    </a:ext>
                  </a:extLst>
                </a:gridCol>
                <a:gridCol w="1871488">
                  <a:extLst>
                    <a:ext uri="{9D8B030D-6E8A-4147-A177-3AD203B41FA5}">
                      <a16:colId xmlns:a16="http://schemas.microsoft.com/office/drawing/2014/main" val="1807845675"/>
                    </a:ext>
                  </a:extLst>
                </a:gridCol>
              </a:tblGrid>
              <a:tr h="452617">
                <a:tc>
                  <a:txBody>
                    <a:bodyPr/>
                    <a:lstStyle/>
                    <a:p>
                      <a:pPr algn="l">
                        <a:lnSpc>
                          <a:spcPts val="1400"/>
                        </a:lnSpc>
                        <a:spcAft>
                          <a:spcPts val="600"/>
                        </a:spcAft>
                      </a:pPr>
                      <a:r>
                        <a:rPr lang="de-DE" sz="1600" dirty="0">
                          <a:effectLst/>
                          <a:latin typeface="Arial" panose="020B0604020202020204" pitchFamily="34" charset="0"/>
                          <a:cs typeface="Arial" panose="020B0604020202020204" pitchFamily="34" charset="0"/>
                        </a:rPr>
                        <a:t>Geschäftsprozess</a:t>
                      </a:r>
                      <a:endParaRPr lang="de-DE"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l">
                        <a:lnSpc>
                          <a:spcPts val="1400"/>
                        </a:lnSpc>
                        <a:spcAft>
                          <a:spcPts val="600"/>
                        </a:spcAft>
                      </a:pPr>
                      <a:r>
                        <a:rPr lang="de-DE" sz="1600" dirty="0">
                          <a:effectLst/>
                          <a:latin typeface="Arial" panose="020B0604020202020204" pitchFamily="34" charset="0"/>
                          <a:ea typeface="+mn-ea"/>
                          <a:cs typeface="Arial" panose="020B0604020202020204" pitchFamily="34" charset="0"/>
                        </a:rPr>
                        <a:t>MTPD</a:t>
                      </a:r>
                      <a:endParaRPr lang="de-DE"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l">
                        <a:lnSpc>
                          <a:spcPts val="1400"/>
                        </a:lnSpc>
                        <a:spcAft>
                          <a:spcPts val="600"/>
                        </a:spcAft>
                      </a:pPr>
                      <a:r>
                        <a:rPr lang="de-DE" sz="1600" dirty="0">
                          <a:effectLst/>
                          <a:latin typeface="Arial" panose="020B0604020202020204" pitchFamily="34" charset="0"/>
                          <a:cs typeface="Arial" panose="020B0604020202020204" pitchFamily="34" charset="0"/>
                        </a:rPr>
                        <a:t>Ressourcen-kategorie</a:t>
                      </a:r>
                      <a:endParaRPr lang="de-DE"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l">
                        <a:lnSpc>
                          <a:spcPts val="1400"/>
                        </a:lnSpc>
                        <a:spcAft>
                          <a:spcPts val="600"/>
                        </a:spcAft>
                      </a:pPr>
                      <a:r>
                        <a:rPr lang="de-DE" sz="1600" dirty="0">
                          <a:effectLst/>
                          <a:latin typeface="Arial" panose="020B0604020202020204" pitchFamily="34" charset="0"/>
                          <a:cs typeface="Arial" panose="020B0604020202020204" pitchFamily="34" charset="0"/>
                        </a:rPr>
                        <a:t>Ressource</a:t>
                      </a:r>
                      <a:endParaRPr lang="de-DE"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l">
                        <a:lnSpc>
                          <a:spcPts val="1400"/>
                        </a:lnSpc>
                        <a:spcAft>
                          <a:spcPts val="600"/>
                        </a:spcAft>
                      </a:pPr>
                      <a:r>
                        <a:rPr lang="de-DE" sz="1600" dirty="0">
                          <a:effectLst/>
                          <a:latin typeface="Arial" panose="020B0604020202020204" pitchFamily="34" charset="0"/>
                          <a:ea typeface="Calibri" panose="020F0502020204030204" pitchFamily="34" charset="0"/>
                          <a:cs typeface="Arial" panose="020B0604020202020204" pitchFamily="34" charset="0"/>
                        </a:rPr>
                        <a:t>RPO</a:t>
                      </a:r>
                    </a:p>
                  </a:txBody>
                  <a:tcPr marL="68580" marR="68580" marT="17780" marB="0" anchor="ctr"/>
                </a:tc>
                <a:extLst>
                  <a:ext uri="{0D108BD9-81ED-4DB2-BD59-A6C34878D82A}">
                    <a16:rowId xmlns:a16="http://schemas.microsoft.com/office/drawing/2014/main" val="1427958054"/>
                  </a:ext>
                </a:extLst>
              </a:tr>
              <a:tr h="464925">
                <a:tc>
                  <a:txBody>
                    <a:bodyPr/>
                    <a:lstStyle/>
                    <a:p>
                      <a:pPr algn="l">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Berechtigungsmanagement</a:t>
                      </a:r>
                    </a:p>
                  </a:txBody>
                  <a:tcPr marL="68580" marR="68580" marT="17780" marB="0" anchor="ctr"/>
                </a:tc>
                <a:tc>
                  <a:txBody>
                    <a:bodyPr/>
                    <a:lstStyle/>
                    <a:p>
                      <a:pPr algn="just">
                        <a:lnSpc>
                          <a:spcPts val="1400"/>
                        </a:lnSpc>
                        <a:spcAft>
                          <a:spcPts val="600"/>
                        </a:spcAft>
                      </a:pPr>
                      <a:r>
                        <a:rPr lang="de-DE" sz="1600" i="1" kern="1200" dirty="0">
                          <a:solidFill>
                            <a:schemeClr val="tx2"/>
                          </a:solidFill>
                          <a:effectLst/>
                          <a:latin typeface="Arial" panose="020B0604020202020204" pitchFamily="34" charset="0"/>
                          <a:ea typeface="Calibri" panose="020F0502020204030204" pitchFamily="34" charset="0"/>
                          <a:cs typeface="Arial" panose="020B0604020202020204" pitchFamily="34" charset="0"/>
                        </a:rPr>
                        <a:t>Transaktions-genau</a:t>
                      </a:r>
                      <a:endPar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l">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Informationen</a:t>
                      </a:r>
                    </a:p>
                  </a:txBody>
                  <a:tcPr marL="68580" marR="68580" marT="17780" marB="0" anchor="ctr"/>
                </a:tc>
                <a:tc>
                  <a:txBody>
                    <a:bodyPr/>
                    <a:lstStyle/>
                    <a:p>
                      <a:pPr algn="l">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Konfigurationsdaten</a:t>
                      </a:r>
                    </a:p>
                  </a:txBody>
                  <a:tcPr marL="68580" marR="68580" marT="17780" marB="0" anchor="ctr"/>
                </a:tc>
                <a:tc>
                  <a:txBody>
                    <a:bodyPr/>
                    <a:lstStyle/>
                    <a:p>
                      <a:pPr algn="just">
                        <a:lnSpc>
                          <a:spcPts val="1400"/>
                        </a:lnSpc>
                        <a:spcAft>
                          <a:spcPts val="600"/>
                        </a:spcAft>
                      </a:pPr>
                      <a:r>
                        <a:rPr lang="de-DE" sz="1600" i="1" kern="1200" dirty="0">
                          <a:solidFill>
                            <a:schemeClr val="tx2"/>
                          </a:solidFill>
                          <a:effectLst/>
                          <a:latin typeface="Arial" panose="020B0604020202020204" pitchFamily="34" charset="0"/>
                          <a:ea typeface="Calibri" panose="020F0502020204030204" pitchFamily="34" charset="0"/>
                          <a:cs typeface="Arial" panose="020B0604020202020204" pitchFamily="34" charset="0"/>
                        </a:rPr>
                        <a:t>Transaktionsgenau</a:t>
                      </a:r>
                      <a:endPar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extLst>
                  <a:ext uri="{0D108BD9-81ED-4DB2-BD59-A6C34878D82A}">
                    <a16:rowId xmlns:a16="http://schemas.microsoft.com/office/drawing/2014/main" val="3207445772"/>
                  </a:ext>
                </a:extLst>
              </a:tr>
              <a:tr h="464925">
                <a:tc>
                  <a:txBody>
                    <a:bodyPr/>
                    <a:lstStyle/>
                    <a:p>
                      <a:pPr algn="l">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Sicherstellung IT-Betrieb</a:t>
                      </a:r>
                    </a:p>
                  </a:txBody>
                  <a:tcPr marL="68580" marR="68580" marT="17780" marB="0" anchor="ctr"/>
                </a:tc>
                <a:tc>
                  <a:txBody>
                    <a:bodyPr/>
                    <a:lstStyle/>
                    <a:p>
                      <a:pPr algn="just">
                        <a:lnSpc>
                          <a:spcPts val="1400"/>
                        </a:lnSpc>
                        <a:spcAft>
                          <a:spcPts val="600"/>
                        </a:spcAft>
                      </a:pPr>
                      <a:r>
                        <a:rPr lang="de-DE" sz="1600" i="1" kern="1200" dirty="0">
                          <a:solidFill>
                            <a:schemeClr val="tx2"/>
                          </a:solidFill>
                          <a:effectLst/>
                          <a:latin typeface="Arial" panose="020B0604020202020204" pitchFamily="34" charset="0"/>
                          <a:ea typeface="Calibri" panose="020F0502020204030204" pitchFamily="34" charset="0"/>
                          <a:cs typeface="Arial" panose="020B0604020202020204" pitchFamily="34" charset="0"/>
                        </a:rPr>
                        <a:t>Vortag</a:t>
                      </a:r>
                      <a:endPar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l">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Informationen</a:t>
                      </a:r>
                    </a:p>
                  </a:txBody>
                  <a:tcPr marL="68580" marR="68580" marT="17780" marB="0" anchor="ctr"/>
                </a:tc>
                <a:tc>
                  <a:txBody>
                    <a:bodyPr/>
                    <a:lstStyle/>
                    <a:p>
                      <a:pPr algn="l">
                        <a:lnSpc>
                          <a:spcPts val="1400"/>
                        </a:lnSpc>
                        <a:spcAft>
                          <a:spcPts val="600"/>
                        </a:spcAft>
                      </a:pPr>
                      <a:r>
                        <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rPr>
                        <a:t>Konfigurationsdaten</a:t>
                      </a:r>
                    </a:p>
                  </a:txBody>
                  <a:tcPr marL="68580" marR="68580" marT="17780" marB="0" anchor="ctr"/>
                </a:tc>
                <a:tc>
                  <a:txBody>
                    <a:bodyPr/>
                    <a:lstStyle/>
                    <a:p>
                      <a:pPr marL="0" marR="0" lvl="0" indent="0" algn="just" defTabSz="914400" rtl="0" eaLnBrk="1" fontAlgn="auto" latinLnBrk="0" hangingPunct="1">
                        <a:lnSpc>
                          <a:spcPts val="1400"/>
                        </a:lnSpc>
                        <a:spcBef>
                          <a:spcPts val="0"/>
                        </a:spcBef>
                        <a:spcAft>
                          <a:spcPts val="600"/>
                        </a:spcAft>
                        <a:buClrTx/>
                        <a:buSzTx/>
                        <a:buFontTx/>
                        <a:buNone/>
                        <a:tabLst/>
                        <a:defRPr/>
                      </a:pPr>
                      <a:r>
                        <a:rPr lang="de-DE" sz="1600" i="1" kern="1200" dirty="0">
                          <a:solidFill>
                            <a:schemeClr val="tx2"/>
                          </a:solidFill>
                          <a:effectLst/>
                          <a:latin typeface="Arial" panose="020B0604020202020204" pitchFamily="34" charset="0"/>
                          <a:ea typeface="Calibri" panose="020F0502020204030204" pitchFamily="34" charset="0"/>
                          <a:cs typeface="Arial" panose="020B0604020202020204" pitchFamily="34" charset="0"/>
                        </a:rPr>
                        <a:t>Transaktionsgenau</a:t>
                      </a:r>
                    </a:p>
                  </a:txBody>
                  <a:tcPr marL="68580" marR="68580" marT="17780" marB="0" anchor="ctr"/>
                </a:tc>
                <a:extLst>
                  <a:ext uri="{0D108BD9-81ED-4DB2-BD59-A6C34878D82A}">
                    <a16:rowId xmlns:a16="http://schemas.microsoft.com/office/drawing/2014/main" val="963131817"/>
                  </a:ext>
                </a:extLst>
              </a:tr>
            </a:tbl>
          </a:graphicData>
        </a:graphic>
      </p:graphicFrame>
      <p:sp>
        <p:nvSpPr>
          <p:cNvPr id="7" name="Rechteck 6">
            <a:extLst>
              <a:ext uri="{C183D7F6-B498-43B3-948B-1728B52AA6E4}">
                <adec:decorative xmlns="" xmlns:adec="http://schemas.microsoft.com/office/drawing/2017/decorative" val="1"/>
              </a:ext>
            </a:extLst>
          </p:cNvPr>
          <p:cNvSpPr/>
          <p:nvPr/>
        </p:nvSpPr>
        <p:spPr bwMode="gray">
          <a:xfrm>
            <a:off x="9696400" y="2170850"/>
            <a:ext cx="1865753" cy="968135"/>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e-DE" sz="1200" dirty="0" err="1">
              <a:solidFill>
                <a:schemeClr val="tx1"/>
              </a:solidFill>
              <a:latin typeface="Cambria" panose="02040503050406030204" pitchFamily="18" charset="0"/>
              <a:ea typeface="Cambria" panose="02040503050406030204" pitchFamily="18" charset="0"/>
            </a:endParaRPr>
          </a:p>
        </p:txBody>
      </p:sp>
      <p:sp>
        <p:nvSpPr>
          <p:cNvPr id="8" name="Rechteck 7">
            <a:extLst>
              <a:ext uri="{C183D7F6-B498-43B3-948B-1728B52AA6E4}">
                <adec:decorative xmlns="" xmlns:adec="http://schemas.microsoft.com/office/drawing/2017/decorative" val="1"/>
              </a:ext>
            </a:extLst>
          </p:cNvPr>
          <p:cNvSpPr/>
          <p:nvPr/>
        </p:nvSpPr>
        <p:spPr bwMode="gray">
          <a:xfrm>
            <a:off x="3294512" y="2649612"/>
            <a:ext cx="1728191" cy="491356"/>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e-DE" sz="1200" dirty="0" err="1">
              <a:solidFill>
                <a:schemeClr val="tx1"/>
              </a:solidFill>
              <a:latin typeface="Cambria" panose="02040503050406030204" pitchFamily="18" charset="0"/>
              <a:ea typeface="Cambria" panose="02040503050406030204" pitchFamily="18" charset="0"/>
            </a:endParaRPr>
          </a:p>
        </p:txBody>
      </p:sp>
      <p:cxnSp>
        <p:nvCxnSpPr>
          <p:cNvPr id="5" name="Gewinkelter Verbinder 4">
            <a:extLst>
              <a:ext uri="{C183D7F6-B498-43B3-948B-1728B52AA6E4}">
                <adec:decorative xmlns="" xmlns:adec="http://schemas.microsoft.com/office/drawing/2017/decorative" val="1"/>
              </a:ext>
            </a:extLst>
          </p:cNvPr>
          <p:cNvCxnSpPr>
            <a:endCxn id="7" idx="1"/>
          </p:cNvCxnSpPr>
          <p:nvPr/>
        </p:nvCxnSpPr>
        <p:spPr bwMode="gray">
          <a:xfrm>
            <a:off x="5015879" y="2276872"/>
            <a:ext cx="4680521" cy="378046"/>
          </a:xfrm>
          <a:prstGeom prst="bentConnector3">
            <a:avLst>
              <a:gd name="adj1" fmla="val 89656"/>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4" name="Gewinkelter Verbinder 13">
            <a:extLst>
              <a:ext uri="{C183D7F6-B498-43B3-948B-1728B52AA6E4}">
                <adec:decorative xmlns="" xmlns:adec="http://schemas.microsoft.com/office/drawing/2017/decorative" val="1"/>
              </a:ext>
            </a:extLst>
          </p:cNvPr>
          <p:cNvCxnSpPr>
            <a:endCxn id="7" idx="1"/>
          </p:cNvCxnSpPr>
          <p:nvPr/>
        </p:nvCxnSpPr>
        <p:spPr bwMode="gray">
          <a:xfrm flipV="1">
            <a:off x="5015879" y="2654918"/>
            <a:ext cx="4680521" cy="414042"/>
          </a:xfrm>
          <a:prstGeom prst="bentConnector3">
            <a:avLst>
              <a:gd name="adj1" fmla="val 89510"/>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8" name="Rechteck 17">
            <a:extLst>
              <a:ext uri="{C183D7F6-B498-43B3-948B-1728B52AA6E4}">
                <adec:decorative xmlns="" xmlns:adec="http://schemas.microsoft.com/office/drawing/2017/decorative" val="1"/>
              </a:ext>
            </a:extLst>
          </p:cNvPr>
          <p:cNvSpPr/>
          <p:nvPr/>
        </p:nvSpPr>
        <p:spPr bwMode="gray">
          <a:xfrm>
            <a:off x="3287688" y="2158256"/>
            <a:ext cx="1728191" cy="491356"/>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e-DE" sz="1200" dirty="0" err="1">
              <a:solidFill>
                <a:schemeClr val="tx1"/>
              </a:solidFill>
              <a:latin typeface="Cambria" panose="02040503050406030204" pitchFamily="18" charset="0"/>
              <a:ea typeface="Cambria" panose="02040503050406030204" pitchFamily="18" charset="0"/>
            </a:endParaRPr>
          </a:p>
        </p:txBody>
      </p:sp>
      <p:sp>
        <p:nvSpPr>
          <p:cNvPr id="12" name="Rechteck 11" descr="Diese Folie ist für beteiligte Mitarbeiter konzipiert" title="Zielgruppe: beteiligte Mitarbeiter"/>
          <p:cNvSpPr/>
          <p:nvPr/>
        </p:nvSpPr>
        <p:spPr bwMode="gray">
          <a:xfrm rot="2700000">
            <a:off x="9604715" y="595186"/>
            <a:ext cx="3258710" cy="5760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Beteiligte Mitarbeiter</a:t>
            </a:r>
          </a:p>
        </p:txBody>
      </p:sp>
    </p:spTree>
    <p:extLst>
      <p:ext uri="{BB962C8B-B14F-4D97-AF65-F5344CB8AC3E}">
        <p14:creationId xmlns:p14="http://schemas.microsoft.com/office/powerpoint/2010/main" val="3441063157"/>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3. Identifizierung von Ressourcenabhängigkeiten</a:t>
            </a:r>
          </a:p>
        </p:txBody>
      </p:sp>
      <p:sp>
        <p:nvSpPr>
          <p:cNvPr id="4" name="Inhaltsplatzhalter 3"/>
          <p:cNvSpPr>
            <a:spLocks noGrp="1"/>
          </p:cNvSpPr>
          <p:nvPr>
            <p:ph sz="quarter" idx="10"/>
          </p:nvPr>
        </p:nvSpPr>
        <p:spPr/>
        <p:txBody>
          <a:bodyPr/>
          <a:lstStyle/>
          <a:p>
            <a:r>
              <a:rPr lang="de-DE" sz="2800" dirty="0"/>
              <a:t>Ressourcenbedarf in Abhängigkeit zur Dauer des Notbetriebs</a:t>
            </a:r>
          </a:p>
        </p:txBody>
      </p:sp>
      <p:sp>
        <p:nvSpPr>
          <p:cNvPr id="6" name="Fußzeilenplatzhalter 5"/>
          <p:cNvSpPr>
            <a:spLocks noGrp="1"/>
          </p:cNvSpPr>
          <p:nvPr>
            <p:ph type="ftr" sz="quarter" idx="11"/>
          </p:nvPr>
        </p:nvSpPr>
        <p:spPr/>
        <p:txBody>
          <a:bodyPr/>
          <a:lstStyle/>
          <a:p>
            <a:r>
              <a:rPr lang="de-DE">
                <a:latin typeface="Cambria" panose="02040503050406030204" pitchFamily="18" charset="0"/>
                <a:ea typeface="Cambria" panose="02040503050406030204" pitchFamily="18" charset="0"/>
              </a:rPr>
              <a:t>BSI 200-4 Hilfsmittel | Präsentationsvorlage Voranalyse &amp; BIA</a:t>
            </a:r>
            <a:endParaRPr lang="de-DE" dirty="0">
              <a:latin typeface="Cambria" panose="02040503050406030204" pitchFamily="18" charset="0"/>
              <a:ea typeface="Cambria" panose="02040503050406030204" pitchFamily="18" charset="0"/>
            </a:endParaRPr>
          </a:p>
        </p:txBody>
      </p:sp>
      <p:graphicFrame>
        <p:nvGraphicFramePr>
          <p:cNvPr id="5" name="Tabelle 4"/>
          <p:cNvGraphicFramePr>
            <a:graphicFrameLocks noGrp="1"/>
          </p:cNvGraphicFramePr>
          <p:nvPr>
            <p:extLst>
              <p:ext uri="{D42A27DB-BD31-4B8C-83A1-F6EECF244321}">
                <p14:modId xmlns:p14="http://schemas.microsoft.com/office/powerpoint/2010/main" val="206093122"/>
              </p:ext>
            </p:extLst>
          </p:nvPr>
        </p:nvGraphicFramePr>
        <p:xfrm>
          <a:off x="623888" y="1988840"/>
          <a:ext cx="10944224" cy="2664296"/>
        </p:xfrm>
        <a:graphic>
          <a:graphicData uri="http://schemas.openxmlformats.org/drawingml/2006/table">
            <a:tbl>
              <a:tblPr firstRow="1">
                <a:tableStyleId>{5C22544A-7EE6-4342-B048-85BDC9FD1C3A}</a:tableStyleId>
              </a:tblPr>
              <a:tblGrid>
                <a:gridCol w="1700733">
                  <a:extLst>
                    <a:ext uri="{9D8B030D-6E8A-4147-A177-3AD203B41FA5}">
                      <a16:colId xmlns:a16="http://schemas.microsoft.com/office/drawing/2014/main" val="3244388584"/>
                    </a:ext>
                  </a:extLst>
                </a:gridCol>
                <a:gridCol w="1875840">
                  <a:extLst>
                    <a:ext uri="{9D8B030D-6E8A-4147-A177-3AD203B41FA5}">
                      <a16:colId xmlns:a16="http://schemas.microsoft.com/office/drawing/2014/main" val="3699815599"/>
                    </a:ext>
                  </a:extLst>
                </a:gridCol>
                <a:gridCol w="2173523">
                  <a:extLst>
                    <a:ext uri="{9D8B030D-6E8A-4147-A177-3AD203B41FA5}">
                      <a16:colId xmlns:a16="http://schemas.microsoft.com/office/drawing/2014/main" val="1408276815"/>
                    </a:ext>
                  </a:extLst>
                </a:gridCol>
                <a:gridCol w="1039701">
                  <a:extLst>
                    <a:ext uri="{9D8B030D-6E8A-4147-A177-3AD203B41FA5}">
                      <a16:colId xmlns:a16="http://schemas.microsoft.com/office/drawing/2014/main" val="1400987659"/>
                    </a:ext>
                  </a:extLst>
                </a:gridCol>
                <a:gridCol w="1039701">
                  <a:extLst>
                    <a:ext uri="{9D8B030D-6E8A-4147-A177-3AD203B41FA5}">
                      <a16:colId xmlns:a16="http://schemas.microsoft.com/office/drawing/2014/main" val="1336078909"/>
                    </a:ext>
                  </a:extLst>
                </a:gridCol>
                <a:gridCol w="1039701">
                  <a:extLst>
                    <a:ext uri="{9D8B030D-6E8A-4147-A177-3AD203B41FA5}">
                      <a16:colId xmlns:a16="http://schemas.microsoft.com/office/drawing/2014/main" val="3995409490"/>
                    </a:ext>
                  </a:extLst>
                </a:gridCol>
                <a:gridCol w="1039701">
                  <a:extLst>
                    <a:ext uri="{9D8B030D-6E8A-4147-A177-3AD203B41FA5}">
                      <a16:colId xmlns:a16="http://schemas.microsoft.com/office/drawing/2014/main" val="2483785725"/>
                    </a:ext>
                  </a:extLst>
                </a:gridCol>
                <a:gridCol w="1035324">
                  <a:extLst>
                    <a:ext uri="{9D8B030D-6E8A-4147-A177-3AD203B41FA5}">
                      <a16:colId xmlns:a16="http://schemas.microsoft.com/office/drawing/2014/main" val="2945960184"/>
                    </a:ext>
                  </a:extLst>
                </a:gridCol>
              </a:tblGrid>
              <a:tr h="702120">
                <a:tc>
                  <a:txBody>
                    <a:bodyPr/>
                    <a:lstStyle/>
                    <a:p>
                      <a:pPr algn="l">
                        <a:lnSpc>
                          <a:spcPts val="1400"/>
                        </a:lnSpc>
                        <a:spcAft>
                          <a:spcPts val="1200"/>
                        </a:spcAft>
                      </a:pPr>
                      <a:r>
                        <a:rPr lang="de-DE" sz="1600" dirty="0">
                          <a:effectLst/>
                          <a:latin typeface="Arial" panose="020B0604020202020204" pitchFamily="34" charset="0"/>
                          <a:cs typeface="Arial" panose="020B0604020202020204" pitchFamily="34" charset="0"/>
                        </a:rPr>
                        <a:t>Ressourcen-kategorie</a:t>
                      </a:r>
                      <a:endParaRPr lang="de-DE"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l">
                        <a:lnSpc>
                          <a:spcPts val="1400"/>
                        </a:lnSpc>
                        <a:spcAft>
                          <a:spcPts val="1200"/>
                        </a:spcAft>
                      </a:pPr>
                      <a:r>
                        <a:rPr lang="de-DE" sz="1600">
                          <a:effectLst/>
                          <a:latin typeface="Arial" panose="020B0604020202020204" pitchFamily="34" charset="0"/>
                          <a:cs typeface="Arial" panose="020B0604020202020204" pitchFamily="34" charset="0"/>
                        </a:rPr>
                        <a:t>Ressource</a:t>
                      </a:r>
                      <a:endParaRPr lang="de-DE"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l">
                        <a:lnSpc>
                          <a:spcPts val="1400"/>
                        </a:lnSpc>
                        <a:spcAft>
                          <a:spcPts val="1200"/>
                        </a:spcAft>
                      </a:pPr>
                      <a:r>
                        <a:rPr lang="de-DE" sz="1600" dirty="0">
                          <a:effectLst/>
                          <a:latin typeface="Arial" panose="020B0604020202020204" pitchFamily="34" charset="0"/>
                          <a:cs typeface="Arial" panose="020B0604020202020204" pitchFamily="34" charset="0"/>
                        </a:rPr>
                        <a:t>Anmerkungen</a:t>
                      </a:r>
                      <a:endParaRPr lang="de-DE"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marL="0" indent="0" algn="ctr">
                        <a:lnSpc>
                          <a:spcPts val="1400"/>
                        </a:lnSpc>
                        <a:spcAft>
                          <a:spcPts val="1200"/>
                        </a:spcAft>
                        <a:buAutoNum type="arabicPlain" startAt="24"/>
                      </a:pPr>
                      <a:r>
                        <a:rPr lang="de-DE" sz="1600" dirty="0">
                          <a:effectLst/>
                          <a:latin typeface="Arial" panose="020B0604020202020204" pitchFamily="34" charset="0"/>
                          <a:cs typeface="Arial" panose="020B0604020202020204" pitchFamily="34" charset="0"/>
                        </a:rPr>
                        <a:t/>
                      </a:r>
                      <a:br>
                        <a:rPr lang="de-DE" sz="1600" dirty="0">
                          <a:effectLst/>
                          <a:latin typeface="Arial" panose="020B0604020202020204" pitchFamily="34" charset="0"/>
                          <a:cs typeface="Arial" panose="020B0604020202020204" pitchFamily="34" charset="0"/>
                        </a:rPr>
                      </a:br>
                      <a:r>
                        <a:rPr lang="de-DE" sz="1600" dirty="0">
                          <a:effectLst/>
                          <a:latin typeface="Arial" panose="020B0604020202020204" pitchFamily="34" charset="0"/>
                          <a:cs typeface="Arial" panose="020B0604020202020204" pitchFamily="34" charset="0"/>
                        </a:rPr>
                        <a:t>Stunden</a:t>
                      </a:r>
                      <a:endParaRPr lang="de-DE"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ctr">
                        <a:lnSpc>
                          <a:spcPts val="1400"/>
                        </a:lnSpc>
                        <a:spcAft>
                          <a:spcPts val="1200"/>
                        </a:spcAft>
                      </a:pPr>
                      <a:r>
                        <a:rPr lang="de-DE" sz="1600" dirty="0">
                          <a:effectLst/>
                          <a:latin typeface="Arial" panose="020B0604020202020204" pitchFamily="34" charset="0"/>
                          <a:cs typeface="Arial" panose="020B0604020202020204" pitchFamily="34" charset="0"/>
                        </a:rPr>
                        <a:t>3 </a:t>
                      </a:r>
                      <a:br>
                        <a:rPr lang="de-DE" sz="1600" dirty="0">
                          <a:effectLst/>
                          <a:latin typeface="Arial" panose="020B0604020202020204" pitchFamily="34" charset="0"/>
                          <a:cs typeface="Arial" panose="020B0604020202020204" pitchFamily="34" charset="0"/>
                        </a:rPr>
                      </a:br>
                      <a:r>
                        <a:rPr lang="de-DE" sz="1600" dirty="0">
                          <a:effectLst/>
                          <a:latin typeface="Arial" panose="020B0604020202020204" pitchFamily="34" charset="0"/>
                          <a:cs typeface="Arial" panose="020B0604020202020204" pitchFamily="34" charset="0"/>
                        </a:rPr>
                        <a:t>Tage</a:t>
                      </a:r>
                      <a:endParaRPr lang="de-DE"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ctr">
                        <a:lnSpc>
                          <a:spcPts val="1400"/>
                        </a:lnSpc>
                        <a:spcAft>
                          <a:spcPts val="1200"/>
                        </a:spcAft>
                      </a:pPr>
                      <a:r>
                        <a:rPr lang="de-DE" sz="1600" dirty="0">
                          <a:effectLst/>
                          <a:latin typeface="Arial" panose="020B0604020202020204" pitchFamily="34" charset="0"/>
                          <a:cs typeface="Arial" panose="020B0604020202020204" pitchFamily="34" charset="0"/>
                        </a:rPr>
                        <a:t>7 </a:t>
                      </a:r>
                      <a:br>
                        <a:rPr lang="de-DE" sz="1600" dirty="0">
                          <a:effectLst/>
                          <a:latin typeface="Arial" panose="020B0604020202020204" pitchFamily="34" charset="0"/>
                          <a:cs typeface="Arial" panose="020B0604020202020204" pitchFamily="34" charset="0"/>
                        </a:rPr>
                      </a:br>
                      <a:r>
                        <a:rPr lang="de-DE" sz="1600" dirty="0">
                          <a:effectLst/>
                          <a:latin typeface="Arial" panose="020B0604020202020204" pitchFamily="34" charset="0"/>
                          <a:cs typeface="Arial" panose="020B0604020202020204" pitchFamily="34" charset="0"/>
                        </a:rPr>
                        <a:t>Tage</a:t>
                      </a:r>
                      <a:endParaRPr lang="de-DE"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ctr">
                        <a:lnSpc>
                          <a:spcPts val="1400"/>
                        </a:lnSpc>
                        <a:spcAft>
                          <a:spcPts val="1200"/>
                        </a:spcAft>
                      </a:pPr>
                      <a:r>
                        <a:rPr lang="de-DE" sz="1600" dirty="0">
                          <a:effectLst/>
                          <a:latin typeface="Arial" panose="020B0604020202020204" pitchFamily="34" charset="0"/>
                          <a:cs typeface="Arial" panose="020B0604020202020204" pitchFamily="34" charset="0"/>
                        </a:rPr>
                        <a:t>14 </a:t>
                      </a:r>
                      <a:br>
                        <a:rPr lang="de-DE" sz="1600" dirty="0">
                          <a:effectLst/>
                          <a:latin typeface="Arial" panose="020B0604020202020204" pitchFamily="34" charset="0"/>
                          <a:cs typeface="Arial" panose="020B0604020202020204" pitchFamily="34" charset="0"/>
                        </a:rPr>
                      </a:br>
                      <a:r>
                        <a:rPr lang="de-DE" sz="1600" dirty="0">
                          <a:effectLst/>
                          <a:latin typeface="Arial" panose="020B0604020202020204" pitchFamily="34" charset="0"/>
                          <a:cs typeface="Arial" panose="020B0604020202020204" pitchFamily="34" charset="0"/>
                        </a:rPr>
                        <a:t>Tage</a:t>
                      </a:r>
                      <a:endParaRPr lang="de-DE"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ctr">
                        <a:lnSpc>
                          <a:spcPts val="1400"/>
                        </a:lnSpc>
                        <a:spcAft>
                          <a:spcPts val="1200"/>
                        </a:spcAft>
                      </a:pPr>
                      <a:r>
                        <a:rPr lang="de-DE" sz="1600" dirty="0">
                          <a:effectLst/>
                          <a:latin typeface="Arial" panose="020B0604020202020204" pitchFamily="34" charset="0"/>
                          <a:cs typeface="Arial" panose="020B0604020202020204" pitchFamily="34" charset="0"/>
                        </a:rPr>
                        <a:t>30 </a:t>
                      </a:r>
                      <a:br>
                        <a:rPr lang="de-DE" sz="1600" dirty="0">
                          <a:effectLst/>
                          <a:latin typeface="Arial" panose="020B0604020202020204" pitchFamily="34" charset="0"/>
                          <a:cs typeface="Arial" panose="020B0604020202020204" pitchFamily="34" charset="0"/>
                        </a:rPr>
                      </a:br>
                      <a:r>
                        <a:rPr lang="de-DE" sz="1600" dirty="0">
                          <a:effectLst/>
                          <a:latin typeface="Arial" panose="020B0604020202020204" pitchFamily="34" charset="0"/>
                          <a:cs typeface="Arial" panose="020B0604020202020204" pitchFamily="34" charset="0"/>
                        </a:rPr>
                        <a:t>Tage</a:t>
                      </a:r>
                      <a:endParaRPr lang="de-DE"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extLst>
                  <a:ext uri="{0D108BD9-81ED-4DB2-BD59-A6C34878D82A}">
                    <a16:rowId xmlns:a16="http://schemas.microsoft.com/office/drawing/2014/main" val="3065994955"/>
                  </a:ext>
                </a:extLst>
              </a:tr>
              <a:tr h="490544">
                <a:tc>
                  <a:txBody>
                    <a:bodyPr/>
                    <a:lstStyle/>
                    <a:p>
                      <a:pPr algn="l">
                        <a:lnSpc>
                          <a:spcPts val="1400"/>
                        </a:lnSpc>
                        <a:spcAft>
                          <a:spcPts val="1200"/>
                        </a:spcAft>
                      </a:pPr>
                      <a:r>
                        <a:rPr lang="de-DE" sz="1600" i="1" dirty="0">
                          <a:solidFill>
                            <a:schemeClr val="tx2"/>
                          </a:solidFill>
                          <a:effectLst/>
                          <a:latin typeface="Arial" panose="020B0604020202020204" pitchFamily="34" charset="0"/>
                          <a:cs typeface="Arial" panose="020B0604020202020204" pitchFamily="34" charset="0"/>
                        </a:rPr>
                        <a:t>Arbeitsplatz</a:t>
                      </a:r>
                      <a:endPar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l">
                        <a:lnSpc>
                          <a:spcPts val="1400"/>
                        </a:lnSpc>
                        <a:spcAft>
                          <a:spcPts val="1200"/>
                        </a:spcAft>
                      </a:pPr>
                      <a:r>
                        <a:rPr lang="de-DE" sz="1600" i="1" dirty="0">
                          <a:solidFill>
                            <a:schemeClr val="tx2"/>
                          </a:solidFill>
                          <a:effectLst/>
                          <a:latin typeface="Arial" panose="020B0604020202020204" pitchFamily="34" charset="0"/>
                          <a:cs typeface="Arial" panose="020B0604020202020204" pitchFamily="34" charset="0"/>
                        </a:rPr>
                        <a:t>Standard-Arbeitsplatz</a:t>
                      </a:r>
                      <a:endPar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l">
                        <a:lnSpc>
                          <a:spcPts val="1400"/>
                        </a:lnSpc>
                        <a:spcAft>
                          <a:spcPts val="1200"/>
                        </a:spcAft>
                      </a:pPr>
                      <a:r>
                        <a:rPr lang="de-DE" sz="1600" i="1" dirty="0">
                          <a:solidFill>
                            <a:schemeClr val="tx2"/>
                          </a:solidFill>
                          <a:effectLst/>
                          <a:latin typeface="Arial" panose="020B0604020202020204" pitchFamily="34" charset="0"/>
                          <a:cs typeface="Arial" panose="020B0604020202020204" pitchFamily="34" charset="0"/>
                        </a:rPr>
                        <a:t> </a:t>
                      </a:r>
                      <a:endPar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ctr">
                        <a:lnSpc>
                          <a:spcPts val="1400"/>
                        </a:lnSpc>
                        <a:spcAft>
                          <a:spcPts val="1200"/>
                        </a:spcAft>
                      </a:pPr>
                      <a:r>
                        <a:rPr lang="de-DE" sz="1600" i="1" dirty="0">
                          <a:solidFill>
                            <a:schemeClr val="tx2"/>
                          </a:solidFill>
                          <a:effectLst/>
                          <a:latin typeface="Arial" panose="020B0604020202020204" pitchFamily="34" charset="0"/>
                          <a:cs typeface="Arial" panose="020B0604020202020204" pitchFamily="34" charset="0"/>
                        </a:rPr>
                        <a:t>2</a:t>
                      </a:r>
                      <a:endPar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ctr">
                        <a:lnSpc>
                          <a:spcPts val="1400"/>
                        </a:lnSpc>
                        <a:spcAft>
                          <a:spcPts val="1200"/>
                        </a:spcAft>
                      </a:pPr>
                      <a:r>
                        <a:rPr lang="de-DE" sz="1600" i="1" dirty="0">
                          <a:solidFill>
                            <a:schemeClr val="tx2"/>
                          </a:solidFill>
                          <a:effectLst/>
                          <a:latin typeface="Arial" panose="020B0604020202020204" pitchFamily="34" charset="0"/>
                          <a:cs typeface="Arial" panose="020B0604020202020204" pitchFamily="34" charset="0"/>
                        </a:rPr>
                        <a:t>2</a:t>
                      </a:r>
                      <a:endPar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ctr">
                        <a:lnSpc>
                          <a:spcPts val="1400"/>
                        </a:lnSpc>
                        <a:spcAft>
                          <a:spcPts val="1200"/>
                        </a:spcAft>
                      </a:pPr>
                      <a:r>
                        <a:rPr lang="de-DE" sz="1600" i="1" dirty="0">
                          <a:solidFill>
                            <a:schemeClr val="tx2"/>
                          </a:solidFill>
                          <a:effectLst/>
                          <a:latin typeface="Arial" panose="020B0604020202020204" pitchFamily="34" charset="0"/>
                          <a:cs typeface="Arial" panose="020B0604020202020204" pitchFamily="34" charset="0"/>
                        </a:rPr>
                        <a:t>2</a:t>
                      </a:r>
                      <a:endPar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ctr">
                        <a:lnSpc>
                          <a:spcPts val="1400"/>
                        </a:lnSpc>
                        <a:spcAft>
                          <a:spcPts val="1200"/>
                        </a:spcAft>
                      </a:pPr>
                      <a:r>
                        <a:rPr lang="de-DE" sz="1600" i="1" dirty="0">
                          <a:solidFill>
                            <a:schemeClr val="tx2"/>
                          </a:solidFill>
                          <a:effectLst/>
                          <a:latin typeface="Arial" panose="020B0604020202020204" pitchFamily="34" charset="0"/>
                          <a:cs typeface="Arial" panose="020B0604020202020204" pitchFamily="34" charset="0"/>
                        </a:rPr>
                        <a:t>4</a:t>
                      </a:r>
                      <a:endPar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ctr">
                        <a:lnSpc>
                          <a:spcPts val="1400"/>
                        </a:lnSpc>
                        <a:spcAft>
                          <a:spcPts val="1200"/>
                        </a:spcAft>
                      </a:pPr>
                      <a:r>
                        <a:rPr lang="de-DE" sz="1600" i="1">
                          <a:solidFill>
                            <a:schemeClr val="tx2"/>
                          </a:solidFill>
                          <a:effectLst/>
                          <a:latin typeface="Arial" panose="020B0604020202020204" pitchFamily="34" charset="0"/>
                          <a:cs typeface="Arial" panose="020B0604020202020204" pitchFamily="34" charset="0"/>
                        </a:rPr>
                        <a:t>4</a:t>
                      </a:r>
                      <a:endParaRPr lang="de-DE" sz="1600" i="1">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extLst>
                  <a:ext uri="{0D108BD9-81ED-4DB2-BD59-A6C34878D82A}">
                    <a16:rowId xmlns:a16="http://schemas.microsoft.com/office/drawing/2014/main" val="491686514"/>
                  </a:ext>
                </a:extLst>
              </a:tr>
              <a:tr h="490544">
                <a:tc>
                  <a:txBody>
                    <a:bodyPr/>
                    <a:lstStyle/>
                    <a:p>
                      <a:pPr algn="l">
                        <a:lnSpc>
                          <a:spcPts val="1400"/>
                        </a:lnSpc>
                        <a:spcAft>
                          <a:spcPts val="1200"/>
                        </a:spcAft>
                      </a:pPr>
                      <a:r>
                        <a:rPr lang="de-DE" sz="1600" i="1" dirty="0">
                          <a:solidFill>
                            <a:schemeClr val="tx2"/>
                          </a:solidFill>
                          <a:effectLst/>
                          <a:latin typeface="Arial" panose="020B0604020202020204" pitchFamily="34" charset="0"/>
                          <a:cs typeface="Arial" panose="020B0604020202020204" pitchFamily="34" charset="0"/>
                        </a:rPr>
                        <a:t>Personal</a:t>
                      </a:r>
                      <a:endPar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l">
                        <a:lnSpc>
                          <a:spcPts val="1400"/>
                        </a:lnSpc>
                        <a:spcAft>
                          <a:spcPts val="1200"/>
                        </a:spcAft>
                      </a:pPr>
                      <a:r>
                        <a:rPr lang="de-DE" sz="1600" i="1" dirty="0">
                          <a:solidFill>
                            <a:schemeClr val="tx2"/>
                          </a:solidFill>
                          <a:effectLst/>
                          <a:latin typeface="Arial" panose="020B0604020202020204" pitchFamily="34" charset="0"/>
                          <a:cs typeface="Arial" panose="020B0604020202020204" pitchFamily="34" charset="0"/>
                        </a:rPr>
                        <a:t>Teamleiter</a:t>
                      </a:r>
                      <a:endPar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l">
                        <a:lnSpc>
                          <a:spcPts val="1400"/>
                        </a:lnSpc>
                        <a:spcAft>
                          <a:spcPts val="1200"/>
                        </a:spcAft>
                      </a:pPr>
                      <a:r>
                        <a:rPr lang="de-DE" sz="1600" i="1" dirty="0">
                          <a:solidFill>
                            <a:schemeClr val="tx2"/>
                          </a:solidFill>
                          <a:effectLst/>
                          <a:latin typeface="Arial" panose="020B0604020202020204" pitchFamily="34" charset="0"/>
                          <a:cs typeface="Arial" panose="020B0604020202020204" pitchFamily="34" charset="0"/>
                        </a:rPr>
                        <a:t>arbeiten remote</a:t>
                      </a:r>
                      <a:endPar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ctr">
                        <a:lnSpc>
                          <a:spcPts val="1400"/>
                        </a:lnSpc>
                        <a:spcAft>
                          <a:spcPts val="1200"/>
                        </a:spcAft>
                      </a:pPr>
                      <a:r>
                        <a:rPr lang="de-DE" sz="1600" i="1">
                          <a:solidFill>
                            <a:schemeClr val="tx2"/>
                          </a:solidFill>
                          <a:effectLst/>
                          <a:latin typeface="Arial" panose="020B0604020202020204" pitchFamily="34" charset="0"/>
                          <a:cs typeface="Arial" panose="020B0604020202020204" pitchFamily="34" charset="0"/>
                        </a:rPr>
                        <a:t>1</a:t>
                      </a:r>
                      <a:endParaRPr lang="de-DE" sz="1600" i="1">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ctr">
                        <a:lnSpc>
                          <a:spcPts val="1400"/>
                        </a:lnSpc>
                        <a:spcAft>
                          <a:spcPts val="1200"/>
                        </a:spcAft>
                      </a:pPr>
                      <a:r>
                        <a:rPr lang="de-DE" sz="1600" i="1">
                          <a:solidFill>
                            <a:schemeClr val="tx2"/>
                          </a:solidFill>
                          <a:effectLst/>
                          <a:latin typeface="Arial" panose="020B0604020202020204" pitchFamily="34" charset="0"/>
                          <a:cs typeface="Arial" panose="020B0604020202020204" pitchFamily="34" charset="0"/>
                        </a:rPr>
                        <a:t>2</a:t>
                      </a:r>
                      <a:endParaRPr lang="de-DE" sz="1600" i="1">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ctr">
                        <a:lnSpc>
                          <a:spcPts val="1400"/>
                        </a:lnSpc>
                        <a:spcAft>
                          <a:spcPts val="1200"/>
                        </a:spcAft>
                      </a:pPr>
                      <a:r>
                        <a:rPr lang="de-DE" sz="1600" i="1" dirty="0">
                          <a:solidFill>
                            <a:schemeClr val="tx2"/>
                          </a:solidFill>
                          <a:effectLst/>
                          <a:latin typeface="Arial" panose="020B0604020202020204" pitchFamily="34" charset="0"/>
                          <a:cs typeface="Arial" panose="020B0604020202020204" pitchFamily="34" charset="0"/>
                        </a:rPr>
                        <a:t>2</a:t>
                      </a:r>
                      <a:endPar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ctr">
                        <a:lnSpc>
                          <a:spcPts val="1400"/>
                        </a:lnSpc>
                        <a:spcAft>
                          <a:spcPts val="1200"/>
                        </a:spcAft>
                      </a:pPr>
                      <a:r>
                        <a:rPr lang="de-DE" sz="1600" i="1" dirty="0">
                          <a:solidFill>
                            <a:schemeClr val="tx2"/>
                          </a:solidFill>
                          <a:effectLst/>
                          <a:latin typeface="Arial" panose="020B0604020202020204" pitchFamily="34" charset="0"/>
                          <a:cs typeface="Arial" panose="020B0604020202020204" pitchFamily="34" charset="0"/>
                        </a:rPr>
                        <a:t>2</a:t>
                      </a:r>
                      <a:endPar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ctr">
                        <a:lnSpc>
                          <a:spcPts val="1400"/>
                        </a:lnSpc>
                        <a:spcAft>
                          <a:spcPts val="1200"/>
                        </a:spcAft>
                      </a:pPr>
                      <a:r>
                        <a:rPr lang="de-DE" sz="1600" i="1">
                          <a:solidFill>
                            <a:schemeClr val="tx2"/>
                          </a:solidFill>
                          <a:effectLst/>
                          <a:latin typeface="Arial" panose="020B0604020202020204" pitchFamily="34" charset="0"/>
                          <a:cs typeface="Arial" panose="020B0604020202020204" pitchFamily="34" charset="0"/>
                        </a:rPr>
                        <a:t>2</a:t>
                      </a:r>
                      <a:endParaRPr lang="de-DE" sz="1600" i="1">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extLst>
                  <a:ext uri="{0D108BD9-81ED-4DB2-BD59-A6C34878D82A}">
                    <a16:rowId xmlns:a16="http://schemas.microsoft.com/office/drawing/2014/main" val="1771937392"/>
                  </a:ext>
                </a:extLst>
              </a:tr>
              <a:tr h="490544">
                <a:tc>
                  <a:txBody>
                    <a:bodyPr/>
                    <a:lstStyle/>
                    <a:p>
                      <a:pPr algn="l">
                        <a:lnSpc>
                          <a:spcPts val="1400"/>
                        </a:lnSpc>
                        <a:spcAft>
                          <a:spcPts val="1200"/>
                        </a:spcAft>
                      </a:pPr>
                      <a:r>
                        <a:rPr lang="de-DE" sz="1600" i="1">
                          <a:solidFill>
                            <a:schemeClr val="tx2"/>
                          </a:solidFill>
                          <a:effectLst/>
                          <a:latin typeface="Arial" panose="020B0604020202020204" pitchFamily="34" charset="0"/>
                          <a:cs typeface="Arial" panose="020B0604020202020204" pitchFamily="34" charset="0"/>
                        </a:rPr>
                        <a:t>Personal</a:t>
                      </a:r>
                      <a:endParaRPr lang="de-DE" sz="1600" i="1">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l">
                        <a:lnSpc>
                          <a:spcPts val="1400"/>
                        </a:lnSpc>
                        <a:spcAft>
                          <a:spcPts val="1200"/>
                        </a:spcAft>
                      </a:pPr>
                      <a:r>
                        <a:rPr lang="de-DE" sz="1600" i="1" dirty="0">
                          <a:solidFill>
                            <a:schemeClr val="tx2"/>
                          </a:solidFill>
                          <a:effectLst/>
                          <a:latin typeface="Arial" panose="020B0604020202020204" pitchFamily="34" charset="0"/>
                          <a:cs typeface="Arial" panose="020B0604020202020204" pitchFamily="34" charset="0"/>
                        </a:rPr>
                        <a:t>Help Desk-Mitarbeiter</a:t>
                      </a:r>
                      <a:endPar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l">
                        <a:lnSpc>
                          <a:spcPts val="1400"/>
                        </a:lnSpc>
                        <a:spcAft>
                          <a:spcPts val="1200"/>
                        </a:spcAft>
                      </a:pPr>
                      <a:r>
                        <a:rPr lang="de-DE" sz="1600" i="1" dirty="0">
                          <a:solidFill>
                            <a:schemeClr val="tx2"/>
                          </a:solidFill>
                          <a:effectLst/>
                          <a:latin typeface="Arial" panose="020B0604020202020204" pitchFamily="34" charset="0"/>
                          <a:cs typeface="Arial" panose="020B0604020202020204" pitchFamily="34" charset="0"/>
                        </a:rPr>
                        <a:t> </a:t>
                      </a:r>
                      <a:endPar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ctr">
                        <a:lnSpc>
                          <a:spcPts val="1400"/>
                        </a:lnSpc>
                        <a:spcAft>
                          <a:spcPts val="1200"/>
                        </a:spcAft>
                      </a:pPr>
                      <a:r>
                        <a:rPr lang="de-DE" sz="1600" i="1" dirty="0">
                          <a:solidFill>
                            <a:schemeClr val="tx2"/>
                          </a:solidFill>
                          <a:effectLst/>
                          <a:latin typeface="Arial" panose="020B0604020202020204" pitchFamily="34" charset="0"/>
                          <a:cs typeface="Arial" panose="020B0604020202020204" pitchFamily="34" charset="0"/>
                        </a:rPr>
                        <a:t>2</a:t>
                      </a:r>
                      <a:endPar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ctr">
                        <a:lnSpc>
                          <a:spcPts val="1400"/>
                        </a:lnSpc>
                        <a:spcAft>
                          <a:spcPts val="1200"/>
                        </a:spcAft>
                      </a:pPr>
                      <a:r>
                        <a:rPr lang="de-DE" sz="1600" i="1" dirty="0">
                          <a:solidFill>
                            <a:schemeClr val="tx2"/>
                          </a:solidFill>
                          <a:effectLst/>
                          <a:latin typeface="Arial" panose="020B0604020202020204" pitchFamily="34" charset="0"/>
                          <a:cs typeface="Arial" panose="020B0604020202020204" pitchFamily="34" charset="0"/>
                        </a:rPr>
                        <a:t>2</a:t>
                      </a:r>
                      <a:endPar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ctr">
                        <a:lnSpc>
                          <a:spcPts val="1400"/>
                        </a:lnSpc>
                        <a:spcAft>
                          <a:spcPts val="1200"/>
                        </a:spcAft>
                      </a:pPr>
                      <a:r>
                        <a:rPr lang="de-DE" sz="1600" i="1" dirty="0">
                          <a:solidFill>
                            <a:schemeClr val="tx2"/>
                          </a:solidFill>
                          <a:effectLst/>
                          <a:latin typeface="Arial" panose="020B0604020202020204" pitchFamily="34" charset="0"/>
                          <a:cs typeface="Arial" panose="020B0604020202020204" pitchFamily="34" charset="0"/>
                        </a:rPr>
                        <a:t>2</a:t>
                      </a:r>
                      <a:endPar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ctr">
                        <a:lnSpc>
                          <a:spcPts val="1400"/>
                        </a:lnSpc>
                        <a:spcAft>
                          <a:spcPts val="1200"/>
                        </a:spcAft>
                      </a:pPr>
                      <a:r>
                        <a:rPr lang="de-DE" sz="1600" i="1" dirty="0">
                          <a:solidFill>
                            <a:schemeClr val="tx2"/>
                          </a:solidFill>
                          <a:effectLst/>
                          <a:latin typeface="Arial" panose="020B0604020202020204" pitchFamily="34" charset="0"/>
                          <a:cs typeface="Arial" panose="020B0604020202020204" pitchFamily="34" charset="0"/>
                        </a:rPr>
                        <a:t>4</a:t>
                      </a:r>
                      <a:endPar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ctr">
                        <a:lnSpc>
                          <a:spcPts val="1400"/>
                        </a:lnSpc>
                        <a:spcAft>
                          <a:spcPts val="1200"/>
                        </a:spcAft>
                      </a:pPr>
                      <a:r>
                        <a:rPr lang="de-DE" sz="1600" i="1" dirty="0">
                          <a:solidFill>
                            <a:schemeClr val="tx2"/>
                          </a:solidFill>
                          <a:effectLst/>
                          <a:latin typeface="Arial" panose="020B0604020202020204" pitchFamily="34" charset="0"/>
                          <a:cs typeface="Arial" panose="020B0604020202020204" pitchFamily="34" charset="0"/>
                        </a:rPr>
                        <a:t>4</a:t>
                      </a:r>
                      <a:endPar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extLst>
                  <a:ext uri="{0D108BD9-81ED-4DB2-BD59-A6C34878D82A}">
                    <a16:rowId xmlns:a16="http://schemas.microsoft.com/office/drawing/2014/main" val="2542982529"/>
                  </a:ext>
                </a:extLst>
              </a:tr>
              <a:tr h="490544">
                <a:tc>
                  <a:txBody>
                    <a:bodyPr/>
                    <a:lstStyle/>
                    <a:p>
                      <a:pPr algn="l">
                        <a:lnSpc>
                          <a:spcPts val="1400"/>
                        </a:lnSpc>
                        <a:spcAft>
                          <a:spcPts val="1200"/>
                        </a:spcAft>
                      </a:pPr>
                      <a:r>
                        <a:rPr lang="de-DE" sz="1600" i="1">
                          <a:solidFill>
                            <a:schemeClr val="tx2"/>
                          </a:solidFill>
                          <a:effectLst/>
                          <a:latin typeface="Arial" panose="020B0604020202020204" pitchFamily="34" charset="0"/>
                          <a:cs typeface="Arial" panose="020B0604020202020204" pitchFamily="34" charset="0"/>
                        </a:rPr>
                        <a:t>Personal</a:t>
                      </a:r>
                      <a:endParaRPr lang="de-DE" sz="1600" i="1">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l">
                        <a:lnSpc>
                          <a:spcPts val="1400"/>
                        </a:lnSpc>
                        <a:spcAft>
                          <a:spcPts val="1200"/>
                        </a:spcAft>
                      </a:pPr>
                      <a:r>
                        <a:rPr lang="de-DE" sz="1600" i="1">
                          <a:solidFill>
                            <a:schemeClr val="tx2"/>
                          </a:solidFill>
                          <a:effectLst/>
                          <a:latin typeface="Arial" panose="020B0604020202020204" pitchFamily="34" charset="0"/>
                          <a:cs typeface="Arial" panose="020B0604020202020204" pitchFamily="34" charset="0"/>
                        </a:rPr>
                        <a:t>Datenbank-Administrator</a:t>
                      </a:r>
                      <a:endParaRPr lang="de-DE" sz="1600" i="1">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l">
                        <a:lnSpc>
                          <a:spcPts val="1400"/>
                        </a:lnSpc>
                        <a:spcAft>
                          <a:spcPts val="1200"/>
                        </a:spcAft>
                      </a:pPr>
                      <a:r>
                        <a:rPr lang="de-DE" sz="1600" i="1">
                          <a:solidFill>
                            <a:schemeClr val="tx2"/>
                          </a:solidFill>
                          <a:effectLst/>
                          <a:latin typeface="Arial" panose="020B0604020202020204" pitchFamily="34" charset="0"/>
                          <a:cs typeface="Arial" panose="020B0604020202020204" pitchFamily="34" charset="0"/>
                        </a:rPr>
                        <a:t>arbeiten remote</a:t>
                      </a:r>
                      <a:endParaRPr lang="de-DE" sz="1600" i="1">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ctr">
                        <a:lnSpc>
                          <a:spcPts val="1400"/>
                        </a:lnSpc>
                        <a:spcAft>
                          <a:spcPts val="1200"/>
                        </a:spcAft>
                      </a:pPr>
                      <a:r>
                        <a:rPr lang="de-DE" sz="1600" i="1">
                          <a:solidFill>
                            <a:schemeClr val="tx2"/>
                          </a:solidFill>
                          <a:effectLst/>
                          <a:latin typeface="Arial" panose="020B0604020202020204" pitchFamily="34" charset="0"/>
                          <a:cs typeface="Arial" panose="020B0604020202020204" pitchFamily="34" charset="0"/>
                        </a:rPr>
                        <a:t>1</a:t>
                      </a:r>
                      <a:endParaRPr lang="de-DE" sz="1600" i="1">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ctr">
                        <a:lnSpc>
                          <a:spcPts val="1400"/>
                        </a:lnSpc>
                        <a:spcAft>
                          <a:spcPts val="1200"/>
                        </a:spcAft>
                      </a:pPr>
                      <a:r>
                        <a:rPr lang="de-DE" sz="1600" i="1">
                          <a:solidFill>
                            <a:schemeClr val="tx2"/>
                          </a:solidFill>
                          <a:effectLst/>
                          <a:latin typeface="Arial" panose="020B0604020202020204" pitchFamily="34" charset="0"/>
                          <a:cs typeface="Arial" panose="020B0604020202020204" pitchFamily="34" charset="0"/>
                        </a:rPr>
                        <a:t>2</a:t>
                      </a:r>
                      <a:endParaRPr lang="de-DE" sz="1600" i="1">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ctr">
                        <a:lnSpc>
                          <a:spcPts val="1400"/>
                        </a:lnSpc>
                        <a:spcAft>
                          <a:spcPts val="1200"/>
                        </a:spcAft>
                      </a:pPr>
                      <a:r>
                        <a:rPr lang="de-DE" sz="1600" i="1">
                          <a:solidFill>
                            <a:schemeClr val="tx2"/>
                          </a:solidFill>
                          <a:effectLst/>
                          <a:latin typeface="Arial" panose="020B0604020202020204" pitchFamily="34" charset="0"/>
                          <a:cs typeface="Arial" panose="020B0604020202020204" pitchFamily="34" charset="0"/>
                        </a:rPr>
                        <a:t>3</a:t>
                      </a:r>
                      <a:endParaRPr lang="de-DE" sz="1600" i="1">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ctr">
                        <a:lnSpc>
                          <a:spcPts val="1400"/>
                        </a:lnSpc>
                        <a:spcAft>
                          <a:spcPts val="1200"/>
                        </a:spcAft>
                      </a:pPr>
                      <a:r>
                        <a:rPr lang="de-DE" sz="1600" i="1" dirty="0">
                          <a:solidFill>
                            <a:schemeClr val="tx2"/>
                          </a:solidFill>
                          <a:effectLst/>
                          <a:latin typeface="Arial" panose="020B0604020202020204" pitchFamily="34" charset="0"/>
                          <a:cs typeface="Arial" panose="020B0604020202020204" pitchFamily="34" charset="0"/>
                        </a:rPr>
                        <a:t>3</a:t>
                      </a:r>
                      <a:endPar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tc>
                  <a:txBody>
                    <a:bodyPr/>
                    <a:lstStyle/>
                    <a:p>
                      <a:pPr algn="ctr">
                        <a:lnSpc>
                          <a:spcPts val="1400"/>
                        </a:lnSpc>
                        <a:spcAft>
                          <a:spcPts val="1200"/>
                        </a:spcAft>
                      </a:pPr>
                      <a:r>
                        <a:rPr lang="de-DE" sz="1600" i="1" dirty="0">
                          <a:solidFill>
                            <a:schemeClr val="tx2"/>
                          </a:solidFill>
                          <a:effectLst/>
                          <a:latin typeface="Arial" panose="020B0604020202020204" pitchFamily="34" charset="0"/>
                          <a:cs typeface="Arial" panose="020B0604020202020204" pitchFamily="34" charset="0"/>
                        </a:rPr>
                        <a:t>3</a:t>
                      </a:r>
                      <a:endParaRPr lang="de-DE" sz="1600" i="1"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17780" marB="0" anchor="ctr"/>
                </a:tc>
                <a:extLst>
                  <a:ext uri="{0D108BD9-81ED-4DB2-BD59-A6C34878D82A}">
                    <a16:rowId xmlns:a16="http://schemas.microsoft.com/office/drawing/2014/main" val="3791727315"/>
                  </a:ext>
                </a:extLst>
              </a:tr>
            </a:tbl>
          </a:graphicData>
        </a:graphic>
      </p:graphicFrame>
      <p:sp>
        <p:nvSpPr>
          <p:cNvPr id="7" name="Rechteck 6" descr="Diese Folie ist für beteiligte Mitarbeiter konzipiert" title="Zielgruppe: beteiligte Mitarbeiter"/>
          <p:cNvSpPr/>
          <p:nvPr/>
        </p:nvSpPr>
        <p:spPr bwMode="gray">
          <a:xfrm rot="2700000">
            <a:off x="9604715" y="595186"/>
            <a:ext cx="3258710" cy="5760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Beteiligte Mitarbeiter</a:t>
            </a:r>
          </a:p>
        </p:txBody>
      </p:sp>
    </p:spTree>
    <p:extLst>
      <p:ext uri="{BB962C8B-B14F-4D97-AF65-F5344CB8AC3E}">
        <p14:creationId xmlns:p14="http://schemas.microsoft.com/office/powerpoint/2010/main" val="1266899286"/>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3. Identifizierung von Ressourcenabhängigkeiten</a:t>
            </a:r>
          </a:p>
        </p:txBody>
      </p:sp>
      <p:sp>
        <p:nvSpPr>
          <p:cNvPr id="3" name="Inhaltsplatzhalter 2"/>
          <p:cNvSpPr>
            <a:spLocks noGrp="1"/>
          </p:cNvSpPr>
          <p:nvPr>
            <p:ph idx="1"/>
          </p:nvPr>
        </p:nvSpPr>
        <p:spPr/>
        <p:txBody>
          <a:bodyPr/>
          <a:lstStyle/>
          <a:p>
            <a:pPr marL="342900" lvl="0" indent="-342900">
              <a:spcAft>
                <a:spcPts val="600"/>
              </a:spcAft>
              <a:buFont typeface="Arial" panose="020B0604020202020204" pitchFamily="34" charset="0"/>
              <a:buChar char="•"/>
            </a:pPr>
            <a:r>
              <a:rPr lang="de-DE" sz="2000" b="1" dirty="0"/>
              <a:t>Wissen (Single Point </a:t>
            </a:r>
            <a:r>
              <a:rPr lang="de-DE" sz="2000" b="1" dirty="0" err="1"/>
              <a:t>of</a:t>
            </a:r>
            <a:r>
              <a:rPr lang="de-DE" sz="2000" b="1" dirty="0"/>
              <a:t> Knowledge, </a:t>
            </a:r>
            <a:r>
              <a:rPr lang="de-DE" sz="2000" b="1" dirty="0" err="1"/>
              <a:t>SPoK</a:t>
            </a:r>
            <a:r>
              <a:rPr lang="de-DE" sz="2000" b="1" dirty="0"/>
              <a:t>): </a:t>
            </a:r>
            <a:r>
              <a:rPr lang="de-DE" sz="2000" dirty="0"/>
              <a:t>Beispielsweise eine Person, die als einzige über alle Fähigkeiten und spezifische Kenntnisse eines Prozesses oder Verfahrens verfügt.</a:t>
            </a:r>
          </a:p>
          <a:p>
            <a:pPr marL="342900" lvl="0" indent="-342900">
              <a:spcAft>
                <a:spcPts val="600"/>
              </a:spcAft>
              <a:buFont typeface="Arial" panose="020B0604020202020204" pitchFamily="34" charset="0"/>
              <a:buChar char="•"/>
            </a:pPr>
            <a:r>
              <a:rPr lang="de-DE" sz="2000" b="1" dirty="0"/>
              <a:t>Technik oder Dienstleistung (Single Point </a:t>
            </a:r>
            <a:r>
              <a:rPr lang="de-DE" sz="2000" b="1" dirty="0" err="1"/>
              <a:t>of</a:t>
            </a:r>
            <a:r>
              <a:rPr lang="de-DE" sz="2000" b="1" dirty="0"/>
              <a:t> </a:t>
            </a:r>
            <a:r>
              <a:rPr lang="de-DE" sz="2000" b="1" dirty="0" err="1"/>
              <a:t>Failure</a:t>
            </a:r>
            <a:r>
              <a:rPr lang="de-DE" sz="2000" b="1" dirty="0"/>
              <a:t>, </a:t>
            </a:r>
            <a:r>
              <a:rPr lang="de-DE" sz="2000" b="1" dirty="0" err="1"/>
              <a:t>SPoF</a:t>
            </a:r>
            <a:r>
              <a:rPr lang="de-DE" sz="2000" b="1" dirty="0"/>
              <a:t>):</a:t>
            </a:r>
            <a:r>
              <a:rPr lang="de-DE" sz="2000" dirty="0"/>
              <a:t> Beispielsweise eine Anlage, eine Komponente, ein IT-System, ein Dienstleister etc., durch deren Ausfall ein Gesamtsystem nicht mehr betriebsbereit ist. Das trifft immer dann zu, wenn eine Komponente eine zentrale Funktion im Gesamtsystem übernimmt und beim Ausfall die Funktionen der anderen Komponenten beeinträchtigt.</a:t>
            </a:r>
          </a:p>
          <a:p>
            <a:pPr marL="342900" lvl="0" indent="-342900">
              <a:spcAft>
                <a:spcPts val="600"/>
              </a:spcAft>
              <a:buFont typeface="Arial" panose="020B0604020202020204" pitchFamily="34" charset="0"/>
              <a:buChar char="•"/>
            </a:pPr>
            <a:r>
              <a:rPr lang="de-DE" sz="2000" b="1" dirty="0"/>
              <a:t>Kontakte (Single Point </a:t>
            </a:r>
            <a:r>
              <a:rPr lang="de-DE" sz="2000" b="1" dirty="0" err="1"/>
              <a:t>of</a:t>
            </a:r>
            <a:r>
              <a:rPr lang="de-DE" sz="2000" b="1" dirty="0"/>
              <a:t> </a:t>
            </a:r>
            <a:r>
              <a:rPr lang="de-DE" sz="2000" b="1" dirty="0" err="1"/>
              <a:t>Contact</a:t>
            </a:r>
            <a:r>
              <a:rPr lang="de-DE" sz="2000" b="1" dirty="0"/>
              <a:t>, </a:t>
            </a:r>
            <a:r>
              <a:rPr lang="de-DE" sz="2000" b="1" dirty="0" err="1"/>
              <a:t>SPoC</a:t>
            </a:r>
            <a:r>
              <a:rPr lang="de-DE" sz="2000" b="1" dirty="0"/>
              <a:t>): </a:t>
            </a:r>
            <a:r>
              <a:rPr lang="de-DE" sz="2000" dirty="0"/>
              <a:t>Beispielsweise eine Person, die der alleinige Ansprechpartner oder eine Schnittstelle, die die alleinige Kommunikationsstelle für einen bestimmten Sachverhalt sind.</a:t>
            </a:r>
          </a:p>
          <a:p>
            <a:pPr marL="342900" lvl="0" indent="-342900">
              <a:spcAft>
                <a:spcPts val="600"/>
              </a:spcAft>
              <a:buFont typeface="Arial" panose="020B0604020202020204" pitchFamily="34" charset="0"/>
              <a:buChar char="•"/>
            </a:pPr>
            <a:r>
              <a:rPr lang="de-DE" sz="2000" dirty="0"/>
              <a:t>Ressourcen, welche</a:t>
            </a:r>
            <a:r>
              <a:rPr lang="de-DE" sz="2000" b="1" dirty="0"/>
              <a:t> von</a:t>
            </a:r>
            <a:r>
              <a:rPr lang="de-DE" sz="2000" dirty="0"/>
              <a:t> </a:t>
            </a:r>
            <a:r>
              <a:rPr lang="de-DE" sz="2000" b="1" dirty="0"/>
              <a:t>relativ vielen zeitkritischen Geschäftsprozessen benötigt </a:t>
            </a:r>
            <a:r>
              <a:rPr lang="de-DE" sz="2000" dirty="0"/>
              <a:t>werden (Kumulationseffekt).</a:t>
            </a:r>
          </a:p>
        </p:txBody>
      </p:sp>
      <p:sp>
        <p:nvSpPr>
          <p:cNvPr id="4" name="Inhaltsplatzhalter 3"/>
          <p:cNvSpPr>
            <a:spLocks noGrp="1"/>
          </p:cNvSpPr>
          <p:nvPr>
            <p:ph sz="quarter" idx="10"/>
          </p:nvPr>
        </p:nvSpPr>
        <p:spPr/>
        <p:txBody>
          <a:bodyPr/>
          <a:lstStyle/>
          <a:p>
            <a:r>
              <a:rPr lang="de-DE" dirty="0"/>
              <a:t>Identifizierung vorhandener Single Point </a:t>
            </a:r>
            <a:r>
              <a:rPr lang="de-DE" dirty="0" err="1"/>
              <a:t>of</a:t>
            </a:r>
            <a:r>
              <a:rPr lang="de-DE" dirty="0"/>
              <a:t> </a:t>
            </a:r>
            <a:r>
              <a:rPr lang="de-DE" dirty="0" err="1"/>
              <a:t>Failure</a:t>
            </a:r>
            <a:endParaRPr lang="de-DE" dirty="0"/>
          </a:p>
        </p:txBody>
      </p:sp>
      <p:sp>
        <p:nvSpPr>
          <p:cNvPr id="6" name="Fußzeilenplatzhalter 5"/>
          <p:cNvSpPr>
            <a:spLocks noGrp="1"/>
          </p:cNvSpPr>
          <p:nvPr>
            <p:ph type="ftr" sz="quarter" idx="11"/>
          </p:nvPr>
        </p:nvSpPr>
        <p:spPr/>
        <p:txBody>
          <a:bodyPr/>
          <a:lstStyle/>
          <a:p>
            <a:r>
              <a:rPr lang="de-DE">
                <a:latin typeface="Cambria" panose="02040503050406030204" pitchFamily="18" charset="0"/>
                <a:ea typeface="Cambria" panose="02040503050406030204" pitchFamily="18" charset="0"/>
              </a:rPr>
              <a:t>BSI 200-4 Hilfsmittel | Präsentationsvorlage Voranalyse &amp; BIA</a:t>
            </a:r>
            <a:endParaRPr lang="de-DE" dirty="0">
              <a:latin typeface="Cambria" panose="02040503050406030204" pitchFamily="18" charset="0"/>
              <a:ea typeface="Cambria" panose="02040503050406030204" pitchFamily="18" charset="0"/>
            </a:endParaRPr>
          </a:p>
        </p:txBody>
      </p:sp>
      <p:sp>
        <p:nvSpPr>
          <p:cNvPr id="8" name="Rechteck 7" descr="Diese Folie ist für beteiligte Mitarbeiter konzipiert" title="Zielgruppe: beteiligte Mitarbeiter"/>
          <p:cNvSpPr/>
          <p:nvPr/>
        </p:nvSpPr>
        <p:spPr bwMode="gray">
          <a:xfrm rot="2700000">
            <a:off x="9604715" y="595186"/>
            <a:ext cx="3258710" cy="5760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Beteiligte Mitarbeiter</a:t>
            </a:r>
          </a:p>
        </p:txBody>
      </p:sp>
    </p:spTree>
    <p:extLst>
      <p:ext uri="{BB962C8B-B14F-4D97-AF65-F5344CB8AC3E}">
        <p14:creationId xmlns:p14="http://schemas.microsoft.com/office/powerpoint/2010/main" val="299231116"/>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Business Impact Analyse - Auswertung</a:t>
            </a:r>
          </a:p>
        </p:txBody>
      </p:sp>
      <p:sp>
        <p:nvSpPr>
          <p:cNvPr id="4" name="Textplatzhalter 3"/>
          <p:cNvSpPr>
            <a:spLocks noGrp="1"/>
          </p:cNvSpPr>
          <p:nvPr>
            <p:ph type="body" idx="1"/>
          </p:nvPr>
        </p:nvSpPr>
        <p:spPr/>
        <p:txBody>
          <a:bodyPr/>
          <a:lstStyle/>
          <a:p>
            <a:endParaRPr lang="de-DE"/>
          </a:p>
        </p:txBody>
      </p:sp>
      <p:sp>
        <p:nvSpPr>
          <p:cNvPr id="5" name="Fußzeilenplatzhalter 4"/>
          <p:cNvSpPr>
            <a:spLocks noGrp="1"/>
          </p:cNvSpPr>
          <p:nvPr>
            <p:ph type="ftr" sz="quarter" idx="4294967295"/>
          </p:nvPr>
        </p:nvSpPr>
        <p:spPr>
          <a:xfrm>
            <a:off x="8064500" y="6446838"/>
            <a:ext cx="4127500" cy="166687"/>
          </a:xfrm>
        </p:spPr>
        <p:txBody>
          <a:bodyPr/>
          <a:lstStyle/>
          <a:p>
            <a:r>
              <a:rPr lang="de-DE">
                <a:latin typeface="+mj-lt"/>
              </a:rPr>
              <a:t>BSI 200-4 Hilfsmittel | Präsentationsvorlage Voranalyse &amp; BIA</a:t>
            </a:r>
            <a:endParaRPr lang="de-DE" dirty="0">
              <a:latin typeface="+mj-lt"/>
            </a:endParaRPr>
          </a:p>
        </p:txBody>
      </p:sp>
    </p:spTree>
    <p:extLst>
      <p:ext uri="{BB962C8B-B14F-4D97-AF65-F5344CB8AC3E}">
        <p14:creationId xmlns:p14="http://schemas.microsoft.com/office/powerpoint/2010/main" val="2863118861"/>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latin typeface="+mj-lt"/>
              </a:rPr>
              <a:t>Ergebnis der Business Impact Analyse </a:t>
            </a:r>
          </a:p>
        </p:txBody>
      </p:sp>
      <p:sp>
        <p:nvSpPr>
          <p:cNvPr id="4" name="Inhaltsplatzhalter 3"/>
          <p:cNvSpPr>
            <a:spLocks noGrp="1"/>
          </p:cNvSpPr>
          <p:nvPr>
            <p:ph sz="quarter" idx="10"/>
          </p:nvPr>
        </p:nvSpPr>
        <p:spPr/>
        <p:txBody>
          <a:bodyPr/>
          <a:lstStyle/>
          <a:p>
            <a:r>
              <a:rPr lang="de-DE" dirty="0">
                <a:latin typeface="+mj-lt"/>
              </a:rPr>
              <a:t>Geschäftsprozesse je MTPD (absolut, prozentual)</a:t>
            </a:r>
          </a:p>
        </p:txBody>
      </p:sp>
      <p:sp>
        <p:nvSpPr>
          <p:cNvPr id="5" name="Fußzeilenplatzhalter 4"/>
          <p:cNvSpPr>
            <a:spLocks noGrp="1"/>
          </p:cNvSpPr>
          <p:nvPr>
            <p:ph type="ftr" sz="quarter" idx="11"/>
          </p:nvPr>
        </p:nvSpPr>
        <p:spPr/>
        <p:txBody>
          <a:bodyPr/>
          <a:lstStyle/>
          <a:p>
            <a:r>
              <a:rPr lang="de-DE">
                <a:latin typeface="+mj-lt"/>
              </a:rPr>
              <a:t>BSI 200-4 Hilfsmittel | Präsentationsvorlage Voranalyse &amp; BIA</a:t>
            </a:r>
            <a:endParaRPr lang="de-DE" dirty="0">
              <a:latin typeface="+mj-lt"/>
            </a:endParaRPr>
          </a:p>
        </p:txBody>
      </p:sp>
      <p:grpSp>
        <p:nvGrpSpPr>
          <p:cNvPr id="6" name="Gruppieren 5" descr="Grafische Darstellung der prozentualen Verteilung der Geschäftsprozesse je MTPD-Stufe (Tortendiagramm)" title="Geschäftsprozesse je MTPD"/>
          <p:cNvGrpSpPr/>
          <p:nvPr/>
        </p:nvGrpSpPr>
        <p:grpSpPr>
          <a:xfrm>
            <a:off x="2299804" y="1628800"/>
            <a:ext cx="7592392" cy="4653549"/>
            <a:chOff x="2299804" y="1628800"/>
            <a:chExt cx="7592392" cy="4653549"/>
          </a:xfrm>
        </p:grpSpPr>
        <p:graphicFrame>
          <p:nvGraphicFramePr>
            <p:cNvPr id="8" name="Diagramm 7"/>
            <p:cNvGraphicFramePr/>
            <p:nvPr>
              <p:extLst>
                <p:ext uri="{D42A27DB-BD31-4B8C-83A1-F6EECF244321}">
                  <p14:modId xmlns:p14="http://schemas.microsoft.com/office/powerpoint/2010/main" val="3516907893"/>
                </p:ext>
              </p:extLst>
            </p:nvPr>
          </p:nvGraphicFramePr>
          <p:xfrm>
            <a:off x="2299804" y="1628800"/>
            <a:ext cx="7592392" cy="4653549"/>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feld 2"/>
            <p:cNvSpPr txBox="1"/>
            <p:nvPr/>
          </p:nvSpPr>
          <p:spPr bwMode="gray">
            <a:xfrm>
              <a:off x="2855640" y="2132856"/>
              <a:ext cx="1141338" cy="307777"/>
            </a:xfrm>
            <a:prstGeom prst="rect">
              <a:avLst/>
            </a:prstGeom>
            <a:noFill/>
          </p:spPr>
          <p:txBody>
            <a:bodyPr wrap="none" lIns="0" tIns="0" rIns="0" bIns="0" rtlCol="0">
              <a:spAutoFit/>
            </a:bodyPr>
            <a:lstStyle/>
            <a:p>
              <a:r>
                <a:rPr lang="de-DE" sz="2000" i="1" dirty="0">
                  <a:solidFill>
                    <a:schemeClr val="accent1"/>
                  </a:solidFill>
                  <a:latin typeface="Arial" panose="020B0604020202020204" pitchFamily="34" charset="0"/>
                  <a:cs typeface="Arial" panose="020B0604020202020204" pitchFamily="34" charset="0"/>
                </a:rPr>
                <a:t>BEISPIEL</a:t>
              </a:r>
            </a:p>
          </p:txBody>
        </p:sp>
      </p:grpSp>
      <p:sp>
        <p:nvSpPr>
          <p:cNvPr id="9" name="Rechteck 8" descr="Diese Folie ist für die Institutionsleitung konzipiert" title="Zielgruppe: Institutionsleitung"/>
          <p:cNvSpPr/>
          <p:nvPr/>
        </p:nvSpPr>
        <p:spPr bwMode="gray">
          <a:xfrm rot="2700000">
            <a:off x="9604715" y="595186"/>
            <a:ext cx="3258710" cy="5760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Institutionsleitung</a:t>
            </a:r>
          </a:p>
        </p:txBody>
      </p:sp>
    </p:spTree>
    <p:extLst>
      <p:ext uri="{BB962C8B-B14F-4D97-AF65-F5344CB8AC3E}">
        <p14:creationId xmlns:p14="http://schemas.microsoft.com/office/powerpoint/2010/main" val="1932465069"/>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Ergebnis der Business Impact Analyse </a:t>
            </a:r>
            <a:endParaRPr lang="de-DE" dirty="0"/>
          </a:p>
        </p:txBody>
      </p:sp>
      <p:sp>
        <p:nvSpPr>
          <p:cNvPr id="4" name="Inhaltsplatzhalter 3"/>
          <p:cNvSpPr>
            <a:spLocks noGrp="1"/>
          </p:cNvSpPr>
          <p:nvPr>
            <p:ph sz="quarter" idx="10"/>
          </p:nvPr>
        </p:nvSpPr>
        <p:spPr/>
        <p:txBody>
          <a:bodyPr/>
          <a:lstStyle/>
          <a:p>
            <a:r>
              <a:rPr lang="de-DE"/>
              <a:t>Zeitkritische Geschäftsprozesse</a:t>
            </a:r>
            <a:endParaRPr lang="de-DE" dirty="0"/>
          </a:p>
        </p:txBody>
      </p:sp>
      <p:sp>
        <p:nvSpPr>
          <p:cNvPr id="5" name="Fußzeilenplatzhalter 4"/>
          <p:cNvSpPr>
            <a:spLocks noGrp="1"/>
          </p:cNvSpPr>
          <p:nvPr>
            <p:ph type="ftr" sz="quarter" idx="11"/>
          </p:nvPr>
        </p:nvSpPr>
        <p:spPr/>
        <p:txBody>
          <a:bodyPr/>
          <a:lstStyle/>
          <a:p>
            <a:r>
              <a:rPr lang="de-DE"/>
              <a:t>BSI 200-4 Hilfsmittel | Präsentationsvorlage Voranalyse &amp; BIA</a:t>
            </a:r>
            <a:endParaRPr lang="de-DE" dirty="0"/>
          </a:p>
        </p:txBody>
      </p:sp>
      <p:graphicFrame>
        <p:nvGraphicFramePr>
          <p:cNvPr id="6" name="Inhaltsplatzhalter 6"/>
          <p:cNvGraphicFramePr>
            <a:graphicFrameLocks/>
          </p:cNvGraphicFramePr>
          <p:nvPr>
            <p:extLst>
              <p:ext uri="{D42A27DB-BD31-4B8C-83A1-F6EECF244321}">
                <p14:modId xmlns:p14="http://schemas.microsoft.com/office/powerpoint/2010/main" val="1594488692"/>
              </p:ext>
            </p:extLst>
          </p:nvPr>
        </p:nvGraphicFramePr>
        <p:xfrm>
          <a:off x="623888" y="1630479"/>
          <a:ext cx="5256088" cy="4102780"/>
        </p:xfrm>
        <a:graphic>
          <a:graphicData uri="http://schemas.openxmlformats.org/drawingml/2006/table">
            <a:tbl>
              <a:tblPr firstRow="1" firstCol="1">
                <a:tableStyleId>{5C22544A-7EE6-4342-B048-85BDC9FD1C3A}</a:tableStyleId>
              </a:tblPr>
              <a:tblGrid>
                <a:gridCol w="306311">
                  <a:extLst>
                    <a:ext uri="{9D8B030D-6E8A-4147-A177-3AD203B41FA5}">
                      <a16:colId xmlns:a16="http://schemas.microsoft.com/office/drawing/2014/main" val="3787579428"/>
                    </a:ext>
                  </a:extLst>
                </a:gridCol>
                <a:gridCol w="989445">
                  <a:extLst>
                    <a:ext uri="{9D8B030D-6E8A-4147-A177-3AD203B41FA5}">
                      <a16:colId xmlns:a16="http://schemas.microsoft.com/office/drawing/2014/main" val="3486494708"/>
                    </a:ext>
                  </a:extLst>
                </a:gridCol>
                <a:gridCol w="3337568">
                  <a:extLst>
                    <a:ext uri="{9D8B030D-6E8A-4147-A177-3AD203B41FA5}">
                      <a16:colId xmlns:a16="http://schemas.microsoft.com/office/drawing/2014/main" val="1688294030"/>
                    </a:ext>
                  </a:extLst>
                </a:gridCol>
                <a:gridCol w="622764">
                  <a:extLst>
                    <a:ext uri="{9D8B030D-6E8A-4147-A177-3AD203B41FA5}">
                      <a16:colId xmlns:a16="http://schemas.microsoft.com/office/drawing/2014/main" val="3763420011"/>
                    </a:ext>
                  </a:extLst>
                </a:gridCol>
              </a:tblGrid>
              <a:tr h="837750">
                <a:tc>
                  <a:txBody>
                    <a:bodyPr/>
                    <a:lstStyle/>
                    <a:p>
                      <a:pPr algn="ctr">
                        <a:lnSpc>
                          <a:spcPts val="1480"/>
                        </a:lnSpc>
                        <a:spcAft>
                          <a:spcPts val="0"/>
                        </a:spcAft>
                      </a:pPr>
                      <a:r>
                        <a:rPr lang="de-DE" sz="1100" dirty="0">
                          <a:effectLst/>
                          <a:latin typeface="Arial" panose="020B0604020202020204" pitchFamily="34" charset="0"/>
                          <a:ea typeface="Cambria" panose="02040503050406030204" pitchFamily="18" charset="0"/>
                          <a:cs typeface="Arial" panose="020B0604020202020204" pitchFamily="34" charset="0"/>
                        </a:rPr>
                        <a:t>Nr.</a:t>
                      </a:r>
                      <a:endParaRPr lang="de-DE" sz="1100" dirty="0">
                        <a:solidFill>
                          <a:srgbClr val="000000"/>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lang="de-DE" sz="1100" dirty="0">
                          <a:effectLst/>
                          <a:latin typeface="Arial" panose="020B0604020202020204" pitchFamily="34" charset="0"/>
                          <a:ea typeface="Cambria" panose="02040503050406030204" pitchFamily="18" charset="0"/>
                          <a:cs typeface="Arial" panose="020B0604020202020204" pitchFamily="34" charset="0"/>
                        </a:rPr>
                        <a:t> </a:t>
                      </a:r>
                    </a:p>
                    <a:p>
                      <a:pPr algn="l">
                        <a:lnSpc>
                          <a:spcPts val="1480"/>
                        </a:lnSpc>
                        <a:spcAft>
                          <a:spcPts val="0"/>
                        </a:spcAft>
                      </a:pPr>
                      <a:r>
                        <a:rPr lang="de-DE" sz="1100" dirty="0">
                          <a:effectLst/>
                          <a:latin typeface="Arial" panose="020B0604020202020204" pitchFamily="34" charset="0"/>
                          <a:ea typeface="Cambria" panose="02040503050406030204" pitchFamily="18" charset="0"/>
                          <a:cs typeface="Arial" panose="020B0604020202020204" pitchFamily="34" charset="0"/>
                        </a:rPr>
                        <a:t>Referat</a:t>
                      </a:r>
                    </a:p>
                    <a:p>
                      <a:pPr algn="l">
                        <a:lnSpc>
                          <a:spcPts val="1480"/>
                        </a:lnSpc>
                        <a:spcAft>
                          <a:spcPts val="0"/>
                        </a:spcAft>
                      </a:pPr>
                      <a:r>
                        <a:rPr lang="de-DE" sz="1100" dirty="0">
                          <a:effectLst/>
                          <a:latin typeface="Arial" panose="020B0604020202020204" pitchFamily="34" charset="0"/>
                          <a:ea typeface="Cambria" panose="02040503050406030204" pitchFamily="18" charset="0"/>
                          <a:cs typeface="Arial" panose="020B0604020202020204" pitchFamily="34" charset="0"/>
                        </a:rPr>
                        <a:t> </a:t>
                      </a:r>
                      <a:endParaRPr lang="de-DE" sz="1100" dirty="0">
                        <a:solidFill>
                          <a:srgbClr val="000000"/>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lang="de-DE" sz="1100" dirty="0">
                          <a:effectLst/>
                          <a:latin typeface="Arial" panose="020B0604020202020204" pitchFamily="34" charset="0"/>
                          <a:ea typeface="Cambria" panose="02040503050406030204" pitchFamily="18" charset="0"/>
                          <a:cs typeface="Arial" panose="020B0604020202020204" pitchFamily="34" charset="0"/>
                        </a:rPr>
                        <a:t>Geschäftsprozess</a:t>
                      </a:r>
                      <a:endParaRPr lang="de-DE" sz="1100" dirty="0">
                        <a:solidFill>
                          <a:srgbClr val="000000"/>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ctr">
                        <a:lnSpc>
                          <a:spcPts val="1480"/>
                        </a:lnSpc>
                        <a:spcAft>
                          <a:spcPts val="0"/>
                        </a:spcAft>
                      </a:pPr>
                      <a:r>
                        <a:rPr lang="de-DE" sz="1100" dirty="0">
                          <a:effectLst/>
                          <a:latin typeface="Arial" panose="020B0604020202020204" pitchFamily="34" charset="0"/>
                          <a:ea typeface="Cambria" panose="02040503050406030204" pitchFamily="18" charset="0"/>
                          <a:cs typeface="Arial" panose="020B0604020202020204" pitchFamily="34" charset="0"/>
                        </a:rPr>
                        <a:t>MTPD</a:t>
                      </a:r>
                      <a:endParaRPr lang="de-DE" sz="1100" dirty="0">
                        <a:solidFill>
                          <a:srgbClr val="000000"/>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extLst>
                  <a:ext uri="{0D108BD9-81ED-4DB2-BD59-A6C34878D82A}">
                    <a16:rowId xmlns:a16="http://schemas.microsoft.com/office/drawing/2014/main" val="71720114"/>
                  </a:ext>
                </a:extLst>
              </a:tr>
              <a:tr h="326503">
                <a:tc>
                  <a:txBody>
                    <a:bodyPr/>
                    <a:lstStyle/>
                    <a:p>
                      <a:pPr algn="ctr">
                        <a:lnSpc>
                          <a:spcPts val="1480"/>
                        </a:lnSpc>
                        <a:spcAft>
                          <a:spcPts val="0"/>
                        </a:spcAft>
                      </a:pPr>
                      <a:r>
                        <a:rPr lang="de-DE" sz="1100" b="0" dirty="0">
                          <a:effectLst/>
                          <a:latin typeface="Arial" panose="020B0604020202020204" pitchFamily="34" charset="0"/>
                          <a:ea typeface="Cambria" panose="02040503050406030204" pitchFamily="18" charset="0"/>
                          <a:cs typeface="Arial" panose="020B0604020202020204" pitchFamily="34" charset="0"/>
                        </a:rPr>
                        <a:t>1</a:t>
                      </a:r>
                      <a:endParaRPr lang="de-DE" sz="1100" b="0" dirty="0">
                        <a:solidFill>
                          <a:srgbClr val="000000"/>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rPr>
                        <a:t>BCM</a:t>
                      </a:r>
                    </a:p>
                  </a:txBody>
                  <a:tcPr marL="43376" marR="43376" marT="0" marB="0" anchor="ctr"/>
                </a:tc>
                <a:tc>
                  <a:txBody>
                    <a:bodyPr/>
                    <a:lstStyle/>
                    <a:p>
                      <a:pPr algn="l">
                        <a:lnSpc>
                          <a:spcPts val="1480"/>
                        </a:lnSpc>
                        <a:spcAft>
                          <a:spcPts val="0"/>
                        </a:spcAft>
                      </a:pPr>
                      <a:r>
                        <a:rPr lang="de-DE" sz="1100" i="1">
                          <a:solidFill>
                            <a:schemeClr val="tx2"/>
                          </a:solidFill>
                          <a:effectLst/>
                          <a:latin typeface="Arial" panose="020B0604020202020204" pitchFamily="34" charset="0"/>
                          <a:ea typeface="Cambria" panose="02040503050406030204" pitchFamily="18" charset="0"/>
                          <a:cs typeface="Arial" panose="020B0604020202020204" pitchFamily="34" charset="0"/>
                        </a:rPr>
                        <a:t>Notfall managen</a:t>
                      </a:r>
                    </a:p>
                  </a:txBody>
                  <a:tcPr marL="43376" marR="43376" marT="0" marB="0" anchor="ctr"/>
                </a:tc>
                <a:tc>
                  <a:txBody>
                    <a:bodyPr/>
                    <a:lstStyle/>
                    <a:p>
                      <a:pPr algn="ctr">
                        <a:lnSpc>
                          <a:spcPts val="1480"/>
                        </a:lnSpc>
                        <a:spcAft>
                          <a:spcPts val="0"/>
                        </a:spcAft>
                      </a:pPr>
                      <a:r>
                        <a:rPr lang="de-DE" sz="1100" dirty="0">
                          <a:solidFill>
                            <a:schemeClr val="bg1"/>
                          </a:solidFill>
                          <a:effectLst/>
                          <a:latin typeface="Arial" panose="020B0604020202020204" pitchFamily="34" charset="0"/>
                          <a:ea typeface="Cambria" panose="02040503050406030204" pitchFamily="18" charset="0"/>
                          <a:cs typeface="Arial" panose="020B0604020202020204" pitchFamily="34" charset="0"/>
                        </a:rPr>
                        <a:t>24</a:t>
                      </a:r>
                      <a:r>
                        <a:rPr lang="de-DE" sz="1100" baseline="0" dirty="0">
                          <a:solidFill>
                            <a:schemeClr val="bg1"/>
                          </a:solidFill>
                          <a:effectLst/>
                          <a:latin typeface="Arial" panose="020B0604020202020204" pitchFamily="34" charset="0"/>
                          <a:ea typeface="Cambria" panose="02040503050406030204" pitchFamily="18" charset="0"/>
                          <a:cs typeface="Arial" panose="020B0604020202020204" pitchFamily="34" charset="0"/>
                        </a:rPr>
                        <a:t> Std.</a:t>
                      </a:r>
                      <a:endParaRPr lang="de-DE" sz="1100" dirty="0">
                        <a:solidFill>
                          <a:schemeClr val="bg1"/>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solidFill>
                      <a:schemeClr val="accent3">
                        <a:lumMod val="75000"/>
                      </a:schemeClr>
                    </a:solidFill>
                  </a:tcPr>
                </a:tc>
                <a:extLst>
                  <a:ext uri="{0D108BD9-81ED-4DB2-BD59-A6C34878D82A}">
                    <a16:rowId xmlns:a16="http://schemas.microsoft.com/office/drawing/2014/main" val="2171877171"/>
                  </a:ext>
                </a:extLst>
              </a:tr>
              <a:tr h="326503">
                <a:tc>
                  <a:txBody>
                    <a:bodyPr/>
                    <a:lstStyle/>
                    <a:p>
                      <a:pPr algn="ctr">
                        <a:lnSpc>
                          <a:spcPts val="1480"/>
                        </a:lnSpc>
                        <a:spcAft>
                          <a:spcPts val="0"/>
                        </a:spcAft>
                      </a:pPr>
                      <a:r>
                        <a:rPr lang="de-DE" sz="1100" b="0" dirty="0">
                          <a:effectLst/>
                          <a:latin typeface="Arial" panose="020B0604020202020204" pitchFamily="34" charset="0"/>
                          <a:ea typeface="Cambria" panose="02040503050406030204" pitchFamily="18" charset="0"/>
                          <a:cs typeface="Arial" panose="020B0604020202020204" pitchFamily="34" charset="0"/>
                        </a:rPr>
                        <a:t>2</a:t>
                      </a:r>
                      <a:endParaRPr lang="de-DE" sz="1100" b="0" dirty="0">
                        <a:solidFill>
                          <a:srgbClr val="000000"/>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rPr>
                        <a:t>IT</a:t>
                      </a:r>
                    </a:p>
                  </a:txBody>
                  <a:tcPr marL="43376" marR="43376" marT="0" marB="0" anchor="ctr"/>
                </a:tc>
                <a:tc>
                  <a:txBody>
                    <a:bodyPr/>
                    <a:lstStyle/>
                    <a:p>
                      <a:pPr algn="l">
                        <a:lnSpc>
                          <a:spcPts val="1480"/>
                        </a:lnSpc>
                        <a:spcAft>
                          <a:spcPts val="0"/>
                        </a:spcAft>
                      </a:pPr>
                      <a:r>
                        <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rPr>
                        <a:t>Incident Management</a:t>
                      </a:r>
                    </a:p>
                  </a:txBody>
                  <a:tcPr marL="43376" marR="43376" marT="0" marB="0" anchor="ctr"/>
                </a:tc>
                <a:tc>
                  <a:txBody>
                    <a:bodyPr/>
                    <a:lstStyle/>
                    <a:p>
                      <a:pPr algn="ctr">
                        <a:lnSpc>
                          <a:spcPts val="1480"/>
                        </a:lnSpc>
                        <a:spcAft>
                          <a:spcPts val="0"/>
                        </a:spcAft>
                      </a:pPr>
                      <a:r>
                        <a:rPr lang="de-DE" sz="1100" dirty="0">
                          <a:solidFill>
                            <a:schemeClr val="bg1"/>
                          </a:solidFill>
                          <a:effectLst/>
                          <a:latin typeface="Arial" panose="020B0604020202020204" pitchFamily="34" charset="0"/>
                          <a:ea typeface="Cambria" panose="02040503050406030204" pitchFamily="18" charset="0"/>
                          <a:cs typeface="Arial" panose="020B0604020202020204" pitchFamily="34" charset="0"/>
                        </a:rPr>
                        <a:t>24</a:t>
                      </a:r>
                      <a:r>
                        <a:rPr lang="de-DE" sz="1100" baseline="0" dirty="0">
                          <a:solidFill>
                            <a:schemeClr val="bg1"/>
                          </a:solidFill>
                          <a:effectLst/>
                          <a:latin typeface="Arial" panose="020B0604020202020204" pitchFamily="34" charset="0"/>
                          <a:ea typeface="Cambria" panose="02040503050406030204" pitchFamily="18" charset="0"/>
                          <a:cs typeface="Arial" panose="020B0604020202020204" pitchFamily="34" charset="0"/>
                        </a:rPr>
                        <a:t> Std.</a:t>
                      </a:r>
                      <a:endParaRPr lang="de-DE" sz="1100" dirty="0">
                        <a:solidFill>
                          <a:schemeClr val="bg1"/>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solidFill>
                      <a:schemeClr val="accent3">
                        <a:lumMod val="75000"/>
                      </a:schemeClr>
                    </a:solidFill>
                  </a:tcPr>
                </a:tc>
                <a:extLst>
                  <a:ext uri="{0D108BD9-81ED-4DB2-BD59-A6C34878D82A}">
                    <a16:rowId xmlns:a16="http://schemas.microsoft.com/office/drawing/2014/main" val="2377795225"/>
                  </a:ext>
                </a:extLst>
              </a:tr>
              <a:tr h="326503">
                <a:tc>
                  <a:txBody>
                    <a:bodyPr/>
                    <a:lstStyle/>
                    <a:p>
                      <a:pPr algn="ctr">
                        <a:lnSpc>
                          <a:spcPts val="1480"/>
                        </a:lnSpc>
                        <a:spcAft>
                          <a:spcPts val="0"/>
                        </a:spcAft>
                      </a:pPr>
                      <a:r>
                        <a:rPr lang="de-DE" sz="1100" b="0" dirty="0">
                          <a:effectLst/>
                          <a:latin typeface="Arial" panose="020B0604020202020204" pitchFamily="34" charset="0"/>
                          <a:ea typeface="Cambria" panose="02040503050406030204" pitchFamily="18" charset="0"/>
                          <a:cs typeface="Arial" panose="020B0604020202020204" pitchFamily="34" charset="0"/>
                        </a:rPr>
                        <a:t>3</a:t>
                      </a:r>
                      <a:endParaRPr lang="de-DE" sz="1100" b="0" dirty="0">
                        <a:solidFill>
                          <a:srgbClr val="000000"/>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rPr>
                        <a:t>IT</a:t>
                      </a:r>
                    </a:p>
                  </a:txBody>
                  <a:tcPr marL="43376" marR="43376" marT="0" marB="0" anchor="ctr"/>
                </a:tc>
                <a:tc>
                  <a:txBody>
                    <a:bodyPr/>
                    <a:lstStyle/>
                    <a:p>
                      <a:pPr algn="l">
                        <a:lnSpc>
                          <a:spcPts val="1480"/>
                        </a:lnSpc>
                        <a:spcAft>
                          <a:spcPts val="0"/>
                        </a:spcAft>
                      </a:pPr>
                      <a:r>
                        <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rPr>
                        <a:t>Berechtigungsmanagement</a:t>
                      </a:r>
                    </a:p>
                  </a:txBody>
                  <a:tcPr marL="43376" marR="43376" marT="0" marB="0" anchor="ctr"/>
                </a:tc>
                <a:tc>
                  <a:txBody>
                    <a:bodyPr/>
                    <a:lstStyle/>
                    <a:p>
                      <a:pPr algn="ctr">
                        <a:lnSpc>
                          <a:spcPts val="1480"/>
                        </a:lnSpc>
                        <a:spcAft>
                          <a:spcPts val="0"/>
                        </a:spcAft>
                      </a:pPr>
                      <a:r>
                        <a:rPr lang="de-DE" sz="1100" dirty="0">
                          <a:solidFill>
                            <a:schemeClr val="bg1"/>
                          </a:solidFill>
                          <a:effectLst/>
                          <a:latin typeface="Arial" panose="020B0604020202020204" pitchFamily="34" charset="0"/>
                          <a:ea typeface="Cambria" panose="02040503050406030204" pitchFamily="18" charset="0"/>
                          <a:cs typeface="Arial" panose="020B0604020202020204" pitchFamily="34" charset="0"/>
                        </a:rPr>
                        <a:t>24</a:t>
                      </a:r>
                      <a:r>
                        <a:rPr lang="de-DE" sz="1100" baseline="0" dirty="0">
                          <a:solidFill>
                            <a:schemeClr val="bg1"/>
                          </a:solidFill>
                          <a:effectLst/>
                          <a:latin typeface="Arial" panose="020B0604020202020204" pitchFamily="34" charset="0"/>
                          <a:ea typeface="Cambria" panose="02040503050406030204" pitchFamily="18" charset="0"/>
                          <a:cs typeface="Arial" panose="020B0604020202020204" pitchFamily="34" charset="0"/>
                        </a:rPr>
                        <a:t> Std.</a:t>
                      </a:r>
                      <a:endParaRPr lang="de-DE" sz="1100" dirty="0">
                        <a:solidFill>
                          <a:schemeClr val="bg1"/>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solidFill>
                      <a:schemeClr val="accent3">
                        <a:lumMod val="75000"/>
                      </a:schemeClr>
                    </a:solidFill>
                  </a:tcPr>
                </a:tc>
                <a:extLst>
                  <a:ext uri="{0D108BD9-81ED-4DB2-BD59-A6C34878D82A}">
                    <a16:rowId xmlns:a16="http://schemas.microsoft.com/office/drawing/2014/main" val="4220760811"/>
                  </a:ext>
                </a:extLst>
              </a:tr>
              <a:tr h="326503">
                <a:tc>
                  <a:txBody>
                    <a:bodyPr/>
                    <a:lstStyle/>
                    <a:p>
                      <a:pPr algn="ctr">
                        <a:lnSpc>
                          <a:spcPts val="1480"/>
                        </a:lnSpc>
                        <a:spcAft>
                          <a:spcPts val="0"/>
                        </a:spcAft>
                      </a:pPr>
                      <a:r>
                        <a:rPr lang="de-DE" sz="1100" b="0" dirty="0">
                          <a:effectLst/>
                          <a:latin typeface="Arial" panose="020B0604020202020204" pitchFamily="34" charset="0"/>
                          <a:ea typeface="Cambria" panose="02040503050406030204" pitchFamily="18" charset="0"/>
                          <a:cs typeface="Arial" panose="020B0604020202020204" pitchFamily="34" charset="0"/>
                        </a:rPr>
                        <a:t>4</a:t>
                      </a:r>
                      <a:endParaRPr lang="de-DE" sz="1100" b="0" dirty="0">
                        <a:solidFill>
                          <a:srgbClr val="000000"/>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rPr>
                        <a:t>IT</a:t>
                      </a:r>
                    </a:p>
                  </a:txBody>
                  <a:tcPr marL="43376" marR="43376" marT="0" marB="0" anchor="ctr"/>
                </a:tc>
                <a:tc>
                  <a:txBody>
                    <a:bodyPr/>
                    <a:lstStyle/>
                    <a:p>
                      <a:pPr algn="l">
                        <a:lnSpc>
                          <a:spcPts val="1480"/>
                        </a:lnSpc>
                        <a:spcAft>
                          <a:spcPts val="0"/>
                        </a:spcAft>
                      </a:pPr>
                      <a:r>
                        <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rPr>
                        <a:t>Sicherstellung IT-Betrieb</a:t>
                      </a:r>
                    </a:p>
                  </a:txBody>
                  <a:tcPr marL="43376" marR="43376" marT="0" marB="0" anchor="ctr"/>
                </a:tc>
                <a:tc>
                  <a:txBody>
                    <a:bodyPr/>
                    <a:lstStyle/>
                    <a:p>
                      <a:pPr algn="ctr">
                        <a:lnSpc>
                          <a:spcPts val="1480"/>
                        </a:lnSpc>
                        <a:spcAft>
                          <a:spcPts val="0"/>
                        </a:spcAft>
                      </a:pPr>
                      <a:r>
                        <a:rPr lang="de-DE" sz="1100" dirty="0">
                          <a:solidFill>
                            <a:schemeClr val="bg1"/>
                          </a:solidFill>
                          <a:effectLst/>
                          <a:latin typeface="Arial" panose="020B0604020202020204" pitchFamily="34" charset="0"/>
                          <a:ea typeface="Cambria" panose="02040503050406030204" pitchFamily="18" charset="0"/>
                          <a:cs typeface="Arial" panose="020B0604020202020204" pitchFamily="34" charset="0"/>
                        </a:rPr>
                        <a:t>24</a:t>
                      </a:r>
                      <a:r>
                        <a:rPr lang="de-DE" sz="1100" baseline="0" dirty="0">
                          <a:solidFill>
                            <a:schemeClr val="bg1"/>
                          </a:solidFill>
                          <a:effectLst/>
                          <a:latin typeface="Arial" panose="020B0604020202020204" pitchFamily="34" charset="0"/>
                          <a:ea typeface="Cambria" panose="02040503050406030204" pitchFamily="18" charset="0"/>
                          <a:cs typeface="Arial" panose="020B0604020202020204" pitchFamily="34" charset="0"/>
                        </a:rPr>
                        <a:t> Std.</a:t>
                      </a:r>
                      <a:endParaRPr lang="de-DE" sz="1100" dirty="0">
                        <a:solidFill>
                          <a:schemeClr val="bg1"/>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solidFill>
                      <a:schemeClr val="accent3">
                        <a:lumMod val="75000"/>
                      </a:schemeClr>
                    </a:solidFill>
                  </a:tcPr>
                </a:tc>
                <a:extLst>
                  <a:ext uri="{0D108BD9-81ED-4DB2-BD59-A6C34878D82A}">
                    <a16:rowId xmlns:a16="http://schemas.microsoft.com/office/drawing/2014/main" val="3568195701"/>
                  </a:ext>
                </a:extLst>
              </a:tr>
              <a:tr h="326503">
                <a:tc>
                  <a:txBody>
                    <a:bodyPr/>
                    <a:lstStyle/>
                    <a:p>
                      <a:pPr algn="ctr">
                        <a:lnSpc>
                          <a:spcPts val="1480"/>
                        </a:lnSpc>
                        <a:spcAft>
                          <a:spcPts val="0"/>
                        </a:spcAft>
                      </a:pPr>
                      <a:r>
                        <a:rPr lang="de-DE" sz="1100" b="0" dirty="0">
                          <a:effectLst/>
                          <a:latin typeface="Arial" panose="020B0604020202020204" pitchFamily="34" charset="0"/>
                          <a:ea typeface="Cambria" panose="02040503050406030204" pitchFamily="18" charset="0"/>
                          <a:cs typeface="Arial" panose="020B0604020202020204" pitchFamily="34" charset="0"/>
                        </a:rPr>
                        <a:t>5</a:t>
                      </a:r>
                      <a:endParaRPr lang="de-DE" sz="1100" b="0" dirty="0">
                        <a:solidFill>
                          <a:srgbClr val="000000"/>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kumimoji="0" lang="de-DE" sz="1100" b="0" i="1" u="none" strike="noStrike" kern="1200" cap="none" spc="0" normalizeH="0" baseline="0" noProof="0" dirty="0">
                          <a:ln>
                            <a:noFill/>
                          </a:ln>
                          <a:solidFill>
                            <a:schemeClr val="tx2"/>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kumimoji="0" lang="de-DE" sz="1100" b="0" i="1" u="none" strike="noStrike" kern="1200" cap="none" spc="0" normalizeH="0" baseline="0" noProof="0" dirty="0">
                          <a:ln>
                            <a:noFill/>
                          </a:ln>
                          <a:solidFill>
                            <a:schemeClr val="tx2"/>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ctr">
                        <a:lnSpc>
                          <a:spcPts val="1480"/>
                        </a:lnSpc>
                        <a:spcAft>
                          <a:spcPts val="0"/>
                        </a:spcAft>
                      </a:pPr>
                      <a:r>
                        <a:rPr kumimoji="0" lang="de-DE" sz="1100" b="0" i="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dirty="0">
                        <a:solidFill>
                          <a:schemeClr val="bg1"/>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solidFill>
                      <a:schemeClr val="accent3">
                        <a:lumMod val="75000"/>
                      </a:schemeClr>
                    </a:solidFill>
                  </a:tcPr>
                </a:tc>
                <a:extLst>
                  <a:ext uri="{0D108BD9-81ED-4DB2-BD59-A6C34878D82A}">
                    <a16:rowId xmlns:a16="http://schemas.microsoft.com/office/drawing/2014/main" val="2785605548"/>
                  </a:ext>
                </a:extLst>
              </a:tr>
              <a:tr h="326503">
                <a:tc>
                  <a:txBody>
                    <a:bodyPr/>
                    <a:lstStyle/>
                    <a:p>
                      <a:pPr algn="ctr">
                        <a:lnSpc>
                          <a:spcPts val="1480"/>
                        </a:lnSpc>
                        <a:spcAft>
                          <a:spcPts val="0"/>
                        </a:spcAft>
                      </a:pPr>
                      <a:r>
                        <a:rPr lang="de-DE" sz="1100" b="0" dirty="0">
                          <a:effectLst/>
                          <a:latin typeface="Arial" panose="020B0604020202020204" pitchFamily="34" charset="0"/>
                          <a:ea typeface="Cambria" panose="02040503050406030204" pitchFamily="18" charset="0"/>
                          <a:cs typeface="Arial" panose="020B0604020202020204" pitchFamily="34" charset="0"/>
                        </a:rPr>
                        <a:t>6</a:t>
                      </a:r>
                      <a:endParaRPr lang="de-DE" sz="1100" b="0" dirty="0">
                        <a:solidFill>
                          <a:srgbClr val="000000"/>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rPr>
                        <a:t>IT</a:t>
                      </a:r>
                    </a:p>
                  </a:txBody>
                  <a:tcPr marL="43376" marR="43376" marT="0" marB="0" anchor="ctr"/>
                </a:tc>
                <a:tc>
                  <a:txBody>
                    <a:bodyPr/>
                    <a:lstStyle/>
                    <a:p>
                      <a:pPr marL="0" marR="0" lvl="0" indent="0" algn="l" defTabSz="914400" rtl="0" eaLnBrk="1" fontAlgn="auto" latinLnBrk="0" hangingPunct="1">
                        <a:lnSpc>
                          <a:spcPts val="1480"/>
                        </a:lnSpc>
                        <a:spcBef>
                          <a:spcPts val="0"/>
                        </a:spcBef>
                        <a:spcAft>
                          <a:spcPts val="0"/>
                        </a:spcAft>
                        <a:buClrTx/>
                        <a:buSzTx/>
                        <a:buFontTx/>
                        <a:buNone/>
                        <a:tabLst/>
                        <a:defRPr/>
                      </a:pPr>
                      <a:r>
                        <a:rPr lang="de-DE" sz="1100" i="1" kern="1200" dirty="0">
                          <a:solidFill>
                            <a:schemeClr val="tx2"/>
                          </a:solidFill>
                          <a:effectLst/>
                          <a:latin typeface="Arial" panose="020B0604020202020204" pitchFamily="34" charset="0"/>
                          <a:ea typeface="Cambria" panose="02040503050406030204" pitchFamily="18" charset="0"/>
                          <a:cs typeface="Arial" panose="020B0604020202020204" pitchFamily="34" charset="0"/>
                        </a:rPr>
                        <a:t>Sicherstellung IT-Betrieb</a:t>
                      </a:r>
                    </a:p>
                  </a:txBody>
                  <a:tcPr marL="43376" marR="43376" marT="0" marB="0" anchor="ctr"/>
                </a:tc>
                <a:tc>
                  <a:txBody>
                    <a:bodyPr/>
                    <a:lstStyle/>
                    <a:p>
                      <a:pPr algn="ctr">
                        <a:lnSpc>
                          <a:spcPts val="1480"/>
                        </a:lnSpc>
                        <a:spcAft>
                          <a:spcPts val="0"/>
                        </a:spcAft>
                      </a:pPr>
                      <a:r>
                        <a:rPr lang="de-DE" sz="1100" dirty="0">
                          <a:solidFill>
                            <a:schemeClr val="bg1"/>
                          </a:solidFill>
                          <a:effectLst/>
                          <a:latin typeface="Arial" panose="020B0604020202020204" pitchFamily="34" charset="0"/>
                          <a:ea typeface="Cambria" panose="02040503050406030204" pitchFamily="18" charset="0"/>
                          <a:cs typeface="Arial" panose="020B0604020202020204" pitchFamily="34" charset="0"/>
                        </a:rPr>
                        <a:t>3 Tage</a:t>
                      </a:r>
                    </a:p>
                  </a:txBody>
                  <a:tcPr marL="43376" marR="43376" marT="0" marB="0" anchor="ctr">
                    <a:solidFill>
                      <a:schemeClr val="accent3"/>
                    </a:solidFill>
                  </a:tcPr>
                </a:tc>
                <a:extLst>
                  <a:ext uri="{0D108BD9-81ED-4DB2-BD59-A6C34878D82A}">
                    <a16:rowId xmlns:a16="http://schemas.microsoft.com/office/drawing/2014/main" val="3381716308"/>
                  </a:ext>
                </a:extLst>
              </a:tr>
              <a:tr h="326503">
                <a:tc>
                  <a:txBody>
                    <a:bodyPr/>
                    <a:lstStyle/>
                    <a:p>
                      <a:pPr algn="ctr">
                        <a:lnSpc>
                          <a:spcPts val="1480"/>
                        </a:lnSpc>
                        <a:spcAft>
                          <a:spcPts val="0"/>
                        </a:spcAft>
                      </a:pPr>
                      <a:r>
                        <a:rPr lang="de-DE" sz="1100" b="0" dirty="0">
                          <a:effectLst/>
                          <a:latin typeface="Arial" panose="020B0604020202020204" pitchFamily="34" charset="0"/>
                          <a:ea typeface="Cambria" panose="02040503050406030204" pitchFamily="18" charset="0"/>
                          <a:cs typeface="Arial" panose="020B0604020202020204" pitchFamily="34" charset="0"/>
                        </a:rPr>
                        <a:t>7</a:t>
                      </a:r>
                      <a:endParaRPr lang="de-DE" sz="1100" b="0" dirty="0">
                        <a:solidFill>
                          <a:srgbClr val="000000"/>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kumimoji="0" lang="de-DE" sz="1100" b="0" i="1" u="none" strike="noStrike" kern="1200" cap="none" spc="0" normalizeH="0" baseline="0" noProof="0" dirty="0">
                          <a:ln>
                            <a:noFill/>
                          </a:ln>
                          <a:solidFill>
                            <a:schemeClr val="tx2"/>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kumimoji="0" lang="de-DE" sz="1100" b="0" i="1" u="none" strike="noStrike" kern="1200" cap="none" spc="0" normalizeH="0" baseline="0" noProof="0" dirty="0">
                          <a:ln>
                            <a:noFill/>
                          </a:ln>
                          <a:solidFill>
                            <a:schemeClr val="tx2"/>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ctr">
                        <a:lnSpc>
                          <a:spcPts val="1480"/>
                        </a:lnSpc>
                        <a:spcAft>
                          <a:spcPts val="0"/>
                        </a:spcAft>
                      </a:pPr>
                      <a:r>
                        <a:rPr kumimoji="0" lang="de-DE" sz="1100" b="0" i="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dirty="0">
                        <a:solidFill>
                          <a:schemeClr val="bg1"/>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solidFill>
                      <a:schemeClr val="accent3"/>
                    </a:solidFill>
                  </a:tcPr>
                </a:tc>
                <a:extLst>
                  <a:ext uri="{0D108BD9-81ED-4DB2-BD59-A6C34878D82A}">
                    <a16:rowId xmlns:a16="http://schemas.microsoft.com/office/drawing/2014/main" val="2176225223"/>
                  </a:ext>
                </a:extLst>
              </a:tr>
              <a:tr h="326503">
                <a:tc>
                  <a:txBody>
                    <a:bodyPr/>
                    <a:lstStyle/>
                    <a:p>
                      <a:pPr algn="ctr">
                        <a:lnSpc>
                          <a:spcPts val="1480"/>
                        </a:lnSpc>
                        <a:spcAft>
                          <a:spcPts val="0"/>
                        </a:spcAft>
                      </a:pPr>
                      <a:r>
                        <a:rPr lang="de-DE" sz="1100" b="0" dirty="0">
                          <a:effectLst/>
                          <a:latin typeface="Arial" panose="020B0604020202020204" pitchFamily="34" charset="0"/>
                          <a:ea typeface="Cambria" panose="02040503050406030204" pitchFamily="18" charset="0"/>
                          <a:cs typeface="Arial" panose="020B0604020202020204" pitchFamily="34" charset="0"/>
                        </a:rPr>
                        <a:t>8</a:t>
                      </a:r>
                      <a:endParaRPr lang="de-DE" sz="1100" b="0" dirty="0">
                        <a:solidFill>
                          <a:srgbClr val="000000"/>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kumimoji="0" lang="de-DE" sz="1100" b="0" i="1" u="none" strike="noStrike" kern="1200" cap="none" spc="0" normalizeH="0" baseline="0" noProof="0" dirty="0">
                          <a:ln>
                            <a:noFill/>
                          </a:ln>
                          <a:solidFill>
                            <a:schemeClr val="tx2"/>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kumimoji="0" lang="de-DE" sz="1100" b="0" i="1" u="none" strike="noStrike" kern="1200" cap="none" spc="0" normalizeH="0" baseline="0" noProof="0" dirty="0">
                          <a:ln>
                            <a:noFill/>
                          </a:ln>
                          <a:solidFill>
                            <a:schemeClr val="tx2"/>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ctr">
                        <a:lnSpc>
                          <a:spcPts val="1480"/>
                        </a:lnSpc>
                        <a:spcAft>
                          <a:spcPts val="0"/>
                        </a:spcAft>
                      </a:pPr>
                      <a:r>
                        <a:rPr kumimoji="0" lang="de-DE" sz="1100" b="0" i="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dirty="0">
                        <a:solidFill>
                          <a:schemeClr val="bg1"/>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solidFill>
                      <a:schemeClr val="accent3"/>
                    </a:solidFill>
                  </a:tcPr>
                </a:tc>
                <a:extLst>
                  <a:ext uri="{0D108BD9-81ED-4DB2-BD59-A6C34878D82A}">
                    <a16:rowId xmlns:a16="http://schemas.microsoft.com/office/drawing/2014/main" val="646661917"/>
                  </a:ext>
                </a:extLst>
              </a:tr>
              <a:tr h="326503">
                <a:tc>
                  <a:txBody>
                    <a:bodyPr/>
                    <a:lstStyle/>
                    <a:p>
                      <a:pPr algn="ctr">
                        <a:lnSpc>
                          <a:spcPts val="1480"/>
                        </a:lnSpc>
                        <a:spcAft>
                          <a:spcPts val="0"/>
                        </a:spcAft>
                      </a:pPr>
                      <a:r>
                        <a:rPr lang="de-DE" sz="1100" b="0" dirty="0">
                          <a:effectLst/>
                          <a:latin typeface="Arial" panose="020B0604020202020204" pitchFamily="34" charset="0"/>
                          <a:ea typeface="Cambria" panose="02040503050406030204" pitchFamily="18" charset="0"/>
                          <a:cs typeface="Arial" panose="020B0604020202020204" pitchFamily="34" charset="0"/>
                        </a:rPr>
                        <a:t>9</a:t>
                      </a:r>
                      <a:endParaRPr lang="de-DE" sz="1100" b="0" dirty="0">
                        <a:solidFill>
                          <a:srgbClr val="000000"/>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kumimoji="0" lang="de-DE" sz="1100" b="0" i="1" u="none" strike="noStrike" kern="1200" cap="none" spc="0" normalizeH="0" baseline="0" noProof="0" dirty="0">
                          <a:ln>
                            <a:noFill/>
                          </a:ln>
                          <a:solidFill>
                            <a:schemeClr val="tx2"/>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kumimoji="0" lang="de-DE" sz="1100" b="0" i="1" u="none" strike="noStrike" kern="1200" cap="none" spc="0" normalizeH="0" baseline="0" noProof="0" dirty="0">
                          <a:ln>
                            <a:noFill/>
                          </a:ln>
                          <a:solidFill>
                            <a:schemeClr val="tx2"/>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ctr">
                        <a:lnSpc>
                          <a:spcPts val="1480"/>
                        </a:lnSpc>
                        <a:spcAft>
                          <a:spcPts val="0"/>
                        </a:spcAft>
                      </a:pPr>
                      <a:r>
                        <a:rPr kumimoji="0" lang="de-DE" sz="1100" b="0" i="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dirty="0">
                        <a:solidFill>
                          <a:schemeClr val="bg1"/>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solidFill>
                      <a:schemeClr val="accent3"/>
                    </a:solidFill>
                  </a:tcPr>
                </a:tc>
                <a:extLst>
                  <a:ext uri="{0D108BD9-81ED-4DB2-BD59-A6C34878D82A}">
                    <a16:rowId xmlns:a16="http://schemas.microsoft.com/office/drawing/2014/main" val="3771981288"/>
                  </a:ext>
                </a:extLst>
              </a:tr>
              <a:tr h="326503">
                <a:tc>
                  <a:txBody>
                    <a:bodyPr/>
                    <a:lstStyle/>
                    <a:p>
                      <a:pPr algn="ctr">
                        <a:lnSpc>
                          <a:spcPts val="1480"/>
                        </a:lnSpc>
                        <a:spcAft>
                          <a:spcPts val="0"/>
                        </a:spcAft>
                      </a:pPr>
                      <a:r>
                        <a:rPr lang="de-DE" sz="1100" b="0" dirty="0">
                          <a:effectLst/>
                          <a:latin typeface="Arial" panose="020B0604020202020204" pitchFamily="34" charset="0"/>
                          <a:ea typeface="Cambria" panose="02040503050406030204" pitchFamily="18" charset="0"/>
                          <a:cs typeface="Arial" panose="020B0604020202020204" pitchFamily="34" charset="0"/>
                        </a:rPr>
                        <a:t>10</a:t>
                      </a:r>
                      <a:endParaRPr lang="de-DE" sz="1100" b="0" dirty="0">
                        <a:solidFill>
                          <a:srgbClr val="000000"/>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kumimoji="0" lang="de-DE" sz="1100" b="0" i="1" u="none" strike="noStrike" kern="1200" cap="none" spc="0" normalizeH="0" baseline="0" noProof="0" dirty="0">
                          <a:ln>
                            <a:noFill/>
                          </a:ln>
                          <a:solidFill>
                            <a:schemeClr val="tx2"/>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kumimoji="0" lang="de-DE" sz="1100" b="0" i="1" u="none" strike="noStrike" kern="1200" cap="none" spc="0" normalizeH="0" baseline="0" noProof="0" dirty="0">
                          <a:ln>
                            <a:noFill/>
                          </a:ln>
                          <a:solidFill>
                            <a:schemeClr val="tx2"/>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ctr">
                        <a:lnSpc>
                          <a:spcPts val="1480"/>
                        </a:lnSpc>
                        <a:spcAft>
                          <a:spcPts val="0"/>
                        </a:spcAft>
                      </a:pPr>
                      <a:r>
                        <a:rPr kumimoji="0" lang="de-DE" sz="1100" b="0" i="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dirty="0">
                        <a:solidFill>
                          <a:schemeClr val="bg1"/>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solidFill>
                      <a:schemeClr val="accent3"/>
                    </a:solidFill>
                  </a:tcPr>
                </a:tc>
                <a:extLst>
                  <a:ext uri="{0D108BD9-81ED-4DB2-BD59-A6C34878D82A}">
                    <a16:rowId xmlns:a16="http://schemas.microsoft.com/office/drawing/2014/main" val="1961704654"/>
                  </a:ext>
                </a:extLst>
              </a:tr>
            </a:tbl>
          </a:graphicData>
        </a:graphic>
      </p:graphicFrame>
      <p:graphicFrame>
        <p:nvGraphicFramePr>
          <p:cNvPr id="9" name="Inhaltsplatzhalter 6"/>
          <p:cNvGraphicFramePr>
            <a:graphicFrameLocks/>
          </p:cNvGraphicFramePr>
          <p:nvPr>
            <p:extLst>
              <p:ext uri="{D42A27DB-BD31-4B8C-83A1-F6EECF244321}">
                <p14:modId xmlns:p14="http://schemas.microsoft.com/office/powerpoint/2010/main" val="117403629"/>
              </p:ext>
            </p:extLst>
          </p:nvPr>
        </p:nvGraphicFramePr>
        <p:xfrm>
          <a:off x="6311498" y="1627984"/>
          <a:ext cx="5256088" cy="4105280"/>
        </p:xfrm>
        <a:graphic>
          <a:graphicData uri="http://schemas.openxmlformats.org/drawingml/2006/table">
            <a:tbl>
              <a:tblPr firstRow="1" firstCol="1">
                <a:tableStyleId>{5C22544A-7EE6-4342-B048-85BDC9FD1C3A}</a:tableStyleId>
              </a:tblPr>
              <a:tblGrid>
                <a:gridCol w="306311">
                  <a:extLst>
                    <a:ext uri="{9D8B030D-6E8A-4147-A177-3AD203B41FA5}">
                      <a16:colId xmlns:a16="http://schemas.microsoft.com/office/drawing/2014/main" val="3787579428"/>
                    </a:ext>
                  </a:extLst>
                </a:gridCol>
                <a:gridCol w="989445">
                  <a:extLst>
                    <a:ext uri="{9D8B030D-6E8A-4147-A177-3AD203B41FA5}">
                      <a16:colId xmlns:a16="http://schemas.microsoft.com/office/drawing/2014/main" val="3486494708"/>
                    </a:ext>
                  </a:extLst>
                </a:gridCol>
                <a:gridCol w="3337568">
                  <a:extLst>
                    <a:ext uri="{9D8B030D-6E8A-4147-A177-3AD203B41FA5}">
                      <a16:colId xmlns:a16="http://schemas.microsoft.com/office/drawing/2014/main" val="1688294030"/>
                    </a:ext>
                  </a:extLst>
                </a:gridCol>
                <a:gridCol w="622764">
                  <a:extLst>
                    <a:ext uri="{9D8B030D-6E8A-4147-A177-3AD203B41FA5}">
                      <a16:colId xmlns:a16="http://schemas.microsoft.com/office/drawing/2014/main" val="3763420011"/>
                    </a:ext>
                  </a:extLst>
                </a:gridCol>
              </a:tblGrid>
              <a:tr h="838260">
                <a:tc>
                  <a:txBody>
                    <a:bodyPr/>
                    <a:lstStyle/>
                    <a:p>
                      <a:pPr algn="ctr">
                        <a:lnSpc>
                          <a:spcPts val="1480"/>
                        </a:lnSpc>
                        <a:spcAft>
                          <a:spcPts val="0"/>
                        </a:spcAft>
                      </a:pPr>
                      <a:r>
                        <a:rPr lang="de-DE" sz="1100" dirty="0">
                          <a:effectLst/>
                          <a:latin typeface="Arial" panose="020B0604020202020204" pitchFamily="34" charset="0"/>
                          <a:ea typeface="Cambria" panose="02040503050406030204" pitchFamily="18" charset="0"/>
                          <a:cs typeface="Arial" panose="020B0604020202020204" pitchFamily="34" charset="0"/>
                        </a:rPr>
                        <a:t>Nr.</a:t>
                      </a:r>
                      <a:endParaRPr lang="de-DE" sz="1100" dirty="0">
                        <a:solidFill>
                          <a:srgbClr val="000000"/>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lang="de-DE" sz="1100" dirty="0">
                          <a:effectLst/>
                          <a:latin typeface="Arial" panose="020B0604020202020204" pitchFamily="34" charset="0"/>
                          <a:ea typeface="Cambria" panose="02040503050406030204" pitchFamily="18" charset="0"/>
                          <a:cs typeface="Arial" panose="020B0604020202020204" pitchFamily="34" charset="0"/>
                        </a:rPr>
                        <a:t> </a:t>
                      </a:r>
                    </a:p>
                    <a:p>
                      <a:pPr algn="l">
                        <a:lnSpc>
                          <a:spcPts val="1480"/>
                        </a:lnSpc>
                        <a:spcAft>
                          <a:spcPts val="0"/>
                        </a:spcAft>
                      </a:pPr>
                      <a:r>
                        <a:rPr lang="de-DE" sz="1100" dirty="0">
                          <a:effectLst/>
                          <a:latin typeface="Arial" panose="020B0604020202020204" pitchFamily="34" charset="0"/>
                          <a:ea typeface="Cambria" panose="02040503050406030204" pitchFamily="18" charset="0"/>
                          <a:cs typeface="Arial" panose="020B0604020202020204" pitchFamily="34" charset="0"/>
                        </a:rPr>
                        <a:t>Referat</a:t>
                      </a:r>
                    </a:p>
                    <a:p>
                      <a:pPr algn="l">
                        <a:lnSpc>
                          <a:spcPts val="1480"/>
                        </a:lnSpc>
                        <a:spcAft>
                          <a:spcPts val="0"/>
                        </a:spcAft>
                      </a:pPr>
                      <a:r>
                        <a:rPr lang="de-DE" sz="1100" dirty="0">
                          <a:effectLst/>
                          <a:latin typeface="Arial" panose="020B0604020202020204" pitchFamily="34" charset="0"/>
                          <a:ea typeface="Cambria" panose="02040503050406030204" pitchFamily="18" charset="0"/>
                          <a:cs typeface="Arial" panose="020B0604020202020204" pitchFamily="34" charset="0"/>
                        </a:rPr>
                        <a:t> </a:t>
                      </a:r>
                      <a:endParaRPr lang="de-DE" sz="1100" dirty="0">
                        <a:solidFill>
                          <a:srgbClr val="000000"/>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lang="de-DE" sz="1100" dirty="0">
                          <a:effectLst/>
                          <a:latin typeface="Arial" panose="020B0604020202020204" pitchFamily="34" charset="0"/>
                          <a:ea typeface="Cambria" panose="02040503050406030204" pitchFamily="18" charset="0"/>
                          <a:cs typeface="Arial" panose="020B0604020202020204" pitchFamily="34" charset="0"/>
                        </a:rPr>
                        <a:t>Geschäftsprozess</a:t>
                      </a:r>
                      <a:endParaRPr lang="de-DE" sz="1100" dirty="0">
                        <a:solidFill>
                          <a:srgbClr val="000000"/>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ctr">
                        <a:lnSpc>
                          <a:spcPts val="1480"/>
                        </a:lnSpc>
                        <a:spcAft>
                          <a:spcPts val="0"/>
                        </a:spcAft>
                      </a:pPr>
                      <a:r>
                        <a:rPr lang="de-DE" sz="1100" dirty="0">
                          <a:effectLst/>
                          <a:latin typeface="Arial" panose="020B0604020202020204" pitchFamily="34" charset="0"/>
                          <a:ea typeface="Cambria" panose="02040503050406030204" pitchFamily="18" charset="0"/>
                          <a:cs typeface="Arial" panose="020B0604020202020204" pitchFamily="34" charset="0"/>
                        </a:rPr>
                        <a:t>MTPD</a:t>
                      </a:r>
                      <a:endParaRPr lang="de-DE" sz="1100" dirty="0">
                        <a:solidFill>
                          <a:srgbClr val="000000"/>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extLst>
                  <a:ext uri="{0D108BD9-81ED-4DB2-BD59-A6C34878D82A}">
                    <a16:rowId xmlns:a16="http://schemas.microsoft.com/office/drawing/2014/main" val="71720114"/>
                  </a:ext>
                </a:extLst>
              </a:tr>
              <a:tr h="326702">
                <a:tc>
                  <a:txBody>
                    <a:bodyPr/>
                    <a:lstStyle/>
                    <a:p>
                      <a:pPr algn="ctr">
                        <a:lnSpc>
                          <a:spcPts val="1480"/>
                        </a:lnSpc>
                        <a:spcAft>
                          <a:spcPts val="0"/>
                        </a:spcAft>
                      </a:pPr>
                      <a:r>
                        <a:rPr lang="de-DE" sz="1100" b="0" dirty="0">
                          <a:effectLst/>
                          <a:latin typeface="Arial" panose="020B0604020202020204" pitchFamily="34" charset="0"/>
                          <a:ea typeface="Cambria" panose="02040503050406030204" pitchFamily="18" charset="0"/>
                          <a:cs typeface="Arial" panose="020B0604020202020204" pitchFamily="34" charset="0"/>
                        </a:rPr>
                        <a:t>11</a:t>
                      </a:r>
                      <a:endParaRPr lang="de-DE" sz="1100" b="0" dirty="0">
                        <a:solidFill>
                          <a:srgbClr val="000000"/>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rPr>
                        <a:t>Personal</a:t>
                      </a:r>
                    </a:p>
                  </a:txBody>
                  <a:tcPr marL="43376" marR="43376" marT="0" marB="0" anchor="ctr"/>
                </a:tc>
                <a:tc>
                  <a:txBody>
                    <a:bodyPr/>
                    <a:lstStyle/>
                    <a:p>
                      <a:pPr algn="l">
                        <a:lnSpc>
                          <a:spcPts val="1480"/>
                        </a:lnSpc>
                        <a:spcAft>
                          <a:spcPts val="0"/>
                        </a:spcAft>
                      </a:pPr>
                      <a:r>
                        <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rPr>
                        <a:t>Personalservice</a:t>
                      </a:r>
                    </a:p>
                  </a:txBody>
                  <a:tcPr marL="43376" marR="43376" marT="0" marB="0" anchor="ctr"/>
                </a:tc>
                <a:tc>
                  <a:txBody>
                    <a:bodyPr/>
                    <a:lstStyle/>
                    <a:p>
                      <a:pPr algn="ctr">
                        <a:lnSpc>
                          <a:spcPts val="1480"/>
                        </a:lnSpc>
                        <a:spcAft>
                          <a:spcPts val="0"/>
                        </a:spcAft>
                      </a:pPr>
                      <a:r>
                        <a:rPr lang="de-DE" sz="1100" dirty="0">
                          <a:solidFill>
                            <a:schemeClr val="bg1"/>
                          </a:solidFill>
                          <a:effectLst/>
                          <a:latin typeface="Arial" panose="020B0604020202020204" pitchFamily="34" charset="0"/>
                          <a:ea typeface="Cambria" panose="02040503050406030204" pitchFamily="18" charset="0"/>
                          <a:cs typeface="Arial" panose="020B0604020202020204" pitchFamily="34" charset="0"/>
                        </a:rPr>
                        <a:t>7 Tage</a:t>
                      </a:r>
                    </a:p>
                  </a:txBody>
                  <a:tcPr marL="43376" marR="43376" marT="0" marB="0" anchor="ctr">
                    <a:solidFill>
                      <a:schemeClr val="accent3">
                        <a:lumMod val="60000"/>
                        <a:lumOff val="40000"/>
                      </a:schemeClr>
                    </a:solidFill>
                  </a:tcPr>
                </a:tc>
                <a:extLst>
                  <a:ext uri="{0D108BD9-81ED-4DB2-BD59-A6C34878D82A}">
                    <a16:rowId xmlns:a16="http://schemas.microsoft.com/office/drawing/2014/main" val="2171877171"/>
                  </a:ext>
                </a:extLst>
              </a:tr>
              <a:tr h="326702">
                <a:tc>
                  <a:txBody>
                    <a:bodyPr/>
                    <a:lstStyle/>
                    <a:p>
                      <a:pPr algn="ctr">
                        <a:lnSpc>
                          <a:spcPts val="1480"/>
                        </a:lnSpc>
                        <a:spcAft>
                          <a:spcPts val="0"/>
                        </a:spcAft>
                      </a:pPr>
                      <a:r>
                        <a:rPr lang="de-DE" sz="1100" b="0" dirty="0">
                          <a:effectLst/>
                          <a:latin typeface="Arial" panose="020B0604020202020204" pitchFamily="34" charset="0"/>
                          <a:ea typeface="Cambria" panose="02040503050406030204" pitchFamily="18" charset="0"/>
                          <a:cs typeface="Arial" panose="020B0604020202020204" pitchFamily="34" charset="0"/>
                        </a:rPr>
                        <a:t>12</a:t>
                      </a:r>
                      <a:endParaRPr lang="de-DE" sz="1100" b="0" dirty="0">
                        <a:solidFill>
                          <a:srgbClr val="000000"/>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kumimoji="0" lang="de-DE" sz="1100" b="0" i="1" u="none" strike="noStrike" kern="1200" cap="none" spc="0" normalizeH="0" baseline="0" noProof="0" dirty="0">
                          <a:ln>
                            <a:noFill/>
                          </a:ln>
                          <a:solidFill>
                            <a:schemeClr val="tx2"/>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kumimoji="0" lang="de-DE" sz="1100" b="0" i="1" u="none" strike="noStrike" kern="1200" cap="none" spc="0" normalizeH="0" baseline="0" noProof="0" dirty="0">
                          <a:ln>
                            <a:noFill/>
                          </a:ln>
                          <a:solidFill>
                            <a:schemeClr val="tx2"/>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ctr">
                        <a:lnSpc>
                          <a:spcPts val="1480"/>
                        </a:lnSpc>
                        <a:spcAft>
                          <a:spcPts val="0"/>
                        </a:spcAft>
                      </a:pPr>
                      <a:r>
                        <a:rPr kumimoji="0" lang="de-DE" sz="1100" b="0" i="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dirty="0">
                        <a:solidFill>
                          <a:schemeClr val="bg1"/>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solidFill>
                      <a:schemeClr val="accent3">
                        <a:lumMod val="60000"/>
                        <a:lumOff val="40000"/>
                      </a:schemeClr>
                    </a:solidFill>
                  </a:tcPr>
                </a:tc>
                <a:extLst>
                  <a:ext uri="{0D108BD9-81ED-4DB2-BD59-A6C34878D82A}">
                    <a16:rowId xmlns:a16="http://schemas.microsoft.com/office/drawing/2014/main" val="2377795225"/>
                  </a:ext>
                </a:extLst>
              </a:tr>
              <a:tr h="326702">
                <a:tc>
                  <a:txBody>
                    <a:bodyPr/>
                    <a:lstStyle/>
                    <a:p>
                      <a:pPr algn="ctr">
                        <a:lnSpc>
                          <a:spcPts val="1480"/>
                        </a:lnSpc>
                        <a:spcAft>
                          <a:spcPts val="0"/>
                        </a:spcAft>
                      </a:pPr>
                      <a:r>
                        <a:rPr lang="de-DE" sz="1100" b="0" dirty="0">
                          <a:effectLst/>
                          <a:latin typeface="Arial" panose="020B0604020202020204" pitchFamily="34" charset="0"/>
                          <a:ea typeface="Cambria" panose="02040503050406030204" pitchFamily="18" charset="0"/>
                          <a:cs typeface="Arial" panose="020B0604020202020204" pitchFamily="34" charset="0"/>
                        </a:rPr>
                        <a:t>13</a:t>
                      </a:r>
                      <a:endParaRPr lang="de-DE" sz="1100" b="0" dirty="0">
                        <a:solidFill>
                          <a:srgbClr val="000000"/>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kumimoji="0" lang="de-DE" sz="1100" b="0" i="1" u="none" strike="noStrike" kern="1200" cap="none" spc="0" normalizeH="0" baseline="0" noProof="0" dirty="0">
                          <a:ln>
                            <a:noFill/>
                          </a:ln>
                          <a:solidFill>
                            <a:schemeClr val="tx2"/>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kumimoji="0" lang="de-DE" sz="1100" b="0" i="1" u="none" strike="noStrike" kern="1200" cap="none" spc="0" normalizeH="0" baseline="0" noProof="0" dirty="0">
                          <a:ln>
                            <a:noFill/>
                          </a:ln>
                          <a:solidFill>
                            <a:schemeClr val="tx2"/>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ctr">
                        <a:lnSpc>
                          <a:spcPts val="1480"/>
                        </a:lnSpc>
                        <a:spcAft>
                          <a:spcPts val="0"/>
                        </a:spcAft>
                      </a:pPr>
                      <a:r>
                        <a:rPr kumimoji="0" lang="de-DE" sz="1100" b="0" i="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dirty="0">
                        <a:solidFill>
                          <a:schemeClr val="bg1"/>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solidFill>
                      <a:schemeClr val="accent3">
                        <a:lumMod val="60000"/>
                        <a:lumOff val="40000"/>
                      </a:schemeClr>
                    </a:solidFill>
                  </a:tcPr>
                </a:tc>
                <a:extLst>
                  <a:ext uri="{0D108BD9-81ED-4DB2-BD59-A6C34878D82A}">
                    <a16:rowId xmlns:a16="http://schemas.microsoft.com/office/drawing/2014/main" val="4220760811"/>
                  </a:ext>
                </a:extLst>
              </a:tr>
              <a:tr h="326702">
                <a:tc>
                  <a:txBody>
                    <a:bodyPr/>
                    <a:lstStyle/>
                    <a:p>
                      <a:pPr algn="ctr">
                        <a:lnSpc>
                          <a:spcPts val="1480"/>
                        </a:lnSpc>
                        <a:spcAft>
                          <a:spcPts val="0"/>
                        </a:spcAft>
                      </a:pPr>
                      <a:r>
                        <a:rPr lang="de-DE" sz="1100" b="0" dirty="0">
                          <a:effectLst/>
                          <a:latin typeface="Arial" panose="020B0604020202020204" pitchFamily="34" charset="0"/>
                          <a:ea typeface="Cambria" panose="02040503050406030204" pitchFamily="18" charset="0"/>
                          <a:cs typeface="Arial" panose="020B0604020202020204" pitchFamily="34" charset="0"/>
                        </a:rPr>
                        <a:t>14</a:t>
                      </a:r>
                      <a:endParaRPr lang="de-DE" sz="1100" b="0" dirty="0">
                        <a:solidFill>
                          <a:srgbClr val="000000"/>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kumimoji="0" lang="de-DE" sz="1100" b="0" i="1" u="none" strike="noStrike" kern="1200" cap="none" spc="0" normalizeH="0" baseline="0" noProof="0" dirty="0">
                          <a:ln>
                            <a:noFill/>
                          </a:ln>
                          <a:solidFill>
                            <a:schemeClr val="tx2"/>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kumimoji="0" lang="de-DE" sz="1100" b="0" i="1" u="none" strike="noStrike" kern="1200" cap="none" spc="0" normalizeH="0" baseline="0" noProof="0" dirty="0">
                          <a:ln>
                            <a:noFill/>
                          </a:ln>
                          <a:solidFill>
                            <a:schemeClr val="tx2"/>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ctr">
                        <a:lnSpc>
                          <a:spcPts val="1480"/>
                        </a:lnSpc>
                        <a:spcAft>
                          <a:spcPts val="0"/>
                        </a:spcAft>
                      </a:pPr>
                      <a:r>
                        <a:rPr kumimoji="0" lang="de-DE" sz="1100" b="0" i="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dirty="0">
                        <a:solidFill>
                          <a:schemeClr val="bg1"/>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solidFill>
                      <a:schemeClr val="accent3">
                        <a:lumMod val="60000"/>
                        <a:lumOff val="40000"/>
                      </a:schemeClr>
                    </a:solidFill>
                  </a:tcPr>
                </a:tc>
                <a:extLst>
                  <a:ext uri="{0D108BD9-81ED-4DB2-BD59-A6C34878D82A}">
                    <a16:rowId xmlns:a16="http://schemas.microsoft.com/office/drawing/2014/main" val="3568195701"/>
                  </a:ext>
                </a:extLst>
              </a:tr>
              <a:tr h="326702">
                <a:tc>
                  <a:txBody>
                    <a:bodyPr/>
                    <a:lstStyle/>
                    <a:p>
                      <a:pPr algn="ctr">
                        <a:lnSpc>
                          <a:spcPts val="1480"/>
                        </a:lnSpc>
                        <a:spcAft>
                          <a:spcPts val="0"/>
                        </a:spcAft>
                      </a:pPr>
                      <a:r>
                        <a:rPr lang="de-DE" sz="1100" b="0" dirty="0">
                          <a:effectLst/>
                          <a:latin typeface="Arial" panose="020B0604020202020204" pitchFamily="34" charset="0"/>
                          <a:ea typeface="Cambria" panose="02040503050406030204" pitchFamily="18" charset="0"/>
                          <a:cs typeface="Arial" panose="020B0604020202020204" pitchFamily="34" charset="0"/>
                        </a:rPr>
                        <a:t>15</a:t>
                      </a:r>
                      <a:endParaRPr lang="de-DE" sz="1100" b="0" dirty="0">
                        <a:solidFill>
                          <a:srgbClr val="000000"/>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endPar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rPr>
                        <a:t>Einstellungsverfahren</a:t>
                      </a:r>
                    </a:p>
                  </a:txBody>
                  <a:tcPr marL="43376" marR="43376" marT="0" marB="0" anchor="ctr"/>
                </a:tc>
                <a:tc>
                  <a:txBody>
                    <a:bodyPr/>
                    <a:lstStyle/>
                    <a:p>
                      <a:pPr algn="ctr">
                        <a:lnSpc>
                          <a:spcPts val="1480"/>
                        </a:lnSpc>
                        <a:spcAft>
                          <a:spcPts val="0"/>
                        </a:spcAft>
                      </a:pPr>
                      <a:r>
                        <a:rPr lang="de-DE" sz="1100" dirty="0">
                          <a:solidFill>
                            <a:schemeClr val="bg1"/>
                          </a:solidFill>
                          <a:effectLst/>
                          <a:latin typeface="Arial" panose="020B0604020202020204" pitchFamily="34" charset="0"/>
                          <a:ea typeface="Cambria" panose="02040503050406030204" pitchFamily="18" charset="0"/>
                          <a:cs typeface="Arial" panose="020B0604020202020204" pitchFamily="34" charset="0"/>
                        </a:rPr>
                        <a:t>14 tage</a:t>
                      </a:r>
                    </a:p>
                  </a:txBody>
                  <a:tcPr marL="43376" marR="43376" marT="0" marB="0" anchor="ctr">
                    <a:solidFill>
                      <a:schemeClr val="accent3">
                        <a:lumMod val="40000"/>
                        <a:lumOff val="60000"/>
                      </a:schemeClr>
                    </a:solidFill>
                  </a:tcPr>
                </a:tc>
                <a:extLst>
                  <a:ext uri="{0D108BD9-81ED-4DB2-BD59-A6C34878D82A}">
                    <a16:rowId xmlns:a16="http://schemas.microsoft.com/office/drawing/2014/main" val="2785605548"/>
                  </a:ext>
                </a:extLst>
              </a:tr>
              <a:tr h="326702">
                <a:tc>
                  <a:txBody>
                    <a:bodyPr/>
                    <a:lstStyle/>
                    <a:p>
                      <a:pPr algn="ctr">
                        <a:lnSpc>
                          <a:spcPts val="1480"/>
                        </a:lnSpc>
                        <a:spcAft>
                          <a:spcPts val="0"/>
                        </a:spcAft>
                      </a:pPr>
                      <a:r>
                        <a:rPr lang="de-DE" sz="1100" b="0" dirty="0">
                          <a:effectLst/>
                          <a:latin typeface="Arial" panose="020B0604020202020204" pitchFamily="34" charset="0"/>
                          <a:ea typeface="Cambria" panose="02040503050406030204" pitchFamily="18" charset="0"/>
                          <a:cs typeface="Arial" panose="020B0604020202020204" pitchFamily="34" charset="0"/>
                        </a:rPr>
                        <a:t>16</a:t>
                      </a:r>
                      <a:endParaRPr lang="de-DE" sz="1100" b="0" dirty="0">
                        <a:solidFill>
                          <a:srgbClr val="000000"/>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kumimoji="0" lang="de-DE" sz="1100" b="0" i="1" u="none" strike="noStrike" kern="1200" cap="none" spc="0" normalizeH="0" baseline="0" noProof="0" dirty="0">
                          <a:ln>
                            <a:noFill/>
                          </a:ln>
                          <a:solidFill>
                            <a:schemeClr val="tx2"/>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kumimoji="0" lang="de-DE" sz="1100" b="0" i="1" u="none" strike="noStrike" kern="1200" cap="none" spc="0" normalizeH="0" baseline="0" noProof="0" dirty="0">
                          <a:ln>
                            <a:noFill/>
                          </a:ln>
                          <a:solidFill>
                            <a:schemeClr val="tx2"/>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ctr">
                        <a:lnSpc>
                          <a:spcPts val="1480"/>
                        </a:lnSpc>
                        <a:spcAft>
                          <a:spcPts val="0"/>
                        </a:spcAft>
                      </a:pPr>
                      <a:r>
                        <a:rPr kumimoji="0" lang="de-DE" sz="1100" b="0" i="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dirty="0">
                        <a:solidFill>
                          <a:schemeClr val="bg1"/>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solidFill>
                      <a:schemeClr val="accent3">
                        <a:lumMod val="40000"/>
                        <a:lumOff val="60000"/>
                      </a:schemeClr>
                    </a:solidFill>
                  </a:tcPr>
                </a:tc>
                <a:extLst>
                  <a:ext uri="{0D108BD9-81ED-4DB2-BD59-A6C34878D82A}">
                    <a16:rowId xmlns:a16="http://schemas.microsoft.com/office/drawing/2014/main" val="3381716308"/>
                  </a:ext>
                </a:extLst>
              </a:tr>
              <a:tr h="326702">
                <a:tc>
                  <a:txBody>
                    <a:bodyPr/>
                    <a:lstStyle/>
                    <a:p>
                      <a:pPr algn="ctr">
                        <a:lnSpc>
                          <a:spcPts val="1480"/>
                        </a:lnSpc>
                        <a:spcAft>
                          <a:spcPts val="0"/>
                        </a:spcAft>
                      </a:pPr>
                      <a:r>
                        <a:rPr lang="de-DE" sz="1100" b="0" dirty="0">
                          <a:effectLst/>
                          <a:latin typeface="Arial" panose="020B0604020202020204" pitchFamily="34" charset="0"/>
                          <a:ea typeface="Cambria" panose="02040503050406030204" pitchFamily="18" charset="0"/>
                          <a:cs typeface="Arial" panose="020B0604020202020204" pitchFamily="34" charset="0"/>
                        </a:rPr>
                        <a:t>17</a:t>
                      </a:r>
                      <a:endParaRPr lang="de-DE" sz="1100" b="0" dirty="0">
                        <a:solidFill>
                          <a:srgbClr val="000000"/>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kumimoji="0" lang="de-DE" sz="1100" b="0" i="1" u="none" strike="noStrike" kern="1200" cap="none" spc="0" normalizeH="0" baseline="0" noProof="0" dirty="0">
                          <a:ln>
                            <a:noFill/>
                          </a:ln>
                          <a:solidFill>
                            <a:schemeClr val="tx2"/>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kumimoji="0" lang="de-DE" sz="1100" b="0" i="1" u="none" strike="noStrike" kern="1200" cap="none" spc="0" normalizeH="0" baseline="0" noProof="0" dirty="0">
                          <a:ln>
                            <a:noFill/>
                          </a:ln>
                          <a:solidFill>
                            <a:schemeClr val="tx2"/>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ctr">
                        <a:lnSpc>
                          <a:spcPts val="1480"/>
                        </a:lnSpc>
                        <a:spcAft>
                          <a:spcPts val="0"/>
                        </a:spcAft>
                      </a:pPr>
                      <a:r>
                        <a:rPr kumimoji="0" lang="de-DE" sz="1100" b="0" i="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dirty="0">
                        <a:solidFill>
                          <a:schemeClr val="bg1"/>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solidFill>
                      <a:schemeClr val="accent3">
                        <a:lumMod val="40000"/>
                        <a:lumOff val="60000"/>
                      </a:schemeClr>
                    </a:solidFill>
                  </a:tcPr>
                </a:tc>
                <a:extLst>
                  <a:ext uri="{0D108BD9-81ED-4DB2-BD59-A6C34878D82A}">
                    <a16:rowId xmlns:a16="http://schemas.microsoft.com/office/drawing/2014/main" val="2176225223"/>
                  </a:ext>
                </a:extLst>
              </a:tr>
              <a:tr h="326702">
                <a:tc>
                  <a:txBody>
                    <a:bodyPr/>
                    <a:lstStyle/>
                    <a:p>
                      <a:pPr algn="ctr">
                        <a:lnSpc>
                          <a:spcPts val="1480"/>
                        </a:lnSpc>
                        <a:spcAft>
                          <a:spcPts val="0"/>
                        </a:spcAft>
                      </a:pPr>
                      <a:r>
                        <a:rPr lang="de-DE" sz="1100" b="0" dirty="0">
                          <a:effectLst/>
                          <a:latin typeface="Arial" panose="020B0604020202020204" pitchFamily="34" charset="0"/>
                          <a:ea typeface="Cambria" panose="02040503050406030204" pitchFamily="18" charset="0"/>
                          <a:cs typeface="Arial" panose="020B0604020202020204" pitchFamily="34" charset="0"/>
                        </a:rPr>
                        <a:t>18</a:t>
                      </a:r>
                      <a:endParaRPr lang="de-DE" sz="1100" b="0" dirty="0">
                        <a:solidFill>
                          <a:srgbClr val="000000"/>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rPr>
                        <a:t>Personal</a:t>
                      </a:r>
                    </a:p>
                  </a:txBody>
                  <a:tcPr marL="43376" marR="43376" marT="0" marB="0" anchor="ctr"/>
                </a:tc>
                <a:tc>
                  <a:txBody>
                    <a:bodyPr/>
                    <a:lstStyle/>
                    <a:p>
                      <a:pPr algn="l">
                        <a:lnSpc>
                          <a:spcPts val="1480"/>
                        </a:lnSpc>
                        <a:spcAft>
                          <a:spcPts val="0"/>
                        </a:spcAft>
                      </a:pPr>
                      <a:r>
                        <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rPr>
                        <a:t>Personalaustritt</a:t>
                      </a:r>
                    </a:p>
                  </a:txBody>
                  <a:tcPr marL="43376" marR="43376" marT="0" marB="0" anchor="ctr"/>
                </a:tc>
                <a:tc>
                  <a:txBody>
                    <a:bodyPr/>
                    <a:lstStyle/>
                    <a:p>
                      <a:pPr algn="ctr">
                        <a:lnSpc>
                          <a:spcPts val="1480"/>
                        </a:lnSpc>
                        <a:spcAft>
                          <a:spcPts val="0"/>
                        </a:spcAft>
                      </a:pPr>
                      <a:r>
                        <a:rPr lang="de-DE" sz="1100" dirty="0">
                          <a:solidFill>
                            <a:schemeClr val="bg1"/>
                          </a:solidFill>
                          <a:effectLst/>
                          <a:latin typeface="Arial" panose="020B0604020202020204" pitchFamily="34" charset="0"/>
                          <a:ea typeface="Cambria" panose="02040503050406030204" pitchFamily="18" charset="0"/>
                          <a:cs typeface="Arial" panose="020B0604020202020204" pitchFamily="34" charset="0"/>
                        </a:rPr>
                        <a:t>30 Tage</a:t>
                      </a:r>
                    </a:p>
                  </a:txBody>
                  <a:tcPr marL="43376" marR="43376" marT="0" marB="0" anchor="ctr">
                    <a:solidFill>
                      <a:schemeClr val="accent3">
                        <a:lumMod val="20000"/>
                        <a:lumOff val="80000"/>
                      </a:schemeClr>
                    </a:solidFill>
                  </a:tcPr>
                </a:tc>
                <a:extLst>
                  <a:ext uri="{0D108BD9-81ED-4DB2-BD59-A6C34878D82A}">
                    <a16:rowId xmlns:a16="http://schemas.microsoft.com/office/drawing/2014/main" val="646661917"/>
                  </a:ext>
                </a:extLst>
              </a:tr>
              <a:tr h="326702">
                <a:tc>
                  <a:txBody>
                    <a:bodyPr/>
                    <a:lstStyle/>
                    <a:p>
                      <a:pPr algn="ctr">
                        <a:lnSpc>
                          <a:spcPts val="1480"/>
                        </a:lnSpc>
                        <a:spcAft>
                          <a:spcPts val="0"/>
                        </a:spcAft>
                      </a:pPr>
                      <a:r>
                        <a:rPr lang="de-DE" sz="1100" b="0" dirty="0">
                          <a:effectLst/>
                          <a:latin typeface="Arial" panose="020B0604020202020204" pitchFamily="34" charset="0"/>
                          <a:ea typeface="Cambria" panose="02040503050406030204" pitchFamily="18" charset="0"/>
                          <a:cs typeface="Arial" panose="020B0604020202020204" pitchFamily="34" charset="0"/>
                        </a:rPr>
                        <a:t>19</a:t>
                      </a:r>
                      <a:endParaRPr lang="de-DE" sz="1100" b="0" dirty="0">
                        <a:solidFill>
                          <a:srgbClr val="000000"/>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kumimoji="0" lang="de-DE" sz="1100" b="0" i="1" u="none" strike="noStrike" kern="1200" cap="none" spc="0" normalizeH="0" baseline="0" noProof="0" dirty="0">
                          <a:ln>
                            <a:noFill/>
                          </a:ln>
                          <a:solidFill>
                            <a:schemeClr val="tx2"/>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kumimoji="0" lang="de-DE" sz="1100" b="0" i="1" u="none" strike="noStrike" kern="1200" cap="none" spc="0" normalizeH="0" baseline="0" noProof="0" dirty="0">
                          <a:ln>
                            <a:noFill/>
                          </a:ln>
                          <a:solidFill>
                            <a:schemeClr val="tx2"/>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ctr">
                        <a:lnSpc>
                          <a:spcPts val="1480"/>
                        </a:lnSpc>
                        <a:spcAft>
                          <a:spcPts val="0"/>
                        </a:spcAft>
                      </a:pPr>
                      <a:r>
                        <a:rPr kumimoji="0" lang="de-DE" sz="1100" b="0" i="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dirty="0">
                        <a:solidFill>
                          <a:schemeClr val="bg1"/>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solidFill>
                      <a:schemeClr val="accent3">
                        <a:lumMod val="20000"/>
                        <a:lumOff val="80000"/>
                      </a:schemeClr>
                    </a:solidFill>
                  </a:tcPr>
                </a:tc>
                <a:extLst>
                  <a:ext uri="{0D108BD9-81ED-4DB2-BD59-A6C34878D82A}">
                    <a16:rowId xmlns:a16="http://schemas.microsoft.com/office/drawing/2014/main" val="3771981288"/>
                  </a:ext>
                </a:extLst>
              </a:tr>
              <a:tr h="326702">
                <a:tc>
                  <a:txBody>
                    <a:bodyPr/>
                    <a:lstStyle/>
                    <a:p>
                      <a:pPr algn="ctr">
                        <a:lnSpc>
                          <a:spcPts val="1480"/>
                        </a:lnSpc>
                        <a:spcAft>
                          <a:spcPts val="0"/>
                        </a:spcAft>
                      </a:pPr>
                      <a:r>
                        <a:rPr lang="de-DE" sz="1100" b="0" dirty="0">
                          <a:effectLst/>
                          <a:latin typeface="Arial" panose="020B0604020202020204" pitchFamily="34" charset="0"/>
                          <a:ea typeface="Cambria" panose="02040503050406030204" pitchFamily="18" charset="0"/>
                          <a:cs typeface="Arial" panose="020B0604020202020204" pitchFamily="34" charset="0"/>
                        </a:rPr>
                        <a:t>20</a:t>
                      </a:r>
                      <a:endParaRPr lang="de-DE" sz="1100" b="0" dirty="0">
                        <a:solidFill>
                          <a:srgbClr val="000000"/>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kumimoji="0" lang="de-DE" sz="1100" b="0" i="1" u="none" strike="noStrike" kern="1200" cap="none" spc="0" normalizeH="0" baseline="0" noProof="0" dirty="0">
                          <a:ln>
                            <a:noFill/>
                          </a:ln>
                          <a:solidFill>
                            <a:schemeClr val="tx2"/>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kumimoji="0" lang="de-DE" sz="1100" b="0" i="1" u="none" strike="noStrike" kern="1200" cap="none" spc="0" normalizeH="0" baseline="0" noProof="0" dirty="0">
                          <a:ln>
                            <a:noFill/>
                          </a:ln>
                          <a:solidFill>
                            <a:schemeClr val="tx2"/>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ctr">
                        <a:lnSpc>
                          <a:spcPts val="1480"/>
                        </a:lnSpc>
                        <a:spcAft>
                          <a:spcPts val="0"/>
                        </a:spcAft>
                      </a:pPr>
                      <a:r>
                        <a:rPr kumimoji="0" lang="de-DE" sz="1100" b="0" i="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dirty="0">
                        <a:solidFill>
                          <a:schemeClr val="bg1"/>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solidFill>
                      <a:schemeClr val="accent3">
                        <a:lumMod val="20000"/>
                        <a:lumOff val="80000"/>
                      </a:schemeClr>
                    </a:solidFill>
                  </a:tcPr>
                </a:tc>
                <a:extLst>
                  <a:ext uri="{0D108BD9-81ED-4DB2-BD59-A6C34878D82A}">
                    <a16:rowId xmlns:a16="http://schemas.microsoft.com/office/drawing/2014/main" val="1961704654"/>
                  </a:ext>
                </a:extLst>
              </a:tr>
            </a:tbl>
          </a:graphicData>
        </a:graphic>
      </p:graphicFrame>
      <p:sp>
        <p:nvSpPr>
          <p:cNvPr id="10" name="Rechteck 9" descr="Diese Folie ist für die Institutionsleitung konzipiert" title="Zielgruppe: Institutionsleitung"/>
          <p:cNvSpPr/>
          <p:nvPr/>
        </p:nvSpPr>
        <p:spPr bwMode="gray">
          <a:xfrm rot="2700000">
            <a:off x="9604715" y="595186"/>
            <a:ext cx="3258710" cy="5760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Institutionsleitung</a:t>
            </a:r>
          </a:p>
        </p:txBody>
      </p:sp>
    </p:spTree>
    <p:extLst>
      <p:ext uri="{BB962C8B-B14F-4D97-AF65-F5344CB8AC3E}">
        <p14:creationId xmlns:p14="http://schemas.microsoft.com/office/powerpoint/2010/main" val="1713700633"/>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Ergebnis der Business Impact Analyse </a:t>
            </a:r>
          </a:p>
        </p:txBody>
      </p:sp>
      <p:sp>
        <p:nvSpPr>
          <p:cNvPr id="13" name="Inhaltsplatzhalter 12"/>
          <p:cNvSpPr>
            <a:spLocks noGrp="1"/>
          </p:cNvSpPr>
          <p:nvPr>
            <p:ph idx="1"/>
          </p:nvPr>
        </p:nvSpPr>
        <p:spPr/>
        <p:txBody>
          <a:bodyPr/>
          <a:lstStyle/>
          <a:p>
            <a:endParaRPr lang="de-DE"/>
          </a:p>
        </p:txBody>
      </p:sp>
      <p:sp>
        <p:nvSpPr>
          <p:cNvPr id="4" name="Inhaltsplatzhalter 3"/>
          <p:cNvSpPr>
            <a:spLocks noGrp="1"/>
          </p:cNvSpPr>
          <p:nvPr>
            <p:ph sz="quarter" idx="10"/>
          </p:nvPr>
        </p:nvSpPr>
        <p:spPr/>
        <p:txBody>
          <a:bodyPr/>
          <a:lstStyle/>
          <a:p>
            <a:r>
              <a:rPr lang="de-DE" dirty="0"/>
              <a:t>Zeitkritische Ressourcen</a:t>
            </a:r>
          </a:p>
        </p:txBody>
      </p:sp>
      <p:sp>
        <p:nvSpPr>
          <p:cNvPr id="5" name="Fußzeilenplatzhalter 4"/>
          <p:cNvSpPr>
            <a:spLocks noGrp="1"/>
          </p:cNvSpPr>
          <p:nvPr>
            <p:ph type="ftr" sz="quarter" idx="11"/>
          </p:nvPr>
        </p:nvSpPr>
        <p:spPr/>
        <p:txBody>
          <a:bodyPr/>
          <a:lstStyle/>
          <a:p>
            <a:r>
              <a:rPr lang="de-DE"/>
              <a:t>BSI 200-4 Hilfsmittel | Präsentationsvorlage Voranalyse &amp; BIA</a:t>
            </a:r>
            <a:endParaRPr lang="de-DE" dirty="0"/>
          </a:p>
        </p:txBody>
      </p:sp>
      <p:graphicFrame>
        <p:nvGraphicFramePr>
          <p:cNvPr id="6" name="Inhaltsplatzhalter 6"/>
          <p:cNvGraphicFramePr>
            <a:graphicFrameLocks/>
          </p:cNvGraphicFramePr>
          <p:nvPr>
            <p:extLst>
              <p:ext uri="{D42A27DB-BD31-4B8C-83A1-F6EECF244321}">
                <p14:modId xmlns:p14="http://schemas.microsoft.com/office/powerpoint/2010/main" val="875264818"/>
              </p:ext>
            </p:extLst>
          </p:nvPr>
        </p:nvGraphicFramePr>
        <p:xfrm>
          <a:off x="623888" y="1630479"/>
          <a:ext cx="5256088" cy="4102780"/>
        </p:xfrm>
        <a:graphic>
          <a:graphicData uri="http://schemas.openxmlformats.org/drawingml/2006/table">
            <a:tbl>
              <a:tblPr firstRow="1" firstCol="1">
                <a:tableStyleId>{5C22544A-7EE6-4342-B048-85BDC9FD1C3A}</a:tableStyleId>
              </a:tblPr>
              <a:tblGrid>
                <a:gridCol w="306311">
                  <a:extLst>
                    <a:ext uri="{9D8B030D-6E8A-4147-A177-3AD203B41FA5}">
                      <a16:colId xmlns:a16="http://schemas.microsoft.com/office/drawing/2014/main" val="3787579428"/>
                    </a:ext>
                  </a:extLst>
                </a:gridCol>
                <a:gridCol w="989445">
                  <a:extLst>
                    <a:ext uri="{9D8B030D-6E8A-4147-A177-3AD203B41FA5}">
                      <a16:colId xmlns:a16="http://schemas.microsoft.com/office/drawing/2014/main" val="3486494708"/>
                    </a:ext>
                  </a:extLst>
                </a:gridCol>
                <a:gridCol w="3337568">
                  <a:extLst>
                    <a:ext uri="{9D8B030D-6E8A-4147-A177-3AD203B41FA5}">
                      <a16:colId xmlns:a16="http://schemas.microsoft.com/office/drawing/2014/main" val="1688294030"/>
                    </a:ext>
                  </a:extLst>
                </a:gridCol>
                <a:gridCol w="622764">
                  <a:extLst>
                    <a:ext uri="{9D8B030D-6E8A-4147-A177-3AD203B41FA5}">
                      <a16:colId xmlns:a16="http://schemas.microsoft.com/office/drawing/2014/main" val="3763420011"/>
                    </a:ext>
                  </a:extLst>
                </a:gridCol>
              </a:tblGrid>
              <a:tr h="837750">
                <a:tc>
                  <a:txBody>
                    <a:bodyPr/>
                    <a:lstStyle/>
                    <a:p>
                      <a:pPr algn="ctr">
                        <a:lnSpc>
                          <a:spcPts val="1480"/>
                        </a:lnSpc>
                        <a:spcAft>
                          <a:spcPts val="0"/>
                        </a:spcAft>
                      </a:pPr>
                      <a:r>
                        <a:rPr lang="de-DE" sz="1100" dirty="0">
                          <a:effectLst/>
                          <a:latin typeface="Arial" panose="020B0604020202020204" pitchFamily="34" charset="0"/>
                          <a:ea typeface="Cambria" panose="02040503050406030204" pitchFamily="18" charset="0"/>
                          <a:cs typeface="Arial" panose="020B0604020202020204" pitchFamily="34" charset="0"/>
                        </a:rPr>
                        <a:t>Nr.</a:t>
                      </a:r>
                      <a:endParaRPr lang="de-DE" sz="1100" dirty="0">
                        <a:solidFill>
                          <a:srgbClr val="000000"/>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lang="de-DE" sz="1100" dirty="0">
                          <a:effectLst/>
                          <a:latin typeface="Arial" panose="020B0604020202020204" pitchFamily="34" charset="0"/>
                          <a:ea typeface="Cambria" panose="02040503050406030204" pitchFamily="18" charset="0"/>
                          <a:cs typeface="Arial" panose="020B0604020202020204" pitchFamily="34" charset="0"/>
                        </a:rPr>
                        <a:t> </a:t>
                      </a:r>
                    </a:p>
                    <a:p>
                      <a:pPr algn="l">
                        <a:lnSpc>
                          <a:spcPts val="1480"/>
                        </a:lnSpc>
                        <a:spcAft>
                          <a:spcPts val="0"/>
                        </a:spcAft>
                      </a:pPr>
                      <a:r>
                        <a:rPr lang="de-DE" sz="1100" dirty="0">
                          <a:effectLst/>
                          <a:latin typeface="Arial" panose="020B0604020202020204" pitchFamily="34" charset="0"/>
                          <a:ea typeface="Cambria" panose="02040503050406030204" pitchFamily="18" charset="0"/>
                          <a:cs typeface="Arial" panose="020B0604020202020204" pitchFamily="34" charset="0"/>
                        </a:rPr>
                        <a:t>Ressourcen-typ</a:t>
                      </a:r>
                    </a:p>
                    <a:p>
                      <a:pPr algn="l">
                        <a:lnSpc>
                          <a:spcPts val="1480"/>
                        </a:lnSpc>
                        <a:spcAft>
                          <a:spcPts val="0"/>
                        </a:spcAft>
                      </a:pPr>
                      <a:r>
                        <a:rPr lang="de-DE" sz="1100" dirty="0">
                          <a:effectLst/>
                          <a:latin typeface="Arial" panose="020B0604020202020204" pitchFamily="34" charset="0"/>
                          <a:ea typeface="Cambria" panose="02040503050406030204" pitchFamily="18" charset="0"/>
                          <a:cs typeface="Arial" panose="020B0604020202020204" pitchFamily="34" charset="0"/>
                        </a:rPr>
                        <a:t> </a:t>
                      </a:r>
                      <a:endParaRPr lang="de-DE" sz="1100" dirty="0">
                        <a:solidFill>
                          <a:srgbClr val="000000"/>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lang="de-DE" sz="1100" dirty="0">
                          <a:effectLst/>
                          <a:latin typeface="Arial" panose="020B0604020202020204" pitchFamily="34" charset="0"/>
                          <a:ea typeface="Cambria" panose="02040503050406030204" pitchFamily="18" charset="0"/>
                          <a:cs typeface="Arial" panose="020B0604020202020204" pitchFamily="34" charset="0"/>
                        </a:rPr>
                        <a:t>Ressource</a:t>
                      </a:r>
                      <a:endParaRPr lang="de-DE" sz="1100" dirty="0">
                        <a:solidFill>
                          <a:srgbClr val="000000"/>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ctr">
                        <a:lnSpc>
                          <a:spcPts val="1480"/>
                        </a:lnSpc>
                        <a:spcAft>
                          <a:spcPts val="0"/>
                        </a:spcAft>
                      </a:pPr>
                      <a:r>
                        <a:rPr lang="de-DE" sz="1100" dirty="0">
                          <a:effectLst/>
                          <a:latin typeface="Arial" panose="020B0604020202020204" pitchFamily="34" charset="0"/>
                          <a:ea typeface="Cambria" panose="02040503050406030204" pitchFamily="18" charset="0"/>
                          <a:cs typeface="Arial" panose="020B0604020202020204" pitchFamily="34" charset="0"/>
                        </a:rPr>
                        <a:t>RTO</a:t>
                      </a:r>
                      <a:endParaRPr lang="de-DE" sz="1100" dirty="0">
                        <a:solidFill>
                          <a:srgbClr val="000000"/>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extLst>
                  <a:ext uri="{0D108BD9-81ED-4DB2-BD59-A6C34878D82A}">
                    <a16:rowId xmlns:a16="http://schemas.microsoft.com/office/drawing/2014/main" val="71720114"/>
                  </a:ext>
                </a:extLst>
              </a:tr>
              <a:tr h="326503">
                <a:tc>
                  <a:txBody>
                    <a:bodyPr/>
                    <a:lstStyle/>
                    <a:p>
                      <a:pPr algn="ctr">
                        <a:lnSpc>
                          <a:spcPts val="1480"/>
                        </a:lnSpc>
                        <a:spcAft>
                          <a:spcPts val="0"/>
                        </a:spcAft>
                      </a:pPr>
                      <a:r>
                        <a:rPr lang="de-DE" sz="1100" b="0" dirty="0">
                          <a:effectLst/>
                          <a:latin typeface="Arial" panose="020B0604020202020204" pitchFamily="34" charset="0"/>
                          <a:ea typeface="Cambria" panose="02040503050406030204" pitchFamily="18" charset="0"/>
                          <a:cs typeface="Arial" panose="020B0604020202020204" pitchFamily="34" charset="0"/>
                        </a:rPr>
                        <a:t>1</a:t>
                      </a:r>
                      <a:endParaRPr lang="de-DE" sz="1100" b="0" dirty="0">
                        <a:solidFill>
                          <a:srgbClr val="000000"/>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rPr>
                        <a:t>IT</a:t>
                      </a:r>
                    </a:p>
                  </a:txBody>
                  <a:tcPr marL="43376" marR="43376" marT="0" marB="0" anchor="ctr"/>
                </a:tc>
                <a:tc>
                  <a:txBody>
                    <a:bodyPr/>
                    <a:lstStyle/>
                    <a:p>
                      <a:pPr algn="l">
                        <a:lnSpc>
                          <a:spcPts val="1480"/>
                        </a:lnSpc>
                        <a:spcAft>
                          <a:spcPts val="0"/>
                        </a:spcAft>
                      </a:pPr>
                      <a:r>
                        <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rPr>
                        <a:t>Anwendung</a:t>
                      </a:r>
                      <a:r>
                        <a:rPr lang="de-DE" sz="1100" i="1" baseline="0" dirty="0">
                          <a:solidFill>
                            <a:schemeClr val="tx2"/>
                          </a:solidFill>
                          <a:effectLst/>
                          <a:latin typeface="Arial" panose="020B0604020202020204" pitchFamily="34" charset="0"/>
                          <a:ea typeface="Cambria" panose="02040503050406030204" pitchFamily="18" charset="0"/>
                          <a:cs typeface="Arial" panose="020B0604020202020204" pitchFamily="34" charset="0"/>
                        </a:rPr>
                        <a:t> A</a:t>
                      </a:r>
                      <a:endPar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ctr">
                        <a:lnSpc>
                          <a:spcPts val="1480"/>
                        </a:lnSpc>
                        <a:spcAft>
                          <a:spcPts val="0"/>
                        </a:spcAft>
                      </a:pPr>
                      <a:r>
                        <a:rPr lang="de-DE" sz="1100" dirty="0">
                          <a:solidFill>
                            <a:schemeClr val="bg1"/>
                          </a:solidFill>
                          <a:effectLst/>
                          <a:latin typeface="Arial" panose="020B0604020202020204" pitchFamily="34" charset="0"/>
                          <a:ea typeface="Cambria" panose="02040503050406030204" pitchFamily="18" charset="0"/>
                          <a:cs typeface="Arial" panose="020B0604020202020204" pitchFamily="34" charset="0"/>
                        </a:rPr>
                        <a:t>&lt;24</a:t>
                      </a:r>
                      <a:r>
                        <a:rPr lang="de-DE" sz="1100" baseline="0" dirty="0">
                          <a:solidFill>
                            <a:schemeClr val="bg1"/>
                          </a:solidFill>
                          <a:effectLst/>
                          <a:latin typeface="Arial" panose="020B0604020202020204" pitchFamily="34" charset="0"/>
                          <a:ea typeface="Cambria" panose="02040503050406030204" pitchFamily="18" charset="0"/>
                          <a:cs typeface="Arial" panose="020B0604020202020204" pitchFamily="34" charset="0"/>
                        </a:rPr>
                        <a:t> Std.</a:t>
                      </a:r>
                      <a:endParaRPr lang="de-DE" sz="1100" dirty="0">
                        <a:solidFill>
                          <a:schemeClr val="bg1"/>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solidFill>
                      <a:schemeClr val="accent3">
                        <a:lumMod val="75000"/>
                      </a:schemeClr>
                    </a:solidFill>
                  </a:tcPr>
                </a:tc>
                <a:extLst>
                  <a:ext uri="{0D108BD9-81ED-4DB2-BD59-A6C34878D82A}">
                    <a16:rowId xmlns:a16="http://schemas.microsoft.com/office/drawing/2014/main" val="2171877171"/>
                  </a:ext>
                </a:extLst>
              </a:tr>
              <a:tr h="326503">
                <a:tc>
                  <a:txBody>
                    <a:bodyPr/>
                    <a:lstStyle/>
                    <a:p>
                      <a:pPr algn="ctr">
                        <a:lnSpc>
                          <a:spcPts val="1480"/>
                        </a:lnSpc>
                        <a:spcAft>
                          <a:spcPts val="0"/>
                        </a:spcAft>
                      </a:pPr>
                      <a:r>
                        <a:rPr lang="de-DE" sz="1100" b="0" dirty="0">
                          <a:effectLst/>
                          <a:latin typeface="Arial" panose="020B0604020202020204" pitchFamily="34" charset="0"/>
                          <a:ea typeface="Cambria" panose="02040503050406030204" pitchFamily="18" charset="0"/>
                          <a:cs typeface="Arial" panose="020B0604020202020204" pitchFamily="34" charset="0"/>
                        </a:rPr>
                        <a:t>2</a:t>
                      </a:r>
                      <a:endParaRPr lang="de-DE" sz="1100" b="0" dirty="0">
                        <a:solidFill>
                          <a:srgbClr val="000000"/>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rPr>
                        <a:t>Dienstleister</a:t>
                      </a:r>
                    </a:p>
                  </a:txBody>
                  <a:tcPr marL="43376" marR="43376" marT="0" marB="0" anchor="ctr"/>
                </a:tc>
                <a:tc>
                  <a:txBody>
                    <a:bodyPr/>
                    <a:lstStyle/>
                    <a:p>
                      <a:pPr algn="l">
                        <a:lnSpc>
                          <a:spcPts val="1480"/>
                        </a:lnSpc>
                        <a:spcAft>
                          <a:spcPts val="0"/>
                        </a:spcAft>
                      </a:pPr>
                      <a:r>
                        <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rPr>
                        <a:t>Dienstleister X</a:t>
                      </a:r>
                    </a:p>
                  </a:txBody>
                  <a:tcPr marL="43376" marR="43376" marT="0" marB="0" anchor="ctr"/>
                </a:tc>
                <a:tc>
                  <a:txBody>
                    <a:bodyPr/>
                    <a:lstStyle/>
                    <a:p>
                      <a:pPr algn="ctr">
                        <a:lnSpc>
                          <a:spcPts val="1480"/>
                        </a:lnSpc>
                        <a:spcAft>
                          <a:spcPts val="0"/>
                        </a:spcAft>
                      </a:pPr>
                      <a:r>
                        <a:rPr lang="de-DE" sz="1100" dirty="0">
                          <a:solidFill>
                            <a:schemeClr val="bg1"/>
                          </a:solidFill>
                          <a:effectLst/>
                          <a:latin typeface="Arial" panose="020B0604020202020204" pitchFamily="34" charset="0"/>
                          <a:ea typeface="Cambria" panose="02040503050406030204" pitchFamily="18" charset="0"/>
                          <a:cs typeface="Arial" panose="020B0604020202020204" pitchFamily="34" charset="0"/>
                        </a:rPr>
                        <a:t>&lt;24</a:t>
                      </a:r>
                      <a:r>
                        <a:rPr lang="de-DE" sz="1100" baseline="0" dirty="0">
                          <a:solidFill>
                            <a:schemeClr val="bg1"/>
                          </a:solidFill>
                          <a:effectLst/>
                          <a:latin typeface="Arial" panose="020B0604020202020204" pitchFamily="34" charset="0"/>
                          <a:ea typeface="Cambria" panose="02040503050406030204" pitchFamily="18" charset="0"/>
                          <a:cs typeface="Arial" panose="020B0604020202020204" pitchFamily="34" charset="0"/>
                        </a:rPr>
                        <a:t> Std.</a:t>
                      </a:r>
                      <a:endParaRPr lang="de-DE" sz="1100" dirty="0">
                        <a:solidFill>
                          <a:schemeClr val="bg1"/>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solidFill>
                      <a:schemeClr val="accent3">
                        <a:lumMod val="75000"/>
                      </a:schemeClr>
                    </a:solidFill>
                  </a:tcPr>
                </a:tc>
                <a:extLst>
                  <a:ext uri="{0D108BD9-81ED-4DB2-BD59-A6C34878D82A}">
                    <a16:rowId xmlns:a16="http://schemas.microsoft.com/office/drawing/2014/main" val="2377795225"/>
                  </a:ext>
                </a:extLst>
              </a:tr>
              <a:tr h="326503">
                <a:tc>
                  <a:txBody>
                    <a:bodyPr/>
                    <a:lstStyle/>
                    <a:p>
                      <a:pPr algn="ctr">
                        <a:lnSpc>
                          <a:spcPts val="1480"/>
                        </a:lnSpc>
                        <a:spcAft>
                          <a:spcPts val="0"/>
                        </a:spcAft>
                      </a:pPr>
                      <a:r>
                        <a:rPr lang="de-DE" sz="1100" b="0" dirty="0">
                          <a:effectLst/>
                          <a:latin typeface="Arial" panose="020B0604020202020204" pitchFamily="34" charset="0"/>
                          <a:ea typeface="Cambria" panose="02040503050406030204" pitchFamily="18" charset="0"/>
                          <a:cs typeface="Arial" panose="020B0604020202020204" pitchFamily="34" charset="0"/>
                        </a:rPr>
                        <a:t>3</a:t>
                      </a:r>
                      <a:endParaRPr lang="de-DE" sz="1100" b="0" dirty="0">
                        <a:solidFill>
                          <a:srgbClr val="000000"/>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rPr>
                        <a:t>Arbeitsplatz</a:t>
                      </a:r>
                    </a:p>
                  </a:txBody>
                  <a:tcPr marL="43376" marR="43376" marT="0" marB="0" anchor="ctr"/>
                </a:tc>
                <a:tc>
                  <a:txBody>
                    <a:bodyPr/>
                    <a:lstStyle/>
                    <a:p>
                      <a:pPr algn="l">
                        <a:lnSpc>
                          <a:spcPts val="1480"/>
                        </a:lnSpc>
                        <a:spcAft>
                          <a:spcPts val="0"/>
                        </a:spcAft>
                      </a:pPr>
                      <a:r>
                        <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rPr>
                        <a:t>Standardarbeitsplatz</a:t>
                      </a:r>
                    </a:p>
                  </a:txBody>
                  <a:tcPr marL="43376" marR="43376" marT="0" marB="0" anchor="ctr"/>
                </a:tc>
                <a:tc>
                  <a:txBody>
                    <a:bodyPr/>
                    <a:lstStyle/>
                    <a:p>
                      <a:pPr algn="ctr">
                        <a:lnSpc>
                          <a:spcPts val="1480"/>
                        </a:lnSpc>
                        <a:spcAft>
                          <a:spcPts val="0"/>
                        </a:spcAft>
                      </a:pPr>
                      <a:r>
                        <a:rPr lang="de-DE" sz="1100" dirty="0">
                          <a:solidFill>
                            <a:schemeClr val="bg1"/>
                          </a:solidFill>
                          <a:effectLst/>
                          <a:latin typeface="Arial" panose="020B0604020202020204" pitchFamily="34" charset="0"/>
                          <a:ea typeface="Cambria" panose="02040503050406030204" pitchFamily="18" charset="0"/>
                          <a:cs typeface="Arial" panose="020B0604020202020204" pitchFamily="34" charset="0"/>
                        </a:rPr>
                        <a:t>&lt;24</a:t>
                      </a:r>
                      <a:r>
                        <a:rPr lang="de-DE" sz="1100" baseline="0" dirty="0">
                          <a:solidFill>
                            <a:schemeClr val="bg1"/>
                          </a:solidFill>
                          <a:effectLst/>
                          <a:latin typeface="Arial" panose="020B0604020202020204" pitchFamily="34" charset="0"/>
                          <a:ea typeface="Cambria" panose="02040503050406030204" pitchFamily="18" charset="0"/>
                          <a:cs typeface="Arial" panose="020B0604020202020204" pitchFamily="34" charset="0"/>
                        </a:rPr>
                        <a:t> Std.</a:t>
                      </a:r>
                      <a:endParaRPr lang="de-DE" sz="1100" dirty="0">
                        <a:solidFill>
                          <a:schemeClr val="bg1"/>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solidFill>
                      <a:schemeClr val="accent3">
                        <a:lumMod val="75000"/>
                      </a:schemeClr>
                    </a:solidFill>
                  </a:tcPr>
                </a:tc>
                <a:extLst>
                  <a:ext uri="{0D108BD9-81ED-4DB2-BD59-A6C34878D82A}">
                    <a16:rowId xmlns:a16="http://schemas.microsoft.com/office/drawing/2014/main" val="4220760811"/>
                  </a:ext>
                </a:extLst>
              </a:tr>
              <a:tr h="326503">
                <a:tc>
                  <a:txBody>
                    <a:bodyPr/>
                    <a:lstStyle/>
                    <a:p>
                      <a:pPr algn="ctr">
                        <a:lnSpc>
                          <a:spcPts val="1480"/>
                        </a:lnSpc>
                        <a:spcAft>
                          <a:spcPts val="0"/>
                        </a:spcAft>
                      </a:pPr>
                      <a:r>
                        <a:rPr lang="de-DE" sz="1100" b="0" dirty="0">
                          <a:effectLst/>
                          <a:latin typeface="Arial" panose="020B0604020202020204" pitchFamily="34" charset="0"/>
                          <a:ea typeface="Cambria" panose="02040503050406030204" pitchFamily="18" charset="0"/>
                          <a:cs typeface="Arial" panose="020B0604020202020204" pitchFamily="34" charset="0"/>
                        </a:rPr>
                        <a:t>4</a:t>
                      </a:r>
                      <a:endParaRPr lang="de-DE" sz="1100" b="0" dirty="0">
                        <a:solidFill>
                          <a:srgbClr val="000000"/>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kumimoji="0" lang="de-DE" sz="1100" b="0" i="1" u="none" strike="noStrike" kern="1200" cap="none" spc="0" normalizeH="0" baseline="0" noProof="0" dirty="0">
                          <a:ln>
                            <a:noFill/>
                          </a:ln>
                          <a:solidFill>
                            <a:schemeClr val="tx2"/>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kumimoji="0" lang="de-DE" sz="1100" b="0" i="1" u="none" strike="noStrike" kern="1200" cap="none" spc="0" normalizeH="0" baseline="0" noProof="0" dirty="0">
                          <a:ln>
                            <a:noFill/>
                          </a:ln>
                          <a:solidFill>
                            <a:schemeClr val="tx2"/>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ctr">
                        <a:lnSpc>
                          <a:spcPts val="1480"/>
                        </a:lnSpc>
                        <a:spcAft>
                          <a:spcPts val="0"/>
                        </a:spcAft>
                      </a:pPr>
                      <a:r>
                        <a:rPr kumimoji="0" lang="de-DE" sz="1100" b="0" i="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dirty="0">
                        <a:solidFill>
                          <a:schemeClr val="bg1"/>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solidFill>
                      <a:schemeClr val="accent3">
                        <a:lumMod val="75000"/>
                      </a:schemeClr>
                    </a:solidFill>
                  </a:tcPr>
                </a:tc>
                <a:extLst>
                  <a:ext uri="{0D108BD9-81ED-4DB2-BD59-A6C34878D82A}">
                    <a16:rowId xmlns:a16="http://schemas.microsoft.com/office/drawing/2014/main" val="3568195701"/>
                  </a:ext>
                </a:extLst>
              </a:tr>
              <a:tr h="326503">
                <a:tc>
                  <a:txBody>
                    <a:bodyPr/>
                    <a:lstStyle/>
                    <a:p>
                      <a:pPr algn="ctr">
                        <a:lnSpc>
                          <a:spcPts val="1480"/>
                        </a:lnSpc>
                        <a:spcAft>
                          <a:spcPts val="0"/>
                        </a:spcAft>
                      </a:pPr>
                      <a:r>
                        <a:rPr lang="de-DE" sz="1100" b="0" dirty="0">
                          <a:effectLst/>
                          <a:latin typeface="Arial" panose="020B0604020202020204" pitchFamily="34" charset="0"/>
                          <a:ea typeface="Cambria" panose="02040503050406030204" pitchFamily="18" charset="0"/>
                          <a:cs typeface="Arial" panose="020B0604020202020204" pitchFamily="34" charset="0"/>
                        </a:rPr>
                        <a:t>5</a:t>
                      </a:r>
                      <a:endParaRPr lang="de-DE" sz="1100" b="0" dirty="0">
                        <a:solidFill>
                          <a:srgbClr val="000000"/>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kumimoji="0" lang="de-DE" sz="1100" b="0" i="1" u="none" strike="noStrike" kern="1200" cap="none" spc="0" normalizeH="0" baseline="0" noProof="0" dirty="0">
                          <a:ln>
                            <a:noFill/>
                          </a:ln>
                          <a:solidFill>
                            <a:schemeClr val="tx2"/>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kumimoji="0" lang="de-DE" sz="1100" b="0" i="1" u="none" strike="noStrike" kern="1200" cap="none" spc="0" normalizeH="0" baseline="0" noProof="0" dirty="0">
                          <a:ln>
                            <a:noFill/>
                          </a:ln>
                          <a:solidFill>
                            <a:schemeClr val="tx2"/>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ctr">
                        <a:lnSpc>
                          <a:spcPts val="1480"/>
                        </a:lnSpc>
                        <a:spcAft>
                          <a:spcPts val="0"/>
                        </a:spcAft>
                      </a:pPr>
                      <a:r>
                        <a:rPr kumimoji="0" lang="de-DE" sz="1100" b="0" i="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dirty="0">
                        <a:solidFill>
                          <a:schemeClr val="bg1"/>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solidFill>
                      <a:schemeClr val="accent3">
                        <a:lumMod val="75000"/>
                      </a:schemeClr>
                    </a:solidFill>
                  </a:tcPr>
                </a:tc>
                <a:extLst>
                  <a:ext uri="{0D108BD9-81ED-4DB2-BD59-A6C34878D82A}">
                    <a16:rowId xmlns:a16="http://schemas.microsoft.com/office/drawing/2014/main" val="2785605548"/>
                  </a:ext>
                </a:extLst>
              </a:tr>
              <a:tr h="326503">
                <a:tc>
                  <a:txBody>
                    <a:bodyPr/>
                    <a:lstStyle/>
                    <a:p>
                      <a:pPr algn="ctr">
                        <a:lnSpc>
                          <a:spcPts val="1480"/>
                        </a:lnSpc>
                        <a:spcAft>
                          <a:spcPts val="0"/>
                        </a:spcAft>
                      </a:pPr>
                      <a:r>
                        <a:rPr lang="de-DE" sz="1100" b="0" dirty="0">
                          <a:effectLst/>
                          <a:latin typeface="Arial" panose="020B0604020202020204" pitchFamily="34" charset="0"/>
                          <a:ea typeface="Cambria" panose="02040503050406030204" pitchFamily="18" charset="0"/>
                          <a:cs typeface="Arial" panose="020B0604020202020204" pitchFamily="34" charset="0"/>
                        </a:rPr>
                        <a:t>6</a:t>
                      </a:r>
                      <a:endParaRPr lang="de-DE" sz="1100" b="0" dirty="0">
                        <a:solidFill>
                          <a:srgbClr val="000000"/>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rPr>
                        <a:t>IT</a:t>
                      </a:r>
                    </a:p>
                  </a:txBody>
                  <a:tcPr marL="43376" marR="43376" marT="0" marB="0" anchor="ctr"/>
                </a:tc>
                <a:tc>
                  <a:txBody>
                    <a:bodyPr/>
                    <a:lstStyle/>
                    <a:p>
                      <a:pPr marL="0" marR="0" lvl="0" indent="0" algn="l" defTabSz="914400" rtl="0" eaLnBrk="1" fontAlgn="auto" latinLnBrk="0" hangingPunct="1">
                        <a:lnSpc>
                          <a:spcPts val="1480"/>
                        </a:lnSpc>
                        <a:spcBef>
                          <a:spcPts val="0"/>
                        </a:spcBef>
                        <a:spcAft>
                          <a:spcPts val="0"/>
                        </a:spcAft>
                        <a:buClrTx/>
                        <a:buSzTx/>
                        <a:buFontTx/>
                        <a:buNone/>
                        <a:tabLst/>
                        <a:defRPr/>
                      </a:pPr>
                      <a:r>
                        <a:rPr lang="de-DE" sz="1100" i="1" kern="1200" dirty="0">
                          <a:solidFill>
                            <a:schemeClr val="tx2"/>
                          </a:solidFill>
                          <a:effectLst/>
                          <a:latin typeface="Arial" panose="020B0604020202020204" pitchFamily="34" charset="0"/>
                          <a:ea typeface="Cambria" panose="02040503050406030204" pitchFamily="18" charset="0"/>
                          <a:cs typeface="Arial" panose="020B0604020202020204" pitchFamily="34" charset="0"/>
                        </a:rPr>
                        <a:t>Anwendung B</a:t>
                      </a:r>
                    </a:p>
                  </a:txBody>
                  <a:tcPr marL="43376" marR="43376" marT="0" marB="0" anchor="ctr"/>
                </a:tc>
                <a:tc>
                  <a:txBody>
                    <a:bodyPr/>
                    <a:lstStyle/>
                    <a:p>
                      <a:pPr algn="ctr">
                        <a:lnSpc>
                          <a:spcPts val="1480"/>
                        </a:lnSpc>
                        <a:spcAft>
                          <a:spcPts val="0"/>
                        </a:spcAft>
                      </a:pPr>
                      <a:r>
                        <a:rPr lang="de-DE" sz="1100" dirty="0">
                          <a:solidFill>
                            <a:schemeClr val="bg1"/>
                          </a:solidFill>
                          <a:effectLst/>
                          <a:latin typeface="Arial" panose="020B0604020202020204" pitchFamily="34" charset="0"/>
                          <a:ea typeface="Cambria" panose="02040503050406030204" pitchFamily="18" charset="0"/>
                          <a:cs typeface="Arial" panose="020B0604020202020204" pitchFamily="34" charset="0"/>
                        </a:rPr>
                        <a:t>&lt;3 Tage</a:t>
                      </a:r>
                    </a:p>
                  </a:txBody>
                  <a:tcPr marL="43376" marR="43376" marT="0" marB="0" anchor="ctr">
                    <a:solidFill>
                      <a:schemeClr val="accent3"/>
                    </a:solidFill>
                  </a:tcPr>
                </a:tc>
                <a:extLst>
                  <a:ext uri="{0D108BD9-81ED-4DB2-BD59-A6C34878D82A}">
                    <a16:rowId xmlns:a16="http://schemas.microsoft.com/office/drawing/2014/main" val="3381716308"/>
                  </a:ext>
                </a:extLst>
              </a:tr>
              <a:tr h="326503">
                <a:tc>
                  <a:txBody>
                    <a:bodyPr/>
                    <a:lstStyle/>
                    <a:p>
                      <a:pPr algn="ctr">
                        <a:lnSpc>
                          <a:spcPts val="1480"/>
                        </a:lnSpc>
                        <a:spcAft>
                          <a:spcPts val="0"/>
                        </a:spcAft>
                      </a:pPr>
                      <a:r>
                        <a:rPr lang="de-DE" sz="1100" b="0" dirty="0">
                          <a:effectLst/>
                          <a:latin typeface="Arial" panose="020B0604020202020204" pitchFamily="34" charset="0"/>
                          <a:ea typeface="Cambria" panose="02040503050406030204" pitchFamily="18" charset="0"/>
                          <a:cs typeface="Arial" panose="020B0604020202020204" pitchFamily="34" charset="0"/>
                        </a:rPr>
                        <a:t>7</a:t>
                      </a:r>
                      <a:endParaRPr lang="de-DE" sz="1100" b="0" dirty="0">
                        <a:solidFill>
                          <a:srgbClr val="000000"/>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kumimoji="0" lang="de-DE" sz="1100" b="0" i="1" u="none" strike="noStrike" kern="1200" cap="none" spc="0" normalizeH="0" baseline="0" noProof="0" dirty="0">
                          <a:ln>
                            <a:noFill/>
                          </a:ln>
                          <a:solidFill>
                            <a:schemeClr val="tx2"/>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kumimoji="0" lang="de-DE" sz="1100" b="0" i="1" u="none" strike="noStrike" kern="1200" cap="none" spc="0" normalizeH="0" baseline="0" noProof="0" dirty="0">
                          <a:ln>
                            <a:noFill/>
                          </a:ln>
                          <a:solidFill>
                            <a:schemeClr val="tx2"/>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ctr">
                        <a:lnSpc>
                          <a:spcPts val="1480"/>
                        </a:lnSpc>
                        <a:spcAft>
                          <a:spcPts val="0"/>
                        </a:spcAft>
                      </a:pPr>
                      <a:r>
                        <a:rPr kumimoji="0" lang="de-DE" sz="1100" b="0" i="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dirty="0">
                        <a:solidFill>
                          <a:schemeClr val="bg1"/>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solidFill>
                      <a:schemeClr val="accent3"/>
                    </a:solidFill>
                  </a:tcPr>
                </a:tc>
                <a:extLst>
                  <a:ext uri="{0D108BD9-81ED-4DB2-BD59-A6C34878D82A}">
                    <a16:rowId xmlns:a16="http://schemas.microsoft.com/office/drawing/2014/main" val="2176225223"/>
                  </a:ext>
                </a:extLst>
              </a:tr>
              <a:tr h="326503">
                <a:tc>
                  <a:txBody>
                    <a:bodyPr/>
                    <a:lstStyle/>
                    <a:p>
                      <a:pPr algn="ctr">
                        <a:lnSpc>
                          <a:spcPts val="1480"/>
                        </a:lnSpc>
                        <a:spcAft>
                          <a:spcPts val="0"/>
                        </a:spcAft>
                      </a:pPr>
                      <a:r>
                        <a:rPr lang="de-DE" sz="1100" b="0" dirty="0">
                          <a:effectLst/>
                          <a:latin typeface="Arial" panose="020B0604020202020204" pitchFamily="34" charset="0"/>
                          <a:ea typeface="Cambria" panose="02040503050406030204" pitchFamily="18" charset="0"/>
                          <a:cs typeface="Arial" panose="020B0604020202020204" pitchFamily="34" charset="0"/>
                        </a:rPr>
                        <a:t>8</a:t>
                      </a:r>
                      <a:endParaRPr lang="de-DE" sz="1100" b="0" dirty="0">
                        <a:solidFill>
                          <a:srgbClr val="000000"/>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kumimoji="0" lang="de-DE" sz="1100" b="0" i="1" u="none" strike="noStrike" kern="1200" cap="none" spc="0" normalizeH="0" baseline="0" noProof="0" dirty="0">
                          <a:ln>
                            <a:noFill/>
                          </a:ln>
                          <a:solidFill>
                            <a:schemeClr val="tx2"/>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kumimoji="0" lang="de-DE" sz="1100" b="0" i="1" u="none" strike="noStrike" kern="1200" cap="none" spc="0" normalizeH="0" baseline="0" noProof="0" dirty="0">
                          <a:ln>
                            <a:noFill/>
                          </a:ln>
                          <a:solidFill>
                            <a:schemeClr val="tx2"/>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ctr">
                        <a:lnSpc>
                          <a:spcPts val="1480"/>
                        </a:lnSpc>
                        <a:spcAft>
                          <a:spcPts val="0"/>
                        </a:spcAft>
                      </a:pPr>
                      <a:r>
                        <a:rPr kumimoji="0" lang="de-DE" sz="1100" b="0" i="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dirty="0">
                        <a:solidFill>
                          <a:schemeClr val="bg1"/>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solidFill>
                      <a:schemeClr val="accent3"/>
                    </a:solidFill>
                  </a:tcPr>
                </a:tc>
                <a:extLst>
                  <a:ext uri="{0D108BD9-81ED-4DB2-BD59-A6C34878D82A}">
                    <a16:rowId xmlns:a16="http://schemas.microsoft.com/office/drawing/2014/main" val="646661917"/>
                  </a:ext>
                </a:extLst>
              </a:tr>
              <a:tr h="326503">
                <a:tc>
                  <a:txBody>
                    <a:bodyPr/>
                    <a:lstStyle/>
                    <a:p>
                      <a:pPr algn="ctr">
                        <a:lnSpc>
                          <a:spcPts val="1480"/>
                        </a:lnSpc>
                        <a:spcAft>
                          <a:spcPts val="0"/>
                        </a:spcAft>
                      </a:pPr>
                      <a:r>
                        <a:rPr lang="de-DE" sz="1100" b="0" dirty="0">
                          <a:effectLst/>
                          <a:latin typeface="Arial" panose="020B0604020202020204" pitchFamily="34" charset="0"/>
                          <a:ea typeface="Cambria" panose="02040503050406030204" pitchFamily="18" charset="0"/>
                          <a:cs typeface="Arial" panose="020B0604020202020204" pitchFamily="34" charset="0"/>
                        </a:rPr>
                        <a:t>9</a:t>
                      </a:r>
                      <a:endParaRPr lang="de-DE" sz="1100" b="0" dirty="0">
                        <a:solidFill>
                          <a:srgbClr val="000000"/>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kumimoji="0" lang="de-DE" sz="1100" b="0" i="1" u="none" strike="noStrike" kern="1200" cap="none" spc="0" normalizeH="0" baseline="0" noProof="0" dirty="0">
                          <a:ln>
                            <a:noFill/>
                          </a:ln>
                          <a:solidFill>
                            <a:schemeClr val="tx2"/>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kumimoji="0" lang="de-DE" sz="1100" b="0" i="1" u="none" strike="noStrike" kern="1200" cap="none" spc="0" normalizeH="0" baseline="0" noProof="0" dirty="0">
                          <a:ln>
                            <a:noFill/>
                          </a:ln>
                          <a:solidFill>
                            <a:schemeClr val="tx2"/>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ctr">
                        <a:lnSpc>
                          <a:spcPts val="1480"/>
                        </a:lnSpc>
                        <a:spcAft>
                          <a:spcPts val="0"/>
                        </a:spcAft>
                      </a:pPr>
                      <a:r>
                        <a:rPr kumimoji="0" lang="de-DE" sz="1100" b="0" i="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dirty="0">
                        <a:solidFill>
                          <a:schemeClr val="bg1"/>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solidFill>
                      <a:schemeClr val="accent3"/>
                    </a:solidFill>
                  </a:tcPr>
                </a:tc>
                <a:extLst>
                  <a:ext uri="{0D108BD9-81ED-4DB2-BD59-A6C34878D82A}">
                    <a16:rowId xmlns:a16="http://schemas.microsoft.com/office/drawing/2014/main" val="3771981288"/>
                  </a:ext>
                </a:extLst>
              </a:tr>
              <a:tr h="326503">
                <a:tc>
                  <a:txBody>
                    <a:bodyPr/>
                    <a:lstStyle/>
                    <a:p>
                      <a:pPr algn="ctr">
                        <a:lnSpc>
                          <a:spcPts val="1480"/>
                        </a:lnSpc>
                        <a:spcAft>
                          <a:spcPts val="0"/>
                        </a:spcAft>
                      </a:pPr>
                      <a:r>
                        <a:rPr lang="de-DE" sz="1100" b="0" dirty="0">
                          <a:effectLst/>
                          <a:latin typeface="Arial" panose="020B0604020202020204" pitchFamily="34" charset="0"/>
                          <a:ea typeface="Cambria" panose="02040503050406030204" pitchFamily="18" charset="0"/>
                          <a:cs typeface="Arial" panose="020B0604020202020204" pitchFamily="34" charset="0"/>
                        </a:rPr>
                        <a:t>10</a:t>
                      </a:r>
                      <a:endParaRPr lang="de-DE" sz="1100" b="0" dirty="0">
                        <a:solidFill>
                          <a:srgbClr val="000000"/>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kumimoji="0" lang="de-DE" sz="1100" b="0" i="1" u="none" strike="noStrike" kern="1200" cap="none" spc="0" normalizeH="0" baseline="0" noProof="0" dirty="0">
                          <a:ln>
                            <a:noFill/>
                          </a:ln>
                          <a:solidFill>
                            <a:schemeClr val="tx2"/>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l">
                        <a:lnSpc>
                          <a:spcPts val="1480"/>
                        </a:lnSpc>
                        <a:spcAft>
                          <a:spcPts val="0"/>
                        </a:spcAft>
                      </a:pPr>
                      <a:r>
                        <a:rPr kumimoji="0" lang="de-DE" sz="1100" b="0" i="1" u="none" strike="noStrike" kern="1200" cap="none" spc="0" normalizeH="0" baseline="0" noProof="0" dirty="0">
                          <a:ln>
                            <a:noFill/>
                          </a:ln>
                          <a:solidFill>
                            <a:schemeClr val="tx2"/>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i="1" dirty="0">
                        <a:solidFill>
                          <a:schemeClr val="tx2"/>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tc>
                <a:tc>
                  <a:txBody>
                    <a:bodyPr/>
                    <a:lstStyle/>
                    <a:p>
                      <a:pPr algn="ctr">
                        <a:lnSpc>
                          <a:spcPts val="1480"/>
                        </a:lnSpc>
                        <a:spcAft>
                          <a:spcPts val="0"/>
                        </a:spcAft>
                      </a:pPr>
                      <a:r>
                        <a:rPr kumimoji="0" lang="de-DE" sz="1100" b="0" i="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a:t>
                      </a:r>
                      <a:endParaRPr lang="de-DE" sz="1100" dirty="0">
                        <a:solidFill>
                          <a:schemeClr val="bg1"/>
                        </a:solidFill>
                        <a:effectLst/>
                        <a:latin typeface="Arial" panose="020B0604020202020204" pitchFamily="34" charset="0"/>
                        <a:ea typeface="Cambria" panose="02040503050406030204" pitchFamily="18" charset="0"/>
                        <a:cs typeface="Arial" panose="020B0604020202020204" pitchFamily="34" charset="0"/>
                      </a:endParaRPr>
                    </a:p>
                  </a:txBody>
                  <a:tcPr marL="43376" marR="43376" marT="0" marB="0" anchor="ctr">
                    <a:solidFill>
                      <a:schemeClr val="accent3"/>
                    </a:solidFill>
                  </a:tcPr>
                </a:tc>
                <a:extLst>
                  <a:ext uri="{0D108BD9-81ED-4DB2-BD59-A6C34878D82A}">
                    <a16:rowId xmlns:a16="http://schemas.microsoft.com/office/drawing/2014/main" val="1961704654"/>
                  </a:ext>
                </a:extLst>
              </a:tr>
            </a:tbl>
          </a:graphicData>
        </a:graphic>
      </p:graphicFrame>
      <p:graphicFrame>
        <p:nvGraphicFramePr>
          <p:cNvPr id="9" name="Inhaltsplatzhalter 6"/>
          <p:cNvGraphicFramePr>
            <a:graphicFrameLocks/>
          </p:cNvGraphicFramePr>
          <p:nvPr>
            <p:extLst>
              <p:ext uri="{D42A27DB-BD31-4B8C-83A1-F6EECF244321}">
                <p14:modId xmlns:p14="http://schemas.microsoft.com/office/powerpoint/2010/main" val="2286189473"/>
              </p:ext>
            </p:extLst>
          </p:nvPr>
        </p:nvGraphicFramePr>
        <p:xfrm>
          <a:off x="6311498" y="1627984"/>
          <a:ext cx="5256088" cy="4213876"/>
        </p:xfrm>
        <a:graphic>
          <a:graphicData uri="http://schemas.openxmlformats.org/drawingml/2006/table">
            <a:tbl>
              <a:tblPr firstRow="1" firstCol="1">
                <a:tableStyleId>{5C22544A-7EE6-4342-B048-85BDC9FD1C3A}</a:tableStyleId>
              </a:tblPr>
              <a:tblGrid>
                <a:gridCol w="306311">
                  <a:extLst>
                    <a:ext uri="{9D8B030D-6E8A-4147-A177-3AD203B41FA5}">
                      <a16:colId xmlns:a16="http://schemas.microsoft.com/office/drawing/2014/main" val="3787579428"/>
                    </a:ext>
                  </a:extLst>
                </a:gridCol>
                <a:gridCol w="989445">
                  <a:extLst>
                    <a:ext uri="{9D8B030D-6E8A-4147-A177-3AD203B41FA5}">
                      <a16:colId xmlns:a16="http://schemas.microsoft.com/office/drawing/2014/main" val="3486494708"/>
                    </a:ext>
                  </a:extLst>
                </a:gridCol>
                <a:gridCol w="3337568">
                  <a:extLst>
                    <a:ext uri="{9D8B030D-6E8A-4147-A177-3AD203B41FA5}">
                      <a16:colId xmlns:a16="http://schemas.microsoft.com/office/drawing/2014/main" val="1688294030"/>
                    </a:ext>
                  </a:extLst>
                </a:gridCol>
                <a:gridCol w="622764">
                  <a:extLst>
                    <a:ext uri="{9D8B030D-6E8A-4147-A177-3AD203B41FA5}">
                      <a16:colId xmlns:a16="http://schemas.microsoft.com/office/drawing/2014/main" val="3763420011"/>
                    </a:ext>
                  </a:extLst>
                </a:gridCol>
              </a:tblGrid>
              <a:tr h="838260">
                <a:tc>
                  <a:txBody>
                    <a:bodyPr/>
                    <a:lstStyle/>
                    <a:p>
                      <a:pPr algn="ctr">
                        <a:lnSpc>
                          <a:spcPts val="1480"/>
                        </a:lnSpc>
                        <a:spcAft>
                          <a:spcPts val="0"/>
                        </a:spcAft>
                      </a:pPr>
                      <a:r>
                        <a:rPr lang="de-DE" sz="1100" dirty="0">
                          <a:effectLst/>
                          <a:latin typeface="+mj-lt"/>
                          <a:ea typeface="Cambria" panose="02040503050406030204" pitchFamily="18" charset="0"/>
                        </a:rPr>
                        <a:t>Nr.</a:t>
                      </a:r>
                      <a:endParaRPr lang="de-DE" sz="1100" dirty="0">
                        <a:solidFill>
                          <a:srgbClr val="000000"/>
                        </a:solidFill>
                        <a:effectLst/>
                        <a:latin typeface="+mj-lt"/>
                        <a:ea typeface="Cambria" panose="02040503050406030204" pitchFamily="18" charset="0"/>
                      </a:endParaRPr>
                    </a:p>
                  </a:txBody>
                  <a:tcPr marL="43376" marR="43376" marT="0" marB="0" anchor="ctr"/>
                </a:tc>
                <a:tc>
                  <a:txBody>
                    <a:bodyPr/>
                    <a:lstStyle/>
                    <a:p>
                      <a:pPr algn="l">
                        <a:lnSpc>
                          <a:spcPts val="1480"/>
                        </a:lnSpc>
                        <a:spcAft>
                          <a:spcPts val="0"/>
                        </a:spcAft>
                      </a:pPr>
                      <a:r>
                        <a:rPr lang="de-DE" sz="1100" dirty="0">
                          <a:effectLst/>
                          <a:latin typeface="+mj-lt"/>
                          <a:ea typeface="Cambria" panose="02040503050406030204" pitchFamily="18" charset="0"/>
                        </a:rPr>
                        <a:t> </a:t>
                      </a:r>
                    </a:p>
                    <a:p>
                      <a:pPr algn="l">
                        <a:lnSpc>
                          <a:spcPts val="1480"/>
                        </a:lnSpc>
                        <a:spcAft>
                          <a:spcPts val="0"/>
                        </a:spcAft>
                      </a:pPr>
                      <a:r>
                        <a:rPr lang="de-DE" sz="1100" dirty="0">
                          <a:effectLst/>
                          <a:latin typeface="+mj-lt"/>
                          <a:ea typeface="Cambria" panose="02040503050406030204" pitchFamily="18" charset="0"/>
                        </a:rPr>
                        <a:t>Ressourcen-typ</a:t>
                      </a:r>
                    </a:p>
                    <a:p>
                      <a:pPr algn="l">
                        <a:lnSpc>
                          <a:spcPts val="1480"/>
                        </a:lnSpc>
                        <a:spcAft>
                          <a:spcPts val="0"/>
                        </a:spcAft>
                      </a:pPr>
                      <a:r>
                        <a:rPr lang="de-DE" sz="1100" dirty="0">
                          <a:effectLst/>
                          <a:latin typeface="+mj-lt"/>
                          <a:ea typeface="Cambria" panose="02040503050406030204" pitchFamily="18" charset="0"/>
                        </a:rPr>
                        <a:t> </a:t>
                      </a:r>
                      <a:endParaRPr lang="de-DE" sz="1100" dirty="0">
                        <a:solidFill>
                          <a:srgbClr val="000000"/>
                        </a:solidFill>
                        <a:effectLst/>
                        <a:latin typeface="+mj-lt"/>
                        <a:ea typeface="Cambria" panose="02040503050406030204" pitchFamily="18" charset="0"/>
                      </a:endParaRPr>
                    </a:p>
                  </a:txBody>
                  <a:tcPr marL="43376" marR="43376" marT="0" marB="0" anchor="ctr"/>
                </a:tc>
                <a:tc>
                  <a:txBody>
                    <a:bodyPr/>
                    <a:lstStyle/>
                    <a:p>
                      <a:pPr algn="l">
                        <a:lnSpc>
                          <a:spcPts val="1480"/>
                        </a:lnSpc>
                        <a:spcAft>
                          <a:spcPts val="0"/>
                        </a:spcAft>
                      </a:pPr>
                      <a:r>
                        <a:rPr lang="de-DE" sz="1100" dirty="0">
                          <a:effectLst/>
                          <a:latin typeface="+mj-lt"/>
                          <a:ea typeface="Cambria" panose="02040503050406030204" pitchFamily="18" charset="0"/>
                        </a:rPr>
                        <a:t>Ressource</a:t>
                      </a:r>
                      <a:endParaRPr lang="de-DE" sz="1100" dirty="0">
                        <a:solidFill>
                          <a:srgbClr val="000000"/>
                        </a:solidFill>
                        <a:effectLst/>
                        <a:latin typeface="+mj-lt"/>
                        <a:ea typeface="Cambria" panose="02040503050406030204" pitchFamily="18" charset="0"/>
                      </a:endParaRPr>
                    </a:p>
                  </a:txBody>
                  <a:tcPr marL="43376" marR="43376" marT="0" marB="0" anchor="ctr"/>
                </a:tc>
                <a:tc>
                  <a:txBody>
                    <a:bodyPr/>
                    <a:lstStyle/>
                    <a:p>
                      <a:pPr algn="ctr">
                        <a:lnSpc>
                          <a:spcPts val="1480"/>
                        </a:lnSpc>
                        <a:spcAft>
                          <a:spcPts val="0"/>
                        </a:spcAft>
                      </a:pPr>
                      <a:r>
                        <a:rPr lang="de-DE" sz="1100" dirty="0">
                          <a:solidFill>
                            <a:schemeClr val="lt1"/>
                          </a:solidFill>
                          <a:effectLst/>
                          <a:latin typeface="+mj-lt"/>
                          <a:ea typeface="Cambria" panose="02040503050406030204" pitchFamily="18" charset="0"/>
                        </a:rPr>
                        <a:t>RTO</a:t>
                      </a:r>
                      <a:endParaRPr lang="de-DE" sz="1100" dirty="0">
                        <a:solidFill>
                          <a:srgbClr val="000000"/>
                        </a:solidFill>
                        <a:effectLst/>
                        <a:latin typeface="+mj-lt"/>
                        <a:ea typeface="Cambria" panose="02040503050406030204" pitchFamily="18" charset="0"/>
                      </a:endParaRPr>
                    </a:p>
                  </a:txBody>
                  <a:tcPr marL="43376" marR="43376" marT="0" marB="0" anchor="ctr"/>
                </a:tc>
                <a:extLst>
                  <a:ext uri="{0D108BD9-81ED-4DB2-BD59-A6C34878D82A}">
                    <a16:rowId xmlns:a16="http://schemas.microsoft.com/office/drawing/2014/main" val="71720114"/>
                  </a:ext>
                </a:extLst>
              </a:tr>
              <a:tr h="326702">
                <a:tc>
                  <a:txBody>
                    <a:bodyPr/>
                    <a:lstStyle/>
                    <a:p>
                      <a:pPr algn="ctr">
                        <a:lnSpc>
                          <a:spcPts val="1480"/>
                        </a:lnSpc>
                        <a:spcAft>
                          <a:spcPts val="0"/>
                        </a:spcAft>
                      </a:pPr>
                      <a:r>
                        <a:rPr lang="de-DE" sz="1100" b="0" dirty="0">
                          <a:effectLst/>
                          <a:latin typeface="+mj-lt"/>
                          <a:ea typeface="Cambria" panose="02040503050406030204" pitchFamily="18" charset="0"/>
                        </a:rPr>
                        <a:t>11</a:t>
                      </a:r>
                      <a:endParaRPr lang="de-DE" sz="1100" b="0" dirty="0">
                        <a:solidFill>
                          <a:srgbClr val="000000"/>
                        </a:solidFill>
                        <a:effectLst/>
                        <a:latin typeface="+mj-lt"/>
                        <a:ea typeface="Cambria" panose="02040503050406030204" pitchFamily="18" charset="0"/>
                      </a:endParaRPr>
                    </a:p>
                  </a:txBody>
                  <a:tcPr marL="43376" marR="43376" marT="0" marB="0" anchor="ctr"/>
                </a:tc>
                <a:tc>
                  <a:txBody>
                    <a:bodyPr/>
                    <a:lstStyle/>
                    <a:p>
                      <a:pPr algn="l">
                        <a:lnSpc>
                          <a:spcPts val="1480"/>
                        </a:lnSpc>
                        <a:spcAft>
                          <a:spcPts val="0"/>
                        </a:spcAft>
                      </a:pPr>
                      <a:r>
                        <a:rPr lang="de-DE" sz="1100" i="1" dirty="0">
                          <a:solidFill>
                            <a:schemeClr val="tx2"/>
                          </a:solidFill>
                          <a:effectLst/>
                          <a:latin typeface="+mj-lt"/>
                          <a:ea typeface="Cambria" panose="02040503050406030204" pitchFamily="18" charset="0"/>
                        </a:rPr>
                        <a:t>IT</a:t>
                      </a:r>
                    </a:p>
                  </a:txBody>
                  <a:tcPr marL="43376" marR="43376" marT="0" marB="0" anchor="ctr"/>
                </a:tc>
                <a:tc>
                  <a:txBody>
                    <a:bodyPr/>
                    <a:lstStyle/>
                    <a:p>
                      <a:pPr algn="l">
                        <a:lnSpc>
                          <a:spcPts val="1480"/>
                        </a:lnSpc>
                        <a:spcAft>
                          <a:spcPts val="0"/>
                        </a:spcAft>
                      </a:pPr>
                      <a:r>
                        <a:rPr lang="de-DE" sz="1100" i="1" dirty="0">
                          <a:solidFill>
                            <a:schemeClr val="tx2"/>
                          </a:solidFill>
                          <a:effectLst/>
                          <a:latin typeface="+mj-lt"/>
                          <a:ea typeface="Cambria" panose="02040503050406030204" pitchFamily="18" charset="0"/>
                        </a:rPr>
                        <a:t>Anwendung</a:t>
                      </a:r>
                      <a:r>
                        <a:rPr lang="de-DE" sz="1100" i="1" baseline="0" dirty="0">
                          <a:solidFill>
                            <a:schemeClr val="tx2"/>
                          </a:solidFill>
                          <a:effectLst/>
                          <a:latin typeface="+mj-lt"/>
                          <a:ea typeface="Cambria" panose="02040503050406030204" pitchFamily="18" charset="0"/>
                        </a:rPr>
                        <a:t> C</a:t>
                      </a:r>
                      <a:endParaRPr lang="de-DE" sz="1100" i="1" dirty="0">
                        <a:solidFill>
                          <a:schemeClr val="tx2"/>
                        </a:solidFill>
                        <a:effectLst/>
                        <a:latin typeface="+mj-lt"/>
                        <a:ea typeface="Cambria" panose="02040503050406030204" pitchFamily="18" charset="0"/>
                      </a:endParaRPr>
                    </a:p>
                  </a:txBody>
                  <a:tcPr marL="43376" marR="43376" marT="0" marB="0" anchor="ctr"/>
                </a:tc>
                <a:tc>
                  <a:txBody>
                    <a:bodyPr/>
                    <a:lstStyle/>
                    <a:p>
                      <a:pPr algn="ctr">
                        <a:lnSpc>
                          <a:spcPts val="1480"/>
                        </a:lnSpc>
                        <a:spcAft>
                          <a:spcPts val="0"/>
                        </a:spcAft>
                      </a:pPr>
                      <a:r>
                        <a:rPr lang="de-DE" sz="1100" dirty="0">
                          <a:solidFill>
                            <a:schemeClr val="bg1"/>
                          </a:solidFill>
                          <a:effectLst/>
                          <a:latin typeface="+mj-lt"/>
                          <a:ea typeface="Cambria" panose="02040503050406030204" pitchFamily="18" charset="0"/>
                        </a:rPr>
                        <a:t>&lt;7 Tage</a:t>
                      </a:r>
                    </a:p>
                  </a:txBody>
                  <a:tcPr marL="43376" marR="43376" marT="0" marB="0" anchor="ctr">
                    <a:solidFill>
                      <a:schemeClr val="accent3">
                        <a:lumMod val="60000"/>
                        <a:lumOff val="40000"/>
                      </a:schemeClr>
                    </a:solidFill>
                  </a:tcPr>
                </a:tc>
                <a:extLst>
                  <a:ext uri="{0D108BD9-81ED-4DB2-BD59-A6C34878D82A}">
                    <a16:rowId xmlns:a16="http://schemas.microsoft.com/office/drawing/2014/main" val="2171877171"/>
                  </a:ext>
                </a:extLst>
              </a:tr>
              <a:tr h="326702">
                <a:tc>
                  <a:txBody>
                    <a:bodyPr/>
                    <a:lstStyle/>
                    <a:p>
                      <a:pPr algn="ctr">
                        <a:lnSpc>
                          <a:spcPts val="1480"/>
                        </a:lnSpc>
                        <a:spcAft>
                          <a:spcPts val="0"/>
                        </a:spcAft>
                      </a:pPr>
                      <a:r>
                        <a:rPr lang="de-DE" sz="1100" b="0" dirty="0">
                          <a:effectLst/>
                          <a:latin typeface="+mj-lt"/>
                          <a:ea typeface="Cambria" panose="02040503050406030204" pitchFamily="18" charset="0"/>
                        </a:rPr>
                        <a:t>12</a:t>
                      </a:r>
                      <a:endParaRPr lang="de-DE" sz="1100" b="0" dirty="0">
                        <a:solidFill>
                          <a:srgbClr val="000000"/>
                        </a:solidFill>
                        <a:effectLst/>
                        <a:latin typeface="+mj-lt"/>
                        <a:ea typeface="Cambria" panose="02040503050406030204" pitchFamily="18" charset="0"/>
                      </a:endParaRPr>
                    </a:p>
                  </a:txBody>
                  <a:tcPr marL="43376" marR="43376" marT="0" marB="0" anchor="ctr"/>
                </a:tc>
                <a:tc>
                  <a:txBody>
                    <a:bodyPr/>
                    <a:lstStyle/>
                    <a:p>
                      <a:pPr algn="l">
                        <a:lnSpc>
                          <a:spcPts val="1480"/>
                        </a:lnSpc>
                        <a:spcAft>
                          <a:spcPts val="0"/>
                        </a:spcAft>
                      </a:pPr>
                      <a:r>
                        <a:rPr kumimoji="0" lang="de-DE" sz="1100" b="0" i="1" u="none" strike="noStrike" kern="1200" cap="none" spc="0" normalizeH="0" baseline="0" noProof="0" dirty="0">
                          <a:ln>
                            <a:noFill/>
                          </a:ln>
                          <a:solidFill>
                            <a:schemeClr val="tx2"/>
                          </a:solidFill>
                          <a:effectLst/>
                          <a:uLnTx/>
                          <a:uFillTx/>
                          <a:latin typeface="+mj-lt"/>
                          <a:ea typeface="Cambria" panose="02040503050406030204" pitchFamily="18" charset="0"/>
                          <a:cs typeface="+mn-cs"/>
                        </a:rPr>
                        <a:t>[…]</a:t>
                      </a:r>
                      <a:endParaRPr lang="de-DE" sz="1100" i="1" dirty="0">
                        <a:solidFill>
                          <a:schemeClr val="tx2"/>
                        </a:solidFill>
                        <a:effectLst/>
                        <a:latin typeface="+mj-lt"/>
                        <a:ea typeface="Cambria" panose="02040503050406030204" pitchFamily="18" charset="0"/>
                      </a:endParaRPr>
                    </a:p>
                  </a:txBody>
                  <a:tcPr marL="43376" marR="43376" marT="0" marB="0" anchor="ctr"/>
                </a:tc>
                <a:tc>
                  <a:txBody>
                    <a:bodyPr/>
                    <a:lstStyle/>
                    <a:p>
                      <a:pPr algn="l">
                        <a:lnSpc>
                          <a:spcPts val="1480"/>
                        </a:lnSpc>
                        <a:spcAft>
                          <a:spcPts val="0"/>
                        </a:spcAft>
                      </a:pPr>
                      <a:r>
                        <a:rPr kumimoji="0" lang="de-DE" sz="1100" b="0" i="1" u="none" strike="noStrike" kern="1200" cap="none" spc="0" normalizeH="0" baseline="0" noProof="0" dirty="0">
                          <a:ln>
                            <a:noFill/>
                          </a:ln>
                          <a:solidFill>
                            <a:schemeClr val="tx2"/>
                          </a:solidFill>
                          <a:effectLst/>
                          <a:uLnTx/>
                          <a:uFillTx/>
                          <a:latin typeface="+mj-lt"/>
                          <a:ea typeface="Cambria" panose="02040503050406030204" pitchFamily="18" charset="0"/>
                          <a:cs typeface="+mn-cs"/>
                        </a:rPr>
                        <a:t>[…]</a:t>
                      </a:r>
                      <a:endParaRPr lang="de-DE" sz="1100" i="1" dirty="0">
                        <a:solidFill>
                          <a:schemeClr val="tx2"/>
                        </a:solidFill>
                        <a:effectLst/>
                        <a:latin typeface="+mj-lt"/>
                        <a:ea typeface="Cambria" panose="02040503050406030204" pitchFamily="18" charset="0"/>
                      </a:endParaRPr>
                    </a:p>
                  </a:txBody>
                  <a:tcPr marL="43376" marR="43376" marT="0" marB="0" anchor="ctr"/>
                </a:tc>
                <a:tc>
                  <a:txBody>
                    <a:bodyPr/>
                    <a:lstStyle/>
                    <a:p>
                      <a:pPr algn="ctr">
                        <a:lnSpc>
                          <a:spcPts val="1480"/>
                        </a:lnSpc>
                        <a:spcAft>
                          <a:spcPts val="0"/>
                        </a:spcAft>
                      </a:pPr>
                      <a:r>
                        <a:rPr kumimoji="0" lang="de-DE" sz="1100" b="0" i="0" u="none" strike="noStrike" kern="1200" cap="none" spc="0" normalizeH="0" baseline="0" noProof="0" dirty="0">
                          <a:ln>
                            <a:noFill/>
                          </a:ln>
                          <a:solidFill>
                            <a:schemeClr val="bg1"/>
                          </a:solidFill>
                          <a:effectLst/>
                          <a:uLnTx/>
                          <a:uFillTx/>
                          <a:latin typeface="+mj-lt"/>
                          <a:ea typeface="Cambria" panose="02040503050406030204" pitchFamily="18" charset="0"/>
                          <a:cs typeface="+mn-cs"/>
                        </a:rPr>
                        <a:t>[…]</a:t>
                      </a:r>
                      <a:endParaRPr lang="de-DE" sz="1100" dirty="0">
                        <a:solidFill>
                          <a:schemeClr val="bg1"/>
                        </a:solidFill>
                        <a:effectLst/>
                        <a:latin typeface="+mj-lt"/>
                        <a:ea typeface="Cambria" panose="02040503050406030204" pitchFamily="18" charset="0"/>
                      </a:endParaRPr>
                    </a:p>
                  </a:txBody>
                  <a:tcPr marL="43376" marR="43376" marT="0" marB="0" anchor="ctr">
                    <a:solidFill>
                      <a:schemeClr val="accent3">
                        <a:lumMod val="60000"/>
                        <a:lumOff val="40000"/>
                      </a:schemeClr>
                    </a:solidFill>
                  </a:tcPr>
                </a:tc>
                <a:extLst>
                  <a:ext uri="{0D108BD9-81ED-4DB2-BD59-A6C34878D82A}">
                    <a16:rowId xmlns:a16="http://schemas.microsoft.com/office/drawing/2014/main" val="2377795225"/>
                  </a:ext>
                </a:extLst>
              </a:tr>
              <a:tr h="326702">
                <a:tc>
                  <a:txBody>
                    <a:bodyPr/>
                    <a:lstStyle/>
                    <a:p>
                      <a:pPr algn="ctr">
                        <a:lnSpc>
                          <a:spcPts val="1480"/>
                        </a:lnSpc>
                        <a:spcAft>
                          <a:spcPts val="0"/>
                        </a:spcAft>
                      </a:pPr>
                      <a:r>
                        <a:rPr lang="de-DE" sz="1100" b="0" dirty="0">
                          <a:effectLst/>
                          <a:latin typeface="+mj-lt"/>
                          <a:ea typeface="Cambria" panose="02040503050406030204" pitchFamily="18" charset="0"/>
                        </a:rPr>
                        <a:t>13</a:t>
                      </a:r>
                      <a:endParaRPr lang="de-DE" sz="1100" b="0" dirty="0">
                        <a:solidFill>
                          <a:srgbClr val="000000"/>
                        </a:solidFill>
                        <a:effectLst/>
                        <a:latin typeface="+mj-lt"/>
                        <a:ea typeface="Cambria" panose="02040503050406030204" pitchFamily="18" charset="0"/>
                      </a:endParaRPr>
                    </a:p>
                  </a:txBody>
                  <a:tcPr marL="43376" marR="43376" marT="0" marB="0" anchor="ctr"/>
                </a:tc>
                <a:tc>
                  <a:txBody>
                    <a:bodyPr/>
                    <a:lstStyle/>
                    <a:p>
                      <a:pPr algn="l">
                        <a:lnSpc>
                          <a:spcPts val="1480"/>
                        </a:lnSpc>
                        <a:spcAft>
                          <a:spcPts val="0"/>
                        </a:spcAft>
                      </a:pPr>
                      <a:r>
                        <a:rPr kumimoji="0" lang="de-DE" sz="1100" b="0" i="1" u="none" strike="noStrike" kern="1200" cap="none" spc="0" normalizeH="0" baseline="0" noProof="0" dirty="0">
                          <a:ln>
                            <a:noFill/>
                          </a:ln>
                          <a:solidFill>
                            <a:schemeClr val="tx2"/>
                          </a:solidFill>
                          <a:effectLst/>
                          <a:uLnTx/>
                          <a:uFillTx/>
                          <a:latin typeface="+mj-lt"/>
                          <a:ea typeface="Cambria" panose="02040503050406030204" pitchFamily="18" charset="0"/>
                          <a:cs typeface="+mn-cs"/>
                        </a:rPr>
                        <a:t>[…]</a:t>
                      </a:r>
                      <a:endParaRPr lang="de-DE" sz="1100" i="1" dirty="0">
                        <a:solidFill>
                          <a:schemeClr val="tx2"/>
                        </a:solidFill>
                        <a:effectLst/>
                        <a:latin typeface="+mj-lt"/>
                        <a:ea typeface="Cambria" panose="02040503050406030204" pitchFamily="18" charset="0"/>
                      </a:endParaRPr>
                    </a:p>
                  </a:txBody>
                  <a:tcPr marL="43376" marR="43376" marT="0" marB="0" anchor="ctr"/>
                </a:tc>
                <a:tc>
                  <a:txBody>
                    <a:bodyPr/>
                    <a:lstStyle/>
                    <a:p>
                      <a:pPr algn="l">
                        <a:lnSpc>
                          <a:spcPts val="1480"/>
                        </a:lnSpc>
                        <a:spcAft>
                          <a:spcPts val="0"/>
                        </a:spcAft>
                      </a:pPr>
                      <a:r>
                        <a:rPr kumimoji="0" lang="de-DE" sz="1100" b="0" i="1" u="none" strike="noStrike" kern="1200" cap="none" spc="0" normalizeH="0" baseline="0" noProof="0" dirty="0">
                          <a:ln>
                            <a:noFill/>
                          </a:ln>
                          <a:solidFill>
                            <a:schemeClr val="tx2"/>
                          </a:solidFill>
                          <a:effectLst/>
                          <a:uLnTx/>
                          <a:uFillTx/>
                          <a:latin typeface="+mj-lt"/>
                          <a:ea typeface="Cambria" panose="02040503050406030204" pitchFamily="18" charset="0"/>
                          <a:cs typeface="+mn-cs"/>
                        </a:rPr>
                        <a:t>[…]</a:t>
                      </a:r>
                      <a:endParaRPr lang="de-DE" sz="1100" i="1" dirty="0">
                        <a:solidFill>
                          <a:schemeClr val="tx2"/>
                        </a:solidFill>
                        <a:effectLst/>
                        <a:latin typeface="+mj-lt"/>
                        <a:ea typeface="Cambria" panose="02040503050406030204" pitchFamily="18" charset="0"/>
                      </a:endParaRPr>
                    </a:p>
                  </a:txBody>
                  <a:tcPr marL="43376" marR="43376" marT="0" marB="0" anchor="ctr"/>
                </a:tc>
                <a:tc>
                  <a:txBody>
                    <a:bodyPr/>
                    <a:lstStyle/>
                    <a:p>
                      <a:pPr algn="ctr">
                        <a:lnSpc>
                          <a:spcPts val="1480"/>
                        </a:lnSpc>
                        <a:spcAft>
                          <a:spcPts val="0"/>
                        </a:spcAft>
                      </a:pPr>
                      <a:r>
                        <a:rPr kumimoji="0" lang="de-DE" sz="1100" b="0" i="0" u="none" strike="noStrike" kern="1200" cap="none" spc="0" normalizeH="0" baseline="0" noProof="0" dirty="0">
                          <a:ln>
                            <a:noFill/>
                          </a:ln>
                          <a:solidFill>
                            <a:schemeClr val="bg1"/>
                          </a:solidFill>
                          <a:effectLst/>
                          <a:uLnTx/>
                          <a:uFillTx/>
                          <a:latin typeface="+mj-lt"/>
                          <a:ea typeface="Cambria" panose="02040503050406030204" pitchFamily="18" charset="0"/>
                          <a:cs typeface="+mn-cs"/>
                        </a:rPr>
                        <a:t>[…]</a:t>
                      </a:r>
                      <a:endParaRPr lang="de-DE" sz="1100" dirty="0">
                        <a:solidFill>
                          <a:schemeClr val="bg1"/>
                        </a:solidFill>
                        <a:effectLst/>
                        <a:latin typeface="+mj-lt"/>
                        <a:ea typeface="Cambria" panose="02040503050406030204" pitchFamily="18" charset="0"/>
                      </a:endParaRPr>
                    </a:p>
                  </a:txBody>
                  <a:tcPr marL="43376" marR="43376" marT="0" marB="0" anchor="ctr">
                    <a:solidFill>
                      <a:schemeClr val="accent3">
                        <a:lumMod val="60000"/>
                        <a:lumOff val="40000"/>
                      </a:schemeClr>
                    </a:solidFill>
                  </a:tcPr>
                </a:tc>
                <a:extLst>
                  <a:ext uri="{0D108BD9-81ED-4DB2-BD59-A6C34878D82A}">
                    <a16:rowId xmlns:a16="http://schemas.microsoft.com/office/drawing/2014/main" val="4220760811"/>
                  </a:ext>
                </a:extLst>
              </a:tr>
              <a:tr h="326702">
                <a:tc>
                  <a:txBody>
                    <a:bodyPr/>
                    <a:lstStyle/>
                    <a:p>
                      <a:pPr algn="ctr">
                        <a:lnSpc>
                          <a:spcPts val="1480"/>
                        </a:lnSpc>
                        <a:spcAft>
                          <a:spcPts val="0"/>
                        </a:spcAft>
                      </a:pPr>
                      <a:r>
                        <a:rPr lang="de-DE" sz="1100" b="0" dirty="0">
                          <a:effectLst/>
                          <a:latin typeface="+mj-lt"/>
                          <a:ea typeface="Cambria" panose="02040503050406030204" pitchFamily="18" charset="0"/>
                        </a:rPr>
                        <a:t>14</a:t>
                      </a:r>
                      <a:endParaRPr lang="de-DE" sz="1100" b="0" dirty="0">
                        <a:solidFill>
                          <a:srgbClr val="000000"/>
                        </a:solidFill>
                        <a:effectLst/>
                        <a:latin typeface="+mj-lt"/>
                        <a:ea typeface="Cambria" panose="02040503050406030204" pitchFamily="18" charset="0"/>
                      </a:endParaRPr>
                    </a:p>
                  </a:txBody>
                  <a:tcPr marL="43376" marR="43376" marT="0" marB="0" anchor="ctr"/>
                </a:tc>
                <a:tc>
                  <a:txBody>
                    <a:bodyPr/>
                    <a:lstStyle/>
                    <a:p>
                      <a:pPr algn="l">
                        <a:lnSpc>
                          <a:spcPts val="1480"/>
                        </a:lnSpc>
                        <a:spcAft>
                          <a:spcPts val="0"/>
                        </a:spcAft>
                      </a:pPr>
                      <a:r>
                        <a:rPr kumimoji="0" lang="de-DE" sz="1100" b="0" i="1" u="none" strike="noStrike" kern="1200" cap="none" spc="0" normalizeH="0" baseline="0" noProof="0" dirty="0">
                          <a:ln>
                            <a:noFill/>
                          </a:ln>
                          <a:solidFill>
                            <a:schemeClr val="tx2"/>
                          </a:solidFill>
                          <a:effectLst/>
                          <a:uLnTx/>
                          <a:uFillTx/>
                          <a:latin typeface="+mj-lt"/>
                          <a:ea typeface="Cambria" panose="02040503050406030204" pitchFamily="18" charset="0"/>
                          <a:cs typeface="+mn-cs"/>
                        </a:rPr>
                        <a:t>[…]</a:t>
                      </a:r>
                      <a:endParaRPr lang="de-DE" sz="1100" i="1" dirty="0">
                        <a:solidFill>
                          <a:schemeClr val="tx2"/>
                        </a:solidFill>
                        <a:effectLst/>
                        <a:latin typeface="+mj-lt"/>
                        <a:ea typeface="Cambria" panose="02040503050406030204" pitchFamily="18" charset="0"/>
                      </a:endParaRPr>
                    </a:p>
                  </a:txBody>
                  <a:tcPr marL="43376" marR="43376" marT="0" marB="0" anchor="ctr"/>
                </a:tc>
                <a:tc>
                  <a:txBody>
                    <a:bodyPr/>
                    <a:lstStyle/>
                    <a:p>
                      <a:pPr algn="l">
                        <a:lnSpc>
                          <a:spcPts val="1480"/>
                        </a:lnSpc>
                        <a:spcAft>
                          <a:spcPts val="0"/>
                        </a:spcAft>
                      </a:pPr>
                      <a:r>
                        <a:rPr kumimoji="0" lang="de-DE" sz="1100" b="0" i="1" u="none" strike="noStrike" kern="1200" cap="none" spc="0" normalizeH="0" baseline="0" noProof="0" dirty="0">
                          <a:ln>
                            <a:noFill/>
                          </a:ln>
                          <a:solidFill>
                            <a:schemeClr val="tx2"/>
                          </a:solidFill>
                          <a:effectLst/>
                          <a:uLnTx/>
                          <a:uFillTx/>
                          <a:latin typeface="+mj-lt"/>
                          <a:ea typeface="Cambria" panose="02040503050406030204" pitchFamily="18" charset="0"/>
                          <a:cs typeface="+mn-cs"/>
                        </a:rPr>
                        <a:t>[…]</a:t>
                      </a:r>
                      <a:endParaRPr lang="de-DE" sz="1100" i="1" dirty="0">
                        <a:solidFill>
                          <a:schemeClr val="tx2"/>
                        </a:solidFill>
                        <a:effectLst/>
                        <a:latin typeface="+mj-lt"/>
                        <a:ea typeface="Cambria" panose="02040503050406030204" pitchFamily="18" charset="0"/>
                      </a:endParaRPr>
                    </a:p>
                  </a:txBody>
                  <a:tcPr marL="43376" marR="43376" marT="0" marB="0" anchor="ctr"/>
                </a:tc>
                <a:tc>
                  <a:txBody>
                    <a:bodyPr/>
                    <a:lstStyle/>
                    <a:p>
                      <a:pPr algn="ctr">
                        <a:lnSpc>
                          <a:spcPts val="1480"/>
                        </a:lnSpc>
                        <a:spcAft>
                          <a:spcPts val="0"/>
                        </a:spcAft>
                      </a:pPr>
                      <a:r>
                        <a:rPr kumimoji="0" lang="de-DE" sz="1100" b="0" i="0" u="none" strike="noStrike" kern="1200" cap="none" spc="0" normalizeH="0" baseline="0" noProof="0" dirty="0">
                          <a:ln>
                            <a:noFill/>
                          </a:ln>
                          <a:solidFill>
                            <a:schemeClr val="bg1"/>
                          </a:solidFill>
                          <a:effectLst/>
                          <a:uLnTx/>
                          <a:uFillTx/>
                          <a:latin typeface="+mj-lt"/>
                          <a:ea typeface="Cambria" panose="02040503050406030204" pitchFamily="18" charset="0"/>
                          <a:cs typeface="+mn-cs"/>
                        </a:rPr>
                        <a:t>[…]</a:t>
                      </a:r>
                      <a:endParaRPr lang="de-DE" sz="1100" dirty="0">
                        <a:solidFill>
                          <a:schemeClr val="bg1"/>
                        </a:solidFill>
                        <a:effectLst/>
                        <a:latin typeface="+mj-lt"/>
                        <a:ea typeface="Cambria" panose="02040503050406030204" pitchFamily="18" charset="0"/>
                      </a:endParaRPr>
                    </a:p>
                  </a:txBody>
                  <a:tcPr marL="43376" marR="43376" marT="0" marB="0" anchor="ctr">
                    <a:solidFill>
                      <a:schemeClr val="accent3">
                        <a:lumMod val="60000"/>
                        <a:lumOff val="40000"/>
                      </a:schemeClr>
                    </a:solidFill>
                  </a:tcPr>
                </a:tc>
                <a:extLst>
                  <a:ext uri="{0D108BD9-81ED-4DB2-BD59-A6C34878D82A}">
                    <a16:rowId xmlns:a16="http://schemas.microsoft.com/office/drawing/2014/main" val="3568195701"/>
                  </a:ext>
                </a:extLst>
              </a:tr>
              <a:tr h="326702">
                <a:tc>
                  <a:txBody>
                    <a:bodyPr/>
                    <a:lstStyle/>
                    <a:p>
                      <a:pPr algn="ctr">
                        <a:lnSpc>
                          <a:spcPts val="1480"/>
                        </a:lnSpc>
                        <a:spcAft>
                          <a:spcPts val="0"/>
                        </a:spcAft>
                      </a:pPr>
                      <a:r>
                        <a:rPr lang="de-DE" sz="1100" b="0" dirty="0">
                          <a:effectLst/>
                          <a:latin typeface="+mj-lt"/>
                          <a:ea typeface="Cambria" panose="02040503050406030204" pitchFamily="18" charset="0"/>
                        </a:rPr>
                        <a:t>15</a:t>
                      </a:r>
                      <a:endParaRPr lang="de-DE" sz="1100" b="0" dirty="0">
                        <a:solidFill>
                          <a:srgbClr val="000000"/>
                        </a:solidFill>
                        <a:effectLst/>
                        <a:latin typeface="+mj-lt"/>
                        <a:ea typeface="Cambria" panose="02040503050406030204" pitchFamily="18" charset="0"/>
                      </a:endParaRPr>
                    </a:p>
                  </a:txBody>
                  <a:tcPr marL="43376" marR="43376" marT="0" marB="0" anchor="ctr"/>
                </a:tc>
                <a:tc>
                  <a:txBody>
                    <a:bodyPr/>
                    <a:lstStyle/>
                    <a:p>
                      <a:pPr algn="l">
                        <a:lnSpc>
                          <a:spcPts val="1480"/>
                        </a:lnSpc>
                        <a:spcAft>
                          <a:spcPts val="0"/>
                        </a:spcAft>
                      </a:pPr>
                      <a:r>
                        <a:rPr lang="de-DE" sz="1100" i="1" dirty="0">
                          <a:solidFill>
                            <a:schemeClr val="tx2"/>
                          </a:solidFill>
                          <a:effectLst/>
                          <a:latin typeface="+mj-lt"/>
                          <a:ea typeface="Cambria" panose="02040503050406030204" pitchFamily="18" charset="0"/>
                        </a:rPr>
                        <a:t>IT</a:t>
                      </a:r>
                    </a:p>
                  </a:txBody>
                  <a:tcPr marL="43376" marR="43376" marT="0" marB="0" anchor="ctr"/>
                </a:tc>
                <a:tc>
                  <a:txBody>
                    <a:bodyPr/>
                    <a:lstStyle/>
                    <a:p>
                      <a:pPr algn="l">
                        <a:lnSpc>
                          <a:spcPts val="1480"/>
                        </a:lnSpc>
                        <a:spcAft>
                          <a:spcPts val="0"/>
                        </a:spcAft>
                      </a:pPr>
                      <a:r>
                        <a:rPr lang="de-DE" sz="1100" i="1" dirty="0">
                          <a:solidFill>
                            <a:schemeClr val="tx2"/>
                          </a:solidFill>
                          <a:effectLst/>
                          <a:latin typeface="+mj-lt"/>
                          <a:ea typeface="Cambria" panose="02040503050406030204" pitchFamily="18" charset="0"/>
                        </a:rPr>
                        <a:t>Anwendung</a:t>
                      </a:r>
                      <a:r>
                        <a:rPr lang="de-DE" sz="1100" i="1" baseline="0" dirty="0">
                          <a:solidFill>
                            <a:schemeClr val="tx2"/>
                          </a:solidFill>
                          <a:effectLst/>
                          <a:latin typeface="+mj-lt"/>
                          <a:ea typeface="Cambria" panose="02040503050406030204" pitchFamily="18" charset="0"/>
                        </a:rPr>
                        <a:t> D</a:t>
                      </a:r>
                      <a:endParaRPr lang="de-DE" sz="1100" i="1" dirty="0">
                        <a:solidFill>
                          <a:schemeClr val="tx2"/>
                        </a:solidFill>
                        <a:effectLst/>
                        <a:latin typeface="+mj-lt"/>
                        <a:ea typeface="Cambria" panose="02040503050406030204" pitchFamily="18" charset="0"/>
                      </a:endParaRPr>
                    </a:p>
                  </a:txBody>
                  <a:tcPr marL="43376" marR="43376" marT="0" marB="0" anchor="ctr"/>
                </a:tc>
                <a:tc>
                  <a:txBody>
                    <a:bodyPr/>
                    <a:lstStyle/>
                    <a:p>
                      <a:pPr algn="ctr">
                        <a:lnSpc>
                          <a:spcPts val="1480"/>
                        </a:lnSpc>
                        <a:spcAft>
                          <a:spcPts val="0"/>
                        </a:spcAft>
                      </a:pPr>
                      <a:r>
                        <a:rPr lang="de-DE" sz="1100" dirty="0">
                          <a:solidFill>
                            <a:schemeClr val="bg1"/>
                          </a:solidFill>
                          <a:effectLst/>
                          <a:latin typeface="+mj-lt"/>
                          <a:ea typeface="Cambria" panose="02040503050406030204" pitchFamily="18" charset="0"/>
                        </a:rPr>
                        <a:t>&lt;14 tage</a:t>
                      </a:r>
                    </a:p>
                  </a:txBody>
                  <a:tcPr marL="43376" marR="43376" marT="0" marB="0" anchor="ctr">
                    <a:solidFill>
                      <a:schemeClr val="accent3">
                        <a:lumMod val="40000"/>
                        <a:lumOff val="60000"/>
                      </a:schemeClr>
                    </a:solidFill>
                  </a:tcPr>
                </a:tc>
                <a:extLst>
                  <a:ext uri="{0D108BD9-81ED-4DB2-BD59-A6C34878D82A}">
                    <a16:rowId xmlns:a16="http://schemas.microsoft.com/office/drawing/2014/main" val="2785605548"/>
                  </a:ext>
                </a:extLst>
              </a:tr>
              <a:tr h="326702">
                <a:tc>
                  <a:txBody>
                    <a:bodyPr/>
                    <a:lstStyle/>
                    <a:p>
                      <a:pPr algn="ctr">
                        <a:lnSpc>
                          <a:spcPts val="1480"/>
                        </a:lnSpc>
                        <a:spcAft>
                          <a:spcPts val="0"/>
                        </a:spcAft>
                      </a:pPr>
                      <a:r>
                        <a:rPr lang="de-DE" sz="1100" b="0" dirty="0">
                          <a:effectLst/>
                          <a:latin typeface="+mj-lt"/>
                          <a:ea typeface="Cambria" panose="02040503050406030204" pitchFamily="18" charset="0"/>
                        </a:rPr>
                        <a:t>16</a:t>
                      </a:r>
                      <a:endParaRPr lang="de-DE" sz="1100" b="0" dirty="0">
                        <a:solidFill>
                          <a:srgbClr val="000000"/>
                        </a:solidFill>
                        <a:effectLst/>
                        <a:latin typeface="+mj-lt"/>
                        <a:ea typeface="Cambria" panose="02040503050406030204" pitchFamily="18" charset="0"/>
                      </a:endParaRPr>
                    </a:p>
                  </a:txBody>
                  <a:tcPr marL="43376" marR="43376" marT="0" marB="0" anchor="ctr"/>
                </a:tc>
                <a:tc>
                  <a:txBody>
                    <a:bodyPr/>
                    <a:lstStyle/>
                    <a:p>
                      <a:pPr algn="l">
                        <a:lnSpc>
                          <a:spcPts val="1480"/>
                        </a:lnSpc>
                        <a:spcAft>
                          <a:spcPts val="0"/>
                        </a:spcAft>
                      </a:pPr>
                      <a:r>
                        <a:rPr kumimoji="0" lang="de-DE" sz="1100" b="0" i="1" u="none" strike="noStrike" kern="1200" cap="none" spc="0" normalizeH="0" baseline="0" noProof="0" dirty="0">
                          <a:ln>
                            <a:noFill/>
                          </a:ln>
                          <a:solidFill>
                            <a:schemeClr val="tx2"/>
                          </a:solidFill>
                          <a:effectLst/>
                          <a:uLnTx/>
                          <a:uFillTx/>
                          <a:latin typeface="+mj-lt"/>
                          <a:ea typeface="Cambria" panose="02040503050406030204" pitchFamily="18" charset="0"/>
                          <a:cs typeface="+mn-cs"/>
                        </a:rPr>
                        <a:t>[…]</a:t>
                      </a:r>
                      <a:endParaRPr lang="de-DE" sz="1100" i="1" dirty="0">
                        <a:solidFill>
                          <a:schemeClr val="tx2"/>
                        </a:solidFill>
                        <a:effectLst/>
                        <a:latin typeface="+mj-lt"/>
                        <a:ea typeface="Cambria" panose="02040503050406030204" pitchFamily="18" charset="0"/>
                      </a:endParaRPr>
                    </a:p>
                  </a:txBody>
                  <a:tcPr marL="43376" marR="43376" marT="0" marB="0" anchor="ctr"/>
                </a:tc>
                <a:tc>
                  <a:txBody>
                    <a:bodyPr/>
                    <a:lstStyle/>
                    <a:p>
                      <a:pPr algn="l">
                        <a:lnSpc>
                          <a:spcPts val="1480"/>
                        </a:lnSpc>
                        <a:spcAft>
                          <a:spcPts val="0"/>
                        </a:spcAft>
                      </a:pPr>
                      <a:r>
                        <a:rPr kumimoji="0" lang="de-DE" sz="1100" b="0" i="1" u="none" strike="noStrike" kern="1200" cap="none" spc="0" normalizeH="0" baseline="0" noProof="0" dirty="0">
                          <a:ln>
                            <a:noFill/>
                          </a:ln>
                          <a:solidFill>
                            <a:schemeClr val="tx2"/>
                          </a:solidFill>
                          <a:effectLst/>
                          <a:uLnTx/>
                          <a:uFillTx/>
                          <a:latin typeface="+mj-lt"/>
                          <a:ea typeface="Cambria" panose="02040503050406030204" pitchFamily="18" charset="0"/>
                          <a:cs typeface="+mn-cs"/>
                        </a:rPr>
                        <a:t>[…]</a:t>
                      </a:r>
                      <a:endParaRPr lang="de-DE" sz="1100" i="1" dirty="0">
                        <a:solidFill>
                          <a:schemeClr val="tx2"/>
                        </a:solidFill>
                        <a:effectLst/>
                        <a:latin typeface="+mj-lt"/>
                        <a:ea typeface="Cambria" panose="02040503050406030204" pitchFamily="18" charset="0"/>
                      </a:endParaRPr>
                    </a:p>
                  </a:txBody>
                  <a:tcPr marL="43376" marR="43376" marT="0" marB="0" anchor="ctr"/>
                </a:tc>
                <a:tc>
                  <a:txBody>
                    <a:bodyPr/>
                    <a:lstStyle/>
                    <a:p>
                      <a:pPr algn="ctr">
                        <a:lnSpc>
                          <a:spcPts val="1480"/>
                        </a:lnSpc>
                        <a:spcAft>
                          <a:spcPts val="0"/>
                        </a:spcAft>
                      </a:pPr>
                      <a:r>
                        <a:rPr kumimoji="0" lang="de-DE" sz="1100" b="0" i="0" u="none" strike="noStrike" kern="1200" cap="none" spc="0" normalizeH="0" baseline="0" noProof="0" dirty="0">
                          <a:ln>
                            <a:noFill/>
                          </a:ln>
                          <a:solidFill>
                            <a:schemeClr val="bg1"/>
                          </a:solidFill>
                          <a:effectLst/>
                          <a:uLnTx/>
                          <a:uFillTx/>
                          <a:latin typeface="+mj-lt"/>
                          <a:ea typeface="Cambria" panose="02040503050406030204" pitchFamily="18" charset="0"/>
                          <a:cs typeface="+mn-cs"/>
                        </a:rPr>
                        <a:t>[…]</a:t>
                      </a:r>
                      <a:endParaRPr lang="de-DE" sz="1100" dirty="0">
                        <a:solidFill>
                          <a:schemeClr val="bg1"/>
                        </a:solidFill>
                        <a:effectLst/>
                        <a:latin typeface="+mj-lt"/>
                        <a:ea typeface="Cambria" panose="02040503050406030204" pitchFamily="18" charset="0"/>
                      </a:endParaRPr>
                    </a:p>
                  </a:txBody>
                  <a:tcPr marL="43376" marR="43376" marT="0" marB="0" anchor="ctr">
                    <a:solidFill>
                      <a:schemeClr val="accent3">
                        <a:lumMod val="40000"/>
                        <a:lumOff val="60000"/>
                      </a:schemeClr>
                    </a:solidFill>
                  </a:tcPr>
                </a:tc>
                <a:extLst>
                  <a:ext uri="{0D108BD9-81ED-4DB2-BD59-A6C34878D82A}">
                    <a16:rowId xmlns:a16="http://schemas.microsoft.com/office/drawing/2014/main" val="3381716308"/>
                  </a:ext>
                </a:extLst>
              </a:tr>
              <a:tr h="326702">
                <a:tc>
                  <a:txBody>
                    <a:bodyPr/>
                    <a:lstStyle/>
                    <a:p>
                      <a:pPr algn="ctr">
                        <a:lnSpc>
                          <a:spcPts val="1480"/>
                        </a:lnSpc>
                        <a:spcAft>
                          <a:spcPts val="0"/>
                        </a:spcAft>
                      </a:pPr>
                      <a:r>
                        <a:rPr lang="de-DE" sz="1100" b="0" dirty="0">
                          <a:effectLst/>
                          <a:latin typeface="+mj-lt"/>
                          <a:ea typeface="Cambria" panose="02040503050406030204" pitchFamily="18" charset="0"/>
                        </a:rPr>
                        <a:t>17</a:t>
                      </a:r>
                      <a:endParaRPr lang="de-DE" sz="1100" b="0" dirty="0">
                        <a:solidFill>
                          <a:srgbClr val="000000"/>
                        </a:solidFill>
                        <a:effectLst/>
                        <a:latin typeface="+mj-lt"/>
                        <a:ea typeface="Cambria" panose="02040503050406030204" pitchFamily="18" charset="0"/>
                      </a:endParaRPr>
                    </a:p>
                  </a:txBody>
                  <a:tcPr marL="43376" marR="43376" marT="0" marB="0" anchor="ctr"/>
                </a:tc>
                <a:tc>
                  <a:txBody>
                    <a:bodyPr/>
                    <a:lstStyle/>
                    <a:p>
                      <a:pPr algn="l">
                        <a:lnSpc>
                          <a:spcPts val="1480"/>
                        </a:lnSpc>
                        <a:spcAft>
                          <a:spcPts val="0"/>
                        </a:spcAft>
                      </a:pPr>
                      <a:r>
                        <a:rPr kumimoji="0" lang="de-DE" sz="1100" b="0" i="1" u="none" strike="noStrike" kern="1200" cap="none" spc="0" normalizeH="0" baseline="0" noProof="0" dirty="0">
                          <a:ln>
                            <a:noFill/>
                          </a:ln>
                          <a:solidFill>
                            <a:schemeClr val="tx2"/>
                          </a:solidFill>
                          <a:effectLst/>
                          <a:uLnTx/>
                          <a:uFillTx/>
                          <a:latin typeface="+mj-lt"/>
                          <a:ea typeface="Cambria" panose="02040503050406030204" pitchFamily="18" charset="0"/>
                          <a:cs typeface="+mn-cs"/>
                        </a:rPr>
                        <a:t>[…]</a:t>
                      </a:r>
                      <a:endParaRPr lang="de-DE" sz="1100" i="1" dirty="0">
                        <a:solidFill>
                          <a:schemeClr val="tx2"/>
                        </a:solidFill>
                        <a:effectLst/>
                        <a:latin typeface="+mj-lt"/>
                        <a:ea typeface="Cambria" panose="02040503050406030204" pitchFamily="18" charset="0"/>
                      </a:endParaRPr>
                    </a:p>
                  </a:txBody>
                  <a:tcPr marL="43376" marR="43376" marT="0" marB="0" anchor="ctr"/>
                </a:tc>
                <a:tc>
                  <a:txBody>
                    <a:bodyPr/>
                    <a:lstStyle/>
                    <a:p>
                      <a:pPr algn="l">
                        <a:lnSpc>
                          <a:spcPts val="1480"/>
                        </a:lnSpc>
                        <a:spcAft>
                          <a:spcPts val="0"/>
                        </a:spcAft>
                      </a:pPr>
                      <a:r>
                        <a:rPr kumimoji="0" lang="de-DE" sz="1100" b="0" i="1" u="none" strike="noStrike" kern="1200" cap="none" spc="0" normalizeH="0" baseline="0" noProof="0" dirty="0">
                          <a:ln>
                            <a:noFill/>
                          </a:ln>
                          <a:solidFill>
                            <a:schemeClr val="tx2"/>
                          </a:solidFill>
                          <a:effectLst/>
                          <a:uLnTx/>
                          <a:uFillTx/>
                          <a:latin typeface="+mj-lt"/>
                          <a:ea typeface="Cambria" panose="02040503050406030204" pitchFamily="18" charset="0"/>
                          <a:cs typeface="+mn-cs"/>
                        </a:rPr>
                        <a:t>[…]</a:t>
                      </a:r>
                      <a:endParaRPr lang="de-DE" sz="1100" i="1" dirty="0">
                        <a:solidFill>
                          <a:schemeClr val="tx2"/>
                        </a:solidFill>
                        <a:effectLst/>
                        <a:latin typeface="+mj-lt"/>
                        <a:ea typeface="Cambria" panose="02040503050406030204" pitchFamily="18" charset="0"/>
                      </a:endParaRPr>
                    </a:p>
                  </a:txBody>
                  <a:tcPr marL="43376" marR="43376" marT="0" marB="0" anchor="ctr"/>
                </a:tc>
                <a:tc>
                  <a:txBody>
                    <a:bodyPr/>
                    <a:lstStyle/>
                    <a:p>
                      <a:pPr algn="ctr">
                        <a:lnSpc>
                          <a:spcPts val="1480"/>
                        </a:lnSpc>
                        <a:spcAft>
                          <a:spcPts val="0"/>
                        </a:spcAft>
                      </a:pPr>
                      <a:r>
                        <a:rPr kumimoji="0" lang="de-DE" sz="1100" b="0" i="0" u="none" strike="noStrike" kern="1200" cap="none" spc="0" normalizeH="0" baseline="0" noProof="0" dirty="0">
                          <a:ln>
                            <a:noFill/>
                          </a:ln>
                          <a:solidFill>
                            <a:schemeClr val="bg1"/>
                          </a:solidFill>
                          <a:effectLst/>
                          <a:uLnTx/>
                          <a:uFillTx/>
                          <a:latin typeface="+mj-lt"/>
                          <a:ea typeface="Cambria" panose="02040503050406030204" pitchFamily="18" charset="0"/>
                          <a:cs typeface="+mn-cs"/>
                        </a:rPr>
                        <a:t>[…]</a:t>
                      </a:r>
                      <a:endParaRPr lang="de-DE" sz="1100" dirty="0">
                        <a:solidFill>
                          <a:schemeClr val="bg1"/>
                        </a:solidFill>
                        <a:effectLst/>
                        <a:latin typeface="+mj-lt"/>
                        <a:ea typeface="Cambria" panose="02040503050406030204" pitchFamily="18" charset="0"/>
                      </a:endParaRPr>
                    </a:p>
                  </a:txBody>
                  <a:tcPr marL="43376" marR="43376" marT="0" marB="0" anchor="ctr">
                    <a:solidFill>
                      <a:schemeClr val="accent3">
                        <a:lumMod val="40000"/>
                        <a:lumOff val="60000"/>
                      </a:schemeClr>
                    </a:solidFill>
                  </a:tcPr>
                </a:tc>
                <a:extLst>
                  <a:ext uri="{0D108BD9-81ED-4DB2-BD59-A6C34878D82A}">
                    <a16:rowId xmlns:a16="http://schemas.microsoft.com/office/drawing/2014/main" val="2176225223"/>
                  </a:ext>
                </a:extLst>
              </a:tr>
              <a:tr h="326702">
                <a:tc>
                  <a:txBody>
                    <a:bodyPr/>
                    <a:lstStyle/>
                    <a:p>
                      <a:pPr algn="ctr">
                        <a:lnSpc>
                          <a:spcPts val="1480"/>
                        </a:lnSpc>
                        <a:spcAft>
                          <a:spcPts val="0"/>
                        </a:spcAft>
                      </a:pPr>
                      <a:r>
                        <a:rPr lang="de-DE" sz="1100" b="0" dirty="0">
                          <a:effectLst/>
                          <a:latin typeface="+mj-lt"/>
                          <a:ea typeface="Cambria" panose="02040503050406030204" pitchFamily="18" charset="0"/>
                        </a:rPr>
                        <a:t>18</a:t>
                      </a:r>
                      <a:endParaRPr lang="de-DE" sz="1100" b="0" dirty="0">
                        <a:solidFill>
                          <a:srgbClr val="000000"/>
                        </a:solidFill>
                        <a:effectLst/>
                        <a:latin typeface="+mj-lt"/>
                        <a:ea typeface="Cambria" panose="02040503050406030204" pitchFamily="18" charset="0"/>
                      </a:endParaRPr>
                    </a:p>
                  </a:txBody>
                  <a:tcPr marL="43376" marR="43376" marT="0" marB="0" anchor="ctr"/>
                </a:tc>
                <a:tc>
                  <a:txBody>
                    <a:bodyPr/>
                    <a:lstStyle/>
                    <a:p>
                      <a:pPr algn="l">
                        <a:lnSpc>
                          <a:spcPts val="1480"/>
                        </a:lnSpc>
                        <a:spcAft>
                          <a:spcPts val="0"/>
                        </a:spcAft>
                      </a:pPr>
                      <a:r>
                        <a:rPr lang="de-DE" sz="1100" i="1" dirty="0">
                          <a:solidFill>
                            <a:schemeClr val="tx2"/>
                          </a:solidFill>
                          <a:effectLst/>
                          <a:latin typeface="+mj-lt"/>
                          <a:ea typeface="Cambria" panose="02040503050406030204" pitchFamily="18" charset="0"/>
                        </a:rPr>
                        <a:t>IT</a:t>
                      </a:r>
                    </a:p>
                  </a:txBody>
                  <a:tcPr marL="43376" marR="43376" marT="0" marB="0" anchor="ctr"/>
                </a:tc>
                <a:tc>
                  <a:txBody>
                    <a:bodyPr/>
                    <a:lstStyle/>
                    <a:p>
                      <a:pPr algn="l">
                        <a:lnSpc>
                          <a:spcPts val="1480"/>
                        </a:lnSpc>
                        <a:spcAft>
                          <a:spcPts val="0"/>
                        </a:spcAft>
                      </a:pPr>
                      <a:r>
                        <a:rPr lang="de-DE" sz="1100" i="1" dirty="0">
                          <a:solidFill>
                            <a:schemeClr val="tx2"/>
                          </a:solidFill>
                          <a:effectLst/>
                          <a:latin typeface="+mj-lt"/>
                          <a:ea typeface="Cambria" panose="02040503050406030204" pitchFamily="18" charset="0"/>
                        </a:rPr>
                        <a:t>Anwendung</a:t>
                      </a:r>
                      <a:r>
                        <a:rPr lang="de-DE" sz="1100" i="1" baseline="0" dirty="0">
                          <a:solidFill>
                            <a:schemeClr val="tx2"/>
                          </a:solidFill>
                          <a:effectLst/>
                          <a:latin typeface="+mj-lt"/>
                          <a:ea typeface="Cambria" panose="02040503050406030204" pitchFamily="18" charset="0"/>
                        </a:rPr>
                        <a:t> E</a:t>
                      </a:r>
                      <a:endParaRPr lang="de-DE" sz="1100" i="1" dirty="0">
                        <a:solidFill>
                          <a:schemeClr val="tx2"/>
                        </a:solidFill>
                        <a:effectLst/>
                        <a:latin typeface="+mj-lt"/>
                        <a:ea typeface="Cambria" panose="02040503050406030204" pitchFamily="18" charset="0"/>
                      </a:endParaRPr>
                    </a:p>
                  </a:txBody>
                  <a:tcPr marL="43376" marR="43376" marT="0" marB="0" anchor="ctr"/>
                </a:tc>
                <a:tc>
                  <a:txBody>
                    <a:bodyPr/>
                    <a:lstStyle/>
                    <a:p>
                      <a:pPr algn="ctr">
                        <a:lnSpc>
                          <a:spcPts val="1480"/>
                        </a:lnSpc>
                        <a:spcAft>
                          <a:spcPts val="0"/>
                        </a:spcAft>
                      </a:pPr>
                      <a:r>
                        <a:rPr lang="de-DE" sz="1100" dirty="0">
                          <a:solidFill>
                            <a:schemeClr val="tx1"/>
                          </a:solidFill>
                          <a:effectLst/>
                          <a:latin typeface="+mj-lt"/>
                          <a:ea typeface="Cambria" panose="02040503050406030204" pitchFamily="18" charset="0"/>
                        </a:rPr>
                        <a:t>&lt;30 Tage</a:t>
                      </a:r>
                    </a:p>
                  </a:txBody>
                  <a:tcPr marL="43376" marR="43376" marT="0" marB="0" anchor="ctr">
                    <a:solidFill>
                      <a:schemeClr val="accent3">
                        <a:lumMod val="20000"/>
                        <a:lumOff val="80000"/>
                      </a:schemeClr>
                    </a:solidFill>
                  </a:tcPr>
                </a:tc>
                <a:extLst>
                  <a:ext uri="{0D108BD9-81ED-4DB2-BD59-A6C34878D82A}">
                    <a16:rowId xmlns:a16="http://schemas.microsoft.com/office/drawing/2014/main" val="646661917"/>
                  </a:ext>
                </a:extLst>
              </a:tr>
              <a:tr h="326702">
                <a:tc>
                  <a:txBody>
                    <a:bodyPr/>
                    <a:lstStyle/>
                    <a:p>
                      <a:pPr algn="ctr">
                        <a:lnSpc>
                          <a:spcPts val="1480"/>
                        </a:lnSpc>
                        <a:spcAft>
                          <a:spcPts val="0"/>
                        </a:spcAft>
                      </a:pPr>
                      <a:r>
                        <a:rPr lang="de-DE" sz="1100" b="0" dirty="0">
                          <a:effectLst/>
                          <a:latin typeface="+mj-lt"/>
                          <a:ea typeface="Cambria" panose="02040503050406030204" pitchFamily="18" charset="0"/>
                        </a:rPr>
                        <a:t>19</a:t>
                      </a:r>
                      <a:endParaRPr lang="de-DE" sz="1100" b="0" dirty="0">
                        <a:solidFill>
                          <a:srgbClr val="000000"/>
                        </a:solidFill>
                        <a:effectLst/>
                        <a:latin typeface="+mj-lt"/>
                        <a:ea typeface="Cambria" panose="02040503050406030204" pitchFamily="18" charset="0"/>
                      </a:endParaRPr>
                    </a:p>
                  </a:txBody>
                  <a:tcPr marL="43376" marR="43376" marT="0" marB="0" anchor="ctr"/>
                </a:tc>
                <a:tc>
                  <a:txBody>
                    <a:bodyPr/>
                    <a:lstStyle/>
                    <a:p>
                      <a:pPr algn="l">
                        <a:lnSpc>
                          <a:spcPts val="1480"/>
                        </a:lnSpc>
                        <a:spcAft>
                          <a:spcPts val="0"/>
                        </a:spcAft>
                      </a:pPr>
                      <a:r>
                        <a:rPr kumimoji="0" lang="de-DE" sz="1100" b="0" i="1" u="none" strike="noStrike" kern="1200" cap="none" spc="0" normalizeH="0" baseline="0" noProof="0" dirty="0">
                          <a:ln>
                            <a:noFill/>
                          </a:ln>
                          <a:solidFill>
                            <a:schemeClr val="tx2"/>
                          </a:solidFill>
                          <a:effectLst/>
                          <a:uLnTx/>
                          <a:uFillTx/>
                          <a:latin typeface="+mj-lt"/>
                          <a:ea typeface="Cambria" panose="02040503050406030204" pitchFamily="18" charset="0"/>
                          <a:cs typeface="+mn-cs"/>
                        </a:rPr>
                        <a:t>[…]</a:t>
                      </a:r>
                      <a:endParaRPr lang="de-DE" sz="1100" i="1" dirty="0">
                        <a:solidFill>
                          <a:schemeClr val="tx2"/>
                        </a:solidFill>
                        <a:effectLst/>
                        <a:latin typeface="+mj-lt"/>
                        <a:ea typeface="Cambria" panose="02040503050406030204" pitchFamily="18" charset="0"/>
                      </a:endParaRPr>
                    </a:p>
                  </a:txBody>
                  <a:tcPr marL="43376" marR="43376" marT="0" marB="0" anchor="ctr"/>
                </a:tc>
                <a:tc>
                  <a:txBody>
                    <a:bodyPr/>
                    <a:lstStyle/>
                    <a:p>
                      <a:pPr algn="l">
                        <a:lnSpc>
                          <a:spcPts val="1480"/>
                        </a:lnSpc>
                        <a:spcAft>
                          <a:spcPts val="0"/>
                        </a:spcAft>
                      </a:pPr>
                      <a:r>
                        <a:rPr kumimoji="0" lang="de-DE" sz="1100" b="0" i="1" u="none" strike="noStrike" kern="1200" cap="none" spc="0" normalizeH="0" baseline="0" noProof="0" dirty="0">
                          <a:ln>
                            <a:noFill/>
                          </a:ln>
                          <a:solidFill>
                            <a:schemeClr val="tx2"/>
                          </a:solidFill>
                          <a:effectLst/>
                          <a:uLnTx/>
                          <a:uFillTx/>
                          <a:latin typeface="+mj-lt"/>
                          <a:ea typeface="Cambria" panose="02040503050406030204" pitchFamily="18" charset="0"/>
                          <a:cs typeface="+mn-cs"/>
                        </a:rPr>
                        <a:t>[…]</a:t>
                      </a:r>
                      <a:endParaRPr lang="de-DE" sz="1100" i="1" dirty="0">
                        <a:solidFill>
                          <a:schemeClr val="tx2"/>
                        </a:solidFill>
                        <a:effectLst/>
                        <a:latin typeface="+mj-lt"/>
                        <a:ea typeface="Cambria" panose="02040503050406030204" pitchFamily="18" charset="0"/>
                      </a:endParaRPr>
                    </a:p>
                  </a:txBody>
                  <a:tcPr marL="43376" marR="43376" marT="0" marB="0" anchor="ctr"/>
                </a:tc>
                <a:tc>
                  <a:txBody>
                    <a:bodyPr/>
                    <a:lstStyle/>
                    <a:p>
                      <a:pPr algn="ctr">
                        <a:lnSpc>
                          <a:spcPts val="1480"/>
                        </a:lnSpc>
                        <a:spcAft>
                          <a:spcPts val="0"/>
                        </a:spcAft>
                      </a:pPr>
                      <a:r>
                        <a:rPr kumimoji="0" lang="de-DE" sz="1100" b="0" i="0" u="none" strike="noStrike" kern="1200" cap="none" spc="0" normalizeH="0" baseline="0" noProof="0" dirty="0">
                          <a:ln>
                            <a:noFill/>
                          </a:ln>
                          <a:solidFill>
                            <a:schemeClr val="tx1"/>
                          </a:solidFill>
                          <a:effectLst/>
                          <a:uLnTx/>
                          <a:uFillTx/>
                          <a:latin typeface="+mj-lt"/>
                          <a:ea typeface="Cambria" panose="02040503050406030204" pitchFamily="18" charset="0"/>
                          <a:cs typeface="+mn-cs"/>
                        </a:rPr>
                        <a:t>[…]</a:t>
                      </a:r>
                      <a:endParaRPr lang="de-DE" sz="1100" dirty="0">
                        <a:solidFill>
                          <a:schemeClr val="tx1"/>
                        </a:solidFill>
                        <a:effectLst/>
                        <a:latin typeface="+mj-lt"/>
                        <a:ea typeface="Cambria" panose="02040503050406030204" pitchFamily="18" charset="0"/>
                      </a:endParaRPr>
                    </a:p>
                  </a:txBody>
                  <a:tcPr marL="43376" marR="43376" marT="0" marB="0" anchor="ctr">
                    <a:solidFill>
                      <a:schemeClr val="accent3">
                        <a:lumMod val="20000"/>
                        <a:lumOff val="80000"/>
                      </a:schemeClr>
                    </a:solidFill>
                  </a:tcPr>
                </a:tc>
                <a:extLst>
                  <a:ext uri="{0D108BD9-81ED-4DB2-BD59-A6C34878D82A}">
                    <a16:rowId xmlns:a16="http://schemas.microsoft.com/office/drawing/2014/main" val="3771981288"/>
                  </a:ext>
                </a:extLst>
              </a:tr>
              <a:tr h="326702">
                <a:tc>
                  <a:txBody>
                    <a:bodyPr/>
                    <a:lstStyle/>
                    <a:p>
                      <a:pPr algn="ctr">
                        <a:lnSpc>
                          <a:spcPts val="1480"/>
                        </a:lnSpc>
                        <a:spcAft>
                          <a:spcPts val="0"/>
                        </a:spcAft>
                      </a:pPr>
                      <a:r>
                        <a:rPr lang="de-DE" sz="1100" b="0" dirty="0">
                          <a:effectLst/>
                          <a:latin typeface="+mj-lt"/>
                          <a:ea typeface="Cambria" panose="02040503050406030204" pitchFamily="18" charset="0"/>
                        </a:rPr>
                        <a:t>20</a:t>
                      </a:r>
                      <a:endParaRPr lang="de-DE" sz="1100" b="0" dirty="0">
                        <a:solidFill>
                          <a:srgbClr val="000000"/>
                        </a:solidFill>
                        <a:effectLst/>
                        <a:latin typeface="+mj-lt"/>
                        <a:ea typeface="Cambria" panose="02040503050406030204" pitchFamily="18" charset="0"/>
                      </a:endParaRPr>
                    </a:p>
                  </a:txBody>
                  <a:tcPr marL="43376" marR="43376" marT="0" marB="0" anchor="ctr"/>
                </a:tc>
                <a:tc>
                  <a:txBody>
                    <a:bodyPr/>
                    <a:lstStyle/>
                    <a:p>
                      <a:pPr algn="l">
                        <a:lnSpc>
                          <a:spcPts val="1480"/>
                        </a:lnSpc>
                        <a:spcAft>
                          <a:spcPts val="0"/>
                        </a:spcAft>
                      </a:pPr>
                      <a:r>
                        <a:rPr kumimoji="0" lang="de-DE" sz="1100" b="0" i="1" u="none" strike="noStrike" kern="1200" cap="none" spc="0" normalizeH="0" baseline="0" noProof="0" dirty="0">
                          <a:ln>
                            <a:noFill/>
                          </a:ln>
                          <a:solidFill>
                            <a:schemeClr val="tx2"/>
                          </a:solidFill>
                          <a:effectLst/>
                          <a:uLnTx/>
                          <a:uFillTx/>
                          <a:latin typeface="+mj-lt"/>
                          <a:ea typeface="Cambria" panose="02040503050406030204" pitchFamily="18" charset="0"/>
                          <a:cs typeface="+mn-cs"/>
                        </a:rPr>
                        <a:t>[…]</a:t>
                      </a:r>
                      <a:endParaRPr lang="de-DE" sz="1100" i="1" dirty="0">
                        <a:solidFill>
                          <a:schemeClr val="tx2"/>
                        </a:solidFill>
                        <a:effectLst/>
                        <a:latin typeface="+mj-lt"/>
                        <a:ea typeface="Cambria" panose="02040503050406030204" pitchFamily="18" charset="0"/>
                      </a:endParaRPr>
                    </a:p>
                  </a:txBody>
                  <a:tcPr marL="43376" marR="43376" marT="0" marB="0" anchor="ctr"/>
                </a:tc>
                <a:tc>
                  <a:txBody>
                    <a:bodyPr/>
                    <a:lstStyle/>
                    <a:p>
                      <a:pPr algn="l">
                        <a:lnSpc>
                          <a:spcPts val="1480"/>
                        </a:lnSpc>
                        <a:spcAft>
                          <a:spcPts val="0"/>
                        </a:spcAft>
                      </a:pPr>
                      <a:r>
                        <a:rPr kumimoji="0" lang="de-DE" sz="1100" b="0" i="1" u="none" strike="noStrike" kern="1200" cap="none" spc="0" normalizeH="0" baseline="0" noProof="0" dirty="0">
                          <a:ln>
                            <a:noFill/>
                          </a:ln>
                          <a:solidFill>
                            <a:schemeClr val="tx2"/>
                          </a:solidFill>
                          <a:effectLst/>
                          <a:uLnTx/>
                          <a:uFillTx/>
                          <a:latin typeface="+mj-lt"/>
                          <a:ea typeface="Cambria" panose="02040503050406030204" pitchFamily="18" charset="0"/>
                          <a:cs typeface="+mn-cs"/>
                        </a:rPr>
                        <a:t>[…]</a:t>
                      </a:r>
                      <a:endParaRPr lang="de-DE" sz="1100" i="1" dirty="0">
                        <a:solidFill>
                          <a:schemeClr val="tx2"/>
                        </a:solidFill>
                        <a:effectLst/>
                        <a:latin typeface="+mj-lt"/>
                        <a:ea typeface="Cambria" panose="02040503050406030204" pitchFamily="18" charset="0"/>
                      </a:endParaRPr>
                    </a:p>
                  </a:txBody>
                  <a:tcPr marL="43376" marR="43376" marT="0" marB="0" anchor="ctr"/>
                </a:tc>
                <a:tc>
                  <a:txBody>
                    <a:bodyPr/>
                    <a:lstStyle/>
                    <a:p>
                      <a:pPr algn="ctr">
                        <a:lnSpc>
                          <a:spcPts val="1480"/>
                        </a:lnSpc>
                        <a:spcAft>
                          <a:spcPts val="0"/>
                        </a:spcAft>
                      </a:pPr>
                      <a:r>
                        <a:rPr kumimoji="0" lang="de-DE" sz="1100" b="0" i="0" u="none" strike="noStrike" kern="1200" cap="none" spc="0" normalizeH="0" baseline="0" noProof="0" dirty="0">
                          <a:ln>
                            <a:noFill/>
                          </a:ln>
                          <a:solidFill>
                            <a:schemeClr val="tx1"/>
                          </a:solidFill>
                          <a:effectLst/>
                          <a:uLnTx/>
                          <a:uFillTx/>
                          <a:latin typeface="+mj-lt"/>
                          <a:ea typeface="Cambria" panose="02040503050406030204" pitchFamily="18" charset="0"/>
                          <a:cs typeface="+mn-cs"/>
                        </a:rPr>
                        <a:t>[…]</a:t>
                      </a:r>
                      <a:endParaRPr lang="de-DE" sz="1100" dirty="0">
                        <a:solidFill>
                          <a:schemeClr val="tx1"/>
                        </a:solidFill>
                        <a:effectLst/>
                        <a:latin typeface="+mj-lt"/>
                        <a:ea typeface="Cambria" panose="02040503050406030204" pitchFamily="18" charset="0"/>
                      </a:endParaRPr>
                    </a:p>
                  </a:txBody>
                  <a:tcPr marL="43376" marR="43376" marT="0" marB="0" anchor="ctr">
                    <a:solidFill>
                      <a:schemeClr val="accent3">
                        <a:lumMod val="20000"/>
                        <a:lumOff val="80000"/>
                      </a:schemeClr>
                    </a:solidFill>
                  </a:tcPr>
                </a:tc>
                <a:extLst>
                  <a:ext uri="{0D108BD9-81ED-4DB2-BD59-A6C34878D82A}">
                    <a16:rowId xmlns:a16="http://schemas.microsoft.com/office/drawing/2014/main" val="1961704654"/>
                  </a:ext>
                </a:extLst>
              </a:tr>
            </a:tbl>
          </a:graphicData>
        </a:graphic>
      </p:graphicFrame>
      <p:sp>
        <p:nvSpPr>
          <p:cNvPr id="14" name="Rechteck 13" descr="Diese Folie ist für die Institutionsleitung konzipiert" title="Zielgruppe: Institutionsleitung"/>
          <p:cNvSpPr/>
          <p:nvPr/>
        </p:nvSpPr>
        <p:spPr bwMode="gray">
          <a:xfrm rot="2700000">
            <a:off x="9604715" y="595186"/>
            <a:ext cx="3258710" cy="5760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Institutionsleitung</a:t>
            </a:r>
          </a:p>
        </p:txBody>
      </p:sp>
    </p:spTree>
    <p:extLst>
      <p:ext uri="{BB962C8B-B14F-4D97-AF65-F5344CB8AC3E}">
        <p14:creationId xmlns:p14="http://schemas.microsoft.com/office/powerpoint/2010/main" val="3909386486"/>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24419" y="404667"/>
            <a:ext cx="10080093" cy="504053"/>
          </a:xfrm>
          <a:ln>
            <a:noFill/>
          </a:ln>
        </p:spPr>
        <p:txBody>
          <a:bodyPr/>
          <a:lstStyle/>
          <a:p>
            <a:r>
              <a:rPr lang="de-DE" sz="2000" dirty="0"/>
              <a:t>Ein Prozess gilt als zeitkritisch, wenn dessen Ausfall in einem definierten Zeitraum zu nicht tolerierbaren Auswirkungen führt. Dort ist ein Wiederanlauf ratsam.</a:t>
            </a:r>
            <a:endParaRPr lang="de-DE" sz="2000" dirty="0">
              <a:latin typeface="+mj-lt"/>
            </a:endParaRPr>
          </a:p>
        </p:txBody>
      </p:sp>
      <p:grpSp>
        <p:nvGrpSpPr>
          <p:cNvPr id="3" name="Gruppieren 2" descr="Vergleich: Wiederherstellung eines unterbrochenen Geschäftsprozess mit und ohne BCM"/>
          <p:cNvGrpSpPr/>
          <p:nvPr/>
        </p:nvGrpSpPr>
        <p:grpSpPr>
          <a:xfrm>
            <a:off x="529655" y="1628800"/>
            <a:ext cx="11495940" cy="4356206"/>
            <a:chOff x="529655" y="1628800"/>
            <a:chExt cx="11495940" cy="4356206"/>
          </a:xfrm>
        </p:grpSpPr>
        <p:sp>
          <p:nvSpPr>
            <p:cNvPr id="6" name="Textfeld 5"/>
            <p:cNvSpPr txBox="1"/>
            <p:nvPr/>
          </p:nvSpPr>
          <p:spPr>
            <a:xfrm>
              <a:off x="8323158" y="1628800"/>
              <a:ext cx="2938367" cy="467239"/>
            </a:xfrm>
            <a:prstGeom prst="rect">
              <a:avLst/>
            </a:prstGeom>
            <a:solidFill>
              <a:srgbClr val="FFFFFF"/>
            </a:solidFill>
          </p:spPr>
          <p:txBody>
            <a:bodyPr wrap="square" lIns="18000" tIns="18000" rIns="18000" bIns="18000" rtlCol="0">
              <a:spAutoFit/>
            </a:bodyPr>
            <a:lstStyle>
              <a:defPPr>
                <a:defRPr lang="de-DE"/>
              </a:defPPr>
              <a:lvl1pPr>
                <a:defRPr sz="1200">
                  <a:solidFill>
                    <a:schemeClr val="tx2">
                      <a:lumMod val="75000"/>
                    </a:schemeClr>
                  </a:solidFill>
                  <a:latin typeface="BundesSerif Office" panose="02050002050300000203" pitchFamily="18" charset="0"/>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de-DE" sz="1400" b="0" i="0" u="none" strike="noStrike" kern="0" cap="none" spc="0" normalizeH="0" baseline="0" noProof="0" dirty="0">
                  <a:ln>
                    <a:noFill/>
                  </a:ln>
                  <a:solidFill>
                    <a:srgbClr val="333333">
                      <a:lumMod val="75000"/>
                    </a:srgbClr>
                  </a:solidFill>
                  <a:effectLst/>
                  <a:uLnTx/>
                  <a:uFillTx/>
                  <a:latin typeface="Arial" panose="020B0604020202020204" pitchFamily="34" charset="0"/>
                  <a:cs typeface="Arial" panose="020B0604020202020204" pitchFamily="34" charset="0"/>
                </a:rPr>
                <a:t>Maßnahmen zur Schadensabwehr ohne BCM</a:t>
              </a:r>
            </a:p>
          </p:txBody>
        </p:sp>
        <p:sp>
          <p:nvSpPr>
            <p:cNvPr id="7" name="Textfeld 6"/>
            <p:cNvSpPr txBox="1"/>
            <p:nvPr/>
          </p:nvSpPr>
          <p:spPr>
            <a:xfrm rot="16200000">
              <a:off x="89735" y="3951478"/>
              <a:ext cx="1879197" cy="307777"/>
            </a:xfrm>
            <a:prstGeom prst="rect">
              <a:avLst/>
            </a:prstGeom>
            <a:noFill/>
          </p:spPr>
          <p:txBody>
            <a:bodyPr wrap="square" rtlCol="0">
              <a:spAutoFit/>
            </a:bodyPr>
            <a:lstStyle/>
            <a:p>
              <a:pPr algn="ctr" defTabSz="914400" fontAlgn="base">
                <a:spcBef>
                  <a:spcPct val="0"/>
                </a:spcBef>
                <a:spcAft>
                  <a:spcPct val="0"/>
                </a:spcAft>
              </a:pPr>
              <a:r>
                <a:rPr lang="de-DE" sz="1400" b="1" dirty="0">
                  <a:solidFill>
                    <a:srgbClr val="000000"/>
                  </a:solidFill>
                  <a:latin typeface="Arial" panose="020B0604020202020204" pitchFamily="34" charset="0"/>
                  <a:cs typeface="Arial" panose="020B0604020202020204" pitchFamily="34" charset="0"/>
                </a:rPr>
                <a:t>Geschäftsbetrieb</a:t>
              </a:r>
              <a:endParaRPr lang="de-DE" sz="1200" b="1" dirty="0">
                <a:solidFill>
                  <a:srgbClr val="000000"/>
                </a:solidFill>
                <a:latin typeface="Arial" panose="020B0604020202020204" pitchFamily="34" charset="0"/>
                <a:cs typeface="Arial" panose="020B0604020202020204" pitchFamily="34" charset="0"/>
              </a:endParaRPr>
            </a:p>
          </p:txBody>
        </p:sp>
        <p:cxnSp>
          <p:nvCxnSpPr>
            <p:cNvPr id="8" name="Gerade Verbindung 2"/>
            <p:cNvCxnSpPr/>
            <p:nvPr/>
          </p:nvCxnSpPr>
          <p:spPr bwMode="auto">
            <a:xfrm>
              <a:off x="1739606" y="2431936"/>
              <a:ext cx="0" cy="195266"/>
            </a:xfrm>
            <a:prstGeom prst="line">
              <a:avLst/>
            </a:prstGeom>
            <a:solidFill>
              <a:srgbClr val="FFFFFF"/>
            </a:solidFill>
            <a:ln w="12700" cap="flat" cmpd="sng" algn="ctr">
              <a:solidFill>
                <a:srgbClr val="33333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Gerade Verbindung 5"/>
            <p:cNvCxnSpPr/>
            <p:nvPr/>
          </p:nvCxnSpPr>
          <p:spPr bwMode="auto">
            <a:xfrm>
              <a:off x="1251790" y="3240169"/>
              <a:ext cx="0" cy="1992808"/>
            </a:xfrm>
            <a:prstGeom prst="line">
              <a:avLst/>
            </a:prstGeom>
            <a:solidFill>
              <a:srgbClr val="FFFFFF"/>
            </a:solidFill>
            <a:ln w="19050" cap="flat" cmpd="sng" algn="ctr">
              <a:solidFill>
                <a:srgbClr val="333333"/>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Gerade Verbindung 7"/>
            <p:cNvCxnSpPr/>
            <p:nvPr/>
          </p:nvCxnSpPr>
          <p:spPr bwMode="auto">
            <a:xfrm>
              <a:off x="1268986" y="3091370"/>
              <a:ext cx="207461" cy="0"/>
            </a:xfrm>
            <a:prstGeom prst="line">
              <a:avLst/>
            </a:prstGeom>
            <a:solidFill>
              <a:srgbClr val="FFFFFF"/>
            </a:solidFill>
            <a:ln w="38100" cap="rnd" cmpd="sng" algn="ctr">
              <a:solidFill>
                <a:srgbClr val="333333"/>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Gerade Verbindung 8"/>
            <p:cNvCxnSpPr/>
            <p:nvPr/>
          </p:nvCxnSpPr>
          <p:spPr bwMode="auto">
            <a:xfrm>
              <a:off x="1672340" y="3300200"/>
              <a:ext cx="0" cy="1819130"/>
            </a:xfrm>
            <a:prstGeom prst="line">
              <a:avLst/>
            </a:prstGeom>
            <a:solidFill>
              <a:srgbClr val="FFFFFF"/>
            </a:solidFill>
            <a:ln w="38100" cap="rnd" cmpd="sng" algn="ctr">
              <a:solidFill>
                <a:srgbClr val="333333"/>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feld 11"/>
            <p:cNvSpPr txBox="1"/>
            <p:nvPr/>
          </p:nvSpPr>
          <p:spPr>
            <a:xfrm>
              <a:off x="11049352" y="4953406"/>
              <a:ext cx="526105" cy="338554"/>
            </a:xfrm>
            <a:prstGeom prst="rect">
              <a:avLst/>
            </a:prstGeom>
            <a:noFill/>
          </p:spPr>
          <p:txBody>
            <a:bodyPr wrap="none" rtlCol="0">
              <a:spAutoFit/>
            </a:bodyPr>
            <a:lstStyle/>
            <a:p>
              <a:pPr algn="ctr" defTabSz="914400" fontAlgn="base">
                <a:spcBef>
                  <a:spcPct val="0"/>
                </a:spcBef>
                <a:spcAft>
                  <a:spcPct val="0"/>
                </a:spcAft>
              </a:pPr>
              <a:r>
                <a:rPr lang="de-DE" sz="1600" dirty="0">
                  <a:solidFill>
                    <a:srgbClr val="333333">
                      <a:lumMod val="75000"/>
                    </a:srgbClr>
                  </a:solidFill>
                  <a:latin typeface="Arial" panose="020B0604020202020204" pitchFamily="34" charset="0"/>
                  <a:cs typeface="Arial" panose="020B0604020202020204" pitchFamily="34" charset="0"/>
                </a:rPr>
                <a:t>Zeit</a:t>
              </a:r>
            </a:p>
          </p:txBody>
        </p:sp>
        <p:sp>
          <p:nvSpPr>
            <p:cNvPr id="13" name="Textfeld 12"/>
            <p:cNvSpPr txBox="1"/>
            <p:nvPr/>
          </p:nvSpPr>
          <p:spPr>
            <a:xfrm>
              <a:off x="529655" y="2922093"/>
              <a:ext cx="708848" cy="338554"/>
            </a:xfrm>
            <a:prstGeom prst="rect">
              <a:avLst/>
            </a:prstGeom>
            <a:noFill/>
          </p:spPr>
          <p:txBody>
            <a:bodyPr wrap="none" rtlCol="0">
              <a:spAutoFit/>
            </a:bodyPr>
            <a:lstStyle/>
            <a:p>
              <a:pPr algn="ctr" defTabSz="914400" fontAlgn="base">
                <a:spcBef>
                  <a:spcPct val="0"/>
                </a:spcBef>
                <a:spcAft>
                  <a:spcPct val="0"/>
                </a:spcAft>
              </a:pPr>
              <a:r>
                <a:rPr lang="de-DE" sz="1600" dirty="0">
                  <a:solidFill>
                    <a:srgbClr val="000000"/>
                  </a:solidFill>
                  <a:latin typeface="Arial" panose="020B0604020202020204" pitchFamily="34" charset="0"/>
                  <a:cs typeface="Arial" panose="020B0604020202020204" pitchFamily="34" charset="0"/>
                </a:rPr>
                <a:t>100%</a:t>
              </a:r>
            </a:p>
          </p:txBody>
        </p:sp>
        <p:sp>
          <p:nvSpPr>
            <p:cNvPr id="14" name="Explosion 1 13"/>
            <p:cNvSpPr/>
            <p:nvPr/>
          </p:nvSpPr>
          <p:spPr bwMode="auto">
            <a:xfrm>
              <a:off x="1402095" y="2673314"/>
              <a:ext cx="675022" cy="783116"/>
            </a:xfrm>
            <a:prstGeom prst="irregularSeal1">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200" b="0" i="0" u="none" strike="noStrike" kern="0" cap="none" spc="0" normalizeH="0" baseline="0" noProof="0" dirty="0" err="1">
                <a:ln>
                  <a:noFill/>
                </a:ln>
                <a:solidFill>
                  <a:srgbClr val="FFFFFF"/>
                </a:solidFill>
                <a:effectLst/>
                <a:uLnTx/>
                <a:uFillTx/>
                <a:latin typeface="Arial" panose="020B0604020202020204" pitchFamily="34" charset="0"/>
                <a:cs typeface="Arial" panose="020B0604020202020204" pitchFamily="34" charset="0"/>
              </a:endParaRPr>
            </a:p>
          </p:txBody>
        </p:sp>
        <p:cxnSp>
          <p:nvCxnSpPr>
            <p:cNvPr id="15" name="Gerade Verbindung mit Pfeil 14"/>
            <p:cNvCxnSpPr/>
            <p:nvPr/>
          </p:nvCxnSpPr>
          <p:spPr bwMode="auto">
            <a:xfrm>
              <a:off x="1251789" y="5125126"/>
              <a:ext cx="9832770" cy="0"/>
            </a:xfrm>
            <a:prstGeom prst="straightConnector1">
              <a:avLst/>
            </a:prstGeom>
            <a:solidFill>
              <a:srgbClr val="FFFFFF"/>
            </a:solidFill>
            <a:ln w="19050" cap="flat" cmpd="sng" algn="ctr">
              <a:solidFill>
                <a:srgbClr val="333333"/>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Gerade Verbindung 2"/>
            <p:cNvCxnSpPr/>
            <p:nvPr/>
          </p:nvCxnSpPr>
          <p:spPr bwMode="auto">
            <a:xfrm>
              <a:off x="9792341" y="2259841"/>
              <a:ext cx="0" cy="305519"/>
            </a:xfrm>
            <a:prstGeom prst="line">
              <a:avLst/>
            </a:prstGeom>
            <a:solidFill>
              <a:srgbClr val="FFFFFF"/>
            </a:solidFill>
            <a:ln w="12700" cap="flat" cmpd="sng" algn="ctr">
              <a:solidFill>
                <a:srgbClr val="33333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feld 16"/>
            <p:cNvSpPr txBox="1"/>
            <p:nvPr/>
          </p:nvSpPr>
          <p:spPr>
            <a:xfrm>
              <a:off x="623889" y="1913732"/>
              <a:ext cx="2231433" cy="430887"/>
            </a:xfrm>
            <a:prstGeom prst="rect">
              <a:avLst/>
            </a:prstGeom>
            <a:solidFill>
              <a:srgbClr val="FFFFFF"/>
            </a:solidFill>
          </p:spPr>
          <p:txBody>
            <a:bodyPr wrap="square" lIns="0" tIns="0" rIns="0" bIns="0" rtlCol="0">
              <a:spAutoFit/>
            </a:bodyPr>
            <a:lstStyle>
              <a:defPPr>
                <a:defRPr lang="de-DE"/>
              </a:defPPr>
              <a:lvl1pPr>
                <a:defRPr sz="1200">
                  <a:solidFill>
                    <a:schemeClr val="tx2">
                      <a:lumMod val="75000"/>
                    </a:schemeClr>
                  </a:solidFill>
                  <a:latin typeface="BundesSerif Office" panose="02050002050300000203" pitchFamily="18" charset="0"/>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de-DE" sz="1400" b="0" i="0" u="none" strike="noStrike" kern="0" cap="none" spc="0" normalizeH="0" baseline="0" noProof="0" dirty="0">
                  <a:ln>
                    <a:noFill/>
                  </a:ln>
                  <a:solidFill>
                    <a:srgbClr val="333333">
                      <a:lumMod val="75000"/>
                    </a:srgbClr>
                  </a:solidFill>
                  <a:effectLst/>
                  <a:uLnTx/>
                  <a:uFillTx/>
                  <a:latin typeface="Arial" panose="020B0604020202020204" pitchFamily="34" charset="0"/>
                  <a:cs typeface="Arial" panose="020B0604020202020204" pitchFamily="34" charset="0"/>
                </a:rPr>
                <a:t>Eintritt eines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de-DE" sz="1400" b="0" i="0" u="none" strike="noStrike" kern="0" cap="none" spc="0" normalizeH="0" baseline="0" noProof="0" dirty="0">
                  <a:ln>
                    <a:noFill/>
                  </a:ln>
                  <a:solidFill>
                    <a:srgbClr val="333333">
                      <a:lumMod val="75000"/>
                    </a:srgbClr>
                  </a:solidFill>
                  <a:effectLst/>
                  <a:uLnTx/>
                  <a:uFillTx/>
                  <a:latin typeface="Arial" panose="020B0604020202020204" pitchFamily="34" charset="0"/>
                  <a:cs typeface="Arial" panose="020B0604020202020204" pitchFamily="34" charset="0"/>
                </a:rPr>
                <a:t>Schadensereignisses</a:t>
              </a:r>
            </a:p>
          </p:txBody>
        </p:sp>
        <p:sp>
          <p:nvSpPr>
            <p:cNvPr id="18" name="Rechteck 17"/>
            <p:cNvSpPr/>
            <p:nvPr/>
          </p:nvSpPr>
          <p:spPr>
            <a:xfrm>
              <a:off x="8852704" y="4161523"/>
              <a:ext cx="2076150" cy="523220"/>
            </a:xfrm>
            <a:prstGeom prst="rect">
              <a:avLst/>
            </a:prstGeom>
            <a:solidFill>
              <a:srgbClr val="FFFFFF"/>
            </a:solid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Wiederherstellung ohne BCM</a:t>
              </a:r>
            </a:p>
          </p:txBody>
        </p:sp>
        <p:cxnSp>
          <p:nvCxnSpPr>
            <p:cNvPr id="19" name="Gerade Verbindung 2"/>
            <p:cNvCxnSpPr/>
            <p:nvPr/>
          </p:nvCxnSpPr>
          <p:spPr bwMode="auto">
            <a:xfrm>
              <a:off x="9891495" y="3880716"/>
              <a:ext cx="0" cy="268235"/>
            </a:xfrm>
            <a:prstGeom prst="line">
              <a:avLst/>
            </a:prstGeom>
            <a:solidFill>
              <a:srgbClr val="FFFFFF"/>
            </a:solidFill>
            <a:ln w="12700" cap="flat" cmpd="sng" algn="ctr">
              <a:solidFill>
                <a:srgbClr val="33333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feld 19"/>
            <p:cNvSpPr txBox="1"/>
            <p:nvPr/>
          </p:nvSpPr>
          <p:spPr>
            <a:xfrm>
              <a:off x="677957" y="4946682"/>
              <a:ext cx="622949" cy="338554"/>
            </a:xfrm>
            <a:prstGeom prst="rect">
              <a:avLst/>
            </a:prstGeom>
            <a:noFill/>
          </p:spPr>
          <p:txBody>
            <a:bodyPr wrap="square" rtlCol="0">
              <a:spAutoFit/>
            </a:bodyPr>
            <a:lstStyle/>
            <a:p>
              <a:pPr algn="ctr" defTabSz="914400" fontAlgn="base">
                <a:spcBef>
                  <a:spcPct val="0"/>
                </a:spcBef>
                <a:spcAft>
                  <a:spcPct val="0"/>
                </a:spcAft>
              </a:pPr>
              <a:r>
                <a:rPr lang="de-DE" sz="1600" dirty="0">
                  <a:solidFill>
                    <a:srgbClr val="000000"/>
                  </a:solidFill>
                  <a:latin typeface="Arial" panose="020B0604020202020204" pitchFamily="34" charset="0"/>
                  <a:cs typeface="Arial" panose="020B0604020202020204" pitchFamily="34" charset="0"/>
                </a:rPr>
                <a:t>0%</a:t>
              </a:r>
            </a:p>
          </p:txBody>
        </p:sp>
        <p:sp>
          <p:nvSpPr>
            <p:cNvPr id="21" name="Freihandform 20"/>
            <p:cNvSpPr/>
            <p:nvPr/>
          </p:nvSpPr>
          <p:spPr>
            <a:xfrm>
              <a:off x="4238419" y="3145216"/>
              <a:ext cx="6868763" cy="1954766"/>
            </a:xfrm>
            <a:custGeom>
              <a:avLst/>
              <a:gdLst>
                <a:gd name="connsiteX0" fmla="*/ 0 w 7231380"/>
                <a:gd name="connsiteY0" fmla="*/ 1760220 h 1760220"/>
                <a:gd name="connsiteX1" fmla="*/ 7231380 w 7231380"/>
                <a:gd name="connsiteY1" fmla="*/ 0 h 1760220"/>
                <a:gd name="connsiteX0" fmla="*/ 0 w 7231380"/>
                <a:gd name="connsiteY0" fmla="*/ 1760220 h 1760220"/>
                <a:gd name="connsiteX1" fmla="*/ 7231380 w 7231380"/>
                <a:gd name="connsiteY1" fmla="*/ 0 h 1760220"/>
                <a:gd name="connsiteX0" fmla="*/ 0 w 7231380"/>
                <a:gd name="connsiteY0" fmla="*/ 1760220 h 1760220"/>
                <a:gd name="connsiteX1" fmla="*/ 7231380 w 7231380"/>
                <a:gd name="connsiteY1" fmla="*/ 0 h 1760220"/>
                <a:gd name="connsiteX0" fmla="*/ 0 w 7231380"/>
                <a:gd name="connsiteY0" fmla="*/ 1760220 h 1760220"/>
                <a:gd name="connsiteX1" fmla="*/ 7231380 w 7231380"/>
                <a:gd name="connsiteY1" fmla="*/ 0 h 1760220"/>
                <a:gd name="connsiteX0" fmla="*/ 0 w 7231380"/>
                <a:gd name="connsiteY0" fmla="*/ 1760220 h 1760220"/>
                <a:gd name="connsiteX1" fmla="*/ 7231380 w 7231380"/>
                <a:gd name="connsiteY1" fmla="*/ 0 h 1760220"/>
                <a:gd name="connsiteX0" fmla="*/ 0 w 7231380"/>
                <a:gd name="connsiteY0" fmla="*/ 1760220 h 1760220"/>
                <a:gd name="connsiteX1" fmla="*/ 7231380 w 7231380"/>
                <a:gd name="connsiteY1" fmla="*/ 0 h 1760220"/>
                <a:gd name="connsiteX0" fmla="*/ 0 w 7231380"/>
                <a:gd name="connsiteY0" fmla="*/ 1760220 h 1760220"/>
                <a:gd name="connsiteX1" fmla="*/ 7231380 w 7231380"/>
                <a:gd name="connsiteY1" fmla="*/ 0 h 1760220"/>
                <a:gd name="connsiteX0" fmla="*/ 0 w 7231380"/>
                <a:gd name="connsiteY0" fmla="*/ 1760220 h 1766472"/>
                <a:gd name="connsiteX1" fmla="*/ 7231380 w 7231380"/>
                <a:gd name="connsiteY1" fmla="*/ 0 h 1766472"/>
                <a:gd name="connsiteX0" fmla="*/ 0 w 7231380"/>
                <a:gd name="connsiteY0" fmla="*/ 1760220 h 1760220"/>
                <a:gd name="connsiteX1" fmla="*/ 7231380 w 7231380"/>
                <a:gd name="connsiteY1" fmla="*/ 0 h 1760220"/>
                <a:gd name="connsiteX0" fmla="*/ 0 w 7231380"/>
                <a:gd name="connsiteY0" fmla="*/ 1760220 h 1760220"/>
                <a:gd name="connsiteX1" fmla="*/ 7231380 w 7231380"/>
                <a:gd name="connsiteY1" fmla="*/ 0 h 1760220"/>
              </a:gdLst>
              <a:ahLst/>
              <a:cxnLst>
                <a:cxn ang="0">
                  <a:pos x="connsiteX0" y="connsiteY0"/>
                </a:cxn>
                <a:cxn ang="0">
                  <a:pos x="connsiteX1" y="connsiteY1"/>
                </a:cxn>
              </a:cxnLst>
              <a:rect l="l" t="t" r="r" b="b"/>
              <a:pathLst>
                <a:path w="7231380" h="1760220">
                  <a:moveTo>
                    <a:pt x="0" y="1760220"/>
                  </a:moveTo>
                  <a:cubicBezTo>
                    <a:pt x="2946985" y="1580778"/>
                    <a:pt x="4862208" y="1130865"/>
                    <a:pt x="7231380" y="0"/>
                  </a:cubicBezTo>
                </a:path>
              </a:pathLst>
            </a:custGeom>
            <a:noFill/>
            <a:ln w="38100">
              <a:solidFill>
                <a:srgbClr val="CD5038"/>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a:solidFill>
                  <a:schemeClr val="lt1"/>
                </a:solidFill>
                <a:latin typeface="Arial" panose="020B0604020202020204" pitchFamily="34" charset="0"/>
                <a:cs typeface="Arial" panose="020B0604020202020204" pitchFamily="34" charset="0"/>
              </a:endParaRPr>
            </a:p>
          </p:txBody>
        </p:sp>
        <p:sp>
          <p:nvSpPr>
            <p:cNvPr id="22" name="Freihandform 21"/>
            <p:cNvSpPr/>
            <p:nvPr/>
          </p:nvSpPr>
          <p:spPr>
            <a:xfrm>
              <a:off x="5128479" y="2691251"/>
              <a:ext cx="6002888" cy="2453656"/>
            </a:xfrm>
            <a:custGeom>
              <a:avLst/>
              <a:gdLst>
                <a:gd name="connsiteX0" fmla="*/ 0 w 5680953"/>
                <a:gd name="connsiteY0" fmla="*/ 2645923 h 2645923"/>
                <a:gd name="connsiteX1" fmla="*/ 843064 w 5680953"/>
                <a:gd name="connsiteY1" fmla="*/ 2393004 h 2645923"/>
                <a:gd name="connsiteX2" fmla="*/ 1407268 w 5680953"/>
                <a:gd name="connsiteY2" fmla="*/ 2399489 h 2645923"/>
                <a:gd name="connsiteX3" fmla="*/ 1802860 w 5680953"/>
                <a:gd name="connsiteY3" fmla="*/ 2016868 h 2645923"/>
                <a:gd name="connsiteX4" fmla="*/ 2334638 w 5680953"/>
                <a:gd name="connsiteY4" fmla="*/ 2003897 h 2645923"/>
                <a:gd name="connsiteX5" fmla="*/ 2736715 w 5680953"/>
                <a:gd name="connsiteY5" fmla="*/ 1562910 h 2645923"/>
                <a:gd name="connsiteX6" fmla="*/ 3184187 w 5680953"/>
                <a:gd name="connsiteY6" fmla="*/ 1562910 h 2645923"/>
                <a:gd name="connsiteX7" fmla="*/ 3612204 w 5680953"/>
                <a:gd name="connsiteY7" fmla="*/ 1108953 h 2645923"/>
                <a:gd name="connsiteX8" fmla="*/ 4662792 w 5680953"/>
                <a:gd name="connsiteY8" fmla="*/ 0 h 2645923"/>
                <a:gd name="connsiteX9" fmla="*/ 5181600 w 5680953"/>
                <a:gd name="connsiteY9" fmla="*/ 460442 h 2645923"/>
                <a:gd name="connsiteX10" fmla="*/ 5680953 w 5680953"/>
                <a:gd name="connsiteY10" fmla="*/ 460442 h 2645923"/>
                <a:gd name="connsiteX0" fmla="*/ 0 w 5680953"/>
                <a:gd name="connsiteY0" fmla="*/ 2661371 h 2661371"/>
                <a:gd name="connsiteX1" fmla="*/ 843064 w 5680953"/>
                <a:gd name="connsiteY1" fmla="*/ 2408452 h 2661371"/>
                <a:gd name="connsiteX2" fmla="*/ 1407268 w 5680953"/>
                <a:gd name="connsiteY2" fmla="*/ 2414937 h 2661371"/>
                <a:gd name="connsiteX3" fmla="*/ 1802860 w 5680953"/>
                <a:gd name="connsiteY3" fmla="*/ 2032316 h 2661371"/>
                <a:gd name="connsiteX4" fmla="*/ 2334638 w 5680953"/>
                <a:gd name="connsiteY4" fmla="*/ 2019345 h 2661371"/>
                <a:gd name="connsiteX5" fmla="*/ 2736715 w 5680953"/>
                <a:gd name="connsiteY5" fmla="*/ 1578358 h 2661371"/>
                <a:gd name="connsiteX6" fmla="*/ 3184187 w 5680953"/>
                <a:gd name="connsiteY6" fmla="*/ 1578358 h 2661371"/>
                <a:gd name="connsiteX7" fmla="*/ 3612204 w 5680953"/>
                <a:gd name="connsiteY7" fmla="*/ 1124401 h 2661371"/>
                <a:gd name="connsiteX8" fmla="*/ 4662792 w 5680953"/>
                <a:gd name="connsiteY8" fmla="*/ 15448 h 2661371"/>
                <a:gd name="connsiteX9" fmla="*/ 5181600 w 5680953"/>
                <a:gd name="connsiteY9" fmla="*/ 475890 h 2661371"/>
                <a:gd name="connsiteX10" fmla="*/ 5680953 w 5680953"/>
                <a:gd name="connsiteY10" fmla="*/ 475890 h 2661371"/>
                <a:gd name="connsiteX0" fmla="*/ 0 w 5680953"/>
                <a:gd name="connsiteY0" fmla="*/ 2646120 h 2646120"/>
                <a:gd name="connsiteX1" fmla="*/ 843064 w 5680953"/>
                <a:gd name="connsiteY1" fmla="*/ 2393201 h 2646120"/>
                <a:gd name="connsiteX2" fmla="*/ 1407268 w 5680953"/>
                <a:gd name="connsiteY2" fmla="*/ 2399686 h 2646120"/>
                <a:gd name="connsiteX3" fmla="*/ 1802860 w 5680953"/>
                <a:gd name="connsiteY3" fmla="*/ 2017065 h 2646120"/>
                <a:gd name="connsiteX4" fmla="*/ 2334638 w 5680953"/>
                <a:gd name="connsiteY4" fmla="*/ 2004094 h 2646120"/>
                <a:gd name="connsiteX5" fmla="*/ 2736715 w 5680953"/>
                <a:gd name="connsiteY5" fmla="*/ 1563107 h 2646120"/>
                <a:gd name="connsiteX6" fmla="*/ 3184187 w 5680953"/>
                <a:gd name="connsiteY6" fmla="*/ 1563107 h 2646120"/>
                <a:gd name="connsiteX7" fmla="*/ 3612204 w 5680953"/>
                <a:gd name="connsiteY7" fmla="*/ 1109150 h 2646120"/>
                <a:gd name="connsiteX8" fmla="*/ 4662792 w 5680953"/>
                <a:gd name="connsiteY8" fmla="*/ 197 h 2646120"/>
                <a:gd name="connsiteX9" fmla="*/ 5181600 w 5680953"/>
                <a:gd name="connsiteY9" fmla="*/ 460639 h 2646120"/>
                <a:gd name="connsiteX10" fmla="*/ 5680953 w 5680953"/>
                <a:gd name="connsiteY10" fmla="*/ 460639 h 2646120"/>
                <a:gd name="connsiteX0" fmla="*/ 0 w 5680953"/>
                <a:gd name="connsiteY0" fmla="*/ 2646140 h 2646140"/>
                <a:gd name="connsiteX1" fmla="*/ 843064 w 5680953"/>
                <a:gd name="connsiteY1" fmla="*/ 2393221 h 2646140"/>
                <a:gd name="connsiteX2" fmla="*/ 1407268 w 5680953"/>
                <a:gd name="connsiteY2" fmla="*/ 2399706 h 2646140"/>
                <a:gd name="connsiteX3" fmla="*/ 1802860 w 5680953"/>
                <a:gd name="connsiteY3" fmla="*/ 2017085 h 2646140"/>
                <a:gd name="connsiteX4" fmla="*/ 2334638 w 5680953"/>
                <a:gd name="connsiteY4" fmla="*/ 2004114 h 2646140"/>
                <a:gd name="connsiteX5" fmla="*/ 2736715 w 5680953"/>
                <a:gd name="connsiteY5" fmla="*/ 1563127 h 2646140"/>
                <a:gd name="connsiteX6" fmla="*/ 3184187 w 5680953"/>
                <a:gd name="connsiteY6" fmla="*/ 1563127 h 2646140"/>
                <a:gd name="connsiteX7" fmla="*/ 3612204 w 5680953"/>
                <a:gd name="connsiteY7" fmla="*/ 1109170 h 2646140"/>
                <a:gd name="connsiteX8" fmla="*/ 4662792 w 5680953"/>
                <a:gd name="connsiteY8" fmla="*/ 217 h 2646140"/>
                <a:gd name="connsiteX9" fmla="*/ 5181600 w 5680953"/>
                <a:gd name="connsiteY9" fmla="*/ 460659 h 2646140"/>
                <a:gd name="connsiteX10" fmla="*/ 5680953 w 5680953"/>
                <a:gd name="connsiteY10" fmla="*/ 460659 h 2646140"/>
                <a:gd name="connsiteX0" fmla="*/ 0 w 5680953"/>
                <a:gd name="connsiteY0" fmla="*/ 2668549 h 2668549"/>
                <a:gd name="connsiteX1" fmla="*/ 843064 w 5680953"/>
                <a:gd name="connsiteY1" fmla="*/ 2415630 h 2668549"/>
                <a:gd name="connsiteX2" fmla="*/ 1407268 w 5680953"/>
                <a:gd name="connsiteY2" fmla="*/ 2422115 h 2668549"/>
                <a:gd name="connsiteX3" fmla="*/ 1802860 w 5680953"/>
                <a:gd name="connsiteY3" fmla="*/ 2039494 h 2668549"/>
                <a:gd name="connsiteX4" fmla="*/ 2334638 w 5680953"/>
                <a:gd name="connsiteY4" fmla="*/ 2026523 h 2668549"/>
                <a:gd name="connsiteX5" fmla="*/ 2736715 w 5680953"/>
                <a:gd name="connsiteY5" fmla="*/ 1585536 h 2668549"/>
                <a:gd name="connsiteX6" fmla="*/ 3184187 w 5680953"/>
                <a:gd name="connsiteY6" fmla="*/ 1585536 h 2668549"/>
                <a:gd name="connsiteX7" fmla="*/ 3690025 w 5680953"/>
                <a:gd name="connsiteY7" fmla="*/ 1300192 h 2668549"/>
                <a:gd name="connsiteX8" fmla="*/ 4662792 w 5680953"/>
                <a:gd name="connsiteY8" fmla="*/ 22626 h 2668549"/>
                <a:gd name="connsiteX9" fmla="*/ 5181600 w 5680953"/>
                <a:gd name="connsiteY9" fmla="*/ 483068 h 2668549"/>
                <a:gd name="connsiteX10" fmla="*/ 5680953 w 5680953"/>
                <a:gd name="connsiteY10" fmla="*/ 483068 h 2668549"/>
                <a:gd name="connsiteX0" fmla="*/ 0 w 5680953"/>
                <a:gd name="connsiteY0" fmla="*/ 2661308 h 2661308"/>
                <a:gd name="connsiteX1" fmla="*/ 843064 w 5680953"/>
                <a:gd name="connsiteY1" fmla="*/ 2408389 h 2661308"/>
                <a:gd name="connsiteX2" fmla="*/ 1407268 w 5680953"/>
                <a:gd name="connsiteY2" fmla="*/ 2414874 h 2661308"/>
                <a:gd name="connsiteX3" fmla="*/ 1802860 w 5680953"/>
                <a:gd name="connsiteY3" fmla="*/ 2032253 h 2661308"/>
                <a:gd name="connsiteX4" fmla="*/ 2334638 w 5680953"/>
                <a:gd name="connsiteY4" fmla="*/ 2019282 h 2661308"/>
                <a:gd name="connsiteX5" fmla="*/ 2736715 w 5680953"/>
                <a:gd name="connsiteY5" fmla="*/ 1578295 h 2661308"/>
                <a:gd name="connsiteX6" fmla="*/ 3184187 w 5680953"/>
                <a:gd name="connsiteY6" fmla="*/ 1578295 h 2661308"/>
                <a:gd name="connsiteX7" fmla="*/ 3690025 w 5680953"/>
                <a:gd name="connsiteY7" fmla="*/ 1292951 h 2661308"/>
                <a:gd name="connsiteX8" fmla="*/ 4124528 w 5680953"/>
                <a:gd name="connsiteY8" fmla="*/ 222908 h 2661308"/>
                <a:gd name="connsiteX9" fmla="*/ 4662792 w 5680953"/>
                <a:gd name="connsiteY9" fmla="*/ 15385 h 2661308"/>
                <a:gd name="connsiteX10" fmla="*/ 5181600 w 5680953"/>
                <a:gd name="connsiteY10" fmla="*/ 475827 h 2661308"/>
                <a:gd name="connsiteX11" fmla="*/ 5680953 w 5680953"/>
                <a:gd name="connsiteY11" fmla="*/ 475827 h 2661308"/>
                <a:gd name="connsiteX0" fmla="*/ 0 w 5680953"/>
                <a:gd name="connsiteY0" fmla="*/ 2661308 h 2661308"/>
                <a:gd name="connsiteX1" fmla="*/ 843064 w 5680953"/>
                <a:gd name="connsiteY1" fmla="*/ 2408389 h 2661308"/>
                <a:gd name="connsiteX2" fmla="*/ 1407268 w 5680953"/>
                <a:gd name="connsiteY2" fmla="*/ 2414874 h 2661308"/>
                <a:gd name="connsiteX3" fmla="*/ 1802860 w 5680953"/>
                <a:gd name="connsiteY3" fmla="*/ 2032253 h 2661308"/>
                <a:gd name="connsiteX4" fmla="*/ 2334638 w 5680953"/>
                <a:gd name="connsiteY4" fmla="*/ 2019282 h 2661308"/>
                <a:gd name="connsiteX5" fmla="*/ 2736715 w 5680953"/>
                <a:gd name="connsiteY5" fmla="*/ 1578295 h 2661308"/>
                <a:gd name="connsiteX6" fmla="*/ 3184187 w 5680953"/>
                <a:gd name="connsiteY6" fmla="*/ 1578295 h 2661308"/>
                <a:gd name="connsiteX7" fmla="*/ 3690025 w 5680953"/>
                <a:gd name="connsiteY7" fmla="*/ 1292951 h 2661308"/>
                <a:gd name="connsiteX8" fmla="*/ 3748391 w 5680953"/>
                <a:gd name="connsiteY8" fmla="*/ 222908 h 2661308"/>
                <a:gd name="connsiteX9" fmla="*/ 4662792 w 5680953"/>
                <a:gd name="connsiteY9" fmla="*/ 15385 h 2661308"/>
                <a:gd name="connsiteX10" fmla="*/ 5181600 w 5680953"/>
                <a:gd name="connsiteY10" fmla="*/ 475827 h 2661308"/>
                <a:gd name="connsiteX11" fmla="*/ 5680953 w 5680953"/>
                <a:gd name="connsiteY11" fmla="*/ 475827 h 2661308"/>
                <a:gd name="connsiteX0" fmla="*/ 0 w 5680953"/>
                <a:gd name="connsiteY0" fmla="*/ 2661308 h 2661308"/>
                <a:gd name="connsiteX1" fmla="*/ 843064 w 5680953"/>
                <a:gd name="connsiteY1" fmla="*/ 2408389 h 2661308"/>
                <a:gd name="connsiteX2" fmla="*/ 1407268 w 5680953"/>
                <a:gd name="connsiteY2" fmla="*/ 2414874 h 2661308"/>
                <a:gd name="connsiteX3" fmla="*/ 1802860 w 5680953"/>
                <a:gd name="connsiteY3" fmla="*/ 2032253 h 2661308"/>
                <a:gd name="connsiteX4" fmla="*/ 2334638 w 5680953"/>
                <a:gd name="connsiteY4" fmla="*/ 2019282 h 2661308"/>
                <a:gd name="connsiteX5" fmla="*/ 2736715 w 5680953"/>
                <a:gd name="connsiteY5" fmla="*/ 1578295 h 2661308"/>
                <a:gd name="connsiteX6" fmla="*/ 3184187 w 5680953"/>
                <a:gd name="connsiteY6" fmla="*/ 1578295 h 2661308"/>
                <a:gd name="connsiteX7" fmla="*/ 3469532 w 5680953"/>
                <a:gd name="connsiteY7" fmla="*/ 1383742 h 2661308"/>
                <a:gd name="connsiteX8" fmla="*/ 3748391 w 5680953"/>
                <a:gd name="connsiteY8" fmla="*/ 222908 h 2661308"/>
                <a:gd name="connsiteX9" fmla="*/ 4662792 w 5680953"/>
                <a:gd name="connsiteY9" fmla="*/ 15385 h 2661308"/>
                <a:gd name="connsiteX10" fmla="*/ 5181600 w 5680953"/>
                <a:gd name="connsiteY10" fmla="*/ 475827 h 2661308"/>
                <a:gd name="connsiteX11" fmla="*/ 5680953 w 5680953"/>
                <a:gd name="connsiteY11" fmla="*/ 475827 h 2661308"/>
                <a:gd name="connsiteX0" fmla="*/ 0 w 5680953"/>
                <a:gd name="connsiteY0" fmla="*/ 2668941 h 2668941"/>
                <a:gd name="connsiteX1" fmla="*/ 843064 w 5680953"/>
                <a:gd name="connsiteY1" fmla="*/ 2416022 h 2668941"/>
                <a:gd name="connsiteX2" fmla="*/ 1407268 w 5680953"/>
                <a:gd name="connsiteY2" fmla="*/ 2422507 h 2668941"/>
                <a:gd name="connsiteX3" fmla="*/ 1802860 w 5680953"/>
                <a:gd name="connsiteY3" fmla="*/ 2039886 h 2668941"/>
                <a:gd name="connsiteX4" fmla="*/ 2334638 w 5680953"/>
                <a:gd name="connsiteY4" fmla="*/ 2026915 h 2668941"/>
                <a:gd name="connsiteX5" fmla="*/ 2736715 w 5680953"/>
                <a:gd name="connsiteY5" fmla="*/ 1585928 h 2668941"/>
                <a:gd name="connsiteX6" fmla="*/ 3184187 w 5680953"/>
                <a:gd name="connsiteY6" fmla="*/ 1585928 h 2668941"/>
                <a:gd name="connsiteX7" fmla="*/ 3748391 w 5680953"/>
                <a:gd name="connsiteY7" fmla="*/ 230541 h 2668941"/>
                <a:gd name="connsiteX8" fmla="*/ 4662792 w 5680953"/>
                <a:gd name="connsiteY8" fmla="*/ 23018 h 2668941"/>
                <a:gd name="connsiteX9" fmla="*/ 5181600 w 5680953"/>
                <a:gd name="connsiteY9" fmla="*/ 483460 h 2668941"/>
                <a:gd name="connsiteX10" fmla="*/ 5680953 w 5680953"/>
                <a:gd name="connsiteY10" fmla="*/ 483460 h 2668941"/>
                <a:gd name="connsiteX0" fmla="*/ 0 w 5680953"/>
                <a:gd name="connsiteY0" fmla="*/ 2668941 h 2668941"/>
                <a:gd name="connsiteX1" fmla="*/ 843064 w 5680953"/>
                <a:gd name="connsiteY1" fmla="*/ 2416022 h 2668941"/>
                <a:gd name="connsiteX2" fmla="*/ 1407268 w 5680953"/>
                <a:gd name="connsiteY2" fmla="*/ 2422507 h 2668941"/>
                <a:gd name="connsiteX3" fmla="*/ 1802860 w 5680953"/>
                <a:gd name="connsiteY3" fmla="*/ 2039886 h 2668941"/>
                <a:gd name="connsiteX4" fmla="*/ 2334638 w 5680953"/>
                <a:gd name="connsiteY4" fmla="*/ 2026915 h 2668941"/>
                <a:gd name="connsiteX5" fmla="*/ 2736715 w 5680953"/>
                <a:gd name="connsiteY5" fmla="*/ 1585928 h 2668941"/>
                <a:gd name="connsiteX6" fmla="*/ 3184187 w 5680953"/>
                <a:gd name="connsiteY6" fmla="*/ 1585928 h 2668941"/>
                <a:gd name="connsiteX7" fmla="*/ 3748391 w 5680953"/>
                <a:gd name="connsiteY7" fmla="*/ 230541 h 2668941"/>
                <a:gd name="connsiteX8" fmla="*/ 4662792 w 5680953"/>
                <a:gd name="connsiteY8" fmla="*/ 23018 h 2668941"/>
                <a:gd name="connsiteX9" fmla="*/ 5181600 w 5680953"/>
                <a:gd name="connsiteY9" fmla="*/ 483460 h 2668941"/>
                <a:gd name="connsiteX10" fmla="*/ 5680953 w 5680953"/>
                <a:gd name="connsiteY10" fmla="*/ 483460 h 2668941"/>
                <a:gd name="connsiteX0" fmla="*/ 0 w 5680953"/>
                <a:gd name="connsiteY0" fmla="*/ 2668941 h 2668941"/>
                <a:gd name="connsiteX1" fmla="*/ 843064 w 5680953"/>
                <a:gd name="connsiteY1" fmla="*/ 2416022 h 2668941"/>
                <a:gd name="connsiteX2" fmla="*/ 1407268 w 5680953"/>
                <a:gd name="connsiteY2" fmla="*/ 2422507 h 2668941"/>
                <a:gd name="connsiteX3" fmla="*/ 1802860 w 5680953"/>
                <a:gd name="connsiteY3" fmla="*/ 2039886 h 2668941"/>
                <a:gd name="connsiteX4" fmla="*/ 2334638 w 5680953"/>
                <a:gd name="connsiteY4" fmla="*/ 2026915 h 2668941"/>
                <a:gd name="connsiteX5" fmla="*/ 3184187 w 5680953"/>
                <a:gd name="connsiteY5" fmla="*/ 1585928 h 2668941"/>
                <a:gd name="connsiteX6" fmla="*/ 3748391 w 5680953"/>
                <a:gd name="connsiteY6" fmla="*/ 230541 h 2668941"/>
                <a:gd name="connsiteX7" fmla="*/ 4662792 w 5680953"/>
                <a:gd name="connsiteY7" fmla="*/ 23018 h 2668941"/>
                <a:gd name="connsiteX8" fmla="*/ 5181600 w 5680953"/>
                <a:gd name="connsiteY8" fmla="*/ 483460 h 2668941"/>
                <a:gd name="connsiteX9" fmla="*/ 5680953 w 5680953"/>
                <a:gd name="connsiteY9" fmla="*/ 483460 h 2668941"/>
                <a:gd name="connsiteX0" fmla="*/ 0 w 5680953"/>
                <a:gd name="connsiteY0" fmla="*/ 2668941 h 2668941"/>
                <a:gd name="connsiteX1" fmla="*/ 843064 w 5680953"/>
                <a:gd name="connsiteY1" fmla="*/ 2416022 h 2668941"/>
                <a:gd name="connsiteX2" fmla="*/ 1407268 w 5680953"/>
                <a:gd name="connsiteY2" fmla="*/ 2422507 h 2668941"/>
                <a:gd name="connsiteX3" fmla="*/ 1802860 w 5680953"/>
                <a:gd name="connsiteY3" fmla="*/ 2039886 h 2668941"/>
                <a:gd name="connsiteX4" fmla="*/ 2334638 w 5680953"/>
                <a:gd name="connsiteY4" fmla="*/ 2026915 h 2668941"/>
                <a:gd name="connsiteX5" fmla="*/ 2619983 w 5680953"/>
                <a:gd name="connsiteY5" fmla="*/ 1923154 h 2668941"/>
                <a:gd name="connsiteX6" fmla="*/ 3748391 w 5680953"/>
                <a:gd name="connsiteY6" fmla="*/ 230541 h 2668941"/>
                <a:gd name="connsiteX7" fmla="*/ 4662792 w 5680953"/>
                <a:gd name="connsiteY7" fmla="*/ 23018 h 2668941"/>
                <a:gd name="connsiteX8" fmla="*/ 5181600 w 5680953"/>
                <a:gd name="connsiteY8" fmla="*/ 483460 h 2668941"/>
                <a:gd name="connsiteX9" fmla="*/ 5680953 w 5680953"/>
                <a:gd name="connsiteY9" fmla="*/ 483460 h 2668941"/>
                <a:gd name="connsiteX0" fmla="*/ 0 w 5680953"/>
                <a:gd name="connsiteY0" fmla="*/ 2668941 h 2668941"/>
                <a:gd name="connsiteX1" fmla="*/ 843064 w 5680953"/>
                <a:gd name="connsiteY1" fmla="*/ 2416022 h 2668941"/>
                <a:gd name="connsiteX2" fmla="*/ 1407268 w 5680953"/>
                <a:gd name="connsiteY2" fmla="*/ 2422507 h 2668941"/>
                <a:gd name="connsiteX3" fmla="*/ 1802860 w 5680953"/>
                <a:gd name="connsiteY3" fmla="*/ 2039886 h 2668941"/>
                <a:gd name="connsiteX4" fmla="*/ 2334638 w 5680953"/>
                <a:gd name="connsiteY4" fmla="*/ 2026915 h 2668941"/>
                <a:gd name="connsiteX5" fmla="*/ 2619983 w 5680953"/>
                <a:gd name="connsiteY5" fmla="*/ 1923154 h 2668941"/>
                <a:gd name="connsiteX6" fmla="*/ 3748391 w 5680953"/>
                <a:gd name="connsiteY6" fmla="*/ 230541 h 2668941"/>
                <a:gd name="connsiteX7" fmla="*/ 4662792 w 5680953"/>
                <a:gd name="connsiteY7" fmla="*/ 23018 h 2668941"/>
                <a:gd name="connsiteX8" fmla="*/ 5181600 w 5680953"/>
                <a:gd name="connsiteY8" fmla="*/ 483460 h 2668941"/>
                <a:gd name="connsiteX9" fmla="*/ 5680953 w 5680953"/>
                <a:gd name="connsiteY9" fmla="*/ 483460 h 2668941"/>
                <a:gd name="connsiteX0" fmla="*/ 0 w 5680953"/>
                <a:gd name="connsiteY0" fmla="*/ 2668941 h 2668941"/>
                <a:gd name="connsiteX1" fmla="*/ 645073 w 5680953"/>
                <a:gd name="connsiteY1" fmla="*/ 2346089 h 2668941"/>
                <a:gd name="connsiteX2" fmla="*/ 1407268 w 5680953"/>
                <a:gd name="connsiteY2" fmla="*/ 2422507 h 2668941"/>
                <a:gd name="connsiteX3" fmla="*/ 1802860 w 5680953"/>
                <a:gd name="connsiteY3" fmla="*/ 2039886 h 2668941"/>
                <a:gd name="connsiteX4" fmla="*/ 2334638 w 5680953"/>
                <a:gd name="connsiteY4" fmla="*/ 2026915 h 2668941"/>
                <a:gd name="connsiteX5" fmla="*/ 2619983 w 5680953"/>
                <a:gd name="connsiteY5" fmla="*/ 1923154 h 2668941"/>
                <a:gd name="connsiteX6" fmla="*/ 3748391 w 5680953"/>
                <a:gd name="connsiteY6" fmla="*/ 230541 h 2668941"/>
                <a:gd name="connsiteX7" fmla="*/ 4662792 w 5680953"/>
                <a:gd name="connsiteY7" fmla="*/ 23018 h 2668941"/>
                <a:gd name="connsiteX8" fmla="*/ 5181600 w 5680953"/>
                <a:gd name="connsiteY8" fmla="*/ 483460 h 2668941"/>
                <a:gd name="connsiteX9" fmla="*/ 5680953 w 5680953"/>
                <a:gd name="connsiteY9" fmla="*/ 483460 h 2668941"/>
                <a:gd name="connsiteX0" fmla="*/ 0 w 5680953"/>
                <a:gd name="connsiteY0" fmla="*/ 2668941 h 2668941"/>
                <a:gd name="connsiteX1" fmla="*/ 645073 w 5680953"/>
                <a:gd name="connsiteY1" fmla="*/ 2346089 h 2668941"/>
                <a:gd name="connsiteX2" fmla="*/ 1512087 w 5680953"/>
                <a:gd name="connsiteY2" fmla="*/ 2546833 h 2668941"/>
                <a:gd name="connsiteX3" fmla="*/ 1802860 w 5680953"/>
                <a:gd name="connsiteY3" fmla="*/ 2039886 h 2668941"/>
                <a:gd name="connsiteX4" fmla="*/ 2334638 w 5680953"/>
                <a:gd name="connsiteY4" fmla="*/ 2026915 h 2668941"/>
                <a:gd name="connsiteX5" fmla="*/ 2619983 w 5680953"/>
                <a:gd name="connsiteY5" fmla="*/ 1923154 h 2668941"/>
                <a:gd name="connsiteX6" fmla="*/ 3748391 w 5680953"/>
                <a:gd name="connsiteY6" fmla="*/ 230541 h 2668941"/>
                <a:gd name="connsiteX7" fmla="*/ 4662792 w 5680953"/>
                <a:gd name="connsiteY7" fmla="*/ 23018 h 2668941"/>
                <a:gd name="connsiteX8" fmla="*/ 5181600 w 5680953"/>
                <a:gd name="connsiteY8" fmla="*/ 483460 h 2668941"/>
                <a:gd name="connsiteX9" fmla="*/ 5680953 w 5680953"/>
                <a:gd name="connsiteY9" fmla="*/ 483460 h 2668941"/>
                <a:gd name="connsiteX0" fmla="*/ 0 w 5680953"/>
                <a:gd name="connsiteY0" fmla="*/ 2668941 h 2668941"/>
                <a:gd name="connsiteX1" fmla="*/ 645073 w 5680953"/>
                <a:gd name="connsiteY1" fmla="*/ 2346089 h 2668941"/>
                <a:gd name="connsiteX2" fmla="*/ 1512087 w 5680953"/>
                <a:gd name="connsiteY2" fmla="*/ 2546833 h 2668941"/>
                <a:gd name="connsiteX3" fmla="*/ 1802860 w 5680953"/>
                <a:gd name="connsiteY3" fmla="*/ 2039886 h 2668941"/>
                <a:gd name="connsiteX4" fmla="*/ 2369578 w 5680953"/>
                <a:gd name="connsiteY4" fmla="*/ 2298880 h 2668941"/>
                <a:gd name="connsiteX5" fmla="*/ 2619983 w 5680953"/>
                <a:gd name="connsiteY5" fmla="*/ 1923154 h 2668941"/>
                <a:gd name="connsiteX6" fmla="*/ 3748391 w 5680953"/>
                <a:gd name="connsiteY6" fmla="*/ 230541 h 2668941"/>
                <a:gd name="connsiteX7" fmla="*/ 4662792 w 5680953"/>
                <a:gd name="connsiteY7" fmla="*/ 23018 h 2668941"/>
                <a:gd name="connsiteX8" fmla="*/ 5181600 w 5680953"/>
                <a:gd name="connsiteY8" fmla="*/ 483460 h 2668941"/>
                <a:gd name="connsiteX9" fmla="*/ 5680953 w 5680953"/>
                <a:gd name="connsiteY9" fmla="*/ 483460 h 2668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80953" h="2668941">
                  <a:moveTo>
                    <a:pt x="0" y="2668941"/>
                  </a:moveTo>
                  <a:lnTo>
                    <a:pt x="645073" y="2346089"/>
                  </a:lnTo>
                  <a:lnTo>
                    <a:pt x="1512087" y="2546833"/>
                  </a:lnTo>
                  <a:lnTo>
                    <a:pt x="1802860" y="2039886"/>
                  </a:lnTo>
                  <a:lnTo>
                    <a:pt x="2369578" y="2298880"/>
                  </a:lnTo>
                  <a:lnTo>
                    <a:pt x="2619983" y="1923154"/>
                  </a:lnTo>
                  <a:cubicBezTo>
                    <a:pt x="3437106" y="1736166"/>
                    <a:pt x="3501957" y="491026"/>
                    <a:pt x="3748391" y="230541"/>
                  </a:cubicBezTo>
                  <a:cubicBezTo>
                    <a:pt x="3994825" y="-29944"/>
                    <a:pt x="4423924" y="-19135"/>
                    <a:pt x="4662792" y="23018"/>
                  </a:cubicBezTo>
                  <a:cubicBezTo>
                    <a:pt x="4901660" y="65171"/>
                    <a:pt x="5011907" y="406720"/>
                    <a:pt x="5181600" y="483460"/>
                  </a:cubicBezTo>
                  <a:lnTo>
                    <a:pt x="5680953" y="483460"/>
                  </a:lnTo>
                </a:path>
              </a:pathLst>
            </a:custGeom>
            <a:noFill/>
            <a:ln w="28575" cap="rnd" cmpd="sng" algn="ctr">
              <a:solidFill>
                <a:srgbClr val="CD5038"/>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algn="ctr" defTabSz="914400" fontAlgn="base">
                <a:spcBef>
                  <a:spcPct val="0"/>
                </a:spcBef>
                <a:spcAft>
                  <a:spcPct val="0"/>
                </a:spcAft>
              </a:pPr>
              <a:endParaRPr lang="de-DE" sz="1100">
                <a:solidFill>
                  <a:srgbClr val="000000"/>
                </a:solidFill>
                <a:latin typeface="Arial" panose="020B0604020202020204" pitchFamily="34" charset="0"/>
                <a:cs typeface="Arial" panose="020B0604020202020204" pitchFamily="34" charset="0"/>
              </a:endParaRPr>
            </a:p>
          </p:txBody>
        </p:sp>
        <p:cxnSp>
          <p:nvCxnSpPr>
            <p:cNvPr id="23" name="Gerade Verbindung 10"/>
            <p:cNvCxnSpPr/>
            <p:nvPr/>
          </p:nvCxnSpPr>
          <p:spPr bwMode="auto">
            <a:xfrm>
              <a:off x="4325896" y="3639668"/>
              <a:ext cx="2279797" cy="0"/>
            </a:xfrm>
            <a:prstGeom prst="line">
              <a:avLst/>
            </a:prstGeom>
            <a:solidFill>
              <a:srgbClr val="FFFFFF"/>
            </a:solidFill>
            <a:ln w="38100" cap="rnd" cmpd="sng" algn="ctr">
              <a:solidFill>
                <a:srgbClr val="004B7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Freihandform 23"/>
            <p:cNvSpPr/>
            <p:nvPr/>
          </p:nvSpPr>
          <p:spPr bwMode="auto">
            <a:xfrm>
              <a:off x="6622606" y="2895232"/>
              <a:ext cx="1606848" cy="743307"/>
            </a:xfrm>
            <a:custGeom>
              <a:avLst/>
              <a:gdLst>
                <a:gd name="connsiteX0" fmla="*/ 0 w 1150620"/>
                <a:gd name="connsiteY0" fmla="*/ 1066800 h 1066800"/>
                <a:gd name="connsiteX1" fmla="*/ 1150620 w 1150620"/>
                <a:gd name="connsiteY1" fmla="*/ 0 h 1066800"/>
                <a:gd name="connsiteX0" fmla="*/ 0 w 1150620"/>
                <a:gd name="connsiteY0" fmla="*/ 1066800 h 1066800"/>
                <a:gd name="connsiteX1" fmla="*/ 1150620 w 1150620"/>
                <a:gd name="connsiteY1" fmla="*/ 0 h 1066800"/>
                <a:gd name="connsiteX0" fmla="*/ 0 w 1150620"/>
                <a:gd name="connsiteY0" fmla="*/ 1066800 h 1066800"/>
                <a:gd name="connsiteX1" fmla="*/ 1150620 w 1150620"/>
                <a:gd name="connsiteY1" fmla="*/ 0 h 1066800"/>
                <a:gd name="connsiteX0" fmla="*/ 0 w 1150620"/>
                <a:gd name="connsiteY0" fmla="*/ 1066800 h 1066800"/>
                <a:gd name="connsiteX1" fmla="*/ 1150620 w 1150620"/>
                <a:gd name="connsiteY1" fmla="*/ 0 h 1066800"/>
                <a:gd name="connsiteX0" fmla="*/ 0 w 1150620"/>
                <a:gd name="connsiteY0" fmla="*/ 1066800 h 1066800"/>
                <a:gd name="connsiteX1" fmla="*/ 1150620 w 1150620"/>
                <a:gd name="connsiteY1" fmla="*/ 0 h 1066800"/>
                <a:gd name="connsiteX0" fmla="*/ 0 w 1150620"/>
                <a:gd name="connsiteY0" fmla="*/ 1066800 h 1066800"/>
                <a:gd name="connsiteX1" fmla="*/ 1150620 w 1150620"/>
                <a:gd name="connsiteY1" fmla="*/ 0 h 1066800"/>
                <a:gd name="connsiteX0" fmla="*/ 0 w 1150620"/>
                <a:gd name="connsiteY0" fmla="*/ 1066800 h 1066800"/>
                <a:gd name="connsiteX1" fmla="*/ 1150620 w 1150620"/>
                <a:gd name="connsiteY1" fmla="*/ 0 h 1066800"/>
                <a:gd name="connsiteX0" fmla="*/ 0 w 1150620"/>
                <a:gd name="connsiteY0" fmla="*/ 1066800 h 1066834"/>
                <a:gd name="connsiteX1" fmla="*/ 1150620 w 1150620"/>
                <a:gd name="connsiteY1" fmla="*/ 0 h 1066834"/>
                <a:gd name="connsiteX0" fmla="*/ 0 w 1150620"/>
                <a:gd name="connsiteY0" fmla="*/ 1067142 h 1067175"/>
                <a:gd name="connsiteX1" fmla="*/ 1150620 w 1150620"/>
                <a:gd name="connsiteY1" fmla="*/ 342 h 1067175"/>
                <a:gd name="connsiteX0" fmla="*/ 0 w 1150620"/>
                <a:gd name="connsiteY0" fmla="*/ 1067493 h 1067493"/>
                <a:gd name="connsiteX1" fmla="*/ 1150620 w 1150620"/>
                <a:gd name="connsiteY1" fmla="*/ 693 h 1067493"/>
                <a:gd name="connsiteX0" fmla="*/ 0 w 1150620"/>
                <a:gd name="connsiteY0" fmla="*/ 1067476 h 1067476"/>
                <a:gd name="connsiteX1" fmla="*/ 1150620 w 1150620"/>
                <a:gd name="connsiteY1" fmla="*/ 676 h 1067476"/>
                <a:gd name="connsiteX0" fmla="*/ 0 w 1150620"/>
                <a:gd name="connsiteY0" fmla="*/ 1067251 h 1067251"/>
                <a:gd name="connsiteX1" fmla="*/ 1150620 w 1150620"/>
                <a:gd name="connsiteY1" fmla="*/ 451 h 1067251"/>
                <a:gd name="connsiteX0" fmla="*/ 0 w 1150620"/>
                <a:gd name="connsiteY0" fmla="*/ 1066800 h 1066800"/>
                <a:gd name="connsiteX1" fmla="*/ 1150620 w 1150620"/>
                <a:gd name="connsiteY1" fmla="*/ 0 h 1066800"/>
                <a:gd name="connsiteX0" fmla="*/ 0 w 1150620"/>
                <a:gd name="connsiteY0" fmla="*/ 1066800 h 1066800"/>
                <a:gd name="connsiteX1" fmla="*/ 1150620 w 1150620"/>
                <a:gd name="connsiteY1" fmla="*/ 0 h 1066800"/>
                <a:gd name="connsiteX0" fmla="*/ 0 w 1150620"/>
                <a:gd name="connsiteY0" fmla="*/ 1073835 h 1073835"/>
                <a:gd name="connsiteX1" fmla="*/ 1150620 w 1150620"/>
                <a:gd name="connsiteY1" fmla="*/ 7035 h 1073835"/>
                <a:gd name="connsiteX0" fmla="*/ 0 w 1150620"/>
                <a:gd name="connsiteY0" fmla="*/ 1080991 h 1080991"/>
                <a:gd name="connsiteX1" fmla="*/ 376289 w 1150620"/>
                <a:gd name="connsiteY1" fmla="*/ 118776 h 1080991"/>
                <a:gd name="connsiteX2" fmla="*/ 1150620 w 1150620"/>
                <a:gd name="connsiteY2" fmla="*/ 14191 h 1080991"/>
                <a:gd name="connsiteX0" fmla="*/ 0 w 1129907"/>
                <a:gd name="connsiteY0" fmla="*/ 962215 h 962215"/>
                <a:gd name="connsiteX1" fmla="*/ 376289 w 1129907"/>
                <a:gd name="connsiteY1" fmla="*/ 0 h 962215"/>
                <a:gd name="connsiteX2" fmla="*/ 1129907 w 1129907"/>
                <a:gd name="connsiteY2" fmla="*/ 275682 h 962215"/>
                <a:gd name="connsiteX0" fmla="*/ 0 w 1129907"/>
                <a:gd name="connsiteY0" fmla="*/ 962215 h 962215"/>
                <a:gd name="connsiteX1" fmla="*/ 376289 w 1129907"/>
                <a:gd name="connsiteY1" fmla="*/ 0 h 962215"/>
                <a:gd name="connsiteX2" fmla="*/ 1129907 w 1129907"/>
                <a:gd name="connsiteY2" fmla="*/ 275682 h 962215"/>
                <a:gd name="connsiteX0" fmla="*/ 0 w 1129907"/>
                <a:gd name="connsiteY0" fmla="*/ 1056541 h 1056541"/>
                <a:gd name="connsiteX1" fmla="*/ 376289 w 1129907"/>
                <a:gd name="connsiteY1" fmla="*/ 94326 h 1056541"/>
                <a:gd name="connsiteX2" fmla="*/ 1129907 w 1129907"/>
                <a:gd name="connsiteY2" fmla="*/ 370008 h 1056541"/>
                <a:gd name="connsiteX0" fmla="*/ 0 w 1129907"/>
                <a:gd name="connsiteY0" fmla="*/ 1056541 h 1056541"/>
                <a:gd name="connsiteX1" fmla="*/ 355575 w 1129907"/>
                <a:gd name="connsiteY1" fmla="*/ 94326 h 1056541"/>
                <a:gd name="connsiteX2" fmla="*/ 1129907 w 1129907"/>
                <a:gd name="connsiteY2" fmla="*/ 370008 h 1056541"/>
                <a:gd name="connsiteX0" fmla="*/ 0 w 1129907"/>
                <a:gd name="connsiteY0" fmla="*/ 1056541 h 1056541"/>
                <a:gd name="connsiteX1" fmla="*/ 355575 w 1129907"/>
                <a:gd name="connsiteY1" fmla="*/ 94326 h 1056541"/>
                <a:gd name="connsiteX2" fmla="*/ 1129907 w 1129907"/>
                <a:gd name="connsiteY2" fmla="*/ 370008 h 1056541"/>
                <a:gd name="connsiteX0" fmla="*/ 0 w 1129907"/>
                <a:gd name="connsiteY0" fmla="*/ 1056541 h 1056541"/>
                <a:gd name="connsiteX1" fmla="*/ 362480 w 1129907"/>
                <a:gd name="connsiteY1" fmla="*/ 94326 h 1056541"/>
                <a:gd name="connsiteX2" fmla="*/ 1129907 w 1129907"/>
                <a:gd name="connsiteY2" fmla="*/ 370008 h 1056541"/>
                <a:gd name="connsiteX0" fmla="*/ 0 w 1129907"/>
                <a:gd name="connsiteY0" fmla="*/ 1056541 h 1056541"/>
                <a:gd name="connsiteX1" fmla="*/ 362480 w 1129907"/>
                <a:gd name="connsiteY1" fmla="*/ 94326 h 1056541"/>
                <a:gd name="connsiteX2" fmla="*/ 1129907 w 1129907"/>
                <a:gd name="connsiteY2" fmla="*/ 370008 h 1056541"/>
                <a:gd name="connsiteX0" fmla="*/ 0 w 1129907"/>
                <a:gd name="connsiteY0" fmla="*/ 1056541 h 1056541"/>
                <a:gd name="connsiteX1" fmla="*/ 362480 w 1129907"/>
                <a:gd name="connsiteY1" fmla="*/ 94326 h 1056541"/>
                <a:gd name="connsiteX2" fmla="*/ 1129907 w 1129907"/>
                <a:gd name="connsiteY2" fmla="*/ 370008 h 1056541"/>
                <a:gd name="connsiteX0" fmla="*/ 0 w 1129907"/>
                <a:gd name="connsiteY0" fmla="*/ 1073054 h 1073054"/>
                <a:gd name="connsiteX1" fmla="*/ 362480 w 1129907"/>
                <a:gd name="connsiteY1" fmla="*/ 110839 h 1073054"/>
                <a:gd name="connsiteX2" fmla="*/ 1129907 w 1129907"/>
                <a:gd name="connsiteY2" fmla="*/ 386521 h 1073054"/>
                <a:gd name="connsiteX0" fmla="*/ 0 w 1129907"/>
                <a:gd name="connsiteY0" fmla="*/ 1070298 h 1070298"/>
                <a:gd name="connsiteX1" fmla="*/ 362480 w 1129907"/>
                <a:gd name="connsiteY1" fmla="*/ 108083 h 1070298"/>
                <a:gd name="connsiteX2" fmla="*/ 1129907 w 1129907"/>
                <a:gd name="connsiteY2" fmla="*/ 383765 h 1070298"/>
                <a:gd name="connsiteX0" fmla="*/ 0 w 1129907"/>
                <a:gd name="connsiteY0" fmla="*/ 989773 h 989773"/>
                <a:gd name="connsiteX1" fmla="*/ 362480 w 1129907"/>
                <a:gd name="connsiteY1" fmla="*/ 27558 h 989773"/>
                <a:gd name="connsiteX2" fmla="*/ 776756 w 1129907"/>
                <a:gd name="connsiteY2" fmla="*/ 265224 h 989773"/>
                <a:gd name="connsiteX3" fmla="*/ 1129907 w 1129907"/>
                <a:gd name="connsiteY3" fmla="*/ 303240 h 989773"/>
                <a:gd name="connsiteX0" fmla="*/ 0 w 1599420"/>
                <a:gd name="connsiteY0" fmla="*/ 989773 h 989773"/>
                <a:gd name="connsiteX1" fmla="*/ 831993 w 1599420"/>
                <a:gd name="connsiteY1" fmla="*/ 27558 h 989773"/>
                <a:gd name="connsiteX2" fmla="*/ 1246269 w 1599420"/>
                <a:gd name="connsiteY2" fmla="*/ 265224 h 989773"/>
                <a:gd name="connsiteX3" fmla="*/ 1599420 w 1599420"/>
                <a:gd name="connsiteY3" fmla="*/ 303240 h 989773"/>
                <a:gd name="connsiteX0" fmla="*/ 0 w 1599420"/>
                <a:gd name="connsiteY0" fmla="*/ 989773 h 989773"/>
                <a:gd name="connsiteX1" fmla="*/ 831993 w 1599420"/>
                <a:gd name="connsiteY1" fmla="*/ 27558 h 989773"/>
                <a:gd name="connsiteX2" fmla="*/ 1246269 w 1599420"/>
                <a:gd name="connsiteY2" fmla="*/ 265224 h 989773"/>
                <a:gd name="connsiteX3" fmla="*/ 1599420 w 1599420"/>
                <a:gd name="connsiteY3" fmla="*/ 303240 h 989773"/>
                <a:gd name="connsiteX0" fmla="*/ 0 w 1599420"/>
                <a:gd name="connsiteY0" fmla="*/ 989773 h 991553"/>
                <a:gd name="connsiteX1" fmla="*/ 831993 w 1599420"/>
                <a:gd name="connsiteY1" fmla="*/ 27558 h 991553"/>
                <a:gd name="connsiteX2" fmla="*/ 1246269 w 1599420"/>
                <a:gd name="connsiteY2" fmla="*/ 265224 h 991553"/>
                <a:gd name="connsiteX3" fmla="*/ 1599420 w 1599420"/>
                <a:gd name="connsiteY3" fmla="*/ 303240 h 991553"/>
                <a:gd name="connsiteX0" fmla="*/ 0 w 1599420"/>
                <a:gd name="connsiteY0" fmla="*/ 989773 h 989773"/>
                <a:gd name="connsiteX1" fmla="*/ 831993 w 1599420"/>
                <a:gd name="connsiteY1" fmla="*/ 27558 h 989773"/>
                <a:gd name="connsiteX2" fmla="*/ 1246269 w 1599420"/>
                <a:gd name="connsiteY2" fmla="*/ 265224 h 989773"/>
                <a:gd name="connsiteX3" fmla="*/ 1599420 w 1599420"/>
                <a:gd name="connsiteY3" fmla="*/ 303240 h 989773"/>
                <a:gd name="connsiteX0" fmla="*/ 0 w 1599420"/>
                <a:gd name="connsiteY0" fmla="*/ 983456 h 983456"/>
                <a:gd name="connsiteX1" fmla="*/ 714615 w 1599420"/>
                <a:gd name="connsiteY1" fmla="*/ 28032 h 983456"/>
                <a:gd name="connsiteX2" fmla="*/ 1246269 w 1599420"/>
                <a:gd name="connsiteY2" fmla="*/ 258907 h 983456"/>
                <a:gd name="connsiteX3" fmla="*/ 1599420 w 1599420"/>
                <a:gd name="connsiteY3" fmla="*/ 296923 h 983456"/>
                <a:gd name="connsiteX0" fmla="*/ 0 w 1599420"/>
                <a:gd name="connsiteY0" fmla="*/ 955959 h 955959"/>
                <a:gd name="connsiteX1" fmla="*/ 714615 w 1599420"/>
                <a:gd name="connsiteY1" fmla="*/ 535 h 955959"/>
                <a:gd name="connsiteX2" fmla="*/ 1246269 w 1599420"/>
                <a:gd name="connsiteY2" fmla="*/ 231410 h 955959"/>
                <a:gd name="connsiteX3" fmla="*/ 1599420 w 1599420"/>
                <a:gd name="connsiteY3" fmla="*/ 269426 h 955959"/>
                <a:gd name="connsiteX0" fmla="*/ 0 w 1599420"/>
                <a:gd name="connsiteY0" fmla="*/ 963044 h 963044"/>
                <a:gd name="connsiteX1" fmla="*/ 714615 w 1599420"/>
                <a:gd name="connsiteY1" fmla="*/ 7620 h 963044"/>
                <a:gd name="connsiteX2" fmla="*/ 1246269 w 1599420"/>
                <a:gd name="connsiteY2" fmla="*/ 238495 h 963044"/>
                <a:gd name="connsiteX3" fmla="*/ 1599420 w 1599420"/>
                <a:gd name="connsiteY3" fmla="*/ 276511 h 963044"/>
                <a:gd name="connsiteX0" fmla="*/ 0 w 1599420"/>
                <a:gd name="connsiteY0" fmla="*/ 1045219 h 1045219"/>
                <a:gd name="connsiteX1" fmla="*/ 714615 w 1599420"/>
                <a:gd name="connsiteY1" fmla="*/ 89795 h 1045219"/>
                <a:gd name="connsiteX2" fmla="*/ 1246269 w 1599420"/>
                <a:gd name="connsiteY2" fmla="*/ 320670 h 1045219"/>
                <a:gd name="connsiteX3" fmla="*/ 1599420 w 1599420"/>
                <a:gd name="connsiteY3" fmla="*/ 358686 h 1045219"/>
                <a:gd name="connsiteX0" fmla="*/ 0 w 1599420"/>
                <a:gd name="connsiteY0" fmla="*/ 980960 h 980960"/>
                <a:gd name="connsiteX1" fmla="*/ 714615 w 1599420"/>
                <a:gd name="connsiteY1" fmla="*/ 25536 h 980960"/>
                <a:gd name="connsiteX2" fmla="*/ 1239365 w 1599420"/>
                <a:gd name="connsiteY2" fmla="*/ 276783 h 980960"/>
                <a:gd name="connsiteX3" fmla="*/ 1599420 w 1599420"/>
                <a:gd name="connsiteY3" fmla="*/ 294427 h 980960"/>
                <a:gd name="connsiteX0" fmla="*/ 0 w 1599420"/>
                <a:gd name="connsiteY0" fmla="*/ 997924 h 997924"/>
                <a:gd name="connsiteX1" fmla="*/ 714615 w 1599420"/>
                <a:gd name="connsiteY1" fmla="*/ 42500 h 997924"/>
                <a:gd name="connsiteX2" fmla="*/ 1239365 w 1599420"/>
                <a:gd name="connsiteY2" fmla="*/ 293747 h 997924"/>
                <a:gd name="connsiteX3" fmla="*/ 1599420 w 1599420"/>
                <a:gd name="connsiteY3" fmla="*/ 311391 h 997924"/>
                <a:gd name="connsiteX0" fmla="*/ 0 w 1686101"/>
                <a:gd name="connsiteY0" fmla="*/ 997924 h 997924"/>
                <a:gd name="connsiteX1" fmla="*/ 714615 w 1686101"/>
                <a:gd name="connsiteY1" fmla="*/ 42500 h 997924"/>
                <a:gd name="connsiteX2" fmla="*/ 1239365 w 1686101"/>
                <a:gd name="connsiteY2" fmla="*/ 293747 h 997924"/>
                <a:gd name="connsiteX3" fmla="*/ 1599420 w 1686101"/>
                <a:gd name="connsiteY3" fmla="*/ 311391 h 997924"/>
                <a:gd name="connsiteX0" fmla="*/ 0 w 1691566"/>
                <a:gd name="connsiteY0" fmla="*/ 997924 h 997924"/>
                <a:gd name="connsiteX1" fmla="*/ 714615 w 1691566"/>
                <a:gd name="connsiteY1" fmla="*/ 42500 h 997924"/>
                <a:gd name="connsiteX2" fmla="*/ 1239365 w 1691566"/>
                <a:gd name="connsiteY2" fmla="*/ 293747 h 997924"/>
                <a:gd name="connsiteX3" fmla="*/ 1599420 w 1691566"/>
                <a:gd name="connsiteY3" fmla="*/ 311391 h 997924"/>
                <a:gd name="connsiteX0" fmla="*/ 0 w 1691566"/>
                <a:gd name="connsiteY0" fmla="*/ 1021531 h 1021531"/>
                <a:gd name="connsiteX1" fmla="*/ 714615 w 1691566"/>
                <a:gd name="connsiteY1" fmla="*/ 66107 h 1021531"/>
                <a:gd name="connsiteX2" fmla="*/ 1239365 w 1691566"/>
                <a:gd name="connsiteY2" fmla="*/ 317354 h 1021531"/>
                <a:gd name="connsiteX3" fmla="*/ 1599420 w 1691566"/>
                <a:gd name="connsiteY3" fmla="*/ 334998 h 1021531"/>
                <a:gd name="connsiteX0" fmla="*/ 0 w 1691566"/>
                <a:gd name="connsiteY0" fmla="*/ 1021531 h 1021531"/>
                <a:gd name="connsiteX1" fmla="*/ 714615 w 1691566"/>
                <a:gd name="connsiteY1" fmla="*/ 66107 h 1021531"/>
                <a:gd name="connsiteX2" fmla="*/ 1239365 w 1691566"/>
                <a:gd name="connsiteY2" fmla="*/ 317354 h 1021531"/>
                <a:gd name="connsiteX3" fmla="*/ 1599420 w 1691566"/>
                <a:gd name="connsiteY3" fmla="*/ 334998 h 1021531"/>
                <a:gd name="connsiteX0" fmla="*/ 0 w 1691566"/>
                <a:gd name="connsiteY0" fmla="*/ 997820 h 997820"/>
                <a:gd name="connsiteX1" fmla="*/ 714615 w 1691566"/>
                <a:gd name="connsiteY1" fmla="*/ 42396 h 997820"/>
                <a:gd name="connsiteX2" fmla="*/ 1239365 w 1691566"/>
                <a:gd name="connsiteY2" fmla="*/ 293643 h 997820"/>
                <a:gd name="connsiteX3" fmla="*/ 1599420 w 1691566"/>
                <a:gd name="connsiteY3" fmla="*/ 311287 h 997820"/>
                <a:gd name="connsiteX0" fmla="*/ 0 w 1691566"/>
                <a:gd name="connsiteY0" fmla="*/ 1002698 h 1002698"/>
                <a:gd name="connsiteX1" fmla="*/ 714615 w 1691566"/>
                <a:gd name="connsiteY1" fmla="*/ 47274 h 1002698"/>
                <a:gd name="connsiteX2" fmla="*/ 1239365 w 1691566"/>
                <a:gd name="connsiteY2" fmla="*/ 298521 h 1002698"/>
                <a:gd name="connsiteX3" fmla="*/ 1599420 w 1691566"/>
                <a:gd name="connsiteY3" fmla="*/ 316165 h 1002698"/>
                <a:gd name="connsiteX0" fmla="*/ 0 w 1691566"/>
                <a:gd name="connsiteY0" fmla="*/ 1002698 h 1002698"/>
                <a:gd name="connsiteX1" fmla="*/ 714615 w 1691566"/>
                <a:gd name="connsiteY1" fmla="*/ 47274 h 1002698"/>
                <a:gd name="connsiteX2" fmla="*/ 1239365 w 1691566"/>
                <a:gd name="connsiteY2" fmla="*/ 298521 h 1002698"/>
                <a:gd name="connsiteX3" fmla="*/ 1599420 w 1691566"/>
                <a:gd name="connsiteY3" fmla="*/ 316165 h 1002698"/>
                <a:gd name="connsiteX0" fmla="*/ 0 w 1691566"/>
                <a:gd name="connsiteY0" fmla="*/ 1002698 h 1002698"/>
                <a:gd name="connsiteX1" fmla="*/ 714615 w 1691566"/>
                <a:gd name="connsiteY1" fmla="*/ 47274 h 1002698"/>
                <a:gd name="connsiteX2" fmla="*/ 1239365 w 1691566"/>
                <a:gd name="connsiteY2" fmla="*/ 298521 h 1002698"/>
                <a:gd name="connsiteX3" fmla="*/ 1599420 w 1691566"/>
                <a:gd name="connsiteY3" fmla="*/ 316165 h 1002698"/>
                <a:gd name="connsiteX0" fmla="*/ 0 w 1691566"/>
                <a:gd name="connsiteY0" fmla="*/ 1002698 h 1002698"/>
                <a:gd name="connsiteX1" fmla="*/ 714615 w 1691566"/>
                <a:gd name="connsiteY1" fmla="*/ 47274 h 1002698"/>
                <a:gd name="connsiteX2" fmla="*/ 1239365 w 1691566"/>
                <a:gd name="connsiteY2" fmla="*/ 298521 h 1002698"/>
                <a:gd name="connsiteX3" fmla="*/ 1599420 w 1691566"/>
                <a:gd name="connsiteY3" fmla="*/ 316165 h 1002698"/>
                <a:gd name="connsiteX0" fmla="*/ 0 w 1599420"/>
                <a:gd name="connsiteY0" fmla="*/ 934552 h 934552"/>
                <a:gd name="connsiteX1" fmla="*/ 700806 w 1599420"/>
                <a:gd name="connsiteY1" fmla="*/ 56924 h 934552"/>
                <a:gd name="connsiteX2" fmla="*/ 1239365 w 1599420"/>
                <a:gd name="connsiteY2" fmla="*/ 230375 h 934552"/>
                <a:gd name="connsiteX3" fmla="*/ 1599420 w 1599420"/>
                <a:gd name="connsiteY3" fmla="*/ 248019 h 934552"/>
                <a:gd name="connsiteX0" fmla="*/ 0 w 1599420"/>
                <a:gd name="connsiteY0" fmla="*/ 934552 h 934552"/>
                <a:gd name="connsiteX1" fmla="*/ 700806 w 1599420"/>
                <a:gd name="connsiteY1" fmla="*/ 56924 h 934552"/>
                <a:gd name="connsiteX2" fmla="*/ 1239365 w 1599420"/>
                <a:gd name="connsiteY2" fmla="*/ 230375 h 934552"/>
                <a:gd name="connsiteX3" fmla="*/ 1599420 w 1599420"/>
                <a:gd name="connsiteY3" fmla="*/ 248019 h 934552"/>
                <a:gd name="connsiteX0" fmla="*/ 0 w 1599420"/>
                <a:gd name="connsiteY0" fmla="*/ 915195 h 915195"/>
                <a:gd name="connsiteX1" fmla="*/ 700806 w 1599420"/>
                <a:gd name="connsiteY1" fmla="*/ 37567 h 915195"/>
                <a:gd name="connsiteX2" fmla="*/ 1239365 w 1599420"/>
                <a:gd name="connsiteY2" fmla="*/ 211018 h 915195"/>
                <a:gd name="connsiteX3" fmla="*/ 1599420 w 1599420"/>
                <a:gd name="connsiteY3" fmla="*/ 228662 h 915195"/>
                <a:gd name="connsiteX0" fmla="*/ 0 w 1599420"/>
                <a:gd name="connsiteY0" fmla="*/ 934551 h 934551"/>
                <a:gd name="connsiteX1" fmla="*/ 700806 w 1599420"/>
                <a:gd name="connsiteY1" fmla="*/ 56923 h 934551"/>
                <a:gd name="connsiteX2" fmla="*/ 1239365 w 1599420"/>
                <a:gd name="connsiteY2" fmla="*/ 230374 h 934551"/>
                <a:gd name="connsiteX3" fmla="*/ 1599420 w 1599420"/>
                <a:gd name="connsiteY3" fmla="*/ 248018 h 934551"/>
                <a:gd name="connsiteX0" fmla="*/ 0 w 1599420"/>
                <a:gd name="connsiteY0" fmla="*/ 923360 h 923360"/>
                <a:gd name="connsiteX1" fmla="*/ 700806 w 1599420"/>
                <a:gd name="connsiteY1" fmla="*/ 45732 h 923360"/>
                <a:gd name="connsiteX2" fmla="*/ 1239365 w 1599420"/>
                <a:gd name="connsiteY2" fmla="*/ 219183 h 923360"/>
                <a:gd name="connsiteX3" fmla="*/ 1599420 w 1599420"/>
                <a:gd name="connsiteY3" fmla="*/ 236827 h 923360"/>
                <a:gd name="connsiteX0" fmla="*/ 0 w 1599420"/>
                <a:gd name="connsiteY0" fmla="*/ 910467 h 910467"/>
                <a:gd name="connsiteX1" fmla="*/ 700806 w 1599420"/>
                <a:gd name="connsiteY1" fmla="*/ 32839 h 910467"/>
                <a:gd name="connsiteX2" fmla="*/ 1239365 w 1599420"/>
                <a:gd name="connsiteY2" fmla="*/ 206290 h 910467"/>
                <a:gd name="connsiteX3" fmla="*/ 1599420 w 1599420"/>
                <a:gd name="connsiteY3" fmla="*/ 223934 h 910467"/>
                <a:gd name="connsiteX0" fmla="*/ 0 w 1599420"/>
                <a:gd name="connsiteY0" fmla="*/ 929249 h 929249"/>
                <a:gd name="connsiteX1" fmla="*/ 768983 w 1599420"/>
                <a:gd name="connsiteY1" fmla="*/ 31331 h 929249"/>
                <a:gd name="connsiteX2" fmla="*/ 1239365 w 1599420"/>
                <a:gd name="connsiteY2" fmla="*/ 225072 h 929249"/>
                <a:gd name="connsiteX3" fmla="*/ 1599420 w 1599420"/>
                <a:gd name="connsiteY3" fmla="*/ 242716 h 929249"/>
                <a:gd name="connsiteX0" fmla="*/ 0 w 1599420"/>
                <a:gd name="connsiteY0" fmla="*/ 915366 h 915366"/>
                <a:gd name="connsiteX1" fmla="*/ 768983 w 1599420"/>
                <a:gd name="connsiteY1" fmla="*/ 17448 h 915366"/>
                <a:gd name="connsiteX2" fmla="*/ 1239365 w 1599420"/>
                <a:gd name="connsiteY2" fmla="*/ 211189 h 915366"/>
                <a:gd name="connsiteX3" fmla="*/ 1599420 w 1599420"/>
                <a:gd name="connsiteY3" fmla="*/ 228833 h 915366"/>
                <a:gd name="connsiteX0" fmla="*/ 0 w 1599420"/>
                <a:gd name="connsiteY0" fmla="*/ 917553 h 917553"/>
                <a:gd name="connsiteX1" fmla="*/ 768983 w 1599420"/>
                <a:gd name="connsiteY1" fmla="*/ 19635 h 917553"/>
                <a:gd name="connsiteX2" fmla="*/ 1239365 w 1599420"/>
                <a:gd name="connsiteY2" fmla="*/ 213376 h 917553"/>
                <a:gd name="connsiteX3" fmla="*/ 1599420 w 1599420"/>
                <a:gd name="connsiteY3" fmla="*/ 231020 h 917553"/>
                <a:gd name="connsiteX0" fmla="*/ 0 w 1599420"/>
                <a:gd name="connsiteY0" fmla="*/ 930985 h 930985"/>
                <a:gd name="connsiteX1" fmla="*/ 775181 w 1599420"/>
                <a:gd name="connsiteY1" fmla="*/ 18920 h 930985"/>
                <a:gd name="connsiteX2" fmla="*/ 1239365 w 1599420"/>
                <a:gd name="connsiteY2" fmla="*/ 226808 h 930985"/>
                <a:gd name="connsiteX3" fmla="*/ 1599420 w 1599420"/>
                <a:gd name="connsiteY3" fmla="*/ 244452 h 930985"/>
                <a:gd name="connsiteX0" fmla="*/ 0 w 1599420"/>
                <a:gd name="connsiteY0" fmla="*/ 1053636 h 1053636"/>
                <a:gd name="connsiteX1" fmla="*/ 775181 w 1599420"/>
                <a:gd name="connsiteY1" fmla="*/ 14247 h 1053636"/>
                <a:gd name="connsiteX2" fmla="*/ 1239365 w 1599420"/>
                <a:gd name="connsiteY2" fmla="*/ 349459 h 1053636"/>
                <a:gd name="connsiteX3" fmla="*/ 1599420 w 1599420"/>
                <a:gd name="connsiteY3" fmla="*/ 367103 h 1053636"/>
                <a:gd name="connsiteX0" fmla="*/ 0 w 1599420"/>
                <a:gd name="connsiteY0" fmla="*/ 1053636 h 1053636"/>
                <a:gd name="connsiteX1" fmla="*/ 775181 w 1599420"/>
                <a:gd name="connsiteY1" fmla="*/ 14247 h 1053636"/>
                <a:gd name="connsiteX2" fmla="*/ 1239365 w 1599420"/>
                <a:gd name="connsiteY2" fmla="*/ 349459 h 1053636"/>
                <a:gd name="connsiteX3" fmla="*/ 1599420 w 1599420"/>
                <a:gd name="connsiteY3" fmla="*/ 367103 h 1053636"/>
                <a:gd name="connsiteX0" fmla="*/ 0 w 1599420"/>
                <a:gd name="connsiteY0" fmla="*/ 1053636 h 1053636"/>
                <a:gd name="connsiteX1" fmla="*/ 775181 w 1599420"/>
                <a:gd name="connsiteY1" fmla="*/ 14247 h 1053636"/>
                <a:gd name="connsiteX2" fmla="*/ 1239365 w 1599420"/>
                <a:gd name="connsiteY2" fmla="*/ 349459 h 1053636"/>
                <a:gd name="connsiteX3" fmla="*/ 1599420 w 1599420"/>
                <a:gd name="connsiteY3" fmla="*/ 367103 h 1053636"/>
                <a:gd name="connsiteX0" fmla="*/ 0 w 1599420"/>
                <a:gd name="connsiteY0" fmla="*/ 1062694 h 1062694"/>
                <a:gd name="connsiteX1" fmla="*/ 775181 w 1599420"/>
                <a:gd name="connsiteY1" fmla="*/ 23305 h 1062694"/>
                <a:gd name="connsiteX2" fmla="*/ 1232724 w 1599420"/>
                <a:gd name="connsiteY2" fmla="*/ 342175 h 1062694"/>
                <a:gd name="connsiteX3" fmla="*/ 1599420 w 1599420"/>
                <a:gd name="connsiteY3" fmla="*/ 376161 h 1062694"/>
                <a:gd name="connsiteX0" fmla="*/ 0 w 1599420"/>
                <a:gd name="connsiteY0" fmla="*/ 1070649 h 1070649"/>
                <a:gd name="connsiteX1" fmla="*/ 775181 w 1599420"/>
                <a:gd name="connsiteY1" fmla="*/ 31260 h 1070649"/>
                <a:gd name="connsiteX2" fmla="*/ 1232724 w 1599420"/>
                <a:gd name="connsiteY2" fmla="*/ 281160 h 1070649"/>
                <a:gd name="connsiteX3" fmla="*/ 1599420 w 1599420"/>
                <a:gd name="connsiteY3" fmla="*/ 384116 h 1070649"/>
                <a:gd name="connsiteX0" fmla="*/ 0 w 1599420"/>
                <a:gd name="connsiteY0" fmla="*/ 1070649 h 1070649"/>
                <a:gd name="connsiteX1" fmla="*/ 775181 w 1599420"/>
                <a:gd name="connsiteY1" fmla="*/ 31260 h 1070649"/>
                <a:gd name="connsiteX2" fmla="*/ 1232724 w 1599420"/>
                <a:gd name="connsiteY2" fmla="*/ 281160 h 1070649"/>
                <a:gd name="connsiteX3" fmla="*/ 1599420 w 1599420"/>
                <a:gd name="connsiteY3" fmla="*/ 384116 h 1070649"/>
                <a:gd name="connsiteX0" fmla="*/ 0 w 1599420"/>
                <a:gd name="connsiteY0" fmla="*/ 1077715 h 1077715"/>
                <a:gd name="connsiteX1" fmla="*/ 775181 w 1599420"/>
                <a:gd name="connsiteY1" fmla="*/ 38326 h 1077715"/>
                <a:gd name="connsiteX2" fmla="*/ 1227144 w 1599420"/>
                <a:gd name="connsiteY2" fmla="*/ 239925 h 1077715"/>
                <a:gd name="connsiteX3" fmla="*/ 1599420 w 1599420"/>
                <a:gd name="connsiteY3" fmla="*/ 391182 h 1077715"/>
                <a:gd name="connsiteX0" fmla="*/ 0 w 1599420"/>
                <a:gd name="connsiteY0" fmla="*/ 1039389 h 1039389"/>
                <a:gd name="connsiteX1" fmla="*/ 775181 w 1599420"/>
                <a:gd name="connsiteY1" fmla="*/ 0 h 1039389"/>
                <a:gd name="connsiteX2" fmla="*/ 1599420 w 1599420"/>
                <a:gd name="connsiteY2" fmla="*/ 352856 h 1039389"/>
                <a:gd name="connsiteX0" fmla="*/ 0 w 1599420"/>
                <a:gd name="connsiteY0" fmla="*/ 1039389 h 1039389"/>
                <a:gd name="connsiteX1" fmla="*/ 775181 w 1599420"/>
                <a:gd name="connsiteY1" fmla="*/ 0 h 1039389"/>
                <a:gd name="connsiteX2" fmla="*/ 1599420 w 1599420"/>
                <a:gd name="connsiteY2" fmla="*/ 352856 h 1039389"/>
                <a:gd name="connsiteX0" fmla="*/ 0 w 1599420"/>
                <a:gd name="connsiteY0" fmla="*/ 1048648 h 1048648"/>
                <a:gd name="connsiteX1" fmla="*/ 775181 w 1599420"/>
                <a:gd name="connsiteY1" fmla="*/ 9259 h 1048648"/>
                <a:gd name="connsiteX2" fmla="*/ 1599420 w 1599420"/>
                <a:gd name="connsiteY2" fmla="*/ 362115 h 1048648"/>
                <a:gd name="connsiteX0" fmla="*/ 0 w 1599420"/>
                <a:gd name="connsiteY0" fmla="*/ 1042763 h 1042763"/>
                <a:gd name="connsiteX1" fmla="*/ 775181 w 1599420"/>
                <a:gd name="connsiteY1" fmla="*/ 3374 h 1042763"/>
                <a:gd name="connsiteX2" fmla="*/ 1599420 w 1599420"/>
                <a:gd name="connsiteY2" fmla="*/ 356230 h 1042763"/>
                <a:gd name="connsiteX0" fmla="*/ 0 w 1599420"/>
                <a:gd name="connsiteY0" fmla="*/ 1013137 h 1013137"/>
                <a:gd name="connsiteX1" fmla="*/ 808106 w 1599420"/>
                <a:gd name="connsiteY1" fmla="*/ 3757 h 1013137"/>
                <a:gd name="connsiteX2" fmla="*/ 1599420 w 1599420"/>
                <a:gd name="connsiteY2" fmla="*/ 326604 h 1013137"/>
                <a:gd name="connsiteX0" fmla="*/ 0 w 1599420"/>
                <a:gd name="connsiteY0" fmla="*/ 1009382 h 1009382"/>
                <a:gd name="connsiteX1" fmla="*/ 808106 w 1599420"/>
                <a:gd name="connsiteY1" fmla="*/ 2 h 1009382"/>
                <a:gd name="connsiteX2" fmla="*/ 1599420 w 1599420"/>
                <a:gd name="connsiteY2" fmla="*/ 322849 h 1009382"/>
                <a:gd name="connsiteX0" fmla="*/ 0 w 1599420"/>
                <a:gd name="connsiteY0" fmla="*/ 1041882 h 1041882"/>
                <a:gd name="connsiteX1" fmla="*/ 808106 w 1599420"/>
                <a:gd name="connsiteY1" fmla="*/ 32502 h 1041882"/>
                <a:gd name="connsiteX2" fmla="*/ 1599420 w 1599420"/>
                <a:gd name="connsiteY2" fmla="*/ 355349 h 1041882"/>
                <a:gd name="connsiteX0" fmla="*/ 0 w 1599420"/>
                <a:gd name="connsiteY0" fmla="*/ 1042667 h 1042667"/>
                <a:gd name="connsiteX1" fmla="*/ 808106 w 1599420"/>
                <a:gd name="connsiteY1" fmla="*/ 33287 h 1042667"/>
                <a:gd name="connsiteX2" fmla="*/ 1599420 w 1599420"/>
                <a:gd name="connsiteY2" fmla="*/ 356134 h 1042667"/>
                <a:gd name="connsiteX0" fmla="*/ 0 w 1404616"/>
                <a:gd name="connsiteY0" fmla="*/ 1026215 h 1026215"/>
                <a:gd name="connsiteX1" fmla="*/ 808106 w 1404616"/>
                <a:gd name="connsiteY1" fmla="*/ 16835 h 1026215"/>
                <a:gd name="connsiteX2" fmla="*/ 1404616 w 1404616"/>
                <a:gd name="connsiteY2" fmla="*/ 425956 h 1026215"/>
                <a:gd name="connsiteX0" fmla="*/ 0 w 1404616"/>
                <a:gd name="connsiteY0" fmla="*/ 1011302 h 1011302"/>
                <a:gd name="connsiteX1" fmla="*/ 808106 w 1404616"/>
                <a:gd name="connsiteY1" fmla="*/ 1922 h 1011302"/>
                <a:gd name="connsiteX2" fmla="*/ 1404616 w 1404616"/>
                <a:gd name="connsiteY2" fmla="*/ 411043 h 1011302"/>
                <a:gd name="connsiteX0" fmla="*/ 0 w 1404616"/>
                <a:gd name="connsiteY0" fmla="*/ 1009509 h 1009509"/>
                <a:gd name="connsiteX1" fmla="*/ 808106 w 1404616"/>
                <a:gd name="connsiteY1" fmla="*/ 129 h 1009509"/>
                <a:gd name="connsiteX2" fmla="*/ 1404616 w 1404616"/>
                <a:gd name="connsiteY2" fmla="*/ 409250 h 1009509"/>
                <a:gd name="connsiteX0" fmla="*/ 0 w 1404616"/>
                <a:gd name="connsiteY0" fmla="*/ 1047483 h 1047483"/>
                <a:gd name="connsiteX1" fmla="*/ 808106 w 1404616"/>
                <a:gd name="connsiteY1" fmla="*/ 38103 h 1047483"/>
                <a:gd name="connsiteX2" fmla="*/ 1404616 w 1404616"/>
                <a:gd name="connsiteY2" fmla="*/ 447224 h 1047483"/>
                <a:gd name="connsiteX0" fmla="*/ 0 w 1404616"/>
                <a:gd name="connsiteY0" fmla="*/ 974726 h 974726"/>
                <a:gd name="connsiteX1" fmla="*/ 857493 w 1404616"/>
                <a:gd name="connsiteY1" fmla="*/ 40367 h 974726"/>
                <a:gd name="connsiteX2" fmla="*/ 1404616 w 1404616"/>
                <a:gd name="connsiteY2" fmla="*/ 374467 h 974726"/>
                <a:gd name="connsiteX0" fmla="*/ 0 w 1404616"/>
                <a:gd name="connsiteY0" fmla="*/ 992890 h 992890"/>
                <a:gd name="connsiteX1" fmla="*/ 912368 w 1404616"/>
                <a:gd name="connsiteY1" fmla="*/ 39776 h 992890"/>
                <a:gd name="connsiteX2" fmla="*/ 1404616 w 1404616"/>
                <a:gd name="connsiteY2" fmla="*/ 392631 h 992890"/>
                <a:gd name="connsiteX0" fmla="*/ 0 w 1404616"/>
                <a:gd name="connsiteY0" fmla="*/ 992890 h 992890"/>
                <a:gd name="connsiteX1" fmla="*/ 912368 w 1404616"/>
                <a:gd name="connsiteY1" fmla="*/ 39776 h 992890"/>
                <a:gd name="connsiteX2" fmla="*/ 1404616 w 1404616"/>
                <a:gd name="connsiteY2" fmla="*/ 392631 h 992890"/>
                <a:gd name="connsiteX0" fmla="*/ 0 w 1404616"/>
                <a:gd name="connsiteY0" fmla="*/ 992890 h 992890"/>
                <a:gd name="connsiteX1" fmla="*/ 912368 w 1404616"/>
                <a:gd name="connsiteY1" fmla="*/ 39776 h 992890"/>
                <a:gd name="connsiteX2" fmla="*/ 1404616 w 1404616"/>
                <a:gd name="connsiteY2" fmla="*/ 392631 h 992890"/>
                <a:gd name="connsiteX0" fmla="*/ 0 w 1404616"/>
                <a:gd name="connsiteY0" fmla="*/ 992890 h 992890"/>
                <a:gd name="connsiteX1" fmla="*/ 912368 w 1404616"/>
                <a:gd name="connsiteY1" fmla="*/ 39776 h 992890"/>
                <a:gd name="connsiteX2" fmla="*/ 1404616 w 1404616"/>
                <a:gd name="connsiteY2" fmla="*/ 392631 h 992890"/>
                <a:gd name="connsiteX0" fmla="*/ 0 w 1404616"/>
                <a:gd name="connsiteY0" fmla="*/ 992890 h 992890"/>
                <a:gd name="connsiteX1" fmla="*/ 912368 w 1404616"/>
                <a:gd name="connsiteY1" fmla="*/ 39776 h 992890"/>
                <a:gd name="connsiteX2" fmla="*/ 1404616 w 1404616"/>
                <a:gd name="connsiteY2" fmla="*/ 392631 h 992890"/>
                <a:gd name="connsiteX0" fmla="*/ 0 w 1404616"/>
                <a:gd name="connsiteY0" fmla="*/ 992890 h 992890"/>
                <a:gd name="connsiteX1" fmla="*/ 912368 w 1404616"/>
                <a:gd name="connsiteY1" fmla="*/ 39776 h 992890"/>
                <a:gd name="connsiteX2" fmla="*/ 1404616 w 1404616"/>
                <a:gd name="connsiteY2" fmla="*/ 392631 h 992890"/>
                <a:gd name="connsiteX0" fmla="*/ 0 w 1404616"/>
                <a:gd name="connsiteY0" fmla="*/ 992890 h 992890"/>
                <a:gd name="connsiteX1" fmla="*/ 912368 w 1404616"/>
                <a:gd name="connsiteY1" fmla="*/ 39776 h 992890"/>
                <a:gd name="connsiteX2" fmla="*/ 1404616 w 1404616"/>
                <a:gd name="connsiteY2" fmla="*/ 392631 h 992890"/>
                <a:gd name="connsiteX0" fmla="*/ 0 w 1404616"/>
                <a:gd name="connsiteY0" fmla="*/ 1011043 h 1011043"/>
                <a:gd name="connsiteX1" fmla="*/ 912368 w 1404616"/>
                <a:gd name="connsiteY1" fmla="*/ 57929 h 1011043"/>
                <a:gd name="connsiteX2" fmla="*/ 1404616 w 1404616"/>
                <a:gd name="connsiteY2" fmla="*/ 410784 h 1011043"/>
                <a:gd name="connsiteX0" fmla="*/ 0 w 1404616"/>
                <a:gd name="connsiteY0" fmla="*/ 1007449 h 1007449"/>
                <a:gd name="connsiteX1" fmla="*/ 854750 w 1404616"/>
                <a:gd name="connsiteY1" fmla="*/ 58086 h 1007449"/>
                <a:gd name="connsiteX2" fmla="*/ 1404616 w 1404616"/>
                <a:gd name="connsiteY2" fmla="*/ 407190 h 1007449"/>
                <a:gd name="connsiteX0" fmla="*/ 0 w 1404616"/>
                <a:gd name="connsiteY0" fmla="*/ 1018236 h 1018236"/>
                <a:gd name="connsiteX1" fmla="*/ 865725 w 1404616"/>
                <a:gd name="connsiteY1" fmla="*/ 57620 h 1018236"/>
                <a:gd name="connsiteX2" fmla="*/ 1404616 w 1404616"/>
                <a:gd name="connsiteY2" fmla="*/ 417977 h 1018236"/>
                <a:gd name="connsiteX0" fmla="*/ 0 w 1404616"/>
                <a:gd name="connsiteY0" fmla="*/ 1023502 h 1023502"/>
                <a:gd name="connsiteX1" fmla="*/ 865725 w 1404616"/>
                <a:gd name="connsiteY1" fmla="*/ 62886 h 1023502"/>
                <a:gd name="connsiteX2" fmla="*/ 1404616 w 1404616"/>
                <a:gd name="connsiteY2" fmla="*/ 423243 h 1023502"/>
                <a:gd name="connsiteX0" fmla="*/ 0 w 1404616"/>
                <a:gd name="connsiteY0" fmla="*/ 1031513 h 1031513"/>
                <a:gd name="connsiteX1" fmla="*/ 865725 w 1404616"/>
                <a:gd name="connsiteY1" fmla="*/ 70897 h 1031513"/>
                <a:gd name="connsiteX2" fmla="*/ 1404616 w 1404616"/>
                <a:gd name="connsiteY2" fmla="*/ 431254 h 1031513"/>
                <a:gd name="connsiteX0" fmla="*/ 0 w 1393904"/>
                <a:gd name="connsiteY0" fmla="*/ 1194481 h 1194481"/>
                <a:gd name="connsiteX1" fmla="*/ 855013 w 1393904"/>
                <a:gd name="connsiteY1" fmla="*/ 22734 h 1194481"/>
                <a:gd name="connsiteX2" fmla="*/ 1393904 w 1393904"/>
                <a:gd name="connsiteY2" fmla="*/ 383091 h 1194481"/>
                <a:gd name="connsiteX0" fmla="*/ 0 w 1393904"/>
                <a:gd name="connsiteY0" fmla="*/ 1194481 h 1194481"/>
                <a:gd name="connsiteX1" fmla="*/ 855013 w 1393904"/>
                <a:gd name="connsiteY1" fmla="*/ 22734 h 1194481"/>
                <a:gd name="connsiteX2" fmla="*/ 1393904 w 1393904"/>
                <a:gd name="connsiteY2" fmla="*/ 383091 h 1194481"/>
              </a:gdLst>
              <a:ahLst/>
              <a:cxnLst>
                <a:cxn ang="0">
                  <a:pos x="connsiteX0" y="connsiteY0"/>
                </a:cxn>
                <a:cxn ang="0">
                  <a:pos x="connsiteX1" y="connsiteY1"/>
                </a:cxn>
                <a:cxn ang="0">
                  <a:pos x="connsiteX2" y="connsiteY2"/>
                </a:cxn>
              </a:cxnLst>
              <a:rect l="l" t="t" r="r" b="b"/>
              <a:pathLst>
                <a:path w="1393904" h="1194481">
                  <a:moveTo>
                    <a:pt x="0" y="1194481"/>
                  </a:moveTo>
                  <a:cubicBezTo>
                    <a:pt x="312467" y="1171562"/>
                    <a:pt x="622696" y="157966"/>
                    <a:pt x="855013" y="22734"/>
                  </a:cubicBezTo>
                  <a:cubicBezTo>
                    <a:pt x="1087330" y="-112498"/>
                    <a:pt x="1075261" y="400511"/>
                    <a:pt x="1393904" y="383091"/>
                  </a:cubicBezTo>
                </a:path>
              </a:pathLst>
            </a:custGeom>
            <a:noFill/>
            <a:ln w="38100" cap="rnd" cmpd="sng" algn="ctr">
              <a:solidFill>
                <a:srgbClr val="004B7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algn="ctr" defTabSz="914400" fontAlgn="base">
                <a:spcBef>
                  <a:spcPct val="0"/>
                </a:spcBef>
                <a:spcAft>
                  <a:spcPct val="0"/>
                </a:spcAft>
              </a:pPr>
              <a:endParaRPr lang="de-DE" sz="1100">
                <a:solidFill>
                  <a:srgbClr val="000000"/>
                </a:solidFill>
                <a:latin typeface="Arial" panose="020B0604020202020204" pitchFamily="34" charset="0"/>
                <a:cs typeface="Arial" panose="020B0604020202020204" pitchFamily="34" charset="0"/>
              </a:endParaRPr>
            </a:p>
          </p:txBody>
        </p:sp>
        <p:sp>
          <p:nvSpPr>
            <p:cNvPr id="25" name="Freihandform 24"/>
            <p:cNvSpPr/>
            <p:nvPr/>
          </p:nvSpPr>
          <p:spPr bwMode="auto">
            <a:xfrm>
              <a:off x="2616900" y="3639310"/>
              <a:ext cx="1692082" cy="1470400"/>
            </a:xfrm>
            <a:custGeom>
              <a:avLst/>
              <a:gdLst>
                <a:gd name="connsiteX0" fmla="*/ 0 w 1150620"/>
                <a:gd name="connsiteY0" fmla="*/ 1066800 h 1066800"/>
                <a:gd name="connsiteX1" fmla="*/ 1150620 w 1150620"/>
                <a:gd name="connsiteY1" fmla="*/ 0 h 1066800"/>
                <a:gd name="connsiteX0" fmla="*/ 0 w 1150620"/>
                <a:gd name="connsiteY0" fmla="*/ 1066800 h 1066800"/>
                <a:gd name="connsiteX1" fmla="*/ 1150620 w 1150620"/>
                <a:gd name="connsiteY1" fmla="*/ 0 h 1066800"/>
                <a:gd name="connsiteX0" fmla="*/ 0 w 1150620"/>
                <a:gd name="connsiteY0" fmla="*/ 1066800 h 1066800"/>
                <a:gd name="connsiteX1" fmla="*/ 1150620 w 1150620"/>
                <a:gd name="connsiteY1" fmla="*/ 0 h 1066800"/>
                <a:gd name="connsiteX0" fmla="*/ 0 w 1150620"/>
                <a:gd name="connsiteY0" fmla="*/ 1066800 h 1066800"/>
                <a:gd name="connsiteX1" fmla="*/ 1150620 w 1150620"/>
                <a:gd name="connsiteY1" fmla="*/ 0 h 1066800"/>
                <a:gd name="connsiteX0" fmla="*/ 0 w 1150620"/>
                <a:gd name="connsiteY0" fmla="*/ 1066800 h 1066800"/>
                <a:gd name="connsiteX1" fmla="*/ 1150620 w 1150620"/>
                <a:gd name="connsiteY1" fmla="*/ 0 h 1066800"/>
                <a:gd name="connsiteX0" fmla="*/ 0 w 1150620"/>
                <a:gd name="connsiteY0" fmla="*/ 1066800 h 1066800"/>
                <a:gd name="connsiteX1" fmla="*/ 1150620 w 1150620"/>
                <a:gd name="connsiteY1" fmla="*/ 0 h 1066800"/>
                <a:gd name="connsiteX0" fmla="*/ 0 w 1150620"/>
                <a:gd name="connsiteY0" fmla="*/ 1066800 h 1066800"/>
                <a:gd name="connsiteX1" fmla="*/ 1150620 w 1150620"/>
                <a:gd name="connsiteY1" fmla="*/ 0 h 1066800"/>
                <a:gd name="connsiteX0" fmla="*/ 0 w 1150620"/>
                <a:gd name="connsiteY0" fmla="*/ 1066800 h 1066834"/>
                <a:gd name="connsiteX1" fmla="*/ 1150620 w 1150620"/>
                <a:gd name="connsiteY1" fmla="*/ 0 h 1066834"/>
                <a:gd name="connsiteX0" fmla="*/ 0 w 1150620"/>
                <a:gd name="connsiteY0" fmla="*/ 1067142 h 1067175"/>
                <a:gd name="connsiteX1" fmla="*/ 1150620 w 1150620"/>
                <a:gd name="connsiteY1" fmla="*/ 342 h 1067175"/>
                <a:gd name="connsiteX0" fmla="*/ 0 w 1150620"/>
                <a:gd name="connsiteY0" fmla="*/ 1067493 h 1067493"/>
                <a:gd name="connsiteX1" fmla="*/ 1150620 w 1150620"/>
                <a:gd name="connsiteY1" fmla="*/ 693 h 1067493"/>
                <a:gd name="connsiteX0" fmla="*/ 0 w 1150620"/>
                <a:gd name="connsiteY0" fmla="*/ 1067476 h 1067476"/>
                <a:gd name="connsiteX1" fmla="*/ 1150620 w 1150620"/>
                <a:gd name="connsiteY1" fmla="*/ 676 h 1067476"/>
                <a:gd name="connsiteX0" fmla="*/ 0 w 1150620"/>
                <a:gd name="connsiteY0" fmla="*/ 1067251 h 1067251"/>
                <a:gd name="connsiteX1" fmla="*/ 1150620 w 1150620"/>
                <a:gd name="connsiteY1" fmla="*/ 451 h 1067251"/>
                <a:gd name="connsiteX0" fmla="*/ 0 w 1150620"/>
                <a:gd name="connsiteY0" fmla="*/ 1066800 h 1066800"/>
                <a:gd name="connsiteX1" fmla="*/ 1150620 w 1150620"/>
                <a:gd name="connsiteY1" fmla="*/ 0 h 1066800"/>
                <a:gd name="connsiteX0" fmla="*/ 0 w 1150620"/>
                <a:gd name="connsiteY0" fmla="*/ 1066800 h 1066800"/>
                <a:gd name="connsiteX1" fmla="*/ 1150620 w 1150620"/>
                <a:gd name="connsiteY1" fmla="*/ 0 h 1066800"/>
                <a:gd name="connsiteX0" fmla="*/ 0 w 1150620"/>
                <a:gd name="connsiteY0" fmla="*/ 1073835 h 1073835"/>
                <a:gd name="connsiteX1" fmla="*/ 1150620 w 1150620"/>
                <a:gd name="connsiteY1" fmla="*/ 7035 h 1073835"/>
                <a:gd name="connsiteX0" fmla="*/ 0 w 1150620"/>
                <a:gd name="connsiteY0" fmla="*/ 1065588 h 1065588"/>
                <a:gd name="connsiteX1" fmla="*/ 1150620 w 1150620"/>
                <a:gd name="connsiteY1" fmla="*/ 7093 h 1065588"/>
                <a:gd name="connsiteX0" fmla="*/ 0 w 1150620"/>
                <a:gd name="connsiteY0" fmla="*/ 1058966 h 1058966"/>
                <a:gd name="connsiteX1" fmla="*/ 1150620 w 1150620"/>
                <a:gd name="connsiteY1" fmla="*/ 471 h 1058966"/>
                <a:gd name="connsiteX0" fmla="*/ 0 w 1337492"/>
                <a:gd name="connsiteY0" fmla="*/ 1068673 h 1068673"/>
                <a:gd name="connsiteX1" fmla="*/ 1337492 w 1337492"/>
                <a:gd name="connsiteY1" fmla="*/ 466 h 1068673"/>
                <a:gd name="connsiteX0" fmla="*/ 0 w 1337492"/>
                <a:gd name="connsiteY0" fmla="*/ 1068568 h 1071320"/>
                <a:gd name="connsiteX1" fmla="*/ 1337492 w 1337492"/>
                <a:gd name="connsiteY1" fmla="*/ 361 h 1071320"/>
                <a:gd name="connsiteX0" fmla="*/ 0 w 1337492"/>
                <a:gd name="connsiteY0" fmla="*/ 1068207 h 1071050"/>
                <a:gd name="connsiteX1" fmla="*/ 1337492 w 1337492"/>
                <a:gd name="connsiteY1" fmla="*/ 0 h 1071050"/>
                <a:gd name="connsiteX0" fmla="*/ 0 w 1337492"/>
                <a:gd name="connsiteY0" fmla="*/ 1068207 h 1068207"/>
                <a:gd name="connsiteX1" fmla="*/ 1337492 w 1337492"/>
                <a:gd name="connsiteY1" fmla="*/ 0 h 1068207"/>
                <a:gd name="connsiteX0" fmla="*/ 0 w 1337492"/>
                <a:gd name="connsiteY0" fmla="*/ 1068207 h 1078976"/>
                <a:gd name="connsiteX1" fmla="*/ 1337492 w 1337492"/>
                <a:gd name="connsiteY1" fmla="*/ 0 h 1078976"/>
                <a:gd name="connsiteX0" fmla="*/ 0 w 1337492"/>
                <a:gd name="connsiteY0" fmla="*/ 1068207 h 1069831"/>
                <a:gd name="connsiteX1" fmla="*/ 1337492 w 1337492"/>
                <a:gd name="connsiteY1" fmla="*/ 0 h 1069831"/>
                <a:gd name="connsiteX0" fmla="*/ 0 w 1337492"/>
                <a:gd name="connsiteY0" fmla="*/ 1068207 h 1081974"/>
                <a:gd name="connsiteX1" fmla="*/ 1337492 w 1337492"/>
                <a:gd name="connsiteY1" fmla="*/ 0 h 1081974"/>
                <a:gd name="connsiteX0" fmla="*/ 0 w 1337492"/>
                <a:gd name="connsiteY0" fmla="*/ 1068207 h 1081974"/>
                <a:gd name="connsiteX1" fmla="*/ 1337492 w 1337492"/>
                <a:gd name="connsiteY1" fmla="*/ 0 h 1081974"/>
                <a:gd name="connsiteX0" fmla="*/ 0 w 1337492"/>
                <a:gd name="connsiteY0" fmla="*/ 1068207 h 1068207"/>
                <a:gd name="connsiteX1" fmla="*/ 1337492 w 1337492"/>
                <a:gd name="connsiteY1" fmla="*/ 0 h 1068207"/>
                <a:gd name="connsiteX0" fmla="*/ 0 w 1337492"/>
                <a:gd name="connsiteY0" fmla="*/ 1072520 h 1072520"/>
                <a:gd name="connsiteX1" fmla="*/ 1337492 w 1337492"/>
                <a:gd name="connsiteY1" fmla="*/ 4313 h 1072520"/>
                <a:gd name="connsiteX0" fmla="*/ 0 w 1337492"/>
                <a:gd name="connsiteY0" fmla="*/ 1068207 h 1068207"/>
                <a:gd name="connsiteX1" fmla="*/ 1337492 w 1337492"/>
                <a:gd name="connsiteY1" fmla="*/ 0 h 1068207"/>
                <a:gd name="connsiteX0" fmla="*/ 0 w 1337492"/>
                <a:gd name="connsiteY0" fmla="*/ 1068207 h 1068207"/>
                <a:gd name="connsiteX1" fmla="*/ 1337492 w 1337492"/>
                <a:gd name="connsiteY1" fmla="*/ 0 h 1068207"/>
              </a:gdLst>
              <a:ahLst/>
              <a:cxnLst>
                <a:cxn ang="0">
                  <a:pos x="connsiteX0" y="connsiteY0"/>
                </a:cxn>
                <a:cxn ang="0">
                  <a:pos x="connsiteX1" y="connsiteY1"/>
                </a:cxn>
              </a:cxnLst>
              <a:rect l="l" t="t" r="r" b="b"/>
              <a:pathLst>
                <a:path w="1337492" h="1068207">
                  <a:moveTo>
                    <a:pt x="0" y="1068207"/>
                  </a:moveTo>
                  <a:cubicBezTo>
                    <a:pt x="1383458" y="1013129"/>
                    <a:pt x="536971" y="1961"/>
                    <a:pt x="1337492" y="0"/>
                  </a:cubicBezTo>
                </a:path>
              </a:pathLst>
            </a:custGeom>
            <a:noFill/>
            <a:ln w="38100" cap="rnd" cmpd="sng" algn="ctr">
              <a:solidFill>
                <a:srgbClr val="004B7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algn="ctr" defTabSz="914400" fontAlgn="base">
                <a:spcBef>
                  <a:spcPct val="0"/>
                </a:spcBef>
                <a:spcAft>
                  <a:spcPct val="0"/>
                </a:spcAft>
              </a:pPr>
              <a:endParaRPr lang="de-DE" sz="1100">
                <a:solidFill>
                  <a:srgbClr val="000000"/>
                </a:solidFill>
                <a:latin typeface="Arial" panose="020B0604020202020204" pitchFamily="34" charset="0"/>
                <a:cs typeface="Arial" panose="020B0604020202020204" pitchFamily="34" charset="0"/>
              </a:endParaRPr>
            </a:p>
          </p:txBody>
        </p:sp>
        <p:grpSp>
          <p:nvGrpSpPr>
            <p:cNvPr id="26" name="Gruppieren 25"/>
            <p:cNvGrpSpPr/>
            <p:nvPr/>
          </p:nvGrpSpPr>
          <p:grpSpPr>
            <a:xfrm>
              <a:off x="4674515" y="5733211"/>
              <a:ext cx="3462648" cy="251795"/>
              <a:chOff x="3064988" y="5466006"/>
              <a:chExt cx="3673515" cy="251795"/>
            </a:xfrm>
          </p:grpSpPr>
          <p:sp>
            <p:nvSpPr>
              <p:cNvPr id="27" name="Textfeld 26"/>
              <p:cNvSpPr txBox="1"/>
              <p:nvPr/>
            </p:nvSpPr>
            <p:spPr>
              <a:xfrm>
                <a:off x="3615715" y="5466006"/>
                <a:ext cx="3122788" cy="251795"/>
              </a:xfrm>
              <a:prstGeom prst="rect">
                <a:avLst/>
              </a:prstGeom>
              <a:solidFill>
                <a:srgbClr val="FFFFFF"/>
              </a:solidFill>
            </p:spPr>
            <p:txBody>
              <a:bodyPr wrap="square" lIns="18000" tIns="18000" rIns="18000" bIns="18000" rtlCol="0">
                <a:spAutoFit/>
              </a:bodyPr>
              <a:lstStyle>
                <a:defPPr>
                  <a:defRPr lang="de-DE"/>
                </a:defPPr>
                <a:lvl1pPr>
                  <a:defRPr sz="1200">
                    <a:solidFill>
                      <a:schemeClr val="tx2">
                        <a:lumMod val="75000"/>
                      </a:schemeClr>
                    </a:solidFill>
                    <a:latin typeface="BundesSerif Office" panose="02050002050300000203" pitchFamily="18" charset="0"/>
                  </a:defRPr>
                </a:lvl1pPr>
              </a:lstStyle>
              <a:p>
                <a:pPr marL="0" marR="0" lvl="0" indent="0" defTabSz="914400" eaLnBrk="1" fontAlgn="base" latinLnBrk="0" hangingPunct="1">
                  <a:lnSpc>
                    <a:spcPct val="100000"/>
                  </a:lnSpc>
                  <a:spcBef>
                    <a:spcPct val="0"/>
                  </a:spcBef>
                  <a:spcAft>
                    <a:spcPct val="0"/>
                  </a:spcAft>
                  <a:buClrTx/>
                  <a:buSzTx/>
                  <a:buFontTx/>
                  <a:buNone/>
                  <a:tabLst/>
                  <a:defRPr/>
                </a:pPr>
                <a:r>
                  <a:rPr kumimoji="0" lang="de-DE" sz="1400" b="0" i="0" u="none" strike="noStrike" kern="0" cap="none" spc="0" normalizeH="0" baseline="0" noProof="0" dirty="0">
                    <a:ln>
                      <a:noFill/>
                    </a:ln>
                    <a:solidFill>
                      <a:srgbClr val="333333">
                        <a:lumMod val="75000"/>
                      </a:srgbClr>
                    </a:solidFill>
                    <a:effectLst/>
                    <a:uLnTx/>
                    <a:uFillTx/>
                    <a:latin typeface="Arial" panose="020B0604020202020204" pitchFamily="34" charset="0"/>
                    <a:cs typeface="Arial" panose="020B0604020202020204" pitchFamily="34" charset="0"/>
                  </a:rPr>
                  <a:t>Schadensbewältigung mit BCM</a:t>
                </a:r>
              </a:p>
            </p:txBody>
          </p:sp>
          <p:grpSp>
            <p:nvGrpSpPr>
              <p:cNvPr id="28" name="Gruppieren 27"/>
              <p:cNvGrpSpPr/>
              <p:nvPr/>
            </p:nvGrpSpPr>
            <p:grpSpPr>
              <a:xfrm>
                <a:off x="3064988" y="5544344"/>
                <a:ext cx="342249" cy="156675"/>
                <a:chOff x="3064988" y="5466006"/>
                <a:chExt cx="342249" cy="156675"/>
              </a:xfrm>
            </p:grpSpPr>
            <p:cxnSp>
              <p:nvCxnSpPr>
                <p:cNvPr id="29" name="Gerade Verbindung 10"/>
                <p:cNvCxnSpPr/>
                <p:nvPr/>
              </p:nvCxnSpPr>
              <p:spPr bwMode="auto">
                <a:xfrm>
                  <a:off x="3064988" y="5622681"/>
                  <a:ext cx="342249" cy="0"/>
                </a:xfrm>
                <a:prstGeom prst="line">
                  <a:avLst/>
                </a:prstGeom>
                <a:noFill/>
                <a:ln w="38100">
                  <a:solidFill>
                    <a:srgbClr val="004B76"/>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30" name="Gerade Verbindung 10"/>
                <p:cNvCxnSpPr/>
                <p:nvPr/>
              </p:nvCxnSpPr>
              <p:spPr bwMode="auto">
                <a:xfrm>
                  <a:off x="3064988" y="5466006"/>
                  <a:ext cx="342249" cy="0"/>
                </a:xfrm>
                <a:prstGeom prst="line">
                  <a:avLst/>
                </a:prstGeom>
                <a:noFill/>
                <a:ln w="38100" cap="rnd" cmpd="sng" algn="ctr">
                  <a:solidFill>
                    <a:srgbClr val="004B76"/>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31" name="Textfeld 30"/>
            <p:cNvSpPr txBox="1"/>
            <p:nvPr/>
          </p:nvSpPr>
          <p:spPr>
            <a:xfrm>
              <a:off x="2764886" y="2713309"/>
              <a:ext cx="1879516" cy="467239"/>
            </a:xfrm>
            <a:prstGeom prst="rect">
              <a:avLst/>
            </a:prstGeom>
            <a:solidFill>
              <a:schemeClr val="accent1"/>
            </a:solidFill>
          </p:spPr>
          <p:txBody>
            <a:bodyPr wrap="square" lIns="18000" tIns="18000" rIns="18000" bIns="18000" rtlCol="0">
              <a:spAutoFit/>
            </a:bodyPr>
            <a:lstStyle>
              <a:defPPr>
                <a:defRPr lang="de-DE"/>
              </a:defPPr>
              <a:lvl1pPr>
                <a:defRPr sz="1200">
                  <a:solidFill>
                    <a:schemeClr val="tx2">
                      <a:lumMod val="75000"/>
                    </a:schemeClr>
                  </a:solidFill>
                  <a:latin typeface="BundesSerif Office" panose="02050002050300000203" pitchFamily="18" charset="0"/>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de-DE" sz="14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Wiederanlauf in einen Notbetrieb</a:t>
              </a:r>
            </a:p>
          </p:txBody>
        </p:sp>
        <p:sp>
          <p:nvSpPr>
            <p:cNvPr id="32" name="Textfeld 31" descr="Schematische Darstellung einer Schadensbewältigung mithilfe eines Kurvendiagramms. Der Geschäftsbetrieb wird prozentual dargestellt (Y-Achse) und in Abhängigkeit zur Zeit gesetzt (X-Achse). Es werden zwei Kurven verglichen: Die Schadensbewältigung mit BCM und ohne BCM. Detailerklärung im darauffolgenden Fließtext." title="Bewältigung eines schwerwiegenden Schadensereignisses mit und ohne BCM"/>
            <p:cNvSpPr txBox="1"/>
            <p:nvPr/>
          </p:nvSpPr>
          <p:spPr>
            <a:xfrm>
              <a:off x="4700583" y="2713309"/>
              <a:ext cx="2311252" cy="467239"/>
            </a:xfrm>
            <a:prstGeom prst="rect">
              <a:avLst/>
            </a:prstGeom>
            <a:solidFill>
              <a:schemeClr val="accent1"/>
            </a:solidFill>
          </p:spPr>
          <p:txBody>
            <a:bodyPr wrap="square" lIns="18000" tIns="18000" rIns="18000" bIns="18000" rtlCol="0">
              <a:spAutoFit/>
            </a:bodyPr>
            <a:lstStyle>
              <a:defPPr>
                <a:defRPr lang="de-DE"/>
              </a:defPPr>
              <a:lvl1pPr>
                <a:defRPr sz="1200">
                  <a:solidFill>
                    <a:schemeClr val="tx2">
                      <a:lumMod val="75000"/>
                    </a:schemeClr>
                  </a:solidFill>
                  <a:latin typeface="BundesSerif Office" panose="02050002050300000203" pitchFamily="18" charset="0"/>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de-DE" sz="14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Geschäftsfortführung in einem Notbetrieb</a:t>
              </a:r>
            </a:p>
          </p:txBody>
        </p:sp>
        <p:sp>
          <p:nvSpPr>
            <p:cNvPr id="33" name="Textfeld 32"/>
            <p:cNvSpPr txBox="1"/>
            <p:nvPr/>
          </p:nvSpPr>
          <p:spPr>
            <a:xfrm>
              <a:off x="6757379" y="1964667"/>
              <a:ext cx="1773537" cy="467239"/>
            </a:xfrm>
            <a:prstGeom prst="rect">
              <a:avLst/>
            </a:prstGeom>
            <a:solidFill>
              <a:srgbClr val="FFFFFF"/>
            </a:solidFill>
          </p:spPr>
          <p:txBody>
            <a:bodyPr wrap="square" lIns="18000" tIns="18000" rIns="18000" bIns="18000" rtlCol="0">
              <a:spAutoFit/>
            </a:bodyPr>
            <a:lstStyle>
              <a:defPPr>
                <a:defRPr lang="de-DE"/>
              </a:defPPr>
              <a:lvl1pPr>
                <a:defRPr sz="1200">
                  <a:solidFill>
                    <a:schemeClr val="tx2">
                      <a:lumMod val="75000"/>
                    </a:schemeClr>
                  </a:solidFill>
                  <a:latin typeface="BundesSerif Office" panose="02050002050300000203" pitchFamily="18" charset="0"/>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de-DE" sz="1400" b="0" i="0" u="none" strike="noStrike" kern="0" cap="none" spc="0" normalizeH="0" baseline="0" noProof="0" dirty="0">
                  <a:ln>
                    <a:noFill/>
                  </a:ln>
                  <a:solidFill>
                    <a:srgbClr val="333333">
                      <a:lumMod val="75000"/>
                    </a:srgbClr>
                  </a:solidFill>
                  <a:effectLst/>
                  <a:uLnTx/>
                  <a:uFillTx/>
                  <a:latin typeface="Arial" panose="020B0604020202020204" pitchFamily="34" charset="0"/>
                  <a:cs typeface="Arial" panose="020B0604020202020204" pitchFamily="34" charset="0"/>
                </a:rPr>
                <a:t>Störbetrieb inkl. Nacharbeiten</a:t>
              </a:r>
            </a:p>
          </p:txBody>
        </p:sp>
        <p:cxnSp>
          <p:nvCxnSpPr>
            <p:cNvPr id="34" name="Gerade Verbindung 2"/>
            <p:cNvCxnSpPr/>
            <p:nvPr/>
          </p:nvCxnSpPr>
          <p:spPr bwMode="auto">
            <a:xfrm>
              <a:off x="5856209" y="3333629"/>
              <a:ext cx="0" cy="195261"/>
            </a:xfrm>
            <a:prstGeom prst="line">
              <a:avLst/>
            </a:prstGeom>
            <a:solidFill>
              <a:srgbClr val="FFFFFF"/>
            </a:solidFill>
            <a:ln w="12700" cap="flat" cmpd="sng" algn="ctr">
              <a:solidFill>
                <a:srgbClr val="33333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Gerade Verbindung 2"/>
            <p:cNvCxnSpPr/>
            <p:nvPr/>
          </p:nvCxnSpPr>
          <p:spPr bwMode="auto">
            <a:xfrm>
              <a:off x="3704644" y="3372427"/>
              <a:ext cx="0" cy="662936"/>
            </a:xfrm>
            <a:prstGeom prst="line">
              <a:avLst/>
            </a:prstGeom>
            <a:solidFill>
              <a:srgbClr val="FFFFFF"/>
            </a:solidFill>
            <a:ln w="12700" cap="flat" cmpd="sng" algn="ctr">
              <a:solidFill>
                <a:srgbClr val="33333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Gerade Verbindung 2"/>
            <p:cNvCxnSpPr/>
            <p:nvPr/>
          </p:nvCxnSpPr>
          <p:spPr bwMode="auto">
            <a:xfrm>
              <a:off x="7644147" y="2580763"/>
              <a:ext cx="0" cy="195261"/>
            </a:xfrm>
            <a:prstGeom prst="line">
              <a:avLst/>
            </a:prstGeom>
            <a:solidFill>
              <a:srgbClr val="FFFFFF"/>
            </a:solidFill>
            <a:ln w="12700" cap="flat" cmpd="sng" algn="ctr">
              <a:solidFill>
                <a:srgbClr val="33333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Textfeld 36"/>
            <p:cNvSpPr txBox="1"/>
            <p:nvPr/>
          </p:nvSpPr>
          <p:spPr>
            <a:xfrm>
              <a:off x="3777485" y="3806572"/>
              <a:ext cx="2701987" cy="467239"/>
            </a:xfrm>
            <a:prstGeom prst="rect">
              <a:avLst/>
            </a:prstGeom>
            <a:noFill/>
          </p:spPr>
          <p:txBody>
            <a:bodyPr wrap="square" lIns="18000" tIns="18000" rIns="18000" bIns="18000" rtlCol="0">
              <a:spAutoFit/>
            </a:bodyPr>
            <a:lstStyle>
              <a:defPPr>
                <a:defRPr lang="de-DE"/>
              </a:defPPr>
              <a:lvl1pPr>
                <a:defRPr sz="1200">
                  <a:solidFill>
                    <a:schemeClr val="tx2">
                      <a:lumMod val="75000"/>
                    </a:schemeClr>
                  </a:solidFill>
                  <a:latin typeface="BundesSerif Office" panose="02050002050300000203" pitchFamily="18" charset="0"/>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de-DE" sz="1400" b="0" i="0" u="none" strike="noStrike" kern="0" cap="none" spc="0" normalizeH="0" baseline="0" noProof="0" dirty="0">
                  <a:ln>
                    <a:noFill/>
                  </a:ln>
                  <a:solidFill>
                    <a:srgbClr val="333333">
                      <a:lumMod val="75000"/>
                    </a:srgbClr>
                  </a:solidFill>
                  <a:effectLst/>
                  <a:uLnTx/>
                  <a:uFillTx/>
                  <a:latin typeface="Arial" panose="020B0604020202020204" pitchFamily="34" charset="0"/>
                  <a:cs typeface="Arial" panose="020B0604020202020204" pitchFamily="34" charset="0"/>
                </a:rPr>
                <a:t>Wiederherstellung parallel zum Notbetrieb</a:t>
              </a:r>
            </a:p>
          </p:txBody>
        </p:sp>
        <p:cxnSp>
          <p:nvCxnSpPr>
            <p:cNvPr id="38" name="Gerade Verbindung 2"/>
            <p:cNvCxnSpPr/>
            <p:nvPr/>
          </p:nvCxnSpPr>
          <p:spPr bwMode="auto">
            <a:xfrm>
              <a:off x="5128478" y="4399861"/>
              <a:ext cx="0" cy="195261"/>
            </a:xfrm>
            <a:prstGeom prst="line">
              <a:avLst/>
            </a:prstGeom>
            <a:solidFill>
              <a:srgbClr val="FFFFFF"/>
            </a:solidFill>
            <a:ln w="12700" cap="flat" cmpd="sng" algn="ctr">
              <a:solidFill>
                <a:srgbClr val="33333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Ellipse 38"/>
            <p:cNvSpPr/>
            <p:nvPr/>
          </p:nvSpPr>
          <p:spPr>
            <a:xfrm>
              <a:off x="4178634" y="5047012"/>
              <a:ext cx="147262" cy="156230"/>
            </a:xfrm>
            <a:prstGeom prst="ellipse">
              <a:avLst/>
            </a:prstGeom>
            <a:solidFill>
              <a:srgbClr val="CD5038"/>
            </a:solidFill>
            <a:ln w="127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6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40" name="Ellipse 39"/>
            <p:cNvSpPr/>
            <p:nvPr/>
          </p:nvSpPr>
          <p:spPr>
            <a:xfrm>
              <a:off x="5059441" y="5047213"/>
              <a:ext cx="147262" cy="156230"/>
            </a:xfrm>
            <a:prstGeom prst="ellipse">
              <a:avLst/>
            </a:prstGeom>
            <a:solidFill>
              <a:srgbClr val="CD5038"/>
            </a:solidFill>
            <a:ln w="127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6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41" name="Textfeld 40"/>
            <p:cNvSpPr txBox="1"/>
            <p:nvPr/>
          </p:nvSpPr>
          <p:spPr>
            <a:xfrm>
              <a:off x="1689254" y="3649164"/>
              <a:ext cx="1861398" cy="682682"/>
            </a:xfrm>
            <a:prstGeom prst="rect">
              <a:avLst/>
            </a:prstGeom>
            <a:noFill/>
          </p:spPr>
          <p:txBody>
            <a:bodyPr wrap="square" lIns="18000" tIns="18000" rIns="18000" bIns="18000"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de-DE" sz="1400" b="0" i="0" u="none" strike="noStrike" kern="0" cap="none" spc="0" normalizeH="0" baseline="0" noProof="0" dirty="0">
                  <a:ln>
                    <a:noFill/>
                  </a:ln>
                  <a:solidFill>
                    <a:srgbClr val="333333">
                      <a:lumMod val="75000"/>
                    </a:srgbClr>
                  </a:solidFill>
                  <a:effectLst/>
                  <a:uLnTx/>
                  <a:uFillTx/>
                  <a:latin typeface="Arial" panose="020B0604020202020204" pitchFamily="34" charset="0"/>
                  <a:cs typeface="Arial" panose="020B0604020202020204" pitchFamily="34" charset="0"/>
                </a:rPr>
                <a:t>Alarmierung und </a:t>
              </a:r>
              <a:br>
                <a:rPr kumimoji="0" lang="de-DE" sz="1400" b="0" i="0" u="none" strike="noStrike" kern="0" cap="none" spc="0" normalizeH="0" baseline="0" noProof="0" dirty="0">
                  <a:ln>
                    <a:noFill/>
                  </a:ln>
                  <a:solidFill>
                    <a:srgbClr val="333333">
                      <a:lumMod val="75000"/>
                    </a:srgbClr>
                  </a:solidFill>
                  <a:effectLst/>
                  <a:uLnTx/>
                  <a:uFillTx/>
                  <a:latin typeface="Arial" panose="020B0604020202020204" pitchFamily="34" charset="0"/>
                  <a:cs typeface="Arial" panose="020B0604020202020204" pitchFamily="34" charset="0"/>
                </a:rPr>
              </a:br>
              <a:r>
                <a:rPr kumimoji="0" lang="de-DE" sz="1400" b="0" i="0" u="none" strike="noStrike" kern="0" cap="none" spc="0" normalizeH="0" baseline="0" noProof="0" dirty="0">
                  <a:ln>
                    <a:noFill/>
                  </a:ln>
                  <a:solidFill>
                    <a:srgbClr val="333333">
                      <a:lumMod val="75000"/>
                    </a:srgbClr>
                  </a:solidFill>
                  <a:effectLst/>
                  <a:uLnTx/>
                  <a:uFillTx/>
                  <a:latin typeface="Arial" panose="020B0604020202020204" pitchFamily="34" charset="0"/>
                  <a:cs typeface="Arial" panose="020B0604020202020204" pitchFamily="34" charset="0"/>
                </a:rPr>
                <a:t>Eskalation zu </a:t>
              </a:r>
              <a:br>
                <a:rPr kumimoji="0" lang="de-DE" sz="1400" b="0" i="0" u="none" strike="noStrike" kern="0" cap="none" spc="0" normalizeH="0" baseline="0" noProof="0" dirty="0">
                  <a:ln>
                    <a:noFill/>
                  </a:ln>
                  <a:solidFill>
                    <a:srgbClr val="333333">
                      <a:lumMod val="75000"/>
                    </a:srgbClr>
                  </a:solidFill>
                  <a:effectLst/>
                  <a:uLnTx/>
                  <a:uFillTx/>
                  <a:latin typeface="Arial" panose="020B0604020202020204" pitchFamily="34" charset="0"/>
                  <a:cs typeface="Arial" panose="020B0604020202020204" pitchFamily="34" charset="0"/>
                </a:rPr>
              </a:br>
              <a:r>
                <a:rPr kumimoji="0" lang="de-DE" sz="1400" b="0" i="0" u="none" strike="noStrike" kern="0" cap="none" spc="0" normalizeH="0" baseline="0" noProof="0" dirty="0">
                  <a:ln>
                    <a:noFill/>
                  </a:ln>
                  <a:solidFill>
                    <a:srgbClr val="333333">
                      <a:lumMod val="75000"/>
                    </a:srgbClr>
                  </a:solidFill>
                  <a:effectLst/>
                  <a:uLnTx/>
                  <a:uFillTx/>
                  <a:latin typeface="Arial" panose="020B0604020202020204" pitchFamily="34" charset="0"/>
                  <a:cs typeface="Arial" panose="020B0604020202020204" pitchFamily="34" charset="0"/>
                </a:rPr>
                <a:t>einem Notfall</a:t>
              </a:r>
            </a:p>
          </p:txBody>
        </p:sp>
        <p:cxnSp>
          <p:nvCxnSpPr>
            <p:cNvPr id="42" name="Gerade Verbindung 7"/>
            <p:cNvCxnSpPr/>
            <p:nvPr/>
          </p:nvCxnSpPr>
          <p:spPr bwMode="auto">
            <a:xfrm>
              <a:off x="8313880" y="3131869"/>
              <a:ext cx="207461" cy="0"/>
            </a:xfrm>
            <a:prstGeom prst="line">
              <a:avLst/>
            </a:prstGeom>
            <a:solidFill>
              <a:srgbClr val="FFFFFF"/>
            </a:solidFill>
            <a:ln w="38100" cap="rnd" cmpd="sng" algn="ctr">
              <a:solidFill>
                <a:srgbClr val="333333"/>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Gerade Verbindung 7"/>
            <p:cNvCxnSpPr/>
            <p:nvPr/>
          </p:nvCxnSpPr>
          <p:spPr bwMode="auto">
            <a:xfrm>
              <a:off x="11224923" y="3140953"/>
              <a:ext cx="207461" cy="0"/>
            </a:xfrm>
            <a:prstGeom prst="line">
              <a:avLst/>
            </a:prstGeom>
            <a:solidFill>
              <a:srgbClr val="FFFFFF"/>
            </a:solidFill>
            <a:ln w="38100" cap="rnd" cmpd="sng" algn="ctr">
              <a:solidFill>
                <a:srgbClr val="333333"/>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4" name="Gruppieren 43"/>
            <p:cNvGrpSpPr/>
            <p:nvPr/>
          </p:nvGrpSpPr>
          <p:grpSpPr>
            <a:xfrm>
              <a:off x="8231790" y="5733211"/>
              <a:ext cx="3793805" cy="251795"/>
              <a:chOff x="6838890" y="5466006"/>
              <a:chExt cx="4024837" cy="251795"/>
            </a:xfrm>
          </p:grpSpPr>
          <p:sp>
            <p:nvSpPr>
              <p:cNvPr id="45" name="Textfeld 44"/>
              <p:cNvSpPr txBox="1"/>
              <p:nvPr/>
            </p:nvSpPr>
            <p:spPr>
              <a:xfrm>
                <a:off x="7329155" y="5466006"/>
                <a:ext cx="3534572" cy="251795"/>
              </a:xfrm>
              <a:prstGeom prst="rect">
                <a:avLst/>
              </a:prstGeom>
              <a:solidFill>
                <a:srgbClr val="FFFFFF"/>
              </a:solidFill>
            </p:spPr>
            <p:txBody>
              <a:bodyPr wrap="square" lIns="18000" tIns="18000" rIns="18000" bIns="18000" rtlCol="0">
                <a:spAutoFit/>
              </a:bodyPr>
              <a:lstStyle>
                <a:defPPr>
                  <a:defRPr lang="de-DE"/>
                </a:defPPr>
                <a:lvl1pPr>
                  <a:defRPr sz="1200">
                    <a:solidFill>
                      <a:schemeClr val="tx2">
                        <a:lumMod val="75000"/>
                      </a:schemeClr>
                    </a:solidFill>
                    <a:latin typeface="BundesSerif Office" panose="02050002050300000203" pitchFamily="18" charset="0"/>
                  </a:defRPr>
                </a:lvl1pPr>
              </a:lstStyle>
              <a:p>
                <a:pPr marL="0" marR="0" lvl="0" indent="0" defTabSz="914400" eaLnBrk="1" fontAlgn="base" latinLnBrk="0" hangingPunct="1">
                  <a:lnSpc>
                    <a:spcPct val="100000"/>
                  </a:lnSpc>
                  <a:spcBef>
                    <a:spcPct val="0"/>
                  </a:spcBef>
                  <a:spcAft>
                    <a:spcPct val="0"/>
                  </a:spcAft>
                  <a:buClrTx/>
                  <a:buSzTx/>
                  <a:buFontTx/>
                  <a:buNone/>
                  <a:tabLst/>
                  <a:defRPr/>
                </a:pPr>
                <a:r>
                  <a:rPr kumimoji="0" lang="de-DE" sz="1400" b="0" i="0" u="none" strike="noStrike" kern="0" cap="none" spc="0" normalizeH="0" baseline="0" noProof="0" dirty="0">
                    <a:ln>
                      <a:noFill/>
                    </a:ln>
                    <a:solidFill>
                      <a:srgbClr val="333333">
                        <a:lumMod val="75000"/>
                      </a:srgbClr>
                    </a:solidFill>
                    <a:effectLst/>
                    <a:uLnTx/>
                    <a:uFillTx/>
                    <a:latin typeface="Arial" panose="020B0604020202020204" pitchFamily="34" charset="0"/>
                    <a:cs typeface="Arial" panose="020B0604020202020204" pitchFamily="34" charset="0"/>
                  </a:rPr>
                  <a:t>Schadensbewältigung ohne BCM</a:t>
                </a:r>
              </a:p>
            </p:txBody>
          </p:sp>
          <p:grpSp>
            <p:nvGrpSpPr>
              <p:cNvPr id="46" name="Gruppieren 45"/>
              <p:cNvGrpSpPr/>
              <p:nvPr/>
            </p:nvGrpSpPr>
            <p:grpSpPr>
              <a:xfrm>
                <a:off x="6838890" y="5544344"/>
                <a:ext cx="342249" cy="156675"/>
                <a:chOff x="6838890" y="5466006"/>
                <a:chExt cx="342249" cy="156675"/>
              </a:xfrm>
            </p:grpSpPr>
            <p:cxnSp>
              <p:nvCxnSpPr>
                <p:cNvPr id="47" name="Gerade Verbindung 10"/>
                <p:cNvCxnSpPr/>
                <p:nvPr/>
              </p:nvCxnSpPr>
              <p:spPr bwMode="auto">
                <a:xfrm>
                  <a:off x="6838890" y="5622681"/>
                  <a:ext cx="342249" cy="0"/>
                </a:xfrm>
                <a:prstGeom prst="line">
                  <a:avLst/>
                </a:prstGeom>
                <a:noFill/>
                <a:ln w="38100">
                  <a:solidFill>
                    <a:srgbClr val="CD5038"/>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48" name="Gerade Verbindung 10"/>
                <p:cNvCxnSpPr/>
                <p:nvPr/>
              </p:nvCxnSpPr>
              <p:spPr bwMode="auto">
                <a:xfrm>
                  <a:off x="6838890" y="5466006"/>
                  <a:ext cx="342249" cy="0"/>
                </a:xfrm>
                <a:prstGeom prst="line">
                  <a:avLst/>
                </a:prstGeom>
                <a:noFill/>
                <a:ln w="38100">
                  <a:solidFill>
                    <a:srgbClr val="CD5038"/>
                  </a:solidFill>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grpSp>
        <p:sp>
          <p:nvSpPr>
            <p:cNvPr id="49" name="Ellipse 48"/>
            <p:cNvSpPr/>
            <p:nvPr/>
          </p:nvSpPr>
          <p:spPr>
            <a:xfrm>
              <a:off x="2546322" y="5041822"/>
              <a:ext cx="147262" cy="156230"/>
            </a:xfrm>
            <a:prstGeom prst="ellipse">
              <a:avLst/>
            </a:prstGeom>
            <a:solidFill>
              <a:srgbClr val="004B76"/>
            </a:solidFill>
            <a:ln w="127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6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cxnSp>
          <p:nvCxnSpPr>
            <p:cNvPr id="50" name="Gerade Verbindung 2"/>
            <p:cNvCxnSpPr/>
            <p:nvPr/>
          </p:nvCxnSpPr>
          <p:spPr bwMode="auto">
            <a:xfrm>
              <a:off x="2619953" y="4605302"/>
              <a:ext cx="0" cy="341380"/>
            </a:xfrm>
            <a:prstGeom prst="line">
              <a:avLst/>
            </a:prstGeom>
            <a:solidFill>
              <a:srgbClr val="FFFFFF"/>
            </a:solidFill>
            <a:ln w="12700" cap="flat" cmpd="sng" algn="ctr">
              <a:solidFill>
                <a:srgbClr val="33333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Freihandform 50"/>
            <p:cNvSpPr/>
            <p:nvPr/>
          </p:nvSpPr>
          <p:spPr>
            <a:xfrm>
              <a:off x="2604930" y="3461266"/>
              <a:ext cx="4379409" cy="1658063"/>
            </a:xfrm>
            <a:custGeom>
              <a:avLst/>
              <a:gdLst>
                <a:gd name="connsiteX0" fmla="*/ 0 w 7231380"/>
                <a:gd name="connsiteY0" fmla="*/ 1760220 h 1760220"/>
                <a:gd name="connsiteX1" fmla="*/ 7231380 w 7231380"/>
                <a:gd name="connsiteY1" fmla="*/ 0 h 1760220"/>
                <a:gd name="connsiteX0" fmla="*/ 0 w 7231380"/>
                <a:gd name="connsiteY0" fmla="*/ 1760220 h 1760220"/>
                <a:gd name="connsiteX1" fmla="*/ 7231380 w 7231380"/>
                <a:gd name="connsiteY1" fmla="*/ 0 h 1760220"/>
                <a:gd name="connsiteX0" fmla="*/ 0 w 7231380"/>
                <a:gd name="connsiteY0" fmla="*/ 1760220 h 1760220"/>
                <a:gd name="connsiteX1" fmla="*/ 7231380 w 7231380"/>
                <a:gd name="connsiteY1" fmla="*/ 0 h 1760220"/>
                <a:gd name="connsiteX0" fmla="*/ 0 w 7231380"/>
                <a:gd name="connsiteY0" fmla="*/ 1760220 h 1760220"/>
                <a:gd name="connsiteX1" fmla="*/ 7231380 w 7231380"/>
                <a:gd name="connsiteY1" fmla="*/ 0 h 1760220"/>
                <a:gd name="connsiteX0" fmla="*/ 0 w 7231380"/>
                <a:gd name="connsiteY0" fmla="*/ 1760220 h 1760220"/>
                <a:gd name="connsiteX1" fmla="*/ 7231380 w 7231380"/>
                <a:gd name="connsiteY1" fmla="*/ 0 h 1760220"/>
                <a:gd name="connsiteX0" fmla="*/ 0 w 7231380"/>
                <a:gd name="connsiteY0" fmla="*/ 1760220 h 1760220"/>
                <a:gd name="connsiteX1" fmla="*/ 7231380 w 7231380"/>
                <a:gd name="connsiteY1" fmla="*/ 0 h 1760220"/>
                <a:gd name="connsiteX0" fmla="*/ 0 w 7231380"/>
                <a:gd name="connsiteY0" fmla="*/ 1760220 h 1760220"/>
                <a:gd name="connsiteX1" fmla="*/ 7231380 w 7231380"/>
                <a:gd name="connsiteY1" fmla="*/ 0 h 1760220"/>
                <a:gd name="connsiteX0" fmla="*/ 0 w 7231380"/>
                <a:gd name="connsiteY0" fmla="*/ 1760220 h 1766472"/>
                <a:gd name="connsiteX1" fmla="*/ 7231380 w 7231380"/>
                <a:gd name="connsiteY1" fmla="*/ 0 h 1766472"/>
                <a:gd name="connsiteX0" fmla="*/ 0 w 7231380"/>
                <a:gd name="connsiteY0" fmla="*/ 1760220 h 1760220"/>
                <a:gd name="connsiteX1" fmla="*/ 7231380 w 7231380"/>
                <a:gd name="connsiteY1" fmla="*/ 0 h 1760220"/>
                <a:gd name="connsiteX0" fmla="*/ 0 w 7231380"/>
                <a:gd name="connsiteY0" fmla="*/ 1760220 h 1760220"/>
                <a:gd name="connsiteX1" fmla="*/ 7231380 w 7231380"/>
                <a:gd name="connsiteY1" fmla="*/ 0 h 1760220"/>
                <a:gd name="connsiteX0" fmla="*/ 0 w 7231380"/>
                <a:gd name="connsiteY0" fmla="*/ 1760220 h 1760220"/>
                <a:gd name="connsiteX1" fmla="*/ 7231380 w 7231380"/>
                <a:gd name="connsiteY1" fmla="*/ 0 h 1760220"/>
              </a:gdLst>
              <a:ahLst/>
              <a:cxnLst>
                <a:cxn ang="0">
                  <a:pos x="connsiteX0" y="connsiteY0"/>
                </a:cxn>
                <a:cxn ang="0">
                  <a:pos x="connsiteX1" y="connsiteY1"/>
                </a:cxn>
              </a:cxnLst>
              <a:rect l="l" t="t" r="r" b="b"/>
              <a:pathLst>
                <a:path w="7231380" h="1760220">
                  <a:moveTo>
                    <a:pt x="0" y="1760220"/>
                  </a:moveTo>
                  <a:cubicBezTo>
                    <a:pt x="2946985" y="1580778"/>
                    <a:pt x="5470053" y="1367322"/>
                    <a:pt x="7231380" y="0"/>
                  </a:cubicBezTo>
                </a:path>
              </a:pathLst>
            </a:custGeom>
            <a:noFill/>
            <a:ln w="38100">
              <a:solidFill>
                <a:srgbClr val="004B76"/>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a:solidFill>
                  <a:schemeClr val="lt1"/>
                </a:solidFill>
                <a:latin typeface="Arial" panose="020B0604020202020204" pitchFamily="34" charset="0"/>
                <a:cs typeface="Arial" panose="020B0604020202020204" pitchFamily="34" charset="0"/>
              </a:endParaRPr>
            </a:p>
          </p:txBody>
        </p:sp>
      </p:grpSp>
      <p:sp>
        <p:nvSpPr>
          <p:cNvPr id="57" name="Fußzeilenplatzhalter 4"/>
          <p:cNvSpPr txBox="1">
            <a:spLocks/>
          </p:cNvSpPr>
          <p:nvPr/>
        </p:nvSpPr>
        <p:spPr>
          <a:xfrm>
            <a:off x="7041600" y="6450322"/>
            <a:ext cx="4127368" cy="165588"/>
          </a:xfrm>
          <a:prstGeom prst="rect">
            <a:avLst/>
          </a:prstGeom>
        </p:spPr>
        <p:txBody>
          <a:bodyPr vert="horz" lIns="91440" tIns="45720" rIns="0" bIns="45720" rtlCol="0" anchor="t"/>
          <a:lstStyle>
            <a:defPPr>
              <a:defRPr lang="de-DE"/>
            </a:defPPr>
            <a:lvl1pPr algn="r">
              <a:defRPr sz="700">
                <a:solidFill>
                  <a:schemeClr val="tx1">
                    <a:lumMod val="50000"/>
                    <a:lumOff val="50000"/>
                  </a:schemeClr>
                </a:solidFill>
                <a:latin typeface="Calibri" panose="020F0502020204030204" pitchFamily="34" charset="0"/>
                <a:cs typeface="Calibri" panose="020F0502020204030204" pitchFamily="34" charset="0"/>
              </a:defRPr>
            </a:lvl1pPr>
          </a:lstStyle>
          <a:p>
            <a:r>
              <a:rPr lang="de-DE" dirty="0">
                <a:latin typeface="+mj-lt"/>
              </a:rPr>
              <a:t>BSI 200-4 Hilfsmittel | Präsentationsvorlage Voranalyse &amp; BIA</a:t>
            </a:r>
          </a:p>
        </p:txBody>
      </p:sp>
      <p:sp>
        <p:nvSpPr>
          <p:cNvPr id="52" name="Rechteck 51" descr="Diese Folie ist für die Insitutionsleitung konzipiert" title="Hinweis auf Insitutionsleitung"/>
          <p:cNvSpPr/>
          <p:nvPr/>
        </p:nvSpPr>
        <p:spPr bwMode="gray">
          <a:xfrm rot="2700000">
            <a:off x="9604715" y="595186"/>
            <a:ext cx="3258710" cy="5760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Institutionsleitung</a:t>
            </a:r>
          </a:p>
        </p:txBody>
      </p:sp>
    </p:spTree>
    <p:extLst>
      <p:ext uri="{BB962C8B-B14F-4D97-AF65-F5344CB8AC3E}">
        <p14:creationId xmlns:p14="http://schemas.microsoft.com/office/powerpoint/2010/main" val="3764706765"/>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latin typeface="+mj-lt"/>
              </a:rPr>
              <a:t>Ergebnis der Business Impact Analyse </a:t>
            </a:r>
          </a:p>
        </p:txBody>
      </p:sp>
      <p:sp>
        <p:nvSpPr>
          <p:cNvPr id="4" name="Inhaltsplatzhalter 3"/>
          <p:cNvSpPr>
            <a:spLocks noGrp="1"/>
          </p:cNvSpPr>
          <p:nvPr>
            <p:ph sz="quarter" idx="10"/>
          </p:nvPr>
        </p:nvSpPr>
        <p:spPr/>
        <p:txBody>
          <a:bodyPr/>
          <a:lstStyle/>
          <a:p>
            <a:r>
              <a:rPr lang="de-DE" dirty="0">
                <a:latin typeface="+mj-lt"/>
              </a:rPr>
              <a:t>Anzahl Arbeitsplätze im Normal- und Notbetrieb</a:t>
            </a:r>
          </a:p>
        </p:txBody>
      </p:sp>
      <p:sp>
        <p:nvSpPr>
          <p:cNvPr id="5" name="Fußzeilenplatzhalter 4"/>
          <p:cNvSpPr>
            <a:spLocks noGrp="1"/>
          </p:cNvSpPr>
          <p:nvPr>
            <p:ph type="ftr" sz="quarter" idx="11"/>
          </p:nvPr>
        </p:nvSpPr>
        <p:spPr/>
        <p:txBody>
          <a:bodyPr/>
          <a:lstStyle/>
          <a:p>
            <a:r>
              <a:rPr lang="de-DE">
                <a:latin typeface="+mj-lt"/>
              </a:rPr>
              <a:t>BSI 200-4 Hilfsmittel | Präsentationsvorlage Voranalyse &amp; BIA</a:t>
            </a:r>
            <a:endParaRPr lang="de-DE" dirty="0">
              <a:latin typeface="+mj-lt"/>
            </a:endParaRPr>
          </a:p>
        </p:txBody>
      </p:sp>
      <p:grpSp>
        <p:nvGrpSpPr>
          <p:cNvPr id="3" name="Gruppieren 2" descr="Visualisierung der benötigen Arbeitsplätze in Abhängigkeit vom zeitlichen Verlauf" title="Visualisierung der benötigen Arbeitsplätze"/>
          <p:cNvGrpSpPr/>
          <p:nvPr/>
        </p:nvGrpSpPr>
        <p:grpSpPr>
          <a:xfrm>
            <a:off x="623888" y="1628800"/>
            <a:ext cx="10944000" cy="4680520"/>
            <a:chOff x="623888" y="1628800"/>
            <a:chExt cx="10944000" cy="4680520"/>
          </a:xfrm>
        </p:grpSpPr>
        <p:graphicFrame>
          <p:nvGraphicFramePr>
            <p:cNvPr id="8" name="Diagramm 7"/>
            <p:cNvGraphicFramePr/>
            <p:nvPr>
              <p:extLst>
                <p:ext uri="{D42A27DB-BD31-4B8C-83A1-F6EECF244321}">
                  <p14:modId xmlns:p14="http://schemas.microsoft.com/office/powerpoint/2010/main" val="2557957209"/>
                </p:ext>
              </p:extLst>
            </p:nvPr>
          </p:nvGraphicFramePr>
          <p:xfrm>
            <a:off x="623888" y="1628800"/>
            <a:ext cx="10944000" cy="4390435"/>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feld 6"/>
            <p:cNvSpPr txBox="1"/>
            <p:nvPr/>
          </p:nvSpPr>
          <p:spPr bwMode="gray">
            <a:xfrm>
              <a:off x="5519936" y="6155432"/>
              <a:ext cx="1011495" cy="153888"/>
            </a:xfrm>
            <a:prstGeom prst="rect">
              <a:avLst/>
            </a:prstGeom>
            <a:noFill/>
          </p:spPr>
          <p:txBody>
            <a:bodyPr wrap="none" lIns="0" tIns="0" rIns="0" bIns="0" rtlCol="0">
              <a:spAutoFit/>
            </a:bodyPr>
            <a:lstStyle/>
            <a:p>
              <a:r>
                <a:rPr lang="de-DE" sz="1000" dirty="0">
                  <a:latin typeface="+mj-lt"/>
                </a:rPr>
                <a:t>AP = Arbeitsplätze</a:t>
              </a:r>
            </a:p>
          </p:txBody>
        </p:sp>
        <p:sp>
          <p:nvSpPr>
            <p:cNvPr id="10" name="Textfeld 9"/>
            <p:cNvSpPr txBox="1"/>
            <p:nvPr/>
          </p:nvSpPr>
          <p:spPr bwMode="gray">
            <a:xfrm>
              <a:off x="2063552" y="2982941"/>
              <a:ext cx="1029128" cy="307777"/>
            </a:xfrm>
            <a:prstGeom prst="rect">
              <a:avLst/>
            </a:prstGeom>
            <a:noFill/>
          </p:spPr>
          <p:txBody>
            <a:bodyPr wrap="none" lIns="0" tIns="0" rIns="0" bIns="0" rtlCol="0">
              <a:spAutoFit/>
            </a:bodyPr>
            <a:lstStyle/>
            <a:p>
              <a:r>
                <a:rPr lang="de-DE" sz="2000" i="1" dirty="0">
                  <a:solidFill>
                    <a:schemeClr val="accent1"/>
                  </a:solidFill>
                </a:rPr>
                <a:t>BEISPIEL</a:t>
              </a:r>
            </a:p>
          </p:txBody>
        </p:sp>
      </p:grpSp>
      <p:sp>
        <p:nvSpPr>
          <p:cNvPr id="11" name="Rechteck 10" descr="Diese Folie ist für die Institutionsleitung konzipiert" title="Zielgruppe: Institutionsleitung"/>
          <p:cNvSpPr/>
          <p:nvPr/>
        </p:nvSpPr>
        <p:spPr bwMode="gray">
          <a:xfrm rot="2700000">
            <a:off x="9604715" y="595186"/>
            <a:ext cx="3258710" cy="5760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Institutionsleitung</a:t>
            </a:r>
          </a:p>
        </p:txBody>
      </p:sp>
    </p:spTree>
    <p:extLst>
      <p:ext uri="{BB962C8B-B14F-4D97-AF65-F5344CB8AC3E}">
        <p14:creationId xmlns:p14="http://schemas.microsoft.com/office/powerpoint/2010/main" val="651836242"/>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Voranalyse (Schematische Darstellung)</a:t>
            </a:r>
          </a:p>
        </p:txBody>
      </p:sp>
      <p:grpSp>
        <p:nvGrpSpPr>
          <p:cNvPr id="3" name="Gruppieren 2" descr="Sind bei einem Ausfall der Geschäftsprozesse dieser Organisationseinheit innerhalb von x Tagen hohe Schäden für die Institution zu erwarten?&#10;&#10;Hierzu kann die Institutionsleitung zunächst auf sehr hoher Detailebene entscheiden, welche Organisa-tionseinheiten innerhalb des Geltungsbereichs des BCMS potenziell zeitkritisch sind. Je nachdem, ob die Aufgaben der betrachteten Organisationseinheit vollständig oder teilweise als potenziell zeitkritisch angesehen werden, kann die Frage auf einer untergeordneten Hierarchie-Ebene näher untersucht wer-den. Anhand ergänzender Workshops mit den jeweiligen Leitern der Organisationseinheiten kann die Vorauswahl schrittweise konkretisiert werden. Je nach Anzahl der Hierarchie-Ebenen und den Antwor-ten der Teilnehmer variiert die Anzahl an durchzuführenden Workshops.&#10;" title="Übersicht Voranalyse"/>
          <p:cNvGrpSpPr/>
          <p:nvPr/>
        </p:nvGrpSpPr>
        <p:grpSpPr>
          <a:xfrm>
            <a:off x="503106" y="1377603"/>
            <a:ext cx="10489438" cy="4950007"/>
            <a:chOff x="503106" y="1377603"/>
            <a:chExt cx="10489438" cy="4950007"/>
          </a:xfrm>
        </p:grpSpPr>
        <p:sp>
          <p:nvSpPr>
            <p:cNvPr id="10" name="Textfeld 9"/>
            <p:cNvSpPr txBox="1"/>
            <p:nvPr/>
          </p:nvSpPr>
          <p:spPr>
            <a:xfrm>
              <a:off x="503107" y="3415016"/>
              <a:ext cx="2244970" cy="584775"/>
            </a:xfrm>
            <a:prstGeom prst="rect">
              <a:avLst/>
            </a:prstGeom>
            <a:noFill/>
          </p:spPr>
          <p:txBody>
            <a:bodyPr wrap="square" rtlCol="0">
              <a:spAutoFit/>
            </a:bodyPr>
            <a:lstStyle/>
            <a:p>
              <a:pPr defTabSz="914400" fontAlgn="base">
                <a:spcBef>
                  <a:spcPct val="0"/>
                </a:spcBef>
                <a:spcAft>
                  <a:spcPct val="0"/>
                </a:spcAft>
              </a:pPr>
              <a:r>
                <a:rPr lang="de-DE" sz="1600" b="1" dirty="0">
                  <a:solidFill>
                    <a:srgbClr val="000000"/>
                  </a:solidFill>
                  <a:latin typeface="Arial" panose="020B0604020202020204" pitchFamily="34" charset="0"/>
                  <a:ea typeface="Cambria" panose="02040503050406030204" pitchFamily="18" charset="0"/>
                  <a:cs typeface="Arial" panose="020B0604020202020204" pitchFamily="34" charset="0"/>
                </a:rPr>
                <a:t>1. Hierarchie-Ebene </a:t>
              </a:r>
              <a:r>
                <a:rPr lang="de-DE" sz="1600" b="1" dirty="0">
                  <a:solidFill>
                    <a:schemeClr val="accent1"/>
                  </a:solidFill>
                  <a:latin typeface="Arial" panose="020B0604020202020204" pitchFamily="34" charset="0"/>
                  <a:ea typeface="Cambria" panose="02040503050406030204" pitchFamily="18" charset="0"/>
                  <a:cs typeface="Arial" panose="020B0604020202020204" pitchFamily="34" charset="0"/>
                </a:rPr>
                <a:t/>
              </a:r>
              <a:br>
                <a:rPr lang="de-DE" sz="1600" b="1" dirty="0">
                  <a:solidFill>
                    <a:schemeClr val="accent1"/>
                  </a:solidFill>
                  <a:latin typeface="Arial" panose="020B0604020202020204" pitchFamily="34" charset="0"/>
                  <a:ea typeface="Cambria" panose="02040503050406030204" pitchFamily="18" charset="0"/>
                  <a:cs typeface="Arial" panose="020B0604020202020204" pitchFamily="34" charset="0"/>
                </a:rPr>
              </a:br>
              <a:r>
                <a:rPr lang="de-DE" sz="1600" dirty="0">
                  <a:solidFill>
                    <a:schemeClr val="accent1"/>
                  </a:solidFill>
                  <a:latin typeface="Arial" panose="020B0604020202020204" pitchFamily="34" charset="0"/>
                  <a:ea typeface="Cambria" panose="02040503050406030204" pitchFamily="18" charset="0"/>
                  <a:cs typeface="Arial" panose="020B0604020202020204" pitchFamily="34" charset="0"/>
                </a:rPr>
                <a:t>z. B</a:t>
              </a:r>
              <a:r>
                <a:rPr lang="de-DE" sz="1600" i="1" dirty="0">
                  <a:solidFill>
                    <a:schemeClr val="accent1"/>
                  </a:solidFill>
                  <a:latin typeface="Arial" panose="020B0604020202020204" pitchFamily="34" charset="0"/>
                  <a:ea typeface="Cambria" panose="02040503050406030204" pitchFamily="18" charset="0"/>
                  <a:cs typeface="Arial" panose="020B0604020202020204" pitchFamily="34" charset="0"/>
                </a:rPr>
                <a:t>. Abteilungen</a:t>
              </a:r>
            </a:p>
          </p:txBody>
        </p:sp>
        <p:sp>
          <p:nvSpPr>
            <p:cNvPr id="11" name="Textfeld 10"/>
            <p:cNvSpPr txBox="1"/>
            <p:nvPr/>
          </p:nvSpPr>
          <p:spPr>
            <a:xfrm>
              <a:off x="503107" y="5228865"/>
              <a:ext cx="2244970" cy="584775"/>
            </a:xfrm>
            <a:prstGeom prst="rect">
              <a:avLst/>
            </a:prstGeom>
            <a:noFill/>
          </p:spPr>
          <p:txBody>
            <a:bodyPr wrap="square" rtlCol="0">
              <a:spAutoFit/>
            </a:bodyPr>
            <a:lstStyle/>
            <a:p>
              <a:pPr defTabSz="914400" fontAlgn="base">
                <a:spcBef>
                  <a:spcPct val="0"/>
                </a:spcBef>
                <a:spcAft>
                  <a:spcPct val="0"/>
                </a:spcAft>
              </a:pPr>
              <a:r>
                <a:rPr lang="de-DE" sz="1600" b="1" dirty="0">
                  <a:solidFill>
                    <a:srgbClr val="000000"/>
                  </a:solidFill>
                  <a:latin typeface="Arial" panose="020B0604020202020204" pitchFamily="34" charset="0"/>
                  <a:ea typeface="Cambria" panose="02040503050406030204" pitchFamily="18" charset="0"/>
                  <a:cs typeface="Arial" panose="020B0604020202020204" pitchFamily="34" charset="0"/>
                </a:rPr>
                <a:t>3. Hierarchie-Ebene </a:t>
              </a:r>
            </a:p>
            <a:p>
              <a:pPr defTabSz="914400" fontAlgn="base">
                <a:spcBef>
                  <a:spcPct val="0"/>
                </a:spcBef>
                <a:spcAft>
                  <a:spcPct val="0"/>
                </a:spcAft>
              </a:pPr>
              <a:r>
                <a:rPr lang="de-DE" sz="1600" dirty="0">
                  <a:solidFill>
                    <a:schemeClr val="accent1"/>
                  </a:solidFill>
                  <a:latin typeface="Arial" panose="020B0604020202020204" pitchFamily="34" charset="0"/>
                  <a:ea typeface="Cambria" panose="02040503050406030204" pitchFamily="18" charset="0"/>
                  <a:cs typeface="Arial" panose="020B0604020202020204" pitchFamily="34" charset="0"/>
                </a:rPr>
                <a:t>z. B. </a:t>
              </a:r>
              <a:r>
                <a:rPr lang="de-DE" sz="1600" i="1" dirty="0">
                  <a:solidFill>
                    <a:schemeClr val="accent1"/>
                  </a:solidFill>
                  <a:latin typeface="Arial" panose="020B0604020202020204" pitchFamily="34" charset="0"/>
                  <a:ea typeface="Cambria" panose="02040503050406030204" pitchFamily="18" charset="0"/>
                  <a:cs typeface="Arial" panose="020B0604020202020204" pitchFamily="34" charset="0"/>
                </a:rPr>
                <a:t>Referate/Teams</a:t>
              </a:r>
            </a:p>
          </p:txBody>
        </p:sp>
        <p:sp>
          <p:nvSpPr>
            <p:cNvPr id="12" name="Textfeld 11"/>
            <p:cNvSpPr txBox="1"/>
            <p:nvPr/>
          </p:nvSpPr>
          <p:spPr>
            <a:xfrm>
              <a:off x="503106" y="4330569"/>
              <a:ext cx="2244969" cy="584775"/>
            </a:xfrm>
            <a:prstGeom prst="rect">
              <a:avLst/>
            </a:prstGeom>
            <a:noFill/>
          </p:spPr>
          <p:txBody>
            <a:bodyPr wrap="square" rtlCol="0">
              <a:spAutoFit/>
            </a:bodyPr>
            <a:lstStyle/>
            <a:p>
              <a:pPr defTabSz="914400" fontAlgn="base">
                <a:spcBef>
                  <a:spcPct val="0"/>
                </a:spcBef>
                <a:spcAft>
                  <a:spcPct val="0"/>
                </a:spcAft>
              </a:pPr>
              <a:r>
                <a:rPr lang="de-DE" sz="1600" b="1" dirty="0">
                  <a:solidFill>
                    <a:srgbClr val="000000"/>
                  </a:solidFill>
                  <a:latin typeface="Arial" panose="020B0604020202020204" pitchFamily="34" charset="0"/>
                  <a:ea typeface="Cambria" panose="02040503050406030204" pitchFamily="18" charset="0"/>
                  <a:cs typeface="Arial" panose="020B0604020202020204" pitchFamily="34" charset="0"/>
                </a:rPr>
                <a:t>2. Hierarchie-Ebene </a:t>
              </a:r>
            </a:p>
            <a:p>
              <a:pPr defTabSz="914400" fontAlgn="base">
                <a:spcBef>
                  <a:spcPct val="0"/>
                </a:spcBef>
                <a:spcAft>
                  <a:spcPct val="0"/>
                </a:spcAft>
              </a:pPr>
              <a:r>
                <a:rPr lang="de-DE" sz="1600" dirty="0">
                  <a:solidFill>
                    <a:schemeClr val="accent1"/>
                  </a:solidFill>
                  <a:latin typeface="Arial" panose="020B0604020202020204" pitchFamily="34" charset="0"/>
                  <a:ea typeface="Cambria" panose="02040503050406030204" pitchFamily="18" charset="0"/>
                  <a:cs typeface="Arial" panose="020B0604020202020204" pitchFamily="34" charset="0"/>
                </a:rPr>
                <a:t>z. B. </a:t>
              </a:r>
              <a:r>
                <a:rPr lang="de-DE" sz="1600" i="1" dirty="0">
                  <a:solidFill>
                    <a:schemeClr val="accent1"/>
                  </a:solidFill>
                  <a:latin typeface="Arial" panose="020B0604020202020204" pitchFamily="34" charset="0"/>
                  <a:ea typeface="Cambria" panose="02040503050406030204" pitchFamily="18" charset="0"/>
                  <a:cs typeface="Arial" panose="020B0604020202020204" pitchFamily="34" charset="0"/>
                </a:rPr>
                <a:t>Fachbereiche</a:t>
              </a:r>
            </a:p>
          </p:txBody>
        </p:sp>
        <p:sp>
          <p:nvSpPr>
            <p:cNvPr id="13" name="Textfeld 12"/>
            <p:cNvSpPr txBox="1"/>
            <p:nvPr/>
          </p:nvSpPr>
          <p:spPr>
            <a:xfrm>
              <a:off x="4905645" y="2671032"/>
              <a:ext cx="2714206" cy="338554"/>
            </a:xfrm>
            <a:prstGeom prst="rect">
              <a:avLst/>
            </a:prstGeom>
            <a:noFill/>
          </p:spPr>
          <p:txBody>
            <a:bodyPr wrap="none" rtlCol="0">
              <a:spAutoFit/>
            </a:bodyPr>
            <a:lstStyle/>
            <a:p>
              <a:pPr algn="ctr" defTabSz="914400" fontAlgn="base">
                <a:spcBef>
                  <a:spcPct val="0"/>
                </a:spcBef>
                <a:spcAft>
                  <a:spcPct val="0"/>
                </a:spcAft>
              </a:pPr>
              <a:r>
                <a:rPr lang="de-DE" sz="1600" dirty="0">
                  <a:solidFill>
                    <a:srgbClr val="000000"/>
                  </a:solidFill>
                  <a:latin typeface="Arial" panose="020B0604020202020204" pitchFamily="34" charset="0"/>
                  <a:ea typeface="Cambria" panose="02040503050406030204" pitchFamily="18" charset="0"/>
                  <a:cs typeface="Arial" panose="020B0604020202020204" pitchFamily="34" charset="0"/>
                </a:rPr>
                <a:t>Geltungsbereich des BCMS</a:t>
              </a:r>
            </a:p>
          </p:txBody>
        </p:sp>
        <p:sp>
          <p:nvSpPr>
            <p:cNvPr id="14" name="Geschweifte Klammer rechts 13"/>
            <p:cNvSpPr/>
            <p:nvPr/>
          </p:nvSpPr>
          <p:spPr>
            <a:xfrm rot="5400000" flipH="1">
              <a:off x="6980581" y="-1273225"/>
              <a:ext cx="199282" cy="7680628"/>
            </a:xfrm>
            <a:prstGeom prst="rightBrace">
              <a:avLst>
                <a:gd name="adj1" fmla="val 84455"/>
                <a:gd name="adj2" fmla="val 50000"/>
              </a:avLst>
            </a:prstGeom>
            <a:noFill/>
            <a:ln w="9525" cap="flat" cmpd="sng" algn="ctr">
              <a:solidFill>
                <a:srgbClr val="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600" b="0" i="0" u="none" strike="noStrike" kern="0" cap="none" spc="0" normalizeH="0" baseline="0" noProof="0">
                <a:ln>
                  <a:noFill/>
                </a:ln>
                <a:solidFill>
                  <a:srgbClr val="000000"/>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15" name="Textfeld 14"/>
            <p:cNvSpPr txBox="1"/>
            <p:nvPr/>
          </p:nvSpPr>
          <p:spPr>
            <a:xfrm>
              <a:off x="6548666" y="2063696"/>
              <a:ext cx="1063112" cy="338554"/>
            </a:xfrm>
            <a:prstGeom prst="rect">
              <a:avLst/>
            </a:prstGeom>
            <a:noFill/>
          </p:spPr>
          <p:txBody>
            <a:bodyPr wrap="none" rtlCol="0">
              <a:spAutoFit/>
            </a:bodyPr>
            <a:lstStyle/>
            <a:p>
              <a:pPr algn="ctr" defTabSz="914400" fontAlgn="base">
                <a:spcBef>
                  <a:spcPct val="0"/>
                </a:spcBef>
                <a:spcAft>
                  <a:spcPct val="0"/>
                </a:spcAft>
              </a:pPr>
              <a:r>
                <a:rPr lang="de-DE" sz="1600" dirty="0">
                  <a:solidFill>
                    <a:srgbClr val="000000"/>
                  </a:solidFill>
                  <a:latin typeface="Arial" panose="020B0604020202020204" pitchFamily="34" charset="0"/>
                  <a:ea typeface="Cambria" panose="02040503050406030204" pitchFamily="18" charset="0"/>
                  <a:cs typeface="Arial" panose="020B0604020202020204" pitchFamily="34" charset="0"/>
                </a:rPr>
                <a:t>Institution</a:t>
              </a:r>
            </a:p>
          </p:txBody>
        </p:sp>
        <p:sp>
          <p:nvSpPr>
            <p:cNvPr id="16" name="Geschweifte Klammer rechts 15"/>
            <p:cNvSpPr/>
            <p:nvPr/>
          </p:nvSpPr>
          <p:spPr>
            <a:xfrm rot="5400000" flipH="1">
              <a:off x="6142649" y="144432"/>
              <a:ext cx="240197" cy="6045678"/>
            </a:xfrm>
            <a:prstGeom prst="rightBrace">
              <a:avLst>
                <a:gd name="adj1" fmla="val 84455"/>
                <a:gd name="adj2" fmla="val 50000"/>
              </a:avLst>
            </a:prstGeom>
            <a:noFill/>
            <a:ln w="9525" cap="flat" cmpd="sng" algn="ctr">
              <a:solidFill>
                <a:srgbClr val="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600" b="0" i="0" u="none" strike="noStrike" kern="0" cap="none" spc="0" normalizeH="0" baseline="0" noProof="0">
                <a:ln>
                  <a:noFill/>
                </a:ln>
                <a:solidFill>
                  <a:srgbClr val="000000"/>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24" name="Geschweifte Klammer rechts 23"/>
            <p:cNvSpPr/>
            <p:nvPr/>
          </p:nvSpPr>
          <p:spPr>
            <a:xfrm rot="10800000" flipH="1">
              <a:off x="2751351" y="3347403"/>
              <a:ext cx="55548" cy="720000"/>
            </a:xfrm>
            <a:prstGeom prst="rightBrace">
              <a:avLst>
                <a:gd name="adj1" fmla="val 84455"/>
                <a:gd name="adj2" fmla="val 50000"/>
              </a:avLst>
            </a:prstGeom>
            <a:noFill/>
            <a:ln w="9525" cap="flat" cmpd="sng" algn="ctr">
              <a:solidFill>
                <a:srgbClr val="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25" name="Geschweifte Klammer rechts 24"/>
            <p:cNvSpPr/>
            <p:nvPr/>
          </p:nvSpPr>
          <p:spPr>
            <a:xfrm rot="10800000" flipH="1">
              <a:off x="2751351" y="5161252"/>
              <a:ext cx="55548" cy="720000"/>
            </a:xfrm>
            <a:prstGeom prst="rightBrace">
              <a:avLst>
                <a:gd name="adj1" fmla="val 84455"/>
                <a:gd name="adj2" fmla="val 50000"/>
              </a:avLst>
            </a:prstGeom>
            <a:noFill/>
            <a:ln w="9525" cap="flat" cmpd="sng" algn="ctr">
              <a:solidFill>
                <a:srgbClr val="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39" name="Geschweifte Klammer rechts 38"/>
            <p:cNvSpPr/>
            <p:nvPr/>
          </p:nvSpPr>
          <p:spPr>
            <a:xfrm rot="10800000" flipH="1">
              <a:off x="2751351" y="4262956"/>
              <a:ext cx="55548" cy="720000"/>
            </a:xfrm>
            <a:prstGeom prst="rightBrace">
              <a:avLst>
                <a:gd name="adj1" fmla="val 84455"/>
                <a:gd name="adj2" fmla="val 50000"/>
              </a:avLst>
            </a:prstGeom>
            <a:noFill/>
            <a:ln w="9525" cap="flat" cmpd="sng" algn="ctr">
              <a:solidFill>
                <a:srgbClr val="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Arial" panose="020B0604020202020204" pitchFamily="34" charset="0"/>
                <a:ea typeface="Cambria" panose="02040503050406030204" pitchFamily="18" charset="0"/>
                <a:cs typeface="Arial" panose="020B0604020202020204" pitchFamily="34" charset="0"/>
              </a:endParaRPr>
            </a:p>
          </p:txBody>
        </p:sp>
        <p:cxnSp>
          <p:nvCxnSpPr>
            <p:cNvPr id="8" name="Gewinkelter Verbinder 7"/>
            <p:cNvCxnSpPr>
              <a:stCxn id="28" idx="2"/>
              <a:endCxn id="36" idx="0"/>
            </p:cNvCxnSpPr>
            <p:nvPr/>
          </p:nvCxnSpPr>
          <p:spPr>
            <a:xfrm rot="16200000" flipH="1">
              <a:off x="7763059" y="4159641"/>
              <a:ext cx="711516" cy="2543"/>
            </a:xfrm>
            <a:prstGeom prst="bentConnector3">
              <a:avLst/>
            </a:prstGeom>
            <a:noFill/>
            <a:ln w="28575" cap="flat" cmpd="sng" algn="ctr">
              <a:solidFill>
                <a:srgbClr val="FFFFFF">
                  <a:lumMod val="85000"/>
                </a:srgbClr>
              </a:solidFill>
              <a:prstDash val="solid"/>
            </a:ln>
            <a:effectLst/>
          </p:spPr>
        </p:cxnSp>
        <p:cxnSp>
          <p:nvCxnSpPr>
            <p:cNvPr id="9" name="Gewinkelter Verbinder 8"/>
            <p:cNvCxnSpPr>
              <a:stCxn id="28" idx="2"/>
              <a:endCxn id="37" idx="0"/>
            </p:cNvCxnSpPr>
            <p:nvPr/>
          </p:nvCxnSpPr>
          <p:spPr>
            <a:xfrm rot="16200000" flipH="1">
              <a:off x="8084499" y="3838200"/>
              <a:ext cx="711515" cy="645425"/>
            </a:xfrm>
            <a:prstGeom prst="bentConnector3">
              <a:avLst/>
            </a:prstGeom>
            <a:noFill/>
            <a:ln w="28575" cap="flat" cmpd="sng" algn="ctr">
              <a:solidFill>
                <a:srgbClr val="FFFFFF">
                  <a:lumMod val="85000"/>
                </a:srgbClr>
              </a:solidFill>
              <a:prstDash val="solid"/>
            </a:ln>
            <a:effectLst/>
          </p:spPr>
        </p:cxnSp>
        <p:cxnSp>
          <p:nvCxnSpPr>
            <p:cNvPr id="17" name="Gewinkelter Verbinder 16"/>
            <p:cNvCxnSpPr/>
            <p:nvPr/>
          </p:nvCxnSpPr>
          <p:spPr>
            <a:xfrm rot="5400000">
              <a:off x="3677363" y="3971036"/>
              <a:ext cx="706478" cy="404576"/>
            </a:xfrm>
            <a:prstGeom prst="bentConnector3">
              <a:avLst/>
            </a:prstGeom>
            <a:noFill/>
            <a:ln w="28575" cap="flat" cmpd="sng" algn="ctr">
              <a:solidFill>
                <a:srgbClr val="CD5038"/>
              </a:solidFill>
              <a:prstDash val="solid"/>
            </a:ln>
            <a:effectLst/>
          </p:spPr>
        </p:cxnSp>
        <p:cxnSp>
          <p:nvCxnSpPr>
            <p:cNvPr id="18" name="Gewinkelter Verbinder 17"/>
            <p:cNvCxnSpPr/>
            <p:nvPr/>
          </p:nvCxnSpPr>
          <p:spPr>
            <a:xfrm rot="16200000" flipH="1">
              <a:off x="4081523" y="3971450"/>
              <a:ext cx="700840" cy="398108"/>
            </a:xfrm>
            <a:prstGeom prst="bentConnector3">
              <a:avLst/>
            </a:prstGeom>
            <a:noFill/>
            <a:ln w="28575" cap="flat" cmpd="sng" algn="ctr">
              <a:solidFill>
                <a:srgbClr val="CD5038"/>
              </a:solidFill>
              <a:prstDash val="solid"/>
            </a:ln>
            <a:effectLst/>
          </p:spPr>
        </p:cxnSp>
        <p:cxnSp>
          <p:nvCxnSpPr>
            <p:cNvPr id="19" name="Gewinkelter Verbinder 18"/>
            <p:cNvCxnSpPr>
              <a:stCxn id="27" idx="2"/>
              <a:endCxn id="35" idx="0"/>
            </p:cNvCxnSpPr>
            <p:nvPr/>
          </p:nvCxnSpPr>
          <p:spPr>
            <a:xfrm rot="5400000">
              <a:off x="5421807" y="3811381"/>
              <a:ext cx="721406" cy="708956"/>
            </a:xfrm>
            <a:prstGeom prst="bentConnector3">
              <a:avLst/>
            </a:prstGeom>
            <a:noFill/>
            <a:ln w="28575" cap="flat" cmpd="sng" algn="ctr">
              <a:solidFill>
                <a:srgbClr val="FFFFFF">
                  <a:lumMod val="85000"/>
                </a:srgbClr>
              </a:solidFill>
              <a:prstDash val="solid"/>
            </a:ln>
            <a:effectLst/>
          </p:spPr>
        </p:cxnSp>
        <p:cxnSp>
          <p:nvCxnSpPr>
            <p:cNvPr id="20" name="Gewinkelter Verbinder 19"/>
            <p:cNvCxnSpPr>
              <a:stCxn id="27" idx="2"/>
              <a:endCxn id="34" idx="0"/>
            </p:cNvCxnSpPr>
            <p:nvPr/>
          </p:nvCxnSpPr>
          <p:spPr>
            <a:xfrm rot="16200000" flipH="1">
              <a:off x="6111791" y="3830352"/>
              <a:ext cx="715766" cy="665373"/>
            </a:xfrm>
            <a:prstGeom prst="bentConnector3">
              <a:avLst/>
            </a:prstGeom>
            <a:noFill/>
            <a:ln w="28575" cap="flat" cmpd="sng" algn="ctr">
              <a:solidFill>
                <a:srgbClr val="FFFFFF">
                  <a:lumMod val="85000"/>
                </a:srgbClr>
              </a:solidFill>
              <a:prstDash val="solid"/>
            </a:ln>
            <a:effectLst/>
          </p:spPr>
        </p:cxnSp>
        <p:cxnSp>
          <p:nvCxnSpPr>
            <p:cNvPr id="21" name="Gewinkelter Verbinder 20"/>
            <p:cNvCxnSpPr>
              <a:stCxn id="28" idx="2"/>
              <a:endCxn id="38" idx="0"/>
            </p:cNvCxnSpPr>
            <p:nvPr/>
          </p:nvCxnSpPr>
          <p:spPr>
            <a:xfrm rot="5400000">
              <a:off x="7394200" y="3798965"/>
              <a:ext cx="717154" cy="729536"/>
            </a:xfrm>
            <a:prstGeom prst="bentConnector3">
              <a:avLst/>
            </a:prstGeom>
            <a:noFill/>
            <a:ln w="28575" cap="flat" cmpd="sng" algn="ctr">
              <a:solidFill>
                <a:srgbClr val="CD5038"/>
              </a:solidFill>
              <a:prstDash val="solid"/>
            </a:ln>
            <a:effectLst/>
          </p:spPr>
        </p:cxnSp>
        <p:cxnSp>
          <p:nvCxnSpPr>
            <p:cNvPr id="22" name="Gewinkelter Verbinder 21"/>
            <p:cNvCxnSpPr>
              <a:stCxn id="29" idx="2"/>
              <a:endCxn id="42" idx="0"/>
            </p:cNvCxnSpPr>
            <p:nvPr/>
          </p:nvCxnSpPr>
          <p:spPr>
            <a:xfrm rot="5400000">
              <a:off x="9402963" y="3913708"/>
              <a:ext cx="717153" cy="500050"/>
            </a:xfrm>
            <a:prstGeom prst="bentConnector3">
              <a:avLst/>
            </a:prstGeom>
            <a:noFill/>
            <a:ln w="28575" cap="flat" cmpd="sng" algn="ctr">
              <a:solidFill>
                <a:schemeClr val="accent5">
                  <a:lumMod val="20000"/>
                  <a:lumOff val="80000"/>
                </a:schemeClr>
              </a:solidFill>
              <a:prstDash val="solid"/>
            </a:ln>
            <a:effectLst/>
          </p:spPr>
        </p:cxnSp>
        <p:cxnSp>
          <p:nvCxnSpPr>
            <p:cNvPr id="23" name="Gewinkelter Verbinder 22"/>
            <p:cNvCxnSpPr>
              <a:stCxn id="29" idx="2"/>
              <a:endCxn id="41" idx="0"/>
            </p:cNvCxnSpPr>
            <p:nvPr/>
          </p:nvCxnSpPr>
          <p:spPr>
            <a:xfrm rot="16200000" flipH="1">
              <a:off x="9914862" y="3901856"/>
              <a:ext cx="711514" cy="518111"/>
            </a:xfrm>
            <a:prstGeom prst="bentConnector3">
              <a:avLst/>
            </a:prstGeom>
            <a:noFill/>
            <a:ln w="28575" cap="flat" cmpd="sng" algn="ctr">
              <a:solidFill>
                <a:schemeClr val="accent5">
                  <a:lumMod val="20000"/>
                  <a:lumOff val="80000"/>
                </a:schemeClr>
              </a:solidFill>
              <a:prstDash val="solid"/>
            </a:ln>
            <a:effectLst/>
          </p:spPr>
        </p:cxnSp>
        <p:sp>
          <p:nvSpPr>
            <p:cNvPr id="26" name="Abgerundetes Rechteck 25"/>
            <p:cNvSpPr/>
            <p:nvPr/>
          </p:nvSpPr>
          <p:spPr>
            <a:xfrm>
              <a:off x="4109050" y="3535423"/>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27" name="Abgerundetes Rechteck 26"/>
            <p:cNvSpPr/>
            <p:nvPr/>
          </p:nvSpPr>
          <p:spPr>
            <a:xfrm>
              <a:off x="6000409" y="3535423"/>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28" name="Abgerundetes Rechteck 27"/>
            <p:cNvSpPr/>
            <p:nvPr/>
          </p:nvSpPr>
          <p:spPr>
            <a:xfrm>
              <a:off x="7980966" y="3535423"/>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29" name="Abgerundetes Rechteck 28"/>
            <p:cNvSpPr/>
            <p:nvPr/>
          </p:nvSpPr>
          <p:spPr>
            <a:xfrm>
              <a:off x="9874985" y="3535423"/>
              <a:ext cx="273157" cy="269733"/>
            </a:xfrm>
            <a:prstGeom prst="roundRect">
              <a:avLst/>
            </a:prstGeom>
            <a:solidFill>
              <a:schemeClr val="accent5">
                <a:lumMod val="40000"/>
                <a:lumOff val="60000"/>
              </a:scheme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30" name="Abgerundetes Rechteck 29"/>
            <p:cNvSpPr/>
            <p:nvPr/>
          </p:nvSpPr>
          <p:spPr>
            <a:xfrm>
              <a:off x="3691733" y="4526562"/>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31" name="Abgerundetes Rechteck 30"/>
            <p:cNvSpPr/>
            <p:nvPr/>
          </p:nvSpPr>
          <p:spPr>
            <a:xfrm>
              <a:off x="4494417" y="4520923"/>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32" name="Abgerundetes Rechteck 31"/>
            <p:cNvSpPr/>
            <p:nvPr/>
          </p:nvSpPr>
          <p:spPr>
            <a:xfrm>
              <a:off x="5749563" y="4520923"/>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33" name="Abgerundetes Rechteck 32"/>
            <p:cNvSpPr/>
            <p:nvPr/>
          </p:nvSpPr>
          <p:spPr>
            <a:xfrm>
              <a:off x="6207673" y="4520923"/>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34" name="Abgerundetes Rechteck 33"/>
            <p:cNvSpPr/>
            <p:nvPr/>
          </p:nvSpPr>
          <p:spPr>
            <a:xfrm>
              <a:off x="6665782" y="4520922"/>
              <a:ext cx="273157" cy="269733"/>
            </a:xfrm>
            <a:prstGeom prst="roundRect">
              <a:avLst/>
            </a:prstGeom>
            <a:solidFill>
              <a:schemeClr val="tx1">
                <a:lumMod val="50000"/>
                <a:lumOff val="50000"/>
              </a:scheme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35" name="Abgerundetes Rechteck 34"/>
            <p:cNvSpPr/>
            <p:nvPr/>
          </p:nvSpPr>
          <p:spPr>
            <a:xfrm>
              <a:off x="5291453" y="4526562"/>
              <a:ext cx="273157" cy="269733"/>
            </a:xfrm>
            <a:prstGeom prst="roundRect">
              <a:avLst/>
            </a:prstGeom>
            <a:solidFill>
              <a:schemeClr val="tx1">
                <a:lumMod val="50000"/>
                <a:lumOff val="50000"/>
              </a:scheme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36" name="Abgerundetes Rechteck 35"/>
            <p:cNvSpPr/>
            <p:nvPr/>
          </p:nvSpPr>
          <p:spPr>
            <a:xfrm>
              <a:off x="7983509" y="4516671"/>
              <a:ext cx="273157" cy="269733"/>
            </a:xfrm>
            <a:prstGeom prst="roundRect">
              <a:avLst/>
            </a:prstGeom>
            <a:solidFill>
              <a:schemeClr val="tx1">
                <a:lumMod val="50000"/>
                <a:lumOff val="50000"/>
              </a:scheme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37" name="Abgerundetes Rechteck 36"/>
            <p:cNvSpPr/>
            <p:nvPr/>
          </p:nvSpPr>
          <p:spPr>
            <a:xfrm>
              <a:off x="8626391" y="4516671"/>
              <a:ext cx="273157" cy="269733"/>
            </a:xfrm>
            <a:prstGeom prst="roundRect">
              <a:avLst/>
            </a:prstGeom>
            <a:solidFill>
              <a:schemeClr val="tx1">
                <a:lumMod val="50000"/>
                <a:lumOff val="50000"/>
              </a:scheme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38" name="Abgerundetes Rechteck 37"/>
            <p:cNvSpPr/>
            <p:nvPr/>
          </p:nvSpPr>
          <p:spPr>
            <a:xfrm>
              <a:off x="7251430" y="4522310"/>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40" name="Abgerundetes Rechteck 39"/>
            <p:cNvSpPr/>
            <p:nvPr/>
          </p:nvSpPr>
          <p:spPr>
            <a:xfrm>
              <a:off x="9874985" y="4516671"/>
              <a:ext cx="273157" cy="269733"/>
            </a:xfrm>
            <a:prstGeom prst="roundRect">
              <a:avLst/>
            </a:prstGeom>
            <a:solidFill>
              <a:schemeClr val="accent5">
                <a:lumMod val="40000"/>
                <a:lumOff val="60000"/>
              </a:scheme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41" name="Abgerundetes Rechteck 40"/>
            <p:cNvSpPr/>
            <p:nvPr/>
          </p:nvSpPr>
          <p:spPr>
            <a:xfrm>
              <a:off x="10393096" y="4516670"/>
              <a:ext cx="273157" cy="269733"/>
            </a:xfrm>
            <a:prstGeom prst="roundRect">
              <a:avLst/>
            </a:prstGeom>
            <a:solidFill>
              <a:schemeClr val="accent5">
                <a:lumMod val="40000"/>
                <a:lumOff val="60000"/>
              </a:scheme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42" name="Abgerundetes Rechteck 41"/>
            <p:cNvSpPr/>
            <p:nvPr/>
          </p:nvSpPr>
          <p:spPr>
            <a:xfrm>
              <a:off x="9374935" y="4522309"/>
              <a:ext cx="273157" cy="269733"/>
            </a:xfrm>
            <a:prstGeom prst="roundRect">
              <a:avLst/>
            </a:prstGeom>
            <a:solidFill>
              <a:schemeClr val="accent5">
                <a:lumMod val="40000"/>
                <a:lumOff val="60000"/>
              </a:scheme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cxnSp>
          <p:nvCxnSpPr>
            <p:cNvPr id="43" name="Gewinkelter Verbinder 116"/>
            <p:cNvCxnSpPr/>
            <p:nvPr/>
          </p:nvCxnSpPr>
          <p:spPr>
            <a:xfrm>
              <a:off x="10011563" y="3805156"/>
              <a:ext cx="0" cy="711515"/>
            </a:xfrm>
            <a:prstGeom prst="straightConnector1">
              <a:avLst/>
            </a:prstGeom>
            <a:noFill/>
            <a:ln w="28575" cap="flat" cmpd="sng" algn="ctr">
              <a:solidFill>
                <a:schemeClr val="accent5">
                  <a:lumMod val="20000"/>
                  <a:lumOff val="80000"/>
                </a:schemeClr>
              </a:solidFill>
              <a:prstDash val="solid"/>
            </a:ln>
            <a:effectLst/>
          </p:spPr>
        </p:cxnSp>
        <p:cxnSp>
          <p:nvCxnSpPr>
            <p:cNvPr id="44" name="Gewinkelter Verbinder 43"/>
            <p:cNvCxnSpPr/>
            <p:nvPr/>
          </p:nvCxnSpPr>
          <p:spPr>
            <a:xfrm rot="5400000">
              <a:off x="5653682" y="4037618"/>
              <a:ext cx="715768" cy="250846"/>
            </a:xfrm>
            <a:prstGeom prst="bentConnector3">
              <a:avLst/>
            </a:prstGeom>
            <a:noFill/>
            <a:ln w="28575" cap="flat" cmpd="sng" algn="ctr">
              <a:solidFill>
                <a:srgbClr val="CD5038"/>
              </a:solidFill>
              <a:prstDash val="solid"/>
            </a:ln>
            <a:effectLst/>
          </p:spPr>
        </p:cxnSp>
        <p:cxnSp>
          <p:nvCxnSpPr>
            <p:cNvPr id="45" name="Gewinkelter Verbinder 44"/>
            <p:cNvCxnSpPr/>
            <p:nvPr/>
          </p:nvCxnSpPr>
          <p:spPr>
            <a:xfrm rot="16200000" flipH="1">
              <a:off x="5882738" y="4059408"/>
              <a:ext cx="715767" cy="207264"/>
            </a:xfrm>
            <a:prstGeom prst="bentConnector3">
              <a:avLst/>
            </a:prstGeom>
            <a:noFill/>
            <a:ln w="28575" cap="flat" cmpd="sng" algn="ctr">
              <a:solidFill>
                <a:srgbClr val="CD5038"/>
              </a:solidFill>
              <a:prstDash val="solid"/>
            </a:ln>
            <a:effectLst/>
          </p:spPr>
        </p:cxnSp>
        <p:sp>
          <p:nvSpPr>
            <p:cNvPr id="46" name="Abgerundetes Rechteck 45"/>
            <p:cNvSpPr/>
            <p:nvPr/>
          </p:nvSpPr>
          <p:spPr>
            <a:xfrm>
              <a:off x="3822156" y="5383979"/>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47" name="Abgerundetes Rechteck 46"/>
            <p:cNvSpPr/>
            <p:nvPr/>
          </p:nvSpPr>
          <p:spPr>
            <a:xfrm>
              <a:off x="4318494" y="5383979"/>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48" name="Abgerundetes Rechteck 47"/>
            <p:cNvSpPr/>
            <p:nvPr/>
          </p:nvSpPr>
          <p:spPr>
            <a:xfrm>
              <a:off x="4668291" y="5383979"/>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49" name="Abgerundetes Rechteck 48"/>
            <p:cNvSpPr/>
            <p:nvPr/>
          </p:nvSpPr>
          <p:spPr>
            <a:xfrm>
              <a:off x="3465987" y="5383979"/>
              <a:ext cx="273157" cy="269733"/>
            </a:xfrm>
            <a:prstGeom prst="roundRect">
              <a:avLst/>
            </a:prstGeom>
            <a:solidFill>
              <a:schemeClr val="tx1">
                <a:lumMod val="50000"/>
                <a:lumOff val="50000"/>
              </a:scheme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50" name="Abgerundetes Rechteck 49"/>
            <p:cNvSpPr/>
            <p:nvPr/>
          </p:nvSpPr>
          <p:spPr>
            <a:xfrm>
              <a:off x="5126609" y="5383979"/>
              <a:ext cx="273157" cy="269733"/>
            </a:xfrm>
            <a:prstGeom prst="roundRect">
              <a:avLst/>
            </a:prstGeom>
            <a:solidFill>
              <a:schemeClr val="tx1">
                <a:lumMod val="50000"/>
                <a:lumOff val="50000"/>
              </a:scheme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51" name="Abgerundetes Rechteck 50"/>
            <p:cNvSpPr/>
            <p:nvPr/>
          </p:nvSpPr>
          <p:spPr>
            <a:xfrm>
              <a:off x="5476406" y="5383979"/>
              <a:ext cx="273157" cy="269733"/>
            </a:xfrm>
            <a:prstGeom prst="roundRect">
              <a:avLst/>
            </a:prstGeom>
            <a:solidFill>
              <a:schemeClr val="tx1">
                <a:lumMod val="50000"/>
                <a:lumOff val="50000"/>
              </a:scheme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52" name="Abgerundetes Rechteck 51"/>
            <p:cNvSpPr/>
            <p:nvPr/>
          </p:nvSpPr>
          <p:spPr>
            <a:xfrm>
              <a:off x="5856744" y="5383979"/>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53" name="Abgerundetes Rechteck 52"/>
            <p:cNvSpPr/>
            <p:nvPr/>
          </p:nvSpPr>
          <p:spPr>
            <a:xfrm>
              <a:off x="6206541" y="5383979"/>
              <a:ext cx="273157" cy="269733"/>
            </a:xfrm>
            <a:prstGeom prst="roundRect">
              <a:avLst/>
            </a:prstGeom>
            <a:solidFill>
              <a:schemeClr val="tx1">
                <a:lumMod val="50000"/>
                <a:lumOff val="50000"/>
              </a:scheme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54" name="Abgerundetes Rechteck 53"/>
            <p:cNvSpPr/>
            <p:nvPr/>
          </p:nvSpPr>
          <p:spPr>
            <a:xfrm>
              <a:off x="7073146" y="5383979"/>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55" name="Abgerundetes Rechteck 54"/>
            <p:cNvSpPr/>
            <p:nvPr/>
          </p:nvSpPr>
          <p:spPr>
            <a:xfrm>
              <a:off x="7422943" y="5383979"/>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56" name="Abgerundetes Rechteck 55"/>
            <p:cNvSpPr/>
            <p:nvPr/>
          </p:nvSpPr>
          <p:spPr>
            <a:xfrm>
              <a:off x="7791780" y="5383979"/>
              <a:ext cx="273157" cy="269733"/>
            </a:xfrm>
            <a:prstGeom prst="roundRect">
              <a:avLst/>
            </a:prstGeom>
            <a:solidFill>
              <a:schemeClr val="tx1">
                <a:lumMod val="50000"/>
                <a:lumOff val="50000"/>
              </a:scheme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57" name="Abgerundetes Rechteck 56"/>
            <p:cNvSpPr/>
            <p:nvPr/>
          </p:nvSpPr>
          <p:spPr>
            <a:xfrm>
              <a:off x="8141577" y="5383979"/>
              <a:ext cx="273157" cy="269733"/>
            </a:xfrm>
            <a:prstGeom prst="roundRect">
              <a:avLst/>
            </a:prstGeom>
            <a:solidFill>
              <a:schemeClr val="tx1">
                <a:lumMod val="50000"/>
                <a:lumOff val="50000"/>
              </a:scheme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58" name="Abgerundetes Rechteck 57"/>
            <p:cNvSpPr/>
            <p:nvPr/>
          </p:nvSpPr>
          <p:spPr>
            <a:xfrm>
              <a:off x="9874985" y="5383979"/>
              <a:ext cx="273157" cy="269733"/>
            </a:xfrm>
            <a:prstGeom prst="roundRect">
              <a:avLst/>
            </a:prstGeom>
            <a:solidFill>
              <a:schemeClr val="accent5">
                <a:lumMod val="40000"/>
                <a:lumOff val="60000"/>
              </a:scheme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59" name="Abgerundetes Rechteck 58"/>
            <p:cNvSpPr/>
            <p:nvPr/>
          </p:nvSpPr>
          <p:spPr>
            <a:xfrm>
              <a:off x="10225575" y="5383979"/>
              <a:ext cx="273157" cy="269733"/>
            </a:xfrm>
            <a:prstGeom prst="roundRect">
              <a:avLst/>
            </a:prstGeom>
            <a:solidFill>
              <a:schemeClr val="accent5">
                <a:lumMod val="40000"/>
                <a:lumOff val="60000"/>
              </a:scheme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60" name="Abgerundetes Rechteck 59"/>
            <p:cNvSpPr/>
            <p:nvPr/>
          </p:nvSpPr>
          <p:spPr>
            <a:xfrm>
              <a:off x="10575372" y="5383979"/>
              <a:ext cx="273157" cy="269733"/>
            </a:xfrm>
            <a:prstGeom prst="roundRect">
              <a:avLst/>
            </a:prstGeom>
            <a:solidFill>
              <a:schemeClr val="accent5">
                <a:lumMod val="40000"/>
                <a:lumOff val="60000"/>
              </a:scheme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61" name="Abgerundetes Rechteck 60"/>
            <p:cNvSpPr/>
            <p:nvPr/>
          </p:nvSpPr>
          <p:spPr>
            <a:xfrm>
              <a:off x="8467057" y="5383979"/>
              <a:ext cx="273157" cy="269733"/>
            </a:xfrm>
            <a:prstGeom prst="roundRect">
              <a:avLst/>
            </a:prstGeom>
            <a:solidFill>
              <a:schemeClr val="tx1">
                <a:lumMod val="50000"/>
                <a:lumOff val="50000"/>
              </a:scheme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62" name="Abgerundetes Rechteck 61"/>
            <p:cNvSpPr/>
            <p:nvPr/>
          </p:nvSpPr>
          <p:spPr>
            <a:xfrm>
              <a:off x="8816854" y="5383979"/>
              <a:ext cx="273157" cy="269733"/>
            </a:xfrm>
            <a:prstGeom prst="roundRect">
              <a:avLst/>
            </a:prstGeom>
            <a:solidFill>
              <a:schemeClr val="tx1">
                <a:lumMod val="50000"/>
                <a:lumOff val="50000"/>
              </a:scheme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cxnSp>
          <p:nvCxnSpPr>
            <p:cNvPr id="63" name="Gewinkelter Verbinder 62"/>
            <p:cNvCxnSpPr>
              <a:stCxn id="31" idx="2"/>
              <a:endCxn id="47" idx="0"/>
            </p:cNvCxnSpPr>
            <p:nvPr/>
          </p:nvCxnSpPr>
          <p:spPr>
            <a:xfrm rot="5400000">
              <a:off x="4246373" y="4999356"/>
              <a:ext cx="593323" cy="175923"/>
            </a:xfrm>
            <a:prstGeom prst="bentConnector3">
              <a:avLst>
                <a:gd name="adj1" fmla="val 50000"/>
              </a:avLst>
            </a:prstGeom>
            <a:noFill/>
            <a:ln w="28575" cap="flat" cmpd="sng" algn="ctr">
              <a:solidFill>
                <a:srgbClr val="CD5038"/>
              </a:solidFill>
              <a:prstDash val="solid"/>
            </a:ln>
            <a:effectLst/>
          </p:spPr>
        </p:cxnSp>
        <p:cxnSp>
          <p:nvCxnSpPr>
            <p:cNvPr id="64" name="Gewinkelter Verbinder 63"/>
            <p:cNvCxnSpPr>
              <a:stCxn id="31" idx="2"/>
              <a:endCxn id="48" idx="0"/>
            </p:cNvCxnSpPr>
            <p:nvPr/>
          </p:nvCxnSpPr>
          <p:spPr>
            <a:xfrm rot="16200000" flipH="1">
              <a:off x="4421271" y="5000380"/>
              <a:ext cx="593323" cy="173874"/>
            </a:xfrm>
            <a:prstGeom prst="bentConnector3">
              <a:avLst>
                <a:gd name="adj1" fmla="val 50000"/>
              </a:avLst>
            </a:prstGeom>
            <a:noFill/>
            <a:ln w="28575" cap="flat" cmpd="sng" algn="ctr">
              <a:solidFill>
                <a:srgbClr val="CD5038"/>
              </a:solidFill>
              <a:prstDash val="solid"/>
            </a:ln>
            <a:effectLst/>
          </p:spPr>
        </p:cxnSp>
        <p:cxnSp>
          <p:nvCxnSpPr>
            <p:cNvPr id="65" name="Gewinkelter Verbinder 64"/>
            <p:cNvCxnSpPr>
              <a:stCxn id="35" idx="2"/>
              <a:endCxn id="51" idx="0"/>
            </p:cNvCxnSpPr>
            <p:nvPr/>
          </p:nvCxnSpPr>
          <p:spPr>
            <a:xfrm rot="16200000" flipH="1">
              <a:off x="5226666" y="4997660"/>
              <a:ext cx="587685" cy="184953"/>
            </a:xfrm>
            <a:prstGeom prst="bentConnector3">
              <a:avLst>
                <a:gd name="adj1" fmla="val 50000"/>
              </a:avLst>
            </a:prstGeom>
            <a:noFill/>
            <a:ln w="28575" cap="flat" cmpd="sng" algn="ctr">
              <a:solidFill>
                <a:srgbClr val="FFFFFF">
                  <a:lumMod val="85000"/>
                </a:srgbClr>
              </a:solidFill>
              <a:prstDash val="solid"/>
            </a:ln>
            <a:effectLst/>
          </p:spPr>
        </p:cxnSp>
        <p:cxnSp>
          <p:nvCxnSpPr>
            <p:cNvPr id="66" name="Gewinkelter Verbinder 65"/>
            <p:cNvCxnSpPr>
              <a:stCxn id="35" idx="2"/>
              <a:endCxn id="50" idx="0"/>
            </p:cNvCxnSpPr>
            <p:nvPr/>
          </p:nvCxnSpPr>
          <p:spPr>
            <a:xfrm rot="5400000">
              <a:off x="5051768" y="5007715"/>
              <a:ext cx="587685" cy="164844"/>
            </a:xfrm>
            <a:prstGeom prst="bentConnector3">
              <a:avLst>
                <a:gd name="adj1" fmla="val 50000"/>
              </a:avLst>
            </a:prstGeom>
            <a:noFill/>
            <a:ln w="28575" cap="flat" cmpd="sng" algn="ctr">
              <a:solidFill>
                <a:srgbClr val="FFFFFF">
                  <a:lumMod val="85000"/>
                </a:srgbClr>
              </a:solidFill>
              <a:prstDash val="solid"/>
            </a:ln>
            <a:effectLst/>
          </p:spPr>
        </p:cxnSp>
        <p:cxnSp>
          <p:nvCxnSpPr>
            <p:cNvPr id="67" name="Gewinkelter Verbinder 66"/>
            <p:cNvCxnSpPr>
              <a:stCxn id="30" idx="2"/>
              <a:endCxn id="49" idx="0"/>
            </p:cNvCxnSpPr>
            <p:nvPr/>
          </p:nvCxnSpPr>
          <p:spPr>
            <a:xfrm rot="5400000">
              <a:off x="3421597" y="4977264"/>
              <a:ext cx="587685" cy="225746"/>
            </a:xfrm>
            <a:prstGeom prst="bentConnector3">
              <a:avLst>
                <a:gd name="adj1" fmla="val 50000"/>
              </a:avLst>
            </a:prstGeom>
            <a:noFill/>
            <a:ln w="28575" cap="flat" cmpd="sng" algn="ctr">
              <a:solidFill>
                <a:srgbClr val="FFFFFF">
                  <a:lumMod val="85000"/>
                </a:srgbClr>
              </a:solidFill>
              <a:prstDash val="solid"/>
            </a:ln>
            <a:effectLst/>
          </p:spPr>
        </p:cxnSp>
        <p:cxnSp>
          <p:nvCxnSpPr>
            <p:cNvPr id="68" name="Gewinkelter Verbinder 67"/>
            <p:cNvCxnSpPr>
              <a:stCxn id="30" idx="2"/>
              <a:endCxn id="46" idx="0"/>
            </p:cNvCxnSpPr>
            <p:nvPr/>
          </p:nvCxnSpPr>
          <p:spPr>
            <a:xfrm rot="16200000" flipH="1">
              <a:off x="3599681" y="5024925"/>
              <a:ext cx="587685" cy="130423"/>
            </a:xfrm>
            <a:prstGeom prst="bentConnector3">
              <a:avLst>
                <a:gd name="adj1" fmla="val 50000"/>
              </a:avLst>
            </a:prstGeom>
            <a:noFill/>
            <a:ln w="28575" cap="flat" cmpd="sng" algn="ctr">
              <a:solidFill>
                <a:srgbClr val="CD5038"/>
              </a:solidFill>
              <a:prstDash val="solid"/>
            </a:ln>
            <a:effectLst/>
          </p:spPr>
        </p:cxnSp>
        <p:cxnSp>
          <p:nvCxnSpPr>
            <p:cNvPr id="69" name="Gewinkelter Verbinder 172"/>
            <p:cNvCxnSpPr/>
            <p:nvPr/>
          </p:nvCxnSpPr>
          <p:spPr>
            <a:xfrm>
              <a:off x="10011563" y="4786403"/>
              <a:ext cx="0" cy="597576"/>
            </a:xfrm>
            <a:prstGeom prst="straightConnector1">
              <a:avLst/>
            </a:prstGeom>
            <a:noFill/>
            <a:ln w="28575" cap="flat" cmpd="sng" algn="ctr">
              <a:solidFill>
                <a:schemeClr val="accent5">
                  <a:lumMod val="20000"/>
                  <a:lumOff val="80000"/>
                </a:schemeClr>
              </a:solidFill>
              <a:prstDash val="solid"/>
            </a:ln>
            <a:effectLst/>
          </p:spPr>
        </p:cxnSp>
        <p:cxnSp>
          <p:nvCxnSpPr>
            <p:cNvPr id="70" name="Gewinkelter Verbinder 69"/>
            <p:cNvCxnSpPr>
              <a:stCxn id="41" idx="2"/>
              <a:endCxn id="59" idx="0"/>
            </p:cNvCxnSpPr>
            <p:nvPr/>
          </p:nvCxnSpPr>
          <p:spPr>
            <a:xfrm rot="5400000">
              <a:off x="10147127" y="5001430"/>
              <a:ext cx="597577" cy="167521"/>
            </a:xfrm>
            <a:prstGeom prst="bentConnector3">
              <a:avLst>
                <a:gd name="adj1" fmla="val 50000"/>
              </a:avLst>
            </a:prstGeom>
            <a:noFill/>
            <a:ln w="28575" cap="flat" cmpd="sng" algn="ctr">
              <a:solidFill>
                <a:schemeClr val="accent5">
                  <a:lumMod val="20000"/>
                  <a:lumOff val="80000"/>
                </a:schemeClr>
              </a:solidFill>
              <a:prstDash val="solid"/>
            </a:ln>
            <a:effectLst/>
          </p:spPr>
        </p:cxnSp>
        <p:cxnSp>
          <p:nvCxnSpPr>
            <p:cNvPr id="71" name="Gewinkelter Verbinder 70"/>
            <p:cNvCxnSpPr>
              <a:stCxn id="41" idx="2"/>
              <a:endCxn id="60" idx="0"/>
            </p:cNvCxnSpPr>
            <p:nvPr/>
          </p:nvCxnSpPr>
          <p:spPr>
            <a:xfrm rot="16200000" flipH="1">
              <a:off x="10322025" y="4994052"/>
              <a:ext cx="597577" cy="182276"/>
            </a:xfrm>
            <a:prstGeom prst="bentConnector3">
              <a:avLst>
                <a:gd name="adj1" fmla="val 50000"/>
              </a:avLst>
            </a:prstGeom>
            <a:noFill/>
            <a:ln w="28575" cap="flat" cmpd="sng" algn="ctr">
              <a:solidFill>
                <a:schemeClr val="accent5">
                  <a:lumMod val="20000"/>
                  <a:lumOff val="80000"/>
                </a:schemeClr>
              </a:solidFill>
              <a:prstDash val="solid"/>
            </a:ln>
            <a:effectLst/>
          </p:spPr>
        </p:cxnSp>
        <p:cxnSp>
          <p:nvCxnSpPr>
            <p:cNvPr id="72" name="Gewinkelter Verbinder 71"/>
            <p:cNvCxnSpPr>
              <a:stCxn id="33" idx="2"/>
              <a:endCxn id="53" idx="0"/>
            </p:cNvCxnSpPr>
            <p:nvPr/>
          </p:nvCxnSpPr>
          <p:spPr>
            <a:xfrm rot="5400000">
              <a:off x="6047025" y="5086751"/>
              <a:ext cx="593324" cy="1132"/>
            </a:xfrm>
            <a:prstGeom prst="bentConnector3">
              <a:avLst>
                <a:gd name="adj1" fmla="val 50000"/>
              </a:avLst>
            </a:prstGeom>
            <a:noFill/>
            <a:ln w="28575" cap="flat" cmpd="sng" algn="ctr">
              <a:solidFill>
                <a:srgbClr val="FFFFFF">
                  <a:lumMod val="75000"/>
                </a:srgbClr>
              </a:solidFill>
              <a:prstDash val="solid"/>
            </a:ln>
            <a:effectLst/>
          </p:spPr>
        </p:cxnSp>
        <p:cxnSp>
          <p:nvCxnSpPr>
            <p:cNvPr id="73" name="Gewinkelter Verbinder 72"/>
            <p:cNvCxnSpPr>
              <a:stCxn id="33" idx="2"/>
              <a:endCxn id="52" idx="0"/>
            </p:cNvCxnSpPr>
            <p:nvPr/>
          </p:nvCxnSpPr>
          <p:spPr>
            <a:xfrm rot="5400000">
              <a:off x="5872126" y="4911853"/>
              <a:ext cx="593324" cy="350929"/>
            </a:xfrm>
            <a:prstGeom prst="bentConnector3">
              <a:avLst>
                <a:gd name="adj1" fmla="val 50000"/>
              </a:avLst>
            </a:prstGeom>
            <a:noFill/>
            <a:ln w="28575" cap="flat" cmpd="sng" algn="ctr">
              <a:solidFill>
                <a:srgbClr val="CD5038"/>
              </a:solidFill>
              <a:prstDash val="solid"/>
            </a:ln>
            <a:effectLst/>
          </p:spPr>
        </p:cxnSp>
        <p:cxnSp>
          <p:nvCxnSpPr>
            <p:cNvPr id="74" name="Gewinkelter Verbinder 73"/>
            <p:cNvCxnSpPr>
              <a:stCxn id="37" idx="2"/>
              <a:endCxn id="62" idx="0"/>
            </p:cNvCxnSpPr>
            <p:nvPr/>
          </p:nvCxnSpPr>
          <p:spPr>
            <a:xfrm rot="16200000" flipH="1">
              <a:off x="8559413" y="4989960"/>
              <a:ext cx="597576" cy="190463"/>
            </a:xfrm>
            <a:prstGeom prst="bentConnector3">
              <a:avLst>
                <a:gd name="adj1" fmla="val 50000"/>
              </a:avLst>
            </a:prstGeom>
            <a:noFill/>
            <a:ln w="28575" cap="flat" cmpd="sng" algn="ctr">
              <a:solidFill>
                <a:srgbClr val="FFFFFF">
                  <a:lumMod val="85000"/>
                </a:srgbClr>
              </a:solidFill>
              <a:prstDash val="solid"/>
            </a:ln>
            <a:effectLst/>
          </p:spPr>
        </p:cxnSp>
        <p:cxnSp>
          <p:nvCxnSpPr>
            <p:cNvPr id="75" name="Gewinkelter Verbinder 74"/>
            <p:cNvCxnSpPr>
              <a:stCxn id="37" idx="2"/>
              <a:endCxn id="61" idx="0"/>
            </p:cNvCxnSpPr>
            <p:nvPr/>
          </p:nvCxnSpPr>
          <p:spPr>
            <a:xfrm rot="5400000">
              <a:off x="8384515" y="5005525"/>
              <a:ext cx="597576" cy="159334"/>
            </a:xfrm>
            <a:prstGeom prst="bentConnector3">
              <a:avLst>
                <a:gd name="adj1" fmla="val 50000"/>
              </a:avLst>
            </a:prstGeom>
            <a:noFill/>
            <a:ln w="28575" cap="flat" cmpd="sng" algn="ctr">
              <a:solidFill>
                <a:srgbClr val="FFFFFF">
                  <a:lumMod val="85000"/>
                </a:srgbClr>
              </a:solidFill>
              <a:prstDash val="solid"/>
            </a:ln>
            <a:effectLst/>
          </p:spPr>
        </p:cxnSp>
        <p:cxnSp>
          <p:nvCxnSpPr>
            <p:cNvPr id="76" name="Gewinkelter Verbinder 75"/>
            <p:cNvCxnSpPr>
              <a:stCxn id="36" idx="2"/>
              <a:endCxn id="57" idx="0"/>
            </p:cNvCxnSpPr>
            <p:nvPr/>
          </p:nvCxnSpPr>
          <p:spPr>
            <a:xfrm rot="16200000" flipH="1">
              <a:off x="7900335" y="5006157"/>
              <a:ext cx="597575" cy="158068"/>
            </a:xfrm>
            <a:prstGeom prst="bentConnector3">
              <a:avLst>
                <a:gd name="adj1" fmla="val 50000"/>
              </a:avLst>
            </a:prstGeom>
            <a:noFill/>
            <a:ln w="28575" cap="flat" cmpd="sng" algn="ctr">
              <a:solidFill>
                <a:srgbClr val="FFFFFF">
                  <a:lumMod val="85000"/>
                </a:srgbClr>
              </a:solidFill>
              <a:prstDash val="solid"/>
            </a:ln>
            <a:effectLst/>
          </p:spPr>
        </p:cxnSp>
        <p:cxnSp>
          <p:nvCxnSpPr>
            <p:cNvPr id="77" name="Gewinkelter Verbinder 76"/>
            <p:cNvCxnSpPr>
              <a:stCxn id="36" idx="2"/>
              <a:endCxn id="56" idx="0"/>
            </p:cNvCxnSpPr>
            <p:nvPr/>
          </p:nvCxnSpPr>
          <p:spPr>
            <a:xfrm rot="5400000">
              <a:off x="7725437" y="4989327"/>
              <a:ext cx="597575" cy="191729"/>
            </a:xfrm>
            <a:prstGeom prst="bentConnector3">
              <a:avLst>
                <a:gd name="adj1" fmla="val 50000"/>
              </a:avLst>
            </a:prstGeom>
            <a:noFill/>
            <a:ln w="28575" cap="flat" cmpd="sng" algn="ctr">
              <a:solidFill>
                <a:srgbClr val="FFFFFF">
                  <a:lumMod val="85000"/>
                </a:srgbClr>
              </a:solidFill>
              <a:prstDash val="solid"/>
            </a:ln>
            <a:effectLst/>
          </p:spPr>
        </p:cxnSp>
        <p:cxnSp>
          <p:nvCxnSpPr>
            <p:cNvPr id="78" name="Gewinkelter Verbinder 77"/>
            <p:cNvCxnSpPr>
              <a:stCxn id="38" idx="2"/>
              <a:endCxn id="55" idx="0"/>
            </p:cNvCxnSpPr>
            <p:nvPr/>
          </p:nvCxnSpPr>
          <p:spPr>
            <a:xfrm rot="16200000" flipH="1">
              <a:off x="7177797" y="5002254"/>
              <a:ext cx="591937" cy="171513"/>
            </a:xfrm>
            <a:prstGeom prst="bentConnector3">
              <a:avLst>
                <a:gd name="adj1" fmla="val 50000"/>
              </a:avLst>
            </a:prstGeom>
            <a:noFill/>
            <a:ln w="28575" cap="flat" cmpd="sng" algn="ctr">
              <a:solidFill>
                <a:srgbClr val="CD5038"/>
              </a:solidFill>
              <a:prstDash val="solid"/>
            </a:ln>
            <a:effectLst/>
          </p:spPr>
        </p:cxnSp>
        <p:cxnSp>
          <p:nvCxnSpPr>
            <p:cNvPr id="79" name="Gewinkelter Verbinder 78"/>
            <p:cNvCxnSpPr>
              <a:stCxn id="38" idx="2"/>
              <a:endCxn id="54" idx="0"/>
            </p:cNvCxnSpPr>
            <p:nvPr/>
          </p:nvCxnSpPr>
          <p:spPr>
            <a:xfrm rot="5400000">
              <a:off x="7002899" y="4998868"/>
              <a:ext cx="591937" cy="178284"/>
            </a:xfrm>
            <a:prstGeom prst="bentConnector3">
              <a:avLst>
                <a:gd name="adj1" fmla="val 50000"/>
              </a:avLst>
            </a:prstGeom>
            <a:noFill/>
            <a:ln w="28575" cap="flat" cmpd="sng" algn="ctr">
              <a:solidFill>
                <a:srgbClr val="CD5038"/>
              </a:solidFill>
              <a:prstDash val="solid"/>
            </a:ln>
            <a:effectLst/>
          </p:spPr>
        </p:cxnSp>
        <p:sp>
          <p:nvSpPr>
            <p:cNvPr id="80" name="Abgerundetes Rechteck 79"/>
            <p:cNvSpPr/>
            <p:nvPr/>
          </p:nvSpPr>
          <p:spPr>
            <a:xfrm>
              <a:off x="6511557" y="5383979"/>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cxnSp>
          <p:nvCxnSpPr>
            <p:cNvPr id="81" name="Gewinkelter Verbinder 80"/>
            <p:cNvCxnSpPr>
              <a:stCxn id="33" idx="2"/>
              <a:endCxn id="80" idx="0"/>
            </p:cNvCxnSpPr>
            <p:nvPr/>
          </p:nvCxnSpPr>
          <p:spPr>
            <a:xfrm rot="16200000" flipH="1">
              <a:off x="6199532" y="4935375"/>
              <a:ext cx="593324" cy="303884"/>
            </a:xfrm>
            <a:prstGeom prst="bentConnector3">
              <a:avLst>
                <a:gd name="adj1" fmla="val 50000"/>
              </a:avLst>
            </a:prstGeom>
            <a:noFill/>
            <a:ln w="28575" cap="flat" cmpd="sng" algn="ctr">
              <a:solidFill>
                <a:srgbClr val="CD5038"/>
              </a:solidFill>
              <a:prstDash val="solid"/>
            </a:ln>
            <a:effectLst/>
          </p:spPr>
        </p:cxnSp>
        <p:sp>
          <p:nvSpPr>
            <p:cNvPr id="94" name="Textfeld 93"/>
            <p:cNvSpPr txBox="1"/>
            <p:nvPr/>
          </p:nvSpPr>
          <p:spPr>
            <a:xfrm>
              <a:off x="3239907" y="1377603"/>
              <a:ext cx="7752637" cy="646331"/>
            </a:xfrm>
            <a:prstGeom prst="rect">
              <a:avLst/>
            </a:prstGeom>
            <a:noFill/>
          </p:spPr>
          <p:txBody>
            <a:bodyPr wrap="square" rtlCol="0">
              <a:spAutoFit/>
            </a:bodyPr>
            <a:lstStyle/>
            <a:p>
              <a:r>
                <a:rPr lang="de-DE" i="1" dirty="0">
                  <a:solidFill>
                    <a:schemeClr val="accent1"/>
                  </a:solidFill>
                  <a:latin typeface="Arial" panose="020B0604020202020204" pitchFamily="34" charset="0"/>
                  <a:ea typeface="Cambria" panose="02040503050406030204" pitchFamily="18" charset="0"/>
                  <a:cs typeface="Arial" panose="020B0604020202020204" pitchFamily="34" charset="0"/>
                </a:rPr>
                <a:t>Sind bei einem Ausfall der Geschäftsprozesse dieser Organisationseinheit </a:t>
              </a:r>
              <a:br>
                <a:rPr lang="de-DE" i="1" dirty="0">
                  <a:solidFill>
                    <a:schemeClr val="accent1"/>
                  </a:solidFill>
                  <a:latin typeface="Arial" panose="020B0604020202020204" pitchFamily="34" charset="0"/>
                  <a:ea typeface="Cambria" panose="02040503050406030204" pitchFamily="18" charset="0"/>
                  <a:cs typeface="Arial" panose="020B0604020202020204" pitchFamily="34" charset="0"/>
                </a:rPr>
              </a:br>
              <a:r>
                <a:rPr lang="de-DE" i="1" dirty="0">
                  <a:solidFill>
                    <a:schemeClr val="accent1"/>
                  </a:solidFill>
                  <a:latin typeface="Arial" panose="020B0604020202020204" pitchFamily="34" charset="0"/>
                  <a:ea typeface="Cambria" panose="02040503050406030204" pitchFamily="18" charset="0"/>
                  <a:cs typeface="Arial" panose="020B0604020202020204" pitchFamily="34" charset="0"/>
                </a:rPr>
                <a:t>innerhalb von &lt;7 Tagen&gt; zu hohe Schäden für die Institution zu erwarten? </a:t>
              </a:r>
            </a:p>
          </p:txBody>
        </p:sp>
        <p:sp>
          <p:nvSpPr>
            <p:cNvPr id="97" name="Abgerundetes Rechteck 96"/>
            <p:cNvSpPr/>
            <p:nvPr/>
          </p:nvSpPr>
          <p:spPr>
            <a:xfrm>
              <a:off x="1199456" y="6106805"/>
              <a:ext cx="180000" cy="180000"/>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0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98" name="Textfeld 97"/>
            <p:cNvSpPr txBox="1"/>
            <p:nvPr/>
          </p:nvSpPr>
          <p:spPr>
            <a:xfrm>
              <a:off x="1395755" y="6069847"/>
              <a:ext cx="2494594" cy="253916"/>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de-DE" sz="1050" b="0" i="1" u="none" strike="noStrike" kern="0" cap="none" spc="0" normalizeH="0" baseline="0" noProof="0" dirty="0">
                  <a:ln>
                    <a:noFill/>
                  </a:ln>
                  <a:solidFill>
                    <a:srgbClr val="000000"/>
                  </a:solidFill>
                  <a:effectLst/>
                  <a:uLnTx/>
                  <a:uFillTx/>
                  <a:latin typeface="Arial" panose="020B0604020202020204" pitchFamily="34" charset="0"/>
                  <a:ea typeface="Cambria" panose="02040503050406030204" pitchFamily="18" charset="0"/>
                  <a:cs typeface="Arial" panose="020B0604020202020204" pitchFamily="34" charset="0"/>
                </a:rPr>
                <a:t>Zeitkritische Organisationseinheit (OE)</a:t>
              </a:r>
            </a:p>
          </p:txBody>
        </p:sp>
        <p:sp>
          <p:nvSpPr>
            <p:cNvPr id="100" name="Abgerundetes Rechteck 99"/>
            <p:cNvSpPr/>
            <p:nvPr/>
          </p:nvSpPr>
          <p:spPr>
            <a:xfrm>
              <a:off x="3916035" y="6085510"/>
              <a:ext cx="180000" cy="180000"/>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100" b="0" i="0" u="none" strike="noStrike" kern="0" cap="none" spc="0" normalizeH="0" baseline="0" noProof="0" dirty="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101" name="Textfeld 100"/>
            <p:cNvSpPr txBox="1"/>
            <p:nvPr/>
          </p:nvSpPr>
          <p:spPr>
            <a:xfrm>
              <a:off x="4070327" y="6069847"/>
              <a:ext cx="1465466" cy="253916"/>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de-DE" sz="1050" b="0" i="1" u="none" strike="noStrike" kern="0" cap="none" spc="0" normalizeH="0" baseline="0" noProof="0" dirty="0">
                  <a:ln>
                    <a:noFill/>
                  </a:ln>
                  <a:solidFill>
                    <a:srgbClr val="000000"/>
                  </a:solidFill>
                  <a:effectLst/>
                  <a:uLnTx/>
                  <a:uFillTx/>
                  <a:latin typeface="Arial" panose="020B0604020202020204" pitchFamily="34" charset="0"/>
                  <a:ea typeface="Cambria" panose="02040503050406030204" pitchFamily="18" charset="0"/>
                  <a:cs typeface="Arial" panose="020B0604020202020204" pitchFamily="34" charset="0"/>
                </a:rPr>
                <a:t>Nicht zeitkritische OE</a:t>
              </a:r>
            </a:p>
          </p:txBody>
        </p:sp>
        <p:sp>
          <p:nvSpPr>
            <p:cNvPr id="103" name="Abgerundetes Rechteck 102"/>
            <p:cNvSpPr/>
            <p:nvPr/>
          </p:nvSpPr>
          <p:spPr>
            <a:xfrm>
              <a:off x="5644227" y="6081663"/>
              <a:ext cx="180000" cy="180000"/>
            </a:xfrm>
            <a:prstGeom prst="roundRect">
              <a:avLst/>
            </a:prstGeom>
            <a:solidFill>
              <a:schemeClr val="accent5">
                <a:lumMod val="40000"/>
                <a:lumOff val="60000"/>
              </a:scheme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000" b="0" i="0" u="none" strike="noStrike" kern="0" cap="none" spc="0" normalizeH="0" baseline="0" noProof="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104" name="Textfeld 103"/>
            <p:cNvSpPr txBox="1"/>
            <p:nvPr/>
          </p:nvSpPr>
          <p:spPr>
            <a:xfrm>
              <a:off x="5812263" y="6066000"/>
              <a:ext cx="3473324" cy="261610"/>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de-DE" sz="1050" b="0" i="1" u="none" strike="noStrike" kern="0" cap="none" spc="0" normalizeH="0" baseline="0" noProof="0" dirty="0">
                  <a:ln>
                    <a:noFill/>
                  </a:ln>
                  <a:solidFill>
                    <a:srgbClr val="000000"/>
                  </a:solidFill>
                  <a:effectLst/>
                  <a:uLnTx/>
                  <a:uFillTx/>
                  <a:latin typeface="Arial" panose="020B0604020202020204" pitchFamily="34" charset="0"/>
                  <a:ea typeface="Cambria" panose="02040503050406030204" pitchFamily="18" charset="0"/>
                  <a:cs typeface="Arial" panose="020B0604020202020204" pitchFamily="34" charset="0"/>
                </a:rPr>
                <a:t>OE nicht im Geltungsbereich des BCMS</a:t>
              </a:r>
            </a:p>
          </p:txBody>
        </p:sp>
        <p:sp>
          <p:nvSpPr>
            <p:cNvPr id="105" name="Textfeld 104"/>
            <p:cNvSpPr txBox="1"/>
            <p:nvPr/>
          </p:nvSpPr>
          <p:spPr>
            <a:xfrm>
              <a:off x="503106" y="6112167"/>
              <a:ext cx="588303" cy="169277"/>
            </a:xfrm>
            <a:prstGeom prst="rect">
              <a:avLst/>
            </a:prstGeom>
            <a:noFill/>
          </p:spPr>
          <p:txBody>
            <a:bodyPr wrap="none" lIns="0" tIns="0" rIns="0" bIns="0" rtlCol="0">
              <a:spAutoFit/>
            </a:bodyPr>
            <a:lstStyle/>
            <a:p>
              <a:pPr defTabSz="914400" fontAlgn="base">
                <a:spcBef>
                  <a:spcPct val="0"/>
                </a:spcBef>
                <a:spcAft>
                  <a:spcPct val="0"/>
                </a:spcAft>
              </a:pPr>
              <a:r>
                <a:rPr lang="de-DE" sz="1100" dirty="0">
                  <a:solidFill>
                    <a:srgbClr val="000000"/>
                  </a:solidFill>
                  <a:latin typeface="Arial" panose="020B0604020202020204" pitchFamily="34" charset="0"/>
                  <a:ea typeface="Cambria" panose="02040503050406030204" pitchFamily="18" charset="0"/>
                  <a:cs typeface="Arial" panose="020B0604020202020204" pitchFamily="34" charset="0"/>
                </a:rPr>
                <a:t>Legende:</a:t>
              </a:r>
            </a:p>
          </p:txBody>
        </p:sp>
      </p:grpSp>
      <p:sp>
        <p:nvSpPr>
          <p:cNvPr id="90" name="Fußzeilenplatzhalter 4"/>
          <p:cNvSpPr>
            <a:spLocks noGrp="1"/>
          </p:cNvSpPr>
          <p:nvPr>
            <p:ph type="ftr" sz="quarter" idx="11"/>
          </p:nvPr>
        </p:nvSpPr>
        <p:spPr>
          <a:xfrm>
            <a:off x="7041600" y="6451954"/>
            <a:ext cx="4127368" cy="165588"/>
          </a:xfrm>
        </p:spPr>
        <p:txBody>
          <a:bodyPr/>
          <a:lstStyle/>
          <a:p>
            <a:r>
              <a:rPr lang="de-DE" dirty="0">
                <a:latin typeface="+mj-lt"/>
              </a:rPr>
              <a:t>BSI 200-4 Hilfsmittel | Präsentationsvorlage Voranalyse &amp; BIA</a:t>
            </a:r>
          </a:p>
        </p:txBody>
      </p:sp>
      <p:sp>
        <p:nvSpPr>
          <p:cNvPr id="106" name="Rechteck 105" descr="Diese Folie ist für die Institutionsleitung konzipiert" title="Zielgruppe: Institutionsleitung"/>
          <p:cNvSpPr/>
          <p:nvPr/>
        </p:nvSpPr>
        <p:spPr bwMode="gray">
          <a:xfrm rot="2700000">
            <a:off x="9604715" y="595186"/>
            <a:ext cx="3258710" cy="5760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Institutionsleitung</a:t>
            </a:r>
          </a:p>
        </p:txBody>
      </p:sp>
    </p:spTree>
    <p:extLst>
      <p:ext uri="{BB962C8B-B14F-4D97-AF65-F5344CB8AC3E}">
        <p14:creationId xmlns:p14="http://schemas.microsoft.com/office/powerpoint/2010/main" val="3939841141"/>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Voranalyse – Leitfrage 1/3 (Untersuchungszeitraum)</a:t>
            </a:r>
          </a:p>
        </p:txBody>
      </p:sp>
      <p:sp>
        <p:nvSpPr>
          <p:cNvPr id="90" name="Fußzeilenplatzhalter 4"/>
          <p:cNvSpPr>
            <a:spLocks noGrp="1"/>
          </p:cNvSpPr>
          <p:nvPr>
            <p:ph type="ftr" sz="quarter" idx="11"/>
          </p:nvPr>
        </p:nvSpPr>
        <p:spPr>
          <a:xfrm>
            <a:off x="7041600" y="6451954"/>
            <a:ext cx="4127368" cy="165588"/>
          </a:xfrm>
        </p:spPr>
        <p:txBody>
          <a:bodyPr/>
          <a:lstStyle/>
          <a:p>
            <a:r>
              <a:rPr lang="de-DE" dirty="0">
                <a:latin typeface="+mj-lt"/>
              </a:rPr>
              <a:t>BSI 200-4 Hilfsmittel | Präsentationsvorlage Voranalyse &amp; BIA</a:t>
            </a:r>
          </a:p>
        </p:txBody>
      </p:sp>
      <p:sp>
        <p:nvSpPr>
          <p:cNvPr id="106" name="Rechteck 105">
            <a:extLst>
              <a:ext uri="{C183D7F6-B498-43B3-948B-1728B52AA6E4}">
                <adec:decorative xmlns="" xmlns:adec="http://schemas.microsoft.com/office/drawing/2017/decorative" val="1"/>
              </a:ext>
            </a:extLst>
          </p:cNvPr>
          <p:cNvSpPr/>
          <p:nvPr/>
        </p:nvSpPr>
        <p:spPr bwMode="gray">
          <a:xfrm rot="2700000">
            <a:off x="9604715" y="595186"/>
            <a:ext cx="3258710" cy="5760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mj-lt"/>
              </a:rPr>
              <a:t>Institutionsleitung</a:t>
            </a:r>
          </a:p>
        </p:txBody>
      </p:sp>
      <p:grpSp>
        <p:nvGrpSpPr>
          <p:cNvPr id="5" name="Gruppieren 4" descr="Voranalyse - Leitfrage&#10;&#10;Welchen Untersuchungszeitraum möchten wir innerhalb der Voranalyse betrachten?">
            <a:extLst>
              <a:ext uri="{FF2B5EF4-FFF2-40B4-BE49-F238E27FC236}">
                <a16:creationId xmlns:a16="http://schemas.microsoft.com/office/drawing/2014/main" id="{BEC0230A-3410-4C6E-A40F-8C17D4A2FA4E}"/>
              </a:ext>
            </a:extLst>
          </p:cNvPr>
          <p:cNvGrpSpPr/>
          <p:nvPr/>
        </p:nvGrpSpPr>
        <p:grpSpPr>
          <a:xfrm>
            <a:off x="485669" y="1377603"/>
            <a:ext cx="11442979" cy="5023721"/>
            <a:chOff x="485669" y="1377603"/>
            <a:chExt cx="11442979" cy="5023721"/>
          </a:xfrm>
        </p:grpSpPr>
        <p:sp>
          <p:nvSpPr>
            <p:cNvPr id="93" name="Rechteck 92"/>
            <p:cNvSpPr/>
            <p:nvPr/>
          </p:nvSpPr>
          <p:spPr bwMode="gray">
            <a:xfrm>
              <a:off x="485669" y="5977302"/>
              <a:ext cx="8464525" cy="424022"/>
            </a:xfrm>
            <a:prstGeom prst="rect">
              <a:avLst/>
            </a:prstGeom>
            <a:solidFill>
              <a:srgbClr val="FFFFFF">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e-DE" sz="2000" dirty="0" err="1">
                <a:solidFill>
                  <a:schemeClr val="tx1"/>
                </a:solidFill>
              </a:endParaRPr>
            </a:p>
          </p:txBody>
        </p:sp>
        <p:sp>
          <p:nvSpPr>
            <p:cNvPr id="10" name="Textfeld 9"/>
            <p:cNvSpPr txBox="1"/>
            <p:nvPr/>
          </p:nvSpPr>
          <p:spPr>
            <a:xfrm>
              <a:off x="503107" y="3415016"/>
              <a:ext cx="2244970" cy="584775"/>
            </a:xfrm>
            <a:prstGeom prst="rect">
              <a:avLst/>
            </a:prstGeom>
            <a:noFill/>
          </p:spPr>
          <p:txBody>
            <a:bodyPr wrap="square" rtlCol="0">
              <a:spAutoFit/>
            </a:bodyPr>
            <a:lstStyle/>
            <a:p>
              <a:pPr defTabSz="914400" fontAlgn="base">
                <a:spcBef>
                  <a:spcPct val="0"/>
                </a:spcBef>
                <a:spcAft>
                  <a:spcPct val="0"/>
                </a:spcAft>
              </a:pPr>
              <a:r>
                <a:rPr lang="de-DE" sz="1600" b="1" dirty="0">
                  <a:solidFill>
                    <a:srgbClr val="000000"/>
                  </a:solidFill>
                  <a:latin typeface="Cambria" panose="02040503050406030204" pitchFamily="18" charset="0"/>
                  <a:ea typeface="Cambria" panose="02040503050406030204" pitchFamily="18" charset="0"/>
                </a:rPr>
                <a:t>1. Hierarchie-Ebene </a:t>
              </a:r>
              <a:r>
                <a:rPr lang="de-DE" sz="1600" b="1" dirty="0">
                  <a:solidFill>
                    <a:schemeClr val="accent1"/>
                  </a:solidFill>
                  <a:latin typeface="Cambria" panose="02040503050406030204" pitchFamily="18" charset="0"/>
                  <a:ea typeface="Cambria" panose="02040503050406030204" pitchFamily="18" charset="0"/>
                </a:rPr>
                <a:t/>
              </a:r>
              <a:br>
                <a:rPr lang="de-DE" sz="1600" b="1" dirty="0">
                  <a:solidFill>
                    <a:schemeClr val="accent1"/>
                  </a:solidFill>
                  <a:latin typeface="Cambria" panose="02040503050406030204" pitchFamily="18" charset="0"/>
                  <a:ea typeface="Cambria" panose="02040503050406030204" pitchFamily="18" charset="0"/>
                </a:rPr>
              </a:br>
              <a:r>
                <a:rPr lang="de-DE" sz="1600" dirty="0">
                  <a:solidFill>
                    <a:schemeClr val="accent1"/>
                  </a:solidFill>
                  <a:latin typeface="Cambria" panose="02040503050406030204" pitchFamily="18" charset="0"/>
                  <a:ea typeface="Cambria" panose="02040503050406030204" pitchFamily="18" charset="0"/>
                </a:rPr>
                <a:t>z. B</a:t>
              </a:r>
              <a:r>
                <a:rPr lang="de-DE" sz="1600" i="1" dirty="0">
                  <a:solidFill>
                    <a:schemeClr val="accent1"/>
                  </a:solidFill>
                  <a:latin typeface="Cambria" panose="02040503050406030204" pitchFamily="18" charset="0"/>
                  <a:ea typeface="Cambria" panose="02040503050406030204" pitchFamily="18" charset="0"/>
                </a:rPr>
                <a:t>. Abteilungen</a:t>
              </a:r>
            </a:p>
          </p:txBody>
        </p:sp>
        <p:sp>
          <p:nvSpPr>
            <p:cNvPr id="11" name="Textfeld 10"/>
            <p:cNvSpPr txBox="1"/>
            <p:nvPr/>
          </p:nvSpPr>
          <p:spPr>
            <a:xfrm>
              <a:off x="503107" y="5228865"/>
              <a:ext cx="2244970" cy="584775"/>
            </a:xfrm>
            <a:prstGeom prst="rect">
              <a:avLst/>
            </a:prstGeom>
            <a:noFill/>
          </p:spPr>
          <p:txBody>
            <a:bodyPr wrap="square" rtlCol="0">
              <a:spAutoFit/>
            </a:bodyPr>
            <a:lstStyle/>
            <a:p>
              <a:pPr defTabSz="914400" fontAlgn="base">
                <a:spcBef>
                  <a:spcPct val="0"/>
                </a:spcBef>
                <a:spcAft>
                  <a:spcPct val="0"/>
                </a:spcAft>
              </a:pPr>
              <a:r>
                <a:rPr lang="de-DE" sz="1600" b="1" dirty="0">
                  <a:solidFill>
                    <a:srgbClr val="000000"/>
                  </a:solidFill>
                  <a:latin typeface="Cambria" panose="02040503050406030204" pitchFamily="18" charset="0"/>
                  <a:ea typeface="Cambria" panose="02040503050406030204" pitchFamily="18" charset="0"/>
                </a:rPr>
                <a:t>3. Hierarchie-Ebene </a:t>
              </a:r>
            </a:p>
            <a:p>
              <a:pPr defTabSz="914400" fontAlgn="base">
                <a:spcBef>
                  <a:spcPct val="0"/>
                </a:spcBef>
                <a:spcAft>
                  <a:spcPct val="0"/>
                </a:spcAft>
              </a:pPr>
              <a:r>
                <a:rPr lang="de-DE" sz="1600" dirty="0">
                  <a:solidFill>
                    <a:schemeClr val="accent1"/>
                  </a:solidFill>
                  <a:latin typeface="Cambria" panose="02040503050406030204" pitchFamily="18" charset="0"/>
                  <a:ea typeface="Cambria" panose="02040503050406030204" pitchFamily="18" charset="0"/>
                </a:rPr>
                <a:t>z. B. </a:t>
              </a:r>
              <a:r>
                <a:rPr lang="de-DE" sz="1600" i="1" dirty="0">
                  <a:solidFill>
                    <a:schemeClr val="accent1"/>
                  </a:solidFill>
                  <a:latin typeface="Cambria" panose="02040503050406030204" pitchFamily="18" charset="0"/>
                  <a:ea typeface="Cambria" panose="02040503050406030204" pitchFamily="18" charset="0"/>
                </a:rPr>
                <a:t>Referate/Teams</a:t>
              </a:r>
            </a:p>
          </p:txBody>
        </p:sp>
        <p:sp>
          <p:nvSpPr>
            <p:cNvPr id="12" name="Textfeld 11"/>
            <p:cNvSpPr txBox="1"/>
            <p:nvPr/>
          </p:nvSpPr>
          <p:spPr>
            <a:xfrm>
              <a:off x="503106" y="4330569"/>
              <a:ext cx="2244969" cy="584775"/>
            </a:xfrm>
            <a:prstGeom prst="rect">
              <a:avLst/>
            </a:prstGeom>
            <a:noFill/>
          </p:spPr>
          <p:txBody>
            <a:bodyPr wrap="square" rtlCol="0">
              <a:spAutoFit/>
            </a:bodyPr>
            <a:lstStyle/>
            <a:p>
              <a:pPr defTabSz="914400" fontAlgn="base">
                <a:spcBef>
                  <a:spcPct val="0"/>
                </a:spcBef>
                <a:spcAft>
                  <a:spcPct val="0"/>
                </a:spcAft>
              </a:pPr>
              <a:r>
                <a:rPr lang="de-DE" sz="1600" b="1" dirty="0">
                  <a:solidFill>
                    <a:srgbClr val="000000"/>
                  </a:solidFill>
                  <a:latin typeface="Cambria" panose="02040503050406030204" pitchFamily="18" charset="0"/>
                  <a:ea typeface="Cambria" panose="02040503050406030204" pitchFamily="18" charset="0"/>
                </a:rPr>
                <a:t>2. Hierarchie-Ebene </a:t>
              </a:r>
            </a:p>
            <a:p>
              <a:pPr defTabSz="914400" fontAlgn="base">
                <a:spcBef>
                  <a:spcPct val="0"/>
                </a:spcBef>
                <a:spcAft>
                  <a:spcPct val="0"/>
                </a:spcAft>
              </a:pPr>
              <a:r>
                <a:rPr lang="de-DE" sz="1600" dirty="0">
                  <a:solidFill>
                    <a:schemeClr val="accent1"/>
                  </a:solidFill>
                  <a:latin typeface="Cambria" panose="02040503050406030204" pitchFamily="18" charset="0"/>
                  <a:ea typeface="Cambria" panose="02040503050406030204" pitchFamily="18" charset="0"/>
                </a:rPr>
                <a:t>z. B. </a:t>
              </a:r>
              <a:r>
                <a:rPr lang="de-DE" sz="1600" i="1" dirty="0">
                  <a:solidFill>
                    <a:schemeClr val="accent1"/>
                  </a:solidFill>
                  <a:latin typeface="Cambria" panose="02040503050406030204" pitchFamily="18" charset="0"/>
                  <a:ea typeface="Cambria" panose="02040503050406030204" pitchFamily="18" charset="0"/>
                </a:rPr>
                <a:t>Fachbereiche</a:t>
              </a:r>
            </a:p>
          </p:txBody>
        </p:sp>
        <p:sp>
          <p:nvSpPr>
            <p:cNvPr id="13" name="Textfeld 12"/>
            <p:cNvSpPr txBox="1"/>
            <p:nvPr/>
          </p:nvSpPr>
          <p:spPr>
            <a:xfrm>
              <a:off x="5009744" y="2671032"/>
              <a:ext cx="2506007" cy="338554"/>
            </a:xfrm>
            <a:prstGeom prst="rect">
              <a:avLst/>
            </a:prstGeom>
            <a:noFill/>
          </p:spPr>
          <p:txBody>
            <a:bodyPr wrap="none" rtlCol="0">
              <a:spAutoFit/>
            </a:bodyPr>
            <a:lstStyle/>
            <a:p>
              <a:pPr algn="ctr" defTabSz="914400" fontAlgn="base">
                <a:spcBef>
                  <a:spcPct val="0"/>
                </a:spcBef>
                <a:spcAft>
                  <a:spcPct val="0"/>
                </a:spcAft>
              </a:pPr>
              <a:r>
                <a:rPr lang="de-DE" sz="1600" dirty="0">
                  <a:solidFill>
                    <a:srgbClr val="000000"/>
                  </a:solidFill>
                  <a:latin typeface="Cambria" panose="02040503050406030204" pitchFamily="18" charset="0"/>
                  <a:ea typeface="Cambria" panose="02040503050406030204" pitchFamily="18" charset="0"/>
                </a:rPr>
                <a:t>Geltungsbereich des BCMS</a:t>
              </a:r>
            </a:p>
          </p:txBody>
        </p:sp>
        <p:sp>
          <p:nvSpPr>
            <p:cNvPr id="14" name="Geschweifte Klammer rechts 13"/>
            <p:cNvSpPr/>
            <p:nvPr/>
          </p:nvSpPr>
          <p:spPr>
            <a:xfrm rot="5400000" flipH="1">
              <a:off x="6980581" y="-1273225"/>
              <a:ext cx="199282" cy="7680628"/>
            </a:xfrm>
            <a:prstGeom prst="rightBrace">
              <a:avLst>
                <a:gd name="adj1" fmla="val 84455"/>
                <a:gd name="adj2" fmla="val 50000"/>
              </a:avLst>
            </a:prstGeom>
            <a:noFill/>
            <a:ln w="9525" cap="flat" cmpd="sng" algn="ctr">
              <a:solidFill>
                <a:srgbClr val="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6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endParaRPr>
            </a:p>
          </p:txBody>
        </p:sp>
        <p:sp>
          <p:nvSpPr>
            <p:cNvPr id="15" name="Textfeld 14"/>
            <p:cNvSpPr txBox="1"/>
            <p:nvPr/>
          </p:nvSpPr>
          <p:spPr>
            <a:xfrm>
              <a:off x="6523820" y="2063696"/>
              <a:ext cx="1112804" cy="338554"/>
            </a:xfrm>
            <a:prstGeom prst="rect">
              <a:avLst/>
            </a:prstGeom>
            <a:noFill/>
          </p:spPr>
          <p:txBody>
            <a:bodyPr wrap="none" rtlCol="0">
              <a:spAutoFit/>
            </a:bodyPr>
            <a:lstStyle/>
            <a:p>
              <a:pPr algn="ctr" defTabSz="914400" fontAlgn="base">
                <a:spcBef>
                  <a:spcPct val="0"/>
                </a:spcBef>
                <a:spcAft>
                  <a:spcPct val="0"/>
                </a:spcAft>
              </a:pPr>
              <a:r>
                <a:rPr lang="de-DE" sz="1600" dirty="0">
                  <a:solidFill>
                    <a:srgbClr val="000000"/>
                  </a:solidFill>
                  <a:latin typeface="Cambria" panose="02040503050406030204" pitchFamily="18" charset="0"/>
                  <a:ea typeface="Cambria" panose="02040503050406030204" pitchFamily="18" charset="0"/>
                </a:rPr>
                <a:t>Institution</a:t>
              </a:r>
            </a:p>
          </p:txBody>
        </p:sp>
        <p:sp>
          <p:nvSpPr>
            <p:cNvPr id="16" name="Geschweifte Klammer rechts 15"/>
            <p:cNvSpPr/>
            <p:nvPr/>
          </p:nvSpPr>
          <p:spPr>
            <a:xfrm rot="5400000" flipH="1">
              <a:off x="6142649" y="144432"/>
              <a:ext cx="240197" cy="6045678"/>
            </a:xfrm>
            <a:prstGeom prst="rightBrace">
              <a:avLst>
                <a:gd name="adj1" fmla="val 84455"/>
                <a:gd name="adj2" fmla="val 50000"/>
              </a:avLst>
            </a:prstGeom>
            <a:noFill/>
            <a:ln w="9525" cap="flat" cmpd="sng" algn="ctr">
              <a:solidFill>
                <a:srgbClr val="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6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endParaRPr>
            </a:p>
          </p:txBody>
        </p:sp>
        <p:sp>
          <p:nvSpPr>
            <p:cNvPr id="24" name="Geschweifte Klammer rechts 23"/>
            <p:cNvSpPr/>
            <p:nvPr/>
          </p:nvSpPr>
          <p:spPr>
            <a:xfrm rot="10800000" flipH="1">
              <a:off x="2751351" y="3347403"/>
              <a:ext cx="55548" cy="720000"/>
            </a:xfrm>
            <a:prstGeom prst="rightBrace">
              <a:avLst>
                <a:gd name="adj1" fmla="val 84455"/>
                <a:gd name="adj2" fmla="val 50000"/>
              </a:avLst>
            </a:prstGeom>
            <a:noFill/>
            <a:ln w="9525" cap="flat" cmpd="sng" algn="ctr">
              <a:solidFill>
                <a:srgbClr val="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endParaRPr>
            </a:p>
          </p:txBody>
        </p:sp>
        <p:sp>
          <p:nvSpPr>
            <p:cNvPr id="25" name="Geschweifte Klammer rechts 24"/>
            <p:cNvSpPr/>
            <p:nvPr/>
          </p:nvSpPr>
          <p:spPr>
            <a:xfrm rot="10800000" flipH="1">
              <a:off x="2751351" y="5161252"/>
              <a:ext cx="55548" cy="720000"/>
            </a:xfrm>
            <a:prstGeom prst="rightBrace">
              <a:avLst>
                <a:gd name="adj1" fmla="val 84455"/>
                <a:gd name="adj2" fmla="val 50000"/>
              </a:avLst>
            </a:prstGeom>
            <a:noFill/>
            <a:ln w="9525" cap="flat" cmpd="sng" algn="ctr">
              <a:solidFill>
                <a:srgbClr val="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endParaRPr>
            </a:p>
          </p:txBody>
        </p:sp>
        <p:sp>
          <p:nvSpPr>
            <p:cNvPr id="39" name="Geschweifte Klammer rechts 38"/>
            <p:cNvSpPr/>
            <p:nvPr/>
          </p:nvSpPr>
          <p:spPr>
            <a:xfrm rot="10800000" flipH="1">
              <a:off x="2751351" y="4262956"/>
              <a:ext cx="55548" cy="720000"/>
            </a:xfrm>
            <a:prstGeom prst="rightBrace">
              <a:avLst>
                <a:gd name="adj1" fmla="val 84455"/>
                <a:gd name="adj2" fmla="val 50000"/>
              </a:avLst>
            </a:prstGeom>
            <a:noFill/>
            <a:ln w="9525" cap="flat" cmpd="sng" algn="ctr">
              <a:solidFill>
                <a:srgbClr val="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endParaRPr>
            </a:p>
          </p:txBody>
        </p:sp>
        <p:cxnSp>
          <p:nvCxnSpPr>
            <p:cNvPr id="8" name="Gewinkelter Verbinder 7"/>
            <p:cNvCxnSpPr>
              <a:stCxn id="28" idx="2"/>
              <a:endCxn id="36" idx="0"/>
            </p:cNvCxnSpPr>
            <p:nvPr/>
          </p:nvCxnSpPr>
          <p:spPr>
            <a:xfrm rot="16200000" flipH="1">
              <a:off x="7763059" y="4159641"/>
              <a:ext cx="711516" cy="2543"/>
            </a:xfrm>
            <a:prstGeom prst="bentConnector3">
              <a:avLst/>
            </a:prstGeom>
            <a:noFill/>
            <a:ln w="28575" cap="flat" cmpd="sng" algn="ctr">
              <a:solidFill>
                <a:srgbClr val="FFFFFF">
                  <a:lumMod val="85000"/>
                </a:srgbClr>
              </a:solidFill>
              <a:prstDash val="solid"/>
            </a:ln>
            <a:effectLst/>
          </p:spPr>
        </p:cxnSp>
        <p:cxnSp>
          <p:nvCxnSpPr>
            <p:cNvPr id="9" name="Gewinkelter Verbinder 8"/>
            <p:cNvCxnSpPr>
              <a:stCxn id="28" idx="2"/>
              <a:endCxn id="37" idx="0"/>
            </p:cNvCxnSpPr>
            <p:nvPr/>
          </p:nvCxnSpPr>
          <p:spPr>
            <a:xfrm rot="16200000" flipH="1">
              <a:off x="8084499" y="3838200"/>
              <a:ext cx="711515" cy="645425"/>
            </a:xfrm>
            <a:prstGeom prst="bentConnector3">
              <a:avLst/>
            </a:prstGeom>
            <a:noFill/>
            <a:ln w="28575" cap="flat" cmpd="sng" algn="ctr">
              <a:solidFill>
                <a:srgbClr val="FFFFFF">
                  <a:lumMod val="85000"/>
                </a:srgbClr>
              </a:solidFill>
              <a:prstDash val="solid"/>
            </a:ln>
            <a:effectLst/>
          </p:spPr>
        </p:cxnSp>
        <p:cxnSp>
          <p:nvCxnSpPr>
            <p:cNvPr id="17" name="Gewinkelter Verbinder 16"/>
            <p:cNvCxnSpPr/>
            <p:nvPr/>
          </p:nvCxnSpPr>
          <p:spPr>
            <a:xfrm rot="5400000">
              <a:off x="3677363" y="3971036"/>
              <a:ext cx="706478" cy="404576"/>
            </a:xfrm>
            <a:prstGeom prst="bentConnector3">
              <a:avLst/>
            </a:prstGeom>
            <a:noFill/>
            <a:ln w="28575" cap="flat" cmpd="sng" algn="ctr">
              <a:solidFill>
                <a:srgbClr val="CD5038"/>
              </a:solidFill>
              <a:prstDash val="solid"/>
            </a:ln>
            <a:effectLst/>
          </p:spPr>
        </p:cxnSp>
        <p:cxnSp>
          <p:nvCxnSpPr>
            <p:cNvPr id="18" name="Gewinkelter Verbinder 17"/>
            <p:cNvCxnSpPr/>
            <p:nvPr/>
          </p:nvCxnSpPr>
          <p:spPr>
            <a:xfrm rot="16200000" flipH="1">
              <a:off x="4081523" y="3971450"/>
              <a:ext cx="700840" cy="398108"/>
            </a:xfrm>
            <a:prstGeom prst="bentConnector3">
              <a:avLst/>
            </a:prstGeom>
            <a:noFill/>
            <a:ln w="28575" cap="flat" cmpd="sng" algn="ctr">
              <a:solidFill>
                <a:srgbClr val="CD5038"/>
              </a:solidFill>
              <a:prstDash val="solid"/>
            </a:ln>
            <a:effectLst/>
          </p:spPr>
        </p:cxnSp>
        <p:cxnSp>
          <p:nvCxnSpPr>
            <p:cNvPr id="19" name="Gewinkelter Verbinder 18"/>
            <p:cNvCxnSpPr>
              <a:stCxn id="27" idx="2"/>
              <a:endCxn id="35" idx="0"/>
            </p:cNvCxnSpPr>
            <p:nvPr/>
          </p:nvCxnSpPr>
          <p:spPr>
            <a:xfrm rot="5400000">
              <a:off x="5421807" y="3811381"/>
              <a:ext cx="721406" cy="708956"/>
            </a:xfrm>
            <a:prstGeom prst="bentConnector3">
              <a:avLst/>
            </a:prstGeom>
            <a:noFill/>
            <a:ln w="28575" cap="flat" cmpd="sng" algn="ctr">
              <a:solidFill>
                <a:srgbClr val="FFFFFF">
                  <a:lumMod val="85000"/>
                </a:srgbClr>
              </a:solidFill>
              <a:prstDash val="solid"/>
            </a:ln>
            <a:effectLst/>
          </p:spPr>
        </p:cxnSp>
        <p:cxnSp>
          <p:nvCxnSpPr>
            <p:cNvPr id="20" name="Gewinkelter Verbinder 19"/>
            <p:cNvCxnSpPr>
              <a:stCxn id="27" idx="2"/>
              <a:endCxn id="34" idx="0"/>
            </p:cNvCxnSpPr>
            <p:nvPr/>
          </p:nvCxnSpPr>
          <p:spPr>
            <a:xfrm rot="16200000" flipH="1">
              <a:off x="6111791" y="3830352"/>
              <a:ext cx="715766" cy="665373"/>
            </a:xfrm>
            <a:prstGeom prst="bentConnector3">
              <a:avLst/>
            </a:prstGeom>
            <a:noFill/>
            <a:ln w="28575" cap="flat" cmpd="sng" algn="ctr">
              <a:solidFill>
                <a:srgbClr val="FFFFFF">
                  <a:lumMod val="85000"/>
                </a:srgbClr>
              </a:solidFill>
              <a:prstDash val="solid"/>
            </a:ln>
            <a:effectLst/>
          </p:spPr>
        </p:cxnSp>
        <p:cxnSp>
          <p:nvCxnSpPr>
            <p:cNvPr id="21" name="Gewinkelter Verbinder 20"/>
            <p:cNvCxnSpPr>
              <a:stCxn id="28" idx="2"/>
              <a:endCxn id="38" idx="0"/>
            </p:cNvCxnSpPr>
            <p:nvPr/>
          </p:nvCxnSpPr>
          <p:spPr>
            <a:xfrm rot="5400000">
              <a:off x="7394200" y="3798965"/>
              <a:ext cx="717154" cy="729536"/>
            </a:xfrm>
            <a:prstGeom prst="bentConnector3">
              <a:avLst/>
            </a:prstGeom>
            <a:noFill/>
            <a:ln w="28575" cap="flat" cmpd="sng" algn="ctr">
              <a:solidFill>
                <a:srgbClr val="CD5038"/>
              </a:solidFill>
              <a:prstDash val="solid"/>
            </a:ln>
            <a:effectLst/>
          </p:spPr>
        </p:cxnSp>
        <p:cxnSp>
          <p:nvCxnSpPr>
            <p:cNvPr id="22" name="Gewinkelter Verbinder 21"/>
            <p:cNvCxnSpPr>
              <a:stCxn id="29" idx="2"/>
              <a:endCxn id="42" idx="0"/>
            </p:cNvCxnSpPr>
            <p:nvPr/>
          </p:nvCxnSpPr>
          <p:spPr>
            <a:xfrm rot="5400000">
              <a:off x="9402963" y="3913708"/>
              <a:ext cx="717153" cy="500050"/>
            </a:xfrm>
            <a:prstGeom prst="bentConnector3">
              <a:avLst/>
            </a:prstGeom>
            <a:noFill/>
            <a:ln w="28575" cap="flat" cmpd="sng" algn="ctr">
              <a:solidFill>
                <a:srgbClr val="FFFFFF">
                  <a:lumMod val="85000"/>
                </a:srgbClr>
              </a:solidFill>
              <a:prstDash val="solid"/>
            </a:ln>
            <a:effectLst/>
          </p:spPr>
        </p:cxnSp>
        <p:cxnSp>
          <p:nvCxnSpPr>
            <p:cNvPr id="23" name="Gewinkelter Verbinder 22"/>
            <p:cNvCxnSpPr>
              <a:stCxn id="29" idx="2"/>
              <a:endCxn id="41" idx="0"/>
            </p:cNvCxnSpPr>
            <p:nvPr/>
          </p:nvCxnSpPr>
          <p:spPr>
            <a:xfrm rot="16200000" flipH="1">
              <a:off x="9914862" y="3901856"/>
              <a:ext cx="711514" cy="518111"/>
            </a:xfrm>
            <a:prstGeom prst="bentConnector3">
              <a:avLst/>
            </a:prstGeom>
            <a:noFill/>
            <a:ln w="28575" cap="flat" cmpd="sng" algn="ctr">
              <a:solidFill>
                <a:srgbClr val="FFFFFF">
                  <a:lumMod val="85000"/>
                </a:srgbClr>
              </a:solidFill>
              <a:prstDash val="solid"/>
            </a:ln>
            <a:effectLst/>
          </p:spPr>
        </p:cxnSp>
        <p:sp>
          <p:nvSpPr>
            <p:cNvPr id="26" name="Abgerundetes Rechteck 25"/>
            <p:cNvSpPr/>
            <p:nvPr/>
          </p:nvSpPr>
          <p:spPr>
            <a:xfrm>
              <a:off x="4109050" y="3535423"/>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27" name="Abgerundetes Rechteck 26"/>
            <p:cNvSpPr/>
            <p:nvPr/>
          </p:nvSpPr>
          <p:spPr>
            <a:xfrm>
              <a:off x="6000409" y="3535423"/>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28" name="Abgerundetes Rechteck 27"/>
            <p:cNvSpPr/>
            <p:nvPr/>
          </p:nvSpPr>
          <p:spPr>
            <a:xfrm>
              <a:off x="7980966" y="3535423"/>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29" name="Abgerundetes Rechteck 28"/>
            <p:cNvSpPr/>
            <p:nvPr/>
          </p:nvSpPr>
          <p:spPr>
            <a:xfrm>
              <a:off x="9874985" y="3535423"/>
              <a:ext cx="273157" cy="269733"/>
            </a:xfrm>
            <a:prstGeom prst="roundRect">
              <a:avLst/>
            </a:prstGeom>
            <a:solidFill>
              <a:srgbClr val="005C45">
                <a:alpha val="2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30" name="Abgerundetes Rechteck 29"/>
            <p:cNvSpPr/>
            <p:nvPr/>
          </p:nvSpPr>
          <p:spPr>
            <a:xfrm>
              <a:off x="3691733" y="4526562"/>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31" name="Abgerundetes Rechteck 30"/>
            <p:cNvSpPr/>
            <p:nvPr/>
          </p:nvSpPr>
          <p:spPr>
            <a:xfrm>
              <a:off x="4494417" y="4520923"/>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32" name="Abgerundetes Rechteck 31"/>
            <p:cNvSpPr/>
            <p:nvPr/>
          </p:nvSpPr>
          <p:spPr>
            <a:xfrm>
              <a:off x="5749563" y="4520923"/>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33" name="Abgerundetes Rechteck 32"/>
            <p:cNvSpPr/>
            <p:nvPr/>
          </p:nvSpPr>
          <p:spPr>
            <a:xfrm>
              <a:off x="6207673" y="4520923"/>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34" name="Abgerundetes Rechteck 33"/>
            <p:cNvSpPr/>
            <p:nvPr/>
          </p:nvSpPr>
          <p:spPr>
            <a:xfrm>
              <a:off x="6665782" y="4520922"/>
              <a:ext cx="273157" cy="269733"/>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35" name="Abgerundetes Rechteck 34"/>
            <p:cNvSpPr/>
            <p:nvPr/>
          </p:nvSpPr>
          <p:spPr>
            <a:xfrm>
              <a:off x="5291453" y="4526562"/>
              <a:ext cx="273157" cy="269733"/>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36" name="Abgerundetes Rechteck 35"/>
            <p:cNvSpPr/>
            <p:nvPr/>
          </p:nvSpPr>
          <p:spPr>
            <a:xfrm>
              <a:off x="7983509" y="4516671"/>
              <a:ext cx="273157" cy="269733"/>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37" name="Abgerundetes Rechteck 36"/>
            <p:cNvSpPr/>
            <p:nvPr/>
          </p:nvSpPr>
          <p:spPr>
            <a:xfrm>
              <a:off x="8626391" y="4516671"/>
              <a:ext cx="273157" cy="269733"/>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38" name="Abgerundetes Rechteck 37"/>
            <p:cNvSpPr/>
            <p:nvPr/>
          </p:nvSpPr>
          <p:spPr>
            <a:xfrm>
              <a:off x="7251430" y="4522310"/>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40" name="Abgerundetes Rechteck 39"/>
            <p:cNvSpPr/>
            <p:nvPr/>
          </p:nvSpPr>
          <p:spPr>
            <a:xfrm>
              <a:off x="9874985" y="4516671"/>
              <a:ext cx="273157" cy="269733"/>
            </a:xfrm>
            <a:prstGeom prst="roundRect">
              <a:avLst/>
            </a:prstGeom>
            <a:solidFill>
              <a:srgbClr val="005C45">
                <a:alpha val="2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41" name="Abgerundetes Rechteck 40"/>
            <p:cNvSpPr/>
            <p:nvPr/>
          </p:nvSpPr>
          <p:spPr>
            <a:xfrm>
              <a:off x="10393096" y="4516670"/>
              <a:ext cx="273157" cy="269733"/>
            </a:xfrm>
            <a:prstGeom prst="roundRect">
              <a:avLst/>
            </a:prstGeom>
            <a:solidFill>
              <a:srgbClr val="005C45">
                <a:alpha val="2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42" name="Abgerundetes Rechteck 41"/>
            <p:cNvSpPr/>
            <p:nvPr/>
          </p:nvSpPr>
          <p:spPr>
            <a:xfrm>
              <a:off x="9374935" y="4522309"/>
              <a:ext cx="273157" cy="269733"/>
            </a:xfrm>
            <a:prstGeom prst="roundRect">
              <a:avLst/>
            </a:prstGeom>
            <a:solidFill>
              <a:srgbClr val="005C45">
                <a:alpha val="2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cxnSp>
          <p:nvCxnSpPr>
            <p:cNvPr id="43" name="Gewinkelter Verbinder 116"/>
            <p:cNvCxnSpPr/>
            <p:nvPr/>
          </p:nvCxnSpPr>
          <p:spPr>
            <a:xfrm>
              <a:off x="10011563" y="3805156"/>
              <a:ext cx="0" cy="711515"/>
            </a:xfrm>
            <a:prstGeom prst="straightConnector1">
              <a:avLst/>
            </a:prstGeom>
            <a:noFill/>
            <a:ln w="28575" cap="flat" cmpd="sng" algn="ctr">
              <a:solidFill>
                <a:srgbClr val="FFFFFF">
                  <a:lumMod val="85000"/>
                </a:srgbClr>
              </a:solidFill>
              <a:prstDash val="solid"/>
            </a:ln>
            <a:effectLst/>
          </p:spPr>
        </p:cxnSp>
        <p:cxnSp>
          <p:nvCxnSpPr>
            <p:cNvPr id="44" name="Gewinkelter Verbinder 43"/>
            <p:cNvCxnSpPr/>
            <p:nvPr/>
          </p:nvCxnSpPr>
          <p:spPr>
            <a:xfrm rot="5400000">
              <a:off x="5653682" y="4037618"/>
              <a:ext cx="715768" cy="250846"/>
            </a:xfrm>
            <a:prstGeom prst="bentConnector3">
              <a:avLst/>
            </a:prstGeom>
            <a:noFill/>
            <a:ln w="28575" cap="flat" cmpd="sng" algn="ctr">
              <a:solidFill>
                <a:srgbClr val="CD5038"/>
              </a:solidFill>
              <a:prstDash val="solid"/>
            </a:ln>
            <a:effectLst/>
          </p:spPr>
        </p:cxnSp>
        <p:cxnSp>
          <p:nvCxnSpPr>
            <p:cNvPr id="45" name="Gewinkelter Verbinder 44"/>
            <p:cNvCxnSpPr/>
            <p:nvPr/>
          </p:nvCxnSpPr>
          <p:spPr>
            <a:xfrm rot="16200000" flipH="1">
              <a:off x="5882738" y="4059408"/>
              <a:ext cx="715767" cy="207264"/>
            </a:xfrm>
            <a:prstGeom prst="bentConnector3">
              <a:avLst/>
            </a:prstGeom>
            <a:noFill/>
            <a:ln w="28575" cap="flat" cmpd="sng" algn="ctr">
              <a:solidFill>
                <a:srgbClr val="CD5038"/>
              </a:solidFill>
              <a:prstDash val="solid"/>
            </a:ln>
            <a:effectLst/>
          </p:spPr>
        </p:cxnSp>
        <p:sp>
          <p:nvSpPr>
            <p:cNvPr id="46" name="Abgerundetes Rechteck 45"/>
            <p:cNvSpPr/>
            <p:nvPr/>
          </p:nvSpPr>
          <p:spPr>
            <a:xfrm>
              <a:off x="3822156" y="5383979"/>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47" name="Abgerundetes Rechteck 46"/>
            <p:cNvSpPr/>
            <p:nvPr/>
          </p:nvSpPr>
          <p:spPr>
            <a:xfrm>
              <a:off x="4318494" y="5383979"/>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48" name="Abgerundetes Rechteck 47"/>
            <p:cNvSpPr/>
            <p:nvPr/>
          </p:nvSpPr>
          <p:spPr>
            <a:xfrm>
              <a:off x="4668291" y="5383979"/>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49" name="Abgerundetes Rechteck 48"/>
            <p:cNvSpPr/>
            <p:nvPr/>
          </p:nvSpPr>
          <p:spPr>
            <a:xfrm>
              <a:off x="3465987" y="5383979"/>
              <a:ext cx="273157" cy="269733"/>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50" name="Abgerundetes Rechteck 49"/>
            <p:cNvSpPr/>
            <p:nvPr/>
          </p:nvSpPr>
          <p:spPr>
            <a:xfrm>
              <a:off x="5126609" y="5383979"/>
              <a:ext cx="273157" cy="269733"/>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51" name="Abgerundetes Rechteck 50"/>
            <p:cNvSpPr/>
            <p:nvPr/>
          </p:nvSpPr>
          <p:spPr>
            <a:xfrm>
              <a:off x="5476406" y="5383979"/>
              <a:ext cx="273157" cy="269733"/>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52" name="Abgerundetes Rechteck 51"/>
            <p:cNvSpPr/>
            <p:nvPr/>
          </p:nvSpPr>
          <p:spPr>
            <a:xfrm>
              <a:off x="5856744" y="5383979"/>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53" name="Abgerundetes Rechteck 52"/>
            <p:cNvSpPr/>
            <p:nvPr/>
          </p:nvSpPr>
          <p:spPr>
            <a:xfrm>
              <a:off x="6206541" y="5383979"/>
              <a:ext cx="273157" cy="269733"/>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54" name="Abgerundetes Rechteck 53"/>
            <p:cNvSpPr/>
            <p:nvPr/>
          </p:nvSpPr>
          <p:spPr>
            <a:xfrm>
              <a:off x="7073146" y="5383979"/>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55" name="Abgerundetes Rechteck 54"/>
            <p:cNvSpPr/>
            <p:nvPr/>
          </p:nvSpPr>
          <p:spPr>
            <a:xfrm>
              <a:off x="7422943" y="5383979"/>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56" name="Abgerundetes Rechteck 55"/>
            <p:cNvSpPr/>
            <p:nvPr/>
          </p:nvSpPr>
          <p:spPr>
            <a:xfrm>
              <a:off x="7791780" y="5383979"/>
              <a:ext cx="273157" cy="269733"/>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57" name="Abgerundetes Rechteck 56"/>
            <p:cNvSpPr/>
            <p:nvPr/>
          </p:nvSpPr>
          <p:spPr>
            <a:xfrm>
              <a:off x="8141577" y="5383979"/>
              <a:ext cx="273157" cy="269733"/>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58" name="Abgerundetes Rechteck 57"/>
            <p:cNvSpPr/>
            <p:nvPr/>
          </p:nvSpPr>
          <p:spPr>
            <a:xfrm>
              <a:off x="9874985" y="5383979"/>
              <a:ext cx="273157" cy="269733"/>
            </a:xfrm>
            <a:prstGeom prst="roundRect">
              <a:avLst/>
            </a:prstGeom>
            <a:solidFill>
              <a:srgbClr val="005C45">
                <a:alpha val="2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59" name="Abgerundetes Rechteck 58"/>
            <p:cNvSpPr/>
            <p:nvPr/>
          </p:nvSpPr>
          <p:spPr>
            <a:xfrm>
              <a:off x="10225575" y="5383979"/>
              <a:ext cx="273157" cy="269733"/>
            </a:xfrm>
            <a:prstGeom prst="roundRect">
              <a:avLst/>
            </a:prstGeom>
            <a:solidFill>
              <a:srgbClr val="005C45">
                <a:alpha val="2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60" name="Abgerundetes Rechteck 59"/>
            <p:cNvSpPr/>
            <p:nvPr/>
          </p:nvSpPr>
          <p:spPr>
            <a:xfrm>
              <a:off x="10575372" y="5383979"/>
              <a:ext cx="273157" cy="269733"/>
            </a:xfrm>
            <a:prstGeom prst="roundRect">
              <a:avLst/>
            </a:prstGeom>
            <a:solidFill>
              <a:srgbClr val="005C45">
                <a:alpha val="2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61" name="Abgerundetes Rechteck 60"/>
            <p:cNvSpPr/>
            <p:nvPr/>
          </p:nvSpPr>
          <p:spPr>
            <a:xfrm>
              <a:off x="8467057" y="5383979"/>
              <a:ext cx="273157" cy="269733"/>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62" name="Abgerundetes Rechteck 61"/>
            <p:cNvSpPr/>
            <p:nvPr/>
          </p:nvSpPr>
          <p:spPr>
            <a:xfrm>
              <a:off x="8816854" y="5383979"/>
              <a:ext cx="273157" cy="269733"/>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cxnSp>
          <p:nvCxnSpPr>
            <p:cNvPr id="63" name="Gewinkelter Verbinder 62"/>
            <p:cNvCxnSpPr>
              <a:stCxn id="31" idx="2"/>
              <a:endCxn id="47" idx="0"/>
            </p:cNvCxnSpPr>
            <p:nvPr/>
          </p:nvCxnSpPr>
          <p:spPr>
            <a:xfrm rot="5400000">
              <a:off x="4246373" y="4999356"/>
              <a:ext cx="593323" cy="175923"/>
            </a:xfrm>
            <a:prstGeom prst="bentConnector3">
              <a:avLst>
                <a:gd name="adj1" fmla="val 50000"/>
              </a:avLst>
            </a:prstGeom>
            <a:noFill/>
            <a:ln w="28575" cap="flat" cmpd="sng" algn="ctr">
              <a:solidFill>
                <a:srgbClr val="CD5038"/>
              </a:solidFill>
              <a:prstDash val="solid"/>
            </a:ln>
            <a:effectLst/>
          </p:spPr>
        </p:cxnSp>
        <p:cxnSp>
          <p:nvCxnSpPr>
            <p:cNvPr id="64" name="Gewinkelter Verbinder 63"/>
            <p:cNvCxnSpPr>
              <a:stCxn id="31" idx="2"/>
              <a:endCxn id="48" idx="0"/>
            </p:cNvCxnSpPr>
            <p:nvPr/>
          </p:nvCxnSpPr>
          <p:spPr>
            <a:xfrm rot="16200000" flipH="1">
              <a:off x="4421271" y="5000380"/>
              <a:ext cx="593323" cy="173874"/>
            </a:xfrm>
            <a:prstGeom prst="bentConnector3">
              <a:avLst>
                <a:gd name="adj1" fmla="val 50000"/>
              </a:avLst>
            </a:prstGeom>
            <a:noFill/>
            <a:ln w="28575" cap="flat" cmpd="sng" algn="ctr">
              <a:solidFill>
                <a:srgbClr val="CD5038"/>
              </a:solidFill>
              <a:prstDash val="solid"/>
            </a:ln>
            <a:effectLst/>
          </p:spPr>
        </p:cxnSp>
        <p:cxnSp>
          <p:nvCxnSpPr>
            <p:cNvPr id="65" name="Gewinkelter Verbinder 64"/>
            <p:cNvCxnSpPr>
              <a:stCxn id="35" idx="2"/>
              <a:endCxn id="51" idx="0"/>
            </p:cNvCxnSpPr>
            <p:nvPr/>
          </p:nvCxnSpPr>
          <p:spPr>
            <a:xfrm rot="16200000" flipH="1">
              <a:off x="5226666" y="4997660"/>
              <a:ext cx="587685" cy="184953"/>
            </a:xfrm>
            <a:prstGeom prst="bentConnector3">
              <a:avLst>
                <a:gd name="adj1" fmla="val 50000"/>
              </a:avLst>
            </a:prstGeom>
            <a:noFill/>
            <a:ln w="28575" cap="flat" cmpd="sng" algn="ctr">
              <a:solidFill>
                <a:srgbClr val="FFFFFF">
                  <a:lumMod val="85000"/>
                </a:srgbClr>
              </a:solidFill>
              <a:prstDash val="solid"/>
            </a:ln>
            <a:effectLst/>
          </p:spPr>
        </p:cxnSp>
        <p:cxnSp>
          <p:nvCxnSpPr>
            <p:cNvPr id="66" name="Gewinkelter Verbinder 65"/>
            <p:cNvCxnSpPr>
              <a:stCxn id="35" idx="2"/>
              <a:endCxn id="50" idx="0"/>
            </p:cNvCxnSpPr>
            <p:nvPr/>
          </p:nvCxnSpPr>
          <p:spPr>
            <a:xfrm rot="5400000">
              <a:off x="5051768" y="5007715"/>
              <a:ext cx="587685" cy="164844"/>
            </a:xfrm>
            <a:prstGeom prst="bentConnector3">
              <a:avLst>
                <a:gd name="adj1" fmla="val 50000"/>
              </a:avLst>
            </a:prstGeom>
            <a:noFill/>
            <a:ln w="28575" cap="flat" cmpd="sng" algn="ctr">
              <a:solidFill>
                <a:srgbClr val="FFFFFF">
                  <a:lumMod val="85000"/>
                </a:srgbClr>
              </a:solidFill>
              <a:prstDash val="solid"/>
            </a:ln>
            <a:effectLst/>
          </p:spPr>
        </p:cxnSp>
        <p:cxnSp>
          <p:nvCxnSpPr>
            <p:cNvPr id="67" name="Gewinkelter Verbinder 66"/>
            <p:cNvCxnSpPr>
              <a:stCxn id="30" idx="2"/>
              <a:endCxn id="49" idx="0"/>
            </p:cNvCxnSpPr>
            <p:nvPr/>
          </p:nvCxnSpPr>
          <p:spPr>
            <a:xfrm rot="5400000">
              <a:off x="3421597" y="4977264"/>
              <a:ext cx="587685" cy="225746"/>
            </a:xfrm>
            <a:prstGeom prst="bentConnector3">
              <a:avLst>
                <a:gd name="adj1" fmla="val 50000"/>
              </a:avLst>
            </a:prstGeom>
            <a:noFill/>
            <a:ln w="28575" cap="flat" cmpd="sng" algn="ctr">
              <a:solidFill>
                <a:srgbClr val="FFFFFF">
                  <a:lumMod val="85000"/>
                </a:srgbClr>
              </a:solidFill>
              <a:prstDash val="solid"/>
            </a:ln>
            <a:effectLst/>
          </p:spPr>
        </p:cxnSp>
        <p:cxnSp>
          <p:nvCxnSpPr>
            <p:cNvPr id="68" name="Gewinkelter Verbinder 67"/>
            <p:cNvCxnSpPr>
              <a:stCxn id="30" idx="2"/>
              <a:endCxn id="46" idx="0"/>
            </p:cNvCxnSpPr>
            <p:nvPr/>
          </p:nvCxnSpPr>
          <p:spPr>
            <a:xfrm rot="16200000" flipH="1">
              <a:off x="3599681" y="5024925"/>
              <a:ext cx="587685" cy="130423"/>
            </a:xfrm>
            <a:prstGeom prst="bentConnector3">
              <a:avLst>
                <a:gd name="adj1" fmla="val 50000"/>
              </a:avLst>
            </a:prstGeom>
            <a:noFill/>
            <a:ln w="28575" cap="flat" cmpd="sng" algn="ctr">
              <a:solidFill>
                <a:srgbClr val="CD5038"/>
              </a:solidFill>
              <a:prstDash val="solid"/>
            </a:ln>
            <a:effectLst/>
          </p:spPr>
        </p:cxnSp>
        <p:cxnSp>
          <p:nvCxnSpPr>
            <p:cNvPr id="69" name="Gewinkelter Verbinder 172"/>
            <p:cNvCxnSpPr/>
            <p:nvPr/>
          </p:nvCxnSpPr>
          <p:spPr>
            <a:xfrm>
              <a:off x="10011563" y="4786403"/>
              <a:ext cx="0" cy="597576"/>
            </a:xfrm>
            <a:prstGeom prst="straightConnector1">
              <a:avLst/>
            </a:prstGeom>
            <a:noFill/>
            <a:ln w="28575" cap="flat" cmpd="sng" algn="ctr">
              <a:solidFill>
                <a:srgbClr val="FFFFFF">
                  <a:lumMod val="85000"/>
                </a:srgbClr>
              </a:solidFill>
              <a:prstDash val="solid"/>
            </a:ln>
            <a:effectLst/>
          </p:spPr>
        </p:cxnSp>
        <p:cxnSp>
          <p:nvCxnSpPr>
            <p:cNvPr id="70" name="Gewinkelter Verbinder 69"/>
            <p:cNvCxnSpPr>
              <a:stCxn id="41" idx="2"/>
              <a:endCxn id="59" idx="0"/>
            </p:cNvCxnSpPr>
            <p:nvPr/>
          </p:nvCxnSpPr>
          <p:spPr>
            <a:xfrm rot="5400000">
              <a:off x="10147127" y="5001430"/>
              <a:ext cx="597577" cy="167521"/>
            </a:xfrm>
            <a:prstGeom prst="bentConnector3">
              <a:avLst>
                <a:gd name="adj1" fmla="val 50000"/>
              </a:avLst>
            </a:prstGeom>
            <a:noFill/>
            <a:ln w="28575" cap="flat" cmpd="sng" algn="ctr">
              <a:solidFill>
                <a:srgbClr val="FFFFFF">
                  <a:lumMod val="85000"/>
                </a:srgbClr>
              </a:solidFill>
              <a:prstDash val="solid"/>
            </a:ln>
            <a:effectLst/>
          </p:spPr>
        </p:cxnSp>
        <p:cxnSp>
          <p:nvCxnSpPr>
            <p:cNvPr id="71" name="Gewinkelter Verbinder 70"/>
            <p:cNvCxnSpPr>
              <a:stCxn id="41" idx="2"/>
              <a:endCxn id="60" idx="0"/>
            </p:cNvCxnSpPr>
            <p:nvPr/>
          </p:nvCxnSpPr>
          <p:spPr>
            <a:xfrm rot="16200000" flipH="1">
              <a:off x="10322025" y="4994052"/>
              <a:ext cx="597577" cy="182276"/>
            </a:xfrm>
            <a:prstGeom prst="bentConnector3">
              <a:avLst>
                <a:gd name="adj1" fmla="val 50000"/>
              </a:avLst>
            </a:prstGeom>
            <a:noFill/>
            <a:ln w="28575" cap="flat" cmpd="sng" algn="ctr">
              <a:solidFill>
                <a:srgbClr val="FFFFFF">
                  <a:lumMod val="85000"/>
                </a:srgbClr>
              </a:solidFill>
              <a:prstDash val="solid"/>
            </a:ln>
            <a:effectLst/>
          </p:spPr>
        </p:cxnSp>
        <p:cxnSp>
          <p:nvCxnSpPr>
            <p:cNvPr id="72" name="Gewinkelter Verbinder 71"/>
            <p:cNvCxnSpPr>
              <a:stCxn id="33" idx="2"/>
              <a:endCxn id="53" idx="0"/>
            </p:cNvCxnSpPr>
            <p:nvPr/>
          </p:nvCxnSpPr>
          <p:spPr>
            <a:xfrm rot="5400000">
              <a:off x="6047025" y="5086751"/>
              <a:ext cx="593324" cy="1132"/>
            </a:xfrm>
            <a:prstGeom prst="bentConnector3">
              <a:avLst>
                <a:gd name="adj1" fmla="val 50000"/>
              </a:avLst>
            </a:prstGeom>
            <a:noFill/>
            <a:ln w="28575" cap="flat" cmpd="sng" algn="ctr">
              <a:solidFill>
                <a:srgbClr val="FFFFFF">
                  <a:lumMod val="75000"/>
                </a:srgbClr>
              </a:solidFill>
              <a:prstDash val="solid"/>
            </a:ln>
            <a:effectLst/>
          </p:spPr>
        </p:cxnSp>
        <p:cxnSp>
          <p:nvCxnSpPr>
            <p:cNvPr id="73" name="Gewinkelter Verbinder 72"/>
            <p:cNvCxnSpPr>
              <a:stCxn id="33" idx="2"/>
              <a:endCxn id="52" idx="0"/>
            </p:cNvCxnSpPr>
            <p:nvPr/>
          </p:nvCxnSpPr>
          <p:spPr>
            <a:xfrm rot="5400000">
              <a:off x="5872126" y="4911853"/>
              <a:ext cx="593324" cy="350929"/>
            </a:xfrm>
            <a:prstGeom prst="bentConnector3">
              <a:avLst>
                <a:gd name="adj1" fmla="val 50000"/>
              </a:avLst>
            </a:prstGeom>
            <a:noFill/>
            <a:ln w="28575" cap="flat" cmpd="sng" algn="ctr">
              <a:solidFill>
                <a:srgbClr val="CD5038"/>
              </a:solidFill>
              <a:prstDash val="solid"/>
            </a:ln>
            <a:effectLst/>
          </p:spPr>
        </p:cxnSp>
        <p:cxnSp>
          <p:nvCxnSpPr>
            <p:cNvPr id="74" name="Gewinkelter Verbinder 73"/>
            <p:cNvCxnSpPr>
              <a:stCxn id="37" idx="2"/>
              <a:endCxn id="62" idx="0"/>
            </p:cNvCxnSpPr>
            <p:nvPr/>
          </p:nvCxnSpPr>
          <p:spPr>
            <a:xfrm rot="16200000" flipH="1">
              <a:off x="8559413" y="4989960"/>
              <a:ext cx="597576" cy="190463"/>
            </a:xfrm>
            <a:prstGeom prst="bentConnector3">
              <a:avLst>
                <a:gd name="adj1" fmla="val 50000"/>
              </a:avLst>
            </a:prstGeom>
            <a:noFill/>
            <a:ln w="28575" cap="flat" cmpd="sng" algn="ctr">
              <a:solidFill>
                <a:srgbClr val="FFFFFF">
                  <a:lumMod val="85000"/>
                </a:srgbClr>
              </a:solidFill>
              <a:prstDash val="solid"/>
            </a:ln>
            <a:effectLst/>
          </p:spPr>
        </p:cxnSp>
        <p:cxnSp>
          <p:nvCxnSpPr>
            <p:cNvPr id="75" name="Gewinkelter Verbinder 74"/>
            <p:cNvCxnSpPr>
              <a:stCxn id="37" idx="2"/>
              <a:endCxn id="61" idx="0"/>
            </p:cNvCxnSpPr>
            <p:nvPr/>
          </p:nvCxnSpPr>
          <p:spPr>
            <a:xfrm rot="5400000">
              <a:off x="8384515" y="5005525"/>
              <a:ext cx="597576" cy="159334"/>
            </a:xfrm>
            <a:prstGeom prst="bentConnector3">
              <a:avLst>
                <a:gd name="adj1" fmla="val 50000"/>
              </a:avLst>
            </a:prstGeom>
            <a:noFill/>
            <a:ln w="28575" cap="flat" cmpd="sng" algn="ctr">
              <a:solidFill>
                <a:srgbClr val="FFFFFF">
                  <a:lumMod val="85000"/>
                </a:srgbClr>
              </a:solidFill>
              <a:prstDash val="solid"/>
            </a:ln>
            <a:effectLst/>
          </p:spPr>
        </p:cxnSp>
        <p:cxnSp>
          <p:nvCxnSpPr>
            <p:cNvPr id="76" name="Gewinkelter Verbinder 75"/>
            <p:cNvCxnSpPr>
              <a:stCxn id="36" idx="2"/>
              <a:endCxn id="57" idx="0"/>
            </p:cNvCxnSpPr>
            <p:nvPr/>
          </p:nvCxnSpPr>
          <p:spPr>
            <a:xfrm rot="16200000" flipH="1">
              <a:off x="7900335" y="5006157"/>
              <a:ext cx="597575" cy="158068"/>
            </a:xfrm>
            <a:prstGeom prst="bentConnector3">
              <a:avLst>
                <a:gd name="adj1" fmla="val 50000"/>
              </a:avLst>
            </a:prstGeom>
            <a:noFill/>
            <a:ln w="28575" cap="flat" cmpd="sng" algn="ctr">
              <a:solidFill>
                <a:srgbClr val="FFFFFF">
                  <a:lumMod val="85000"/>
                </a:srgbClr>
              </a:solidFill>
              <a:prstDash val="solid"/>
            </a:ln>
            <a:effectLst/>
          </p:spPr>
        </p:cxnSp>
        <p:cxnSp>
          <p:nvCxnSpPr>
            <p:cNvPr id="77" name="Gewinkelter Verbinder 76"/>
            <p:cNvCxnSpPr>
              <a:stCxn id="36" idx="2"/>
              <a:endCxn id="56" idx="0"/>
            </p:cNvCxnSpPr>
            <p:nvPr/>
          </p:nvCxnSpPr>
          <p:spPr>
            <a:xfrm rot="5400000">
              <a:off x="7725437" y="4989327"/>
              <a:ext cx="597575" cy="191729"/>
            </a:xfrm>
            <a:prstGeom prst="bentConnector3">
              <a:avLst>
                <a:gd name="adj1" fmla="val 50000"/>
              </a:avLst>
            </a:prstGeom>
            <a:noFill/>
            <a:ln w="28575" cap="flat" cmpd="sng" algn="ctr">
              <a:solidFill>
                <a:srgbClr val="FFFFFF">
                  <a:lumMod val="85000"/>
                </a:srgbClr>
              </a:solidFill>
              <a:prstDash val="solid"/>
            </a:ln>
            <a:effectLst/>
          </p:spPr>
        </p:cxnSp>
        <p:cxnSp>
          <p:nvCxnSpPr>
            <p:cNvPr id="78" name="Gewinkelter Verbinder 77"/>
            <p:cNvCxnSpPr>
              <a:stCxn id="38" idx="2"/>
              <a:endCxn id="55" idx="0"/>
            </p:cNvCxnSpPr>
            <p:nvPr/>
          </p:nvCxnSpPr>
          <p:spPr>
            <a:xfrm rot="16200000" flipH="1">
              <a:off x="7177797" y="5002254"/>
              <a:ext cx="591937" cy="171513"/>
            </a:xfrm>
            <a:prstGeom prst="bentConnector3">
              <a:avLst>
                <a:gd name="adj1" fmla="val 50000"/>
              </a:avLst>
            </a:prstGeom>
            <a:noFill/>
            <a:ln w="28575" cap="flat" cmpd="sng" algn="ctr">
              <a:solidFill>
                <a:srgbClr val="CD5038"/>
              </a:solidFill>
              <a:prstDash val="solid"/>
            </a:ln>
            <a:effectLst/>
          </p:spPr>
        </p:cxnSp>
        <p:cxnSp>
          <p:nvCxnSpPr>
            <p:cNvPr id="79" name="Gewinkelter Verbinder 78"/>
            <p:cNvCxnSpPr>
              <a:stCxn id="38" idx="2"/>
              <a:endCxn id="54" idx="0"/>
            </p:cNvCxnSpPr>
            <p:nvPr/>
          </p:nvCxnSpPr>
          <p:spPr>
            <a:xfrm rot="5400000">
              <a:off x="7002899" y="4998868"/>
              <a:ext cx="591937" cy="178284"/>
            </a:xfrm>
            <a:prstGeom prst="bentConnector3">
              <a:avLst>
                <a:gd name="adj1" fmla="val 50000"/>
              </a:avLst>
            </a:prstGeom>
            <a:noFill/>
            <a:ln w="28575" cap="flat" cmpd="sng" algn="ctr">
              <a:solidFill>
                <a:srgbClr val="CD5038"/>
              </a:solidFill>
              <a:prstDash val="solid"/>
            </a:ln>
            <a:effectLst/>
          </p:spPr>
        </p:cxnSp>
        <p:sp>
          <p:nvSpPr>
            <p:cNvPr id="80" name="Abgerundetes Rechteck 79"/>
            <p:cNvSpPr/>
            <p:nvPr/>
          </p:nvSpPr>
          <p:spPr>
            <a:xfrm>
              <a:off x="6511557" y="5383979"/>
              <a:ext cx="273157" cy="269733"/>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cxnSp>
          <p:nvCxnSpPr>
            <p:cNvPr id="81" name="Gewinkelter Verbinder 80"/>
            <p:cNvCxnSpPr>
              <a:stCxn id="33" idx="2"/>
              <a:endCxn id="80" idx="0"/>
            </p:cNvCxnSpPr>
            <p:nvPr/>
          </p:nvCxnSpPr>
          <p:spPr>
            <a:xfrm rot="16200000" flipH="1">
              <a:off x="6199532" y="4935375"/>
              <a:ext cx="593324" cy="303884"/>
            </a:xfrm>
            <a:prstGeom prst="bentConnector3">
              <a:avLst>
                <a:gd name="adj1" fmla="val 50000"/>
              </a:avLst>
            </a:prstGeom>
            <a:noFill/>
            <a:ln w="28575" cap="flat" cmpd="sng" algn="ctr">
              <a:solidFill>
                <a:srgbClr val="CD5038"/>
              </a:solidFill>
              <a:prstDash val="solid"/>
            </a:ln>
            <a:effectLst/>
          </p:spPr>
        </p:cxnSp>
        <p:sp>
          <p:nvSpPr>
            <p:cNvPr id="94" name="Textfeld 93"/>
            <p:cNvSpPr txBox="1"/>
            <p:nvPr/>
          </p:nvSpPr>
          <p:spPr>
            <a:xfrm>
              <a:off x="3239907" y="1377603"/>
              <a:ext cx="8328701" cy="646331"/>
            </a:xfrm>
            <a:prstGeom prst="rect">
              <a:avLst/>
            </a:prstGeom>
            <a:noFill/>
          </p:spPr>
          <p:txBody>
            <a:bodyPr wrap="square" rtlCol="0">
              <a:spAutoFit/>
            </a:bodyPr>
            <a:lstStyle/>
            <a:p>
              <a:r>
                <a:rPr lang="de-DE" i="1" dirty="0">
                  <a:solidFill>
                    <a:schemeClr val="accent1"/>
                  </a:solidFill>
                  <a:latin typeface="Arial" panose="020B0604020202020204" pitchFamily="34" charset="0"/>
                  <a:ea typeface="Cambria" panose="02040503050406030204" pitchFamily="18" charset="0"/>
                  <a:cs typeface="Arial" panose="020B0604020202020204" pitchFamily="34" charset="0"/>
                </a:rPr>
                <a:t>Sind bei einem Ausfall der Geschäftsprozesse dieser Organisationseinheit </a:t>
              </a:r>
              <a:br>
                <a:rPr lang="de-DE" i="1" dirty="0">
                  <a:solidFill>
                    <a:schemeClr val="accent1"/>
                  </a:solidFill>
                  <a:latin typeface="Arial" panose="020B0604020202020204" pitchFamily="34" charset="0"/>
                  <a:ea typeface="Cambria" panose="02040503050406030204" pitchFamily="18" charset="0"/>
                  <a:cs typeface="Arial" panose="020B0604020202020204" pitchFamily="34" charset="0"/>
                </a:rPr>
              </a:br>
              <a:r>
                <a:rPr lang="de-DE" i="1" dirty="0">
                  <a:solidFill>
                    <a:schemeClr val="accent1"/>
                  </a:solidFill>
                  <a:latin typeface="Arial" panose="020B0604020202020204" pitchFamily="34" charset="0"/>
                  <a:ea typeface="Cambria" panose="02040503050406030204" pitchFamily="18" charset="0"/>
                  <a:cs typeface="Arial" panose="020B0604020202020204" pitchFamily="34" charset="0"/>
                </a:rPr>
                <a:t>innerhalb von &lt;7 Tagen&gt; zu hohe Schäden für die Institution zu erwarten?</a:t>
              </a:r>
              <a:r>
                <a:rPr lang="de-DE" i="1" dirty="0">
                  <a:solidFill>
                    <a:schemeClr val="accent1"/>
                  </a:solidFill>
                  <a:latin typeface="Cambria" panose="02040503050406030204" pitchFamily="18" charset="0"/>
                  <a:ea typeface="Cambria" panose="02040503050406030204" pitchFamily="18" charset="0"/>
                </a:rPr>
                <a:t> </a:t>
              </a:r>
            </a:p>
          </p:txBody>
        </p:sp>
        <p:sp>
          <p:nvSpPr>
            <p:cNvPr id="97" name="Abgerundetes Rechteck 96"/>
            <p:cNvSpPr/>
            <p:nvPr/>
          </p:nvSpPr>
          <p:spPr>
            <a:xfrm>
              <a:off x="1199456" y="6106805"/>
              <a:ext cx="180000" cy="180000"/>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0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98" name="Textfeld 97"/>
            <p:cNvSpPr txBox="1"/>
            <p:nvPr/>
          </p:nvSpPr>
          <p:spPr>
            <a:xfrm>
              <a:off x="1395755" y="6069847"/>
              <a:ext cx="2371162" cy="253916"/>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de-DE" sz="1050" b="0" i="1"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rPr>
                <a:t>Zeitkritische Organisationseinheit (OE)</a:t>
              </a:r>
            </a:p>
          </p:txBody>
        </p:sp>
        <p:sp>
          <p:nvSpPr>
            <p:cNvPr id="100" name="Abgerundetes Rechteck 99"/>
            <p:cNvSpPr/>
            <p:nvPr/>
          </p:nvSpPr>
          <p:spPr>
            <a:xfrm>
              <a:off x="3916035" y="6085510"/>
              <a:ext cx="180000" cy="180000"/>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100" b="0" i="0" u="none" strike="noStrike" kern="0" cap="none" spc="0" normalizeH="0" baseline="0" noProof="0" dirty="0">
                <a:ln>
                  <a:noFill/>
                </a:ln>
                <a:solidFill>
                  <a:srgbClr val="FFFFFF"/>
                </a:solidFill>
                <a:effectLst/>
                <a:uLnTx/>
                <a:uFillTx/>
                <a:latin typeface="Cambria" panose="02040503050406030204" pitchFamily="18" charset="0"/>
                <a:ea typeface="Cambria" panose="02040503050406030204" pitchFamily="18" charset="0"/>
              </a:endParaRPr>
            </a:p>
          </p:txBody>
        </p:sp>
        <p:sp>
          <p:nvSpPr>
            <p:cNvPr id="101" name="Textfeld 100"/>
            <p:cNvSpPr txBox="1"/>
            <p:nvPr/>
          </p:nvSpPr>
          <p:spPr>
            <a:xfrm>
              <a:off x="4070327" y="6069847"/>
              <a:ext cx="1394934" cy="253916"/>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de-DE" sz="1050" b="0" i="1"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rPr>
                <a:t>Nicht zeitkritische OE</a:t>
              </a:r>
            </a:p>
          </p:txBody>
        </p:sp>
        <p:sp>
          <p:nvSpPr>
            <p:cNvPr id="103" name="Abgerundetes Rechteck 102"/>
            <p:cNvSpPr/>
            <p:nvPr/>
          </p:nvSpPr>
          <p:spPr>
            <a:xfrm>
              <a:off x="5644227" y="6081663"/>
              <a:ext cx="180000" cy="180000"/>
            </a:xfrm>
            <a:prstGeom prst="roundRect">
              <a:avLst/>
            </a:prstGeom>
            <a:solidFill>
              <a:srgbClr val="005C45">
                <a:alpha val="2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0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104" name="Textfeld 103"/>
            <p:cNvSpPr txBox="1"/>
            <p:nvPr/>
          </p:nvSpPr>
          <p:spPr>
            <a:xfrm>
              <a:off x="5812263" y="6066000"/>
              <a:ext cx="3473324" cy="261610"/>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de-DE" sz="1050" b="0" i="1"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rPr>
                <a:t>OE nicht im Geltungsbereich des BCMS</a:t>
              </a:r>
            </a:p>
          </p:txBody>
        </p:sp>
        <p:sp>
          <p:nvSpPr>
            <p:cNvPr id="105" name="Textfeld 104"/>
            <p:cNvSpPr txBox="1"/>
            <p:nvPr/>
          </p:nvSpPr>
          <p:spPr>
            <a:xfrm>
              <a:off x="503106" y="6112167"/>
              <a:ext cx="545021" cy="169277"/>
            </a:xfrm>
            <a:prstGeom prst="rect">
              <a:avLst/>
            </a:prstGeom>
            <a:noFill/>
          </p:spPr>
          <p:txBody>
            <a:bodyPr wrap="none" lIns="0" tIns="0" rIns="0" bIns="0" rtlCol="0">
              <a:spAutoFit/>
            </a:bodyPr>
            <a:lstStyle/>
            <a:p>
              <a:pPr defTabSz="914400" fontAlgn="base">
                <a:spcBef>
                  <a:spcPct val="0"/>
                </a:spcBef>
                <a:spcAft>
                  <a:spcPct val="0"/>
                </a:spcAft>
              </a:pPr>
              <a:r>
                <a:rPr lang="de-DE" sz="1100" dirty="0">
                  <a:solidFill>
                    <a:srgbClr val="000000"/>
                  </a:solidFill>
                  <a:latin typeface="Cambria" panose="02040503050406030204" pitchFamily="18" charset="0"/>
                  <a:ea typeface="Cambria" panose="02040503050406030204" pitchFamily="18" charset="0"/>
                </a:rPr>
                <a:t>Legende:</a:t>
              </a:r>
            </a:p>
          </p:txBody>
        </p:sp>
        <p:sp>
          <p:nvSpPr>
            <p:cNvPr id="91" name="Rechteck 90"/>
            <p:cNvSpPr/>
            <p:nvPr/>
          </p:nvSpPr>
          <p:spPr bwMode="gray">
            <a:xfrm>
              <a:off x="503106" y="2087609"/>
              <a:ext cx="11425542" cy="1244865"/>
            </a:xfrm>
            <a:prstGeom prst="rect">
              <a:avLst/>
            </a:prstGeom>
            <a:solidFill>
              <a:srgbClr val="FFFFFF">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e-DE" sz="2000" dirty="0" err="1">
                <a:solidFill>
                  <a:schemeClr val="tx1"/>
                </a:solidFill>
              </a:endParaRPr>
            </a:p>
          </p:txBody>
        </p:sp>
        <p:sp>
          <p:nvSpPr>
            <p:cNvPr id="92" name="Rechteck 91"/>
            <p:cNvSpPr/>
            <p:nvPr/>
          </p:nvSpPr>
          <p:spPr bwMode="gray">
            <a:xfrm>
              <a:off x="485669" y="3342032"/>
              <a:ext cx="11082939" cy="2599623"/>
            </a:xfrm>
            <a:prstGeom prst="rect">
              <a:avLst/>
            </a:prstGeom>
            <a:solidFill>
              <a:srgbClr val="FFFFFF">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e-DE" sz="2000" dirty="0" err="1">
                <a:solidFill>
                  <a:schemeClr val="tx1"/>
                </a:solidFill>
                <a:latin typeface="Arial" panose="020B0604020202020204" pitchFamily="34" charset="0"/>
                <a:cs typeface="Arial" panose="020B0604020202020204" pitchFamily="34" charset="0"/>
              </a:endParaRPr>
            </a:p>
          </p:txBody>
        </p:sp>
      </p:grpSp>
      <p:sp>
        <p:nvSpPr>
          <p:cNvPr id="109" name="Rechteckige Legende 108"/>
          <p:cNvSpPr/>
          <p:nvPr/>
        </p:nvSpPr>
        <p:spPr bwMode="gray">
          <a:xfrm>
            <a:off x="297824" y="2588093"/>
            <a:ext cx="11593288" cy="1425345"/>
          </a:xfrm>
          <a:prstGeom prst="wedgeRectCallout">
            <a:avLst>
              <a:gd name="adj1" fmla="val -6257"/>
              <a:gd name="adj2" fmla="val -88463"/>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360000" tIns="180000" rIns="360000" bIns="180000" rtlCol="0" anchor="ctr">
            <a:spAutoFit/>
          </a:bodyPr>
          <a:lstStyle/>
          <a:p>
            <a:pPr>
              <a:spcAft>
                <a:spcPts val="600"/>
              </a:spcAft>
            </a:pPr>
            <a:r>
              <a:rPr lang="de-DE" sz="1600" b="1" dirty="0">
                <a:solidFill>
                  <a:schemeClr val="tx1"/>
                </a:solidFill>
                <a:latin typeface="Arial" panose="020B0604020202020204" pitchFamily="34" charset="0"/>
                <a:cs typeface="Arial" panose="020B0604020202020204" pitchFamily="34" charset="0"/>
              </a:rPr>
              <a:t>Welchen Untersuchungszeitraum möchten wir innerhalb der Voranalyse betrachten?</a:t>
            </a:r>
          </a:p>
          <a:p>
            <a:pPr>
              <a:spcAft>
                <a:spcPts val="600"/>
              </a:spcAft>
            </a:pPr>
            <a:r>
              <a:rPr lang="de-DE" sz="1600" dirty="0">
                <a:solidFill>
                  <a:schemeClr val="tx1"/>
                </a:solidFill>
                <a:latin typeface="Arial" panose="020B0604020202020204" pitchFamily="34" charset="0"/>
                <a:cs typeface="Arial" panose="020B0604020202020204" pitchFamily="34" charset="0"/>
              </a:rPr>
              <a:t>Der </a:t>
            </a:r>
            <a:r>
              <a:rPr lang="de-DE" sz="1600" b="1" dirty="0">
                <a:solidFill>
                  <a:schemeClr val="tx1"/>
                </a:solidFill>
                <a:latin typeface="Arial" panose="020B0604020202020204" pitchFamily="34" charset="0"/>
                <a:cs typeface="Arial" panose="020B0604020202020204" pitchFamily="34" charset="0"/>
              </a:rPr>
              <a:t>Untersuchungszeitraum</a:t>
            </a:r>
            <a:r>
              <a:rPr lang="de-DE" sz="1600" dirty="0">
                <a:solidFill>
                  <a:schemeClr val="tx1"/>
                </a:solidFill>
                <a:latin typeface="Arial" panose="020B0604020202020204" pitchFamily="34" charset="0"/>
                <a:cs typeface="Arial" panose="020B0604020202020204" pitchFamily="34" charset="0"/>
              </a:rPr>
              <a:t> repräsentiert das „innerhalb von x Tagen“ in der Leitfrage. Er sollte kleiner oder gleich dem abzusichernden Zeitraum des BCMS sein, jedoch einen relativ kurzen Zeitraum umfassen, z. B. </a:t>
            </a:r>
            <a:r>
              <a:rPr lang="de-DE" sz="1600" i="1" dirty="0">
                <a:solidFill>
                  <a:schemeClr val="accent1"/>
                </a:solidFill>
                <a:latin typeface="Arial" panose="020B0604020202020204" pitchFamily="34" charset="0"/>
                <a:cs typeface="Arial" panose="020B0604020202020204" pitchFamily="34" charset="0"/>
              </a:rPr>
              <a:t>7 Tage </a:t>
            </a:r>
            <a:r>
              <a:rPr lang="de-DE" sz="1600" dirty="0">
                <a:solidFill>
                  <a:schemeClr val="tx1"/>
                </a:solidFill>
                <a:latin typeface="Arial" panose="020B0604020202020204" pitchFamily="34" charset="0"/>
                <a:cs typeface="Arial" panose="020B0604020202020204" pitchFamily="34" charset="0"/>
              </a:rPr>
              <a:t>oder kürzer, um die Vorauswahl auf die zeitkritischsten Organisationseinheiten einzuschränken.</a:t>
            </a:r>
          </a:p>
        </p:txBody>
      </p:sp>
      <p:sp>
        <p:nvSpPr>
          <p:cNvPr id="95" name="Rechteck 94" descr="Diese Folie ist für die Institutionsleitung konzipiert" title="Zielgruppe: Institutionsleitung"/>
          <p:cNvSpPr/>
          <p:nvPr/>
        </p:nvSpPr>
        <p:spPr bwMode="gray">
          <a:xfrm rot="2700000">
            <a:off x="9757115" y="747586"/>
            <a:ext cx="3258710" cy="5760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Institutionsleitung</a:t>
            </a:r>
          </a:p>
        </p:txBody>
      </p:sp>
    </p:spTree>
    <p:extLst>
      <p:ext uri="{BB962C8B-B14F-4D97-AF65-F5344CB8AC3E}">
        <p14:creationId xmlns:p14="http://schemas.microsoft.com/office/powerpoint/2010/main" val="2368721521"/>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Voranalyse – Leitfrage 2/3 (Schadenskategorien)</a:t>
            </a:r>
          </a:p>
        </p:txBody>
      </p:sp>
      <p:sp>
        <p:nvSpPr>
          <p:cNvPr id="90" name="Fußzeilenplatzhalter 4"/>
          <p:cNvSpPr>
            <a:spLocks noGrp="1"/>
          </p:cNvSpPr>
          <p:nvPr>
            <p:ph type="ftr" sz="quarter" idx="11"/>
          </p:nvPr>
        </p:nvSpPr>
        <p:spPr>
          <a:xfrm>
            <a:off x="7041600" y="6451954"/>
            <a:ext cx="4127368" cy="165588"/>
          </a:xfrm>
        </p:spPr>
        <p:txBody>
          <a:bodyPr/>
          <a:lstStyle/>
          <a:p>
            <a:r>
              <a:rPr lang="de-DE" dirty="0">
                <a:latin typeface="+mj-lt"/>
              </a:rPr>
              <a:t>BSI 200-4 Hilfsmittel | Präsentationsvorlage Voranalyse &amp; BIA</a:t>
            </a:r>
          </a:p>
        </p:txBody>
      </p:sp>
      <p:sp>
        <p:nvSpPr>
          <p:cNvPr id="106" name="Rechteck 105" descr="Diese Folie ist für die Institutionsleitung konzipiert" title="Zielgruppe: Institutionsleitung"/>
          <p:cNvSpPr/>
          <p:nvPr/>
        </p:nvSpPr>
        <p:spPr bwMode="gray">
          <a:xfrm rot="2700000">
            <a:off x="9604715" y="595186"/>
            <a:ext cx="3258710" cy="5760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dirty="0">
                <a:solidFill>
                  <a:schemeClr val="bg1"/>
                </a:solidFill>
                <a:latin typeface="Arial" panose="020B0604020202020204" pitchFamily="34" charset="0"/>
                <a:cs typeface="Arial" panose="020B0604020202020204" pitchFamily="34" charset="0"/>
              </a:rPr>
              <a:t>Institutionsleitung</a:t>
            </a:r>
          </a:p>
        </p:txBody>
      </p:sp>
      <p:grpSp>
        <p:nvGrpSpPr>
          <p:cNvPr id="3" name="Gruppieren 2" descr="Voranalyse - Leitfrage&#10;&#10;Welche Schadensszenarien sollen berücksichtigt werden? ">
            <a:extLst>
              <a:ext uri="{FF2B5EF4-FFF2-40B4-BE49-F238E27FC236}">
                <a16:creationId xmlns:a16="http://schemas.microsoft.com/office/drawing/2014/main" id="{306B5F9D-2B0B-4470-A2DB-E211CAB0C3B6}"/>
              </a:ext>
            </a:extLst>
          </p:cNvPr>
          <p:cNvGrpSpPr/>
          <p:nvPr/>
        </p:nvGrpSpPr>
        <p:grpSpPr>
          <a:xfrm>
            <a:off x="297824" y="1377603"/>
            <a:ext cx="11630824" cy="5023721"/>
            <a:chOff x="297824" y="1377603"/>
            <a:chExt cx="11630824" cy="5023721"/>
          </a:xfrm>
        </p:grpSpPr>
        <p:sp>
          <p:nvSpPr>
            <p:cNvPr id="10" name="Textfeld 9"/>
            <p:cNvSpPr txBox="1"/>
            <p:nvPr/>
          </p:nvSpPr>
          <p:spPr>
            <a:xfrm>
              <a:off x="503107" y="3415016"/>
              <a:ext cx="2244970" cy="584775"/>
            </a:xfrm>
            <a:prstGeom prst="rect">
              <a:avLst/>
            </a:prstGeom>
            <a:noFill/>
          </p:spPr>
          <p:txBody>
            <a:bodyPr wrap="square" rtlCol="0">
              <a:spAutoFit/>
            </a:bodyPr>
            <a:lstStyle/>
            <a:p>
              <a:pPr defTabSz="914400" fontAlgn="base">
                <a:spcBef>
                  <a:spcPct val="0"/>
                </a:spcBef>
                <a:spcAft>
                  <a:spcPct val="0"/>
                </a:spcAft>
              </a:pPr>
              <a:r>
                <a:rPr lang="de-DE" sz="1600" b="1" dirty="0">
                  <a:solidFill>
                    <a:srgbClr val="000000"/>
                  </a:solidFill>
                  <a:latin typeface="Cambria" panose="02040503050406030204" pitchFamily="18" charset="0"/>
                  <a:ea typeface="Cambria" panose="02040503050406030204" pitchFamily="18" charset="0"/>
                </a:rPr>
                <a:t>1. Hierarchie-Ebene </a:t>
              </a:r>
              <a:r>
                <a:rPr lang="de-DE" sz="1600" b="1" dirty="0">
                  <a:solidFill>
                    <a:schemeClr val="accent1"/>
                  </a:solidFill>
                  <a:latin typeface="Cambria" panose="02040503050406030204" pitchFamily="18" charset="0"/>
                  <a:ea typeface="Cambria" panose="02040503050406030204" pitchFamily="18" charset="0"/>
                </a:rPr>
                <a:t/>
              </a:r>
              <a:br>
                <a:rPr lang="de-DE" sz="1600" b="1" dirty="0">
                  <a:solidFill>
                    <a:schemeClr val="accent1"/>
                  </a:solidFill>
                  <a:latin typeface="Cambria" panose="02040503050406030204" pitchFamily="18" charset="0"/>
                  <a:ea typeface="Cambria" panose="02040503050406030204" pitchFamily="18" charset="0"/>
                </a:rPr>
              </a:br>
              <a:r>
                <a:rPr lang="de-DE" sz="1600" dirty="0">
                  <a:solidFill>
                    <a:schemeClr val="accent1"/>
                  </a:solidFill>
                  <a:latin typeface="Cambria" panose="02040503050406030204" pitchFamily="18" charset="0"/>
                  <a:ea typeface="Cambria" panose="02040503050406030204" pitchFamily="18" charset="0"/>
                </a:rPr>
                <a:t>z. B</a:t>
              </a:r>
              <a:r>
                <a:rPr lang="de-DE" sz="1600" i="1" dirty="0">
                  <a:solidFill>
                    <a:schemeClr val="accent1"/>
                  </a:solidFill>
                  <a:latin typeface="Cambria" panose="02040503050406030204" pitchFamily="18" charset="0"/>
                  <a:ea typeface="Cambria" panose="02040503050406030204" pitchFamily="18" charset="0"/>
                </a:rPr>
                <a:t>. Abteilungen</a:t>
              </a:r>
            </a:p>
          </p:txBody>
        </p:sp>
        <p:sp>
          <p:nvSpPr>
            <p:cNvPr id="11" name="Textfeld 10"/>
            <p:cNvSpPr txBox="1"/>
            <p:nvPr/>
          </p:nvSpPr>
          <p:spPr>
            <a:xfrm>
              <a:off x="503107" y="5228865"/>
              <a:ext cx="2244970" cy="584775"/>
            </a:xfrm>
            <a:prstGeom prst="rect">
              <a:avLst/>
            </a:prstGeom>
            <a:noFill/>
          </p:spPr>
          <p:txBody>
            <a:bodyPr wrap="square" rtlCol="0">
              <a:spAutoFit/>
            </a:bodyPr>
            <a:lstStyle/>
            <a:p>
              <a:pPr defTabSz="914400" fontAlgn="base">
                <a:spcBef>
                  <a:spcPct val="0"/>
                </a:spcBef>
                <a:spcAft>
                  <a:spcPct val="0"/>
                </a:spcAft>
              </a:pPr>
              <a:r>
                <a:rPr lang="de-DE" sz="1600" b="1" dirty="0">
                  <a:solidFill>
                    <a:srgbClr val="000000"/>
                  </a:solidFill>
                  <a:latin typeface="Cambria" panose="02040503050406030204" pitchFamily="18" charset="0"/>
                  <a:ea typeface="Cambria" panose="02040503050406030204" pitchFamily="18" charset="0"/>
                </a:rPr>
                <a:t>3. Hierarchie-Ebene </a:t>
              </a:r>
            </a:p>
            <a:p>
              <a:pPr defTabSz="914400" fontAlgn="base">
                <a:spcBef>
                  <a:spcPct val="0"/>
                </a:spcBef>
                <a:spcAft>
                  <a:spcPct val="0"/>
                </a:spcAft>
              </a:pPr>
              <a:r>
                <a:rPr lang="de-DE" sz="1600" dirty="0">
                  <a:solidFill>
                    <a:schemeClr val="accent1"/>
                  </a:solidFill>
                  <a:latin typeface="Cambria" panose="02040503050406030204" pitchFamily="18" charset="0"/>
                  <a:ea typeface="Cambria" panose="02040503050406030204" pitchFamily="18" charset="0"/>
                </a:rPr>
                <a:t>z. B. </a:t>
              </a:r>
              <a:r>
                <a:rPr lang="de-DE" sz="1600" i="1" dirty="0">
                  <a:solidFill>
                    <a:schemeClr val="accent1"/>
                  </a:solidFill>
                  <a:latin typeface="Cambria" panose="02040503050406030204" pitchFamily="18" charset="0"/>
                  <a:ea typeface="Cambria" panose="02040503050406030204" pitchFamily="18" charset="0"/>
                </a:rPr>
                <a:t>Referate/Teams</a:t>
              </a:r>
            </a:p>
          </p:txBody>
        </p:sp>
        <p:sp>
          <p:nvSpPr>
            <p:cNvPr id="12" name="Textfeld 11"/>
            <p:cNvSpPr txBox="1"/>
            <p:nvPr/>
          </p:nvSpPr>
          <p:spPr>
            <a:xfrm>
              <a:off x="503106" y="4330569"/>
              <a:ext cx="2244969" cy="584775"/>
            </a:xfrm>
            <a:prstGeom prst="rect">
              <a:avLst/>
            </a:prstGeom>
            <a:noFill/>
          </p:spPr>
          <p:txBody>
            <a:bodyPr wrap="square" rtlCol="0">
              <a:spAutoFit/>
            </a:bodyPr>
            <a:lstStyle/>
            <a:p>
              <a:pPr defTabSz="914400" fontAlgn="base">
                <a:spcBef>
                  <a:spcPct val="0"/>
                </a:spcBef>
                <a:spcAft>
                  <a:spcPct val="0"/>
                </a:spcAft>
              </a:pPr>
              <a:r>
                <a:rPr lang="de-DE" sz="1600" b="1" dirty="0">
                  <a:solidFill>
                    <a:srgbClr val="000000"/>
                  </a:solidFill>
                  <a:latin typeface="Cambria" panose="02040503050406030204" pitchFamily="18" charset="0"/>
                  <a:ea typeface="Cambria" panose="02040503050406030204" pitchFamily="18" charset="0"/>
                </a:rPr>
                <a:t>2. Hierarchie-Ebene </a:t>
              </a:r>
            </a:p>
            <a:p>
              <a:pPr defTabSz="914400" fontAlgn="base">
                <a:spcBef>
                  <a:spcPct val="0"/>
                </a:spcBef>
                <a:spcAft>
                  <a:spcPct val="0"/>
                </a:spcAft>
              </a:pPr>
              <a:r>
                <a:rPr lang="de-DE" sz="1600" dirty="0">
                  <a:solidFill>
                    <a:schemeClr val="accent1"/>
                  </a:solidFill>
                  <a:latin typeface="Cambria" panose="02040503050406030204" pitchFamily="18" charset="0"/>
                  <a:ea typeface="Cambria" panose="02040503050406030204" pitchFamily="18" charset="0"/>
                </a:rPr>
                <a:t>z. B. </a:t>
              </a:r>
              <a:r>
                <a:rPr lang="de-DE" sz="1600" i="1" dirty="0">
                  <a:solidFill>
                    <a:schemeClr val="accent1"/>
                  </a:solidFill>
                  <a:latin typeface="Cambria" panose="02040503050406030204" pitchFamily="18" charset="0"/>
                  <a:ea typeface="Cambria" panose="02040503050406030204" pitchFamily="18" charset="0"/>
                </a:rPr>
                <a:t>Fachbereiche</a:t>
              </a:r>
            </a:p>
          </p:txBody>
        </p:sp>
        <p:sp>
          <p:nvSpPr>
            <p:cNvPr id="13" name="Textfeld 12"/>
            <p:cNvSpPr txBox="1"/>
            <p:nvPr/>
          </p:nvSpPr>
          <p:spPr>
            <a:xfrm>
              <a:off x="5009744" y="2671032"/>
              <a:ext cx="2506007" cy="338554"/>
            </a:xfrm>
            <a:prstGeom prst="rect">
              <a:avLst/>
            </a:prstGeom>
            <a:noFill/>
          </p:spPr>
          <p:txBody>
            <a:bodyPr wrap="none" rtlCol="0">
              <a:spAutoFit/>
            </a:bodyPr>
            <a:lstStyle/>
            <a:p>
              <a:pPr algn="ctr" defTabSz="914400" fontAlgn="base">
                <a:spcBef>
                  <a:spcPct val="0"/>
                </a:spcBef>
                <a:spcAft>
                  <a:spcPct val="0"/>
                </a:spcAft>
              </a:pPr>
              <a:r>
                <a:rPr lang="de-DE" sz="1600" dirty="0">
                  <a:solidFill>
                    <a:srgbClr val="000000"/>
                  </a:solidFill>
                  <a:latin typeface="Cambria" panose="02040503050406030204" pitchFamily="18" charset="0"/>
                  <a:ea typeface="Cambria" panose="02040503050406030204" pitchFamily="18" charset="0"/>
                </a:rPr>
                <a:t>Geltungsbereich des BCMS</a:t>
              </a:r>
            </a:p>
          </p:txBody>
        </p:sp>
        <p:sp>
          <p:nvSpPr>
            <p:cNvPr id="14" name="Geschweifte Klammer rechts 13"/>
            <p:cNvSpPr/>
            <p:nvPr/>
          </p:nvSpPr>
          <p:spPr>
            <a:xfrm rot="5400000" flipH="1">
              <a:off x="6980581" y="-1273225"/>
              <a:ext cx="199282" cy="7680628"/>
            </a:xfrm>
            <a:prstGeom prst="rightBrace">
              <a:avLst>
                <a:gd name="adj1" fmla="val 84455"/>
                <a:gd name="adj2" fmla="val 50000"/>
              </a:avLst>
            </a:prstGeom>
            <a:noFill/>
            <a:ln w="9525" cap="flat" cmpd="sng" algn="ctr">
              <a:solidFill>
                <a:srgbClr val="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6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endParaRPr>
            </a:p>
          </p:txBody>
        </p:sp>
        <p:sp>
          <p:nvSpPr>
            <p:cNvPr id="15" name="Textfeld 14"/>
            <p:cNvSpPr txBox="1"/>
            <p:nvPr/>
          </p:nvSpPr>
          <p:spPr>
            <a:xfrm>
              <a:off x="6523820" y="2063696"/>
              <a:ext cx="1112804" cy="338554"/>
            </a:xfrm>
            <a:prstGeom prst="rect">
              <a:avLst/>
            </a:prstGeom>
            <a:noFill/>
          </p:spPr>
          <p:txBody>
            <a:bodyPr wrap="none" rtlCol="0">
              <a:spAutoFit/>
            </a:bodyPr>
            <a:lstStyle/>
            <a:p>
              <a:pPr algn="ctr" defTabSz="914400" fontAlgn="base">
                <a:spcBef>
                  <a:spcPct val="0"/>
                </a:spcBef>
                <a:spcAft>
                  <a:spcPct val="0"/>
                </a:spcAft>
              </a:pPr>
              <a:r>
                <a:rPr lang="de-DE" sz="1600" dirty="0">
                  <a:solidFill>
                    <a:srgbClr val="000000"/>
                  </a:solidFill>
                  <a:latin typeface="Cambria" panose="02040503050406030204" pitchFamily="18" charset="0"/>
                  <a:ea typeface="Cambria" panose="02040503050406030204" pitchFamily="18" charset="0"/>
                </a:rPr>
                <a:t>Institution</a:t>
              </a:r>
            </a:p>
          </p:txBody>
        </p:sp>
        <p:sp>
          <p:nvSpPr>
            <p:cNvPr id="16" name="Geschweifte Klammer rechts 15"/>
            <p:cNvSpPr/>
            <p:nvPr/>
          </p:nvSpPr>
          <p:spPr>
            <a:xfrm rot="5400000" flipH="1">
              <a:off x="6142649" y="144432"/>
              <a:ext cx="240197" cy="6045678"/>
            </a:xfrm>
            <a:prstGeom prst="rightBrace">
              <a:avLst>
                <a:gd name="adj1" fmla="val 84455"/>
                <a:gd name="adj2" fmla="val 50000"/>
              </a:avLst>
            </a:prstGeom>
            <a:noFill/>
            <a:ln w="9525" cap="flat" cmpd="sng" algn="ctr">
              <a:solidFill>
                <a:srgbClr val="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6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endParaRPr>
            </a:p>
          </p:txBody>
        </p:sp>
        <p:sp>
          <p:nvSpPr>
            <p:cNvPr id="24" name="Geschweifte Klammer rechts 23"/>
            <p:cNvSpPr/>
            <p:nvPr/>
          </p:nvSpPr>
          <p:spPr>
            <a:xfrm rot="10800000" flipH="1">
              <a:off x="2751351" y="3347403"/>
              <a:ext cx="55548" cy="720000"/>
            </a:xfrm>
            <a:prstGeom prst="rightBrace">
              <a:avLst>
                <a:gd name="adj1" fmla="val 84455"/>
                <a:gd name="adj2" fmla="val 50000"/>
              </a:avLst>
            </a:prstGeom>
            <a:noFill/>
            <a:ln w="9525" cap="flat" cmpd="sng" algn="ctr">
              <a:solidFill>
                <a:srgbClr val="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endParaRPr>
            </a:p>
          </p:txBody>
        </p:sp>
        <p:sp>
          <p:nvSpPr>
            <p:cNvPr id="25" name="Geschweifte Klammer rechts 24"/>
            <p:cNvSpPr/>
            <p:nvPr/>
          </p:nvSpPr>
          <p:spPr>
            <a:xfrm rot="10800000" flipH="1">
              <a:off x="2751351" y="5161252"/>
              <a:ext cx="55548" cy="720000"/>
            </a:xfrm>
            <a:prstGeom prst="rightBrace">
              <a:avLst>
                <a:gd name="adj1" fmla="val 84455"/>
                <a:gd name="adj2" fmla="val 50000"/>
              </a:avLst>
            </a:prstGeom>
            <a:noFill/>
            <a:ln w="9525" cap="flat" cmpd="sng" algn="ctr">
              <a:solidFill>
                <a:srgbClr val="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endParaRPr>
            </a:p>
          </p:txBody>
        </p:sp>
        <p:sp>
          <p:nvSpPr>
            <p:cNvPr id="39" name="Geschweifte Klammer rechts 38"/>
            <p:cNvSpPr/>
            <p:nvPr/>
          </p:nvSpPr>
          <p:spPr>
            <a:xfrm rot="10800000" flipH="1">
              <a:off x="2751351" y="4262956"/>
              <a:ext cx="55548" cy="720000"/>
            </a:xfrm>
            <a:prstGeom prst="rightBrace">
              <a:avLst>
                <a:gd name="adj1" fmla="val 84455"/>
                <a:gd name="adj2" fmla="val 50000"/>
              </a:avLst>
            </a:prstGeom>
            <a:noFill/>
            <a:ln w="9525" cap="flat" cmpd="sng" algn="ctr">
              <a:solidFill>
                <a:srgbClr val="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endParaRPr>
            </a:p>
          </p:txBody>
        </p:sp>
        <p:grpSp>
          <p:nvGrpSpPr>
            <p:cNvPr id="2" name="Gruppieren 1"/>
            <p:cNvGrpSpPr/>
            <p:nvPr/>
          </p:nvGrpSpPr>
          <p:grpSpPr>
            <a:xfrm>
              <a:off x="3465987" y="3535423"/>
              <a:ext cx="7382542" cy="2118289"/>
              <a:chOff x="3465986" y="3641339"/>
              <a:chExt cx="8408807" cy="2412757"/>
            </a:xfrm>
          </p:grpSpPr>
          <p:cxnSp>
            <p:nvCxnSpPr>
              <p:cNvPr id="8" name="Gewinkelter Verbinder 7"/>
              <p:cNvCxnSpPr>
                <a:stCxn id="28" idx="2"/>
                <a:endCxn id="36" idx="0"/>
              </p:cNvCxnSpPr>
              <p:nvPr/>
            </p:nvCxnSpPr>
            <p:spPr>
              <a:xfrm rot="16200000" flipH="1">
                <a:off x="8360404" y="4352331"/>
                <a:ext cx="810425" cy="2897"/>
              </a:xfrm>
              <a:prstGeom prst="bentConnector3">
                <a:avLst/>
              </a:prstGeom>
              <a:noFill/>
              <a:ln w="28575" cap="flat" cmpd="sng" algn="ctr">
                <a:solidFill>
                  <a:srgbClr val="FFFFFF">
                    <a:lumMod val="85000"/>
                  </a:srgbClr>
                </a:solidFill>
                <a:prstDash val="solid"/>
              </a:ln>
              <a:effectLst/>
            </p:spPr>
          </p:cxnSp>
          <p:cxnSp>
            <p:nvCxnSpPr>
              <p:cNvPr id="9" name="Gewinkelter Verbinder 8"/>
              <p:cNvCxnSpPr>
                <a:stCxn id="28" idx="2"/>
                <a:endCxn id="37" idx="0"/>
              </p:cNvCxnSpPr>
              <p:nvPr/>
            </p:nvCxnSpPr>
            <p:spPr>
              <a:xfrm rot="16200000" flipH="1">
                <a:off x="8726529" y="3986206"/>
                <a:ext cx="810424" cy="735147"/>
              </a:xfrm>
              <a:prstGeom prst="bentConnector3">
                <a:avLst/>
              </a:prstGeom>
              <a:noFill/>
              <a:ln w="28575" cap="flat" cmpd="sng" algn="ctr">
                <a:solidFill>
                  <a:srgbClr val="FFFFFF">
                    <a:lumMod val="85000"/>
                  </a:srgbClr>
                </a:solidFill>
                <a:prstDash val="solid"/>
              </a:ln>
              <a:effectLst/>
            </p:spPr>
          </p:cxnSp>
          <p:cxnSp>
            <p:nvCxnSpPr>
              <p:cNvPr id="17" name="Gewinkelter Verbinder 16"/>
              <p:cNvCxnSpPr/>
              <p:nvPr/>
            </p:nvCxnSpPr>
            <p:spPr>
              <a:xfrm rot="5400000">
                <a:off x="3706746" y="4137507"/>
                <a:ext cx="804687" cy="460817"/>
              </a:xfrm>
              <a:prstGeom prst="bentConnector3">
                <a:avLst/>
              </a:prstGeom>
              <a:noFill/>
              <a:ln w="28575" cap="flat" cmpd="sng" algn="ctr">
                <a:solidFill>
                  <a:srgbClr val="CD5038"/>
                </a:solidFill>
                <a:prstDash val="solid"/>
              </a:ln>
              <a:effectLst/>
            </p:spPr>
          </p:cxnSp>
          <p:cxnSp>
            <p:nvCxnSpPr>
              <p:cNvPr id="18" name="Gewinkelter Verbinder 17"/>
              <p:cNvCxnSpPr/>
              <p:nvPr/>
            </p:nvCxnSpPr>
            <p:spPr>
              <a:xfrm rot="16200000" flipH="1">
                <a:off x="4167089" y="4137979"/>
                <a:ext cx="798265" cy="453450"/>
              </a:xfrm>
              <a:prstGeom prst="bentConnector3">
                <a:avLst/>
              </a:prstGeom>
              <a:noFill/>
              <a:ln w="28575" cap="flat" cmpd="sng" algn="ctr">
                <a:solidFill>
                  <a:srgbClr val="CD5038"/>
                </a:solidFill>
                <a:prstDash val="solid"/>
              </a:ln>
              <a:effectLst/>
            </p:spPr>
          </p:cxnSp>
          <p:cxnSp>
            <p:nvCxnSpPr>
              <p:cNvPr id="19" name="Gewinkelter Verbinder 18"/>
              <p:cNvCxnSpPr>
                <a:stCxn id="27" idx="2"/>
                <a:endCxn id="35" idx="0"/>
              </p:cNvCxnSpPr>
              <p:nvPr/>
            </p:nvCxnSpPr>
            <p:spPr>
              <a:xfrm rot="5400000">
                <a:off x="5693689" y="3955658"/>
                <a:ext cx="821690" cy="807510"/>
              </a:xfrm>
              <a:prstGeom prst="bentConnector3">
                <a:avLst/>
              </a:prstGeom>
              <a:noFill/>
              <a:ln w="28575" cap="flat" cmpd="sng" algn="ctr">
                <a:solidFill>
                  <a:srgbClr val="FFFFFF">
                    <a:lumMod val="85000"/>
                  </a:srgbClr>
                </a:solidFill>
                <a:prstDash val="solid"/>
              </a:ln>
              <a:effectLst/>
            </p:spPr>
          </p:cxnSp>
          <p:cxnSp>
            <p:nvCxnSpPr>
              <p:cNvPr id="20" name="Gewinkelter Verbinder 19"/>
              <p:cNvCxnSpPr>
                <a:stCxn id="27" idx="2"/>
                <a:endCxn id="34" idx="0"/>
              </p:cNvCxnSpPr>
              <p:nvPr/>
            </p:nvCxnSpPr>
            <p:spPr>
              <a:xfrm rot="16200000" flipH="1">
                <a:off x="6479590" y="3977267"/>
                <a:ext cx="815266" cy="757868"/>
              </a:xfrm>
              <a:prstGeom prst="bentConnector3">
                <a:avLst/>
              </a:prstGeom>
              <a:noFill/>
              <a:ln w="28575" cap="flat" cmpd="sng" algn="ctr">
                <a:solidFill>
                  <a:srgbClr val="FFFFFF">
                    <a:lumMod val="85000"/>
                  </a:srgbClr>
                </a:solidFill>
                <a:prstDash val="solid"/>
              </a:ln>
              <a:effectLst/>
            </p:spPr>
          </p:cxnSp>
          <p:cxnSp>
            <p:nvCxnSpPr>
              <p:cNvPr id="21" name="Gewinkelter Verbinder 20"/>
              <p:cNvCxnSpPr>
                <a:stCxn id="28" idx="2"/>
                <a:endCxn id="38" idx="0"/>
              </p:cNvCxnSpPr>
              <p:nvPr/>
            </p:nvCxnSpPr>
            <p:spPr>
              <a:xfrm rot="5400000">
                <a:off x="7940270" y="3941516"/>
                <a:ext cx="816847" cy="830950"/>
              </a:xfrm>
              <a:prstGeom prst="bentConnector3">
                <a:avLst/>
              </a:prstGeom>
              <a:noFill/>
              <a:ln w="28575" cap="flat" cmpd="sng" algn="ctr">
                <a:solidFill>
                  <a:srgbClr val="CD5038"/>
                </a:solidFill>
                <a:prstDash val="solid"/>
              </a:ln>
              <a:effectLst/>
            </p:spPr>
          </p:cxnSp>
          <p:cxnSp>
            <p:nvCxnSpPr>
              <p:cNvPr id="22" name="Gewinkelter Verbinder 21"/>
              <p:cNvCxnSpPr>
                <a:stCxn id="29" idx="2"/>
                <a:endCxn id="42" idx="0"/>
              </p:cNvCxnSpPr>
              <p:nvPr/>
            </p:nvCxnSpPr>
            <p:spPr>
              <a:xfrm rot="5400000">
                <a:off x="10228275" y="4072210"/>
                <a:ext cx="816846" cy="569563"/>
              </a:xfrm>
              <a:prstGeom prst="bentConnector3">
                <a:avLst/>
              </a:prstGeom>
              <a:noFill/>
              <a:ln w="28575" cap="flat" cmpd="sng" algn="ctr">
                <a:solidFill>
                  <a:srgbClr val="FFFFFF">
                    <a:lumMod val="85000"/>
                  </a:srgbClr>
                </a:solidFill>
                <a:prstDash val="solid"/>
              </a:ln>
              <a:effectLst/>
            </p:spPr>
          </p:cxnSp>
          <p:cxnSp>
            <p:nvCxnSpPr>
              <p:cNvPr id="23" name="Gewinkelter Verbinder 22"/>
              <p:cNvCxnSpPr>
                <a:stCxn id="29" idx="2"/>
                <a:endCxn id="41" idx="0"/>
              </p:cNvCxnSpPr>
              <p:nvPr/>
            </p:nvCxnSpPr>
            <p:spPr>
              <a:xfrm rot="16200000" flipH="1">
                <a:off x="10811335" y="4058711"/>
                <a:ext cx="810423" cy="590135"/>
              </a:xfrm>
              <a:prstGeom prst="bentConnector3">
                <a:avLst/>
              </a:prstGeom>
              <a:noFill/>
              <a:ln w="28575" cap="flat" cmpd="sng" algn="ctr">
                <a:solidFill>
                  <a:srgbClr val="FFFFFF">
                    <a:lumMod val="85000"/>
                  </a:srgbClr>
                </a:solidFill>
                <a:prstDash val="solid"/>
              </a:ln>
              <a:effectLst/>
            </p:spPr>
          </p:cxnSp>
          <p:sp>
            <p:nvSpPr>
              <p:cNvPr id="26" name="Abgerundetes Rechteck 25"/>
              <p:cNvSpPr/>
              <p:nvPr/>
            </p:nvSpPr>
            <p:spPr>
              <a:xfrm>
                <a:off x="4198443" y="3641339"/>
                <a:ext cx="311129" cy="307229"/>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27" name="Abgerundetes Rechteck 26"/>
              <p:cNvSpPr/>
              <p:nvPr/>
            </p:nvSpPr>
            <p:spPr>
              <a:xfrm>
                <a:off x="6352724" y="3641339"/>
                <a:ext cx="311129" cy="307229"/>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28" name="Abgerundetes Rechteck 27"/>
              <p:cNvSpPr/>
              <p:nvPr/>
            </p:nvSpPr>
            <p:spPr>
              <a:xfrm>
                <a:off x="8608603" y="3641339"/>
                <a:ext cx="311129" cy="307229"/>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29" name="Abgerundetes Rechteck 28"/>
              <p:cNvSpPr/>
              <p:nvPr/>
            </p:nvSpPr>
            <p:spPr>
              <a:xfrm>
                <a:off x="10765914" y="3641339"/>
                <a:ext cx="311129" cy="307229"/>
              </a:xfrm>
              <a:prstGeom prst="roundRect">
                <a:avLst/>
              </a:prstGeom>
              <a:solidFill>
                <a:srgbClr val="005C45">
                  <a:alpha val="2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30" name="Abgerundetes Rechteck 29"/>
              <p:cNvSpPr/>
              <p:nvPr/>
            </p:nvSpPr>
            <p:spPr>
              <a:xfrm>
                <a:off x="3723114" y="4770258"/>
                <a:ext cx="311129" cy="307229"/>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31" name="Abgerundetes Rechteck 30"/>
              <p:cNvSpPr/>
              <p:nvPr/>
            </p:nvSpPr>
            <p:spPr>
              <a:xfrm>
                <a:off x="4637380" y="4763836"/>
                <a:ext cx="311129" cy="307229"/>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32" name="Abgerundetes Rechteck 31"/>
              <p:cNvSpPr/>
              <p:nvPr/>
            </p:nvSpPr>
            <p:spPr>
              <a:xfrm>
                <a:off x="6067007" y="4763836"/>
                <a:ext cx="311129" cy="307229"/>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33" name="Abgerundetes Rechteck 32"/>
              <p:cNvSpPr/>
              <p:nvPr/>
            </p:nvSpPr>
            <p:spPr>
              <a:xfrm>
                <a:off x="6588800" y="4763835"/>
                <a:ext cx="311129" cy="307229"/>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34" name="Abgerundetes Rechteck 33"/>
              <p:cNvSpPr/>
              <p:nvPr/>
            </p:nvSpPr>
            <p:spPr>
              <a:xfrm>
                <a:off x="7110592" y="4763834"/>
                <a:ext cx="311129" cy="307229"/>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35" name="Abgerundetes Rechteck 34"/>
              <p:cNvSpPr/>
              <p:nvPr/>
            </p:nvSpPr>
            <p:spPr>
              <a:xfrm>
                <a:off x="5545214" y="4770258"/>
                <a:ext cx="311129" cy="307229"/>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36" name="Abgerundetes Rechteck 35"/>
              <p:cNvSpPr/>
              <p:nvPr/>
            </p:nvSpPr>
            <p:spPr>
              <a:xfrm>
                <a:off x="8611500" y="4758993"/>
                <a:ext cx="311129" cy="307229"/>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37" name="Abgerundetes Rechteck 36"/>
              <p:cNvSpPr/>
              <p:nvPr/>
            </p:nvSpPr>
            <p:spPr>
              <a:xfrm>
                <a:off x="9343750" y="4758992"/>
                <a:ext cx="311129" cy="307229"/>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38" name="Abgerundetes Rechteck 37"/>
              <p:cNvSpPr/>
              <p:nvPr/>
            </p:nvSpPr>
            <p:spPr>
              <a:xfrm>
                <a:off x="7777653" y="4765415"/>
                <a:ext cx="311129" cy="307229"/>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40" name="Abgerundetes Rechteck 39"/>
              <p:cNvSpPr/>
              <p:nvPr/>
            </p:nvSpPr>
            <p:spPr>
              <a:xfrm>
                <a:off x="10765914" y="4758992"/>
                <a:ext cx="311129" cy="307229"/>
              </a:xfrm>
              <a:prstGeom prst="roundRect">
                <a:avLst/>
              </a:prstGeom>
              <a:solidFill>
                <a:srgbClr val="005C45">
                  <a:alpha val="2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41" name="Abgerundetes Rechteck 40"/>
              <p:cNvSpPr/>
              <p:nvPr/>
            </p:nvSpPr>
            <p:spPr>
              <a:xfrm>
                <a:off x="11356049" y="4758991"/>
                <a:ext cx="311129" cy="307229"/>
              </a:xfrm>
              <a:prstGeom prst="roundRect">
                <a:avLst/>
              </a:prstGeom>
              <a:solidFill>
                <a:srgbClr val="005C45">
                  <a:alpha val="2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42" name="Abgerundetes Rechteck 41"/>
              <p:cNvSpPr/>
              <p:nvPr/>
            </p:nvSpPr>
            <p:spPr>
              <a:xfrm>
                <a:off x="10196351" y="4765414"/>
                <a:ext cx="311129" cy="307229"/>
              </a:xfrm>
              <a:prstGeom prst="roundRect">
                <a:avLst/>
              </a:prstGeom>
              <a:solidFill>
                <a:srgbClr val="005C45">
                  <a:alpha val="2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cxnSp>
            <p:nvCxnSpPr>
              <p:cNvPr id="43" name="Gewinkelter Verbinder 116"/>
              <p:cNvCxnSpPr/>
              <p:nvPr/>
            </p:nvCxnSpPr>
            <p:spPr>
              <a:xfrm>
                <a:off x="10921478" y="3948568"/>
                <a:ext cx="0" cy="810424"/>
              </a:xfrm>
              <a:prstGeom prst="straightConnector1">
                <a:avLst/>
              </a:prstGeom>
              <a:noFill/>
              <a:ln w="28575" cap="flat" cmpd="sng" algn="ctr">
                <a:solidFill>
                  <a:srgbClr val="FFFFFF">
                    <a:lumMod val="85000"/>
                  </a:srgbClr>
                </a:solidFill>
                <a:prstDash val="solid"/>
              </a:ln>
              <a:effectLst/>
            </p:spPr>
          </p:cxnSp>
          <p:cxnSp>
            <p:nvCxnSpPr>
              <p:cNvPr id="44" name="Gewinkelter Verbinder 43"/>
              <p:cNvCxnSpPr/>
              <p:nvPr/>
            </p:nvCxnSpPr>
            <p:spPr>
              <a:xfrm rot="5400000">
                <a:off x="5957798" y="4213345"/>
                <a:ext cx="815268" cy="285717"/>
              </a:xfrm>
              <a:prstGeom prst="bentConnector3">
                <a:avLst/>
              </a:prstGeom>
              <a:noFill/>
              <a:ln w="28575" cap="flat" cmpd="sng" algn="ctr">
                <a:solidFill>
                  <a:srgbClr val="CD5038"/>
                </a:solidFill>
                <a:prstDash val="solid"/>
              </a:ln>
              <a:effectLst/>
            </p:spPr>
          </p:cxnSp>
          <p:cxnSp>
            <p:nvCxnSpPr>
              <p:cNvPr id="45" name="Gewinkelter Verbinder 44"/>
              <p:cNvCxnSpPr/>
              <p:nvPr/>
            </p:nvCxnSpPr>
            <p:spPr>
              <a:xfrm rot="16200000" flipH="1">
                <a:off x="6218695" y="4238164"/>
                <a:ext cx="815267" cy="236076"/>
              </a:xfrm>
              <a:prstGeom prst="bentConnector3">
                <a:avLst/>
              </a:prstGeom>
              <a:noFill/>
              <a:ln w="28575" cap="flat" cmpd="sng" algn="ctr">
                <a:solidFill>
                  <a:srgbClr val="CD5038"/>
                </a:solidFill>
                <a:prstDash val="solid"/>
              </a:ln>
              <a:effectLst/>
            </p:spPr>
          </p:cxnSp>
          <p:sp>
            <p:nvSpPr>
              <p:cNvPr id="46" name="Abgerundetes Rechteck 45"/>
              <p:cNvSpPr/>
              <p:nvPr/>
            </p:nvSpPr>
            <p:spPr>
              <a:xfrm>
                <a:off x="3871667" y="5746867"/>
                <a:ext cx="311129" cy="307229"/>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47" name="Abgerundetes Rechteck 46"/>
              <p:cNvSpPr/>
              <p:nvPr/>
            </p:nvSpPr>
            <p:spPr>
              <a:xfrm>
                <a:off x="4437002" y="5746867"/>
                <a:ext cx="311129" cy="307229"/>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48" name="Abgerundetes Rechteck 47"/>
              <p:cNvSpPr/>
              <p:nvPr/>
            </p:nvSpPr>
            <p:spPr>
              <a:xfrm>
                <a:off x="4835425" y="5746867"/>
                <a:ext cx="311129" cy="307229"/>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49" name="Abgerundetes Rechteck 48"/>
              <p:cNvSpPr/>
              <p:nvPr/>
            </p:nvSpPr>
            <p:spPr>
              <a:xfrm>
                <a:off x="3465986" y="5746867"/>
                <a:ext cx="311129" cy="307229"/>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50" name="Abgerundetes Rechteck 49"/>
              <p:cNvSpPr/>
              <p:nvPr/>
            </p:nvSpPr>
            <p:spPr>
              <a:xfrm>
                <a:off x="5357455" y="5746867"/>
                <a:ext cx="311129" cy="307229"/>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51" name="Abgerundetes Rechteck 50"/>
              <p:cNvSpPr/>
              <p:nvPr/>
            </p:nvSpPr>
            <p:spPr>
              <a:xfrm>
                <a:off x="5755878" y="5746867"/>
                <a:ext cx="311129" cy="307229"/>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52" name="Abgerundetes Rechteck 51"/>
              <p:cNvSpPr/>
              <p:nvPr/>
            </p:nvSpPr>
            <p:spPr>
              <a:xfrm>
                <a:off x="6189088" y="5746867"/>
                <a:ext cx="311129" cy="307229"/>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53" name="Abgerundetes Rechteck 52"/>
              <p:cNvSpPr/>
              <p:nvPr/>
            </p:nvSpPr>
            <p:spPr>
              <a:xfrm>
                <a:off x="6587511" y="5746867"/>
                <a:ext cx="311129" cy="307229"/>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54" name="Abgerundetes Rechteck 53"/>
              <p:cNvSpPr/>
              <p:nvPr/>
            </p:nvSpPr>
            <p:spPr>
              <a:xfrm>
                <a:off x="7574585" y="5746867"/>
                <a:ext cx="311129" cy="307229"/>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55" name="Abgerundetes Rechteck 54"/>
              <p:cNvSpPr/>
              <p:nvPr/>
            </p:nvSpPr>
            <p:spPr>
              <a:xfrm>
                <a:off x="7973008" y="5746867"/>
                <a:ext cx="311129" cy="307229"/>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56" name="Abgerundetes Rechteck 55"/>
              <p:cNvSpPr/>
              <p:nvPr/>
            </p:nvSpPr>
            <p:spPr>
              <a:xfrm>
                <a:off x="8393118" y="5746867"/>
                <a:ext cx="311129" cy="307229"/>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57" name="Abgerundetes Rechteck 56"/>
              <p:cNvSpPr/>
              <p:nvPr/>
            </p:nvSpPr>
            <p:spPr>
              <a:xfrm>
                <a:off x="8791541" y="5746867"/>
                <a:ext cx="311129" cy="307229"/>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58" name="Abgerundetes Rechteck 57"/>
              <p:cNvSpPr/>
              <p:nvPr/>
            </p:nvSpPr>
            <p:spPr>
              <a:xfrm>
                <a:off x="10765914" y="5746867"/>
                <a:ext cx="311129" cy="307229"/>
              </a:xfrm>
              <a:prstGeom prst="roundRect">
                <a:avLst/>
              </a:prstGeom>
              <a:solidFill>
                <a:srgbClr val="005C45">
                  <a:alpha val="2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59" name="Abgerundetes Rechteck 58"/>
              <p:cNvSpPr/>
              <p:nvPr/>
            </p:nvSpPr>
            <p:spPr>
              <a:xfrm>
                <a:off x="11165241" y="5746867"/>
                <a:ext cx="311129" cy="307229"/>
              </a:xfrm>
              <a:prstGeom prst="roundRect">
                <a:avLst/>
              </a:prstGeom>
              <a:solidFill>
                <a:srgbClr val="005C45">
                  <a:alpha val="2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60" name="Abgerundetes Rechteck 59"/>
              <p:cNvSpPr/>
              <p:nvPr/>
            </p:nvSpPr>
            <p:spPr>
              <a:xfrm>
                <a:off x="11563664" y="5746867"/>
                <a:ext cx="311129" cy="307229"/>
              </a:xfrm>
              <a:prstGeom prst="roundRect">
                <a:avLst/>
              </a:prstGeom>
              <a:solidFill>
                <a:srgbClr val="005C45">
                  <a:alpha val="2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337"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61" name="Abgerundetes Rechteck 60"/>
              <p:cNvSpPr/>
              <p:nvPr/>
            </p:nvSpPr>
            <p:spPr>
              <a:xfrm>
                <a:off x="9162267" y="5746867"/>
                <a:ext cx="311129" cy="307229"/>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62" name="Abgerundetes Rechteck 61"/>
              <p:cNvSpPr/>
              <p:nvPr/>
            </p:nvSpPr>
            <p:spPr>
              <a:xfrm>
                <a:off x="9560690" y="5746867"/>
                <a:ext cx="311129" cy="307229"/>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cxnSp>
            <p:nvCxnSpPr>
              <p:cNvPr id="63" name="Gewinkelter Verbinder 62"/>
              <p:cNvCxnSpPr>
                <a:stCxn id="31" idx="2"/>
                <a:endCxn id="47" idx="0"/>
              </p:cNvCxnSpPr>
              <p:nvPr/>
            </p:nvCxnSpPr>
            <p:spPr>
              <a:xfrm rot="5400000">
                <a:off x="4354855" y="5308777"/>
                <a:ext cx="675802" cy="200378"/>
              </a:xfrm>
              <a:prstGeom prst="bentConnector3">
                <a:avLst>
                  <a:gd name="adj1" fmla="val 50000"/>
                </a:avLst>
              </a:prstGeom>
              <a:noFill/>
              <a:ln w="28575" cap="flat" cmpd="sng" algn="ctr">
                <a:solidFill>
                  <a:srgbClr val="CD5038"/>
                </a:solidFill>
                <a:prstDash val="solid"/>
              </a:ln>
              <a:effectLst/>
            </p:spPr>
          </p:cxnSp>
          <p:cxnSp>
            <p:nvCxnSpPr>
              <p:cNvPr id="64" name="Gewinkelter Verbinder 63"/>
              <p:cNvCxnSpPr>
                <a:stCxn id="31" idx="2"/>
                <a:endCxn id="48" idx="0"/>
              </p:cNvCxnSpPr>
              <p:nvPr/>
            </p:nvCxnSpPr>
            <p:spPr>
              <a:xfrm rot="16200000" flipH="1">
                <a:off x="4554066" y="5309943"/>
                <a:ext cx="675802" cy="198045"/>
              </a:xfrm>
              <a:prstGeom prst="bentConnector3">
                <a:avLst>
                  <a:gd name="adj1" fmla="val 50000"/>
                </a:avLst>
              </a:prstGeom>
              <a:noFill/>
              <a:ln w="28575" cap="flat" cmpd="sng" algn="ctr">
                <a:solidFill>
                  <a:srgbClr val="CD5038"/>
                </a:solidFill>
                <a:prstDash val="solid"/>
              </a:ln>
              <a:effectLst/>
            </p:spPr>
          </p:cxnSp>
          <p:cxnSp>
            <p:nvCxnSpPr>
              <p:cNvPr id="65" name="Gewinkelter Verbinder 64"/>
              <p:cNvCxnSpPr>
                <a:stCxn id="35" idx="2"/>
                <a:endCxn id="51" idx="0"/>
              </p:cNvCxnSpPr>
              <p:nvPr/>
            </p:nvCxnSpPr>
            <p:spPr>
              <a:xfrm rot="16200000" flipH="1">
                <a:off x="5471421" y="5306845"/>
                <a:ext cx="669380" cy="210664"/>
              </a:xfrm>
              <a:prstGeom prst="bentConnector3">
                <a:avLst>
                  <a:gd name="adj1" fmla="val 50000"/>
                </a:avLst>
              </a:prstGeom>
              <a:noFill/>
              <a:ln w="28575" cap="flat" cmpd="sng" algn="ctr">
                <a:solidFill>
                  <a:srgbClr val="FFFFFF">
                    <a:lumMod val="85000"/>
                  </a:srgbClr>
                </a:solidFill>
                <a:prstDash val="solid"/>
              </a:ln>
              <a:effectLst/>
            </p:spPr>
          </p:cxnSp>
          <p:cxnSp>
            <p:nvCxnSpPr>
              <p:cNvPr id="66" name="Gewinkelter Verbinder 65"/>
              <p:cNvCxnSpPr>
                <a:stCxn id="35" idx="2"/>
                <a:endCxn id="50" idx="0"/>
              </p:cNvCxnSpPr>
              <p:nvPr/>
            </p:nvCxnSpPr>
            <p:spPr>
              <a:xfrm rot="5400000">
                <a:off x="5272210" y="5318298"/>
                <a:ext cx="669380" cy="187759"/>
              </a:xfrm>
              <a:prstGeom prst="bentConnector3">
                <a:avLst>
                  <a:gd name="adj1" fmla="val 50000"/>
                </a:avLst>
              </a:prstGeom>
              <a:noFill/>
              <a:ln w="28575" cap="flat" cmpd="sng" algn="ctr">
                <a:solidFill>
                  <a:srgbClr val="FFFFFF">
                    <a:lumMod val="85000"/>
                  </a:srgbClr>
                </a:solidFill>
                <a:prstDash val="solid"/>
              </a:ln>
              <a:effectLst/>
            </p:spPr>
          </p:cxnSp>
          <p:cxnSp>
            <p:nvCxnSpPr>
              <p:cNvPr id="67" name="Gewinkelter Verbinder 66"/>
              <p:cNvCxnSpPr>
                <a:stCxn id="30" idx="2"/>
                <a:endCxn id="49" idx="0"/>
              </p:cNvCxnSpPr>
              <p:nvPr/>
            </p:nvCxnSpPr>
            <p:spPr>
              <a:xfrm rot="5400000">
                <a:off x="3415425" y="5283613"/>
                <a:ext cx="669380" cy="257128"/>
              </a:xfrm>
              <a:prstGeom prst="bentConnector3">
                <a:avLst>
                  <a:gd name="adj1" fmla="val 50000"/>
                </a:avLst>
              </a:prstGeom>
              <a:noFill/>
              <a:ln w="28575" cap="flat" cmpd="sng" algn="ctr">
                <a:solidFill>
                  <a:srgbClr val="FFFFFF">
                    <a:lumMod val="85000"/>
                  </a:srgbClr>
                </a:solidFill>
                <a:prstDash val="solid"/>
              </a:ln>
              <a:effectLst/>
            </p:spPr>
          </p:cxnSp>
          <p:cxnSp>
            <p:nvCxnSpPr>
              <p:cNvPr id="68" name="Gewinkelter Verbinder 67"/>
              <p:cNvCxnSpPr>
                <a:stCxn id="30" idx="2"/>
                <a:endCxn id="46" idx="0"/>
              </p:cNvCxnSpPr>
              <p:nvPr/>
            </p:nvCxnSpPr>
            <p:spPr>
              <a:xfrm rot="16200000" flipH="1">
                <a:off x="3618265" y="5337900"/>
                <a:ext cx="669380" cy="148553"/>
              </a:xfrm>
              <a:prstGeom prst="bentConnector3">
                <a:avLst>
                  <a:gd name="adj1" fmla="val 50000"/>
                </a:avLst>
              </a:prstGeom>
              <a:noFill/>
              <a:ln w="28575" cap="flat" cmpd="sng" algn="ctr">
                <a:solidFill>
                  <a:srgbClr val="CD5038"/>
                </a:solidFill>
                <a:prstDash val="solid"/>
              </a:ln>
              <a:effectLst/>
            </p:spPr>
          </p:cxnSp>
          <p:cxnSp>
            <p:nvCxnSpPr>
              <p:cNvPr id="69" name="Gewinkelter Verbinder 172"/>
              <p:cNvCxnSpPr/>
              <p:nvPr/>
            </p:nvCxnSpPr>
            <p:spPr>
              <a:xfrm>
                <a:off x="10921478" y="5066221"/>
                <a:ext cx="0" cy="680646"/>
              </a:xfrm>
              <a:prstGeom prst="straightConnector1">
                <a:avLst/>
              </a:prstGeom>
              <a:noFill/>
              <a:ln w="28575" cap="flat" cmpd="sng" algn="ctr">
                <a:solidFill>
                  <a:srgbClr val="FFFFFF">
                    <a:lumMod val="85000"/>
                  </a:srgbClr>
                </a:solidFill>
                <a:prstDash val="solid"/>
              </a:ln>
              <a:effectLst/>
            </p:spPr>
          </p:cxnSp>
          <p:cxnSp>
            <p:nvCxnSpPr>
              <p:cNvPr id="70" name="Gewinkelter Verbinder 69"/>
              <p:cNvCxnSpPr>
                <a:stCxn id="41" idx="2"/>
                <a:endCxn id="59" idx="0"/>
              </p:cNvCxnSpPr>
              <p:nvPr/>
            </p:nvCxnSpPr>
            <p:spPr>
              <a:xfrm rot="5400000">
                <a:off x="11075887" y="5311139"/>
                <a:ext cx="680647" cy="190808"/>
              </a:xfrm>
              <a:prstGeom prst="bentConnector3">
                <a:avLst>
                  <a:gd name="adj1" fmla="val 50000"/>
                </a:avLst>
              </a:prstGeom>
              <a:noFill/>
              <a:ln w="28575" cap="flat" cmpd="sng" algn="ctr">
                <a:solidFill>
                  <a:srgbClr val="FFFFFF">
                    <a:lumMod val="85000"/>
                  </a:srgbClr>
                </a:solidFill>
                <a:prstDash val="solid"/>
              </a:ln>
              <a:effectLst/>
            </p:spPr>
          </p:cxnSp>
          <p:cxnSp>
            <p:nvCxnSpPr>
              <p:cNvPr id="71" name="Gewinkelter Verbinder 70"/>
              <p:cNvCxnSpPr>
                <a:stCxn id="41" idx="2"/>
                <a:endCxn id="60" idx="0"/>
              </p:cNvCxnSpPr>
              <p:nvPr/>
            </p:nvCxnSpPr>
            <p:spPr>
              <a:xfrm rot="16200000" flipH="1">
                <a:off x="11275098" y="5302735"/>
                <a:ext cx="680647" cy="207615"/>
              </a:xfrm>
              <a:prstGeom prst="bentConnector3">
                <a:avLst>
                  <a:gd name="adj1" fmla="val 50000"/>
                </a:avLst>
              </a:prstGeom>
              <a:noFill/>
              <a:ln w="28575" cap="flat" cmpd="sng" algn="ctr">
                <a:solidFill>
                  <a:srgbClr val="FFFFFF">
                    <a:lumMod val="85000"/>
                  </a:srgbClr>
                </a:solidFill>
                <a:prstDash val="solid"/>
              </a:ln>
              <a:effectLst/>
            </p:spPr>
          </p:cxnSp>
          <p:cxnSp>
            <p:nvCxnSpPr>
              <p:cNvPr id="72" name="Gewinkelter Verbinder 71"/>
              <p:cNvCxnSpPr>
                <a:stCxn id="33" idx="2"/>
                <a:endCxn id="53" idx="0"/>
              </p:cNvCxnSpPr>
              <p:nvPr/>
            </p:nvCxnSpPr>
            <p:spPr>
              <a:xfrm rot="5400000">
                <a:off x="6405820" y="5408321"/>
                <a:ext cx="675803" cy="1289"/>
              </a:xfrm>
              <a:prstGeom prst="bentConnector3">
                <a:avLst>
                  <a:gd name="adj1" fmla="val 50000"/>
                </a:avLst>
              </a:prstGeom>
              <a:noFill/>
              <a:ln w="28575" cap="flat" cmpd="sng" algn="ctr">
                <a:solidFill>
                  <a:srgbClr val="FFFFFF">
                    <a:lumMod val="75000"/>
                  </a:srgbClr>
                </a:solidFill>
                <a:prstDash val="solid"/>
              </a:ln>
              <a:effectLst/>
            </p:spPr>
          </p:cxnSp>
          <p:cxnSp>
            <p:nvCxnSpPr>
              <p:cNvPr id="73" name="Gewinkelter Verbinder 72"/>
              <p:cNvCxnSpPr>
                <a:stCxn id="33" idx="2"/>
                <a:endCxn id="52" idx="0"/>
              </p:cNvCxnSpPr>
              <p:nvPr/>
            </p:nvCxnSpPr>
            <p:spPr>
              <a:xfrm rot="5400000">
                <a:off x="6206608" y="5209109"/>
                <a:ext cx="675803" cy="399712"/>
              </a:xfrm>
              <a:prstGeom prst="bentConnector3">
                <a:avLst>
                  <a:gd name="adj1" fmla="val 50000"/>
                </a:avLst>
              </a:prstGeom>
              <a:noFill/>
              <a:ln w="28575" cap="flat" cmpd="sng" algn="ctr">
                <a:solidFill>
                  <a:srgbClr val="CD5038"/>
                </a:solidFill>
                <a:prstDash val="solid"/>
              </a:ln>
              <a:effectLst/>
            </p:spPr>
          </p:cxnSp>
          <p:cxnSp>
            <p:nvCxnSpPr>
              <p:cNvPr id="74" name="Gewinkelter Verbinder 73"/>
              <p:cNvCxnSpPr>
                <a:stCxn id="37" idx="2"/>
                <a:endCxn id="62" idx="0"/>
              </p:cNvCxnSpPr>
              <p:nvPr/>
            </p:nvCxnSpPr>
            <p:spPr>
              <a:xfrm rot="16200000" flipH="1">
                <a:off x="9267462" y="5298074"/>
                <a:ext cx="680646" cy="216940"/>
              </a:xfrm>
              <a:prstGeom prst="bentConnector3">
                <a:avLst>
                  <a:gd name="adj1" fmla="val 50000"/>
                </a:avLst>
              </a:prstGeom>
              <a:noFill/>
              <a:ln w="28575" cap="flat" cmpd="sng" algn="ctr">
                <a:solidFill>
                  <a:srgbClr val="FFFFFF">
                    <a:lumMod val="85000"/>
                  </a:srgbClr>
                </a:solidFill>
                <a:prstDash val="solid"/>
              </a:ln>
              <a:effectLst/>
            </p:spPr>
          </p:cxnSp>
          <p:cxnSp>
            <p:nvCxnSpPr>
              <p:cNvPr id="75" name="Gewinkelter Verbinder 74"/>
              <p:cNvCxnSpPr>
                <a:stCxn id="37" idx="2"/>
                <a:endCxn id="61" idx="0"/>
              </p:cNvCxnSpPr>
              <p:nvPr/>
            </p:nvCxnSpPr>
            <p:spPr>
              <a:xfrm rot="5400000">
                <a:off x="9068251" y="5315803"/>
                <a:ext cx="680646" cy="181483"/>
              </a:xfrm>
              <a:prstGeom prst="bentConnector3">
                <a:avLst>
                  <a:gd name="adj1" fmla="val 50000"/>
                </a:avLst>
              </a:prstGeom>
              <a:noFill/>
              <a:ln w="28575" cap="flat" cmpd="sng" algn="ctr">
                <a:solidFill>
                  <a:srgbClr val="FFFFFF">
                    <a:lumMod val="85000"/>
                  </a:srgbClr>
                </a:solidFill>
                <a:prstDash val="solid"/>
              </a:ln>
              <a:effectLst/>
            </p:spPr>
          </p:cxnSp>
          <p:cxnSp>
            <p:nvCxnSpPr>
              <p:cNvPr id="76" name="Gewinkelter Verbinder 75"/>
              <p:cNvCxnSpPr>
                <a:stCxn id="36" idx="2"/>
                <a:endCxn id="57" idx="0"/>
              </p:cNvCxnSpPr>
              <p:nvPr/>
            </p:nvCxnSpPr>
            <p:spPr>
              <a:xfrm rot="16200000" flipH="1">
                <a:off x="8516763" y="5316523"/>
                <a:ext cx="680645" cy="180041"/>
              </a:xfrm>
              <a:prstGeom prst="bentConnector3">
                <a:avLst>
                  <a:gd name="adj1" fmla="val 50000"/>
                </a:avLst>
              </a:prstGeom>
              <a:noFill/>
              <a:ln w="28575" cap="flat" cmpd="sng" algn="ctr">
                <a:solidFill>
                  <a:srgbClr val="FFFFFF">
                    <a:lumMod val="85000"/>
                  </a:srgbClr>
                </a:solidFill>
                <a:prstDash val="solid"/>
              </a:ln>
              <a:effectLst/>
            </p:spPr>
          </p:cxnSp>
          <p:cxnSp>
            <p:nvCxnSpPr>
              <p:cNvPr id="77" name="Gewinkelter Verbinder 76"/>
              <p:cNvCxnSpPr>
                <a:stCxn id="36" idx="2"/>
                <a:endCxn id="56" idx="0"/>
              </p:cNvCxnSpPr>
              <p:nvPr/>
            </p:nvCxnSpPr>
            <p:spPr>
              <a:xfrm rot="5400000">
                <a:off x="8317552" y="5297353"/>
                <a:ext cx="680645" cy="218382"/>
              </a:xfrm>
              <a:prstGeom prst="bentConnector3">
                <a:avLst>
                  <a:gd name="adj1" fmla="val 50000"/>
                </a:avLst>
              </a:prstGeom>
              <a:noFill/>
              <a:ln w="28575" cap="flat" cmpd="sng" algn="ctr">
                <a:solidFill>
                  <a:srgbClr val="FFFFFF">
                    <a:lumMod val="85000"/>
                  </a:srgbClr>
                </a:solidFill>
                <a:prstDash val="solid"/>
              </a:ln>
              <a:effectLst/>
            </p:spPr>
          </p:cxnSp>
          <p:cxnSp>
            <p:nvCxnSpPr>
              <p:cNvPr id="78" name="Gewinkelter Verbinder 77"/>
              <p:cNvCxnSpPr>
                <a:stCxn id="38" idx="2"/>
                <a:endCxn id="55" idx="0"/>
              </p:cNvCxnSpPr>
              <p:nvPr/>
            </p:nvCxnSpPr>
            <p:spPr>
              <a:xfrm rot="16200000" flipH="1">
                <a:off x="7693784" y="5312077"/>
                <a:ext cx="674223" cy="195355"/>
              </a:xfrm>
              <a:prstGeom prst="bentConnector3">
                <a:avLst>
                  <a:gd name="adj1" fmla="val 50000"/>
                </a:avLst>
              </a:prstGeom>
              <a:noFill/>
              <a:ln w="28575" cap="flat" cmpd="sng" algn="ctr">
                <a:solidFill>
                  <a:srgbClr val="CD5038"/>
                </a:solidFill>
                <a:prstDash val="solid"/>
              </a:ln>
              <a:effectLst/>
            </p:spPr>
          </p:cxnSp>
          <p:cxnSp>
            <p:nvCxnSpPr>
              <p:cNvPr id="79" name="Gewinkelter Verbinder 78"/>
              <p:cNvCxnSpPr>
                <a:stCxn id="38" idx="2"/>
                <a:endCxn id="54" idx="0"/>
              </p:cNvCxnSpPr>
              <p:nvPr/>
            </p:nvCxnSpPr>
            <p:spPr>
              <a:xfrm rot="5400000">
                <a:off x="7494573" y="5308221"/>
                <a:ext cx="674223" cy="203068"/>
              </a:xfrm>
              <a:prstGeom prst="bentConnector3">
                <a:avLst>
                  <a:gd name="adj1" fmla="val 50000"/>
                </a:avLst>
              </a:prstGeom>
              <a:noFill/>
              <a:ln w="28575" cap="flat" cmpd="sng" algn="ctr">
                <a:solidFill>
                  <a:srgbClr val="CD5038"/>
                </a:solidFill>
                <a:prstDash val="solid"/>
              </a:ln>
              <a:effectLst/>
            </p:spPr>
          </p:cxnSp>
          <p:sp>
            <p:nvSpPr>
              <p:cNvPr id="80" name="Abgerundetes Rechteck 79"/>
              <p:cNvSpPr/>
              <p:nvPr/>
            </p:nvSpPr>
            <p:spPr>
              <a:xfrm>
                <a:off x="6934928" y="5746867"/>
                <a:ext cx="311129" cy="307229"/>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cxnSp>
            <p:nvCxnSpPr>
              <p:cNvPr id="81" name="Gewinkelter Verbinder 80"/>
              <p:cNvCxnSpPr>
                <a:stCxn id="33" idx="2"/>
                <a:endCxn id="80" idx="0"/>
              </p:cNvCxnSpPr>
              <p:nvPr/>
            </p:nvCxnSpPr>
            <p:spPr>
              <a:xfrm rot="16200000" flipH="1">
                <a:off x="6579528" y="5235901"/>
                <a:ext cx="675803" cy="346128"/>
              </a:xfrm>
              <a:prstGeom prst="bentConnector3">
                <a:avLst>
                  <a:gd name="adj1" fmla="val 50000"/>
                </a:avLst>
              </a:prstGeom>
              <a:noFill/>
              <a:ln w="28575" cap="flat" cmpd="sng" algn="ctr">
                <a:solidFill>
                  <a:srgbClr val="CD5038"/>
                </a:solidFill>
                <a:prstDash val="solid"/>
              </a:ln>
              <a:effectLst/>
            </p:spPr>
          </p:cxnSp>
        </p:grpSp>
        <p:sp>
          <p:nvSpPr>
            <p:cNvPr id="94" name="Textfeld 93"/>
            <p:cNvSpPr txBox="1"/>
            <p:nvPr/>
          </p:nvSpPr>
          <p:spPr>
            <a:xfrm>
              <a:off x="3071665" y="1377603"/>
              <a:ext cx="7848872" cy="923330"/>
            </a:xfrm>
            <a:prstGeom prst="rect">
              <a:avLst/>
            </a:prstGeom>
            <a:noFill/>
          </p:spPr>
          <p:txBody>
            <a:bodyPr wrap="square" rtlCol="0">
              <a:spAutoFit/>
            </a:bodyPr>
            <a:lstStyle/>
            <a:p>
              <a:r>
                <a:rPr lang="de-DE" i="1" dirty="0">
                  <a:solidFill>
                    <a:schemeClr val="accent1"/>
                  </a:solidFill>
                  <a:latin typeface="Arial" panose="020B0604020202020204" pitchFamily="34" charset="0"/>
                  <a:ea typeface="Cambria" panose="02040503050406030204" pitchFamily="18" charset="0"/>
                  <a:cs typeface="Arial" panose="020B0604020202020204" pitchFamily="34" charset="0"/>
                </a:rPr>
                <a:t>Sind bei einem Ausfall der Geschäftsprozesse dieser Organisationseinheit </a:t>
              </a:r>
              <a:br>
                <a:rPr lang="de-DE" i="1" dirty="0">
                  <a:solidFill>
                    <a:schemeClr val="accent1"/>
                  </a:solidFill>
                  <a:latin typeface="Arial" panose="020B0604020202020204" pitchFamily="34" charset="0"/>
                  <a:ea typeface="Cambria" panose="02040503050406030204" pitchFamily="18" charset="0"/>
                  <a:cs typeface="Arial" panose="020B0604020202020204" pitchFamily="34" charset="0"/>
                </a:rPr>
              </a:br>
              <a:r>
                <a:rPr lang="de-DE" i="1" dirty="0">
                  <a:solidFill>
                    <a:schemeClr val="accent1"/>
                  </a:solidFill>
                  <a:latin typeface="Arial" panose="020B0604020202020204" pitchFamily="34" charset="0"/>
                  <a:ea typeface="Cambria" panose="02040503050406030204" pitchFamily="18" charset="0"/>
                  <a:cs typeface="Arial" panose="020B0604020202020204" pitchFamily="34" charset="0"/>
                </a:rPr>
                <a:t>innerhalb von &lt;z. B. 7 Tagen&gt; zu hohe Schäden für die Institution zu erwarten? </a:t>
              </a:r>
            </a:p>
          </p:txBody>
        </p:sp>
        <p:sp>
          <p:nvSpPr>
            <p:cNvPr id="97" name="Abgerundetes Rechteck 96"/>
            <p:cNvSpPr/>
            <p:nvPr/>
          </p:nvSpPr>
          <p:spPr>
            <a:xfrm>
              <a:off x="1199456" y="6106805"/>
              <a:ext cx="180000" cy="180000"/>
            </a:xfrm>
            <a:prstGeom prst="roundRect">
              <a:avLst/>
            </a:prstGeom>
            <a:solidFill>
              <a:srgbClr val="CD5038"/>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0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98" name="Textfeld 97"/>
            <p:cNvSpPr txBox="1"/>
            <p:nvPr/>
          </p:nvSpPr>
          <p:spPr>
            <a:xfrm>
              <a:off x="1395755" y="6069847"/>
              <a:ext cx="2371162" cy="253916"/>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de-DE" sz="1050" b="0" i="1"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rPr>
                <a:t>Zeitkritische Organisationseinheit (OE)</a:t>
              </a:r>
            </a:p>
          </p:txBody>
        </p:sp>
        <p:grpSp>
          <p:nvGrpSpPr>
            <p:cNvPr id="99" name="Gruppieren 98"/>
            <p:cNvGrpSpPr/>
            <p:nvPr/>
          </p:nvGrpSpPr>
          <p:grpSpPr>
            <a:xfrm>
              <a:off x="3916035" y="6069847"/>
              <a:ext cx="1549226" cy="253916"/>
              <a:chOff x="5653676" y="6462861"/>
              <a:chExt cx="1549226" cy="253916"/>
            </a:xfrm>
          </p:grpSpPr>
          <p:sp>
            <p:nvSpPr>
              <p:cNvPr id="100" name="Abgerundetes Rechteck 99"/>
              <p:cNvSpPr/>
              <p:nvPr/>
            </p:nvSpPr>
            <p:spPr>
              <a:xfrm>
                <a:off x="5653676" y="6478524"/>
                <a:ext cx="180000" cy="180000"/>
              </a:xfrm>
              <a:prstGeom prst="roundRect">
                <a:avLst/>
              </a:prstGeom>
              <a:solidFill>
                <a:srgbClr val="000000">
                  <a:lumMod val="50000"/>
                  <a:lumOff val="5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100" b="0" i="0" u="none" strike="noStrike" kern="0" cap="none" spc="0" normalizeH="0" baseline="0" noProof="0" dirty="0">
                  <a:ln>
                    <a:noFill/>
                  </a:ln>
                  <a:solidFill>
                    <a:srgbClr val="FFFFFF"/>
                  </a:solidFill>
                  <a:effectLst/>
                  <a:uLnTx/>
                  <a:uFillTx/>
                  <a:latin typeface="Cambria" panose="02040503050406030204" pitchFamily="18" charset="0"/>
                  <a:ea typeface="Cambria" panose="02040503050406030204" pitchFamily="18" charset="0"/>
                </a:endParaRPr>
              </a:p>
            </p:txBody>
          </p:sp>
          <p:sp>
            <p:nvSpPr>
              <p:cNvPr id="101" name="Textfeld 100"/>
              <p:cNvSpPr txBox="1"/>
              <p:nvPr/>
            </p:nvSpPr>
            <p:spPr>
              <a:xfrm>
                <a:off x="5807968" y="6462861"/>
                <a:ext cx="1394934" cy="253916"/>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de-DE" sz="1050" b="0" i="1"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rPr>
                  <a:t>Nicht zeitkritische OE</a:t>
                </a:r>
              </a:p>
            </p:txBody>
          </p:sp>
        </p:grpSp>
        <p:grpSp>
          <p:nvGrpSpPr>
            <p:cNvPr id="102" name="Gruppieren 101"/>
            <p:cNvGrpSpPr/>
            <p:nvPr/>
          </p:nvGrpSpPr>
          <p:grpSpPr>
            <a:xfrm>
              <a:off x="5644227" y="6066000"/>
              <a:ext cx="3641360" cy="261610"/>
              <a:chOff x="8232220" y="6462861"/>
              <a:chExt cx="3641360" cy="261610"/>
            </a:xfrm>
          </p:grpSpPr>
          <p:sp>
            <p:nvSpPr>
              <p:cNvPr id="103" name="Abgerundetes Rechteck 102"/>
              <p:cNvSpPr/>
              <p:nvPr/>
            </p:nvSpPr>
            <p:spPr>
              <a:xfrm>
                <a:off x="8232220" y="6478524"/>
                <a:ext cx="180000" cy="180000"/>
              </a:xfrm>
              <a:prstGeom prst="roundRect">
                <a:avLst/>
              </a:prstGeom>
              <a:solidFill>
                <a:srgbClr val="005C45">
                  <a:alpha val="20000"/>
                </a:srgbClr>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000" b="0" i="0" u="none" strike="noStrike" kern="0" cap="none" spc="0" normalizeH="0" baseline="0" noProof="0">
                  <a:ln>
                    <a:noFill/>
                  </a:ln>
                  <a:solidFill>
                    <a:srgbClr val="FFFFFF"/>
                  </a:solidFill>
                  <a:effectLst/>
                  <a:uLnTx/>
                  <a:uFillTx/>
                  <a:latin typeface="Cambria" panose="02040503050406030204" pitchFamily="18" charset="0"/>
                  <a:ea typeface="Cambria" panose="02040503050406030204" pitchFamily="18" charset="0"/>
                </a:endParaRPr>
              </a:p>
            </p:txBody>
          </p:sp>
          <p:sp>
            <p:nvSpPr>
              <p:cNvPr id="104" name="Textfeld 103"/>
              <p:cNvSpPr txBox="1"/>
              <p:nvPr/>
            </p:nvSpPr>
            <p:spPr>
              <a:xfrm>
                <a:off x="8400256" y="6462861"/>
                <a:ext cx="3473324" cy="261610"/>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de-DE" sz="1050" b="0" i="1"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rPr>
                  <a:t>OE nicht im Geltungsbereich des BCMS</a:t>
                </a:r>
              </a:p>
            </p:txBody>
          </p:sp>
        </p:grpSp>
        <p:sp>
          <p:nvSpPr>
            <p:cNvPr id="105" name="Textfeld 104"/>
            <p:cNvSpPr txBox="1"/>
            <p:nvPr/>
          </p:nvSpPr>
          <p:spPr>
            <a:xfrm>
              <a:off x="503106" y="6112167"/>
              <a:ext cx="545021" cy="169277"/>
            </a:xfrm>
            <a:prstGeom prst="rect">
              <a:avLst/>
            </a:prstGeom>
            <a:noFill/>
          </p:spPr>
          <p:txBody>
            <a:bodyPr wrap="none" lIns="0" tIns="0" rIns="0" bIns="0" rtlCol="0">
              <a:spAutoFit/>
            </a:bodyPr>
            <a:lstStyle/>
            <a:p>
              <a:pPr defTabSz="914400" fontAlgn="base">
                <a:spcBef>
                  <a:spcPct val="0"/>
                </a:spcBef>
                <a:spcAft>
                  <a:spcPct val="0"/>
                </a:spcAft>
              </a:pPr>
              <a:r>
                <a:rPr lang="de-DE" sz="1100" dirty="0">
                  <a:solidFill>
                    <a:srgbClr val="000000"/>
                  </a:solidFill>
                  <a:latin typeface="Cambria" panose="02040503050406030204" pitchFamily="18" charset="0"/>
                  <a:ea typeface="Cambria" panose="02040503050406030204" pitchFamily="18" charset="0"/>
                </a:rPr>
                <a:t>Legende:</a:t>
              </a:r>
            </a:p>
          </p:txBody>
        </p:sp>
        <p:sp>
          <p:nvSpPr>
            <p:cNvPr id="91" name="Rechteck 90"/>
            <p:cNvSpPr/>
            <p:nvPr/>
          </p:nvSpPr>
          <p:spPr bwMode="gray">
            <a:xfrm>
              <a:off x="503106" y="2087609"/>
              <a:ext cx="11425542" cy="1244865"/>
            </a:xfrm>
            <a:prstGeom prst="rect">
              <a:avLst/>
            </a:prstGeom>
            <a:solidFill>
              <a:srgbClr val="FFFFFF">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e-DE" sz="2000" dirty="0" err="1">
                <a:solidFill>
                  <a:schemeClr val="tx1"/>
                </a:solidFill>
              </a:endParaRPr>
            </a:p>
          </p:txBody>
        </p:sp>
        <p:sp>
          <p:nvSpPr>
            <p:cNvPr id="92" name="Rechteck 91"/>
            <p:cNvSpPr/>
            <p:nvPr/>
          </p:nvSpPr>
          <p:spPr bwMode="gray">
            <a:xfrm>
              <a:off x="485669" y="3342032"/>
              <a:ext cx="11082939" cy="2599623"/>
            </a:xfrm>
            <a:prstGeom prst="rect">
              <a:avLst/>
            </a:prstGeom>
            <a:solidFill>
              <a:srgbClr val="FFFFFF">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e-DE" sz="2000" dirty="0" err="1">
                <a:solidFill>
                  <a:schemeClr val="tx1"/>
                </a:solidFill>
              </a:endParaRPr>
            </a:p>
          </p:txBody>
        </p:sp>
        <p:sp>
          <p:nvSpPr>
            <p:cNvPr id="93" name="Rechteck 92"/>
            <p:cNvSpPr/>
            <p:nvPr/>
          </p:nvSpPr>
          <p:spPr bwMode="gray">
            <a:xfrm>
              <a:off x="485669" y="5977302"/>
              <a:ext cx="8464525" cy="424022"/>
            </a:xfrm>
            <a:prstGeom prst="rect">
              <a:avLst/>
            </a:prstGeom>
            <a:solidFill>
              <a:srgbClr val="FFFFFF">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de-DE" sz="2000" dirty="0" err="1">
                <a:solidFill>
                  <a:schemeClr val="tx1"/>
                </a:solidFill>
              </a:endParaRPr>
            </a:p>
          </p:txBody>
        </p:sp>
        <p:sp>
          <p:nvSpPr>
            <p:cNvPr id="108" name="Rechteckige Legende 107"/>
            <p:cNvSpPr/>
            <p:nvPr/>
          </p:nvSpPr>
          <p:spPr bwMode="gray">
            <a:xfrm>
              <a:off x="297824" y="2657817"/>
              <a:ext cx="11593288" cy="3041172"/>
            </a:xfrm>
            <a:prstGeom prst="wedgeRectCallout">
              <a:avLst>
                <a:gd name="adj1" fmla="val 24967"/>
                <a:gd name="adj2" fmla="val -70569"/>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360000" tIns="180000" rIns="360000" bIns="180000" rtlCol="0" anchor="ctr">
              <a:spAutoFit/>
            </a:bodyPr>
            <a:lstStyle/>
            <a:p>
              <a:pPr>
                <a:spcAft>
                  <a:spcPts val="600"/>
                </a:spcAft>
              </a:pPr>
              <a:r>
                <a:rPr lang="de-DE" sz="1600" b="1" dirty="0">
                  <a:solidFill>
                    <a:schemeClr val="tx1"/>
                  </a:solidFill>
                  <a:latin typeface="Arial" panose="020B0604020202020204" pitchFamily="34" charset="0"/>
                  <a:cs typeface="Arial" panose="020B0604020202020204" pitchFamily="34" charset="0"/>
                </a:rPr>
                <a:t>Welche Schadensszenarien sollen berücksichtigt werden? </a:t>
              </a:r>
            </a:p>
            <a:p>
              <a:pPr>
                <a:spcAft>
                  <a:spcPts val="600"/>
                </a:spcAft>
              </a:pPr>
              <a:r>
                <a:rPr lang="de-DE" sz="1600" dirty="0">
                  <a:solidFill>
                    <a:schemeClr val="tx1"/>
                  </a:solidFill>
                  <a:latin typeface="Arial" panose="020B0604020202020204" pitchFamily="34" charset="0"/>
                  <a:cs typeface="Arial" panose="020B0604020202020204" pitchFamily="34" charset="0"/>
                </a:rPr>
                <a:t>Die Schadensszenarien repräsentieren die „Art der Auswirkungen“ eines Schadensereignisses. Innerhalb der Voranalyse und BIA eines Reaktiv-BCMS sollten mindestens die folgenden Schadensszenarien berücksichtigt werden, wie sie aus dem BSI Standard 200-2 bekannt sind:</a:t>
              </a:r>
            </a:p>
            <a:p>
              <a:pPr marL="285750" indent="-285750">
                <a:spcAft>
                  <a:spcPts val="600"/>
                </a:spcAft>
                <a:buFont typeface="Arial" panose="020B0604020202020204" pitchFamily="34" charset="0"/>
                <a:buChar char="•"/>
              </a:pPr>
              <a:r>
                <a:rPr lang="de-DE" sz="1600" i="1" dirty="0">
                  <a:solidFill>
                    <a:schemeClr val="tx1"/>
                  </a:solidFill>
                  <a:latin typeface="Arial" panose="020B0604020202020204" pitchFamily="34" charset="0"/>
                  <a:cs typeface="Arial" panose="020B0604020202020204" pitchFamily="34" charset="0"/>
                </a:rPr>
                <a:t>Beeinträchtigung der Aufgabenerfüllung</a:t>
              </a:r>
            </a:p>
            <a:p>
              <a:pPr marL="285750" indent="-285750">
                <a:spcAft>
                  <a:spcPts val="600"/>
                </a:spcAft>
                <a:buFont typeface="Arial" panose="020B0604020202020204" pitchFamily="34" charset="0"/>
                <a:buChar char="•"/>
              </a:pPr>
              <a:r>
                <a:rPr lang="de-DE" sz="1600" i="1" dirty="0">
                  <a:solidFill>
                    <a:schemeClr val="tx1"/>
                  </a:solidFill>
                  <a:latin typeface="Arial" panose="020B0604020202020204" pitchFamily="34" charset="0"/>
                  <a:cs typeface="Arial" panose="020B0604020202020204" pitchFamily="34" charset="0"/>
                </a:rPr>
                <a:t>Verstoß gegen Gesetze, Vorschriften und Verträge</a:t>
              </a:r>
            </a:p>
            <a:p>
              <a:pPr marL="285750" indent="-285750">
                <a:spcAft>
                  <a:spcPts val="600"/>
                </a:spcAft>
                <a:buFont typeface="Arial" panose="020B0604020202020204" pitchFamily="34" charset="0"/>
                <a:buChar char="•"/>
              </a:pPr>
              <a:r>
                <a:rPr lang="de-DE" sz="1600" i="1" dirty="0">
                  <a:solidFill>
                    <a:schemeClr val="tx1"/>
                  </a:solidFill>
                  <a:latin typeface="Arial" panose="020B0604020202020204" pitchFamily="34" charset="0"/>
                  <a:cs typeface="Arial" panose="020B0604020202020204" pitchFamily="34" charset="0"/>
                </a:rPr>
                <a:t>negative Innen- und Außenwirkung (Imageschaden)</a:t>
              </a:r>
            </a:p>
            <a:p>
              <a:pPr marL="285750" indent="-285750">
                <a:spcAft>
                  <a:spcPts val="600"/>
                </a:spcAft>
                <a:buFont typeface="Arial" panose="020B0604020202020204" pitchFamily="34" charset="0"/>
                <a:buChar char="•"/>
              </a:pPr>
              <a:r>
                <a:rPr lang="de-DE" sz="1600" i="1" dirty="0">
                  <a:solidFill>
                    <a:schemeClr val="tx1"/>
                  </a:solidFill>
                  <a:latin typeface="Arial" panose="020B0604020202020204" pitchFamily="34" charset="0"/>
                  <a:cs typeface="Arial" panose="020B0604020202020204" pitchFamily="34" charset="0"/>
                </a:rPr>
                <a:t>finanzielle Auswirkungen</a:t>
              </a:r>
            </a:p>
            <a:p>
              <a:pPr marL="285750" indent="-285750">
                <a:spcAft>
                  <a:spcPts val="600"/>
                </a:spcAft>
                <a:buFont typeface="Arial" panose="020B0604020202020204" pitchFamily="34" charset="0"/>
                <a:buChar char="•"/>
              </a:pPr>
              <a:r>
                <a:rPr lang="de-DE" sz="1600" i="1" dirty="0">
                  <a:solidFill>
                    <a:schemeClr val="tx1"/>
                  </a:solidFill>
                  <a:latin typeface="Arial" panose="020B0604020202020204" pitchFamily="34" charset="0"/>
                  <a:cs typeface="Arial" panose="020B0604020202020204" pitchFamily="34" charset="0"/>
                </a:rPr>
                <a:t>Beeinträchtigung der persönlichen Unversehrtheit</a:t>
              </a:r>
            </a:p>
          </p:txBody>
        </p:sp>
      </p:grpSp>
    </p:spTree>
    <p:extLst>
      <p:ext uri="{BB962C8B-B14F-4D97-AF65-F5344CB8AC3E}">
        <p14:creationId xmlns:p14="http://schemas.microsoft.com/office/powerpoint/2010/main" val="1263449218"/>
      </p:ext>
    </p:extLst>
  </p:cSld>
  <p:clrMapOvr>
    <a:masterClrMapping/>
  </p:clrMapOvr>
  <mc:AlternateContent xmlns:mc="http://schemas.openxmlformats.org/markup-compatibility/2006" xmlns:p14="http://schemas.microsoft.com/office/powerpoint/2010/main">
    <mc:Choice Requires="p14">
      <p:transition p14:dur="0" advTm="19000"/>
    </mc:Choice>
    <mc:Fallback xmlns="">
      <p:transition advTm="19000"/>
    </mc:Fallback>
  </mc:AlternateContent>
</p:sld>
</file>

<file path=ppt/theme/theme1.xml><?xml version="1.0" encoding="utf-8"?>
<a:theme xmlns:a="http://schemas.openxmlformats.org/drawingml/2006/main" name="1_BSI Master_4-3_DE_BundesSchrift">
  <a:themeElements>
    <a:clrScheme name="IT-Grundschutz">
      <a:dk1>
        <a:sysClr val="windowText" lastClr="000000"/>
      </a:dk1>
      <a:lt1>
        <a:sysClr val="window" lastClr="FFFFFF"/>
      </a:lt1>
      <a:dk2>
        <a:srgbClr val="0778A5"/>
      </a:dk2>
      <a:lt2>
        <a:srgbClr val="379F29"/>
      </a:lt2>
      <a:accent1>
        <a:srgbClr val="0778A5"/>
      </a:accent1>
      <a:accent2>
        <a:srgbClr val="F28502"/>
      </a:accent2>
      <a:accent3>
        <a:srgbClr val="C0504D"/>
      </a:accent3>
      <a:accent4>
        <a:srgbClr val="FFFF00"/>
      </a:accent4>
      <a:accent5>
        <a:srgbClr val="4BACC6"/>
      </a:accent5>
      <a:accent6>
        <a:srgbClr val="8064A2"/>
      </a:accent6>
      <a:hlink>
        <a:srgbClr val="0778A5"/>
      </a:hlink>
      <a:folHlink>
        <a:srgbClr val="8064A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1"/>
        </a:solidFill>
        <a:ln w="9525">
          <a:solidFill>
            <a:schemeClr val="tx1"/>
          </a:solidFill>
        </a:ln>
      </a:spPr>
      <a:bodyPr lIns="72000" tIns="72000" rIns="72000" bIns="72000" rtlCol="0" anchor="ctr"/>
      <a:lstStyle>
        <a:defPPr algn="ctr">
          <a:defRPr sz="20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25400">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270000" indent="-270000">
          <a:buFont typeface="Arial" panose="020B0604020202020204" pitchFamily="34" charset="0"/>
          <a:buChar char="•"/>
          <a:defRPr sz="2000" dirty="0" err="1" smtClean="0"/>
        </a:defPPr>
      </a:lstStyle>
    </a:txDef>
  </a:objectDefaults>
  <a:extraClrSchemeLst/>
  <a:custClrLst>
    <a:custClr name="Gelb 100%">
      <a:srgbClr val="FFC819"/>
    </a:custClr>
    <a:custClr name="Orange 100%">
      <a:srgbClr val="F28502"/>
    </a:custClr>
    <a:custClr name="Rot 100%">
      <a:srgbClr val="C40046"/>
    </a:custClr>
    <a:custClr name="Dunkelrot 100%">
      <a:srgbClr val="890D48"/>
    </a:custClr>
    <a:custClr name="Hellblau 100%">
      <a:srgbClr val="00B8F2"/>
    </a:custClr>
    <a:custClr name="Blau 100%">
      <a:srgbClr val="0778A5"/>
    </a:custClr>
    <a:custClr name="Dunkelblau 100%">
      <a:srgbClr val="004F80"/>
    </a:custClr>
    <a:custClr name="Grün 100%">
      <a:srgbClr val="74B917"/>
    </a:custClr>
    <a:custClr name="Dunkelgrün 100%">
      <a:srgbClr val="23614E"/>
    </a:custClr>
    <a:custClr name="Grau 100%">
      <a:srgbClr val="6B7581"/>
    </a:custClr>
    <a:custClr name="Gelb 70%">
      <a:srgbClr val="FFD95E"/>
    </a:custClr>
    <a:custClr name="Orange 70%">
      <a:srgbClr val="F6AA4E"/>
    </a:custClr>
    <a:custClr name="Rot 70%">
      <a:srgbClr val="D64D7E"/>
    </a:custClr>
    <a:custClr name="Dunkelrot 70%">
      <a:srgbClr val="AD567F"/>
    </a:custClr>
    <a:custClr name="Hellblau 70%">
      <a:srgbClr val="4DCDF6"/>
    </a:custClr>
    <a:custClr name="Blau 70%">
      <a:srgbClr val="52A1C0"/>
    </a:custClr>
    <a:custClr name="Dunkelblau 70%">
      <a:srgbClr val="4D84A6"/>
    </a:custClr>
    <a:custClr name="Grün 70%">
      <a:srgbClr val="9ECE5D"/>
    </a:custClr>
    <a:custClr name="Dunkelgrün 70%">
      <a:srgbClr val="659183"/>
    </a:custClr>
    <a:custClr name="Grau 70%">
      <a:srgbClr val="989FA7"/>
    </a:custClr>
    <a:custClr name="Gelb 40%">
      <a:srgbClr val="FFE9A3"/>
    </a:custClr>
    <a:custClr name="Orange 40%">
      <a:srgbClr val="FACE9A"/>
    </a:custClr>
    <a:custClr name="Rot 40%">
      <a:srgbClr val="E799B5"/>
    </a:custClr>
    <a:custClr name="Dunkelrot 40%">
      <a:srgbClr val="D09EB6"/>
    </a:custClr>
    <a:custClr name="Hellblau 40%">
      <a:srgbClr val="99E3FA"/>
    </a:custClr>
    <a:custClr name="Blau 40%">
      <a:srgbClr val="9CC9DB"/>
    </a:custClr>
    <a:custClr name="Dunkelblau 40%">
      <a:srgbClr val="99B9CC"/>
    </a:custClr>
    <a:custClr name="Grün 40%">
      <a:srgbClr val="C7E3A2"/>
    </a:custClr>
    <a:custClr name="Dunkelgrün 40%">
      <a:srgbClr val="A7C0B8"/>
    </a:custClr>
    <a:custClr name="Grau 40%">
      <a:srgbClr val="C4C8CD"/>
    </a:custClr>
    <a:custClr name="Gelb 15%">
      <a:srgbClr val="FFF7DD"/>
    </a:custClr>
    <a:custClr name="Orange 15%">
      <a:srgbClr val="FDEDD9"/>
    </a:custClr>
    <a:custClr name="Rot 15%">
      <a:srgbClr val="F6D9E3"/>
    </a:custClr>
    <a:custClr name="Dunkelrot 15%">
      <a:srgbClr val="EDDBE4"/>
    </a:custClr>
    <a:custClr name="Hellblau 15%">
      <a:srgbClr val="D9F4FD"/>
    </a:custClr>
    <a:custClr name="Blau 15%">
      <a:srgbClr val="DAEBF2"/>
    </a:custClr>
    <a:custClr name="Dunkelblau 15%">
      <a:srgbClr val="D9E5EC"/>
    </a:custClr>
    <a:custClr name="Grün 15%">
      <a:srgbClr val="EAF5DC"/>
    </a:custClr>
    <a:custClr name="Dunkelgrün 15%">
      <a:srgbClr val="DEE7E5"/>
    </a:custClr>
    <a:custClr name="Grau 15%">
      <a:srgbClr val="E9EAEC"/>
    </a:custClr>
  </a:custClrLst>
  <a:extLst>
    <a:ext uri="{05A4C25C-085E-4340-85A3-A5531E510DB2}">
      <thm15:themeFamily xmlns:thm15="http://schemas.microsoft.com/office/thememl/2012/main" name="BSI Master_DE.potx" id="{7A143878-26D8-45CC-9FDB-3124578947A5}" vid="{FBFA3118-256B-4507-B898-0A046C633EC4}"/>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7273</Words>
  <Application>Microsoft Office PowerPoint</Application>
  <PresentationFormat>Breitbild</PresentationFormat>
  <Paragraphs>1271</Paragraphs>
  <Slides>60</Slides>
  <Notes>23</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60</vt:i4>
      </vt:variant>
    </vt:vector>
  </HeadingPairs>
  <TitlesOfParts>
    <vt:vector size="66" baseType="lpstr">
      <vt:lpstr>Arial</vt:lpstr>
      <vt:lpstr>BundesSerif Regular</vt:lpstr>
      <vt:lpstr>Calibri</vt:lpstr>
      <vt:lpstr>Cambria</vt:lpstr>
      <vt:lpstr>Symbol</vt:lpstr>
      <vt:lpstr>1_BSI Master_4-3_DE_BundesSchrift</vt:lpstr>
      <vt:lpstr> Voranalyse &amp; Business Impact Analyse (BIA) BSI 200-4 Hilfsmittel</vt:lpstr>
      <vt:lpstr>Anwendungshinweise</vt:lpstr>
      <vt:lpstr>Agenda</vt:lpstr>
      <vt:lpstr>Voranalyse</vt:lpstr>
      <vt:lpstr>Vorgehen, Ziel und Ergebnis der Voranalyse</vt:lpstr>
      <vt:lpstr>Ein Prozess gilt als zeitkritisch, wenn dessen Ausfall in einem definierten Zeitraum zu nicht tolerierbaren Auswirkungen führt. Dort ist ein Wiederanlauf ratsam.</vt:lpstr>
      <vt:lpstr>Voranalyse (Schematische Darstellung)</vt:lpstr>
      <vt:lpstr>Voranalyse – Leitfrage 1/3 (Untersuchungszeitraum)</vt:lpstr>
      <vt:lpstr>Voranalyse – Leitfrage 2/3 (Schadenskategorien)</vt:lpstr>
      <vt:lpstr>Voranalyse – Leitfrage 3/3 (Schadenspotenzial)</vt:lpstr>
      <vt:lpstr>Voranalyse – Anzahl Hierarchie-Ebenen</vt:lpstr>
      <vt:lpstr>Voranalyse (Schematische Darstellung)</vt:lpstr>
      <vt:lpstr>Was sind zu hohe Schäden?</vt:lpstr>
      <vt:lpstr>Sind bei einem Ausfall der Geschäftsprozesse dieser Organisationseinheit innerhalb von &lt;7 Tagen&gt; zu hohe Schäden für die Institution zu erwarten? - z.B.:</vt:lpstr>
      <vt:lpstr>Business Impact Analyse - Vorbereitung</vt:lpstr>
      <vt:lpstr>Bewältigung mit und ohne BCM</vt:lpstr>
      <vt:lpstr>Vorgehen, Ziel und Ergebnis der Business Impact Analyse</vt:lpstr>
      <vt:lpstr>Was die BIA nicht leisten kann/soll</vt:lpstr>
      <vt:lpstr>Unterschiede BIA und BCM-Risikoanalyse</vt:lpstr>
      <vt:lpstr>Festlegung relevanter Parameter</vt:lpstr>
      <vt:lpstr>BIA – Zeithorizonte </vt:lpstr>
      <vt:lpstr>BIA – Schadenskategorien</vt:lpstr>
      <vt:lpstr>BIA – Schadensszenarien (1/2)</vt:lpstr>
      <vt:lpstr>Festlegung relevanter Parameter</vt:lpstr>
      <vt:lpstr>Festlegung relevanter Parameter</vt:lpstr>
      <vt:lpstr>BIA – Untragbarkeitsniveau</vt:lpstr>
      <vt:lpstr>Festlegung der Ressourcenkategorien (1/2)</vt:lpstr>
      <vt:lpstr>Festlegung der Ressourcenkategorien (2/2)</vt:lpstr>
      <vt:lpstr>Organisatorische Planung</vt:lpstr>
      <vt:lpstr>Organisatorische Planung</vt:lpstr>
      <vt:lpstr>Organisatorische Planung</vt:lpstr>
      <vt:lpstr>Business Impact Analyse - Durchführung</vt:lpstr>
      <vt:lpstr>Bewältigung mit und ohne BCM</vt:lpstr>
      <vt:lpstr>BIA in der Übersicht: Erhebung von Kenngrößen</vt:lpstr>
      <vt:lpstr>Was die BIA nicht leisten kann/soll</vt:lpstr>
      <vt:lpstr>Durchführung der BIA</vt:lpstr>
      <vt:lpstr>1. Schadensbewertung</vt:lpstr>
      <vt:lpstr>1. Schadensbewertung</vt:lpstr>
      <vt:lpstr>1. Schadensbewertung</vt:lpstr>
      <vt:lpstr>1. Schadensbewertung</vt:lpstr>
      <vt:lpstr>1. Schadensbewertung</vt:lpstr>
      <vt:lpstr>1. Schadensbewertung </vt:lpstr>
      <vt:lpstr>1. Schadensbewertung</vt:lpstr>
      <vt:lpstr>2. Abstimmung der MTPD von Prozessabhängigkeiten</vt:lpstr>
      <vt:lpstr>2. Abstimmung der MTPD von Prozessabhängigkeiten</vt:lpstr>
      <vt:lpstr>2. Abstimmung der MTPD von Prozessabhängigkeiten</vt:lpstr>
      <vt:lpstr>2. Identifizierung von Prozessabhängigkeiten</vt:lpstr>
      <vt:lpstr>3. Identifizierung von Ressourcenabhängigkeiten</vt:lpstr>
      <vt:lpstr>3. Identifizierung von Ressourcenabhängigkeiten</vt:lpstr>
      <vt:lpstr>3. Identifizierung von Ressourcenabhängigkeiten</vt:lpstr>
      <vt:lpstr>3. Identifizierung von Ressourcenabhängigkeiten</vt:lpstr>
      <vt:lpstr>3. Identifizierung von Ressourcenabhängigkeiten</vt:lpstr>
      <vt:lpstr>3. Identifizierung von Ressourcenabhängigkeiten</vt:lpstr>
      <vt:lpstr>3. Identifizierung von Ressourcenabhängigkeiten</vt:lpstr>
      <vt:lpstr>3. Identifizierung von Ressourcenabhängigkeiten</vt:lpstr>
      <vt:lpstr>Business Impact Analyse - Auswertung</vt:lpstr>
      <vt:lpstr>Ergebnis der Business Impact Analyse </vt:lpstr>
      <vt:lpstr>Ergebnis der Business Impact Analyse </vt:lpstr>
      <vt:lpstr>Ergebnis der Business Impact Analyse </vt:lpstr>
      <vt:lpstr>Ergebnis der Business Impact Analyse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2021-08-18T11:25:57Z</dcterms:created>
  <dcterms:modified xsi:type="dcterms:W3CDTF">2021-08-19T07:55:03Z</dcterms:modified>
  <dc:language/>
</cp:coreProperties>
</file>