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281" removePersonalInfoOnSave="1" saveSubsetFonts="1">
  <p:sldMasterIdLst>
    <p:sldMasterId id="2147483792" r:id="rId1"/>
  </p:sldMasterIdLst>
  <p:notesMasterIdLst>
    <p:notesMasterId r:id="rId3"/>
  </p:notesMasterIdLst>
  <p:sldIdLst>
    <p:sldId id="258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360"/>
    <a:srgbClr val="E19688"/>
    <a:srgbClr val="CD5038"/>
    <a:srgbClr val="EBB9AF"/>
    <a:srgbClr val="F5DCD7"/>
    <a:srgbClr val="CCDBE4"/>
    <a:srgbClr val="F2F2F2"/>
    <a:srgbClr val="004B76"/>
    <a:srgbClr val="E5E8E9"/>
    <a:srgbClr val="DA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99" autoAdjust="0"/>
    <p:restoredTop sz="94660"/>
  </p:normalViewPr>
  <p:slideViewPr>
    <p:cSldViewPr snapToGrid="0">
      <p:cViewPr>
        <p:scale>
          <a:sx n="66" d="100"/>
          <a:sy n="66" d="100"/>
        </p:scale>
        <p:origin x="4368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B2D5-5685-4D88-9D35-C10827E48F49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E2B8-2E50-4C42-9F5E-298B5F63A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69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1pPr>
    <a:lvl2pPr marL="583845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2pPr>
    <a:lvl3pPr marL="1167689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3pPr>
    <a:lvl4pPr marL="1751533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4pPr>
    <a:lvl5pPr marL="2335378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5pPr>
    <a:lvl6pPr marL="2919222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6pPr>
    <a:lvl7pPr marL="3503067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7pPr>
    <a:lvl8pPr marL="4086911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8pPr>
    <a:lvl9pPr marL="4670755" algn="l" defTabSz="1167689" rtl="0" eaLnBrk="1" latinLnBrk="0" hangingPunct="1">
      <a:defRPr sz="15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3E2B8-2E50-4C42-9F5E-298B5F63AD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62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22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82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70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4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6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5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2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6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7B9-40F7-4079-BBC4-355EF1283437}" type="datetimeFigureOut">
              <a:rPr lang="de-DE" smtClean="0"/>
              <a:t>25.06.2021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53462-3B20-49E2-8862-0CF53C9E915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6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feld 36"/>
          <p:cNvSpPr txBox="1"/>
          <p:nvPr/>
        </p:nvSpPr>
        <p:spPr>
          <a:xfrm>
            <a:off x="0" y="-5345906"/>
            <a:ext cx="15119350" cy="1080000"/>
          </a:xfrm>
          <a:prstGeom prst="rect">
            <a:avLst/>
          </a:prstGeom>
          <a:solidFill>
            <a:srgbClr val="004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9156" tIns="127290" rIns="509156" bIns="12919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BundesSerif Office" panose="0205000205030000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de-DE" sz="3394" dirty="0"/>
          </a:p>
        </p:txBody>
      </p:sp>
      <p:graphicFrame>
        <p:nvGraphicFramePr>
          <p:cNvPr id="60" name="Tabel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42131"/>
              </p:ext>
            </p:extLst>
          </p:nvPr>
        </p:nvGraphicFramePr>
        <p:xfrm>
          <a:off x="-1" y="-4265904"/>
          <a:ext cx="15119353" cy="15203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81">
                  <a:extLst>
                    <a:ext uri="{9D8B030D-6E8A-4147-A177-3AD203B41FA5}">
                      <a16:colId xmlns:a16="http://schemas.microsoft.com/office/drawing/2014/main" val="22039693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38026266"/>
                    </a:ext>
                  </a:extLst>
                </a:gridCol>
                <a:gridCol w="2441364">
                  <a:extLst>
                    <a:ext uri="{9D8B030D-6E8A-4147-A177-3AD203B41FA5}">
                      <a16:colId xmlns:a16="http://schemas.microsoft.com/office/drawing/2014/main" val="935111381"/>
                    </a:ext>
                  </a:extLst>
                </a:gridCol>
                <a:gridCol w="2295102">
                  <a:extLst>
                    <a:ext uri="{9D8B030D-6E8A-4147-A177-3AD203B41FA5}">
                      <a16:colId xmlns:a16="http://schemas.microsoft.com/office/drawing/2014/main" val="3696711837"/>
                    </a:ext>
                  </a:extLst>
                </a:gridCol>
                <a:gridCol w="2295102">
                  <a:extLst>
                    <a:ext uri="{9D8B030D-6E8A-4147-A177-3AD203B41FA5}">
                      <a16:colId xmlns:a16="http://schemas.microsoft.com/office/drawing/2014/main" val="1466453304"/>
                    </a:ext>
                  </a:extLst>
                </a:gridCol>
                <a:gridCol w="2295102">
                  <a:extLst>
                    <a:ext uri="{9D8B030D-6E8A-4147-A177-3AD203B41FA5}">
                      <a16:colId xmlns:a16="http://schemas.microsoft.com/office/drawing/2014/main" val="4129075886"/>
                    </a:ext>
                  </a:extLst>
                </a:gridCol>
                <a:gridCol w="2295102">
                  <a:extLst>
                    <a:ext uri="{9D8B030D-6E8A-4147-A177-3AD203B41FA5}">
                      <a16:colId xmlns:a16="http://schemas.microsoft.com/office/drawing/2014/main" val="147280498"/>
                    </a:ext>
                  </a:extLst>
                </a:gridCol>
              </a:tblGrid>
              <a:tr h="13772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Schadens-kategorie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Allgemeine Beschreibung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Beeinträchtigung der Aufgaben-erfüllung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Negative Innen- und Außen-wirkung (Imageschaden)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Finanzielle Auswirkungen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Verstoß gegen Gesetze, Vorschriften und Verträge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2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Beeinträchtigung der persönlichen Unversehrtheit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763503"/>
                  </a:ext>
                </a:extLst>
              </a:tr>
              <a:tr h="23625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1 - Gering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Ausfall 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hat geringe, kaum spürbare Auswirkungen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de-DE" sz="1800" b="1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Geschäftsbetrieb wird unwesentlich beeinträchtigt.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Einzelfällen ist eine geringe, nicht nachhaltige Ansehensbeeinträchtigung zu erwarten.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finanzielle Schaden ist für die Institution unerheblich.</a:t>
                      </a:r>
                    </a:p>
                    <a:p>
                      <a:pPr marL="342900" lvl="0" indent="-34290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180340" algn="l"/>
                        </a:tabLst>
                      </a:pP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 wird nur in einem geringen Maß gegen interne Vorgaben und Anweisungen verstoßen. Verstöße führen zu keinen negativen Auswirkungen.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Beeinträchtigung der persönlichen Unversehrtheit ist ausgeschlossen.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89375"/>
                  </a:ext>
                </a:extLst>
              </a:tr>
              <a:tr h="272864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2 - Mittel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9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Ausfall 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hat spürbare Auswirkungen.</a:t>
                      </a:r>
                    </a:p>
                    <a:p>
                      <a:pPr marL="0" lvl="0" indent="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</a:pP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</a:pP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Ausfall hat spürbare Auswirkungen auf den Geschäftsbetrieb. Mit Arbeitsrückständen ist zu rechnen.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geringe Ansehens- oder Vertrauensbeeinträchtigung ist zu erwarten.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finanzielle Schaden ist für die Institution tolerabel.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 wird ausschließlich gegen interne Vorgaben und Anweisungen verstoßen.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Beeinträchtigung der persönlichen Unversehrtheit ist unwahrscheinlich.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9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99345"/>
                  </a:ext>
                </a:extLst>
              </a:tr>
              <a:tr h="43103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Hoch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6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Allgemeine Beschreibung: Ausfall hat nicht tolerierbare Auswirkungen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6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Geschäftsbetrieb ist massiv eingeschränkt. Arbeitsrückstände sind nur mit erhöhtem Arbeitsaufwand zu kompensieren.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6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erhebliche, nachhaltige Ansehens- oder Vertrauensbeeinträchtigung ist intern und extern zu erwarten.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6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finanzielle Schaden ist für die Institution erheblich und nachhaltig spürbar.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6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 wird gegen Gesetze verstoßen. Verstöße führen zu erheblichen Konsequenzen, z. B. hohe Bußgelder. Vertragsverletzungen führen zu hohen Konventionalstrafen oder Konsequenzen.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6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Beeinträchtigung der persönlichen Unversehrtheit kann nicht ausgeschlossen </a:t>
                      </a:r>
                      <a:r>
                        <a:rPr lang="de-DE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werden.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610"/>
                  </a:ext>
                </a:extLst>
              </a:tr>
              <a:tr h="41741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  <a:tabLst>
                          <a:tab pos="288290" algn="l"/>
                        </a:tabLs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4 - Sehr hoch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3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755934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Allgemeine Beschreibung: Ausfall führt zu existentiell bedrohlichen Auswirkungen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Ausfall hat fundamentale und langfristige Auswirkungen auf den Geschäftsbetrieb. Arbeitsrückstände können nicht mehr aufgeholt werden.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fundamentale, nachhaltige, in der breiten Öffentlichkeit vorhandene Ansehens- oder Vertrauensbeeinträchtigung, bis hin zu existenzgefährdender Art, ist zu erwarten.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finanzielle Schaden hat existenzbedrohende Ausmaße.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 wird im hohen Maß gegen Gesetze verstoßen. Verstöße haben strafrechtliche Konsequenzen. Vertragsverletzungen führen zu ruinösen Konventionalstrafen oder Konsequenzen.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3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>
                          <a:tab pos="180340" algn="l"/>
                        </a:tabLst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 besteht akut Gefahr für Leib und Leben oder gravierende Beeinträchtigungen der persönlichen Unversehrtheit.</a:t>
                      </a: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23663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565" y="-5345906"/>
            <a:ext cx="13040439" cy="1080000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BSI-Standard 200-4  |  Schadensszenarien und -kategorien</a:t>
            </a:r>
            <a:endParaRPr lang="de-DE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Microsoft Office PowerPoint</Application>
  <PresentationFormat>Benutzerdefiniert</PresentationFormat>
  <Paragraphs>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BundesSerif Office</vt:lpstr>
      <vt:lpstr>Calibri</vt:lpstr>
      <vt:lpstr>Calibri Light</vt:lpstr>
      <vt:lpstr>Symbol</vt:lpstr>
      <vt:lpstr>Office</vt:lpstr>
      <vt:lpstr>BSI-Standard 200-4  |  Schadensszenarien und -kategorien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2021-06-25T07:08:46Z</dcterms:created>
  <dcterms:modified xsi:type="dcterms:W3CDTF">2021-06-25T07:12:29Z</dcterms:modified>
</cp:coreProperties>
</file>