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lgun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Malgun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4833937" y="8947546"/>
            <a:ext cx="14716126" cy="6889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/>
          <p:nvPr>
            <p:ph type="sldNum" sz="quarter" idx="2"/>
          </p:nvPr>
        </p:nvSpPr>
        <p:spPr>
          <a:xfrm>
            <a:off x="11937404" y="13001625"/>
            <a:ext cx="491332" cy="5492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/>
          <p:nvPr>
            <p:ph type="sldNum" sz="quarter" idx="2"/>
          </p:nvPr>
        </p:nvSpPr>
        <p:spPr>
          <a:xfrm>
            <a:off x="11937404" y="13010554"/>
            <a:ext cx="491332" cy="5492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lgun Gothic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5 &amp; CSS3"/>
          <p:cNvSpPr/>
          <p:nvPr>
            <p:ph type="ctrTitle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 anchor="ctr"/>
          <a:lstStyle>
            <a:lvl1pPr>
              <a:defRPr b="1" sz="9600">
                <a:solidFill>
                  <a:schemeClr val="accent1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22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2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24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25" name="3-7. 태그(tag), 아이디(id), 클래스(class) 혼합"/>
          <p:cNvSpPr/>
          <p:nvPr/>
        </p:nvSpPr>
        <p:spPr>
          <a:xfrm>
            <a:off x="1180909" y="1617662"/>
            <a:ext cx="800179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3-7. 태그(tag), 아이디(id), 클래스(class) 혼합</a:t>
            </a:r>
          </a:p>
        </p:txBody>
      </p:sp>
      <p:sp>
        <p:nvSpPr>
          <p:cNvPr id="226" name="태그(tag), 아이디(id), 클래스(class)를 혼합하여 CSS에서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태그(tag), 아이디(id), 클래스(class)를 혼합하여 CSS에서 속성을 설정 할 수 있습니다.</a:t>
            </a:r>
          </a:p>
        </p:txBody>
      </p:sp>
      <p:pic>
        <p:nvPicPr>
          <p:cNvPr id="227" name="스크린샷 2017-04-21 오후 6.14.51.png" descr="스크린샷 2017-04-21 오후 6.14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97" y="3268331"/>
            <a:ext cx="9347253" cy="9583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스크린샷 2017-04-21 오후 6.15.10.png" descr="스크린샷 2017-04-21 오후 6.15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48864" y="3413654"/>
            <a:ext cx="5143525" cy="2765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스크린샷 2017-04-21 오후 6.15.30.png" descr="스크린샷 2017-04-21 오후 6.15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11412" y="5818452"/>
            <a:ext cx="7971142" cy="6805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2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3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4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35" name="3-8. 속성 선택자"/>
          <p:cNvSpPr/>
          <p:nvPr/>
        </p:nvSpPr>
        <p:spPr>
          <a:xfrm>
            <a:off x="1180909" y="1617662"/>
            <a:ext cx="302740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3-8. 속성 선택자</a:t>
            </a:r>
          </a:p>
        </p:txBody>
      </p:sp>
      <p:sp>
        <p:nvSpPr>
          <p:cNvPr id="236" name="태그(tag)의 속성을 선택하여 CSS의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태그(tag)의 속성을 선택하여 CSS의 속성을 설정 할 수 있습니다.</a:t>
            </a:r>
          </a:p>
        </p:txBody>
      </p:sp>
      <p:pic>
        <p:nvPicPr>
          <p:cNvPr id="237" name="스크린샷 2017-04-21 오후 6.17.32.png" descr="스크린샷 2017-04-21 오후 6.17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7830" y="4697941"/>
            <a:ext cx="8144229" cy="4829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스크린샷 2017-04-21 오후 6.18.08.png" descr="스크린샷 2017-04-21 오후 6.18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73552" y="845159"/>
            <a:ext cx="10868637" cy="1202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1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4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3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44" name="3-9. 자식 및 후손 선택자"/>
          <p:cNvSpPr/>
          <p:nvPr/>
        </p:nvSpPr>
        <p:spPr>
          <a:xfrm>
            <a:off x="1180909" y="1617662"/>
            <a:ext cx="443829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3-9. 자식 및 후손 선택자</a:t>
            </a:r>
          </a:p>
        </p:txBody>
      </p:sp>
      <p:sp>
        <p:nvSpPr>
          <p:cNvPr id="245" name="태그(tag)의 속성을 선택하여 CSS의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태그(tag)의 속성을 선택하여 CSS의 속성을 설정 할 수 있습니다.</a:t>
            </a:r>
          </a:p>
        </p:txBody>
      </p:sp>
      <p:pic>
        <p:nvPicPr>
          <p:cNvPr id="246" name="스크린샷 2017-04-21 오후 6.19.00.png" descr="스크린샷 2017-04-21 오후 6.19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5157" y="3189721"/>
            <a:ext cx="5651517" cy="9939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스크린샷 2017-04-21 오후 6.20.13.png" descr="스크린샷 2017-04-21 오후 6.20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2182" y="3191602"/>
            <a:ext cx="5141116" cy="5519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스크린샷 2017-04-21 오후 6.20.18.png" descr="스크린샷 2017-04-21 오후 6.20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23994" y="3076773"/>
            <a:ext cx="9124532" cy="9635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1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5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3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54" name="3-10. 동위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3-10. 동위 선택자</a:t>
            </a:r>
          </a:p>
        </p:txBody>
      </p:sp>
      <p:sp>
        <p:nvSpPr>
          <p:cNvPr id="255" name="태그(tag)의 동등한 위치를 파악하여 CSS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태그(tag)의 동등한 위치를 파악하여 CSS 속성을 설정 할 수 있습니다.</a:t>
            </a:r>
          </a:p>
        </p:txBody>
      </p:sp>
      <p:pic>
        <p:nvPicPr>
          <p:cNvPr id="256" name="스크린샷 2017-04-21 오후 6.20.56.png" descr="스크린샷 2017-04-21 오후 6.20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396" y="6371166"/>
            <a:ext cx="9208703" cy="4121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스크린샷 2017-04-21 오후 6.21.07.png" descr="스크린샷 2017-04-21 오후 6.21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10275" y="4720450"/>
            <a:ext cx="5056907" cy="5796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스크린샷 2017-04-21 오후 6.21.12.png" descr="스크린샷 2017-04-21 오후 6.21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95677" y="4697941"/>
            <a:ext cx="7809675" cy="3274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61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6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63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64" name="3-11. 반응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3-11. 반응 선택자</a:t>
            </a:r>
          </a:p>
        </p:txBody>
      </p:sp>
      <p:sp>
        <p:nvSpPr>
          <p:cNvPr id="265" name="마우스의 반응에 따른 속성으로 CSS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마우스의 반응에 따른 속성으로 CSS 속성을 설정 할 수 있습니다.</a:t>
            </a:r>
          </a:p>
        </p:txBody>
      </p:sp>
      <p:pic>
        <p:nvPicPr>
          <p:cNvPr id="266" name="스크린샷 2017-04-21 오후 6.21.59.png" descr="스크린샷 2017-04-21 오후 6.21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7392" y="5061082"/>
            <a:ext cx="4873448" cy="5221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스크린샷 2017-04-21 오후 6.22.11.png" descr="스크린샷 2017-04-21 오후 6.22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4177" y="5516760"/>
            <a:ext cx="4770271" cy="3971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스크린샷 2017-04-21 오후 6.22.15.png" descr="스크린샷 2017-04-21 오후 6.22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57785" y="4993745"/>
            <a:ext cx="6196327" cy="4671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1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7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3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74" name="3-12. 상태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3-12. 상태 선택자</a:t>
            </a:r>
          </a:p>
        </p:txBody>
      </p:sp>
      <p:sp>
        <p:nvSpPr>
          <p:cNvPr id="275" name="상태에 따라서 CSS 속성이 변하는 설정을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상태에 따라서 CSS 속성이 변하는 설정을 할 수 있습니다.</a:t>
            </a:r>
          </a:p>
        </p:txBody>
      </p:sp>
      <p:pic>
        <p:nvPicPr>
          <p:cNvPr id="276" name="스크린샷 2017-04-21 오후 6.22.57.png" descr="스크린샷 2017-04-21 오후 6.22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9859" y="4206902"/>
            <a:ext cx="6703208" cy="2769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스크린샷 2017-04-21 오후 6.23.14.png" descr="스크린샷 2017-04-21 오후 6.23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8266" y="3516510"/>
            <a:ext cx="5747866" cy="516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스크린샷 2017-04-21 오후 6.23.18.png" descr="스크린샷 2017-04-21 오후 6.23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7146" y="9393215"/>
            <a:ext cx="16175494" cy="2895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1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8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3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84" name="3-13. 구조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3-13. 구조 선택자</a:t>
            </a:r>
          </a:p>
        </p:txBody>
      </p:sp>
      <p:sp>
        <p:nvSpPr>
          <p:cNvPr id="285" name="구조에 따라서 CSS 속성이 변하는 설정을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구조에 따라서 CSS 속성이 변하는 설정을 할 수 있습니다.</a:t>
            </a:r>
          </a:p>
        </p:txBody>
      </p:sp>
      <p:pic>
        <p:nvPicPr>
          <p:cNvPr id="286" name="스크린샷 2017-04-21 오후 6.24.06.png" descr="스크린샷 2017-04-21 오후 6.24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7584" y="4220327"/>
            <a:ext cx="5572073" cy="7377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스크린샷 2017-04-21 오후 6.24.14.png" descr="스크린샷 2017-04-21 오후 6.2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24212" y="4206902"/>
            <a:ext cx="6059771" cy="7377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90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91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92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93" name="3-14. 문자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3-14. 문자 선택자</a:t>
            </a:r>
          </a:p>
        </p:txBody>
      </p:sp>
      <p:sp>
        <p:nvSpPr>
          <p:cNvPr id="294" name="특정 문자 또는 문자열을 선택하여 CSS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특정 문자 또는 문자열을 선택하여 CSS 속성을 설정 할 수 있습니다.</a:t>
            </a:r>
          </a:p>
        </p:txBody>
      </p:sp>
      <p:pic>
        <p:nvPicPr>
          <p:cNvPr id="29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410" y="4697941"/>
            <a:ext cx="21497180" cy="7132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98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99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0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301" name="3-14. 문자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3-14. 문자 선택자</a:t>
            </a:r>
          </a:p>
        </p:txBody>
      </p:sp>
      <p:sp>
        <p:nvSpPr>
          <p:cNvPr id="302" name="선택되어 있는 문자들의 속성을 설정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선택되어 있는 문자들의 속성을 설정할 수 있습니다.</a:t>
            </a:r>
          </a:p>
        </p:txBody>
      </p:sp>
      <p:pic>
        <p:nvPicPr>
          <p:cNvPr id="30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453" y="4425114"/>
            <a:ext cx="20425393" cy="7139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6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307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8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309" name="3-15. 링크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3-15. 링크 선택자</a:t>
            </a:r>
          </a:p>
        </p:txBody>
      </p:sp>
      <p:sp>
        <p:nvSpPr>
          <p:cNvPr id="310" name="문서에서 링크(href)되어 있는 문자를 선택하여, CSS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문서에서 링크(href)되어 있는 문자를 선택하여, CSS 속성을 설정 할 수 있습니다.</a:t>
            </a:r>
          </a:p>
        </p:txBody>
      </p:sp>
      <p:pic>
        <p:nvPicPr>
          <p:cNvPr id="31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668" y="4645751"/>
            <a:ext cx="20726664" cy="442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3. CSS의 기본"/>
          <p:cNvSpPr/>
          <p:nvPr>
            <p:ph type="title" idx="4294967295"/>
          </p:nvPr>
        </p:nvSpPr>
        <p:spPr>
          <a:xfrm>
            <a:off x="4833937" y="5488223"/>
            <a:ext cx="14716126" cy="2739554"/>
          </a:xfrm>
          <a:prstGeom prst="rect">
            <a:avLst/>
          </a:prstGeom>
        </p:spPr>
        <p:txBody>
          <a:bodyPr/>
          <a:lstStyle>
            <a:lvl1pPr>
              <a:defRPr b="1" sz="50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4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31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6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317" name="3-16. 부정 선택자"/>
          <p:cNvSpPr/>
          <p:nvPr/>
        </p:nvSpPr>
        <p:spPr>
          <a:xfrm>
            <a:off x="1180909" y="1617662"/>
            <a:ext cx="324822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3-16. 부정 선택자</a:t>
            </a:r>
          </a:p>
        </p:txBody>
      </p:sp>
      <p:sp>
        <p:nvSpPr>
          <p:cNvPr id="318" name="자신을 제외한 모든 태그의 CSS 속성을 적용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자신을 제외한 모든 태그의 CSS 속성을 적용 할 수 있습니다.</a:t>
            </a:r>
          </a:p>
        </p:txBody>
      </p:sp>
      <p:pic>
        <p:nvPicPr>
          <p:cNvPr id="31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348" y="4008470"/>
            <a:ext cx="18869304" cy="7968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모서리가 둥근 직사각형"/>
          <p:cNvSpPr/>
          <p:nvPr/>
        </p:nvSpPr>
        <p:spPr>
          <a:xfrm>
            <a:off x="16035142" y="5959044"/>
            <a:ext cx="7005237" cy="2790628"/>
          </a:xfrm>
          <a:prstGeom prst="roundRect">
            <a:avLst>
              <a:gd name="adj" fmla="val 10268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4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5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26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7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28" name="3-1. HTML 문서에 스타일을 적용하는 방법"/>
          <p:cNvSpPr/>
          <p:nvPr/>
        </p:nvSpPr>
        <p:spPr>
          <a:xfrm>
            <a:off x="1180909" y="1617662"/>
            <a:ext cx="755493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3-1. HTML 문서에 스타일을 적용하는 방법</a:t>
            </a:r>
          </a:p>
        </p:txBody>
      </p:sp>
      <p:sp>
        <p:nvSpPr>
          <p:cNvPr id="129" name="HTML 문서에 스타일을 적용하는 방법 인라인(in-line), 내부(internal), 외부(external) 세가지를 살펴 봅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HTML 문서에 스타일을 적용하는 방법 인라인(in-line), 내부(internal), 외부(external) 세가지를 살펴 봅니다.</a:t>
            </a:r>
          </a:p>
        </p:txBody>
      </p:sp>
      <p:sp>
        <p:nvSpPr>
          <p:cNvPr id="130" name="인라인 in-line"/>
          <p:cNvSpPr/>
          <p:nvPr/>
        </p:nvSpPr>
        <p:spPr>
          <a:xfrm>
            <a:off x="1824512" y="4201054"/>
            <a:ext cx="2042717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인라인 in-line</a:t>
            </a:r>
          </a:p>
        </p:txBody>
      </p:sp>
      <p:sp>
        <p:nvSpPr>
          <p:cNvPr id="131" name="스타일의 우선 순위…"/>
          <p:cNvSpPr/>
          <p:nvPr/>
        </p:nvSpPr>
        <p:spPr>
          <a:xfrm>
            <a:off x="16087702" y="6280768"/>
            <a:ext cx="6900115" cy="217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스타일의 우선 순위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</a:p>
          <a:p>
            <a:pPr marL="370416" indent="-370416" algn="l">
              <a:buSzPct val="75000"/>
              <a:buChar char="•"/>
              <a:defRPr sz="3000">
                <a:solidFill>
                  <a:srgbClr val="FFFFFF"/>
                </a:solidFill>
              </a:defRPr>
            </a:pPr>
            <a:r>
              <a:rPr b="1"/>
              <a:t>!important &gt; 인라인 &gt; 내부 &gt; 외부</a:t>
            </a:r>
            <a:endParaRPr b="1"/>
          </a:p>
          <a:p>
            <a:pPr marL="370416" indent="-370416" algn="l">
              <a:buSzPct val="75000"/>
              <a:buChar char="•"/>
              <a:defRPr sz="3000">
                <a:solidFill>
                  <a:srgbClr val="FFFFFF"/>
                </a:solidFill>
              </a:defRPr>
            </a:pPr>
            <a:r>
              <a:rPr b="1"/>
              <a:t>작성된 순서에서 마지막 것을 적용</a:t>
            </a:r>
          </a:p>
        </p:txBody>
      </p:sp>
      <p:pic>
        <p:nvPicPr>
          <p:cNvPr id="132" name="스크린샷 2017-04-21 오후 4.37.09.png" descr="스크린샷 2017-04-21 오후 4.37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6185" y="4101041"/>
            <a:ext cx="839470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스크린샷 2017-04-21 오후 4.37.15.png" descr="스크린샷 2017-04-21 오후 4.37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2414" y="5877917"/>
            <a:ext cx="6743701" cy="35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내부 internal"/>
          <p:cNvSpPr/>
          <p:nvPr/>
        </p:nvSpPr>
        <p:spPr>
          <a:xfrm>
            <a:off x="1824512" y="7968720"/>
            <a:ext cx="1906093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내부 internal</a:t>
            </a:r>
          </a:p>
        </p:txBody>
      </p:sp>
      <p:sp>
        <p:nvSpPr>
          <p:cNvPr id="135" name="외부 external"/>
          <p:cNvSpPr/>
          <p:nvPr/>
        </p:nvSpPr>
        <p:spPr>
          <a:xfrm>
            <a:off x="1762519" y="7079720"/>
            <a:ext cx="1959671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외부 external</a:t>
            </a:r>
          </a:p>
        </p:txBody>
      </p:sp>
      <p:sp>
        <p:nvSpPr>
          <p:cNvPr id="136" name="선"/>
          <p:cNvSpPr/>
          <p:nvPr/>
        </p:nvSpPr>
        <p:spPr>
          <a:xfrm>
            <a:off x="3820564" y="4475691"/>
            <a:ext cx="730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7" name="선"/>
          <p:cNvSpPr/>
          <p:nvPr/>
        </p:nvSpPr>
        <p:spPr>
          <a:xfrm>
            <a:off x="3820564" y="7315305"/>
            <a:ext cx="12534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8" name="선"/>
          <p:cNvSpPr/>
          <p:nvPr/>
        </p:nvSpPr>
        <p:spPr>
          <a:xfrm>
            <a:off x="3804934" y="7620992"/>
            <a:ext cx="1253444" cy="68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3566" y="0"/>
                </a:lnTo>
                <a:lnTo>
                  <a:pt x="356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pic>
        <p:nvPicPr>
          <p:cNvPr id="139" name="스크린샷 2017-04-21 오후 4.42.50.png" descr="스크린샷 2017-04-21 오후 4.42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35553" y="10389327"/>
            <a:ext cx="97409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!important"/>
          <p:cNvSpPr/>
          <p:nvPr/>
        </p:nvSpPr>
        <p:spPr>
          <a:xfrm>
            <a:off x="7514638" y="11863387"/>
            <a:ext cx="1614687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!important</a:t>
            </a:r>
          </a:p>
        </p:txBody>
      </p:sp>
      <p:sp>
        <p:nvSpPr>
          <p:cNvPr id="141" name="선"/>
          <p:cNvSpPr/>
          <p:nvPr/>
        </p:nvSpPr>
        <p:spPr>
          <a:xfrm flipV="1">
            <a:off x="8252774" y="11169649"/>
            <a:ext cx="1" cy="6000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4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4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6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47" name="3-2.  스타일 구성"/>
          <p:cNvSpPr/>
          <p:nvPr/>
        </p:nvSpPr>
        <p:spPr>
          <a:xfrm>
            <a:off x="1180909" y="1617662"/>
            <a:ext cx="316134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3-2.  스타일 구성</a:t>
            </a:r>
          </a:p>
        </p:txBody>
      </p:sp>
      <p:sp>
        <p:nvSpPr>
          <p:cNvPr id="148" name="스타일은 선택자, 속성, 속성값으로 구성하며, 속성들은 ; 으로 닫은 후에 계속 붙여서 사용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스타일은 선택자, 속성, 속성값으로 구성하며, 속성들은 ; 으로 닫은 후에 계속 붙여서 사용할 수 있습니다.</a:t>
            </a:r>
          </a:p>
        </p:txBody>
      </p:sp>
      <p:sp>
        <p:nvSpPr>
          <p:cNvPr id="149" name="h1 {color: blue; font-size: 20px;}"/>
          <p:cNvSpPr/>
          <p:nvPr/>
        </p:nvSpPr>
        <p:spPr>
          <a:xfrm>
            <a:off x="4731583" y="5850995"/>
            <a:ext cx="14697572" cy="148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/>
            </a:lvl1pPr>
          </a:lstStyle>
          <a:p>
            <a:pPr/>
            <a:r>
              <a:t>h1 {color: blue; font-size: 20px;}</a:t>
            </a:r>
          </a:p>
        </p:txBody>
      </p:sp>
      <p:sp>
        <p:nvSpPr>
          <p:cNvPr id="150" name="선"/>
          <p:cNvSpPr/>
          <p:nvPr/>
        </p:nvSpPr>
        <p:spPr>
          <a:xfrm>
            <a:off x="4881886" y="7416800"/>
            <a:ext cx="126425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1" name="선택자…"/>
          <p:cNvSpPr/>
          <p:nvPr/>
        </p:nvSpPr>
        <p:spPr>
          <a:xfrm>
            <a:off x="4976348" y="7823729"/>
            <a:ext cx="1075334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/>
            </a:pPr>
            <a:r>
              <a:t>선택자</a:t>
            </a:r>
          </a:p>
          <a:p>
            <a:pPr>
              <a:defRPr sz="2000"/>
            </a:pPr>
            <a:r>
              <a:t>Selector</a:t>
            </a:r>
          </a:p>
        </p:txBody>
      </p:sp>
      <p:sp>
        <p:nvSpPr>
          <p:cNvPr id="152" name="선"/>
          <p:cNvSpPr/>
          <p:nvPr/>
        </p:nvSpPr>
        <p:spPr>
          <a:xfrm>
            <a:off x="6786886" y="7416800"/>
            <a:ext cx="21475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3" name="속성…"/>
          <p:cNvSpPr/>
          <p:nvPr/>
        </p:nvSpPr>
        <p:spPr>
          <a:xfrm>
            <a:off x="7291754" y="7823729"/>
            <a:ext cx="113784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/>
            </a:pPr>
            <a:r>
              <a:t>속성</a:t>
            </a:r>
          </a:p>
          <a:p>
            <a:pPr>
              <a:defRPr sz="2000"/>
            </a:pPr>
            <a:r>
              <a:t>Property</a:t>
            </a:r>
          </a:p>
        </p:txBody>
      </p:sp>
      <p:sp>
        <p:nvSpPr>
          <p:cNvPr id="154" name="선"/>
          <p:cNvSpPr/>
          <p:nvPr/>
        </p:nvSpPr>
        <p:spPr>
          <a:xfrm>
            <a:off x="9403086" y="7416800"/>
            <a:ext cx="21475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5" name="속성값…"/>
          <p:cNvSpPr/>
          <p:nvPr/>
        </p:nvSpPr>
        <p:spPr>
          <a:xfrm>
            <a:off x="9553930" y="7823729"/>
            <a:ext cx="1845891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/>
            </a:pPr>
            <a:r>
              <a:t>속성값</a:t>
            </a:r>
          </a:p>
          <a:p>
            <a:pPr>
              <a:defRPr sz="2000"/>
            </a:pPr>
            <a:r>
              <a:t>Property Value</a:t>
            </a:r>
          </a:p>
        </p:txBody>
      </p:sp>
      <p:sp>
        <p:nvSpPr>
          <p:cNvPr id="156" name="선"/>
          <p:cNvSpPr/>
          <p:nvPr/>
        </p:nvSpPr>
        <p:spPr>
          <a:xfrm>
            <a:off x="11993886" y="7416800"/>
            <a:ext cx="380980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7" name="속성…"/>
          <p:cNvSpPr/>
          <p:nvPr/>
        </p:nvSpPr>
        <p:spPr>
          <a:xfrm>
            <a:off x="13432204" y="7823729"/>
            <a:ext cx="113784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/>
            </a:pPr>
            <a:r>
              <a:t>속성</a:t>
            </a:r>
          </a:p>
          <a:p>
            <a:pPr>
              <a:defRPr sz="2000"/>
            </a:pPr>
            <a:r>
              <a:t>Property</a:t>
            </a:r>
          </a:p>
        </p:txBody>
      </p:sp>
      <p:sp>
        <p:nvSpPr>
          <p:cNvPr id="158" name="선"/>
          <p:cNvSpPr/>
          <p:nvPr/>
        </p:nvSpPr>
        <p:spPr>
          <a:xfrm>
            <a:off x="16451586" y="7416800"/>
            <a:ext cx="21475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59" name="속성값…"/>
          <p:cNvSpPr/>
          <p:nvPr/>
        </p:nvSpPr>
        <p:spPr>
          <a:xfrm>
            <a:off x="16602430" y="7823729"/>
            <a:ext cx="1845891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000"/>
            </a:pPr>
            <a:r>
              <a:t>속성값</a:t>
            </a:r>
          </a:p>
          <a:p>
            <a:pPr>
              <a:defRPr sz="2000"/>
            </a:pPr>
            <a:r>
              <a:t>Property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2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63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64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65" name="3-3.  선택자 (Selector)"/>
          <p:cNvSpPr/>
          <p:nvPr/>
        </p:nvSpPr>
        <p:spPr>
          <a:xfrm>
            <a:off x="1180909" y="1617662"/>
            <a:ext cx="41276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3-3.  선택자 (Selector)</a:t>
            </a:r>
          </a:p>
        </p:txBody>
      </p:sp>
      <p:sp>
        <p:nvSpPr>
          <p:cNvPr id="166" name="선택자는 특정 구성 요소를 선택하여, 해당 요소의 속성을 컨트롤 하는 목적으로 사용 됩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선택자는 특정 구성 요소를 선택하여, 해당 요소의 속성을 컨트롤 하는 목적으로 사용 됩니다.</a:t>
            </a:r>
          </a:p>
        </p:txBody>
      </p:sp>
      <p:pic>
        <p:nvPicPr>
          <p:cNvPr id="167" name="스크린샷 2017-04-21 오후 5.38.19.png" descr="스크린샷 2017-04-21 오후 5.38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1286" y="3958828"/>
            <a:ext cx="6186146" cy="45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스크린샷 2017-04-21 오후 5.38.06.png" descr="스크린샷 2017-04-21 오후 5.38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0560" y="3645230"/>
            <a:ext cx="8887181" cy="896271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직사각형"/>
          <p:cNvSpPr/>
          <p:nvPr/>
        </p:nvSpPr>
        <p:spPr>
          <a:xfrm>
            <a:off x="13843000" y="5952066"/>
            <a:ext cx="5760311" cy="127000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0" name="직사각형"/>
          <p:cNvSpPr/>
          <p:nvPr/>
        </p:nvSpPr>
        <p:spPr>
          <a:xfrm>
            <a:off x="12987866" y="9601200"/>
            <a:ext cx="3916033" cy="181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1" name="직사각형"/>
          <p:cNvSpPr/>
          <p:nvPr/>
        </p:nvSpPr>
        <p:spPr>
          <a:xfrm>
            <a:off x="3598333" y="6223000"/>
            <a:ext cx="6575029" cy="2108994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2" name="선"/>
          <p:cNvSpPr/>
          <p:nvPr/>
        </p:nvSpPr>
        <p:spPr>
          <a:xfrm flipH="1">
            <a:off x="15123277" y="7194206"/>
            <a:ext cx="1457789" cy="234161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3" name="선"/>
          <p:cNvSpPr/>
          <p:nvPr/>
        </p:nvSpPr>
        <p:spPr>
          <a:xfrm flipH="1" flipV="1">
            <a:off x="7196561" y="8470497"/>
            <a:ext cx="5781204" cy="2108806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6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77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8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79" name="3-4.  태그 선택자 (Tag Selector)"/>
          <p:cNvSpPr/>
          <p:nvPr/>
        </p:nvSpPr>
        <p:spPr>
          <a:xfrm>
            <a:off x="1180909" y="1617662"/>
            <a:ext cx="5788907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3-4.  태그 선택자 (Tag Selector)</a:t>
            </a:r>
          </a:p>
        </p:txBody>
      </p:sp>
      <p:sp>
        <p:nvSpPr>
          <p:cNvPr id="180" name="특정 구성 요소를 태그로 선택하여, 해당 요소의 속성을 컨트롤 하는 목적으로 사용 됩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특정 구성 요소를 태그로 선택하여, 해당 요소의 속성을 컨트롤 하는 목적으로 사용 됩니다.</a:t>
            </a:r>
          </a:p>
        </p:txBody>
      </p:sp>
      <p:pic>
        <p:nvPicPr>
          <p:cNvPr id="181" name="스크린샷 2017-04-21 오후 5.42.38.png" descr="스크린샷 2017-04-21 오후 5.42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528" y="6887278"/>
            <a:ext cx="8964048" cy="5898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스크린샷 2017-04-21 오후 5.42.04.png" descr="스크린샷 2017-04-21 오후 5.42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240" y="4365652"/>
            <a:ext cx="9025016" cy="589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스크린샷 2017-04-21 오후 5.43.03.png" descr="스크린샷 2017-04-21 오후 5.43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77493" y="3535919"/>
            <a:ext cx="5657631" cy="39684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직사각형"/>
          <p:cNvSpPr/>
          <p:nvPr/>
        </p:nvSpPr>
        <p:spPr>
          <a:xfrm>
            <a:off x="1430866" y="4219602"/>
            <a:ext cx="1503231" cy="78168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85" name="선"/>
          <p:cNvSpPr/>
          <p:nvPr/>
        </p:nvSpPr>
        <p:spPr>
          <a:xfrm>
            <a:off x="2983367" y="4537921"/>
            <a:ext cx="6215563" cy="1425499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86" name="직사각형"/>
          <p:cNvSpPr/>
          <p:nvPr/>
        </p:nvSpPr>
        <p:spPr>
          <a:xfrm>
            <a:off x="9414933" y="5413402"/>
            <a:ext cx="3015788" cy="11566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87" name="직사각형"/>
          <p:cNvSpPr/>
          <p:nvPr/>
        </p:nvSpPr>
        <p:spPr>
          <a:xfrm>
            <a:off x="14274800" y="6768069"/>
            <a:ext cx="1503231" cy="78168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88" name="선"/>
          <p:cNvSpPr/>
          <p:nvPr/>
        </p:nvSpPr>
        <p:spPr>
          <a:xfrm>
            <a:off x="12440634" y="6135359"/>
            <a:ext cx="1733985" cy="102591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1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192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3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194" name="3-5. 전체 선택자 (* Selector)"/>
          <p:cNvSpPr/>
          <p:nvPr/>
        </p:nvSpPr>
        <p:spPr>
          <a:xfrm>
            <a:off x="1180909" y="1617662"/>
            <a:ext cx="51973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3-5. 전체 선택자 (* Selector)</a:t>
            </a:r>
          </a:p>
        </p:txBody>
      </p:sp>
      <p:sp>
        <p:nvSpPr>
          <p:cNvPr id="195" name="전체라는 의미의 *를 사용하면 문서 전체에 요소에 적용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전체라는 의미의 *를 사용하면 문서 전체에 요소에 적용할 수 있습니다.</a:t>
            </a:r>
          </a:p>
        </p:txBody>
      </p:sp>
      <p:pic>
        <p:nvPicPr>
          <p:cNvPr id="196" name="스크린샷 2017-04-21 오후 5.42.04.png" descr="스크린샷 2017-04-21 오후 5.42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7240" y="4365652"/>
            <a:ext cx="9025016" cy="589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스크린샷 2017-04-21 오후 5.45.18.png" descr="스크린샷 2017-04-21 오후 5.45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54753" y="6828060"/>
            <a:ext cx="8938538" cy="589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7-04-21 오후 5.45.13.png" descr="스크린샷 2017-04-21 오후 5.45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1042" y="3951485"/>
            <a:ext cx="5546336" cy="410305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선"/>
          <p:cNvSpPr/>
          <p:nvPr/>
        </p:nvSpPr>
        <p:spPr>
          <a:xfrm>
            <a:off x="12533767" y="6468322"/>
            <a:ext cx="1988898" cy="1700226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0" name="직사각형"/>
          <p:cNvSpPr/>
          <p:nvPr/>
        </p:nvSpPr>
        <p:spPr>
          <a:xfrm>
            <a:off x="9635066" y="5836736"/>
            <a:ext cx="2861327" cy="115666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1" name="직사각형"/>
          <p:cNvSpPr/>
          <p:nvPr/>
        </p:nvSpPr>
        <p:spPr>
          <a:xfrm>
            <a:off x="14494933" y="6632602"/>
            <a:ext cx="9465934" cy="641717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4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05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6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07" name="3-5. 전체와 태그의 홉합 사용"/>
          <p:cNvSpPr/>
          <p:nvPr/>
        </p:nvSpPr>
        <p:spPr>
          <a:xfrm>
            <a:off x="1180909" y="1617662"/>
            <a:ext cx="520029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3-5. 전체와 태그의 홉합 사용</a:t>
            </a:r>
          </a:p>
        </p:txBody>
      </p:sp>
      <p:sp>
        <p:nvSpPr>
          <p:cNvPr id="208" name="전체적으로 속성을 설정한 다음 특정 태그의 속성을 변경합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전체적으로 속성을 설정한 다음 특정 태그의 속성을 변경합니다.</a:t>
            </a:r>
          </a:p>
        </p:txBody>
      </p:sp>
      <p:pic>
        <p:nvPicPr>
          <p:cNvPr id="209" name="스크린샷 2017-04-21 오후 5.48.15.png" descr="스크린샷 2017-04-21 오후 5.4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3606" y="4220327"/>
            <a:ext cx="8500136" cy="7576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스크린샷 2017-04-21 오후 5.48.01.png" descr="스크린샷 2017-04-21 오후 5.48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908" y="3856558"/>
            <a:ext cx="8991529" cy="8276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선"/>
          <p:cNvSpPr/>
          <p:nvPr/>
        </p:nvSpPr>
        <p:spPr>
          <a:xfrm>
            <a:off x="1174945" y="365125"/>
            <a:ext cx="2886728" cy="0"/>
          </a:xfrm>
          <a:prstGeom prst="line">
            <a:avLst/>
          </a:prstGeom>
          <a:ln w="50800">
            <a:solidFill>
              <a:srgbClr val="77777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3" name="HTML5 &amp; CSS3"/>
          <p:cNvSpPr/>
          <p:nvPr/>
        </p:nvSpPr>
        <p:spPr>
          <a:xfrm>
            <a:off x="1088355" y="349249"/>
            <a:ext cx="2386212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rgbClr val="83868B"/>
                </a:solidFill>
              </a:defRPr>
            </a:lvl1pPr>
          </a:lstStyle>
          <a:p>
            <a:pPr/>
            <a:r>
              <a:t>HTML5 &amp; CSS3</a:t>
            </a:r>
          </a:p>
        </p:txBody>
      </p:sp>
      <p:sp>
        <p:nvSpPr>
          <p:cNvPr id="214" name="선"/>
          <p:cNvSpPr/>
          <p:nvPr/>
        </p:nvSpPr>
        <p:spPr>
          <a:xfrm>
            <a:off x="4184845" y="365125"/>
            <a:ext cx="3809805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5" name="3. CSS의 기본"/>
          <p:cNvSpPr/>
          <p:nvPr/>
        </p:nvSpPr>
        <p:spPr>
          <a:xfrm>
            <a:off x="4098255" y="349249"/>
            <a:ext cx="2080370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3. CSS의 기본</a:t>
            </a:r>
          </a:p>
        </p:txBody>
      </p:sp>
      <p:sp>
        <p:nvSpPr>
          <p:cNvPr id="216" name="3-6. 아이디(id(#)와 클래스(class(.))"/>
          <p:cNvSpPr/>
          <p:nvPr/>
        </p:nvSpPr>
        <p:spPr>
          <a:xfrm>
            <a:off x="1180909" y="1617662"/>
            <a:ext cx="6267389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000"/>
            </a:lvl1pPr>
          </a:lstStyle>
          <a:p>
            <a:pPr/>
            <a:r>
              <a:t>3-6. 아이디(id(#)와 클래스(class(.))</a:t>
            </a:r>
          </a:p>
        </p:txBody>
      </p:sp>
      <p:sp>
        <p:nvSpPr>
          <p:cNvPr id="217" name="태그의 id와 class를 이용하여 CSS에서 속성을 설정 할 수 있습니다."/>
          <p:cNvSpPr/>
          <p:nvPr/>
        </p:nvSpPr>
        <p:spPr>
          <a:xfrm>
            <a:off x="1185126" y="2288645"/>
            <a:ext cx="21790485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defRPr sz="2400">
                <a:solidFill>
                  <a:srgbClr val="222222"/>
                </a:solidFill>
              </a:defRPr>
            </a:lvl1pPr>
          </a:lstStyle>
          <a:p>
            <a:pPr/>
            <a:r>
              <a:t>태그의 id와 class를 이용하여 CSS에서 속성을 설정 할 수 있습니다.</a:t>
            </a:r>
          </a:p>
        </p:txBody>
      </p:sp>
      <p:pic>
        <p:nvPicPr>
          <p:cNvPr id="218" name="스크린샷 2017-04-21 오후 6.13.20.png" descr="스크린샷 2017-04-21 오후 6.1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6324" y="4003675"/>
            <a:ext cx="10659593" cy="8005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스크린샷 2017-04-21 오후 6.13.10.png" descr="스크린샷 2017-04-21 오후 6.13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24337" y="4036681"/>
            <a:ext cx="7680077" cy="7832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lgun Gothic"/>
        <a:ea typeface="Malgun Gothic"/>
        <a:cs typeface="Malgun Gothic"/>
      </a:majorFont>
      <a:minorFont>
        <a:latin typeface="Malgun Gothic"/>
        <a:ea typeface="Malgun Gothic"/>
        <a:cs typeface="Malgun Goth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lgun Gothic"/>
        <a:ea typeface="Malgun Gothic"/>
        <a:cs typeface="Malgun Gothic"/>
      </a:majorFont>
      <a:minorFont>
        <a:latin typeface="Malgun Gothic"/>
        <a:ea typeface="Malgun Gothic"/>
        <a:cs typeface="Malgun Goth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