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xfrm>
            <a:off x="11955321" y="13001625"/>
            <a:ext cx="455499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 &amp; CSS3"/>
          <p:cNvSpPr/>
          <p:nvPr>
            <p:ph type="ctrTitle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 anchor="ctr"/>
          <a:lstStyle>
            <a:lvl1pPr>
              <a:defRPr sz="960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HTML5 &amp; CSS3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8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4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85" name="4-8. background-image"/>
          <p:cNvSpPr/>
          <p:nvPr/>
        </p:nvSpPr>
        <p:spPr>
          <a:xfrm>
            <a:off x="1180909" y="1617662"/>
            <a:ext cx="411073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4-8. background-image</a:t>
            </a:r>
          </a:p>
        </p:txBody>
      </p:sp>
      <p:sp>
        <p:nvSpPr>
          <p:cNvPr id="186" name="배경을 지정하는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배경을 지정하는 속성을 살펴 봅니다.</a:t>
            </a:r>
          </a:p>
        </p:txBody>
      </p:sp>
      <p:pic>
        <p:nvPicPr>
          <p:cNvPr id="18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89" y="4050750"/>
            <a:ext cx="20219422" cy="7781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9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2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93" name="4-8. background-image"/>
          <p:cNvSpPr/>
          <p:nvPr/>
        </p:nvSpPr>
        <p:spPr>
          <a:xfrm>
            <a:off x="1180909" y="1617662"/>
            <a:ext cx="411073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4-8. background-image</a:t>
            </a:r>
          </a:p>
        </p:txBody>
      </p:sp>
      <p:sp>
        <p:nvSpPr>
          <p:cNvPr id="194" name="배경을 지정하는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배경을 지정하는 속성을 살펴 봅니다.</a:t>
            </a:r>
          </a:p>
        </p:txBody>
      </p:sp>
      <p:pic>
        <p:nvPicPr>
          <p:cNvPr id="19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6997" y="3755987"/>
            <a:ext cx="18730006" cy="880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9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0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01" name="4-8. background-image"/>
          <p:cNvSpPr/>
          <p:nvPr/>
        </p:nvSpPr>
        <p:spPr>
          <a:xfrm>
            <a:off x="1180909" y="1617662"/>
            <a:ext cx="411073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4-8. background-image</a:t>
            </a:r>
          </a:p>
        </p:txBody>
      </p:sp>
      <p:sp>
        <p:nvSpPr>
          <p:cNvPr id="202" name="배경을 지정하는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배경을 지정하는 속성을 살펴 봅니다.</a:t>
            </a:r>
          </a:p>
        </p:txBody>
      </p:sp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276" y="4220327"/>
            <a:ext cx="19124187" cy="7750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6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0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8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09" name="4-9. font-family, font-size"/>
          <p:cNvSpPr/>
          <p:nvPr/>
        </p:nvSpPr>
        <p:spPr>
          <a:xfrm>
            <a:off x="1180909" y="1617662"/>
            <a:ext cx="45359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4-9. font-family, font-size</a:t>
            </a:r>
          </a:p>
        </p:txBody>
      </p:sp>
      <p:sp>
        <p:nvSpPr>
          <p:cNvPr id="210" name="글꼴 및 폰트 사이즈 관련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글꼴 및 폰트 사이즈 관련 속성을 살펴 봅니다.</a:t>
            </a:r>
          </a:p>
        </p:txBody>
      </p:sp>
      <p:pic>
        <p:nvPicPr>
          <p:cNvPr id="2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3742" y="3573432"/>
            <a:ext cx="19436516" cy="8668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1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6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17" name="4-10. font-style, font-weight, line-height"/>
          <p:cNvSpPr/>
          <p:nvPr/>
        </p:nvSpPr>
        <p:spPr>
          <a:xfrm>
            <a:off x="1180909" y="1617662"/>
            <a:ext cx="701319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4-10. font-style, font-weight, line-height</a:t>
            </a:r>
          </a:p>
        </p:txBody>
      </p:sp>
      <p:sp>
        <p:nvSpPr>
          <p:cNvPr id="218" name="글꼴 및 폰트 사이즈 관련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글꼴 및 폰트 사이즈 관련 속성을 살펴 봅니다.</a:t>
            </a: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2955" y="3444875"/>
            <a:ext cx="17218090" cy="931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2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4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25" name="4-10. font-style, font-weight, line-height"/>
          <p:cNvSpPr/>
          <p:nvPr/>
        </p:nvSpPr>
        <p:spPr>
          <a:xfrm>
            <a:off x="1180909" y="1617662"/>
            <a:ext cx="701319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4-10. font-style, font-weight, line-height</a:t>
            </a:r>
          </a:p>
        </p:txBody>
      </p:sp>
      <p:sp>
        <p:nvSpPr>
          <p:cNvPr id="226" name="글꼴 및 폰트 사이즈 관련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글꼴 및 폰트 사이즈 관련 속성을 살펴 봅니다.</a:t>
            </a:r>
          </a:p>
        </p:txBody>
      </p:sp>
      <p:pic>
        <p:nvPicPr>
          <p:cNvPr id="22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3328" y="4220327"/>
            <a:ext cx="16977344" cy="7531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3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2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33" name="4-11. text-align, text-decoration"/>
          <p:cNvSpPr/>
          <p:nvPr/>
        </p:nvSpPr>
        <p:spPr>
          <a:xfrm>
            <a:off x="1180909" y="1617662"/>
            <a:ext cx="549872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4-11. text-align, text-decoration</a:t>
            </a:r>
          </a:p>
        </p:txBody>
      </p:sp>
      <p:sp>
        <p:nvSpPr>
          <p:cNvPr id="234" name="글자에 대한 정렬과 간단한 글꼴 모양의 속성을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글자에 대한 정렬과 간단한 글꼴 모양의 속성을 살펴 봅니다.</a:t>
            </a:r>
          </a:p>
        </p:txBody>
      </p:sp>
      <p:pic>
        <p:nvPicPr>
          <p:cNvPr id="23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1" y="4220327"/>
            <a:ext cx="15347498" cy="8095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3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0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41" name="4-12. position"/>
          <p:cNvSpPr/>
          <p:nvPr/>
        </p:nvSpPr>
        <p:spPr>
          <a:xfrm>
            <a:off x="1180909" y="1617662"/>
            <a:ext cx="24404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4-12. position</a:t>
            </a:r>
          </a:p>
        </p:txBody>
      </p:sp>
      <p:sp>
        <p:nvSpPr>
          <p:cNvPr id="242" name="position 속성 중 absolute 속성값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 중 absolute 속성값에 대해서 살펴 봅니다.</a:t>
            </a:r>
          </a:p>
        </p:txBody>
      </p:sp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533" y="3619511"/>
            <a:ext cx="13278934" cy="922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6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4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8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49" name="4-12. position"/>
          <p:cNvSpPr/>
          <p:nvPr/>
        </p:nvSpPr>
        <p:spPr>
          <a:xfrm>
            <a:off x="1180909" y="1617662"/>
            <a:ext cx="24404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4-12. position</a:t>
            </a:r>
          </a:p>
        </p:txBody>
      </p:sp>
      <p:sp>
        <p:nvSpPr>
          <p:cNvPr id="250" name="position 속성 중 fixed 속성값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 중 fixed 속성값에 대해서 살펴 봅니다.</a:t>
            </a:r>
          </a:p>
        </p:txBody>
      </p:sp>
      <p:pic>
        <p:nvPicPr>
          <p:cNvPr id="25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7970" y="3524667"/>
            <a:ext cx="13888060" cy="927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5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6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57" name="4-12. position"/>
          <p:cNvSpPr/>
          <p:nvPr/>
        </p:nvSpPr>
        <p:spPr>
          <a:xfrm>
            <a:off x="1180909" y="1617662"/>
            <a:ext cx="24404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4-12. position</a:t>
            </a:r>
          </a:p>
        </p:txBody>
      </p:sp>
      <p:sp>
        <p:nvSpPr>
          <p:cNvPr id="258" name="position 속성 중 static 속성값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 중 static 속성값에 대해서 살펴 봅니다.</a:t>
            </a:r>
          </a:p>
        </p:txBody>
      </p:sp>
      <p:pic>
        <p:nvPicPr>
          <p:cNvPr id="25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187" y="4589031"/>
            <a:ext cx="9123388" cy="6216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4. CSS의 속성"/>
          <p:cNvSpPr/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4. CSS의 속성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6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4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65" name="4-12. position"/>
          <p:cNvSpPr/>
          <p:nvPr/>
        </p:nvSpPr>
        <p:spPr>
          <a:xfrm>
            <a:off x="1180909" y="1617662"/>
            <a:ext cx="24404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4-12. position</a:t>
            </a:r>
          </a:p>
        </p:txBody>
      </p:sp>
      <p:sp>
        <p:nvSpPr>
          <p:cNvPr id="266" name="position 속성 중 relative 속성값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 중 relative 속성값에 대해서 살펴 봅니다.</a:t>
            </a:r>
          </a:p>
        </p:txBody>
      </p:sp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3292" y="3713057"/>
            <a:ext cx="12477416" cy="8389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7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2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73" name="4-12. position"/>
          <p:cNvSpPr/>
          <p:nvPr/>
        </p:nvSpPr>
        <p:spPr>
          <a:xfrm>
            <a:off x="1180909" y="1617662"/>
            <a:ext cx="244043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4-12. position</a:t>
            </a:r>
          </a:p>
        </p:txBody>
      </p:sp>
      <p:sp>
        <p:nvSpPr>
          <p:cNvPr id="274" name="position 속성 중 relative, absolute 혼합 속성값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 중 relative, absolute 혼합 속성값에 대해서 살펴 봅니다.</a:t>
            </a:r>
          </a:p>
        </p:txBody>
      </p:sp>
      <p:pic>
        <p:nvPicPr>
          <p:cNvPr id="27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089" y="3909863"/>
            <a:ext cx="15453822" cy="7996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7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0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81" name="4-13. float"/>
          <p:cNvSpPr/>
          <p:nvPr/>
        </p:nvSpPr>
        <p:spPr>
          <a:xfrm>
            <a:off x="1180909" y="1617662"/>
            <a:ext cx="184950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4-13. float</a:t>
            </a:r>
          </a:p>
        </p:txBody>
      </p:sp>
      <p:sp>
        <p:nvSpPr>
          <p:cNvPr id="282" name="position 속성과 함께 요소의 위치를 설정하기 위한 속성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속성과 함께 요소의 위치를 설정하기 위한 속성입니다.</a:t>
            </a:r>
          </a:p>
        </p:txBody>
      </p:sp>
      <p:pic>
        <p:nvPicPr>
          <p:cNvPr id="2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3503" y="4697941"/>
            <a:ext cx="19276994" cy="7151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6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8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8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89" name="4-13. float"/>
          <p:cNvSpPr/>
          <p:nvPr/>
        </p:nvSpPr>
        <p:spPr>
          <a:xfrm>
            <a:off x="1180909" y="1617662"/>
            <a:ext cx="184950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4-13. float</a:t>
            </a:r>
          </a:p>
        </p:txBody>
      </p:sp>
      <p:sp>
        <p:nvSpPr>
          <p:cNvPr id="290" name="position 속성과 함께 요소의 위치를 설정하기 위한 속성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속성과 함께 요소의 위치를 설정하기 위한 속성입니다.</a:t>
            </a:r>
          </a:p>
        </p:txBody>
      </p:sp>
      <p:pic>
        <p:nvPicPr>
          <p:cNvPr id="29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6673" y="3572068"/>
            <a:ext cx="10788920" cy="8790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9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9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96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97" name="4-13. float"/>
          <p:cNvSpPr/>
          <p:nvPr/>
        </p:nvSpPr>
        <p:spPr>
          <a:xfrm>
            <a:off x="1180909" y="1617662"/>
            <a:ext cx="184950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4-13. float</a:t>
            </a:r>
          </a:p>
        </p:txBody>
      </p:sp>
      <p:sp>
        <p:nvSpPr>
          <p:cNvPr id="298" name="position 속성과 함께 요소의 위치를 설정하기 위한 속성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position 속성과 함께 요소의 위치를 설정하기 위한 속성입니다.</a:t>
            </a:r>
          </a:p>
        </p:txBody>
      </p:sp>
      <p:pic>
        <p:nvPicPr>
          <p:cNvPr id="29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2939" y="3263813"/>
            <a:ext cx="16758122" cy="959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30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4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305" name="4-14. gradient"/>
          <p:cNvSpPr/>
          <p:nvPr/>
        </p:nvSpPr>
        <p:spPr>
          <a:xfrm>
            <a:off x="1180909" y="1617662"/>
            <a:ext cx="250558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4-14. gradient</a:t>
            </a:r>
          </a:p>
        </p:txBody>
      </p:sp>
      <p:sp>
        <p:nvSpPr>
          <p:cNvPr id="306" name="2가지 이상의 색을 표현할 때 사용되는 속성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2가지 이상의 색을 표현할 때 사용되는 속성입니다.</a:t>
            </a:r>
          </a:p>
        </p:txBody>
      </p:sp>
      <p:pic>
        <p:nvPicPr>
          <p:cNvPr id="30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019" y="3714621"/>
            <a:ext cx="19585962" cy="9097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2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6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27" name="4-1. CSS3 단위"/>
          <p:cNvSpPr/>
          <p:nvPr/>
        </p:nvSpPr>
        <p:spPr>
          <a:xfrm>
            <a:off x="1180909" y="1617662"/>
            <a:ext cx="245338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4-1. CSS3 단위</a:t>
            </a:r>
          </a:p>
        </p:txBody>
      </p:sp>
      <p:sp>
        <p:nvSpPr>
          <p:cNvPr id="128" name="CSS3에서 자주 사용되는 단위들에 대해서 살펴 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CSS3에서 자주 사용되는 단위들에 대해서 살펴 봅니다.</a:t>
            </a:r>
          </a:p>
        </p:txBody>
      </p:sp>
      <p:pic>
        <p:nvPicPr>
          <p:cNvPr id="12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3240" y="2870729"/>
            <a:ext cx="12957520" cy="1080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2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3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4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35" name="4-2. url()"/>
          <p:cNvSpPr/>
          <p:nvPr/>
        </p:nvSpPr>
        <p:spPr>
          <a:xfrm>
            <a:off x="1180909" y="1617662"/>
            <a:ext cx="163728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4-2. url()</a:t>
            </a:r>
          </a:p>
        </p:txBody>
      </p:sp>
      <p:sp>
        <p:nvSpPr>
          <p:cNvPr id="136" name="Background-img 속성의 속성값으로 만이 사용됩니다. 이 경우 배경이미지의 경로를 나타냅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Background-img 속성의 속성값으로 만이 사용됩니다. 이 경우 배경이미지의 경로를 나타냅니다.</a:t>
            </a:r>
          </a:p>
        </p:txBody>
      </p:sp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76913"/>
            <a:ext cx="24384001" cy="8000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4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2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43" name="4-3. display"/>
          <p:cNvSpPr/>
          <p:nvPr/>
        </p:nvSpPr>
        <p:spPr>
          <a:xfrm>
            <a:off x="1180909" y="1617662"/>
            <a:ext cx="212001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4-3. display</a:t>
            </a:r>
          </a:p>
        </p:txBody>
      </p:sp>
      <p:sp>
        <p:nvSpPr>
          <p:cNvPr id="144" name="화면에 어떻게 보여지는 지를 설정 하는 속성입니다. 다양한 속성값이 있지만, 주로 몇 가지만 많이 사용됩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화면에 어떻게 보여지는 지를 설정 하는 속성입니다. 다양한 속성값이 있지만, 주로 몇 가지만 많이 사용됩니다.</a:t>
            </a:r>
          </a:p>
        </p:txBody>
      </p:sp>
      <p:pic>
        <p:nvPicPr>
          <p:cNvPr id="14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33825" t="0" r="0" b="0"/>
          <a:stretch>
            <a:fillRect/>
          </a:stretch>
        </p:blipFill>
        <p:spPr>
          <a:xfrm>
            <a:off x="8943393" y="3444875"/>
            <a:ext cx="13291052" cy="91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모서리가 둥근 직사각형"/>
          <p:cNvSpPr/>
          <p:nvPr/>
        </p:nvSpPr>
        <p:spPr>
          <a:xfrm>
            <a:off x="1594042" y="6600328"/>
            <a:ext cx="7005238" cy="2790628"/>
          </a:xfrm>
          <a:prstGeom prst="roundRect">
            <a:avLst>
              <a:gd name="adj" fmla="val 10268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display 속성의 다름 속성값은…"/>
          <p:cNvSpPr/>
          <p:nvPr/>
        </p:nvSpPr>
        <p:spPr>
          <a:xfrm>
            <a:off x="2745064" y="7023652"/>
            <a:ext cx="4703192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display 속성의 다름 속성값은 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매우 중요합니다.</a:t>
            </a: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block, inline, inline-block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0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5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2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53" name="4-4. visibility"/>
          <p:cNvSpPr/>
          <p:nvPr/>
        </p:nvSpPr>
        <p:spPr>
          <a:xfrm>
            <a:off x="1180909" y="1617662"/>
            <a:ext cx="236690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4-4. visibility</a:t>
            </a:r>
          </a:p>
        </p:txBody>
      </p:sp>
      <p:sp>
        <p:nvSpPr>
          <p:cNvPr id="154" name="display 속성의 none 속성값과 비교하여 이해 합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display 속성의 none 속성값과 비교하여 이해 합니다.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0310" y="3939052"/>
            <a:ext cx="10323379" cy="8919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8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5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0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61" name="4-5. opacity"/>
          <p:cNvSpPr/>
          <p:nvPr/>
        </p:nvSpPr>
        <p:spPr>
          <a:xfrm>
            <a:off x="1180909" y="1617662"/>
            <a:ext cx="2161541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4-5. opacity</a:t>
            </a:r>
          </a:p>
        </p:txBody>
      </p:sp>
      <p:sp>
        <p:nvSpPr>
          <p:cNvPr id="162" name="투명도를 조절하는 속성입니다. 여러 곳에 유용하게 사용 됩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투명도를 조절하는 속성입니다. 여러 곳에 유용하게 사용 됩니다.</a:t>
            </a:r>
          </a:p>
        </p:txBody>
      </p:sp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813" y="4029932"/>
            <a:ext cx="16016374" cy="8433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6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6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8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69" name="4-6. margin, padding"/>
          <p:cNvSpPr/>
          <p:nvPr/>
        </p:nvSpPr>
        <p:spPr>
          <a:xfrm>
            <a:off x="1180909" y="1617662"/>
            <a:ext cx="368135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4-6. margin, padding</a:t>
            </a:r>
          </a:p>
        </p:txBody>
      </p:sp>
      <p:sp>
        <p:nvSpPr>
          <p:cNvPr id="170" name="margin 및 padding 속성은 아주 중요한 속성으로 정확한 속성의 의미를 알아야 합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margin 및 padding 속성은 아주 중요한 속성으로 정확한 속성의 의미를 알아야 합니다. </a:t>
            </a:r>
          </a:p>
        </p:txBody>
      </p:sp>
      <p:pic>
        <p:nvPicPr>
          <p:cNvPr id="17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658" y="3821160"/>
            <a:ext cx="18642684" cy="8376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4" name="HTML5 &amp; CSS3"/>
          <p:cNvSpPr/>
          <p:nvPr/>
        </p:nvSpPr>
        <p:spPr>
          <a:xfrm>
            <a:off x="1088355" y="379635"/>
            <a:ext cx="2357190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7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6" name="3. CSS의 기본"/>
          <p:cNvSpPr/>
          <p:nvPr/>
        </p:nvSpPr>
        <p:spPr>
          <a:xfrm>
            <a:off x="4098255" y="366211"/>
            <a:ext cx="1996812" cy="51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77" name="4-6. box-sizing"/>
          <p:cNvSpPr/>
          <p:nvPr/>
        </p:nvSpPr>
        <p:spPr>
          <a:xfrm>
            <a:off x="1180909" y="1617662"/>
            <a:ext cx="26842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4-6. box-sizing</a:t>
            </a:r>
          </a:p>
        </p:txBody>
      </p:sp>
      <p:sp>
        <p:nvSpPr>
          <p:cNvPr id="178" name="box-sizing 속성을 이용하면 전체 사이즈를 변경할 수 있습니다."/>
          <p:cNvSpPr/>
          <p:nvPr/>
        </p:nvSpPr>
        <p:spPr>
          <a:xfrm>
            <a:off x="1185126" y="2288645"/>
            <a:ext cx="21790485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box-sizing 속성을 이용하면 전체 사이즈를 변경할 수 있습니다.</a:t>
            </a:r>
          </a:p>
        </p:txBody>
      </p:sp>
      <p:pic>
        <p:nvPicPr>
          <p:cNvPr id="17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974" y="3887740"/>
            <a:ext cx="10756052" cy="9402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