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52" r:id="rId3"/>
    <p:sldId id="353" r:id="rId4"/>
    <p:sldId id="355" r:id="rId5"/>
    <p:sldId id="354" r:id="rId6"/>
    <p:sldId id="358" r:id="rId7"/>
    <p:sldId id="359" r:id="rId8"/>
    <p:sldId id="362" r:id="rId9"/>
    <p:sldId id="360" r:id="rId10"/>
    <p:sldId id="364" r:id="rId11"/>
    <p:sldId id="363" r:id="rId12"/>
    <p:sldId id="361" r:id="rId13"/>
    <p:sldId id="368" r:id="rId14"/>
    <p:sldId id="370" r:id="rId15"/>
    <p:sldId id="371" r:id="rId16"/>
    <p:sldId id="366" r:id="rId17"/>
    <p:sldId id="365" r:id="rId18"/>
    <p:sldId id="373" r:id="rId19"/>
    <p:sldId id="367" r:id="rId20"/>
    <p:sldId id="369" r:id="rId21"/>
    <p:sldId id="357" r:id="rId22"/>
    <p:sldId id="372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8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13T05:38:17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11677 0,'18'0'94,"-1"0"-94,1 0 16,-18 18-1,18-18 1,-1 0 0,18 17-1,1 1 1,-19-18-1,19 17-15,-19-17 16,19 0 15,17 0-15,35 0 0,35-35 15,-52 18-16,-1-1 1,-52 18 15,88-53 1,-53 0-32,53 0 15,52 0 1,-87 18-1,-54 17 1,-17-17 0,0 17 93,0 1-93,0-1-1,0 1 1,0-19 0,0 19-1,-17 17 63,17-18-78,-18 18 32,18-18-32,-17 18 31,-1 0 0,18-17 0,-18-1-15,1 0 0,-1 18 15,18-53-16,0 1 1,0 34 0,0-35-1,0 35 1,0 1-16,18-1 31,-18 0-15,17 1-1,1 17 32,0 0-15,-1 0-17,1 0 16,-1 0 16,1 0-31,0 17-16,-1 1 31,1-18-15,0 0-1,-18 18 1,17-18 0,1 0 15,0 17 0,-1-17 0,1 0 1,-1 18-17,1-18-15,0 18 16,-1-18 0,1 0-1,0 0 16,-1 0-15,19 0 0,-19 0-1,1 0-15,0 17 16,17-17 0,-18 0 77,36 0-77,-17 0-16,69 0 16,-52 0-1,0 0 16,-70 0 126,17-17-142,0-1 1,0 0 0,17 1-16,1-1 31,-18 0-16,0 1 1,0-18 0,0 17-1,0 0 17,0 1-17,18 17 32,-18-18-31,17 0-16,18-17 15,1 17 1,-36 1 0,0-1 77,17 1-93,1 17 16,0-18 0,-1 0-1,1 18 1,0 0 15,-1 0-15,1 0-1,17 0 1,0 0 0,-17 0-1,0 0 16,-1 0-15,1 0 15,0 0-15,52-17 0,36-36-1,0-18 1,-53 53-1,-36 18 32,19-52-31,-19 34-16,54-35 16,-18 0-1,-36 18 16,19 17-31,-1-35 16,18 0 0,-18 0-1,-17 1 1,-1 16 0,1 19-1,0-36 1,-1-18-1,19-35 1,-36 53 0,0 18-1,17 0 1,1-36 15,0-17-15,-18 35-1,17-53 1,1 18 0,-18 18-1,0 34 1,0-17 0,17 0-1,-17 1 1,0 16-1,18-52 1,-18 35 0,0-35-1,0 35 1,0-18 0,0 1-1,18-36 16,-18 36-15,0-1 0,17 0-1,-17 54 1,0-1 0,0-17-1,18 17 1,0-17-1,-1 0 1,19 17 0,-36 0-1,35 1 17,-17-1-17,34-17 16,-34 17-15,0 18 0,17-17-1,0-19 1,-17 36 0,0 0-1,-1 0 1,1 0-1,-1 0 32,1 0-31,0 0 0,-1 0-16,1-17 15,17 17 1,-17 0 15,0 0-15,-1 0-1,18 0 1,1 0 0,-19 0-1,1 0 16,0 0-15,-1 0 15,1 0 32,0 0-63,-1 0 15,1 0 1,0 0 0,-1 0-1,18 0 1,-17 0 0,0 0 15,-1 0-16,1 0 32,0 0 16,-36 0 140,0 0-172,1 0-15,-1 0 15,0-18-15,1-17-1,-1 17 1,18 0-16,-17-34 31,17 34-15,-18 18-1,0 0 48,1 0-32</inkml:trace>
  <inkml:trace contextRef="#ctx0" brushRef="#br0" timeOffset="2064.15">9507 7832 0,'-17'0'140,"-1"0"-93,0 0-31,1 0-16,17 17 62,-18-17-46,1 0 15,17 18-31,-18-18 78,0 0 0,18 18-62,0-1 0,0 1-1,0-1 17,-17-17-32,17 18 15,0 0 95,-18-1-110,0 1 15,18 0 1,-17-1-1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13T05:38:17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11677 0,'18'0'94,"-1"0"-94,1 0 16,-18 18-1,18-18 1,-1 0 0,18 17-1,1 1 1,-19-18-1,19 17-15,-19-17 16,19 0 15,17 0-15,35 0 0,35-35 15,-52 18-16,-1-1 1,-52 18 15,88-53 1,-53 0-32,53 0 15,52 0 1,-87 18-1,-54 17 1,-17-17 0,0 17 93,0 1-93,0-1-1,0 1 1,0-19 0,0 19-1,-17 17 63,17-18-78,-18 18 32,18-18-32,-17 18 31,-1 0 0,18-17 0,-18-1-15,1 0 0,-1 18 15,18-53-16,0 1 1,0 34 0,0-35-1,0 35 1,0 1-16,18-1 31,-18 0-15,17 1-1,1 17 32,0 0-15,-1 0-17,1 0 16,-1 0 16,1 0-31,0 17-16,-1 1 31,1-18-15,0 0-1,-18 18 1,17-18 0,1 0 15,0 17 0,-1-17 0,1 0 1,-1 18-17,1-18-15,0 18 16,-1-18 0,1 0-1,0 0 16,-1 0-15,19 0 0,-19 0-1,1 0-15,0 17 16,17-17 0,-18 0 77,36 0-77,-17 0-16,69 0 16,-52 0-1,0 0 16,-70 0 126,17-17-142,0-1 1,0 0 0,17 1-16,1-1 31,-18 0-16,0 1 1,0-18 0,0 17-1,0 0 17,0 1-17,18 17 32,-18-18-31,17 0-16,18-17 15,1 17 1,-36 1 0,0-1 77,17 1-93,1 17 16,0-18 0,-1 0-1,1 18 1,0 0 15,-1 0-15,1 0-1,17 0 1,0 0 0,-17 0-1,0 0 16,-1 0-15,1 0 15,0 0-15,52-17 0,36-36-1,0-18 1,-53 53-1,-36 18 32,19-52-31,-19 34-16,54-35 16,-18 0-1,-36 18 16,19 17-31,-1-35 16,18 0 0,-18 0-1,-17 1 1,-1 16 0,1 19-1,0-36 1,-1-18-1,19-35 1,-36 53 0,0 18-1,17 0 1,1-36 15,0-17-15,-18 35-1,17-53 1,1 18 0,-18 18-1,0 34 1,0-17 0,17 0-1,-17 1 1,0 16-1,18-52 1,-18 35 0,0-35-1,0 35 1,0-18 0,0 1-1,18-36 16,-18 36-15,0-1 0,17 0-1,-17 54 1,0-1 0,0-17-1,18 17 1,0-17-1,-1 0 1,19 17 0,-36 0-1,35 1 17,-17-1-17,34-17 16,-34 17-15,0 18 0,17-17-1,0-19 1,-17 36 0,0 0-1,-1 0 1,1 0-1,-1 0 32,1 0-31,0 0 0,-1 0-16,1-17 15,17 17 1,-17 0 15,0 0-15,-1 0-1,18 0 1,1 0 0,-19 0-1,1 0 16,0 0-15,-1 0 15,1 0 32,0 0-63,-1 0 15,1 0 1,0 0 0,-1 0-1,18 0 1,-17 0 0,0 0 15,-1 0-16,1 0 32,0 0 16,-36 0 140,0 0-172,1 0-15,-1 0 15,0-18-15,1-17-1,-1 17 1,18 0-16,-17-34 31,17 34-15,-18 18-1,0 0 48,1 0-32</inkml:trace>
  <inkml:trace contextRef="#ctx0" brushRef="#br0" timeOffset="2064.15">9507 7832 0,'-17'0'140,"-1"0"-93,0 0-31,1 0-16,17 17 62,-18-17-46,1 0 15,17 18-31,-18-18 78,0 0 0,18 18-62,0-1 0,0 1-1,0-1 17,-17-17-32,17 18 15,0 0 95,-18-1-110,0 1 15,18 0 1,-17-1-1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13T05:38:17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11677 0,'18'0'94,"-1"0"-94,1 0 16,-18 18-1,18-18 1,-1 0 0,18 17-1,1 1 1,-19-18-1,19 17-15,-19-17 16,19 0 15,17 0-15,35 0 0,35-35 15,-52 18-16,-1-1 1,-52 18 15,88-53 1,-53 0-32,53 0 15,52 0 1,-87 18-1,-54 17 1,-17-17 0,0 17 93,0 1-93,0-1-1,0 1 1,0-19 0,0 19-1,-17 17 63,17-18-78,-18 18 32,18-18-32,-17 18 31,-1 0 0,18-17 0,-18-1-15,1 0 0,-1 18 15,18-53-16,0 1 1,0 34 0,0-35-1,0 35 1,0 1-16,18-1 31,-18 0-15,17 1-1,1 17 32,0 0-15,-1 0-17,1 0 16,-1 0 16,1 0-31,0 17-16,-1 1 31,1-18-15,0 0-1,-18 18 1,17-18 0,1 0 15,0 17 0,-1-17 0,1 0 1,-1 18-17,1-18-15,0 18 16,-1-18 0,1 0-1,0 0 16,-1 0-15,19 0 0,-19 0-1,1 0-15,0 17 16,17-17 0,-18 0 77,36 0-77,-17 0-16,69 0 16,-52 0-1,0 0 16,-70 0 126,17-17-142,0-1 1,0 0 0,17 1-16,1-1 31,-18 0-16,0 1 1,0-18 0,0 17-1,0 0 17,0 1-17,18 17 32,-18-18-31,17 0-16,18-17 15,1 17 1,-36 1 0,0-1 77,17 1-93,1 17 16,0-18 0,-1 0-1,1 18 1,0 0 15,-1 0-15,1 0-1,17 0 1,0 0 0,-17 0-1,0 0 16,-1 0-15,1 0 15,0 0-15,52-17 0,36-36-1,0-18 1,-53 53-1,-36 18 32,19-52-31,-19 34-16,54-35 16,-18 0-1,-36 18 16,19 17-31,-1-35 16,18 0 0,-18 0-1,-17 1 1,-1 16 0,1 19-1,0-36 1,-1-18-1,19-35 1,-36 53 0,0 18-1,17 0 1,1-36 15,0-17-15,-18 35-1,17-53 1,1 18 0,-18 18-1,0 34 1,0-17 0,17 0-1,-17 1 1,0 16-1,18-52 1,-18 35 0,0-35-1,0 35 1,0-18 0,0 1-1,18-36 16,-18 36-15,0-1 0,17 0-1,-17 54 1,0-1 0,0-17-1,18 17 1,0-17-1,-1 0 1,19 17 0,-36 0-1,35 1 17,-17-1-17,34-17 16,-34 17-15,0 18 0,17-17-1,0-19 1,-17 36 0,0 0-1,-1 0 1,1 0-1,-1 0 32,1 0-31,0 0 0,-1 0-16,1-17 15,17 17 1,-17 0 15,0 0-15,-1 0-1,18 0 1,1 0 0,-19 0-1,1 0 16,0 0-15,-1 0 15,1 0 32,0 0-63,-1 0 15,1 0 1,0 0 0,-1 0-1,18 0 1,-17 0 0,0 0 15,-1 0-16,1 0 32,0 0 16,-36 0 140,0 0-172,1 0-15,-1 0 15,0-18-15,1-17-1,-1 17 1,18 0-16,-17-34 31,17 34-15,-18 18-1,0 0 48,1 0-32</inkml:trace>
  <inkml:trace contextRef="#ctx0" brushRef="#br0" timeOffset="2064.15">9507 7832 0,'-17'0'140,"-1"0"-93,0 0-31,1 0-16,17 17 62,-18-17-46,1 0 15,17 18-31,-18-18 78,0 0 0,18 18-62,0-1 0,0 1-1,0-1 17,-17-17-32,17 18 15,0 0 95,-18-1-110,0 1 15,18 0 1,-17-1-1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13T05:38:17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11677 0,'18'0'94,"-1"0"-94,1 0 16,-18 18-1,18-18 1,-1 0 0,18 17-1,1 1 1,-19-18-1,19 17-15,-19-17 16,19 0 15,17 0-15,35 0 0,35-35 15,-52 18-16,-1-1 1,-52 18 15,88-53 1,-53 0-32,53 0 15,52 0 1,-87 18-1,-54 17 1,-17-17 0,0 17 93,0 1-93,0-1-1,0 1 1,0-19 0,0 19-1,-17 17 63,17-18-78,-18 18 32,18-18-32,-17 18 31,-1 0 0,18-17 0,-18-1-15,1 0 0,-1 18 15,18-53-16,0 1 1,0 34 0,0-35-1,0 35 1,0 1-16,18-1 31,-18 0-15,17 1-1,1 17 32,0 0-15,-1 0-17,1 0 16,-1 0 16,1 0-31,0 17-16,-1 1 31,1-18-15,0 0-1,-18 18 1,17-18 0,1 0 15,0 17 0,-1-17 0,1 0 1,-1 18-17,1-18-15,0 18 16,-1-18 0,1 0-1,0 0 16,-1 0-15,19 0 0,-19 0-1,1 0-15,0 17 16,17-17 0,-18 0 77,36 0-77,-17 0-16,69 0 16,-52 0-1,0 0 16,-70 0 126,17-17-142,0-1 1,0 0 0,17 1-16,1-1 31,-18 0-16,0 1 1,0-18 0,0 17-1,0 0 17,0 1-17,18 17 32,-18-18-31,17 0-16,18-17 15,1 17 1,-36 1 0,0-1 77,17 1-93,1 17 16,0-18 0,-1 0-1,1 18 1,0 0 15,-1 0-15,1 0-1,17 0 1,0 0 0,-17 0-1,0 0 16,-1 0-15,1 0 15,0 0-15,52-17 0,36-36-1,0-18 1,-53 53-1,-36 18 32,19-52-31,-19 34-16,54-35 16,-18 0-1,-36 18 16,19 17-31,-1-35 16,18 0 0,-18 0-1,-17 1 1,-1 16 0,1 19-1,0-36 1,-1-18-1,19-35 1,-36 53 0,0 18-1,17 0 1,1-36 15,0-17-15,-18 35-1,17-53 1,1 18 0,-18 18-1,0 34 1,0-17 0,17 0-1,-17 1 1,0 16-1,18-52 1,-18 35 0,0-35-1,0 35 1,0-18 0,0 1-1,18-36 16,-18 36-15,0-1 0,17 0-1,-17 54 1,0-1 0,0-17-1,18 17 1,0-17-1,-1 0 1,19 17 0,-36 0-1,35 1 17,-17-1-17,34-17 16,-34 17-15,0 18 0,17-17-1,0-19 1,-17 36 0,0 0-1,-1 0 1,1 0-1,-1 0 32,1 0-31,0 0 0,-1 0-16,1-17 15,17 17 1,-17 0 15,0 0-15,-1 0-1,18 0 1,1 0 0,-19 0-1,1 0 16,0 0-15,-1 0 15,1 0 32,0 0-63,-1 0 15,1 0 1,0 0 0,-1 0-1,18 0 1,-17 0 0,0 0 15,-1 0-16,1 0 32,0 0 16,-36 0 140,0 0-172,1 0-15,-1 0 15,0-18-15,1-17-1,-1 17 1,18 0-16,-17-34 31,17 34-15,-18 18-1,0 0 48,1 0-32</inkml:trace>
  <inkml:trace contextRef="#ctx0" brushRef="#br0" timeOffset="2064.15">9507 7832 0,'-17'0'140,"-1"0"-93,0 0-31,1 0-16,17 17 62,-18-17-46,1 0 15,17 18-31,-18-18 78,0 0 0,18 18-62,0-1 0,0 1-1,0-1 17,-17-17-32,17 18 15,0 0 95,-18-1-110,0 1 15,18 0 1,-17-1-1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13T05:38:17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11677 0,'18'0'94,"-1"0"-94,1 0 16,-18 18-1,18-18 1,-1 0 0,18 17-1,1 1 1,-19-18-1,19 17-15,-19-17 16,19 0 15,17 0-15,35 0 0,35-35 15,-52 18-16,-1-1 1,-52 18 15,88-53 1,-53 0-32,53 0 15,52 0 1,-87 18-1,-54 17 1,-17-17 0,0 17 93,0 1-93,0-1-1,0 1 1,0-19 0,0 19-1,-17 17 63,17-18-78,-18 18 32,18-18-32,-17 18 31,-1 0 0,18-17 0,-18-1-15,1 0 0,-1 18 15,18-53-16,0 1 1,0 34 0,0-35-1,0 35 1,0 1-16,18-1 31,-18 0-15,17 1-1,1 17 32,0 0-15,-1 0-17,1 0 16,-1 0 16,1 0-31,0 17-16,-1 1 31,1-18-15,0 0-1,-18 18 1,17-18 0,1 0 15,0 17 0,-1-17 0,1 0 1,-1 18-17,1-18-15,0 18 16,-1-18 0,1 0-1,0 0 16,-1 0-15,19 0 0,-19 0-1,1 0-15,0 17 16,17-17 0,-18 0 77,36 0-77,-17 0-16,69 0 16,-52 0-1,0 0 16,-70 0 126,17-17-142,0-1 1,0 0 0,17 1-16,1-1 31,-18 0-16,0 1 1,0-18 0,0 17-1,0 0 17,0 1-17,18 17 32,-18-18-31,17 0-16,18-17 15,1 17 1,-36 1 0,0-1 77,17 1-93,1 17 16,0-18 0,-1 0-1,1 18 1,0 0 15,-1 0-15,1 0-1,17 0 1,0 0 0,-17 0-1,0 0 16,-1 0-15,1 0 15,0 0-15,52-17 0,36-36-1,0-18 1,-53 53-1,-36 18 32,19-52-31,-19 34-16,54-35 16,-18 0-1,-36 18 16,19 17-31,-1-35 16,18 0 0,-18 0-1,-17 1 1,-1 16 0,1 19-1,0-36 1,-1-18-1,19-35 1,-36 53 0,0 18-1,17 0 1,1-36 15,0-17-15,-18 35-1,17-53 1,1 18 0,-18 18-1,0 34 1,0-17 0,17 0-1,-17 1 1,0 16-1,18-52 1,-18 35 0,0-35-1,0 35 1,0-18 0,0 1-1,18-36 16,-18 36-15,0-1 0,17 0-1,-17 54 1,0-1 0,0-17-1,18 17 1,0-17-1,-1 0 1,19 17 0,-36 0-1,35 1 17,-17-1-17,34-17 16,-34 17-15,0 18 0,17-17-1,0-19 1,-17 36 0,0 0-1,-1 0 1,1 0-1,-1 0 32,1 0-31,0 0 0,-1 0-16,1-17 15,17 17 1,-17 0 15,0 0-15,-1 0-1,18 0 1,1 0 0,-19 0-1,1 0 16,0 0-15,-1 0 15,1 0 32,0 0-63,-1 0 15,1 0 1,0 0 0,-1 0-1,18 0 1,-17 0 0,0 0 15,-1 0-16,1 0 32,0 0 16,-36 0 140,0 0-172,1 0-15,-1 0 15,0-18-15,1-17-1,-1 17 1,18 0-16,-17-34 31,17 34-15,-18 18-1,0 0 48,1 0-32</inkml:trace>
  <inkml:trace contextRef="#ctx0" brushRef="#br0" timeOffset="2064.15">9507 7832 0,'-17'0'140,"-1"0"-93,0 0-31,1 0-16,17 17 62,-18-17-46,1 0 15,17 18-31,-18-18 78,0 0 0,18 18-62,0-1 0,0 1-1,0-1 17,-17-17-32,17 18 15,0 0 95,-18-1-110,0 1 15,18 0 1,-17-1-1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4-13T05:38:17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11677 0,'18'0'94,"-1"0"-94,1 0 16,-18 18-1,18-18 1,-1 0 0,18 17-1,1 1 1,-19-18-1,19 17-15,-19-17 16,19 0 15,17 0-15,35 0 0,35-35 15,-52 18-16,-1-1 1,-52 18 15,88-53 1,-53 0-32,53 0 15,52 0 1,-87 18-1,-54 17 1,-17-17 0,0 17 93,0 1-93,0-1-1,0 1 1,0-19 0,0 19-1,-17 17 63,17-18-78,-18 18 32,18-18-32,-17 18 31,-1 0 0,18-17 0,-18-1-15,1 0 0,-1 18 15,18-53-16,0 1 1,0 34 0,0-35-1,0 35 1,0 1-16,18-1 31,-18 0-15,17 1-1,1 17 32,0 0-15,-1 0-17,1 0 16,-1 0 16,1 0-31,0 17-16,-1 1 31,1-18-15,0 0-1,-18 18 1,17-18 0,1 0 15,0 17 0,-1-17 0,1 0 1,-1 18-17,1-18-15,0 18 16,-1-18 0,1 0-1,0 0 16,-1 0-15,19 0 0,-19 0-1,1 0-15,0 17 16,17-17 0,-18 0 77,36 0-77,-17 0-16,69 0 16,-52 0-1,0 0 16,-70 0 126,17-17-142,0-1 1,0 0 0,17 1-16,1-1 31,-18 0-16,0 1 1,0-18 0,0 17-1,0 0 17,0 1-17,18 17 32,-18-18-31,17 0-16,18-17 15,1 17 1,-36 1 0,0-1 77,17 1-93,1 17 16,0-18 0,-1 0-1,1 18 1,0 0 15,-1 0-15,1 0-1,17 0 1,0 0 0,-17 0-1,0 0 16,-1 0-15,1 0 15,0 0-15,52-17 0,36-36-1,0-18 1,-53 53-1,-36 18 32,19-52-31,-19 34-16,54-35 16,-18 0-1,-36 18 16,19 17-31,-1-35 16,18 0 0,-18 0-1,-17 1 1,-1 16 0,1 19-1,0-36 1,-1-18-1,19-35 1,-36 53 0,0 18-1,17 0 1,1-36 15,0-17-15,-18 35-1,17-53 1,1 18 0,-18 18-1,0 34 1,0-17 0,17 0-1,-17 1 1,0 16-1,18-52 1,-18 35 0,0-35-1,0 35 1,0-18 0,0 1-1,18-36 16,-18 36-15,0-1 0,17 0-1,-17 54 1,0-1 0,0-17-1,18 17 1,0-17-1,-1 0 1,19 17 0,-36 0-1,35 1 17,-17-1-17,34-17 16,-34 17-15,0 18 0,17-17-1,0-19 1,-17 36 0,0 0-1,-1 0 1,1 0-1,-1 0 32,1 0-31,0 0 0,-1 0-16,1-17 15,17 17 1,-17 0 15,0 0-15,-1 0-1,18 0 1,1 0 0,-19 0-1,1 0 16,0 0-15,-1 0 15,1 0 32,0 0-63,-1 0 15,1 0 1,0 0 0,-1 0-1,18 0 1,-17 0 0,0 0 15,-1 0-16,1 0 32,0 0 16,-36 0 140,0 0-172,1 0-15,-1 0 15,0-18-15,1-17-1,-1 17 1,18 0-16,-17-34 31,17 34-15,-18 18-1,0 0 48,1 0-32</inkml:trace>
  <inkml:trace contextRef="#ctx0" brushRef="#br0" timeOffset="2064.15">9507 7832 0,'-17'0'140,"-1"0"-93,0 0-31,1 0-16,17 17 62,-18-17-46,1 0 15,17 18-31,-18-18 78,0 0 0,18 18-62,0-1 0,0 1-1,0-1 17,-17-17-32,17 18 15,0 0 95,-18-1-110,0 1 15,18 0 1,-17-1-1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E28A-A44B-4178-8A3E-63BD386FED4F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9F059-B4EB-4BED-8399-9078C8E880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3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5B342-8A97-4484-B01B-64DF94EA244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8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F0D8C-2B31-4ED9-89FC-9E3992991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A361C8-963E-4F91-8345-9DFE4BBE7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23918B-6AEA-42D5-9F4D-979FB090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CCF0B-7246-4079-B770-B3D3214A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AD27D3-12F3-4E1B-B1E4-5118A691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73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765F6-2B71-43BC-8A94-8E67B421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3DB904-2474-4F46-9392-6907C75B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9DA041-074D-483A-805D-1C637B5D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D6B102-9FBC-4139-A68A-41D5064C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E540B8-A82C-4767-8D38-60FF257B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14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00A906-AFEE-4D97-8E14-FF22E13B0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20BFF7-8474-47B6-83AE-ED5844395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C5803-DB20-4044-B303-8009A695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8A72C7-C2A5-4945-82EA-0621DDDE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E8C3BB-D842-4EAA-ACE5-5ED43B3F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56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5EAC-6AD9-4B91-9EE0-865833F0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C8B04-0671-4978-908A-6B932949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ED1F56-1184-48C5-A101-4257C675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1A4942-87D4-45B6-BD27-1C2E8070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F620CE-DDC3-4237-8FC9-A3E89FFB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31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D9DBA-1491-4471-A5D7-50705187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785304-D2A8-4484-A34D-8BBEE927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7A99E0-8FE4-439B-9209-91E5F86A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A60925-2898-4617-8100-0B5D302D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92637-95BC-4B18-AAC6-7C94F9DE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9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3D6AC-679B-4074-B921-AB87FE6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C29F2-FD69-4539-8A0E-9D844EC9B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B6451-1326-4E81-ACBE-01B905BFA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9B2EE6-5BCC-43AC-B639-3BDB80F8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CCF8D0-3AB4-4C8D-B202-BF399EB7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759A17-7088-41A3-B860-3699AFD2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51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A4FD6-4239-43EB-95F3-277C2C6E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79AF19-3040-4B1A-954B-FCE8359D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4DBE56-2FE3-487B-97D1-12FB5EE1A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F1FCA3-90E7-4208-AA9C-B1572B5E2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B2177A-8F47-43BA-8310-8E49604DB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E0A48A-FF86-4688-B8F0-4F8742F6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4BD245-EDAA-4D17-9FD2-A3480150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5585E-7197-4DD1-A4CB-CA8B8B30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16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3398E-79AC-4B6F-8D02-E7DCDFA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21D664-85DC-4B87-A7B2-A200E81B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FB8D82-5B27-480E-8F32-76343EBB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81C4A6-0F02-406B-96A9-FDFC9592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27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03EE93-BDDD-4B93-9AE0-99502B5A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C573C1-F6E6-46A7-8323-DA550A08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334ADE-CBD9-4807-A29A-5F01C7D7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43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D58F3-CCDF-44FF-ADA1-74F2E34F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BEA413-46D5-4A88-872E-CED2FEEA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63B4A7-0CAD-4671-A01A-C6D2A45E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9C13EA-F746-4E08-9DBB-11EDD5CF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EFD7C9-E70E-48E5-B998-E16E42B6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656CC9-FFCB-4E1A-9D39-B203918E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5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CEFF9-E9BA-4A8B-B188-0C50C248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04849B-F84D-40FD-B643-ED03D50C9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B543AA-C3D6-4104-92FA-8BDFED47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1F199-D309-4D6D-9749-38741FD7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D330B2-2579-409F-B7CE-221186C5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7D2AA3-7AF3-4E71-B18D-8443A9C0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3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533C2F-21F6-40AB-8CC7-C82BD806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4E056E-B699-419C-9880-33CBCFC8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F079C-CBD4-4005-9F8C-942FD439E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E9E3-CD3F-4EF5-87AF-134F0A2CA4BD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AB069E-DD0A-4C20-9865-EC2AE947F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786E1-62B0-40D3-B6E7-58D9AAA6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F3A9-73B1-4D5A-8184-29EF9B69C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35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23A3E36-A2DF-47EE-AA93-707C99743E36}"/>
              </a:ext>
            </a:extLst>
          </p:cNvPr>
          <p:cNvSpPr txBox="1"/>
          <p:nvPr/>
        </p:nvSpPr>
        <p:spPr>
          <a:xfrm>
            <a:off x="1523999" y="410260"/>
            <a:ext cx="97440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/>
              <a:t>Using DQN to predict the evolution of the nucleic acid sequence of the spike glycoprotein</a:t>
            </a:r>
            <a:r>
              <a:rPr lang="zh-TW" altLang="en-US" sz="4400"/>
              <a:t> </a:t>
            </a:r>
            <a:r>
              <a:rPr lang="en-US" altLang="zh-TW" sz="4400"/>
              <a:t>of SARS-CoV-2</a:t>
            </a:r>
            <a:endParaRPr lang="zh-TW" altLang="en-US" sz="4400"/>
          </a:p>
        </p:txBody>
      </p:sp>
      <p:sp>
        <p:nvSpPr>
          <p:cNvPr id="6" name="標題 4">
            <a:extLst>
              <a:ext uri="{FF2B5EF4-FFF2-40B4-BE49-F238E27FC236}">
                <a16:creationId xmlns:a16="http://schemas.microsoft.com/office/drawing/2014/main" id="{EF49E9E6-3348-4DD7-A0EA-B1E2376AB20E}"/>
              </a:ext>
            </a:extLst>
          </p:cNvPr>
          <p:cNvSpPr txBox="1">
            <a:spLocks/>
          </p:cNvSpPr>
          <p:nvPr/>
        </p:nvSpPr>
        <p:spPr>
          <a:xfrm>
            <a:off x="1523999" y="2738312"/>
            <a:ext cx="9144000" cy="1405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3600">
                <a:latin typeface="PingFang TC Medium" panose="020B0400000000000000" pitchFamily="34" charset="-120"/>
                <a:ea typeface="PingFang TC Medium" panose="020B0400000000000000" pitchFamily="34" charset="-120"/>
                <a:cs typeface="Times New Roman" panose="02020603050405020304" pitchFamily="18" charset="0"/>
              </a:rPr>
              <a:t>利用深度強化學習預測新型冠狀病毒的</a:t>
            </a:r>
            <a:endParaRPr lang="en-US" altLang="zh-TW" sz="3600">
              <a:latin typeface="PingFang TC Medium" panose="020B0400000000000000" pitchFamily="34" charset="-120"/>
              <a:ea typeface="PingFang TC Medium" panose="020B0400000000000000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600">
                <a:latin typeface="PingFang TC Medium" panose="020B0400000000000000" pitchFamily="34" charset="-120"/>
                <a:ea typeface="PingFang TC Medium" panose="020B0400000000000000" pitchFamily="34" charset="-120"/>
                <a:cs typeface="Times New Roman" panose="02020603050405020304" pitchFamily="18" charset="0"/>
              </a:rPr>
              <a:t>棘蛋白核酸序列演化</a:t>
            </a:r>
            <a:endParaRPr lang="zh-TW" altLang="zh-TW" sz="3600" dirty="0">
              <a:latin typeface="PingFang TC Medium" panose="020B0400000000000000" pitchFamily="34" charset="-120"/>
              <a:ea typeface="PingFang TC Medium" panose="020B0400000000000000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BC40EC-4C74-43D3-933C-E6BC4D1314E8}"/>
              </a:ext>
            </a:extLst>
          </p:cNvPr>
          <p:cNvSpPr txBox="1"/>
          <p:nvPr/>
        </p:nvSpPr>
        <p:spPr>
          <a:xfrm>
            <a:off x="8010525" y="4819650"/>
            <a:ext cx="34551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>
                <a:latin typeface="Arial" panose="020B0604020202020204" pitchFamily="34" charset="0"/>
                <a:cs typeface="Arial" panose="020B0604020202020204" pitchFamily="34" charset="0"/>
              </a:rPr>
              <a:t>Team 13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7112019015</a:t>
            </a:r>
            <a:r>
              <a:rPr lang="zh-TW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Huang, Kai-Wei</a:t>
            </a:r>
          </a:p>
          <a:p>
            <a:r>
              <a:rPr lang="en-US" altLang="zh-TW" sz="2000">
                <a:latin typeface="Arial" panose="020B0604020202020204" pitchFamily="34" charset="0"/>
                <a:cs typeface="Arial" panose="020B0604020202020204" pitchFamily="34" charset="0"/>
              </a:rPr>
              <a:t>7112093064 </a:t>
            </a:r>
            <a:r>
              <a:rPr lang="zh-TW" altLang="en-US" sz="2000">
                <a:latin typeface="Arial" panose="020B0604020202020204" pitchFamily="34" charset="0"/>
                <a:cs typeface="Arial" panose="020B0604020202020204" pitchFamily="34" charset="0"/>
              </a:rPr>
              <a:t>周耿賢</a:t>
            </a:r>
          </a:p>
        </p:txBody>
      </p:sp>
      <p:pic>
        <p:nvPicPr>
          <p:cNvPr id="1026" name="Picture 2" descr="中興大學生命科學院碩士在職專班Inservice Program Life Sciences College of Life Sciences,NCHU">
            <a:extLst>
              <a:ext uri="{FF2B5EF4-FFF2-40B4-BE49-F238E27FC236}">
                <a16:creationId xmlns:a16="http://schemas.microsoft.com/office/drawing/2014/main" id="{4A5DB721-823F-48DA-A6B4-2AC47BEC0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1172"/>
            <a:ext cx="4181476" cy="263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8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1039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2 Related Works</a:t>
            </a:r>
          </a:p>
          <a:p>
            <a:r>
              <a:rPr lang="en-US" altLang="zh-TW" sz="2800" b="1" i="0">
                <a:solidFill>
                  <a:srgbClr val="212121"/>
                </a:solidFill>
                <a:effectLst/>
                <a:latin typeface="BlinkMacSystemFont"/>
              </a:rPr>
              <a:t>MutaGAN</a:t>
            </a:r>
            <a:endParaRPr lang="en-US" altLang="zh-TW" sz="2800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9DEEB1B-16D9-4BF6-A4C1-C14A3B4B7DAD}"/>
              </a:ext>
            </a:extLst>
          </p:cNvPr>
          <p:cNvCxnSpPr>
            <a:cxnSpLocks/>
          </p:cNvCxnSpPr>
          <p:nvPr/>
        </p:nvCxnSpPr>
        <p:spPr>
          <a:xfrm>
            <a:off x="4994529" y="5987137"/>
            <a:ext cx="781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473182DE-8979-4D27-B18C-5E030B5160F1}"/>
              </a:ext>
            </a:extLst>
          </p:cNvPr>
          <p:cNvCxnSpPr>
            <a:cxnSpLocks/>
          </p:cNvCxnSpPr>
          <p:nvPr/>
        </p:nvCxnSpPr>
        <p:spPr>
          <a:xfrm flipV="1">
            <a:off x="5775579" y="5396587"/>
            <a:ext cx="628650" cy="590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D97CD41A-BF15-4A41-BC9B-4F3ACCB8E077}"/>
              </a:ext>
            </a:extLst>
          </p:cNvPr>
          <p:cNvCxnSpPr>
            <a:cxnSpLocks/>
          </p:cNvCxnSpPr>
          <p:nvPr/>
        </p:nvCxnSpPr>
        <p:spPr>
          <a:xfrm>
            <a:off x="5775579" y="5987137"/>
            <a:ext cx="628650" cy="590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DDA4FA-A95F-4905-853B-D30E7A0EE9F7}"/>
              </a:ext>
            </a:extLst>
          </p:cNvPr>
          <p:cNvSpPr txBox="1"/>
          <p:nvPr/>
        </p:nvSpPr>
        <p:spPr>
          <a:xfrm>
            <a:off x="3375279" y="5802471"/>
            <a:ext cx="1619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parent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459BA61-7F97-4D73-B7B6-3C38167D198F}"/>
              </a:ext>
            </a:extLst>
          </p:cNvPr>
          <p:cNvSpPr txBox="1"/>
          <p:nvPr/>
        </p:nvSpPr>
        <p:spPr>
          <a:xfrm>
            <a:off x="6470904" y="5211921"/>
            <a:ext cx="1619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latin typeface="Merriweather" panose="00000500000000000000" pitchFamily="2" charset="0"/>
                <a:ea typeface="標楷體" panose="03000509000000000000" pitchFamily="65" charset="-120"/>
              </a:rPr>
              <a:t>Child 1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74B853-F4E8-46A0-9514-68343A42E8C9}"/>
              </a:ext>
            </a:extLst>
          </p:cNvPr>
          <p:cNvSpPr txBox="1"/>
          <p:nvPr/>
        </p:nvSpPr>
        <p:spPr>
          <a:xfrm>
            <a:off x="6470904" y="6393021"/>
            <a:ext cx="1619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latin typeface="Merriweather" panose="00000500000000000000" pitchFamily="2" charset="0"/>
                <a:ea typeface="標楷體" panose="03000509000000000000" pitchFamily="65" charset="-120"/>
              </a:rPr>
              <a:t>Child 2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BDA6D1-5D71-4718-ACD7-0F20640D5158}"/>
              </a:ext>
            </a:extLst>
          </p:cNvPr>
          <p:cNvSpPr txBox="1"/>
          <p:nvPr/>
        </p:nvSpPr>
        <p:spPr>
          <a:xfrm>
            <a:off x="1047750" y="1313338"/>
            <a:ext cx="10096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Build</a:t>
            </a:r>
            <a:r>
              <a:rPr lang="zh-TW" altLang="en-US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phylogenetic tree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D1C482-331A-4A66-A072-B23A1CA86EF2}"/>
              </a:ext>
            </a:extLst>
          </p:cNvPr>
          <p:cNvSpPr txBox="1"/>
          <p:nvPr/>
        </p:nvSpPr>
        <p:spPr>
          <a:xfrm>
            <a:off x="1238250" y="1877635"/>
            <a:ext cx="84391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Get</a:t>
            </a:r>
            <a:r>
              <a:rPr lang="zh-TW" altLang="en-US">
                <a:solidFill>
                  <a:schemeClr val="bg2">
                    <a:lumMod val="75000"/>
                  </a:schemeClr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DNA sequence</a:t>
            </a:r>
          </a:p>
          <a:p>
            <a:endParaRPr lang="en-US" altLang="zh-TW">
              <a:solidFill>
                <a:schemeClr val="bg2">
                  <a:lumMod val="75000"/>
                </a:schemeClr>
              </a:solidFill>
              <a:latin typeface="Merriweather" panose="00000500000000000000" pitchFamily="2" charset="0"/>
              <a:ea typeface="標楷體" panose="03000509000000000000" pitchFamily="65" charset="-120"/>
            </a:endParaRPr>
          </a:p>
          <a:p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Mutiple Alignment with Fast Fourier Transformer</a:t>
            </a:r>
          </a:p>
          <a:p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(MAFFT)</a:t>
            </a:r>
          </a:p>
          <a:p>
            <a:r>
              <a:rPr lang="zh-TW" altLang="en-US">
                <a:solidFill>
                  <a:schemeClr val="bg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↓</a:t>
            </a:r>
            <a:endParaRPr lang="en-US" altLang="zh-TW">
              <a:solidFill>
                <a:schemeClr val="bg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Cut sequences to coding region</a:t>
            </a:r>
          </a:p>
          <a:p>
            <a:r>
              <a:rPr lang="zh-TW" altLang="en-US">
                <a:solidFill>
                  <a:schemeClr val="bg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↓</a:t>
            </a:r>
            <a:endParaRPr lang="en-US" altLang="zh-TW">
              <a:solidFill>
                <a:schemeClr val="bg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>
                <a:latin typeface="Merriweather" panose="00000500000000000000" pitchFamily="2" charset="0"/>
                <a:ea typeface="標楷體" panose="03000509000000000000" pitchFamily="65" charset="-120"/>
              </a:rPr>
              <a:t>Maximum likelihood (ML)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zh-TW" b="0" i="0">
                <a:solidFill>
                  <a:schemeClr val="bg2">
                    <a:lumMod val="75000"/>
                  </a:schemeClr>
                </a:solidFill>
                <a:effectLst/>
                <a:latin typeface="Merriweather" panose="00000500000000000000" pitchFamily="2" charset="0"/>
                <a:ea typeface="標楷體" panose="03000509000000000000" pitchFamily="65" charset="-120"/>
              </a:rPr>
              <a:t>Rooting in influenza A virus A/Hong Kong/1/68(H3N2)</a:t>
            </a:r>
            <a:endParaRPr lang="en-US" altLang="zh-TW" b="0" i="0">
              <a:solidFill>
                <a:schemeClr val="bg2">
                  <a:lumMod val="75000"/>
                </a:schemeClr>
              </a:solidFill>
              <a:effectLst/>
              <a:latin typeface="Merriweather" panose="00000500000000000000" pitchFamily="2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Generalized time reversible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bg2">
                    <a:lumMod val="75000"/>
                  </a:schemeClr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Gamma model of rate heterogeneity</a:t>
            </a:r>
            <a:endParaRPr lang="zh-TW" altLang="en-US">
              <a:solidFill>
                <a:schemeClr val="bg2">
                  <a:lumMod val="75000"/>
                </a:schemeClr>
              </a:solidFill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556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1039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2 Related Works</a:t>
            </a:r>
          </a:p>
          <a:p>
            <a:r>
              <a:rPr lang="en-US" altLang="zh-TW" sz="2800" b="1" i="0">
                <a:solidFill>
                  <a:srgbClr val="212121"/>
                </a:solidFill>
                <a:effectLst/>
                <a:latin typeface="BlinkMacSystemFont"/>
              </a:rPr>
              <a:t>MutaGAN</a:t>
            </a:r>
            <a:endParaRPr lang="en-US" altLang="zh-TW" sz="28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BE0F55-E6D4-4DDA-B39A-4B2125F1F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/>
        </p:blipFill>
        <p:spPr bwMode="auto">
          <a:xfrm>
            <a:off x="2155078" y="1053911"/>
            <a:ext cx="8496709" cy="536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682EC7F-E8DE-4898-8AAB-0D31511A7CA0}"/>
              </a:ext>
            </a:extLst>
          </p:cNvPr>
          <p:cNvSpPr txBox="1"/>
          <p:nvPr/>
        </p:nvSpPr>
        <p:spPr>
          <a:xfrm>
            <a:off x="846305" y="2031593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Parent sequence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6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1039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2 Related Works</a:t>
            </a:r>
          </a:p>
          <a:p>
            <a:r>
              <a:rPr lang="en-US" altLang="zh-TW" sz="2800" b="1" i="0">
                <a:solidFill>
                  <a:srgbClr val="212121"/>
                </a:solidFill>
                <a:effectLst/>
                <a:latin typeface="BlinkMacSystemFont"/>
              </a:rPr>
              <a:t>MutaGAN</a:t>
            </a:r>
            <a:endParaRPr lang="en-US" altLang="zh-TW" sz="280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2642FA-14C8-4186-B3BD-B7624B64AF55}"/>
              </a:ext>
            </a:extLst>
          </p:cNvPr>
          <p:cNvSpPr txBox="1"/>
          <p:nvPr/>
        </p:nvSpPr>
        <p:spPr>
          <a:xfrm>
            <a:off x="525293" y="1575881"/>
            <a:ext cx="113229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u="sng"/>
              <a:t>Advantages</a:t>
            </a:r>
            <a:r>
              <a:rPr lang="en-US" altLang="zh-TW" sz="3200"/>
              <a:t>:</a:t>
            </a:r>
          </a:p>
          <a:p>
            <a:pPr lvl="1"/>
            <a:r>
              <a:rPr lang="en-US" altLang="zh-TW" sz="3200"/>
              <a:t>Requires only sequence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u="sng"/>
              <a:t>Disadvantages</a:t>
            </a:r>
            <a:r>
              <a:rPr lang="en-US" altLang="zh-TW" sz="320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/>
              <a:t>Lack of date information, </a:t>
            </a:r>
            <a:br>
              <a:rPr lang="en-US" altLang="zh-TW" sz="3200"/>
            </a:br>
            <a:r>
              <a:rPr lang="en-US" altLang="zh-TW" sz="3200"/>
              <a:t>only aware of the next evolutionary branch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/>
              <a:t>Need appropriate parameters for the phylogenetic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Features Used:</a:t>
            </a:r>
          </a:p>
          <a:p>
            <a:pPr lvl="1"/>
            <a:r>
              <a:rPr lang="en-US" altLang="zh-TW" sz="3200" b="0" i="0"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</a:rPr>
              <a:t>HA sequences DNA </a:t>
            </a:r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sequences -&gt; LSTM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Model:</a:t>
            </a:r>
          </a:p>
          <a:p>
            <a:pPr lvl="1"/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GAN</a:t>
            </a:r>
            <a:r>
              <a:rPr lang="en-US" altLang="zh-TW" sz="3200"/>
              <a:t>	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D854E92-B61D-4E57-8B4A-7776E5981782}"/>
              </a:ext>
            </a:extLst>
          </p:cNvPr>
          <p:cNvCxnSpPr>
            <a:cxnSpLocks/>
          </p:cNvCxnSpPr>
          <p:nvPr/>
        </p:nvCxnSpPr>
        <p:spPr>
          <a:xfrm>
            <a:off x="8885022" y="892904"/>
            <a:ext cx="1787238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1383CF9B-1431-4D99-839F-4D4A8F443DED}"/>
              </a:ext>
            </a:extLst>
          </p:cNvPr>
          <p:cNvCxnSpPr>
            <a:cxnSpLocks/>
          </p:cNvCxnSpPr>
          <p:nvPr/>
        </p:nvCxnSpPr>
        <p:spPr>
          <a:xfrm flipV="1">
            <a:off x="10672260" y="511102"/>
            <a:ext cx="628650" cy="37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770BB8C0-9512-4A2F-8863-9360BF9DA50E}"/>
              </a:ext>
            </a:extLst>
          </p:cNvPr>
          <p:cNvCxnSpPr>
            <a:cxnSpLocks/>
          </p:cNvCxnSpPr>
          <p:nvPr/>
        </p:nvCxnSpPr>
        <p:spPr>
          <a:xfrm>
            <a:off x="10672260" y="883177"/>
            <a:ext cx="628650" cy="436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9BF7A62-BC8E-4CFF-8ECC-142A5769FCDE}"/>
              </a:ext>
            </a:extLst>
          </p:cNvPr>
          <p:cNvCxnSpPr>
            <a:cxnSpLocks/>
          </p:cNvCxnSpPr>
          <p:nvPr/>
        </p:nvCxnSpPr>
        <p:spPr>
          <a:xfrm>
            <a:off x="8885022" y="214453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AA891CDF-9FC9-4470-8FC1-411DF089BD53}"/>
              </a:ext>
            </a:extLst>
          </p:cNvPr>
          <p:cNvCxnSpPr>
            <a:cxnSpLocks/>
          </p:cNvCxnSpPr>
          <p:nvPr/>
        </p:nvCxnSpPr>
        <p:spPr>
          <a:xfrm flipV="1">
            <a:off x="8885022" y="1772455"/>
            <a:ext cx="628650" cy="372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D71E9433-3E3F-48B8-BEEF-8C1FF69DFC23}"/>
              </a:ext>
            </a:extLst>
          </p:cNvPr>
          <p:cNvCxnSpPr>
            <a:cxnSpLocks/>
          </p:cNvCxnSpPr>
          <p:nvPr/>
        </p:nvCxnSpPr>
        <p:spPr>
          <a:xfrm>
            <a:off x="8885022" y="2144530"/>
            <a:ext cx="628650" cy="436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7ABD52F-B4A5-4825-A7B7-119B95F3493F}"/>
              </a:ext>
            </a:extLst>
          </p:cNvPr>
          <p:cNvSpPr txBox="1"/>
          <p:nvPr/>
        </p:nvSpPr>
        <p:spPr>
          <a:xfrm>
            <a:off x="8522422" y="67726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A</a:t>
            </a:r>
            <a:endParaRPr lang="zh-TW" altLang="en-US" sz="240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F56438-9369-4EA4-B64E-61E8D01835E1}"/>
              </a:ext>
            </a:extLst>
          </p:cNvPr>
          <p:cNvSpPr txBox="1"/>
          <p:nvPr/>
        </p:nvSpPr>
        <p:spPr>
          <a:xfrm>
            <a:off x="8522422" y="191369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B</a:t>
            </a:r>
            <a:endParaRPr lang="zh-TW" altLang="en-US" sz="240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047A74-8496-4E0C-9EC3-2A8987539A9F}"/>
              </a:ext>
            </a:extLst>
          </p:cNvPr>
          <p:cNvSpPr txBox="1"/>
          <p:nvPr/>
        </p:nvSpPr>
        <p:spPr>
          <a:xfrm>
            <a:off x="11314168" y="285325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A’</a:t>
            </a:r>
            <a:r>
              <a:rPr lang="en-US" altLang="zh-TW" sz="2400" baseline="-25000"/>
              <a:t>1</a:t>
            </a:r>
            <a:endParaRPr lang="zh-TW" altLang="en-US" sz="2400" baseline="-250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9A4D09E-801D-4B5A-A13B-DFD3D6F5B18B}"/>
              </a:ext>
            </a:extLst>
          </p:cNvPr>
          <p:cNvSpPr txBox="1"/>
          <p:nvPr/>
        </p:nvSpPr>
        <p:spPr>
          <a:xfrm>
            <a:off x="11314168" y="110165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A’</a:t>
            </a:r>
            <a:r>
              <a:rPr lang="en-US" altLang="zh-TW" sz="2400" baseline="-25000"/>
              <a:t>2</a:t>
            </a:r>
            <a:endParaRPr lang="zh-TW" altLang="en-US" sz="2400" baseline="-2500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D36AFE-6391-4FE3-A9B7-7E9C1B63BFFD}"/>
              </a:ext>
            </a:extLst>
          </p:cNvPr>
          <p:cNvSpPr txBox="1"/>
          <p:nvPr/>
        </p:nvSpPr>
        <p:spPr>
          <a:xfrm>
            <a:off x="9513672" y="155114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B’</a:t>
            </a:r>
            <a:r>
              <a:rPr lang="en-US" altLang="zh-TW" sz="2400" baseline="-25000"/>
              <a:t>1</a:t>
            </a:r>
            <a:endParaRPr lang="zh-TW" altLang="en-US" sz="2400" baseline="-2500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3923230-006C-4BF3-8AD0-B1A95B592CAE}"/>
              </a:ext>
            </a:extLst>
          </p:cNvPr>
          <p:cNvSpPr txBox="1"/>
          <p:nvPr/>
        </p:nvSpPr>
        <p:spPr>
          <a:xfrm>
            <a:off x="9513672" y="236746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/>
              <a:t>B’</a:t>
            </a:r>
            <a:r>
              <a:rPr lang="en-US" altLang="zh-TW" sz="2400" baseline="-25000"/>
              <a:t>2</a:t>
            </a:r>
            <a:endParaRPr lang="zh-TW" altLang="en-US" sz="2400" baseline="-25000"/>
          </a:p>
        </p:txBody>
      </p:sp>
    </p:spTree>
    <p:extLst>
      <p:ext uri="{BB962C8B-B14F-4D97-AF65-F5344CB8AC3E}">
        <p14:creationId xmlns:p14="http://schemas.microsoft.com/office/powerpoint/2010/main" val="83299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787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  <a:p>
            <a:r>
              <a:rPr lang="en-US" altLang="zh-TW" sz="2800"/>
              <a:t>(3.)</a:t>
            </a:r>
            <a:r>
              <a:rPr lang="zh-TW" altLang="en-US" sz="2800"/>
              <a:t> </a:t>
            </a:r>
            <a:r>
              <a:rPr lang="en-US" altLang="zh-TW" sz="2800"/>
              <a:t>System</a:t>
            </a:r>
          </a:p>
        </p:txBody>
      </p:sp>
      <p:pic>
        <p:nvPicPr>
          <p:cNvPr id="7170" name="Picture 2" descr="phyloPng Interactive Phylogenetic Tree Png Maker">
            <a:extLst>
              <a:ext uri="{FF2B5EF4-FFF2-40B4-BE49-F238E27FC236}">
                <a16:creationId xmlns:a16="http://schemas.microsoft.com/office/drawing/2014/main" id="{302AC60C-ED00-49D9-B3AC-A00EDFE0A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10"/>
          <a:stretch/>
        </p:blipFill>
        <p:spPr bwMode="auto">
          <a:xfrm>
            <a:off x="1350394" y="1548319"/>
            <a:ext cx="2628900" cy="43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DE2E2A8-810C-4495-A0AB-F28E8D8D4845}"/>
              </a:ext>
            </a:extLst>
          </p:cNvPr>
          <p:cNvSpPr txBox="1"/>
          <p:nvPr/>
        </p:nvSpPr>
        <p:spPr>
          <a:xfrm>
            <a:off x="1070724" y="4046706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/>
              <a:t>Wuhan</a:t>
            </a:r>
            <a:endParaRPr lang="zh-TW" altLang="en-US" u="sn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14:cNvPr>
              <p14:cNvContentPartPr/>
              <p14:nvPr/>
            </p14:nvContentPartPr>
            <p14:xfrm>
              <a:off x="1898640" y="2762280"/>
              <a:ext cx="1537200" cy="14670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9280" y="2752920"/>
                <a:ext cx="1555920" cy="1485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B869D1A2-C1B6-48A7-B65C-2D75C58221B0}"/>
              </a:ext>
            </a:extLst>
          </p:cNvPr>
          <p:cNvSpPr/>
          <p:nvPr/>
        </p:nvSpPr>
        <p:spPr>
          <a:xfrm>
            <a:off x="3793787" y="5419102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CCDB362-0F53-4738-8BC2-01A15A545A8A}"/>
              </a:ext>
            </a:extLst>
          </p:cNvPr>
          <p:cNvSpPr/>
          <p:nvPr/>
        </p:nvSpPr>
        <p:spPr>
          <a:xfrm>
            <a:off x="1830547" y="4226177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4E01803-F729-49F7-B4B3-343DF8151578}"/>
              </a:ext>
            </a:extLst>
          </p:cNvPr>
          <p:cNvSpPr/>
          <p:nvPr/>
        </p:nvSpPr>
        <p:spPr>
          <a:xfrm>
            <a:off x="3793786" y="5025942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F322B3A-C3E5-4DD7-B982-A17D8F736CEC}"/>
              </a:ext>
            </a:extLst>
          </p:cNvPr>
          <p:cNvSpPr/>
          <p:nvPr/>
        </p:nvSpPr>
        <p:spPr>
          <a:xfrm>
            <a:off x="3740283" y="4239622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DAA947D-9169-446D-86A7-D78840E9CAA7}"/>
              </a:ext>
            </a:extLst>
          </p:cNvPr>
          <p:cNvSpPr/>
          <p:nvPr/>
        </p:nvSpPr>
        <p:spPr>
          <a:xfrm>
            <a:off x="2428672" y="382052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C407167-B2BF-4E8A-B8E2-604863F0AF79}"/>
              </a:ext>
            </a:extLst>
          </p:cNvPr>
          <p:cNvSpPr/>
          <p:nvPr/>
        </p:nvSpPr>
        <p:spPr>
          <a:xfrm>
            <a:off x="3740283" y="3846462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247DCD0-4B70-430F-9BE9-2B4ACC6B2547}"/>
              </a:ext>
            </a:extLst>
          </p:cNvPr>
          <p:cNvSpPr/>
          <p:nvPr/>
        </p:nvSpPr>
        <p:spPr>
          <a:xfrm>
            <a:off x="3765284" y="3453302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12DF4C5-B3BD-43D5-A80C-4919A0B6944E}"/>
              </a:ext>
            </a:extLst>
          </p:cNvPr>
          <p:cNvSpPr/>
          <p:nvPr/>
        </p:nvSpPr>
        <p:spPr>
          <a:xfrm>
            <a:off x="3765283" y="3103887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88805BF-2118-4514-9749-FE3DFABE222D}"/>
              </a:ext>
            </a:extLst>
          </p:cNvPr>
          <p:cNvSpPr/>
          <p:nvPr/>
        </p:nvSpPr>
        <p:spPr>
          <a:xfrm>
            <a:off x="3740282" y="2684359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6EAA931-2966-40E8-90A5-D09A87DAEAE0}"/>
              </a:ext>
            </a:extLst>
          </p:cNvPr>
          <p:cNvSpPr/>
          <p:nvPr/>
        </p:nvSpPr>
        <p:spPr>
          <a:xfrm>
            <a:off x="3740282" y="2291199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ABCA58F5-BDA0-4AC5-89FB-DE4F6068A10A}"/>
              </a:ext>
            </a:extLst>
          </p:cNvPr>
          <p:cNvSpPr/>
          <p:nvPr/>
        </p:nvSpPr>
        <p:spPr>
          <a:xfrm>
            <a:off x="3711780" y="1928902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DF86F72-351E-415A-927E-3489B673E72C}"/>
              </a:ext>
            </a:extLst>
          </p:cNvPr>
          <p:cNvSpPr/>
          <p:nvPr/>
        </p:nvSpPr>
        <p:spPr>
          <a:xfrm>
            <a:off x="3226341" y="2387680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B416FB0-D575-4F7C-822E-F9AC03248C53}"/>
              </a:ext>
            </a:extLst>
          </p:cNvPr>
          <p:cNvSpPr/>
          <p:nvPr/>
        </p:nvSpPr>
        <p:spPr>
          <a:xfrm>
            <a:off x="3464940" y="2098727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44F6ABC-F5FF-4F40-92CE-6FAB3EA4CA03}"/>
              </a:ext>
            </a:extLst>
          </p:cNvPr>
          <p:cNvSpPr/>
          <p:nvPr/>
        </p:nvSpPr>
        <p:spPr>
          <a:xfrm>
            <a:off x="2696182" y="2810024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DCA3E01-5273-4E4A-A1B9-903E10FEE26E}"/>
              </a:ext>
            </a:extLst>
          </p:cNvPr>
          <p:cNvSpPr/>
          <p:nvPr/>
        </p:nvSpPr>
        <p:spPr>
          <a:xfrm>
            <a:off x="3765282" y="4676527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5B588BF-DFD9-4BC4-8937-D4487EFD3D97}"/>
              </a:ext>
            </a:extLst>
          </p:cNvPr>
          <p:cNvSpPr/>
          <p:nvPr/>
        </p:nvSpPr>
        <p:spPr>
          <a:xfrm>
            <a:off x="3412118" y="2774751"/>
            <a:ext cx="107005" cy="964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8F6E6E-59E3-4A52-BDE1-2BD77E46D3CD}"/>
              </a:ext>
            </a:extLst>
          </p:cNvPr>
          <p:cNvSpPr/>
          <p:nvPr/>
        </p:nvSpPr>
        <p:spPr>
          <a:xfrm>
            <a:off x="3138868" y="2463166"/>
            <a:ext cx="635540" cy="6286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C58588-B4BA-4A17-8FBC-8F3CDA100539}"/>
              </a:ext>
            </a:extLst>
          </p:cNvPr>
          <p:cNvSpPr txBox="1"/>
          <p:nvPr/>
        </p:nvSpPr>
        <p:spPr>
          <a:xfrm>
            <a:off x="4950565" y="999529"/>
            <a:ext cx="690195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/>
              <a:t>State</a:t>
            </a:r>
          </a:p>
          <a:p>
            <a:pPr lvl="1"/>
            <a:r>
              <a:rPr lang="en-US" altLang="zh-TW" sz="2800" u="sng">
                <a:solidFill>
                  <a:schemeClr val="accent6">
                    <a:lumMod val="50000"/>
                  </a:schemeClr>
                </a:solidFill>
              </a:rPr>
              <a:t>Sequences</a:t>
            </a:r>
            <a:r>
              <a:rPr lang="en-US" altLang="zh-TW" sz="2800"/>
              <a:t> around this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/>
              <a:t>Action</a:t>
            </a:r>
          </a:p>
          <a:p>
            <a:pPr lvl="1"/>
            <a:r>
              <a:rPr lang="en-US" altLang="zh-TW" sz="2800"/>
              <a:t>mution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/>
              <a:t>Delection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/>
              <a:t>Insertion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/>
              <a:t>Substitution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/>
              <a:t>Reward</a:t>
            </a:r>
          </a:p>
          <a:p>
            <a:pPr lvl="1"/>
            <a:r>
              <a:rPr lang="en-US" altLang="zh-TW" sz="2800"/>
              <a:t>score with the sequence of the next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/>
              <a:t>Simility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/>
              <a:t>Edit distance</a:t>
            </a:r>
            <a:endParaRPr lang="zh-TW" altLang="en-US" sz="2800"/>
          </a:p>
          <a:p>
            <a:pPr lvl="1"/>
            <a:endParaRPr lang="en-US" altLang="zh-TW" sz="2800"/>
          </a:p>
          <a:p>
            <a:pPr lvl="1"/>
            <a:endParaRPr lang="zh-TW" altLang="en-US" sz="2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52DDA9-2F36-4D66-9DE3-74D86CA6A990}"/>
              </a:ext>
            </a:extLst>
          </p:cNvPr>
          <p:cNvSpPr/>
          <p:nvPr/>
        </p:nvSpPr>
        <p:spPr>
          <a:xfrm>
            <a:off x="2908823" y="1789889"/>
            <a:ext cx="594423" cy="396626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2F86CA30-72CB-4B1E-8A4B-19B25A8D0C4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503246" y="1832058"/>
            <a:ext cx="1973426" cy="1940963"/>
          </a:xfrm>
          <a:prstGeom prst="curvedConnector3">
            <a:avLst>
              <a:gd name="adj1" fmla="val 47536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F570977-CE1C-489C-984B-12EC675C85A7}"/>
              </a:ext>
            </a:extLst>
          </p:cNvPr>
          <p:cNvCxnSpPr>
            <a:cxnSpLocks/>
          </p:cNvCxnSpPr>
          <p:nvPr/>
        </p:nvCxnSpPr>
        <p:spPr>
          <a:xfrm>
            <a:off x="1283170" y="6063807"/>
            <a:ext cx="29289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06537BD-BC1F-464E-BFA9-811F8EB68C01}"/>
              </a:ext>
            </a:extLst>
          </p:cNvPr>
          <p:cNvSpPr txBox="1"/>
          <p:nvPr/>
        </p:nvSpPr>
        <p:spPr>
          <a:xfrm>
            <a:off x="797949" y="5555722"/>
            <a:ext cx="1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0070C0"/>
                </a:solidFill>
              </a:rPr>
              <a:t>time</a:t>
            </a:r>
            <a:endParaRPr lang="zh-TW" altLang="en-US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787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  <a:p>
            <a:r>
              <a:rPr lang="en-US" altLang="zh-TW" sz="2800"/>
              <a:t>System</a:t>
            </a:r>
            <a:r>
              <a:rPr lang="zh-TW" altLang="en-US" sz="2800"/>
              <a:t> </a:t>
            </a:r>
            <a:r>
              <a:rPr lang="en-US" altLang="zh-TW" sz="2800"/>
              <a:t>-</a:t>
            </a:r>
            <a:r>
              <a:rPr lang="zh-TW" altLang="en-US" sz="2800"/>
              <a:t> </a:t>
            </a:r>
            <a:r>
              <a:rPr lang="en-US" altLang="zh-TW" sz="2800"/>
              <a:t>state</a:t>
            </a:r>
          </a:p>
        </p:txBody>
      </p:sp>
      <p:pic>
        <p:nvPicPr>
          <p:cNvPr id="7170" name="Picture 2" descr="phyloPng Interactive Phylogenetic Tree Png Maker">
            <a:extLst>
              <a:ext uri="{FF2B5EF4-FFF2-40B4-BE49-F238E27FC236}">
                <a16:creationId xmlns:a16="http://schemas.microsoft.com/office/drawing/2014/main" id="{302AC60C-ED00-49D9-B3AC-A00EDFE0A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10"/>
          <a:stretch/>
        </p:blipFill>
        <p:spPr bwMode="auto">
          <a:xfrm>
            <a:off x="800863" y="1480225"/>
            <a:ext cx="2628900" cy="43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DE2E2A8-810C-4495-A0AB-F28E8D8D4845}"/>
              </a:ext>
            </a:extLst>
          </p:cNvPr>
          <p:cNvSpPr txBox="1"/>
          <p:nvPr/>
        </p:nvSpPr>
        <p:spPr>
          <a:xfrm>
            <a:off x="521193" y="3978612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/>
              <a:t>Wuhan</a:t>
            </a:r>
            <a:endParaRPr lang="zh-TW" altLang="en-US" u="sn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14:cNvPr>
              <p14:cNvContentPartPr/>
              <p14:nvPr/>
            </p14:nvContentPartPr>
            <p14:xfrm>
              <a:off x="1349109" y="2694186"/>
              <a:ext cx="1537200" cy="14670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749" y="2684826"/>
                <a:ext cx="1555920" cy="1485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B869D1A2-C1B6-48A7-B65C-2D75C58221B0}"/>
              </a:ext>
            </a:extLst>
          </p:cNvPr>
          <p:cNvSpPr/>
          <p:nvPr/>
        </p:nvSpPr>
        <p:spPr>
          <a:xfrm>
            <a:off x="3244256" y="53510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CCDB362-0F53-4738-8BC2-01A15A545A8A}"/>
              </a:ext>
            </a:extLst>
          </p:cNvPr>
          <p:cNvSpPr/>
          <p:nvPr/>
        </p:nvSpPr>
        <p:spPr>
          <a:xfrm>
            <a:off x="1281016" y="415808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4E01803-F729-49F7-B4B3-343DF8151578}"/>
              </a:ext>
            </a:extLst>
          </p:cNvPr>
          <p:cNvSpPr/>
          <p:nvPr/>
        </p:nvSpPr>
        <p:spPr>
          <a:xfrm>
            <a:off x="3244255" y="495784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F322B3A-C3E5-4DD7-B982-A17D8F736CEC}"/>
              </a:ext>
            </a:extLst>
          </p:cNvPr>
          <p:cNvSpPr/>
          <p:nvPr/>
        </p:nvSpPr>
        <p:spPr>
          <a:xfrm>
            <a:off x="3190752" y="417152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DAA947D-9169-446D-86A7-D78840E9CAA7}"/>
              </a:ext>
            </a:extLst>
          </p:cNvPr>
          <p:cNvSpPr/>
          <p:nvPr/>
        </p:nvSpPr>
        <p:spPr>
          <a:xfrm>
            <a:off x="1879141" y="3752429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C407167-B2BF-4E8A-B8E2-604863F0AF79}"/>
              </a:ext>
            </a:extLst>
          </p:cNvPr>
          <p:cNvSpPr/>
          <p:nvPr/>
        </p:nvSpPr>
        <p:spPr>
          <a:xfrm>
            <a:off x="3190752" y="377836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247DCD0-4B70-430F-9BE9-2B4ACC6B2547}"/>
              </a:ext>
            </a:extLst>
          </p:cNvPr>
          <p:cNvSpPr/>
          <p:nvPr/>
        </p:nvSpPr>
        <p:spPr>
          <a:xfrm>
            <a:off x="3215753" y="33852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12DF4C5-B3BD-43D5-A80C-4919A0B6944E}"/>
              </a:ext>
            </a:extLst>
          </p:cNvPr>
          <p:cNvSpPr/>
          <p:nvPr/>
        </p:nvSpPr>
        <p:spPr>
          <a:xfrm>
            <a:off x="3215752" y="303579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88805BF-2118-4514-9749-FE3DFABE222D}"/>
              </a:ext>
            </a:extLst>
          </p:cNvPr>
          <p:cNvSpPr/>
          <p:nvPr/>
        </p:nvSpPr>
        <p:spPr>
          <a:xfrm>
            <a:off x="3190751" y="261626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6EAA931-2966-40E8-90A5-D09A87DAEAE0}"/>
              </a:ext>
            </a:extLst>
          </p:cNvPr>
          <p:cNvSpPr/>
          <p:nvPr/>
        </p:nvSpPr>
        <p:spPr>
          <a:xfrm>
            <a:off x="3190751" y="222310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ABCA58F5-BDA0-4AC5-89FB-DE4F6068A10A}"/>
              </a:ext>
            </a:extLst>
          </p:cNvPr>
          <p:cNvSpPr/>
          <p:nvPr/>
        </p:nvSpPr>
        <p:spPr>
          <a:xfrm>
            <a:off x="3162249" y="18608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DF86F72-351E-415A-927E-3489B673E72C}"/>
              </a:ext>
            </a:extLst>
          </p:cNvPr>
          <p:cNvSpPr/>
          <p:nvPr/>
        </p:nvSpPr>
        <p:spPr>
          <a:xfrm>
            <a:off x="2676810" y="2319586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B416FB0-D575-4F7C-822E-F9AC03248C53}"/>
              </a:ext>
            </a:extLst>
          </p:cNvPr>
          <p:cNvSpPr/>
          <p:nvPr/>
        </p:nvSpPr>
        <p:spPr>
          <a:xfrm>
            <a:off x="2915409" y="203063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44F6ABC-F5FF-4F40-92CE-6FAB3EA4CA03}"/>
              </a:ext>
            </a:extLst>
          </p:cNvPr>
          <p:cNvSpPr/>
          <p:nvPr/>
        </p:nvSpPr>
        <p:spPr>
          <a:xfrm>
            <a:off x="2146651" y="2741930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DCA3E01-5273-4E4A-A1B9-903E10FEE26E}"/>
              </a:ext>
            </a:extLst>
          </p:cNvPr>
          <p:cNvSpPr/>
          <p:nvPr/>
        </p:nvSpPr>
        <p:spPr>
          <a:xfrm>
            <a:off x="3215751" y="460843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5B588BF-DFD9-4BC4-8937-D4487EFD3D97}"/>
              </a:ext>
            </a:extLst>
          </p:cNvPr>
          <p:cNvSpPr/>
          <p:nvPr/>
        </p:nvSpPr>
        <p:spPr>
          <a:xfrm>
            <a:off x="2862587" y="2706657"/>
            <a:ext cx="107005" cy="964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8F6E6E-59E3-4A52-BDE1-2BD77E46D3CD}"/>
              </a:ext>
            </a:extLst>
          </p:cNvPr>
          <p:cNvSpPr/>
          <p:nvPr/>
        </p:nvSpPr>
        <p:spPr>
          <a:xfrm>
            <a:off x="2589337" y="2395072"/>
            <a:ext cx="635540" cy="6286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52DDA9-2F36-4D66-9DE3-74D86CA6A990}"/>
              </a:ext>
            </a:extLst>
          </p:cNvPr>
          <p:cNvSpPr/>
          <p:nvPr/>
        </p:nvSpPr>
        <p:spPr>
          <a:xfrm>
            <a:off x="2359292" y="1721795"/>
            <a:ext cx="594423" cy="396626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C1516DF-2F52-4E24-AC29-492FF86C5D0B}"/>
              </a:ext>
            </a:extLst>
          </p:cNvPr>
          <p:cNvCxnSpPr>
            <a:cxnSpLocks/>
          </p:cNvCxnSpPr>
          <p:nvPr/>
        </p:nvCxnSpPr>
        <p:spPr>
          <a:xfrm>
            <a:off x="6466803" y="2709982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CC10E1A-D8C5-4EF8-AAE9-DC5328E5912E}"/>
              </a:ext>
            </a:extLst>
          </p:cNvPr>
          <p:cNvCxnSpPr>
            <a:cxnSpLocks/>
          </p:cNvCxnSpPr>
          <p:nvPr/>
        </p:nvCxnSpPr>
        <p:spPr>
          <a:xfrm>
            <a:off x="5350976" y="2901293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DC8D66B-4130-45C5-8C39-CC3161BC6496}"/>
              </a:ext>
            </a:extLst>
          </p:cNvPr>
          <p:cNvCxnSpPr>
            <a:cxnSpLocks/>
          </p:cNvCxnSpPr>
          <p:nvPr/>
        </p:nvCxnSpPr>
        <p:spPr>
          <a:xfrm>
            <a:off x="6771603" y="3014782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D6FBB6E-1748-4528-922C-0121840B995B}"/>
              </a:ext>
            </a:extLst>
          </p:cNvPr>
          <p:cNvCxnSpPr>
            <a:cxnSpLocks/>
          </p:cNvCxnSpPr>
          <p:nvPr/>
        </p:nvCxnSpPr>
        <p:spPr>
          <a:xfrm>
            <a:off x="6030482" y="3207745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88C9C48-45DC-4214-8353-A9A5FE53D375}"/>
              </a:ext>
            </a:extLst>
          </p:cNvPr>
          <p:cNvCxnSpPr>
            <a:cxnSpLocks/>
          </p:cNvCxnSpPr>
          <p:nvPr/>
        </p:nvCxnSpPr>
        <p:spPr>
          <a:xfrm>
            <a:off x="7076403" y="3319582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FCE6FD3-F41B-443F-B04A-61F048B7C8E1}"/>
              </a:ext>
            </a:extLst>
          </p:cNvPr>
          <p:cNvCxnSpPr>
            <a:cxnSpLocks/>
          </p:cNvCxnSpPr>
          <p:nvPr/>
        </p:nvCxnSpPr>
        <p:spPr>
          <a:xfrm>
            <a:off x="6346828" y="3531488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E8F1355-74AE-4F33-BC04-D31F9FCEF1C7}"/>
              </a:ext>
            </a:extLst>
          </p:cNvPr>
          <p:cNvCxnSpPr>
            <a:cxnSpLocks/>
          </p:cNvCxnSpPr>
          <p:nvPr/>
        </p:nvCxnSpPr>
        <p:spPr>
          <a:xfrm>
            <a:off x="6213689" y="4000043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29B4DBCC-9AFF-43F3-ADDB-B06692229E18}"/>
              </a:ext>
            </a:extLst>
          </p:cNvPr>
          <p:cNvCxnSpPr>
            <a:cxnSpLocks/>
          </p:cNvCxnSpPr>
          <p:nvPr/>
        </p:nvCxnSpPr>
        <p:spPr>
          <a:xfrm>
            <a:off x="6038786" y="3783725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6CEA19B-A601-44C2-8F4B-2C590C0744C9}"/>
              </a:ext>
            </a:extLst>
          </p:cNvPr>
          <p:cNvCxnSpPr>
            <a:cxnSpLocks/>
          </p:cNvCxnSpPr>
          <p:nvPr/>
        </p:nvCxnSpPr>
        <p:spPr>
          <a:xfrm>
            <a:off x="5763052" y="4150946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5F804F1-203F-4537-AE26-9EA82710C4CE}"/>
              </a:ext>
            </a:extLst>
          </p:cNvPr>
          <p:cNvCxnSpPr>
            <a:cxnSpLocks/>
          </p:cNvCxnSpPr>
          <p:nvPr/>
        </p:nvCxnSpPr>
        <p:spPr>
          <a:xfrm>
            <a:off x="6716635" y="4373411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03EE881-C1E3-4637-81A8-B4E940AE0DA4}"/>
              </a:ext>
            </a:extLst>
          </p:cNvPr>
          <p:cNvCxnSpPr>
            <a:cxnSpLocks/>
          </p:cNvCxnSpPr>
          <p:nvPr/>
        </p:nvCxnSpPr>
        <p:spPr>
          <a:xfrm>
            <a:off x="4876719" y="2265754"/>
            <a:ext cx="63826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6A84A7-0A73-4EF4-9BDA-9DE78EED21A5}"/>
              </a:ext>
            </a:extLst>
          </p:cNvPr>
          <p:cNvSpPr txBox="1"/>
          <p:nvPr/>
        </p:nvSpPr>
        <p:spPr>
          <a:xfrm>
            <a:off x="4435879" y="18784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time</a:t>
            </a:r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55FBB9A-F52F-44EB-A247-F250B89AA6A4}"/>
              </a:ext>
            </a:extLst>
          </p:cNvPr>
          <p:cNvCxnSpPr>
            <a:cxnSpLocks/>
          </p:cNvCxnSpPr>
          <p:nvPr/>
        </p:nvCxnSpPr>
        <p:spPr>
          <a:xfrm>
            <a:off x="5234652" y="2073282"/>
            <a:ext cx="295757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84FCEA84-731A-44ED-A758-F45D885859D5}"/>
              </a:ext>
            </a:extLst>
          </p:cNvPr>
          <p:cNvCxnSpPr/>
          <p:nvPr/>
        </p:nvCxnSpPr>
        <p:spPr>
          <a:xfrm>
            <a:off x="5234652" y="2073282"/>
            <a:ext cx="0" cy="31639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70D02D7-DA45-4136-9C93-8C57327E1CCB}"/>
              </a:ext>
            </a:extLst>
          </p:cNvPr>
          <p:cNvCxnSpPr/>
          <p:nvPr/>
        </p:nvCxnSpPr>
        <p:spPr>
          <a:xfrm>
            <a:off x="8166193" y="2073282"/>
            <a:ext cx="0" cy="31639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1C02922-E021-40EA-90C1-E04609775405}"/>
              </a:ext>
            </a:extLst>
          </p:cNvPr>
          <p:cNvSpPr txBox="1"/>
          <p:nvPr/>
        </p:nvSpPr>
        <p:spPr>
          <a:xfrm>
            <a:off x="4035595" y="336415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sequence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32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787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  <a:p>
            <a:r>
              <a:rPr lang="en-US" altLang="zh-TW" sz="2800"/>
              <a:t>System</a:t>
            </a:r>
            <a:r>
              <a:rPr lang="zh-TW" altLang="en-US" sz="2800"/>
              <a:t> </a:t>
            </a:r>
            <a:r>
              <a:rPr lang="en-US" altLang="zh-TW" sz="2800"/>
              <a:t>-</a:t>
            </a:r>
            <a:r>
              <a:rPr lang="zh-TW" altLang="en-US" sz="2800"/>
              <a:t> </a:t>
            </a:r>
            <a:r>
              <a:rPr lang="en-US" altLang="zh-TW" sz="2800"/>
              <a:t>action</a:t>
            </a:r>
            <a:r>
              <a:rPr lang="zh-TW" altLang="en-US" sz="2800"/>
              <a:t> </a:t>
            </a:r>
            <a:endParaRPr lang="en-US" altLang="zh-TW" sz="2800"/>
          </a:p>
        </p:txBody>
      </p:sp>
      <p:pic>
        <p:nvPicPr>
          <p:cNvPr id="7170" name="Picture 2" descr="phyloPng Interactive Phylogenetic Tree Png Maker">
            <a:extLst>
              <a:ext uri="{FF2B5EF4-FFF2-40B4-BE49-F238E27FC236}">
                <a16:creationId xmlns:a16="http://schemas.microsoft.com/office/drawing/2014/main" id="{302AC60C-ED00-49D9-B3AC-A00EDFE0A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10"/>
          <a:stretch/>
        </p:blipFill>
        <p:spPr bwMode="auto">
          <a:xfrm>
            <a:off x="800863" y="1480225"/>
            <a:ext cx="2628900" cy="43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DE2E2A8-810C-4495-A0AB-F28E8D8D4845}"/>
              </a:ext>
            </a:extLst>
          </p:cNvPr>
          <p:cNvSpPr txBox="1"/>
          <p:nvPr/>
        </p:nvSpPr>
        <p:spPr>
          <a:xfrm>
            <a:off x="521193" y="3978612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/>
              <a:t>Wuhan</a:t>
            </a:r>
            <a:endParaRPr lang="zh-TW" altLang="en-US" u="sn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14:cNvPr>
              <p14:cNvContentPartPr/>
              <p14:nvPr/>
            </p14:nvContentPartPr>
            <p14:xfrm>
              <a:off x="1349109" y="2694186"/>
              <a:ext cx="1537200" cy="14670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749" y="2684826"/>
                <a:ext cx="1555920" cy="1485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B869D1A2-C1B6-48A7-B65C-2D75C58221B0}"/>
              </a:ext>
            </a:extLst>
          </p:cNvPr>
          <p:cNvSpPr/>
          <p:nvPr/>
        </p:nvSpPr>
        <p:spPr>
          <a:xfrm>
            <a:off x="3244256" y="53510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CCDB362-0F53-4738-8BC2-01A15A545A8A}"/>
              </a:ext>
            </a:extLst>
          </p:cNvPr>
          <p:cNvSpPr/>
          <p:nvPr/>
        </p:nvSpPr>
        <p:spPr>
          <a:xfrm>
            <a:off x="1281016" y="415808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4E01803-F729-49F7-B4B3-343DF8151578}"/>
              </a:ext>
            </a:extLst>
          </p:cNvPr>
          <p:cNvSpPr/>
          <p:nvPr/>
        </p:nvSpPr>
        <p:spPr>
          <a:xfrm>
            <a:off x="3244255" y="495784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F322B3A-C3E5-4DD7-B982-A17D8F736CEC}"/>
              </a:ext>
            </a:extLst>
          </p:cNvPr>
          <p:cNvSpPr/>
          <p:nvPr/>
        </p:nvSpPr>
        <p:spPr>
          <a:xfrm>
            <a:off x="3190752" y="417152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DAA947D-9169-446D-86A7-D78840E9CAA7}"/>
              </a:ext>
            </a:extLst>
          </p:cNvPr>
          <p:cNvSpPr/>
          <p:nvPr/>
        </p:nvSpPr>
        <p:spPr>
          <a:xfrm>
            <a:off x="1879141" y="3752429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C407167-B2BF-4E8A-B8E2-604863F0AF79}"/>
              </a:ext>
            </a:extLst>
          </p:cNvPr>
          <p:cNvSpPr/>
          <p:nvPr/>
        </p:nvSpPr>
        <p:spPr>
          <a:xfrm>
            <a:off x="3190752" y="377836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247DCD0-4B70-430F-9BE9-2B4ACC6B2547}"/>
              </a:ext>
            </a:extLst>
          </p:cNvPr>
          <p:cNvSpPr/>
          <p:nvPr/>
        </p:nvSpPr>
        <p:spPr>
          <a:xfrm>
            <a:off x="3215753" y="33852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12DF4C5-B3BD-43D5-A80C-4919A0B6944E}"/>
              </a:ext>
            </a:extLst>
          </p:cNvPr>
          <p:cNvSpPr/>
          <p:nvPr/>
        </p:nvSpPr>
        <p:spPr>
          <a:xfrm>
            <a:off x="3215752" y="303579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88805BF-2118-4514-9749-FE3DFABE222D}"/>
              </a:ext>
            </a:extLst>
          </p:cNvPr>
          <p:cNvSpPr/>
          <p:nvPr/>
        </p:nvSpPr>
        <p:spPr>
          <a:xfrm>
            <a:off x="3190751" y="261626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6EAA931-2966-40E8-90A5-D09A87DAEAE0}"/>
              </a:ext>
            </a:extLst>
          </p:cNvPr>
          <p:cNvSpPr/>
          <p:nvPr/>
        </p:nvSpPr>
        <p:spPr>
          <a:xfrm>
            <a:off x="3190751" y="222310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ABCA58F5-BDA0-4AC5-89FB-DE4F6068A10A}"/>
              </a:ext>
            </a:extLst>
          </p:cNvPr>
          <p:cNvSpPr/>
          <p:nvPr/>
        </p:nvSpPr>
        <p:spPr>
          <a:xfrm>
            <a:off x="3162249" y="18608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DF86F72-351E-415A-927E-3489B673E72C}"/>
              </a:ext>
            </a:extLst>
          </p:cNvPr>
          <p:cNvSpPr/>
          <p:nvPr/>
        </p:nvSpPr>
        <p:spPr>
          <a:xfrm>
            <a:off x="2676810" y="2319586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B416FB0-D575-4F7C-822E-F9AC03248C53}"/>
              </a:ext>
            </a:extLst>
          </p:cNvPr>
          <p:cNvSpPr/>
          <p:nvPr/>
        </p:nvSpPr>
        <p:spPr>
          <a:xfrm>
            <a:off x="2915409" y="203063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44F6ABC-F5FF-4F40-92CE-6FAB3EA4CA03}"/>
              </a:ext>
            </a:extLst>
          </p:cNvPr>
          <p:cNvSpPr/>
          <p:nvPr/>
        </p:nvSpPr>
        <p:spPr>
          <a:xfrm>
            <a:off x="2146651" y="2741930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DCA3E01-5273-4E4A-A1B9-903E10FEE26E}"/>
              </a:ext>
            </a:extLst>
          </p:cNvPr>
          <p:cNvSpPr/>
          <p:nvPr/>
        </p:nvSpPr>
        <p:spPr>
          <a:xfrm>
            <a:off x="3215751" y="460843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5B588BF-DFD9-4BC4-8937-D4487EFD3D97}"/>
              </a:ext>
            </a:extLst>
          </p:cNvPr>
          <p:cNvSpPr/>
          <p:nvPr/>
        </p:nvSpPr>
        <p:spPr>
          <a:xfrm>
            <a:off x="2862587" y="2706657"/>
            <a:ext cx="107005" cy="964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8F6E6E-59E3-4A52-BDE1-2BD77E46D3CD}"/>
              </a:ext>
            </a:extLst>
          </p:cNvPr>
          <p:cNvSpPr/>
          <p:nvPr/>
        </p:nvSpPr>
        <p:spPr>
          <a:xfrm>
            <a:off x="2589337" y="2395072"/>
            <a:ext cx="635540" cy="6286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52DDA9-2F36-4D66-9DE3-74D86CA6A990}"/>
              </a:ext>
            </a:extLst>
          </p:cNvPr>
          <p:cNvSpPr/>
          <p:nvPr/>
        </p:nvSpPr>
        <p:spPr>
          <a:xfrm>
            <a:off x="2359292" y="1721795"/>
            <a:ext cx="594423" cy="396626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C1516DF-2F52-4E24-AC29-492FF86C5D0B}"/>
              </a:ext>
            </a:extLst>
          </p:cNvPr>
          <p:cNvCxnSpPr>
            <a:cxnSpLocks/>
          </p:cNvCxnSpPr>
          <p:nvPr/>
        </p:nvCxnSpPr>
        <p:spPr>
          <a:xfrm>
            <a:off x="5635442" y="2911372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E6D5A8B-4376-47E7-AF1A-F4B183C6EA0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58689" y="2381273"/>
            <a:ext cx="0" cy="49482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84DD77-E8BD-4A49-90DC-531D0D5DF31F}"/>
              </a:ext>
            </a:extLst>
          </p:cNvPr>
          <p:cNvSpPr txBox="1"/>
          <p:nvPr/>
        </p:nvSpPr>
        <p:spPr>
          <a:xfrm>
            <a:off x="5503435" y="2011941"/>
            <a:ext cx="71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R23P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869DEBC-E992-44C9-B150-69052AEE7101}"/>
              </a:ext>
            </a:extLst>
          </p:cNvPr>
          <p:cNvGrpSpPr/>
          <p:nvPr/>
        </p:nvGrpSpPr>
        <p:grpSpPr>
          <a:xfrm>
            <a:off x="8854864" y="2933410"/>
            <a:ext cx="1115827" cy="419"/>
            <a:chOff x="6096000" y="1721376"/>
            <a:chExt cx="1115827" cy="419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DB41921-D5CB-4592-A222-159918420CE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21795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9C0CA48-C2AA-42E1-AF5E-DDA7221BBBDD}"/>
                </a:ext>
              </a:extLst>
            </p:cNvPr>
            <p:cNvCxnSpPr>
              <a:cxnSpLocks/>
            </p:cNvCxnSpPr>
            <p:nvPr/>
          </p:nvCxnSpPr>
          <p:spPr>
            <a:xfrm>
              <a:off x="6209489" y="1721376"/>
              <a:ext cx="19131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EF83153-23F9-425D-BD55-BABE5B79BE2E}"/>
              </a:ext>
            </a:extLst>
          </p:cNvPr>
          <p:cNvCxnSpPr>
            <a:cxnSpLocks/>
          </p:cNvCxnSpPr>
          <p:nvPr/>
        </p:nvCxnSpPr>
        <p:spPr>
          <a:xfrm>
            <a:off x="7389229" y="2920287"/>
            <a:ext cx="605693" cy="1312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9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7302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</a:t>
            </a:r>
            <a:r>
              <a:rPr lang="zh-TW" altLang="en-US" sz="2800"/>
              <a:t> </a:t>
            </a:r>
            <a:r>
              <a:rPr lang="en-US" altLang="zh-TW" sz="2800"/>
              <a:t>Find Mutation Hotspot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F993A7-2031-4EA8-8932-E6E9D32760CD}"/>
              </a:ext>
            </a:extLst>
          </p:cNvPr>
          <p:cNvSpPr txBox="1"/>
          <p:nvPr/>
        </p:nvSpPr>
        <p:spPr>
          <a:xfrm>
            <a:off x="1047750" y="850235"/>
            <a:ext cx="100965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0" i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Database</a:t>
            </a:r>
          </a:p>
          <a:p>
            <a:pPr algn="ctr"/>
            <a:r>
              <a:rPr lang="en-US" altLang="zh-TW" b="0" i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National Center for Biotechnology Information’s (NCBI) Virus</a:t>
            </a:r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AC7740C-B344-4094-A3D9-CFA7AC1257DA}"/>
              </a:ext>
            </a:extLst>
          </p:cNvPr>
          <p:cNvCxnSpPr/>
          <p:nvPr/>
        </p:nvCxnSpPr>
        <p:spPr>
          <a:xfrm>
            <a:off x="6000142" y="1516021"/>
            <a:ext cx="0" cy="5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3CF3CC-A985-481B-92D1-314504323464}"/>
              </a:ext>
            </a:extLst>
          </p:cNvPr>
          <p:cNvSpPr txBox="1"/>
          <p:nvPr/>
        </p:nvSpPr>
        <p:spPr>
          <a:xfrm>
            <a:off x="951892" y="2162352"/>
            <a:ext cx="10096500" cy="369332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deduplication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8A60E39-A14B-48C7-8E6C-0498551EF3EA}"/>
              </a:ext>
            </a:extLst>
          </p:cNvPr>
          <p:cNvCxnSpPr/>
          <p:nvPr/>
        </p:nvCxnSpPr>
        <p:spPr>
          <a:xfrm>
            <a:off x="3363946" y="2599778"/>
            <a:ext cx="0" cy="5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FE94A9-CF27-4071-A20D-56F71721C2FD}"/>
              </a:ext>
            </a:extLst>
          </p:cNvPr>
          <p:cNvSpPr txBox="1"/>
          <p:nvPr/>
        </p:nvSpPr>
        <p:spPr>
          <a:xfrm>
            <a:off x="951892" y="3215136"/>
            <a:ext cx="49523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Align </a:t>
            </a:r>
          </a:p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BLAST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5BE8A0-E935-4D92-B28C-AC75CE8AC980}"/>
              </a:ext>
            </a:extLst>
          </p:cNvPr>
          <p:cNvSpPr txBox="1"/>
          <p:nvPr/>
        </p:nvSpPr>
        <p:spPr>
          <a:xfrm>
            <a:off x="6096000" y="3215136"/>
            <a:ext cx="49523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ESM2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9CBE7F6-5325-49A7-A9B9-9F20B09556FF}"/>
              </a:ext>
            </a:extLst>
          </p:cNvPr>
          <p:cNvCxnSpPr/>
          <p:nvPr/>
        </p:nvCxnSpPr>
        <p:spPr>
          <a:xfrm>
            <a:off x="8740099" y="2599778"/>
            <a:ext cx="0" cy="5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Multiple Sequence Alignment (DNA) | BioRender Science Templates">
            <a:extLst>
              <a:ext uri="{FF2B5EF4-FFF2-40B4-BE49-F238E27FC236}">
                <a16:creationId xmlns:a16="http://schemas.microsoft.com/office/drawing/2014/main" id="{02C4EEED-E424-4850-A3D7-C03A84BFB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77" y="4007601"/>
            <a:ext cx="5037306" cy="266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B6C400E-D3BA-4887-BA4A-B276C77D0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t="9282" r="79096" b="7160"/>
          <a:stretch/>
        </p:blipFill>
        <p:spPr bwMode="auto">
          <a:xfrm>
            <a:off x="7743216" y="3826839"/>
            <a:ext cx="2327039" cy="290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E944B8-5EA6-4008-AE2E-EF4A6F9E515A}"/>
              </a:ext>
            </a:extLst>
          </p:cNvPr>
          <p:cNvSpPr txBox="1"/>
          <p:nvPr/>
        </p:nvSpPr>
        <p:spPr>
          <a:xfrm>
            <a:off x="0" y="6438638"/>
            <a:ext cx="737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https://www.biorender.com/template/multiple-sequence-alignment-dna</a:t>
            </a:r>
          </a:p>
        </p:txBody>
      </p:sp>
    </p:spTree>
    <p:extLst>
      <p:ext uri="{BB962C8B-B14F-4D97-AF65-F5344CB8AC3E}">
        <p14:creationId xmlns:p14="http://schemas.microsoft.com/office/powerpoint/2010/main" val="279870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444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FE94A9-CF27-4071-A20D-56F71721C2FD}"/>
              </a:ext>
            </a:extLst>
          </p:cNvPr>
          <p:cNvSpPr txBox="1"/>
          <p:nvPr/>
        </p:nvSpPr>
        <p:spPr>
          <a:xfrm>
            <a:off x="932436" y="851315"/>
            <a:ext cx="49523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Align </a:t>
            </a:r>
          </a:p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BLAST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5BE8A0-E935-4D92-B28C-AC75CE8AC980}"/>
              </a:ext>
            </a:extLst>
          </p:cNvPr>
          <p:cNvSpPr txBox="1"/>
          <p:nvPr/>
        </p:nvSpPr>
        <p:spPr>
          <a:xfrm>
            <a:off x="6076544" y="851315"/>
            <a:ext cx="49523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>
                <a:solidFill>
                  <a:srgbClr val="2A2A2A"/>
                </a:solidFill>
                <a:latin typeface="Merriweather" panose="00000500000000000000" pitchFamily="2" charset="0"/>
                <a:ea typeface="標楷體" panose="03000509000000000000" pitchFamily="65" charset="-120"/>
              </a:rPr>
              <a:t>ESM2</a:t>
            </a:r>
            <a:endParaRPr lang="zh-TW" altLang="en-US">
              <a:latin typeface="Merriweather" panose="00000500000000000000" pitchFamily="2" charset="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4B8691B-DE06-4178-B362-E5C32F0BAE28}"/>
              </a:ext>
            </a:extLst>
          </p:cNvPr>
          <p:cNvCxnSpPr/>
          <p:nvPr/>
        </p:nvCxnSpPr>
        <p:spPr>
          <a:xfrm>
            <a:off x="3319968" y="1497646"/>
            <a:ext cx="0" cy="5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801E8D5-3FD7-4596-9C01-DFB31AA8729A}"/>
              </a:ext>
            </a:extLst>
          </p:cNvPr>
          <p:cNvCxnSpPr/>
          <p:nvPr/>
        </p:nvCxnSpPr>
        <p:spPr>
          <a:xfrm>
            <a:off x="8649306" y="1497646"/>
            <a:ext cx="0" cy="5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2A33AA7-6ABC-454D-8AFF-978757A49437}"/>
              </a:ext>
            </a:extLst>
          </p:cNvPr>
          <p:cNvSpPr txBox="1"/>
          <p:nvPr/>
        </p:nvSpPr>
        <p:spPr>
          <a:xfrm>
            <a:off x="1122328" y="2143977"/>
            <a:ext cx="100965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b="0" i="0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Find </a:t>
            </a:r>
            <a:r>
              <a:rPr lang="en-US" altLang="zh-TW" b="0" i="0" u="sng">
                <a:solidFill>
                  <a:srgbClr val="2A2A2A"/>
                </a:solidFill>
                <a:effectLst/>
                <a:latin typeface="Merriweather" panose="00000500000000000000" pitchFamily="2" charset="0"/>
              </a:rPr>
              <a:t>Mutaion hotspot</a:t>
            </a:r>
            <a:endParaRPr lang="zh-TW" altLang="en-US" u="sng"/>
          </a:p>
        </p:txBody>
      </p:sp>
      <p:pic>
        <p:nvPicPr>
          <p:cNvPr id="6146" name="Picture 2" descr="Modeling and analysis of site-specific mutations in cancer identifies known  plus putative novel hotspots and bias due to contextual sequences -  ScienceDirect">
            <a:extLst>
              <a:ext uri="{FF2B5EF4-FFF2-40B4-BE49-F238E27FC236}">
                <a16:creationId xmlns:a16="http://schemas.microsoft.com/office/drawing/2014/main" id="{314A4AA3-72DA-4544-866F-BBE5DEF7C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25" r="42821"/>
          <a:stretch/>
        </p:blipFill>
        <p:spPr bwMode="auto">
          <a:xfrm>
            <a:off x="2263018" y="2687586"/>
            <a:ext cx="7399260" cy="24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3B72F9D-55D9-458B-8345-FE344940C88A}"/>
              </a:ext>
            </a:extLst>
          </p:cNvPr>
          <p:cNvSpPr txBox="1"/>
          <p:nvPr/>
        </p:nvSpPr>
        <p:spPr>
          <a:xfrm>
            <a:off x="2198186" y="5292674"/>
            <a:ext cx="22435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/>
              <a:t>Deletion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/>
              <a:t>Insertion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/>
              <a:t>Substitution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6034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787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  <a:p>
            <a:r>
              <a:rPr lang="en-US" altLang="zh-TW" sz="2800"/>
              <a:t>System</a:t>
            </a:r>
            <a:r>
              <a:rPr lang="zh-TW" altLang="en-US" sz="2800"/>
              <a:t> </a:t>
            </a:r>
            <a:r>
              <a:rPr lang="en-US" altLang="zh-TW" sz="2800"/>
              <a:t>-</a:t>
            </a:r>
            <a:r>
              <a:rPr lang="zh-TW" altLang="en-US" sz="2800"/>
              <a:t> </a:t>
            </a:r>
            <a:r>
              <a:rPr lang="en-US" altLang="zh-TW" sz="2800"/>
              <a:t>reward</a:t>
            </a:r>
          </a:p>
        </p:txBody>
      </p:sp>
      <p:pic>
        <p:nvPicPr>
          <p:cNvPr id="7170" name="Picture 2" descr="phyloPng Interactive Phylogenetic Tree Png Maker">
            <a:extLst>
              <a:ext uri="{FF2B5EF4-FFF2-40B4-BE49-F238E27FC236}">
                <a16:creationId xmlns:a16="http://schemas.microsoft.com/office/drawing/2014/main" id="{302AC60C-ED00-49D9-B3AC-A00EDFE0A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10"/>
          <a:stretch/>
        </p:blipFill>
        <p:spPr bwMode="auto">
          <a:xfrm>
            <a:off x="800863" y="1480225"/>
            <a:ext cx="2628900" cy="43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DE2E2A8-810C-4495-A0AB-F28E8D8D4845}"/>
              </a:ext>
            </a:extLst>
          </p:cNvPr>
          <p:cNvSpPr txBox="1"/>
          <p:nvPr/>
        </p:nvSpPr>
        <p:spPr>
          <a:xfrm>
            <a:off x="521193" y="3978612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/>
              <a:t>Wuhan</a:t>
            </a:r>
            <a:endParaRPr lang="zh-TW" altLang="en-US" u="sn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14:cNvPr>
              <p14:cNvContentPartPr/>
              <p14:nvPr/>
            </p14:nvContentPartPr>
            <p14:xfrm>
              <a:off x="1349109" y="2694186"/>
              <a:ext cx="1537200" cy="14670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749" y="2684826"/>
                <a:ext cx="1555920" cy="1485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B869D1A2-C1B6-48A7-B65C-2D75C58221B0}"/>
              </a:ext>
            </a:extLst>
          </p:cNvPr>
          <p:cNvSpPr/>
          <p:nvPr/>
        </p:nvSpPr>
        <p:spPr>
          <a:xfrm>
            <a:off x="3244256" y="53510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CCDB362-0F53-4738-8BC2-01A15A545A8A}"/>
              </a:ext>
            </a:extLst>
          </p:cNvPr>
          <p:cNvSpPr/>
          <p:nvPr/>
        </p:nvSpPr>
        <p:spPr>
          <a:xfrm>
            <a:off x="1281016" y="415808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4E01803-F729-49F7-B4B3-343DF8151578}"/>
              </a:ext>
            </a:extLst>
          </p:cNvPr>
          <p:cNvSpPr/>
          <p:nvPr/>
        </p:nvSpPr>
        <p:spPr>
          <a:xfrm>
            <a:off x="3244255" y="495784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F322B3A-C3E5-4DD7-B982-A17D8F736CEC}"/>
              </a:ext>
            </a:extLst>
          </p:cNvPr>
          <p:cNvSpPr/>
          <p:nvPr/>
        </p:nvSpPr>
        <p:spPr>
          <a:xfrm>
            <a:off x="3190752" y="417152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DAA947D-9169-446D-86A7-D78840E9CAA7}"/>
              </a:ext>
            </a:extLst>
          </p:cNvPr>
          <p:cNvSpPr/>
          <p:nvPr/>
        </p:nvSpPr>
        <p:spPr>
          <a:xfrm>
            <a:off x="1879141" y="3752429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C407167-B2BF-4E8A-B8E2-604863F0AF79}"/>
              </a:ext>
            </a:extLst>
          </p:cNvPr>
          <p:cNvSpPr/>
          <p:nvPr/>
        </p:nvSpPr>
        <p:spPr>
          <a:xfrm>
            <a:off x="3190752" y="377836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247DCD0-4B70-430F-9BE9-2B4ACC6B2547}"/>
              </a:ext>
            </a:extLst>
          </p:cNvPr>
          <p:cNvSpPr/>
          <p:nvPr/>
        </p:nvSpPr>
        <p:spPr>
          <a:xfrm>
            <a:off x="3215753" y="33852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12DF4C5-B3BD-43D5-A80C-4919A0B6944E}"/>
              </a:ext>
            </a:extLst>
          </p:cNvPr>
          <p:cNvSpPr/>
          <p:nvPr/>
        </p:nvSpPr>
        <p:spPr>
          <a:xfrm>
            <a:off x="3215752" y="303579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88805BF-2118-4514-9749-FE3DFABE222D}"/>
              </a:ext>
            </a:extLst>
          </p:cNvPr>
          <p:cNvSpPr/>
          <p:nvPr/>
        </p:nvSpPr>
        <p:spPr>
          <a:xfrm>
            <a:off x="3190751" y="261626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6EAA931-2966-40E8-90A5-D09A87DAEAE0}"/>
              </a:ext>
            </a:extLst>
          </p:cNvPr>
          <p:cNvSpPr/>
          <p:nvPr/>
        </p:nvSpPr>
        <p:spPr>
          <a:xfrm>
            <a:off x="3190751" y="222310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ABCA58F5-BDA0-4AC5-89FB-DE4F6068A10A}"/>
              </a:ext>
            </a:extLst>
          </p:cNvPr>
          <p:cNvSpPr/>
          <p:nvPr/>
        </p:nvSpPr>
        <p:spPr>
          <a:xfrm>
            <a:off x="3162249" y="18608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DF86F72-351E-415A-927E-3489B673E72C}"/>
              </a:ext>
            </a:extLst>
          </p:cNvPr>
          <p:cNvSpPr/>
          <p:nvPr/>
        </p:nvSpPr>
        <p:spPr>
          <a:xfrm>
            <a:off x="2676810" y="2319586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B416FB0-D575-4F7C-822E-F9AC03248C53}"/>
              </a:ext>
            </a:extLst>
          </p:cNvPr>
          <p:cNvSpPr/>
          <p:nvPr/>
        </p:nvSpPr>
        <p:spPr>
          <a:xfrm>
            <a:off x="2915409" y="203063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44F6ABC-F5FF-4F40-92CE-6FAB3EA4CA03}"/>
              </a:ext>
            </a:extLst>
          </p:cNvPr>
          <p:cNvSpPr/>
          <p:nvPr/>
        </p:nvSpPr>
        <p:spPr>
          <a:xfrm>
            <a:off x="2146651" y="2741930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DCA3E01-5273-4E4A-A1B9-903E10FEE26E}"/>
              </a:ext>
            </a:extLst>
          </p:cNvPr>
          <p:cNvSpPr/>
          <p:nvPr/>
        </p:nvSpPr>
        <p:spPr>
          <a:xfrm>
            <a:off x="3215751" y="460843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5B588BF-DFD9-4BC4-8937-D4487EFD3D97}"/>
              </a:ext>
            </a:extLst>
          </p:cNvPr>
          <p:cNvSpPr/>
          <p:nvPr/>
        </p:nvSpPr>
        <p:spPr>
          <a:xfrm>
            <a:off x="2862587" y="2706657"/>
            <a:ext cx="107005" cy="964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8F6E6E-59E3-4A52-BDE1-2BD77E46D3CD}"/>
              </a:ext>
            </a:extLst>
          </p:cNvPr>
          <p:cNvSpPr/>
          <p:nvPr/>
        </p:nvSpPr>
        <p:spPr>
          <a:xfrm>
            <a:off x="2589337" y="2395072"/>
            <a:ext cx="635540" cy="6286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52DDA9-2F36-4D66-9DE3-74D86CA6A990}"/>
              </a:ext>
            </a:extLst>
          </p:cNvPr>
          <p:cNvSpPr/>
          <p:nvPr/>
        </p:nvSpPr>
        <p:spPr>
          <a:xfrm>
            <a:off x="2359292" y="1721795"/>
            <a:ext cx="594423" cy="396626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C1516DF-2F52-4E24-AC29-492FF86C5D0B}"/>
              </a:ext>
            </a:extLst>
          </p:cNvPr>
          <p:cNvCxnSpPr>
            <a:cxnSpLocks/>
          </p:cNvCxnSpPr>
          <p:nvPr/>
        </p:nvCxnSpPr>
        <p:spPr>
          <a:xfrm>
            <a:off x="6466803" y="2709982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CC10E1A-D8C5-4EF8-AAE9-DC5328E5912E}"/>
              </a:ext>
            </a:extLst>
          </p:cNvPr>
          <p:cNvCxnSpPr>
            <a:cxnSpLocks/>
          </p:cNvCxnSpPr>
          <p:nvPr/>
        </p:nvCxnSpPr>
        <p:spPr>
          <a:xfrm>
            <a:off x="5350976" y="2901293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DC8D66B-4130-45C5-8C39-CC3161BC6496}"/>
              </a:ext>
            </a:extLst>
          </p:cNvPr>
          <p:cNvCxnSpPr>
            <a:cxnSpLocks/>
          </p:cNvCxnSpPr>
          <p:nvPr/>
        </p:nvCxnSpPr>
        <p:spPr>
          <a:xfrm>
            <a:off x="6771603" y="3014782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D6FBB6E-1748-4528-922C-0121840B995B}"/>
              </a:ext>
            </a:extLst>
          </p:cNvPr>
          <p:cNvCxnSpPr>
            <a:cxnSpLocks/>
          </p:cNvCxnSpPr>
          <p:nvPr/>
        </p:nvCxnSpPr>
        <p:spPr>
          <a:xfrm>
            <a:off x="6030482" y="3207745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88C9C48-45DC-4214-8353-A9A5FE53D375}"/>
              </a:ext>
            </a:extLst>
          </p:cNvPr>
          <p:cNvCxnSpPr>
            <a:cxnSpLocks/>
          </p:cNvCxnSpPr>
          <p:nvPr/>
        </p:nvCxnSpPr>
        <p:spPr>
          <a:xfrm>
            <a:off x="7076403" y="3319582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FCE6FD3-F41B-443F-B04A-61F048B7C8E1}"/>
              </a:ext>
            </a:extLst>
          </p:cNvPr>
          <p:cNvCxnSpPr>
            <a:cxnSpLocks/>
          </p:cNvCxnSpPr>
          <p:nvPr/>
        </p:nvCxnSpPr>
        <p:spPr>
          <a:xfrm>
            <a:off x="6346828" y="3531488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E8F1355-74AE-4F33-BC04-D31F9FCEF1C7}"/>
              </a:ext>
            </a:extLst>
          </p:cNvPr>
          <p:cNvCxnSpPr>
            <a:cxnSpLocks/>
          </p:cNvCxnSpPr>
          <p:nvPr/>
        </p:nvCxnSpPr>
        <p:spPr>
          <a:xfrm>
            <a:off x="6213689" y="4000043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29B4DBCC-9AFF-43F3-ADDB-B06692229E18}"/>
              </a:ext>
            </a:extLst>
          </p:cNvPr>
          <p:cNvCxnSpPr>
            <a:cxnSpLocks/>
          </p:cNvCxnSpPr>
          <p:nvPr/>
        </p:nvCxnSpPr>
        <p:spPr>
          <a:xfrm>
            <a:off x="6038786" y="3783725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6CEA19B-A601-44C2-8F4B-2C590C0744C9}"/>
              </a:ext>
            </a:extLst>
          </p:cNvPr>
          <p:cNvCxnSpPr>
            <a:cxnSpLocks/>
          </p:cNvCxnSpPr>
          <p:nvPr/>
        </p:nvCxnSpPr>
        <p:spPr>
          <a:xfrm>
            <a:off x="5763052" y="4150946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5F804F1-203F-4537-AE26-9EA82710C4CE}"/>
              </a:ext>
            </a:extLst>
          </p:cNvPr>
          <p:cNvCxnSpPr>
            <a:cxnSpLocks/>
          </p:cNvCxnSpPr>
          <p:nvPr/>
        </p:nvCxnSpPr>
        <p:spPr>
          <a:xfrm>
            <a:off x="6716635" y="4373411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03EE881-C1E3-4637-81A8-B4E940AE0DA4}"/>
              </a:ext>
            </a:extLst>
          </p:cNvPr>
          <p:cNvCxnSpPr>
            <a:cxnSpLocks/>
          </p:cNvCxnSpPr>
          <p:nvPr/>
        </p:nvCxnSpPr>
        <p:spPr>
          <a:xfrm>
            <a:off x="4876719" y="2265754"/>
            <a:ext cx="63826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6A84A7-0A73-4EF4-9BDA-9DE78EED21A5}"/>
              </a:ext>
            </a:extLst>
          </p:cNvPr>
          <p:cNvSpPr txBox="1"/>
          <p:nvPr/>
        </p:nvSpPr>
        <p:spPr>
          <a:xfrm>
            <a:off x="4435879" y="18784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time</a:t>
            </a:r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55FBB9A-F52F-44EB-A247-F250B89AA6A4}"/>
              </a:ext>
            </a:extLst>
          </p:cNvPr>
          <p:cNvCxnSpPr>
            <a:cxnSpLocks/>
          </p:cNvCxnSpPr>
          <p:nvPr/>
        </p:nvCxnSpPr>
        <p:spPr>
          <a:xfrm>
            <a:off x="5234652" y="2073282"/>
            <a:ext cx="295757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84FCEA84-731A-44ED-A758-F45D885859D5}"/>
              </a:ext>
            </a:extLst>
          </p:cNvPr>
          <p:cNvCxnSpPr/>
          <p:nvPr/>
        </p:nvCxnSpPr>
        <p:spPr>
          <a:xfrm>
            <a:off x="5234652" y="2073282"/>
            <a:ext cx="0" cy="31639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70D02D7-DA45-4136-9C93-8C57327E1CCB}"/>
              </a:ext>
            </a:extLst>
          </p:cNvPr>
          <p:cNvCxnSpPr/>
          <p:nvPr/>
        </p:nvCxnSpPr>
        <p:spPr>
          <a:xfrm>
            <a:off x="8166193" y="2073282"/>
            <a:ext cx="0" cy="31639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AECB8F7-C1E9-4428-9A6F-971DDA770E6F}"/>
              </a:ext>
            </a:extLst>
          </p:cNvPr>
          <p:cNvGrpSpPr/>
          <p:nvPr/>
        </p:nvGrpSpPr>
        <p:grpSpPr>
          <a:xfrm>
            <a:off x="9419129" y="1432788"/>
            <a:ext cx="1115827" cy="419"/>
            <a:chOff x="6096000" y="1721376"/>
            <a:chExt cx="1115827" cy="419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1E6118A-000A-41DE-8D7A-9D6CA00B416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21795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6BF7AD5F-2BEC-459F-A08E-74E1646161BD}"/>
                </a:ext>
              </a:extLst>
            </p:cNvPr>
            <p:cNvCxnSpPr>
              <a:cxnSpLocks/>
            </p:cNvCxnSpPr>
            <p:nvPr/>
          </p:nvCxnSpPr>
          <p:spPr>
            <a:xfrm>
              <a:off x="6209489" y="1721376"/>
              <a:ext cx="19131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E0E1D98-94AF-4AC5-B8FA-8B1FFA88E6E2}"/>
              </a:ext>
            </a:extLst>
          </p:cNvPr>
          <p:cNvCxnSpPr>
            <a:cxnSpLocks/>
          </p:cNvCxnSpPr>
          <p:nvPr/>
        </p:nvCxnSpPr>
        <p:spPr>
          <a:xfrm>
            <a:off x="8300937" y="3204085"/>
            <a:ext cx="79830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EA056BC-C425-431D-A68A-FA1ECD9BF27F}"/>
              </a:ext>
            </a:extLst>
          </p:cNvPr>
          <p:cNvGrpSpPr/>
          <p:nvPr/>
        </p:nvGrpSpPr>
        <p:grpSpPr>
          <a:xfrm>
            <a:off x="9672243" y="3207326"/>
            <a:ext cx="1115827" cy="6487"/>
            <a:chOff x="9727064" y="3531069"/>
            <a:chExt cx="1115827" cy="6487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C826457F-07E9-4DA7-AB86-2BBDA700E630}"/>
                </a:ext>
              </a:extLst>
            </p:cNvPr>
            <p:cNvGrpSpPr/>
            <p:nvPr/>
          </p:nvGrpSpPr>
          <p:grpSpPr>
            <a:xfrm>
              <a:off x="9727064" y="3531069"/>
              <a:ext cx="1115827" cy="419"/>
              <a:chOff x="6096000" y="1721376"/>
              <a:chExt cx="1115827" cy="419"/>
            </a:xfrm>
          </p:grpSpPr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F5CAD42D-5862-47A4-A7EE-9040ABCC7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21795"/>
                <a:ext cx="1115827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3A2668DE-38DB-4A18-AA88-744FD3025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9489" y="1721376"/>
                <a:ext cx="191311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11D3968-D563-43BB-A2E1-80992F5509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37556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983C088-E4CA-4623-8E38-9B1FC2A307E3}"/>
              </a:ext>
            </a:extLst>
          </p:cNvPr>
          <p:cNvGrpSpPr/>
          <p:nvPr/>
        </p:nvGrpSpPr>
        <p:grpSpPr>
          <a:xfrm>
            <a:off x="9307670" y="3531488"/>
            <a:ext cx="1115827" cy="3660"/>
            <a:chOff x="9727064" y="3527828"/>
            <a:chExt cx="1115827" cy="3660"/>
          </a:xfrm>
        </p:grpSpPr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59C2EF87-DAE1-4317-AA75-4F920E8EE019}"/>
                </a:ext>
              </a:extLst>
            </p:cNvPr>
            <p:cNvCxnSpPr>
              <a:cxnSpLocks/>
            </p:cNvCxnSpPr>
            <p:nvPr/>
          </p:nvCxnSpPr>
          <p:spPr>
            <a:xfrm>
              <a:off x="9727064" y="3531488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0C06A408-2327-4E7F-B346-58ACB1D07E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27828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6F9AA8C-D057-4A20-B961-557026F39AC8}"/>
              </a:ext>
            </a:extLst>
          </p:cNvPr>
          <p:cNvSpPr txBox="1"/>
          <p:nvPr/>
        </p:nvSpPr>
        <p:spPr>
          <a:xfrm>
            <a:off x="4035595" y="336415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sequence</a:t>
            </a:r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10F1F87-8F99-4B0B-972E-8984B33461D3}"/>
              </a:ext>
            </a:extLst>
          </p:cNvPr>
          <p:cNvCxnSpPr>
            <a:cxnSpLocks/>
          </p:cNvCxnSpPr>
          <p:nvPr/>
        </p:nvCxnSpPr>
        <p:spPr>
          <a:xfrm flipH="1">
            <a:off x="9486548" y="1556426"/>
            <a:ext cx="281210" cy="1794762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1B6B899-AC78-4C06-B5DE-51C25DD4D1CF}"/>
              </a:ext>
            </a:extLst>
          </p:cNvPr>
          <p:cNvCxnSpPr>
            <a:cxnSpLocks/>
          </p:cNvCxnSpPr>
          <p:nvPr/>
        </p:nvCxnSpPr>
        <p:spPr>
          <a:xfrm>
            <a:off x="10007402" y="1552767"/>
            <a:ext cx="124502" cy="1531266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3E3C27C-C491-4DB5-A9BB-BAB0FABFA862}"/>
              </a:ext>
            </a:extLst>
          </p:cNvPr>
          <p:cNvSpPr txBox="1"/>
          <p:nvPr/>
        </p:nvSpPr>
        <p:spPr>
          <a:xfrm>
            <a:off x="4435879" y="192936"/>
            <a:ext cx="5890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if (simility &lt; threshold) or (Edit distance</a:t>
            </a:r>
            <a:r>
              <a:rPr lang="zh-TW" altLang="en-US" sz="2000"/>
              <a:t> </a:t>
            </a:r>
            <a:r>
              <a:rPr lang="en-US" altLang="zh-TW" sz="2000"/>
              <a:t>&gt; threshold)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TW" sz="2000"/>
              <a:t>Fail</a:t>
            </a:r>
          </a:p>
          <a:p>
            <a:r>
              <a:rPr lang="en-US" altLang="zh-TW" sz="2000"/>
              <a:t>else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TW" sz="2000"/>
              <a:t>Next turn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CD8D6F3-2DB1-4679-AEAA-7B4C91620F20}"/>
              </a:ext>
            </a:extLst>
          </p:cNvPr>
          <p:cNvSpPr/>
          <p:nvPr/>
        </p:nvSpPr>
        <p:spPr>
          <a:xfrm>
            <a:off x="2570843" y="2417809"/>
            <a:ext cx="903141" cy="6119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34DF317C-CBE7-463F-A99C-C21409B5A1A8}"/>
              </a:ext>
            </a:extLst>
          </p:cNvPr>
          <p:cNvGrpSpPr/>
          <p:nvPr/>
        </p:nvGrpSpPr>
        <p:grpSpPr>
          <a:xfrm>
            <a:off x="9672243" y="3207326"/>
            <a:ext cx="1115827" cy="6487"/>
            <a:chOff x="9727064" y="3531069"/>
            <a:chExt cx="1115827" cy="6487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8D29BEA8-D22E-49BC-9BF9-350B2E877F76}"/>
                </a:ext>
              </a:extLst>
            </p:cNvPr>
            <p:cNvGrpSpPr/>
            <p:nvPr/>
          </p:nvGrpSpPr>
          <p:grpSpPr>
            <a:xfrm>
              <a:off x="9727064" y="3531069"/>
              <a:ext cx="1115827" cy="419"/>
              <a:chOff x="6096000" y="1721376"/>
              <a:chExt cx="1115827" cy="419"/>
            </a:xfrm>
          </p:grpSpPr>
          <p:cxnSp>
            <p:nvCxnSpPr>
              <p:cNvPr id="71" name="直線接點 70">
                <a:extLst>
                  <a:ext uri="{FF2B5EF4-FFF2-40B4-BE49-F238E27FC236}">
                    <a16:creationId xmlns:a16="http://schemas.microsoft.com/office/drawing/2014/main" id="{F86EC792-C0C4-4E4E-9FC1-90A62363F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21795"/>
                <a:ext cx="1115827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9D3C2674-0ACC-4C18-AC90-05E993689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9489" y="1721376"/>
                <a:ext cx="191311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7E2E07FB-FC80-46B6-867E-D869EF7631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37556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E4D4BFE3-779D-4A6C-BE29-4592C9E13E97}"/>
              </a:ext>
            </a:extLst>
          </p:cNvPr>
          <p:cNvGrpSpPr/>
          <p:nvPr/>
        </p:nvGrpSpPr>
        <p:grpSpPr>
          <a:xfrm>
            <a:off x="9307670" y="3531488"/>
            <a:ext cx="1115827" cy="3660"/>
            <a:chOff x="9727064" y="3527828"/>
            <a:chExt cx="1115827" cy="3660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05F79378-60F7-48F6-B6CF-2F84F7C10641}"/>
                </a:ext>
              </a:extLst>
            </p:cNvPr>
            <p:cNvCxnSpPr>
              <a:cxnSpLocks/>
            </p:cNvCxnSpPr>
            <p:nvPr/>
          </p:nvCxnSpPr>
          <p:spPr>
            <a:xfrm>
              <a:off x="9727064" y="3531488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10A77318-557A-4C47-8C50-3A7454F712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27828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D8CA2A63-A5C7-4E90-964D-B206D0A72FCA}"/>
              </a:ext>
            </a:extLst>
          </p:cNvPr>
          <p:cNvSpPr/>
          <p:nvPr/>
        </p:nvSpPr>
        <p:spPr>
          <a:xfrm>
            <a:off x="9233982" y="2925718"/>
            <a:ext cx="1598297" cy="8466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22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111292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  <a:p>
            <a:r>
              <a:rPr lang="en-US" altLang="zh-TW" sz="2800"/>
              <a:t>Determine the difference score : predicted sequence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2800">
                <a:latin typeface="Arial" panose="020B0604020202020204" pitchFamily="34" charset="0"/>
                <a:cs typeface="Arial" panose="020B0604020202020204" pitchFamily="34" charset="0"/>
              </a:rPr>
              <a:t>←→</a:t>
            </a:r>
            <a:r>
              <a:rPr lang="en-US" altLang="zh-TW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/>
              <a:t>actual sequence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D826E81-5324-47E7-9EB1-6B1E02A473AC}"/>
              </a:ext>
            </a:extLst>
          </p:cNvPr>
          <p:cNvCxnSpPr/>
          <p:nvPr/>
        </p:nvCxnSpPr>
        <p:spPr>
          <a:xfrm>
            <a:off x="3355654" y="1946800"/>
            <a:ext cx="464157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E15D550-11F7-4B79-A432-3EC0D760BDFC}"/>
              </a:ext>
            </a:extLst>
          </p:cNvPr>
          <p:cNvCxnSpPr/>
          <p:nvPr/>
        </p:nvCxnSpPr>
        <p:spPr>
          <a:xfrm>
            <a:off x="4408675" y="3010710"/>
            <a:ext cx="464157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箭號: 左-右雙向 21">
            <a:extLst>
              <a:ext uri="{FF2B5EF4-FFF2-40B4-BE49-F238E27FC236}">
                <a16:creationId xmlns:a16="http://schemas.microsoft.com/office/drawing/2014/main" id="{E2B2922A-9FE7-440D-B37D-37EBB4A6312A}"/>
              </a:ext>
            </a:extLst>
          </p:cNvPr>
          <p:cNvSpPr/>
          <p:nvPr/>
        </p:nvSpPr>
        <p:spPr>
          <a:xfrm rot="5400000">
            <a:off x="5614482" y="2403370"/>
            <a:ext cx="756323" cy="206712"/>
          </a:xfrm>
          <a:prstGeom prst="leftRightArrow">
            <a:avLst>
              <a:gd name="adj1" fmla="val 54496"/>
              <a:gd name="adj2" fmla="val 5898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F1BAE2B-2B01-4B6E-B993-AEA9C9413D86}"/>
              </a:ext>
            </a:extLst>
          </p:cNvPr>
          <p:cNvSpPr txBox="1"/>
          <p:nvPr/>
        </p:nvSpPr>
        <p:spPr>
          <a:xfrm>
            <a:off x="2820935" y="4109139"/>
            <a:ext cx="25991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Simility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Edit distance</a:t>
            </a:r>
            <a:endParaRPr lang="zh-TW" altLang="en-US" sz="320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F7F5599B-76CB-4CCE-B284-5EE0263246BB}"/>
              </a:ext>
            </a:extLst>
          </p:cNvPr>
          <p:cNvGrpSpPr/>
          <p:nvPr/>
        </p:nvGrpSpPr>
        <p:grpSpPr>
          <a:xfrm rot="10800000">
            <a:off x="5632227" y="4336469"/>
            <a:ext cx="204281" cy="625651"/>
            <a:chOff x="5889287" y="3523035"/>
            <a:chExt cx="536781" cy="2199332"/>
          </a:xfrm>
        </p:grpSpPr>
        <p:cxnSp>
          <p:nvCxnSpPr>
            <p:cNvPr id="31" name="接點: 肘形 30">
              <a:extLst>
                <a:ext uri="{FF2B5EF4-FFF2-40B4-BE49-F238E27FC236}">
                  <a16:creationId xmlns:a16="http://schemas.microsoft.com/office/drawing/2014/main" id="{4C53434D-269B-4DA1-8111-D5768FB70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287" y="3523035"/>
              <a:ext cx="536781" cy="110316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D32DF777-45B2-4EE6-B1F3-369F1B011649}"/>
                </a:ext>
              </a:extLst>
            </p:cNvPr>
            <p:cNvCxnSpPr>
              <a:cxnSpLocks/>
            </p:cNvCxnSpPr>
            <p:nvPr/>
          </p:nvCxnSpPr>
          <p:spPr>
            <a:xfrm>
              <a:off x="5889287" y="4626204"/>
              <a:ext cx="536780" cy="109616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C9D6956-A380-4406-AB12-6DA68231C3E6}"/>
              </a:ext>
            </a:extLst>
          </p:cNvPr>
          <p:cNvSpPr txBox="1"/>
          <p:nvPr/>
        </p:nvSpPr>
        <p:spPr>
          <a:xfrm>
            <a:off x="5932886" y="4386138"/>
            <a:ext cx="3117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/>
              <a:t>Score (reward)</a:t>
            </a:r>
          </a:p>
        </p:txBody>
      </p:sp>
    </p:spTree>
    <p:extLst>
      <p:ext uri="{BB962C8B-B14F-4D97-AF65-F5344CB8AC3E}">
        <p14:creationId xmlns:p14="http://schemas.microsoft.com/office/powerpoint/2010/main" val="341307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3109867-5FDB-4169-A213-305981CC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Outline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B20CD0AD-1170-412A-90FB-4CEAAFC7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330"/>
            <a:ext cx="10515600" cy="45751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Ch. 1  Motivation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Ch. 2  Related Works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Ch. 3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Proposed Design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47C6628-8F8B-EA4F-B534-4071E88D20BA}"/>
              </a:ext>
            </a:extLst>
          </p:cNvPr>
          <p:cNvCxnSpPr>
            <a:cxnSpLocks/>
          </p:cNvCxnSpPr>
          <p:nvPr/>
        </p:nvCxnSpPr>
        <p:spPr>
          <a:xfrm>
            <a:off x="838200" y="1411705"/>
            <a:ext cx="105156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31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7944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  <a:p>
            <a:r>
              <a:rPr lang="en-US" altLang="zh-TW" sz="2800"/>
              <a:t>Different from MutaGAN</a:t>
            </a:r>
          </a:p>
        </p:txBody>
      </p:sp>
      <p:pic>
        <p:nvPicPr>
          <p:cNvPr id="7170" name="Picture 2" descr="phyloPng Interactive Phylogenetic Tree Png Maker">
            <a:extLst>
              <a:ext uri="{FF2B5EF4-FFF2-40B4-BE49-F238E27FC236}">
                <a16:creationId xmlns:a16="http://schemas.microsoft.com/office/drawing/2014/main" id="{302AC60C-ED00-49D9-B3AC-A00EDFE0A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10"/>
          <a:stretch/>
        </p:blipFill>
        <p:spPr bwMode="auto">
          <a:xfrm>
            <a:off x="435994" y="1587230"/>
            <a:ext cx="2628900" cy="43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DE2E2A8-810C-4495-A0AB-F28E8D8D4845}"/>
              </a:ext>
            </a:extLst>
          </p:cNvPr>
          <p:cNvSpPr txBox="1"/>
          <p:nvPr/>
        </p:nvSpPr>
        <p:spPr>
          <a:xfrm>
            <a:off x="156324" y="4085617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/>
              <a:t>Wuhan</a:t>
            </a:r>
            <a:endParaRPr lang="zh-TW" altLang="en-US" u="sn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14:cNvPr>
              <p14:cNvContentPartPr/>
              <p14:nvPr/>
            </p14:nvContentPartPr>
            <p14:xfrm>
              <a:off x="984240" y="2801191"/>
              <a:ext cx="1537200" cy="14670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880" y="2791831"/>
                <a:ext cx="1555920" cy="1485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B869D1A2-C1B6-48A7-B65C-2D75C58221B0}"/>
              </a:ext>
            </a:extLst>
          </p:cNvPr>
          <p:cNvSpPr/>
          <p:nvPr/>
        </p:nvSpPr>
        <p:spPr>
          <a:xfrm>
            <a:off x="2879387" y="545801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CCDB362-0F53-4738-8BC2-01A15A545A8A}"/>
              </a:ext>
            </a:extLst>
          </p:cNvPr>
          <p:cNvSpPr/>
          <p:nvPr/>
        </p:nvSpPr>
        <p:spPr>
          <a:xfrm>
            <a:off x="916147" y="426508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4E01803-F729-49F7-B4B3-343DF8151578}"/>
              </a:ext>
            </a:extLst>
          </p:cNvPr>
          <p:cNvSpPr/>
          <p:nvPr/>
        </p:nvSpPr>
        <p:spPr>
          <a:xfrm>
            <a:off x="2879386" y="506485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F322B3A-C3E5-4DD7-B982-A17D8F736CEC}"/>
              </a:ext>
            </a:extLst>
          </p:cNvPr>
          <p:cNvSpPr/>
          <p:nvPr/>
        </p:nvSpPr>
        <p:spPr>
          <a:xfrm>
            <a:off x="2825883" y="427853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DAA947D-9169-446D-86A7-D78840E9CAA7}"/>
              </a:ext>
            </a:extLst>
          </p:cNvPr>
          <p:cNvSpPr/>
          <p:nvPr/>
        </p:nvSpPr>
        <p:spPr>
          <a:xfrm>
            <a:off x="1514272" y="3859434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C407167-B2BF-4E8A-B8E2-604863F0AF79}"/>
              </a:ext>
            </a:extLst>
          </p:cNvPr>
          <p:cNvSpPr/>
          <p:nvPr/>
        </p:nvSpPr>
        <p:spPr>
          <a:xfrm>
            <a:off x="2825883" y="388537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247DCD0-4B70-430F-9BE9-2B4ACC6B2547}"/>
              </a:ext>
            </a:extLst>
          </p:cNvPr>
          <p:cNvSpPr/>
          <p:nvPr/>
        </p:nvSpPr>
        <p:spPr>
          <a:xfrm>
            <a:off x="2850884" y="349221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12DF4C5-B3BD-43D5-A80C-4919A0B6944E}"/>
              </a:ext>
            </a:extLst>
          </p:cNvPr>
          <p:cNvSpPr/>
          <p:nvPr/>
        </p:nvSpPr>
        <p:spPr>
          <a:xfrm>
            <a:off x="2850883" y="314279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88805BF-2118-4514-9749-FE3DFABE222D}"/>
              </a:ext>
            </a:extLst>
          </p:cNvPr>
          <p:cNvSpPr/>
          <p:nvPr/>
        </p:nvSpPr>
        <p:spPr>
          <a:xfrm>
            <a:off x="2825882" y="2723270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6EAA931-2966-40E8-90A5-D09A87DAEAE0}"/>
              </a:ext>
            </a:extLst>
          </p:cNvPr>
          <p:cNvSpPr/>
          <p:nvPr/>
        </p:nvSpPr>
        <p:spPr>
          <a:xfrm>
            <a:off x="2825882" y="2330110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ABCA58F5-BDA0-4AC5-89FB-DE4F6068A10A}"/>
              </a:ext>
            </a:extLst>
          </p:cNvPr>
          <p:cNvSpPr/>
          <p:nvPr/>
        </p:nvSpPr>
        <p:spPr>
          <a:xfrm>
            <a:off x="2797380" y="196781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DF86F72-351E-415A-927E-3489B673E72C}"/>
              </a:ext>
            </a:extLst>
          </p:cNvPr>
          <p:cNvSpPr/>
          <p:nvPr/>
        </p:nvSpPr>
        <p:spPr>
          <a:xfrm>
            <a:off x="2311941" y="2426591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B416FB0-D575-4F7C-822E-F9AC03248C53}"/>
              </a:ext>
            </a:extLst>
          </p:cNvPr>
          <p:cNvSpPr/>
          <p:nvPr/>
        </p:nvSpPr>
        <p:spPr>
          <a:xfrm>
            <a:off x="2550540" y="213763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44F6ABC-F5FF-4F40-92CE-6FAB3EA4CA03}"/>
              </a:ext>
            </a:extLst>
          </p:cNvPr>
          <p:cNvSpPr/>
          <p:nvPr/>
        </p:nvSpPr>
        <p:spPr>
          <a:xfrm>
            <a:off x="1781782" y="284893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DCA3E01-5273-4E4A-A1B9-903E10FEE26E}"/>
              </a:ext>
            </a:extLst>
          </p:cNvPr>
          <p:cNvSpPr/>
          <p:nvPr/>
        </p:nvSpPr>
        <p:spPr>
          <a:xfrm>
            <a:off x="2850882" y="471543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5B588BF-DFD9-4BC4-8937-D4487EFD3D97}"/>
              </a:ext>
            </a:extLst>
          </p:cNvPr>
          <p:cNvSpPr/>
          <p:nvPr/>
        </p:nvSpPr>
        <p:spPr>
          <a:xfrm>
            <a:off x="2497718" y="2813662"/>
            <a:ext cx="107005" cy="964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8F6E6E-59E3-4A52-BDE1-2BD77E46D3CD}"/>
              </a:ext>
            </a:extLst>
          </p:cNvPr>
          <p:cNvSpPr/>
          <p:nvPr/>
        </p:nvSpPr>
        <p:spPr>
          <a:xfrm>
            <a:off x="2224468" y="2502077"/>
            <a:ext cx="635540" cy="6286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52DDA9-2F36-4D66-9DE3-74D86CA6A990}"/>
              </a:ext>
            </a:extLst>
          </p:cNvPr>
          <p:cNvSpPr/>
          <p:nvPr/>
        </p:nvSpPr>
        <p:spPr>
          <a:xfrm>
            <a:off x="1994423" y="1828800"/>
            <a:ext cx="594423" cy="396626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C7BCC1-5A1A-4660-BF79-62EF6107893B}"/>
              </a:ext>
            </a:extLst>
          </p:cNvPr>
          <p:cNvSpPr txBox="1"/>
          <p:nvPr/>
        </p:nvSpPr>
        <p:spPr>
          <a:xfrm>
            <a:off x="3438040" y="1781277"/>
            <a:ext cx="8828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/>
              <a:t>Not only consider parent sequence, but all sequences in the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/>
              <a:t>Not actual evolutionary distance, but sampling time</a:t>
            </a:r>
            <a:endParaRPr lang="zh-TW" altLang="en-US" sz="240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A91EE0D-F80A-49F9-9D0A-898B8758AD5D}"/>
              </a:ext>
            </a:extLst>
          </p:cNvPr>
          <p:cNvCxnSpPr>
            <a:cxnSpLocks/>
          </p:cNvCxnSpPr>
          <p:nvPr/>
        </p:nvCxnSpPr>
        <p:spPr>
          <a:xfrm>
            <a:off x="1952358" y="1692613"/>
            <a:ext cx="70518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A4F029-0D9A-4A5A-8ECA-3D080C169469}"/>
              </a:ext>
            </a:extLst>
          </p:cNvPr>
          <p:cNvSpPr txBox="1"/>
          <p:nvPr/>
        </p:nvSpPr>
        <p:spPr>
          <a:xfrm>
            <a:off x="1692759" y="1287172"/>
            <a:ext cx="190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chemeClr val="accent6">
                    <a:lumMod val="75000"/>
                  </a:schemeClr>
                </a:solidFill>
              </a:rPr>
              <a:t>period(3 month)</a:t>
            </a:r>
            <a:endParaRPr lang="zh-TW" altLang="en-US" sz="20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3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12170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1 Motivation</a:t>
            </a:r>
            <a:endParaRPr lang="en-US" altLang="zh-TW" sz="3200"/>
          </a:p>
          <a:p>
            <a:r>
              <a:rPr lang="en-US" altLang="zh-TW" sz="3200"/>
              <a:t>The Diverse Mutations in the RBD Render Current Antibodies Ineffective</a:t>
            </a:r>
            <a:endParaRPr lang="zh-TW" altLang="en-US" sz="32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931F6-5F87-420E-80CB-FFCBE7A8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15" y="1200488"/>
            <a:ext cx="7811297" cy="50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3E2E4AF-92CA-4EC7-B285-918300E84468}"/>
              </a:ext>
            </a:extLst>
          </p:cNvPr>
          <p:cNvSpPr txBox="1"/>
          <p:nvPr/>
        </p:nvSpPr>
        <p:spPr>
          <a:xfrm>
            <a:off x="177528" y="6352320"/>
            <a:ext cx="11505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>
                <a:solidFill>
                  <a:srgbClr val="222222"/>
                </a:solidFill>
                <a:effectLst/>
                <a:latin typeface="Harding"/>
              </a:rPr>
              <a:t>McCormick, K. D., Jacobs, J. L. &amp; Mellors, J. W. The emerging plasticity of SARS-CoV-2. </a:t>
            </a:r>
            <a:r>
              <a:rPr lang="en-US" altLang="zh-TW" b="0" i="1">
                <a:solidFill>
                  <a:srgbClr val="222222"/>
                </a:solidFill>
                <a:effectLst/>
                <a:latin typeface="Harding"/>
              </a:rPr>
              <a:t>Science</a:t>
            </a:r>
            <a:r>
              <a:rPr lang="en-US" altLang="zh-TW" b="0" i="0">
                <a:solidFill>
                  <a:srgbClr val="222222"/>
                </a:solidFill>
                <a:effectLst/>
                <a:latin typeface="Harding"/>
              </a:rPr>
              <a:t> </a:t>
            </a:r>
            <a:r>
              <a:rPr lang="en-US" altLang="zh-TW" b="1" i="0">
                <a:solidFill>
                  <a:srgbClr val="222222"/>
                </a:solidFill>
                <a:effectLst/>
                <a:latin typeface="Harding"/>
              </a:rPr>
              <a:t>371</a:t>
            </a:r>
            <a:r>
              <a:rPr lang="en-US" altLang="zh-TW" b="0" i="0">
                <a:solidFill>
                  <a:srgbClr val="222222"/>
                </a:solidFill>
                <a:effectLst/>
                <a:latin typeface="Harding"/>
              </a:rPr>
              <a:t>, 1306–1308 (2021).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728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787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3 Proposed Design – </a:t>
            </a:r>
          </a:p>
          <a:p>
            <a:r>
              <a:rPr lang="en-US" altLang="zh-TW" sz="2800"/>
              <a:t>System</a:t>
            </a:r>
            <a:r>
              <a:rPr lang="zh-TW" altLang="en-US" sz="2800"/>
              <a:t> </a:t>
            </a:r>
            <a:r>
              <a:rPr lang="en-US" altLang="zh-TW" sz="2800"/>
              <a:t>-</a:t>
            </a:r>
            <a:r>
              <a:rPr lang="zh-TW" altLang="en-US" sz="2800"/>
              <a:t> </a:t>
            </a:r>
            <a:r>
              <a:rPr lang="en-US" altLang="zh-TW" sz="2800"/>
              <a:t>reward</a:t>
            </a:r>
          </a:p>
        </p:txBody>
      </p:sp>
      <p:pic>
        <p:nvPicPr>
          <p:cNvPr id="7170" name="Picture 2" descr="phyloPng Interactive Phylogenetic Tree Png Maker">
            <a:extLst>
              <a:ext uri="{FF2B5EF4-FFF2-40B4-BE49-F238E27FC236}">
                <a16:creationId xmlns:a16="http://schemas.microsoft.com/office/drawing/2014/main" id="{302AC60C-ED00-49D9-B3AC-A00EDFE0A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10"/>
          <a:stretch/>
        </p:blipFill>
        <p:spPr bwMode="auto">
          <a:xfrm>
            <a:off x="800863" y="1480225"/>
            <a:ext cx="2628900" cy="43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DE2E2A8-810C-4495-A0AB-F28E8D8D4845}"/>
              </a:ext>
            </a:extLst>
          </p:cNvPr>
          <p:cNvSpPr txBox="1"/>
          <p:nvPr/>
        </p:nvSpPr>
        <p:spPr>
          <a:xfrm>
            <a:off x="521193" y="3978612"/>
            <a:ext cx="85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/>
              <a:t>Wuhan</a:t>
            </a:r>
            <a:endParaRPr lang="zh-TW" altLang="en-US" u="sn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14:cNvPr>
              <p14:cNvContentPartPr/>
              <p14:nvPr/>
            </p14:nvContentPartPr>
            <p14:xfrm>
              <a:off x="1349109" y="2694186"/>
              <a:ext cx="1537200" cy="14670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B090138A-B2E6-4B18-8F2B-2F5E3D2456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749" y="2684826"/>
                <a:ext cx="1555920" cy="1485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B869D1A2-C1B6-48A7-B65C-2D75C58221B0}"/>
              </a:ext>
            </a:extLst>
          </p:cNvPr>
          <p:cNvSpPr/>
          <p:nvPr/>
        </p:nvSpPr>
        <p:spPr>
          <a:xfrm>
            <a:off x="3244256" y="53510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CCDB362-0F53-4738-8BC2-01A15A545A8A}"/>
              </a:ext>
            </a:extLst>
          </p:cNvPr>
          <p:cNvSpPr/>
          <p:nvPr/>
        </p:nvSpPr>
        <p:spPr>
          <a:xfrm>
            <a:off x="1281016" y="415808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4E01803-F729-49F7-B4B3-343DF8151578}"/>
              </a:ext>
            </a:extLst>
          </p:cNvPr>
          <p:cNvSpPr/>
          <p:nvPr/>
        </p:nvSpPr>
        <p:spPr>
          <a:xfrm>
            <a:off x="3244255" y="495784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F322B3A-C3E5-4DD7-B982-A17D8F736CEC}"/>
              </a:ext>
            </a:extLst>
          </p:cNvPr>
          <p:cNvSpPr/>
          <p:nvPr/>
        </p:nvSpPr>
        <p:spPr>
          <a:xfrm>
            <a:off x="3190752" y="417152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DAA947D-9169-446D-86A7-D78840E9CAA7}"/>
              </a:ext>
            </a:extLst>
          </p:cNvPr>
          <p:cNvSpPr/>
          <p:nvPr/>
        </p:nvSpPr>
        <p:spPr>
          <a:xfrm>
            <a:off x="1879141" y="3752429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C407167-B2BF-4E8A-B8E2-604863F0AF79}"/>
              </a:ext>
            </a:extLst>
          </p:cNvPr>
          <p:cNvSpPr/>
          <p:nvPr/>
        </p:nvSpPr>
        <p:spPr>
          <a:xfrm>
            <a:off x="3190752" y="377836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247DCD0-4B70-430F-9BE9-2B4ACC6B2547}"/>
              </a:ext>
            </a:extLst>
          </p:cNvPr>
          <p:cNvSpPr/>
          <p:nvPr/>
        </p:nvSpPr>
        <p:spPr>
          <a:xfrm>
            <a:off x="3215753" y="33852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512DF4C5-B3BD-43D5-A80C-4919A0B6944E}"/>
              </a:ext>
            </a:extLst>
          </p:cNvPr>
          <p:cNvSpPr/>
          <p:nvPr/>
        </p:nvSpPr>
        <p:spPr>
          <a:xfrm>
            <a:off x="3215752" y="303579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88805BF-2118-4514-9749-FE3DFABE222D}"/>
              </a:ext>
            </a:extLst>
          </p:cNvPr>
          <p:cNvSpPr/>
          <p:nvPr/>
        </p:nvSpPr>
        <p:spPr>
          <a:xfrm>
            <a:off x="3190751" y="261626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06EAA931-2966-40E8-90A5-D09A87DAEAE0}"/>
              </a:ext>
            </a:extLst>
          </p:cNvPr>
          <p:cNvSpPr/>
          <p:nvPr/>
        </p:nvSpPr>
        <p:spPr>
          <a:xfrm>
            <a:off x="3190751" y="2223105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ABCA58F5-BDA0-4AC5-89FB-DE4F6068A10A}"/>
              </a:ext>
            </a:extLst>
          </p:cNvPr>
          <p:cNvSpPr/>
          <p:nvPr/>
        </p:nvSpPr>
        <p:spPr>
          <a:xfrm>
            <a:off x="3162249" y="1860808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DF86F72-351E-415A-927E-3489B673E72C}"/>
              </a:ext>
            </a:extLst>
          </p:cNvPr>
          <p:cNvSpPr/>
          <p:nvPr/>
        </p:nvSpPr>
        <p:spPr>
          <a:xfrm>
            <a:off x="2676810" y="2319586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B416FB0-D575-4F7C-822E-F9AC03248C53}"/>
              </a:ext>
            </a:extLst>
          </p:cNvPr>
          <p:cNvSpPr/>
          <p:nvPr/>
        </p:nvSpPr>
        <p:spPr>
          <a:xfrm>
            <a:off x="2915409" y="203063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544F6ABC-F5FF-4F40-92CE-6FAB3EA4CA03}"/>
              </a:ext>
            </a:extLst>
          </p:cNvPr>
          <p:cNvSpPr/>
          <p:nvPr/>
        </p:nvSpPr>
        <p:spPr>
          <a:xfrm>
            <a:off x="2146651" y="2741930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0DCA3E01-5273-4E4A-A1B9-903E10FEE26E}"/>
              </a:ext>
            </a:extLst>
          </p:cNvPr>
          <p:cNvSpPr/>
          <p:nvPr/>
        </p:nvSpPr>
        <p:spPr>
          <a:xfrm>
            <a:off x="3215751" y="4608433"/>
            <a:ext cx="107005" cy="9648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5B588BF-DFD9-4BC4-8937-D4487EFD3D97}"/>
              </a:ext>
            </a:extLst>
          </p:cNvPr>
          <p:cNvSpPr/>
          <p:nvPr/>
        </p:nvSpPr>
        <p:spPr>
          <a:xfrm>
            <a:off x="2862587" y="2706657"/>
            <a:ext cx="107005" cy="9648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8F6E6E-59E3-4A52-BDE1-2BD77E46D3CD}"/>
              </a:ext>
            </a:extLst>
          </p:cNvPr>
          <p:cNvSpPr/>
          <p:nvPr/>
        </p:nvSpPr>
        <p:spPr>
          <a:xfrm>
            <a:off x="2589337" y="2395072"/>
            <a:ext cx="635540" cy="6286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52DDA9-2F36-4D66-9DE3-74D86CA6A990}"/>
              </a:ext>
            </a:extLst>
          </p:cNvPr>
          <p:cNvSpPr/>
          <p:nvPr/>
        </p:nvSpPr>
        <p:spPr>
          <a:xfrm>
            <a:off x="2359292" y="1721795"/>
            <a:ext cx="594423" cy="396626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C1516DF-2F52-4E24-AC29-492FF86C5D0B}"/>
              </a:ext>
            </a:extLst>
          </p:cNvPr>
          <p:cNvCxnSpPr>
            <a:cxnSpLocks/>
          </p:cNvCxnSpPr>
          <p:nvPr/>
        </p:nvCxnSpPr>
        <p:spPr>
          <a:xfrm>
            <a:off x="6466803" y="2709982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CC10E1A-D8C5-4EF8-AAE9-DC5328E5912E}"/>
              </a:ext>
            </a:extLst>
          </p:cNvPr>
          <p:cNvCxnSpPr>
            <a:cxnSpLocks/>
          </p:cNvCxnSpPr>
          <p:nvPr/>
        </p:nvCxnSpPr>
        <p:spPr>
          <a:xfrm>
            <a:off x="5350976" y="2901293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DC8D66B-4130-45C5-8C39-CC3161BC6496}"/>
              </a:ext>
            </a:extLst>
          </p:cNvPr>
          <p:cNvCxnSpPr>
            <a:cxnSpLocks/>
          </p:cNvCxnSpPr>
          <p:nvPr/>
        </p:nvCxnSpPr>
        <p:spPr>
          <a:xfrm>
            <a:off x="6771603" y="3014782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D6FBB6E-1748-4528-922C-0121840B995B}"/>
              </a:ext>
            </a:extLst>
          </p:cNvPr>
          <p:cNvCxnSpPr>
            <a:cxnSpLocks/>
          </p:cNvCxnSpPr>
          <p:nvPr/>
        </p:nvCxnSpPr>
        <p:spPr>
          <a:xfrm>
            <a:off x="6030482" y="3207745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B88C9C48-45DC-4214-8353-A9A5FE53D375}"/>
              </a:ext>
            </a:extLst>
          </p:cNvPr>
          <p:cNvCxnSpPr>
            <a:cxnSpLocks/>
          </p:cNvCxnSpPr>
          <p:nvPr/>
        </p:nvCxnSpPr>
        <p:spPr>
          <a:xfrm>
            <a:off x="7076403" y="3319582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FCE6FD3-F41B-443F-B04A-61F048B7C8E1}"/>
              </a:ext>
            </a:extLst>
          </p:cNvPr>
          <p:cNvCxnSpPr>
            <a:cxnSpLocks/>
          </p:cNvCxnSpPr>
          <p:nvPr/>
        </p:nvCxnSpPr>
        <p:spPr>
          <a:xfrm>
            <a:off x="6346828" y="3531488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E8F1355-74AE-4F33-BC04-D31F9FCEF1C7}"/>
              </a:ext>
            </a:extLst>
          </p:cNvPr>
          <p:cNvCxnSpPr>
            <a:cxnSpLocks/>
          </p:cNvCxnSpPr>
          <p:nvPr/>
        </p:nvCxnSpPr>
        <p:spPr>
          <a:xfrm>
            <a:off x="6213689" y="4000043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29B4DBCC-9AFF-43F3-ADDB-B06692229E18}"/>
              </a:ext>
            </a:extLst>
          </p:cNvPr>
          <p:cNvCxnSpPr>
            <a:cxnSpLocks/>
          </p:cNvCxnSpPr>
          <p:nvPr/>
        </p:nvCxnSpPr>
        <p:spPr>
          <a:xfrm>
            <a:off x="6038786" y="3783725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6CEA19B-A601-44C2-8F4B-2C590C0744C9}"/>
              </a:ext>
            </a:extLst>
          </p:cNvPr>
          <p:cNvCxnSpPr>
            <a:cxnSpLocks/>
          </p:cNvCxnSpPr>
          <p:nvPr/>
        </p:nvCxnSpPr>
        <p:spPr>
          <a:xfrm>
            <a:off x="5763052" y="4150946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45F804F1-203F-4537-AE26-9EA82710C4CE}"/>
              </a:ext>
            </a:extLst>
          </p:cNvPr>
          <p:cNvCxnSpPr>
            <a:cxnSpLocks/>
          </p:cNvCxnSpPr>
          <p:nvPr/>
        </p:nvCxnSpPr>
        <p:spPr>
          <a:xfrm>
            <a:off x="6716635" y="4373411"/>
            <a:ext cx="11158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03EE881-C1E3-4637-81A8-B4E940AE0DA4}"/>
              </a:ext>
            </a:extLst>
          </p:cNvPr>
          <p:cNvCxnSpPr>
            <a:cxnSpLocks/>
          </p:cNvCxnSpPr>
          <p:nvPr/>
        </p:nvCxnSpPr>
        <p:spPr>
          <a:xfrm>
            <a:off x="4876719" y="2265754"/>
            <a:ext cx="63826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6A84A7-0A73-4EF4-9BDA-9DE78EED21A5}"/>
              </a:ext>
            </a:extLst>
          </p:cNvPr>
          <p:cNvSpPr txBox="1"/>
          <p:nvPr/>
        </p:nvSpPr>
        <p:spPr>
          <a:xfrm>
            <a:off x="4435879" y="18784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time</a:t>
            </a:r>
            <a:endParaRPr lang="zh-TW" altLang="en-US">
              <a:solidFill>
                <a:srgbClr val="0070C0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55FBB9A-F52F-44EB-A247-F250B89AA6A4}"/>
              </a:ext>
            </a:extLst>
          </p:cNvPr>
          <p:cNvCxnSpPr>
            <a:cxnSpLocks/>
          </p:cNvCxnSpPr>
          <p:nvPr/>
        </p:nvCxnSpPr>
        <p:spPr>
          <a:xfrm>
            <a:off x="5234652" y="2073282"/>
            <a:ext cx="295757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84FCEA84-731A-44ED-A758-F45D885859D5}"/>
              </a:ext>
            </a:extLst>
          </p:cNvPr>
          <p:cNvCxnSpPr/>
          <p:nvPr/>
        </p:nvCxnSpPr>
        <p:spPr>
          <a:xfrm>
            <a:off x="5234652" y="2073282"/>
            <a:ext cx="0" cy="31639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70D02D7-DA45-4136-9C93-8C57327E1CCB}"/>
              </a:ext>
            </a:extLst>
          </p:cNvPr>
          <p:cNvCxnSpPr/>
          <p:nvPr/>
        </p:nvCxnSpPr>
        <p:spPr>
          <a:xfrm>
            <a:off x="8166193" y="2073282"/>
            <a:ext cx="0" cy="31639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AECB8F7-C1E9-4428-9A6F-971DDA770E6F}"/>
              </a:ext>
            </a:extLst>
          </p:cNvPr>
          <p:cNvGrpSpPr/>
          <p:nvPr/>
        </p:nvGrpSpPr>
        <p:grpSpPr>
          <a:xfrm>
            <a:off x="9419129" y="1432788"/>
            <a:ext cx="1115827" cy="419"/>
            <a:chOff x="6096000" y="1721376"/>
            <a:chExt cx="1115827" cy="419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11E6118A-000A-41DE-8D7A-9D6CA00B416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21795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6BF7AD5F-2BEC-459F-A08E-74E1646161BD}"/>
                </a:ext>
              </a:extLst>
            </p:cNvPr>
            <p:cNvCxnSpPr>
              <a:cxnSpLocks/>
            </p:cNvCxnSpPr>
            <p:nvPr/>
          </p:nvCxnSpPr>
          <p:spPr>
            <a:xfrm>
              <a:off x="6209489" y="1721376"/>
              <a:ext cx="19131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E0E1D98-94AF-4AC5-B8FA-8B1FFA88E6E2}"/>
              </a:ext>
            </a:extLst>
          </p:cNvPr>
          <p:cNvCxnSpPr>
            <a:cxnSpLocks/>
          </p:cNvCxnSpPr>
          <p:nvPr/>
        </p:nvCxnSpPr>
        <p:spPr>
          <a:xfrm>
            <a:off x="8300937" y="3204085"/>
            <a:ext cx="79830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EA056BC-C425-431D-A68A-FA1ECD9BF27F}"/>
              </a:ext>
            </a:extLst>
          </p:cNvPr>
          <p:cNvGrpSpPr/>
          <p:nvPr/>
        </p:nvGrpSpPr>
        <p:grpSpPr>
          <a:xfrm>
            <a:off x="9672243" y="3207326"/>
            <a:ext cx="1115827" cy="6487"/>
            <a:chOff x="9727064" y="3531069"/>
            <a:chExt cx="1115827" cy="6487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C826457F-07E9-4DA7-AB86-2BBDA700E630}"/>
                </a:ext>
              </a:extLst>
            </p:cNvPr>
            <p:cNvGrpSpPr/>
            <p:nvPr/>
          </p:nvGrpSpPr>
          <p:grpSpPr>
            <a:xfrm>
              <a:off x="9727064" y="3531069"/>
              <a:ext cx="1115827" cy="419"/>
              <a:chOff x="6096000" y="1721376"/>
              <a:chExt cx="1115827" cy="419"/>
            </a:xfrm>
          </p:grpSpPr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F5CAD42D-5862-47A4-A7EE-9040ABCC7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21795"/>
                <a:ext cx="1115827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3A2668DE-38DB-4A18-AA88-744FD3025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9489" y="1721376"/>
                <a:ext cx="191311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11D3968-D563-43BB-A2E1-80992F5509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37556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F983C088-E4CA-4623-8E38-9B1FC2A307E3}"/>
              </a:ext>
            </a:extLst>
          </p:cNvPr>
          <p:cNvGrpSpPr/>
          <p:nvPr/>
        </p:nvGrpSpPr>
        <p:grpSpPr>
          <a:xfrm>
            <a:off x="9307670" y="3531488"/>
            <a:ext cx="1115827" cy="3660"/>
            <a:chOff x="9727064" y="3527828"/>
            <a:chExt cx="1115827" cy="3660"/>
          </a:xfrm>
        </p:grpSpPr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59C2EF87-DAE1-4317-AA75-4F920E8EE019}"/>
                </a:ext>
              </a:extLst>
            </p:cNvPr>
            <p:cNvCxnSpPr>
              <a:cxnSpLocks/>
            </p:cNvCxnSpPr>
            <p:nvPr/>
          </p:nvCxnSpPr>
          <p:spPr>
            <a:xfrm>
              <a:off x="9727064" y="3531488"/>
              <a:ext cx="1115827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0C06A408-2327-4E7F-B346-58ACB1D07E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5601" y="3527828"/>
              <a:ext cx="12574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6F9AA8C-D057-4A20-B961-557026F39AC8}"/>
              </a:ext>
            </a:extLst>
          </p:cNvPr>
          <p:cNvSpPr txBox="1"/>
          <p:nvPr/>
        </p:nvSpPr>
        <p:spPr>
          <a:xfrm>
            <a:off x="4035595" y="336415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sequence</a:t>
            </a:r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10F1F87-8F99-4B0B-972E-8984B33461D3}"/>
              </a:ext>
            </a:extLst>
          </p:cNvPr>
          <p:cNvCxnSpPr>
            <a:cxnSpLocks/>
          </p:cNvCxnSpPr>
          <p:nvPr/>
        </p:nvCxnSpPr>
        <p:spPr>
          <a:xfrm flipH="1">
            <a:off x="9486548" y="1556426"/>
            <a:ext cx="281210" cy="1794762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1B6B899-AC78-4C06-B5DE-51C25DD4D1CF}"/>
              </a:ext>
            </a:extLst>
          </p:cNvPr>
          <p:cNvCxnSpPr>
            <a:cxnSpLocks/>
          </p:cNvCxnSpPr>
          <p:nvPr/>
        </p:nvCxnSpPr>
        <p:spPr>
          <a:xfrm>
            <a:off x="10007402" y="1552767"/>
            <a:ext cx="124502" cy="1531266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9CD8D6F3-2DB1-4679-AEAA-7B4C91620F20}"/>
              </a:ext>
            </a:extLst>
          </p:cNvPr>
          <p:cNvSpPr/>
          <p:nvPr/>
        </p:nvSpPr>
        <p:spPr>
          <a:xfrm>
            <a:off x="2589337" y="2388223"/>
            <a:ext cx="903141" cy="6119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AF2FD8-2FBE-4C33-B026-DCED0DA0A0E1}"/>
              </a:ext>
            </a:extLst>
          </p:cNvPr>
          <p:cNvSpPr txBox="1"/>
          <p:nvPr/>
        </p:nvSpPr>
        <p:spPr>
          <a:xfrm>
            <a:off x="4514336" y="226976"/>
            <a:ext cx="5493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/>
              <a:t>(1.) </a:t>
            </a:r>
          </a:p>
          <a:p>
            <a:r>
              <a:rPr lang="en-US" altLang="zh-TW" sz="2000"/>
              <a:t>if len(Filter similar sequences) =</a:t>
            </a:r>
            <a:r>
              <a:rPr lang="zh-TW" altLang="en-US" sz="2000"/>
              <a:t> </a:t>
            </a:r>
            <a:r>
              <a:rPr lang="en-US" altLang="zh-TW" sz="2000"/>
              <a:t>0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TW" sz="2000"/>
              <a:t>Fail</a:t>
            </a:r>
          </a:p>
          <a:p>
            <a:r>
              <a:rPr lang="en-US" altLang="zh-TW" sz="2000"/>
              <a:t>else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TW" sz="2000"/>
              <a:t>(2.)</a:t>
            </a:r>
          </a:p>
          <a:p>
            <a:endParaRPr lang="zh-TW" altLang="en-US" sz="20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C95A015-6097-42B1-9080-2325B8F8EF78}"/>
              </a:ext>
            </a:extLst>
          </p:cNvPr>
          <p:cNvSpPr/>
          <p:nvPr/>
        </p:nvSpPr>
        <p:spPr>
          <a:xfrm>
            <a:off x="9233982" y="2925718"/>
            <a:ext cx="1598297" cy="8466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9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7467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1 Motivation</a:t>
            </a:r>
          </a:p>
          <a:p>
            <a:r>
              <a:rPr lang="en-US" altLang="zh-TW" sz="3200"/>
              <a:t>The Global Impact of COVID-19: case, death</a:t>
            </a:r>
            <a:endParaRPr lang="zh-TW" altLang="en-US" sz="320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044478-0325-42B5-9A52-B18405C38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61" y="1200488"/>
            <a:ext cx="6616633" cy="46705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B95071D-E129-4469-8948-5A3984724C0C}"/>
              </a:ext>
            </a:extLst>
          </p:cNvPr>
          <p:cNvSpPr txBox="1"/>
          <p:nvPr/>
        </p:nvSpPr>
        <p:spPr>
          <a:xfrm>
            <a:off x="207118" y="6470346"/>
            <a:ext cx="11884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World Health Organization – processed by Our World in Data. “Deaths” [dataset]. World Health Organization [original data].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5F33B20-0FF9-4DAC-919A-716DE69CF229}"/>
              </a:ext>
            </a:extLst>
          </p:cNvPr>
          <p:cNvSpPr txBox="1"/>
          <p:nvPr/>
        </p:nvSpPr>
        <p:spPr>
          <a:xfrm>
            <a:off x="2000484" y="5866045"/>
            <a:ext cx="9653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/>
              <a:t>Persistent high Infection and Mortality, </a:t>
            </a:r>
            <a:r>
              <a:rPr lang="en-US" altLang="zh-TW" sz="2400" u="sng"/>
              <a:t>even after vaccine distribution</a:t>
            </a:r>
            <a:endParaRPr lang="zh-TW" altLang="en-US" sz="2400" u="sng"/>
          </a:p>
        </p:txBody>
      </p:sp>
    </p:spTree>
    <p:extLst>
      <p:ext uri="{BB962C8B-B14F-4D97-AF65-F5344CB8AC3E}">
        <p14:creationId xmlns:p14="http://schemas.microsoft.com/office/powerpoint/2010/main" val="229269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7638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1 Motivation</a:t>
            </a:r>
            <a:endParaRPr lang="en-US" altLang="zh-TW" sz="3200"/>
          </a:p>
          <a:p>
            <a:r>
              <a:rPr lang="en-US" altLang="zh-TW" sz="3200"/>
              <a:t>In Taiwan: Sustained Infection of SARS-CoV-2</a:t>
            </a:r>
            <a:endParaRPr lang="zh-TW" altLang="en-US" sz="32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FD37B2-E4DE-488D-AFA8-7D9BF1AE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37" y="1692930"/>
            <a:ext cx="9930317" cy="49651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BE0BB69-7BF8-4239-BDBA-C04699A80E12}"/>
              </a:ext>
            </a:extLst>
          </p:cNvPr>
          <p:cNvSpPr txBox="1"/>
          <p:nvPr/>
        </p:nvSpPr>
        <p:spPr>
          <a:xfrm>
            <a:off x="-1" y="6488668"/>
            <a:ext cx="10758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>
                <a:latin typeface="標楷體" panose="03000509000000000000" pitchFamily="65" charset="-120"/>
                <a:ea typeface="標楷體" panose="03000509000000000000" pitchFamily="65" charset="-120"/>
              </a:rPr>
              <a:t>衛生福利部疾病管制署</a:t>
            </a:r>
            <a:r>
              <a:rPr lang="en-US" altLang="zh-TW" sz="160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600">
                <a:latin typeface="標楷體" panose="03000509000000000000" pitchFamily="65" charset="-120"/>
                <a:ea typeface="標楷體" panose="03000509000000000000" pitchFamily="65" charset="-120"/>
              </a:rPr>
              <a:t>全國每周呼吸道病毒分離情形 https://nidss.cdc.gov.tw/</a:t>
            </a:r>
          </a:p>
        </p:txBody>
      </p:sp>
    </p:spTree>
    <p:extLst>
      <p:ext uri="{BB962C8B-B14F-4D97-AF65-F5344CB8AC3E}">
        <p14:creationId xmlns:p14="http://schemas.microsoft.com/office/powerpoint/2010/main" val="147604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999209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1 Motivation</a:t>
            </a:r>
            <a:endParaRPr lang="en-US" altLang="zh-TW" sz="3200"/>
          </a:p>
          <a:p>
            <a:r>
              <a:rPr lang="en-US" altLang="zh-TW" sz="3200"/>
              <a:t>In Taiwan: Comparing the Ratio of Severe Complications in </a:t>
            </a:r>
          </a:p>
          <a:p>
            <a:r>
              <a:rPr lang="en-US" altLang="zh-TW" sz="3200"/>
              <a:t>Influenza and COVID-19 Co-infections</a:t>
            </a:r>
            <a:endParaRPr lang="zh-TW" altLang="en-US" sz="32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31C14F-6619-4DD5-BD15-F2EBB410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72" y="1692930"/>
            <a:ext cx="6833476" cy="483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0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12319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1 Motivation</a:t>
            </a:r>
            <a:endParaRPr lang="en-US" altLang="zh-TW" sz="3200"/>
          </a:p>
          <a:p>
            <a:r>
              <a:rPr lang="en-US" altLang="zh-TW" sz="3200"/>
              <a:t>The Diverse Mutations in the spike Render Current Antibodies Ineffective</a:t>
            </a:r>
            <a:endParaRPr lang="zh-TW" altLang="en-US" sz="32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51BDA7-5131-4760-834F-02443CA45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3"/>
          <a:stretch/>
        </p:blipFill>
        <p:spPr>
          <a:xfrm>
            <a:off x="1359802" y="1176768"/>
            <a:ext cx="8540257" cy="515079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C3CC1AF-F3DE-480E-9218-7183C7C2C040}"/>
              </a:ext>
            </a:extLst>
          </p:cNvPr>
          <p:cNvSpPr txBox="1"/>
          <p:nvPr/>
        </p:nvSpPr>
        <p:spPr>
          <a:xfrm>
            <a:off x="143483" y="6303843"/>
            <a:ext cx="1202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>
                <a:solidFill>
                  <a:srgbClr val="222222"/>
                </a:solidFill>
                <a:effectLst/>
                <a:latin typeface="Harding"/>
              </a:rPr>
              <a:t>Iketani, S. et al. Antibody evasion properties of SARS-CoV-2 Omicron sublineages. </a:t>
            </a:r>
            <a:r>
              <a:rPr lang="en-US" altLang="zh-TW" b="0" i="1">
                <a:solidFill>
                  <a:srgbClr val="222222"/>
                </a:solidFill>
                <a:effectLst/>
                <a:latin typeface="Harding"/>
              </a:rPr>
              <a:t>Nature</a:t>
            </a:r>
            <a:r>
              <a:rPr lang="en-US" altLang="zh-TW" b="0" i="0">
                <a:solidFill>
                  <a:srgbClr val="222222"/>
                </a:solidFill>
                <a:effectLst/>
                <a:latin typeface="Harding"/>
              </a:rPr>
              <a:t> </a:t>
            </a:r>
            <a:r>
              <a:rPr lang="en-US" altLang="zh-TW" b="1" i="0">
                <a:solidFill>
                  <a:srgbClr val="222222"/>
                </a:solidFill>
                <a:effectLst/>
                <a:latin typeface="Harding"/>
              </a:rPr>
              <a:t>604</a:t>
            </a:r>
            <a:r>
              <a:rPr lang="en-US" altLang="zh-TW" b="0" i="0">
                <a:solidFill>
                  <a:srgbClr val="222222"/>
                </a:solidFill>
                <a:effectLst/>
                <a:latin typeface="Harding"/>
              </a:rPr>
              <a:t>, 553–556 (2022).</a:t>
            </a:r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B74913-C3EE-45E5-8C99-3A49A82213FE}"/>
              </a:ext>
            </a:extLst>
          </p:cNvPr>
          <p:cNvSpPr txBox="1"/>
          <p:nvPr/>
        </p:nvSpPr>
        <p:spPr>
          <a:xfrm>
            <a:off x="2461098" y="6510724"/>
            <a:ext cx="525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D24413-1EEE-434A-AED5-007956D53404}"/>
              </a:ext>
            </a:extLst>
          </p:cNvPr>
          <p:cNvSpPr txBox="1"/>
          <p:nvPr/>
        </p:nvSpPr>
        <p:spPr>
          <a:xfrm>
            <a:off x="104106" y="5927452"/>
            <a:ext cx="2356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</a:rPr>
              <a:t>no longer effective !!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B83C44-F365-4D62-B21A-9F8B8A236B5C}"/>
              </a:ext>
            </a:extLst>
          </p:cNvPr>
          <p:cNvSpPr/>
          <p:nvPr/>
        </p:nvSpPr>
        <p:spPr>
          <a:xfrm>
            <a:off x="6400799" y="5204298"/>
            <a:ext cx="1225685" cy="12062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5971B-EF2F-4315-ADC7-C0BFE4E7024B}"/>
              </a:ext>
            </a:extLst>
          </p:cNvPr>
          <p:cNvSpPr/>
          <p:nvPr/>
        </p:nvSpPr>
        <p:spPr>
          <a:xfrm>
            <a:off x="2717664" y="5204298"/>
            <a:ext cx="1225685" cy="12062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F18357-E12E-4BF4-A387-582E03E23744}"/>
              </a:ext>
            </a:extLst>
          </p:cNvPr>
          <p:cNvSpPr/>
          <p:nvPr/>
        </p:nvSpPr>
        <p:spPr>
          <a:xfrm>
            <a:off x="4566954" y="4941651"/>
            <a:ext cx="1225685" cy="13859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1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103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2 Related Works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0231EC-97E2-468E-929F-B04A613C90F9}"/>
              </a:ext>
            </a:extLst>
          </p:cNvPr>
          <p:cNvSpPr txBox="1"/>
          <p:nvPr/>
        </p:nvSpPr>
        <p:spPr>
          <a:xfrm>
            <a:off x="170233" y="5786529"/>
            <a:ext cx="1210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altLang="zh-TW" sz="1800" kern="1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Han, W.</a:t>
            </a:r>
            <a:r>
              <a:rPr lang="en-US" altLang="zh-TW" sz="1800" i="1" kern="1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et al.</a:t>
            </a:r>
            <a:r>
              <a:rPr lang="en-US" altLang="zh-TW" sz="1800" kern="1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Predicting the antigenic evolution of SARS-COV-2 with deep learning. </a:t>
            </a:r>
            <a:r>
              <a:rPr lang="en-US" altLang="zh-TW" sz="1800" i="1" kern="1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Nature Communications</a:t>
            </a:r>
            <a:r>
              <a:rPr lang="en-US" altLang="zh-TW" sz="1800" kern="1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14</a:t>
            </a:r>
            <a:r>
              <a:rPr lang="en-US" altLang="zh-TW" sz="1800" kern="10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(2023)</a:t>
            </a:r>
            <a:endParaRPr lang="zh-TW" altLang="zh-TW" sz="1800" kern="10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C58126-2507-41F8-AAC5-F71F6AAA47FD}"/>
              </a:ext>
            </a:extLst>
          </p:cNvPr>
          <p:cNvSpPr/>
          <p:nvPr/>
        </p:nvSpPr>
        <p:spPr>
          <a:xfrm>
            <a:off x="810548" y="2776259"/>
            <a:ext cx="2467321" cy="10259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evolutionary trends</a:t>
            </a:r>
            <a:endParaRPr lang="zh-TW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37B050-80E1-48D5-B340-898EEA36462B}"/>
              </a:ext>
            </a:extLst>
          </p:cNvPr>
          <p:cNvSpPr/>
          <p:nvPr/>
        </p:nvSpPr>
        <p:spPr>
          <a:xfrm>
            <a:off x="3814650" y="1673090"/>
            <a:ext cx="3138448" cy="10259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with</a:t>
            </a:r>
          </a:p>
          <a:p>
            <a:pPr algn="ctr"/>
            <a:r>
              <a:rPr lang="en-US" altLang="zh-TW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Antibody &amp; ACE2</a:t>
            </a:r>
            <a:endParaRPr lang="zh-TW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5577BF-7782-4207-9BAE-7586019FDD08}"/>
              </a:ext>
            </a:extLst>
          </p:cNvPr>
          <p:cNvSpPr/>
          <p:nvPr/>
        </p:nvSpPr>
        <p:spPr>
          <a:xfrm>
            <a:off x="3814649" y="3842096"/>
            <a:ext cx="3138448" cy="10259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related by kinship</a:t>
            </a:r>
            <a:endParaRPr lang="zh-TW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E39508F-69F6-46CA-8E63-7A0E09408B9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277869" y="2186056"/>
            <a:ext cx="536781" cy="110316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1F07482-978B-494A-96B3-BD6C2354994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77869" y="3289225"/>
            <a:ext cx="536780" cy="10961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E46A316-1F13-4819-AE6C-64D19BC90AA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77869" y="3289225"/>
            <a:ext cx="2683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3A6BD1E-70FF-4FE1-B86D-14BAA17F862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953098" y="2186056"/>
            <a:ext cx="2502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60CB17D-2643-42B9-85C4-58BD96A4B1F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953097" y="4355062"/>
            <a:ext cx="2502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CD912C-EC31-41F7-9EDA-BAB9B46BCC2F}"/>
              </a:ext>
            </a:extLst>
          </p:cNvPr>
          <p:cNvSpPr txBox="1"/>
          <p:nvPr/>
        </p:nvSpPr>
        <p:spPr>
          <a:xfrm>
            <a:off x="7203315" y="4063124"/>
            <a:ext cx="3014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/>
              <a:t>phylogenetic tree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906471-4280-417F-B81D-EEFDD0496CB5}"/>
              </a:ext>
            </a:extLst>
          </p:cNvPr>
          <p:cNvSpPr txBox="1"/>
          <p:nvPr/>
        </p:nvSpPr>
        <p:spPr>
          <a:xfrm>
            <a:off x="7203315" y="1883059"/>
            <a:ext cx="4161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/>
              <a:t>protein-protein interaction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5A72739-F8FB-4F4F-887F-CBEA96DC3DD5}"/>
              </a:ext>
            </a:extLst>
          </p:cNvPr>
          <p:cNvSpPr txBox="1"/>
          <p:nvPr/>
        </p:nvSpPr>
        <p:spPr>
          <a:xfrm>
            <a:off x="170233" y="6072702"/>
            <a:ext cx="12106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>
                <a:solidFill>
                  <a:srgbClr val="212121"/>
                </a:solidFill>
                <a:effectLst/>
                <a:latin typeface="BlinkMacSystemFont"/>
              </a:rPr>
              <a:t>Berman DS, Howser C, Mehoke T, Ernlund AW, Evans JD. MutaGAN: A sequence-to-sequence GAN framework to predict mutations of evolving protein populations. Virus Evol. 2023 Apr 7;9(1)</a:t>
            </a:r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C5B46AE-A17C-4FCA-AFB7-CD6A2F34A306}"/>
              </a:ext>
            </a:extLst>
          </p:cNvPr>
          <p:cNvSpPr txBox="1"/>
          <p:nvPr/>
        </p:nvSpPr>
        <p:spPr>
          <a:xfrm>
            <a:off x="8063257" y="2304061"/>
            <a:ext cx="1823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>
                <a:solidFill>
                  <a:srgbClr val="222222"/>
                </a:solidFill>
                <a:effectLst/>
                <a:latin typeface="Harding"/>
              </a:rPr>
              <a:t>ex:  MLAEP</a:t>
            </a:r>
            <a:endParaRPr lang="zh-TW" altLang="en-US" sz="240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C4650F7-7A9C-4EDA-BECF-F71B2F49DA88}"/>
              </a:ext>
            </a:extLst>
          </p:cNvPr>
          <p:cNvSpPr txBox="1"/>
          <p:nvPr/>
        </p:nvSpPr>
        <p:spPr>
          <a:xfrm>
            <a:off x="7891402" y="4493939"/>
            <a:ext cx="2166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>
                <a:solidFill>
                  <a:srgbClr val="222222"/>
                </a:solidFill>
                <a:effectLst/>
                <a:latin typeface="Harding"/>
              </a:rPr>
              <a:t> ex: </a:t>
            </a:r>
            <a:r>
              <a:rPr lang="en-US" altLang="zh-TW" sz="2400" b="1" i="0">
                <a:solidFill>
                  <a:srgbClr val="212121"/>
                </a:solidFill>
                <a:effectLst/>
                <a:latin typeface="BlinkMacSystemFont"/>
              </a:rPr>
              <a:t> MutaGAN</a:t>
            </a:r>
            <a:endParaRPr lang="zh-TW" altLang="en-US" sz="2400" b="1"/>
          </a:p>
        </p:txBody>
      </p:sp>
    </p:spTree>
    <p:extLst>
      <p:ext uri="{BB962C8B-B14F-4D97-AF65-F5344CB8AC3E}">
        <p14:creationId xmlns:p14="http://schemas.microsoft.com/office/powerpoint/2010/main" val="185785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1039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2 Related Works</a:t>
            </a:r>
          </a:p>
          <a:p>
            <a:r>
              <a:rPr lang="en-US" altLang="zh-TW" sz="2800" b="1" i="0">
                <a:solidFill>
                  <a:srgbClr val="222222"/>
                </a:solidFill>
                <a:effectLst/>
                <a:latin typeface="Harding"/>
              </a:rPr>
              <a:t>MLAEP</a:t>
            </a:r>
            <a:endParaRPr lang="en-US" altLang="zh-TW" sz="280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A8F4CB-7612-4EEB-B61C-0B74D014008C}"/>
              </a:ext>
            </a:extLst>
          </p:cNvPr>
          <p:cNvSpPr txBox="1"/>
          <p:nvPr/>
        </p:nvSpPr>
        <p:spPr>
          <a:xfrm>
            <a:off x="141049" y="5934670"/>
            <a:ext cx="11172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>
                <a:solidFill>
                  <a:srgbClr val="111111"/>
                </a:solidFill>
                <a:effectLst/>
                <a:latin typeface="-apple-system"/>
              </a:rPr>
              <a:t>Ingraham, J., Garg, V., Barzilay, R. &amp; Jaakkola, T. Generative models for graph-based protein design. ICLR, 32 (2019).</a:t>
            </a:r>
          </a:p>
          <a:p>
            <a:r>
              <a:rPr lang="en-US" altLang="zh-TW" b="0" i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Rives A, et al. Biological structure and function emerge from scaling unsupervised learning to 250 million protein sequences. </a:t>
            </a:r>
            <a:r>
              <a:rPr lang="en-US" altLang="zh-TW" b="0" i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Proc. Natl Acad. Sci. USA. </a:t>
            </a:r>
            <a:r>
              <a:rPr lang="en-US" altLang="zh-TW" b="0" i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2021;118:e2016239118. doi: 10.1073/pnas.2016239118</a:t>
            </a:r>
            <a:endParaRPr lang="zh-TW" alt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1C603F4-8A01-4B27-AB68-4D0F9989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73" y="1138932"/>
            <a:ext cx="7270369" cy="47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114610A-B1AC-448F-A9A4-60DD161731D9}"/>
              </a:ext>
            </a:extLst>
          </p:cNvPr>
          <p:cNvSpPr txBox="1"/>
          <p:nvPr/>
        </p:nvSpPr>
        <p:spPr>
          <a:xfrm>
            <a:off x="7456580" y="546746"/>
            <a:ext cx="419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Genetic algorithm to generate new protein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10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F15EA8-6ACA-4B3C-AC73-4E03A7538871}"/>
              </a:ext>
            </a:extLst>
          </p:cNvPr>
          <p:cNvSpPr txBox="1"/>
          <p:nvPr/>
        </p:nvSpPr>
        <p:spPr>
          <a:xfrm>
            <a:off x="0" y="184825"/>
            <a:ext cx="31039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/>
              <a:t>Ch. 2 Related Works</a:t>
            </a:r>
          </a:p>
          <a:p>
            <a:r>
              <a:rPr lang="en-US" altLang="zh-TW" sz="2800" b="1" i="0">
                <a:solidFill>
                  <a:srgbClr val="222222"/>
                </a:solidFill>
                <a:effectLst/>
                <a:latin typeface="Harding"/>
              </a:rPr>
              <a:t>MLAEP</a:t>
            </a:r>
            <a:endParaRPr lang="en-US" altLang="zh-TW" sz="280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A2642FA-14C8-4186-B3BD-B7624B64AF55}"/>
              </a:ext>
            </a:extLst>
          </p:cNvPr>
          <p:cNvSpPr txBox="1"/>
          <p:nvPr/>
        </p:nvSpPr>
        <p:spPr>
          <a:xfrm>
            <a:off x="878733" y="1168911"/>
            <a:ext cx="112924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u="sng"/>
              <a:t>Advantages</a:t>
            </a:r>
            <a:r>
              <a:rPr lang="en-US" altLang="zh-TW" sz="3200"/>
              <a:t>:</a:t>
            </a:r>
          </a:p>
          <a:p>
            <a:pPr lvl="1"/>
            <a:r>
              <a:rPr lang="en-US" altLang="zh-TW" sz="3200"/>
              <a:t>Effective in predicting PPI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 u="sng"/>
              <a:t>Disadvantages</a:t>
            </a:r>
            <a:r>
              <a:rPr lang="en-US" altLang="zh-TW" sz="320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/>
              <a:t>Poor correlation between evolutionary trends and PPI trends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200"/>
              <a:t>Need structure data of antibody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Features Used: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3200" u="sng">
                <a:solidFill>
                  <a:schemeClr val="bg2">
                    <a:lumMod val="75000"/>
                  </a:schemeClr>
                </a:solidFill>
              </a:rPr>
              <a:t>Antibody structure </a:t>
            </a:r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-&gt; KNN -&gt; Transformer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Spike </a:t>
            </a:r>
            <a:r>
              <a:rPr lang="en-US" altLang="zh-TW" sz="3200" u="sng">
                <a:solidFill>
                  <a:schemeClr val="bg2">
                    <a:lumMod val="75000"/>
                  </a:schemeClr>
                </a:solidFill>
              </a:rPr>
              <a:t>protein sequences </a:t>
            </a:r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-&gt; Transformer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Model:</a:t>
            </a:r>
          </a:p>
          <a:p>
            <a:pPr lvl="1"/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MLP</a:t>
            </a:r>
            <a:r>
              <a:rPr lang="zh-TW" altLang="en-US" sz="3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–</a:t>
            </a:r>
            <a:r>
              <a:rPr lang="zh-TW" altLang="en-US" sz="32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TW" sz="3200">
                <a:solidFill>
                  <a:schemeClr val="bg2">
                    <a:lumMod val="75000"/>
                  </a:schemeClr>
                </a:solidFill>
              </a:rPr>
              <a:t>classification head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07C35B-7456-4DB7-A6E8-E12E2690A750}"/>
              </a:ext>
            </a:extLst>
          </p:cNvPr>
          <p:cNvSpPr txBox="1"/>
          <p:nvPr/>
        </p:nvSpPr>
        <p:spPr>
          <a:xfrm>
            <a:off x="7042826" y="4986778"/>
            <a:ext cx="98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i="0" u="sng">
                <a:effectLst/>
                <a:latin typeface="Harding"/>
              </a:rPr>
              <a:t>ESM-1b</a:t>
            </a:r>
            <a:endParaRPr lang="zh-TW" altLang="en-US" sz="2000" u="sng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A8F4CB-7612-4EEB-B61C-0B74D014008C}"/>
              </a:ext>
            </a:extLst>
          </p:cNvPr>
          <p:cNvSpPr txBox="1"/>
          <p:nvPr/>
        </p:nvSpPr>
        <p:spPr>
          <a:xfrm>
            <a:off x="141049" y="5934670"/>
            <a:ext cx="11172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>
                <a:solidFill>
                  <a:srgbClr val="111111"/>
                </a:solidFill>
                <a:effectLst/>
                <a:latin typeface="-apple-system"/>
              </a:rPr>
              <a:t>Ingraham, J., Garg, V., Barzilay, R. &amp; Jaakkola, T. Generative models for graph-based protein design. ICLR, 32 (2019).</a:t>
            </a:r>
          </a:p>
          <a:p>
            <a:r>
              <a:rPr lang="en-US" altLang="zh-TW" b="0" i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Rives A, et al. Biological structure and function emerge from scaling unsupervised learning to 250 million protein sequences. </a:t>
            </a:r>
            <a:r>
              <a:rPr lang="en-US" altLang="zh-TW" b="0" i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Proc. Natl Acad. Sci. USA. </a:t>
            </a:r>
            <a:r>
              <a:rPr lang="en-US" altLang="zh-TW" b="0" i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2021;118:e2016239118. doi: 10.1073/pnas.2016239118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83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924</Words>
  <Application>Microsoft Office PowerPoint</Application>
  <PresentationFormat>寬螢幕</PresentationFormat>
  <Paragraphs>166</Paragraphs>
  <Slides>22</Slides>
  <Notes>1</Notes>
  <HiddenSlides>4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-apple-system</vt:lpstr>
      <vt:lpstr>BlinkMacSystemFont</vt:lpstr>
      <vt:lpstr>Harding</vt:lpstr>
      <vt:lpstr>PingFang TC Medium</vt:lpstr>
      <vt:lpstr>標楷體</vt:lpstr>
      <vt:lpstr>Arial</vt:lpstr>
      <vt:lpstr>Calibri</vt:lpstr>
      <vt:lpstr>Calibri Light</vt:lpstr>
      <vt:lpstr>Cambria</vt:lpstr>
      <vt:lpstr>Merriweather</vt:lpstr>
      <vt:lpstr>Symbol</vt:lpstr>
      <vt:lpstr>Office 佈景主題</vt:lpstr>
      <vt:lpstr>PowerPoint 簡報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楷崴 黃</dc:creator>
  <cp:lastModifiedBy>楷崴 黃</cp:lastModifiedBy>
  <cp:revision>83</cp:revision>
  <dcterms:created xsi:type="dcterms:W3CDTF">2024-04-11T16:49:23Z</dcterms:created>
  <dcterms:modified xsi:type="dcterms:W3CDTF">2024-04-15T15:34:05Z</dcterms:modified>
</cp:coreProperties>
</file>