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353" r:id="rId4"/>
    <p:sldId id="354" r:id="rId5"/>
    <p:sldId id="358" r:id="rId6"/>
    <p:sldId id="361" r:id="rId7"/>
    <p:sldId id="406" r:id="rId8"/>
    <p:sldId id="368" r:id="rId9"/>
    <p:sldId id="396" r:id="rId10"/>
    <p:sldId id="395" r:id="rId11"/>
    <p:sldId id="397" r:id="rId12"/>
    <p:sldId id="399" r:id="rId13"/>
    <p:sldId id="398" r:id="rId14"/>
    <p:sldId id="370" r:id="rId15"/>
    <p:sldId id="371" r:id="rId16"/>
    <p:sldId id="373" r:id="rId17"/>
    <p:sldId id="405" r:id="rId18"/>
    <p:sldId id="403" r:id="rId19"/>
    <p:sldId id="402" r:id="rId20"/>
    <p:sldId id="408" r:id="rId21"/>
    <p:sldId id="40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6-18T22:49:53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1">9507 7832 0,'-17'0'140,"-1"0"-93,0 0-31,1 0-16,17 17 62,-18-17-46,1 0 15,17 18-31,-18-18 78,0 0 0,18 18-62,0-1 0,0 1-1,0-1 17,-17-17-32,17 18 15,0 0 95,-18-1-110,0 1 15,18 0 1,-17-1-1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E28A-A44B-4178-8A3E-63BD386FED4F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9F059-B4EB-4BED-8399-9078C8E880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3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5B342-8A97-4484-B01B-64DF94EA244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With the GAN framework , the generator convert the parent sequence to child sequence.And the discriminator identify whether they are real parent-child sequence pair.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799E-F24A-4A87-B249-8F48E430A0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03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F0D8C-2B31-4ED9-89FC-9E3992991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361C8-963E-4F91-8345-9DFE4BBE7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3918B-6AEA-42D5-9F4D-979FB090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3434-AEC8-407A-9EC4-BDF72BF0F157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CCF0B-7246-4079-B770-B3D3214A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AD27D3-12F3-4E1B-B1E4-5118A69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7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765F6-2B71-43BC-8A94-8E67B421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3DB904-2474-4F46-9392-6907C75B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DA041-074D-483A-805D-1C637B5D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BE6-D370-4959-8CCF-9B3F336F1DFB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D6B102-9FBC-4139-A68A-41D5064C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540B8-A82C-4767-8D38-60FF257B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00A906-AFEE-4D97-8E14-FF22E13B0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20BFF7-8474-47B6-83AE-ED5844395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C5803-DB20-4044-B303-8009A695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F6A-512B-4350-87DD-E51176405A4B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8A72C7-C2A5-4945-82EA-0621DDDE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8C3BB-D842-4EAA-ACE5-5ED43B3F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6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5EAC-6AD9-4B91-9EE0-865833F0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C8B04-0671-4978-908A-6B932949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ED1F56-1184-48C5-A101-4257C67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7E57-7271-4DE7-8669-AB976608D515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A4942-87D4-45B6-BD27-1C2E8070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620CE-DDC3-4237-8FC9-A3E89FFB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D9DBA-1491-4471-A5D7-5070518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785304-D2A8-4484-A34D-8BBEE927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A99E0-8FE4-439B-9209-91E5F86A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2057-8754-4513-AED2-E72DBC1D23C0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A60925-2898-4617-8100-0B5D302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2637-95BC-4B18-AAC6-7C94F9DE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3D6AC-679B-4074-B921-AB87FE6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C29F2-FD69-4539-8A0E-9D844EC9B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B6451-1326-4E81-ACBE-01B905BF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9B2EE6-5BCC-43AC-B639-3BDB80F8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0724-3819-4C1A-9625-F9F92D629362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CF8D0-3AB4-4C8D-B202-BF399EB7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759A17-7088-41A3-B860-3699AFD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A4FD6-4239-43EB-95F3-277C2C6E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79AF19-3040-4B1A-954B-FCE8359D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4DBE56-2FE3-487B-97D1-12FB5EE1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F1FCA3-90E7-4208-AA9C-B1572B5E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B2177A-8F47-43BA-8310-8E49604DB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E0A48A-FF86-4688-B8F0-4F8742F6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2E39-068F-4E05-9579-E31F62CF22BB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4BD245-EDAA-4D17-9FD2-A3480150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585E-7197-4DD1-A4CB-CA8B8B30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1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3398E-79AC-4B6F-8D02-E7DCDFA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21D664-85DC-4B87-A7B2-A200E81B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215F-F183-4F37-935D-FA908C7D2EEE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B8D82-5B27-480E-8F32-76343EBB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81C4A6-0F02-406B-96A9-FDFC959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03EE93-BDDD-4B93-9AE0-99502B5A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6D7-9EEE-4BC0-8999-BD6378F4C435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C573C1-F6E6-46A7-8323-DA550A08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34ADE-CBD9-4807-A29A-5F01C7D7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43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D58F3-CCDF-44FF-ADA1-74F2E34F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EA413-46D5-4A88-872E-CED2FEEA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63B4A7-0CAD-4671-A01A-C6D2A45E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9C13EA-F746-4E08-9DBB-11EDD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884F-A742-4F2A-92AF-B400BABD19AD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FD7C9-E70E-48E5-B998-E16E42B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56CC9-FFCB-4E1A-9D39-B203918E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CEFF9-E9BA-4A8B-B188-0C50C248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04849B-F84D-40FD-B643-ED03D50C9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B543AA-C3D6-4104-92FA-8BDFED47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1F199-D309-4D6D-9749-38741FD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312B-9CE0-4827-AEA9-4DAF4DA83075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D330B2-2579-409F-B7CE-221186C5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7D2AA3-7AF3-4E71-B18D-8443A9C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3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533C2F-21F6-40AB-8CC7-C82BD806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4E056E-B699-419C-9880-33CBCFC8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F079C-CBD4-4005-9F8C-942FD439E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D320-4894-45B9-ACA3-944EC34D4A2D}" type="datetime1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B069E-DD0A-4C20-9865-EC2AE947F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786E1-62B0-40D3-B6E7-58D9AAA6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35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3A3E36-A2DF-47EE-AA93-707C99743E36}"/>
              </a:ext>
            </a:extLst>
          </p:cNvPr>
          <p:cNvSpPr txBox="1"/>
          <p:nvPr/>
        </p:nvSpPr>
        <p:spPr>
          <a:xfrm>
            <a:off x="1523999" y="410260"/>
            <a:ext cx="97440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/>
              <a:t>Using DQN to predict the evolution of the nucleic acid sequence of the spike glycoprotein</a:t>
            </a:r>
            <a:r>
              <a:rPr lang="zh-TW" altLang="en-US" sz="4400"/>
              <a:t> </a:t>
            </a:r>
            <a:r>
              <a:rPr lang="en-US" altLang="zh-TW" sz="4400"/>
              <a:t>of SARS-CoV-2</a:t>
            </a:r>
            <a:endParaRPr lang="zh-TW" altLang="en-US" sz="440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EF49E9E6-3348-4DD7-A0EA-B1E2376AB20E}"/>
              </a:ext>
            </a:extLst>
          </p:cNvPr>
          <p:cNvSpPr txBox="1">
            <a:spLocks/>
          </p:cNvSpPr>
          <p:nvPr/>
        </p:nvSpPr>
        <p:spPr>
          <a:xfrm>
            <a:off x="1523999" y="2738312"/>
            <a:ext cx="9144000" cy="1405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3600">
                <a:latin typeface="PingFang TC Medium" panose="020B0400000000000000" pitchFamily="34" charset="-120"/>
                <a:ea typeface="PingFang TC Medium" panose="020B0400000000000000" pitchFamily="34" charset="-120"/>
                <a:cs typeface="Times New Roman" panose="02020603050405020304" pitchFamily="18" charset="0"/>
              </a:rPr>
              <a:t>利用深度強化學習預測新型冠狀病毒的</a:t>
            </a:r>
            <a:endParaRPr lang="en-US" altLang="zh-TW" sz="3600">
              <a:latin typeface="PingFang TC Medium" panose="020B0400000000000000" pitchFamily="34" charset="-120"/>
              <a:ea typeface="PingFang TC Medium" panose="020B0400000000000000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600">
                <a:latin typeface="PingFang TC Medium" panose="020B0400000000000000" pitchFamily="34" charset="-120"/>
                <a:ea typeface="PingFang TC Medium" panose="020B0400000000000000" pitchFamily="34" charset="-120"/>
                <a:cs typeface="Times New Roman" panose="02020603050405020304" pitchFamily="18" charset="0"/>
              </a:rPr>
              <a:t>棘蛋白核酸序列演化</a:t>
            </a:r>
            <a:endParaRPr lang="zh-TW" altLang="zh-TW" sz="3600" dirty="0">
              <a:latin typeface="PingFang TC Medium" panose="020B0400000000000000" pitchFamily="34" charset="-120"/>
              <a:ea typeface="PingFang TC Medium" panose="020B04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BC40EC-4C74-43D3-933C-E6BC4D1314E8}"/>
              </a:ext>
            </a:extLst>
          </p:cNvPr>
          <p:cNvSpPr txBox="1"/>
          <p:nvPr/>
        </p:nvSpPr>
        <p:spPr>
          <a:xfrm>
            <a:off x="8010525" y="4819650"/>
            <a:ext cx="34551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>
                <a:latin typeface="Arial" panose="020B0604020202020204" pitchFamily="34" charset="0"/>
                <a:cs typeface="Arial" panose="020B0604020202020204" pitchFamily="34" charset="0"/>
              </a:rPr>
              <a:t>Team 13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7112019015</a:t>
            </a:r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Huang, Kai-Wei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7112093064 </a:t>
            </a:r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周耿賢</a:t>
            </a:r>
          </a:p>
        </p:txBody>
      </p:sp>
      <p:pic>
        <p:nvPicPr>
          <p:cNvPr id="1026" name="Picture 2" descr="中興大學生命科學院碩士在職專班Inservice Program Life Sciences College of Life Sciences,NCHU">
            <a:extLst>
              <a:ext uri="{FF2B5EF4-FFF2-40B4-BE49-F238E27FC236}">
                <a16:creationId xmlns:a16="http://schemas.microsoft.com/office/drawing/2014/main" id="{4A5DB721-823F-48DA-A6B4-2AC47BEC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172"/>
            <a:ext cx="4181476" cy="26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7759EB-74BD-4801-83F5-0698B1DD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255158-6C12-4FFB-B020-38EF78B80DA8}"/>
              </a:ext>
            </a:extLst>
          </p:cNvPr>
          <p:cNvCxnSpPr>
            <a:cxnSpLocks/>
          </p:cNvCxnSpPr>
          <p:nvPr/>
        </p:nvCxnSpPr>
        <p:spPr>
          <a:xfrm>
            <a:off x="143076" y="1095375"/>
            <a:ext cx="11134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3714A60-7354-4483-967D-0DB0A25B2BC1}"/>
              </a:ext>
            </a:extLst>
          </p:cNvPr>
          <p:cNvCxnSpPr>
            <a:cxnSpLocks/>
          </p:cNvCxnSpPr>
          <p:nvPr/>
        </p:nvCxnSpPr>
        <p:spPr>
          <a:xfrm>
            <a:off x="143076" y="6509921"/>
            <a:ext cx="11134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F689E041-F944-4660-B2D2-011E6592D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47"/>
          <a:stretch/>
        </p:blipFill>
        <p:spPr>
          <a:xfrm>
            <a:off x="1664329" y="1133770"/>
            <a:ext cx="8480688" cy="533775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3EEEA6-6C29-4F06-A261-378F59BF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DC75-6D56-4C0F-947A-5B1EE0B3F2D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512936-5458-4D82-88C2-79DE5654A820}"/>
              </a:ext>
            </a:extLst>
          </p:cNvPr>
          <p:cNvSpPr txBox="1"/>
          <p:nvPr/>
        </p:nvSpPr>
        <p:spPr>
          <a:xfrm>
            <a:off x="458780" y="2471737"/>
            <a:ext cx="21240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Parent sequencec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0D4D62-A892-4555-BDB3-93316A892842}"/>
              </a:ext>
            </a:extLst>
          </p:cNvPr>
          <p:cNvSpPr/>
          <p:nvPr/>
        </p:nvSpPr>
        <p:spPr>
          <a:xfrm>
            <a:off x="8618545" y="1461591"/>
            <a:ext cx="1231996" cy="1144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9C874C-A17D-4D01-BCEB-10576D5AEB4C}"/>
              </a:ext>
            </a:extLst>
          </p:cNvPr>
          <p:cNvSpPr txBox="1"/>
          <p:nvPr/>
        </p:nvSpPr>
        <p:spPr>
          <a:xfrm>
            <a:off x="8596071" y="2261413"/>
            <a:ext cx="20669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Predicted </a:t>
            </a: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child sequence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FA0AF5B-D533-418E-8CD7-5B5D4FF9CEE2}"/>
              </a:ext>
            </a:extLst>
          </p:cNvPr>
          <p:cNvSpPr txBox="1"/>
          <p:nvPr/>
        </p:nvSpPr>
        <p:spPr>
          <a:xfrm>
            <a:off x="8596071" y="1436866"/>
            <a:ext cx="20669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Real </a:t>
            </a: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child sequence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D70AB8-BD2F-47CD-A1B5-39736DAEFA47}"/>
              </a:ext>
            </a:extLst>
          </p:cNvPr>
          <p:cNvSpPr txBox="1"/>
          <p:nvPr/>
        </p:nvSpPr>
        <p:spPr>
          <a:xfrm>
            <a:off x="9366081" y="19968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highlight>
                  <a:srgbClr val="FFFF00"/>
                </a:highlight>
              </a:rPr>
              <a:t>OR</a:t>
            </a:r>
            <a:endParaRPr lang="zh-TW" altLang="en-US">
              <a:highlight>
                <a:srgbClr val="FFFF00"/>
              </a:highligh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ED3269-598A-482B-B73C-2FBAAE0CF5EC}"/>
              </a:ext>
            </a:extLst>
          </p:cNvPr>
          <p:cNvSpPr txBox="1"/>
          <p:nvPr/>
        </p:nvSpPr>
        <p:spPr>
          <a:xfrm>
            <a:off x="0" y="184825"/>
            <a:ext cx="2046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3.</a:t>
            </a:r>
          </a:p>
          <a:p>
            <a:r>
              <a:rPr lang="zh-TW" altLang="en-US" sz="3200" b="1" i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TW" sz="3200" b="1">
                <a:solidFill>
                  <a:srgbClr val="333333"/>
                </a:solidFill>
                <a:latin typeface="Cambria" panose="02040503050406030204" pitchFamily="18" charset="0"/>
              </a:rPr>
              <a:t>MutaGAN</a:t>
            </a:r>
            <a:endParaRPr lang="zh-TW" altLang="en-US" sz="3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9D7AE5-6E7F-4008-9109-B2237FAF9E38}"/>
              </a:ext>
            </a:extLst>
          </p:cNvPr>
          <p:cNvSpPr txBox="1"/>
          <p:nvPr/>
        </p:nvSpPr>
        <p:spPr>
          <a:xfrm>
            <a:off x="7242006" y="4947565"/>
            <a:ext cx="1508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Classifier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30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A962317-67E7-4962-A6DB-1632BD3CA955}"/>
              </a:ext>
            </a:extLst>
          </p:cNvPr>
          <p:cNvSpPr/>
          <p:nvPr/>
        </p:nvSpPr>
        <p:spPr>
          <a:xfrm>
            <a:off x="4095546" y="1836304"/>
            <a:ext cx="2414588" cy="139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89D3FB-1B5D-457F-B5A0-CA5225843CB5}"/>
              </a:ext>
            </a:extLst>
          </p:cNvPr>
          <p:cNvGrpSpPr/>
          <p:nvPr/>
        </p:nvGrpSpPr>
        <p:grpSpPr>
          <a:xfrm>
            <a:off x="1719057" y="2090383"/>
            <a:ext cx="7105651" cy="923330"/>
            <a:chOff x="2524125" y="3683079"/>
            <a:chExt cx="7105651" cy="92333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15AFE02-5DAE-4CEB-B278-0993112D86D1}"/>
                </a:ext>
              </a:extLst>
            </p:cNvPr>
            <p:cNvSpPr txBox="1"/>
            <p:nvPr/>
          </p:nvSpPr>
          <p:spPr>
            <a:xfrm>
              <a:off x="2524125" y="3960078"/>
              <a:ext cx="212407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Parent sequence</a:t>
              </a:r>
              <a:endParaRPr lang="zh-TW" altLang="en-US">
                <a:latin typeface="Merriweather" panose="00000500000000000000" pitchFamily="2" charset="0"/>
                <a:ea typeface="標楷體" panose="03000509000000000000" pitchFamily="65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74F3455-A8CF-4ADD-8DCC-B6B866C14929}"/>
                </a:ext>
              </a:extLst>
            </p:cNvPr>
            <p:cNvSpPr txBox="1"/>
            <p:nvPr/>
          </p:nvSpPr>
          <p:spPr>
            <a:xfrm>
              <a:off x="5191127" y="3683079"/>
              <a:ext cx="18383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endPara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Generator</a:t>
              </a:r>
            </a:p>
            <a:p>
              <a:pPr algn="ctr"/>
              <a:endParaRPr lang="zh-TW" altLang="en-US">
                <a:latin typeface="Merriweather" panose="00000500000000000000" pitchFamily="2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F0398FB-7E0D-4273-BDA7-7FE4A381D42D}"/>
                </a:ext>
              </a:extLst>
            </p:cNvPr>
            <p:cNvSpPr txBox="1"/>
            <p:nvPr/>
          </p:nvSpPr>
          <p:spPr>
            <a:xfrm>
              <a:off x="7562852" y="3820205"/>
              <a:ext cx="206692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Predicted </a:t>
              </a:r>
            </a:p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child sequence</a:t>
              </a:r>
              <a:endParaRPr lang="zh-TW" altLang="en-US">
                <a:latin typeface="Merriweather" panose="00000500000000000000" pitchFamily="2" charset="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40074DBD-CD82-4E97-AC95-F0A31A25314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648200" y="4144744"/>
              <a:ext cx="5429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2EDF648-0D1C-403C-9F57-2154188FC93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7029450" y="4143371"/>
              <a:ext cx="533402" cy="13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97CA69-C315-4232-A707-E82E03D98EA0}"/>
              </a:ext>
            </a:extLst>
          </p:cNvPr>
          <p:cNvCxnSpPr>
            <a:cxnSpLocks/>
          </p:cNvCxnSpPr>
          <p:nvPr/>
        </p:nvCxnSpPr>
        <p:spPr>
          <a:xfrm>
            <a:off x="7867244" y="2873840"/>
            <a:ext cx="0" cy="8937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C7CD3A-5273-4861-8A02-323526CE04CA}"/>
              </a:ext>
            </a:extLst>
          </p:cNvPr>
          <p:cNvSpPr txBox="1"/>
          <p:nvPr/>
        </p:nvSpPr>
        <p:spPr>
          <a:xfrm>
            <a:off x="6619671" y="4950413"/>
            <a:ext cx="251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>
                <a:latin typeface="Merriweather" panose="00000500000000000000" pitchFamily="2" charset="0"/>
              </a:rPr>
              <a:t>potential mutations</a:t>
            </a:r>
            <a:endParaRPr lang="zh-TW" altLang="en-US" u="sng">
              <a:latin typeface="Merriweather" panose="00000500000000000000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4F442F-FAF7-40CF-8D86-6ACF06BB3EC9}"/>
              </a:ext>
            </a:extLst>
          </p:cNvPr>
          <p:cNvSpPr txBox="1"/>
          <p:nvPr/>
        </p:nvSpPr>
        <p:spPr>
          <a:xfrm>
            <a:off x="5581248" y="3821314"/>
            <a:ext cx="5443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{Parent sequence}</a:t>
            </a:r>
            <a:r>
              <a:rPr lang="en-US" altLang="zh-TW"/>
              <a:t> – {</a:t>
            </a:r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Predicted child sequence}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B72A10-6D74-46BE-AB90-89B0B2B7D3B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79453" y="4160399"/>
            <a:ext cx="0" cy="790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9788E06-DDBF-4C03-8586-F2888627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8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2FA226-9B5F-478B-A520-FB47E9B1CAA4}"/>
              </a:ext>
            </a:extLst>
          </p:cNvPr>
          <p:cNvSpPr txBox="1"/>
          <p:nvPr/>
        </p:nvSpPr>
        <p:spPr>
          <a:xfrm>
            <a:off x="255036" y="336046"/>
            <a:ext cx="5677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True-positive rate</a:t>
            </a: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905AA133-2A02-4485-B288-5F7F47078F59}"/>
              </a:ext>
            </a:extLst>
          </p:cNvPr>
          <p:cNvSpPr/>
          <p:nvPr/>
        </p:nvSpPr>
        <p:spPr>
          <a:xfrm>
            <a:off x="1044981" y="992260"/>
            <a:ext cx="181605" cy="978495"/>
          </a:xfrm>
          <a:prstGeom prst="leftBrace">
            <a:avLst>
              <a:gd name="adj1" fmla="val 14394"/>
              <a:gd name="adj2" fmla="val 197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E4472B-0C41-4929-B11B-9AB4B564908B}"/>
              </a:ext>
            </a:extLst>
          </p:cNvPr>
          <p:cNvSpPr txBox="1"/>
          <p:nvPr/>
        </p:nvSpPr>
        <p:spPr>
          <a:xfrm>
            <a:off x="1226586" y="884596"/>
            <a:ext cx="56772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i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weighted true-positive rate </a:t>
            </a:r>
            <a:br>
              <a:rPr lang="en-US" altLang="zh-TW" sz="2400" b="0" i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b="0" i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TW" sz="2400" b="0" i="0" u="sng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sneath’s index</a:t>
            </a:r>
            <a:r>
              <a:rPr lang="en-US" altLang="zh-TW" sz="2400" b="0" i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(similarity &lt; 0.85)</a:t>
            </a:r>
            <a:endParaRPr lang="en-US" altLang="zh-TW" sz="2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D618CE-8E87-41CC-8A00-64EC0956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77" y="2094818"/>
            <a:ext cx="4127611" cy="33259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7C7D21-0BC9-409B-9853-E41990FA7E61}"/>
              </a:ext>
            </a:extLst>
          </p:cNvPr>
          <p:cNvSpPr txBox="1"/>
          <p:nvPr/>
        </p:nvSpPr>
        <p:spPr>
          <a:xfrm>
            <a:off x="5566606" y="5030512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/>
              <a:t>/ 134</a:t>
            </a:r>
            <a:endParaRPr lang="zh-TW" altLang="en-US" sz="20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0C0CD2-0304-4532-9BE0-3705D8ADB909}"/>
              </a:ext>
            </a:extLst>
          </p:cNvPr>
          <p:cNvSpPr txBox="1"/>
          <p:nvPr/>
        </p:nvSpPr>
        <p:spPr>
          <a:xfrm>
            <a:off x="6179389" y="797711"/>
            <a:ext cx="9060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/>
              <a:t>0. 41</a:t>
            </a:r>
          </a:p>
          <a:p>
            <a:r>
              <a:rPr lang="en-US" altLang="zh-TW" sz="2800" u="sng"/>
              <a:t>0. 93</a:t>
            </a:r>
            <a:endParaRPr lang="zh-TW" altLang="en-US" sz="2800" u="sng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F7FF77-812D-4F11-BDC4-4EF09161D4D0}"/>
              </a:ext>
            </a:extLst>
          </p:cNvPr>
          <p:cNvSpPr txBox="1"/>
          <p:nvPr/>
        </p:nvSpPr>
        <p:spPr>
          <a:xfrm>
            <a:off x="6179389" y="2603611"/>
            <a:ext cx="6012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TPR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&lt;&lt;</a:t>
            </a:r>
            <a:r>
              <a:rPr lang="en-US" altLang="zh-TW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weighted TPR</a:t>
            </a:r>
            <a:br>
              <a:rPr lang="en-US" altLang="zh-TW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majority of the predicted mutations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 same location and similar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 biochemical and physical properties </a:t>
            </a:r>
          </a:p>
          <a:p>
            <a:pPr lvl="1"/>
            <a:r>
              <a:rPr lang="en-US" altLang="zh-TW" sz="2400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 real mutations</a:t>
            </a:r>
            <a:endParaRPr lang="en-US" altLang="zh-TW" sz="24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783044-89EF-4B8F-8CF4-47C647FB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98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DB27AC-6356-4456-87D9-49E218367768}"/>
              </a:ext>
            </a:extLst>
          </p:cNvPr>
          <p:cNvSpPr txBox="1"/>
          <p:nvPr/>
        </p:nvSpPr>
        <p:spPr>
          <a:xfrm>
            <a:off x="6642135" y="685296"/>
            <a:ext cx="47392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u="sng">
                <a:latin typeface="Merriweather" panose="00000500000000000000" pitchFamily="2" charset="0"/>
              </a:rPr>
              <a:t>potential mutations </a:t>
            </a:r>
          </a:p>
          <a:p>
            <a:r>
              <a:rPr lang="en-US" altLang="zh-TW" sz="2400" u="sng">
                <a:latin typeface="Merriweather" panose="00000500000000000000" pitchFamily="2" charset="0"/>
              </a:rPr>
              <a:t>(</a:t>
            </a:r>
            <a:r>
              <a:rPr lang="en-US" altLang="zh-TW" sz="2400" b="0" i="0" u="sng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Mutaion hotspot</a:t>
            </a:r>
            <a:r>
              <a:rPr lang="en-US" altLang="zh-TW" sz="2400" u="sng">
                <a:latin typeface="Merriweather" panose="00000500000000000000" pitchFamily="2" charset="0"/>
              </a:rPr>
              <a:t>)</a:t>
            </a:r>
            <a:endParaRPr lang="zh-TW" altLang="en-US" sz="2400" u="sng">
              <a:latin typeface="Merriweather" panose="00000500000000000000" pitchFamily="2" charset="0"/>
            </a:endParaRP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DCBE022C-6661-4F14-B11B-2C9453BE23F7}"/>
              </a:ext>
            </a:extLst>
          </p:cNvPr>
          <p:cNvSpPr/>
          <p:nvPr/>
        </p:nvSpPr>
        <p:spPr>
          <a:xfrm>
            <a:off x="6133288" y="1770435"/>
            <a:ext cx="783078" cy="1971472"/>
          </a:xfrm>
          <a:prstGeom prst="leftBrace">
            <a:avLst>
              <a:gd name="adj1" fmla="val 8333"/>
              <a:gd name="adj2" fmla="val 92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87C714-E95A-420A-AC31-92EB7352CD42}"/>
              </a:ext>
            </a:extLst>
          </p:cNvPr>
          <p:cNvCxnSpPr>
            <a:cxnSpLocks/>
          </p:cNvCxnSpPr>
          <p:nvPr/>
        </p:nvCxnSpPr>
        <p:spPr>
          <a:xfrm>
            <a:off x="7172058" y="1770434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F423BD-B1E2-4402-94CA-F29BCB231C0C}"/>
              </a:ext>
            </a:extLst>
          </p:cNvPr>
          <p:cNvCxnSpPr>
            <a:cxnSpLocks/>
          </p:cNvCxnSpPr>
          <p:nvPr/>
        </p:nvCxnSpPr>
        <p:spPr>
          <a:xfrm>
            <a:off x="7172058" y="2263302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E24F2DA-523D-41C9-B524-8E9BD1A9B4AE}"/>
              </a:ext>
            </a:extLst>
          </p:cNvPr>
          <p:cNvCxnSpPr>
            <a:cxnSpLocks/>
          </p:cNvCxnSpPr>
          <p:nvPr/>
        </p:nvCxnSpPr>
        <p:spPr>
          <a:xfrm>
            <a:off x="7172058" y="2756170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E2E4F8A-8C14-4F1C-8F57-45838D06E03B}"/>
              </a:ext>
            </a:extLst>
          </p:cNvPr>
          <p:cNvCxnSpPr>
            <a:cxnSpLocks/>
          </p:cNvCxnSpPr>
          <p:nvPr/>
        </p:nvCxnSpPr>
        <p:spPr>
          <a:xfrm>
            <a:off x="7172058" y="3249038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CD7432-F854-46E6-B1A7-731E841B17D9}"/>
              </a:ext>
            </a:extLst>
          </p:cNvPr>
          <p:cNvSpPr txBox="1"/>
          <p:nvPr/>
        </p:nvSpPr>
        <p:spPr>
          <a:xfrm>
            <a:off x="3914178" y="1960954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Merriweather" panose="00000500000000000000" pitchFamily="2" charset="0"/>
              </a:rPr>
              <a:t>Top </a:t>
            </a:r>
            <a:r>
              <a:rPr lang="en-US" altLang="zh-TW">
                <a:highlight>
                  <a:srgbClr val="FFFF00"/>
                </a:highlight>
                <a:latin typeface="Merriweather" panose="00000500000000000000" pitchFamily="2" charset="0"/>
              </a:rPr>
              <a:t>5</a:t>
            </a:r>
            <a:r>
              <a:rPr lang="en-US" altLang="zh-TW">
                <a:latin typeface="Merriweather" panose="00000500000000000000" pitchFamily="2" charset="0"/>
              </a:rPr>
              <a:t> sequence</a:t>
            </a:r>
          </a:p>
          <a:p>
            <a:endParaRPr lang="en-US" altLang="zh-TW">
              <a:latin typeface="Merriweather" panose="00000500000000000000" pitchFamily="2" charset="0"/>
            </a:endParaRPr>
          </a:p>
          <a:p>
            <a:r>
              <a:rPr lang="en-US" altLang="zh-TW">
                <a:latin typeface="Merriweather" panose="00000500000000000000" pitchFamily="2" charset="0"/>
              </a:rPr>
              <a:t>-&gt; action</a:t>
            </a:r>
            <a:endParaRPr lang="zh-TW" altLang="en-US">
              <a:latin typeface="Merriweather" panose="00000500000000000000" pitchFamily="2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BD3C241-681B-4E06-AD20-778DC0A8CC63}"/>
              </a:ext>
            </a:extLst>
          </p:cNvPr>
          <p:cNvCxnSpPr>
            <a:cxnSpLocks/>
          </p:cNvCxnSpPr>
          <p:nvPr/>
        </p:nvCxnSpPr>
        <p:spPr>
          <a:xfrm>
            <a:off x="7172058" y="3741906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45B077E4-2BE7-498A-B6F1-29A175DD9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 r="45478"/>
          <a:stretch/>
        </p:blipFill>
        <p:spPr bwMode="auto">
          <a:xfrm>
            <a:off x="301558" y="1050594"/>
            <a:ext cx="3241891" cy="429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3BB196-80AD-4136-9564-3D2DD8158612}"/>
              </a:ext>
            </a:extLst>
          </p:cNvPr>
          <p:cNvSpPr/>
          <p:nvPr/>
        </p:nvSpPr>
        <p:spPr>
          <a:xfrm>
            <a:off x="301558" y="826851"/>
            <a:ext cx="603114" cy="301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8235B5B-120E-408A-8D29-8FC730A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58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54864E5-457A-4371-B90D-01083E8F60A0}"/>
              </a:ext>
            </a:extLst>
          </p:cNvPr>
          <p:cNvSpPr txBox="1"/>
          <p:nvPr/>
        </p:nvSpPr>
        <p:spPr>
          <a:xfrm>
            <a:off x="536602" y="2238273"/>
            <a:ext cx="21240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sequencec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000B4C-2B0C-4C8B-BE15-DBB294A36D71}"/>
              </a:ext>
            </a:extLst>
          </p:cNvPr>
          <p:cNvSpPr txBox="1"/>
          <p:nvPr/>
        </p:nvSpPr>
        <p:spPr>
          <a:xfrm>
            <a:off x="536601" y="3220722"/>
            <a:ext cx="21240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env. sequence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778EA5D-35A8-43EC-9DBD-696D8F296F19}"/>
              </a:ext>
            </a:extLst>
          </p:cNvPr>
          <p:cNvSpPr txBox="1"/>
          <p:nvPr/>
        </p:nvSpPr>
        <p:spPr>
          <a:xfrm>
            <a:off x="3238195" y="1954196"/>
            <a:ext cx="18383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TW">
              <a:solidFill>
                <a:srgbClr val="2A2A2A"/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ESM-1b</a:t>
            </a:r>
          </a:p>
          <a:p>
            <a:pPr algn="ctr"/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82F668D-FE39-4318-B606-36DA580C30EA}"/>
              </a:ext>
            </a:extLst>
          </p:cNvPr>
          <p:cNvCxnSpPr>
            <a:endCxn id="42" idx="1"/>
          </p:cNvCxnSpPr>
          <p:nvPr/>
        </p:nvCxnSpPr>
        <p:spPr>
          <a:xfrm>
            <a:off x="2695268" y="2415861"/>
            <a:ext cx="542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64BE1C5-E050-4867-B096-3B3B9A30504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5076518" y="2414488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EA5EF9E-FEFC-42BF-997F-46A330635DF2}"/>
              </a:ext>
            </a:extLst>
          </p:cNvPr>
          <p:cNvSpPr txBox="1"/>
          <p:nvPr/>
        </p:nvSpPr>
        <p:spPr>
          <a:xfrm>
            <a:off x="3238194" y="3030723"/>
            <a:ext cx="18383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TW">
              <a:solidFill>
                <a:srgbClr val="2A2A2A"/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ESM-1b</a:t>
            </a:r>
          </a:p>
          <a:p>
            <a:pPr algn="ctr"/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E21AB50-9E83-4D24-B46D-BA490657B6A0}"/>
              </a:ext>
            </a:extLst>
          </p:cNvPr>
          <p:cNvCxnSpPr/>
          <p:nvPr/>
        </p:nvCxnSpPr>
        <p:spPr>
          <a:xfrm>
            <a:off x="2695267" y="3376363"/>
            <a:ext cx="542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104F33-FD88-42DC-BA9D-4E2B6AA61E53}"/>
              </a:ext>
            </a:extLst>
          </p:cNvPr>
          <p:cNvCxnSpPr>
            <a:cxnSpLocks/>
          </p:cNvCxnSpPr>
          <p:nvPr/>
        </p:nvCxnSpPr>
        <p:spPr>
          <a:xfrm flipV="1">
            <a:off x="5086042" y="3492388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1F25780-779E-48F2-A1C9-E6DD9663B1AD}"/>
              </a:ext>
            </a:extLst>
          </p:cNvPr>
          <p:cNvCxnSpPr/>
          <p:nvPr/>
        </p:nvCxnSpPr>
        <p:spPr>
          <a:xfrm>
            <a:off x="5606981" y="2414488"/>
            <a:ext cx="0" cy="1077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1131AAD-21F0-43B6-B597-B107AB49D323}"/>
              </a:ext>
            </a:extLst>
          </p:cNvPr>
          <p:cNvCxnSpPr>
            <a:cxnSpLocks/>
          </p:cNvCxnSpPr>
          <p:nvPr/>
        </p:nvCxnSpPr>
        <p:spPr>
          <a:xfrm flipV="1">
            <a:off x="5619444" y="2953344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5F2855C-7001-4FC9-B1BD-ED35857BD39D}"/>
              </a:ext>
            </a:extLst>
          </p:cNvPr>
          <p:cNvSpPr txBox="1"/>
          <p:nvPr/>
        </p:nvSpPr>
        <p:spPr>
          <a:xfrm>
            <a:off x="6195812" y="1842936"/>
            <a:ext cx="381408" cy="237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FFCFA29-CB9B-4986-824C-0227582FC9C7}"/>
              </a:ext>
            </a:extLst>
          </p:cNvPr>
          <p:cNvCxnSpPr/>
          <p:nvPr/>
        </p:nvCxnSpPr>
        <p:spPr>
          <a:xfrm>
            <a:off x="6577220" y="2953344"/>
            <a:ext cx="542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1975BF-D9D0-46A1-A29A-CFA4806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B4191C03-1D47-4F3F-B33F-019169B36D16}"/>
              </a:ext>
            </a:extLst>
          </p:cNvPr>
          <p:cNvSpPr/>
          <p:nvPr/>
        </p:nvSpPr>
        <p:spPr>
          <a:xfrm>
            <a:off x="7315107" y="2016500"/>
            <a:ext cx="381407" cy="2028445"/>
          </a:xfrm>
          <a:prstGeom prst="leftBrace">
            <a:avLst>
              <a:gd name="adj1" fmla="val 10974"/>
              <a:gd name="adj2" fmla="val 10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B2541D-9618-4F6C-807D-D6990F1D1126}"/>
              </a:ext>
            </a:extLst>
          </p:cNvPr>
          <p:cNvCxnSpPr>
            <a:cxnSpLocks/>
          </p:cNvCxnSpPr>
          <p:nvPr/>
        </p:nvCxnSpPr>
        <p:spPr>
          <a:xfrm>
            <a:off x="7843180" y="2045092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8C8BB42-738A-4BC5-84D2-0B372940036A}"/>
              </a:ext>
            </a:extLst>
          </p:cNvPr>
          <p:cNvCxnSpPr>
            <a:cxnSpLocks/>
          </p:cNvCxnSpPr>
          <p:nvPr/>
        </p:nvCxnSpPr>
        <p:spPr>
          <a:xfrm>
            <a:off x="7843180" y="2537960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FC085F1-FF9C-4A12-9EE5-A29EDF8BBAB6}"/>
              </a:ext>
            </a:extLst>
          </p:cNvPr>
          <p:cNvCxnSpPr>
            <a:cxnSpLocks/>
          </p:cNvCxnSpPr>
          <p:nvPr/>
        </p:nvCxnSpPr>
        <p:spPr>
          <a:xfrm>
            <a:off x="7843180" y="3030828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DB20266-4978-4014-B503-3BA2E3296C3D}"/>
              </a:ext>
            </a:extLst>
          </p:cNvPr>
          <p:cNvCxnSpPr>
            <a:cxnSpLocks/>
          </p:cNvCxnSpPr>
          <p:nvPr/>
        </p:nvCxnSpPr>
        <p:spPr>
          <a:xfrm>
            <a:off x="7843180" y="3523696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5B08EB-D876-4DC1-A2C3-872973C59BBC}"/>
              </a:ext>
            </a:extLst>
          </p:cNvPr>
          <p:cNvCxnSpPr>
            <a:cxnSpLocks/>
          </p:cNvCxnSpPr>
          <p:nvPr/>
        </p:nvCxnSpPr>
        <p:spPr>
          <a:xfrm>
            <a:off x="7843180" y="4016564"/>
            <a:ext cx="3601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reward</a:t>
            </a:r>
            <a:r>
              <a:rPr lang="zh-TW" altLang="en-US" sz="2800"/>
              <a:t> </a:t>
            </a:r>
            <a:endParaRPr lang="en-US" altLang="zh-TW" sz="280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8853C06-3C2E-433F-B4CF-23DE23EB4C36}"/>
              </a:ext>
            </a:extLst>
          </p:cNvPr>
          <p:cNvSpPr txBox="1"/>
          <p:nvPr/>
        </p:nvSpPr>
        <p:spPr>
          <a:xfrm>
            <a:off x="155371" y="3203218"/>
            <a:ext cx="11650492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'month'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ym_next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.to_month()]</a:t>
            </a:r>
          </a:p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'sequence'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].to_list()</a:t>
            </a:r>
          </a:p>
          <a:p>
            <a:b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計算粗略相似性</a:t>
            </a:r>
            <a:endParaRPr lang="zh-TW" alt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similarity_scores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max_similarity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similarity_scores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找到最相近序列的索引</a:t>
            </a:r>
            <a:endParaRPr lang="zh-TW" alt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closest_indices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similarity_scores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max_similarity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計算最相近序列的 </a:t>
            </a:r>
            <a:r>
              <a:rPr lang="en-US" altLang="zh-TW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Levenshtein Distance</a:t>
            </a:r>
            <a:endParaRPr lang="en-US" altLang="zh-TW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ld_values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levenshtein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sequence_next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closest_indices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ld_min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ld_values</a:t>
            </a:r>
            <a:r>
              <a:rPr lang="en-US" altLang="zh-TW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174BA97D-CA2B-4792-9DDE-0404C1788FF1}"/>
              </a:ext>
            </a:extLst>
          </p:cNvPr>
          <p:cNvGrpSpPr/>
          <p:nvPr/>
        </p:nvGrpSpPr>
        <p:grpSpPr>
          <a:xfrm>
            <a:off x="6281147" y="517201"/>
            <a:ext cx="1115827" cy="419"/>
            <a:chOff x="6096000" y="1721376"/>
            <a:chExt cx="1115827" cy="419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66F9E9B5-C291-4D71-8612-9BAE09FE88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1795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0496F407-0673-48D5-9819-A3266427AE1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89" y="1721376"/>
              <a:ext cx="1913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5E17D88-E366-47D9-AB5C-D7005D7887C7}"/>
              </a:ext>
            </a:extLst>
          </p:cNvPr>
          <p:cNvCxnSpPr>
            <a:cxnSpLocks/>
          </p:cNvCxnSpPr>
          <p:nvPr/>
        </p:nvCxnSpPr>
        <p:spPr>
          <a:xfrm flipH="1">
            <a:off x="6348566" y="640839"/>
            <a:ext cx="281210" cy="1794762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A2E8B66-2EF8-422C-BD21-26A62CEBECB0}"/>
              </a:ext>
            </a:extLst>
          </p:cNvPr>
          <p:cNvCxnSpPr>
            <a:cxnSpLocks/>
          </p:cNvCxnSpPr>
          <p:nvPr/>
        </p:nvCxnSpPr>
        <p:spPr>
          <a:xfrm>
            <a:off x="6869420" y="637180"/>
            <a:ext cx="124502" cy="1531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B1E4D75-CAF1-41BB-8227-E3EC4202DBBB}"/>
              </a:ext>
            </a:extLst>
          </p:cNvPr>
          <p:cNvGrpSpPr/>
          <p:nvPr/>
        </p:nvGrpSpPr>
        <p:grpSpPr>
          <a:xfrm>
            <a:off x="6534261" y="2291739"/>
            <a:ext cx="1115827" cy="6487"/>
            <a:chOff x="9727064" y="3531069"/>
            <a:chExt cx="1115827" cy="6487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45844324-D50D-4318-B943-6BFB8DEDF41E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2A18341-DEED-4657-94EA-9F9038F1B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E1B93C50-B15F-4D34-B92F-FACA388C3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41E7A55-E3F9-46A3-B24C-AA824C6E30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F3B52742-68A6-46A5-8B78-E495314B97F4}"/>
              </a:ext>
            </a:extLst>
          </p:cNvPr>
          <p:cNvGrpSpPr/>
          <p:nvPr/>
        </p:nvGrpSpPr>
        <p:grpSpPr>
          <a:xfrm>
            <a:off x="6169688" y="2615901"/>
            <a:ext cx="1115827" cy="3660"/>
            <a:chOff x="9727064" y="3527828"/>
            <a:chExt cx="1115827" cy="3660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2E8EF7A8-8762-4507-BA68-8736704B0F68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E42B0AE-087F-4DB8-9D9A-9573822B75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9EB373AA-F731-4464-A072-221CAB27FABE}"/>
              </a:ext>
            </a:extLst>
          </p:cNvPr>
          <p:cNvSpPr/>
          <p:nvPr/>
        </p:nvSpPr>
        <p:spPr>
          <a:xfrm>
            <a:off x="6096000" y="2010131"/>
            <a:ext cx="1598297" cy="8466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6AD3EE-02F9-4A87-8B5C-F9E65AF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69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136187" y="14591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reward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1516DF-2F52-4E24-AC29-492FF86C5D0B}"/>
              </a:ext>
            </a:extLst>
          </p:cNvPr>
          <p:cNvCxnSpPr>
            <a:cxnSpLocks/>
          </p:cNvCxnSpPr>
          <p:nvPr/>
        </p:nvCxnSpPr>
        <p:spPr>
          <a:xfrm>
            <a:off x="2567395" y="2992084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CC10E1A-D8C5-4EF8-AAE9-DC5328E5912E}"/>
              </a:ext>
            </a:extLst>
          </p:cNvPr>
          <p:cNvCxnSpPr>
            <a:cxnSpLocks/>
          </p:cNvCxnSpPr>
          <p:nvPr/>
        </p:nvCxnSpPr>
        <p:spPr>
          <a:xfrm>
            <a:off x="1451568" y="318339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DC8D66B-4130-45C5-8C39-CC3161BC6496}"/>
              </a:ext>
            </a:extLst>
          </p:cNvPr>
          <p:cNvCxnSpPr>
            <a:cxnSpLocks/>
          </p:cNvCxnSpPr>
          <p:nvPr/>
        </p:nvCxnSpPr>
        <p:spPr>
          <a:xfrm>
            <a:off x="2872195" y="3296884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D6FBB6E-1748-4528-922C-0121840B995B}"/>
              </a:ext>
            </a:extLst>
          </p:cNvPr>
          <p:cNvCxnSpPr>
            <a:cxnSpLocks/>
          </p:cNvCxnSpPr>
          <p:nvPr/>
        </p:nvCxnSpPr>
        <p:spPr>
          <a:xfrm>
            <a:off x="2131074" y="3489847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88C9C48-45DC-4214-8353-A9A5FE53D375}"/>
              </a:ext>
            </a:extLst>
          </p:cNvPr>
          <p:cNvCxnSpPr>
            <a:cxnSpLocks/>
          </p:cNvCxnSpPr>
          <p:nvPr/>
        </p:nvCxnSpPr>
        <p:spPr>
          <a:xfrm>
            <a:off x="3176995" y="3601684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FCE6FD3-F41B-443F-B04A-61F048B7C8E1}"/>
              </a:ext>
            </a:extLst>
          </p:cNvPr>
          <p:cNvCxnSpPr>
            <a:cxnSpLocks/>
          </p:cNvCxnSpPr>
          <p:nvPr/>
        </p:nvCxnSpPr>
        <p:spPr>
          <a:xfrm>
            <a:off x="2447420" y="3813590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E8F1355-74AE-4F33-BC04-D31F9FCEF1C7}"/>
              </a:ext>
            </a:extLst>
          </p:cNvPr>
          <p:cNvCxnSpPr>
            <a:cxnSpLocks/>
          </p:cNvCxnSpPr>
          <p:nvPr/>
        </p:nvCxnSpPr>
        <p:spPr>
          <a:xfrm>
            <a:off x="2314281" y="428214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9B4DBCC-9AFF-43F3-ADDB-B06692229E18}"/>
              </a:ext>
            </a:extLst>
          </p:cNvPr>
          <p:cNvCxnSpPr>
            <a:cxnSpLocks/>
          </p:cNvCxnSpPr>
          <p:nvPr/>
        </p:nvCxnSpPr>
        <p:spPr>
          <a:xfrm>
            <a:off x="2139378" y="4065827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6CEA19B-A601-44C2-8F4B-2C590C0744C9}"/>
              </a:ext>
            </a:extLst>
          </p:cNvPr>
          <p:cNvCxnSpPr>
            <a:cxnSpLocks/>
          </p:cNvCxnSpPr>
          <p:nvPr/>
        </p:nvCxnSpPr>
        <p:spPr>
          <a:xfrm>
            <a:off x="1863644" y="4433048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5F804F1-203F-4537-AE26-9EA82710C4CE}"/>
              </a:ext>
            </a:extLst>
          </p:cNvPr>
          <p:cNvCxnSpPr>
            <a:cxnSpLocks/>
          </p:cNvCxnSpPr>
          <p:nvPr/>
        </p:nvCxnSpPr>
        <p:spPr>
          <a:xfrm>
            <a:off x="2817227" y="465551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03EE881-C1E3-4637-81A8-B4E940AE0DA4}"/>
              </a:ext>
            </a:extLst>
          </p:cNvPr>
          <p:cNvCxnSpPr>
            <a:cxnSpLocks/>
          </p:cNvCxnSpPr>
          <p:nvPr/>
        </p:nvCxnSpPr>
        <p:spPr>
          <a:xfrm>
            <a:off x="977311" y="2547856"/>
            <a:ext cx="6382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6A84A7-0A73-4EF4-9BDA-9DE78EED21A5}"/>
              </a:ext>
            </a:extLst>
          </p:cNvPr>
          <p:cNvSpPr txBox="1"/>
          <p:nvPr/>
        </p:nvSpPr>
        <p:spPr>
          <a:xfrm>
            <a:off x="536471" y="21605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time</a:t>
            </a:r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55FBB9A-F52F-44EB-A247-F250B89AA6A4}"/>
              </a:ext>
            </a:extLst>
          </p:cNvPr>
          <p:cNvCxnSpPr>
            <a:cxnSpLocks/>
          </p:cNvCxnSpPr>
          <p:nvPr/>
        </p:nvCxnSpPr>
        <p:spPr>
          <a:xfrm>
            <a:off x="1335244" y="2355384"/>
            <a:ext cx="295757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4FCEA84-731A-44ED-A758-F45D885859D5}"/>
              </a:ext>
            </a:extLst>
          </p:cNvPr>
          <p:cNvCxnSpPr/>
          <p:nvPr/>
        </p:nvCxnSpPr>
        <p:spPr>
          <a:xfrm>
            <a:off x="1335244" y="2355384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70D02D7-DA45-4136-9C93-8C57327E1CCB}"/>
              </a:ext>
            </a:extLst>
          </p:cNvPr>
          <p:cNvCxnSpPr/>
          <p:nvPr/>
        </p:nvCxnSpPr>
        <p:spPr>
          <a:xfrm>
            <a:off x="4266785" y="2355384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AECB8F7-C1E9-4428-9A6F-971DDA770E6F}"/>
              </a:ext>
            </a:extLst>
          </p:cNvPr>
          <p:cNvGrpSpPr/>
          <p:nvPr/>
        </p:nvGrpSpPr>
        <p:grpSpPr>
          <a:xfrm>
            <a:off x="5519721" y="1714890"/>
            <a:ext cx="1115827" cy="419"/>
            <a:chOff x="6096000" y="1721376"/>
            <a:chExt cx="1115827" cy="419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1E6118A-000A-41DE-8D7A-9D6CA00B41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1795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BF7AD5F-2BEC-459F-A08E-74E164616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89" y="1721376"/>
              <a:ext cx="1913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E0E1D98-94AF-4AC5-B8FA-8B1FFA88E6E2}"/>
              </a:ext>
            </a:extLst>
          </p:cNvPr>
          <p:cNvCxnSpPr>
            <a:cxnSpLocks/>
          </p:cNvCxnSpPr>
          <p:nvPr/>
        </p:nvCxnSpPr>
        <p:spPr>
          <a:xfrm>
            <a:off x="4401529" y="3486187"/>
            <a:ext cx="7983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A056BC-C425-431D-A68A-FA1ECD9BF27F}"/>
              </a:ext>
            </a:extLst>
          </p:cNvPr>
          <p:cNvGrpSpPr/>
          <p:nvPr/>
        </p:nvGrpSpPr>
        <p:grpSpPr>
          <a:xfrm>
            <a:off x="5772835" y="3489428"/>
            <a:ext cx="1115827" cy="6487"/>
            <a:chOff x="9727064" y="3531069"/>
            <a:chExt cx="1115827" cy="6487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C826457F-07E9-4DA7-AB86-2BBDA700E630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F5CAD42D-5862-47A4-A7EE-9040ABCC7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A2668DE-38DB-4A18-AA88-744FD3025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11D3968-D563-43BB-A2E1-80992F5509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983C088-E4CA-4623-8E38-9B1FC2A307E3}"/>
              </a:ext>
            </a:extLst>
          </p:cNvPr>
          <p:cNvGrpSpPr/>
          <p:nvPr/>
        </p:nvGrpSpPr>
        <p:grpSpPr>
          <a:xfrm>
            <a:off x="5408262" y="3813590"/>
            <a:ext cx="1115827" cy="3660"/>
            <a:chOff x="9727064" y="3527828"/>
            <a:chExt cx="1115827" cy="3660"/>
          </a:xfrm>
        </p:grpSpPr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9C2EF87-DAE1-4317-AA75-4F920E8EE019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C06A408-2327-4E7F-B346-58ACB1D07E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F9AA8C-D057-4A20-B961-557026F39AC8}"/>
              </a:ext>
            </a:extLst>
          </p:cNvPr>
          <p:cNvSpPr txBox="1"/>
          <p:nvPr/>
        </p:nvSpPr>
        <p:spPr>
          <a:xfrm>
            <a:off x="136187" y="364626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sequence</a:t>
            </a:r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10F1F87-8F99-4B0B-972E-8984B33461D3}"/>
              </a:ext>
            </a:extLst>
          </p:cNvPr>
          <p:cNvCxnSpPr>
            <a:cxnSpLocks/>
          </p:cNvCxnSpPr>
          <p:nvPr/>
        </p:nvCxnSpPr>
        <p:spPr>
          <a:xfrm flipH="1">
            <a:off x="5587140" y="1838528"/>
            <a:ext cx="281210" cy="1794762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1B6B899-AC78-4C06-B5DE-51C25DD4D1CF}"/>
              </a:ext>
            </a:extLst>
          </p:cNvPr>
          <p:cNvCxnSpPr>
            <a:cxnSpLocks/>
          </p:cNvCxnSpPr>
          <p:nvPr/>
        </p:nvCxnSpPr>
        <p:spPr>
          <a:xfrm>
            <a:off x="6107994" y="1834869"/>
            <a:ext cx="124502" cy="1531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4DF317C-CBE7-463F-A99C-C21409B5A1A8}"/>
              </a:ext>
            </a:extLst>
          </p:cNvPr>
          <p:cNvGrpSpPr/>
          <p:nvPr/>
        </p:nvGrpSpPr>
        <p:grpSpPr>
          <a:xfrm>
            <a:off x="5772835" y="3489428"/>
            <a:ext cx="1115827" cy="6487"/>
            <a:chOff x="9727064" y="3531069"/>
            <a:chExt cx="1115827" cy="6487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8D29BEA8-D22E-49BC-9BF9-350B2E877F76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F86EC792-C0C4-4E4E-9FC1-90A62363F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9D3C2674-0ACC-4C18-AC90-05E993689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E2E07FB-FC80-46B6-867E-D869EF7631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4D4BFE3-779D-4A6C-BE29-4592C9E13E97}"/>
              </a:ext>
            </a:extLst>
          </p:cNvPr>
          <p:cNvGrpSpPr/>
          <p:nvPr/>
        </p:nvGrpSpPr>
        <p:grpSpPr>
          <a:xfrm>
            <a:off x="5408262" y="3813590"/>
            <a:ext cx="1115827" cy="3660"/>
            <a:chOff x="9727064" y="3527828"/>
            <a:chExt cx="1115827" cy="3660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05F79378-60F7-48F6-B6CF-2F84F7C10641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10A77318-557A-4C47-8C50-3A7454F712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D8CA2A63-A5C7-4E90-964D-B206D0A72FCA}"/>
              </a:ext>
            </a:extLst>
          </p:cNvPr>
          <p:cNvSpPr/>
          <p:nvPr/>
        </p:nvSpPr>
        <p:spPr>
          <a:xfrm>
            <a:off x="5334574" y="3207820"/>
            <a:ext cx="1598297" cy="8466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74DD371-7E36-4F33-83C1-3B988F648626}"/>
              </a:ext>
            </a:extLst>
          </p:cNvPr>
          <p:cNvCxnSpPr>
            <a:cxnSpLocks/>
          </p:cNvCxnSpPr>
          <p:nvPr/>
        </p:nvCxnSpPr>
        <p:spPr>
          <a:xfrm>
            <a:off x="2216453" y="1688158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D02B260-DED7-43A0-BA18-57F9CA807D6B}"/>
              </a:ext>
            </a:extLst>
          </p:cNvPr>
          <p:cNvCxnSpPr>
            <a:cxnSpLocks/>
          </p:cNvCxnSpPr>
          <p:nvPr/>
        </p:nvCxnSpPr>
        <p:spPr>
          <a:xfrm>
            <a:off x="4002378" y="1688158"/>
            <a:ext cx="7983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765F45-B933-4956-BC5B-4E60B348A9D8}"/>
              </a:ext>
            </a:extLst>
          </p:cNvPr>
          <p:cNvSpPr txBox="1"/>
          <p:nvPr/>
        </p:nvSpPr>
        <p:spPr>
          <a:xfrm>
            <a:off x="7742111" y="1120274"/>
            <a:ext cx="407622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ld_min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ym_next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.ym_end: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ld_min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ym_next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.ym_end: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ld_min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9F2A37D-8CEE-4748-AE53-FF88F1FE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2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C419EB-2839-45D4-BA00-48782ABA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E387173-C3C2-409E-85A2-6E262FE66685}"/>
              </a:ext>
            </a:extLst>
          </p:cNvPr>
          <p:cNvSpPr/>
          <p:nvPr/>
        </p:nvSpPr>
        <p:spPr>
          <a:xfrm>
            <a:off x="3365971" y="211785"/>
            <a:ext cx="2414588" cy="1390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4763A74-F7E8-4534-B671-40619122FC37}"/>
              </a:ext>
            </a:extLst>
          </p:cNvPr>
          <p:cNvGrpSpPr/>
          <p:nvPr/>
        </p:nvGrpSpPr>
        <p:grpSpPr>
          <a:xfrm>
            <a:off x="989482" y="465864"/>
            <a:ext cx="7105651" cy="923330"/>
            <a:chOff x="2524125" y="3683079"/>
            <a:chExt cx="7105651" cy="92333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68F15F1-2B30-4861-B83E-D26B5E621D1F}"/>
                </a:ext>
              </a:extLst>
            </p:cNvPr>
            <p:cNvSpPr txBox="1"/>
            <p:nvPr/>
          </p:nvSpPr>
          <p:spPr>
            <a:xfrm>
              <a:off x="2524125" y="3960078"/>
              <a:ext cx="212407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sequence</a:t>
              </a:r>
              <a:endParaRPr lang="zh-TW" altLang="en-US">
                <a:latin typeface="Merriweather" panose="00000500000000000000" pitchFamily="2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DD9C3A7-0825-45CE-9D4A-F9F702BE2223}"/>
                </a:ext>
              </a:extLst>
            </p:cNvPr>
            <p:cNvSpPr txBox="1"/>
            <p:nvPr/>
          </p:nvSpPr>
          <p:spPr>
            <a:xfrm>
              <a:off x="5191127" y="3683079"/>
              <a:ext cx="18383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endPara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Generator</a:t>
              </a:r>
            </a:p>
            <a:p>
              <a:pPr algn="ctr"/>
              <a:endParaRPr lang="zh-TW" altLang="en-US">
                <a:latin typeface="Merriweather" panose="00000500000000000000" pitchFamily="2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7ACD635-EB20-49BE-9E41-C13EE5CACE52}"/>
                </a:ext>
              </a:extLst>
            </p:cNvPr>
            <p:cNvSpPr txBox="1"/>
            <p:nvPr/>
          </p:nvSpPr>
          <p:spPr>
            <a:xfrm>
              <a:off x="7562852" y="3820205"/>
              <a:ext cx="206692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Predicted </a:t>
              </a:r>
            </a:p>
            <a:p>
              <a:pPr algn="ctr"/>
              <a:r>
                <a:rPr lang="en-US" altLang="zh-TW">
                  <a:solidFill>
                    <a:srgbClr val="2A2A2A"/>
                  </a:solidFill>
                  <a:latin typeface="Merriweather" panose="00000500000000000000" pitchFamily="2" charset="0"/>
                  <a:ea typeface="標楷體" panose="03000509000000000000" pitchFamily="65" charset="-120"/>
                </a:rPr>
                <a:t>child sequence</a:t>
              </a:r>
              <a:endParaRPr lang="zh-TW" altLang="en-US">
                <a:latin typeface="Merriweather" panose="00000500000000000000" pitchFamily="2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9C3BA3E5-7D20-4661-A389-BA3121954AE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648200" y="4144744"/>
              <a:ext cx="5429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7AC313D4-4BD7-4C40-A16F-B3D11ABEFE13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029450" y="4143371"/>
              <a:ext cx="533402" cy="13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756764-F7BB-4FE5-B736-E72F8C2B1046}"/>
              </a:ext>
            </a:extLst>
          </p:cNvPr>
          <p:cNvCxnSpPr>
            <a:cxnSpLocks/>
          </p:cNvCxnSpPr>
          <p:nvPr/>
        </p:nvCxnSpPr>
        <p:spPr>
          <a:xfrm>
            <a:off x="7137669" y="1249321"/>
            <a:ext cx="12209" cy="501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0C8280-D9B7-4637-9525-EF688E9186C1}"/>
              </a:ext>
            </a:extLst>
          </p:cNvPr>
          <p:cNvSpPr txBox="1"/>
          <p:nvPr/>
        </p:nvSpPr>
        <p:spPr>
          <a:xfrm>
            <a:off x="6028209" y="2714302"/>
            <a:ext cx="251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>
                <a:latin typeface="Merriweather" panose="00000500000000000000" pitchFamily="2" charset="0"/>
              </a:rPr>
              <a:t>potential mutations</a:t>
            </a:r>
            <a:endParaRPr lang="zh-TW" altLang="en-US" u="sng">
              <a:latin typeface="Merriweather" panose="00000500000000000000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F473DB-3223-4A49-849C-6E0C4FA7D44F}"/>
              </a:ext>
            </a:extLst>
          </p:cNvPr>
          <p:cNvSpPr txBox="1"/>
          <p:nvPr/>
        </p:nvSpPr>
        <p:spPr>
          <a:xfrm>
            <a:off x="5687791" y="1750979"/>
            <a:ext cx="5443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{sequence}</a:t>
            </a:r>
            <a:r>
              <a:rPr lang="en-US" altLang="zh-TW"/>
              <a:t> – {</a:t>
            </a:r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Predicted child sequence}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01FE418-A456-466B-A1BB-35913FAFE2F0}"/>
              </a:ext>
            </a:extLst>
          </p:cNvPr>
          <p:cNvCxnSpPr>
            <a:cxnSpLocks/>
          </p:cNvCxnSpPr>
          <p:nvPr/>
        </p:nvCxnSpPr>
        <p:spPr>
          <a:xfrm>
            <a:off x="7149877" y="2159105"/>
            <a:ext cx="0" cy="440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圖片 34">
            <a:extLst>
              <a:ext uri="{FF2B5EF4-FFF2-40B4-BE49-F238E27FC236}">
                <a16:creationId xmlns:a16="http://schemas.microsoft.com/office/drawing/2014/main" id="{7161ED08-3ACF-4C6C-87F4-32C7E19E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14" y="3159102"/>
            <a:ext cx="7428458" cy="1621356"/>
          </a:xfrm>
          <a:prstGeom prst="rect">
            <a:avLst/>
          </a:prstGeom>
        </p:spPr>
      </p:pic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F4F06D17-2944-4CCA-8260-184A7385A9B0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989481" y="927529"/>
            <a:ext cx="742041" cy="2418786"/>
          </a:xfrm>
          <a:prstGeom prst="curvedConnector4">
            <a:avLst>
              <a:gd name="adj1" fmla="val -30807"/>
              <a:gd name="adj2" fmla="val 53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227B2476-B99C-430C-AE42-8D4D7E48D1FA}"/>
              </a:ext>
            </a:extLst>
          </p:cNvPr>
          <p:cNvCxnSpPr>
            <a:cxnSpLocks/>
          </p:cNvCxnSpPr>
          <p:nvPr/>
        </p:nvCxnSpPr>
        <p:spPr>
          <a:xfrm>
            <a:off x="8828964" y="3309853"/>
            <a:ext cx="1281109" cy="208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E9ADACC-D703-4241-9059-FDD849CFB9D9}"/>
              </a:ext>
            </a:extLst>
          </p:cNvPr>
          <p:cNvGrpSpPr/>
          <p:nvPr/>
        </p:nvGrpSpPr>
        <p:grpSpPr>
          <a:xfrm>
            <a:off x="10458684" y="3413973"/>
            <a:ext cx="1115827" cy="419"/>
            <a:chOff x="6096000" y="1721376"/>
            <a:chExt cx="1115827" cy="41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73BB51C-10FE-446C-9008-F6EF0CF06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1795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9DC25CCF-47F2-49A1-93C8-77E2D0900C7B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89" y="1721376"/>
              <a:ext cx="1913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0BED4EC-78CD-4FB7-85E2-6102D6779EF5}"/>
              </a:ext>
            </a:extLst>
          </p:cNvPr>
          <p:cNvCxnSpPr>
            <a:cxnSpLocks/>
          </p:cNvCxnSpPr>
          <p:nvPr/>
        </p:nvCxnSpPr>
        <p:spPr>
          <a:xfrm flipH="1">
            <a:off x="10526103" y="3537611"/>
            <a:ext cx="281210" cy="1794762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31D082-20B6-4C2B-948D-1FD6D1D73CC1}"/>
              </a:ext>
            </a:extLst>
          </p:cNvPr>
          <p:cNvCxnSpPr>
            <a:cxnSpLocks/>
          </p:cNvCxnSpPr>
          <p:nvPr/>
        </p:nvCxnSpPr>
        <p:spPr>
          <a:xfrm>
            <a:off x="11046957" y="3533952"/>
            <a:ext cx="124502" cy="1531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847D944-1BBA-48A5-AEF2-1C65D693618F}"/>
              </a:ext>
            </a:extLst>
          </p:cNvPr>
          <p:cNvGrpSpPr/>
          <p:nvPr/>
        </p:nvGrpSpPr>
        <p:grpSpPr>
          <a:xfrm>
            <a:off x="10711798" y="5188511"/>
            <a:ext cx="1115827" cy="6487"/>
            <a:chOff x="9727064" y="3531069"/>
            <a:chExt cx="1115827" cy="6487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00ACFC7-955E-4391-924C-91014467FDCF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839BBD13-65DE-41D6-B95F-FFF9542EA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3AF86245-EF81-4C39-9EF2-28911E368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29BA64FF-13B1-4742-B181-85E40BD1B7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9D1BDBBB-C921-4ECD-815C-1FDB0032BE36}"/>
              </a:ext>
            </a:extLst>
          </p:cNvPr>
          <p:cNvGrpSpPr/>
          <p:nvPr/>
        </p:nvGrpSpPr>
        <p:grpSpPr>
          <a:xfrm>
            <a:off x="10347225" y="5512673"/>
            <a:ext cx="1115827" cy="3660"/>
            <a:chOff x="9727064" y="3527828"/>
            <a:chExt cx="1115827" cy="3660"/>
          </a:xfrm>
        </p:grpSpPr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779B940B-6016-4C86-AAB4-25BF2E49EDA7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31483DA4-A20F-4872-9E6E-6D8C24916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9DAEAFA4-D1E8-4078-BD94-A6F7B63D79B7}"/>
              </a:ext>
            </a:extLst>
          </p:cNvPr>
          <p:cNvSpPr/>
          <p:nvPr/>
        </p:nvSpPr>
        <p:spPr>
          <a:xfrm>
            <a:off x="10273537" y="4906903"/>
            <a:ext cx="1598297" cy="8466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37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71F7FF-0B41-4B07-B089-35D1047A0B59}"/>
              </a:ext>
            </a:extLst>
          </p:cNvPr>
          <p:cNvSpPr txBox="1"/>
          <p:nvPr/>
        </p:nvSpPr>
        <p:spPr>
          <a:xfrm>
            <a:off x="136187" y="145915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4. Evaluate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77387F-22C3-4D17-A8CC-42134241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3" y="842861"/>
            <a:ext cx="7524750" cy="561975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22D63C-AF61-4AAA-A6B4-4EA89DCE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35DD6A-F1BF-4E18-AFEC-C43F54CF6E05}"/>
              </a:ext>
            </a:extLst>
          </p:cNvPr>
          <p:cNvSpPr txBox="1"/>
          <p:nvPr/>
        </p:nvSpPr>
        <p:spPr>
          <a:xfrm>
            <a:off x="5126476" y="196530"/>
            <a:ext cx="696824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TrainRange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TestRange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50612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136187" y="145915"/>
            <a:ext cx="378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97ACAE4-0907-4EB2-8D66-A1B0662640AB}"/>
              </a:ext>
            </a:extLst>
          </p:cNvPr>
          <p:cNvSpPr txBox="1"/>
          <p:nvPr/>
        </p:nvSpPr>
        <p:spPr>
          <a:xfrm>
            <a:off x="1279858" y="1838403"/>
            <a:ext cx="21240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predict sequencec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174A7B9-A720-4CE9-A07E-CBBE0E7AE63E}"/>
              </a:ext>
            </a:extLst>
          </p:cNvPr>
          <p:cNvSpPr txBox="1"/>
          <p:nvPr/>
        </p:nvSpPr>
        <p:spPr>
          <a:xfrm>
            <a:off x="1279858" y="2967803"/>
            <a:ext cx="21240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history</a:t>
            </a:r>
          </a:p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sequence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5C4328F-578D-42B6-A3C1-4F62AA386A0E}"/>
              </a:ext>
            </a:extLst>
          </p:cNvPr>
          <p:cNvSpPr txBox="1"/>
          <p:nvPr/>
        </p:nvSpPr>
        <p:spPr>
          <a:xfrm>
            <a:off x="3981452" y="1701277"/>
            <a:ext cx="18383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TW">
              <a:solidFill>
                <a:srgbClr val="2A2A2A"/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DR</a:t>
            </a:r>
          </a:p>
          <a:p>
            <a:pPr algn="ctr"/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10010628-0064-42C6-B9AE-C9D8700D232A}"/>
              </a:ext>
            </a:extLst>
          </p:cNvPr>
          <p:cNvCxnSpPr>
            <a:endCxn id="78" idx="1"/>
          </p:cNvCxnSpPr>
          <p:nvPr/>
        </p:nvCxnSpPr>
        <p:spPr>
          <a:xfrm>
            <a:off x="3438525" y="2162942"/>
            <a:ext cx="542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5489EDBD-4EF2-404F-80D1-87F1529075AE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5819775" y="2161569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FD189B4-C155-44A8-B2AE-79A45BEE3D41}"/>
              </a:ext>
            </a:extLst>
          </p:cNvPr>
          <p:cNvSpPr txBox="1"/>
          <p:nvPr/>
        </p:nvSpPr>
        <p:spPr>
          <a:xfrm>
            <a:off x="3981451" y="2777804"/>
            <a:ext cx="18383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TW">
              <a:solidFill>
                <a:srgbClr val="2A2A2A"/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DR</a:t>
            </a:r>
          </a:p>
          <a:p>
            <a:pPr algn="ctr"/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AE9BFD0B-082D-4D6E-9E14-E14B060AF9C2}"/>
              </a:ext>
            </a:extLst>
          </p:cNvPr>
          <p:cNvCxnSpPr/>
          <p:nvPr/>
        </p:nvCxnSpPr>
        <p:spPr>
          <a:xfrm>
            <a:off x="3438524" y="3123444"/>
            <a:ext cx="542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614E65D-AEA9-4A49-A1A5-3E4E54B5B128}"/>
              </a:ext>
            </a:extLst>
          </p:cNvPr>
          <p:cNvCxnSpPr>
            <a:cxnSpLocks/>
          </p:cNvCxnSpPr>
          <p:nvPr/>
        </p:nvCxnSpPr>
        <p:spPr>
          <a:xfrm flipV="1">
            <a:off x="5829299" y="3239469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C1AC8C9-8105-4A04-AE42-CE2F0E0D717D}"/>
              </a:ext>
            </a:extLst>
          </p:cNvPr>
          <p:cNvCxnSpPr/>
          <p:nvPr/>
        </p:nvCxnSpPr>
        <p:spPr>
          <a:xfrm>
            <a:off x="6350238" y="2161569"/>
            <a:ext cx="0" cy="1077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D9E4832-765D-498D-9C52-1543FE140B24}"/>
              </a:ext>
            </a:extLst>
          </p:cNvPr>
          <p:cNvCxnSpPr>
            <a:cxnSpLocks/>
          </p:cNvCxnSpPr>
          <p:nvPr/>
        </p:nvCxnSpPr>
        <p:spPr>
          <a:xfrm flipV="1">
            <a:off x="6362701" y="2700425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83391B8-27F6-4726-9685-43F9AD52E634}"/>
              </a:ext>
            </a:extLst>
          </p:cNvPr>
          <p:cNvSpPr txBox="1"/>
          <p:nvPr/>
        </p:nvSpPr>
        <p:spPr>
          <a:xfrm>
            <a:off x="6880702" y="2238760"/>
            <a:ext cx="18383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TW">
              <a:solidFill>
                <a:srgbClr val="2A2A2A"/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XGBoost</a:t>
            </a:r>
          </a:p>
          <a:p>
            <a:pPr algn="ctr"/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80DF20D-C688-4FD2-83B3-59BDFFB26546}"/>
              </a:ext>
            </a:extLst>
          </p:cNvPr>
          <p:cNvCxnSpPr>
            <a:cxnSpLocks/>
          </p:cNvCxnSpPr>
          <p:nvPr/>
        </p:nvCxnSpPr>
        <p:spPr>
          <a:xfrm flipV="1">
            <a:off x="8719025" y="2700425"/>
            <a:ext cx="533402" cy="13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D5C2EE-E674-4F62-B8C8-27BC3DB5B734}"/>
              </a:ext>
            </a:extLst>
          </p:cNvPr>
          <p:cNvSpPr txBox="1"/>
          <p:nvPr/>
        </p:nvSpPr>
        <p:spPr>
          <a:xfrm>
            <a:off x="9339976" y="250613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 or 0</a:t>
            </a:r>
            <a:endParaRPr lang="zh-TW" altLang="en-US" sz="24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C1F634-98AC-4C53-9141-FCA1B6886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79375"/>
              </p:ext>
            </p:extLst>
          </p:nvPr>
        </p:nvGraphicFramePr>
        <p:xfrm>
          <a:off x="2202505" y="4530694"/>
          <a:ext cx="6783221" cy="1232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519">
                  <a:extLst>
                    <a:ext uri="{9D8B030D-6E8A-4147-A177-3AD203B41FA5}">
                      <a16:colId xmlns:a16="http://schemas.microsoft.com/office/drawing/2014/main" val="3227925262"/>
                    </a:ext>
                  </a:extLst>
                </a:gridCol>
                <a:gridCol w="2891046">
                  <a:extLst>
                    <a:ext uri="{9D8B030D-6E8A-4147-A177-3AD203B41FA5}">
                      <a16:colId xmlns:a16="http://schemas.microsoft.com/office/drawing/2014/main" val="2023927145"/>
                    </a:ext>
                  </a:extLst>
                </a:gridCol>
                <a:gridCol w="1095538">
                  <a:extLst>
                    <a:ext uri="{9D8B030D-6E8A-4147-A177-3AD203B41FA5}">
                      <a16:colId xmlns:a16="http://schemas.microsoft.com/office/drawing/2014/main" val="2423128619"/>
                    </a:ext>
                  </a:extLst>
                </a:gridCol>
                <a:gridCol w="1172118">
                  <a:extLst>
                    <a:ext uri="{9D8B030D-6E8A-4147-A177-3AD203B41FA5}">
                      <a16:colId xmlns:a16="http://schemas.microsoft.com/office/drawing/2014/main" val="3795176862"/>
                    </a:ext>
                  </a:extLst>
                </a:gridCol>
              </a:tblGrid>
              <a:tr h="2707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525" marR="5525" marT="5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test_accuracy_list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525" marR="5525" marT="5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525" marR="5525" marT="5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testShift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525" marR="5525" marT="5525" marB="0" anchor="ctr"/>
                </a:tc>
                <a:extLst>
                  <a:ext uri="{0D108BD9-81ED-4DB2-BD59-A6C34878D82A}">
                    <a16:rowId xmlns:a16="http://schemas.microsoft.com/office/drawing/2014/main" val="316423585"/>
                  </a:ext>
                </a:extLst>
              </a:tr>
              <a:tr h="6685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XGBClassifier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[0.9225, 0.9125, 0.93, 0.925, 0.905, 0.7875, 0.56, 0.4725, 0.445]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525" marR="5525" marT="5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5525" marR="5525" marT="5525" marB="0" anchor="ctr"/>
                </a:tc>
                <a:extLst>
                  <a:ext uri="{0D108BD9-81ED-4DB2-BD59-A6C34878D82A}">
                    <a16:rowId xmlns:a16="http://schemas.microsoft.com/office/drawing/2014/main" val="3420629769"/>
                  </a:ext>
                </a:extLst>
              </a:tr>
            </a:tbl>
          </a:graphicData>
        </a:graphic>
      </p:graphicFrame>
      <p:sp>
        <p:nvSpPr>
          <p:cNvPr id="89" name="文字方塊 88">
            <a:extLst>
              <a:ext uri="{FF2B5EF4-FFF2-40B4-BE49-F238E27FC236}">
                <a16:creationId xmlns:a16="http://schemas.microsoft.com/office/drawing/2014/main" id="{AE8721FE-E949-45C9-910B-249EC5716894}"/>
              </a:ext>
            </a:extLst>
          </p:cNvPr>
          <p:cNvSpPr txBox="1"/>
          <p:nvPr/>
        </p:nvSpPr>
        <p:spPr>
          <a:xfrm>
            <a:off x="4156297" y="1209181"/>
            <a:ext cx="287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zh-TW" sz="1800" u="none" strike="noStrike">
                <a:effectLst/>
              </a:rPr>
              <a:t>['-max_dis',’3’]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FD7A15A-D442-4122-916A-1E116955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5E7718-33F7-4CA1-9C8F-CFC01CEB922A}"/>
              </a:ext>
            </a:extLst>
          </p:cNvPr>
          <p:cNvSpPr txBox="1"/>
          <p:nvPr/>
        </p:nvSpPr>
        <p:spPr>
          <a:xfrm>
            <a:off x="746456" y="197690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i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A7CA36-392D-4727-957E-C1A0150A7053}"/>
              </a:ext>
            </a:extLst>
          </p:cNvPr>
          <p:cNvSpPr txBox="1"/>
          <p:nvPr/>
        </p:nvSpPr>
        <p:spPr>
          <a:xfrm>
            <a:off x="610126" y="31063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i - 9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3109867-5FDB-4169-A213-305981CC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Outline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20CD0AD-1170-412A-90FB-4CEAAFC7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330"/>
            <a:ext cx="10515600" cy="45751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1  Motivation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2  Related Works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3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Proposed Design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4  Results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7C6628-8F8B-EA4F-B534-4071E88D20BA}"/>
              </a:ext>
            </a:extLst>
          </p:cNvPr>
          <p:cNvCxnSpPr>
            <a:cxnSpLocks/>
          </p:cNvCxnSpPr>
          <p:nvPr/>
        </p:nvCxnSpPr>
        <p:spPr>
          <a:xfrm>
            <a:off x="838200" y="1411705"/>
            <a:ext cx="105156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3FFDBD-060A-4969-9B9B-B36B63FB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3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71F7FF-0B41-4B07-B089-35D1047A0B59}"/>
              </a:ext>
            </a:extLst>
          </p:cNvPr>
          <p:cNvSpPr txBox="1"/>
          <p:nvPr/>
        </p:nvSpPr>
        <p:spPr>
          <a:xfrm>
            <a:off x="136187" y="145915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4. Evaluate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77387F-22C3-4D17-A8CC-42134241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3" y="842861"/>
            <a:ext cx="7524750" cy="561975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22D63C-AF61-4AAA-A6B4-4EA89DCE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35DD6A-F1BF-4E18-AFEC-C43F54CF6E05}"/>
              </a:ext>
            </a:extLst>
          </p:cNvPr>
          <p:cNvSpPr txBox="1"/>
          <p:nvPr/>
        </p:nvSpPr>
        <p:spPr>
          <a:xfrm>
            <a:off x="5126476" y="196530"/>
            <a:ext cx="696824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TrainRange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TestRange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YearMonth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24201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C85EC4-9A2C-4CEB-B747-4B681611FEC8}"/>
              </a:ext>
            </a:extLst>
          </p:cNvPr>
          <p:cNvSpPr txBox="1"/>
          <p:nvPr/>
        </p:nvSpPr>
        <p:spPr>
          <a:xfrm>
            <a:off x="194553" y="145916"/>
            <a:ext cx="2335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/>
              <a:t>5. Disscusion</a:t>
            </a:r>
            <a:endParaRPr lang="zh-TW" altLang="en-US" sz="32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E4E146-DF35-4231-9AB4-E8164F66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32" y="2115368"/>
            <a:ext cx="885217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sequences are difficult to mutate.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3200">
                <a:latin typeface="Arial" panose="020B0604020202020204" pitchFamily="34" charset="0"/>
              </a:rPr>
              <a:t>T</a:t>
            </a:r>
            <a:r>
              <a: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train the network to </a:t>
            </a:r>
            <a:r>
              <a:rPr lang="en-US" altLang="zh-TW" sz="3200">
                <a:latin typeface="Arial" panose="020B0604020202020204" pitchFamily="34" charset="0"/>
              </a:rPr>
              <a:t>decide</a:t>
            </a:r>
            <a:r>
              <a: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amino acids </a:t>
            </a:r>
            <a:r>
              <a:rPr kumimoji="0" lang="en-US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change</a:t>
            </a:r>
            <a:r>
              <a: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304D76-030D-4358-8144-319E5599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1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7467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</a:p>
          <a:p>
            <a:r>
              <a:rPr lang="en-US" altLang="zh-TW" sz="3200"/>
              <a:t>The Global Impact of COVID-19: case, death</a:t>
            </a:r>
            <a:endParaRPr lang="zh-TW" altLang="en-US" sz="32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044478-0325-42B5-9A52-B18405C3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61" y="1200488"/>
            <a:ext cx="6616633" cy="46705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95071D-E129-4469-8948-5A3984724C0C}"/>
              </a:ext>
            </a:extLst>
          </p:cNvPr>
          <p:cNvSpPr txBox="1"/>
          <p:nvPr/>
        </p:nvSpPr>
        <p:spPr>
          <a:xfrm>
            <a:off x="207118" y="6470346"/>
            <a:ext cx="11884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World Health Organization – processed by Our World in Data. “Deaths” [dataset]. World Health Organization [original data].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F33B20-0FF9-4DAC-919A-716DE69CF229}"/>
              </a:ext>
            </a:extLst>
          </p:cNvPr>
          <p:cNvSpPr txBox="1"/>
          <p:nvPr/>
        </p:nvSpPr>
        <p:spPr>
          <a:xfrm>
            <a:off x="2000484" y="5866045"/>
            <a:ext cx="9653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/>
              <a:t>Persistent high Infection and Mortality, </a:t>
            </a:r>
            <a:r>
              <a:rPr lang="en-US" altLang="zh-TW" sz="2400" u="sng"/>
              <a:t>even after vaccine distribution</a:t>
            </a:r>
            <a:endParaRPr lang="zh-TW" altLang="en-US" sz="2400" u="sng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3BCE1D-EE3A-48D2-AFED-21B35A7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99920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  <a:endParaRPr lang="en-US" altLang="zh-TW" sz="3200"/>
          </a:p>
          <a:p>
            <a:r>
              <a:rPr lang="en-US" altLang="zh-TW" sz="3200"/>
              <a:t>In Taiwan: Comparing the Ratio of Severe Complications in </a:t>
            </a:r>
          </a:p>
          <a:p>
            <a:r>
              <a:rPr lang="en-US" altLang="zh-TW" sz="3200"/>
              <a:t>Influenza and COVID-19 Co-infections</a:t>
            </a:r>
            <a:endParaRPr lang="zh-TW" altLang="en-US" sz="32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31C14F-6619-4DD5-BD15-F2EBB410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72" y="1692930"/>
            <a:ext cx="6833476" cy="483553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BE9597-1A8F-413E-A1B0-32D3268A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10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12319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  <a:endParaRPr lang="en-US" altLang="zh-TW" sz="3200"/>
          </a:p>
          <a:p>
            <a:r>
              <a:rPr lang="en-US" altLang="zh-TW" sz="3200"/>
              <a:t>The Diverse Mutations in the spike Render Current Antibodies Ineffective</a:t>
            </a:r>
            <a:endParaRPr lang="zh-TW" altLang="en-US" sz="32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51BDA7-5131-4760-834F-02443CA45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3"/>
          <a:stretch/>
        </p:blipFill>
        <p:spPr>
          <a:xfrm>
            <a:off x="1359802" y="1176768"/>
            <a:ext cx="8540257" cy="515079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C3CC1AF-F3DE-480E-9218-7183C7C2C040}"/>
              </a:ext>
            </a:extLst>
          </p:cNvPr>
          <p:cNvSpPr txBox="1"/>
          <p:nvPr/>
        </p:nvSpPr>
        <p:spPr>
          <a:xfrm>
            <a:off x="143483" y="6303843"/>
            <a:ext cx="1202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Iketani, S. et al. Antibody evasion properties of SARS-CoV-2 Omicron sublineages. </a:t>
            </a:r>
            <a:r>
              <a:rPr lang="en-US" altLang="zh-TW" b="0" i="1">
                <a:solidFill>
                  <a:srgbClr val="222222"/>
                </a:solidFill>
                <a:effectLst/>
                <a:latin typeface="Harding"/>
              </a:rPr>
              <a:t>Nature</a:t>
            </a:r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 </a:t>
            </a:r>
            <a:r>
              <a:rPr lang="en-US" altLang="zh-TW" b="1" i="0">
                <a:solidFill>
                  <a:srgbClr val="222222"/>
                </a:solidFill>
                <a:effectLst/>
                <a:latin typeface="Harding"/>
              </a:rPr>
              <a:t>604</a:t>
            </a:r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, 553–556 (2022).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B74913-C3EE-45E5-8C99-3A49A82213FE}"/>
              </a:ext>
            </a:extLst>
          </p:cNvPr>
          <p:cNvSpPr txBox="1"/>
          <p:nvPr/>
        </p:nvSpPr>
        <p:spPr>
          <a:xfrm>
            <a:off x="2461098" y="6510724"/>
            <a:ext cx="52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D24413-1EEE-434A-AED5-007956D53404}"/>
              </a:ext>
            </a:extLst>
          </p:cNvPr>
          <p:cNvSpPr txBox="1"/>
          <p:nvPr/>
        </p:nvSpPr>
        <p:spPr>
          <a:xfrm>
            <a:off x="104106" y="5927452"/>
            <a:ext cx="23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no longer effective !!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B83C44-F365-4D62-B21A-9F8B8A236B5C}"/>
              </a:ext>
            </a:extLst>
          </p:cNvPr>
          <p:cNvSpPr/>
          <p:nvPr/>
        </p:nvSpPr>
        <p:spPr>
          <a:xfrm>
            <a:off x="6400799" y="5204298"/>
            <a:ext cx="1225685" cy="1206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5971B-EF2F-4315-ADC7-C0BFE4E7024B}"/>
              </a:ext>
            </a:extLst>
          </p:cNvPr>
          <p:cNvSpPr/>
          <p:nvPr/>
        </p:nvSpPr>
        <p:spPr>
          <a:xfrm>
            <a:off x="2717664" y="5204298"/>
            <a:ext cx="1225685" cy="1206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F18357-E12E-4BF4-A387-582E03E23744}"/>
              </a:ext>
            </a:extLst>
          </p:cNvPr>
          <p:cNvSpPr/>
          <p:nvPr/>
        </p:nvSpPr>
        <p:spPr>
          <a:xfrm>
            <a:off x="4566954" y="4941651"/>
            <a:ext cx="1225685" cy="13859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3322C7-15E8-4495-95E7-DD35DA7E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  <a:p>
            <a:r>
              <a:rPr lang="en-US" altLang="zh-TW" sz="2800" b="1" i="0">
                <a:solidFill>
                  <a:srgbClr val="212121"/>
                </a:solidFill>
                <a:effectLst/>
                <a:latin typeface="BlinkMacSystemFont"/>
              </a:rPr>
              <a:t>MutaGAN</a:t>
            </a:r>
            <a:endParaRPr lang="en-US" altLang="zh-TW" sz="28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2642FA-14C8-4186-B3BD-B7624B64AF55}"/>
              </a:ext>
            </a:extLst>
          </p:cNvPr>
          <p:cNvSpPr txBox="1"/>
          <p:nvPr/>
        </p:nvSpPr>
        <p:spPr>
          <a:xfrm>
            <a:off x="525293" y="1575881"/>
            <a:ext cx="113229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u="sng"/>
              <a:t>Advantages</a:t>
            </a:r>
            <a:r>
              <a:rPr lang="en-US" altLang="zh-TW" sz="3200"/>
              <a:t>:</a:t>
            </a:r>
          </a:p>
          <a:p>
            <a:pPr lvl="1"/>
            <a:r>
              <a:rPr lang="en-US" altLang="zh-TW" sz="3200"/>
              <a:t>Requires only sequence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u="sng"/>
              <a:t>Disadvantages</a:t>
            </a:r>
            <a:r>
              <a:rPr lang="en-US" altLang="zh-TW" sz="320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/>
              <a:t>Lack of date information, </a:t>
            </a:r>
            <a:br>
              <a:rPr lang="en-US" altLang="zh-TW" sz="3200"/>
            </a:br>
            <a:r>
              <a:rPr lang="en-US" altLang="zh-TW" sz="3200"/>
              <a:t>only aware of the next evolutionary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/>
              <a:t>Need appropriate parameters for the phylogenetic tree</a:t>
            </a:r>
          </a:p>
          <a:p>
            <a:r>
              <a:rPr lang="en-US" altLang="zh-TW" sz="3200"/>
              <a:t>	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D854E92-B61D-4E57-8B4A-7776E5981782}"/>
              </a:ext>
            </a:extLst>
          </p:cNvPr>
          <p:cNvCxnSpPr>
            <a:cxnSpLocks/>
          </p:cNvCxnSpPr>
          <p:nvPr/>
        </p:nvCxnSpPr>
        <p:spPr>
          <a:xfrm>
            <a:off x="8885022" y="892904"/>
            <a:ext cx="178723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383CF9B-1431-4D99-839F-4D4A8F443DED}"/>
              </a:ext>
            </a:extLst>
          </p:cNvPr>
          <p:cNvCxnSpPr>
            <a:cxnSpLocks/>
          </p:cNvCxnSpPr>
          <p:nvPr/>
        </p:nvCxnSpPr>
        <p:spPr>
          <a:xfrm flipV="1">
            <a:off x="10672260" y="511102"/>
            <a:ext cx="628650" cy="37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770BB8C0-9512-4A2F-8863-9360BF9DA50E}"/>
              </a:ext>
            </a:extLst>
          </p:cNvPr>
          <p:cNvCxnSpPr>
            <a:cxnSpLocks/>
          </p:cNvCxnSpPr>
          <p:nvPr/>
        </p:nvCxnSpPr>
        <p:spPr>
          <a:xfrm>
            <a:off x="10672260" y="883177"/>
            <a:ext cx="628650" cy="436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9BF7A62-BC8E-4CFF-8ECC-142A5769FCDE}"/>
              </a:ext>
            </a:extLst>
          </p:cNvPr>
          <p:cNvCxnSpPr>
            <a:cxnSpLocks/>
          </p:cNvCxnSpPr>
          <p:nvPr/>
        </p:nvCxnSpPr>
        <p:spPr>
          <a:xfrm>
            <a:off x="8885022" y="214453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A891CDF-9FC9-4470-8FC1-411DF089BD53}"/>
              </a:ext>
            </a:extLst>
          </p:cNvPr>
          <p:cNvCxnSpPr>
            <a:cxnSpLocks/>
          </p:cNvCxnSpPr>
          <p:nvPr/>
        </p:nvCxnSpPr>
        <p:spPr>
          <a:xfrm flipV="1">
            <a:off x="8885022" y="1772455"/>
            <a:ext cx="628650" cy="37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71E9433-3E3F-48B8-BEEF-8C1FF69DFC23}"/>
              </a:ext>
            </a:extLst>
          </p:cNvPr>
          <p:cNvCxnSpPr>
            <a:cxnSpLocks/>
          </p:cNvCxnSpPr>
          <p:nvPr/>
        </p:nvCxnSpPr>
        <p:spPr>
          <a:xfrm>
            <a:off x="8885022" y="2144530"/>
            <a:ext cx="628650" cy="436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ABD52F-B4A5-4825-A7B7-119B95F3493F}"/>
              </a:ext>
            </a:extLst>
          </p:cNvPr>
          <p:cNvSpPr txBox="1"/>
          <p:nvPr/>
        </p:nvSpPr>
        <p:spPr>
          <a:xfrm>
            <a:off x="8522422" y="67726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A</a:t>
            </a:r>
            <a:endParaRPr lang="zh-TW" altLang="en-US" sz="240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F56438-9369-4EA4-B64E-61E8D01835E1}"/>
              </a:ext>
            </a:extLst>
          </p:cNvPr>
          <p:cNvSpPr txBox="1"/>
          <p:nvPr/>
        </p:nvSpPr>
        <p:spPr>
          <a:xfrm>
            <a:off x="8522422" y="191369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B</a:t>
            </a:r>
            <a:endParaRPr lang="zh-TW" altLang="en-US" sz="24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047A74-8496-4E0C-9EC3-2A8987539A9F}"/>
              </a:ext>
            </a:extLst>
          </p:cNvPr>
          <p:cNvSpPr txBox="1"/>
          <p:nvPr/>
        </p:nvSpPr>
        <p:spPr>
          <a:xfrm>
            <a:off x="11314168" y="285325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A’</a:t>
            </a:r>
            <a:r>
              <a:rPr lang="en-US" altLang="zh-TW" sz="2400" baseline="-25000"/>
              <a:t>1</a:t>
            </a:r>
            <a:endParaRPr lang="zh-TW" altLang="en-US" sz="2400" baseline="-250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9A4D09E-801D-4B5A-A13B-DFD3D6F5B18B}"/>
              </a:ext>
            </a:extLst>
          </p:cNvPr>
          <p:cNvSpPr txBox="1"/>
          <p:nvPr/>
        </p:nvSpPr>
        <p:spPr>
          <a:xfrm>
            <a:off x="11314168" y="110165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A’</a:t>
            </a:r>
            <a:r>
              <a:rPr lang="en-US" altLang="zh-TW" sz="2400" baseline="-25000"/>
              <a:t>2</a:t>
            </a:r>
            <a:endParaRPr lang="zh-TW" altLang="en-US" sz="2400" baseline="-2500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D36AFE-6391-4FE3-A9B7-7E9C1B63BFFD}"/>
              </a:ext>
            </a:extLst>
          </p:cNvPr>
          <p:cNvSpPr txBox="1"/>
          <p:nvPr/>
        </p:nvSpPr>
        <p:spPr>
          <a:xfrm>
            <a:off x="9513672" y="155114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B’</a:t>
            </a:r>
            <a:r>
              <a:rPr lang="en-US" altLang="zh-TW" sz="2400" baseline="-25000"/>
              <a:t>1</a:t>
            </a:r>
            <a:endParaRPr lang="zh-TW" altLang="en-US" sz="2400" baseline="-250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3923230-006C-4BF3-8AD0-B1A95B592CAE}"/>
              </a:ext>
            </a:extLst>
          </p:cNvPr>
          <p:cNvSpPr txBox="1"/>
          <p:nvPr/>
        </p:nvSpPr>
        <p:spPr>
          <a:xfrm>
            <a:off x="9513672" y="23674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B’</a:t>
            </a:r>
            <a:r>
              <a:rPr lang="en-US" altLang="zh-TW" sz="2400" baseline="-25000"/>
              <a:t>2</a:t>
            </a:r>
            <a:endParaRPr lang="zh-TW" altLang="en-US" sz="2400" baseline="-2500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9AA614-DC55-436C-918E-AEC1C080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9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5AB47-383E-4313-8E81-BBAC1944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Picture 2" descr="Modeling and analysis of site-specific mutations in cancer identifies known  plus putative novel hotspots and bias due to contextual sequences -  ScienceDirect">
            <a:extLst>
              <a:ext uri="{FF2B5EF4-FFF2-40B4-BE49-F238E27FC236}">
                <a16:creationId xmlns:a16="http://schemas.microsoft.com/office/drawing/2014/main" id="{C1FC01FA-804F-4E1F-B99B-65775E14F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5" r="42821"/>
          <a:stretch/>
        </p:blipFill>
        <p:spPr bwMode="auto">
          <a:xfrm>
            <a:off x="4465105" y="561575"/>
            <a:ext cx="7399260" cy="24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F0F379D-5083-4118-8A4F-BEF07338F487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ideal</a:t>
            </a:r>
          </a:p>
        </p:txBody>
      </p:sp>
      <p:pic>
        <p:nvPicPr>
          <p:cNvPr id="5" name="Picture 2" descr="phyloPng Interactive Phylogenetic Tree Png Maker">
            <a:extLst>
              <a:ext uri="{FF2B5EF4-FFF2-40B4-BE49-F238E27FC236}">
                <a16:creationId xmlns:a16="http://schemas.microsoft.com/office/drawing/2014/main" id="{207E58A2-7BD1-4529-8CCD-3A4177246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800863" y="1480225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FD8577-1B77-4CBC-BE66-E6200301174F}"/>
              </a:ext>
            </a:extLst>
          </p:cNvPr>
          <p:cNvSpPr txBox="1"/>
          <p:nvPr/>
        </p:nvSpPr>
        <p:spPr>
          <a:xfrm>
            <a:off x="521193" y="3978612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846B6740-25BB-4022-970E-C2B9B8CD95C1}"/>
                  </a:ext>
                </a:extLst>
              </p14:cNvPr>
              <p14:cNvContentPartPr/>
              <p14:nvPr/>
            </p14:nvContentPartPr>
            <p14:xfrm>
              <a:off x="1349109" y="2694186"/>
              <a:ext cx="1537200" cy="146700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846B6740-25BB-4022-970E-C2B9B8CD95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9749" y="2684826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A3DF6E4A-2A1F-4D91-8D4A-3DF690E26A37}"/>
              </a:ext>
            </a:extLst>
          </p:cNvPr>
          <p:cNvSpPr/>
          <p:nvPr/>
        </p:nvSpPr>
        <p:spPr>
          <a:xfrm>
            <a:off x="3244256" y="53510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C12DBD2-B6E1-4C48-8D94-5633102BE60F}"/>
              </a:ext>
            </a:extLst>
          </p:cNvPr>
          <p:cNvSpPr/>
          <p:nvPr/>
        </p:nvSpPr>
        <p:spPr>
          <a:xfrm>
            <a:off x="1281016" y="415808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754FAEA-D40E-418C-8D3F-90A3EF508D2F}"/>
              </a:ext>
            </a:extLst>
          </p:cNvPr>
          <p:cNvSpPr/>
          <p:nvPr/>
        </p:nvSpPr>
        <p:spPr>
          <a:xfrm>
            <a:off x="3244255" y="495784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C53AECD-DEBD-4731-9923-B0322706EF3F}"/>
              </a:ext>
            </a:extLst>
          </p:cNvPr>
          <p:cNvSpPr/>
          <p:nvPr/>
        </p:nvSpPr>
        <p:spPr>
          <a:xfrm>
            <a:off x="3190752" y="41715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EE27C75-0175-46E0-BEF6-D9CA96ADB7A4}"/>
              </a:ext>
            </a:extLst>
          </p:cNvPr>
          <p:cNvSpPr/>
          <p:nvPr/>
        </p:nvSpPr>
        <p:spPr>
          <a:xfrm>
            <a:off x="1879141" y="375242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18EA89D-D61F-4A03-A013-F0F9ED40C5C7}"/>
              </a:ext>
            </a:extLst>
          </p:cNvPr>
          <p:cNvSpPr/>
          <p:nvPr/>
        </p:nvSpPr>
        <p:spPr>
          <a:xfrm>
            <a:off x="3190752" y="377836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A76AFF-D025-42A1-9C9B-80F70EE30111}"/>
              </a:ext>
            </a:extLst>
          </p:cNvPr>
          <p:cNvSpPr/>
          <p:nvPr/>
        </p:nvSpPr>
        <p:spPr>
          <a:xfrm>
            <a:off x="3215753" y="33852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250AB76-4149-4B87-BB79-0C88BBA501E0}"/>
              </a:ext>
            </a:extLst>
          </p:cNvPr>
          <p:cNvSpPr/>
          <p:nvPr/>
        </p:nvSpPr>
        <p:spPr>
          <a:xfrm>
            <a:off x="3215752" y="303579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08F6835-5E05-41BE-A7FB-DB5F73FEEA06}"/>
              </a:ext>
            </a:extLst>
          </p:cNvPr>
          <p:cNvSpPr/>
          <p:nvPr/>
        </p:nvSpPr>
        <p:spPr>
          <a:xfrm>
            <a:off x="3190751" y="261626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E195DEC-21FE-4F55-A4AE-2E85E9876145}"/>
              </a:ext>
            </a:extLst>
          </p:cNvPr>
          <p:cNvSpPr/>
          <p:nvPr/>
        </p:nvSpPr>
        <p:spPr>
          <a:xfrm>
            <a:off x="3190751" y="222310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DD984E5-BEF5-41DC-B70B-59244018EF6B}"/>
              </a:ext>
            </a:extLst>
          </p:cNvPr>
          <p:cNvSpPr/>
          <p:nvPr/>
        </p:nvSpPr>
        <p:spPr>
          <a:xfrm>
            <a:off x="3162249" y="18608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640FFEE-D30E-4E4F-9FFA-E3BCA67DF82E}"/>
              </a:ext>
            </a:extLst>
          </p:cNvPr>
          <p:cNvSpPr/>
          <p:nvPr/>
        </p:nvSpPr>
        <p:spPr>
          <a:xfrm>
            <a:off x="2676810" y="2319586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68A3E56-A8B6-48D4-919A-AC821F029B2E}"/>
              </a:ext>
            </a:extLst>
          </p:cNvPr>
          <p:cNvSpPr/>
          <p:nvPr/>
        </p:nvSpPr>
        <p:spPr>
          <a:xfrm>
            <a:off x="2915409" y="20306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9372D47-36DD-4222-A6C8-C224925D4581}"/>
              </a:ext>
            </a:extLst>
          </p:cNvPr>
          <p:cNvSpPr/>
          <p:nvPr/>
        </p:nvSpPr>
        <p:spPr>
          <a:xfrm>
            <a:off x="2146651" y="274193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DEC1539-F0E4-41FD-9A8A-C27130B7ABC8}"/>
              </a:ext>
            </a:extLst>
          </p:cNvPr>
          <p:cNvSpPr/>
          <p:nvPr/>
        </p:nvSpPr>
        <p:spPr>
          <a:xfrm>
            <a:off x="3215751" y="46084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ECFA0BB-00DF-4EB4-B104-D68F0E067CD2}"/>
              </a:ext>
            </a:extLst>
          </p:cNvPr>
          <p:cNvSpPr/>
          <p:nvPr/>
        </p:nvSpPr>
        <p:spPr>
          <a:xfrm>
            <a:off x="2862587" y="2706657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58557FD-1FBF-4C45-AD9F-C3D5F8BC85D1}"/>
              </a:ext>
            </a:extLst>
          </p:cNvPr>
          <p:cNvSpPr/>
          <p:nvPr/>
        </p:nvSpPr>
        <p:spPr>
          <a:xfrm>
            <a:off x="2589337" y="2395072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431075-0A81-4C56-90F1-8CD0BE4FEBEB}"/>
              </a:ext>
            </a:extLst>
          </p:cNvPr>
          <p:cNvSpPr txBox="1"/>
          <p:nvPr/>
        </p:nvSpPr>
        <p:spPr>
          <a:xfrm>
            <a:off x="5844651" y="4673651"/>
            <a:ext cx="6157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location: 111,aminoac: S</a:t>
            </a:r>
          </a:p>
          <a:p>
            <a:r>
              <a:rPr lang="en-US" altLang="zh-TW" b="0" i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location: 111,aminoac: S</a:t>
            </a:r>
            <a:endParaRPr lang="en-US" altLang="zh-TW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b="0" i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location: 111,aminoac: S</a:t>
            </a:r>
          </a:p>
          <a:p>
            <a:r>
              <a:rPr lang="en-US" altLang="zh-TW" b="0" i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location: 111,aminoac: S</a:t>
            </a:r>
            <a:endParaRPr lang="en-US" altLang="zh-TW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AEB4E-E5DD-4E1E-BACE-7C0617FB5351}"/>
              </a:ext>
            </a:extLst>
          </p:cNvPr>
          <p:cNvCxnSpPr>
            <a:cxnSpLocks/>
          </p:cNvCxnSpPr>
          <p:nvPr/>
        </p:nvCxnSpPr>
        <p:spPr>
          <a:xfrm>
            <a:off x="4902740" y="4828498"/>
            <a:ext cx="7073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4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System</a:t>
            </a:r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937231" y="1768845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657561" y="4267232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3380624" y="56396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1417384" y="444670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3380623" y="524646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3327120" y="446014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2015509" y="404104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3327120" y="406698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3352121" y="36738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3352120" y="332441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3327119" y="290488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3327119" y="251172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3298617" y="21494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2813178" y="2608206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3051777" y="231925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2283019" y="303055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3352119" y="489705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F570977-CE1C-489C-984B-12EC675C85A7}"/>
              </a:ext>
            </a:extLst>
          </p:cNvPr>
          <p:cNvCxnSpPr>
            <a:cxnSpLocks/>
          </p:cNvCxnSpPr>
          <p:nvPr/>
        </p:nvCxnSpPr>
        <p:spPr>
          <a:xfrm>
            <a:off x="870007" y="6284333"/>
            <a:ext cx="2928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06537BD-BC1F-464E-BFA9-811F8EB68C01}"/>
              </a:ext>
            </a:extLst>
          </p:cNvPr>
          <p:cNvSpPr txBox="1"/>
          <p:nvPr/>
        </p:nvSpPr>
        <p:spPr>
          <a:xfrm>
            <a:off x="384786" y="5776248"/>
            <a:ext cx="1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0070C0"/>
                </a:solidFill>
              </a:rPr>
              <a:t>time</a:t>
            </a:r>
            <a:endParaRPr lang="zh-TW" altLang="en-US" sz="2400" b="1">
              <a:solidFill>
                <a:srgbClr val="0070C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8BDCE7D-EEA6-4C81-A44F-5CF0F00821D5}"/>
              </a:ext>
            </a:extLst>
          </p:cNvPr>
          <p:cNvSpPr txBox="1"/>
          <p:nvPr/>
        </p:nvSpPr>
        <p:spPr>
          <a:xfrm>
            <a:off x="6305383" y="1034801"/>
            <a:ext cx="45723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Set</a:t>
            </a:r>
            <a:r>
              <a:rPr lang="zh-TW" altLang="en-US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parent-child pair by </a:t>
            </a:r>
            <a:r>
              <a:rPr lang="en-US" altLang="zh-TW">
                <a:solidFill>
                  <a:srgbClr val="2A2A2A"/>
                </a:solidFill>
                <a:highlight>
                  <a:srgbClr val="FFFF00"/>
                </a:highlight>
                <a:latin typeface="Merriweather" panose="00000500000000000000" pitchFamily="2" charset="0"/>
                <a:ea typeface="標楷體" panose="03000509000000000000" pitchFamily="65" charset="-120"/>
              </a:rPr>
              <a:t>Bio.Phylo </a:t>
            </a:r>
            <a:endParaRPr lang="zh-TW" altLang="en-US">
              <a:highlight>
                <a:srgbClr val="FFFF00"/>
              </a:highlight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F232902-8612-4389-9FF6-CF7DADD77B22}"/>
              </a:ext>
            </a:extLst>
          </p:cNvPr>
          <p:cNvCxnSpPr>
            <a:cxnSpLocks/>
          </p:cNvCxnSpPr>
          <p:nvPr/>
        </p:nvCxnSpPr>
        <p:spPr>
          <a:xfrm>
            <a:off x="7924633" y="2569205"/>
            <a:ext cx="781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39A34A9D-1631-4B0B-8192-133FE009BE2D}"/>
              </a:ext>
            </a:extLst>
          </p:cNvPr>
          <p:cNvCxnSpPr>
            <a:cxnSpLocks/>
          </p:cNvCxnSpPr>
          <p:nvPr/>
        </p:nvCxnSpPr>
        <p:spPr>
          <a:xfrm flipV="1">
            <a:off x="8705683" y="1978655"/>
            <a:ext cx="628650" cy="590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4FBBF69-E141-43B3-A9BE-FF6CF6BC958F}"/>
              </a:ext>
            </a:extLst>
          </p:cNvPr>
          <p:cNvCxnSpPr>
            <a:cxnSpLocks/>
          </p:cNvCxnSpPr>
          <p:nvPr/>
        </p:nvCxnSpPr>
        <p:spPr>
          <a:xfrm>
            <a:off x="8705683" y="2569205"/>
            <a:ext cx="628650" cy="590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FF27194-FC02-4F81-8699-28B91FB58BD7}"/>
              </a:ext>
            </a:extLst>
          </p:cNvPr>
          <p:cNvSpPr txBox="1"/>
          <p:nvPr/>
        </p:nvSpPr>
        <p:spPr>
          <a:xfrm>
            <a:off x="6305383" y="2384539"/>
            <a:ext cx="1619250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parent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BB0F26-DF6A-4A55-AD04-03CC352DDAE5}"/>
              </a:ext>
            </a:extLst>
          </p:cNvPr>
          <p:cNvSpPr txBox="1"/>
          <p:nvPr/>
        </p:nvSpPr>
        <p:spPr>
          <a:xfrm>
            <a:off x="9401008" y="1793989"/>
            <a:ext cx="1619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Child 1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6B1CA48-C99E-4CDB-94DC-7A10E90374F1}"/>
              </a:ext>
            </a:extLst>
          </p:cNvPr>
          <p:cNvSpPr txBox="1"/>
          <p:nvPr/>
        </p:nvSpPr>
        <p:spPr>
          <a:xfrm>
            <a:off x="9401008" y="2975089"/>
            <a:ext cx="1619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Child 2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graphicFrame>
        <p:nvGraphicFramePr>
          <p:cNvPr id="45" name="表格 7">
            <a:extLst>
              <a:ext uri="{FF2B5EF4-FFF2-40B4-BE49-F238E27FC236}">
                <a16:creationId xmlns:a16="http://schemas.microsoft.com/office/drawing/2014/main" id="{4C9D3C42-0FF4-4608-ACA7-5454DB5FD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43485"/>
              </p:ext>
            </p:extLst>
          </p:nvPr>
        </p:nvGraphicFramePr>
        <p:xfrm>
          <a:off x="6422686" y="4733302"/>
          <a:ext cx="363974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39748">
                  <a:extLst>
                    <a:ext uri="{9D8B030D-6E8A-4147-A177-3AD203B41FA5}">
                      <a16:colId xmlns:a16="http://schemas.microsoft.com/office/drawing/2014/main" val="3954019634"/>
                    </a:ext>
                  </a:extLst>
                </a:gridCol>
              </a:tblGrid>
              <a:tr h="382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Parent-Child sequence pair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94420"/>
                  </a:ext>
                </a:extLst>
              </a:tr>
              <a:tr h="382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Parent</a:t>
                      </a:r>
                      <a:r>
                        <a:rPr lang="en-US" altLang="zh-TW" sz="2400" baseline="-25000"/>
                        <a:t>i</a:t>
                      </a:r>
                      <a:r>
                        <a:rPr lang="en-US" altLang="zh-TW" sz="2400"/>
                        <a:t> – Child</a:t>
                      </a:r>
                      <a:r>
                        <a:rPr lang="en-US" altLang="zh-TW" sz="2400" baseline="-25000"/>
                        <a:t>i</a:t>
                      </a:r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63852"/>
                  </a:ext>
                </a:extLst>
              </a:tr>
              <a:tr h="382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Parent</a:t>
                      </a:r>
                      <a:r>
                        <a:rPr lang="en-US" altLang="zh-TW" sz="2400" baseline="-25000"/>
                        <a:t>i</a:t>
                      </a:r>
                      <a:r>
                        <a:rPr lang="en-US" altLang="zh-TW" sz="2400"/>
                        <a:t> – Child</a:t>
                      </a:r>
                      <a:r>
                        <a:rPr lang="en-US" altLang="zh-TW" sz="2400" baseline="-25000"/>
                        <a:t>i</a:t>
                      </a:r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35536"/>
                  </a:ext>
                </a:extLst>
              </a:tr>
            </a:tbl>
          </a:graphicData>
        </a:graphic>
      </p:graphicFrame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A7F7C70-7AB1-496F-9412-E0841780B148}"/>
              </a:ext>
            </a:extLst>
          </p:cNvPr>
          <p:cNvCxnSpPr>
            <a:cxnSpLocks/>
          </p:cNvCxnSpPr>
          <p:nvPr/>
        </p:nvCxnSpPr>
        <p:spPr>
          <a:xfrm>
            <a:off x="8201907" y="3455398"/>
            <a:ext cx="0" cy="6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9282343-66EB-49CE-9A59-7174D157BAD3}"/>
              </a:ext>
            </a:extLst>
          </p:cNvPr>
          <p:cNvSpPr txBox="1"/>
          <p:nvPr/>
        </p:nvSpPr>
        <p:spPr>
          <a:xfrm>
            <a:off x="6715835" y="4363970"/>
            <a:ext cx="314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(HA nucleic acid sequence)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AC6FF-4EB8-4A26-AEB0-B6178C34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357AEB-84FC-4A4E-9318-812C718C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" y="575062"/>
            <a:ext cx="11880610" cy="57078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E49E9CE-7D7C-45BA-AB12-AEA5B7EFA1D0}"/>
              </a:ext>
            </a:extLst>
          </p:cNvPr>
          <p:cNvSpPr txBox="1"/>
          <p:nvPr/>
        </p:nvSpPr>
        <p:spPr>
          <a:xfrm>
            <a:off x="155695" y="77675"/>
            <a:ext cx="1029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GISAID (</a:t>
            </a:r>
            <a:r>
              <a:rPr lang="en-US" altLang="zh-TW" sz="2000" b="0" i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Initiative on Sharing All Influenza Data</a:t>
            </a:r>
            <a:r>
              <a:rPr lang="zh-TW" altLang="en-US" sz="2000" b="0" i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i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全球共享流感數據倡議組織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F59FA3-F3E1-4C0F-B95A-FDB268B3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946</Words>
  <Application>Microsoft Office PowerPoint</Application>
  <PresentationFormat>寬螢幕</PresentationFormat>
  <Paragraphs>189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BlinkMacSystemFont</vt:lpstr>
      <vt:lpstr>Harding</vt:lpstr>
      <vt:lpstr>PingFang TC Medium</vt:lpstr>
      <vt:lpstr>新細明體</vt:lpstr>
      <vt:lpstr>Arial</vt:lpstr>
      <vt:lpstr>Calibri</vt:lpstr>
      <vt:lpstr>Calibri Light</vt:lpstr>
      <vt:lpstr>Cambria</vt:lpstr>
      <vt:lpstr>Consolas</vt:lpstr>
      <vt:lpstr>Merriweather</vt:lpstr>
      <vt:lpstr>Times New Roman</vt:lpstr>
      <vt:lpstr>Office 佈景主題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楷崴 黃</dc:creator>
  <cp:lastModifiedBy>楷崴 黃</cp:lastModifiedBy>
  <cp:revision>151</cp:revision>
  <dcterms:created xsi:type="dcterms:W3CDTF">2024-04-11T16:49:23Z</dcterms:created>
  <dcterms:modified xsi:type="dcterms:W3CDTF">2024-06-18T22:52:04Z</dcterms:modified>
</cp:coreProperties>
</file>