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Lst>
  <p:sldSz cx="13004800" cy="9753600"/>
  <p:notesSz cx="6858000" cy="9144000"/>
  <p:defaultTextStyle>
    <a:lvl1pPr algn="ctr" defTabSz="584200">
      <a:defRPr sz="3600">
        <a:solidFill>
          <a:srgbClr val="FFFFFF"/>
        </a:solidFill>
        <a:latin typeface="+mn-lt"/>
        <a:ea typeface="+mn-ea"/>
        <a:cs typeface="+mn-cs"/>
        <a:sym typeface="Helvetica Light"/>
      </a:defRPr>
    </a:lvl1pPr>
    <a:lvl2pPr indent="228600" algn="ctr" defTabSz="584200">
      <a:defRPr sz="3600">
        <a:solidFill>
          <a:srgbClr val="FFFFFF"/>
        </a:solidFill>
        <a:latin typeface="+mn-lt"/>
        <a:ea typeface="+mn-ea"/>
        <a:cs typeface="+mn-cs"/>
        <a:sym typeface="Helvetica Light"/>
      </a:defRPr>
    </a:lvl2pPr>
    <a:lvl3pPr indent="457200" algn="ctr" defTabSz="584200">
      <a:defRPr sz="3600">
        <a:solidFill>
          <a:srgbClr val="FFFFFF"/>
        </a:solidFill>
        <a:latin typeface="+mn-lt"/>
        <a:ea typeface="+mn-ea"/>
        <a:cs typeface="+mn-cs"/>
        <a:sym typeface="Helvetica Light"/>
      </a:defRPr>
    </a:lvl3pPr>
    <a:lvl4pPr indent="685800" algn="ctr" defTabSz="584200">
      <a:defRPr sz="3600">
        <a:solidFill>
          <a:srgbClr val="FFFFFF"/>
        </a:solidFill>
        <a:latin typeface="+mn-lt"/>
        <a:ea typeface="+mn-ea"/>
        <a:cs typeface="+mn-cs"/>
        <a:sym typeface="Helvetica Light"/>
      </a:defRPr>
    </a:lvl4pPr>
    <a:lvl5pPr indent="914400" algn="ctr" defTabSz="584200">
      <a:defRPr sz="3600">
        <a:solidFill>
          <a:srgbClr val="FFFFFF"/>
        </a:solidFill>
        <a:latin typeface="+mn-lt"/>
        <a:ea typeface="+mn-ea"/>
        <a:cs typeface="+mn-cs"/>
        <a:sym typeface="Helvetica Light"/>
      </a:defRPr>
    </a:lvl5pPr>
    <a:lvl6pPr indent="1143000" algn="ctr" defTabSz="584200">
      <a:defRPr sz="3600">
        <a:solidFill>
          <a:srgbClr val="FFFFFF"/>
        </a:solidFill>
        <a:latin typeface="+mn-lt"/>
        <a:ea typeface="+mn-ea"/>
        <a:cs typeface="+mn-cs"/>
        <a:sym typeface="Helvetica Light"/>
      </a:defRPr>
    </a:lvl6pPr>
    <a:lvl7pPr indent="1371600" algn="ctr" defTabSz="584200">
      <a:defRPr sz="3600">
        <a:solidFill>
          <a:srgbClr val="FFFFFF"/>
        </a:solidFill>
        <a:latin typeface="+mn-lt"/>
        <a:ea typeface="+mn-ea"/>
        <a:cs typeface="+mn-cs"/>
        <a:sym typeface="Helvetica Light"/>
      </a:defRPr>
    </a:lvl7pPr>
    <a:lvl8pPr indent="1600200" algn="ctr" defTabSz="584200">
      <a:defRPr sz="3600">
        <a:solidFill>
          <a:srgbClr val="FFFFFF"/>
        </a:solidFill>
        <a:latin typeface="+mn-lt"/>
        <a:ea typeface="+mn-ea"/>
        <a:cs typeface="+mn-cs"/>
        <a:sym typeface="Helvetica Light"/>
      </a:defRPr>
    </a:lvl8pPr>
    <a:lvl9pPr indent="1828800" algn="ctr" defTabSz="584200">
      <a:defRPr sz="3600">
        <a:solidFill>
          <a:srgbClr val="FFFFFF"/>
        </a:solidFill>
        <a:latin typeface="+mn-lt"/>
        <a:ea typeface="+mn-ea"/>
        <a:cs typeface="+mn-cs"/>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b="def" i="def"/>
      <a:tcStyle>
        <a:tcBdr/>
        <a:fill>
          <a:solidFill>
            <a:srgbClr val="73C0FC">
              <a:alpha val="26000"/>
            </a:srgbClr>
          </a:solidFill>
        </a:fill>
      </a:tcStyle>
    </a:band2H>
    <a:firstCol>
      <a:tcTxStyle b="off" i="off">
        <a:fontRef idx="minor">
          <a:srgbClr val="FFFFFF"/>
        </a:fontRef>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1497FC"/>
          </a:solidFill>
        </a:fill>
      </a:tcStyle>
    </a:firstCol>
    <a:lastRow>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065C1"/>
          </a:solidFill>
        </a:fill>
      </a:tcStyle>
    </a:lastRow>
    <a:firstRow>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065C1"/>
          </a:solidFill>
        </a:fill>
      </a:tcStyle>
    </a:firstRow>
  </a:tblStyle>
  <a:tblStyle styleId="{C7B018BB-80A7-4F77-B60F-C8B233D01FF8}" styleName="">
    <a:tblBg/>
    <a:wholeTbl>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noFill/>
        </a:fill>
      </a:tcStyle>
    </a:wholeTbl>
    <a:band2H>
      <a:tcTxStyle b="def" i="def"/>
      <a:tcStyle>
        <a:tcBdr/>
        <a:fill>
          <a:solidFill>
            <a:srgbClr val="8EA5CB">
              <a:alpha val="25000"/>
            </a:srgbClr>
          </a:solidFill>
        </a:fill>
      </a:tcStyle>
    </a:band2H>
    <a:firstCol>
      <a:tcTxStyle b="off" i="off">
        <a:fontRef idx="minor">
          <a:srgbClr val="FFFFFF"/>
        </a:fontRef>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solidFill>
            <a:srgbClr val="53585F"/>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firstRow>
  </a:tblStyle>
  <a:tblStyle styleId="{EEE7283C-3CF3-47DC-8721-378D4A62B228}" styleName="">
    <a:tblBg/>
    <a:wholeTbl>
      <a:tcTxStyle b="off" i="off">
        <a:fontRef idx="minor">
          <a:srgbClr val="FFFFFF"/>
        </a:fontRef>
        <a:srgbClr val="FFFFFF"/>
      </a:tcTxStyle>
      <a:tcStyle>
        <a:tcBdr>
          <a:left>
            <a:ln w="12700" cap="flat">
              <a:solidFill>
                <a:srgbClr val="AAAAAA"/>
              </a:solidFill>
              <a:prstDash val="solid"/>
              <a:miter lim="400000"/>
            </a:ln>
          </a:left>
          <a:right>
            <a:ln w="12700" cap="flat">
              <a:solidFill>
                <a:srgbClr val="AAAAAA"/>
              </a:solidFill>
              <a:prstDash val="solid"/>
              <a:miter lim="400000"/>
            </a:ln>
          </a:right>
          <a:top>
            <a:ln w="12700" cap="flat">
              <a:solidFill>
                <a:srgbClr val="AAAAAA"/>
              </a:solidFill>
              <a:prstDash val="solid"/>
              <a:miter lim="400000"/>
            </a:ln>
          </a:top>
          <a:bottom>
            <a:ln w="12700" cap="flat">
              <a:solidFill>
                <a:srgbClr val="AAAAAA"/>
              </a:solidFill>
              <a:prstDash val="solid"/>
              <a:miter lim="400000"/>
            </a:ln>
          </a:bottom>
          <a:insideH>
            <a:ln w="12700" cap="flat">
              <a:solidFill>
                <a:srgbClr val="AAAAAA"/>
              </a:solidFill>
              <a:prstDash val="solid"/>
              <a:miter lim="400000"/>
            </a:ln>
          </a:insideH>
          <a:insideV>
            <a:ln w="12700" cap="flat">
              <a:solidFill>
                <a:srgbClr val="AAAAAA"/>
              </a:solidFill>
              <a:prstDash val="solid"/>
              <a:miter lim="400000"/>
            </a:ln>
          </a:insideV>
        </a:tcBdr>
        <a:fill>
          <a:noFill/>
        </a:fill>
      </a:tcStyle>
    </a:wholeTbl>
    <a:band2H>
      <a:tcTxStyle b="def" i="def"/>
      <a:tcStyle>
        <a:tcBdr/>
        <a:fill>
          <a:solidFill>
            <a:srgbClr val="308B16">
              <a:alpha val="35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CBCBCB"/>
              </a:solidFill>
              <a:prstDash val="solid"/>
              <a:miter lim="400000"/>
            </a:ln>
          </a:insideV>
        </a:tcBdr>
        <a:fill>
          <a:solidFill>
            <a:srgbClr val="2D7132"/>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CBCBCB"/>
              </a:solidFill>
              <a:prstDash val="solid"/>
              <a:miter lim="400000"/>
            </a:ln>
          </a:insideH>
          <a:insideV>
            <a:ln w="12700" cap="flat">
              <a:noFill/>
              <a:miter lim="400000"/>
            </a:ln>
          </a:insideV>
        </a:tcBdr>
        <a:fill>
          <a:solidFill>
            <a:srgbClr val="308B16"/>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25400" cap="flat">
              <a:noFill/>
              <a:miter lim="400000"/>
            </a:ln>
          </a:bottom>
          <a:insideH>
            <a:ln w="25400" cap="flat">
              <a:solidFill>
                <a:srgbClr val="CBCBCB"/>
              </a:solidFill>
              <a:prstDash val="solid"/>
              <a:miter lim="400000"/>
            </a:ln>
          </a:insideH>
          <a:insideV>
            <a:ln w="12700" cap="flat">
              <a:noFill/>
              <a:miter lim="400000"/>
            </a:ln>
          </a:insideV>
        </a:tcBdr>
        <a:fill>
          <a:solidFill>
            <a:srgbClr val="308B16"/>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b="def" i="def"/>
      <a:tcStyle>
        <a:tcBdr/>
        <a:fill>
          <a:solidFill>
            <a:srgbClr val="797A7C">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BF630E"/>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firstRow>
  </a:tblStyle>
  <a:tblStyle styleId="{33BA23B1-9221-436E-865A-0063620EA4FD}" styleName="">
    <a:tblBg/>
    <a:wholeTbl>
      <a:tcTxStyle b="off" i="off">
        <a:fontRef idx="minor">
          <a:srgbClr val="FFFFFF"/>
        </a:fontRef>
        <a:srgbClr val="FFFFFF"/>
      </a:tcTxStyle>
      <a:tcStyle>
        <a:tcBdr>
          <a:left>
            <a:ln w="12700" cap="flat">
              <a:solidFill>
                <a:srgbClr val="909090"/>
              </a:solidFill>
              <a:prstDash val="solid"/>
              <a:miter lim="400000"/>
            </a:ln>
          </a:left>
          <a:right>
            <a:ln w="12700" cap="flat">
              <a:solidFill>
                <a:srgbClr val="909090"/>
              </a:solidFill>
              <a:prstDash val="solid"/>
              <a:miter lim="400000"/>
            </a:ln>
          </a:right>
          <a:top>
            <a:ln w="12700" cap="flat">
              <a:solidFill>
                <a:srgbClr val="909090"/>
              </a:solidFill>
              <a:prstDash val="solid"/>
              <a:miter lim="400000"/>
            </a:ln>
          </a:top>
          <a:bottom>
            <a:ln w="12700" cap="flat">
              <a:solidFill>
                <a:srgbClr val="909090"/>
              </a:solidFill>
              <a:prstDash val="solid"/>
              <a:miter lim="400000"/>
            </a:ln>
          </a:bottom>
          <a:insideH>
            <a:ln w="12700" cap="flat">
              <a:solidFill>
                <a:srgbClr val="909090"/>
              </a:solidFill>
              <a:prstDash val="solid"/>
              <a:miter lim="400000"/>
            </a:ln>
          </a:insideH>
          <a:insideV>
            <a:ln w="12700" cap="flat">
              <a:solidFill>
                <a:srgbClr val="909090"/>
              </a:solidFill>
              <a:prstDash val="solid"/>
              <a:miter lim="400000"/>
            </a:ln>
          </a:insideV>
        </a:tcBdr>
        <a:fill>
          <a:noFill/>
        </a:fill>
      </a:tcStyle>
    </a:wholeTbl>
    <a:band2H>
      <a:tcTxStyle b="def" i="def"/>
      <a:tcStyle>
        <a:tcBdr/>
        <a:fill>
          <a:solidFill>
            <a:srgbClr val="797A7C">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1F2428"/>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929292"/>
              </a:solidFill>
              <a:custDash>
                <a:ds d="200000" sp="200000"/>
              </a:custDash>
              <a:miter lim="400000"/>
            </a:ln>
          </a:left>
          <a:right>
            <a:ln w="12700" cap="flat">
              <a:solidFill>
                <a:srgbClr val="929292"/>
              </a:solidFill>
              <a:custDash>
                <a:ds d="200000" sp="200000"/>
              </a:custDash>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solidFill>
                <a:srgbClr val="929292"/>
              </a:solidFill>
              <a:custDash>
                <a:ds d="200000" sp="200000"/>
              </a:custDash>
              <a:miter lim="400000"/>
            </a:ln>
          </a:insideV>
        </a:tcBdr>
        <a:fill>
          <a:noFill/>
        </a:fill>
      </a:tcStyle>
    </a:wholeTbl>
    <a:band2H>
      <a:tcTxStyle b="def" i="def"/>
      <a:tcStyle>
        <a:tcBdr/>
        <a:fill>
          <a:solidFill>
            <a:srgbClr val="797A7C">
              <a:alpha val="30000"/>
            </a:srgbClr>
          </a:solidFill>
        </a:fill>
      </a:tcStyle>
    </a:band2H>
    <a:firstCol>
      <a:tcTxStyle b="on" i="off">
        <a:fontRef idx="minor">
          <a:srgbClr val="FFFFFF"/>
        </a:fontRef>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Col>
    <a:lastRow>
      <a:tcTxStyle b="on" i="off">
        <a:fontRef idx="minor">
          <a:srgbClr val="FFFFFF"/>
        </a:fontRef>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25400" cap="flat">
              <a:solidFill>
                <a:srgbClr val="929292"/>
              </a:solidFill>
              <a:prstDash val="solid"/>
              <a:miter lim="400000"/>
            </a:ln>
          </a:top>
          <a:bottom>
            <a:ln w="12700" cap="flat">
              <a:noFill/>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lastRow>
    <a:firstRow>
      <a:tcTxStyle b="on" i="off">
        <a:fontRef idx="minor">
          <a:srgbClr val="FFFFFF"/>
        </a:fontRef>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12700" cap="flat">
              <a:noFill/>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Shape 29"/>
          <p:cNvSpPr/>
          <p:nvPr>
            <p:ph type="sldImg"/>
          </p:nvPr>
        </p:nvSpPr>
        <p:spPr>
          <a:xfrm>
            <a:off x="1143000" y="685800"/>
            <a:ext cx="4572000" cy="3429000"/>
          </a:xfrm>
          <a:prstGeom prst="rect">
            <a:avLst/>
          </a:prstGeom>
        </p:spPr>
        <p:txBody>
          <a:bodyPr/>
          <a:lstStyle/>
          <a:p>
            <a:pPr lvl="0"/>
          </a:p>
        </p:txBody>
      </p:sp>
      <p:sp>
        <p:nvSpPr>
          <p:cNvPr id="30" name="Shape 30"/>
          <p:cNvSpPr/>
          <p:nvPr>
            <p:ph type="body" sz="quarter" idx="1"/>
          </p:nvPr>
        </p:nvSpPr>
        <p:spPr>
          <a:xfrm>
            <a:off x="914400" y="4343400"/>
            <a:ext cx="5029200" cy="4114800"/>
          </a:xfrm>
          <a:prstGeom prst="rect">
            <a:avLst/>
          </a:prstGeom>
        </p:spPr>
        <p:txBody>
          <a:bodyPr/>
          <a:lstStyle/>
          <a:p>
            <a:pPr lvl="0"/>
          </a:p>
        </p:txBody>
      </p:sp>
    </p:spTree>
  </p:cSld>
  <p:clrMap bg1="lt1" tx1="dk1" bg2="lt2" tx2="dk2" accent1="accent1" accent2="accent2" accent3="accent3" accent4="accent4" accent5="accent5" accent6="accent6" hlink="hlink" folHlink="folHlink"/>
  <p:notesStyle>
    <a:lvl1pPr defTabSz="457200">
      <a:lnSpc>
        <a:spcPct val="125000"/>
      </a:lnSpc>
      <a:defRPr sz="2400">
        <a:latin typeface="Avenir Roman"/>
        <a:ea typeface="Avenir Roman"/>
        <a:cs typeface="Avenir Roman"/>
        <a:sym typeface="Avenir Roman"/>
      </a:defRPr>
    </a:lvl1pPr>
    <a:lvl2pPr indent="228600" defTabSz="457200">
      <a:lnSpc>
        <a:spcPct val="125000"/>
      </a:lnSpc>
      <a:defRPr sz="2400">
        <a:latin typeface="Avenir Roman"/>
        <a:ea typeface="Avenir Roman"/>
        <a:cs typeface="Avenir Roman"/>
        <a:sym typeface="Avenir Roman"/>
      </a:defRPr>
    </a:lvl2pPr>
    <a:lvl3pPr indent="457200" defTabSz="457200">
      <a:lnSpc>
        <a:spcPct val="125000"/>
      </a:lnSpc>
      <a:defRPr sz="2400">
        <a:latin typeface="Avenir Roman"/>
        <a:ea typeface="Avenir Roman"/>
        <a:cs typeface="Avenir Roman"/>
        <a:sym typeface="Avenir Roman"/>
      </a:defRPr>
    </a:lvl3pPr>
    <a:lvl4pPr indent="685800" defTabSz="457200">
      <a:lnSpc>
        <a:spcPct val="125000"/>
      </a:lnSpc>
      <a:defRPr sz="2400">
        <a:latin typeface="Avenir Roman"/>
        <a:ea typeface="Avenir Roman"/>
        <a:cs typeface="Avenir Roman"/>
        <a:sym typeface="Avenir Roman"/>
      </a:defRPr>
    </a:lvl4pPr>
    <a:lvl5pPr indent="914400" defTabSz="457200">
      <a:lnSpc>
        <a:spcPct val="125000"/>
      </a:lnSpc>
      <a:defRPr sz="2400">
        <a:latin typeface="Avenir Roman"/>
        <a:ea typeface="Avenir Roman"/>
        <a:cs typeface="Avenir Roman"/>
        <a:sym typeface="Avenir Roman"/>
      </a:defRPr>
    </a:lvl5pPr>
    <a:lvl6pPr indent="1143000" defTabSz="457200">
      <a:lnSpc>
        <a:spcPct val="125000"/>
      </a:lnSpc>
      <a:defRPr sz="2400">
        <a:latin typeface="Avenir Roman"/>
        <a:ea typeface="Avenir Roman"/>
        <a:cs typeface="Avenir Roman"/>
        <a:sym typeface="Avenir Roman"/>
      </a:defRPr>
    </a:lvl6pPr>
    <a:lvl7pPr indent="1371600" defTabSz="457200">
      <a:lnSpc>
        <a:spcPct val="125000"/>
      </a:lnSpc>
      <a:defRPr sz="2400">
        <a:latin typeface="Avenir Roman"/>
        <a:ea typeface="Avenir Roman"/>
        <a:cs typeface="Avenir Roman"/>
        <a:sym typeface="Avenir Roman"/>
      </a:defRPr>
    </a:lvl7pPr>
    <a:lvl8pPr indent="1600200" defTabSz="457200">
      <a:lnSpc>
        <a:spcPct val="125000"/>
      </a:lnSpc>
      <a:defRPr sz="2400">
        <a:latin typeface="Avenir Roman"/>
        <a:ea typeface="Avenir Roman"/>
        <a:cs typeface="Avenir Roman"/>
        <a:sym typeface="Avenir Roman"/>
      </a:defRPr>
    </a:lvl8pPr>
    <a:lvl9pPr indent="1828800" defTabSz="457200">
      <a:lnSpc>
        <a:spcPct val="125000"/>
      </a:lnSpc>
      <a:defRPr sz="2400">
        <a:latin typeface="Avenir Roman"/>
        <a:ea typeface="Avenir Roman"/>
        <a:cs typeface="Avenir Roman"/>
        <a:sym typeface="Avenir Roman"/>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1" showMasterPhAnim="1">
  <p:cSld name="Title &amp; Subtitle">
    <p:spTree>
      <p:nvGrpSpPr>
        <p:cNvPr id="1" name=""/>
        <p:cNvGrpSpPr/>
        <p:nvPr/>
      </p:nvGrpSpPr>
      <p:grpSpPr>
        <a:xfrm>
          <a:off x="0" y="0"/>
          <a:ext cx="0" cy="0"/>
          <a:chOff x="0" y="0"/>
          <a:chExt cx="0" cy="0"/>
        </a:xfrm>
      </p:grpSpPr>
      <p:sp>
        <p:nvSpPr>
          <p:cNvPr id="5" name="Shape 5"/>
          <p:cNvSpPr/>
          <p:nvPr>
            <p:ph type="title"/>
          </p:nvPr>
        </p:nvSpPr>
        <p:spPr>
          <a:xfrm>
            <a:off x="1270000" y="1638300"/>
            <a:ext cx="10464800" cy="3302000"/>
          </a:xfrm>
          <a:prstGeom prst="rect">
            <a:avLst/>
          </a:prstGeom>
        </p:spPr>
        <p:txBody>
          <a:bodyPr anchor="b"/>
          <a:lstStyle/>
          <a:p>
            <a:pPr lvl="0">
              <a:defRPr sz="1800">
                <a:solidFill>
                  <a:srgbClr val="000000"/>
                </a:solidFill>
              </a:defRPr>
            </a:pPr>
            <a:r>
              <a:rPr sz="8000">
                <a:solidFill>
                  <a:srgbClr val="FFFFFF"/>
                </a:solidFill>
              </a:rPr>
              <a:t>Title Text</a:t>
            </a:r>
          </a:p>
        </p:txBody>
      </p:sp>
      <p:sp>
        <p:nvSpPr>
          <p:cNvPr id="6" name="Shape 6"/>
          <p:cNvSpPr/>
          <p:nvPr>
            <p:ph type="body"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lvl="0">
              <a:defRPr sz="1800">
                <a:solidFill>
                  <a:srgbClr val="000000"/>
                </a:solidFill>
              </a:defRPr>
            </a:pPr>
            <a:r>
              <a:rPr sz="3200">
                <a:solidFill>
                  <a:srgbClr val="FFFFFF"/>
                </a:solidFill>
              </a:rPr>
              <a:t>Body Level One</a:t>
            </a:r>
            <a:endParaRPr sz="3200">
              <a:solidFill>
                <a:srgbClr val="FFFFFF"/>
              </a:solidFill>
            </a:endParaRPr>
          </a:p>
          <a:p>
            <a:pPr lvl="1">
              <a:defRPr sz="1800">
                <a:solidFill>
                  <a:srgbClr val="000000"/>
                </a:solidFill>
              </a:defRPr>
            </a:pPr>
            <a:r>
              <a:rPr sz="3200">
                <a:solidFill>
                  <a:srgbClr val="FFFFFF"/>
                </a:solidFill>
              </a:rPr>
              <a:t>Body Level Two</a:t>
            </a:r>
            <a:endParaRPr sz="3200">
              <a:solidFill>
                <a:srgbClr val="FFFFFF"/>
              </a:solidFill>
            </a:endParaRPr>
          </a:p>
          <a:p>
            <a:pPr lvl="2">
              <a:defRPr sz="1800">
                <a:solidFill>
                  <a:srgbClr val="000000"/>
                </a:solidFill>
              </a:defRPr>
            </a:pPr>
            <a:r>
              <a:rPr sz="3200">
                <a:solidFill>
                  <a:srgbClr val="FFFFFF"/>
                </a:solidFill>
              </a:rPr>
              <a:t>Body Level Three</a:t>
            </a:r>
            <a:endParaRPr sz="3200">
              <a:solidFill>
                <a:srgbClr val="FFFFFF"/>
              </a:solidFill>
            </a:endParaRPr>
          </a:p>
          <a:p>
            <a:pPr lvl="3">
              <a:defRPr sz="1800">
                <a:solidFill>
                  <a:srgbClr val="000000"/>
                </a:solidFill>
              </a:defRPr>
            </a:pPr>
            <a:r>
              <a:rPr sz="3200">
                <a:solidFill>
                  <a:srgbClr val="FFFFFF"/>
                </a:solidFill>
              </a:rPr>
              <a:t>Body Level Four</a:t>
            </a:r>
            <a:endParaRPr sz="3200">
              <a:solidFill>
                <a:srgbClr val="FFFFFF"/>
              </a:solidFill>
            </a:endParaRPr>
          </a:p>
          <a:p>
            <a:pPr lvl="4">
              <a:defRPr sz="1800">
                <a:solidFill>
                  <a:srgbClr val="000000"/>
                </a:solidFill>
              </a:defRPr>
            </a:pPr>
            <a:r>
              <a:rPr sz="3200">
                <a:solidFill>
                  <a:srgbClr val="FFFFFF"/>
                </a:solidFill>
              </a:rPr>
              <a:t>Body Level Five</a:t>
            </a:r>
          </a:p>
        </p:txBody>
      </p:sp>
    </p:spTree>
  </p:cSld>
  <p:clrMapOvr>
    <a:masterClrMapping/>
  </p:clrMapOvr>
  <p:transitio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Quote">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Photo">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spTree>
      <p:nvGrpSpPr>
        <p:cNvPr id="1" name=""/>
        <p:cNvGrpSpPr/>
        <p:nvPr/>
      </p:nvGrpSpPr>
      <p:grpSpPr>
        <a:xfrm>
          <a:off x="0" y="0"/>
          <a:ext cx="0" cy="0"/>
          <a:chOff x="0" y="0"/>
          <a:chExt cx="0" cy="0"/>
        </a:xfrm>
      </p:grpSpPr>
      <p:sp>
        <p:nvSpPr>
          <p:cNvPr id="8" name="Shape 8"/>
          <p:cNvSpPr/>
          <p:nvPr>
            <p:ph type="title"/>
          </p:nvPr>
        </p:nvSpPr>
        <p:spPr>
          <a:xfrm>
            <a:off x="1270000" y="6718300"/>
            <a:ext cx="10464800" cy="1422400"/>
          </a:xfrm>
          <a:prstGeom prst="rect">
            <a:avLst/>
          </a:prstGeom>
        </p:spPr>
        <p:txBody>
          <a:bodyPr/>
          <a:lstStyle/>
          <a:p>
            <a:pPr lvl="0">
              <a:defRPr sz="1800">
                <a:solidFill>
                  <a:srgbClr val="000000"/>
                </a:solidFill>
              </a:defRPr>
            </a:pPr>
            <a:r>
              <a:rPr sz="8000">
                <a:solidFill>
                  <a:srgbClr val="FFFFFF"/>
                </a:solidFill>
              </a:rPr>
              <a:t>Title Text</a:t>
            </a:r>
          </a:p>
        </p:txBody>
      </p:sp>
      <p:sp>
        <p:nvSpPr>
          <p:cNvPr id="9" name="Shape 9"/>
          <p:cNvSpPr/>
          <p:nvPr>
            <p:ph type="body" idx="1"/>
          </p:nvPr>
        </p:nvSpPr>
        <p:spPr>
          <a:xfrm>
            <a:off x="1270000" y="81915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lvl="0">
              <a:defRPr sz="1800">
                <a:solidFill>
                  <a:srgbClr val="000000"/>
                </a:solidFill>
              </a:defRPr>
            </a:pPr>
            <a:r>
              <a:rPr sz="3200">
                <a:solidFill>
                  <a:srgbClr val="FFFFFF"/>
                </a:solidFill>
              </a:rPr>
              <a:t>Body Level One</a:t>
            </a:r>
            <a:endParaRPr sz="3200">
              <a:solidFill>
                <a:srgbClr val="FFFFFF"/>
              </a:solidFill>
            </a:endParaRPr>
          </a:p>
          <a:p>
            <a:pPr lvl="1">
              <a:defRPr sz="1800">
                <a:solidFill>
                  <a:srgbClr val="000000"/>
                </a:solidFill>
              </a:defRPr>
            </a:pPr>
            <a:r>
              <a:rPr sz="3200">
                <a:solidFill>
                  <a:srgbClr val="FFFFFF"/>
                </a:solidFill>
              </a:rPr>
              <a:t>Body Level Two</a:t>
            </a:r>
            <a:endParaRPr sz="3200">
              <a:solidFill>
                <a:srgbClr val="FFFFFF"/>
              </a:solidFill>
            </a:endParaRPr>
          </a:p>
          <a:p>
            <a:pPr lvl="2">
              <a:defRPr sz="1800">
                <a:solidFill>
                  <a:srgbClr val="000000"/>
                </a:solidFill>
              </a:defRPr>
            </a:pPr>
            <a:r>
              <a:rPr sz="3200">
                <a:solidFill>
                  <a:srgbClr val="FFFFFF"/>
                </a:solidFill>
              </a:rPr>
              <a:t>Body Level Three</a:t>
            </a:r>
            <a:endParaRPr sz="3200">
              <a:solidFill>
                <a:srgbClr val="FFFFFF"/>
              </a:solidFill>
            </a:endParaRPr>
          </a:p>
          <a:p>
            <a:pPr lvl="3">
              <a:defRPr sz="1800">
                <a:solidFill>
                  <a:srgbClr val="000000"/>
                </a:solidFill>
              </a:defRPr>
            </a:pPr>
            <a:r>
              <a:rPr sz="3200">
                <a:solidFill>
                  <a:srgbClr val="FFFFFF"/>
                </a:solidFill>
              </a:rPr>
              <a:t>Body Level Four</a:t>
            </a:r>
            <a:endParaRPr sz="3200">
              <a:solidFill>
                <a:srgbClr val="FFFFFF"/>
              </a:solidFill>
            </a:endParaRPr>
          </a:p>
          <a:p>
            <a:pPr lvl="4">
              <a:defRPr sz="1800">
                <a:solidFill>
                  <a:srgbClr val="000000"/>
                </a:solidFill>
              </a:defRPr>
            </a:pPr>
            <a:r>
              <a:rPr sz="3200">
                <a:solidFill>
                  <a:srgbClr val="FFFFFF"/>
                </a:solidFill>
              </a:rPr>
              <a:t>Body Level Five</a:t>
            </a:r>
          </a:p>
        </p:txBody>
      </p:sp>
    </p:spTree>
  </p:cSld>
  <p:clrMapOvr>
    <a:masterClrMapping/>
  </p:clrMapOvr>
  <p:transitio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11" name="Shape 11"/>
          <p:cNvSpPr/>
          <p:nvPr>
            <p:ph type="title"/>
          </p:nvPr>
        </p:nvSpPr>
        <p:spPr>
          <a:xfrm>
            <a:off x="1270000" y="3225800"/>
            <a:ext cx="10464800" cy="3302000"/>
          </a:xfrm>
          <a:prstGeom prst="rect">
            <a:avLst/>
          </a:prstGeom>
        </p:spPr>
        <p:txBody>
          <a:bodyPr/>
          <a:lstStyle/>
          <a:p>
            <a:pPr lvl="0">
              <a:defRPr sz="1800">
                <a:solidFill>
                  <a:srgbClr val="000000"/>
                </a:solidFill>
              </a:defRPr>
            </a:pPr>
            <a:r>
              <a:rPr sz="8000">
                <a:solidFill>
                  <a:srgbClr val="FFFFFF"/>
                </a:solidFill>
              </a:rPr>
              <a:t>Title Text</a:t>
            </a:r>
          </a:p>
        </p:txBody>
      </p:sp>
    </p:spTree>
  </p:cSld>
  <p:clrMapOvr>
    <a:masterClrMapping/>
  </p:clrMapOvr>
  <p:transitio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spTree>
      <p:nvGrpSpPr>
        <p:cNvPr id="1" name=""/>
        <p:cNvGrpSpPr/>
        <p:nvPr/>
      </p:nvGrpSpPr>
      <p:grpSpPr>
        <a:xfrm>
          <a:off x="0" y="0"/>
          <a:ext cx="0" cy="0"/>
          <a:chOff x="0" y="0"/>
          <a:chExt cx="0" cy="0"/>
        </a:xfrm>
      </p:grpSpPr>
      <p:sp>
        <p:nvSpPr>
          <p:cNvPr id="13" name="Shape 13"/>
          <p:cNvSpPr/>
          <p:nvPr>
            <p:ph type="title"/>
          </p:nvPr>
        </p:nvSpPr>
        <p:spPr>
          <a:xfrm>
            <a:off x="952500" y="635000"/>
            <a:ext cx="5334000" cy="3987800"/>
          </a:xfrm>
          <a:prstGeom prst="rect">
            <a:avLst/>
          </a:prstGeom>
        </p:spPr>
        <p:txBody>
          <a:bodyPr anchor="b"/>
          <a:lstStyle>
            <a:lvl1pPr>
              <a:defRPr sz="6000"/>
            </a:lvl1pPr>
          </a:lstStyle>
          <a:p>
            <a:pPr lvl="0">
              <a:defRPr sz="1800">
                <a:solidFill>
                  <a:srgbClr val="000000"/>
                </a:solidFill>
              </a:defRPr>
            </a:pPr>
            <a:r>
              <a:rPr sz="6000">
                <a:solidFill>
                  <a:srgbClr val="FFFFFF"/>
                </a:solidFill>
              </a:rPr>
              <a:t>Title Text</a:t>
            </a:r>
          </a:p>
        </p:txBody>
      </p:sp>
      <p:sp>
        <p:nvSpPr>
          <p:cNvPr id="14" name="Shape 14"/>
          <p:cNvSpPr/>
          <p:nvPr>
            <p:ph type="body" idx="1"/>
          </p:nvPr>
        </p:nvSpPr>
        <p:spPr>
          <a:xfrm>
            <a:off x="952500" y="4762500"/>
            <a:ext cx="5334000" cy="41148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lvl="0">
              <a:defRPr sz="1800">
                <a:solidFill>
                  <a:srgbClr val="000000"/>
                </a:solidFill>
              </a:defRPr>
            </a:pPr>
            <a:r>
              <a:rPr sz="3200">
                <a:solidFill>
                  <a:srgbClr val="FFFFFF"/>
                </a:solidFill>
              </a:rPr>
              <a:t>Body Level One</a:t>
            </a:r>
            <a:endParaRPr sz="3200">
              <a:solidFill>
                <a:srgbClr val="FFFFFF"/>
              </a:solidFill>
            </a:endParaRPr>
          </a:p>
          <a:p>
            <a:pPr lvl="1">
              <a:defRPr sz="1800">
                <a:solidFill>
                  <a:srgbClr val="000000"/>
                </a:solidFill>
              </a:defRPr>
            </a:pPr>
            <a:r>
              <a:rPr sz="3200">
                <a:solidFill>
                  <a:srgbClr val="FFFFFF"/>
                </a:solidFill>
              </a:rPr>
              <a:t>Body Level Two</a:t>
            </a:r>
            <a:endParaRPr sz="3200">
              <a:solidFill>
                <a:srgbClr val="FFFFFF"/>
              </a:solidFill>
            </a:endParaRPr>
          </a:p>
          <a:p>
            <a:pPr lvl="2">
              <a:defRPr sz="1800">
                <a:solidFill>
                  <a:srgbClr val="000000"/>
                </a:solidFill>
              </a:defRPr>
            </a:pPr>
            <a:r>
              <a:rPr sz="3200">
                <a:solidFill>
                  <a:srgbClr val="FFFFFF"/>
                </a:solidFill>
              </a:rPr>
              <a:t>Body Level Three</a:t>
            </a:r>
            <a:endParaRPr sz="3200">
              <a:solidFill>
                <a:srgbClr val="FFFFFF"/>
              </a:solidFill>
            </a:endParaRPr>
          </a:p>
          <a:p>
            <a:pPr lvl="3">
              <a:defRPr sz="1800">
                <a:solidFill>
                  <a:srgbClr val="000000"/>
                </a:solidFill>
              </a:defRPr>
            </a:pPr>
            <a:r>
              <a:rPr sz="3200">
                <a:solidFill>
                  <a:srgbClr val="FFFFFF"/>
                </a:solidFill>
              </a:rPr>
              <a:t>Body Level Four</a:t>
            </a:r>
            <a:endParaRPr sz="3200">
              <a:solidFill>
                <a:srgbClr val="FFFFFF"/>
              </a:solidFill>
            </a:endParaRPr>
          </a:p>
          <a:p>
            <a:pPr lvl="4">
              <a:defRPr sz="1800">
                <a:solidFill>
                  <a:srgbClr val="000000"/>
                </a:solidFill>
              </a:defRPr>
            </a:pPr>
            <a:r>
              <a:rPr sz="3200">
                <a:solidFill>
                  <a:srgbClr val="FFFFFF"/>
                </a:solidFill>
              </a:rPr>
              <a:t>Body Level Five</a:t>
            </a:r>
          </a:p>
        </p:txBody>
      </p:sp>
    </p:spTree>
  </p:cSld>
  <p:clrMapOvr>
    <a:masterClrMapping/>
  </p:clrMapOvr>
  <p:transitio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16" name="Shape 16"/>
          <p:cNvSpPr/>
          <p:nvPr>
            <p:ph type="title"/>
          </p:nvPr>
        </p:nvSpPr>
        <p:spPr>
          <a:prstGeom prst="rect">
            <a:avLst/>
          </a:prstGeom>
        </p:spPr>
        <p:txBody>
          <a:bodyPr/>
          <a:lstStyle/>
          <a:p>
            <a:pPr lvl="0">
              <a:defRPr sz="1800">
                <a:solidFill>
                  <a:srgbClr val="000000"/>
                </a:solidFill>
              </a:defRPr>
            </a:pPr>
            <a:r>
              <a:rPr sz="8000">
                <a:solidFill>
                  <a:srgbClr val="FFFFFF"/>
                </a:solidFill>
              </a:rPr>
              <a:t>Title Text</a:t>
            </a:r>
          </a:p>
        </p:txBody>
      </p:sp>
    </p:spTree>
  </p:cSld>
  <p:clrMapOvr>
    <a:masterClrMapping/>
  </p:clrMapOvr>
  <p:transitio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18" name="Shape 18"/>
          <p:cNvSpPr/>
          <p:nvPr>
            <p:ph type="title"/>
          </p:nvPr>
        </p:nvSpPr>
        <p:spPr>
          <a:prstGeom prst="rect">
            <a:avLst/>
          </a:prstGeom>
        </p:spPr>
        <p:txBody>
          <a:bodyPr/>
          <a:lstStyle/>
          <a:p>
            <a:pPr lvl="0">
              <a:defRPr sz="1800">
                <a:solidFill>
                  <a:srgbClr val="000000"/>
                </a:solidFill>
              </a:defRPr>
            </a:pPr>
            <a:r>
              <a:rPr sz="8000">
                <a:solidFill>
                  <a:srgbClr val="FFFFFF"/>
                </a:solidFill>
              </a:rPr>
              <a:t>Title Text</a:t>
            </a:r>
          </a:p>
        </p:txBody>
      </p:sp>
      <p:sp>
        <p:nvSpPr>
          <p:cNvPr id="19" name="Shape 19"/>
          <p:cNvSpPr/>
          <p:nvPr>
            <p:ph type="body" idx="1"/>
          </p:nvPr>
        </p:nvSpPr>
        <p:spPr>
          <a:prstGeom prst="rect">
            <a:avLst/>
          </a:prstGeom>
        </p:spPr>
        <p:txBody>
          <a:bodyPr/>
          <a:lstStyle/>
          <a:p>
            <a:pPr lvl="0">
              <a:defRPr sz="1800">
                <a:solidFill>
                  <a:srgbClr val="000000"/>
                </a:solidFill>
              </a:defRPr>
            </a:pPr>
            <a:r>
              <a:rPr sz="3800">
                <a:solidFill>
                  <a:srgbClr val="FFFFFF"/>
                </a:solidFill>
              </a:rPr>
              <a:t>Body Level One</a:t>
            </a:r>
            <a:endParaRPr sz="3800">
              <a:solidFill>
                <a:srgbClr val="FFFFFF"/>
              </a:solidFill>
            </a:endParaRPr>
          </a:p>
          <a:p>
            <a:pPr lvl="1">
              <a:defRPr sz="1800">
                <a:solidFill>
                  <a:srgbClr val="000000"/>
                </a:solidFill>
              </a:defRPr>
            </a:pPr>
            <a:r>
              <a:rPr sz="3800">
                <a:solidFill>
                  <a:srgbClr val="FFFFFF"/>
                </a:solidFill>
              </a:rPr>
              <a:t>Body Level Two</a:t>
            </a:r>
            <a:endParaRPr sz="3800">
              <a:solidFill>
                <a:srgbClr val="FFFFFF"/>
              </a:solidFill>
            </a:endParaRPr>
          </a:p>
          <a:p>
            <a:pPr lvl="2">
              <a:defRPr sz="1800">
                <a:solidFill>
                  <a:srgbClr val="000000"/>
                </a:solidFill>
              </a:defRPr>
            </a:pPr>
            <a:r>
              <a:rPr sz="3800">
                <a:solidFill>
                  <a:srgbClr val="FFFFFF"/>
                </a:solidFill>
              </a:rPr>
              <a:t>Body Level Three</a:t>
            </a:r>
            <a:endParaRPr sz="3800">
              <a:solidFill>
                <a:srgbClr val="FFFFFF"/>
              </a:solidFill>
            </a:endParaRPr>
          </a:p>
          <a:p>
            <a:pPr lvl="3">
              <a:defRPr sz="1800">
                <a:solidFill>
                  <a:srgbClr val="000000"/>
                </a:solidFill>
              </a:defRPr>
            </a:pPr>
            <a:r>
              <a:rPr sz="3800">
                <a:solidFill>
                  <a:srgbClr val="FFFFFF"/>
                </a:solidFill>
              </a:rPr>
              <a:t>Body Level Four</a:t>
            </a:r>
            <a:endParaRPr sz="3800">
              <a:solidFill>
                <a:srgbClr val="FFFFFF"/>
              </a:solidFill>
            </a:endParaRPr>
          </a:p>
          <a:p>
            <a:pPr lvl="4">
              <a:defRPr sz="1800">
                <a:solidFill>
                  <a:srgbClr val="000000"/>
                </a:solidFill>
              </a:defRPr>
            </a:pPr>
            <a:r>
              <a:rPr sz="3800">
                <a:solidFill>
                  <a:srgbClr val="FFFFFF"/>
                </a:solidFill>
              </a:rPr>
              <a:t>Body Level Five</a:t>
            </a:r>
          </a:p>
        </p:txBody>
      </p:sp>
    </p:spTree>
  </p:cSld>
  <p:clrMapOvr>
    <a:masterClrMapping/>
  </p:clrMapOvr>
  <p:transitio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spTree>
      <p:nvGrpSpPr>
        <p:cNvPr id="1" name=""/>
        <p:cNvGrpSpPr/>
        <p:nvPr/>
      </p:nvGrpSpPr>
      <p:grpSpPr>
        <a:xfrm>
          <a:off x="0" y="0"/>
          <a:ext cx="0" cy="0"/>
          <a:chOff x="0" y="0"/>
          <a:chExt cx="0" cy="0"/>
        </a:xfrm>
      </p:grpSpPr>
      <p:sp>
        <p:nvSpPr>
          <p:cNvPr id="21" name="Shape 21"/>
          <p:cNvSpPr/>
          <p:nvPr>
            <p:ph type="title"/>
          </p:nvPr>
        </p:nvSpPr>
        <p:spPr>
          <a:prstGeom prst="rect">
            <a:avLst/>
          </a:prstGeom>
        </p:spPr>
        <p:txBody>
          <a:bodyPr/>
          <a:lstStyle/>
          <a:p>
            <a:pPr lvl="0">
              <a:defRPr sz="1800">
                <a:solidFill>
                  <a:srgbClr val="000000"/>
                </a:solidFill>
              </a:defRPr>
            </a:pPr>
            <a:r>
              <a:rPr sz="8000">
                <a:solidFill>
                  <a:srgbClr val="FFFFFF"/>
                </a:solidFill>
              </a:rPr>
              <a:t>Title Text</a:t>
            </a:r>
          </a:p>
        </p:txBody>
      </p:sp>
      <p:sp>
        <p:nvSpPr>
          <p:cNvPr id="22" name="Shape 22"/>
          <p:cNvSpPr/>
          <p:nvPr>
            <p:ph type="body"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231900" indent="-342900">
              <a:spcBef>
                <a:spcPts val="3200"/>
              </a:spcBef>
              <a:defRPr sz="2800"/>
            </a:lvl3pPr>
            <a:lvl4pPr marL="1676400" indent="-342900">
              <a:spcBef>
                <a:spcPts val="3200"/>
              </a:spcBef>
              <a:defRPr sz="2800"/>
            </a:lvl4pPr>
            <a:lvl5pPr marL="2120900" indent="-342900">
              <a:spcBef>
                <a:spcPts val="3200"/>
              </a:spcBef>
              <a:defRPr sz="2800"/>
            </a:lvl5pPr>
          </a:lstStyle>
          <a:p>
            <a:pPr lvl="0">
              <a:defRPr sz="1800">
                <a:solidFill>
                  <a:srgbClr val="000000"/>
                </a:solidFill>
              </a:defRPr>
            </a:pPr>
            <a:r>
              <a:rPr sz="2800">
                <a:solidFill>
                  <a:srgbClr val="FFFFFF"/>
                </a:solidFill>
              </a:rPr>
              <a:t>Body Level One</a:t>
            </a:r>
            <a:endParaRPr sz="2800">
              <a:solidFill>
                <a:srgbClr val="FFFFFF"/>
              </a:solidFill>
            </a:endParaRPr>
          </a:p>
          <a:p>
            <a:pPr lvl="1">
              <a:defRPr sz="1800">
                <a:solidFill>
                  <a:srgbClr val="000000"/>
                </a:solidFill>
              </a:defRPr>
            </a:pPr>
            <a:r>
              <a:rPr sz="2800">
                <a:solidFill>
                  <a:srgbClr val="FFFFFF"/>
                </a:solidFill>
              </a:rPr>
              <a:t>Body Level Two</a:t>
            </a:r>
            <a:endParaRPr sz="2800">
              <a:solidFill>
                <a:srgbClr val="FFFFFF"/>
              </a:solidFill>
            </a:endParaRPr>
          </a:p>
          <a:p>
            <a:pPr lvl="2">
              <a:defRPr sz="1800">
                <a:solidFill>
                  <a:srgbClr val="000000"/>
                </a:solidFill>
              </a:defRPr>
            </a:pPr>
            <a:r>
              <a:rPr sz="2800">
                <a:solidFill>
                  <a:srgbClr val="FFFFFF"/>
                </a:solidFill>
              </a:rPr>
              <a:t>Body Level Three</a:t>
            </a:r>
            <a:endParaRPr sz="2800">
              <a:solidFill>
                <a:srgbClr val="FFFFFF"/>
              </a:solidFill>
            </a:endParaRPr>
          </a:p>
          <a:p>
            <a:pPr lvl="3">
              <a:defRPr sz="1800">
                <a:solidFill>
                  <a:srgbClr val="000000"/>
                </a:solidFill>
              </a:defRPr>
            </a:pPr>
            <a:r>
              <a:rPr sz="2800">
                <a:solidFill>
                  <a:srgbClr val="FFFFFF"/>
                </a:solidFill>
              </a:rPr>
              <a:t>Body Level Four</a:t>
            </a:r>
            <a:endParaRPr sz="2800">
              <a:solidFill>
                <a:srgbClr val="FFFFFF"/>
              </a:solidFill>
            </a:endParaRPr>
          </a:p>
          <a:p>
            <a:pPr lvl="4">
              <a:defRPr sz="1800">
                <a:solidFill>
                  <a:srgbClr val="000000"/>
                </a:solidFill>
              </a:defRPr>
            </a:pPr>
            <a:r>
              <a:rPr sz="2800">
                <a:solidFill>
                  <a:srgbClr val="FFFFFF"/>
                </a:solidFill>
              </a:rPr>
              <a:t>Body Level Five</a:t>
            </a:r>
          </a:p>
        </p:txBody>
      </p:sp>
    </p:spTree>
  </p:cSld>
  <p:clrMapOvr>
    <a:masterClrMapping/>
  </p:clrMapOvr>
  <p:transitio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24" name="Shape 24"/>
          <p:cNvSpPr/>
          <p:nvPr>
            <p:ph type="body" idx="1"/>
          </p:nvPr>
        </p:nvSpPr>
        <p:spPr>
          <a:xfrm>
            <a:off x="952500" y="1270000"/>
            <a:ext cx="11099800" cy="7213600"/>
          </a:xfrm>
          <a:prstGeom prst="rect">
            <a:avLst/>
          </a:prstGeom>
        </p:spPr>
        <p:txBody>
          <a:bodyPr/>
          <a:lstStyle/>
          <a:p>
            <a:pPr lvl="0">
              <a:defRPr sz="1800">
                <a:solidFill>
                  <a:srgbClr val="000000"/>
                </a:solidFill>
              </a:defRPr>
            </a:pPr>
            <a:r>
              <a:rPr sz="3800">
                <a:solidFill>
                  <a:srgbClr val="FFFFFF"/>
                </a:solidFill>
              </a:rPr>
              <a:t>Body Level One</a:t>
            </a:r>
            <a:endParaRPr sz="3800">
              <a:solidFill>
                <a:srgbClr val="FFFFFF"/>
              </a:solidFill>
            </a:endParaRPr>
          </a:p>
          <a:p>
            <a:pPr lvl="1">
              <a:defRPr sz="1800">
                <a:solidFill>
                  <a:srgbClr val="000000"/>
                </a:solidFill>
              </a:defRPr>
            </a:pPr>
            <a:r>
              <a:rPr sz="3800">
                <a:solidFill>
                  <a:srgbClr val="FFFFFF"/>
                </a:solidFill>
              </a:rPr>
              <a:t>Body Level Two</a:t>
            </a:r>
            <a:endParaRPr sz="3800">
              <a:solidFill>
                <a:srgbClr val="FFFFFF"/>
              </a:solidFill>
            </a:endParaRPr>
          </a:p>
          <a:p>
            <a:pPr lvl="2">
              <a:defRPr sz="1800">
                <a:solidFill>
                  <a:srgbClr val="000000"/>
                </a:solidFill>
              </a:defRPr>
            </a:pPr>
            <a:r>
              <a:rPr sz="3800">
                <a:solidFill>
                  <a:srgbClr val="FFFFFF"/>
                </a:solidFill>
              </a:rPr>
              <a:t>Body Level Three</a:t>
            </a:r>
            <a:endParaRPr sz="3800">
              <a:solidFill>
                <a:srgbClr val="FFFFFF"/>
              </a:solidFill>
            </a:endParaRPr>
          </a:p>
          <a:p>
            <a:pPr lvl="3">
              <a:defRPr sz="1800">
                <a:solidFill>
                  <a:srgbClr val="000000"/>
                </a:solidFill>
              </a:defRPr>
            </a:pPr>
            <a:r>
              <a:rPr sz="3800">
                <a:solidFill>
                  <a:srgbClr val="FFFFFF"/>
                </a:solidFill>
              </a:rPr>
              <a:t>Body Level Four</a:t>
            </a:r>
            <a:endParaRPr sz="3800">
              <a:solidFill>
                <a:srgbClr val="FFFFFF"/>
              </a:solidFill>
            </a:endParaRPr>
          </a:p>
          <a:p>
            <a:pPr lvl="4">
              <a:defRPr sz="1800">
                <a:solidFill>
                  <a:srgbClr val="000000"/>
                </a:solidFill>
              </a:defRPr>
            </a:pPr>
            <a:r>
              <a:rPr sz="3800">
                <a:solidFill>
                  <a:srgbClr val="FFFFFF"/>
                </a:solidFill>
              </a:rPr>
              <a:t>Body Level Five</a:t>
            </a:r>
          </a:p>
        </p:txBody>
      </p:sp>
    </p:spTree>
  </p:cSld>
  <p:clrMapOvr>
    <a:masterClrMapping/>
  </p:clrMapOvr>
  <p:transitio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hoto - 3 Up">
    <p:spTree>
      <p:nvGrpSpPr>
        <p:cNvPr id="1" name=""/>
        <p:cNvGrpSpPr/>
        <p:nvPr/>
      </p:nvGrpSpPr>
      <p:grpSpPr>
        <a:xfrm>
          <a:off x="0" y="0"/>
          <a:ext cx="0" cy="0"/>
          <a:chOff x="0" y="0"/>
          <a:chExt cx="0" cy="0"/>
        </a:xfrm>
      </p:grpSpPr>
    </p:spTree>
  </p:cSld>
  <p:clrMapOvr>
    <a:masterClrMapping/>
  </p:clrMapOvr>
  <p:transitio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p:bgPr>
    </p:bg>
    <p:spTree>
      <p:nvGrpSpPr>
        <p:cNvPr id="1" name=""/>
        <p:cNvGrpSpPr/>
        <p:nvPr/>
      </p:nvGrpSpPr>
      <p:grpSpPr>
        <a:xfrm>
          <a:off x="0" y="0"/>
          <a:ext cx="0" cy="0"/>
          <a:chOff x="0" y="0"/>
          <a:chExt cx="0" cy="0"/>
        </a:xfrm>
      </p:grpSpPr>
      <p:sp>
        <p:nvSpPr>
          <p:cNvPr id="2" name="Shape 2"/>
          <p:cNvSpPr/>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p>
            <a:pPr lvl="0">
              <a:defRPr sz="1800">
                <a:solidFill>
                  <a:srgbClr val="000000"/>
                </a:solidFill>
              </a:defRPr>
            </a:pPr>
            <a:r>
              <a:rPr sz="8000">
                <a:solidFill>
                  <a:srgbClr val="FFFFFF"/>
                </a:solidFill>
              </a:rPr>
              <a:t>Title Text</a:t>
            </a:r>
          </a:p>
        </p:txBody>
      </p:sp>
      <p:sp>
        <p:nvSpPr>
          <p:cNvPr id="3" name="Shape 3"/>
          <p:cNvSpPr/>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p>
            <a:pPr lvl="0">
              <a:defRPr sz="1800">
                <a:solidFill>
                  <a:srgbClr val="000000"/>
                </a:solidFill>
              </a:defRPr>
            </a:pPr>
            <a:r>
              <a:rPr sz="3800">
                <a:solidFill>
                  <a:srgbClr val="FFFFFF"/>
                </a:solidFill>
              </a:rPr>
              <a:t>Body Level One</a:t>
            </a:r>
            <a:endParaRPr sz="3800">
              <a:solidFill>
                <a:srgbClr val="FFFFFF"/>
              </a:solidFill>
            </a:endParaRPr>
          </a:p>
          <a:p>
            <a:pPr lvl="1">
              <a:defRPr sz="1800">
                <a:solidFill>
                  <a:srgbClr val="000000"/>
                </a:solidFill>
              </a:defRPr>
            </a:pPr>
            <a:r>
              <a:rPr sz="3800">
                <a:solidFill>
                  <a:srgbClr val="FFFFFF"/>
                </a:solidFill>
              </a:rPr>
              <a:t>Body Level Two</a:t>
            </a:r>
            <a:endParaRPr sz="3800">
              <a:solidFill>
                <a:srgbClr val="FFFFFF"/>
              </a:solidFill>
            </a:endParaRPr>
          </a:p>
          <a:p>
            <a:pPr lvl="2">
              <a:defRPr sz="1800">
                <a:solidFill>
                  <a:srgbClr val="000000"/>
                </a:solidFill>
              </a:defRPr>
            </a:pPr>
            <a:r>
              <a:rPr sz="3800">
                <a:solidFill>
                  <a:srgbClr val="FFFFFF"/>
                </a:solidFill>
              </a:rPr>
              <a:t>Body Level Three</a:t>
            </a:r>
            <a:endParaRPr sz="3800">
              <a:solidFill>
                <a:srgbClr val="FFFFFF"/>
              </a:solidFill>
            </a:endParaRPr>
          </a:p>
          <a:p>
            <a:pPr lvl="3">
              <a:defRPr sz="1800">
                <a:solidFill>
                  <a:srgbClr val="000000"/>
                </a:solidFill>
              </a:defRPr>
            </a:pPr>
            <a:r>
              <a:rPr sz="3800">
                <a:solidFill>
                  <a:srgbClr val="FFFFFF"/>
                </a:solidFill>
              </a:rPr>
              <a:t>Body Level Four</a:t>
            </a:r>
            <a:endParaRPr sz="3800">
              <a:solidFill>
                <a:srgbClr val="FFFFFF"/>
              </a:solidFill>
            </a:endParaRPr>
          </a:p>
          <a:p>
            <a:pPr lvl="4">
              <a:defRPr sz="1800">
                <a:solidFill>
                  <a:srgbClr val="000000"/>
                </a:solidFill>
              </a:defRPr>
            </a:pPr>
            <a:r>
              <a:rPr sz="3800">
                <a:solidFill>
                  <a:srgbClr val="FFFFFF"/>
                </a:solidFill>
              </a:rPr>
              <a:t>Body Level Five</a:t>
            </a:r>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spd="med" advClick="1"/>
  <p:txStyles>
    <p:titleStyle>
      <a:lvl1pPr algn="ctr" defTabSz="584200">
        <a:defRPr sz="8000">
          <a:solidFill>
            <a:srgbClr val="FFFFFF"/>
          </a:solidFill>
          <a:latin typeface="+mn-lt"/>
          <a:ea typeface="+mn-ea"/>
          <a:cs typeface="+mn-cs"/>
          <a:sym typeface="Helvetica Light"/>
        </a:defRPr>
      </a:lvl1pPr>
      <a:lvl2pPr indent="228600" algn="ctr" defTabSz="584200">
        <a:defRPr sz="8000">
          <a:solidFill>
            <a:srgbClr val="FFFFFF"/>
          </a:solidFill>
          <a:latin typeface="+mn-lt"/>
          <a:ea typeface="+mn-ea"/>
          <a:cs typeface="+mn-cs"/>
          <a:sym typeface="Helvetica Light"/>
        </a:defRPr>
      </a:lvl2pPr>
      <a:lvl3pPr indent="457200" algn="ctr" defTabSz="584200">
        <a:defRPr sz="8000">
          <a:solidFill>
            <a:srgbClr val="FFFFFF"/>
          </a:solidFill>
          <a:latin typeface="+mn-lt"/>
          <a:ea typeface="+mn-ea"/>
          <a:cs typeface="+mn-cs"/>
          <a:sym typeface="Helvetica Light"/>
        </a:defRPr>
      </a:lvl3pPr>
      <a:lvl4pPr indent="685800" algn="ctr" defTabSz="584200">
        <a:defRPr sz="8000">
          <a:solidFill>
            <a:srgbClr val="FFFFFF"/>
          </a:solidFill>
          <a:latin typeface="+mn-lt"/>
          <a:ea typeface="+mn-ea"/>
          <a:cs typeface="+mn-cs"/>
          <a:sym typeface="Helvetica Light"/>
        </a:defRPr>
      </a:lvl4pPr>
      <a:lvl5pPr indent="914400" algn="ctr" defTabSz="584200">
        <a:defRPr sz="8000">
          <a:solidFill>
            <a:srgbClr val="FFFFFF"/>
          </a:solidFill>
          <a:latin typeface="+mn-lt"/>
          <a:ea typeface="+mn-ea"/>
          <a:cs typeface="+mn-cs"/>
          <a:sym typeface="Helvetica Light"/>
        </a:defRPr>
      </a:lvl5pPr>
      <a:lvl6pPr indent="1143000" algn="ctr" defTabSz="584200">
        <a:defRPr sz="8000">
          <a:solidFill>
            <a:srgbClr val="FFFFFF"/>
          </a:solidFill>
          <a:latin typeface="+mn-lt"/>
          <a:ea typeface="+mn-ea"/>
          <a:cs typeface="+mn-cs"/>
          <a:sym typeface="Helvetica Light"/>
        </a:defRPr>
      </a:lvl6pPr>
      <a:lvl7pPr indent="1371600" algn="ctr" defTabSz="584200">
        <a:defRPr sz="8000">
          <a:solidFill>
            <a:srgbClr val="FFFFFF"/>
          </a:solidFill>
          <a:latin typeface="+mn-lt"/>
          <a:ea typeface="+mn-ea"/>
          <a:cs typeface="+mn-cs"/>
          <a:sym typeface="Helvetica Light"/>
        </a:defRPr>
      </a:lvl7pPr>
      <a:lvl8pPr indent="1600200" algn="ctr" defTabSz="584200">
        <a:defRPr sz="8000">
          <a:solidFill>
            <a:srgbClr val="FFFFFF"/>
          </a:solidFill>
          <a:latin typeface="+mn-lt"/>
          <a:ea typeface="+mn-ea"/>
          <a:cs typeface="+mn-cs"/>
          <a:sym typeface="Helvetica Light"/>
        </a:defRPr>
      </a:lvl8pPr>
      <a:lvl9pPr indent="1828800" algn="ctr" defTabSz="584200">
        <a:defRPr sz="8000">
          <a:solidFill>
            <a:srgbClr val="FFFFFF"/>
          </a:solidFill>
          <a:latin typeface="+mn-lt"/>
          <a:ea typeface="+mn-ea"/>
          <a:cs typeface="+mn-cs"/>
          <a:sym typeface="Helvetica Light"/>
        </a:defRPr>
      </a:lvl9pPr>
    </p:titleStyle>
    <p:bodyStyle>
      <a:lvl1pPr marL="444500" indent="-444500" defTabSz="584200">
        <a:spcBef>
          <a:spcPts val="4200"/>
        </a:spcBef>
        <a:buSzPct val="75000"/>
        <a:buChar char="•"/>
        <a:defRPr sz="3800">
          <a:solidFill>
            <a:srgbClr val="FFFFFF"/>
          </a:solidFill>
          <a:latin typeface="+mn-lt"/>
          <a:ea typeface="+mn-ea"/>
          <a:cs typeface="+mn-cs"/>
          <a:sym typeface="Helvetica Light"/>
        </a:defRPr>
      </a:lvl1pPr>
      <a:lvl2pPr marL="889000" indent="-444500" defTabSz="584200">
        <a:spcBef>
          <a:spcPts val="4200"/>
        </a:spcBef>
        <a:buSzPct val="75000"/>
        <a:buChar char="•"/>
        <a:defRPr sz="3800">
          <a:solidFill>
            <a:srgbClr val="FFFFFF"/>
          </a:solidFill>
          <a:latin typeface="+mn-lt"/>
          <a:ea typeface="+mn-ea"/>
          <a:cs typeface="+mn-cs"/>
          <a:sym typeface="Helvetica Light"/>
        </a:defRPr>
      </a:lvl2pPr>
      <a:lvl3pPr marL="1333500" indent="-444500" defTabSz="584200">
        <a:spcBef>
          <a:spcPts val="4200"/>
        </a:spcBef>
        <a:buSzPct val="75000"/>
        <a:buChar char="•"/>
        <a:defRPr sz="3800">
          <a:solidFill>
            <a:srgbClr val="FFFFFF"/>
          </a:solidFill>
          <a:latin typeface="+mn-lt"/>
          <a:ea typeface="+mn-ea"/>
          <a:cs typeface="+mn-cs"/>
          <a:sym typeface="Helvetica Light"/>
        </a:defRPr>
      </a:lvl3pPr>
      <a:lvl4pPr marL="1778000" indent="-444500" defTabSz="584200">
        <a:spcBef>
          <a:spcPts val="4200"/>
        </a:spcBef>
        <a:buSzPct val="75000"/>
        <a:buChar char="•"/>
        <a:defRPr sz="3800">
          <a:solidFill>
            <a:srgbClr val="FFFFFF"/>
          </a:solidFill>
          <a:latin typeface="+mn-lt"/>
          <a:ea typeface="+mn-ea"/>
          <a:cs typeface="+mn-cs"/>
          <a:sym typeface="Helvetica Light"/>
        </a:defRPr>
      </a:lvl4pPr>
      <a:lvl5pPr marL="2222500" indent="-444500" defTabSz="584200">
        <a:spcBef>
          <a:spcPts val="4200"/>
        </a:spcBef>
        <a:buSzPct val="75000"/>
        <a:buChar char="•"/>
        <a:defRPr sz="3800">
          <a:solidFill>
            <a:srgbClr val="FFFFFF"/>
          </a:solidFill>
          <a:latin typeface="+mn-lt"/>
          <a:ea typeface="+mn-ea"/>
          <a:cs typeface="+mn-cs"/>
          <a:sym typeface="Helvetica Light"/>
        </a:defRPr>
      </a:lvl5pPr>
      <a:lvl6pPr marL="2667000" indent="-444500" defTabSz="584200">
        <a:spcBef>
          <a:spcPts val="4200"/>
        </a:spcBef>
        <a:buSzPct val="75000"/>
        <a:buChar char="•"/>
        <a:defRPr sz="3800">
          <a:solidFill>
            <a:srgbClr val="FFFFFF"/>
          </a:solidFill>
          <a:latin typeface="+mn-lt"/>
          <a:ea typeface="+mn-ea"/>
          <a:cs typeface="+mn-cs"/>
          <a:sym typeface="Helvetica Light"/>
        </a:defRPr>
      </a:lvl6pPr>
      <a:lvl7pPr marL="3111500" indent="-444500" defTabSz="584200">
        <a:spcBef>
          <a:spcPts val="4200"/>
        </a:spcBef>
        <a:buSzPct val="75000"/>
        <a:buChar char="•"/>
        <a:defRPr sz="3800">
          <a:solidFill>
            <a:srgbClr val="FFFFFF"/>
          </a:solidFill>
          <a:latin typeface="+mn-lt"/>
          <a:ea typeface="+mn-ea"/>
          <a:cs typeface="+mn-cs"/>
          <a:sym typeface="Helvetica Light"/>
        </a:defRPr>
      </a:lvl7pPr>
      <a:lvl8pPr marL="3556000" indent="-444500" defTabSz="584200">
        <a:spcBef>
          <a:spcPts val="4200"/>
        </a:spcBef>
        <a:buSzPct val="75000"/>
        <a:buChar char="•"/>
        <a:defRPr sz="3800">
          <a:solidFill>
            <a:srgbClr val="FFFFFF"/>
          </a:solidFill>
          <a:latin typeface="+mn-lt"/>
          <a:ea typeface="+mn-ea"/>
          <a:cs typeface="+mn-cs"/>
          <a:sym typeface="Helvetica Light"/>
        </a:defRPr>
      </a:lvl8pPr>
      <a:lvl9pPr marL="4000500" indent="-444500" defTabSz="584200">
        <a:spcBef>
          <a:spcPts val="4200"/>
        </a:spcBef>
        <a:buSzPct val="75000"/>
        <a:buChar char="•"/>
        <a:defRPr sz="3800">
          <a:solidFill>
            <a:srgbClr val="FFFFFF"/>
          </a:solidFill>
          <a:latin typeface="+mn-lt"/>
          <a:ea typeface="+mn-ea"/>
          <a:cs typeface="+mn-cs"/>
          <a:sym typeface="Helvetica Light"/>
        </a:defRPr>
      </a:lvl9pPr>
    </p:bodyStyle>
    <p:otherStyle>
      <a:lvl1pPr algn="ctr" defTabSz="584200">
        <a:defRPr>
          <a:solidFill>
            <a:schemeClr val="tx1"/>
          </a:solidFill>
          <a:latin typeface="+mn-lt"/>
          <a:ea typeface="+mn-ea"/>
          <a:cs typeface="+mn-cs"/>
          <a:sym typeface="Helvetica Light"/>
        </a:defRPr>
      </a:lvl1pPr>
      <a:lvl2pPr indent="228600" algn="ctr" defTabSz="584200">
        <a:defRPr>
          <a:solidFill>
            <a:schemeClr val="tx1"/>
          </a:solidFill>
          <a:latin typeface="+mn-lt"/>
          <a:ea typeface="+mn-ea"/>
          <a:cs typeface="+mn-cs"/>
          <a:sym typeface="Helvetica Light"/>
        </a:defRPr>
      </a:lvl2pPr>
      <a:lvl3pPr indent="457200" algn="ctr" defTabSz="584200">
        <a:defRPr>
          <a:solidFill>
            <a:schemeClr val="tx1"/>
          </a:solidFill>
          <a:latin typeface="+mn-lt"/>
          <a:ea typeface="+mn-ea"/>
          <a:cs typeface="+mn-cs"/>
          <a:sym typeface="Helvetica Light"/>
        </a:defRPr>
      </a:lvl3pPr>
      <a:lvl4pPr indent="685800" algn="ctr" defTabSz="584200">
        <a:defRPr>
          <a:solidFill>
            <a:schemeClr val="tx1"/>
          </a:solidFill>
          <a:latin typeface="+mn-lt"/>
          <a:ea typeface="+mn-ea"/>
          <a:cs typeface="+mn-cs"/>
          <a:sym typeface="Helvetica Light"/>
        </a:defRPr>
      </a:lvl4pPr>
      <a:lvl5pPr indent="914400" algn="ctr" defTabSz="584200">
        <a:defRPr>
          <a:solidFill>
            <a:schemeClr val="tx1"/>
          </a:solidFill>
          <a:latin typeface="+mn-lt"/>
          <a:ea typeface="+mn-ea"/>
          <a:cs typeface="+mn-cs"/>
          <a:sym typeface="Helvetica Light"/>
        </a:defRPr>
      </a:lvl5pPr>
      <a:lvl6pPr indent="1143000" algn="ctr" defTabSz="584200">
        <a:defRPr>
          <a:solidFill>
            <a:schemeClr val="tx1"/>
          </a:solidFill>
          <a:latin typeface="+mn-lt"/>
          <a:ea typeface="+mn-ea"/>
          <a:cs typeface="+mn-cs"/>
          <a:sym typeface="Helvetica Light"/>
        </a:defRPr>
      </a:lvl6pPr>
      <a:lvl7pPr indent="1371600" algn="ctr" defTabSz="584200">
        <a:defRPr>
          <a:solidFill>
            <a:schemeClr val="tx1"/>
          </a:solidFill>
          <a:latin typeface="+mn-lt"/>
          <a:ea typeface="+mn-ea"/>
          <a:cs typeface="+mn-cs"/>
          <a:sym typeface="Helvetica Light"/>
        </a:defRPr>
      </a:lvl7pPr>
      <a:lvl8pPr indent="1600200" algn="ctr" defTabSz="584200">
        <a:defRPr>
          <a:solidFill>
            <a:schemeClr val="tx1"/>
          </a:solidFill>
          <a:latin typeface="+mn-lt"/>
          <a:ea typeface="+mn-ea"/>
          <a:cs typeface="+mn-cs"/>
          <a:sym typeface="Helvetica Light"/>
        </a:defRPr>
      </a:lvl8pPr>
      <a:lvl9pPr indent="1828800" algn="ctr" defTabSz="584200">
        <a:defRPr>
          <a:solidFill>
            <a:schemeClr val="tx1"/>
          </a:solidFill>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 name="Shape 32"/>
          <p:cNvSpPr/>
          <p:nvPr>
            <p:ph type="title"/>
          </p:nvPr>
        </p:nvSpPr>
        <p:spPr>
          <a:prstGeom prst="rect">
            <a:avLst/>
          </a:prstGeom>
        </p:spPr>
        <p:txBody>
          <a:bodyPr/>
          <a:lstStyle/>
          <a:p>
            <a:pPr lvl="0">
              <a:defRPr sz="1800">
                <a:solidFill>
                  <a:srgbClr val="000000"/>
                </a:solidFill>
              </a:defRPr>
            </a:pPr>
            <a:r>
              <a:rPr sz="8000">
                <a:solidFill>
                  <a:srgbClr val="FFFFFF"/>
                </a:solidFill>
              </a:rPr>
              <a:t>happner elastic feed</a:t>
            </a:r>
          </a:p>
        </p:txBody>
      </p:sp>
      <p:sp>
        <p:nvSpPr>
          <p:cNvPr id="33" name="Shape 33"/>
          <p:cNvSpPr/>
          <p:nvPr>
            <p:ph type="body" idx="1"/>
          </p:nvPr>
        </p:nvSpPr>
        <p:spPr>
          <a:prstGeom prst="rect">
            <a:avLst/>
          </a:prstGeom>
        </p:spPr>
        <p:txBody>
          <a:bodyPr/>
          <a:lstStyle/>
          <a:p>
            <a:pPr lvl="0">
              <a:defRPr sz="1800">
                <a:solidFill>
                  <a:srgbClr val="000000"/>
                </a:solidFill>
              </a:defRPr>
            </a:pPr>
            <a:r>
              <a:rPr sz="3200">
                <a:solidFill>
                  <a:srgbClr val="FFFFFF"/>
                </a:solidFill>
              </a:rPr>
              <a:t>using elastic search, redis ,kue, Kibana to create partitioned feeds for Happner users</a:t>
            </a:r>
          </a:p>
        </p:txBody>
      </p:sp>
    </p:spTree>
  </p:cSld>
  <p:clrMapOvr>
    <a:masterClrMapping/>
  </p:clrMapOvr>
  <p:transitio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 name="Shape 35"/>
          <p:cNvSpPr/>
          <p:nvPr>
            <p:ph type="title"/>
          </p:nvPr>
        </p:nvSpPr>
        <p:spPr>
          <a:prstGeom prst="rect">
            <a:avLst/>
          </a:prstGeom>
        </p:spPr>
        <p:txBody>
          <a:bodyPr/>
          <a:lstStyle/>
          <a:p>
            <a:pPr lvl="0">
              <a:defRPr sz="1800">
                <a:solidFill>
                  <a:srgbClr val="000000"/>
                </a:solidFill>
              </a:defRPr>
            </a:pPr>
            <a:r>
              <a:rPr sz="8000">
                <a:solidFill>
                  <a:srgbClr val="FFFFFF"/>
                </a:solidFill>
              </a:rPr>
              <a:t>5 components</a:t>
            </a:r>
          </a:p>
        </p:txBody>
      </p:sp>
      <p:sp>
        <p:nvSpPr>
          <p:cNvPr id="36" name="Shape 36"/>
          <p:cNvSpPr/>
          <p:nvPr>
            <p:ph type="body" idx="1"/>
          </p:nvPr>
        </p:nvSpPr>
        <p:spPr>
          <a:xfrm>
            <a:off x="562272" y="2110085"/>
            <a:ext cx="11720414" cy="7454702"/>
          </a:xfrm>
          <a:prstGeom prst="rect">
            <a:avLst/>
          </a:prstGeom>
        </p:spPr>
        <p:txBody>
          <a:bodyPr/>
          <a:lstStyle/>
          <a:p>
            <a:pPr lvl="0" marL="240030" indent="-240030" defTabSz="315468">
              <a:spcBef>
                <a:spcPts val="2200"/>
              </a:spcBef>
              <a:defRPr sz="1800">
                <a:solidFill>
                  <a:srgbClr val="000000"/>
                </a:solidFill>
              </a:defRPr>
            </a:pPr>
            <a:r>
              <a:rPr sz="2052">
                <a:solidFill>
                  <a:srgbClr val="FFFFFF"/>
                </a:solidFill>
              </a:rPr>
              <a:t>1: the production environment, where production and tactical data is stored.</a:t>
            </a:r>
            <a:endParaRPr sz="2052">
              <a:solidFill>
                <a:srgbClr val="FFFFFF"/>
              </a:solidFill>
            </a:endParaRPr>
          </a:p>
          <a:p>
            <a:pPr lvl="0" marL="240030" indent="-240030" defTabSz="315468">
              <a:spcBef>
                <a:spcPts val="2200"/>
              </a:spcBef>
              <a:defRPr sz="1800">
                <a:solidFill>
                  <a:srgbClr val="000000"/>
                </a:solidFill>
              </a:defRPr>
            </a:pPr>
            <a:r>
              <a:rPr sz="2052">
                <a:solidFill>
                  <a:srgbClr val="FFFFFF"/>
                </a:solidFill>
              </a:rPr>
              <a:t>2: the data subscribers, subscribers are cluster-able processes that subscribe to production data changes via a happn-3 client and push it into the queue, subscriber processes have a subscription tree (wild-pare) that maps incoming data to output workers and feeds. We use * subscriptions instead of subscribing to the specific data for each feed, as this puts less load on the production environment.</a:t>
            </a:r>
            <a:endParaRPr sz="2052">
              <a:solidFill>
                <a:srgbClr val="FFFFFF"/>
              </a:solidFill>
            </a:endParaRPr>
          </a:p>
          <a:p>
            <a:pPr lvl="0" marL="240030" indent="-240030" defTabSz="315468">
              <a:spcBef>
                <a:spcPts val="2200"/>
              </a:spcBef>
              <a:defRPr sz="1800">
                <a:solidFill>
                  <a:srgbClr val="000000"/>
                </a:solidFill>
              </a:defRPr>
            </a:pPr>
            <a:r>
              <a:rPr sz="2052">
                <a:solidFill>
                  <a:srgbClr val="FFFFFF"/>
                </a:solidFill>
              </a:rPr>
              <a:t>3: the queue, where duplicate jobs are submitted for worker streams, and de-duplicated job data is stored so that the workers can pick up the job data. The queue is also used to round-robin worker and subscriber processes if these are running in parallel.</a:t>
            </a:r>
            <a:endParaRPr sz="2052">
              <a:solidFill>
                <a:srgbClr val="FFFFFF"/>
              </a:solidFill>
            </a:endParaRPr>
          </a:p>
          <a:p>
            <a:pPr lvl="0" marL="240030" indent="-240030" defTabSz="315468">
              <a:spcBef>
                <a:spcPts val="2200"/>
              </a:spcBef>
              <a:defRPr sz="1800">
                <a:solidFill>
                  <a:srgbClr val="000000"/>
                </a:solidFill>
              </a:defRPr>
            </a:pPr>
            <a:r>
              <a:rPr sz="2052">
                <a:solidFill>
                  <a:srgbClr val="FFFFFF"/>
                </a:solidFill>
              </a:rPr>
              <a:t>4: the workers, which register feeds with the subscriber environment via the queue, subscriber processes are round-robin-ed for registration, the subscriber service then knows to push the all jobs to the worker that applied for the subscription via the queue. Workers then listen for jobs on the queue and transform and push the relevant data into the warehouse environment.</a:t>
            </a:r>
            <a:endParaRPr sz="2052">
              <a:solidFill>
                <a:srgbClr val="FFFFFF"/>
              </a:solidFill>
            </a:endParaRPr>
          </a:p>
          <a:p>
            <a:pPr lvl="0" marL="240030" indent="-240030" defTabSz="315468">
              <a:spcBef>
                <a:spcPts val="2200"/>
              </a:spcBef>
              <a:defRPr sz="1800">
                <a:solidFill>
                  <a:srgbClr val="000000"/>
                </a:solidFill>
              </a:defRPr>
            </a:pPr>
            <a:r>
              <a:rPr sz="2052">
                <a:solidFill>
                  <a:srgbClr val="FFFFFF"/>
                </a:solidFill>
              </a:rPr>
              <a:t>5: the warehouse environment, where data from the integration environment is pulled into an elastic search database with Kibana on top of it. The warehouse also runs the API and feed portal page, when a new user goes to a feed, the user happn token is interrogated for the user name, if no feed exists for the user, the user is prompted to pick which dashboard templates he/she wants to build his/her feed on, when the user submits this information, the user is redirected to the “busy registering feed” page, and a feed registration job is pushed to the queue for a worker to pick up.</a:t>
            </a:r>
          </a:p>
        </p:txBody>
      </p:sp>
    </p:spTree>
  </p:cSld>
  <p:clrMapOvr>
    <a:masterClrMapping/>
  </p:clrMapOvr>
  <p:transitio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 name="Shape 38"/>
          <p:cNvSpPr/>
          <p:nvPr/>
        </p:nvSpPr>
        <p:spPr>
          <a:xfrm>
            <a:off x="1485899" y="2188864"/>
            <a:ext cx="3351016" cy="6777336"/>
          </a:xfrm>
          <a:prstGeom prst="rect">
            <a:avLst/>
          </a:prstGeom>
          <a:ln w="63500">
            <a:solidFill>
              <a:srgbClr val="308B16"/>
            </a:solidFill>
            <a:prstDash val="sysDot"/>
            <a:miter lim="400000"/>
          </a:ln>
          <a:extLst>
            <a:ext uri="{C572A759-6A51-4108-AA02-DFA0A04FC94B}">
              <ma14:wrappingTextBoxFlag xmlns:ma14="http://schemas.microsoft.com/office/mac/drawingml/2011/main" val="1"/>
            </a:ext>
          </a:extLst>
        </p:spPr>
        <p:txBody>
          <a:bodyPr lIns="0" tIns="0" rIns="0" bIns="0" anchor="b"/>
          <a:lstStyle>
            <a:lvl1pPr>
              <a:defRPr sz="1600"/>
            </a:lvl1pPr>
          </a:lstStyle>
          <a:p>
            <a:pPr lvl="0">
              <a:defRPr sz="1800">
                <a:solidFill>
                  <a:srgbClr val="000000"/>
                </a:solidFill>
              </a:defRPr>
            </a:pPr>
            <a:r>
              <a:rPr sz="1600">
                <a:solidFill>
                  <a:srgbClr val="FFFFFF"/>
                </a:solidFill>
              </a:rPr>
              <a:t>Prod environment</a:t>
            </a:r>
          </a:p>
        </p:txBody>
      </p:sp>
      <p:sp>
        <p:nvSpPr>
          <p:cNvPr id="39" name="Shape 39"/>
          <p:cNvSpPr/>
          <p:nvPr/>
        </p:nvSpPr>
        <p:spPr>
          <a:xfrm>
            <a:off x="1752599" y="4836765"/>
            <a:ext cx="1270002" cy="3215035"/>
          </a:xfrm>
          <a:prstGeom prst="rect">
            <a:avLst/>
          </a:prstGeom>
          <a:ln w="63500">
            <a:solidFill>
              <a:srgbClr val="308B16"/>
            </a:solidFill>
            <a:miter lim="400000"/>
          </a:ln>
          <a:extLst>
            <a:ext uri="{C572A759-6A51-4108-AA02-DFA0A04FC94B}">
              <ma14:wrappingTextBoxFlag xmlns:ma14="http://schemas.microsoft.com/office/mac/drawingml/2011/main" val="1"/>
            </a:ext>
          </a:extLst>
        </p:spPr>
        <p:txBody>
          <a:bodyPr lIns="0" tIns="0" rIns="0" bIns="0" anchor="b"/>
          <a:lstStyle>
            <a:lvl1pPr>
              <a:defRPr sz="1600"/>
            </a:lvl1pPr>
          </a:lstStyle>
          <a:p>
            <a:pPr lvl="0">
              <a:defRPr sz="1800">
                <a:solidFill>
                  <a:srgbClr val="000000"/>
                </a:solidFill>
              </a:defRPr>
            </a:pPr>
            <a:r>
              <a:rPr sz="1600">
                <a:solidFill>
                  <a:srgbClr val="FFFFFF"/>
                </a:solidFill>
              </a:rPr>
              <a:t>Prod</a:t>
            </a:r>
          </a:p>
        </p:txBody>
      </p:sp>
      <p:sp>
        <p:nvSpPr>
          <p:cNvPr id="40" name="Shape 40"/>
          <p:cNvSpPr/>
          <p:nvPr/>
        </p:nvSpPr>
        <p:spPr>
          <a:xfrm>
            <a:off x="6552133" y="2188864"/>
            <a:ext cx="2364334" cy="6777337"/>
          </a:xfrm>
          <a:prstGeom prst="rect">
            <a:avLst/>
          </a:prstGeom>
          <a:ln w="63500">
            <a:solidFill>
              <a:srgbClr val="5747C1"/>
            </a:solidFill>
            <a:prstDash val="sysDot"/>
            <a:miter lim="400000"/>
          </a:ln>
          <a:extLst>
            <a:ext uri="{C572A759-6A51-4108-AA02-DFA0A04FC94B}">
              <ma14:wrappingTextBoxFlag xmlns:ma14="http://schemas.microsoft.com/office/mac/drawingml/2011/main" val="1"/>
            </a:ext>
          </a:extLst>
        </p:spPr>
        <p:txBody>
          <a:bodyPr lIns="0" tIns="0" rIns="0" bIns="0" anchor="b"/>
          <a:lstStyle>
            <a:lvl1pPr>
              <a:defRPr sz="1600"/>
            </a:lvl1pPr>
          </a:lstStyle>
          <a:p>
            <a:pPr lvl="0">
              <a:defRPr sz="1800">
                <a:solidFill>
                  <a:srgbClr val="000000"/>
                </a:solidFill>
              </a:defRPr>
            </a:pPr>
            <a:r>
              <a:rPr sz="1600">
                <a:solidFill>
                  <a:srgbClr val="FFFFFF"/>
                </a:solidFill>
              </a:rPr>
              <a:t>queue (redis kue)</a:t>
            </a:r>
          </a:p>
        </p:txBody>
      </p:sp>
      <p:sp>
        <p:nvSpPr>
          <p:cNvPr id="41" name="Shape 41"/>
          <p:cNvSpPr/>
          <p:nvPr/>
        </p:nvSpPr>
        <p:spPr>
          <a:xfrm>
            <a:off x="9169052" y="4528864"/>
            <a:ext cx="3218211" cy="4445001"/>
          </a:xfrm>
          <a:prstGeom prst="rect">
            <a:avLst/>
          </a:prstGeom>
          <a:ln w="63500">
            <a:solidFill>
              <a:srgbClr val="308B16"/>
            </a:solidFill>
            <a:prstDash val="sysDot"/>
            <a:miter lim="400000"/>
          </a:ln>
          <a:extLst>
            <a:ext uri="{C572A759-6A51-4108-AA02-DFA0A04FC94B}">
              <ma14:wrappingTextBoxFlag xmlns:ma14="http://schemas.microsoft.com/office/mac/drawingml/2011/main" val="1"/>
            </a:ext>
          </a:extLst>
        </p:spPr>
        <p:txBody>
          <a:bodyPr lIns="0" tIns="0" rIns="0" bIns="0" anchor="b"/>
          <a:lstStyle>
            <a:lvl1pPr>
              <a:defRPr sz="1600"/>
            </a:lvl1pPr>
          </a:lstStyle>
          <a:p>
            <a:pPr lvl="0">
              <a:defRPr sz="1800">
                <a:solidFill>
                  <a:srgbClr val="000000"/>
                </a:solidFill>
              </a:defRPr>
            </a:pPr>
            <a:r>
              <a:rPr sz="1600">
                <a:solidFill>
                  <a:srgbClr val="FFFFFF"/>
                </a:solidFill>
              </a:rPr>
              <a:t>Warehouse environment</a:t>
            </a:r>
          </a:p>
        </p:txBody>
      </p:sp>
      <p:sp>
        <p:nvSpPr>
          <p:cNvPr id="42" name="Shape 42"/>
          <p:cNvSpPr/>
          <p:nvPr/>
        </p:nvSpPr>
        <p:spPr>
          <a:xfrm>
            <a:off x="3378200" y="2413917"/>
            <a:ext cx="1270000" cy="3896719"/>
          </a:xfrm>
          <a:prstGeom prst="rect">
            <a:avLst/>
          </a:prstGeom>
          <a:ln w="63500">
            <a:solidFill>
              <a:srgbClr val="D45954"/>
            </a:solidFill>
            <a:miter lim="400000"/>
          </a:ln>
          <a:extLst>
            <a:ext uri="{C572A759-6A51-4108-AA02-DFA0A04FC94B}">
              <ma14:wrappingTextBoxFlag xmlns:ma14="http://schemas.microsoft.com/office/mac/drawingml/2011/main" val="1"/>
            </a:ext>
          </a:extLst>
        </p:spPr>
        <p:txBody>
          <a:bodyPr lIns="0" tIns="0" rIns="0" bIns="0" anchor="ctr"/>
          <a:lstStyle>
            <a:lvl1pPr>
              <a:defRPr sz="1600"/>
            </a:lvl1pPr>
          </a:lstStyle>
          <a:p>
            <a:pPr lvl="0">
              <a:defRPr sz="1800">
                <a:solidFill>
                  <a:srgbClr val="000000"/>
                </a:solidFill>
              </a:defRPr>
            </a:pPr>
            <a:r>
              <a:rPr sz="1600">
                <a:solidFill>
                  <a:srgbClr val="FFFFFF"/>
                </a:solidFill>
              </a:rPr>
              <a:t>Subscriber 1</a:t>
            </a:r>
          </a:p>
        </p:txBody>
      </p:sp>
      <p:sp>
        <p:nvSpPr>
          <p:cNvPr id="43" name="Shape 43"/>
          <p:cNvSpPr/>
          <p:nvPr/>
        </p:nvSpPr>
        <p:spPr>
          <a:xfrm>
            <a:off x="6960344" y="6554043"/>
            <a:ext cx="1520826" cy="1795910"/>
          </a:xfrm>
          <a:prstGeom prst="rect">
            <a:avLst/>
          </a:prstGeom>
          <a:ln w="63500">
            <a:solidFill>
              <a:srgbClr val="5747C1"/>
            </a:solidFill>
            <a:miter lim="400000"/>
          </a:ln>
          <a:extLst>
            <a:ext uri="{C572A759-6A51-4108-AA02-DFA0A04FC94B}">
              <ma14:wrappingTextBoxFlag xmlns:ma14="http://schemas.microsoft.com/office/mac/drawingml/2011/main" val="1"/>
            </a:ext>
          </a:extLst>
        </p:spPr>
        <p:txBody>
          <a:bodyPr lIns="0" tIns="0" rIns="0" bIns="0" anchor="b"/>
          <a:lstStyle>
            <a:lvl1pPr>
              <a:defRPr sz="1600"/>
            </a:lvl1pPr>
          </a:lstStyle>
          <a:p>
            <a:pPr lvl="0">
              <a:defRPr sz="1800">
                <a:solidFill>
                  <a:srgbClr val="000000"/>
                </a:solidFill>
              </a:defRPr>
            </a:pPr>
            <a:r>
              <a:rPr sz="1600">
                <a:solidFill>
                  <a:srgbClr val="FFFFFF"/>
                </a:solidFill>
              </a:rPr>
              <a:t>Jobs (duplicated by worker)</a:t>
            </a:r>
          </a:p>
        </p:txBody>
      </p:sp>
      <p:sp>
        <p:nvSpPr>
          <p:cNvPr id="44" name="Shape 44"/>
          <p:cNvSpPr/>
          <p:nvPr/>
        </p:nvSpPr>
        <p:spPr>
          <a:xfrm>
            <a:off x="9321800" y="4844429"/>
            <a:ext cx="1270000" cy="1264247"/>
          </a:xfrm>
          <a:prstGeom prst="rect">
            <a:avLst/>
          </a:prstGeom>
          <a:ln w="63500">
            <a:solidFill>
              <a:srgbClr val="308B16"/>
            </a:solidFill>
            <a:miter lim="400000"/>
          </a:ln>
          <a:extLst>
            <a:ext uri="{C572A759-6A51-4108-AA02-DFA0A04FC94B}">
              <ma14:wrappingTextBoxFlag xmlns:ma14="http://schemas.microsoft.com/office/mac/drawingml/2011/main" val="1"/>
            </a:ext>
          </a:extLst>
        </p:spPr>
        <p:txBody>
          <a:bodyPr lIns="0" tIns="0" rIns="0" bIns="0" anchor="ctr"/>
          <a:lstStyle>
            <a:lvl1pPr>
              <a:defRPr sz="1600"/>
            </a:lvl1pPr>
          </a:lstStyle>
          <a:p>
            <a:pPr lvl="0">
              <a:defRPr sz="1800">
                <a:solidFill>
                  <a:srgbClr val="000000"/>
                </a:solidFill>
              </a:defRPr>
            </a:pPr>
            <a:r>
              <a:rPr sz="1600">
                <a:solidFill>
                  <a:srgbClr val="FFFFFF"/>
                </a:solidFill>
              </a:rPr>
              <a:t>Worker 1</a:t>
            </a:r>
          </a:p>
        </p:txBody>
      </p:sp>
      <p:sp>
        <p:nvSpPr>
          <p:cNvPr id="45" name="Shape 45"/>
          <p:cNvSpPr/>
          <p:nvPr/>
        </p:nvSpPr>
        <p:spPr>
          <a:xfrm>
            <a:off x="9321800" y="6315397"/>
            <a:ext cx="1270000" cy="1158578"/>
          </a:xfrm>
          <a:prstGeom prst="rect">
            <a:avLst/>
          </a:prstGeom>
          <a:ln w="63500">
            <a:solidFill>
              <a:srgbClr val="308B16"/>
            </a:solidFill>
            <a:miter lim="400000"/>
          </a:ln>
          <a:extLst>
            <a:ext uri="{C572A759-6A51-4108-AA02-DFA0A04FC94B}">
              <ma14:wrappingTextBoxFlag xmlns:ma14="http://schemas.microsoft.com/office/mac/drawingml/2011/main" val="1"/>
            </a:ext>
          </a:extLst>
        </p:spPr>
        <p:txBody>
          <a:bodyPr lIns="0" tIns="0" rIns="0" bIns="0" anchor="ctr"/>
          <a:lstStyle>
            <a:lvl1pPr>
              <a:defRPr sz="1600"/>
            </a:lvl1pPr>
          </a:lstStyle>
          <a:p>
            <a:pPr lvl="0">
              <a:defRPr sz="1800">
                <a:solidFill>
                  <a:srgbClr val="000000"/>
                </a:solidFill>
              </a:defRPr>
            </a:pPr>
            <a:r>
              <a:rPr sz="1600">
                <a:solidFill>
                  <a:srgbClr val="FFFFFF"/>
                </a:solidFill>
              </a:rPr>
              <a:t>Worker 3</a:t>
            </a:r>
          </a:p>
        </p:txBody>
      </p:sp>
      <p:sp>
        <p:nvSpPr>
          <p:cNvPr id="46" name="Shape 46"/>
          <p:cNvSpPr/>
          <p:nvPr/>
        </p:nvSpPr>
        <p:spPr>
          <a:xfrm>
            <a:off x="10820400" y="4844429"/>
            <a:ext cx="1270000" cy="1264247"/>
          </a:xfrm>
          <a:prstGeom prst="rect">
            <a:avLst/>
          </a:prstGeom>
          <a:ln w="63500">
            <a:solidFill>
              <a:srgbClr val="308B16"/>
            </a:solidFill>
            <a:miter lim="400000"/>
          </a:ln>
          <a:extLst>
            <a:ext uri="{C572A759-6A51-4108-AA02-DFA0A04FC94B}">
              <ma14:wrappingTextBoxFlag xmlns:ma14="http://schemas.microsoft.com/office/mac/drawingml/2011/main" val="1"/>
            </a:ext>
          </a:extLst>
        </p:spPr>
        <p:txBody>
          <a:bodyPr lIns="0" tIns="0" rIns="0" bIns="0" anchor="ctr"/>
          <a:lstStyle>
            <a:lvl1pPr>
              <a:defRPr sz="1600"/>
            </a:lvl1pPr>
          </a:lstStyle>
          <a:p>
            <a:pPr lvl="0">
              <a:defRPr sz="1800">
                <a:solidFill>
                  <a:srgbClr val="000000"/>
                </a:solidFill>
              </a:defRPr>
            </a:pPr>
            <a:r>
              <a:rPr sz="1600">
                <a:solidFill>
                  <a:srgbClr val="FFFFFF"/>
                </a:solidFill>
              </a:rPr>
              <a:t>Worker 2</a:t>
            </a:r>
          </a:p>
        </p:txBody>
      </p:sp>
      <p:sp>
        <p:nvSpPr>
          <p:cNvPr id="47" name="Shape 47"/>
          <p:cNvSpPr/>
          <p:nvPr/>
        </p:nvSpPr>
        <p:spPr>
          <a:xfrm>
            <a:off x="10820400" y="6315397"/>
            <a:ext cx="1270000" cy="1158578"/>
          </a:xfrm>
          <a:prstGeom prst="rect">
            <a:avLst/>
          </a:prstGeom>
          <a:ln w="63500">
            <a:solidFill>
              <a:srgbClr val="308B16"/>
            </a:solidFill>
            <a:miter lim="400000"/>
          </a:ln>
          <a:extLst>
            <a:ext uri="{C572A759-6A51-4108-AA02-DFA0A04FC94B}">
              <ma14:wrappingTextBoxFlag xmlns:ma14="http://schemas.microsoft.com/office/mac/drawingml/2011/main" val="1"/>
            </a:ext>
          </a:extLst>
        </p:spPr>
        <p:txBody>
          <a:bodyPr lIns="0" tIns="0" rIns="0" bIns="0" anchor="ctr"/>
          <a:lstStyle>
            <a:lvl1pPr>
              <a:defRPr sz="1600"/>
            </a:lvl1pPr>
          </a:lstStyle>
          <a:p>
            <a:pPr lvl="0">
              <a:defRPr sz="1800">
                <a:solidFill>
                  <a:srgbClr val="000000"/>
                </a:solidFill>
              </a:defRPr>
            </a:pPr>
            <a:r>
              <a:rPr sz="1600">
                <a:solidFill>
                  <a:srgbClr val="FFFFFF"/>
                </a:solidFill>
              </a:rPr>
              <a:t>Worker 4</a:t>
            </a:r>
          </a:p>
        </p:txBody>
      </p:sp>
      <p:sp>
        <p:nvSpPr>
          <p:cNvPr id="48" name="Shape 48"/>
          <p:cNvSpPr/>
          <p:nvPr/>
        </p:nvSpPr>
        <p:spPr>
          <a:xfrm>
            <a:off x="6973887" y="4844429"/>
            <a:ext cx="1493739" cy="1466206"/>
          </a:xfrm>
          <a:prstGeom prst="rect">
            <a:avLst/>
          </a:prstGeom>
          <a:ln w="63500">
            <a:solidFill>
              <a:srgbClr val="5747C1"/>
            </a:solidFill>
            <a:miter lim="400000"/>
          </a:ln>
          <a:extLst>
            <a:ext uri="{C572A759-6A51-4108-AA02-DFA0A04FC94B}">
              <ma14:wrappingTextBoxFlag xmlns:ma14="http://schemas.microsoft.com/office/mac/drawingml/2011/main" val="1"/>
            </a:ext>
          </a:extLst>
        </p:spPr>
        <p:txBody>
          <a:bodyPr lIns="0" tIns="0" rIns="0" bIns="0" anchor="ctr"/>
          <a:lstStyle>
            <a:lvl1pPr>
              <a:defRPr sz="1600"/>
            </a:lvl1pPr>
          </a:lstStyle>
          <a:p>
            <a:pPr lvl="0">
              <a:defRPr sz="1800">
                <a:solidFill>
                  <a:srgbClr val="000000"/>
                </a:solidFill>
              </a:defRPr>
            </a:pPr>
            <a:r>
              <a:rPr sz="1600">
                <a:solidFill>
                  <a:srgbClr val="FFFFFF"/>
                </a:solidFill>
              </a:rPr>
              <a:t>Job Data (de-duplicated)</a:t>
            </a:r>
          </a:p>
        </p:txBody>
      </p:sp>
      <p:sp>
        <p:nvSpPr>
          <p:cNvPr id="49" name="Shape 49"/>
          <p:cNvSpPr/>
          <p:nvPr/>
        </p:nvSpPr>
        <p:spPr>
          <a:xfrm>
            <a:off x="9181752" y="2182564"/>
            <a:ext cx="3192811" cy="2004219"/>
          </a:xfrm>
          <a:prstGeom prst="rect">
            <a:avLst/>
          </a:prstGeom>
          <a:ln w="63500">
            <a:solidFill>
              <a:srgbClr val="308B16"/>
            </a:solidFill>
            <a:miter lim="400000"/>
          </a:ln>
          <a:extLst>
            <a:ext uri="{C572A759-6A51-4108-AA02-DFA0A04FC94B}">
              <ma14:wrappingTextBoxFlag xmlns:ma14="http://schemas.microsoft.com/office/mac/drawingml/2011/main" val="1"/>
            </a:ext>
          </a:extLst>
        </p:spPr>
        <p:txBody>
          <a:bodyPr lIns="0" tIns="0" rIns="0" bIns="0" anchor="b"/>
          <a:lstStyle>
            <a:lvl1pPr>
              <a:defRPr sz="1600"/>
            </a:lvl1pPr>
          </a:lstStyle>
          <a:p>
            <a:pPr lvl="0">
              <a:defRPr sz="1800">
                <a:solidFill>
                  <a:srgbClr val="000000"/>
                </a:solidFill>
              </a:defRPr>
            </a:pPr>
            <a:r>
              <a:rPr sz="1600">
                <a:solidFill>
                  <a:srgbClr val="FFFFFF"/>
                </a:solidFill>
              </a:rPr>
              <a:t>Client warehouse environment</a:t>
            </a:r>
          </a:p>
        </p:txBody>
      </p:sp>
      <p:sp>
        <p:nvSpPr>
          <p:cNvPr id="50" name="Shape 50"/>
          <p:cNvSpPr/>
          <p:nvPr/>
        </p:nvSpPr>
        <p:spPr>
          <a:xfrm>
            <a:off x="9321800" y="2294929"/>
            <a:ext cx="1391345" cy="1466206"/>
          </a:xfrm>
          <a:prstGeom prst="rect">
            <a:avLst/>
          </a:prstGeom>
          <a:ln w="63500">
            <a:solidFill>
              <a:srgbClr val="308B16"/>
            </a:solidFill>
            <a:miter lim="400000"/>
          </a:ln>
          <a:extLst>
            <a:ext uri="{C572A759-6A51-4108-AA02-DFA0A04FC94B}">
              <ma14:wrappingTextBoxFlag xmlns:ma14="http://schemas.microsoft.com/office/mac/drawingml/2011/main" val="1"/>
            </a:ext>
          </a:extLst>
        </p:spPr>
        <p:txBody>
          <a:bodyPr lIns="0" tIns="0" rIns="0" bIns="0" anchor="ctr"/>
          <a:lstStyle>
            <a:lvl1pPr>
              <a:defRPr sz="1600"/>
            </a:lvl1pPr>
          </a:lstStyle>
          <a:p>
            <a:pPr lvl="0">
              <a:defRPr sz="1800">
                <a:solidFill>
                  <a:srgbClr val="000000"/>
                </a:solidFill>
              </a:defRPr>
            </a:pPr>
            <a:r>
              <a:rPr sz="1600">
                <a:solidFill>
                  <a:srgbClr val="FFFFFF"/>
                </a:solidFill>
              </a:rPr>
              <a:t>Worker 1</a:t>
            </a:r>
          </a:p>
        </p:txBody>
      </p:sp>
      <p:sp>
        <p:nvSpPr>
          <p:cNvPr id="51" name="Shape 51"/>
          <p:cNvSpPr/>
          <p:nvPr/>
        </p:nvSpPr>
        <p:spPr>
          <a:xfrm>
            <a:off x="10826055" y="2294929"/>
            <a:ext cx="1391345" cy="1466206"/>
          </a:xfrm>
          <a:prstGeom prst="rect">
            <a:avLst/>
          </a:prstGeom>
          <a:ln w="63500">
            <a:solidFill>
              <a:srgbClr val="308B16"/>
            </a:solidFill>
            <a:miter lim="400000"/>
          </a:ln>
          <a:extLst>
            <a:ext uri="{C572A759-6A51-4108-AA02-DFA0A04FC94B}">
              <ma14:wrappingTextBoxFlag xmlns:ma14="http://schemas.microsoft.com/office/mac/drawingml/2011/main" val="1"/>
            </a:ext>
          </a:extLst>
        </p:spPr>
        <p:txBody>
          <a:bodyPr lIns="0" tIns="0" rIns="0" bIns="0" anchor="ctr"/>
          <a:lstStyle>
            <a:lvl1pPr>
              <a:defRPr sz="1600"/>
            </a:lvl1pPr>
          </a:lstStyle>
          <a:p>
            <a:pPr lvl="0">
              <a:defRPr sz="1800">
                <a:solidFill>
                  <a:srgbClr val="000000"/>
                </a:solidFill>
              </a:defRPr>
            </a:pPr>
            <a:r>
              <a:rPr sz="1600">
                <a:solidFill>
                  <a:srgbClr val="FFFFFF"/>
                </a:solidFill>
              </a:rPr>
              <a:t>Worker 2</a:t>
            </a:r>
          </a:p>
        </p:txBody>
      </p:sp>
      <p:sp>
        <p:nvSpPr>
          <p:cNvPr id="52" name="Shape 52"/>
          <p:cNvSpPr/>
          <p:nvPr/>
        </p:nvSpPr>
        <p:spPr>
          <a:xfrm>
            <a:off x="3378200" y="6497364"/>
            <a:ext cx="1270000" cy="1466206"/>
          </a:xfrm>
          <a:prstGeom prst="rect">
            <a:avLst/>
          </a:prstGeom>
          <a:ln w="63500">
            <a:solidFill>
              <a:srgbClr val="D45954"/>
            </a:solidFill>
            <a:miter lim="400000"/>
          </a:ln>
          <a:extLst>
            <a:ext uri="{C572A759-6A51-4108-AA02-DFA0A04FC94B}">
              <ma14:wrappingTextBoxFlag xmlns:ma14="http://schemas.microsoft.com/office/mac/drawingml/2011/main" val="1"/>
            </a:ext>
          </a:extLst>
        </p:spPr>
        <p:txBody>
          <a:bodyPr lIns="0" tIns="0" rIns="0" bIns="0" anchor="ctr"/>
          <a:lstStyle>
            <a:lvl1pPr>
              <a:defRPr sz="1600"/>
            </a:lvl1pPr>
          </a:lstStyle>
          <a:p>
            <a:pPr lvl="0">
              <a:defRPr sz="1800">
                <a:solidFill>
                  <a:srgbClr val="000000"/>
                </a:solidFill>
              </a:defRPr>
            </a:pPr>
            <a:r>
              <a:rPr sz="1600">
                <a:solidFill>
                  <a:srgbClr val="FFFFFF"/>
                </a:solidFill>
              </a:rPr>
              <a:t>Subscriber 2</a:t>
            </a:r>
          </a:p>
        </p:txBody>
      </p:sp>
      <p:sp>
        <p:nvSpPr>
          <p:cNvPr id="53" name="Shape 53"/>
          <p:cNvSpPr/>
          <p:nvPr/>
        </p:nvSpPr>
        <p:spPr>
          <a:xfrm>
            <a:off x="2085280" y="5888571"/>
            <a:ext cx="2152254" cy="98898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165" y="14256"/>
                </a:moveTo>
                <a:lnTo>
                  <a:pt x="6165" y="21600"/>
                </a:lnTo>
                <a:lnTo>
                  <a:pt x="0" y="10800"/>
                </a:lnTo>
                <a:lnTo>
                  <a:pt x="6165" y="0"/>
                </a:lnTo>
                <a:lnTo>
                  <a:pt x="6165" y="7344"/>
                </a:lnTo>
                <a:lnTo>
                  <a:pt x="21600" y="7344"/>
                </a:lnTo>
                <a:lnTo>
                  <a:pt x="21600" y="14256"/>
                </a:lnTo>
                <a:close/>
              </a:path>
            </a:pathLst>
          </a:custGeom>
          <a:solidFill>
            <a:srgbClr val="D45954"/>
          </a:solidFill>
          <a:ln w="12700">
            <a:miter lim="400000"/>
          </a:ln>
          <a:extLst>
            <a:ext uri="{C572A759-6A51-4108-AA02-DFA0A04FC94B}">
              <ma14:wrappingTextBoxFlag xmlns:ma14="http://schemas.microsoft.com/office/mac/drawingml/2011/main" val="1"/>
            </a:ext>
          </a:extLst>
        </p:spPr>
        <p:txBody>
          <a:bodyPr lIns="0" tIns="0" rIns="0" bIns="0" anchor="ctr"/>
          <a:lstStyle>
            <a:lvl1pPr>
              <a:defRPr sz="1200"/>
            </a:lvl1pPr>
          </a:lstStyle>
          <a:p>
            <a:pPr lvl="0">
              <a:defRPr sz="1800">
                <a:solidFill>
                  <a:srgbClr val="000000"/>
                </a:solidFill>
              </a:defRPr>
            </a:pPr>
            <a:r>
              <a:rPr sz="1200">
                <a:solidFill>
                  <a:srgbClr val="FFFFFF"/>
                </a:solidFill>
              </a:rPr>
              <a:t>subscribe permission path</a:t>
            </a:r>
          </a:p>
        </p:txBody>
      </p:sp>
      <p:sp>
        <p:nvSpPr>
          <p:cNvPr id="54" name="Shape 54"/>
          <p:cNvSpPr/>
          <p:nvPr/>
        </p:nvSpPr>
        <p:spPr>
          <a:xfrm>
            <a:off x="4464756" y="5750942"/>
            <a:ext cx="1270001" cy="1264246"/>
          </a:xfrm>
          <a:prstGeom prst="rect">
            <a:avLst/>
          </a:prstGeom>
          <a:solidFill/>
          <a:ln w="63500">
            <a:solidFill>
              <a:srgbClr val="308B16"/>
            </a:solidFill>
            <a:miter lim="400000"/>
          </a:ln>
          <a:extLst>
            <a:ext uri="{C572A759-6A51-4108-AA02-DFA0A04FC94B}">
              <ma14:wrappingTextBoxFlag xmlns:ma14="http://schemas.microsoft.com/office/mac/drawingml/2011/main" val="1"/>
            </a:ext>
          </a:extLst>
        </p:spPr>
        <p:txBody>
          <a:bodyPr lIns="0" tIns="0" rIns="0" bIns="0" anchor="b"/>
          <a:lstStyle>
            <a:lvl1pPr>
              <a:defRPr sz="1600"/>
            </a:lvl1pPr>
          </a:lstStyle>
          <a:p>
            <a:pPr lvl="0">
              <a:defRPr sz="1800">
                <a:solidFill>
                  <a:srgbClr val="000000"/>
                </a:solidFill>
              </a:defRPr>
            </a:pPr>
            <a:r>
              <a:rPr sz="1600">
                <a:solidFill>
                  <a:srgbClr val="FFFFFF"/>
                </a:solidFill>
              </a:rPr>
              <a:t>mapping, feed, worker, user</a:t>
            </a:r>
          </a:p>
        </p:txBody>
      </p:sp>
      <p:sp>
        <p:nvSpPr>
          <p:cNvPr id="55" name="Shape 55"/>
          <p:cNvSpPr/>
          <p:nvPr/>
        </p:nvSpPr>
        <p:spPr>
          <a:xfrm>
            <a:off x="5547866" y="6000005"/>
            <a:ext cx="2152254" cy="888555"/>
          </a:xfrm>
          <a:prstGeom prst="rightArrow">
            <a:avLst>
              <a:gd name="adj1" fmla="val 32000"/>
              <a:gd name="adj2" fmla="val 69135"/>
            </a:avLst>
          </a:prstGeom>
          <a:solidFill>
            <a:srgbClr val="5747C1"/>
          </a:solidFill>
          <a:ln w="12700">
            <a:miter lim="400000"/>
          </a:ln>
          <a:extLst>
            <a:ext uri="{C572A759-6A51-4108-AA02-DFA0A04FC94B}">
              <ma14:wrappingTextBoxFlag xmlns:ma14="http://schemas.microsoft.com/office/mac/drawingml/2011/main" val="1"/>
            </a:ext>
          </a:extLst>
        </p:spPr>
        <p:txBody>
          <a:bodyPr lIns="0" tIns="0" rIns="0" bIns="0" anchor="ctr"/>
          <a:lstStyle>
            <a:lvl1pPr>
              <a:defRPr sz="1200"/>
            </a:lvl1pPr>
          </a:lstStyle>
          <a:p>
            <a:pPr lvl="0">
              <a:defRPr sz="1800">
                <a:solidFill>
                  <a:srgbClr val="000000"/>
                </a:solidFill>
              </a:defRPr>
            </a:pPr>
            <a:r>
              <a:rPr sz="1200">
                <a:solidFill>
                  <a:srgbClr val="FFFFFF"/>
                </a:solidFill>
              </a:rPr>
              <a:t>publication data</a:t>
            </a:r>
          </a:p>
        </p:txBody>
      </p:sp>
      <p:sp>
        <p:nvSpPr>
          <p:cNvPr id="56" name="Shape 56"/>
          <p:cNvSpPr/>
          <p:nvPr/>
        </p:nvSpPr>
        <p:spPr>
          <a:xfrm>
            <a:off x="8226474" y="4838923"/>
            <a:ext cx="1557239" cy="888554"/>
          </a:xfrm>
          <a:prstGeom prst="rightArrow">
            <a:avLst>
              <a:gd name="adj1" fmla="val 32000"/>
              <a:gd name="adj2" fmla="val 69135"/>
            </a:avLst>
          </a:prstGeom>
          <a:solidFill>
            <a:srgbClr val="5747C1"/>
          </a:solidFill>
          <a:ln w="12700">
            <a:miter lim="400000"/>
          </a:ln>
          <a:extLst>
            <a:ext uri="{C572A759-6A51-4108-AA02-DFA0A04FC94B}">
              <ma14:wrappingTextBoxFlag xmlns:ma14="http://schemas.microsoft.com/office/mac/drawingml/2011/main" val="1"/>
            </a:ext>
          </a:extLst>
        </p:spPr>
        <p:txBody>
          <a:bodyPr lIns="0" tIns="0" rIns="0" bIns="0" anchor="ctr"/>
          <a:lstStyle>
            <a:lvl1pPr>
              <a:defRPr sz="1200"/>
            </a:lvl1pPr>
          </a:lstStyle>
          <a:p>
            <a:pPr lvl="0">
              <a:defRPr sz="1800">
                <a:solidFill>
                  <a:srgbClr val="000000"/>
                </a:solidFill>
              </a:defRPr>
            </a:pPr>
            <a:r>
              <a:rPr sz="1200">
                <a:solidFill>
                  <a:srgbClr val="FFFFFF"/>
                </a:solidFill>
              </a:rPr>
              <a:t>pop</a:t>
            </a:r>
          </a:p>
        </p:txBody>
      </p:sp>
      <p:sp>
        <p:nvSpPr>
          <p:cNvPr id="57" name="Shape 57"/>
          <p:cNvSpPr/>
          <p:nvPr/>
        </p:nvSpPr>
        <p:spPr>
          <a:xfrm>
            <a:off x="8223287" y="6604223"/>
            <a:ext cx="1557239" cy="888554"/>
          </a:xfrm>
          <a:prstGeom prst="rightArrow">
            <a:avLst>
              <a:gd name="adj1" fmla="val 32000"/>
              <a:gd name="adj2" fmla="val 69135"/>
            </a:avLst>
          </a:prstGeom>
          <a:solidFill>
            <a:srgbClr val="5747C1"/>
          </a:solidFill>
          <a:ln w="12700">
            <a:miter lim="400000"/>
          </a:ln>
          <a:extLst>
            <a:ext uri="{C572A759-6A51-4108-AA02-DFA0A04FC94B}">
              <ma14:wrappingTextBoxFlag xmlns:ma14="http://schemas.microsoft.com/office/mac/drawingml/2011/main" val="1"/>
            </a:ext>
          </a:extLst>
        </p:spPr>
        <p:txBody>
          <a:bodyPr lIns="0" tIns="0" rIns="0" bIns="0" anchor="ctr"/>
          <a:lstStyle>
            <a:lvl1pPr>
              <a:defRPr sz="1200"/>
            </a:lvl1pPr>
          </a:lstStyle>
          <a:p>
            <a:pPr lvl="0">
              <a:defRPr sz="1800">
                <a:solidFill>
                  <a:srgbClr val="000000"/>
                </a:solidFill>
              </a:defRPr>
            </a:pPr>
            <a:r>
              <a:rPr sz="1200">
                <a:solidFill>
                  <a:srgbClr val="FFFFFF"/>
                </a:solidFill>
              </a:rPr>
              <a:t>pop</a:t>
            </a:r>
          </a:p>
        </p:txBody>
      </p:sp>
      <p:sp>
        <p:nvSpPr>
          <p:cNvPr id="58" name="Shape 58"/>
          <p:cNvSpPr/>
          <p:nvPr/>
        </p:nvSpPr>
        <p:spPr>
          <a:xfrm>
            <a:off x="8223287" y="2583755"/>
            <a:ext cx="1557239" cy="888554"/>
          </a:xfrm>
          <a:prstGeom prst="rightArrow">
            <a:avLst>
              <a:gd name="adj1" fmla="val 32000"/>
              <a:gd name="adj2" fmla="val 69135"/>
            </a:avLst>
          </a:prstGeom>
          <a:solidFill>
            <a:srgbClr val="5747C1"/>
          </a:solidFill>
          <a:ln w="12700">
            <a:miter lim="400000"/>
          </a:ln>
          <a:extLst>
            <a:ext uri="{C572A759-6A51-4108-AA02-DFA0A04FC94B}">
              <ma14:wrappingTextBoxFlag xmlns:ma14="http://schemas.microsoft.com/office/mac/drawingml/2011/main" val="1"/>
            </a:ext>
          </a:extLst>
        </p:spPr>
        <p:txBody>
          <a:bodyPr lIns="0" tIns="0" rIns="0" bIns="0" anchor="ctr"/>
          <a:lstStyle>
            <a:lvl1pPr>
              <a:defRPr sz="1200"/>
            </a:lvl1pPr>
          </a:lstStyle>
          <a:p>
            <a:pPr lvl="0">
              <a:defRPr sz="1800">
                <a:solidFill>
                  <a:srgbClr val="000000"/>
                </a:solidFill>
              </a:defRPr>
            </a:pPr>
            <a:r>
              <a:rPr sz="1200">
                <a:solidFill>
                  <a:srgbClr val="FFFFFF"/>
                </a:solidFill>
              </a:rPr>
              <a:t>pop</a:t>
            </a:r>
          </a:p>
        </p:txBody>
      </p:sp>
      <p:sp>
        <p:nvSpPr>
          <p:cNvPr id="59" name="Shape 59"/>
          <p:cNvSpPr/>
          <p:nvPr/>
        </p:nvSpPr>
        <p:spPr>
          <a:xfrm>
            <a:off x="4413213" y="3188766"/>
            <a:ext cx="5016575" cy="88855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645" y="14256"/>
                </a:moveTo>
                <a:lnTo>
                  <a:pt x="2645" y="21600"/>
                </a:lnTo>
                <a:lnTo>
                  <a:pt x="0" y="10800"/>
                </a:lnTo>
                <a:lnTo>
                  <a:pt x="2645" y="0"/>
                </a:lnTo>
                <a:lnTo>
                  <a:pt x="2645" y="7344"/>
                </a:lnTo>
                <a:lnTo>
                  <a:pt x="21600" y="7344"/>
                </a:lnTo>
                <a:lnTo>
                  <a:pt x="21600" y="14256"/>
                </a:lnTo>
                <a:close/>
              </a:path>
            </a:pathLst>
          </a:custGeom>
          <a:solidFill>
            <a:srgbClr val="5747C1"/>
          </a:solidFill>
          <a:ln w="12700">
            <a:miter lim="400000"/>
          </a:ln>
          <a:extLst>
            <a:ext uri="{C572A759-6A51-4108-AA02-DFA0A04FC94B}">
              <ma14:wrappingTextBoxFlag xmlns:ma14="http://schemas.microsoft.com/office/mac/drawingml/2011/main" val="1"/>
            </a:ext>
          </a:extLst>
        </p:spPr>
        <p:txBody>
          <a:bodyPr lIns="0" tIns="0" rIns="0" bIns="0" anchor="ctr"/>
          <a:lstStyle>
            <a:lvl1pPr>
              <a:defRPr sz="1200"/>
            </a:lvl1pPr>
          </a:lstStyle>
          <a:p>
            <a:pPr lvl="0">
              <a:defRPr sz="1800">
                <a:solidFill>
                  <a:srgbClr val="000000"/>
                </a:solidFill>
              </a:defRPr>
            </a:pPr>
            <a:r>
              <a:rPr sz="1200">
                <a:solidFill>
                  <a:srgbClr val="FFFFFF"/>
                </a:solidFill>
              </a:rPr>
              <a:t>register worker</a:t>
            </a:r>
          </a:p>
        </p:txBody>
      </p:sp>
      <p:sp>
        <p:nvSpPr>
          <p:cNvPr id="60" name="Shape 60"/>
          <p:cNvSpPr/>
          <p:nvPr/>
        </p:nvSpPr>
        <p:spPr>
          <a:xfrm>
            <a:off x="4239418" y="4165674"/>
            <a:ext cx="1938946" cy="1335485"/>
          </a:xfrm>
          <a:prstGeom prst="wedgeEllipseCallout">
            <a:avLst>
              <a:gd name="adj1" fmla="val -49385"/>
              <a:gd name="adj2" fmla="val 64295"/>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1200"/>
            </a:lvl1pPr>
          </a:lstStyle>
          <a:p>
            <a:pPr lvl="0">
              <a:defRPr sz="1800">
                <a:solidFill>
                  <a:srgbClr val="000000"/>
                </a:solidFill>
              </a:defRPr>
            </a:pPr>
            <a:r>
              <a:rPr sz="1200">
                <a:solidFill>
                  <a:srgbClr val="FFFFFF"/>
                </a:solidFill>
              </a:rPr>
              <a:t>Have multiple subscriber processes, using queue to load balance</a:t>
            </a:r>
          </a:p>
        </p:txBody>
      </p:sp>
      <p:sp>
        <p:nvSpPr>
          <p:cNvPr id="61" name="Shape 61"/>
          <p:cNvSpPr/>
          <p:nvPr>
            <p:ph type="title"/>
          </p:nvPr>
        </p:nvSpPr>
        <p:spPr>
          <a:xfrm>
            <a:off x="952500" y="254000"/>
            <a:ext cx="11099800" cy="1304950"/>
          </a:xfrm>
          <a:prstGeom prst="rect">
            <a:avLst/>
          </a:prstGeom>
        </p:spPr>
        <p:txBody>
          <a:bodyPr anchor="ctr"/>
          <a:lstStyle>
            <a:lvl1pPr defTabSz="578358">
              <a:defRPr sz="7919"/>
            </a:lvl1pPr>
          </a:lstStyle>
          <a:p>
            <a:pPr lvl="0">
              <a:defRPr sz="1800">
                <a:solidFill>
                  <a:srgbClr val="000000"/>
                </a:solidFill>
              </a:defRPr>
            </a:pPr>
            <a:r>
              <a:rPr sz="7919">
                <a:solidFill>
                  <a:srgbClr val="FFFFFF"/>
                </a:solidFill>
              </a:rPr>
              <a:t>topology</a:t>
            </a:r>
          </a:p>
        </p:txBody>
      </p:sp>
      <p:sp>
        <p:nvSpPr>
          <p:cNvPr id="62" name="Shape 62"/>
          <p:cNvSpPr/>
          <p:nvPr/>
        </p:nvSpPr>
        <p:spPr>
          <a:xfrm>
            <a:off x="9321799" y="7680697"/>
            <a:ext cx="2759126" cy="825054"/>
          </a:xfrm>
          <a:prstGeom prst="rect">
            <a:avLst/>
          </a:prstGeom>
          <a:ln w="63500">
            <a:solidFill>
              <a:srgbClr val="308B16"/>
            </a:solidFill>
            <a:miter lim="400000"/>
          </a:ln>
          <a:extLst>
            <a:ext uri="{C572A759-6A51-4108-AA02-DFA0A04FC94B}">
              <ma14:wrappingTextBoxFlag xmlns:ma14="http://schemas.microsoft.com/office/mac/drawingml/2011/main" val="1"/>
            </a:ext>
          </a:extLst>
        </p:spPr>
        <p:txBody>
          <a:bodyPr lIns="0" tIns="0" rIns="0" bIns="0" anchor="ctr"/>
          <a:lstStyle>
            <a:lvl1pPr>
              <a:defRPr sz="1600"/>
            </a:lvl1pPr>
          </a:lstStyle>
          <a:p>
            <a:pPr lvl="0">
              <a:defRPr sz="1800">
                <a:solidFill>
                  <a:srgbClr val="000000"/>
                </a:solidFill>
              </a:defRPr>
            </a:pPr>
            <a:r>
              <a:rPr sz="1600">
                <a:solidFill>
                  <a:srgbClr val="FFFFFF"/>
                </a:solidFill>
              </a:rPr>
              <a:t>Portal and API</a:t>
            </a:r>
          </a:p>
        </p:txBody>
      </p:sp>
      <p:sp>
        <p:nvSpPr>
          <p:cNvPr id="63" name="Shape 63"/>
          <p:cNvSpPr/>
          <p:nvPr/>
        </p:nvSpPr>
        <p:spPr>
          <a:xfrm>
            <a:off x="8223287" y="7754615"/>
            <a:ext cx="1557239" cy="888554"/>
          </a:xfrm>
          <a:prstGeom prst="rightArrow">
            <a:avLst>
              <a:gd name="adj1" fmla="val 32000"/>
              <a:gd name="adj2" fmla="val 69135"/>
            </a:avLst>
          </a:prstGeom>
          <a:solidFill>
            <a:srgbClr val="5747C1"/>
          </a:solidFill>
          <a:ln w="12700">
            <a:miter lim="400000"/>
          </a:ln>
          <a:extLst>
            <a:ext uri="{C572A759-6A51-4108-AA02-DFA0A04FC94B}">
              <ma14:wrappingTextBoxFlag xmlns:ma14="http://schemas.microsoft.com/office/mac/drawingml/2011/main" val="1"/>
            </a:ext>
          </a:extLst>
        </p:spPr>
        <p:txBody>
          <a:bodyPr lIns="0" tIns="0" rIns="0" bIns="0" anchor="ctr"/>
          <a:lstStyle>
            <a:lvl1pPr>
              <a:defRPr sz="1200"/>
            </a:lvl1pPr>
          </a:lstStyle>
          <a:p>
            <a:pPr lvl="0">
              <a:defRPr sz="1800">
                <a:solidFill>
                  <a:srgbClr val="000000"/>
                </a:solidFill>
              </a:defRPr>
            </a:pPr>
            <a:r>
              <a:rPr sz="1200">
                <a:solidFill>
                  <a:srgbClr val="FFFFFF"/>
                </a:solidFill>
              </a:rPr>
              <a:t>worker round robin</a:t>
            </a:r>
          </a:p>
        </p:txBody>
      </p:sp>
    </p:spTree>
  </p:cSld>
  <p:clrMapOvr>
    <a:masterClrMapping/>
  </p:clrMapOvr>
  <p:transitio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5" name="Shape 65"/>
          <p:cNvSpPr/>
          <p:nvPr>
            <p:ph type="title"/>
          </p:nvPr>
        </p:nvSpPr>
        <p:spPr>
          <a:xfrm>
            <a:off x="952500" y="254000"/>
            <a:ext cx="11099800" cy="1304950"/>
          </a:xfrm>
          <a:prstGeom prst="rect">
            <a:avLst/>
          </a:prstGeom>
        </p:spPr>
        <p:txBody>
          <a:bodyPr anchor="ctr"/>
          <a:lstStyle>
            <a:lvl1pPr defTabSz="578358">
              <a:defRPr sz="7919"/>
            </a:lvl1pPr>
          </a:lstStyle>
          <a:p>
            <a:pPr lvl="0">
              <a:defRPr sz="1800">
                <a:solidFill>
                  <a:srgbClr val="000000"/>
                </a:solidFill>
              </a:defRPr>
            </a:pPr>
            <a:r>
              <a:rPr sz="7919">
                <a:solidFill>
                  <a:srgbClr val="FFFFFF"/>
                </a:solidFill>
              </a:rPr>
              <a:t>establishing a feed</a:t>
            </a:r>
          </a:p>
        </p:txBody>
      </p:sp>
      <p:sp>
        <p:nvSpPr>
          <p:cNvPr id="66" name="Shape 66"/>
          <p:cNvSpPr/>
          <p:nvPr/>
        </p:nvSpPr>
        <p:spPr>
          <a:xfrm>
            <a:off x="7481068" y="2131764"/>
            <a:ext cx="1989337" cy="639813"/>
          </a:xfrm>
          <a:prstGeom prst="rect">
            <a:avLst/>
          </a:prstGeom>
          <a:ln w="63500">
            <a:solidFill>
              <a:srgbClr val="308B16"/>
            </a:solidFill>
            <a:miter lim="400000"/>
          </a:ln>
          <a:extLst>
            <a:ext uri="{C572A759-6A51-4108-AA02-DFA0A04FC94B}">
              <ma14:wrappingTextBoxFlag xmlns:ma14="http://schemas.microsoft.com/office/mac/drawingml/2011/main" val="1"/>
            </a:ext>
          </a:extLst>
        </p:spPr>
        <p:txBody>
          <a:bodyPr lIns="0" tIns="0" rIns="0" bIns="0" anchor="ctr"/>
          <a:lstStyle>
            <a:lvl1pPr>
              <a:defRPr sz="1600"/>
            </a:lvl1pPr>
          </a:lstStyle>
          <a:p>
            <a:pPr lvl="0">
              <a:defRPr sz="1800">
                <a:solidFill>
                  <a:srgbClr val="000000"/>
                </a:solidFill>
              </a:defRPr>
            </a:pPr>
            <a:r>
              <a:rPr sz="1600">
                <a:solidFill>
                  <a:srgbClr val="FFFFFF"/>
                </a:solidFill>
              </a:rPr>
              <a:t>warehouse</a:t>
            </a:r>
          </a:p>
        </p:txBody>
      </p:sp>
      <p:sp>
        <p:nvSpPr>
          <p:cNvPr id="67" name="Shape 67"/>
          <p:cNvSpPr/>
          <p:nvPr/>
        </p:nvSpPr>
        <p:spPr>
          <a:xfrm>
            <a:off x="9802291" y="2131764"/>
            <a:ext cx="2570958" cy="639813"/>
          </a:xfrm>
          <a:prstGeom prst="rect">
            <a:avLst/>
          </a:prstGeom>
          <a:ln w="63500">
            <a:solidFill>
              <a:srgbClr val="308B16"/>
            </a:solidFill>
            <a:miter lim="400000"/>
          </a:ln>
          <a:extLst>
            <a:ext uri="{C572A759-6A51-4108-AA02-DFA0A04FC94B}">
              <ma14:wrappingTextBoxFlag xmlns:ma14="http://schemas.microsoft.com/office/mac/drawingml/2011/main" val="1"/>
            </a:ext>
          </a:extLst>
        </p:spPr>
        <p:txBody>
          <a:bodyPr lIns="0" tIns="0" rIns="0" bIns="0" anchor="ctr"/>
          <a:lstStyle>
            <a:lvl1pPr>
              <a:defRPr sz="1600"/>
            </a:lvl1pPr>
          </a:lstStyle>
          <a:p>
            <a:pPr lvl="0">
              <a:defRPr sz="1800">
                <a:solidFill>
                  <a:srgbClr val="000000"/>
                </a:solidFill>
              </a:defRPr>
            </a:pPr>
            <a:r>
              <a:rPr sz="1600">
                <a:solidFill>
                  <a:srgbClr val="FFFFFF"/>
                </a:solidFill>
              </a:rPr>
              <a:t>user (browser)</a:t>
            </a:r>
          </a:p>
        </p:txBody>
      </p:sp>
      <p:sp>
        <p:nvSpPr>
          <p:cNvPr id="68" name="Shape 68"/>
          <p:cNvSpPr/>
          <p:nvPr/>
        </p:nvSpPr>
        <p:spPr>
          <a:xfrm>
            <a:off x="1811659" y="2131764"/>
            <a:ext cx="1391346" cy="639813"/>
          </a:xfrm>
          <a:prstGeom prst="rect">
            <a:avLst/>
          </a:prstGeom>
          <a:ln w="63500">
            <a:solidFill>
              <a:srgbClr val="308B16"/>
            </a:solidFill>
            <a:miter lim="400000"/>
          </a:ln>
          <a:extLst>
            <a:ext uri="{C572A759-6A51-4108-AA02-DFA0A04FC94B}">
              <ma14:wrappingTextBoxFlag xmlns:ma14="http://schemas.microsoft.com/office/mac/drawingml/2011/main" val="1"/>
            </a:ext>
          </a:extLst>
        </p:spPr>
        <p:txBody>
          <a:bodyPr lIns="0" tIns="0" rIns="0" bIns="0" anchor="ctr"/>
          <a:lstStyle>
            <a:lvl1pPr>
              <a:defRPr sz="1600"/>
            </a:lvl1pPr>
          </a:lstStyle>
          <a:p>
            <a:pPr lvl="0">
              <a:defRPr sz="1800">
                <a:solidFill>
                  <a:srgbClr val="000000"/>
                </a:solidFill>
              </a:defRPr>
            </a:pPr>
            <a:r>
              <a:rPr sz="1600">
                <a:solidFill>
                  <a:srgbClr val="FFFFFF"/>
                </a:solidFill>
              </a:rPr>
              <a:t>integration</a:t>
            </a:r>
          </a:p>
        </p:txBody>
      </p:sp>
      <p:sp>
        <p:nvSpPr>
          <p:cNvPr id="69" name="Shape 69"/>
          <p:cNvSpPr/>
          <p:nvPr/>
        </p:nvSpPr>
        <p:spPr>
          <a:xfrm>
            <a:off x="3461667" y="2131764"/>
            <a:ext cx="1482180" cy="639813"/>
          </a:xfrm>
          <a:prstGeom prst="rect">
            <a:avLst/>
          </a:prstGeom>
          <a:ln w="63500">
            <a:solidFill>
              <a:srgbClr val="308B16"/>
            </a:solidFill>
            <a:miter lim="400000"/>
          </a:ln>
          <a:extLst>
            <a:ext uri="{C572A759-6A51-4108-AA02-DFA0A04FC94B}">
              <ma14:wrappingTextBoxFlag xmlns:ma14="http://schemas.microsoft.com/office/mac/drawingml/2011/main" val="1"/>
            </a:ext>
          </a:extLst>
        </p:spPr>
        <p:txBody>
          <a:bodyPr lIns="0" tIns="0" rIns="0" bIns="0" anchor="ctr"/>
          <a:lstStyle>
            <a:lvl1pPr>
              <a:defRPr sz="1600"/>
            </a:lvl1pPr>
          </a:lstStyle>
          <a:p>
            <a:pPr lvl="0">
              <a:defRPr sz="1800">
                <a:solidFill>
                  <a:srgbClr val="000000"/>
                </a:solidFill>
              </a:defRPr>
            </a:pPr>
            <a:r>
              <a:rPr sz="1600">
                <a:solidFill>
                  <a:srgbClr val="FFFFFF"/>
                </a:solidFill>
              </a:rPr>
              <a:t>queue</a:t>
            </a:r>
          </a:p>
        </p:txBody>
      </p:sp>
      <p:sp>
        <p:nvSpPr>
          <p:cNvPr id="70" name="Shape 70"/>
          <p:cNvSpPr/>
          <p:nvPr/>
        </p:nvSpPr>
        <p:spPr>
          <a:xfrm>
            <a:off x="161651" y="2131764"/>
            <a:ext cx="1391346" cy="639813"/>
          </a:xfrm>
          <a:prstGeom prst="rect">
            <a:avLst/>
          </a:prstGeom>
          <a:ln w="63500">
            <a:solidFill>
              <a:srgbClr val="308B16"/>
            </a:solidFill>
            <a:miter lim="400000"/>
          </a:ln>
          <a:extLst>
            <a:ext uri="{C572A759-6A51-4108-AA02-DFA0A04FC94B}">
              <ma14:wrappingTextBoxFlag xmlns:ma14="http://schemas.microsoft.com/office/mac/drawingml/2011/main" val="1"/>
            </a:ext>
          </a:extLst>
        </p:spPr>
        <p:txBody>
          <a:bodyPr lIns="0" tIns="0" rIns="0" bIns="0" anchor="ctr"/>
          <a:lstStyle>
            <a:lvl1pPr>
              <a:defRPr sz="1600"/>
            </a:lvl1pPr>
          </a:lstStyle>
          <a:p>
            <a:pPr lvl="0">
              <a:defRPr sz="1800">
                <a:solidFill>
                  <a:srgbClr val="000000"/>
                </a:solidFill>
              </a:defRPr>
            </a:pPr>
            <a:r>
              <a:rPr sz="1600">
                <a:solidFill>
                  <a:srgbClr val="FFFFFF"/>
                </a:solidFill>
              </a:rPr>
              <a:t>production</a:t>
            </a:r>
          </a:p>
        </p:txBody>
      </p:sp>
      <p:sp>
        <p:nvSpPr>
          <p:cNvPr id="71" name="Shape 71"/>
          <p:cNvSpPr/>
          <p:nvPr/>
        </p:nvSpPr>
        <p:spPr>
          <a:xfrm flipV="1">
            <a:off x="857324" y="2794892"/>
            <a:ext cx="1" cy="6754890"/>
          </a:xfrm>
          <a:prstGeom prst="line">
            <a:avLst/>
          </a:prstGeom>
          <a:ln w="50800">
            <a:solidFill>
              <a:srgbClr val="008F00"/>
            </a:solidFill>
            <a:prstDash val="sysDot"/>
            <a:miter lim="400000"/>
          </a:ln>
        </p:spPr>
        <p:txBody>
          <a:bodyPr lIns="0" tIns="0" rIns="0" bIns="0" anchor="ctr"/>
          <a:lstStyle/>
          <a:p>
            <a:pPr lvl="0">
              <a:defRPr sz="2600"/>
            </a:pPr>
          </a:p>
        </p:txBody>
      </p:sp>
      <p:sp>
        <p:nvSpPr>
          <p:cNvPr id="72" name="Shape 72"/>
          <p:cNvSpPr/>
          <p:nvPr/>
        </p:nvSpPr>
        <p:spPr>
          <a:xfrm flipV="1">
            <a:off x="2507331" y="2794892"/>
            <a:ext cx="1" cy="6754890"/>
          </a:xfrm>
          <a:prstGeom prst="line">
            <a:avLst/>
          </a:prstGeom>
          <a:ln w="50800">
            <a:solidFill>
              <a:srgbClr val="008F00"/>
            </a:solidFill>
            <a:prstDash val="sysDot"/>
            <a:miter lim="400000"/>
          </a:ln>
        </p:spPr>
        <p:txBody>
          <a:bodyPr lIns="0" tIns="0" rIns="0" bIns="0" anchor="ctr"/>
          <a:lstStyle/>
          <a:p>
            <a:pPr lvl="0">
              <a:defRPr sz="2600"/>
            </a:pPr>
          </a:p>
        </p:txBody>
      </p:sp>
      <p:sp>
        <p:nvSpPr>
          <p:cNvPr id="73" name="Shape 73"/>
          <p:cNvSpPr/>
          <p:nvPr/>
        </p:nvSpPr>
        <p:spPr>
          <a:xfrm flipV="1">
            <a:off x="4202757" y="2794892"/>
            <a:ext cx="1" cy="6754890"/>
          </a:xfrm>
          <a:prstGeom prst="line">
            <a:avLst/>
          </a:prstGeom>
          <a:ln w="50800">
            <a:solidFill>
              <a:srgbClr val="008F00"/>
            </a:solidFill>
            <a:prstDash val="sysDot"/>
            <a:miter lim="400000"/>
          </a:ln>
        </p:spPr>
        <p:txBody>
          <a:bodyPr lIns="0" tIns="0" rIns="0" bIns="0" anchor="ctr"/>
          <a:lstStyle/>
          <a:p>
            <a:pPr lvl="0">
              <a:defRPr sz="2600"/>
            </a:pPr>
          </a:p>
        </p:txBody>
      </p:sp>
      <p:sp>
        <p:nvSpPr>
          <p:cNvPr id="74" name="Shape 74"/>
          <p:cNvSpPr/>
          <p:nvPr/>
        </p:nvSpPr>
        <p:spPr>
          <a:xfrm flipV="1">
            <a:off x="8475736" y="2794892"/>
            <a:ext cx="1" cy="6754890"/>
          </a:xfrm>
          <a:prstGeom prst="line">
            <a:avLst/>
          </a:prstGeom>
          <a:ln w="50800">
            <a:solidFill>
              <a:srgbClr val="008F00"/>
            </a:solidFill>
            <a:prstDash val="sysDot"/>
            <a:miter lim="400000"/>
          </a:ln>
        </p:spPr>
        <p:txBody>
          <a:bodyPr lIns="0" tIns="0" rIns="0" bIns="0" anchor="ctr"/>
          <a:lstStyle/>
          <a:p>
            <a:pPr lvl="0">
              <a:defRPr sz="2600"/>
            </a:pPr>
          </a:p>
        </p:txBody>
      </p:sp>
      <p:sp>
        <p:nvSpPr>
          <p:cNvPr id="75" name="Shape 75"/>
          <p:cNvSpPr/>
          <p:nvPr/>
        </p:nvSpPr>
        <p:spPr>
          <a:xfrm flipV="1">
            <a:off x="11087769" y="2794892"/>
            <a:ext cx="1" cy="6754890"/>
          </a:xfrm>
          <a:prstGeom prst="line">
            <a:avLst/>
          </a:prstGeom>
          <a:ln w="50800">
            <a:solidFill>
              <a:srgbClr val="008F00"/>
            </a:solidFill>
            <a:prstDash val="sysDot"/>
            <a:miter lim="400000"/>
          </a:ln>
        </p:spPr>
        <p:txBody>
          <a:bodyPr lIns="0" tIns="0" rIns="0" bIns="0" anchor="ctr"/>
          <a:lstStyle/>
          <a:p>
            <a:pPr lvl="0">
              <a:defRPr sz="2600"/>
            </a:pPr>
          </a:p>
        </p:txBody>
      </p:sp>
      <p:sp>
        <p:nvSpPr>
          <p:cNvPr id="76" name="Shape 76"/>
          <p:cNvSpPr/>
          <p:nvPr/>
        </p:nvSpPr>
        <p:spPr>
          <a:xfrm>
            <a:off x="10392097" y="3274541"/>
            <a:ext cx="1391345" cy="639813"/>
          </a:xfrm>
          <a:prstGeom prst="rect">
            <a:avLst/>
          </a:prstGeom>
          <a:solidFill/>
          <a:ln w="63500">
            <a:solidFill>
              <a:srgbClr val="308B16"/>
            </a:solidFill>
            <a:miter lim="400000"/>
          </a:ln>
          <a:extLst>
            <a:ext uri="{C572A759-6A51-4108-AA02-DFA0A04FC94B}">
              <ma14:wrappingTextBoxFlag xmlns:ma14="http://schemas.microsoft.com/office/mac/drawingml/2011/main" val="1"/>
            </a:ext>
          </a:extLst>
        </p:spPr>
        <p:txBody>
          <a:bodyPr lIns="0" tIns="0" rIns="0" bIns="0" anchor="ctr"/>
          <a:lstStyle>
            <a:lvl1pPr>
              <a:defRPr sz="1200"/>
            </a:lvl1pPr>
          </a:lstStyle>
          <a:p>
            <a:pPr lvl="0">
              <a:defRPr sz="1800">
                <a:solidFill>
                  <a:srgbClr val="000000"/>
                </a:solidFill>
              </a:defRPr>
            </a:pPr>
            <a:r>
              <a:rPr sz="1200">
                <a:solidFill>
                  <a:srgbClr val="FFFFFF"/>
                </a:solidFill>
              </a:rPr>
              <a:t>login, navigate to /feed</a:t>
            </a:r>
          </a:p>
        </p:txBody>
      </p:sp>
      <p:sp>
        <p:nvSpPr>
          <p:cNvPr id="77" name="Shape 77"/>
          <p:cNvSpPr/>
          <p:nvPr/>
        </p:nvSpPr>
        <p:spPr>
          <a:xfrm flipH="1">
            <a:off x="9223052" y="3585691"/>
            <a:ext cx="1117403" cy="1"/>
          </a:xfrm>
          <a:prstGeom prst="line">
            <a:avLst/>
          </a:prstGeom>
          <a:ln w="25400">
            <a:solidFill>
              <a:srgbClr val="008F00"/>
            </a:solidFill>
            <a:miter lim="400000"/>
            <a:tailEnd type="triangle"/>
          </a:ln>
        </p:spPr>
        <p:txBody>
          <a:bodyPr lIns="0" tIns="0" rIns="0" bIns="0" anchor="ctr"/>
          <a:lstStyle/>
          <a:p>
            <a:pPr lvl="0">
              <a:defRPr sz="2600"/>
            </a:pPr>
          </a:p>
        </p:txBody>
      </p:sp>
      <p:sp>
        <p:nvSpPr>
          <p:cNvPr id="78" name="Shape 78"/>
          <p:cNvSpPr/>
          <p:nvPr/>
        </p:nvSpPr>
        <p:spPr>
          <a:xfrm>
            <a:off x="7780064" y="3274541"/>
            <a:ext cx="1391346" cy="639813"/>
          </a:xfrm>
          <a:prstGeom prst="rect">
            <a:avLst/>
          </a:prstGeom>
          <a:solidFill/>
          <a:ln w="63500">
            <a:solidFill>
              <a:srgbClr val="308B16"/>
            </a:solidFill>
            <a:miter lim="400000"/>
          </a:ln>
          <a:extLst>
            <a:ext uri="{C572A759-6A51-4108-AA02-DFA0A04FC94B}">
              <ma14:wrappingTextBoxFlag xmlns:ma14="http://schemas.microsoft.com/office/mac/drawingml/2011/main" val="1"/>
            </a:ext>
          </a:extLst>
        </p:spPr>
        <p:txBody>
          <a:bodyPr lIns="0" tIns="0" rIns="0" bIns="0" anchor="ctr"/>
          <a:lstStyle>
            <a:lvl1pPr>
              <a:defRPr sz="1200"/>
            </a:lvl1pPr>
          </a:lstStyle>
          <a:p>
            <a:pPr lvl="0">
              <a:defRPr sz="1800">
                <a:solidFill>
                  <a:srgbClr val="000000"/>
                </a:solidFill>
              </a:defRPr>
            </a:pPr>
            <a:r>
              <a:rPr sz="1200">
                <a:solidFill>
                  <a:srgbClr val="FFFFFF"/>
                </a:solidFill>
              </a:rPr>
              <a:t>checks user for existing feed</a:t>
            </a:r>
          </a:p>
        </p:txBody>
      </p:sp>
      <p:sp>
        <p:nvSpPr>
          <p:cNvPr id="79" name="Shape 79"/>
          <p:cNvSpPr/>
          <p:nvPr/>
        </p:nvSpPr>
        <p:spPr>
          <a:xfrm>
            <a:off x="7790011" y="8265418"/>
            <a:ext cx="1391345" cy="639813"/>
          </a:xfrm>
          <a:prstGeom prst="rect">
            <a:avLst/>
          </a:prstGeom>
          <a:solidFill/>
          <a:ln w="63500">
            <a:solidFill>
              <a:srgbClr val="308B16"/>
            </a:solidFill>
            <a:miter lim="400000"/>
          </a:ln>
          <a:extLst>
            <a:ext uri="{C572A759-6A51-4108-AA02-DFA0A04FC94B}">
              <ma14:wrappingTextBoxFlag xmlns:ma14="http://schemas.microsoft.com/office/mac/drawingml/2011/main" val="1"/>
            </a:ext>
          </a:extLst>
        </p:spPr>
        <p:txBody>
          <a:bodyPr lIns="0" tIns="0" rIns="0" bIns="0" anchor="ctr"/>
          <a:lstStyle>
            <a:lvl1pPr>
              <a:defRPr sz="1200"/>
            </a:lvl1pPr>
          </a:lstStyle>
          <a:p>
            <a:pPr lvl="0">
              <a:defRPr sz="1800">
                <a:solidFill>
                  <a:srgbClr val="000000"/>
                </a:solidFill>
              </a:defRPr>
            </a:pPr>
            <a:r>
              <a:rPr sz="1200">
                <a:solidFill>
                  <a:srgbClr val="FFFFFF"/>
                </a:solidFill>
              </a:rPr>
              <a:t>redirect to feeds page</a:t>
            </a:r>
          </a:p>
        </p:txBody>
      </p:sp>
      <p:sp>
        <p:nvSpPr>
          <p:cNvPr id="80" name="Shape 80"/>
          <p:cNvSpPr/>
          <p:nvPr/>
        </p:nvSpPr>
        <p:spPr>
          <a:xfrm>
            <a:off x="10382150" y="8265418"/>
            <a:ext cx="1391346" cy="639813"/>
          </a:xfrm>
          <a:prstGeom prst="rect">
            <a:avLst/>
          </a:prstGeom>
          <a:solidFill/>
          <a:ln w="63500">
            <a:solidFill>
              <a:srgbClr val="308B16"/>
            </a:solidFill>
            <a:miter lim="400000"/>
          </a:ln>
          <a:extLst>
            <a:ext uri="{C572A759-6A51-4108-AA02-DFA0A04FC94B}">
              <ma14:wrappingTextBoxFlag xmlns:ma14="http://schemas.microsoft.com/office/mac/drawingml/2011/main" val="1"/>
            </a:ext>
          </a:extLst>
        </p:spPr>
        <p:txBody>
          <a:bodyPr lIns="0" tIns="0" rIns="0" bIns="0" anchor="ctr"/>
          <a:lstStyle>
            <a:lvl1pPr>
              <a:defRPr sz="1200"/>
            </a:lvl1pPr>
          </a:lstStyle>
          <a:p>
            <a:pPr lvl="0">
              <a:defRPr sz="1800">
                <a:solidFill>
                  <a:srgbClr val="000000"/>
                </a:solidFill>
              </a:defRPr>
            </a:pPr>
            <a:r>
              <a:rPr sz="1200">
                <a:solidFill>
                  <a:srgbClr val="FFFFFF"/>
                </a:solidFill>
              </a:rPr>
              <a:t>view feeds</a:t>
            </a:r>
          </a:p>
        </p:txBody>
      </p:sp>
      <p:cxnSp>
        <p:nvCxnSpPr>
          <p:cNvPr id="81" name="Connector 81"/>
          <p:cNvCxnSpPr>
            <a:stCxn id="78" idx="0"/>
            <a:endCxn id="79" idx="0"/>
          </p:cNvCxnSpPr>
          <p:nvPr/>
        </p:nvCxnSpPr>
        <p:spPr>
          <a:xfrm>
            <a:off x="8470900" y="3594100"/>
            <a:ext cx="12700" cy="4991100"/>
          </a:xfrm>
          <a:prstGeom prst="bentConnector3">
            <a:avLst>
              <a:gd name="adj1" fmla="val -10800000"/>
            </a:avLst>
          </a:prstGeom>
          <a:ln w="25400">
            <a:solidFill>
              <a:srgbClr val="308B16"/>
            </a:solidFill>
            <a:miter lim="400000"/>
            <a:tailEnd type="triangle"/>
          </a:ln>
        </p:spPr>
      </p:cxnSp>
      <p:sp>
        <p:nvSpPr>
          <p:cNvPr id="82" name="Shape 82"/>
          <p:cNvSpPr/>
          <p:nvPr/>
        </p:nvSpPr>
        <p:spPr>
          <a:xfrm>
            <a:off x="7248847" y="3721100"/>
            <a:ext cx="190501" cy="279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200"/>
            </a:lvl1pPr>
          </a:lstStyle>
          <a:p>
            <a:pPr lvl="0">
              <a:defRPr sz="1800">
                <a:solidFill>
                  <a:srgbClr val="000000"/>
                </a:solidFill>
              </a:defRPr>
            </a:pPr>
            <a:r>
              <a:rPr sz="1200">
                <a:solidFill>
                  <a:srgbClr val="FFFFFF"/>
                </a:solidFill>
              </a:rPr>
              <a:t>y</a:t>
            </a:r>
          </a:p>
        </p:txBody>
      </p:sp>
      <p:sp>
        <p:nvSpPr>
          <p:cNvPr id="83" name="Shape 83"/>
          <p:cNvSpPr/>
          <p:nvPr/>
        </p:nvSpPr>
        <p:spPr>
          <a:xfrm>
            <a:off x="7790011" y="4169891"/>
            <a:ext cx="1391345" cy="816224"/>
          </a:xfrm>
          <a:prstGeom prst="rect">
            <a:avLst/>
          </a:prstGeom>
          <a:solidFill/>
          <a:ln w="63500">
            <a:solidFill>
              <a:srgbClr val="308B16"/>
            </a:solidFill>
            <a:miter lim="400000"/>
          </a:ln>
          <a:extLst>
            <a:ext uri="{C572A759-6A51-4108-AA02-DFA0A04FC94B}">
              <ma14:wrappingTextBoxFlag xmlns:ma14="http://schemas.microsoft.com/office/mac/drawingml/2011/main" val="1"/>
            </a:ext>
          </a:extLst>
        </p:spPr>
        <p:txBody>
          <a:bodyPr lIns="0" tIns="0" rIns="0" bIns="0" anchor="ctr"/>
          <a:lstStyle>
            <a:lvl1pPr>
              <a:defRPr sz="1200"/>
            </a:lvl1pPr>
          </a:lstStyle>
          <a:p>
            <a:pPr lvl="0">
              <a:defRPr sz="1800">
                <a:solidFill>
                  <a:srgbClr val="000000"/>
                </a:solidFill>
              </a:defRPr>
            </a:pPr>
            <a:r>
              <a:rPr sz="1200">
                <a:solidFill>
                  <a:srgbClr val="FFFFFF"/>
                </a:solidFill>
              </a:rPr>
              <a:t>redirect to select dashboards page</a:t>
            </a:r>
          </a:p>
        </p:txBody>
      </p:sp>
      <p:sp>
        <p:nvSpPr>
          <p:cNvPr id="84" name="Shape 84"/>
          <p:cNvSpPr/>
          <p:nvPr/>
        </p:nvSpPr>
        <p:spPr>
          <a:xfrm>
            <a:off x="10382150" y="4556893"/>
            <a:ext cx="1391346" cy="816224"/>
          </a:xfrm>
          <a:prstGeom prst="rect">
            <a:avLst/>
          </a:prstGeom>
          <a:solidFill/>
          <a:ln w="63500">
            <a:solidFill>
              <a:srgbClr val="308B16"/>
            </a:solidFill>
            <a:miter lim="400000"/>
          </a:ln>
          <a:extLst>
            <a:ext uri="{C572A759-6A51-4108-AA02-DFA0A04FC94B}">
              <ma14:wrappingTextBoxFlag xmlns:ma14="http://schemas.microsoft.com/office/mac/drawingml/2011/main" val="1"/>
            </a:ext>
          </a:extLst>
        </p:spPr>
        <p:txBody>
          <a:bodyPr lIns="0" tIns="0" rIns="0" bIns="0" anchor="ctr"/>
          <a:lstStyle>
            <a:lvl1pPr>
              <a:defRPr sz="1200"/>
            </a:lvl1pPr>
          </a:lstStyle>
          <a:p>
            <a:pPr lvl="0">
              <a:defRPr sz="1800">
                <a:solidFill>
                  <a:srgbClr val="000000"/>
                </a:solidFill>
              </a:defRPr>
            </a:pPr>
            <a:r>
              <a:rPr sz="1200">
                <a:solidFill>
                  <a:srgbClr val="FFFFFF"/>
                </a:solidFill>
              </a:rPr>
              <a:t>select dashboards, press next</a:t>
            </a:r>
          </a:p>
        </p:txBody>
      </p:sp>
      <p:cxnSp>
        <p:nvCxnSpPr>
          <p:cNvPr id="85" name="Connector 85"/>
          <p:cNvCxnSpPr>
            <a:stCxn id="83" idx="0"/>
            <a:endCxn id="84" idx="0"/>
          </p:cNvCxnSpPr>
          <p:nvPr/>
        </p:nvCxnSpPr>
        <p:spPr>
          <a:xfrm>
            <a:off x="8483600" y="4572000"/>
            <a:ext cx="2590800" cy="393700"/>
          </a:xfrm>
          <a:prstGeom prst="bentConnector3">
            <a:avLst>
              <a:gd name="adj1" fmla="val 53921"/>
            </a:avLst>
          </a:prstGeom>
          <a:ln w="25400">
            <a:solidFill>
              <a:srgbClr val="308B16"/>
            </a:solidFill>
            <a:miter lim="400000"/>
            <a:tailEnd type="triangle"/>
          </a:ln>
        </p:spPr>
      </p:cxnSp>
      <p:sp>
        <p:nvSpPr>
          <p:cNvPr id="86" name="Shape 86"/>
          <p:cNvSpPr/>
          <p:nvPr/>
        </p:nvSpPr>
        <p:spPr>
          <a:xfrm>
            <a:off x="7790011" y="5241652"/>
            <a:ext cx="1391345" cy="816224"/>
          </a:xfrm>
          <a:prstGeom prst="rect">
            <a:avLst/>
          </a:prstGeom>
          <a:solidFill/>
          <a:ln w="63500">
            <a:solidFill>
              <a:srgbClr val="308B16"/>
            </a:solidFill>
            <a:miter lim="400000"/>
          </a:ln>
          <a:extLst>
            <a:ext uri="{C572A759-6A51-4108-AA02-DFA0A04FC94B}">
              <ma14:wrappingTextBoxFlag xmlns:ma14="http://schemas.microsoft.com/office/mac/drawingml/2011/main" val="1"/>
            </a:ext>
          </a:extLst>
        </p:spPr>
        <p:txBody>
          <a:bodyPr lIns="0" tIns="0" rIns="0" bIns="0" anchor="ctr"/>
          <a:lstStyle>
            <a:lvl1pPr>
              <a:defRPr sz="1200"/>
            </a:lvl1pPr>
          </a:lstStyle>
          <a:p>
            <a:pPr lvl="0">
              <a:defRPr sz="1800">
                <a:solidFill>
                  <a:srgbClr val="000000"/>
                </a:solidFill>
              </a:defRPr>
            </a:pPr>
            <a:r>
              <a:rPr sz="1200">
                <a:solidFill>
                  <a:srgbClr val="FFFFFF"/>
                </a:solidFill>
              </a:rPr>
              <a:t>get worker</a:t>
            </a:r>
          </a:p>
        </p:txBody>
      </p:sp>
      <p:sp>
        <p:nvSpPr>
          <p:cNvPr id="87" name="Shape 87"/>
          <p:cNvSpPr/>
          <p:nvPr/>
        </p:nvSpPr>
        <p:spPr>
          <a:xfrm flipH="1">
            <a:off x="9223052" y="5300191"/>
            <a:ext cx="1117403" cy="1"/>
          </a:xfrm>
          <a:prstGeom prst="line">
            <a:avLst/>
          </a:prstGeom>
          <a:ln w="25400">
            <a:solidFill>
              <a:srgbClr val="008F00"/>
            </a:solidFill>
            <a:miter lim="400000"/>
            <a:tailEnd type="triangle"/>
          </a:ln>
        </p:spPr>
        <p:txBody>
          <a:bodyPr lIns="0" tIns="0" rIns="0" bIns="0" anchor="ctr"/>
          <a:lstStyle/>
          <a:p>
            <a:pPr lvl="0">
              <a:defRPr sz="2600"/>
            </a:pPr>
          </a:p>
        </p:txBody>
      </p:sp>
      <p:sp>
        <p:nvSpPr>
          <p:cNvPr id="88" name="Shape 88"/>
          <p:cNvSpPr/>
          <p:nvPr/>
        </p:nvSpPr>
        <p:spPr>
          <a:xfrm>
            <a:off x="5217789" y="2131764"/>
            <a:ext cx="1989337" cy="639813"/>
          </a:xfrm>
          <a:prstGeom prst="rect">
            <a:avLst/>
          </a:prstGeom>
          <a:ln w="63500">
            <a:solidFill>
              <a:srgbClr val="308B16"/>
            </a:solidFill>
            <a:miter lim="400000"/>
          </a:ln>
          <a:extLst>
            <a:ext uri="{C572A759-6A51-4108-AA02-DFA0A04FC94B}">
              <ma14:wrappingTextBoxFlag xmlns:ma14="http://schemas.microsoft.com/office/mac/drawingml/2011/main" val="1"/>
            </a:ext>
          </a:extLst>
        </p:spPr>
        <p:txBody>
          <a:bodyPr lIns="0" tIns="0" rIns="0" bIns="0" anchor="ctr"/>
          <a:lstStyle>
            <a:lvl1pPr>
              <a:defRPr sz="1600"/>
            </a:lvl1pPr>
          </a:lstStyle>
          <a:p>
            <a:pPr lvl="0">
              <a:defRPr sz="1800">
                <a:solidFill>
                  <a:srgbClr val="000000"/>
                </a:solidFill>
              </a:defRPr>
            </a:pPr>
            <a:r>
              <a:rPr sz="1600">
                <a:solidFill>
                  <a:srgbClr val="FFFFFF"/>
                </a:solidFill>
              </a:rPr>
              <a:t>worker</a:t>
            </a:r>
          </a:p>
        </p:txBody>
      </p:sp>
      <p:sp>
        <p:nvSpPr>
          <p:cNvPr id="89" name="Shape 89"/>
          <p:cNvSpPr/>
          <p:nvPr/>
        </p:nvSpPr>
        <p:spPr>
          <a:xfrm flipV="1">
            <a:off x="6212457" y="2794892"/>
            <a:ext cx="1" cy="6754890"/>
          </a:xfrm>
          <a:prstGeom prst="line">
            <a:avLst/>
          </a:prstGeom>
          <a:ln w="50800">
            <a:solidFill>
              <a:srgbClr val="008F00"/>
            </a:solidFill>
            <a:prstDash val="sysDot"/>
            <a:miter lim="400000"/>
          </a:ln>
        </p:spPr>
        <p:txBody>
          <a:bodyPr lIns="0" tIns="0" rIns="0" bIns="0" anchor="ctr"/>
          <a:lstStyle/>
          <a:p>
            <a:pPr lvl="0">
              <a:defRPr sz="2600"/>
            </a:pPr>
          </a:p>
        </p:txBody>
      </p:sp>
      <p:sp>
        <p:nvSpPr>
          <p:cNvPr id="90" name="Shape 90"/>
          <p:cNvSpPr/>
          <p:nvPr/>
        </p:nvSpPr>
        <p:spPr>
          <a:xfrm>
            <a:off x="1778768" y="5944567"/>
            <a:ext cx="1391346" cy="816224"/>
          </a:xfrm>
          <a:prstGeom prst="rect">
            <a:avLst/>
          </a:prstGeom>
          <a:solidFill/>
          <a:ln w="63500">
            <a:solidFill>
              <a:srgbClr val="308B16"/>
            </a:solidFill>
            <a:miter lim="400000"/>
          </a:ln>
          <a:extLst>
            <a:ext uri="{C572A759-6A51-4108-AA02-DFA0A04FC94B}">
              <ma14:wrappingTextBoxFlag xmlns:ma14="http://schemas.microsoft.com/office/mac/drawingml/2011/main" val="1"/>
            </a:ext>
          </a:extLst>
        </p:spPr>
        <p:txBody>
          <a:bodyPr lIns="0" tIns="0" rIns="0" bIns="0" anchor="ctr"/>
          <a:lstStyle>
            <a:lvl1pPr>
              <a:defRPr sz="1200"/>
            </a:lvl1pPr>
          </a:lstStyle>
          <a:p>
            <a:pPr lvl="0">
              <a:defRPr sz="1800">
                <a:solidFill>
                  <a:srgbClr val="000000"/>
                </a:solidFill>
              </a:defRPr>
            </a:pPr>
            <a:r>
              <a:rPr sz="1200">
                <a:solidFill>
                  <a:srgbClr val="FFFFFF"/>
                </a:solidFill>
              </a:rPr>
              <a:t>worker registered</a:t>
            </a:r>
          </a:p>
        </p:txBody>
      </p:sp>
      <p:sp>
        <p:nvSpPr>
          <p:cNvPr id="91" name="Shape 91"/>
          <p:cNvSpPr/>
          <p:nvPr/>
        </p:nvSpPr>
        <p:spPr>
          <a:xfrm>
            <a:off x="1786259" y="7041959"/>
            <a:ext cx="1391346" cy="816224"/>
          </a:xfrm>
          <a:prstGeom prst="rect">
            <a:avLst/>
          </a:prstGeom>
          <a:solidFill/>
          <a:ln w="63500">
            <a:solidFill>
              <a:srgbClr val="308B16"/>
            </a:solidFill>
            <a:miter lim="400000"/>
          </a:ln>
          <a:extLst>
            <a:ext uri="{C572A759-6A51-4108-AA02-DFA0A04FC94B}">
              <ma14:wrappingTextBoxFlag xmlns:ma14="http://schemas.microsoft.com/office/mac/drawingml/2011/main" val="1"/>
            </a:ext>
          </a:extLst>
        </p:spPr>
        <p:txBody>
          <a:bodyPr lIns="0" tIns="0" rIns="0" bIns="0" anchor="ctr"/>
          <a:lstStyle>
            <a:lvl1pPr>
              <a:defRPr sz="1200"/>
            </a:lvl1pPr>
          </a:lstStyle>
          <a:p>
            <a:pPr lvl="0">
              <a:defRPr sz="1800">
                <a:solidFill>
                  <a:srgbClr val="000000"/>
                </a:solidFill>
              </a:defRPr>
            </a:pPr>
            <a:r>
              <a:rPr sz="1200">
                <a:solidFill>
                  <a:srgbClr val="FFFFFF"/>
                </a:solidFill>
              </a:rPr>
              <a:t>register worker</a:t>
            </a:r>
          </a:p>
        </p:txBody>
      </p:sp>
      <p:sp>
        <p:nvSpPr>
          <p:cNvPr id="92" name="Shape 92"/>
          <p:cNvSpPr/>
          <p:nvPr/>
        </p:nvSpPr>
        <p:spPr>
          <a:xfrm>
            <a:off x="1786259" y="8177212"/>
            <a:ext cx="1391346" cy="816224"/>
          </a:xfrm>
          <a:prstGeom prst="rect">
            <a:avLst/>
          </a:prstGeom>
          <a:solidFill/>
          <a:ln w="63500">
            <a:solidFill>
              <a:srgbClr val="308B16"/>
            </a:solidFill>
            <a:miter lim="400000"/>
          </a:ln>
          <a:extLst>
            <a:ext uri="{C572A759-6A51-4108-AA02-DFA0A04FC94B}">
              <ma14:wrappingTextBoxFlag xmlns:ma14="http://schemas.microsoft.com/office/mac/drawingml/2011/main" val="1"/>
            </a:ext>
          </a:extLst>
        </p:spPr>
        <p:txBody>
          <a:bodyPr lIns="0" tIns="0" rIns="0" bIns="0" anchor="ctr"/>
          <a:lstStyle>
            <a:lvl1pPr>
              <a:defRPr sz="1200"/>
            </a:lvl1pPr>
          </a:lstStyle>
          <a:p>
            <a:pPr lvl="0">
              <a:defRPr sz="1800">
                <a:solidFill>
                  <a:srgbClr val="000000"/>
                </a:solidFill>
              </a:defRPr>
            </a:pPr>
            <a:r>
              <a:rPr sz="1200">
                <a:solidFill>
                  <a:srgbClr val="FFFFFF"/>
                </a:solidFill>
              </a:rPr>
              <a:t>register user and subscribe worker/user</a:t>
            </a:r>
          </a:p>
        </p:txBody>
      </p:sp>
      <p:cxnSp>
        <p:nvCxnSpPr>
          <p:cNvPr id="93" name="Connector 93"/>
          <p:cNvCxnSpPr>
            <a:stCxn id="90" idx="0"/>
            <a:endCxn id="92" idx="0"/>
          </p:cNvCxnSpPr>
          <p:nvPr/>
        </p:nvCxnSpPr>
        <p:spPr>
          <a:xfrm>
            <a:off x="2476500" y="6350000"/>
            <a:ext cx="12700" cy="2235200"/>
          </a:xfrm>
          <a:prstGeom prst="bentConnector3">
            <a:avLst>
              <a:gd name="adj1" fmla="val -10900000"/>
            </a:avLst>
          </a:prstGeom>
          <a:ln w="25400">
            <a:solidFill>
              <a:srgbClr val="308B16"/>
            </a:solidFill>
            <a:miter lim="400000"/>
            <a:tailEnd type="triangle"/>
          </a:ln>
        </p:spPr>
      </p:cxnSp>
      <p:sp>
        <p:nvSpPr>
          <p:cNvPr id="94" name="Shape 94"/>
          <p:cNvSpPr/>
          <p:nvPr/>
        </p:nvSpPr>
        <p:spPr>
          <a:xfrm>
            <a:off x="1219621" y="6388100"/>
            <a:ext cx="190501" cy="279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200"/>
            </a:lvl1pPr>
          </a:lstStyle>
          <a:p>
            <a:pPr lvl="0">
              <a:defRPr sz="1800">
                <a:solidFill>
                  <a:srgbClr val="000000"/>
                </a:solidFill>
              </a:defRPr>
            </a:pPr>
            <a:r>
              <a:rPr sz="1200">
                <a:solidFill>
                  <a:srgbClr val="FFFFFF"/>
                </a:solidFill>
              </a:rPr>
              <a:t>y</a:t>
            </a:r>
          </a:p>
        </p:txBody>
      </p:sp>
      <p:cxnSp>
        <p:nvCxnSpPr>
          <p:cNvPr id="95" name="Connector 95"/>
          <p:cNvCxnSpPr>
            <a:stCxn id="92" idx="0"/>
            <a:endCxn id="79" idx="0"/>
          </p:cNvCxnSpPr>
          <p:nvPr/>
        </p:nvCxnSpPr>
        <p:spPr>
          <a:xfrm flipH="1" flipV="1" rot="5400000">
            <a:off x="5473700" y="5588000"/>
            <a:ext cx="12700" cy="6007100"/>
          </a:xfrm>
          <a:prstGeom prst="bentConnector2">
            <a:avLst/>
          </a:prstGeom>
          <a:ln w="25400">
            <a:solidFill>
              <a:srgbClr val="308B16"/>
            </a:solidFill>
            <a:miter lim="400000"/>
            <a:tailEnd type="triangle"/>
          </a:ln>
        </p:spPr>
      </p:cxnSp>
      <p:sp>
        <p:nvSpPr>
          <p:cNvPr id="96" name="Shape 96"/>
          <p:cNvSpPr/>
          <p:nvPr/>
        </p:nvSpPr>
        <p:spPr>
          <a:xfrm>
            <a:off x="5516785" y="5944567"/>
            <a:ext cx="1391346" cy="816224"/>
          </a:xfrm>
          <a:prstGeom prst="rect">
            <a:avLst/>
          </a:prstGeom>
          <a:solidFill/>
          <a:ln w="63500">
            <a:solidFill>
              <a:srgbClr val="308B16"/>
            </a:solidFill>
            <a:miter lim="400000"/>
          </a:ln>
          <a:extLst>
            <a:ext uri="{C572A759-6A51-4108-AA02-DFA0A04FC94B}">
              <ma14:wrappingTextBoxFlag xmlns:ma14="http://schemas.microsoft.com/office/mac/drawingml/2011/main" val="1"/>
            </a:ext>
          </a:extLst>
        </p:spPr>
        <p:txBody>
          <a:bodyPr lIns="0" tIns="0" rIns="0" bIns="0" anchor="ctr"/>
          <a:lstStyle>
            <a:lvl1pPr>
              <a:defRPr sz="1200"/>
            </a:lvl1pPr>
          </a:lstStyle>
          <a:p>
            <a:pPr lvl="0">
              <a:defRPr sz="1800">
                <a:solidFill>
                  <a:srgbClr val="000000"/>
                </a:solidFill>
              </a:defRPr>
            </a:pPr>
            <a:r>
              <a:rPr sz="1200">
                <a:solidFill>
                  <a:srgbClr val="FFFFFF"/>
                </a:solidFill>
              </a:rPr>
              <a:t>register user</a:t>
            </a:r>
          </a:p>
        </p:txBody>
      </p:sp>
      <p:sp>
        <p:nvSpPr>
          <p:cNvPr id="97" name="Shape 97"/>
          <p:cNvSpPr/>
          <p:nvPr/>
        </p:nvSpPr>
        <p:spPr>
          <a:xfrm>
            <a:off x="9223051" y="8585324"/>
            <a:ext cx="1117404" cy="1"/>
          </a:xfrm>
          <a:prstGeom prst="line">
            <a:avLst/>
          </a:prstGeom>
          <a:ln w="25400">
            <a:solidFill>
              <a:srgbClr val="008F00"/>
            </a:solidFill>
            <a:miter lim="400000"/>
            <a:tailEnd type="triangle"/>
          </a:ln>
        </p:spPr>
        <p:txBody>
          <a:bodyPr lIns="0" tIns="0" rIns="0" bIns="0" anchor="ctr"/>
          <a:lstStyle/>
          <a:p>
            <a:pPr lvl="0">
              <a:defRPr sz="2600"/>
            </a:pPr>
          </a:p>
        </p:txBody>
      </p:sp>
      <p:sp>
        <p:nvSpPr>
          <p:cNvPr id="98" name="Shape 98"/>
          <p:cNvSpPr/>
          <p:nvPr/>
        </p:nvSpPr>
        <p:spPr>
          <a:xfrm>
            <a:off x="3556421" y="5944567"/>
            <a:ext cx="1408088" cy="816224"/>
          </a:xfrm>
          <a:prstGeom prst="rect">
            <a:avLst/>
          </a:prstGeom>
          <a:solidFill/>
          <a:ln w="63500">
            <a:solidFill>
              <a:srgbClr val="308B16"/>
            </a:solidFill>
            <a:miter lim="400000"/>
          </a:ln>
          <a:extLst>
            <a:ext uri="{C572A759-6A51-4108-AA02-DFA0A04FC94B}">
              <ma14:wrappingTextBoxFlag xmlns:ma14="http://schemas.microsoft.com/office/mac/drawingml/2011/main" val="1"/>
            </a:ext>
          </a:extLst>
        </p:spPr>
        <p:txBody>
          <a:bodyPr lIns="0" tIns="0" rIns="0" bIns="0" anchor="ctr"/>
          <a:lstStyle>
            <a:lvl1pPr>
              <a:defRPr sz="1200"/>
            </a:lvl1pPr>
          </a:lstStyle>
          <a:p>
            <a:pPr lvl="0">
              <a:defRPr sz="1800">
                <a:solidFill>
                  <a:srgbClr val="000000"/>
                </a:solidFill>
              </a:defRPr>
            </a:pPr>
            <a:r>
              <a:rPr sz="1200">
                <a:solidFill>
                  <a:srgbClr val="FFFFFF"/>
                </a:solidFill>
              </a:rPr>
              <a:t>queue registration request</a:t>
            </a:r>
          </a:p>
        </p:txBody>
      </p:sp>
      <p:sp>
        <p:nvSpPr>
          <p:cNvPr id="99" name="Shape 99"/>
          <p:cNvSpPr/>
          <p:nvPr/>
        </p:nvSpPr>
        <p:spPr>
          <a:xfrm>
            <a:off x="3570510" y="4605709"/>
            <a:ext cx="1391346" cy="961282"/>
          </a:xfrm>
          <a:prstGeom prst="rect">
            <a:avLst/>
          </a:prstGeom>
          <a:solidFill/>
          <a:ln w="63500">
            <a:solidFill>
              <a:srgbClr val="308B16"/>
            </a:solidFill>
            <a:miter lim="400000"/>
          </a:ln>
          <a:extLst>
            <a:ext uri="{C572A759-6A51-4108-AA02-DFA0A04FC94B}">
              <ma14:wrappingTextBoxFlag xmlns:ma14="http://schemas.microsoft.com/office/mac/drawingml/2011/main" val="1"/>
            </a:ext>
          </a:extLst>
        </p:spPr>
        <p:txBody>
          <a:bodyPr lIns="0" tIns="0" rIns="0" bIns="0" anchor="ctr"/>
          <a:lstStyle>
            <a:lvl1pPr>
              <a:defRPr sz="1200"/>
            </a:lvl1pPr>
          </a:lstStyle>
          <a:p>
            <a:pPr lvl="0">
              <a:defRPr sz="1800">
                <a:solidFill>
                  <a:srgbClr val="000000"/>
                </a:solidFill>
              </a:defRPr>
            </a:pPr>
            <a:r>
              <a:rPr sz="1200">
                <a:solidFill>
                  <a:srgbClr val="FFFFFF"/>
                </a:solidFill>
              </a:rPr>
              <a:t>queue get worker request</a:t>
            </a:r>
          </a:p>
        </p:txBody>
      </p:sp>
      <p:cxnSp>
        <p:nvCxnSpPr>
          <p:cNvPr id="100" name="Connector 100"/>
          <p:cNvCxnSpPr>
            <a:stCxn id="86" idx="0"/>
            <a:endCxn id="99" idx="0"/>
          </p:cNvCxnSpPr>
          <p:nvPr/>
        </p:nvCxnSpPr>
        <p:spPr>
          <a:xfrm flipH="1" flipV="1">
            <a:off x="4267200" y="5092700"/>
            <a:ext cx="4216400" cy="558800"/>
          </a:xfrm>
          <a:prstGeom prst="bentConnector3">
            <a:avLst>
              <a:gd name="adj1" fmla="val 46084"/>
            </a:avLst>
          </a:prstGeom>
          <a:ln w="25400">
            <a:solidFill>
              <a:srgbClr val="308B16"/>
            </a:solidFill>
            <a:prstDash val="sysDot"/>
            <a:miter lim="400000"/>
            <a:tailEnd type="triangle"/>
          </a:ln>
        </p:spPr>
      </p:cxnSp>
      <p:cxnSp>
        <p:nvCxnSpPr>
          <p:cNvPr id="101" name="Connector 101"/>
          <p:cNvCxnSpPr>
            <a:stCxn id="86" idx="0"/>
            <a:endCxn id="96" idx="0"/>
          </p:cNvCxnSpPr>
          <p:nvPr/>
        </p:nvCxnSpPr>
        <p:spPr>
          <a:xfrm rot="5400000">
            <a:off x="6997700" y="4864100"/>
            <a:ext cx="698500" cy="2273300"/>
          </a:xfrm>
          <a:prstGeom prst="bentConnector2">
            <a:avLst/>
          </a:prstGeom>
          <a:ln w="25400">
            <a:solidFill>
              <a:srgbClr val="308B16"/>
            </a:solidFill>
            <a:miter lim="400000"/>
            <a:tailEnd type="triangle"/>
          </a:ln>
        </p:spPr>
      </p:cxnSp>
      <p:sp>
        <p:nvSpPr>
          <p:cNvPr id="102" name="Shape 102"/>
          <p:cNvSpPr/>
          <p:nvPr/>
        </p:nvSpPr>
        <p:spPr>
          <a:xfrm flipH="1">
            <a:off x="4996259" y="6352679"/>
            <a:ext cx="486123" cy="1"/>
          </a:xfrm>
          <a:prstGeom prst="line">
            <a:avLst/>
          </a:prstGeom>
          <a:ln w="25400">
            <a:solidFill>
              <a:srgbClr val="008F00"/>
            </a:solidFill>
            <a:miter lim="400000"/>
            <a:tailEnd type="triangle"/>
          </a:ln>
        </p:spPr>
        <p:txBody>
          <a:bodyPr lIns="0" tIns="0" rIns="0" bIns="0" anchor="ctr"/>
          <a:lstStyle/>
          <a:p>
            <a:pPr lvl="0">
              <a:defRPr sz="2600"/>
            </a:pPr>
          </a:p>
        </p:txBody>
      </p:sp>
      <p:sp>
        <p:nvSpPr>
          <p:cNvPr id="103" name="Shape 103"/>
          <p:cNvSpPr/>
          <p:nvPr/>
        </p:nvSpPr>
        <p:spPr>
          <a:xfrm flipH="1">
            <a:off x="3204517" y="6352679"/>
            <a:ext cx="301055" cy="1"/>
          </a:xfrm>
          <a:prstGeom prst="line">
            <a:avLst/>
          </a:prstGeom>
          <a:ln w="25400">
            <a:solidFill>
              <a:srgbClr val="008F00"/>
            </a:solidFill>
            <a:miter lim="400000"/>
            <a:tailEnd type="triangle"/>
          </a:ln>
        </p:spPr>
        <p:txBody>
          <a:bodyPr lIns="0" tIns="0" rIns="0" bIns="0" anchor="ctr"/>
          <a:lstStyle/>
          <a:p>
            <a:pPr lvl="0">
              <a:defRPr sz="2600"/>
            </a:pPr>
          </a:p>
        </p:txBody>
      </p:sp>
      <p:sp>
        <p:nvSpPr>
          <p:cNvPr id="104" name="Shape 104"/>
          <p:cNvSpPr/>
          <p:nvPr/>
        </p:nvSpPr>
        <p:spPr>
          <a:xfrm>
            <a:off x="4416796" y="2932993"/>
            <a:ext cx="2149377" cy="1299518"/>
          </a:xfrm>
          <a:prstGeom prst="wedgeEllipseCallout">
            <a:avLst>
              <a:gd name="adj1" fmla="val -49385"/>
              <a:gd name="adj2" fmla="val 66285"/>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1200"/>
            </a:lvl1pPr>
          </a:lstStyle>
          <a:p>
            <a:pPr lvl="0">
              <a:defRPr sz="1800">
                <a:solidFill>
                  <a:srgbClr val="000000"/>
                </a:solidFill>
              </a:defRPr>
            </a:pPr>
            <a:r>
              <a:rPr sz="1200">
                <a:solidFill>
                  <a:srgbClr val="FFFFFF"/>
                </a:solidFill>
              </a:rPr>
              <a:t>worker and integration processes are clusterable, so need to be asked for via the queue (round robin)</a:t>
            </a:r>
          </a:p>
        </p:txBody>
      </p:sp>
    </p:spTree>
  </p:cSld>
  <p:clrMapOvr>
    <a:masterClrMapping/>
  </p:clrMapOvr>
  <p:transitio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6" name="Shape 106"/>
          <p:cNvSpPr/>
          <p:nvPr>
            <p:ph type="title"/>
          </p:nvPr>
        </p:nvSpPr>
        <p:spPr>
          <a:xfrm>
            <a:off x="952500" y="254000"/>
            <a:ext cx="11099800" cy="1304950"/>
          </a:xfrm>
          <a:prstGeom prst="rect">
            <a:avLst/>
          </a:prstGeom>
        </p:spPr>
        <p:txBody>
          <a:bodyPr anchor="ctr"/>
          <a:lstStyle>
            <a:lvl1pPr defTabSz="578358">
              <a:defRPr sz="7919"/>
            </a:lvl1pPr>
          </a:lstStyle>
          <a:p>
            <a:pPr lvl="0">
              <a:defRPr sz="1800">
                <a:solidFill>
                  <a:srgbClr val="000000"/>
                </a:solidFill>
              </a:defRPr>
            </a:pPr>
            <a:r>
              <a:rPr sz="7919">
                <a:solidFill>
                  <a:srgbClr val="FFFFFF"/>
                </a:solidFill>
              </a:rPr>
              <a:t>mechanics of the feed</a:t>
            </a:r>
          </a:p>
        </p:txBody>
      </p:sp>
      <p:sp>
        <p:nvSpPr>
          <p:cNvPr id="107" name="Shape 107"/>
          <p:cNvSpPr/>
          <p:nvPr/>
        </p:nvSpPr>
        <p:spPr>
          <a:xfrm>
            <a:off x="7481068" y="2131764"/>
            <a:ext cx="1989337" cy="639813"/>
          </a:xfrm>
          <a:prstGeom prst="rect">
            <a:avLst/>
          </a:prstGeom>
          <a:ln w="63500">
            <a:solidFill>
              <a:srgbClr val="308B16"/>
            </a:solidFill>
            <a:miter lim="400000"/>
          </a:ln>
          <a:extLst>
            <a:ext uri="{C572A759-6A51-4108-AA02-DFA0A04FC94B}">
              <ma14:wrappingTextBoxFlag xmlns:ma14="http://schemas.microsoft.com/office/mac/drawingml/2011/main" val="1"/>
            </a:ext>
          </a:extLst>
        </p:spPr>
        <p:txBody>
          <a:bodyPr lIns="0" tIns="0" rIns="0" bIns="0" anchor="ctr"/>
          <a:lstStyle>
            <a:lvl1pPr>
              <a:defRPr sz="1600"/>
            </a:lvl1pPr>
          </a:lstStyle>
          <a:p>
            <a:pPr lvl="0">
              <a:defRPr sz="1800">
                <a:solidFill>
                  <a:srgbClr val="000000"/>
                </a:solidFill>
              </a:defRPr>
            </a:pPr>
            <a:r>
              <a:rPr sz="1600">
                <a:solidFill>
                  <a:srgbClr val="FFFFFF"/>
                </a:solidFill>
              </a:rPr>
              <a:t>warehouse</a:t>
            </a:r>
          </a:p>
        </p:txBody>
      </p:sp>
      <p:sp>
        <p:nvSpPr>
          <p:cNvPr id="108" name="Shape 108"/>
          <p:cNvSpPr/>
          <p:nvPr/>
        </p:nvSpPr>
        <p:spPr>
          <a:xfrm>
            <a:off x="9802291" y="2131764"/>
            <a:ext cx="2570958" cy="639813"/>
          </a:xfrm>
          <a:prstGeom prst="rect">
            <a:avLst/>
          </a:prstGeom>
          <a:ln w="63500">
            <a:solidFill>
              <a:srgbClr val="308B16"/>
            </a:solidFill>
            <a:miter lim="400000"/>
          </a:ln>
          <a:extLst>
            <a:ext uri="{C572A759-6A51-4108-AA02-DFA0A04FC94B}">
              <ma14:wrappingTextBoxFlag xmlns:ma14="http://schemas.microsoft.com/office/mac/drawingml/2011/main" val="1"/>
            </a:ext>
          </a:extLst>
        </p:spPr>
        <p:txBody>
          <a:bodyPr lIns="0" tIns="0" rIns="0" bIns="0" anchor="ctr"/>
          <a:lstStyle>
            <a:lvl1pPr>
              <a:defRPr sz="1600"/>
            </a:lvl1pPr>
          </a:lstStyle>
          <a:p>
            <a:pPr lvl="0">
              <a:defRPr sz="1800">
                <a:solidFill>
                  <a:srgbClr val="000000"/>
                </a:solidFill>
              </a:defRPr>
            </a:pPr>
            <a:r>
              <a:rPr sz="1600">
                <a:solidFill>
                  <a:srgbClr val="FFFFFF"/>
                </a:solidFill>
              </a:rPr>
              <a:t>user (browser)</a:t>
            </a:r>
          </a:p>
        </p:txBody>
      </p:sp>
      <p:sp>
        <p:nvSpPr>
          <p:cNvPr id="109" name="Shape 109"/>
          <p:cNvSpPr/>
          <p:nvPr/>
        </p:nvSpPr>
        <p:spPr>
          <a:xfrm>
            <a:off x="1811659" y="2131764"/>
            <a:ext cx="1391346" cy="639813"/>
          </a:xfrm>
          <a:prstGeom prst="rect">
            <a:avLst/>
          </a:prstGeom>
          <a:ln w="63500">
            <a:solidFill>
              <a:srgbClr val="308B16"/>
            </a:solidFill>
            <a:miter lim="400000"/>
          </a:ln>
          <a:extLst>
            <a:ext uri="{C572A759-6A51-4108-AA02-DFA0A04FC94B}">
              <ma14:wrappingTextBoxFlag xmlns:ma14="http://schemas.microsoft.com/office/mac/drawingml/2011/main" val="1"/>
            </a:ext>
          </a:extLst>
        </p:spPr>
        <p:txBody>
          <a:bodyPr lIns="0" tIns="0" rIns="0" bIns="0" anchor="ctr"/>
          <a:lstStyle>
            <a:lvl1pPr>
              <a:defRPr sz="1600"/>
            </a:lvl1pPr>
          </a:lstStyle>
          <a:p>
            <a:pPr lvl="0">
              <a:defRPr sz="1800">
                <a:solidFill>
                  <a:srgbClr val="000000"/>
                </a:solidFill>
              </a:defRPr>
            </a:pPr>
            <a:r>
              <a:rPr sz="1600">
                <a:solidFill>
                  <a:srgbClr val="FFFFFF"/>
                </a:solidFill>
              </a:rPr>
              <a:t>subscriber</a:t>
            </a:r>
          </a:p>
        </p:txBody>
      </p:sp>
      <p:sp>
        <p:nvSpPr>
          <p:cNvPr id="110" name="Shape 110"/>
          <p:cNvSpPr/>
          <p:nvPr/>
        </p:nvSpPr>
        <p:spPr>
          <a:xfrm>
            <a:off x="3461667" y="2131764"/>
            <a:ext cx="1482180" cy="639813"/>
          </a:xfrm>
          <a:prstGeom prst="rect">
            <a:avLst/>
          </a:prstGeom>
          <a:ln w="63500">
            <a:solidFill>
              <a:srgbClr val="308B16"/>
            </a:solidFill>
            <a:miter lim="400000"/>
          </a:ln>
          <a:extLst>
            <a:ext uri="{C572A759-6A51-4108-AA02-DFA0A04FC94B}">
              <ma14:wrappingTextBoxFlag xmlns:ma14="http://schemas.microsoft.com/office/mac/drawingml/2011/main" val="1"/>
            </a:ext>
          </a:extLst>
        </p:spPr>
        <p:txBody>
          <a:bodyPr lIns="0" tIns="0" rIns="0" bIns="0" anchor="ctr"/>
          <a:lstStyle>
            <a:lvl1pPr>
              <a:defRPr sz="1600"/>
            </a:lvl1pPr>
          </a:lstStyle>
          <a:p>
            <a:pPr lvl="0">
              <a:defRPr sz="1800">
                <a:solidFill>
                  <a:srgbClr val="000000"/>
                </a:solidFill>
              </a:defRPr>
            </a:pPr>
            <a:r>
              <a:rPr sz="1600">
                <a:solidFill>
                  <a:srgbClr val="FFFFFF"/>
                </a:solidFill>
              </a:rPr>
              <a:t>queue</a:t>
            </a:r>
          </a:p>
        </p:txBody>
      </p:sp>
      <p:sp>
        <p:nvSpPr>
          <p:cNvPr id="111" name="Shape 111"/>
          <p:cNvSpPr/>
          <p:nvPr/>
        </p:nvSpPr>
        <p:spPr>
          <a:xfrm>
            <a:off x="161651" y="2131764"/>
            <a:ext cx="1391346" cy="639813"/>
          </a:xfrm>
          <a:prstGeom prst="rect">
            <a:avLst/>
          </a:prstGeom>
          <a:ln w="63500">
            <a:solidFill>
              <a:srgbClr val="308B16"/>
            </a:solidFill>
            <a:miter lim="400000"/>
          </a:ln>
          <a:extLst>
            <a:ext uri="{C572A759-6A51-4108-AA02-DFA0A04FC94B}">
              <ma14:wrappingTextBoxFlag xmlns:ma14="http://schemas.microsoft.com/office/mac/drawingml/2011/main" val="1"/>
            </a:ext>
          </a:extLst>
        </p:spPr>
        <p:txBody>
          <a:bodyPr lIns="0" tIns="0" rIns="0" bIns="0" anchor="ctr"/>
          <a:lstStyle>
            <a:lvl1pPr>
              <a:defRPr sz="1600"/>
            </a:lvl1pPr>
          </a:lstStyle>
          <a:p>
            <a:pPr lvl="0">
              <a:defRPr sz="1800">
                <a:solidFill>
                  <a:srgbClr val="000000"/>
                </a:solidFill>
              </a:defRPr>
            </a:pPr>
            <a:r>
              <a:rPr sz="1600">
                <a:solidFill>
                  <a:srgbClr val="FFFFFF"/>
                </a:solidFill>
              </a:rPr>
              <a:t>production</a:t>
            </a:r>
          </a:p>
        </p:txBody>
      </p:sp>
      <p:sp>
        <p:nvSpPr>
          <p:cNvPr id="112" name="Shape 112"/>
          <p:cNvSpPr/>
          <p:nvPr/>
        </p:nvSpPr>
        <p:spPr>
          <a:xfrm flipV="1">
            <a:off x="857324" y="2794892"/>
            <a:ext cx="1" cy="6754890"/>
          </a:xfrm>
          <a:prstGeom prst="line">
            <a:avLst/>
          </a:prstGeom>
          <a:ln w="50800">
            <a:solidFill>
              <a:srgbClr val="008F00"/>
            </a:solidFill>
            <a:prstDash val="sysDot"/>
            <a:miter lim="400000"/>
          </a:ln>
        </p:spPr>
        <p:txBody>
          <a:bodyPr lIns="0" tIns="0" rIns="0" bIns="0" anchor="ctr"/>
          <a:lstStyle/>
          <a:p>
            <a:pPr lvl="0">
              <a:defRPr sz="2600"/>
            </a:pPr>
          </a:p>
        </p:txBody>
      </p:sp>
      <p:sp>
        <p:nvSpPr>
          <p:cNvPr id="113" name="Shape 113"/>
          <p:cNvSpPr/>
          <p:nvPr/>
        </p:nvSpPr>
        <p:spPr>
          <a:xfrm flipV="1">
            <a:off x="2507331" y="2794892"/>
            <a:ext cx="1" cy="6754890"/>
          </a:xfrm>
          <a:prstGeom prst="line">
            <a:avLst/>
          </a:prstGeom>
          <a:ln w="50800">
            <a:solidFill>
              <a:srgbClr val="008F00"/>
            </a:solidFill>
            <a:prstDash val="sysDot"/>
            <a:miter lim="400000"/>
          </a:ln>
        </p:spPr>
        <p:txBody>
          <a:bodyPr lIns="0" tIns="0" rIns="0" bIns="0" anchor="ctr"/>
          <a:lstStyle/>
          <a:p>
            <a:pPr lvl="0">
              <a:defRPr sz="2600"/>
            </a:pPr>
          </a:p>
        </p:txBody>
      </p:sp>
      <p:sp>
        <p:nvSpPr>
          <p:cNvPr id="114" name="Shape 114"/>
          <p:cNvSpPr/>
          <p:nvPr/>
        </p:nvSpPr>
        <p:spPr>
          <a:xfrm flipV="1">
            <a:off x="4202757" y="2794892"/>
            <a:ext cx="1" cy="6754890"/>
          </a:xfrm>
          <a:prstGeom prst="line">
            <a:avLst/>
          </a:prstGeom>
          <a:ln w="50800">
            <a:solidFill>
              <a:srgbClr val="008F00"/>
            </a:solidFill>
            <a:prstDash val="sysDot"/>
            <a:miter lim="400000"/>
          </a:ln>
        </p:spPr>
        <p:txBody>
          <a:bodyPr lIns="0" tIns="0" rIns="0" bIns="0" anchor="ctr"/>
          <a:lstStyle/>
          <a:p>
            <a:pPr lvl="0">
              <a:defRPr sz="2600"/>
            </a:pPr>
          </a:p>
        </p:txBody>
      </p:sp>
      <p:sp>
        <p:nvSpPr>
          <p:cNvPr id="115" name="Shape 115"/>
          <p:cNvSpPr/>
          <p:nvPr/>
        </p:nvSpPr>
        <p:spPr>
          <a:xfrm flipV="1">
            <a:off x="8475736" y="2794892"/>
            <a:ext cx="1" cy="6754890"/>
          </a:xfrm>
          <a:prstGeom prst="line">
            <a:avLst/>
          </a:prstGeom>
          <a:ln w="50800">
            <a:solidFill>
              <a:srgbClr val="008F00"/>
            </a:solidFill>
            <a:prstDash val="sysDot"/>
            <a:miter lim="400000"/>
          </a:ln>
        </p:spPr>
        <p:txBody>
          <a:bodyPr lIns="0" tIns="0" rIns="0" bIns="0" anchor="ctr"/>
          <a:lstStyle/>
          <a:p>
            <a:pPr lvl="0">
              <a:defRPr sz="2600"/>
            </a:pPr>
          </a:p>
        </p:txBody>
      </p:sp>
      <p:sp>
        <p:nvSpPr>
          <p:cNvPr id="116" name="Shape 116"/>
          <p:cNvSpPr/>
          <p:nvPr/>
        </p:nvSpPr>
        <p:spPr>
          <a:xfrm flipV="1">
            <a:off x="11087769" y="2794892"/>
            <a:ext cx="1" cy="6754890"/>
          </a:xfrm>
          <a:prstGeom prst="line">
            <a:avLst/>
          </a:prstGeom>
          <a:ln w="50800">
            <a:solidFill>
              <a:srgbClr val="008F00"/>
            </a:solidFill>
            <a:prstDash val="sysDot"/>
            <a:miter lim="400000"/>
          </a:ln>
        </p:spPr>
        <p:txBody>
          <a:bodyPr lIns="0" tIns="0" rIns="0" bIns="0" anchor="ctr"/>
          <a:lstStyle/>
          <a:p>
            <a:pPr lvl="0">
              <a:defRPr sz="2600"/>
            </a:pPr>
          </a:p>
        </p:txBody>
      </p:sp>
      <p:sp>
        <p:nvSpPr>
          <p:cNvPr id="117" name="Shape 117"/>
          <p:cNvSpPr/>
          <p:nvPr/>
        </p:nvSpPr>
        <p:spPr>
          <a:xfrm>
            <a:off x="2507331" y="3843883"/>
            <a:ext cx="1" cy="566878"/>
          </a:xfrm>
          <a:prstGeom prst="line">
            <a:avLst/>
          </a:prstGeom>
          <a:ln w="25400">
            <a:solidFill>
              <a:srgbClr val="008F00"/>
            </a:solidFill>
            <a:miter lim="400000"/>
            <a:tailEnd type="triangle"/>
          </a:ln>
        </p:spPr>
        <p:txBody>
          <a:bodyPr lIns="0" tIns="0" rIns="0" bIns="0" anchor="ctr"/>
          <a:lstStyle/>
          <a:p>
            <a:pPr lvl="0">
              <a:defRPr sz="2600"/>
            </a:pPr>
          </a:p>
        </p:txBody>
      </p:sp>
      <p:sp>
        <p:nvSpPr>
          <p:cNvPr id="118" name="Shape 118"/>
          <p:cNvSpPr/>
          <p:nvPr/>
        </p:nvSpPr>
        <p:spPr>
          <a:xfrm>
            <a:off x="7780064" y="4556893"/>
            <a:ext cx="1391345" cy="1141513"/>
          </a:xfrm>
          <a:prstGeom prst="rect">
            <a:avLst/>
          </a:prstGeom>
          <a:solidFill/>
          <a:ln w="63500">
            <a:solidFill>
              <a:srgbClr val="308B16"/>
            </a:solidFill>
            <a:miter lim="400000"/>
          </a:ln>
          <a:extLst>
            <a:ext uri="{C572A759-6A51-4108-AA02-DFA0A04FC94B}">
              <ma14:wrappingTextBoxFlag xmlns:ma14="http://schemas.microsoft.com/office/mac/drawingml/2011/main" val="1"/>
            </a:ext>
          </a:extLst>
        </p:spPr>
        <p:txBody>
          <a:bodyPr lIns="0" tIns="0" rIns="0" bIns="0" anchor="ctr"/>
          <a:lstStyle>
            <a:lvl1pPr>
              <a:defRPr sz="1200"/>
            </a:lvl1pPr>
          </a:lstStyle>
          <a:p>
            <a:pPr lvl="0">
              <a:defRPr sz="1800">
                <a:solidFill>
                  <a:srgbClr val="000000"/>
                </a:solidFill>
              </a:defRPr>
            </a:pPr>
            <a:r>
              <a:rPr sz="1200">
                <a:solidFill>
                  <a:srgbClr val="FFFFFF"/>
                </a:solidFill>
              </a:rPr>
              <a:t>push the data into elastic search feed indexes</a:t>
            </a:r>
          </a:p>
        </p:txBody>
      </p:sp>
      <p:sp>
        <p:nvSpPr>
          <p:cNvPr id="119" name="Shape 119"/>
          <p:cNvSpPr/>
          <p:nvPr/>
        </p:nvSpPr>
        <p:spPr>
          <a:xfrm>
            <a:off x="7248847" y="3721100"/>
            <a:ext cx="190501" cy="279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200"/>
            </a:lvl1pPr>
          </a:lstStyle>
          <a:p>
            <a:pPr lvl="0">
              <a:defRPr sz="1800">
                <a:solidFill>
                  <a:srgbClr val="000000"/>
                </a:solidFill>
              </a:defRPr>
            </a:pPr>
            <a:r>
              <a:rPr sz="1200">
                <a:solidFill>
                  <a:srgbClr val="FFFFFF"/>
                </a:solidFill>
              </a:rPr>
              <a:t>y</a:t>
            </a:r>
          </a:p>
        </p:txBody>
      </p:sp>
      <p:sp>
        <p:nvSpPr>
          <p:cNvPr id="120" name="Shape 120"/>
          <p:cNvSpPr/>
          <p:nvPr/>
        </p:nvSpPr>
        <p:spPr>
          <a:xfrm>
            <a:off x="10382150" y="4556893"/>
            <a:ext cx="1391346" cy="816224"/>
          </a:xfrm>
          <a:prstGeom prst="rect">
            <a:avLst/>
          </a:prstGeom>
          <a:solidFill/>
          <a:ln w="63500">
            <a:solidFill>
              <a:srgbClr val="308B16"/>
            </a:solidFill>
            <a:miter lim="400000"/>
          </a:ln>
          <a:extLst>
            <a:ext uri="{C572A759-6A51-4108-AA02-DFA0A04FC94B}">
              <ma14:wrappingTextBoxFlag xmlns:ma14="http://schemas.microsoft.com/office/mac/drawingml/2011/main" val="1"/>
            </a:ext>
          </a:extLst>
        </p:spPr>
        <p:txBody>
          <a:bodyPr lIns="0" tIns="0" rIns="0" bIns="0" anchor="ctr"/>
          <a:lstStyle>
            <a:lvl1pPr>
              <a:defRPr sz="1200"/>
            </a:lvl1pPr>
          </a:lstStyle>
          <a:p>
            <a:pPr lvl="0">
              <a:defRPr sz="1800">
                <a:solidFill>
                  <a:srgbClr val="000000"/>
                </a:solidFill>
              </a:defRPr>
            </a:pPr>
            <a:r>
              <a:rPr sz="1200">
                <a:solidFill>
                  <a:srgbClr val="FFFFFF"/>
                </a:solidFill>
              </a:rPr>
              <a:t>dashboard refreshes, user sees data</a:t>
            </a:r>
          </a:p>
        </p:txBody>
      </p:sp>
      <p:cxnSp>
        <p:nvCxnSpPr>
          <p:cNvPr id="121" name="Connector 121"/>
          <p:cNvCxnSpPr>
            <a:stCxn id="124" idx="0"/>
            <a:endCxn id="135" idx="0"/>
          </p:cNvCxnSpPr>
          <p:nvPr/>
        </p:nvCxnSpPr>
        <p:spPr>
          <a:xfrm flipV="1">
            <a:off x="4203700" y="4826000"/>
            <a:ext cx="2019300" cy="1612900"/>
          </a:xfrm>
          <a:prstGeom prst="bentConnector4">
            <a:avLst>
              <a:gd name="adj1" fmla="val 54716"/>
              <a:gd name="adj2" fmla="val 137795"/>
            </a:avLst>
          </a:prstGeom>
          <a:ln w="25400">
            <a:solidFill>
              <a:srgbClr val="308B16"/>
            </a:solidFill>
            <a:miter lim="400000"/>
            <a:tailEnd type="triangle"/>
          </a:ln>
        </p:spPr>
      </p:cxnSp>
      <p:sp>
        <p:nvSpPr>
          <p:cNvPr id="122" name="Shape 122"/>
          <p:cNvSpPr/>
          <p:nvPr/>
        </p:nvSpPr>
        <p:spPr>
          <a:xfrm>
            <a:off x="5217789" y="2131764"/>
            <a:ext cx="1989337" cy="639813"/>
          </a:xfrm>
          <a:prstGeom prst="rect">
            <a:avLst/>
          </a:prstGeom>
          <a:ln w="63500">
            <a:solidFill>
              <a:srgbClr val="308B16"/>
            </a:solidFill>
            <a:miter lim="400000"/>
          </a:ln>
          <a:extLst>
            <a:ext uri="{C572A759-6A51-4108-AA02-DFA0A04FC94B}">
              <ma14:wrappingTextBoxFlag xmlns:ma14="http://schemas.microsoft.com/office/mac/drawingml/2011/main" val="1"/>
            </a:ext>
          </a:extLst>
        </p:spPr>
        <p:txBody>
          <a:bodyPr lIns="0" tIns="0" rIns="0" bIns="0" anchor="ctr"/>
          <a:lstStyle>
            <a:lvl1pPr>
              <a:defRPr sz="1600"/>
            </a:lvl1pPr>
          </a:lstStyle>
          <a:p>
            <a:pPr lvl="0">
              <a:defRPr sz="1800">
                <a:solidFill>
                  <a:srgbClr val="000000"/>
                </a:solidFill>
              </a:defRPr>
            </a:pPr>
            <a:r>
              <a:rPr sz="1600">
                <a:solidFill>
                  <a:srgbClr val="FFFFFF"/>
                </a:solidFill>
              </a:rPr>
              <a:t>worker</a:t>
            </a:r>
          </a:p>
        </p:txBody>
      </p:sp>
      <p:sp>
        <p:nvSpPr>
          <p:cNvPr id="123" name="Shape 123"/>
          <p:cNvSpPr/>
          <p:nvPr/>
        </p:nvSpPr>
        <p:spPr>
          <a:xfrm flipV="1">
            <a:off x="6212457" y="2794892"/>
            <a:ext cx="1" cy="6754890"/>
          </a:xfrm>
          <a:prstGeom prst="line">
            <a:avLst/>
          </a:prstGeom>
          <a:ln w="50800">
            <a:solidFill>
              <a:srgbClr val="008F00"/>
            </a:solidFill>
            <a:prstDash val="sysDot"/>
            <a:miter lim="400000"/>
          </a:ln>
        </p:spPr>
        <p:txBody>
          <a:bodyPr lIns="0" tIns="0" rIns="0" bIns="0" anchor="ctr"/>
          <a:lstStyle/>
          <a:p>
            <a:pPr lvl="0">
              <a:defRPr sz="2600"/>
            </a:pPr>
          </a:p>
        </p:txBody>
      </p:sp>
      <p:sp>
        <p:nvSpPr>
          <p:cNvPr id="124" name="Shape 124"/>
          <p:cNvSpPr/>
          <p:nvPr/>
        </p:nvSpPr>
        <p:spPr>
          <a:xfrm>
            <a:off x="3507134" y="5817567"/>
            <a:ext cx="1391346" cy="1241451"/>
          </a:xfrm>
          <a:prstGeom prst="rect">
            <a:avLst/>
          </a:prstGeom>
          <a:solidFill/>
          <a:ln w="63500">
            <a:solidFill>
              <a:srgbClr val="308B16"/>
            </a:solidFill>
            <a:miter lim="400000"/>
          </a:ln>
          <a:extLst>
            <a:ext uri="{C572A759-6A51-4108-AA02-DFA0A04FC94B}">
              <ma14:wrappingTextBoxFlag xmlns:ma14="http://schemas.microsoft.com/office/mac/drawingml/2011/main" val="1"/>
            </a:ext>
          </a:extLst>
        </p:spPr>
        <p:txBody>
          <a:bodyPr lIns="0" tIns="0" rIns="0" bIns="0" anchor="ctr"/>
          <a:lstStyle>
            <a:lvl1pPr>
              <a:defRPr sz="1200"/>
            </a:lvl1pPr>
          </a:lstStyle>
          <a:p>
            <a:pPr lvl="0">
              <a:defRPr sz="1800">
                <a:solidFill>
                  <a:srgbClr val="000000"/>
                </a:solidFill>
              </a:defRPr>
            </a:pPr>
            <a:r>
              <a:rPr sz="1200">
                <a:solidFill>
                  <a:srgbClr val="FFFFFF"/>
                </a:solidFill>
              </a:rPr>
              <a:t>duplicate jobs are pushed to the queue (duplicated by worker id), with BATCH ID</a:t>
            </a:r>
          </a:p>
        </p:txBody>
      </p:sp>
      <p:sp>
        <p:nvSpPr>
          <p:cNvPr id="125" name="Shape 125"/>
          <p:cNvSpPr/>
          <p:nvPr/>
        </p:nvSpPr>
        <p:spPr>
          <a:xfrm>
            <a:off x="3195258" y="4438302"/>
            <a:ext cx="190501" cy="279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200"/>
            </a:lvl1pPr>
          </a:lstStyle>
          <a:p>
            <a:pPr lvl="0">
              <a:defRPr sz="1800">
                <a:solidFill>
                  <a:srgbClr val="000000"/>
                </a:solidFill>
              </a:defRPr>
            </a:pPr>
            <a:r>
              <a:rPr sz="1200">
                <a:solidFill>
                  <a:srgbClr val="FFFFFF"/>
                </a:solidFill>
              </a:rPr>
              <a:t>y</a:t>
            </a:r>
          </a:p>
        </p:txBody>
      </p:sp>
      <p:cxnSp>
        <p:nvCxnSpPr>
          <p:cNvPr id="126" name="Connector 126"/>
          <p:cNvCxnSpPr>
            <a:stCxn id="138" idx="0"/>
            <a:endCxn id="118" idx="0"/>
          </p:cNvCxnSpPr>
          <p:nvPr/>
        </p:nvCxnSpPr>
        <p:spPr>
          <a:xfrm flipV="1">
            <a:off x="6223000" y="5130800"/>
            <a:ext cx="2247900" cy="812800"/>
          </a:xfrm>
          <a:prstGeom prst="bentConnector3">
            <a:avLst>
              <a:gd name="adj1" fmla="val 45762"/>
            </a:avLst>
          </a:prstGeom>
          <a:ln w="25400">
            <a:solidFill>
              <a:srgbClr val="308B16"/>
            </a:solidFill>
            <a:miter lim="400000"/>
            <a:tailEnd type="triangle"/>
          </a:ln>
        </p:spPr>
      </p:cxnSp>
      <p:sp>
        <p:nvSpPr>
          <p:cNvPr id="127" name="Shape 127"/>
          <p:cNvSpPr/>
          <p:nvPr/>
        </p:nvSpPr>
        <p:spPr>
          <a:xfrm>
            <a:off x="1976796" y="3376141"/>
            <a:ext cx="1106489" cy="639813"/>
          </a:xfrm>
          <a:prstGeom prst="rect">
            <a:avLst/>
          </a:prstGeom>
          <a:solidFill/>
          <a:ln w="63500">
            <a:solidFill>
              <a:srgbClr val="308B16"/>
            </a:solidFill>
            <a:miter lim="400000"/>
          </a:ln>
          <a:extLst>
            <a:ext uri="{C572A759-6A51-4108-AA02-DFA0A04FC94B}">
              <ma14:wrappingTextBoxFlag xmlns:ma14="http://schemas.microsoft.com/office/mac/drawingml/2011/main" val="1"/>
            </a:ext>
          </a:extLst>
        </p:spPr>
        <p:txBody>
          <a:bodyPr lIns="0" tIns="0" rIns="0" bIns="0" anchor="ctr"/>
          <a:lstStyle>
            <a:lvl1pPr>
              <a:defRPr sz="1200"/>
            </a:lvl1pPr>
          </a:lstStyle>
          <a:p>
            <a:pPr lvl="0">
              <a:defRPr sz="1800">
                <a:solidFill>
                  <a:srgbClr val="000000"/>
                </a:solidFill>
              </a:defRPr>
            </a:pPr>
            <a:r>
              <a:rPr sz="1200">
                <a:solidFill>
                  <a:srgbClr val="FFFFFF"/>
                </a:solidFill>
              </a:rPr>
              <a:t>event happens</a:t>
            </a:r>
          </a:p>
        </p:txBody>
      </p:sp>
      <p:sp>
        <p:nvSpPr>
          <p:cNvPr id="128" name="Shape 128"/>
          <p:cNvSpPr/>
          <p:nvPr/>
        </p:nvSpPr>
        <p:spPr>
          <a:xfrm>
            <a:off x="9215580" y="5065786"/>
            <a:ext cx="1132347" cy="1"/>
          </a:xfrm>
          <a:prstGeom prst="line">
            <a:avLst/>
          </a:prstGeom>
          <a:ln w="25400">
            <a:solidFill>
              <a:srgbClr val="008F00"/>
            </a:solidFill>
            <a:miter lim="400000"/>
            <a:tailEnd type="triangle"/>
          </a:ln>
        </p:spPr>
        <p:txBody>
          <a:bodyPr lIns="0" tIns="0" rIns="0" bIns="0" anchor="ctr"/>
          <a:lstStyle/>
          <a:p>
            <a:pPr lvl="0">
              <a:defRPr sz="2600"/>
            </a:pPr>
          </a:p>
        </p:txBody>
      </p:sp>
      <p:sp>
        <p:nvSpPr>
          <p:cNvPr id="129" name="Shape 129"/>
          <p:cNvSpPr/>
          <p:nvPr/>
        </p:nvSpPr>
        <p:spPr>
          <a:xfrm>
            <a:off x="1391989" y="3696047"/>
            <a:ext cx="580677" cy="1"/>
          </a:xfrm>
          <a:prstGeom prst="line">
            <a:avLst/>
          </a:prstGeom>
          <a:ln w="25400">
            <a:solidFill>
              <a:srgbClr val="008F00"/>
            </a:solidFill>
            <a:miter lim="400000"/>
            <a:tailEnd type="triangle"/>
          </a:ln>
        </p:spPr>
        <p:txBody>
          <a:bodyPr lIns="0" tIns="0" rIns="0" bIns="0" anchor="ctr"/>
          <a:lstStyle/>
          <a:p>
            <a:pPr lvl="0">
              <a:defRPr sz="2600"/>
            </a:pPr>
          </a:p>
        </p:txBody>
      </p:sp>
      <p:sp>
        <p:nvSpPr>
          <p:cNvPr id="130" name="Shape 130"/>
          <p:cNvSpPr/>
          <p:nvPr/>
        </p:nvSpPr>
        <p:spPr>
          <a:xfrm>
            <a:off x="320749" y="3376141"/>
            <a:ext cx="1073151" cy="639813"/>
          </a:xfrm>
          <a:prstGeom prst="rect">
            <a:avLst/>
          </a:prstGeom>
          <a:solidFill/>
          <a:ln w="63500">
            <a:solidFill>
              <a:srgbClr val="308B16"/>
            </a:solidFill>
            <a:miter lim="400000"/>
          </a:ln>
          <a:extLst>
            <a:ext uri="{C572A759-6A51-4108-AA02-DFA0A04FC94B}">
              <ma14:wrappingTextBoxFlag xmlns:ma14="http://schemas.microsoft.com/office/mac/drawingml/2011/main" val="1"/>
            </a:ext>
          </a:extLst>
        </p:spPr>
        <p:txBody>
          <a:bodyPr lIns="0" tIns="0" rIns="0" bIns="0" anchor="ctr"/>
          <a:lstStyle>
            <a:lvl1pPr>
              <a:defRPr sz="1200"/>
            </a:lvl1pPr>
          </a:lstStyle>
          <a:p>
            <a:pPr lvl="0">
              <a:defRPr sz="1800">
                <a:solidFill>
                  <a:srgbClr val="000000"/>
                </a:solidFill>
              </a:defRPr>
            </a:pPr>
            <a:r>
              <a:rPr sz="1200">
                <a:solidFill>
                  <a:srgbClr val="FFFFFF"/>
                </a:solidFill>
              </a:rPr>
              <a:t>set operation happens</a:t>
            </a:r>
          </a:p>
        </p:txBody>
      </p:sp>
      <p:sp>
        <p:nvSpPr>
          <p:cNvPr id="131" name="Shape 131"/>
          <p:cNvSpPr/>
          <p:nvPr/>
        </p:nvSpPr>
        <p:spPr>
          <a:xfrm>
            <a:off x="2929725" y="4968827"/>
            <a:ext cx="508309" cy="1"/>
          </a:xfrm>
          <a:prstGeom prst="line">
            <a:avLst/>
          </a:prstGeom>
          <a:ln w="25400">
            <a:solidFill>
              <a:srgbClr val="008F00"/>
            </a:solidFill>
            <a:miter lim="400000"/>
            <a:tailEnd type="triangle"/>
          </a:ln>
        </p:spPr>
        <p:txBody>
          <a:bodyPr lIns="0" tIns="0" rIns="0" bIns="0" anchor="ctr"/>
          <a:lstStyle/>
          <a:p>
            <a:pPr lvl="0">
              <a:defRPr sz="2600"/>
            </a:pPr>
          </a:p>
        </p:txBody>
      </p:sp>
      <p:sp>
        <p:nvSpPr>
          <p:cNvPr id="132" name="Shape 132"/>
          <p:cNvSpPr/>
          <p:nvPr/>
        </p:nvSpPr>
        <p:spPr>
          <a:xfrm>
            <a:off x="1978756" y="4439522"/>
            <a:ext cx="1104529" cy="1376256"/>
          </a:xfrm>
          <a:prstGeom prst="rect">
            <a:avLst/>
          </a:prstGeom>
          <a:solidFill/>
          <a:ln w="63500">
            <a:solidFill>
              <a:srgbClr val="308B16"/>
            </a:solidFill>
            <a:miter lim="400000"/>
          </a:ln>
          <a:extLst>
            <a:ext uri="{C572A759-6A51-4108-AA02-DFA0A04FC94B}">
              <ma14:wrappingTextBoxFlag xmlns:ma14="http://schemas.microsoft.com/office/mac/drawingml/2011/main" val="1"/>
            </a:ext>
          </a:extLst>
        </p:spPr>
        <p:txBody>
          <a:bodyPr lIns="0" tIns="0" rIns="0" bIns="0" anchor="ctr"/>
          <a:lstStyle>
            <a:lvl1pPr>
              <a:defRPr sz="1200"/>
            </a:lvl1pPr>
          </a:lstStyle>
          <a:p>
            <a:pPr lvl="0">
              <a:defRPr sz="1800">
                <a:solidFill>
                  <a:srgbClr val="000000"/>
                </a:solidFill>
              </a:defRPr>
            </a:pPr>
            <a:r>
              <a:rPr sz="1200">
                <a:solidFill>
                  <a:srgbClr val="FFFFFF"/>
                </a:solidFill>
              </a:rPr>
              <a:t>subscription tree is interrogated for matches, BATCH ID generated</a:t>
            </a:r>
          </a:p>
        </p:txBody>
      </p:sp>
      <p:sp>
        <p:nvSpPr>
          <p:cNvPr id="133" name="Shape 133"/>
          <p:cNvSpPr/>
          <p:nvPr/>
        </p:nvSpPr>
        <p:spPr>
          <a:xfrm>
            <a:off x="4202757" y="5370195"/>
            <a:ext cx="1" cy="461010"/>
          </a:xfrm>
          <a:prstGeom prst="line">
            <a:avLst/>
          </a:prstGeom>
          <a:ln w="25400">
            <a:solidFill>
              <a:srgbClr val="008F00"/>
            </a:solidFill>
            <a:miter lim="400000"/>
            <a:tailEnd type="triangle"/>
          </a:ln>
        </p:spPr>
        <p:txBody>
          <a:bodyPr lIns="0" tIns="0" rIns="0" bIns="0" anchor="ctr"/>
          <a:lstStyle/>
          <a:p>
            <a:pPr lvl="0">
              <a:defRPr sz="2600"/>
            </a:pPr>
          </a:p>
        </p:txBody>
      </p:sp>
      <p:sp>
        <p:nvSpPr>
          <p:cNvPr id="134" name="Shape 134"/>
          <p:cNvSpPr/>
          <p:nvPr/>
        </p:nvSpPr>
        <p:spPr>
          <a:xfrm>
            <a:off x="3498713" y="4465732"/>
            <a:ext cx="1408089" cy="998547"/>
          </a:xfrm>
          <a:prstGeom prst="rect">
            <a:avLst/>
          </a:prstGeom>
          <a:solidFill/>
          <a:ln w="63500">
            <a:solidFill>
              <a:srgbClr val="308B16"/>
            </a:solidFill>
            <a:miter lim="400000"/>
          </a:ln>
          <a:extLst>
            <a:ext uri="{C572A759-6A51-4108-AA02-DFA0A04FC94B}">
              <ma14:wrappingTextBoxFlag xmlns:ma14="http://schemas.microsoft.com/office/mac/drawingml/2011/main" val="1"/>
            </a:ext>
          </a:extLst>
        </p:spPr>
        <p:txBody>
          <a:bodyPr lIns="0" tIns="0" rIns="0" bIns="0" anchor="ctr"/>
          <a:lstStyle>
            <a:lvl1pPr>
              <a:defRPr sz="1200"/>
            </a:lvl1pPr>
          </a:lstStyle>
          <a:p>
            <a:pPr lvl="0">
              <a:defRPr sz="1800">
                <a:solidFill>
                  <a:srgbClr val="000000"/>
                </a:solidFill>
              </a:defRPr>
            </a:pPr>
            <a:r>
              <a:rPr sz="1200">
                <a:solidFill>
                  <a:srgbClr val="FFFFFF"/>
                </a:solidFill>
              </a:rPr>
              <a:t>event data is pushed to the queue store, by BATCH ID</a:t>
            </a:r>
          </a:p>
        </p:txBody>
      </p:sp>
      <p:sp>
        <p:nvSpPr>
          <p:cNvPr id="135" name="Shape 135"/>
          <p:cNvSpPr/>
          <p:nvPr/>
        </p:nvSpPr>
        <p:spPr>
          <a:xfrm>
            <a:off x="5525107" y="4502670"/>
            <a:ext cx="1391345" cy="639813"/>
          </a:xfrm>
          <a:prstGeom prst="rect">
            <a:avLst/>
          </a:prstGeom>
          <a:solidFill/>
          <a:ln w="63500">
            <a:solidFill>
              <a:srgbClr val="308B16"/>
            </a:solidFill>
            <a:miter lim="400000"/>
          </a:ln>
          <a:extLst>
            <a:ext uri="{C572A759-6A51-4108-AA02-DFA0A04FC94B}">
              <ma14:wrappingTextBoxFlag xmlns:ma14="http://schemas.microsoft.com/office/mac/drawingml/2011/main" val="1"/>
            </a:ext>
          </a:extLst>
        </p:spPr>
        <p:txBody>
          <a:bodyPr lIns="0" tIns="0" rIns="0" bIns="0" anchor="ctr"/>
          <a:lstStyle>
            <a:lvl1pPr>
              <a:defRPr sz="1200"/>
            </a:lvl1pPr>
          </a:lstStyle>
          <a:p>
            <a:pPr lvl="0">
              <a:defRPr sz="1800">
                <a:solidFill>
                  <a:srgbClr val="000000"/>
                </a:solidFill>
              </a:defRPr>
            </a:pPr>
            <a:r>
              <a:rPr sz="1200">
                <a:solidFill>
                  <a:srgbClr val="FFFFFF"/>
                </a:solidFill>
              </a:rPr>
              <a:t>transforms event data</a:t>
            </a:r>
          </a:p>
        </p:txBody>
      </p:sp>
      <p:sp>
        <p:nvSpPr>
          <p:cNvPr id="136" name="Shape 136"/>
          <p:cNvSpPr/>
          <p:nvPr/>
        </p:nvSpPr>
        <p:spPr>
          <a:xfrm>
            <a:off x="3498713" y="3112161"/>
            <a:ext cx="1408089" cy="998546"/>
          </a:xfrm>
          <a:prstGeom prst="rect">
            <a:avLst/>
          </a:prstGeom>
          <a:solidFill/>
          <a:ln w="63500">
            <a:solidFill>
              <a:srgbClr val="308B16"/>
            </a:solidFill>
            <a:miter lim="400000"/>
          </a:ln>
          <a:extLst>
            <a:ext uri="{C572A759-6A51-4108-AA02-DFA0A04FC94B}">
              <ma14:wrappingTextBoxFlag xmlns:ma14="http://schemas.microsoft.com/office/mac/drawingml/2011/main" val="1"/>
            </a:ext>
          </a:extLst>
        </p:spPr>
        <p:txBody>
          <a:bodyPr lIns="0" tIns="0" rIns="0" bIns="0" anchor="ctr"/>
          <a:lstStyle>
            <a:lvl1pPr>
              <a:defRPr sz="1200"/>
            </a:lvl1pPr>
          </a:lstStyle>
          <a:p>
            <a:pPr lvl="0">
              <a:defRPr sz="1800">
                <a:solidFill>
                  <a:srgbClr val="000000"/>
                </a:solidFill>
              </a:defRPr>
            </a:pPr>
            <a:r>
              <a:rPr sz="1200">
                <a:solidFill>
                  <a:srgbClr val="FFFFFF"/>
                </a:solidFill>
              </a:rPr>
              <a:t>pulls event data by BATCH ID</a:t>
            </a:r>
          </a:p>
        </p:txBody>
      </p:sp>
      <p:cxnSp>
        <p:nvCxnSpPr>
          <p:cNvPr id="137" name="Connector 137"/>
          <p:cNvCxnSpPr>
            <a:stCxn id="136" idx="0"/>
            <a:endCxn id="135" idx="0"/>
          </p:cNvCxnSpPr>
          <p:nvPr/>
        </p:nvCxnSpPr>
        <p:spPr>
          <a:xfrm>
            <a:off x="4203700" y="3606800"/>
            <a:ext cx="2019300" cy="1219200"/>
          </a:xfrm>
          <a:prstGeom prst="bentConnector2">
            <a:avLst/>
          </a:prstGeom>
          <a:ln w="25400">
            <a:solidFill>
              <a:srgbClr val="308B16"/>
            </a:solidFill>
            <a:prstDash val="sysDot"/>
            <a:miter lim="400000"/>
            <a:tailEnd type="triangle"/>
          </a:ln>
        </p:spPr>
      </p:cxnSp>
      <p:sp>
        <p:nvSpPr>
          <p:cNvPr id="138" name="Shape 138"/>
          <p:cNvSpPr/>
          <p:nvPr/>
        </p:nvSpPr>
        <p:spPr>
          <a:xfrm>
            <a:off x="5532945" y="5620270"/>
            <a:ext cx="1391345" cy="639813"/>
          </a:xfrm>
          <a:prstGeom prst="rect">
            <a:avLst/>
          </a:prstGeom>
          <a:solidFill/>
          <a:ln w="63500">
            <a:solidFill>
              <a:srgbClr val="308B16"/>
            </a:solidFill>
            <a:miter lim="400000"/>
          </a:ln>
          <a:extLst>
            <a:ext uri="{C572A759-6A51-4108-AA02-DFA0A04FC94B}">
              <ma14:wrappingTextBoxFlag xmlns:ma14="http://schemas.microsoft.com/office/mac/drawingml/2011/main" val="1"/>
            </a:ext>
          </a:extLst>
        </p:spPr>
        <p:txBody>
          <a:bodyPr lIns="0" tIns="0" rIns="0" bIns="0" anchor="ctr"/>
          <a:lstStyle>
            <a:lvl1pPr>
              <a:defRPr sz="1200"/>
            </a:lvl1pPr>
          </a:lstStyle>
          <a:p>
            <a:pPr lvl="0">
              <a:defRPr sz="1800">
                <a:solidFill>
                  <a:srgbClr val="000000"/>
                </a:solidFill>
              </a:defRPr>
            </a:pPr>
            <a:r>
              <a:rPr sz="1200">
                <a:solidFill>
                  <a:srgbClr val="FFFFFF"/>
                </a:solidFill>
              </a:rPr>
              <a:t>transforms event data</a:t>
            </a:r>
          </a:p>
        </p:txBody>
      </p:sp>
    </p:spTree>
  </p:cSld>
  <p:clrMapOvr>
    <a:masterClrMapping/>
  </p:clrMapOvr>
  <p:transition spd="med" advClick="1"/>
</p:sld>
</file>

<file path=ppt/theme/_rels/theme1.xml.rels><?xml version="1.0" encoding="UTF-8" standalone="yes"?><Relationships xmlns="http://schemas.openxmlformats.org/package/2006/relationships"><Relationship Id="rId1" Type="http://schemas.openxmlformats.org/officeDocument/2006/relationships/image" Target="../media/image1.png"/></Relationships>

</file>

<file path=ppt/theme/_rels/theme2.xml.rels><?xml version="1.0" encoding="UTF-8" standalone="yes"?><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xmlns:r="http://schemas.openxmlformats.org/officeDocument/2006/relationships"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Helvetica Light"/>
        <a:ea typeface="Helvetica Light"/>
        <a:cs typeface="Helvetica Light"/>
      </a:majorFont>
      <a:minorFont>
        <a:latin typeface="Helvetica Light"/>
        <a:ea typeface="Helvetica Light"/>
        <a:cs typeface="Helvetica Light"/>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26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Helvetica Light"/>
        <a:ea typeface="Helvetica Light"/>
        <a:cs typeface="Helvetica Light"/>
      </a:majorFont>
      <a:minorFont>
        <a:latin typeface="Helvetica Light"/>
        <a:ea typeface="Helvetica Light"/>
        <a:cs typeface="Helvetica Light"/>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26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