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9" r:id="rId4"/>
    <p:sldId id="265" r:id="rId5"/>
    <p:sldId id="266" r:id="rId6"/>
    <p:sldId id="267" r:id="rId7"/>
    <p:sldId id="268" r:id="rId8"/>
    <p:sldId id="269"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B5F9C8"/>
    <a:srgbClr val="EFABAB"/>
    <a:srgbClr val="FCD18C"/>
    <a:srgbClr val="BEBBF3"/>
    <a:srgbClr val="73C3E7"/>
    <a:srgbClr val="7DF49F"/>
    <a:srgbClr val="E57676"/>
    <a:srgbClr val="FAB746"/>
    <a:srgbClr val="918C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サイバーセキュリティ・フレームワークは、規模や業種、成熟度に関係なく、組織がサイバーセキュリティへの取り組みをより理解し、評価し、優先順位を付け、共有</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共有する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・リスクを意識し、倫理的で、継続的に改善を図る文化に対する指導者層の支持を共有する（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・サイバーセキュリティリスクを管理するための方針を共有・実施、そしてそれを維持する（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共有する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・全職員及び関連する第三者に対しサイバーセキュリティ計画、ポリシー及びベストプラクティスを共有する（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・全職員に対しサイバーセキュリティ計画リスク管理のプロセスとその手順及び活動において必要な改善点を明らかにすることの重要性を共有する（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共有する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・一般的な攻撃を認識し、攻撃または疑わしい活動を報告するとともに、基本的なサイバーセキュリティの実施事項を共有する（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marL="36000">
              <a:lnSpc>
                <a:spcPct val="130000"/>
              </a:lnSpc>
            </a:pPr>
            <a:r>
              <a:rPr lang="ja-JP" altLang="en-US" sz="1400" b="1" dirty="0"/>
              <a:t>ビジネスへの「防御」機能の導入</a:t>
            </a:r>
            <a:endParaRPr kumimoji="1" lang="en-US" altLang="ja-JP" sz="1400" b="1" dirty="0"/>
          </a:p>
          <a:p>
            <a:pPr marL="36000">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400" dirty="0"/>
          </a:p>
          <a:p>
            <a:pPr marL="36000">
              <a:lnSpc>
                <a:spcPct val="130000"/>
              </a:lnSpc>
            </a:pPr>
            <a:r>
              <a:rPr lang="ja-JP" altLang="en-US" sz="1400" b="1" dirty="0"/>
              <a:t>技術的な詳細</a:t>
            </a:r>
            <a:r>
              <a:rPr lang="ja-JP" altLang="en-US" sz="1400" dirty="0"/>
              <a:t>：</a:t>
            </a:r>
            <a:r>
              <a:rPr lang="en-US" altLang="ja-JP" sz="1200" dirty="0"/>
              <a:t>NIST Digital Identity Guidelines</a:t>
            </a:r>
          </a:p>
          <a:p>
            <a:pPr marL="36000">
              <a:lnSpc>
                <a:spcPct val="130000"/>
              </a:lnSpc>
            </a:pPr>
            <a:r>
              <a:rPr lang="ja-JP" altLang="en-US" sz="1400" b="1" dirty="0"/>
              <a:t>検討すべき事項</a:t>
            </a:r>
            <a:endParaRPr lang="en-US" altLang="ja-JP" sz="1400" b="1" dirty="0"/>
          </a:p>
          <a:p>
            <a:pPr marL="92075" indent="-92075">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92075" indent="-92075">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92075" indent="-92075">
              <a:lnSpc>
                <a:spcPct val="130000"/>
              </a:lnSpc>
            </a:pPr>
            <a:r>
              <a:rPr lang="ja-JP" altLang="en-US" sz="1200" dirty="0"/>
              <a:t>・職員はセキュリティを意識した上で業務遂行のための知識およびスキルを有しているか。</a:t>
            </a:r>
            <a:endParaRPr lang="en-US" altLang="ja-JP" sz="1200" dirty="0"/>
          </a:p>
          <a:p>
            <a:pPr marL="36000">
              <a:lnSpc>
                <a:spcPct val="130000"/>
              </a:lnSpc>
            </a:pPr>
            <a:r>
              <a:rPr lang="ja-JP" altLang="en-US" sz="1400" b="1" dirty="0"/>
              <a:t>関連リリース</a:t>
            </a:r>
            <a:endParaRPr lang="en-US" altLang="ja-JP" sz="1400" b="1" dirty="0"/>
          </a:p>
          <a:p>
            <a:pPr marL="36000">
              <a:lnSpc>
                <a:spcPct val="130000"/>
              </a:lnSpc>
            </a:pPr>
            <a:r>
              <a:rPr lang="ja-JP" altLang="en-US" sz="1200" dirty="0"/>
              <a:t>・</a:t>
            </a:r>
            <a:r>
              <a:rPr lang="en-US" altLang="ja-JP" sz="1200" dirty="0"/>
              <a:t>Cybersecurity Training Resources</a:t>
            </a:r>
          </a:p>
          <a:p>
            <a:pPr marL="36000">
              <a:lnSpc>
                <a:spcPct val="130000"/>
              </a:lnSpc>
            </a:pPr>
            <a:r>
              <a:rPr lang="ja-JP" altLang="en-US" sz="1200" dirty="0"/>
              <a:t>・</a:t>
            </a:r>
            <a:r>
              <a:rPr lang="en-US" altLang="ja-JP" sz="1200" dirty="0"/>
              <a:t>Multi-Factor Authentication</a:t>
            </a:r>
          </a:p>
          <a:p>
            <a:pPr marL="36000">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756749497"/>
              </p:ext>
            </p:extLst>
          </p:nvPr>
        </p:nvGraphicFramePr>
        <p:xfrm>
          <a:off x="6204823" y="2381258"/>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a:t>
            </a:r>
            <a:r>
              <a:rPr lang="ja-JP" altLang="en-US" sz="2000" dirty="0">
                <a:solidFill>
                  <a:prstClr val="black"/>
                </a:solidFill>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」機能 ：</a:t>
            </a:r>
            <a:r>
              <a:rPr lang="ja-JP" altLang="en-US" sz="2000" dirty="0">
                <a:latin typeface="UD デジタル 教科書体 NK-B" panose="02020700000000000000" pitchFamily="18" charset="-128"/>
                <a:ea typeface="UD デジタル 教科書体 NK-B" panose="02020700000000000000" pitchFamily="18" charset="-128"/>
              </a:rPr>
              <a:t>起こり得るサイバー攻撃や侵害の検知および分析に資する情報を提供</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・サイバーセキュリティインシデントの一般的な指標を識別する方法について理解する（</a:t>
            </a:r>
            <a:r>
              <a:rPr lang="en-US" altLang="ja-JP" sz="1200" dirty="0"/>
              <a:t>DE.CM</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・使用するコンピュータ技術及び外部サービスについて、想定される一般的な挙動から逸脱していないかを評価する（</a:t>
            </a:r>
            <a:r>
              <a:rPr lang="en-US" altLang="ja-JP" sz="1200" dirty="0"/>
              <a:t>DE.CM-06/09</a:t>
            </a:r>
            <a:r>
              <a:rPr lang="ja-JP" altLang="en-US" sz="1200" dirty="0"/>
              <a:t>）</a:t>
            </a:r>
            <a:endParaRPr lang="en-US" altLang="ja-JP" sz="1200" dirty="0"/>
          </a:p>
          <a:p>
            <a:pPr marL="176213" indent="-176213">
              <a:lnSpc>
                <a:spcPct val="130000"/>
              </a:lnSpc>
            </a:pPr>
            <a:r>
              <a:rPr lang="ja-JP" altLang="en-US" sz="1200" dirty="0"/>
              <a:t>・物理環境について、改ざん又は不審な活動の兆候がないか評価する</a:t>
            </a:r>
            <a:endParaRPr lang="en-US" altLang="ja-JP" sz="1200" dirty="0"/>
          </a:p>
          <a:p>
            <a:pPr marL="176213" indent="-176213">
              <a:lnSpc>
                <a:spcPct val="130000"/>
              </a:lnSpc>
            </a:pPr>
            <a:r>
              <a:rPr lang="en-US" altLang="ja-JP" sz="1200" dirty="0"/>
              <a:t>  </a:t>
            </a:r>
            <a:r>
              <a:rPr lang="ja-JP" altLang="en-US" sz="1200" dirty="0"/>
              <a:t>（</a:t>
            </a:r>
            <a:r>
              <a:rPr lang="en-US" altLang="ja-JP" sz="1200" dirty="0"/>
              <a:t>DE.CM-02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・すべてのビジネスデバイス（サーバー、デスクトップ及びノート</a:t>
            </a:r>
            <a:r>
              <a:rPr lang="en-US" altLang="ja-JP" sz="1200" dirty="0"/>
              <a:t>PC</a:t>
            </a:r>
            <a:r>
              <a:rPr lang="ja-JP" altLang="en-US" sz="1200" dirty="0"/>
              <a:t>を含む）にウィルス対策ソフト及びマルウェア対策ソフトのインストール及び保守することを優先する（</a:t>
            </a:r>
            <a:r>
              <a:rPr lang="en-US" altLang="ja-JP" sz="1200" dirty="0"/>
              <a:t>DE.CM-09</a:t>
            </a:r>
            <a:r>
              <a:rPr lang="ja-JP" altLang="en-US" sz="1200" dirty="0"/>
              <a:t>）</a:t>
            </a:r>
            <a:endParaRPr lang="en-US" altLang="ja-JP" sz="1200" dirty="0"/>
          </a:p>
          <a:p>
            <a:pPr marL="176213" indent="-176213">
              <a:lnSpc>
                <a:spcPct val="130000"/>
              </a:lnSpc>
            </a:pPr>
            <a:r>
              <a:rPr lang="ja-JP" altLang="en-US" sz="1200" dirty="0"/>
              <a:t>・組織内にコンピュータ及びネットワークを監視する資産がない場合、サービスプロバイダーに不審な活動の監視を依頼することを優先する（</a:t>
            </a:r>
            <a:r>
              <a:rPr lang="en-US" altLang="ja-JP" sz="1200" dirty="0"/>
              <a:t>DE.CM</a:t>
            </a:r>
            <a:r>
              <a:rPr lang="ja-JP" altLang="en-US" sz="1200" dirty="0"/>
              <a:t>）</a:t>
            </a:r>
            <a:endParaRPr kumimoji="1" lang="en-US" altLang="ja-JP" sz="1200" dirty="0"/>
          </a:p>
          <a:p>
            <a:pPr>
              <a:lnSpc>
                <a:spcPct val="130000"/>
              </a:lnSpc>
            </a:pPr>
            <a:r>
              <a:rPr lang="ja-JP" altLang="en-US" sz="1400" b="1" dirty="0"/>
              <a:t>共有する</a:t>
            </a:r>
            <a:endParaRPr lang="en-US" altLang="ja-JP" sz="1400" b="1" dirty="0"/>
          </a:p>
          <a:p>
            <a:pPr marL="176213" indent="-176213">
              <a:lnSpc>
                <a:spcPct val="130000"/>
              </a:lnSpc>
            </a:pPr>
            <a:r>
              <a:rPr lang="ja-JP" altLang="en-US" sz="1200" dirty="0"/>
              <a:t>・</a:t>
            </a:r>
            <a:r>
              <a:rPr lang="en-US" altLang="ja-JP" sz="1200" dirty="0"/>
              <a:t>MSSP</a:t>
            </a:r>
            <a:r>
              <a:rPr lang="ja-JP" altLang="en-US" sz="1200" dirty="0"/>
              <a:t>などの認可されたインシデント対応車に、分析及び軽減に資するインシデントの詳細を共有する（</a:t>
            </a:r>
            <a:r>
              <a:rPr lang="en-US" altLang="ja-JP" sz="1200" dirty="0"/>
              <a:t>DE.CM-06/07</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277086"/>
          </a:xfrm>
          <a:prstGeom prst="rect">
            <a:avLst/>
          </a:prstGeom>
          <a:noFill/>
        </p:spPr>
        <p:txBody>
          <a:bodyPr wrap="square" rtlCol="0">
            <a:spAutoFit/>
          </a:bodyPr>
          <a:lstStyle/>
          <a:p>
            <a:pPr>
              <a:lnSpc>
                <a:spcPct val="130000"/>
              </a:lnSpc>
            </a:pPr>
            <a:r>
              <a:rPr lang="ja-JP" altLang="en-US" sz="1400" b="1" dirty="0"/>
              <a:t>インシデントの「検知」機能の導入</a:t>
            </a:r>
            <a:endParaRPr kumimoji="1" lang="en-US" altLang="ja-JP" sz="1400" b="1" dirty="0"/>
          </a:p>
          <a:p>
            <a:pPr>
              <a:lnSpc>
                <a:spcPct val="130000"/>
              </a:lnSpc>
            </a:pPr>
            <a:r>
              <a:rPr lang="ja-JP" altLang="en-US" sz="1200" dirty="0"/>
              <a:t>サイバーセキュリティインシデントの一般的な指標には以下のようなものがある。</a:t>
            </a:r>
            <a:endParaRPr lang="en-US" altLang="ja-JP" sz="1200" dirty="0"/>
          </a:p>
          <a:p>
            <a:pPr>
              <a:lnSpc>
                <a:spcPct val="130000"/>
              </a:lnSpc>
            </a:pPr>
            <a:r>
              <a:rPr lang="ja-JP" altLang="en-US" sz="1200" dirty="0"/>
              <a:t>・データ、アプリケーション、又はサービスへの通常アクセスの喪失</a:t>
            </a:r>
            <a:endParaRPr lang="en-US" altLang="ja-JP" sz="1200" dirty="0"/>
          </a:p>
          <a:p>
            <a:pPr>
              <a:lnSpc>
                <a:spcPct val="130000"/>
              </a:lnSpc>
            </a:pPr>
            <a:r>
              <a:rPr lang="ja-JP" altLang="en-US" sz="1200" dirty="0"/>
              <a:t>・ネットワークの速度が異常に遅い</a:t>
            </a:r>
            <a:endParaRPr lang="en-US" altLang="ja-JP" sz="1200" dirty="0"/>
          </a:p>
          <a:p>
            <a:pPr>
              <a:lnSpc>
                <a:spcPct val="130000"/>
              </a:lnSpc>
            </a:pPr>
            <a:r>
              <a:rPr lang="ja-JP" altLang="en-US" sz="1200" dirty="0"/>
              <a:t>・ウィルス対策ソフトウェアがマルウェアに感染していることを検知し、アラート</a:t>
            </a:r>
            <a:endParaRPr lang="en-US" altLang="ja-JP" sz="1200" dirty="0"/>
          </a:p>
          <a:p>
            <a:pPr>
              <a:lnSpc>
                <a:spcPct val="130000"/>
              </a:lnSpc>
            </a:pPr>
            <a:r>
              <a:rPr lang="en-US" altLang="ja-JP" sz="1200" dirty="0"/>
              <a:t>   </a:t>
            </a:r>
            <a:r>
              <a:rPr lang="ja-JP" altLang="en-US" sz="1200" dirty="0"/>
              <a:t>を発する</a:t>
            </a:r>
            <a:endParaRPr lang="en-US" altLang="ja-JP" sz="1200" dirty="0"/>
          </a:p>
          <a:p>
            <a:pPr>
              <a:lnSpc>
                <a:spcPct val="130000"/>
              </a:lnSpc>
            </a:pPr>
            <a:r>
              <a:rPr lang="ja-JP" altLang="en-US" sz="1200" dirty="0"/>
              <a:t>・複数回のログイン試行の失敗</a:t>
            </a:r>
            <a:endParaRPr lang="en-US" altLang="ja-JP" sz="1200" dirty="0"/>
          </a:p>
          <a:p>
            <a:pPr>
              <a:lnSpc>
                <a:spcPct val="130000"/>
              </a:lnSpc>
            </a:pPr>
            <a:r>
              <a:rPr lang="ja-JP" altLang="en-US" sz="1200" dirty="0"/>
              <a:t>・メール管理者が、多数の不審な内容のメールを確認する</a:t>
            </a:r>
            <a:endParaRPr lang="en-US" altLang="ja-JP" sz="1200" dirty="0"/>
          </a:p>
          <a:p>
            <a:pPr>
              <a:lnSpc>
                <a:spcPct val="130000"/>
              </a:lnSpc>
            </a:pPr>
            <a:r>
              <a:rPr lang="ja-JP" altLang="en-US" sz="1200" dirty="0"/>
              <a:t>・ネットワーク管理者による一般的なネットワークトラフィックのフローからの異常 </a:t>
            </a:r>
            <a:endParaRPr lang="en-US" altLang="ja-JP" sz="1200" dirty="0"/>
          </a:p>
          <a:p>
            <a:pPr>
              <a:lnSpc>
                <a:spcPct val="130000"/>
              </a:lnSpc>
            </a:pPr>
            <a:r>
              <a:rPr lang="en-US" altLang="ja-JP" sz="1200" dirty="0"/>
              <a:t>   </a:t>
            </a:r>
            <a:r>
              <a:rPr lang="ja-JP" altLang="en-US" sz="1200" dirty="0"/>
              <a:t>な逸脱の発見</a:t>
            </a:r>
            <a:endParaRPr lang="en-US" altLang="ja-JP" sz="1200" dirty="0"/>
          </a:p>
          <a:p>
            <a:pPr>
              <a:lnSpc>
                <a:spcPct val="130000"/>
              </a:lnSpc>
            </a:pPr>
            <a:r>
              <a:rPr lang="ja-JP" altLang="en-US" sz="1400" b="1" dirty="0"/>
              <a:t>技術的な詳細</a:t>
            </a:r>
            <a:r>
              <a:rPr lang="ja-JP" altLang="en-US" sz="1400" dirty="0"/>
              <a:t>：</a:t>
            </a:r>
            <a:r>
              <a:rPr lang="en-US" altLang="ja-JP" sz="1200" dirty="0"/>
              <a:t>NIST Computer Security Incident Handling Guide</a:t>
            </a:r>
            <a:r>
              <a:rPr lang="ja-JP" altLang="en-US" sz="1200" dirty="0"/>
              <a:t>←リンク</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・業務で使用するデバイスには、所有者を問わずウィルス対策ソフトがインストールされているか。</a:t>
            </a:r>
            <a:endParaRPr lang="en-US" altLang="ja-JP" sz="1200" dirty="0"/>
          </a:p>
          <a:p>
            <a:pPr marL="182563" indent="-182563">
              <a:lnSpc>
                <a:spcPct val="130000"/>
              </a:lnSpc>
            </a:pPr>
            <a:r>
              <a:rPr lang="ja-JP" altLang="en-US" sz="1200" dirty="0"/>
              <a:t>・職員は、サイバー攻撃の可能性を検知した際に報告する方法を知っているか。</a:t>
            </a:r>
            <a:endParaRPr lang="en-US" altLang="ja-JP" sz="1200" dirty="0"/>
          </a:p>
          <a:p>
            <a:pPr marL="182563" indent="-182563">
              <a:lnSpc>
                <a:spcPct val="130000"/>
              </a:lnSpc>
            </a:pPr>
            <a:r>
              <a:rPr lang="ja-JP" altLang="en-US" sz="1200" dirty="0"/>
              <a:t>・潜在的なサイバーインシデントを検知するため、ログ及びアラートをどのように監視しているか。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Ransomware Protection and Response</a:t>
            </a:r>
          </a:p>
          <a:p>
            <a:pPr>
              <a:lnSpc>
                <a:spcPct val="130000"/>
              </a:lnSpc>
            </a:pPr>
            <a:r>
              <a:rPr lang="ja-JP" altLang="en-US" sz="1200" dirty="0"/>
              <a:t>・</a:t>
            </a:r>
            <a:r>
              <a:rPr lang="en-US" altLang="ja-JP" sz="1200" dirty="0"/>
              <a:t>Detecting a Potential Intrusion</a:t>
            </a:r>
          </a:p>
          <a:p>
            <a:pPr>
              <a:lnSpc>
                <a:spcPct val="130000"/>
              </a:lnSpc>
            </a:pPr>
            <a:r>
              <a:rPr lang="ja-JP" altLang="en-US" sz="1200" dirty="0"/>
              <a:t>・</a:t>
            </a:r>
            <a:r>
              <a:rPr lang="en-US" altLang="ja-JP" sz="1200" dirty="0"/>
              <a:t>Cybersecurity Training Resources</a:t>
            </a:r>
          </a:p>
        </p:txBody>
      </p:sp>
    </p:spTree>
    <p:extLst>
      <p:ext uri="{BB962C8B-B14F-4D97-AF65-F5344CB8AC3E}">
        <p14:creationId xmlns:p14="http://schemas.microsoft.com/office/powerpoint/2010/main" val="280962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検知したサイバーセキュリティインシデントに対応する能力を支援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3116366"/>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・インシデント対応計画とは何か、計画の各施策を実行する権限及び責任を誰が持っているかを理解する（</a:t>
            </a:r>
            <a:r>
              <a:rPr lang="en-US" altLang="ja-JP" sz="1200" dirty="0"/>
              <a:t>RS.MA-01</a:t>
            </a:r>
            <a:r>
              <a:rPr lang="ja-JP" altLang="en-US" sz="1200" dirty="0"/>
              <a:t>）</a:t>
            </a:r>
            <a:endParaRPr lang="en-US" altLang="ja-JP" sz="1200" dirty="0"/>
          </a:p>
          <a:p>
            <a:pPr marL="176213" indent="-176213">
              <a:lnSpc>
                <a:spcPct val="130000"/>
              </a:lnSpc>
            </a:pPr>
            <a:r>
              <a:rPr lang="ja-JP" altLang="en-US" sz="1400" b="1" dirty="0"/>
              <a:t>評価する</a:t>
            </a:r>
            <a:endParaRPr lang="en-US" altLang="ja-JP" sz="1400" b="1" dirty="0"/>
          </a:p>
          <a:p>
            <a:pPr marL="176213" indent="-176213">
              <a:lnSpc>
                <a:spcPct val="130000"/>
              </a:lnSpc>
            </a:pPr>
            <a:r>
              <a:rPr lang="ja-JP" altLang="en-US" sz="1200" dirty="0"/>
              <a:t>・サイバーセキュリティインシデントへの対応能力を評価する（</a:t>
            </a:r>
            <a:r>
              <a:rPr lang="en-US" altLang="ja-JP" sz="1200" dirty="0"/>
              <a:t>RS.MA-01</a:t>
            </a:r>
            <a:r>
              <a:rPr lang="ja-JP" altLang="en-US" sz="1200" dirty="0"/>
              <a:t>）</a:t>
            </a:r>
            <a:endParaRPr lang="en-US" altLang="ja-JP" sz="1200" dirty="0"/>
          </a:p>
          <a:p>
            <a:pPr marL="176213" indent="-176213">
              <a:lnSpc>
                <a:spcPct val="130000"/>
              </a:lnSpc>
            </a:pPr>
            <a:r>
              <a:rPr kumimoji="1" lang="ja-JP" altLang="en-US" sz="1400" b="1" dirty="0"/>
              <a:t>優先順位付け</a:t>
            </a:r>
            <a:endParaRPr kumimoji="1" lang="en-US" altLang="ja-JP" sz="1400" b="1" dirty="0"/>
          </a:p>
          <a:p>
            <a:pPr>
              <a:lnSpc>
                <a:spcPct val="130000"/>
              </a:lnSpc>
            </a:pPr>
            <a:r>
              <a:rPr lang="ja-JP" altLang="en-US" sz="1200" dirty="0"/>
              <a:t>・被害の拡大を防止することを目的として、優先順位の高いものからインシデントの封じ込め及び根絶の措置を講ずる（</a:t>
            </a:r>
            <a:r>
              <a:rPr lang="en-US" altLang="ja-JP" sz="1200" dirty="0"/>
              <a:t>RS.MI</a:t>
            </a:r>
            <a:r>
              <a:rPr lang="ja-JP" altLang="en-US" sz="1200" dirty="0"/>
              <a:t>）</a:t>
            </a:r>
            <a:endParaRPr lang="en-US" altLang="ja-JP" sz="1200" dirty="0"/>
          </a:p>
          <a:p>
            <a:pPr>
              <a:lnSpc>
                <a:spcPct val="130000"/>
              </a:lnSpc>
            </a:pPr>
            <a:r>
              <a:rPr lang="ja-JP" altLang="en-US" sz="1400" b="1" dirty="0"/>
              <a:t>共有する</a:t>
            </a:r>
            <a:endParaRPr lang="en-US" altLang="ja-JP" sz="1400" b="1" dirty="0"/>
          </a:p>
          <a:p>
            <a:pPr marL="176213" indent="-176213">
              <a:lnSpc>
                <a:spcPct val="130000"/>
              </a:lnSpc>
            </a:pPr>
            <a:r>
              <a:rPr lang="ja-JP" altLang="en-US" sz="1200" dirty="0"/>
              <a:t>・確認されたサイバーセキュリティインシデントを法律、規制、契約、又は政策によって定められている内外の利害関係者（例：顧客、ビジネスパートナー、法執行機関、規制機関）に共有（</a:t>
            </a:r>
            <a:r>
              <a:rPr lang="en-US" altLang="ja-JP" sz="1200" dirty="0"/>
              <a:t>RS.CO-02/03</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インシデント「対応」計画の導入</a:t>
            </a:r>
            <a:endParaRPr kumimoji="1" lang="en-US" altLang="ja-JP" sz="1400" b="1" dirty="0"/>
          </a:p>
          <a:p>
            <a:pPr>
              <a:lnSpc>
                <a:spcPct val="130000"/>
              </a:lnSpc>
            </a:pPr>
            <a:r>
              <a:rPr lang="ja-JP" altLang="en-US" sz="1200" dirty="0"/>
              <a:t>インシデントが発生する前に基本的な対応計画を準備する。</a:t>
            </a:r>
            <a:endParaRPr lang="en-US" altLang="ja-JP" sz="1200" dirty="0"/>
          </a:p>
          <a:p>
            <a:pPr>
              <a:lnSpc>
                <a:spcPct val="130000"/>
              </a:lnSpc>
            </a:pPr>
            <a:r>
              <a:rPr lang="ja-JP" altLang="en-US" sz="1200" dirty="0"/>
              <a:t>これはビジネスによってカスタマイズされるが、以下が</a:t>
            </a:r>
            <a:endParaRPr lang="en-US" altLang="ja-JP" sz="1200" dirty="0"/>
          </a:p>
          <a:p>
            <a:pPr>
              <a:lnSpc>
                <a:spcPct val="130000"/>
              </a:lnSpc>
            </a:pPr>
            <a:r>
              <a:rPr lang="ja-JP" altLang="en-US" sz="1200" dirty="0"/>
              <a:t>含まれることが望ましい。</a:t>
            </a:r>
            <a:endParaRPr lang="en-US" altLang="ja-JP" sz="1200" dirty="0"/>
          </a:p>
          <a:p>
            <a:pPr>
              <a:lnSpc>
                <a:spcPct val="130000"/>
              </a:lnSpc>
            </a:pPr>
            <a:r>
              <a:rPr lang="ja-JP" altLang="en-US" sz="1200" dirty="0"/>
              <a:t>✓　ビジネスチャンピオン：</a:t>
            </a:r>
            <a:endParaRPr lang="en-US" altLang="ja-JP" sz="1200" dirty="0"/>
          </a:p>
          <a:p>
            <a:pPr>
              <a:lnSpc>
                <a:spcPct val="130000"/>
              </a:lnSpc>
            </a:pPr>
            <a:r>
              <a:rPr lang="ja-JP" altLang="en-US" sz="1200" dirty="0"/>
              <a:t>　　インシデント対応計画の策定・維持責任者</a:t>
            </a:r>
            <a:endParaRPr lang="en-US" altLang="ja-JP" sz="1200" dirty="0"/>
          </a:p>
          <a:p>
            <a:pPr>
              <a:lnSpc>
                <a:spcPct val="130000"/>
              </a:lnSpc>
            </a:pPr>
            <a:r>
              <a:rPr lang="ja-JP" altLang="en-US" sz="1200" dirty="0"/>
              <a:t>✓　連絡先一覧：</a:t>
            </a:r>
            <a:endParaRPr lang="en-US" altLang="ja-JP" sz="1200" dirty="0"/>
          </a:p>
          <a:p>
            <a:pPr>
              <a:lnSpc>
                <a:spcPct val="130000"/>
              </a:lnSpc>
            </a:pPr>
            <a:r>
              <a:rPr lang="ja-JP" altLang="en-US" sz="1200" dirty="0"/>
              <a:t>　　インシデント対応に参加の可能性がある個人全て。</a:t>
            </a:r>
            <a:endParaRPr lang="en-US" altLang="ja-JP" sz="1200" dirty="0"/>
          </a:p>
          <a:p>
            <a:pPr>
              <a:lnSpc>
                <a:spcPct val="130000"/>
              </a:lnSpc>
            </a:pPr>
            <a:r>
              <a:rPr lang="ja-JP" altLang="en-US" sz="1200" dirty="0"/>
              <a:t>　　この中には連絡先、責任及び権限を含める。</a:t>
            </a:r>
            <a:endParaRPr lang="en-US" altLang="ja-JP" sz="1200" dirty="0"/>
          </a:p>
          <a:p>
            <a:pPr>
              <a:lnSpc>
                <a:spcPct val="130000"/>
              </a:lnSpc>
            </a:pPr>
            <a:r>
              <a:rPr lang="ja-JP" altLang="en-US" sz="1200" dirty="0"/>
              <a:t>✓　報告要領：</a:t>
            </a:r>
            <a:endParaRPr lang="en-US" altLang="ja-JP" sz="1200" dirty="0"/>
          </a:p>
          <a:p>
            <a:pPr marL="266700" indent="-266700">
              <a:lnSpc>
                <a:spcPct val="130000"/>
              </a:lnSpc>
            </a:pPr>
            <a:r>
              <a:rPr lang="ja-JP" altLang="en-US" sz="1200" b="1" dirty="0"/>
              <a:t>　　</a:t>
            </a:r>
            <a:r>
              <a:rPr lang="ja-JP" altLang="en-US" sz="1200" dirty="0"/>
              <a:t>法令、契約、又は社内方針に基づき、誰に対し、何を、いつ、どのように報告する必要があるかを整理する。</a:t>
            </a:r>
            <a:endParaRPr lang="en-US" altLang="ja-JP" sz="1200" b="1" dirty="0"/>
          </a:p>
          <a:p>
            <a:pPr marL="266700" indent="-266700">
              <a:lnSpc>
                <a:spcPct val="130000"/>
              </a:lnSpc>
            </a:pPr>
            <a:r>
              <a:rPr lang="ja-JP" altLang="en-US" sz="1400" b="1" dirty="0"/>
              <a:t>技術的な詳細</a:t>
            </a:r>
            <a:r>
              <a:rPr lang="ja-JP" altLang="en-US" sz="1400" dirty="0"/>
              <a:t>：</a:t>
            </a:r>
            <a:r>
              <a:rPr lang="en-US" altLang="ja-JP" sz="1200" dirty="0"/>
              <a:t> NIST Computer Security Incident Handling Guide</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・サイバーセキュリティインシデント対応計画があるか。ある場合は実行可能の可否を検証しているか。</a:t>
            </a:r>
            <a:endParaRPr lang="en-US" altLang="ja-JP" sz="1200" dirty="0"/>
          </a:p>
          <a:p>
            <a:pPr marL="182563" indent="-182563">
              <a:lnSpc>
                <a:spcPct val="130000"/>
              </a:lnSpc>
            </a:pPr>
            <a:r>
              <a:rPr lang="ja-JP" altLang="en-US" sz="1200" dirty="0"/>
              <a:t>・サイバーセキュリティインシデントが確認された場合に支援を行う内外の主要な利害関係者及び意思決定者が誰か認識されているか。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Incident Response Plan Basic</a:t>
            </a:r>
          </a:p>
          <a:p>
            <a:pPr>
              <a:lnSpc>
                <a:spcPct val="130000"/>
              </a:lnSpc>
            </a:pPr>
            <a:r>
              <a:rPr lang="ja-JP" altLang="en-US" sz="1200" dirty="0"/>
              <a:t>・</a:t>
            </a:r>
            <a:r>
              <a:rPr lang="en-US" altLang="ja-JP" sz="1200" dirty="0"/>
              <a:t>FBI’s Internet Crime Complaint Center</a:t>
            </a:r>
          </a:p>
          <a:p>
            <a:pPr>
              <a:lnSpc>
                <a:spcPct val="130000"/>
              </a:lnSpc>
            </a:pPr>
            <a:r>
              <a:rPr lang="ja-JP" altLang="en-US" sz="1200" dirty="0"/>
              <a:t>・</a:t>
            </a:r>
            <a:r>
              <a:rPr lang="en-US" altLang="ja-JP" sz="1200" dirty="0"/>
              <a:t>Data Breach Response: A Guide for Business</a:t>
            </a:r>
          </a:p>
        </p:txBody>
      </p:sp>
      <p:graphicFrame>
        <p:nvGraphicFramePr>
          <p:cNvPr id="5" name="表 4">
            <a:extLst>
              <a:ext uri="{FF2B5EF4-FFF2-40B4-BE49-F238E27FC236}">
                <a16:creationId xmlns:a16="http://schemas.microsoft.com/office/drawing/2014/main" id="{4231845D-004A-CA99-F7F6-7475541C4229}"/>
              </a:ext>
            </a:extLst>
          </p:cNvPr>
          <p:cNvGraphicFramePr>
            <a:graphicFrameLocks noGrp="1"/>
          </p:cNvGraphicFramePr>
          <p:nvPr>
            <p:extLst>
              <p:ext uri="{D42A27DB-BD31-4B8C-83A1-F6EECF244321}">
                <p14:modId xmlns:p14="http://schemas.microsoft.com/office/powerpoint/2010/main" val="3605432126"/>
              </p:ext>
            </p:extLst>
          </p:nvPr>
        </p:nvGraphicFramePr>
        <p:xfrm>
          <a:off x="10066119" y="1909360"/>
          <a:ext cx="1934447" cy="1357440"/>
        </p:xfrm>
        <a:graphic>
          <a:graphicData uri="http://schemas.openxmlformats.org/drawingml/2006/table">
            <a:tbl>
              <a:tblPr firstRow="1" bandRow="1">
                <a:tableStyleId>{5C22544A-7EE6-4342-B048-85BDC9FD1C3A}</a:tableStyleId>
              </a:tblPr>
              <a:tblGrid>
                <a:gridCol w="630800">
                  <a:extLst>
                    <a:ext uri="{9D8B030D-6E8A-4147-A177-3AD203B41FA5}">
                      <a16:colId xmlns:a16="http://schemas.microsoft.com/office/drawing/2014/main" val="754641343"/>
                    </a:ext>
                  </a:extLst>
                </a:gridCol>
                <a:gridCol w="434549">
                  <a:extLst>
                    <a:ext uri="{9D8B030D-6E8A-4147-A177-3AD203B41FA5}">
                      <a16:colId xmlns:a16="http://schemas.microsoft.com/office/drawing/2014/main" val="859837120"/>
                    </a:ext>
                  </a:extLst>
                </a:gridCol>
                <a:gridCol w="434549">
                  <a:extLst>
                    <a:ext uri="{9D8B030D-6E8A-4147-A177-3AD203B41FA5}">
                      <a16:colId xmlns:a16="http://schemas.microsoft.com/office/drawing/2014/main" val="3635136879"/>
                    </a:ext>
                  </a:extLst>
                </a:gridCol>
                <a:gridCol w="434549">
                  <a:extLst>
                    <a:ext uri="{9D8B030D-6E8A-4147-A177-3AD203B41FA5}">
                      <a16:colId xmlns:a16="http://schemas.microsoft.com/office/drawing/2014/main" val="1571728493"/>
                    </a:ext>
                  </a:extLst>
                </a:gridCol>
              </a:tblGrid>
              <a:tr h="174825">
                <a:tc>
                  <a:txBody>
                    <a:bodyPr/>
                    <a:lstStyle/>
                    <a:p>
                      <a:pPr algn="ctr"/>
                      <a:r>
                        <a:rPr kumimoji="1" lang="ja-JP" altLang="en-US" sz="700" dirty="0">
                          <a:solidFill>
                            <a:schemeClr val="tx1">
                              <a:lumMod val="95000"/>
                              <a:lumOff val="5000"/>
                            </a:schemeClr>
                          </a:solidFill>
                        </a:rPr>
                        <a:t>対象者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責任</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権限</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電話番号</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ビジネス</a:t>
                      </a:r>
                      <a:endParaRPr kumimoji="1" lang="en-US" altLang="ja-JP" sz="700" dirty="0">
                        <a:solidFill>
                          <a:schemeClr val="tx1">
                            <a:lumMod val="95000"/>
                            <a:lumOff val="5000"/>
                          </a:schemeClr>
                        </a:solidFill>
                      </a:endParaRPr>
                    </a:p>
                    <a:p>
                      <a:r>
                        <a:rPr kumimoji="1" lang="ja-JP" altLang="en-US" sz="700" dirty="0">
                          <a:solidFill>
                            <a:schemeClr val="tx1">
                              <a:lumMod val="95000"/>
                              <a:lumOff val="5000"/>
                            </a:schemeClr>
                          </a:solidFill>
                        </a:rPr>
                        <a:t>チャンピオン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技術担当者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ja-JP" altLang="en-US" sz="700" dirty="0">
                          <a:solidFill>
                            <a:schemeClr val="tx1">
                              <a:lumMod val="95000"/>
                              <a:lumOff val="5000"/>
                            </a:schemeClr>
                          </a:solidFill>
                        </a:rPr>
                        <a:t>警察</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法務</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銀行</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保険</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
        <p:nvSpPr>
          <p:cNvPr id="7" name="テキスト ボックス 6">
            <a:extLst>
              <a:ext uri="{FF2B5EF4-FFF2-40B4-BE49-F238E27FC236}">
                <a16:creationId xmlns:a16="http://schemas.microsoft.com/office/drawing/2014/main" id="{CC2A0658-B45D-6313-429A-0EC04D5BAE31}"/>
              </a:ext>
            </a:extLst>
          </p:cNvPr>
          <p:cNvSpPr txBox="1"/>
          <p:nvPr/>
        </p:nvSpPr>
        <p:spPr>
          <a:xfrm>
            <a:off x="10557938" y="3273171"/>
            <a:ext cx="1031051" cy="261610"/>
          </a:xfrm>
          <a:prstGeom prst="rect">
            <a:avLst/>
          </a:prstGeom>
          <a:noFill/>
        </p:spPr>
        <p:txBody>
          <a:bodyPr wrap="none" rtlCol="0">
            <a:spAutoFit/>
          </a:bodyPr>
          <a:lstStyle/>
          <a:p>
            <a:r>
              <a:rPr kumimoji="1" lang="ja-JP" altLang="en-US" sz="1050" dirty="0"/>
              <a:t>連絡先一覧例</a:t>
            </a:r>
          </a:p>
        </p:txBody>
      </p:sp>
    </p:spTree>
    <p:extLst>
      <p:ext uri="{BB962C8B-B14F-4D97-AF65-F5344CB8AC3E}">
        <p14:creationId xmlns:p14="http://schemas.microsoft.com/office/powerpoint/2010/main" val="40860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サイバーセキュリティインシデントによって影響を受けた資産及び業務を復旧させる活動</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4076629"/>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・組織内外の誰に復旧の責任があるかを理解する（</a:t>
            </a:r>
            <a:r>
              <a:rPr lang="en-US" altLang="ja-JP" sz="1200" dirty="0"/>
              <a:t>RC.RP-01</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・自組織またはベンダー／パートナーと協議の上、インシデントの内容、実施された対応および復旧措置、得られた教訓を文書化した事後報告書（</a:t>
            </a:r>
            <a:r>
              <a:rPr lang="en-US" altLang="ja-JP" sz="1200" dirty="0"/>
              <a:t>After Action Report</a:t>
            </a:r>
            <a:r>
              <a:rPr lang="ja-JP" altLang="en-US" sz="1200" dirty="0"/>
              <a:t>）を作成する。これにより、何が起こったのかを評価する（</a:t>
            </a:r>
            <a:r>
              <a:rPr lang="en-US" altLang="ja-JP" sz="1200" dirty="0"/>
              <a:t>RC.RP-06</a:t>
            </a:r>
            <a:r>
              <a:rPr lang="ja-JP" altLang="en-US" sz="1200" dirty="0"/>
              <a:t>）</a:t>
            </a:r>
            <a:endParaRPr lang="en-US" altLang="ja-JP" sz="1200" dirty="0"/>
          </a:p>
          <a:p>
            <a:pPr marL="176213" indent="-176213">
              <a:lnSpc>
                <a:spcPct val="130000"/>
              </a:lnSpc>
            </a:pPr>
            <a:r>
              <a:rPr lang="ja-JP" altLang="en-US" sz="1200" dirty="0"/>
              <a:t>・復元に使用する前に、バックアップしたデータ及び資産の完全性を確認・評価する（</a:t>
            </a:r>
            <a:r>
              <a:rPr lang="en-US" altLang="ja-JP" sz="1200" dirty="0"/>
              <a:t>RC.RP-03</a:t>
            </a:r>
            <a:r>
              <a:rPr lang="ja-JP" altLang="en-US" sz="1200" dirty="0"/>
              <a:t>）</a:t>
            </a:r>
            <a:endParaRPr kumimoji="1" lang="en-US" altLang="ja-JP" sz="1400" b="1" dirty="0"/>
          </a:p>
          <a:p>
            <a:pPr>
              <a:lnSpc>
                <a:spcPct val="130000"/>
              </a:lnSpc>
            </a:pPr>
            <a:r>
              <a:rPr kumimoji="1" lang="ja-JP" altLang="en-US" sz="1400" b="1" dirty="0"/>
              <a:t>優先順位付け</a:t>
            </a:r>
            <a:endParaRPr kumimoji="1" lang="en-US" altLang="ja-JP" sz="1400" b="1" dirty="0"/>
          </a:p>
          <a:p>
            <a:pPr marL="177800" indent="-177800">
              <a:lnSpc>
                <a:spcPct val="130000"/>
              </a:lnSpc>
            </a:pPr>
            <a:r>
              <a:rPr lang="ja-JP" altLang="en-US" sz="1200" dirty="0"/>
              <a:t>・組織のニーズ、利用可能なリソース、および影響を受けた資産に基づいて、復旧活動の優先順位を決定する。（</a:t>
            </a:r>
            <a:r>
              <a:rPr lang="en-US" altLang="ja-JP" sz="1200" dirty="0"/>
              <a:t>RC.PR-02</a:t>
            </a:r>
            <a:r>
              <a:rPr lang="ja-JP" altLang="en-US" sz="1200" dirty="0"/>
              <a:t>）</a:t>
            </a:r>
            <a:endParaRPr kumimoji="1" lang="en-US" altLang="ja-JP" sz="1200" b="1" dirty="0"/>
          </a:p>
          <a:p>
            <a:pPr>
              <a:lnSpc>
                <a:spcPct val="130000"/>
              </a:lnSpc>
            </a:pPr>
            <a:r>
              <a:rPr lang="ja-JP" altLang="en-US" sz="1400" b="1" dirty="0"/>
              <a:t>共有する</a:t>
            </a:r>
            <a:endParaRPr lang="en-US" altLang="ja-JP" sz="1400" b="1" dirty="0"/>
          </a:p>
          <a:p>
            <a:pPr marL="176213" indent="-176213">
              <a:lnSpc>
                <a:spcPct val="130000"/>
              </a:lnSpc>
            </a:pPr>
            <a:r>
              <a:rPr lang="ja-JP" altLang="en-US" sz="1200" dirty="0"/>
              <a:t>・組織内外の利害関係者と、定期的かつ安全な方法で情報を共有・連絡する（</a:t>
            </a:r>
            <a:r>
              <a:rPr lang="en-US" altLang="ja-JP" sz="1200" dirty="0"/>
              <a:t>RC.CO</a:t>
            </a:r>
            <a:r>
              <a:rPr lang="ja-JP" altLang="en-US" sz="1200" dirty="0"/>
              <a:t>）</a:t>
            </a:r>
            <a:endParaRPr lang="en-US" altLang="ja-JP" sz="1200" b="1" dirty="0"/>
          </a:p>
          <a:p>
            <a:pPr marL="176213" indent="-176213">
              <a:lnSpc>
                <a:spcPct val="130000"/>
              </a:lnSpc>
            </a:pPr>
            <a:r>
              <a:rPr lang="ja-JP" altLang="en-US" sz="1200" dirty="0"/>
              <a:t>・インシデントの収束および通常業務の再開について、関係者に共有し、あわせて記録として文書化する（</a:t>
            </a:r>
            <a:r>
              <a:rPr lang="en-US" altLang="ja-JP" sz="1200" dirty="0"/>
              <a:t>RC.RP-06</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037020"/>
          </a:xfrm>
          <a:prstGeom prst="rect">
            <a:avLst/>
          </a:prstGeom>
          <a:noFill/>
        </p:spPr>
        <p:txBody>
          <a:bodyPr wrap="square" rtlCol="0">
            <a:spAutoFit/>
          </a:bodyPr>
          <a:lstStyle/>
          <a:p>
            <a:pPr>
              <a:lnSpc>
                <a:spcPct val="130000"/>
              </a:lnSpc>
            </a:pPr>
            <a:r>
              <a:rPr lang="ja-JP" altLang="en-US" sz="1400" b="1" dirty="0"/>
              <a:t>「復旧」機能の導入</a:t>
            </a:r>
            <a:endParaRPr kumimoji="1" lang="en-US" altLang="ja-JP" sz="1400" b="1" dirty="0"/>
          </a:p>
          <a:p>
            <a:pPr>
              <a:lnSpc>
                <a:spcPct val="130000"/>
              </a:lnSpc>
            </a:pPr>
            <a:r>
              <a:rPr lang="ja-JP" altLang="en-US" sz="1200" dirty="0"/>
              <a:t>導入には通常、以下の重要な要素を入れる。</a:t>
            </a:r>
            <a:endParaRPr lang="en-US" altLang="ja-JP" sz="1200" dirty="0"/>
          </a:p>
          <a:p>
            <a:pPr>
              <a:lnSpc>
                <a:spcPct val="130000"/>
              </a:lnSpc>
            </a:pPr>
            <a:r>
              <a:rPr lang="ja-JP" altLang="en-US" sz="1200" dirty="0"/>
              <a:t>　✓　一連の正式なプロセス</a:t>
            </a:r>
            <a:endParaRPr lang="en-US" altLang="ja-JP" sz="1200" dirty="0"/>
          </a:p>
          <a:p>
            <a:pPr>
              <a:lnSpc>
                <a:spcPct val="130000"/>
              </a:lnSpc>
            </a:pPr>
            <a:r>
              <a:rPr lang="ja-JP" altLang="en-US" sz="1200" dirty="0"/>
              <a:t>　✓　組織のリソース（例：人、施設、技術、外部サービス）の重要度の文書化</a:t>
            </a:r>
            <a:endParaRPr lang="en-US" altLang="ja-JP" sz="1200" dirty="0"/>
          </a:p>
          <a:p>
            <a:pPr marL="444500" indent="-444500">
              <a:lnSpc>
                <a:spcPct val="130000"/>
              </a:lnSpc>
            </a:pPr>
            <a:r>
              <a:rPr lang="ja-JP" altLang="en-US" sz="1200" dirty="0"/>
              <a:t>　✓　組織の情報、特に重要な資産を処理・保存するシステムの構成や内容を文書化する。これは、復旧の優先順位を判断する際の参考となる。</a:t>
            </a:r>
            <a:endParaRPr lang="en-US" altLang="ja-JP" sz="1200" dirty="0"/>
          </a:p>
          <a:p>
            <a:pPr>
              <a:lnSpc>
                <a:spcPct val="130000"/>
              </a:lnSpc>
            </a:pPr>
            <a:r>
              <a:rPr lang="ja-JP" altLang="en-US" sz="1200" dirty="0"/>
              <a:t>　✓　復旧計画の策定および実行担当者の一覧</a:t>
            </a:r>
            <a:endParaRPr lang="en-US" altLang="ja-JP" sz="1200" dirty="0"/>
          </a:p>
          <a:p>
            <a:pPr>
              <a:lnSpc>
                <a:spcPct val="130000"/>
              </a:lnSpc>
            </a:pPr>
            <a:r>
              <a:rPr lang="ja-JP" altLang="en-US" sz="1200" dirty="0"/>
              <a:t>　✓　復旧時における包括的な連絡・情報共有計画</a:t>
            </a:r>
            <a:endParaRPr lang="en-US" altLang="ja-JP" sz="1200" dirty="0"/>
          </a:p>
          <a:p>
            <a:pPr>
              <a:lnSpc>
                <a:spcPct val="130000"/>
              </a:lnSpc>
            </a:pPr>
            <a:r>
              <a:rPr lang="ja-JP" altLang="en-US" sz="1400" b="1" dirty="0"/>
              <a:t>技術的な詳細</a:t>
            </a:r>
            <a:r>
              <a:rPr lang="ja-JP" altLang="en-US" sz="1400" dirty="0"/>
              <a:t>：</a:t>
            </a:r>
            <a:r>
              <a:rPr lang="en-US" altLang="ja-JP" sz="1200" dirty="0"/>
              <a:t>NIST Guide for Cybersecurity Event Recovery</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・我々が得た教訓は何か。今後サイバーセキュリティインシデントが発生する可能性をどのように最小化できるか。</a:t>
            </a:r>
            <a:endParaRPr lang="en-US" altLang="ja-JP" sz="1200" dirty="0"/>
          </a:p>
          <a:p>
            <a:pPr marL="182563" indent="-182563">
              <a:lnSpc>
                <a:spcPct val="130000"/>
              </a:lnSpc>
            </a:pPr>
            <a:r>
              <a:rPr lang="ja-JP" altLang="en-US" sz="1200" dirty="0"/>
              <a:t>・サイバーセキュリティインシデントについて、組織内外の関係者へ通知する際の法的・規則上・契約上の義務は何があるか。</a:t>
            </a:r>
            <a:endParaRPr lang="en-US" altLang="ja-JP" sz="1200" dirty="0"/>
          </a:p>
          <a:p>
            <a:pPr marL="182563" indent="-182563">
              <a:lnSpc>
                <a:spcPct val="130000"/>
              </a:lnSpc>
            </a:pPr>
            <a:r>
              <a:rPr lang="ja-JP" altLang="en-US" sz="1200" dirty="0"/>
              <a:t>・現在実施している復旧手順が、新たな脆弱性をビジネスにもたらさないようにするには、どのような対応が必要か。</a:t>
            </a:r>
            <a:endParaRPr lang="en-US" altLang="ja-JP" sz="1200" dirty="0"/>
          </a:p>
          <a:p>
            <a:pPr marL="182563" indent="-182563">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Cybersecurity Training Resources</a:t>
            </a:r>
          </a:p>
          <a:p>
            <a:pPr>
              <a:lnSpc>
                <a:spcPct val="130000"/>
              </a:lnSpc>
            </a:pPr>
            <a:r>
              <a:rPr lang="ja-JP" altLang="en-US" sz="1200" dirty="0"/>
              <a:t>・</a:t>
            </a:r>
            <a:r>
              <a:rPr lang="en-US" altLang="ja-JP" sz="1200" dirty="0"/>
              <a:t>Creating an IT Disaster Recovery Plan</a:t>
            </a:r>
          </a:p>
          <a:p>
            <a:pPr>
              <a:lnSpc>
                <a:spcPct val="130000"/>
              </a:lnSpc>
            </a:pPr>
            <a:r>
              <a:rPr lang="ja-JP" altLang="en-US" sz="1200" dirty="0"/>
              <a:t>・</a:t>
            </a:r>
            <a:r>
              <a:rPr lang="en-US" altLang="ja-JP" sz="1200" dirty="0"/>
              <a:t>Backup and Recover Resources</a:t>
            </a:r>
          </a:p>
        </p:txBody>
      </p:sp>
    </p:spTree>
    <p:extLst>
      <p:ext uri="{BB962C8B-B14F-4D97-AF65-F5344CB8AC3E}">
        <p14:creationId xmlns:p14="http://schemas.microsoft.com/office/powerpoint/2010/main" val="377326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0816605-4710-FE86-23A1-3750D1BB4107}"/>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F2CA4957-0710-A93B-46A1-8D9C2AC2727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3675354"/>
            <a:ext cx="11979323" cy="3085465"/>
          </a:xfrm>
          <a:prstGeom prst="rect">
            <a:avLst/>
          </a:prstGeom>
        </p:spPr>
      </p:pic>
      <p:sp>
        <p:nvSpPr>
          <p:cNvPr id="3" name="テキスト ボックス 2">
            <a:extLst>
              <a:ext uri="{FF2B5EF4-FFF2-40B4-BE49-F238E27FC236}">
                <a16:creationId xmlns:a16="http://schemas.microsoft.com/office/drawing/2014/main" id="{5FDA7DC5-42FB-FCD3-7992-E467ED4E4CB3}"/>
              </a:ext>
            </a:extLst>
          </p:cNvPr>
          <p:cNvSpPr txBox="1"/>
          <p:nvPr/>
        </p:nvSpPr>
        <p:spPr>
          <a:xfrm>
            <a:off x="2743200" y="250004"/>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プロファイル及び補足資料</a:t>
            </a:r>
            <a:endPar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8" name="テキスト ボックス 7">
            <a:extLst>
              <a:ext uri="{FF2B5EF4-FFF2-40B4-BE49-F238E27FC236}">
                <a16:creationId xmlns:a16="http://schemas.microsoft.com/office/drawing/2014/main" id="{EE40EBC5-86E1-3F79-D1D1-1F2D9948957A}"/>
              </a:ext>
            </a:extLst>
          </p:cNvPr>
          <p:cNvSpPr txBox="1"/>
          <p:nvPr/>
        </p:nvSpPr>
        <p:spPr>
          <a:xfrm>
            <a:off x="106336" y="882319"/>
            <a:ext cx="11979322" cy="2622385"/>
          </a:xfrm>
          <a:prstGeom prst="rect">
            <a:avLst/>
          </a:prstGeom>
          <a:solidFill>
            <a:srgbClr val="E7E6E6"/>
          </a:solidFill>
          <a:ln>
            <a:solidFill>
              <a:schemeClr val="tx2">
                <a:lumMod val="50000"/>
                <a:lumOff val="50000"/>
              </a:schemeClr>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chemeClr val="tx1"/>
                </a:solidFill>
                <a:effectLst/>
                <a:latin typeface="Arial" panose="020B0604020202020204" pitchFamily="34" charset="0"/>
              </a:rPr>
              <a:t>サイバーセキュリティフレームワーク実装に向けた CSF 組織プロファイルの活用</a:t>
            </a:r>
            <a:endParaRPr kumimoji="0" lang="ja-JP" altLang="ja-JP"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1200" dirty="0"/>
              <a:t>CSF </a:t>
            </a:r>
            <a:r>
              <a:rPr lang="ja-JP" altLang="en-US" sz="1200" dirty="0"/>
              <a:t>組織プロファイルとは、</a:t>
            </a:r>
            <a:r>
              <a:rPr lang="en-US" altLang="ja-JP" sz="1200" dirty="0"/>
              <a:t>CSF </a:t>
            </a:r>
            <a:r>
              <a:rPr lang="ja-JP" altLang="en-US" sz="1200" dirty="0"/>
              <a:t>コアに基づき、組織の現在または目標とするサイバーセキュリティ態勢を記述したものである。これは、</a:t>
            </a:r>
            <a:r>
              <a:rPr lang="en-US" altLang="ja-JP" sz="1200" dirty="0"/>
              <a:t>CSF </a:t>
            </a:r>
            <a:r>
              <a:rPr lang="ja-JP" altLang="en-US" sz="1200" dirty="0"/>
              <a:t>コアで定義されるサイバーセキュリティの「目指す状態」の観点から構成され、次のいずれか、または両方を含むことができる。 </a:t>
            </a:r>
            <a:endParaRPr lang="en-US" altLang="ja-JP" sz="1200" dirty="0"/>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現状プロファイル</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lang="ja-JP" altLang="en-US" sz="1200" dirty="0"/>
              <a:t>組織が現在達成している（または達成を試みている）「目指す状態」と、それぞれの成果がどのように、あるいはどの程度達成されているかを示す。 </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２．</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目標プロファイル</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lang="ja-JP" altLang="en-US" sz="1200" dirty="0"/>
              <a:t>組織がサイバーセキュリティリスク管理の目標を達成するために選択・優先付けした「目指す状態」を示す。 </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r>
              <a:rPr lang="ja-JP" altLang="en-US" sz="1200" dirty="0">
                <a:solidFill>
                  <a:prstClr val="black"/>
                </a:solidFill>
                <a:latin typeface="游ゴシック" panose="02110004020202020204"/>
                <a:ea typeface="游ゴシック" panose="020B0400000000000000" pitchFamily="50" charset="-128"/>
              </a:rPr>
              <a:t>　・　</a:t>
            </a:r>
            <a:r>
              <a:rPr lang="ja-JP" altLang="en-US" sz="1200" b="1" dirty="0"/>
              <a:t>コミュニティプロファイル（業界で定められた共通プロファイル）</a:t>
            </a:r>
            <a:r>
              <a:rPr lang="ja-JP" altLang="en-US" sz="1200" dirty="0"/>
              <a:t> を、目標プロファイルの基礎として使用することもできる。コミュニティプロファイルとは、特定の業種、技術、脅威の種類、またはその他のユースケースに対して定義された「目指す状態」の基準である。</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　</a:t>
            </a:r>
            <a:r>
              <a:rPr lang="ja-JP" altLang="en-US" sz="1200" dirty="0"/>
              <a:t>また、</a:t>
            </a:r>
            <a:r>
              <a:rPr lang="en-US" altLang="ja-JP" sz="1200" b="1" dirty="0"/>
              <a:t>CSF </a:t>
            </a:r>
            <a:r>
              <a:rPr lang="ja-JP" altLang="en-US" sz="1200" b="1" dirty="0"/>
              <a:t>ティア</a:t>
            </a:r>
            <a:r>
              <a:rPr lang="ja-JP" altLang="en-US" sz="1200" dirty="0"/>
              <a:t>を用いてプロファイル作成の参考とすることも可能である。ティアは、</a:t>
            </a:r>
            <a:r>
              <a:rPr lang="en-US" altLang="ja-JP" sz="1200" dirty="0"/>
              <a:t>CSF </a:t>
            </a:r>
            <a:r>
              <a:rPr lang="ja-JP" altLang="en-US" sz="1200" dirty="0"/>
              <a:t>の機能やカテゴリーごとに、現在または目標とする取り組みの成熟度を示すものである。詳細は</a:t>
            </a:r>
            <a:r>
              <a:rPr lang="en-US" altLang="ja-JP" sz="1200" dirty="0"/>
              <a:t>『Quick-Start Guide for Using the CSF Tiers』</a:t>
            </a:r>
            <a:r>
              <a:rPr lang="ja-JP" altLang="en-US" sz="1200" dirty="0"/>
              <a:t>を参照</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endParaRPr lang="en-US" altLang="ja-JP" sz="700"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組織の現状プロファイル及び目標プロファイルの詳細については、</a:t>
            </a:r>
            <a:r>
              <a:rPr kumimoji="1" lang="en-US" altLang="ja-JP"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Quick-Start Guide for Creating and Using Organizational Profiles</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を参照のこと。</a:t>
            </a:r>
            <a:r>
              <a:rPr kumimoji="1" lang="en-US" altLang="ja-JP"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en-US" altLang="ja-JP"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graphicFrame>
        <p:nvGraphicFramePr>
          <p:cNvPr id="5" name="表 4">
            <a:extLst>
              <a:ext uri="{FF2B5EF4-FFF2-40B4-BE49-F238E27FC236}">
                <a16:creationId xmlns:a16="http://schemas.microsoft.com/office/drawing/2014/main" id="{034262D1-9661-57CB-AF43-9456C3D64DF0}"/>
              </a:ext>
            </a:extLst>
          </p:cNvPr>
          <p:cNvGraphicFramePr>
            <a:graphicFrameLocks noGrp="1"/>
          </p:cNvGraphicFramePr>
          <p:nvPr>
            <p:extLst>
              <p:ext uri="{D42A27DB-BD31-4B8C-83A1-F6EECF244321}">
                <p14:modId xmlns:p14="http://schemas.microsoft.com/office/powerpoint/2010/main" val="3293025819"/>
              </p:ext>
            </p:extLst>
          </p:nvPr>
        </p:nvGraphicFramePr>
        <p:xfrm>
          <a:off x="106336" y="3678502"/>
          <a:ext cx="11979322" cy="3085465"/>
        </p:xfrm>
        <a:graphic>
          <a:graphicData uri="http://schemas.openxmlformats.org/drawingml/2006/table">
            <a:tbl>
              <a:tblPr firstRow="1" bandRow="1">
                <a:tableStyleId>{5C22544A-7EE6-4342-B048-85BDC9FD1C3A}</a:tableStyleId>
              </a:tblPr>
              <a:tblGrid>
                <a:gridCol w="11979322">
                  <a:extLst>
                    <a:ext uri="{9D8B030D-6E8A-4147-A177-3AD203B41FA5}">
                      <a16:colId xmlns:a16="http://schemas.microsoft.com/office/drawing/2014/main" val="886490179"/>
                    </a:ext>
                  </a:extLst>
                </a:gridCol>
              </a:tblGrid>
              <a:tr h="331614">
                <a:tc>
                  <a:txBody>
                    <a:bodyPr/>
                    <a:lstStyle/>
                    <a:p>
                      <a:r>
                        <a:rPr kumimoji="1" lang="ja-JP" altLang="en-US" sz="1600" dirty="0">
                          <a:solidFill>
                            <a:schemeClr val="tx1"/>
                          </a:solidFill>
                        </a:rPr>
                        <a:t>補足資料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4773410"/>
                  </a:ext>
                </a:extLst>
              </a:tr>
              <a:tr h="1175723">
                <a:tc>
                  <a:txBody>
                    <a:bodyPr/>
                    <a:lstStyle/>
                    <a:p>
                      <a:pPr>
                        <a:lnSpc>
                          <a:spcPct val="110000"/>
                        </a:lnSpc>
                      </a:pPr>
                      <a:r>
                        <a:rPr lang="en-US" altLang="ja-JP" sz="1200" b="1" dirty="0"/>
                        <a:t>NIST Cybersecurity Framework Reference Tool</a:t>
                      </a:r>
                      <a:r>
                        <a:rPr lang="ja-JP" altLang="en-US" sz="1200" dirty="0"/>
                        <a:t> は、</a:t>
                      </a:r>
                      <a:r>
                        <a:rPr lang="en-US" altLang="ja-JP" sz="1200" dirty="0"/>
                        <a:t>CSF 2.0 </a:t>
                      </a:r>
                      <a:r>
                        <a:rPr lang="ja-JP" altLang="en-US" sz="1200" dirty="0"/>
                        <a:t>のコア全体を、人間および機械が読み取れる形式（</a:t>
                      </a:r>
                      <a:r>
                        <a:rPr lang="en-US" altLang="ja-JP" sz="1200" dirty="0"/>
                        <a:t>JSON</a:t>
                      </a:r>
                      <a:r>
                        <a:rPr lang="ja-JP" altLang="en-US" sz="1200" dirty="0"/>
                        <a:t>および</a:t>
                      </a:r>
                      <a:r>
                        <a:rPr lang="en-US" altLang="ja-JP" sz="1200" dirty="0"/>
                        <a:t>Excel</a:t>
                      </a:r>
                      <a:r>
                        <a:rPr lang="ja-JP" altLang="en-US" sz="1200" dirty="0"/>
                        <a:t>）で参照できるツールである。さらに、以下のような目標達成の手がかりとなる情報も提供している</a:t>
                      </a:r>
                      <a:endParaRPr lang="en-US" altLang="ja-JP" sz="1200" dirty="0"/>
                    </a:p>
                    <a:p>
                      <a:pPr marL="266700" indent="-266700">
                        <a:lnSpc>
                          <a:spcPct val="110000"/>
                        </a:lnSpc>
                      </a:pPr>
                      <a:r>
                        <a:rPr kumimoji="1" lang="ja-JP" altLang="en-US" sz="1200" dirty="0">
                          <a:solidFill>
                            <a:schemeClr val="tx1"/>
                          </a:solidFill>
                        </a:rPr>
                        <a:t>　・マッピング：</a:t>
                      </a:r>
                      <a:r>
                        <a:rPr lang="ja-JP" altLang="en-US" sz="1200" dirty="0"/>
                        <a:t>参考情報としてのマッピングは、</a:t>
                      </a:r>
                      <a:r>
                        <a:rPr lang="en-US" altLang="ja-JP" sz="1200" dirty="0"/>
                        <a:t>CSF 2.0 </a:t>
                      </a:r>
                      <a:r>
                        <a:rPr lang="ja-JP" altLang="en-US" sz="1200" dirty="0"/>
                        <a:t>と各種規格、ガイドライン、規制、その他の関連コンテンツとの対応関係を示すものである。これにより、組織が</a:t>
                      </a:r>
                      <a:r>
                        <a:rPr lang="en-US" altLang="ja-JP" sz="1200" dirty="0"/>
                        <a:t>CSF</a:t>
                      </a:r>
                      <a:r>
                        <a:rPr lang="ja-JP" altLang="en-US" sz="1200" dirty="0"/>
                        <a:t>の「目指す状態（成果）」を達成するための指針となる。</a:t>
                      </a:r>
                      <a:endParaRPr kumimoji="1" lang="en-US" altLang="ja-JP" sz="1200" dirty="0">
                        <a:solidFill>
                          <a:schemeClr val="tx1"/>
                        </a:solidFill>
                      </a:endParaRPr>
                    </a:p>
                    <a:p>
                      <a:pPr marL="266700" indent="-266700">
                        <a:lnSpc>
                          <a:spcPct val="110000"/>
                        </a:lnSpc>
                      </a:pPr>
                      <a:r>
                        <a:rPr kumimoji="1" lang="ja-JP" altLang="en-US" sz="1200" dirty="0">
                          <a:solidFill>
                            <a:schemeClr val="tx1"/>
                          </a:solidFill>
                        </a:rPr>
                        <a:t>　・実装例：</a:t>
                      </a:r>
                      <a:r>
                        <a:rPr lang="en-US" altLang="ja-JP" sz="1200" dirty="0"/>
                        <a:t>CSF</a:t>
                      </a:r>
                      <a:r>
                        <a:rPr lang="ja-JP" altLang="en-US" sz="1200" dirty="0"/>
                        <a:t>が示す到達点に向かって進むための、シンプルで実行しやすい手順を示している。これらは、組織が取るべきすべての活動を網羅するものでも、必要な活動の基準を示すものでもないが、具体的な実行方法を検討する際の参考となる。</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0512929"/>
                  </a:ext>
                </a:extLst>
              </a:tr>
              <a:tr h="475085">
                <a:tc>
                  <a:txBody>
                    <a:bodyPr/>
                    <a:lstStyle/>
                    <a:p>
                      <a:pPr>
                        <a:lnSpc>
                          <a:spcPct val="110000"/>
                        </a:lnSpc>
                      </a:pPr>
                      <a:r>
                        <a:rPr lang="en-US" altLang="ja-JP" sz="1200" b="1" dirty="0"/>
                        <a:t>NIST Cybersecurity and Privacy Reference Tool</a:t>
                      </a:r>
                      <a:r>
                        <a:rPr lang="ja-JP" altLang="en-US" sz="1200" b="1" dirty="0"/>
                        <a:t>（</a:t>
                      </a:r>
                      <a:r>
                        <a:rPr lang="en-US" altLang="ja-JP" sz="1200" b="1" dirty="0"/>
                        <a:t>CPRT</a:t>
                      </a:r>
                      <a:r>
                        <a:rPr lang="ja-JP" altLang="en-US" sz="1200" b="1" dirty="0"/>
                        <a:t>）</a:t>
                      </a:r>
                      <a:r>
                        <a:rPr lang="ja-JP" altLang="en-US" sz="1200" dirty="0"/>
                        <a:t> は、</a:t>
                      </a:r>
                      <a:r>
                        <a:rPr lang="en-US" altLang="ja-JP" sz="1200" dirty="0"/>
                        <a:t>NIST</a:t>
                      </a:r>
                      <a:r>
                        <a:rPr lang="ja-JP" altLang="en-US" sz="1200" dirty="0"/>
                        <a:t>が提供する各種のサイバーセキュリティおよびプライバシーに関する基準、ガイドライン、フレームワークの参照データにアクセスできるツールである。これらのデータは、一般的なフォーマット（</a:t>
                      </a:r>
                      <a:r>
                        <a:rPr lang="en-US" altLang="ja-JP" sz="1200" dirty="0"/>
                        <a:t>XLSX</a:t>
                      </a:r>
                      <a:r>
                        <a:rPr lang="ja-JP" altLang="en-US" sz="1200" dirty="0"/>
                        <a:t>および</a:t>
                      </a:r>
                      <a:r>
                        <a:rPr lang="en-US" altLang="ja-JP" sz="1200" dirty="0"/>
                        <a:t>JSON</a:t>
                      </a:r>
                      <a:r>
                        <a:rPr lang="ja-JP" altLang="en-US" sz="1200" dirty="0"/>
                        <a:t>）でダウンロード可能である。</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99230"/>
                  </a:ext>
                </a:extLst>
              </a:tr>
              <a:tr h="475085">
                <a:tc>
                  <a:txBody>
                    <a:bodyPr/>
                    <a:lstStyle/>
                    <a:p>
                      <a:pPr>
                        <a:lnSpc>
                          <a:spcPct val="110000"/>
                        </a:lnSpc>
                      </a:pPr>
                      <a:r>
                        <a:rPr lang="en-US" altLang="ja-JP" sz="1200" b="1" dirty="0"/>
                        <a:t>NIST SP 800-53</a:t>
                      </a:r>
                      <a:r>
                        <a:rPr lang="ja-JP" altLang="en-US" sz="1200" dirty="0"/>
                        <a:t> は、選択可能なセキュリティおよびプライバシー管理策を提供する文書である。これは柔軟かつカスタマイズ可能であり、リスク管理を目的として、組織全体のプロセスの一部として実装することができる。また、</a:t>
                      </a:r>
                      <a:r>
                        <a:rPr lang="en-US" altLang="ja-JP" sz="1200" b="1" dirty="0"/>
                        <a:t>NIST Cybersecurity and Privacy Reference Tool</a:t>
                      </a:r>
                      <a:r>
                        <a:rPr lang="ja-JP" altLang="en-US" sz="1200" b="1" dirty="0"/>
                        <a:t>（</a:t>
                      </a:r>
                      <a:r>
                        <a:rPr lang="en-US" altLang="ja-JP" sz="1200" b="1" dirty="0"/>
                        <a:t>CPRT</a:t>
                      </a:r>
                      <a:r>
                        <a:rPr lang="ja-JP" altLang="en-US" sz="1200" b="1" dirty="0"/>
                        <a:t>）</a:t>
                      </a:r>
                      <a:r>
                        <a:rPr lang="ja-JP" altLang="en-US" sz="1200" dirty="0"/>
                        <a:t> を通じて閲覧およびエクスポートが可能である。</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7790049"/>
                  </a:ext>
                </a:extLst>
              </a:tr>
              <a:tr h="475085">
                <a:tc>
                  <a:txBody>
                    <a:bodyPr/>
                    <a:lstStyle/>
                    <a:p>
                      <a:pPr>
                        <a:lnSpc>
                          <a:spcPct val="110000"/>
                        </a:lnSpc>
                      </a:pPr>
                      <a:r>
                        <a:rPr lang="en-US" altLang="ja-JP" sz="1200" b="1" dirty="0"/>
                        <a:t>The Workforce Framework for Cybersecurity</a:t>
                      </a:r>
                      <a:r>
                        <a:rPr lang="ja-JP" altLang="en-US" sz="1200" b="1" dirty="0"/>
                        <a:t>（</a:t>
                      </a:r>
                      <a:r>
                        <a:rPr lang="en-US" altLang="ja-JP" sz="1200" b="1" dirty="0"/>
                        <a:t>NICE </a:t>
                      </a:r>
                      <a:r>
                        <a:rPr lang="ja-JP" altLang="en-US" sz="1200" b="1" dirty="0"/>
                        <a:t>フレームワーク）</a:t>
                      </a:r>
                      <a:r>
                        <a:rPr lang="ja-JP" altLang="en-US" sz="1200" dirty="0"/>
                        <a:t> は、経営層がサイバーセキュリティ人材や必要な能力の重大な不足を把握することで、組織が </a:t>
                      </a:r>
                      <a:r>
                        <a:rPr lang="en-US" altLang="ja-JP" sz="1200" dirty="0"/>
                        <a:t>CSF 2.0 </a:t>
                      </a:r>
                      <a:r>
                        <a:rPr lang="ja-JP" altLang="en-US" sz="1200" dirty="0"/>
                        <a:t>の目標達成に向けて前進することを支援する。</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9378621"/>
                  </a:ext>
                </a:extLst>
              </a:tr>
            </a:tbl>
          </a:graphicData>
        </a:graphic>
      </p:graphicFrame>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A67AB286-926C-06DF-19CB-514BC3FDD960}"/>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Tree>
    <p:extLst>
      <p:ext uri="{BB962C8B-B14F-4D97-AF65-F5344CB8AC3E}">
        <p14:creationId xmlns:p14="http://schemas.microsoft.com/office/powerpoint/2010/main" val="22995172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TotalTime>
  <Words>3655</Words>
  <Application>Microsoft Office PowerPoint</Application>
  <PresentationFormat>ワイド画面</PresentationFormat>
  <Paragraphs>260</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43</cp:revision>
  <dcterms:created xsi:type="dcterms:W3CDTF">2025-05-09T12:07:37Z</dcterms:created>
  <dcterms:modified xsi:type="dcterms:W3CDTF">2025-06-02T11:40:05Z</dcterms:modified>
</cp:coreProperties>
</file>