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4" r:id="rId3"/>
    <p:sldId id="259" r:id="rId4"/>
    <p:sldId id="265" r:id="rId5"/>
    <p:sldId id="266" r:id="rId6"/>
    <p:sldId id="267" r:id="rId7"/>
    <p:sldId id="268" r:id="rId8"/>
    <p:sldId id="269" r:id="rId9"/>
    <p:sldId id="270"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E6E6"/>
    <a:srgbClr val="B5F9C8"/>
    <a:srgbClr val="EFABAB"/>
    <a:srgbClr val="FCD18C"/>
    <a:srgbClr val="BEBBF3"/>
    <a:srgbClr val="73C3E7"/>
    <a:srgbClr val="7DF49F"/>
    <a:srgbClr val="E57676"/>
    <a:srgbClr val="FAB746"/>
    <a:srgbClr val="918C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9" d="100"/>
          <a:sy n="99" d="100"/>
        </p:scale>
        <p:origin x="90"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414DE4-B172-629C-21F7-C73500C7FCA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E997A28-F924-B41F-1712-A184E7D39A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23E4793-B730-F61C-567A-8F24926ED91A}"/>
              </a:ext>
            </a:extLst>
          </p:cNvPr>
          <p:cNvSpPr>
            <a:spLocks noGrp="1"/>
          </p:cNvSpPr>
          <p:nvPr>
            <p:ph type="dt" sz="half" idx="10"/>
          </p:nvPr>
        </p:nvSpPr>
        <p:spPr/>
        <p:txBody>
          <a:bodyPr/>
          <a:lstStyle/>
          <a:p>
            <a:fld id="{CB066C04-F0DD-4D0D-8700-364E6D806A2A}" type="datetimeFigureOut">
              <a:rPr kumimoji="1" lang="ja-JP" altLang="en-US" smtClean="0"/>
              <a:t>2025/6/2</a:t>
            </a:fld>
            <a:endParaRPr kumimoji="1" lang="ja-JP" altLang="en-US"/>
          </a:p>
        </p:txBody>
      </p:sp>
      <p:sp>
        <p:nvSpPr>
          <p:cNvPr id="5" name="フッター プレースホルダー 4">
            <a:extLst>
              <a:ext uri="{FF2B5EF4-FFF2-40B4-BE49-F238E27FC236}">
                <a16:creationId xmlns:a16="http://schemas.microsoft.com/office/drawing/2014/main" id="{F05AFA7A-5393-2497-CF78-C4D6C0E269F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35D609-987A-FB0B-203B-869E15AC65F2}"/>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609162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87C8E8-AAFD-2306-51A5-5B9A16FD6D5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425CECB-01EF-6975-D32B-76FDAE5827D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3770946-65F9-F8E5-632A-63042CBAD186}"/>
              </a:ext>
            </a:extLst>
          </p:cNvPr>
          <p:cNvSpPr>
            <a:spLocks noGrp="1"/>
          </p:cNvSpPr>
          <p:nvPr>
            <p:ph type="dt" sz="half" idx="10"/>
          </p:nvPr>
        </p:nvSpPr>
        <p:spPr/>
        <p:txBody>
          <a:bodyPr/>
          <a:lstStyle/>
          <a:p>
            <a:fld id="{CB066C04-F0DD-4D0D-8700-364E6D806A2A}" type="datetimeFigureOut">
              <a:rPr kumimoji="1" lang="ja-JP" altLang="en-US" smtClean="0"/>
              <a:t>2025/6/2</a:t>
            </a:fld>
            <a:endParaRPr kumimoji="1" lang="ja-JP" altLang="en-US"/>
          </a:p>
        </p:txBody>
      </p:sp>
      <p:sp>
        <p:nvSpPr>
          <p:cNvPr id="5" name="フッター プレースホルダー 4">
            <a:extLst>
              <a:ext uri="{FF2B5EF4-FFF2-40B4-BE49-F238E27FC236}">
                <a16:creationId xmlns:a16="http://schemas.microsoft.com/office/drawing/2014/main" id="{67795ED8-939C-660A-CAFF-1E722C7DEED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51FDC99-1213-D636-DBD4-55FEC2232C78}"/>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894327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1EA7995-72E8-E4B6-0FCD-6E70CD11AA1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B2FCBC0-8BAC-5262-E307-A31D7C4810F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98E022F-0C06-5B2A-4906-FF0AB371E14B}"/>
              </a:ext>
            </a:extLst>
          </p:cNvPr>
          <p:cNvSpPr>
            <a:spLocks noGrp="1"/>
          </p:cNvSpPr>
          <p:nvPr>
            <p:ph type="dt" sz="half" idx="10"/>
          </p:nvPr>
        </p:nvSpPr>
        <p:spPr/>
        <p:txBody>
          <a:bodyPr/>
          <a:lstStyle/>
          <a:p>
            <a:fld id="{CB066C04-F0DD-4D0D-8700-364E6D806A2A}" type="datetimeFigureOut">
              <a:rPr kumimoji="1" lang="ja-JP" altLang="en-US" smtClean="0"/>
              <a:t>2025/6/2</a:t>
            </a:fld>
            <a:endParaRPr kumimoji="1" lang="ja-JP" altLang="en-US"/>
          </a:p>
        </p:txBody>
      </p:sp>
      <p:sp>
        <p:nvSpPr>
          <p:cNvPr id="5" name="フッター プレースホルダー 4">
            <a:extLst>
              <a:ext uri="{FF2B5EF4-FFF2-40B4-BE49-F238E27FC236}">
                <a16:creationId xmlns:a16="http://schemas.microsoft.com/office/drawing/2014/main" id="{299EC381-61EB-14A8-2450-DD87487830F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AF58B08-B071-536F-E5FC-D82FA4DBD0B0}"/>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899535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2084A5-C3E2-EF61-AC47-04B994DE142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A4A60C3-028F-F0DF-05A3-DD7F7F3C147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5A16B9-1566-24A6-3D27-362317821C4E}"/>
              </a:ext>
            </a:extLst>
          </p:cNvPr>
          <p:cNvSpPr>
            <a:spLocks noGrp="1"/>
          </p:cNvSpPr>
          <p:nvPr>
            <p:ph type="dt" sz="half" idx="10"/>
          </p:nvPr>
        </p:nvSpPr>
        <p:spPr/>
        <p:txBody>
          <a:bodyPr/>
          <a:lstStyle/>
          <a:p>
            <a:fld id="{CB066C04-F0DD-4D0D-8700-364E6D806A2A}" type="datetimeFigureOut">
              <a:rPr kumimoji="1" lang="ja-JP" altLang="en-US" smtClean="0"/>
              <a:t>2025/6/2</a:t>
            </a:fld>
            <a:endParaRPr kumimoji="1" lang="ja-JP" altLang="en-US"/>
          </a:p>
        </p:txBody>
      </p:sp>
      <p:sp>
        <p:nvSpPr>
          <p:cNvPr id="5" name="フッター プレースホルダー 4">
            <a:extLst>
              <a:ext uri="{FF2B5EF4-FFF2-40B4-BE49-F238E27FC236}">
                <a16:creationId xmlns:a16="http://schemas.microsoft.com/office/drawing/2014/main" id="{26002F70-3FC7-4FC0-6DA6-E6EFF8F7B2B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EC74CA7-B2CA-9814-0E51-6207A953733F}"/>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23885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EDF49B-2792-F6F9-6FF2-EBB21F2D3C3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A00D4CC-AE7C-34C9-D4CE-AD2D8F566DE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4A3331E-EEBB-B1BC-9C63-2EC219064E70}"/>
              </a:ext>
            </a:extLst>
          </p:cNvPr>
          <p:cNvSpPr>
            <a:spLocks noGrp="1"/>
          </p:cNvSpPr>
          <p:nvPr>
            <p:ph type="dt" sz="half" idx="10"/>
          </p:nvPr>
        </p:nvSpPr>
        <p:spPr/>
        <p:txBody>
          <a:bodyPr/>
          <a:lstStyle/>
          <a:p>
            <a:fld id="{CB066C04-F0DD-4D0D-8700-364E6D806A2A}" type="datetimeFigureOut">
              <a:rPr kumimoji="1" lang="ja-JP" altLang="en-US" smtClean="0"/>
              <a:t>2025/6/2</a:t>
            </a:fld>
            <a:endParaRPr kumimoji="1" lang="ja-JP" altLang="en-US"/>
          </a:p>
        </p:txBody>
      </p:sp>
      <p:sp>
        <p:nvSpPr>
          <p:cNvPr id="5" name="フッター プレースホルダー 4">
            <a:extLst>
              <a:ext uri="{FF2B5EF4-FFF2-40B4-BE49-F238E27FC236}">
                <a16:creationId xmlns:a16="http://schemas.microsoft.com/office/drawing/2014/main" id="{086DA2FE-112F-3CD9-C351-43284D06739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879080A-70F3-3D87-BF5A-5332B449D71F}"/>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889501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D7C447-0F7F-A2CE-D834-768D63B51E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CB49B9-16A5-F144-8DFE-F5D485E37A8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731B215-6822-90F1-6A53-942D1FF60AD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C4C2567-A292-797A-FE99-58600BB65C13}"/>
              </a:ext>
            </a:extLst>
          </p:cNvPr>
          <p:cNvSpPr>
            <a:spLocks noGrp="1"/>
          </p:cNvSpPr>
          <p:nvPr>
            <p:ph type="dt" sz="half" idx="10"/>
          </p:nvPr>
        </p:nvSpPr>
        <p:spPr/>
        <p:txBody>
          <a:bodyPr/>
          <a:lstStyle/>
          <a:p>
            <a:fld id="{CB066C04-F0DD-4D0D-8700-364E6D806A2A}" type="datetimeFigureOut">
              <a:rPr kumimoji="1" lang="ja-JP" altLang="en-US" smtClean="0"/>
              <a:t>2025/6/2</a:t>
            </a:fld>
            <a:endParaRPr kumimoji="1" lang="ja-JP" altLang="en-US"/>
          </a:p>
        </p:txBody>
      </p:sp>
      <p:sp>
        <p:nvSpPr>
          <p:cNvPr id="6" name="フッター プレースホルダー 5">
            <a:extLst>
              <a:ext uri="{FF2B5EF4-FFF2-40B4-BE49-F238E27FC236}">
                <a16:creationId xmlns:a16="http://schemas.microsoft.com/office/drawing/2014/main" id="{684BFE9D-2468-8067-7D47-D972519B8A9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CC6274-75C7-8D0E-3E84-2960CA597799}"/>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3659891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A163A1-F526-FCDF-3A0B-1F31423F256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CFA662A-6057-8086-1218-91D9CC3CD4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6925BBB-C891-EA62-A346-94705F6D94B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83A0C55-013A-529A-F6D6-2431B26D58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6FEA2D4-5236-1176-BC1A-A754745A47F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DF41B4C-5040-5146-5AF5-D262F5E720B6}"/>
              </a:ext>
            </a:extLst>
          </p:cNvPr>
          <p:cNvSpPr>
            <a:spLocks noGrp="1"/>
          </p:cNvSpPr>
          <p:nvPr>
            <p:ph type="dt" sz="half" idx="10"/>
          </p:nvPr>
        </p:nvSpPr>
        <p:spPr/>
        <p:txBody>
          <a:bodyPr/>
          <a:lstStyle/>
          <a:p>
            <a:fld id="{CB066C04-F0DD-4D0D-8700-364E6D806A2A}" type="datetimeFigureOut">
              <a:rPr kumimoji="1" lang="ja-JP" altLang="en-US" smtClean="0"/>
              <a:t>2025/6/2</a:t>
            </a:fld>
            <a:endParaRPr kumimoji="1" lang="ja-JP" altLang="en-US"/>
          </a:p>
        </p:txBody>
      </p:sp>
      <p:sp>
        <p:nvSpPr>
          <p:cNvPr id="8" name="フッター プレースホルダー 7">
            <a:extLst>
              <a:ext uri="{FF2B5EF4-FFF2-40B4-BE49-F238E27FC236}">
                <a16:creationId xmlns:a16="http://schemas.microsoft.com/office/drawing/2014/main" id="{47875F13-2697-C303-254A-7398CECF073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3B890AC-524F-27E4-844D-A95932A8E538}"/>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1418197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C26983-F132-86DB-AD04-BC97E42A00F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A60306B-5A94-20B4-67EA-012B707336C8}"/>
              </a:ext>
            </a:extLst>
          </p:cNvPr>
          <p:cNvSpPr>
            <a:spLocks noGrp="1"/>
          </p:cNvSpPr>
          <p:nvPr>
            <p:ph type="dt" sz="half" idx="10"/>
          </p:nvPr>
        </p:nvSpPr>
        <p:spPr/>
        <p:txBody>
          <a:bodyPr/>
          <a:lstStyle/>
          <a:p>
            <a:fld id="{CB066C04-F0DD-4D0D-8700-364E6D806A2A}" type="datetimeFigureOut">
              <a:rPr kumimoji="1" lang="ja-JP" altLang="en-US" smtClean="0"/>
              <a:t>2025/6/2</a:t>
            </a:fld>
            <a:endParaRPr kumimoji="1" lang="ja-JP" altLang="en-US"/>
          </a:p>
        </p:txBody>
      </p:sp>
      <p:sp>
        <p:nvSpPr>
          <p:cNvPr id="4" name="フッター プレースホルダー 3">
            <a:extLst>
              <a:ext uri="{FF2B5EF4-FFF2-40B4-BE49-F238E27FC236}">
                <a16:creationId xmlns:a16="http://schemas.microsoft.com/office/drawing/2014/main" id="{6E564D1E-E7BE-3D16-4E89-B3C1C8D3A06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32B31FB-6A9C-C319-BAE4-705706AB63D8}"/>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3904708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66D9EE8-8BE0-C18E-D3B6-0DF703A6A897}"/>
              </a:ext>
            </a:extLst>
          </p:cNvPr>
          <p:cNvSpPr>
            <a:spLocks noGrp="1"/>
          </p:cNvSpPr>
          <p:nvPr>
            <p:ph type="dt" sz="half" idx="10"/>
          </p:nvPr>
        </p:nvSpPr>
        <p:spPr/>
        <p:txBody>
          <a:bodyPr/>
          <a:lstStyle/>
          <a:p>
            <a:fld id="{CB066C04-F0DD-4D0D-8700-364E6D806A2A}" type="datetimeFigureOut">
              <a:rPr kumimoji="1" lang="ja-JP" altLang="en-US" smtClean="0"/>
              <a:t>2025/6/2</a:t>
            </a:fld>
            <a:endParaRPr kumimoji="1" lang="ja-JP" altLang="en-US"/>
          </a:p>
        </p:txBody>
      </p:sp>
      <p:sp>
        <p:nvSpPr>
          <p:cNvPr id="3" name="フッター プレースホルダー 2">
            <a:extLst>
              <a:ext uri="{FF2B5EF4-FFF2-40B4-BE49-F238E27FC236}">
                <a16:creationId xmlns:a16="http://schemas.microsoft.com/office/drawing/2014/main" id="{6BAB7DEE-3FD5-305C-DB70-61A918F2977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140D0DA-BE6F-B831-6D82-429B2A9672A5}"/>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666926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05F339-B88A-CD87-AD76-9A854D1FC8C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1EC6A7-157F-3FEF-D111-55DBE65AF7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88CFAE1-242D-B13E-6568-773B63BF6B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79B5E11-D1EC-07E9-3649-F31A889BFE29}"/>
              </a:ext>
            </a:extLst>
          </p:cNvPr>
          <p:cNvSpPr>
            <a:spLocks noGrp="1"/>
          </p:cNvSpPr>
          <p:nvPr>
            <p:ph type="dt" sz="half" idx="10"/>
          </p:nvPr>
        </p:nvSpPr>
        <p:spPr/>
        <p:txBody>
          <a:bodyPr/>
          <a:lstStyle/>
          <a:p>
            <a:fld id="{CB066C04-F0DD-4D0D-8700-364E6D806A2A}" type="datetimeFigureOut">
              <a:rPr kumimoji="1" lang="ja-JP" altLang="en-US" smtClean="0"/>
              <a:t>2025/6/2</a:t>
            </a:fld>
            <a:endParaRPr kumimoji="1" lang="ja-JP" altLang="en-US"/>
          </a:p>
        </p:txBody>
      </p:sp>
      <p:sp>
        <p:nvSpPr>
          <p:cNvPr id="6" name="フッター プレースホルダー 5">
            <a:extLst>
              <a:ext uri="{FF2B5EF4-FFF2-40B4-BE49-F238E27FC236}">
                <a16:creationId xmlns:a16="http://schemas.microsoft.com/office/drawing/2014/main" id="{95915AA3-2522-EF77-C354-39206782D97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40E642C-E960-1BB7-836D-E2EA649BEF2A}"/>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738445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61BB9B-9775-41B1-6FE5-9E6C560C90E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8535C4C-E1D4-E18C-E7AC-1A32C31393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2FBA026-2A66-3EB6-40DE-5E1D6D961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C523308-2DB4-57CD-6DFC-FBAF83782589}"/>
              </a:ext>
            </a:extLst>
          </p:cNvPr>
          <p:cNvSpPr>
            <a:spLocks noGrp="1"/>
          </p:cNvSpPr>
          <p:nvPr>
            <p:ph type="dt" sz="half" idx="10"/>
          </p:nvPr>
        </p:nvSpPr>
        <p:spPr/>
        <p:txBody>
          <a:bodyPr/>
          <a:lstStyle/>
          <a:p>
            <a:fld id="{CB066C04-F0DD-4D0D-8700-364E6D806A2A}" type="datetimeFigureOut">
              <a:rPr kumimoji="1" lang="ja-JP" altLang="en-US" smtClean="0"/>
              <a:t>2025/6/2</a:t>
            </a:fld>
            <a:endParaRPr kumimoji="1" lang="ja-JP" altLang="en-US"/>
          </a:p>
        </p:txBody>
      </p:sp>
      <p:sp>
        <p:nvSpPr>
          <p:cNvPr id="6" name="フッター プレースホルダー 5">
            <a:extLst>
              <a:ext uri="{FF2B5EF4-FFF2-40B4-BE49-F238E27FC236}">
                <a16:creationId xmlns:a16="http://schemas.microsoft.com/office/drawing/2014/main" id="{A4424E2A-94D9-AFF4-4403-1764A216A46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414E594-9C9A-8AD5-69CA-F5BFE1EA4968}"/>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1421073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F4B5B17-8EC5-9C60-4014-51A804049E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0829179-3A66-4D84-9C57-186A447CE8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3DBB25A-883C-8298-632C-9503048C66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B066C04-F0DD-4D0D-8700-364E6D806A2A}" type="datetimeFigureOut">
              <a:rPr kumimoji="1" lang="ja-JP" altLang="en-US" smtClean="0"/>
              <a:t>2025/6/2</a:t>
            </a:fld>
            <a:endParaRPr kumimoji="1" lang="ja-JP" altLang="en-US"/>
          </a:p>
        </p:txBody>
      </p:sp>
      <p:sp>
        <p:nvSpPr>
          <p:cNvPr id="5" name="フッター プレースホルダー 4">
            <a:extLst>
              <a:ext uri="{FF2B5EF4-FFF2-40B4-BE49-F238E27FC236}">
                <a16:creationId xmlns:a16="http://schemas.microsoft.com/office/drawing/2014/main" id="{901EDD69-F22F-7EA8-1930-C13BA1D1EE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3324C61-6EEF-152F-8DA1-D73D685FCF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987156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B55325F1-C8BF-7D6E-3E46-C16C5E7925A6}"/>
            </a:ext>
          </a:extLst>
        </p:cNvPr>
        <p:cNvGrpSpPr/>
        <p:nvPr/>
      </p:nvGrpSpPr>
      <p:grpSpPr>
        <a:xfrm>
          <a:off x="0" y="0"/>
          <a:ext cx="0" cy="0"/>
          <a:chOff x="0" y="0"/>
          <a:chExt cx="0" cy="0"/>
        </a:xfrm>
      </p:grpSpPr>
      <p:pic>
        <p:nvPicPr>
          <p:cNvPr id="3" name="図 2" descr="テキスト が含まれている画像&#10;&#10;AI によって生成されたコンテンツは間違っている可能性があります。">
            <a:extLst>
              <a:ext uri="{FF2B5EF4-FFF2-40B4-BE49-F238E27FC236}">
                <a16:creationId xmlns:a16="http://schemas.microsoft.com/office/drawing/2014/main" id="{9000C550-B107-A4E7-71A7-994DAC0998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49"/>
            <a:ext cx="12192000" cy="6861298"/>
          </a:xfrm>
          <a:prstGeom prst="rect">
            <a:avLst/>
          </a:prstGeom>
        </p:spPr>
      </p:pic>
      <p:sp>
        <p:nvSpPr>
          <p:cNvPr id="4" name="テキスト ボックス 3">
            <a:extLst>
              <a:ext uri="{FF2B5EF4-FFF2-40B4-BE49-F238E27FC236}">
                <a16:creationId xmlns:a16="http://schemas.microsoft.com/office/drawing/2014/main" id="{BFFF4A7F-54D2-84A5-CC4F-700F020F7020}"/>
              </a:ext>
            </a:extLst>
          </p:cNvPr>
          <p:cNvSpPr txBox="1"/>
          <p:nvPr/>
        </p:nvSpPr>
        <p:spPr>
          <a:xfrm>
            <a:off x="8445107" y="6488668"/>
            <a:ext cx="1401346" cy="369332"/>
          </a:xfrm>
          <a:prstGeom prst="rect">
            <a:avLst/>
          </a:prstGeom>
          <a:noFill/>
        </p:spPr>
        <p:txBody>
          <a:bodyPr wrap="none" rtlCol="0">
            <a:spAutoFit/>
          </a:bodyPr>
          <a:lstStyle/>
          <a:p>
            <a:r>
              <a:rPr kumimoji="1" lang="en-US" altLang="ja-JP" dirty="0" err="1"/>
              <a:t>Ver.happon</a:t>
            </a:r>
            <a:endParaRPr kumimoji="1" lang="ja-JP" altLang="en-US" dirty="0"/>
          </a:p>
        </p:txBody>
      </p:sp>
    </p:spTree>
    <p:extLst>
      <p:ext uri="{BB962C8B-B14F-4D97-AF65-F5344CB8AC3E}">
        <p14:creationId xmlns:p14="http://schemas.microsoft.com/office/powerpoint/2010/main" val="451609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B0FBFA1F-95D4-72F2-686E-6269A9703F12}"/>
            </a:ext>
          </a:extLst>
        </p:cNvPr>
        <p:cNvGrpSpPr/>
        <p:nvPr/>
      </p:nvGrpSpPr>
      <p:grpSpPr>
        <a:xfrm>
          <a:off x="0" y="0"/>
          <a:ext cx="0" cy="0"/>
          <a:chOff x="0" y="0"/>
          <a:chExt cx="0" cy="0"/>
        </a:xfrm>
      </p:grpSpPr>
      <p:pic>
        <p:nvPicPr>
          <p:cNvPr id="7" name="図 6">
            <a:extLst>
              <a:ext uri="{FF2B5EF4-FFF2-40B4-BE49-F238E27FC236}">
                <a16:creationId xmlns:a16="http://schemas.microsoft.com/office/drawing/2014/main" id="{3EA258A8-1D2E-BF81-6D76-61413CF86F41}"/>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18452" y="970195"/>
            <a:ext cx="9552046" cy="5596231"/>
          </a:xfrm>
          <a:prstGeom prst="rect">
            <a:avLst/>
          </a:prstGeom>
        </p:spPr>
      </p:pic>
      <p:pic>
        <p:nvPicPr>
          <p:cNvPr id="9" name="図 8">
            <a:extLst>
              <a:ext uri="{FF2B5EF4-FFF2-40B4-BE49-F238E27FC236}">
                <a16:creationId xmlns:a16="http://schemas.microsoft.com/office/drawing/2014/main" id="{3DC357DB-6A11-6B93-4ADB-02AD70C0E925}"/>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039350" y="988729"/>
            <a:ext cx="1952624" cy="5577697"/>
          </a:xfrm>
          <a:prstGeom prst="rect">
            <a:avLst/>
          </a:prstGeom>
        </p:spPr>
      </p:pic>
      <p:pic>
        <p:nvPicPr>
          <p:cNvPr id="11" name="図 10">
            <a:extLst>
              <a:ext uri="{FF2B5EF4-FFF2-40B4-BE49-F238E27FC236}">
                <a16:creationId xmlns:a16="http://schemas.microsoft.com/office/drawing/2014/main" id="{335BA4C2-74CD-5494-4408-BB4886656DA3}"/>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0039350" y="2057400"/>
            <a:ext cx="1952624" cy="866102"/>
          </a:xfrm>
          <a:prstGeom prst="rect">
            <a:avLst/>
          </a:prstGeom>
        </p:spPr>
      </p:pic>
      <p:pic>
        <p:nvPicPr>
          <p:cNvPr id="13" name="図 12" descr="グラフ, サンバースト図&#10;&#10;AI によって生成されたコンテンツは間違っている可能性があります。">
            <a:extLst>
              <a:ext uri="{FF2B5EF4-FFF2-40B4-BE49-F238E27FC236}">
                <a16:creationId xmlns:a16="http://schemas.microsoft.com/office/drawing/2014/main" id="{F84CDEA9-E81F-A71A-BCEA-38F30EED7514}"/>
              </a:ext>
            </a:extLst>
          </p:cNvPr>
          <p:cNvPicPr>
            <a:picLocks noChangeAspect="1"/>
          </p:cNvPicPr>
          <p:nvPr/>
        </p:nvPicPr>
        <p:blipFill>
          <a:blip r:embed="rId5">
            <a:extLst>
              <a:ext uri="{28A0092B-C50C-407E-A947-70E740481C1C}">
                <a14:useLocalDpi xmlns:a14="http://schemas.microsoft.com/office/drawing/2010/main" val="0"/>
              </a:ext>
            </a:extLst>
          </a:blip>
          <a:srcRect l="3766" t="-1003" r="4641"/>
          <a:stretch/>
        </p:blipFill>
        <p:spPr>
          <a:xfrm>
            <a:off x="7655936" y="2541727"/>
            <a:ext cx="2109787" cy="2128815"/>
          </a:xfrm>
          <a:prstGeom prst="flowChartConnector">
            <a:avLst/>
          </a:prstGeom>
        </p:spPr>
      </p:pic>
      <p:sp>
        <p:nvSpPr>
          <p:cNvPr id="2" name="テキスト ボックス 1">
            <a:extLst>
              <a:ext uri="{FF2B5EF4-FFF2-40B4-BE49-F238E27FC236}">
                <a16:creationId xmlns:a16="http://schemas.microsoft.com/office/drawing/2014/main" id="{4E30A8C2-81EB-8427-7961-8FC7A11BBEAD}"/>
              </a:ext>
            </a:extLst>
          </p:cNvPr>
          <p:cNvSpPr txBox="1"/>
          <p:nvPr/>
        </p:nvSpPr>
        <p:spPr>
          <a:xfrm>
            <a:off x="2743200" y="125713"/>
            <a:ext cx="6705598" cy="830997"/>
          </a:xfrm>
          <a:prstGeom prst="rect">
            <a:avLst/>
          </a:prstGeom>
          <a:noFill/>
        </p:spPr>
        <p:txBody>
          <a:bodyPr wrap="square" rtlCol="0">
            <a:spAutoFit/>
          </a:bodyPr>
          <a:lstStyle/>
          <a:p>
            <a:pPr algn="ctr"/>
            <a:r>
              <a:rPr lang="en-US" altLang="ja-JP"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NIST </a:t>
            </a:r>
            <a:r>
              <a:rPr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サイバーセキュリティフレームワーク </a:t>
            </a:r>
            <a:r>
              <a:rPr lang="en-US" altLang="ja-JP"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2.0: </a:t>
            </a:r>
          </a:p>
          <a:p>
            <a:pPr algn="ctr"/>
            <a:r>
              <a:rPr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スモールビジネス クイックスタートガイドの概要</a:t>
            </a:r>
            <a:endParaRPr kumimoji="1"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sp>
        <p:nvSpPr>
          <p:cNvPr id="3" name="テキスト ボックス 2">
            <a:extLst>
              <a:ext uri="{FF2B5EF4-FFF2-40B4-BE49-F238E27FC236}">
                <a16:creationId xmlns:a16="http://schemas.microsoft.com/office/drawing/2014/main" id="{C6DD481C-85F7-CC88-52AD-A3731F643AEB}"/>
              </a:ext>
            </a:extLst>
          </p:cNvPr>
          <p:cNvSpPr txBox="1"/>
          <p:nvPr/>
        </p:nvSpPr>
        <p:spPr>
          <a:xfrm>
            <a:off x="473650" y="1089286"/>
            <a:ext cx="8975148" cy="5477140"/>
          </a:xfrm>
          <a:prstGeom prst="rect">
            <a:avLst/>
          </a:prstGeom>
          <a:noFill/>
        </p:spPr>
        <p:txBody>
          <a:bodyPr wrap="square" rtlCol="0">
            <a:spAutoFit/>
          </a:bodyPr>
          <a:lstStyle/>
          <a:p>
            <a:pPr>
              <a:lnSpc>
                <a:spcPct val="130000"/>
              </a:lnSpc>
            </a:pPr>
            <a:r>
              <a:rPr lang="ja-JP" altLang="en-US" b="1" dirty="0"/>
              <a:t>目的</a:t>
            </a:r>
            <a:endParaRPr lang="en-US" altLang="ja-JP" b="1" dirty="0"/>
          </a:p>
          <a:p>
            <a:pPr>
              <a:lnSpc>
                <a:spcPct val="130000"/>
              </a:lnSpc>
            </a:pPr>
            <a:r>
              <a:rPr lang="ja-JP" altLang="en-US" sz="1200" dirty="0"/>
              <a:t>本ガイドは、中小企業（</a:t>
            </a:r>
            <a:r>
              <a:rPr lang="en-US" altLang="ja-JP" sz="1200" dirty="0"/>
              <a:t>SMB</a:t>
            </a:r>
            <a:r>
              <a:rPr lang="ja-JP" altLang="en-US" sz="1200" dirty="0"/>
              <a:t>）、特にサイバーセキュリティ計画が不十分または全くない企業や組織に対して、</a:t>
            </a:r>
            <a:r>
              <a:rPr lang="en-US" altLang="ja-JP" sz="1200" dirty="0"/>
              <a:t>NIST </a:t>
            </a:r>
            <a:r>
              <a:rPr lang="ja-JP" altLang="en-US" sz="1200" dirty="0"/>
              <a:t>サイバーセキュリティフレームワーク（</a:t>
            </a:r>
            <a:r>
              <a:rPr lang="en-US" altLang="ja-JP" sz="1200" dirty="0"/>
              <a:t>CSF</a:t>
            </a:r>
            <a:r>
              <a:rPr lang="ja-JP" altLang="en-US" sz="1200" dirty="0"/>
              <a:t>）</a:t>
            </a:r>
            <a:r>
              <a:rPr lang="en-US" altLang="ja-JP" sz="1200" dirty="0"/>
              <a:t>2.0 </a:t>
            </a:r>
            <a:r>
              <a:rPr lang="ja-JP" altLang="en-US" sz="1200" dirty="0"/>
              <a:t>を利用してサイバーセキュリティリスク管理戦略を開始するための検討事項を提供するものである。このガイドは、非営利団体、政府機関、学校などの比較的小規模な組織にも役立つ。本書は </a:t>
            </a:r>
            <a:r>
              <a:rPr lang="en-US" altLang="ja-JP" sz="1200" dirty="0"/>
              <a:t>NIST CSF </a:t>
            </a:r>
            <a:r>
              <a:rPr lang="ja-JP" altLang="en-US" sz="1200" dirty="0"/>
              <a:t>を補足するものであり、</a:t>
            </a:r>
            <a:r>
              <a:rPr lang="en-US" altLang="ja-JP" sz="1200" dirty="0"/>
              <a:t>NIST CSF </a:t>
            </a:r>
            <a:r>
              <a:rPr lang="ja-JP" altLang="en-US" sz="1200" dirty="0"/>
              <a:t>に取って代わるものではない。</a:t>
            </a:r>
            <a:endParaRPr lang="en-US" altLang="ja-JP" sz="1200" dirty="0"/>
          </a:p>
          <a:p>
            <a:pPr>
              <a:lnSpc>
                <a:spcPct val="130000"/>
              </a:lnSpc>
            </a:pPr>
            <a:endParaRPr lang="en-US" altLang="ja-JP" sz="1200" dirty="0"/>
          </a:p>
          <a:p>
            <a:pPr>
              <a:lnSpc>
                <a:spcPct val="130000"/>
              </a:lnSpc>
            </a:pPr>
            <a:endParaRPr lang="en-US" altLang="ja-JP" b="1" dirty="0"/>
          </a:p>
          <a:p>
            <a:pPr>
              <a:lnSpc>
                <a:spcPct val="130000"/>
              </a:lnSpc>
            </a:pPr>
            <a:endParaRPr lang="en-US" altLang="ja-JP" b="1" dirty="0"/>
          </a:p>
          <a:p>
            <a:pPr>
              <a:lnSpc>
                <a:spcPct val="130000"/>
              </a:lnSpc>
            </a:pPr>
            <a:endParaRPr lang="en-US" altLang="ja-JP" b="1" dirty="0"/>
          </a:p>
          <a:p>
            <a:pPr>
              <a:lnSpc>
                <a:spcPct val="130000"/>
              </a:lnSpc>
            </a:pPr>
            <a:endParaRPr lang="en-US" altLang="ja-JP" b="1" dirty="0"/>
          </a:p>
          <a:p>
            <a:pPr>
              <a:lnSpc>
                <a:spcPct val="130000"/>
              </a:lnSpc>
            </a:pPr>
            <a:endParaRPr lang="en-US" altLang="ja-JP" b="1" dirty="0"/>
          </a:p>
          <a:p>
            <a:pPr>
              <a:lnSpc>
                <a:spcPct val="130000"/>
              </a:lnSpc>
            </a:pPr>
            <a:r>
              <a:rPr lang="ja-JP" altLang="en-US" b="1" dirty="0"/>
              <a:t>サイバーセキュリティフレームワークを使おう</a:t>
            </a:r>
            <a:endParaRPr lang="en-US" altLang="ja-JP" b="1" dirty="0"/>
          </a:p>
          <a:p>
            <a:pPr>
              <a:lnSpc>
                <a:spcPct val="130000"/>
              </a:lnSpc>
            </a:pPr>
            <a:r>
              <a:rPr kumimoji="1" lang="en-US" altLang="ja-JP" sz="1200" dirty="0"/>
              <a:t>CSF </a:t>
            </a:r>
            <a:r>
              <a:rPr kumimoji="1" lang="ja-JP" altLang="en-US" sz="1200" dirty="0"/>
              <a:t>は、サイバーセキュリティの成果を </a:t>
            </a:r>
            <a:r>
              <a:rPr kumimoji="1" lang="en-US" altLang="ja-JP" sz="1200" dirty="0"/>
              <a:t>6 </a:t>
            </a:r>
            <a:r>
              <a:rPr kumimoji="1" lang="ja-JP" altLang="en-US" sz="1200" dirty="0"/>
              <a:t>つの高度な機能に整理している</a:t>
            </a:r>
            <a:r>
              <a:rPr lang="ja-JP" altLang="en-US" sz="1200" dirty="0"/>
              <a:t>。</a:t>
            </a:r>
            <a:r>
              <a:rPr kumimoji="1" lang="ja-JP" altLang="en-US" sz="1200" dirty="0"/>
              <a:t>「ガバナンス」、「識別」、「保護」、「検知」、「対応」、「回復」である。これらの機能を合わせて考えることで、サイバーセキュリティリスク管理するための包括的な視点が得られる。本ガイドの各機能に記載されている活動は、貴社のビジネスにとって良い出発点となるかもしれない。記載されている活動をどのように達成するかについての具体的な行動指向の例については、「</a:t>
            </a:r>
            <a:r>
              <a:rPr kumimoji="1" lang="en-US" altLang="ja-JP" sz="1200" dirty="0"/>
              <a:t>CSF 2.0 </a:t>
            </a:r>
            <a:r>
              <a:rPr kumimoji="1" lang="ja-JP" altLang="en-US" sz="1200" dirty="0"/>
              <a:t>実施例」を参照すること。本ガイドに記載されている活動で、理解できないものや、自分では取り組みにくいものがある場合、本ガイドは、マネージド・セキュリティ・サービス・プロバイダ（</a:t>
            </a:r>
            <a:r>
              <a:rPr kumimoji="1" lang="en-US" altLang="ja-JP" sz="1200" dirty="0"/>
              <a:t>MSSP</a:t>
            </a:r>
            <a:r>
              <a:rPr kumimoji="1" lang="ja-JP" altLang="en-US" sz="1200" dirty="0"/>
              <a:t>）など、サイバーセキュリティ・リスクの低減を支援するために選んだ相手との議論のきっかけとなる。</a:t>
            </a:r>
          </a:p>
        </p:txBody>
      </p:sp>
      <p:sp>
        <p:nvSpPr>
          <p:cNvPr id="4" name="テキスト ボックス 3">
            <a:extLst>
              <a:ext uri="{FF2B5EF4-FFF2-40B4-BE49-F238E27FC236}">
                <a16:creationId xmlns:a16="http://schemas.microsoft.com/office/drawing/2014/main" id="{E7B9CD62-A655-5350-97DA-AAAC14075FEE}"/>
              </a:ext>
            </a:extLst>
          </p:cNvPr>
          <p:cNvSpPr txBox="1"/>
          <p:nvPr/>
        </p:nvSpPr>
        <p:spPr>
          <a:xfrm>
            <a:off x="473650" y="2717607"/>
            <a:ext cx="6865361" cy="1636089"/>
          </a:xfrm>
          <a:prstGeom prst="rect">
            <a:avLst/>
          </a:prstGeom>
          <a:noFill/>
        </p:spPr>
        <p:txBody>
          <a:bodyPr wrap="square" rtlCol="0">
            <a:spAutoFit/>
          </a:bodyPr>
          <a:lstStyle/>
          <a:p>
            <a:pPr>
              <a:lnSpc>
                <a:spcPct val="130000"/>
              </a:lnSpc>
            </a:pPr>
            <a:r>
              <a:rPr kumimoji="1" lang="en-US" altLang="ja-JP" b="1" dirty="0"/>
              <a:t>NIST</a:t>
            </a:r>
            <a:r>
              <a:rPr kumimoji="1" lang="ja-JP" altLang="en-US" b="1" dirty="0"/>
              <a:t>サイバーセキュリティフレームワークとは？</a:t>
            </a:r>
            <a:endParaRPr kumimoji="1" lang="en-US" altLang="ja-JP" b="1" dirty="0"/>
          </a:p>
          <a:p>
            <a:pPr>
              <a:lnSpc>
                <a:spcPct val="130000"/>
              </a:lnSpc>
            </a:pPr>
            <a:r>
              <a:rPr kumimoji="1" lang="en-US" altLang="ja-JP" sz="1200" dirty="0"/>
              <a:t>NIST </a:t>
            </a:r>
            <a:r>
              <a:rPr kumimoji="1" lang="ja-JP" altLang="en-US" sz="1200" dirty="0"/>
              <a:t>サイバーセキュリティ・フレームワークは、規模や業種、成熟度に関係なく、組織がサイバーセキュリティへの取り組みをより理解し、評価し、優先順位を付け、周知</a:t>
            </a:r>
            <a:r>
              <a:rPr lang="ja-JP" altLang="en-US" sz="1200" dirty="0"/>
              <a:t>することを</a:t>
            </a:r>
            <a:r>
              <a:rPr kumimoji="1" lang="ja-JP" altLang="en-US" sz="1200" dirty="0"/>
              <a:t>支援する</a:t>
            </a:r>
            <a:r>
              <a:rPr lang="ja-JP" altLang="en-US" sz="1200" dirty="0"/>
              <a:t>無償</a:t>
            </a:r>
            <a:r>
              <a:rPr kumimoji="1" lang="ja-JP" altLang="en-US" sz="1200" dirty="0"/>
              <a:t>ガイダンスである。フレームワークは、サイバーセキュリティ・リスクを管理するための万能なアプローチではない。この補足文書と </a:t>
            </a:r>
            <a:r>
              <a:rPr kumimoji="1" lang="en-US" altLang="ja-JP" sz="1200" dirty="0"/>
              <a:t>CSF 2.0 </a:t>
            </a:r>
            <a:r>
              <a:rPr kumimoji="1" lang="ja-JP" altLang="en-US" sz="1200" dirty="0"/>
              <a:t>の全文は、組織が独自のリスク許容度、優先順位、脅威、脆弱性、要件などを</a:t>
            </a:r>
            <a:r>
              <a:rPr lang="ja-JP" altLang="en-US" sz="1200" dirty="0"/>
              <a:t>文章化</a:t>
            </a:r>
            <a:r>
              <a:rPr lang="en-US" altLang="ja-JP" sz="1200" dirty="0"/>
              <a:t>※</a:t>
            </a:r>
            <a:r>
              <a:rPr lang="ja-JP" altLang="en-US" sz="1200" dirty="0"/>
              <a:t>するのに</a:t>
            </a:r>
            <a:r>
              <a:rPr kumimoji="1" lang="ja-JP" altLang="en-US" sz="1200" dirty="0"/>
              <a:t>役立つ。</a:t>
            </a:r>
            <a:endParaRPr kumimoji="1" lang="en-US" altLang="ja-JP" sz="1200" dirty="0"/>
          </a:p>
        </p:txBody>
      </p:sp>
      <p:sp>
        <p:nvSpPr>
          <p:cNvPr id="5" name="テキスト ボックス 4">
            <a:extLst>
              <a:ext uri="{FF2B5EF4-FFF2-40B4-BE49-F238E27FC236}">
                <a16:creationId xmlns:a16="http://schemas.microsoft.com/office/drawing/2014/main" id="{706115CD-A891-E190-48B6-8E05EF7F0284}"/>
              </a:ext>
            </a:extLst>
          </p:cNvPr>
          <p:cNvSpPr txBox="1"/>
          <p:nvPr/>
        </p:nvSpPr>
        <p:spPr>
          <a:xfrm>
            <a:off x="10163155" y="1365201"/>
            <a:ext cx="1912051" cy="352404"/>
          </a:xfrm>
          <a:prstGeom prst="rect">
            <a:avLst/>
          </a:prstGeom>
          <a:noFill/>
        </p:spPr>
        <p:txBody>
          <a:bodyPr wrap="square" rtlCol="0">
            <a:spAutoFit/>
          </a:bodyPr>
          <a:lstStyle/>
          <a:p>
            <a:pPr>
              <a:lnSpc>
                <a:spcPct val="130000"/>
              </a:lnSpc>
            </a:pPr>
            <a:r>
              <a:rPr lang="en-US" altLang="ja-JP" sz="1400" b="1" dirty="0"/>
              <a:t>CSF2.0</a:t>
            </a:r>
            <a:r>
              <a:rPr lang="ja-JP" altLang="en-US" sz="1400" b="1" dirty="0"/>
              <a:t>の原本では</a:t>
            </a:r>
            <a:endParaRPr lang="en-US" altLang="ja-JP" sz="1400" b="1" dirty="0"/>
          </a:p>
        </p:txBody>
      </p:sp>
      <p:sp>
        <p:nvSpPr>
          <p:cNvPr id="6" name="テキスト ボックス 5">
            <a:extLst>
              <a:ext uri="{FF2B5EF4-FFF2-40B4-BE49-F238E27FC236}">
                <a16:creationId xmlns:a16="http://schemas.microsoft.com/office/drawing/2014/main" id="{B72CF72B-194B-28B3-EFF9-0722034DCA28}"/>
              </a:ext>
            </a:extLst>
          </p:cNvPr>
          <p:cNvSpPr txBox="1"/>
          <p:nvPr/>
        </p:nvSpPr>
        <p:spPr>
          <a:xfrm>
            <a:off x="10082648" y="2332587"/>
            <a:ext cx="2060124" cy="315727"/>
          </a:xfrm>
          <a:prstGeom prst="rect">
            <a:avLst/>
          </a:prstGeom>
          <a:noFill/>
        </p:spPr>
        <p:txBody>
          <a:bodyPr wrap="square" rtlCol="0">
            <a:spAutoFit/>
          </a:bodyPr>
          <a:lstStyle/>
          <a:p>
            <a:pPr>
              <a:lnSpc>
                <a:spcPct val="130000"/>
              </a:lnSpc>
            </a:pPr>
            <a:r>
              <a:rPr lang="en-US" altLang="ja-JP" sz="1200" dirty="0"/>
              <a:t>nist.gov/</a:t>
            </a:r>
            <a:r>
              <a:rPr lang="en-US" altLang="ja-JP" sz="1200" dirty="0" err="1"/>
              <a:t>cyberframework</a:t>
            </a:r>
            <a:endParaRPr lang="en-US" altLang="ja-JP" sz="1200" dirty="0"/>
          </a:p>
        </p:txBody>
      </p:sp>
      <p:sp>
        <p:nvSpPr>
          <p:cNvPr id="8" name="テキスト ボックス 7">
            <a:extLst>
              <a:ext uri="{FF2B5EF4-FFF2-40B4-BE49-F238E27FC236}">
                <a16:creationId xmlns:a16="http://schemas.microsoft.com/office/drawing/2014/main" id="{CA8A80EF-5528-A946-CEA3-49A9314B6BDC}"/>
              </a:ext>
            </a:extLst>
          </p:cNvPr>
          <p:cNvSpPr txBox="1"/>
          <p:nvPr/>
        </p:nvSpPr>
        <p:spPr>
          <a:xfrm>
            <a:off x="10039350" y="3040825"/>
            <a:ext cx="2060124" cy="297133"/>
          </a:xfrm>
          <a:prstGeom prst="rect">
            <a:avLst/>
          </a:prstGeom>
          <a:noFill/>
        </p:spPr>
        <p:txBody>
          <a:bodyPr wrap="square" rtlCol="0">
            <a:spAutoFit/>
          </a:bodyPr>
          <a:lstStyle/>
          <a:p>
            <a:pPr>
              <a:lnSpc>
                <a:spcPct val="130000"/>
              </a:lnSpc>
            </a:pPr>
            <a:r>
              <a:rPr lang="ja-JP" altLang="en-US" sz="1100" dirty="0"/>
              <a:t>以下について記載されている</a:t>
            </a:r>
            <a:endParaRPr lang="en-US" altLang="ja-JP" sz="1100" dirty="0"/>
          </a:p>
        </p:txBody>
      </p:sp>
      <p:sp>
        <p:nvSpPr>
          <p:cNvPr id="10" name="テキスト ボックス 9">
            <a:extLst>
              <a:ext uri="{FF2B5EF4-FFF2-40B4-BE49-F238E27FC236}">
                <a16:creationId xmlns:a16="http://schemas.microsoft.com/office/drawing/2014/main" id="{CC9747AF-92FD-D70B-CEBD-514CD5BCFA0A}"/>
              </a:ext>
            </a:extLst>
          </p:cNvPr>
          <p:cNvSpPr txBox="1"/>
          <p:nvPr/>
        </p:nvSpPr>
        <p:spPr>
          <a:xfrm>
            <a:off x="10005734" y="3429000"/>
            <a:ext cx="2060124" cy="1275990"/>
          </a:xfrm>
          <a:prstGeom prst="rect">
            <a:avLst/>
          </a:prstGeom>
          <a:noFill/>
        </p:spPr>
        <p:txBody>
          <a:bodyPr wrap="square" rtlCol="0">
            <a:spAutoFit/>
          </a:bodyPr>
          <a:lstStyle/>
          <a:p>
            <a:pPr>
              <a:lnSpc>
                <a:spcPct val="130000"/>
              </a:lnSpc>
            </a:pPr>
            <a:r>
              <a:rPr lang="ja-JP" altLang="en-US" sz="1200" dirty="0"/>
              <a:t>・クイックスタートガイド</a:t>
            </a:r>
            <a:endParaRPr lang="en-US" altLang="ja-JP" sz="1200" dirty="0"/>
          </a:p>
          <a:p>
            <a:pPr>
              <a:lnSpc>
                <a:spcPct val="130000"/>
              </a:lnSpc>
            </a:pPr>
            <a:r>
              <a:rPr lang="ja-JP" altLang="en-US" sz="1200" dirty="0"/>
              <a:t>・実装例</a:t>
            </a:r>
            <a:endParaRPr lang="en-US" altLang="ja-JP" sz="1200" dirty="0"/>
          </a:p>
          <a:p>
            <a:pPr>
              <a:lnSpc>
                <a:spcPct val="130000"/>
              </a:lnSpc>
            </a:pPr>
            <a:r>
              <a:rPr lang="ja-JP" altLang="en-US" sz="1200" dirty="0"/>
              <a:t>・検索ツール</a:t>
            </a:r>
            <a:endParaRPr lang="en-US" altLang="ja-JP" sz="1200" dirty="0"/>
          </a:p>
          <a:p>
            <a:pPr>
              <a:lnSpc>
                <a:spcPct val="130000"/>
              </a:lnSpc>
            </a:pPr>
            <a:r>
              <a:rPr lang="ja-JP" altLang="en-US" sz="1200" dirty="0"/>
              <a:t>・</a:t>
            </a:r>
            <a:r>
              <a:rPr lang="en-US" altLang="ja-JP" sz="1200" dirty="0"/>
              <a:t>FAQ</a:t>
            </a:r>
          </a:p>
          <a:p>
            <a:pPr>
              <a:lnSpc>
                <a:spcPct val="130000"/>
              </a:lnSpc>
            </a:pPr>
            <a:r>
              <a:rPr lang="ja-JP" altLang="en-US" sz="1200" dirty="0"/>
              <a:t>その他多数！</a:t>
            </a:r>
            <a:endParaRPr lang="en-US" altLang="ja-JP" sz="1200" dirty="0"/>
          </a:p>
        </p:txBody>
      </p:sp>
      <p:sp>
        <p:nvSpPr>
          <p:cNvPr id="12" name="テキスト ボックス 11">
            <a:extLst>
              <a:ext uri="{FF2B5EF4-FFF2-40B4-BE49-F238E27FC236}">
                <a16:creationId xmlns:a16="http://schemas.microsoft.com/office/drawing/2014/main" id="{FC3E0FDB-4B31-5843-4943-FE930437FA50}"/>
              </a:ext>
            </a:extLst>
          </p:cNvPr>
          <p:cNvSpPr txBox="1"/>
          <p:nvPr/>
        </p:nvSpPr>
        <p:spPr>
          <a:xfrm>
            <a:off x="7691392" y="6542273"/>
            <a:ext cx="4527064" cy="315727"/>
          </a:xfrm>
          <a:prstGeom prst="rect">
            <a:avLst/>
          </a:prstGeom>
          <a:noFill/>
        </p:spPr>
        <p:txBody>
          <a:bodyPr wrap="square" rtlCol="0">
            <a:spAutoFit/>
          </a:bodyPr>
          <a:lstStyle/>
          <a:p>
            <a:pPr>
              <a:lnSpc>
                <a:spcPct val="130000"/>
              </a:lnSpc>
            </a:pPr>
            <a:r>
              <a:rPr kumimoji="1" lang="en-US" altLang="ja-JP" sz="1200" dirty="0"/>
              <a:t>※</a:t>
            </a:r>
            <a:r>
              <a:rPr lang="ja-JP" altLang="en-US" sz="1200" dirty="0"/>
              <a:t>文章化：ブレインストーミングとドラフト（下書き）の中間</a:t>
            </a:r>
            <a:endParaRPr kumimoji="1" lang="en-US" altLang="ja-JP" sz="1200" dirty="0"/>
          </a:p>
        </p:txBody>
      </p:sp>
    </p:spTree>
    <p:extLst>
      <p:ext uri="{BB962C8B-B14F-4D97-AF65-F5344CB8AC3E}">
        <p14:creationId xmlns:p14="http://schemas.microsoft.com/office/powerpoint/2010/main" val="1650868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BDBFF517-1501-73CA-7C55-0B6600D24F8E}"/>
            </a:ext>
          </a:extLst>
        </p:cNvPr>
        <p:cNvGrpSpPr/>
        <p:nvPr/>
      </p:nvGrpSpPr>
      <p:grpSpPr>
        <a:xfrm>
          <a:off x="0" y="0"/>
          <a:ext cx="0" cy="0"/>
          <a:chOff x="0" y="0"/>
          <a:chExt cx="0" cy="0"/>
        </a:xfrm>
      </p:grpSpPr>
      <p:pic>
        <p:nvPicPr>
          <p:cNvPr id="7" name="図 6">
            <a:extLst>
              <a:ext uri="{FF2B5EF4-FFF2-40B4-BE49-F238E27FC236}">
                <a16:creationId xmlns:a16="http://schemas.microsoft.com/office/drawing/2014/main" id="{D6891D80-2BEB-4427-A83D-1239C5785D56}"/>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096000" y="1124664"/>
            <a:ext cx="5989661" cy="5483285"/>
          </a:xfrm>
          <a:prstGeom prst="rect">
            <a:avLst/>
          </a:prstGeom>
        </p:spPr>
      </p:pic>
      <p:pic>
        <p:nvPicPr>
          <p:cNvPr id="9" name="図 8">
            <a:extLst>
              <a:ext uri="{FF2B5EF4-FFF2-40B4-BE49-F238E27FC236}">
                <a16:creationId xmlns:a16="http://schemas.microsoft.com/office/drawing/2014/main" id="{CA98C0DD-E184-3C10-1457-A2E31BB56D3B}"/>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6338" y="1124665"/>
            <a:ext cx="5851401" cy="5517150"/>
          </a:xfrm>
          <a:prstGeom prst="rect">
            <a:avLst/>
          </a:prstGeom>
        </p:spPr>
      </p:pic>
      <p:sp>
        <p:nvSpPr>
          <p:cNvPr id="3" name="テキスト ボックス 2">
            <a:extLst>
              <a:ext uri="{FF2B5EF4-FFF2-40B4-BE49-F238E27FC236}">
                <a16:creationId xmlns:a16="http://schemas.microsoft.com/office/drawing/2014/main" id="{CBF6153C-4B97-8E3B-1FAE-15444C5A1281}"/>
              </a:ext>
            </a:extLst>
          </p:cNvPr>
          <p:cNvSpPr txBox="1"/>
          <p:nvPr/>
        </p:nvSpPr>
        <p:spPr>
          <a:xfrm>
            <a:off x="2743200" y="125713"/>
            <a:ext cx="6705598" cy="461665"/>
          </a:xfrm>
          <a:prstGeom prst="rect">
            <a:avLst/>
          </a:prstGeom>
          <a:noFill/>
        </p:spPr>
        <p:txBody>
          <a:bodyPr wrap="square" rtlCol="0">
            <a:spAutoFit/>
          </a:bodyPr>
          <a:lstStyle/>
          <a:p>
            <a:pPr algn="ctr"/>
            <a:r>
              <a:rPr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統治（</a:t>
            </a:r>
            <a:r>
              <a:rPr lang="en-US" altLang="ja-JP"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GOVERN</a:t>
            </a:r>
            <a:r>
              <a:rPr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endParaRPr kumimoji="1"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sp>
        <p:nvSpPr>
          <p:cNvPr id="4" name="テキスト ボックス 3">
            <a:extLst>
              <a:ext uri="{FF2B5EF4-FFF2-40B4-BE49-F238E27FC236}">
                <a16:creationId xmlns:a16="http://schemas.microsoft.com/office/drawing/2014/main" id="{9079ED1B-0F0A-57D8-1D6A-639AA18E0D9B}"/>
              </a:ext>
            </a:extLst>
          </p:cNvPr>
          <p:cNvSpPr txBox="1"/>
          <p:nvPr/>
        </p:nvSpPr>
        <p:spPr>
          <a:xfrm>
            <a:off x="106340" y="587378"/>
            <a:ext cx="11979320" cy="400110"/>
          </a:xfrm>
          <a:prstGeom prst="rect">
            <a:avLst/>
          </a:prstGeom>
          <a:solidFill>
            <a:srgbClr val="FAF6A8"/>
          </a:solidFill>
        </p:spPr>
        <p:txBody>
          <a:bodyPr wrap="square" rtlCol="0" anchor="ctr">
            <a:spAutoFit/>
          </a:bodyPr>
          <a:lstStyle/>
          <a:p>
            <a:r>
              <a:rPr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「統治」機能 ： 組織のサイバーセキュリティマネジメント戦略、期待値及びポリシーを確立、監視を支援</a:t>
            </a:r>
            <a:endPar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45602EA8-975A-617F-33C4-FCDCE5848145}"/>
              </a:ext>
            </a:extLst>
          </p:cNvPr>
          <p:cNvPicPr>
            <a:picLocks noChangeAspect="1"/>
          </p:cNvPicPr>
          <p:nvPr/>
        </p:nvPicPr>
        <p:blipFill>
          <a:blip r:embed="rId4">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5" name="テキスト ボックス 4">
            <a:extLst>
              <a:ext uri="{FF2B5EF4-FFF2-40B4-BE49-F238E27FC236}">
                <a16:creationId xmlns:a16="http://schemas.microsoft.com/office/drawing/2014/main" id="{3BC9411F-3BB3-9CCF-582E-13696044FEFD}"/>
              </a:ext>
            </a:extLst>
          </p:cNvPr>
          <p:cNvSpPr txBox="1"/>
          <p:nvPr/>
        </p:nvSpPr>
        <p:spPr>
          <a:xfrm>
            <a:off x="106338" y="1124664"/>
            <a:ext cx="5851401" cy="400110"/>
          </a:xfrm>
          <a:prstGeom prst="rect">
            <a:avLst/>
          </a:prstGeom>
          <a:solidFill>
            <a:srgbClr val="FAF6A8"/>
          </a:solidFill>
        </p:spPr>
        <p:txBody>
          <a:bodyPr wrap="square" rtlCol="0" anchor="ctr">
            <a:spAutoFit/>
          </a:bodyPr>
          <a:lstStyle/>
          <a:p>
            <a:r>
              <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検討すべき対応策</a:t>
            </a:r>
          </a:p>
        </p:txBody>
      </p:sp>
      <p:sp>
        <p:nvSpPr>
          <p:cNvPr id="8" name="テキスト ボックス 7">
            <a:extLst>
              <a:ext uri="{FF2B5EF4-FFF2-40B4-BE49-F238E27FC236}">
                <a16:creationId xmlns:a16="http://schemas.microsoft.com/office/drawing/2014/main" id="{5B8F55F5-65F2-83E6-6637-BF3889EDDAAE}"/>
              </a:ext>
            </a:extLst>
          </p:cNvPr>
          <p:cNvSpPr txBox="1"/>
          <p:nvPr/>
        </p:nvSpPr>
        <p:spPr>
          <a:xfrm>
            <a:off x="130389" y="1559708"/>
            <a:ext cx="5832927" cy="5036892"/>
          </a:xfrm>
          <a:prstGeom prst="rect">
            <a:avLst/>
          </a:prstGeom>
          <a:noFill/>
        </p:spPr>
        <p:txBody>
          <a:bodyPr wrap="square" rtlCol="0">
            <a:spAutoFit/>
          </a:bodyPr>
          <a:lstStyle/>
          <a:p>
            <a:pPr>
              <a:lnSpc>
                <a:spcPct val="130000"/>
              </a:lnSpc>
            </a:pPr>
            <a:r>
              <a:rPr kumimoji="1" lang="ja-JP" altLang="en-US" sz="1400" b="1" dirty="0"/>
              <a:t>理解する</a:t>
            </a:r>
            <a:endParaRPr kumimoji="1" lang="en-US" altLang="ja-JP" sz="1400" b="1" dirty="0"/>
          </a:p>
          <a:p>
            <a:pPr marL="176213" indent="-176213">
              <a:lnSpc>
                <a:spcPct val="130000"/>
              </a:lnSpc>
            </a:pPr>
            <a:r>
              <a:rPr lang="ja-JP" altLang="en-US" sz="1200" dirty="0"/>
              <a:t>・サイバーセキュリティリスクが、ビジネスのミッションの達成にどのような影響を与えるかを理解する（</a:t>
            </a:r>
            <a:r>
              <a:rPr lang="en-US" altLang="ja-JP" sz="1200" dirty="0"/>
              <a:t>GV.OC-01</a:t>
            </a:r>
            <a:r>
              <a:rPr lang="ja-JP" altLang="en-US" sz="1200" dirty="0"/>
              <a:t>）</a:t>
            </a:r>
            <a:endParaRPr lang="en-US" altLang="ja-JP" sz="1200" dirty="0"/>
          </a:p>
          <a:p>
            <a:pPr marL="176213" indent="-176213">
              <a:lnSpc>
                <a:spcPct val="130000"/>
              </a:lnSpc>
            </a:pPr>
            <a:r>
              <a:rPr lang="ja-JP" altLang="en-US" sz="1200" dirty="0"/>
              <a:t>・法的要求事項、規制上の要件及び契約上の要求事項を理解する（</a:t>
            </a:r>
            <a:r>
              <a:rPr lang="en-US" altLang="ja-JP" sz="1200" dirty="0"/>
              <a:t>GV.OC-03</a:t>
            </a:r>
            <a:r>
              <a:rPr lang="ja-JP" altLang="en-US" sz="1200" dirty="0"/>
              <a:t>）</a:t>
            </a:r>
            <a:endParaRPr lang="en-US" altLang="ja-JP" sz="1200" dirty="0"/>
          </a:p>
          <a:p>
            <a:pPr marL="176213" indent="-176213">
              <a:lnSpc>
                <a:spcPct val="130000"/>
              </a:lnSpc>
            </a:pPr>
            <a:r>
              <a:rPr lang="ja-JP" altLang="en-US" sz="1200" dirty="0"/>
              <a:t>・組織内の誰がサイバーセキュリティ戦略の策定及び実行に責任を持つか理解する（</a:t>
            </a:r>
            <a:r>
              <a:rPr lang="en-US" altLang="ja-JP" sz="1200" dirty="0"/>
              <a:t>GV.RR-02</a:t>
            </a:r>
            <a:r>
              <a:rPr lang="ja-JP" altLang="en-US" sz="1200" dirty="0"/>
              <a:t>）</a:t>
            </a:r>
            <a:endParaRPr lang="en-US" altLang="ja-JP" sz="1200" dirty="0"/>
          </a:p>
          <a:p>
            <a:pPr>
              <a:lnSpc>
                <a:spcPct val="130000"/>
              </a:lnSpc>
            </a:pPr>
            <a:r>
              <a:rPr lang="ja-JP" altLang="en-US" sz="1400" b="1" dirty="0"/>
              <a:t>評価する</a:t>
            </a:r>
            <a:endParaRPr lang="en-US" altLang="ja-JP" sz="1400" b="1" dirty="0"/>
          </a:p>
          <a:p>
            <a:pPr marL="176213" indent="-176213">
              <a:lnSpc>
                <a:spcPct val="130000"/>
              </a:lnSpc>
            </a:pPr>
            <a:r>
              <a:rPr lang="ja-JP" altLang="en-US" sz="1200" dirty="0"/>
              <a:t>・重要な事業資産および業務の全部または一部の損失による潜在的な影響を評価する（</a:t>
            </a:r>
            <a:r>
              <a:rPr lang="en-US" altLang="ja-JP" sz="1200" dirty="0"/>
              <a:t>GV.OC-04</a:t>
            </a:r>
            <a:r>
              <a:rPr lang="ja-JP" altLang="en-US" sz="1200" dirty="0"/>
              <a:t>）</a:t>
            </a:r>
            <a:endParaRPr lang="en-US" altLang="ja-JP" sz="1200" dirty="0"/>
          </a:p>
          <a:p>
            <a:pPr marL="176213" indent="-176213">
              <a:lnSpc>
                <a:spcPct val="130000"/>
              </a:lnSpc>
            </a:pPr>
            <a:r>
              <a:rPr lang="ja-JP" altLang="en-US" sz="1200" dirty="0"/>
              <a:t>・サイバーセキュリティ保証が事業にとって適切か評価する（</a:t>
            </a:r>
            <a:r>
              <a:rPr lang="en-US" altLang="ja-JP" sz="1200" dirty="0"/>
              <a:t>GV.RM-04</a:t>
            </a:r>
            <a:r>
              <a:rPr lang="ja-JP" altLang="en-US" sz="1200" dirty="0"/>
              <a:t>）</a:t>
            </a:r>
            <a:endParaRPr lang="en-US" altLang="ja-JP" sz="1200" dirty="0"/>
          </a:p>
          <a:p>
            <a:pPr marL="176213" indent="-176213">
              <a:lnSpc>
                <a:spcPct val="130000"/>
              </a:lnSpc>
            </a:pPr>
            <a:r>
              <a:rPr lang="ja-JP" altLang="en-US" sz="1200" dirty="0"/>
              <a:t>・サプライヤーやその他の第三者と正式な関係を構築する前に、それらがもたらすサイバーセキュリティリスクを評価する（</a:t>
            </a:r>
            <a:r>
              <a:rPr lang="en-US" altLang="ja-JP" sz="1200" dirty="0"/>
              <a:t>GV.SC-06</a:t>
            </a:r>
            <a:r>
              <a:rPr lang="ja-JP" altLang="en-US" sz="1200" dirty="0"/>
              <a:t>）</a:t>
            </a:r>
            <a:endParaRPr lang="en-US" altLang="ja-JP" sz="1200" dirty="0"/>
          </a:p>
          <a:p>
            <a:pPr>
              <a:lnSpc>
                <a:spcPct val="130000"/>
              </a:lnSpc>
            </a:pPr>
            <a:r>
              <a:rPr kumimoji="1" lang="ja-JP" altLang="en-US" sz="1400" b="1" dirty="0"/>
              <a:t>優先順位付け</a:t>
            </a:r>
            <a:endParaRPr kumimoji="1" lang="en-US" altLang="ja-JP" sz="1400" b="1" dirty="0"/>
          </a:p>
          <a:p>
            <a:pPr>
              <a:lnSpc>
                <a:spcPct val="130000"/>
              </a:lnSpc>
            </a:pPr>
            <a:r>
              <a:rPr lang="ja-JP" altLang="en-US" sz="1200" dirty="0"/>
              <a:t>・サイバーセキュリティリスクを他のビジネスリスクと同等に位置づけて管理する（</a:t>
            </a:r>
            <a:r>
              <a:rPr lang="en-US" altLang="ja-JP" sz="1200" dirty="0"/>
              <a:t>GV.RM-03</a:t>
            </a:r>
            <a:r>
              <a:rPr lang="ja-JP" altLang="en-US" sz="1200" dirty="0"/>
              <a:t>）</a:t>
            </a:r>
            <a:endParaRPr kumimoji="1" lang="en-US" altLang="ja-JP" sz="1200" b="1" dirty="0"/>
          </a:p>
          <a:p>
            <a:pPr>
              <a:lnSpc>
                <a:spcPct val="130000"/>
              </a:lnSpc>
            </a:pPr>
            <a:r>
              <a:rPr lang="ja-JP" altLang="en-US" sz="1400" b="1" dirty="0"/>
              <a:t>周知する</a:t>
            </a:r>
            <a:endParaRPr lang="en-US" altLang="ja-JP" sz="1400" b="1" dirty="0"/>
          </a:p>
          <a:p>
            <a:pPr marL="176213" indent="-176213">
              <a:lnSpc>
                <a:spcPct val="130000"/>
              </a:lnSpc>
            </a:pPr>
            <a:r>
              <a:rPr lang="ja-JP" altLang="en-US" sz="1200" dirty="0"/>
              <a:t>・リスクを意識し、倫理的で、継続的に改善を図る文化に対する指導者層の支持を周知する（</a:t>
            </a:r>
            <a:r>
              <a:rPr lang="en-US" altLang="ja-JP" sz="1200" dirty="0"/>
              <a:t>GV.RR-01</a:t>
            </a:r>
            <a:r>
              <a:rPr lang="ja-JP" altLang="en-US" sz="1200" dirty="0"/>
              <a:t>）</a:t>
            </a:r>
            <a:endParaRPr lang="en-US" altLang="ja-JP" sz="1200" b="1" dirty="0"/>
          </a:p>
          <a:p>
            <a:pPr marL="176213" indent="-176213">
              <a:lnSpc>
                <a:spcPct val="130000"/>
              </a:lnSpc>
            </a:pPr>
            <a:r>
              <a:rPr lang="ja-JP" altLang="en-US" sz="1200" dirty="0"/>
              <a:t>・サイバーセキュリティリスクを管理するための方針を周知・実施、そしてそれを維持する（</a:t>
            </a:r>
            <a:r>
              <a:rPr lang="en-US" altLang="ja-JP" sz="1200" dirty="0"/>
              <a:t>GV.PO-01</a:t>
            </a:r>
            <a:r>
              <a:rPr lang="ja-JP" altLang="en-US" sz="1200" dirty="0"/>
              <a:t>）</a:t>
            </a:r>
            <a:endParaRPr kumimoji="1" lang="en-US" altLang="ja-JP" sz="1200" b="1" dirty="0"/>
          </a:p>
        </p:txBody>
      </p:sp>
      <p:sp>
        <p:nvSpPr>
          <p:cNvPr id="6" name="テキスト ボックス 5">
            <a:extLst>
              <a:ext uri="{FF2B5EF4-FFF2-40B4-BE49-F238E27FC236}">
                <a16:creationId xmlns:a16="http://schemas.microsoft.com/office/drawing/2014/main" id="{4EAA6DD5-ED47-2A58-3E18-50550216A588}"/>
              </a:ext>
            </a:extLst>
          </p:cNvPr>
          <p:cNvSpPr txBox="1"/>
          <p:nvPr/>
        </p:nvSpPr>
        <p:spPr>
          <a:xfrm>
            <a:off x="6095999" y="1124664"/>
            <a:ext cx="5989661" cy="5517151"/>
          </a:xfrm>
          <a:prstGeom prst="rect">
            <a:avLst/>
          </a:prstGeom>
          <a:noFill/>
        </p:spPr>
        <p:txBody>
          <a:bodyPr wrap="square" rtlCol="0">
            <a:spAutoFit/>
          </a:bodyPr>
          <a:lstStyle/>
          <a:p>
            <a:pPr>
              <a:lnSpc>
                <a:spcPct val="130000"/>
              </a:lnSpc>
            </a:pPr>
            <a:r>
              <a:rPr lang="ja-JP" altLang="en-US" sz="1400" b="1" dirty="0"/>
              <a:t>「統治」機能の導入</a:t>
            </a:r>
            <a:endParaRPr kumimoji="1" lang="en-US" altLang="ja-JP" sz="1400" b="1" dirty="0"/>
          </a:p>
          <a:p>
            <a:pPr>
              <a:lnSpc>
                <a:spcPct val="130000"/>
              </a:lnSpc>
            </a:pPr>
            <a:r>
              <a:rPr lang="ja-JP" altLang="en-US" sz="1200" dirty="0"/>
              <a:t>以下の表を活用し、サイバーセキュリティの「統治」について検討を開始する。</a:t>
            </a: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r>
              <a:rPr lang="ja-JP" altLang="en-US" sz="1400" b="1" dirty="0"/>
              <a:t>技術的な詳細：</a:t>
            </a:r>
            <a:r>
              <a:rPr lang="en-US" altLang="ja-JP" sz="1200" dirty="0"/>
              <a:t>Staging Cybersecurity Risks for Enterprise Risk Management and Governance Oversight </a:t>
            </a:r>
            <a:r>
              <a:rPr lang="ja-JP" altLang="en-US" sz="1200" dirty="0"/>
              <a:t>←リンクをつける</a:t>
            </a:r>
            <a:endParaRPr lang="en-US" altLang="ja-JP" sz="1200" dirty="0"/>
          </a:p>
          <a:p>
            <a:pPr>
              <a:lnSpc>
                <a:spcPct val="130000"/>
              </a:lnSpc>
            </a:pPr>
            <a:r>
              <a:rPr lang="ja-JP" altLang="en-US" sz="1400" b="1" dirty="0"/>
              <a:t>検討すべき事項</a:t>
            </a:r>
            <a:endParaRPr lang="en-US" altLang="ja-JP" sz="1400" b="1" dirty="0"/>
          </a:p>
          <a:p>
            <a:pPr marL="182563" indent="-182563">
              <a:lnSpc>
                <a:spcPct val="130000"/>
              </a:lnSpc>
            </a:pPr>
            <a:r>
              <a:rPr lang="ja-JP" altLang="en-US" sz="1200" dirty="0"/>
              <a:t>・ビジネスの成長に伴い、サイバーセキュリティ戦略をどの頻度でレビューすべきか。</a:t>
            </a:r>
            <a:endParaRPr lang="en-US" altLang="ja-JP" sz="1200" dirty="0"/>
          </a:p>
          <a:p>
            <a:pPr marL="182563" indent="-182563">
              <a:lnSpc>
                <a:spcPct val="130000"/>
              </a:lnSpc>
            </a:pPr>
            <a:r>
              <a:rPr lang="ja-JP" altLang="en-US" sz="1200" dirty="0"/>
              <a:t>・サイバーセキュリティ戦略の確立及び管理を支援するために、在籍している職員のスキルアップ、人材の採用または外部パートナーの関与が必要か。</a:t>
            </a:r>
            <a:endParaRPr lang="en-US" altLang="ja-JP" sz="1200" dirty="0"/>
          </a:p>
          <a:p>
            <a:pPr marL="182563" indent="-182563">
              <a:lnSpc>
                <a:spcPct val="130000"/>
              </a:lnSpc>
            </a:pPr>
            <a:r>
              <a:rPr lang="ja-JP" altLang="en-US" sz="1200" dirty="0"/>
              <a:t>・ビジネス上及びビジネスリソースにアクセスする従業員所有のデバイスについて、利用許諾ポリシーがあるか。また、これらのポリシーを従業員に対し教育しているか。</a:t>
            </a:r>
            <a:endParaRPr lang="en-US" altLang="ja-JP" sz="1200" dirty="0"/>
          </a:p>
          <a:p>
            <a:pPr>
              <a:lnSpc>
                <a:spcPct val="130000"/>
              </a:lnSpc>
            </a:pPr>
            <a:r>
              <a:rPr lang="ja-JP" altLang="en-US" sz="1400" b="1" dirty="0"/>
              <a:t>関連リリース</a:t>
            </a:r>
            <a:endParaRPr lang="en-US" altLang="ja-JP" sz="1400" b="1" dirty="0"/>
          </a:p>
          <a:p>
            <a:pPr>
              <a:lnSpc>
                <a:spcPct val="130000"/>
              </a:lnSpc>
            </a:pPr>
            <a:r>
              <a:rPr lang="ja-JP" altLang="en-US" sz="1200" dirty="0"/>
              <a:t>・</a:t>
            </a:r>
            <a:r>
              <a:rPr lang="en-US" altLang="ja-JP" sz="1200" dirty="0"/>
              <a:t>Securing Small and Medium-Sized Supply Chain Resource Handbook</a:t>
            </a:r>
          </a:p>
          <a:p>
            <a:pPr>
              <a:lnSpc>
                <a:spcPct val="130000"/>
              </a:lnSpc>
            </a:pPr>
            <a:r>
              <a:rPr lang="ja-JP" altLang="en-US" sz="1200" dirty="0"/>
              <a:t>・</a:t>
            </a:r>
            <a:r>
              <a:rPr lang="en-US" altLang="ja-JP" sz="1200" dirty="0"/>
              <a:t>Choosing A Vendor/Service Provider</a:t>
            </a:r>
            <a:r>
              <a:rPr lang="ja-JP" altLang="en-US" sz="1200" dirty="0"/>
              <a:t>　リンクをつける</a:t>
            </a:r>
            <a:endParaRPr lang="en-US" altLang="ja-JP" sz="1200" dirty="0"/>
          </a:p>
        </p:txBody>
      </p:sp>
      <p:graphicFrame>
        <p:nvGraphicFramePr>
          <p:cNvPr id="10" name="表 9">
            <a:extLst>
              <a:ext uri="{FF2B5EF4-FFF2-40B4-BE49-F238E27FC236}">
                <a16:creationId xmlns:a16="http://schemas.microsoft.com/office/drawing/2014/main" id="{905F9E57-0CDF-3516-1422-EDEE88BED882}"/>
              </a:ext>
            </a:extLst>
          </p:cNvPr>
          <p:cNvGraphicFramePr>
            <a:graphicFrameLocks noGrp="1"/>
          </p:cNvGraphicFramePr>
          <p:nvPr>
            <p:extLst>
              <p:ext uri="{D42A27DB-BD31-4B8C-83A1-F6EECF244321}">
                <p14:modId xmlns:p14="http://schemas.microsoft.com/office/powerpoint/2010/main" val="920079597"/>
              </p:ext>
            </p:extLst>
          </p:nvPr>
        </p:nvGraphicFramePr>
        <p:xfrm>
          <a:off x="6305302" y="1731069"/>
          <a:ext cx="2555894" cy="1627124"/>
        </p:xfrm>
        <a:graphic>
          <a:graphicData uri="http://schemas.openxmlformats.org/drawingml/2006/table">
            <a:tbl>
              <a:tblPr firstRow="1" bandRow="1">
                <a:tableStyleId>{5C22544A-7EE6-4342-B048-85BDC9FD1C3A}</a:tableStyleId>
              </a:tblPr>
              <a:tblGrid>
                <a:gridCol w="1614543">
                  <a:extLst>
                    <a:ext uri="{9D8B030D-6E8A-4147-A177-3AD203B41FA5}">
                      <a16:colId xmlns:a16="http://schemas.microsoft.com/office/drawing/2014/main" val="2367708837"/>
                    </a:ext>
                  </a:extLst>
                </a:gridCol>
                <a:gridCol w="941351">
                  <a:extLst>
                    <a:ext uri="{9D8B030D-6E8A-4147-A177-3AD203B41FA5}">
                      <a16:colId xmlns:a16="http://schemas.microsoft.com/office/drawing/2014/main" val="1841925809"/>
                    </a:ext>
                  </a:extLst>
                </a:gridCol>
              </a:tblGrid>
              <a:tr h="370840">
                <a:tc gridSpan="2">
                  <a:txBody>
                    <a:bodyPr/>
                    <a:lstStyle/>
                    <a:p>
                      <a:pPr>
                        <a:lnSpc>
                          <a:spcPct val="120000"/>
                        </a:lnSpc>
                      </a:pPr>
                      <a:r>
                        <a:rPr kumimoji="1" lang="ja-JP" altLang="en-US" sz="1200" dirty="0">
                          <a:solidFill>
                            <a:schemeClr val="tx1"/>
                          </a:solidFill>
                        </a:rPr>
                        <a:t>組織のおかれた状況・背景を設定</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10300259"/>
                  </a:ext>
                </a:extLst>
              </a:tr>
              <a:tr h="370840">
                <a:tc>
                  <a:txBody>
                    <a:bodyPr/>
                    <a:lstStyle/>
                    <a:p>
                      <a:pPr>
                        <a:lnSpc>
                          <a:spcPct val="120000"/>
                        </a:lnSpc>
                      </a:pPr>
                      <a:r>
                        <a:rPr kumimoji="1" lang="ja-JP" altLang="en-US" sz="1200" dirty="0">
                          <a:solidFill>
                            <a:schemeClr val="tx1"/>
                          </a:solidFill>
                        </a:rPr>
                        <a:t>我々のビジネスの</a:t>
                      </a:r>
                      <a:endParaRPr kumimoji="1" lang="en-US" altLang="ja-JP" sz="1200" dirty="0">
                        <a:solidFill>
                          <a:schemeClr val="tx1"/>
                        </a:solidFill>
                      </a:endParaRPr>
                    </a:p>
                    <a:p>
                      <a:pPr>
                        <a:lnSpc>
                          <a:spcPct val="120000"/>
                        </a:lnSpc>
                      </a:pPr>
                      <a:r>
                        <a:rPr kumimoji="1" lang="ja-JP" altLang="en-US" sz="1200" dirty="0">
                          <a:solidFill>
                            <a:schemeClr val="tx1"/>
                          </a:solidFill>
                        </a:rPr>
                        <a:t>使命や存在意義</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kumimoji="1" lang="ja-JP" altLang="en-US" sz="120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3703421"/>
                  </a:ext>
                </a:extLst>
              </a:tr>
              <a:tr h="370840">
                <a:tc>
                  <a:txBody>
                    <a:bodyPr/>
                    <a:lstStyle/>
                    <a:p>
                      <a:pPr>
                        <a:lnSpc>
                          <a:spcPct val="120000"/>
                        </a:lnSpc>
                      </a:pPr>
                      <a:r>
                        <a:rPr kumimoji="1" lang="ja-JP" altLang="en-US" sz="1200" dirty="0">
                          <a:solidFill>
                            <a:schemeClr val="tx1"/>
                          </a:solidFill>
                        </a:rPr>
                        <a:t>使命の達成に影響を及ぼすサイバーセキュリティリスク</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kumimoji="1" lang="ja-JP" altLang="en-US" sz="1200" dirty="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9696164"/>
                  </a:ext>
                </a:extLst>
              </a:tr>
            </a:tbl>
          </a:graphicData>
        </a:graphic>
      </p:graphicFrame>
      <p:graphicFrame>
        <p:nvGraphicFramePr>
          <p:cNvPr id="11" name="表 10">
            <a:extLst>
              <a:ext uri="{FF2B5EF4-FFF2-40B4-BE49-F238E27FC236}">
                <a16:creationId xmlns:a16="http://schemas.microsoft.com/office/drawing/2014/main" id="{C1425EE7-714D-9AAF-235C-C61524FAF031}"/>
              </a:ext>
            </a:extLst>
          </p:cNvPr>
          <p:cNvGraphicFramePr>
            <a:graphicFrameLocks noGrp="1"/>
          </p:cNvGraphicFramePr>
          <p:nvPr>
            <p:extLst>
              <p:ext uri="{D42A27DB-BD31-4B8C-83A1-F6EECF244321}">
                <p14:modId xmlns:p14="http://schemas.microsoft.com/office/powerpoint/2010/main" val="829491975"/>
              </p:ext>
            </p:extLst>
          </p:nvPr>
        </p:nvGraphicFramePr>
        <p:xfrm>
          <a:off x="9058794" y="1731069"/>
          <a:ext cx="2934284" cy="1483360"/>
        </p:xfrm>
        <a:graphic>
          <a:graphicData uri="http://schemas.openxmlformats.org/drawingml/2006/table">
            <a:tbl>
              <a:tblPr firstRow="1" bandRow="1">
                <a:tableStyleId>{5C22544A-7EE6-4342-B048-85BDC9FD1C3A}</a:tableStyleId>
              </a:tblPr>
              <a:tblGrid>
                <a:gridCol w="1853570">
                  <a:extLst>
                    <a:ext uri="{9D8B030D-6E8A-4147-A177-3AD203B41FA5}">
                      <a16:colId xmlns:a16="http://schemas.microsoft.com/office/drawing/2014/main" val="2367708837"/>
                    </a:ext>
                  </a:extLst>
                </a:gridCol>
                <a:gridCol w="1080714">
                  <a:extLst>
                    <a:ext uri="{9D8B030D-6E8A-4147-A177-3AD203B41FA5}">
                      <a16:colId xmlns:a16="http://schemas.microsoft.com/office/drawing/2014/main" val="1841925809"/>
                    </a:ext>
                  </a:extLst>
                </a:gridCol>
              </a:tblGrid>
              <a:tr h="370840">
                <a:tc gridSpan="2">
                  <a:txBody>
                    <a:bodyPr/>
                    <a:lstStyle/>
                    <a:p>
                      <a:pPr>
                        <a:lnSpc>
                          <a:spcPct val="120000"/>
                        </a:lnSpc>
                      </a:pPr>
                      <a:r>
                        <a:rPr kumimoji="1" lang="ja-JP" altLang="en-US" sz="1200" dirty="0">
                          <a:solidFill>
                            <a:schemeClr val="tx1"/>
                          </a:solidFill>
                        </a:rPr>
                        <a:t>サイバーセキュリティ要件を文書化</a:t>
                      </a:r>
                      <a:endParaRPr kumimoji="1" lang="en-US" altLang="ja-JP" sz="1200" dirty="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10300259"/>
                  </a:ext>
                </a:extLst>
              </a:tr>
              <a:tr h="370840">
                <a:tc>
                  <a:txBody>
                    <a:bodyPr/>
                    <a:lstStyle/>
                    <a:p>
                      <a:pPr>
                        <a:lnSpc>
                          <a:spcPct val="120000"/>
                        </a:lnSpc>
                      </a:pPr>
                      <a:r>
                        <a:rPr kumimoji="1" lang="ja-JP" altLang="en-US" sz="1200" dirty="0">
                          <a:solidFill>
                            <a:schemeClr val="tx1"/>
                          </a:solidFill>
                        </a:rPr>
                        <a:t>法的要求事項</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kumimoji="1" lang="ja-JP" altLang="en-US" sz="1200" dirty="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3703421"/>
                  </a:ext>
                </a:extLst>
              </a:tr>
              <a:tr h="370840">
                <a:tc>
                  <a:txBody>
                    <a:bodyPr/>
                    <a:lstStyle/>
                    <a:p>
                      <a:pPr>
                        <a:lnSpc>
                          <a:spcPct val="120000"/>
                        </a:lnSpc>
                      </a:pPr>
                      <a:r>
                        <a:rPr kumimoji="1" lang="ja-JP" altLang="en-US" sz="1200" dirty="0">
                          <a:solidFill>
                            <a:schemeClr val="tx1"/>
                          </a:solidFill>
                        </a:rPr>
                        <a:t>規則上の要件</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kumimoji="1" lang="ja-JP" altLang="en-US" sz="1200" dirty="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35134838"/>
                  </a:ext>
                </a:extLst>
              </a:tr>
              <a:tr h="370840">
                <a:tc>
                  <a:txBody>
                    <a:bodyPr/>
                    <a:lstStyle/>
                    <a:p>
                      <a:pPr>
                        <a:lnSpc>
                          <a:spcPct val="120000"/>
                        </a:lnSpc>
                      </a:pPr>
                      <a:r>
                        <a:rPr kumimoji="1" lang="ja-JP" altLang="en-US" sz="1200" dirty="0">
                          <a:solidFill>
                            <a:schemeClr val="tx1"/>
                          </a:solidFill>
                        </a:rPr>
                        <a:t>契約上の要求事項</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kumimoji="1" lang="ja-JP" altLang="en-US" sz="1200" dirty="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9696164"/>
                  </a:ext>
                </a:extLst>
              </a:tr>
            </a:tbl>
          </a:graphicData>
        </a:graphic>
      </p:graphicFrame>
    </p:spTree>
    <p:extLst>
      <p:ext uri="{BB962C8B-B14F-4D97-AF65-F5344CB8AC3E}">
        <p14:creationId xmlns:p14="http://schemas.microsoft.com/office/powerpoint/2010/main" val="2865667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4D47883A-D12A-1B10-41DC-6E43B8AC6447}"/>
            </a:ext>
          </a:extLst>
        </p:cNvPr>
        <p:cNvGrpSpPr/>
        <p:nvPr/>
      </p:nvGrpSpPr>
      <p:grpSpPr>
        <a:xfrm>
          <a:off x="0" y="0"/>
          <a:ext cx="0" cy="0"/>
          <a:chOff x="0" y="0"/>
          <a:chExt cx="0" cy="0"/>
        </a:xfrm>
      </p:grpSpPr>
      <p:pic>
        <p:nvPicPr>
          <p:cNvPr id="9" name="図 8">
            <a:extLst>
              <a:ext uri="{FF2B5EF4-FFF2-40B4-BE49-F238E27FC236}">
                <a16:creationId xmlns:a16="http://schemas.microsoft.com/office/drawing/2014/main" id="{A14BF66A-F2DF-608F-AEEF-24520FC8E016}"/>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0E4C105F-F30C-CF2F-04A8-DB954CAB7C1D}"/>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識別</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en-US" altLang="ja-JP"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IDENTIFY</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43DE8B1C-F63F-CDA2-5EDA-F2A85D91940D}"/>
              </a:ext>
            </a:extLst>
          </p:cNvPr>
          <p:cNvSpPr txBox="1"/>
          <p:nvPr/>
        </p:nvSpPr>
        <p:spPr>
          <a:xfrm>
            <a:off x="106340" y="587378"/>
            <a:ext cx="11979320" cy="400110"/>
          </a:xfrm>
          <a:prstGeom prst="rect">
            <a:avLst/>
          </a:prstGeom>
          <a:solidFill>
            <a:srgbClr val="73C3E7"/>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「識別」機能 ： </a:t>
            </a:r>
            <a:r>
              <a:rPr lang="ja-JP" altLang="en-US" sz="20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ビジネスに対する現在のサイバーセキュリティリスクの識別</a:t>
            </a: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を支援</a:t>
            </a: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F9018993-4E93-D31C-7BE5-F55CD40C0057}"/>
              </a:ext>
            </a:extLst>
          </p:cNvPr>
          <p:cNvPicPr>
            <a:picLocks noChangeAspect="1"/>
          </p:cNvPicPr>
          <p:nvPr/>
        </p:nvPicPr>
        <p:blipFill>
          <a:blip r:embed="rId3">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8" name="テキスト ボックス 7">
            <a:extLst>
              <a:ext uri="{FF2B5EF4-FFF2-40B4-BE49-F238E27FC236}">
                <a16:creationId xmlns:a16="http://schemas.microsoft.com/office/drawing/2014/main" id="{BC2405FB-DCF6-8624-7D80-7F20DB4169AB}"/>
              </a:ext>
            </a:extLst>
          </p:cNvPr>
          <p:cNvSpPr txBox="1"/>
          <p:nvPr/>
        </p:nvSpPr>
        <p:spPr>
          <a:xfrm>
            <a:off x="130389" y="1559708"/>
            <a:ext cx="5832927" cy="4316695"/>
          </a:xfrm>
          <a:prstGeom prst="rect">
            <a:avLst/>
          </a:prstGeom>
          <a:noFill/>
        </p:spPr>
        <p:txBody>
          <a:bodyPr wrap="square" rtlCol="0">
            <a:spAutoFit/>
          </a:bodyPr>
          <a:lstStyle/>
          <a:p>
            <a:pPr>
              <a:lnSpc>
                <a:spcPct val="130000"/>
              </a:lnSpc>
            </a:pPr>
            <a:r>
              <a:rPr kumimoji="1" lang="ja-JP" altLang="en-US" sz="1400" b="1" dirty="0"/>
              <a:t>理解する</a:t>
            </a:r>
            <a:endParaRPr kumimoji="1" lang="en-US" altLang="ja-JP" sz="1400" b="1" dirty="0"/>
          </a:p>
          <a:p>
            <a:pPr marL="176213" indent="-176213">
              <a:lnSpc>
                <a:spcPct val="130000"/>
              </a:lnSpc>
            </a:pPr>
            <a:r>
              <a:rPr lang="ja-JP" altLang="en-US" sz="1200" dirty="0"/>
              <a:t>・ハードウェア、ソフトウェア、システム及びサービスの一覧を作成及び管理することで、ビジネスがどのような資産に依存しているかを理解する（</a:t>
            </a:r>
            <a:r>
              <a:rPr lang="en-US" altLang="ja-JP" sz="1200" dirty="0"/>
              <a:t>ID.AM-01/02/04</a:t>
            </a:r>
            <a:r>
              <a:rPr lang="ja-JP" altLang="en-US" sz="1200" dirty="0"/>
              <a:t>）</a:t>
            </a:r>
            <a:endParaRPr lang="en-US" altLang="ja-JP" sz="1200" dirty="0"/>
          </a:p>
          <a:p>
            <a:pPr>
              <a:lnSpc>
                <a:spcPct val="130000"/>
              </a:lnSpc>
            </a:pPr>
            <a:r>
              <a:rPr lang="ja-JP" altLang="en-US" sz="1400" b="1" dirty="0"/>
              <a:t>評価する</a:t>
            </a:r>
            <a:endParaRPr lang="en-US" altLang="ja-JP" sz="1400" b="1" dirty="0"/>
          </a:p>
          <a:p>
            <a:pPr marL="176213" indent="-176213">
              <a:lnSpc>
                <a:spcPct val="130000"/>
              </a:lnSpc>
            </a:pPr>
            <a:r>
              <a:rPr lang="ja-JP" altLang="en-US" sz="1200" dirty="0"/>
              <a:t>・</a:t>
            </a:r>
            <a:r>
              <a:rPr lang="en-US" altLang="ja-JP" sz="1200" dirty="0"/>
              <a:t>IT</a:t>
            </a:r>
            <a:r>
              <a:rPr lang="ja-JP" altLang="en-US" sz="1200" dirty="0"/>
              <a:t>及び物理的資産の潜在的な脆弱性を評価する（</a:t>
            </a:r>
            <a:r>
              <a:rPr lang="en-US" altLang="ja-JP" sz="1200" dirty="0"/>
              <a:t>ID.RA-01</a:t>
            </a:r>
            <a:r>
              <a:rPr lang="ja-JP" altLang="en-US" sz="1200" dirty="0"/>
              <a:t>）</a:t>
            </a:r>
            <a:endParaRPr lang="en-US" altLang="ja-JP" sz="1200" dirty="0"/>
          </a:p>
          <a:p>
            <a:pPr marL="176213" indent="-176213">
              <a:lnSpc>
                <a:spcPct val="130000"/>
              </a:lnSpc>
            </a:pPr>
            <a:r>
              <a:rPr lang="ja-JP" altLang="en-US" sz="1200" dirty="0"/>
              <a:t>・ビジネスのサイバーセキュリティプログラムの有効性を評価して改善が必要な領域を識別する（</a:t>
            </a:r>
            <a:r>
              <a:rPr lang="en-US" altLang="ja-JP" sz="1200" dirty="0"/>
              <a:t>ID.IM-01</a:t>
            </a:r>
            <a:r>
              <a:rPr lang="ja-JP" altLang="en-US" sz="1200" dirty="0"/>
              <a:t>）</a:t>
            </a:r>
            <a:endParaRPr lang="en-US" altLang="ja-JP" sz="1200" dirty="0"/>
          </a:p>
          <a:p>
            <a:pPr>
              <a:lnSpc>
                <a:spcPct val="130000"/>
              </a:lnSpc>
            </a:pPr>
            <a:r>
              <a:rPr kumimoji="1" lang="ja-JP" altLang="en-US" sz="1400" b="1" dirty="0"/>
              <a:t>優先順位付け</a:t>
            </a:r>
            <a:endParaRPr kumimoji="1" lang="en-US" altLang="ja-JP" sz="1400" b="1" dirty="0"/>
          </a:p>
          <a:p>
            <a:pPr>
              <a:lnSpc>
                <a:spcPct val="130000"/>
              </a:lnSpc>
            </a:pPr>
            <a:r>
              <a:rPr lang="ja-JP" altLang="en-US" sz="1200" dirty="0"/>
              <a:t>・ビジネスデータの一覧を作成及び分類する（</a:t>
            </a:r>
            <a:r>
              <a:rPr lang="en-US" altLang="ja-JP" sz="1200" dirty="0"/>
              <a:t>ID.AM-07</a:t>
            </a:r>
            <a:r>
              <a:rPr lang="ja-JP" altLang="en-US" sz="1200" dirty="0"/>
              <a:t>）</a:t>
            </a:r>
            <a:endParaRPr lang="en-US" altLang="ja-JP" sz="1200" dirty="0"/>
          </a:p>
          <a:p>
            <a:pPr marL="176213" indent="-176213">
              <a:lnSpc>
                <a:spcPct val="130000"/>
              </a:lnSpc>
            </a:pPr>
            <a:r>
              <a:rPr kumimoji="1" lang="ja-JP" altLang="en-US" sz="1200" dirty="0"/>
              <a:t>・リスクレジスタ</a:t>
            </a:r>
            <a:r>
              <a:rPr kumimoji="1" lang="en-US" altLang="ja-JP" sz="1200" dirty="0"/>
              <a:t>※</a:t>
            </a:r>
            <a:r>
              <a:rPr kumimoji="1" lang="ja-JP" altLang="en-US" sz="1200" dirty="0"/>
              <a:t>を使用し内部及び外部のサイバーセキュリティの脅威と関連する対応を文書化する</a:t>
            </a:r>
            <a:r>
              <a:rPr lang="ja-JP" altLang="en-US" sz="1200" dirty="0"/>
              <a:t>（</a:t>
            </a:r>
            <a:r>
              <a:rPr lang="en-US" altLang="ja-JP" sz="1200" dirty="0"/>
              <a:t>ID.RA</a:t>
            </a:r>
            <a:r>
              <a:rPr lang="ja-JP" altLang="en-US" sz="1200" dirty="0"/>
              <a:t>）</a:t>
            </a:r>
            <a:endParaRPr kumimoji="1" lang="en-US" altLang="ja-JP" sz="1200" dirty="0"/>
          </a:p>
          <a:p>
            <a:pPr>
              <a:lnSpc>
                <a:spcPct val="130000"/>
              </a:lnSpc>
            </a:pPr>
            <a:r>
              <a:rPr lang="ja-JP" altLang="en-US" sz="1400" b="1" dirty="0"/>
              <a:t>周知する</a:t>
            </a:r>
            <a:endParaRPr lang="en-US" altLang="ja-JP" sz="1400" b="1" dirty="0"/>
          </a:p>
          <a:p>
            <a:pPr marL="176213" indent="-176213">
              <a:lnSpc>
                <a:spcPct val="130000"/>
              </a:lnSpc>
            </a:pPr>
            <a:r>
              <a:rPr lang="ja-JP" altLang="en-US" sz="1200" dirty="0"/>
              <a:t>・全職員及び関連する第三者に対しサイバーセキュリティ計画、ポリシー及びベストプラクティスを周知する（</a:t>
            </a:r>
            <a:r>
              <a:rPr lang="en-US" altLang="ja-JP" sz="1200" dirty="0"/>
              <a:t>ID.IM-04</a:t>
            </a:r>
            <a:r>
              <a:rPr lang="ja-JP" altLang="en-US" sz="1200" dirty="0"/>
              <a:t>）</a:t>
            </a:r>
            <a:endParaRPr lang="en-US" altLang="ja-JP" sz="1200" b="1" dirty="0"/>
          </a:p>
          <a:p>
            <a:pPr marL="176213" indent="-176213">
              <a:lnSpc>
                <a:spcPct val="130000"/>
              </a:lnSpc>
            </a:pPr>
            <a:r>
              <a:rPr lang="ja-JP" altLang="en-US" sz="1200" dirty="0"/>
              <a:t>・全職員に対しサイバーセキュリティ計画リスク管理のプロセスとその手順及び活動において必要な改善点を明らかにすることの重要性を周知する（</a:t>
            </a:r>
            <a:r>
              <a:rPr lang="en-US" altLang="ja-JP" sz="1200" dirty="0"/>
              <a:t>ID.IM</a:t>
            </a:r>
            <a:r>
              <a:rPr lang="ja-JP" altLang="en-US" sz="1200" dirty="0"/>
              <a:t>）</a:t>
            </a:r>
            <a:endParaRPr kumimoji="1" lang="en-US" altLang="ja-JP" sz="1200" b="1" dirty="0"/>
          </a:p>
        </p:txBody>
      </p:sp>
      <p:sp>
        <p:nvSpPr>
          <p:cNvPr id="10" name="テキスト ボックス 9">
            <a:extLst>
              <a:ext uri="{FF2B5EF4-FFF2-40B4-BE49-F238E27FC236}">
                <a16:creationId xmlns:a16="http://schemas.microsoft.com/office/drawing/2014/main" id="{D68DBAE0-B731-7F29-27B4-6C3073D44ABC}"/>
              </a:ext>
            </a:extLst>
          </p:cNvPr>
          <p:cNvSpPr txBox="1"/>
          <p:nvPr/>
        </p:nvSpPr>
        <p:spPr>
          <a:xfrm>
            <a:off x="106338" y="1124664"/>
            <a:ext cx="5851401" cy="400110"/>
          </a:xfrm>
          <a:prstGeom prst="rect">
            <a:avLst/>
          </a:prstGeom>
          <a:solidFill>
            <a:srgbClr val="73C3E7"/>
          </a:solidFill>
        </p:spPr>
        <p:txBody>
          <a:bodyPr wrap="square" rtlCol="0" anchor="ctr">
            <a:spAutoFit/>
          </a:bodyPr>
          <a:lstStyle/>
          <a:p>
            <a:r>
              <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検討すべき対応策</a:t>
            </a:r>
          </a:p>
        </p:txBody>
      </p:sp>
      <p:pic>
        <p:nvPicPr>
          <p:cNvPr id="11" name="図 10">
            <a:extLst>
              <a:ext uri="{FF2B5EF4-FFF2-40B4-BE49-F238E27FC236}">
                <a16:creationId xmlns:a16="http://schemas.microsoft.com/office/drawing/2014/main" id="{F687CB0B-6FF0-E26C-571D-FA1356B247D8}"/>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096000" y="1124664"/>
            <a:ext cx="5989661" cy="5483285"/>
          </a:xfrm>
          <a:prstGeom prst="rect">
            <a:avLst/>
          </a:prstGeom>
        </p:spPr>
      </p:pic>
      <p:sp>
        <p:nvSpPr>
          <p:cNvPr id="12" name="テキスト ボックス 11">
            <a:extLst>
              <a:ext uri="{FF2B5EF4-FFF2-40B4-BE49-F238E27FC236}">
                <a16:creationId xmlns:a16="http://schemas.microsoft.com/office/drawing/2014/main" id="{D4388F4E-4505-2860-E3EB-5B251F3554B0}"/>
              </a:ext>
            </a:extLst>
          </p:cNvPr>
          <p:cNvSpPr txBox="1"/>
          <p:nvPr/>
        </p:nvSpPr>
        <p:spPr>
          <a:xfrm>
            <a:off x="6095999" y="1124664"/>
            <a:ext cx="5989661" cy="5517151"/>
          </a:xfrm>
          <a:prstGeom prst="rect">
            <a:avLst/>
          </a:prstGeom>
          <a:noFill/>
        </p:spPr>
        <p:txBody>
          <a:bodyPr wrap="square" rtlCol="0">
            <a:spAutoFit/>
          </a:bodyPr>
          <a:lstStyle/>
          <a:p>
            <a:pPr>
              <a:lnSpc>
                <a:spcPct val="130000"/>
              </a:lnSpc>
            </a:pPr>
            <a:r>
              <a:rPr lang="ja-JP" altLang="en-US" sz="1400" b="1" dirty="0"/>
              <a:t>ビジネスに対するサイバーセキュリティリスクの「識別」機能の導入</a:t>
            </a:r>
            <a:endParaRPr kumimoji="1" lang="en-US" altLang="ja-JP" sz="1400" b="1" dirty="0"/>
          </a:p>
          <a:p>
            <a:pPr>
              <a:lnSpc>
                <a:spcPct val="130000"/>
              </a:lnSpc>
            </a:pPr>
            <a:r>
              <a:rPr lang="ja-JP" altLang="en-US" sz="1200" dirty="0"/>
              <a:t>資産を保護する前に「識別」する必要がある。その後、ビジネスミッションに対する機密性及び重要度に基づき各資産の適切な防御レベルを決定する。下の表を使用して情報技術（</a:t>
            </a:r>
            <a:r>
              <a:rPr lang="en-US" altLang="ja-JP" sz="1200" dirty="0"/>
              <a:t>IT</a:t>
            </a:r>
            <a:r>
              <a:rPr lang="ja-JP" altLang="en-US" sz="1200" dirty="0"/>
              <a:t>）資産一覧を識別する。</a:t>
            </a: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r>
              <a:rPr lang="ja-JP" altLang="en-US" sz="1200" dirty="0"/>
              <a:t>ビジネスが成熟してきた際には、全てのビジネス資産を自動で管理する資産イベントり・ソリューションまたはマネージドセキュリティサービスプロバイダを利用することも可能である。</a:t>
            </a:r>
            <a:endParaRPr lang="en-US" altLang="ja-JP" sz="1200" dirty="0"/>
          </a:p>
          <a:p>
            <a:pPr>
              <a:lnSpc>
                <a:spcPct val="130000"/>
              </a:lnSpc>
            </a:pPr>
            <a:r>
              <a:rPr lang="ja-JP" altLang="en-US" sz="1400" b="1" dirty="0"/>
              <a:t>技術的な詳細</a:t>
            </a:r>
            <a:r>
              <a:rPr lang="ja-JP" altLang="en-US" sz="1400" dirty="0"/>
              <a:t>：</a:t>
            </a:r>
            <a:r>
              <a:rPr lang="en-US" altLang="ja-JP" sz="1200" dirty="0"/>
              <a:t>Integrating Cybersecurity and Enterprise Risk Management</a:t>
            </a:r>
          </a:p>
          <a:p>
            <a:pPr>
              <a:lnSpc>
                <a:spcPct val="130000"/>
              </a:lnSpc>
            </a:pPr>
            <a:r>
              <a:rPr lang="ja-JP" altLang="en-US" sz="1400" b="1" dirty="0"/>
              <a:t>検討すべき事項</a:t>
            </a:r>
            <a:endParaRPr lang="en-US" altLang="ja-JP" sz="1400" b="1" dirty="0"/>
          </a:p>
          <a:p>
            <a:pPr marL="182563" indent="-182563">
              <a:lnSpc>
                <a:spcPct val="130000"/>
              </a:lnSpc>
            </a:pPr>
            <a:r>
              <a:rPr lang="ja-JP" altLang="en-US" sz="1200" dirty="0"/>
              <a:t>・保護すべき最も重要なビジネス資産（例：データ、ハードウェア、ソフトウェア、システム、施設、サービス、人材）は何か。</a:t>
            </a:r>
            <a:endParaRPr lang="en-US" altLang="ja-JP" sz="1200" dirty="0"/>
          </a:p>
          <a:p>
            <a:pPr marL="182563" indent="-182563">
              <a:lnSpc>
                <a:spcPct val="130000"/>
              </a:lnSpc>
            </a:pPr>
            <a:r>
              <a:rPr lang="ja-JP" altLang="en-US" sz="1200" dirty="0"/>
              <a:t>・各資産に関連するサイバーセキュリティ及びプライバシーのリスクは何か。</a:t>
            </a:r>
            <a:endParaRPr lang="en-US" altLang="ja-JP" sz="1200" dirty="0"/>
          </a:p>
          <a:p>
            <a:pPr marL="182563" indent="-182563">
              <a:lnSpc>
                <a:spcPct val="130000"/>
              </a:lnSpc>
            </a:pPr>
            <a:r>
              <a:rPr lang="ja-JP" altLang="en-US" sz="1200" dirty="0"/>
              <a:t>・職員が業務遂行のために使用する技術またはサービスは何か？これらの技術またはサービスは安全で使用が承認されているか。</a:t>
            </a:r>
            <a:endParaRPr lang="en-US" altLang="ja-JP" sz="1200" dirty="0"/>
          </a:p>
          <a:p>
            <a:pPr marL="182563" indent="-182563">
              <a:lnSpc>
                <a:spcPct val="130000"/>
              </a:lnSpc>
            </a:pPr>
            <a:r>
              <a:rPr lang="ja-JP" altLang="en-US" sz="1400" b="1" dirty="0"/>
              <a:t>関連リリース</a:t>
            </a:r>
            <a:endParaRPr lang="en-US" altLang="ja-JP" sz="1400" b="1" dirty="0"/>
          </a:p>
          <a:p>
            <a:pPr marL="182563" indent="-182563">
              <a:lnSpc>
                <a:spcPct val="130000"/>
              </a:lnSpc>
            </a:pPr>
            <a:r>
              <a:rPr lang="ja-JP" altLang="en-US" sz="1200" dirty="0"/>
              <a:t>・</a:t>
            </a:r>
            <a:r>
              <a:rPr lang="en-US" altLang="ja-JP" sz="1200" dirty="0"/>
              <a:t>NIST Risk Register Template</a:t>
            </a:r>
          </a:p>
          <a:p>
            <a:pPr>
              <a:lnSpc>
                <a:spcPct val="130000"/>
              </a:lnSpc>
            </a:pPr>
            <a:r>
              <a:rPr lang="ja-JP" altLang="en-US" sz="1200" dirty="0"/>
              <a:t>・</a:t>
            </a:r>
            <a:r>
              <a:rPr lang="en-US" altLang="ja-JP" sz="1200" dirty="0"/>
              <a:t>Securing Small and Medium-Sized Supply Chain Resource Handbook</a:t>
            </a:r>
          </a:p>
          <a:p>
            <a:pPr>
              <a:lnSpc>
                <a:spcPct val="130000"/>
              </a:lnSpc>
            </a:pPr>
            <a:r>
              <a:rPr lang="ja-JP" altLang="en-US" sz="1200" dirty="0"/>
              <a:t>・</a:t>
            </a:r>
            <a:r>
              <a:rPr lang="en-US" altLang="ja-JP" sz="1200" dirty="0"/>
              <a:t>Choosing A Vendor/Service Provider</a:t>
            </a:r>
            <a:r>
              <a:rPr lang="ja-JP" altLang="en-US" sz="1200" dirty="0"/>
              <a:t>　リンクをつける</a:t>
            </a:r>
            <a:endParaRPr lang="en-US" altLang="ja-JP" sz="1200" dirty="0"/>
          </a:p>
        </p:txBody>
      </p:sp>
      <p:graphicFrame>
        <p:nvGraphicFramePr>
          <p:cNvPr id="5" name="表 4">
            <a:extLst>
              <a:ext uri="{FF2B5EF4-FFF2-40B4-BE49-F238E27FC236}">
                <a16:creationId xmlns:a16="http://schemas.microsoft.com/office/drawing/2014/main" id="{F3F02819-8257-112C-485D-ACC627B6E9B0}"/>
              </a:ext>
            </a:extLst>
          </p:cNvPr>
          <p:cNvGraphicFramePr>
            <a:graphicFrameLocks noGrp="1"/>
          </p:cNvGraphicFramePr>
          <p:nvPr>
            <p:extLst>
              <p:ext uri="{D42A27DB-BD31-4B8C-83A1-F6EECF244321}">
                <p14:modId xmlns:p14="http://schemas.microsoft.com/office/powerpoint/2010/main" val="3524027118"/>
              </p:ext>
            </p:extLst>
          </p:nvPr>
        </p:nvGraphicFramePr>
        <p:xfrm>
          <a:off x="6197599" y="2179012"/>
          <a:ext cx="5864011" cy="945188"/>
        </p:xfrm>
        <a:graphic>
          <a:graphicData uri="http://schemas.openxmlformats.org/drawingml/2006/table">
            <a:tbl>
              <a:tblPr firstRow="1" bandRow="1">
                <a:tableStyleId>{5C22544A-7EE6-4342-B048-85BDC9FD1C3A}</a:tableStyleId>
              </a:tblPr>
              <a:tblGrid>
                <a:gridCol w="1067073">
                  <a:extLst>
                    <a:ext uri="{9D8B030D-6E8A-4147-A177-3AD203B41FA5}">
                      <a16:colId xmlns:a16="http://schemas.microsoft.com/office/drawing/2014/main" val="754641343"/>
                    </a:ext>
                  </a:extLst>
                </a:gridCol>
                <a:gridCol w="724970">
                  <a:extLst>
                    <a:ext uri="{9D8B030D-6E8A-4147-A177-3AD203B41FA5}">
                      <a16:colId xmlns:a16="http://schemas.microsoft.com/office/drawing/2014/main" val="1571728493"/>
                    </a:ext>
                  </a:extLst>
                </a:gridCol>
                <a:gridCol w="594653">
                  <a:extLst>
                    <a:ext uri="{9D8B030D-6E8A-4147-A177-3AD203B41FA5}">
                      <a16:colId xmlns:a16="http://schemas.microsoft.com/office/drawing/2014/main" val="248962041"/>
                    </a:ext>
                  </a:extLst>
                </a:gridCol>
                <a:gridCol w="978805">
                  <a:extLst>
                    <a:ext uri="{9D8B030D-6E8A-4147-A177-3AD203B41FA5}">
                      <a16:colId xmlns:a16="http://schemas.microsoft.com/office/drawing/2014/main" val="591332285"/>
                    </a:ext>
                  </a:extLst>
                </a:gridCol>
                <a:gridCol w="1147444">
                  <a:extLst>
                    <a:ext uri="{9D8B030D-6E8A-4147-A177-3AD203B41FA5}">
                      <a16:colId xmlns:a16="http://schemas.microsoft.com/office/drawing/2014/main" val="2045250240"/>
                    </a:ext>
                  </a:extLst>
                </a:gridCol>
                <a:gridCol w="1351066">
                  <a:extLst>
                    <a:ext uri="{9D8B030D-6E8A-4147-A177-3AD203B41FA5}">
                      <a16:colId xmlns:a16="http://schemas.microsoft.com/office/drawing/2014/main" val="2751987207"/>
                    </a:ext>
                  </a:extLst>
                </a:gridCol>
              </a:tblGrid>
              <a:tr h="534904">
                <a:tc>
                  <a:txBody>
                    <a:bodyPr/>
                    <a:lstStyle/>
                    <a:p>
                      <a:r>
                        <a:rPr kumimoji="1" lang="ja-JP" altLang="en-US" sz="900" dirty="0">
                          <a:solidFill>
                            <a:schemeClr val="tx1">
                              <a:lumMod val="95000"/>
                              <a:lumOff val="5000"/>
                            </a:schemeClr>
                          </a:solidFill>
                        </a:rPr>
                        <a:t>ソフトウェア</a:t>
                      </a:r>
                      <a:r>
                        <a:rPr kumimoji="1" lang="en-US" altLang="ja-JP" sz="900" dirty="0">
                          <a:solidFill>
                            <a:schemeClr val="tx1">
                              <a:lumMod val="95000"/>
                              <a:lumOff val="5000"/>
                            </a:schemeClr>
                          </a:solidFill>
                        </a:rPr>
                        <a:t>/</a:t>
                      </a:r>
                      <a:r>
                        <a:rPr kumimoji="1" lang="ja-JP" altLang="en-US" sz="900" dirty="0">
                          <a:solidFill>
                            <a:schemeClr val="tx1">
                              <a:lumMod val="95000"/>
                              <a:lumOff val="5000"/>
                            </a:schemeClr>
                          </a:solidFill>
                        </a:rPr>
                        <a:t>ハードウェア</a:t>
                      </a:r>
                      <a:r>
                        <a:rPr kumimoji="1" lang="en-US" altLang="ja-JP" sz="900" dirty="0">
                          <a:solidFill>
                            <a:schemeClr val="tx1">
                              <a:lumMod val="95000"/>
                              <a:lumOff val="5000"/>
                            </a:schemeClr>
                          </a:solidFill>
                        </a:rPr>
                        <a:t>/</a:t>
                      </a:r>
                      <a:r>
                        <a:rPr kumimoji="1" lang="ja-JP" altLang="en-US" sz="900" dirty="0">
                          <a:solidFill>
                            <a:schemeClr val="tx1">
                              <a:lumMod val="95000"/>
                              <a:lumOff val="5000"/>
                            </a:schemeClr>
                          </a:solidFill>
                        </a:rPr>
                        <a:t>システム</a:t>
                      </a:r>
                      <a:r>
                        <a:rPr kumimoji="1" lang="en-US" altLang="ja-JP" sz="900" dirty="0">
                          <a:solidFill>
                            <a:schemeClr val="tx1">
                              <a:lumMod val="95000"/>
                              <a:lumOff val="5000"/>
                            </a:schemeClr>
                          </a:solidFill>
                        </a:rPr>
                        <a:t>/</a:t>
                      </a:r>
                      <a:r>
                        <a:rPr kumimoji="1" lang="ja-JP" altLang="en-US" sz="900" dirty="0">
                          <a:solidFill>
                            <a:schemeClr val="tx1">
                              <a:lumMod val="95000"/>
                              <a:lumOff val="5000"/>
                            </a:schemeClr>
                          </a:solidFill>
                        </a:rPr>
                        <a:t>サービス</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lumMod val="95000"/>
                              <a:lumOff val="5000"/>
                            </a:schemeClr>
                          </a:solidFill>
                        </a:rPr>
                        <a:t>資産の正式な用途</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lumMod val="95000"/>
                              <a:lumOff val="5000"/>
                            </a:schemeClr>
                          </a:solidFill>
                        </a:rPr>
                        <a:t>資産の管理者または所有者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lumMod val="95000"/>
                              <a:lumOff val="5000"/>
                            </a:schemeClr>
                          </a:solidFill>
                        </a:rPr>
                        <a:t>資産がアクセスできる来睦データを識別する</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lumMod val="95000"/>
                              <a:lumOff val="5000"/>
                            </a:schemeClr>
                          </a:solidFill>
                        </a:rPr>
                        <a:t>この資産にアクセスするのに多要素認証が必要か。</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lumMod val="95000"/>
                              <a:lumOff val="5000"/>
                            </a:schemeClr>
                          </a:solidFill>
                        </a:rPr>
                        <a:t>この資産にアクセスできなくなった場合のビジネスへのリスク</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5467856"/>
                  </a:ext>
                </a:extLst>
              </a:tr>
              <a:tr h="410284">
                <a:tc>
                  <a:txBody>
                    <a:bodyPr/>
                    <a:lstStyle/>
                    <a:p>
                      <a:endParaRPr kumimoji="1" lang="ja-JP" altLang="en-US" sz="1000">
                        <a:solidFill>
                          <a:schemeClr val="tx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00">
                        <a:solidFill>
                          <a:schemeClr val="tx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00">
                        <a:solidFill>
                          <a:schemeClr val="tx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00" dirty="0">
                        <a:solidFill>
                          <a:schemeClr val="tx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00" dirty="0">
                        <a:solidFill>
                          <a:schemeClr val="tx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00" dirty="0">
                        <a:solidFill>
                          <a:schemeClr val="tx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4674348"/>
                  </a:ext>
                </a:extLst>
              </a:tr>
            </a:tbl>
          </a:graphicData>
        </a:graphic>
      </p:graphicFrame>
    </p:spTree>
    <p:extLst>
      <p:ext uri="{BB962C8B-B14F-4D97-AF65-F5344CB8AC3E}">
        <p14:creationId xmlns:p14="http://schemas.microsoft.com/office/powerpoint/2010/main" val="56647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F4C265BD-E230-B6A6-FC8B-431C63ACB4FE}"/>
            </a:ext>
          </a:extLst>
        </p:cNvPr>
        <p:cNvGrpSpPr/>
        <p:nvPr/>
      </p:nvGrpSpPr>
      <p:grpSpPr>
        <a:xfrm>
          <a:off x="0" y="0"/>
          <a:ext cx="0" cy="0"/>
          <a:chOff x="0" y="0"/>
          <a:chExt cx="0" cy="0"/>
        </a:xfrm>
      </p:grpSpPr>
      <p:pic>
        <p:nvPicPr>
          <p:cNvPr id="9" name="図 8">
            <a:extLst>
              <a:ext uri="{FF2B5EF4-FFF2-40B4-BE49-F238E27FC236}">
                <a16:creationId xmlns:a16="http://schemas.microsoft.com/office/drawing/2014/main" id="{F835C453-61D8-398C-4E24-1C6DF7464728}"/>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6C59362B-1ABD-A13D-6DA6-0D776832A788}"/>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防御（</a:t>
            </a:r>
            <a:r>
              <a:rPr lang="en-US" altLang="ja-JP"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PROTECT</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390FDD0F-9BC4-27F4-0586-B931DD56F891}"/>
              </a:ext>
            </a:extLst>
          </p:cNvPr>
          <p:cNvSpPr txBox="1"/>
          <p:nvPr/>
        </p:nvSpPr>
        <p:spPr>
          <a:xfrm>
            <a:off x="106340" y="587378"/>
            <a:ext cx="11979320" cy="400110"/>
          </a:xfrm>
          <a:prstGeom prst="rect">
            <a:avLst/>
          </a:prstGeom>
          <a:solidFill>
            <a:srgbClr val="BEBBF3"/>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ja-JP" altLang="en-US" sz="20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防御</a:t>
            </a: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」機能 ： サイバーセキュリティリスクを防止または軽減するセーフガードの使用を支援</a:t>
            </a: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87B7B684-A44A-7D75-4C2F-1ED44B6496AB}"/>
              </a:ext>
            </a:extLst>
          </p:cNvPr>
          <p:cNvPicPr>
            <a:picLocks noChangeAspect="1"/>
          </p:cNvPicPr>
          <p:nvPr/>
        </p:nvPicPr>
        <p:blipFill>
          <a:blip r:embed="rId3">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6" name="テキスト ボックス 5">
            <a:extLst>
              <a:ext uri="{FF2B5EF4-FFF2-40B4-BE49-F238E27FC236}">
                <a16:creationId xmlns:a16="http://schemas.microsoft.com/office/drawing/2014/main" id="{0819ED76-DDB8-67AF-E8F8-226D6CBA0BE7}"/>
              </a:ext>
            </a:extLst>
          </p:cNvPr>
          <p:cNvSpPr txBox="1"/>
          <p:nvPr/>
        </p:nvSpPr>
        <p:spPr>
          <a:xfrm>
            <a:off x="130389" y="1559708"/>
            <a:ext cx="5832927" cy="5036892"/>
          </a:xfrm>
          <a:prstGeom prst="rect">
            <a:avLst/>
          </a:prstGeom>
          <a:noFill/>
        </p:spPr>
        <p:txBody>
          <a:bodyPr wrap="square" rtlCol="0">
            <a:spAutoFit/>
          </a:bodyPr>
          <a:lstStyle/>
          <a:p>
            <a:pPr>
              <a:lnSpc>
                <a:spcPct val="130000"/>
              </a:lnSpc>
            </a:pPr>
            <a:r>
              <a:rPr kumimoji="1" lang="ja-JP" altLang="en-US" sz="1400" b="1" dirty="0"/>
              <a:t>理解する</a:t>
            </a:r>
            <a:endParaRPr kumimoji="1" lang="en-US" altLang="ja-JP" sz="1400" b="1" dirty="0"/>
          </a:p>
          <a:p>
            <a:pPr marL="176213" indent="-176213">
              <a:lnSpc>
                <a:spcPct val="130000"/>
              </a:lnSpc>
            </a:pPr>
            <a:r>
              <a:rPr lang="ja-JP" altLang="en-US" sz="1200" dirty="0"/>
              <a:t>・職員がアクセスすべき情報またはアクセスすることが望ましい情報を理解する（</a:t>
            </a:r>
            <a:r>
              <a:rPr lang="en-US" altLang="ja-JP" sz="1200" dirty="0"/>
              <a:t>PR.AA-05</a:t>
            </a:r>
            <a:r>
              <a:rPr lang="ja-JP" altLang="en-US" sz="1200" dirty="0"/>
              <a:t>）</a:t>
            </a:r>
            <a:endParaRPr lang="en-US" altLang="ja-JP" sz="1200" dirty="0"/>
          </a:p>
          <a:p>
            <a:pPr>
              <a:lnSpc>
                <a:spcPct val="130000"/>
              </a:lnSpc>
            </a:pPr>
            <a:r>
              <a:rPr lang="ja-JP" altLang="en-US" sz="1400" b="1" dirty="0"/>
              <a:t>評価する</a:t>
            </a:r>
            <a:endParaRPr lang="en-US" altLang="ja-JP" sz="1400" b="1" dirty="0"/>
          </a:p>
          <a:p>
            <a:pPr marL="176213" indent="-176213">
              <a:lnSpc>
                <a:spcPct val="130000"/>
              </a:lnSpc>
            </a:pPr>
            <a:r>
              <a:rPr lang="ja-JP" altLang="en-US" sz="1200" dirty="0"/>
              <a:t>・重要な事業資産および業務の全部または一部の損失による潜在的な影響を評価する（</a:t>
            </a:r>
            <a:r>
              <a:rPr lang="en-US" altLang="ja-JP" sz="1200" dirty="0"/>
              <a:t>PR.AT-01/02</a:t>
            </a:r>
            <a:r>
              <a:rPr lang="ja-JP" altLang="en-US" sz="1200" dirty="0"/>
              <a:t>）</a:t>
            </a:r>
            <a:endParaRPr lang="en-US" altLang="ja-JP" sz="1200" dirty="0"/>
          </a:p>
          <a:p>
            <a:pPr>
              <a:lnSpc>
                <a:spcPct val="130000"/>
              </a:lnSpc>
            </a:pPr>
            <a:r>
              <a:rPr kumimoji="1" lang="ja-JP" altLang="en-US" sz="1400" b="1" dirty="0"/>
              <a:t>優先順位付け</a:t>
            </a:r>
            <a:endParaRPr kumimoji="1" lang="en-US" altLang="ja-JP" sz="1400" b="1" dirty="0"/>
          </a:p>
          <a:p>
            <a:pPr marL="176213" indent="-176213">
              <a:lnSpc>
                <a:spcPct val="130000"/>
              </a:lnSpc>
            </a:pPr>
            <a:r>
              <a:rPr lang="ja-JP" altLang="en-US" sz="1200" dirty="0"/>
              <a:t>・多要素認証を提供できる全てのアカウントへの多要素認証要求を優先し、強力なパスワードの生成と保護のためパスワードマネージャーの利用を検討する。（</a:t>
            </a:r>
            <a:r>
              <a:rPr lang="en-US" altLang="ja-JP" sz="1200" dirty="0"/>
              <a:t>PR.AA-03</a:t>
            </a:r>
            <a:r>
              <a:rPr lang="ja-JP" altLang="en-US" sz="1200" dirty="0"/>
              <a:t>）</a:t>
            </a:r>
            <a:endParaRPr lang="en-US" altLang="ja-JP" sz="1200" dirty="0"/>
          </a:p>
          <a:p>
            <a:pPr marL="176213" indent="-176213">
              <a:lnSpc>
                <a:spcPct val="130000"/>
              </a:lnSpc>
            </a:pPr>
            <a:r>
              <a:rPr lang="ja-JP" altLang="en-US" sz="1200" dirty="0"/>
              <a:t>・製造業者の初期設定パスワードの変更を優先する（</a:t>
            </a:r>
            <a:r>
              <a:rPr lang="en-US" altLang="ja-JP" sz="1200" dirty="0"/>
              <a:t>PR.AA-01</a:t>
            </a:r>
            <a:r>
              <a:rPr lang="ja-JP" altLang="en-US" sz="1200" dirty="0"/>
              <a:t>）</a:t>
            </a:r>
            <a:endParaRPr kumimoji="1" lang="en-US" altLang="ja-JP" sz="1200" b="1" dirty="0"/>
          </a:p>
          <a:p>
            <a:pPr marL="176213" indent="-176213">
              <a:lnSpc>
                <a:spcPct val="130000"/>
              </a:lnSpc>
            </a:pPr>
            <a:r>
              <a:rPr lang="ja-JP" altLang="en-US" sz="1200" dirty="0"/>
              <a:t>・ソフトウェアおよび</a:t>
            </a:r>
            <a:r>
              <a:rPr lang="en-US" altLang="ja-JP" sz="1200" dirty="0"/>
              <a:t>OS</a:t>
            </a:r>
            <a:r>
              <a:rPr lang="ja-JP" altLang="en-US" sz="1200" dirty="0"/>
              <a:t>を定期的に更新し、パッチの適用を優先する。または自動アップデートを有効化する（</a:t>
            </a:r>
            <a:r>
              <a:rPr lang="en-US" altLang="ja-JP" sz="1200" dirty="0"/>
              <a:t>PR.PS-02</a:t>
            </a:r>
            <a:r>
              <a:rPr lang="ja-JP" altLang="en-US" sz="1200" dirty="0"/>
              <a:t>）</a:t>
            </a:r>
            <a:endParaRPr lang="en-US" altLang="ja-JP" sz="1200" dirty="0"/>
          </a:p>
          <a:p>
            <a:pPr marL="176213" indent="-176213">
              <a:lnSpc>
                <a:spcPct val="130000"/>
              </a:lnSpc>
            </a:pPr>
            <a:r>
              <a:rPr lang="ja-JP" altLang="en-US" sz="1200" dirty="0"/>
              <a:t>・定期的なデータバックアップとともに、バックアップのテストを優先する（</a:t>
            </a:r>
            <a:r>
              <a:rPr lang="en-US" altLang="ja-JP" sz="1200" dirty="0"/>
              <a:t>PR.DS-11</a:t>
            </a:r>
            <a:r>
              <a:rPr lang="ja-JP" altLang="en-US" sz="1200" dirty="0"/>
              <a:t>）</a:t>
            </a:r>
            <a:endParaRPr lang="en-US" altLang="ja-JP" sz="1200" dirty="0"/>
          </a:p>
          <a:p>
            <a:pPr marL="176213" indent="-176213">
              <a:lnSpc>
                <a:spcPct val="130000"/>
              </a:lnSpc>
            </a:pPr>
            <a:r>
              <a:rPr lang="ja-JP" altLang="en-US" sz="1200" dirty="0"/>
              <a:t>・データを保護するために、タブレットおよびノート</a:t>
            </a:r>
            <a:r>
              <a:rPr lang="en-US" altLang="ja-JP" sz="1200" dirty="0"/>
              <a:t>PC</a:t>
            </a:r>
            <a:r>
              <a:rPr lang="ja-JP" altLang="en-US" sz="1200" dirty="0"/>
              <a:t>がフルディスクでの暗号化を可能とする設定を優先する（</a:t>
            </a:r>
            <a:r>
              <a:rPr lang="en-US" altLang="ja-JP" sz="1200" dirty="0"/>
              <a:t>PR.DS-01</a:t>
            </a:r>
            <a:r>
              <a:rPr lang="ja-JP" altLang="en-US" sz="1200" dirty="0"/>
              <a:t>）</a:t>
            </a:r>
            <a:endParaRPr lang="en-US" altLang="ja-JP" sz="1200" dirty="0"/>
          </a:p>
          <a:p>
            <a:pPr>
              <a:lnSpc>
                <a:spcPct val="130000"/>
              </a:lnSpc>
            </a:pPr>
            <a:r>
              <a:rPr lang="ja-JP" altLang="en-US" sz="1400" b="1" dirty="0"/>
              <a:t>周知する</a:t>
            </a:r>
            <a:endParaRPr lang="en-US" altLang="ja-JP" sz="1400" b="1" dirty="0"/>
          </a:p>
          <a:p>
            <a:pPr marL="176213" indent="-176213">
              <a:lnSpc>
                <a:spcPct val="130000"/>
              </a:lnSpc>
            </a:pPr>
            <a:r>
              <a:rPr lang="ja-JP" altLang="en-US" sz="1200" dirty="0"/>
              <a:t>・一般的な攻撃を認識し、攻撃または疑わしい活動を報告するとともに、基本的なサイバーセキュリティの実施事項を周知する（</a:t>
            </a:r>
            <a:r>
              <a:rPr lang="en-US" altLang="ja-JP" sz="1200" dirty="0"/>
              <a:t>PR.AT-01/02</a:t>
            </a:r>
            <a:r>
              <a:rPr lang="ja-JP" altLang="en-US" sz="1200" dirty="0"/>
              <a:t>）</a:t>
            </a:r>
            <a:endParaRPr kumimoji="1" lang="en-US" altLang="ja-JP" sz="1200" b="1" dirty="0"/>
          </a:p>
        </p:txBody>
      </p:sp>
      <p:sp>
        <p:nvSpPr>
          <p:cNvPr id="8" name="テキスト ボックス 7">
            <a:extLst>
              <a:ext uri="{FF2B5EF4-FFF2-40B4-BE49-F238E27FC236}">
                <a16:creationId xmlns:a16="http://schemas.microsoft.com/office/drawing/2014/main" id="{F086E412-597D-F4C5-633D-753D31A80935}"/>
              </a:ext>
            </a:extLst>
          </p:cNvPr>
          <p:cNvSpPr txBox="1"/>
          <p:nvPr/>
        </p:nvSpPr>
        <p:spPr>
          <a:xfrm>
            <a:off x="106338" y="1124664"/>
            <a:ext cx="5851401" cy="400110"/>
          </a:xfrm>
          <a:prstGeom prst="rect">
            <a:avLst/>
          </a:prstGeom>
          <a:solidFill>
            <a:srgbClr val="BEBBF3"/>
          </a:solidFill>
        </p:spPr>
        <p:txBody>
          <a:bodyPr wrap="square" rtlCol="0" anchor="ctr">
            <a:spAutoFit/>
          </a:bodyPr>
          <a:lstStyle/>
          <a:p>
            <a:r>
              <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検討すべき対応策</a:t>
            </a:r>
          </a:p>
        </p:txBody>
      </p:sp>
      <p:pic>
        <p:nvPicPr>
          <p:cNvPr id="10" name="図 9">
            <a:extLst>
              <a:ext uri="{FF2B5EF4-FFF2-40B4-BE49-F238E27FC236}">
                <a16:creationId xmlns:a16="http://schemas.microsoft.com/office/drawing/2014/main" id="{DC476EAE-959C-8200-7144-496549801C54}"/>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096000" y="1124664"/>
            <a:ext cx="5989661" cy="5483285"/>
          </a:xfrm>
          <a:prstGeom prst="rect">
            <a:avLst/>
          </a:prstGeom>
        </p:spPr>
      </p:pic>
      <p:sp>
        <p:nvSpPr>
          <p:cNvPr id="11" name="テキスト ボックス 10">
            <a:extLst>
              <a:ext uri="{FF2B5EF4-FFF2-40B4-BE49-F238E27FC236}">
                <a16:creationId xmlns:a16="http://schemas.microsoft.com/office/drawing/2014/main" id="{B67EE54D-5C6B-4B2D-8C44-2D1012053E82}"/>
              </a:ext>
            </a:extLst>
          </p:cNvPr>
          <p:cNvSpPr txBox="1"/>
          <p:nvPr/>
        </p:nvSpPr>
        <p:spPr>
          <a:xfrm>
            <a:off x="6095999" y="1124664"/>
            <a:ext cx="5989661" cy="5517151"/>
          </a:xfrm>
          <a:prstGeom prst="rect">
            <a:avLst/>
          </a:prstGeom>
          <a:noFill/>
        </p:spPr>
        <p:txBody>
          <a:bodyPr wrap="square" rtlCol="0">
            <a:spAutoFit/>
          </a:bodyPr>
          <a:lstStyle/>
          <a:p>
            <a:pPr marL="36000">
              <a:lnSpc>
                <a:spcPct val="130000"/>
              </a:lnSpc>
            </a:pPr>
            <a:r>
              <a:rPr lang="ja-JP" altLang="en-US" sz="1400" b="1" dirty="0"/>
              <a:t>ビジネスへの「防御」機能の導入</a:t>
            </a:r>
            <a:endParaRPr kumimoji="1" lang="en-US" altLang="ja-JP" sz="1400" b="1" dirty="0"/>
          </a:p>
          <a:p>
            <a:pPr marL="36000">
              <a:lnSpc>
                <a:spcPct val="130000"/>
              </a:lnSpc>
            </a:pPr>
            <a:r>
              <a:rPr lang="ja-JP" altLang="en-US" sz="1200" dirty="0"/>
              <a:t>多要素認証（</a:t>
            </a:r>
            <a:r>
              <a:rPr lang="en-US" altLang="ja-JP" sz="1200" dirty="0"/>
              <a:t>MFA</a:t>
            </a:r>
            <a:r>
              <a:rPr lang="ja-JP" altLang="en-US" sz="1200" dirty="0"/>
              <a:t>）の有効化は、データ保護のための最も迅速で安価な方法のひとつである。これを最も機密性の高い情報にアクセスできるアカウントから開始する。下のチェックリストを使うことで幸先の良いスタートを切ることができる。なお、実際のリストは下のリストよりも長くなることを忘れないこと。</a:t>
            </a:r>
            <a:endParaRPr lang="en-US" altLang="ja-JP" sz="1200" dirty="0"/>
          </a:p>
          <a:p>
            <a:pPr marL="36000">
              <a:lnSpc>
                <a:spcPct val="130000"/>
              </a:lnSpc>
            </a:pPr>
            <a:endParaRPr lang="en-US" altLang="ja-JP" sz="1200" dirty="0"/>
          </a:p>
          <a:p>
            <a:pPr marL="36000">
              <a:lnSpc>
                <a:spcPct val="130000"/>
              </a:lnSpc>
            </a:pPr>
            <a:endParaRPr lang="en-US" altLang="ja-JP" sz="1200" dirty="0"/>
          </a:p>
          <a:p>
            <a:pPr marL="36000">
              <a:lnSpc>
                <a:spcPct val="130000"/>
              </a:lnSpc>
            </a:pPr>
            <a:endParaRPr lang="en-US" altLang="ja-JP" sz="1200" dirty="0"/>
          </a:p>
          <a:p>
            <a:pPr marL="36000">
              <a:lnSpc>
                <a:spcPct val="130000"/>
              </a:lnSpc>
            </a:pPr>
            <a:endParaRPr lang="en-US" altLang="ja-JP" sz="1200" dirty="0"/>
          </a:p>
          <a:p>
            <a:pPr marL="36000">
              <a:lnSpc>
                <a:spcPct val="130000"/>
              </a:lnSpc>
            </a:pPr>
            <a:endParaRPr lang="en-US" altLang="ja-JP" sz="1400" dirty="0"/>
          </a:p>
          <a:p>
            <a:pPr marL="36000">
              <a:lnSpc>
                <a:spcPct val="130000"/>
              </a:lnSpc>
            </a:pPr>
            <a:r>
              <a:rPr lang="ja-JP" altLang="en-US" sz="1400" b="1" dirty="0"/>
              <a:t>技術的な詳細</a:t>
            </a:r>
            <a:r>
              <a:rPr lang="ja-JP" altLang="en-US" sz="1400" dirty="0"/>
              <a:t>：</a:t>
            </a:r>
            <a:r>
              <a:rPr lang="en-US" altLang="ja-JP" sz="1200" dirty="0"/>
              <a:t>NIST Digital Identity Guidelines</a:t>
            </a:r>
          </a:p>
          <a:p>
            <a:pPr marL="36000">
              <a:lnSpc>
                <a:spcPct val="130000"/>
              </a:lnSpc>
            </a:pPr>
            <a:r>
              <a:rPr lang="ja-JP" altLang="en-US" sz="1400" b="1" dirty="0"/>
              <a:t>検討すべき事項</a:t>
            </a:r>
            <a:endParaRPr lang="en-US" altLang="ja-JP" sz="1400" b="1" dirty="0"/>
          </a:p>
          <a:p>
            <a:pPr marL="92075" indent="-92075">
              <a:lnSpc>
                <a:spcPct val="130000"/>
              </a:lnSpc>
            </a:pPr>
            <a:r>
              <a:rPr lang="ja-JP" altLang="en-US" sz="1200" dirty="0"/>
              <a:t>・必要な人員のみにアクセスおよび権限を限定しているか。不要となった場合はアクセスを取り除いているか</a:t>
            </a:r>
            <a:endParaRPr lang="en-US" altLang="ja-JP" sz="1200" dirty="0"/>
          </a:p>
          <a:p>
            <a:pPr marL="92075" indent="-92075">
              <a:lnSpc>
                <a:spcPct val="130000"/>
              </a:lnSpc>
            </a:pPr>
            <a:r>
              <a:rPr lang="ja-JP" altLang="en-US" sz="1200" dirty="0"/>
              <a:t>・データおよびデータストレージが不要になった場合、それらを安全に完全消去・廃棄するためにどのような方法をとっているか。</a:t>
            </a:r>
            <a:endParaRPr lang="en-US" altLang="ja-JP" sz="1200" dirty="0"/>
          </a:p>
          <a:p>
            <a:pPr marL="92075" indent="-92075">
              <a:lnSpc>
                <a:spcPct val="130000"/>
              </a:lnSpc>
            </a:pPr>
            <a:r>
              <a:rPr lang="ja-JP" altLang="en-US" sz="1200" dirty="0"/>
              <a:t>・職員はセキュリティを意識した上で業務遂行のための知識およびスキルを有しているか。</a:t>
            </a:r>
            <a:endParaRPr lang="en-US" altLang="ja-JP" sz="1200" dirty="0"/>
          </a:p>
          <a:p>
            <a:pPr marL="36000">
              <a:lnSpc>
                <a:spcPct val="130000"/>
              </a:lnSpc>
            </a:pPr>
            <a:r>
              <a:rPr lang="ja-JP" altLang="en-US" sz="1400" b="1" dirty="0"/>
              <a:t>関連リリース</a:t>
            </a:r>
            <a:endParaRPr lang="en-US" altLang="ja-JP" sz="1400" b="1" dirty="0"/>
          </a:p>
          <a:p>
            <a:pPr marL="36000">
              <a:lnSpc>
                <a:spcPct val="130000"/>
              </a:lnSpc>
            </a:pPr>
            <a:r>
              <a:rPr lang="ja-JP" altLang="en-US" sz="1200" dirty="0"/>
              <a:t>・</a:t>
            </a:r>
            <a:r>
              <a:rPr lang="en-US" altLang="ja-JP" sz="1200" dirty="0"/>
              <a:t>Cybersecurity Training Resources</a:t>
            </a:r>
          </a:p>
          <a:p>
            <a:pPr marL="36000">
              <a:lnSpc>
                <a:spcPct val="130000"/>
              </a:lnSpc>
            </a:pPr>
            <a:r>
              <a:rPr lang="ja-JP" altLang="en-US" sz="1200" dirty="0"/>
              <a:t>・</a:t>
            </a:r>
            <a:r>
              <a:rPr lang="en-US" altLang="ja-JP" sz="1200" dirty="0"/>
              <a:t>Multi-Factor Authentication</a:t>
            </a:r>
          </a:p>
          <a:p>
            <a:pPr marL="36000">
              <a:lnSpc>
                <a:spcPct val="130000"/>
              </a:lnSpc>
            </a:pPr>
            <a:r>
              <a:rPr lang="ja-JP" altLang="en-US" sz="1200" dirty="0"/>
              <a:t>・</a:t>
            </a:r>
            <a:r>
              <a:rPr lang="en-US" altLang="ja-JP" sz="1200" dirty="0"/>
              <a:t>Protecting Your Business from </a:t>
            </a:r>
            <a:r>
              <a:rPr lang="en-US" altLang="ja-JP" sz="1200" dirty="0" err="1"/>
              <a:t>Phising</a:t>
            </a:r>
            <a:endParaRPr lang="en-US" altLang="ja-JP" sz="1200" dirty="0"/>
          </a:p>
        </p:txBody>
      </p:sp>
      <p:graphicFrame>
        <p:nvGraphicFramePr>
          <p:cNvPr id="5" name="表 4">
            <a:extLst>
              <a:ext uri="{FF2B5EF4-FFF2-40B4-BE49-F238E27FC236}">
                <a16:creationId xmlns:a16="http://schemas.microsoft.com/office/drawing/2014/main" id="{404FC90E-0307-45FC-F2A6-9DA440A5438C}"/>
              </a:ext>
            </a:extLst>
          </p:cNvPr>
          <p:cNvGraphicFramePr>
            <a:graphicFrameLocks noGrp="1"/>
          </p:cNvGraphicFramePr>
          <p:nvPr>
            <p:extLst>
              <p:ext uri="{D42A27DB-BD31-4B8C-83A1-F6EECF244321}">
                <p14:modId xmlns:p14="http://schemas.microsoft.com/office/powerpoint/2010/main" val="756749497"/>
              </p:ext>
            </p:extLst>
          </p:nvPr>
        </p:nvGraphicFramePr>
        <p:xfrm>
          <a:off x="6204823" y="2381258"/>
          <a:ext cx="5793032" cy="1250760"/>
        </p:xfrm>
        <a:graphic>
          <a:graphicData uri="http://schemas.openxmlformats.org/drawingml/2006/table">
            <a:tbl>
              <a:tblPr firstRow="1" bandRow="1">
                <a:tableStyleId>{5C22544A-7EE6-4342-B048-85BDC9FD1C3A}</a:tableStyleId>
              </a:tblPr>
              <a:tblGrid>
                <a:gridCol w="3449464">
                  <a:extLst>
                    <a:ext uri="{9D8B030D-6E8A-4147-A177-3AD203B41FA5}">
                      <a16:colId xmlns:a16="http://schemas.microsoft.com/office/drawing/2014/main" val="754641343"/>
                    </a:ext>
                  </a:extLst>
                </a:gridCol>
                <a:gridCol w="2343568">
                  <a:extLst>
                    <a:ext uri="{9D8B030D-6E8A-4147-A177-3AD203B41FA5}">
                      <a16:colId xmlns:a16="http://schemas.microsoft.com/office/drawing/2014/main" val="1571728493"/>
                    </a:ext>
                  </a:extLst>
                </a:gridCol>
              </a:tblGrid>
              <a:tr h="174825">
                <a:tc>
                  <a:txBody>
                    <a:bodyPr/>
                    <a:lstStyle/>
                    <a:p>
                      <a:r>
                        <a:rPr kumimoji="1" lang="ja-JP" altLang="en-US" sz="700" dirty="0">
                          <a:solidFill>
                            <a:schemeClr val="tx1">
                              <a:lumMod val="95000"/>
                              <a:lumOff val="5000"/>
                            </a:schemeClr>
                          </a:solidFill>
                        </a:rPr>
                        <a:t>アカウント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700" dirty="0">
                          <a:solidFill>
                            <a:schemeClr val="tx1">
                              <a:lumMod val="95000"/>
                              <a:lumOff val="5000"/>
                            </a:schemeClr>
                          </a:solidFill>
                        </a:rPr>
                        <a:t>MFA</a:t>
                      </a:r>
                      <a:r>
                        <a:rPr kumimoji="1" lang="ja-JP" altLang="en-US" sz="700" dirty="0">
                          <a:solidFill>
                            <a:schemeClr val="tx1">
                              <a:lumMod val="95000"/>
                              <a:lumOff val="5000"/>
                            </a:schemeClr>
                          </a:solidFill>
                        </a:rPr>
                        <a:t>を有効にする（はい／いいえ）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5467856"/>
                  </a:ext>
                </a:extLst>
              </a:tr>
              <a:tr h="178335">
                <a:tc>
                  <a:txBody>
                    <a:bodyPr/>
                    <a:lstStyle/>
                    <a:p>
                      <a:r>
                        <a:rPr kumimoji="1" lang="ja-JP" altLang="en-US" sz="700" dirty="0">
                          <a:solidFill>
                            <a:schemeClr val="tx1">
                              <a:lumMod val="95000"/>
                              <a:lumOff val="5000"/>
                            </a:schemeClr>
                          </a:solidFill>
                        </a:rPr>
                        <a:t>銀行のアカウント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4674348"/>
                  </a:ext>
                </a:extLst>
              </a:tr>
              <a:tr h="178335">
                <a:tc>
                  <a:txBody>
                    <a:bodyPr/>
                    <a:lstStyle/>
                    <a:p>
                      <a:r>
                        <a:rPr kumimoji="1" lang="ja-JP" altLang="en-US" sz="700" dirty="0">
                          <a:solidFill>
                            <a:schemeClr val="tx1">
                              <a:lumMod val="95000"/>
                              <a:lumOff val="5000"/>
                            </a:schemeClr>
                          </a:solidFill>
                        </a:rPr>
                        <a:t>会計及び税金のアカウント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02363385"/>
                  </a:ext>
                </a:extLst>
              </a:tr>
              <a:tr h="178335">
                <a:tc>
                  <a:txBody>
                    <a:bodyPr/>
                    <a:lstStyle/>
                    <a:p>
                      <a:r>
                        <a:rPr kumimoji="1" lang="en-US" altLang="ja-JP" sz="700" dirty="0">
                          <a:solidFill>
                            <a:schemeClr val="tx1">
                              <a:lumMod val="95000"/>
                              <a:lumOff val="5000"/>
                            </a:schemeClr>
                          </a:solidFill>
                        </a:rPr>
                        <a:t>Google</a:t>
                      </a:r>
                      <a:r>
                        <a:rPr kumimoji="1" lang="ja-JP" altLang="en-US" sz="700" dirty="0">
                          <a:solidFill>
                            <a:schemeClr val="tx1">
                              <a:lumMod val="95000"/>
                              <a:lumOff val="5000"/>
                            </a:schemeClr>
                          </a:solidFill>
                        </a:rPr>
                        <a:t>、</a:t>
                      </a:r>
                      <a:r>
                        <a:rPr kumimoji="1" lang="en-US" altLang="ja-JP" sz="700" dirty="0">
                          <a:solidFill>
                            <a:schemeClr val="tx1">
                              <a:lumMod val="95000"/>
                              <a:lumOff val="5000"/>
                            </a:schemeClr>
                          </a:solidFill>
                        </a:rPr>
                        <a:t>Microsoft</a:t>
                      </a:r>
                      <a:r>
                        <a:rPr kumimoji="1" lang="ja-JP" altLang="en-US" sz="700" dirty="0">
                          <a:solidFill>
                            <a:schemeClr val="tx1">
                              <a:lumMod val="95000"/>
                              <a:lumOff val="5000"/>
                            </a:schemeClr>
                          </a:solidFill>
                        </a:rPr>
                        <a:t>及び／または </a:t>
                      </a:r>
                      <a:r>
                        <a:rPr kumimoji="1" lang="en-US" altLang="ja-JP" sz="700" dirty="0">
                          <a:solidFill>
                            <a:schemeClr val="tx1">
                              <a:lumMod val="95000"/>
                              <a:lumOff val="5000"/>
                            </a:schemeClr>
                          </a:solidFill>
                        </a:rPr>
                        <a:t>Apple ID</a:t>
                      </a:r>
                      <a:r>
                        <a:rPr kumimoji="1" lang="ja-JP" altLang="en-US" sz="700" dirty="0">
                          <a:solidFill>
                            <a:schemeClr val="tx1">
                              <a:lumMod val="95000"/>
                              <a:lumOff val="5000"/>
                            </a:schemeClr>
                          </a:solidFill>
                        </a:rPr>
                        <a:t>のアカウント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0914586"/>
                  </a:ext>
                </a:extLst>
              </a:tr>
              <a:tr h="178335">
                <a:tc>
                  <a:txBody>
                    <a:bodyPr/>
                    <a:lstStyle/>
                    <a:p>
                      <a:r>
                        <a:rPr kumimoji="1" lang="ja-JP" altLang="en-US" sz="700" dirty="0">
                          <a:solidFill>
                            <a:schemeClr val="tx1">
                              <a:lumMod val="95000"/>
                              <a:lumOff val="5000"/>
                            </a:schemeClr>
                          </a:solidFill>
                        </a:rPr>
                        <a:t>メールアカウント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3599894"/>
                  </a:ext>
                </a:extLst>
              </a:tr>
              <a:tr h="178335">
                <a:tc>
                  <a:txBody>
                    <a:bodyPr/>
                    <a:lstStyle/>
                    <a:p>
                      <a:r>
                        <a:rPr kumimoji="1" lang="ja-JP" altLang="en-US" sz="700" dirty="0">
                          <a:solidFill>
                            <a:schemeClr val="tx1">
                              <a:lumMod val="95000"/>
                              <a:lumOff val="5000"/>
                            </a:schemeClr>
                          </a:solidFill>
                        </a:rPr>
                        <a:t>パスワードマネージャー</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1370902"/>
                  </a:ext>
                </a:extLst>
              </a:tr>
              <a:tr h="178335">
                <a:tc>
                  <a:txBody>
                    <a:bodyPr/>
                    <a:lstStyle/>
                    <a:p>
                      <a:r>
                        <a:rPr kumimoji="1" lang="ja-JP" altLang="en-US" sz="700" dirty="0">
                          <a:solidFill>
                            <a:schemeClr val="tx1">
                              <a:lumMod val="95000"/>
                              <a:lumOff val="5000"/>
                            </a:schemeClr>
                          </a:solidFill>
                        </a:rPr>
                        <a:t>ウェブサイトのアカウント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76963814"/>
                  </a:ext>
                </a:extLst>
              </a:tr>
            </a:tbl>
          </a:graphicData>
        </a:graphic>
      </p:graphicFrame>
    </p:spTree>
    <p:extLst>
      <p:ext uri="{BB962C8B-B14F-4D97-AF65-F5344CB8AC3E}">
        <p14:creationId xmlns:p14="http://schemas.microsoft.com/office/powerpoint/2010/main" val="4017251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01F67B31-D883-1D46-B19E-938973344F53}"/>
            </a:ext>
          </a:extLst>
        </p:cNvPr>
        <p:cNvGrpSpPr/>
        <p:nvPr/>
      </p:nvGrpSpPr>
      <p:grpSpPr>
        <a:xfrm>
          <a:off x="0" y="0"/>
          <a:ext cx="0" cy="0"/>
          <a:chOff x="0" y="0"/>
          <a:chExt cx="0" cy="0"/>
        </a:xfrm>
      </p:grpSpPr>
      <p:pic>
        <p:nvPicPr>
          <p:cNvPr id="9" name="図 8">
            <a:extLst>
              <a:ext uri="{FF2B5EF4-FFF2-40B4-BE49-F238E27FC236}">
                <a16:creationId xmlns:a16="http://schemas.microsoft.com/office/drawing/2014/main" id="{1633FB40-3780-6602-33F2-3ECE9C4A691C}"/>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35172146-FB0D-229F-8E9C-243F36045F96}"/>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検知（</a:t>
            </a:r>
            <a:r>
              <a:rPr lang="en-US" altLang="ja-JP"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DETECT</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91A917FC-CD52-EF53-22B6-A6FF6B40DB38}"/>
              </a:ext>
            </a:extLst>
          </p:cNvPr>
          <p:cNvSpPr txBox="1"/>
          <p:nvPr/>
        </p:nvSpPr>
        <p:spPr>
          <a:xfrm>
            <a:off x="106340" y="587378"/>
            <a:ext cx="11979320" cy="400110"/>
          </a:xfrm>
          <a:prstGeom prst="rect">
            <a:avLst/>
          </a:prstGeom>
          <a:solidFill>
            <a:srgbClr val="FCD18C"/>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20700000000000000" pitchFamily="18" charset="-128"/>
                <a:ea typeface="UD デジタル 教科書体 NK-B" panose="02020700000000000000" pitchFamily="18" charset="-128"/>
                <a:cs typeface="ADLaM Display" panose="020F0502020204030204" pitchFamily="2" charset="0"/>
              </a:rPr>
              <a:t>「</a:t>
            </a:r>
            <a:r>
              <a:rPr lang="ja-JP" altLang="en-US" sz="2000" dirty="0">
                <a:solidFill>
                  <a:prstClr val="black"/>
                </a:solidFill>
                <a:latin typeface="UD デジタル 教科書体 NK-B" panose="02020700000000000000" pitchFamily="18" charset="-128"/>
                <a:ea typeface="UD デジタル 教科書体 NK-B" panose="02020700000000000000" pitchFamily="18" charset="-128"/>
                <a:cs typeface="ADLaM Display" panose="020F0502020204030204" pitchFamily="2" charset="0"/>
              </a:rPr>
              <a:t>検知</a:t>
            </a:r>
            <a:r>
              <a:rPr kumimoji="1" lang="ja-JP" altLang="en-US" sz="2000" b="0" i="0" u="none" strike="noStrike" kern="1200" cap="none" spc="0" normalizeH="0" baseline="0" noProof="0" dirty="0">
                <a:ln>
                  <a:noFill/>
                </a:ln>
                <a:solidFill>
                  <a:prstClr val="black"/>
                </a:solidFill>
                <a:effectLst/>
                <a:uLnTx/>
                <a:uFillTx/>
                <a:latin typeface="UD デジタル 教科書体 NK-B" panose="02020700000000000000" pitchFamily="18" charset="-128"/>
                <a:ea typeface="UD デジタル 教科書体 NK-B" panose="02020700000000000000" pitchFamily="18" charset="-128"/>
                <a:cs typeface="ADLaM Display" panose="020F0502020204030204" pitchFamily="2" charset="0"/>
              </a:rPr>
              <a:t>」機能 ：</a:t>
            </a:r>
            <a:r>
              <a:rPr lang="ja-JP" altLang="en-US" sz="2000" dirty="0">
                <a:latin typeface="UD デジタル 教科書体 NK-B" panose="02020700000000000000" pitchFamily="18" charset="-128"/>
                <a:ea typeface="UD デジタル 教科書体 NK-B" panose="02020700000000000000" pitchFamily="18" charset="-128"/>
              </a:rPr>
              <a:t>起こり得るサイバー攻撃や侵害の検知および分析に資する情報を提供</a:t>
            </a:r>
            <a:endParaRPr kumimoji="1" lang="ja-JP" altLang="en-US" sz="2000" b="0" i="0" u="none" strike="noStrike" kern="1200" cap="none" spc="0" normalizeH="0" baseline="0" noProof="0" dirty="0">
              <a:ln>
                <a:noFill/>
              </a:ln>
              <a:solidFill>
                <a:prstClr val="black"/>
              </a:solidFill>
              <a:effectLst/>
              <a:uLnTx/>
              <a:uFillTx/>
              <a:latin typeface="UD デジタル 教科書体 NK-B" panose="02020700000000000000" pitchFamily="18" charset="-128"/>
              <a:ea typeface="UD デジタル 教科書体 NK-B" panose="02020700000000000000" pitchFamily="18" charset="-128"/>
              <a:cs typeface="ADLaM Display" panose="020F0502020204030204" pitchFamily="2" charset="0"/>
            </a:endParaRP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46B0F3B2-BA07-4A9E-71CF-94C60D26A298}"/>
              </a:ext>
            </a:extLst>
          </p:cNvPr>
          <p:cNvPicPr>
            <a:picLocks noChangeAspect="1"/>
          </p:cNvPicPr>
          <p:nvPr/>
        </p:nvPicPr>
        <p:blipFill>
          <a:blip r:embed="rId3">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6" name="テキスト ボックス 5">
            <a:extLst>
              <a:ext uri="{FF2B5EF4-FFF2-40B4-BE49-F238E27FC236}">
                <a16:creationId xmlns:a16="http://schemas.microsoft.com/office/drawing/2014/main" id="{6897D1C5-CD1E-066E-384D-C40459AC2AC3}"/>
              </a:ext>
            </a:extLst>
          </p:cNvPr>
          <p:cNvSpPr txBox="1"/>
          <p:nvPr/>
        </p:nvSpPr>
        <p:spPr>
          <a:xfrm>
            <a:off x="130389" y="1559708"/>
            <a:ext cx="5832927" cy="4316695"/>
          </a:xfrm>
          <a:prstGeom prst="rect">
            <a:avLst/>
          </a:prstGeom>
          <a:noFill/>
        </p:spPr>
        <p:txBody>
          <a:bodyPr wrap="square" rtlCol="0">
            <a:spAutoFit/>
          </a:bodyPr>
          <a:lstStyle/>
          <a:p>
            <a:pPr>
              <a:lnSpc>
                <a:spcPct val="130000"/>
              </a:lnSpc>
            </a:pPr>
            <a:r>
              <a:rPr kumimoji="1" lang="ja-JP" altLang="en-US" sz="1400" b="1" dirty="0"/>
              <a:t>理解する</a:t>
            </a:r>
            <a:endParaRPr kumimoji="1" lang="en-US" altLang="ja-JP" sz="1400" b="1" dirty="0"/>
          </a:p>
          <a:p>
            <a:pPr marL="176213" indent="-176213">
              <a:lnSpc>
                <a:spcPct val="130000"/>
              </a:lnSpc>
            </a:pPr>
            <a:r>
              <a:rPr lang="ja-JP" altLang="en-US" sz="1200" dirty="0"/>
              <a:t>・サイバーセキュリティインシデントの一般的な指標を識別する方法について理解する（</a:t>
            </a:r>
            <a:r>
              <a:rPr lang="en-US" altLang="ja-JP" sz="1200" dirty="0"/>
              <a:t>DE.CM</a:t>
            </a:r>
            <a:r>
              <a:rPr lang="ja-JP" altLang="en-US" sz="1200" dirty="0"/>
              <a:t>）</a:t>
            </a:r>
            <a:endParaRPr lang="en-US" altLang="ja-JP" sz="1200" dirty="0"/>
          </a:p>
          <a:p>
            <a:pPr>
              <a:lnSpc>
                <a:spcPct val="130000"/>
              </a:lnSpc>
            </a:pPr>
            <a:r>
              <a:rPr lang="ja-JP" altLang="en-US" sz="1400" b="1" dirty="0"/>
              <a:t>評価する</a:t>
            </a:r>
            <a:endParaRPr lang="en-US" altLang="ja-JP" sz="1400" b="1" dirty="0"/>
          </a:p>
          <a:p>
            <a:pPr marL="176213" indent="-176213">
              <a:lnSpc>
                <a:spcPct val="130000"/>
              </a:lnSpc>
            </a:pPr>
            <a:r>
              <a:rPr lang="ja-JP" altLang="en-US" sz="1200" dirty="0"/>
              <a:t>・使用するコンピュータ技術及び外部サービスについて、想定される一般的な挙動から逸脱していないかを評価する（</a:t>
            </a:r>
            <a:r>
              <a:rPr lang="en-US" altLang="ja-JP" sz="1200" dirty="0"/>
              <a:t>DE.CM-06/09</a:t>
            </a:r>
            <a:r>
              <a:rPr lang="ja-JP" altLang="en-US" sz="1200" dirty="0"/>
              <a:t>）</a:t>
            </a:r>
            <a:endParaRPr lang="en-US" altLang="ja-JP" sz="1200" dirty="0"/>
          </a:p>
          <a:p>
            <a:pPr marL="176213" indent="-176213">
              <a:lnSpc>
                <a:spcPct val="130000"/>
              </a:lnSpc>
            </a:pPr>
            <a:r>
              <a:rPr lang="ja-JP" altLang="en-US" sz="1200" dirty="0"/>
              <a:t>・物理環境について、改ざん又は不審な活動の兆候がないか評価する</a:t>
            </a:r>
            <a:endParaRPr lang="en-US" altLang="ja-JP" sz="1200" dirty="0"/>
          </a:p>
          <a:p>
            <a:pPr marL="176213" indent="-176213">
              <a:lnSpc>
                <a:spcPct val="130000"/>
              </a:lnSpc>
            </a:pPr>
            <a:r>
              <a:rPr lang="en-US" altLang="ja-JP" sz="1200" dirty="0"/>
              <a:t>  </a:t>
            </a:r>
            <a:r>
              <a:rPr lang="ja-JP" altLang="en-US" sz="1200" dirty="0"/>
              <a:t>（</a:t>
            </a:r>
            <a:r>
              <a:rPr lang="en-US" altLang="ja-JP" sz="1200" dirty="0"/>
              <a:t>DE.CM-02</a:t>
            </a:r>
            <a:r>
              <a:rPr lang="ja-JP" altLang="en-US" sz="1200" dirty="0"/>
              <a:t>）</a:t>
            </a:r>
            <a:endParaRPr lang="en-US" altLang="ja-JP" sz="1200" dirty="0"/>
          </a:p>
          <a:p>
            <a:pPr>
              <a:lnSpc>
                <a:spcPct val="130000"/>
              </a:lnSpc>
            </a:pPr>
            <a:r>
              <a:rPr kumimoji="1" lang="ja-JP" altLang="en-US" sz="1400" b="1" dirty="0"/>
              <a:t>優先順位付け</a:t>
            </a:r>
            <a:endParaRPr kumimoji="1" lang="en-US" altLang="ja-JP" sz="1400" b="1" dirty="0"/>
          </a:p>
          <a:p>
            <a:pPr marL="176213" indent="-176213">
              <a:lnSpc>
                <a:spcPct val="130000"/>
              </a:lnSpc>
            </a:pPr>
            <a:r>
              <a:rPr lang="ja-JP" altLang="en-US" sz="1200" dirty="0"/>
              <a:t>・すべてのビジネスデバイス（サーバー、デスクトップ及びノート</a:t>
            </a:r>
            <a:r>
              <a:rPr lang="en-US" altLang="ja-JP" sz="1200" dirty="0"/>
              <a:t>PC</a:t>
            </a:r>
            <a:r>
              <a:rPr lang="ja-JP" altLang="en-US" sz="1200" dirty="0"/>
              <a:t>を含む）にウィルス対策ソフト及びマルウェア対策ソフトのインストール及び保守することを優先する（</a:t>
            </a:r>
            <a:r>
              <a:rPr lang="en-US" altLang="ja-JP" sz="1200" dirty="0"/>
              <a:t>DE.CM-09</a:t>
            </a:r>
            <a:r>
              <a:rPr lang="ja-JP" altLang="en-US" sz="1200" dirty="0"/>
              <a:t>）</a:t>
            </a:r>
            <a:endParaRPr lang="en-US" altLang="ja-JP" sz="1200" dirty="0"/>
          </a:p>
          <a:p>
            <a:pPr marL="176213" indent="-176213">
              <a:lnSpc>
                <a:spcPct val="130000"/>
              </a:lnSpc>
            </a:pPr>
            <a:r>
              <a:rPr lang="ja-JP" altLang="en-US" sz="1200" dirty="0"/>
              <a:t>・組織内にコンピュータ及びネットワークを監視する資産がない場合、サービスプロバイダーに不審な活動の監視を依頼することを優先する（</a:t>
            </a:r>
            <a:r>
              <a:rPr lang="en-US" altLang="ja-JP" sz="1200" dirty="0"/>
              <a:t>DE.CM</a:t>
            </a:r>
            <a:r>
              <a:rPr lang="ja-JP" altLang="en-US" sz="1200" dirty="0"/>
              <a:t>）</a:t>
            </a:r>
            <a:endParaRPr kumimoji="1" lang="en-US" altLang="ja-JP" sz="1200" dirty="0"/>
          </a:p>
          <a:p>
            <a:pPr>
              <a:lnSpc>
                <a:spcPct val="130000"/>
              </a:lnSpc>
            </a:pPr>
            <a:r>
              <a:rPr lang="ja-JP" altLang="en-US" sz="1400" b="1" dirty="0"/>
              <a:t>周知する</a:t>
            </a:r>
            <a:endParaRPr lang="en-US" altLang="ja-JP" sz="1400" b="1" dirty="0"/>
          </a:p>
          <a:p>
            <a:pPr marL="176213" indent="-176213">
              <a:lnSpc>
                <a:spcPct val="130000"/>
              </a:lnSpc>
            </a:pPr>
            <a:r>
              <a:rPr lang="ja-JP" altLang="en-US" sz="1200" dirty="0"/>
              <a:t>・</a:t>
            </a:r>
            <a:r>
              <a:rPr lang="en-US" altLang="ja-JP" sz="1200" dirty="0"/>
              <a:t>MSSP</a:t>
            </a:r>
            <a:r>
              <a:rPr lang="ja-JP" altLang="en-US" sz="1200" dirty="0"/>
              <a:t>などの認可されたインシデント対応車に、分析及び軽減に資するインシデントの詳細を周知する（</a:t>
            </a:r>
            <a:r>
              <a:rPr lang="en-US" altLang="ja-JP" sz="1200" dirty="0"/>
              <a:t>DE.CM-06/07</a:t>
            </a:r>
            <a:r>
              <a:rPr lang="ja-JP" altLang="en-US" sz="1200" dirty="0"/>
              <a:t>）</a:t>
            </a:r>
            <a:endParaRPr kumimoji="1" lang="en-US" altLang="ja-JP" sz="1200" b="1" dirty="0"/>
          </a:p>
        </p:txBody>
      </p:sp>
      <p:sp>
        <p:nvSpPr>
          <p:cNvPr id="8" name="テキスト ボックス 7">
            <a:extLst>
              <a:ext uri="{FF2B5EF4-FFF2-40B4-BE49-F238E27FC236}">
                <a16:creationId xmlns:a16="http://schemas.microsoft.com/office/drawing/2014/main" id="{E4637ABB-F579-708E-073D-F60B207E2136}"/>
              </a:ext>
            </a:extLst>
          </p:cNvPr>
          <p:cNvSpPr txBox="1"/>
          <p:nvPr/>
        </p:nvSpPr>
        <p:spPr>
          <a:xfrm>
            <a:off x="106338" y="1124664"/>
            <a:ext cx="5851401" cy="400110"/>
          </a:xfrm>
          <a:prstGeom prst="rect">
            <a:avLst/>
          </a:prstGeom>
          <a:solidFill>
            <a:srgbClr val="FCD18C"/>
          </a:solidFill>
        </p:spPr>
        <p:txBody>
          <a:bodyPr wrap="square" rtlCol="0" anchor="ctr">
            <a:spAutoFit/>
          </a:bodyPr>
          <a:lstStyle/>
          <a:p>
            <a:r>
              <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検討すべき対応策</a:t>
            </a:r>
          </a:p>
        </p:txBody>
      </p:sp>
      <p:pic>
        <p:nvPicPr>
          <p:cNvPr id="10" name="図 9">
            <a:extLst>
              <a:ext uri="{FF2B5EF4-FFF2-40B4-BE49-F238E27FC236}">
                <a16:creationId xmlns:a16="http://schemas.microsoft.com/office/drawing/2014/main" id="{424C1ED9-9676-D58A-CC20-EDC8C3099AA3}"/>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096000" y="1124664"/>
            <a:ext cx="5989661" cy="5483285"/>
          </a:xfrm>
          <a:prstGeom prst="rect">
            <a:avLst/>
          </a:prstGeom>
        </p:spPr>
      </p:pic>
      <p:sp>
        <p:nvSpPr>
          <p:cNvPr id="11" name="テキスト ボックス 10">
            <a:extLst>
              <a:ext uri="{FF2B5EF4-FFF2-40B4-BE49-F238E27FC236}">
                <a16:creationId xmlns:a16="http://schemas.microsoft.com/office/drawing/2014/main" id="{EC44AB53-9ACE-8819-67A3-B1B8C5D589F0}"/>
              </a:ext>
            </a:extLst>
          </p:cNvPr>
          <p:cNvSpPr txBox="1"/>
          <p:nvPr/>
        </p:nvSpPr>
        <p:spPr>
          <a:xfrm>
            <a:off x="6095999" y="1124664"/>
            <a:ext cx="5989661" cy="5277086"/>
          </a:xfrm>
          <a:prstGeom prst="rect">
            <a:avLst/>
          </a:prstGeom>
          <a:noFill/>
        </p:spPr>
        <p:txBody>
          <a:bodyPr wrap="square" rtlCol="0">
            <a:spAutoFit/>
          </a:bodyPr>
          <a:lstStyle/>
          <a:p>
            <a:pPr>
              <a:lnSpc>
                <a:spcPct val="130000"/>
              </a:lnSpc>
            </a:pPr>
            <a:r>
              <a:rPr lang="ja-JP" altLang="en-US" sz="1400" b="1" dirty="0"/>
              <a:t>インシデントの「検知」機能の導入</a:t>
            </a:r>
            <a:endParaRPr kumimoji="1" lang="en-US" altLang="ja-JP" sz="1400" b="1" dirty="0"/>
          </a:p>
          <a:p>
            <a:pPr>
              <a:lnSpc>
                <a:spcPct val="130000"/>
              </a:lnSpc>
            </a:pPr>
            <a:r>
              <a:rPr lang="ja-JP" altLang="en-US" sz="1200" dirty="0"/>
              <a:t>サイバーセキュリティインシデントの一般的な指標には以下のようなものがある。</a:t>
            </a:r>
            <a:endParaRPr lang="en-US" altLang="ja-JP" sz="1200" dirty="0"/>
          </a:p>
          <a:p>
            <a:pPr>
              <a:lnSpc>
                <a:spcPct val="130000"/>
              </a:lnSpc>
            </a:pPr>
            <a:r>
              <a:rPr lang="ja-JP" altLang="en-US" sz="1200" dirty="0"/>
              <a:t>・データ、アプリケーション、又はサービスへの通常アクセスの喪失</a:t>
            </a:r>
            <a:endParaRPr lang="en-US" altLang="ja-JP" sz="1200" dirty="0"/>
          </a:p>
          <a:p>
            <a:pPr>
              <a:lnSpc>
                <a:spcPct val="130000"/>
              </a:lnSpc>
            </a:pPr>
            <a:r>
              <a:rPr lang="ja-JP" altLang="en-US" sz="1200" dirty="0"/>
              <a:t>・ネットワークの速度が異常に遅い</a:t>
            </a:r>
            <a:endParaRPr lang="en-US" altLang="ja-JP" sz="1200" dirty="0"/>
          </a:p>
          <a:p>
            <a:pPr>
              <a:lnSpc>
                <a:spcPct val="130000"/>
              </a:lnSpc>
            </a:pPr>
            <a:r>
              <a:rPr lang="ja-JP" altLang="en-US" sz="1200" dirty="0"/>
              <a:t>・ウィルス対策ソフトウェアがマルウェアに感染していることを検知し、アラート</a:t>
            </a:r>
            <a:endParaRPr lang="en-US" altLang="ja-JP" sz="1200" dirty="0"/>
          </a:p>
          <a:p>
            <a:pPr>
              <a:lnSpc>
                <a:spcPct val="130000"/>
              </a:lnSpc>
            </a:pPr>
            <a:r>
              <a:rPr lang="en-US" altLang="ja-JP" sz="1200" dirty="0"/>
              <a:t>   </a:t>
            </a:r>
            <a:r>
              <a:rPr lang="ja-JP" altLang="en-US" sz="1200" dirty="0"/>
              <a:t>を発する</a:t>
            </a:r>
            <a:endParaRPr lang="en-US" altLang="ja-JP" sz="1200" dirty="0"/>
          </a:p>
          <a:p>
            <a:pPr>
              <a:lnSpc>
                <a:spcPct val="130000"/>
              </a:lnSpc>
            </a:pPr>
            <a:r>
              <a:rPr lang="ja-JP" altLang="en-US" sz="1200" dirty="0"/>
              <a:t>・複数回のログイン試行の失敗</a:t>
            </a:r>
            <a:endParaRPr lang="en-US" altLang="ja-JP" sz="1200" dirty="0"/>
          </a:p>
          <a:p>
            <a:pPr>
              <a:lnSpc>
                <a:spcPct val="130000"/>
              </a:lnSpc>
            </a:pPr>
            <a:r>
              <a:rPr lang="ja-JP" altLang="en-US" sz="1200" dirty="0"/>
              <a:t>・メール管理者が、多数の不審な内容のメールを確認する</a:t>
            </a:r>
            <a:endParaRPr lang="en-US" altLang="ja-JP" sz="1200" dirty="0"/>
          </a:p>
          <a:p>
            <a:pPr>
              <a:lnSpc>
                <a:spcPct val="130000"/>
              </a:lnSpc>
            </a:pPr>
            <a:r>
              <a:rPr lang="ja-JP" altLang="en-US" sz="1200" dirty="0"/>
              <a:t>・ネットワーク管理者による一般的なネットワークトラフィックのフローからの異常 </a:t>
            </a:r>
            <a:endParaRPr lang="en-US" altLang="ja-JP" sz="1200" dirty="0"/>
          </a:p>
          <a:p>
            <a:pPr>
              <a:lnSpc>
                <a:spcPct val="130000"/>
              </a:lnSpc>
            </a:pPr>
            <a:r>
              <a:rPr lang="en-US" altLang="ja-JP" sz="1200" dirty="0"/>
              <a:t>   </a:t>
            </a:r>
            <a:r>
              <a:rPr lang="ja-JP" altLang="en-US" sz="1200" dirty="0"/>
              <a:t>な逸脱の発見</a:t>
            </a:r>
            <a:endParaRPr lang="en-US" altLang="ja-JP" sz="1200" dirty="0"/>
          </a:p>
          <a:p>
            <a:pPr>
              <a:lnSpc>
                <a:spcPct val="130000"/>
              </a:lnSpc>
            </a:pPr>
            <a:r>
              <a:rPr lang="ja-JP" altLang="en-US" sz="1400" b="1" dirty="0"/>
              <a:t>技術的な詳細</a:t>
            </a:r>
            <a:r>
              <a:rPr lang="ja-JP" altLang="en-US" sz="1400" dirty="0"/>
              <a:t>：</a:t>
            </a:r>
            <a:r>
              <a:rPr lang="en-US" altLang="ja-JP" sz="1200" dirty="0"/>
              <a:t>NIST Computer Security Incident Handling Guide</a:t>
            </a:r>
            <a:r>
              <a:rPr lang="ja-JP" altLang="en-US" sz="1200" dirty="0"/>
              <a:t>←リンク</a:t>
            </a:r>
            <a:endParaRPr lang="en-US" altLang="ja-JP" sz="1200" dirty="0"/>
          </a:p>
          <a:p>
            <a:pPr>
              <a:lnSpc>
                <a:spcPct val="130000"/>
              </a:lnSpc>
            </a:pPr>
            <a:r>
              <a:rPr lang="ja-JP" altLang="en-US" sz="1400" b="1" dirty="0"/>
              <a:t>検討すべき事項</a:t>
            </a:r>
            <a:endParaRPr lang="en-US" altLang="ja-JP" sz="1400" b="1" dirty="0"/>
          </a:p>
          <a:p>
            <a:pPr marL="182563" indent="-182563">
              <a:lnSpc>
                <a:spcPct val="130000"/>
              </a:lnSpc>
            </a:pPr>
            <a:r>
              <a:rPr lang="ja-JP" altLang="en-US" sz="1200" dirty="0"/>
              <a:t>・業務で使用するデバイスには、所有者を問わずウィルス対策ソフトがインストールされているか。</a:t>
            </a:r>
            <a:endParaRPr lang="en-US" altLang="ja-JP" sz="1200" dirty="0"/>
          </a:p>
          <a:p>
            <a:pPr marL="182563" indent="-182563">
              <a:lnSpc>
                <a:spcPct val="130000"/>
              </a:lnSpc>
            </a:pPr>
            <a:r>
              <a:rPr lang="ja-JP" altLang="en-US" sz="1200" dirty="0"/>
              <a:t>・職員は、サイバー攻撃の可能性を検知した際に報告する方法を知っているか。</a:t>
            </a:r>
            <a:endParaRPr lang="en-US" altLang="ja-JP" sz="1200" dirty="0"/>
          </a:p>
          <a:p>
            <a:pPr marL="182563" indent="-182563">
              <a:lnSpc>
                <a:spcPct val="130000"/>
              </a:lnSpc>
            </a:pPr>
            <a:r>
              <a:rPr lang="ja-JP" altLang="en-US" sz="1200" dirty="0"/>
              <a:t>・潜在的なサイバーインシデントを検知するため、ログ及びアラートをどのように監視しているか。</a:t>
            </a:r>
            <a:endParaRPr lang="en-US" altLang="ja-JP" sz="1200" dirty="0"/>
          </a:p>
          <a:p>
            <a:pPr>
              <a:lnSpc>
                <a:spcPct val="130000"/>
              </a:lnSpc>
            </a:pPr>
            <a:r>
              <a:rPr lang="ja-JP" altLang="en-US" sz="1400" b="1" dirty="0"/>
              <a:t>関連リリース</a:t>
            </a:r>
            <a:endParaRPr lang="en-US" altLang="ja-JP" sz="1400" b="1" dirty="0"/>
          </a:p>
          <a:p>
            <a:pPr>
              <a:lnSpc>
                <a:spcPct val="130000"/>
              </a:lnSpc>
            </a:pPr>
            <a:r>
              <a:rPr lang="ja-JP" altLang="en-US" sz="1200" dirty="0"/>
              <a:t>・</a:t>
            </a:r>
            <a:r>
              <a:rPr lang="en-US" altLang="ja-JP" sz="1200" dirty="0"/>
              <a:t>Ransomware Protection and Response</a:t>
            </a:r>
          </a:p>
          <a:p>
            <a:pPr>
              <a:lnSpc>
                <a:spcPct val="130000"/>
              </a:lnSpc>
            </a:pPr>
            <a:r>
              <a:rPr lang="ja-JP" altLang="en-US" sz="1200" dirty="0"/>
              <a:t>・</a:t>
            </a:r>
            <a:r>
              <a:rPr lang="en-US" altLang="ja-JP" sz="1200" dirty="0"/>
              <a:t>Detecting a Potential Intrusion</a:t>
            </a:r>
          </a:p>
          <a:p>
            <a:pPr>
              <a:lnSpc>
                <a:spcPct val="130000"/>
              </a:lnSpc>
            </a:pPr>
            <a:r>
              <a:rPr lang="ja-JP" altLang="en-US" sz="1200" dirty="0"/>
              <a:t>・</a:t>
            </a:r>
            <a:r>
              <a:rPr lang="en-US" altLang="ja-JP" sz="1200" dirty="0"/>
              <a:t>Cybersecurity Training Resources</a:t>
            </a:r>
          </a:p>
        </p:txBody>
      </p:sp>
    </p:spTree>
    <p:extLst>
      <p:ext uri="{BB962C8B-B14F-4D97-AF65-F5344CB8AC3E}">
        <p14:creationId xmlns:p14="http://schemas.microsoft.com/office/powerpoint/2010/main" val="2809622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DC69D0B5-BFE5-7E5E-DDEA-8170CC3BE2AE}"/>
            </a:ext>
          </a:extLst>
        </p:cNvPr>
        <p:cNvGrpSpPr/>
        <p:nvPr/>
      </p:nvGrpSpPr>
      <p:grpSpPr>
        <a:xfrm>
          <a:off x="0" y="0"/>
          <a:ext cx="0" cy="0"/>
          <a:chOff x="0" y="0"/>
          <a:chExt cx="0" cy="0"/>
        </a:xfrm>
      </p:grpSpPr>
      <p:pic>
        <p:nvPicPr>
          <p:cNvPr id="9" name="図 8">
            <a:extLst>
              <a:ext uri="{FF2B5EF4-FFF2-40B4-BE49-F238E27FC236}">
                <a16:creationId xmlns:a16="http://schemas.microsoft.com/office/drawing/2014/main" id="{AFEA9A84-D8B0-3C11-1A47-8619EB856C9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899DAED9-906C-87B0-4DFD-07E3CF355F1C}"/>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対応</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en-US" altLang="ja-JP"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RESPOND</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377B00BA-DE33-1A58-CA5D-38FA20ABB82D}"/>
              </a:ext>
            </a:extLst>
          </p:cNvPr>
          <p:cNvSpPr txBox="1"/>
          <p:nvPr/>
        </p:nvSpPr>
        <p:spPr>
          <a:xfrm>
            <a:off x="106340" y="587378"/>
            <a:ext cx="11979320" cy="400110"/>
          </a:xfrm>
          <a:prstGeom prst="rect">
            <a:avLst/>
          </a:prstGeom>
          <a:solidFill>
            <a:srgbClr val="EFABAB"/>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ja-JP" altLang="en-US" sz="20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対応</a:t>
            </a: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」機能 ： 検知したサイバーセキュリティインシデントに対応する能力を支援</a:t>
            </a: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18DA9C6B-8565-8CF4-A857-3DA6E1516C28}"/>
              </a:ext>
            </a:extLst>
          </p:cNvPr>
          <p:cNvPicPr>
            <a:picLocks noChangeAspect="1"/>
          </p:cNvPicPr>
          <p:nvPr/>
        </p:nvPicPr>
        <p:blipFill>
          <a:blip r:embed="rId3">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6" name="テキスト ボックス 5">
            <a:extLst>
              <a:ext uri="{FF2B5EF4-FFF2-40B4-BE49-F238E27FC236}">
                <a16:creationId xmlns:a16="http://schemas.microsoft.com/office/drawing/2014/main" id="{094F34EB-9458-438B-883D-24F50B0BE621}"/>
              </a:ext>
            </a:extLst>
          </p:cNvPr>
          <p:cNvSpPr txBox="1"/>
          <p:nvPr/>
        </p:nvSpPr>
        <p:spPr>
          <a:xfrm>
            <a:off x="130389" y="1559708"/>
            <a:ext cx="5832927" cy="3116366"/>
          </a:xfrm>
          <a:prstGeom prst="rect">
            <a:avLst/>
          </a:prstGeom>
          <a:noFill/>
        </p:spPr>
        <p:txBody>
          <a:bodyPr wrap="square" rtlCol="0">
            <a:spAutoFit/>
          </a:bodyPr>
          <a:lstStyle/>
          <a:p>
            <a:pPr>
              <a:lnSpc>
                <a:spcPct val="130000"/>
              </a:lnSpc>
            </a:pPr>
            <a:r>
              <a:rPr kumimoji="1" lang="ja-JP" altLang="en-US" sz="1400" b="1" dirty="0"/>
              <a:t>理解する</a:t>
            </a:r>
            <a:endParaRPr kumimoji="1" lang="en-US" altLang="ja-JP" sz="1400" b="1" dirty="0"/>
          </a:p>
          <a:p>
            <a:pPr marL="176213" indent="-176213">
              <a:lnSpc>
                <a:spcPct val="130000"/>
              </a:lnSpc>
            </a:pPr>
            <a:r>
              <a:rPr lang="ja-JP" altLang="en-US" sz="1200" dirty="0"/>
              <a:t>・インシデント対応計画とは何か、計画の各施策を実行する権限及び責任を誰が持っているかを理解する（</a:t>
            </a:r>
            <a:r>
              <a:rPr lang="en-US" altLang="ja-JP" sz="1200" dirty="0"/>
              <a:t>RS.MA-01</a:t>
            </a:r>
            <a:r>
              <a:rPr lang="ja-JP" altLang="en-US" sz="1200" dirty="0"/>
              <a:t>）</a:t>
            </a:r>
            <a:endParaRPr lang="en-US" altLang="ja-JP" sz="1200" dirty="0"/>
          </a:p>
          <a:p>
            <a:pPr marL="176213" indent="-176213">
              <a:lnSpc>
                <a:spcPct val="130000"/>
              </a:lnSpc>
            </a:pPr>
            <a:r>
              <a:rPr lang="ja-JP" altLang="en-US" sz="1400" b="1" dirty="0"/>
              <a:t>評価する</a:t>
            </a:r>
            <a:endParaRPr lang="en-US" altLang="ja-JP" sz="1400" b="1" dirty="0"/>
          </a:p>
          <a:p>
            <a:pPr marL="176213" indent="-176213">
              <a:lnSpc>
                <a:spcPct val="130000"/>
              </a:lnSpc>
            </a:pPr>
            <a:r>
              <a:rPr lang="ja-JP" altLang="en-US" sz="1200" dirty="0"/>
              <a:t>・サイバーセキュリティインシデントへの対応能力を評価する（</a:t>
            </a:r>
            <a:r>
              <a:rPr lang="en-US" altLang="ja-JP" sz="1200" dirty="0"/>
              <a:t>RS.MA-01</a:t>
            </a:r>
            <a:r>
              <a:rPr lang="ja-JP" altLang="en-US" sz="1200" dirty="0"/>
              <a:t>）</a:t>
            </a:r>
            <a:endParaRPr lang="en-US" altLang="ja-JP" sz="1200" dirty="0"/>
          </a:p>
          <a:p>
            <a:pPr marL="176213" indent="-176213">
              <a:lnSpc>
                <a:spcPct val="130000"/>
              </a:lnSpc>
            </a:pPr>
            <a:r>
              <a:rPr kumimoji="1" lang="ja-JP" altLang="en-US" sz="1400" b="1" dirty="0"/>
              <a:t>優先順位付け</a:t>
            </a:r>
            <a:endParaRPr kumimoji="1" lang="en-US" altLang="ja-JP" sz="1400" b="1" dirty="0"/>
          </a:p>
          <a:p>
            <a:pPr>
              <a:lnSpc>
                <a:spcPct val="130000"/>
              </a:lnSpc>
            </a:pPr>
            <a:r>
              <a:rPr lang="ja-JP" altLang="en-US" sz="1200" dirty="0"/>
              <a:t>・被害の拡大を防止することを目的として、優先順位の高いものからインシデントの封じ込め及び根絶の措置を講ずる（</a:t>
            </a:r>
            <a:r>
              <a:rPr lang="en-US" altLang="ja-JP" sz="1200" dirty="0"/>
              <a:t>RS.MI</a:t>
            </a:r>
            <a:r>
              <a:rPr lang="ja-JP" altLang="en-US" sz="1200" dirty="0"/>
              <a:t>）</a:t>
            </a:r>
            <a:endParaRPr lang="en-US" altLang="ja-JP" sz="1200" dirty="0"/>
          </a:p>
          <a:p>
            <a:pPr>
              <a:lnSpc>
                <a:spcPct val="130000"/>
              </a:lnSpc>
            </a:pPr>
            <a:r>
              <a:rPr lang="ja-JP" altLang="en-US" sz="1400" b="1" dirty="0"/>
              <a:t>周知する</a:t>
            </a:r>
            <a:endParaRPr lang="en-US" altLang="ja-JP" sz="1400" b="1" dirty="0"/>
          </a:p>
          <a:p>
            <a:pPr marL="176213" indent="-176213">
              <a:lnSpc>
                <a:spcPct val="130000"/>
              </a:lnSpc>
            </a:pPr>
            <a:r>
              <a:rPr lang="ja-JP" altLang="en-US" sz="1200" dirty="0"/>
              <a:t>・確認されたサイバーセキュリティインシデントを法律、規制、契約、又は政策によって定められている内外の利害関係者（例：顧客、ビジネスパートナー、法執行機関、規制機関）に周知（</a:t>
            </a:r>
            <a:r>
              <a:rPr lang="en-US" altLang="ja-JP" sz="1200" dirty="0"/>
              <a:t>RS.CO-02/03</a:t>
            </a:r>
            <a:r>
              <a:rPr lang="ja-JP" altLang="en-US" sz="1200" dirty="0"/>
              <a:t>）</a:t>
            </a:r>
            <a:endParaRPr kumimoji="1" lang="en-US" altLang="ja-JP" sz="1200" b="1" dirty="0"/>
          </a:p>
        </p:txBody>
      </p:sp>
      <p:sp>
        <p:nvSpPr>
          <p:cNvPr id="8" name="テキスト ボックス 7">
            <a:extLst>
              <a:ext uri="{FF2B5EF4-FFF2-40B4-BE49-F238E27FC236}">
                <a16:creationId xmlns:a16="http://schemas.microsoft.com/office/drawing/2014/main" id="{114BFCEB-7AAA-E491-39A3-63F07DF411C8}"/>
              </a:ext>
            </a:extLst>
          </p:cNvPr>
          <p:cNvSpPr txBox="1"/>
          <p:nvPr/>
        </p:nvSpPr>
        <p:spPr>
          <a:xfrm>
            <a:off x="106338" y="1124664"/>
            <a:ext cx="5851401" cy="400110"/>
          </a:xfrm>
          <a:prstGeom prst="rect">
            <a:avLst/>
          </a:prstGeom>
          <a:solidFill>
            <a:srgbClr val="EFABAB"/>
          </a:solidFill>
        </p:spPr>
        <p:txBody>
          <a:bodyPr wrap="square" rtlCol="0" anchor="ctr">
            <a:spAutoFit/>
          </a:bodyPr>
          <a:lstStyle/>
          <a:p>
            <a:r>
              <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検討すべき対応策</a:t>
            </a:r>
          </a:p>
        </p:txBody>
      </p:sp>
      <p:pic>
        <p:nvPicPr>
          <p:cNvPr id="10" name="図 9">
            <a:extLst>
              <a:ext uri="{FF2B5EF4-FFF2-40B4-BE49-F238E27FC236}">
                <a16:creationId xmlns:a16="http://schemas.microsoft.com/office/drawing/2014/main" id="{EAC6372C-37E8-B1FA-7D24-3BFAD6146474}"/>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096000" y="1124664"/>
            <a:ext cx="5989661" cy="5483285"/>
          </a:xfrm>
          <a:prstGeom prst="rect">
            <a:avLst/>
          </a:prstGeom>
        </p:spPr>
      </p:pic>
      <p:sp>
        <p:nvSpPr>
          <p:cNvPr id="11" name="テキスト ボックス 10">
            <a:extLst>
              <a:ext uri="{FF2B5EF4-FFF2-40B4-BE49-F238E27FC236}">
                <a16:creationId xmlns:a16="http://schemas.microsoft.com/office/drawing/2014/main" id="{032C9582-ECC1-304F-041E-BA1161831250}"/>
              </a:ext>
            </a:extLst>
          </p:cNvPr>
          <p:cNvSpPr txBox="1"/>
          <p:nvPr/>
        </p:nvSpPr>
        <p:spPr>
          <a:xfrm>
            <a:off x="6095999" y="1124664"/>
            <a:ext cx="5989661" cy="5517151"/>
          </a:xfrm>
          <a:prstGeom prst="rect">
            <a:avLst/>
          </a:prstGeom>
          <a:noFill/>
        </p:spPr>
        <p:txBody>
          <a:bodyPr wrap="square" rtlCol="0">
            <a:spAutoFit/>
          </a:bodyPr>
          <a:lstStyle/>
          <a:p>
            <a:pPr>
              <a:lnSpc>
                <a:spcPct val="130000"/>
              </a:lnSpc>
            </a:pPr>
            <a:r>
              <a:rPr lang="ja-JP" altLang="en-US" sz="1400" b="1" dirty="0"/>
              <a:t>インシデント「対応」計画の導入</a:t>
            </a:r>
            <a:endParaRPr kumimoji="1" lang="en-US" altLang="ja-JP" sz="1400" b="1" dirty="0"/>
          </a:p>
          <a:p>
            <a:pPr>
              <a:lnSpc>
                <a:spcPct val="130000"/>
              </a:lnSpc>
            </a:pPr>
            <a:r>
              <a:rPr lang="ja-JP" altLang="en-US" sz="1200" dirty="0"/>
              <a:t>インシデントが発生する前に基本的な対応計画を準備する。</a:t>
            </a:r>
            <a:endParaRPr lang="en-US" altLang="ja-JP" sz="1200" dirty="0"/>
          </a:p>
          <a:p>
            <a:pPr>
              <a:lnSpc>
                <a:spcPct val="130000"/>
              </a:lnSpc>
            </a:pPr>
            <a:r>
              <a:rPr lang="ja-JP" altLang="en-US" sz="1200" dirty="0"/>
              <a:t>これはビジネスによってカスタマイズされるが、以下が</a:t>
            </a:r>
            <a:endParaRPr lang="en-US" altLang="ja-JP" sz="1200" dirty="0"/>
          </a:p>
          <a:p>
            <a:pPr>
              <a:lnSpc>
                <a:spcPct val="130000"/>
              </a:lnSpc>
            </a:pPr>
            <a:r>
              <a:rPr lang="ja-JP" altLang="en-US" sz="1200" dirty="0"/>
              <a:t>含まれることが望ましい。</a:t>
            </a:r>
            <a:endParaRPr lang="en-US" altLang="ja-JP" sz="1200" dirty="0"/>
          </a:p>
          <a:p>
            <a:pPr>
              <a:lnSpc>
                <a:spcPct val="130000"/>
              </a:lnSpc>
            </a:pPr>
            <a:r>
              <a:rPr lang="ja-JP" altLang="en-US" sz="1200" dirty="0"/>
              <a:t>✓　ビジネスチャンピオン：</a:t>
            </a:r>
            <a:endParaRPr lang="en-US" altLang="ja-JP" sz="1200" dirty="0"/>
          </a:p>
          <a:p>
            <a:pPr>
              <a:lnSpc>
                <a:spcPct val="130000"/>
              </a:lnSpc>
            </a:pPr>
            <a:r>
              <a:rPr lang="ja-JP" altLang="en-US" sz="1200" dirty="0"/>
              <a:t>　　インシデント対応計画の策定・維持責任者</a:t>
            </a:r>
            <a:endParaRPr lang="en-US" altLang="ja-JP" sz="1200" dirty="0"/>
          </a:p>
          <a:p>
            <a:pPr>
              <a:lnSpc>
                <a:spcPct val="130000"/>
              </a:lnSpc>
            </a:pPr>
            <a:r>
              <a:rPr lang="ja-JP" altLang="en-US" sz="1200" dirty="0"/>
              <a:t>✓　連絡先一覧：</a:t>
            </a:r>
            <a:endParaRPr lang="en-US" altLang="ja-JP" sz="1200" dirty="0"/>
          </a:p>
          <a:p>
            <a:pPr>
              <a:lnSpc>
                <a:spcPct val="130000"/>
              </a:lnSpc>
            </a:pPr>
            <a:r>
              <a:rPr lang="ja-JP" altLang="en-US" sz="1200" dirty="0"/>
              <a:t>　　インシデント対応に参加の可能性がある個人全て。</a:t>
            </a:r>
            <a:endParaRPr lang="en-US" altLang="ja-JP" sz="1200" dirty="0"/>
          </a:p>
          <a:p>
            <a:pPr>
              <a:lnSpc>
                <a:spcPct val="130000"/>
              </a:lnSpc>
            </a:pPr>
            <a:r>
              <a:rPr lang="ja-JP" altLang="en-US" sz="1200" dirty="0"/>
              <a:t>　　この中には連絡先、責任及び権限を含める。</a:t>
            </a:r>
            <a:endParaRPr lang="en-US" altLang="ja-JP" sz="1200" dirty="0"/>
          </a:p>
          <a:p>
            <a:pPr>
              <a:lnSpc>
                <a:spcPct val="130000"/>
              </a:lnSpc>
            </a:pPr>
            <a:r>
              <a:rPr lang="ja-JP" altLang="en-US" sz="1200" dirty="0"/>
              <a:t>✓　報告要領：</a:t>
            </a:r>
            <a:endParaRPr lang="en-US" altLang="ja-JP" sz="1200" dirty="0"/>
          </a:p>
          <a:p>
            <a:pPr marL="266700" indent="-266700">
              <a:lnSpc>
                <a:spcPct val="130000"/>
              </a:lnSpc>
            </a:pPr>
            <a:r>
              <a:rPr lang="ja-JP" altLang="en-US" sz="1200" b="1" dirty="0"/>
              <a:t>　　</a:t>
            </a:r>
            <a:r>
              <a:rPr lang="ja-JP" altLang="en-US" sz="1200" dirty="0"/>
              <a:t>法令、契約、又は社内方針に基づき、誰に対し、何を、いつ、どのように報告する必要があるかを整理する。</a:t>
            </a:r>
            <a:endParaRPr lang="en-US" altLang="ja-JP" sz="1200" b="1" dirty="0"/>
          </a:p>
          <a:p>
            <a:pPr marL="266700" indent="-266700">
              <a:lnSpc>
                <a:spcPct val="130000"/>
              </a:lnSpc>
            </a:pPr>
            <a:r>
              <a:rPr lang="ja-JP" altLang="en-US" sz="1400" b="1" dirty="0"/>
              <a:t>技術的な詳細</a:t>
            </a:r>
            <a:r>
              <a:rPr lang="ja-JP" altLang="en-US" sz="1400" dirty="0"/>
              <a:t>：</a:t>
            </a:r>
            <a:r>
              <a:rPr lang="en-US" altLang="ja-JP" sz="1200" dirty="0"/>
              <a:t> NIST Computer Security Incident Handling Guide</a:t>
            </a:r>
          </a:p>
          <a:p>
            <a:pPr>
              <a:lnSpc>
                <a:spcPct val="130000"/>
              </a:lnSpc>
            </a:pPr>
            <a:r>
              <a:rPr lang="ja-JP" altLang="en-US" sz="1400" b="1" dirty="0"/>
              <a:t>検討すべき事項</a:t>
            </a:r>
            <a:endParaRPr lang="en-US" altLang="ja-JP" sz="1400" b="1" dirty="0"/>
          </a:p>
          <a:p>
            <a:pPr marL="182563" indent="-182563">
              <a:lnSpc>
                <a:spcPct val="130000"/>
              </a:lnSpc>
            </a:pPr>
            <a:r>
              <a:rPr lang="ja-JP" altLang="en-US" sz="1200" dirty="0"/>
              <a:t>・サイバーセキュリティインシデント対応計画があるか。ある場合は実行可能の可否を検証しているか。</a:t>
            </a:r>
            <a:endParaRPr lang="en-US" altLang="ja-JP" sz="1200" dirty="0"/>
          </a:p>
          <a:p>
            <a:pPr marL="182563" indent="-182563">
              <a:lnSpc>
                <a:spcPct val="130000"/>
              </a:lnSpc>
            </a:pPr>
            <a:r>
              <a:rPr lang="ja-JP" altLang="en-US" sz="1200" dirty="0"/>
              <a:t>・サイバーセキュリティインシデントが確認された場合に支援を行う内外の主要な利害関係者及び意思決定者が誰か認識されているか。</a:t>
            </a:r>
            <a:endParaRPr lang="en-US" altLang="ja-JP" sz="1200" dirty="0"/>
          </a:p>
          <a:p>
            <a:pPr>
              <a:lnSpc>
                <a:spcPct val="130000"/>
              </a:lnSpc>
            </a:pPr>
            <a:r>
              <a:rPr lang="ja-JP" altLang="en-US" sz="1400" b="1" dirty="0"/>
              <a:t>関連リリース</a:t>
            </a:r>
            <a:endParaRPr lang="en-US" altLang="ja-JP" sz="1400" b="1" dirty="0"/>
          </a:p>
          <a:p>
            <a:pPr>
              <a:lnSpc>
                <a:spcPct val="130000"/>
              </a:lnSpc>
            </a:pPr>
            <a:r>
              <a:rPr lang="ja-JP" altLang="en-US" sz="1200" dirty="0"/>
              <a:t>・</a:t>
            </a:r>
            <a:r>
              <a:rPr lang="en-US" altLang="ja-JP" sz="1200" dirty="0"/>
              <a:t>Incident Response Plan Basic</a:t>
            </a:r>
          </a:p>
          <a:p>
            <a:pPr>
              <a:lnSpc>
                <a:spcPct val="130000"/>
              </a:lnSpc>
            </a:pPr>
            <a:r>
              <a:rPr lang="ja-JP" altLang="en-US" sz="1200" dirty="0"/>
              <a:t>・</a:t>
            </a:r>
            <a:r>
              <a:rPr lang="en-US" altLang="ja-JP" sz="1200" dirty="0"/>
              <a:t>FBI’s Internet Crime Complaint Center</a:t>
            </a:r>
          </a:p>
          <a:p>
            <a:pPr>
              <a:lnSpc>
                <a:spcPct val="130000"/>
              </a:lnSpc>
            </a:pPr>
            <a:r>
              <a:rPr lang="ja-JP" altLang="en-US" sz="1200" dirty="0"/>
              <a:t>・</a:t>
            </a:r>
            <a:r>
              <a:rPr lang="en-US" altLang="ja-JP" sz="1200" dirty="0"/>
              <a:t>Data Breach Response: A Guide for Business</a:t>
            </a:r>
          </a:p>
        </p:txBody>
      </p:sp>
      <p:graphicFrame>
        <p:nvGraphicFramePr>
          <p:cNvPr id="5" name="表 4">
            <a:extLst>
              <a:ext uri="{FF2B5EF4-FFF2-40B4-BE49-F238E27FC236}">
                <a16:creationId xmlns:a16="http://schemas.microsoft.com/office/drawing/2014/main" id="{4231845D-004A-CA99-F7F6-7475541C4229}"/>
              </a:ext>
            </a:extLst>
          </p:cNvPr>
          <p:cNvGraphicFramePr>
            <a:graphicFrameLocks noGrp="1"/>
          </p:cNvGraphicFramePr>
          <p:nvPr>
            <p:extLst>
              <p:ext uri="{D42A27DB-BD31-4B8C-83A1-F6EECF244321}">
                <p14:modId xmlns:p14="http://schemas.microsoft.com/office/powerpoint/2010/main" val="3605432126"/>
              </p:ext>
            </p:extLst>
          </p:nvPr>
        </p:nvGraphicFramePr>
        <p:xfrm>
          <a:off x="10066119" y="1909360"/>
          <a:ext cx="1934447" cy="1357440"/>
        </p:xfrm>
        <a:graphic>
          <a:graphicData uri="http://schemas.openxmlformats.org/drawingml/2006/table">
            <a:tbl>
              <a:tblPr firstRow="1" bandRow="1">
                <a:tableStyleId>{5C22544A-7EE6-4342-B048-85BDC9FD1C3A}</a:tableStyleId>
              </a:tblPr>
              <a:tblGrid>
                <a:gridCol w="630800">
                  <a:extLst>
                    <a:ext uri="{9D8B030D-6E8A-4147-A177-3AD203B41FA5}">
                      <a16:colId xmlns:a16="http://schemas.microsoft.com/office/drawing/2014/main" val="754641343"/>
                    </a:ext>
                  </a:extLst>
                </a:gridCol>
                <a:gridCol w="434549">
                  <a:extLst>
                    <a:ext uri="{9D8B030D-6E8A-4147-A177-3AD203B41FA5}">
                      <a16:colId xmlns:a16="http://schemas.microsoft.com/office/drawing/2014/main" val="859837120"/>
                    </a:ext>
                  </a:extLst>
                </a:gridCol>
                <a:gridCol w="434549">
                  <a:extLst>
                    <a:ext uri="{9D8B030D-6E8A-4147-A177-3AD203B41FA5}">
                      <a16:colId xmlns:a16="http://schemas.microsoft.com/office/drawing/2014/main" val="3635136879"/>
                    </a:ext>
                  </a:extLst>
                </a:gridCol>
                <a:gridCol w="434549">
                  <a:extLst>
                    <a:ext uri="{9D8B030D-6E8A-4147-A177-3AD203B41FA5}">
                      <a16:colId xmlns:a16="http://schemas.microsoft.com/office/drawing/2014/main" val="1571728493"/>
                    </a:ext>
                  </a:extLst>
                </a:gridCol>
              </a:tblGrid>
              <a:tr h="174825">
                <a:tc>
                  <a:txBody>
                    <a:bodyPr/>
                    <a:lstStyle/>
                    <a:p>
                      <a:pPr algn="ctr"/>
                      <a:r>
                        <a:rPr kumimoji="1" lang="ja-JP" altLang="en-US" sz="700" dirty="0">
                          <a:solidFill>
                            <a:schemeClr val="tx1">
                              <a:lumMod val="95000"/>
                              <a:lumOff val="5000"/>
                            </a:schemeClr>
                          </a:solidFill>
                        </a:rPr>
                        <a:t>対象者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700" dirty="0">
                          <a:solidFill>
                            <a:schemeClr val="tx1">
                              <a:lumMod val="95000"/>
                              <a:lumOff val="5000"/>
                            </a:schemeClr>
                          </a:solidFill>
                        </a:rPr>
                        <a:t>責任</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700" dirty="0">
                          <a:solidFill>
                            <a:schemeClr val="tx1">
                              <a:lumMod val="95000"/>
                              <a:lumOff val="5000"/>
                            </a:schemeClr>
                          </a:solidFill>
                        </a:rPr>
                        <a:t>権限</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700" dirty="0">
                          <a:solidFill>
                            <a:schemeClr val="tx1">
                              <a:lumMod val="95000"/>
                              <a:lumOff val="5000"/>
                            </a:schemeClr>
                          </a:solidFill>
                        </a:rPr>
                        <a:t>電話番号</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5467856"/>
                  </a:ext>
                </a:extLst>
              </a:tr>
              <a:tr h="178335">
                <a:tc>
                  <a:txBody>
                    <a:bodyPr/>
                    <a:lstStyle/>
                    <a:p>
                      <a:r>
                        <a:rPr kumimoji="1" lang="ja-JP" altLang="en-US" sz="700" dirty="0">
                          <a:solidFill>
                            <a:schemeClr val="tx1">
                              <a:lumMod val="95000"/>
                              <a:lumOff val="5000"/>
                            </a:schemeClr>
                          </a:solidFill>
                        </a:rPr>
                        <a:t>ビジネス</a:t>
                      </a:r>
                      <a:endParaRPr kumimoji="1" lang="en-US" altLang="ja-JP" sz="700" dirty="0">
                        <a:solidFill>
                          <a:schemeClr val="tx1">
                            <a:lumMod val="95000"/>
                            <a:lumOff val="5000"/>
                          </a:schemeClr>
                        </a:solidFill>
                      </a:endParaRPr>
                    </a:p>
                    <a:p>
                      <a:r>
                        <a:rPr kumimoji="1" lang="ja-JP" altLang="en-US" sz="700" dirty="0">
                          <a:solidFill>
                            <a:schemeClr val="tx1">
                              <a:lumMod val="95000"/>
                              <a:lumOff val="5000"/>
                            </a:schemeClr>
                          </a:solidFill>
                        </a:rPr>
                        <a:t>チャンピオン</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4674348"/>
                  </a:ext>
                </a:extLst>
              </a:tr>
              <a:tr h="178335">
                <a:tc>
                  <a:txBody>
                    <a:bodyPr/>
                    <a:lstStyle/>
                    <a:p>
                      <a:r>
                        <a:rPr kumimoji="1" lang="ja-JP" altLang="en-US" sz="700" dirty="0">
                          <a:solidFill>
                            <a:schemeClr val="tx1">
                              <a:lumMod val="95000"/>
                              <a:lumOff val="5000"/>
                            </a:schemeClr>
                          </a:solidFill>
                        </a:rPr>
                        <a:t>技術担当者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02363385"/>
                  </a:ext>
                </a:extLst>
              </a:tr>
              <a:tr h="178335">
                <a:tc>
                  <a:txBody>
                    <a:bodyPr/>
                    <a:lstStyle/>
                    <a:p>
                      <a:r>
                        <a:rPr kumimoji="1" lang="ja-JP" altLang="en-US" sz="700" dirty="0">
                          <a:solidFill>
                            <a:schemeClr val="tx1">
                              <a:lumMod val="95000"/>
                              <a:lumOff val="5000"/>
                            </a:schemeClr>
                          </a:solidFill>
                        </a:rPr>
                        <a:t>警察</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0914586"/>
                  </a:ext>
                </a:extLst>
              </a:tr>
              <a:tr h="178335">
                <a:tc>
                  <a:txBody>
                    <a:bodyPr/>
                    <a:lstStyle/>
                    <a:p>
                      <a:r>
                        <a:rPr kumimoji="1" lang="ja-JP" altLang="en-US" sz="700" dirty="0">
                          <a:solidFill>
                            <a:schemeClr val="tx1">
                              <a:lumMod val="95000"/>
                              <a:lumOff val="5000"/>
                            </a:schemeClr>
                          </a:solidFill>
                        </a:rPr>
                        <a:t>法務</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3599894"/>
                  </a:ext>
                </a:extLst>
              </a:tr>
              <a:tr h="178335">
                <a:tc>
                  <a:txBody>
                    <a:bodyPr/>
                    <a:lstStyle/>
                    <a:p>
                      <a:r>
                        <a:rPr kumimoji="1" lang="ja-JP" altLang="en-US" sz="700" dirty="0">
                          <a:solidFill>
                            <a:schemeClr val="tx1">
                              <a:lumMod val="95000"/>
                              <a:lumOff val="5000"/>
                            </a:schemeClr>
                          </a:solidFill>
                        </a:rPr>
                        <a:t>銀行</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1370902"/>
                  </a:ext>
                </a:extLst>
              </a:tr>
              <a:tr h="178335">
                <a:tc>
                  <a:txBody>
                    <a:bodyPr/>
                    <a:lstStyle/>
                    <a:p>
                      <a:r>
                        <a:rPr kumimoji="1" lang="ja-JP" altLang="en-US" sz="700" dirty="0">
                          <a:solidFill>
                            <a:schemeClr val="tx1">
                              <a:lumMod val="95000"/>
                              <a:lumOff val="5000"/>
                            </a:schemeClr>
                          </a:solidFill>
                        </a:rPr>
                        <a:t>保険</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76963814"/>
                  </a:ext>
                </a:extLst>
              </a:tr>
            </a:tbl>
          </a:graphicData>
        </a:graphic>
      </p:graphicFrame>
      <p:sp>
        <p:nvSpPr>
          <p:cNvPr id="7" name="テキスト ボックス 6">
            <a:extLst>
              <a:ext uri="{FF2B5EF4-FFF2-40B4-BE49-F238E27FC236}">
                <a16:creationId xmlns:a16="http://schemas.microsoft.com/office/drawing/2014/main" id="{CC2A0658-B45D-6313-429A-0EC04D5BAE31}"/>
              </a:ext>
            </a:extLst>
          </p:cNvPr>
          <p:cNvSpPr txBox="1"/>
          <p:nvPr/>
        </p:nvSpPr>
        <p:spPr>
          <a:xfrm>
            <a:off x="10557938" y="3273171"/>
            <a:ext cx="1031051" cy="261610"/>
          </a:xfrm>
          <a:prstGeom prst="rect">
            <a:avLst/>
          </a:prstGeom>
          <a:noFill/>
        </p:spPr>
        <p:txBody>
          <a:bodyPr wrap="none" rtlCol="0">
            <a:spAutoFit/>
          </a:bodyPr>
          <a:lstStyle/>
          <a:p>
            <a:r>
              <a:rPr kumimoji="1" lang="ja-JP" altLang="en-US" sz="1050" dirty="0"/>
              <a:t>連絡先一覧例</a:t>
            </a:r>
          </a:p>
        </p:txBody>
      </p:sp>
    </p:spTree>
    <p:extLst>
      <p:ext uri="{BB962C8B-B14F-4D97-AF65-F5344CB8AC3E}">
        <p14:creationId xmlns:p14="http://schemas.microsoft.com/office/powerpoint/2010/main" val="408609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17241968-42ED-3F72-244B-EDFECA71327B}"/>
            </a:ext>
          </a:extLst>
        </p:cNvPr>
        <p:cNvGrpSpPr/>
        <p:nvPr/>
      </p:nvGrpSpPr>
      <p:grpSpPr>
        <a:xfrm>
          <a:off x="0" y="0"/>
          <a:ext cx="0" cy="0"/>
          <a:chOff x="0" y="0"/>
          <a:chExt cx="0" cy="0"/>
        </a:xfrm>
      </p:grpSpPr>
      <p:pic>
        <p:nvPicPr>
          <p:cNvPr id="9" name="図 8">
            <a:extLst>
              <a:ext uri="{FF2B5EF4-FFF2-40B4-BE49-F238E27FC236}">
                <a16:creationId xmlns:a16="http://schemas.microsoft.com/office/drawing/2014/main" id="{D25CE526-A5F5-A127-344E-C40A0B27C9D7}"/>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E15C7F88-4CC4-CC52-8C17-95ED98ED89CB}"/>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復旧</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en-US" altLang="ja-JP"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RECOVER</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CC897816-3647-1E2E-6BA0-180DF95D1E5E}"/>
              </a:ext>
            </a:extLst>
          </p:cNvPr>
          <p:cNvSpPr txBox="1"/>
          <p:nvPr/>
        </p:nvSpPr>
        <p:spPr>
          <a:xfrm>
            <a:off x="106340" y="587378"/>
            <a:ext cx="11979320" cy="400110"/>
          </a:xfrm>
          <a:prstGeom prst="rect">
            <a:avLst/>
          </a:prstGeom>
          <a:solidFill>
            <a:srgbClr val="B5F9C8"/>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ja-JP" altLang="en-US" sz="20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復旧</a:t>
            </a: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」機能 ： </a:t>
            </a:r>
            <a:r>
              <a:rPr lang="ja-JP" altLang="en-US" sz="20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サイバーセキュリティインシデントによって影響を受けた資産及び業務を復旧させる活動</a:t>
            </a:r>
            <a:endPar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9F0EDC43-E1B5-47E8-CEF1-DA3782DB7F59}"/>
              </a:ext>
            </a:extLst>
          </p:cNvPr>
          <p:cNvPicPr>
            <a:picLocks noChangeAspect="1"/>
          </p:cNvPicPr>
          <p:nvPr/>
        </p:nvPicPr>
        <p:blipFill>
          <a:blip r:embed="rId3">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6" name="テキスト ボックス 5">
            <a:extLst>
              <a:ext uri="{FF2B5EF4-FFF2-40B4-BE49-F238E27FC236}">
                <a16:creationId xmlns:a16="http://schemas.microsoft.com/office/drawing/2014/main" id="{BE35CFC1-6E67-4F52-FC3D-10ABF56A36A2}"/>
              </a:ext>
            </a:extLst>
          </p:cNvPr>
          <p:cNvSpPr txBox="1"/>
          <p:nvPr/>
        </p:nvSpPr>
        <p:spPr>
          <a:xfrm>
            <a:off x="130389" y="1559708"/>
            <a:ext cx="5832927" cy="4076629"/>
          </a:xfrm>
          <a:prstGeom prst="rect">
            <a:avLst/>
          </a:prstGeom>
          <a:noFill/>
        </p:spPr>
        <p:txBody>
          <a:bodyPr wrap="square" rtlCol="0">
            <a:spAutoFit/>
          </a:bodyPr>
          <a:lstStyle/>
          <a:p>
            <a:pPr>
              <a:lnSpc>
                <a:spcPct val="130000"/>
              </a:lnSpc>
            </a:pPr>
            <a:r>
              <a:rPr kumimoji="1" lang="ja-JP" altLang="en-US" sz="1400" b="1" dirty="0"/>
              <a:t>理解する</a:t>
            </a:r>
            <a:endParaRPr kumimoji="1" lang="en-US" altLang="ja-JP" sz="1400" b="1" dirty="0"/>
          </a:p>
          <a:p>
            <a:pPr marL="176213" indent="-176213">
              <a:lnSpc>
                <a:spcPct val="130000"/>
              </a:lnSpc>
            </a:pPr>
            <a:r>
              <a:rPr lang="ja-JP" altLang="en-US" sz="1200" dirty="0"/>
              <a:t>・組織内外の誰に復旧の責任があるかを理解する（</a:t>
            </a:r>
            <a:r>
              <a:rPr lang="en-US" altLang="ja-JP" sz="1200" dirty="0"/>
              <a:t>RC.RP-01</a:t>
            </a:r>
            <a:r>
              <a:rPr lang="ja-JP" altLang="en-US" sz="1200" dirty="0"/>
              <a:t>）</a:t>
            </a:r>
            <a:endParaRPr lang="en-US" altLang="ja-JP" sz="1200" dirty="0"/>
          </a:p>
          <a:p>
            <a:pPr>
              <a:lnSpc>
                <a:spcPct val="130000"/>
              </a:lnSpc>
            </a:pPr>
            <a:r>
              <a:rPr lang="ja-JP" altLang="en-US" sz="1400" b="1" dirty="0"/>
              <a:t>評価する</a:t>
            </a:r>
            <a:endParaRPr lang="en-US" altLang="ja-JP" sz="1400" b="1" dirty="0"/>
          </a:p>
          <a:p>
            <a:pPr marL="176213" indent="-176213">
              <a:lnSpc>
                <a:spcPct val="130000"/>
              </a:lnSpc>
            </a:pPr>
            <a:r>
              <a:rPr lang="ja-JP" altLang="en-US" sz="1200" dirty="0"/>
              <a:t>・自組織またはベンダー／パートナーと協議の上、インシデントの内容、実施された対応および復旧措置、得られた教訓を文書化した事後報告書（</a:t>
            </a:r>
            <a:r>
              <a:rPr lang="en-US" altLang="ja-JP" sz="1200" dirty="0"/>
              <a:t>After Action Report</a:t>
            </a:r>
            <a:r>
              <a:rPr lang="ja-JP" altLang="en-US" sz="1200" dirty="0"/>
              <a:t>）を作成する。これにより、何が起こったのかを評価する（</a:t>
            </a:r>
            <a:r>
              <a:rPr lang="en-US" altLang="ja-JP" sz="1200" dirty="0"/>
              <a:t>RC.RP-06</a:t>
            </a:r>
            <a:r>
              <a:rPr lang="ja-JP" altLang="en-US" sz="1200" dirty="0"/>
              <a:t>）</a:t>
            </a:r>
            <a:endParaRPr lang="en-US" altLang="ja-JP" sz="1200" dirty="0"/>
          </a:p>
          <a:p>
            <a:pPr marL="176213" indent="-176213">
              <a:lnSpc>
                <a:spcPct val="130000"/>
              </a:lnSpc>
            </a:pPr>
            <a:r>
              <a:rPr lang="ja-JP" altLang="en-US" sz="1200" dirty="0"/>
              <a:t>・復元に使用する前に、バックアップしたデータ及び資産の完全性を確認・評価する（</a:t>
            </a:r>
            <a:r>
              <a:rPr lang="en-US" altLang="ja-JP" sz="1200" dirty="0"/>
              <a:t>RC.RP-03</a:t>
            </a:r>
            <a:r>
              <a:rPr lang="ja-JP" altLang="en-US" sz="1200" dirty="0"/>
              <a:t>）</a:t>
            </a:r>
            <a:endParaRPr kumimoji="1" lang="en-US" altLang="ja-JP" sz="1400" b="1" dirty="0"/>
          </a:p>
          <a:p>
            <a:pPr>
              <a:lnSpc>
                <a:spcPct val="130000"/>
              </a:lnSpc>
            </a:pPr>
            <a:r>
              <a:rPr kumimoji="1" lang="ja-JP" altLang="en-US" sz="1400" b="1" dirty="0"/>
              <a:t>優先順位付け</a:t>
            </a:r>
            <a:endParaRPr kumimoji="1" lang="en-US" altLang="ja-JP" sz="1400" b="1" dirty="0"/>
          </a:p>
          <a:p>
            <a:pPr marL="177800" indent="-177800">
              <a:lnSpc>
                <a:spcPct val="130000"/>
              </a:lnSpc>
            </a:pPr>
            <a:r>
              <a:rPr lang="ja-JP" altLang="en-US" sz="1200" dirty="0"/>
              <a:t>・組織のニーズ、利用可能なリソース、および影響を受けた資産に基づいて、復旧活動の優先順位を決定する。（</a:t>
            </a:r>
            <a:r>
              <a:rPr lang="en-US" altLang="ja-JP" sz="1200" dirty="0"/>
              <a:t>RC.PR-02</a:t>
            </a:r>
            <a:r>
              <a:rPr lang="ja-JP" altLang="en-US" sz="1200" dirty="0"/>
              <a:t>）</a:t>
            </a:r>
            <a:endParaRPr kumimoji="1" lang="en-US" altLang="ja-JP" sz="1200" b="1" dirty="0"/>
          </a:p>
          <a:p>
            <a:pPr>
              <a:lnSpc>
                <a:spcPct val="130000"/>
              </a:lnSpc>
            </a:pPr>
            <a:r>
              <a:rPr lang="ja-JP" altLang="en-US" sz="1400" b="1" dirty="0"/>
              <a:t>周知する</a:t>
            </a:r>
            <a:endParaRPr lang="en-US" altLang="ja-JP" sz="1400" b="1" dirty="0"/>
          </a:p>
          <a:p>
            <a:pPr marL="176213" indent="-176213">
              <a:lnSpc>
                <a:spcPct val="130000"/>
              </a:lnSpc>
            </a:pPr>
            <a:r>
              <a:rPr lang="ja-JP" altLang="en-US" sz="1200" dirty="0"/>
              <a:t>・組織内外の利害関係者と、定期的かつ安全な方法で情報を共有・連絡する（</a:t>
            </a:r>
            <a:r>
              <a:rPr lang="en-US" altLang="ja-JP" sz="1200" dirty="0"/>
              <a:t>RC.CO</a:t>
            </a:r>
            <a:r>
              <a:rPr lang="ja-JP" altLang="en-US" sz="1200" dirty="0"/>
              <a:t>）</a:t>
            </a:r>
            <a:endParaRPr lang="en-US" altLang="ja-JP" sz="1200" b="1" dirty="0"/>
          </a:p>
          <a:p>
            <a:pPr marL="176213" indent="-176213">
              <a:lnSpc>
                <a:spcPct val="130000"/>
              </a:lnSpc>
            </a:pPr>
            <a:r>
              <a:rPr lang="ja-JP" altLang="en-US" sz="1200" dirty="0"/>
              <a:t>・インシデントの収束および通常業務の再開について、関係者に周知し、あわせて記録として文書化する（</a:t>
            </a:r>
            <a:r>
              <a:rPr lang="en-US" altLang="ja-JP" sz="1200" dirty="0"/>
              <a:t>RC.RP-06</a:t>
            </a:r>
            <a:r>
              <a:rPr lang="ja-JP" altLang="en-US" sz="1200" dirty="0"/>
              <a:t>）</a:t>
            </a:r>
            <a:endParaRPr kumimoji="1" lang="en-US" altLang="ja-JP" sz="1200" b="1" dirty="0"/>
          </a:p>
        </p:txBody>
      </p:sp>
      <p:sp>
        <p:nvSpPr>
          <p:cNvPr id="8" name="テキスト ボックス 7">
            <a:extLst>
              <a:ext uri="{FF2B5EF4-FFF2-40B4-BE49-F238E27FC236}">
                <a16:creationId xmlns:a16="http://schemas.microsoft.com/office/drawing/2014/main" id="{E1AB9BEB-3361-F0C3-0AF5-4E6B981BC7E0}"/>
              </a:ext>
            </a:extLst>
          </p:cNvPr>
          <p:cNvSpPr txBox="1"/>
          <p:nvPr/>
        </p:nvSpPr>
        <p:spPr>
          <a:xfrm>
            <a:off x="106338" y="1124664"/>
            <a:ext cx="5851401" cy="400110"/>
          </a:xfrm>
          <a:prstGeom prst="rect">
            <a:avLst/>
          </a:prstGeom>
          <a:solidFill>
            <a:srgbClr val="B5F9C8"/>
          </a:solidFill>
        </p:spPr>
        <p:txBody>
          <a:bodyPr wrap="square" rtlCol="0" anchor="ctr">
            <a:spAutoFit/>
          </a:bodyPr>
          <a:lstStyle/>
          <a:p>
            <a:r>
              <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検討すべき対応策</a:t>
            </a:r>
          </a:p>
        </p:txBody>
      </p:sp>
      <p:pic>
        <p:nvPicPr>
          <p:cNvPr id="10" name="図 9">
            <a:extLst>
              <a:ext uri="{FF2B5EF4-FFF2-40B4-BE49-F238E27FC236}">
                <a16:creationId xmlns:a16="http://schemas.microsoft.com/office/drawing/2014/main" id="{EC48E81A-5DFF-9CEC-B367-08991749C4AA}"/>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096000" y="1124664"/>
            <a:ext cx="5989661" cy="5483285"/>
          </a:xfrm>
          <a:prstGeom prst="rect">
            <a:avLst/>
          </a:prstGeom>
        </p:spPr>
      </p:pic>
      <p:sp>
        <p:nvSpPr>
          <p:cNvPr id="11" name="テキスト ボックス 10">
            <a:extLst>
              <a:ext uri="{FF2B5EF4-FFF2-40B4-BE49-F238E27FC236}">
                <a16:creationId xmlns:a16="http://schemas.microsoft.com/office/drawing/2014/main" id="{D85D7A81-93BA-0C62-5251-E8CF93516994}"/>
              </a:ext>
            </a:extLst>
          </p:cNvPr>
          <p:cNvSpPr txBox="1"/>
          <p:nvPr/>
        </p:nvSpPr>
        <p:spPr>
          <a:xfrm>
            <a:off x="6095999" y="1124664"/>
            <a:ext cx="5989661" cy="5037020"/>
          </a:xfrm>
          <a:prstGeom prst="rect">
            <a:avLst/>
          </a:prstGeom>
          <a:noFill/>
        </p:spPr>
        <p:txBody>
          <a:bodyPr wrap="square" rtlCol="0">
            <a:spAutoFit/>
          </a:bodyPr>
          <a:lstStyle/>
          <a:p>
            <a:pPr>
              <a:lnSpc>
                <a:spcPct val="130000"/>
              </a:lnSpc>
            </a:pPr>
            <a:r>
              <a:rPr lang="ja-JP" altLang="en-US" sz="1400" b="1" dirty="0"/>
              <a:t>「復旧」機能の導入</a:t>
            </a:r>
            <a:endParaRPr kumimoji="1" lang="en-US" altLang="ja-JP" sz="1400" b="1" dirty="0"/>
          </a:p>
          <a:p>
            <a:pPr>
              <a:lnSpc>
                <a:spcPct val="130000"/>
              </a:lnSpc>
            </a:pPr>
            <a:r>
              <a:rPr lang="ja-JP" altLang="en-US" sz="1200" dirty="0"/>
              <a:t>導入には通常、以下の重要な要素を入れる。</a:t>
            </a:r>
            <a:endParaRPr lang="en-US" altLang="ja-JP" sz="1200" dirty="0"/>
          </a:p>
          <a:p>
            <a:pPr>
              <a:lnSpc>
                <a:spcPct val="130000"/>
              </a:lnSpc>
            </a:pPr>
            <a:r>
              <a:rPr lang="ja-JP" altLang="en-US" sz="1200" dirty="0"/>
              <a:t>　✓　一連の正式なプロセス</a:t>
            </a:r>
            <a:endParaRPr lang="en-US" altLang="ja-JP" sz="1200" dirty="0"/>
          </a:p>
          <a:p>
            <a:pPr>
              <a:lnSpc>
                <a:spcPct val="130000"/>
              </a:lnSpc>
            </a:pPr>
            <a:r>
              <a:rPr lang="ja-JP" altLang="en-US" sz="1200" dirty="0"/>
              <a:t>　✓　組織のリソース（例：人、施設、技術、外部サービス）の重要度の文書化</a:t>
            </a:r>
            <a:endParaRPr lang="en-US" altLang="ja-JP" sz="1200" dirty="0"/>
          </a:p>
          <a:p>
            <a:pPr marL="444500" indent="-444500">
              <a:lnSpc>
                <a:spcPct val="130000"/>
              </a:lnSpc>
            </a:pPr>
            <a:r>
              <a:rPr lang="ja-JP" altLang="en-US" sz="1200" dirty="0"/>
              <a:t>　✓　組織の情報、特に重要な資産を処理・保存するシステムの構成や内容を文書化する。これは、復旧の優先順位を判断する際の参考となる。</a:t>
            </a:r>
            <a:endParaRPr lang="en-US" altLang="ja-JP" sz="1200" dirty="0"/>
          </a:p>
          <a:p>
            <a:pPr>
              <a:lnSpc>
                <a:spcPct val="130000"/>
              </a:lnSpc>
            </a:pPr>
            <a:r>
              <a:rPr lang="ja-JP" altLang="en-US" sz="1200" dirty="0"/>
              <a:t>　✓　復旧計画の策定および実行担当者の一覧</a:t>
            </a:r>
            <a:endParaRPr lang="en-US" altLang="ja-JP" sz="1200" dirty="0"/>
          </a:p>
          <a:p>
            <a:pPr>
              <a:lnSpc>
                <a:spcPct val="130000"/>
              </a:lnSpc>
            </a:pPr>
            <a:r>
              <a:rPr lang="ja-JP" altLang="en-US" sz="1200" dirty="0"/>
              <a:t>　✓　復旧時における包括的な連絡・情報共有計画</a:t>
            </a:r>
            <a:endParaRPr lang="en-US" altLang="ja-JP" sz="1200" dirty="0"/>
          </a:p>
          <a:p>
            <a:pPr>
              <a:lnSpc>
                <a:spcPct val="130000"/>
              </a:lnSpc>
            </a:pPr>
            <a:r>
              <a:rPr lang="ja-JP" altLang="en-US" sz="1400" b="1" dirty="0"/>
              <a:t>技術的な詳細</a:t>
            </a:r>
            <a:r>
              <a:rPr lang="ja-JP" altLang="en-US" sz="1400" dirty="0"/>
              <a:t>：</a:t>
            </a:r>
            <a:r>
              <a:rPr lang="en-US" altLang="ja-JP" sz="1200" dirty="0"/>
              <a:t>NIST Guide for Cybersecurity Event Recovery</a:t>
            </a:r>
          </a:p>
          <a:p>
            <a:pPr>
              <a:lnSpc>
                <a:spcPct val="130000"/>
              </a:lnSpc>
            </a:pPr>
            <a:r>
              <a:rPr lang="ja-JP" altLang="en-US" sz="1400" b="1" dirty="0"/>
              <a:t>検討すべき事項</a:t>
            </a:r>
            <a:endParaRPr lang="en-US" altLang="ja-JP" sz="1400" b="1" dirty="0"/>
          </a:p>
          <a:p>
            <a:pPr marL="182563" indent="-182563">
              <a:lnSpc>
                <a:spcPct val="130000"/>
              </a:lnSpc>
            </a:pPr>
            <a:r>
              <a:rPr lang="ja-JP" altLang="en-US" sz="1200" dirty="0"/>
              <a:t>・我々が得た教訓は何か。今後サイバーセキュリティインシデントが発生する可能性をどのように最小化できるか。</a:t>
            </a:r>
            <a:endParaRPr lang="en-US" altLang="ja-JP" sz="1200" dirty="0"/>
          </a:p>
          <a:p>
            <a:pPr marL="182563" indent="-182563">
              <a:lnSpc>
                <a:spcPct val="130000"/>
              </a:lnSpc>
            </a:pPr>
            <a:r>
              <a:rPr lang="ja-JP" altLang="en-US" sz="1200" dirty="0"/>
              <a:t>・サイバーセキュリティインシデントについて、組織内外の関係者へ通知する際の法的・規則上・契約上の義務は何があるか。</a:t>
            </a:r>
            <a:endParaRPr lang="en-US" altLang="ja-JP" sz="1200" dirty="0"/>
          </a:p>
          <a:p>
            <a:pPr marL="182563" indent="-182563">
              <a:lnSpc>
                <a:spcPct val="130000"/>
              </a:lnSpc>
            </a:pPr>
            <a:r>
              <a:rPr lang="ja-JP" altLang="en-US" sz="1200" dirty="0"/>
              <a:t>・現在実施している復旧手順が、新たな脆弱性をビジネスにもたらさないようにするには、どのような対応が必要か。</a:t>
            </a:r>
            <a:endParaRPr lang="en-US" altLang="ja-JP" sz="1200" dirty="0"/>
          </a:p>
          <a:p>
            <a:pPr marL="182563" indent="-182563">
              <a:lnSpc>
                <a:spcPct val="130000"/>
              </a:lnSpc>
            </a:pPr>
            <a:r>
              <a:rPr lang="ja-JP" altLang="en-US" sz="1400" b="1" dirty="0"/>
              <a:t>関連リリース</a:t>
            </a:r>
            <a:endParaRPr lang="en-US" altLang="ja-JP" sz="1400" b="1" dirty="0"/>
          </a:p>
          <a:p>
            <a:pPr>
              <a:lnSpc>
                <a:spcPct val="130000"/>
              </a:lnSpc>
            </a:pPr>
            <a:r>
              <a:rPr lang="ja-JP" altLang="en-US" sz="1200" dirty="0"/>
              <a:t>・</a:t>
            </a:r>
            <a:r>
              <a:rPr lang="en-US" altLang="ja-JP" sz="1200" dirty="0"/>
              <a:t>Cybersecurity Training Resources</a:t>
            </a:r>
          </a:p>
          <a:p>
            <a:pPr>
              <a:lnSpc>
                <a:spcPct val="130000"/>
              </a:lnSpc>
            </a:pPr>
            <a:r>
              <a:rPr lang="ja-JP" altLang="en-US" sz="1200" dirty="0"/>
              <a:t>・</a:t>
            </a:r>
            <a:r>
              <a:rPr lang="en-US" altLang="ja-JP" sz="1200" dirty="0"/>
              <a:t>Creating an IT Disaster Recovery Plan</a:t>
            </a:r>
          </a:p>
          <a:p>
            <a:pPr>
              <a:lnSpc>
                <a:spcPct val="130000"/>
              </a:lnSpc>
            </a:pPr>
            <a:r>
              <a:rPr lang="ja-JP" altLang="en-US" sz="1200" dirty="0"/>
              <a:t>・</a:t>
            </a:r>
            <a:r>
              <a:rPr lang="en-US" altLang="ja-JP" sz="1200" dirty="0"/>
              <a:t>Backup and Recover Resources</a:t>
            </a:r>
          </a:p>
        </p:txBody>
      </p:sp>
    </p:spTree>
    <p:extLst>
      <p:ext uri="{BB962C8B-B14F-4D97-AF65-F5344CB8AC3E}">
        <p14:creationId xmlns:p14="http://schemas.microsoft.com/office/powerpoint/2010/main" val="3773265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D0816605-4710-FE86-23A1-3750D1BB4107}"/>
            </a:ext>
          </a:extLst>
        </p:cNvPr>
        <p:cNvGrpSpPr/>
        <p:nvPr/>
      </p:nvGrpSpPr>
      <p:grpSpPr>
        <a:xfrm>
          <a:off x="0" y="0"/>
          <a:ext cx="0" cy="0"/>
          <a:chOff x="0" y="0"/>
          <a:chExt cx="0" cy="0"/>
        </a:xfrm>
      </p:grpSpPr>
      <p:pic>
        <p:nvPicPr>
          <p:cNvPr id="7" name="図 6">
            <a:extLst>
              <a:ext uri="{FF2B5EF4-FFF2-40B4-BE49-F238E27FC236}">
                <a16:creationId xmlns:a16="http://schemas.microsoft.com/office/drawing/2014/main" id="{F2CA4957-0710-A93B-46A1-8D9C2AC27272}"/>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6338" y="3675354"/>
            <a:ext cx="11979323" cy="3085465"/>
          </a:xfrm>
          <a:prstGeom prst="rect">
            <a:avLst/>
          </a:prstGeom>
        </p:spPr>
      </p:pic>
      <p:sp>
        <p:nvSpPr>
          <p:cNvPr id="3" name="テキスト ボックス 2">
            <a:extLst>
              <a:ext uri="{FF2B5EF4-FFF2-40B4-BE49-F238E27FC236}">
                <a16:creationId xmlns:a16="http://schemas.microsoft.com/office/drawing/2014/main" id="{5FDA7DC5-42FB-FCD3-7992-E467ED4E4CB3}"/>
              </a:ext>
            </a:extLst>
          </p:cNvPr>
          <p:cNvSpPr txBox="1"/>
          <p:nvPr/>
        </p:nvSpPr>
        <p:spPr>
          <a:xfrm>
            <a:off x="2743200" y="250004"/>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プロファイル及び補足資料</a:t>
            </a:r>
            <a:endPar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sp>
        <p:nvSpPr>
          <p:cNvPr id="8" name="テキスト ボックス 7">
            <a:extLst>
              <a:ext uri="{FF2B5EF4-FFF2-40B4-BE49-F238E27FC236}">
                <a16:creationId xmlns:a16="http://schemas.microsoft.com/office/drawing/2014/main" id="{EE40EBC5-86E1-3F79-D1D1-1F2D9948957A}"/>
              </a:ext>
            </a:extLst>
          </p:cNvPr>
          <p:cNvSpPr txBox="1"/>
          <p:nvPr/>
        </p:nvSpPr>
        <p:spPr>
          <a:xfrm>
            <a:off x="106336" y="882319"/>
            <a:ext cx="11979322" cy="2622385"/>
          </a:xfrm>
          <a:prstGeom prst="rect">
            <a:avLst/>
          </a:prstGeom>
          <a:solidFill>
            <a:srgbClr val="E7E6E6"/>
          </a:solidFill>
          <a:ln>
            <a:solidFill>
              <a:schemeClr val="tx2">
                <a:lumMod val="50000"/>
                <a:lumOff val="50000"/>
              </a:schemeClr>
            </a:solidFill>
          </a:ln>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600" b="1" i="0" u="none" strike="noStrike" cap="none" normalizeH="0" baseline="0" dirty="0">
                <a:ln>
                  <a:noFill/>
                </a:ln>
                <a:solidFill>
                  <a:schemeClr val="tx1"/>
                </a:solidFill>
                <a:effectLst/>
                <a:latin typeface="Arial" panose="020B0604020202020204" pitchFamily="34" charset="0"/>
              </a:rPr>
              <a:t>サイバーセキュリティフレームワーク実装に向けた CSF 組織プロファイルの活用</a:t>
            </a:r>
            <a:endParaRPr kumimoji="0" lang="ja-JP" altLang="ja-JP"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1" fontAlgn="auto" latinLnBrk="0" hangingPunct="1">
              <a:lnSpc>
                <a:spcPct val="130000"/>
              </a:lnSpc>
              <a:spcBef>
                <a:spcPts val="0"/>
              </a:spcBef>
              <a:spcAft>
                <a:spcPts val="0"/>
              </a:spcAft>
              <a:buClrTx/>
              <a:buSzTx/>
              <a:buFontTx/>
              <a:buNone/>
              <a:tabLst/>
              <a:defRPr/>
            </a:pPr>
            <a:r>
              <a:rPr lang="en-US" altLang="ja-JP" sz="1200" dirty="0"/>
              <a:t>CSF </a:t>
            </a:r>
            <a:r>
              <a:rPr lang="ja-JP" altLang="en-US" sz="1200" dirty="0"/>
              <a:t>組織プロファイルとは、</a:t>
            </a:r>
            <a:r>
              <a:rPr lang="en-US" altLang="ja-JP" sz="1200" dirty="0"/>
              <a:t>CSF </a:t>
            </a:r>
            <a:r>
              <a:rPr lang="ja-JP" altLang="en-US" sz="1200" dirty="0"/>
              <a:t>コアに基づき、組織の現在または目標とするサイバーセキュリティ態勢を記述したものである。これは、</a:t>
            </a:r>
            <a:r>
              <a:rPr lang="en-US" altLang="ja-JP" sz="1200" dirty="0"/>
              <a:t>CSF </a:t>
            </a:r>
            <a:r>
              <a:rPr lang="ja-JP" altLang="en-US" sz="1200" dirty="0"/>
              <a:t>コアで定義されるサイバーセキュリティの「目指す状態」の観点から構成され、次のいずれか、または両方を含むことができる。 </a:t>
            </a:r>
            <a:endParaRPr lang="en-US" altLang="ja-JP" sz="1200" dirty="0"/>
          </a:p>
          <a:p>
            <a:pPr marL="0" marR="0" lvl="0" indent="0" algn="l" defTabSz="914400" rtl="0" eaLnBrk="1" fontAlgn="auto" latinLnBrk="0" hangingPunct="1">
              <a:lnSpc>
                <a:spcPct val="130000"/>
              </a:lnSpc>
              <a:spcBef>
                <a:spcPts val="0"/>
              </a:spcBef>
              <a:spcAft>
                <a:spcPts val="0"/>
              </a:spcAft>
              <a:buClrTx/>
              <a:buSzTx/>
              <a:buFontTx/>
              <a:buNone/>
              <a:tabLst/>
              <a:defRPr/>
            </a:pPr>
            <a:r>
              <a:rPr kumimoji="1" lang="ja-JP" altLang="en-US" sz="120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１．</a:t>
            </a:r>
            <a:r>
              <a:rPr kumimoji="1" lang="ja-JP" altLang="en-US" sz="12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現状プロファイル</a:t>
            </a:r>
            <a:r>
              <a:rPr kumimoji="1" lang="ja-JP" altLang="en-US" sz="120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a:t>
            </a:r>
            <a:r>
              <a:rPr lang="ja-JP" altLang="en-US" sz="1200" dirty="0"/>
              <a:t>組織が現在達成している（または達成を試みている）「目指す状態」と、それぞれの成果がどのように、あるいはどの程度達成されているかを示す。 </a:t>
            </a:r>
            <a:r>
              <a:rPr kumimoji="1" lang="ja-JP" altLang="en-US" sz="120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２．</a:t>
            </a:r>
            <a:r>
              <a:rPr kumimoji="1" lang="ja-JP" altLang="en-US" sz="12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目標プロファイル</a:t>
            </a:r>
            <a:r>
              <a:rPr kumimoji="1" lang="ja-JP" altLang="en-US" sz="120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a:t>
            </a:r>
            <a:r>
              <a:rPr lang="ja-JP" altLang="en-US" sz="1200" dirty="0"/>
              <a:t>組織がサイバーセキュリティリスク管理の目標を達成するために選択・優先付けした「目指す状態」を示す。 </a:t>
            </a:r>
            <a:endParaRPr lang="en-US" altLang="ja-JP" sz="1200" dirty="0"/>
          </a:p>
          <a:p>
            <a:pPr marL="444500" marR="0" lvl="0" indent="-444500" algn="l" defTabSz="914400" rtl="0" eaLnBrk="1" fontAlgn="auto" latinLnBrk="0" hangingPunct="1">
              <a:lnSpc>
                <a:spcPct val="130000"/>
              </a:lnSpc>
              <a:spcBef>
                <a:spcPts val="0"/>
              </a:spcBef>
              <a:spcAft>
                <a:spcPts val="0"/>
              </a:spcAft>
              <a:buClrTx/>
              <a:buSzTx/>
              <a:buFontTx/>
              <a:buNone/>
              <a:tabLst/>
              <a:defRPr/>
            </a:pPr>
            <a:r>
              <a:rPr lang="ja-JP" altLang="en-US" sz="1200" dirty="0">
                <a:solidFill>
                  <a:prstClr val="black"/>
                </a:solidFill>
                <a:latin typeface="游ゴシック" panose="02110004020202020204"/>
                <a:ea typeface="游ゴシック" panose="020B0400000000000000" pitchFamily="50" charset="-128"/>
              </a:rPr>
              <a:t>　・　</a:t>
            </a:r>
            <a:r>
              <a:rPr lang="ja-JP" altLang="en-US" sz="1200" b="1" dirty="0"/>
              <a:t>コミュニティプロファイル（業界で定められた共通プロファイル）</a:t>
            </a:r>
            <a:r>
              <a:rPr lang="ja-JP" altLang="en-US" sz="1200" dirty="0"/>
              <a:t> を、目標プロファイルの基礎として使用することもできる。コミュニティプロファイルとは、特定の業種、技術、脅威の種類、またはその他のユースケースに対して定義された「目指す状態」の基準である。</a:t>
            </a:r>
            <a:endParaRPr lang="en-US" altLang="ja-JP" sz="1200" dirty="0"/>
          </a:p>
          <a:p>
            <a:pPr marL="444500" marR="0" lvl="0" indent="-444500" algn="l" defTabSz="914400" rtl="0" eaLnBrk="1" fontAlgn="auto" latinLnBrk="0" hangingPunct="1">
              <a:lnSpc>
                <a:spcPct val="130000"/>
              </a:lnSpc>
              <a:spcBef>
                <a:spcPts val="0"/>
              </a:spcBef>
              <a:spcAft>
                <a:spcPts val="0"/>
              </a:spcAft>
              <a:buClrTx/>
              <a:buSzTx/>
              <a:buFontTx/>
              <a:buNone/>
              <a:tabLst/>
              <a:defRPr/>
            </a:pPr>
            <a:r>
              <a:rPr kumimoji="1" lang="ja-JP" altLang="en-US" sz="120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　・　</a:t>
            </a:r>
            <a:r>
              <a:rPr lang="ja-JP" altLang="en-US" sz="1200" dirty="0"/>
              <a:t>また、</a:t>
            </a:r>
            <a:r>
              <a:rPr lang="en-US" altLang="ja-JP" sz="1200" b="1" dirty="0"/>
              <a:t>CSF </a:t>
            </a:r>
            <a:r>
              <a:rPr lang="ja-JP" altLang="en-US" sz="1200" b="1" dirty="0"/>
              <a:t>ティア</a:t>
            </a:r>
            <a:r>
              <a:rPr lang="ja-JP" altLang="en-US" sz="1200" dirty="0"/>
              <a:t>を用いてプロファイル作成の参考とすることも可能である。ティアは、</a:t>
            </a:r>
            <a:r>
              <a:rPr lang="en-US" altLang="ja-JP" sz="1200" dirty="0"/>
              <a:t>CSF </a:t>
            </a:r>
            <a:r>
              <a:rPr lang="ja-JP" altLang="en-US" sz="1200" dirty="0"/>
              <a:t>の機能やカテゴリーごとに、現在または目標とする取り組みの成熟度を示すものである。詳細は</a:t>
            </a:r>
            <a:r>
              <a:rPr lang="en-US" altLang="ja-JP" sz="1200" dirty="0"/>
              <a:t>『Quick-Start Guide for Using the CSF Tiers』</a:t>
            </a:r>
            <a:r>
              <a:rPr lang="ja-JP" altLang="en-US" sz="1200" dirty="0"/>
              <a:t>を参照</a:t>
            </a:r>
            <a:endParaRPr lang="en-US" altLang="ja-JP" sz="1200" dirty="0"/>
          </a:p>
          <a:p>
            <a:pPr marL="444500" marR="0" lvl="0" indent="-444500" algn="l" defTabSz="914400" rtl="0" eaLnBrk="1" fontAlgn="auto" latinLnBrk="0" hangingPunct="1">
              <a:lnSpc>
                <a:spcPct val="130000"/>
              </a:lnSpc>
              <a:spcBef>
                <a:spcPts val="0"/>
              </a:spcBef>
              <a:spcAft>
                <a:spcPts val="0"/>
              </a:spcAft>
              <a:buClrTx/>
              <a:buSzTx/>
              <a:buFontTx/>
              <a:buNone/>
              <a:tabLst/>
              <a:defRPr/>
            </a:pPr>
            <a:endParaRPr lang="en-US" altLang="ja-JP" sz="700" dirty="0">
              <a:solidFill>
                <a:prstClr val="black"/>
              </a:solidFill>
              <a:latin typeface="游ゴシック" panose="02110004020202020204"/>
              <a:ea typeface="游ゴシック" panose="020B0400000000000000" pitchFamily="50" charset="-128"/>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1" lang="ja-JP" altLang="en-US" sz="120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組織の現状プロファイル及び目標プロファイルの詳細については、</a:t>
            </a:r>
            <a:r>
              <a:rPr kumimoji="1" lang="en-US" altLang="ja-JP" sz="120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Quick-Start Guide for Creating and Using Organizational Profiles</a:t>
            </a:r>
            <a:r>
              <a:rPr kumimoji="1" lang="ja-JP" altLang="en-US" sz="120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を参照のこと。</a:t>
            </a:r>
            <a:r>
              <a:rPr kumimoji="1" lang="en-US" altLang="ja-JP" sz="120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 </a:t>
            </a:r>
            <a:endParaRPr kumimoji="1" lang="en-US" altLang="ja-JP" sz="12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graphicFrame>
        <p:nvGraphicFramePr>
          <p:cNvPr id="5" name="表 4">
            <a:extLst>
              <a:ext uri="{FF2B5EF4-FFF2-40B4-BE49-F238E27FC236}">
                <a16:creationId xmlns:a16="http://schemas.microsoft.com/office/drawing/2014/main" id="{034262D1-9661-57CB-AF43-9456C3D64DF0}"/>
              </a:ext>
            </a:extLst>
          </p:cNvPr>
          <p:cNvGraphicFramePr>
            <a:graphicFrameLocks noGrp="1"/>
          </p:cNvGraphicFramePr>
          <p:nvPr>
            <p:extLst>
              <p:ext uri="{D42A27DB-BD31-4B8C-83A1-F6EECF244321}">
                <p14:modId xmlns:p14="http://schemas.microsoft.com/office/powerpoint/2010/main" val="3293025819"/>
              </p:ext>
            </p:extLst>
          </p:nvPr>
        </p:nvGraphicFramePr>
        <p:xfrm>
          <a:off x="106336" y="3678502"/>
          <a:ext cx="11979322" cy="3085465"/>
        </p:xfrm>
        <a:graphic>
          <a:graphicData uri="http://schemas.openxmlformats.org/drawingml/2006/table">
            <a:tbl>
              <a:tblPr firstRow="1" bandRow="1">
                <a:tableStyleId>{5C22544A-7EE6-4342-B048-85BDC9FD1C3A}</a:tableStyleId>
              </a:tblPr>
              <a:tblGrid>
                <a:gridCol w="11979322">
                  <a:extLst>
                    <a:ext uri="{9D8B030D-6E8A-4147-A177-3AD203B41FA5}">
                      <a16:colId xmlns:a16="http://schemas.microsoft.com/office/drawing/2014/main" val="886490179"/>
                    </a:ext>
                  </a:extLst>
                </a:gridCol>
              </a:tblGrid>
              <a:tr h="331614">
                <a:tc>
                  <a:txBody>
                    <a:bodyPr/>
                    <a:lstStyle/>
                    <a:p>
                      <a:r>
                        <a:rPr kumimoji="1" lang="ja-JP" altLang="en-US" sz="1600" dirty="0">
                          <a:solidFill>
                            <a:schemeClr val="tx1"/>
                          </a:solidFill>
                        </a:rPr>
                        <a:t>補足資料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4773410"/>
                  </a:ext>
                </a:extLst>
              </a:tr>
              <a:tr h="1175723">
                <a:tc>
                  <a:txBody>
                    <a:bodyPr/>
                    <a:lstStyle/>
                    <a:p>
                      <a:pPr>
                        <a:lnSpc>
                          <a:spcPct val="110000"/>
                        </a:lnSpc>
                      </a:pPr>
                      <a:r>
                        <a:rPr lang="en-US" altLang="ja-JP" sz="1200" b="1" dirty="0"/>
                        <a:t>NIST Cybersecurity Framework Reference Tool</a:t>
                      </a:r>
                      <a:r>
                        <a:rPr lang="ja-JP" altLang="en-US" sz="1200" dirty="0"/>
                        <a:t> は、</a:t>
                      </a:r>
                      <a:r>
                        <a:rPr lang="en-US" altLang="ja-JP" sz="1200" dirty="0"/>
                        <a:t>CSF 2.0 </a:t>
                      </a:r>
                      <a:r>
                        <a:rPr lang="ja-JP" altLang="en-US" sz="1200" dirty="0"/>
                        <a:t>のコア全体を、人間および機械が読み取れる形式（</a:t>
                      </a:r>
                      <a:r>
                        <a:rPr lang="en-US" altLang="ja-JP" sz="1200" dirty="0"/>
                        <a:t>JSON</a:t>
                      </a:r>
                      <a:r>
                        <a:rPr lang="ja-JP" altLang="en-US" sz="1200" dirty="0"/>
                        <a:t>および</a:t>
                      </a:r>
                      <a:r>
                        <a:rPr lang="en-US" altLang="ja-JP" sz="1200" dirty="0"/>
                        <a:t>Excel</a:t>
                      </a:r>
                      <a:r>
                        <a:rPr lang="ja-JP" altLang="en-US" sz="1200" dirty="0"/>
                        <a:t>）で参照できるツールである。さらに、以下のような目標達成の手がかりとなる情報も提供している</a:t>
                      </a:r>
                      <a:endParaRPr lang="en-US" altLang="ja-JP" sz="1200" dirty="0"/>
                    </a:p>
                    <a:p>
                      <a:pPr marL="266700" indent="-266700">
                        <a:lnSpc>
                          <a:spcPct val="110000"/>
                        </a:lnSpc>
                      </a:pPr>
                      <a:r>
                        <a:rPr kumimoji="1" lang="ja-JP" altLang="en-US" sz="1200" dirty="0">
                          <a:solidFill>
                            <a:schemeClr val="tx1"/>
                          </a:solidFill>
                        </a:rPr>
                        <a:t>　・マッピング：</a:t>
                      </a:r>
                      <a:r>
                        <a:rPr lang="ja-JP" altLang="en-US" sz="1200" dirty="0"/>
                        <a:t>参考情報としてのマッピングは、</a:t>
                      </a:r>
                      <a:r>
                        <a:rPr lang="en-US" altLang="ja-JP" sz="1200" dirty="0"/>
                        <a:t>CSF 2.0 </a:t>
                      </a:r>
                      <a:r>
                        <a:rPr lang="ja-JP" altLang="en-US" sz="1200" dirty="0"/>
                        <a:t>と各種規格、ガイドライン、規制、その他の関連コンテンツとの対応関係を示すものである。これにより、組織が</a:t>
                      </a:r>
                      <a:r>
                        <a:rPr lang="en-US" altLang="ja-JP" sz="1200" dirty="0"/>
                        <a:t>CSF</a:t>
                      </a:r>
                      <a:r>
                        <a:rPr lang="ja-JP" altLang="en-US" sz="1200" dirty="0"/>
                        <a:t>の「目指す状態（成果）」を達成するための指針となる。</a:t>
                      </a:r>
                      <a:endParaRPr kumimoji="1" lang="en-US" altLang="ja-JP" sz="1200" dirty="0">
                        <a:solidFill>
                          <a:schemeClr val="tx1"/>
                        </a:solidFill>
                      </a:endParaRPr>
                    </a:p>
                    <a:p>
                      <a:pPr marL="266700" indent="-266700">
                        <a:lnSpc>
                          <a:spcPct val="110000"/>
                        </a:lnSpc>
                      </a:pPr>
                      <a:r>
                        <a:rPr kumimoji="1" lang="ja-JP" altLang="en-US" sz="1200" dirty="0">
                          <a:solidFill>
                            <a:schemeClr val="tx1"/>
                          </a:solidFill>
                        </a:rPr>
                        <a:t>　・実装例：</a:t>
                      </a:r>
                      <a:r>
                        <a:rPr lang="en-US" altLang="ja-JP" sz="1200" dirty="0"/>
                        <a:t>CSF</a:t>
                      </a:r>
                      <a:r>
                        <a:rPr lang="ja-JP" altLang="en-US" sz="1200" dirty="0"/>
                        <a:t>が示す到達点に向かって進むための、シンプルで実行しやすい手順を示している。これらは、組織が取るべきすべての活動を網羅するものでも、必要な活動の基準を示すものでもないが、具体的な実行方法を検討する際の参考となる。</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40512929"/>
                  </a:ext>
                </a:extLst>
              </a:tr>
              <a:tr h="475085">
                <a:tc>
                  <a:txBody>
                    <a:bodyPr/>
                    <a:lstStyle/>
                    <a:p>
                      <a:pPr>
                        <a:lnSpc>
                          <a:spcPct val="110000"/>
                        </a:lnSpc>
                      </a:pPr>
                      <a:r>
                        <a:rPr lang="en-US" altLang="ja-JP" sz="1200" b="1" dirty="0"/>
                        <a:t>NIST Cybersecurity and Privacy Reference Tool</a:t>
                      </a:r>
                      <a:r>
                        <a:rPr lang="ja-JP" altLang="en-US" sz="1200" b="1" dirty="0"/>
                        <a:t>（</a:t>
                      </a:r>
                      <a:r>
                        <a:rPr lang="en-US" altLang="ja-JP" sz="1200" b="1" dirty="0"/>
                        <a:t>CPRT</a:t>
                      </a:r>
                      <a:r>
                        <a:rPr lang="ja-JP" altLang="en-US" sz="1200" b="1" dirty="0"/>
                        <a:t>）</a:t>
                      </a:r>
                      <a:r>
                        <a:rPr lang="ja-JP" altLang="en-US" sz="1200" dirty="0"/>
                        <a:t> は、</a:t>
                      </a:r>
                      <a:r>
                        <a:rPr lang="en-US" altLang="ja-JP" sz="1200" dirty="0"/>
                        <a:t>NIST</a:t>
                      </a:r>
                      <a:r>
                        <a:rPr lang="ja-JP" altLang="en-US" sz="1200" dirty="0"/>
                        <a:t>が提供する各種のサイバーセキュリティおよびプライバシーに関する基準、ガイドライン、フレームワークの参照データにアクセスできるツールである。これらのデータは、一般的なフォーマット（</a:t>
                      </a:r>
                      <a:r>
                        <a:rPr lang="en-US" altLang="ja-JP" sz="1200" dirty="0"/>
                        <a:t>XLSX</a:t>
                      </a:r>
                      <a:r>
                        <a:rPr lang="ja-JP" altLang="en-US" sz="1200" dirty="0"/>
                        <a:t>および</a:t>
                      </a:r>
                      <a:r>
                        <a:rPr lang="en-US" altLang="ja-JP" sz="1200" dirty="0"/>
                        <a:t>JSON</a:t>
                      </a:r>
                      <a:r>
                        <a:rPr lang="ja-JP" altLang="en-US" sz="1200" dirty="0"/>
                        <a:t>）でダウンロード可能である。</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10199230"/>
                  </a:ext>
                </a:extLst>
              </a:tr>
              <a:tr h="475085">
                <a:tc>
                  <a:txBody>
                    <a:bodyPr/>
                    <a:lstStyle/>
                    <a:p>
                      <a:pPr>
                        <a:lnSpc>
                          <a:spcPct val="110000"/>
                        </a:lnSpc>
                      </a:pPr>
                      <a:r>
                        <a:rPr lang="en-US" altLang="ja-JP" sz="1200" b="1" dirty="0"/>
                        <a:t>NIST SP 800-53</a:t>
                      </a:r>
                      <a:r>
                        <a:rPr lang="ja-JP" altLang="en-US" sz="1200" dirty="0"/>
                        <a:t> は、選択可能なセキュリティおよびプライバシー管理策を提供する文書である。これは柔軟かつカスタマイズ可能であり、リスク管理を目的として、組織全体のプロセスの一部として実装することができる。また、</a:t>
                      </a:r>
                      <a:r>
                        <a:rPr lang="en-US" altLang="ja-JP" sz="1200" b="1" dirty="0"/>
                        <a:t>NIST Cybersecurity and Privacy Reference Tool</a:t>
                      </a:r>
                      <a:r>
                        <a:rPr lang="ja-JP" altLang="en-US" sz="1200" b="1" dirty="0"/>
                        <a:t>（</a:t>
                      </a:r>
                      <a:r>
                        <a:rPr lang="en-US" altLang="ja-JP" sz="1200" b="1" dirty="0"/>
                        <a:t>CPRT</a:t>
                      </a:r>
                      <a:r>
                        <a:rPr lang="ja-JP" altLang="en-US" sz="1200" b="1" dirty="0"/>
                        <a:t>）</a:t>
                      </a:r>
                      <a:r>
                        <a:rPr lang="ja-JP" altLang="en-US" sz="1200" dirty="0"/>
                        <a:t> を通じて閲覧およびエクスポートが可能である。</a:t>
                      </a:r>
                      <a:endParaRPr kumimoji="1" lang="ja-JP" alt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27790049"/>
                  </a:ext>
                </a:extLst>
              </a:tr>
              <a:tr h="475085">
                <a:tc>
                  <a:txBody>
                    <a:bodyPr/>
                    <a:lstStyle/>
                    <a:p>
                      <a:pPr>
                        <a:lnSpc>
                          <a:spcPct val="110000"/>
                        </a:lnSpc>
                      </a:pPr>
                      <a:r>
                        <a:rPr lang="en-US" altLang="ja-JP" sz="1200" b="1" dirty="0"/>
                        <a:t>The Workforce Framework for Cybersecurity</a:t>
                      </a:r>
                      <a:r>
                        <a:rPr lang="ja-JP" altLang="en-US" sz="1200" b="1" dirty="0"/>
                        <a:t>（</a:t>
                      </a:r>
                      <a:r>
                        <a:rPr lang="en-US" altLang="ja-JP" sz="1200" b="1" dirty="0"/>
                        <a:t>NICE </a:t>
                      </a:r>
                      <a:r>
                        <a:rPr lang="ja-JP" altLang="en-US" sz="1200" b="1" dirty="0"/>
                        <a:t>フレームワーク）</a:t>
                      </a:r>
                      <a:r>
                        <a:rPr lang="ja-JP" altLang="en-US" sz="1200" dirty="0"/>
                        <a:t> は、経営層がサイバーセキュリティ人材や必要な能力の重大な不足を把握することで、組織が </a:t>
                      </a:r>
                      <a:r>
                        <a:rPr lang="en-US" altLang="ja-JP" sz="1200" dirty="0"/>
                        <a:t>CSF 2.0 </a:t>
                      </a:r>
                      <a:r>
                        <a:rPr lang="ja-JP" altLang="en-US" sz="1200" dirty="0"/>
                        <a:t>の目標達成に向けて前進することを支援する。</a:t>
                      </a:r>
                      <a:endParaRPr kumimoji="1" lang="en-US" altLang="ja-JP"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9378621"/>
                  </a:ext>
                </a:extLst>
              </a:tr>
            </a:tbl>
          </a:graphicData>
        </a:graphic>
      </p:graphicFrame>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A67AB286-926C-06DF-19CB-514BC3FDD960}"/>
              </a:ext>
            </a:extLst>
          </p:cNvPr>
          <p:cNvPicPr>
            <a:picLocks noChangeAspect="1"/>
          </p:cNvPicPr>
          <p:nvPr/>
        </p:nvPicPr>
        <p:blipFill>
          <a:blip r:embed="rId3">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Tree>
    <p:extLst>
      <p:ext uri="{BB962C8B-B14F-4D97-AF65-F5344CB8AC3E}">
        <p14:creationId xmlns:p14="http://schemas.microsoft.com/office/powerpoint/2010/main" val="229951728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477</TotalTime>
  <Words>3655</Words>
  <Application>Microsoft Office PowerPoint</Application>
  <PresentationFormat>ワイド画面</PresentationFormat>
  <Paragraphs>260</Paragraphs>
  <Slides>9</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9</vt:i4>
      </vt:variant>
    </vt:vector>
  </HeadingPairs>
  <TitlesOfParts>
    <vt:vector size="14" baseType="lpstr">
      <vt:lpstr>UD デジタル 教科書体 NK-B</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ツヨシ チダ</dc:creator>
  <cp:lastModifiedBy>ツヨシ チダ</cp:lastModifiedBy>
  <cp:revision>42</cp:revision>
  <dcterms:created xsi:type="dcterms:W3CDTF">2025-05-09T12:07:37Z</dcterms:created>
  <dcterms:modified xsi:type="dcterms:W3CDTF">2025-06-02T11:24:49Z</dcterms:modified>
</cp:coreProperties>
</file>