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5" r:id="rId6"/>
    <p:sldId id="266" r:id="rId7"/>
    <p:sldId id="267" r:id="rId8"/>
    <p:sldId id="268" r:id="rId9"/>
    <p:sldId id="26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F9C8"/>
    <a:srgbClr val="EFABAB"/>
    <a:srgbClr val="FCD18C"/>
    <a:srgbClr val="BEBBF3"/>
    <a:srgbClr val="73C3E7"/>
    <a:srgbClr val="7DF49F"/>
    <a:srgbClr val="E57676"/>
    <a:srgbClr val="FAB746"/>
    <a:srgbClr val="918CEA"/>
    <a:srgbClr val="4BB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14"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14DE4-B172-629C-21F7-C73500C7FC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997A28-F924-B41F-1712-A184E7D3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3E4793-B730-F61C-567A-8F24926ED91A}"/>
              </a:ext>
            </a:extLst>
          </p:cNvPr>
          <p:cNvSpPr>
            <a:spLocks noGrp="1"/>
          </p:cNvSpPr>
          <p:nvPr>
            <p:ph type="dt" sz="half" idx="10"/>
          </p:nvPr>
        </p:nvSpPr>
        <p:spPr/>
        <p:txBody>
          <a:bodyPr/>
          <a:lstStyle/>
          <a:p>
            <a:fld id="{CB066C04-F0DD-4D0D-8700-364E6D806A2A}" type="datetimeFigureOut">
              <a:rPr kumimoji="1" lang="ja-JP" altLang="en-US" smtClean="0"/>
              <a:t>2025/5/30</a:t>
            </a:fld>
            <a:endParaRPr kumimoji="1" lang="ja-JP" altLang="en-US"/>
          </a:p>
        </p:txBody>
      </p:sp>
      <p:sp>
        <p:nvSpPr>
          <p:cNvPr id="5" name="フッター プレースホルダー 4">
            <a:extLst>
              <a:ext uri="{FF2B5EF4-FFF2-40B4-BE49-F238E27FC236}">
                <a16:creationId xmlns:a16="http://schemas.microsoft.com/office/drawing/2014/main" id="{F05AFA7A-5393-2497-CF78-C4D6C0E269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5D609-987A-FB0B-203B-869E15AC65F2}"/>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6091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7C8E8-AAFD-2306-51A5-5B9A16FD6D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5CECB-01EF-6975-D32B-76FDAE5827D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770946-65F9-F8E5-632A-63042CBAD186}"/>
              </a:ext>
            </a:extLst>
          </p:cNvPr>
          <p:cNvSpPr>
            <a:spLocks noGrp="1"/>
          </p:cNvSpPr>
          <p:nvPr>
            <p:ph type="dt" sz="half" idx="10"/>
          </p:nvPr>
        </p:nvSpPr>
        <p:spPr/>
        <p:txBody>
          <a:bodyPr/>
          <a:lstStyle/>
          <a:p>
            <a:fld id="{CB066C04-F0DD-4D0D-8700-364E6D806A2A}" type="datetimeFigureOut">
              <a:rPr kumimoji="1" lang="ja-JP" altLang="en-US" smtClean="0"/>
              <a:t>2025/5/30</a:t>
            </a:fld>
            <a:endParaRPr kumimoji="1" lang="ja-JP" altLang="en-US"/>
          </a:p>
        </p:txBody>
      </p:sp>
      <p:sp>
        <p:nvSpPr>
          <p:cNvPr id="5" name="フッター プレースホルダー 4">
            <a:extLst>
              <a:ext uri="{FF2B5EF4-FFF2-40B4-BE49-F238E27FC236}">
                <a16:creationId xmlns:a16="http://schemas.microsoft.com/office/drawing/2014/main" id="{67795ED8-939C-660A-CAFF-1E722C7DE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1FDC99-1213-D636-DBD4-55FEC2232C7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43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EA7995-72E8-E4B6-0FCD-6E70CD11AA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2FCBC0-8BAC-5262-E307-A31D7C481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E022F-0C06-5B2A-4906-FF0AB371E14B}"/>
              </a:ext>
            </a:extLst>
          </p:cNvPr>
          <p:cNvSpPr>
            <a:spLocks noGrp="1"/>
          </p:cNvSpPr>
          <p:nvPr>
            <p:ph type="dt" sz="half" idx="10"/>
          </p:nvPr>
        </p:nvSpPr>
        <p:spPr/>
        <p:txBody>
          <a:bodyPr/>
          <a:lstStyle/>
          <a:p>
            <a:fld id="{CB066C04-F0DD-4D0D-8700-364E6D806A2A}" type="datetimeFigureOut">
              <a:rPr kumimoji="1" lang="ja-JP" altLang="en-US" smtClean="0"/>
              <a:t>2025/5/30</a:t>
            </a:fld>
            <a:endParaRPr kumimoji="1" lang="ja-JP" altLang="en-US"/>
          </a:p>
        </p:txBody>
      </p:sp>
      <p:sp>
        <p:nvSpPr>
          <p:cNvPr id="5" name="フッター プレースホルダー 4">
            <a:extLst>
              <a:ext uri="{FF2B5EF4-FFF2-40B4-BE49-F238E27FC236}">
                <a16:creationId xmlns:a16="http://schemas.microsoft.com/office/drawing/2014/main" id="{299EC381-61EB-14A8-2450-DD87487830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F58B08-B071-536F-E5FC-D82FA4DBD0B0}"/>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953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084A5-C3E2-EF61-AC47-04B994DE1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A60C3-028F-F0DF-05A3-DD7F7F3C14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A16B9-1566-24A6-3D27-362317821C4E}"/>
              </a:ext>
            </a:extLst>
          </p:cNvPr>
          <p:cNvSpPr>
            <a:spLocks noGrp="1"/>
          </p:cNvSpPr>
          <p:nvPr>
            <p:ph type="dt" sz="half" idx="10"/>
          </p:nvPr>
        </p:nvSpPr>
        <p:spPr/>
        <p:txBody>
          <a:bodyPr/>
          <a:lstStyle/>
          <a:p>
            <a:fld id="{CB066C04-F0DD-4D0D-8700-364E6D806A2A}" type="datetimeFigureOut">
              <a:rPr kumimoji="1" lang="ja-JP" altLang="en-US" smtClean="0"/>
              <a:t>2025/5/30</a:t>
            </a:fld>
            <a:endParaRPr kumimoji="1" lang="ja-JP" altLang="en-US"/>
          </a:p>
        </p:txBody>
      </p:sp>
      <p:sp>
        <p:nvSpPr>
          <p:cNvPr id="5" name="フッター プレースホルダー 4">
            <a:extLst>
              <a:ext uri="{FF2B5EF4-FFF2-40B4-BE49-F238E27FC236}">
                <a16:creationId xmlns:a16="http://schemas.microsoft.com/office/drawing/2014/main" id="{26002F70-3FC7-4FC0-6DA6-E6EFF8F7B2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C74CA7-B2CA-9814-0E51-6207A953733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2388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DF49B-2792-F6F9-6FF2-EBB21F2D3C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0D4CC-AE7C-34C9-D4CE-AD2D8F566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A3331E-EEBB-B1BC-9C63-2EC219064E70}"/>
              </a:ext>
            </a:extLst>
          </p:cNvPr>
          <p:cNvSpPr>
            <a:spLocks noGrp="1"/>
          </p:cNvSpPr>
          <p:nvPr>
            <p:ph type="dt" sz="half" idx="10"/>
          </p:nvPr>
        </p:nvSpPr>
        <p:spPr/>
        <p:txBody>
          <a:bodyPr/>
          <a:lstStyle/>
          <a:p>
            <a:fld id="{CB066C04-F0DD-4D0D-8700-364E6D806A2A}" type="datetimeFigureOut">
              <a:rPr kumimoji="1" lang="ja-JP" altLang="en-US" smtClean="0"/>
              <a:t>2025/5/30</a:t>
            </a:fld>
            <a:endParaRPr kumimoji="1" lang="ja-JP" altLang="en-US"/>
          </a:p>
        </p:txBody>
      </p:sp>
      <p:sp>
        <p:nvSpPr>
          <p:cNvPr id="5" name="フッター プレースホルダー 4">
            <a:extLst>
              <a:ext uri="{FF2B5EF4-FFF2-40B4-BE49-F238E27FC236}">
                <a16:creationId xmlns:a16="http://schemas.microsoft.com/office/drawing/2014/main" id="{086DA2FE-112F-3CD9-C351-43284D067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79080A-70F3-3D87-BF5A-5332B449D71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88950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7C447-0F7F-A2CE-D834-768D63B51E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B49B9-16A5-F144-8DFE-F5D485E37A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31B215-6822-90F1-6A53-942D1FF60AD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4C2567-A292-797A-FE99-58600BB65C13}"/>
              </a:ext>
            </a:extLst>
          </p:cNvPr>
          <p:cNvSpPr>
            <a:spLocks noGrp="1"/>
          </p:cNvSpPr>
          <p:nvPr>
            <p:ph type="dt" sz="half" idx="10"/>
          </p:nvPr>
        </p:nvSpPr>
        <p:spPr/>
        <p:txBody>
          <a:bodyPr/>
          <a:lstStyle/>
          <a:p>
            <a:fld id="{CB066C04-F0DD-4D0D-8700-364E6D806A2A}" type="datetimeFigureOut">
              <a:rPr kumimoji="1" lang="ja-JP" altLang="en-US" smtClean="0"/>
              <a:t>2025/5/30</a:t>
            </a:fld>
            <a:endParaRPr kumimoji="1" lang="ja-JP" altLang="en-US"/>
          </a:p>
        </p:txBody>
      </p:sp>
      <p:sp>
        <p:nvSpPr>
          <p:cNvPr id="6" name="フッター プレースホルダー 5">
            <a:extLst>
              <a:ext uri="{FF2B5EF4-FFF2-40B4-BE49-F238E27FC236}">
                <a16:creationId xmlns:a16="http://schemas.microsoft.com/office/drawing/2014/main" id="{684BFE9D-2468-8067-7D47-D972519B8A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CC6274-75C7-8D0E-3E84-2960CA597799}"/>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65989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163A1-F526-FCDF-3A0B-1F31423F25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FA662A-6057-8086-1218-91D9CC3CD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925BBB-C891-EA62-A346-94705F6D94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3A0C55-013A-529A-F6D6-2431B26D5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6FEA2D4-5236-1176-BC1A-A754745A47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F41B4C-5040-5146-5AF5-D262F5E720B6}"/>
              </a:ext>
            </a:extLst>
          </p:cNvPr>
          <p:cNvSpPr>
            <a:spLocks noGrp="1"/>
          </p:cNvSpPr>
          <p:nvPr>
            <p:ph type="dt" sz="half" idx="10"/>
          </p:nvPr>
        </p:nvSpPr>
        <p:spPr/>
        <p:txBody>
          <a:bodyPr/>
          <a:lstStyle/>
          <a:p>
            <a:fld id="{CB066C04-F0DD-4D0D-8700-364E6D806A2A}" type="datetimeFigureOut">
              <a:rPr kumimoji="1" lang="ja-JP" altLang="en-US" smtClean="0"/>
              <a:t>2025/5/30</a:t>
            </a:fld>
            <a:endParaRPr kumimoji="1" lang="ja-JP" altLang="en-US"/>
          </a:p>
        </p:txBody>
      </p:sp>
      <p:sp>
        <p:nvSpPr>
          <p:cNvPr id="8" name="フッター プレースホルダー 7">
            <a:extLst>
              <a:ext uri="{FF2B5EF4-FFF2-40B4-BE49-F238E27FC236}">
                <a16:creationId xmlns:a16="http://schemas.microsoft.com/office/drawing/2014/main" id="{47875F13-2697-C303-254A-7398CECF07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B890AC-524F-27E4-844D-A95932A8E53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1819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6983-F132-86DB-AD04-BC97E42A00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60306B-5A94-20B4-67EA-012B707336C8}"/>
              </a:ext>
            </a:extLst>
          </p:cNvPr>
          <p:cNvSpPr>
            <a:spLocks noGrp="1"/>
          </p:cNvSpPr>
          <p:nvPr>
            <p:ph type="dt" sz="half" idx="10"/>
          </p:nvPr>
        </p:nvSpPr>
        <p:spPr/>
        <p:txBody>
          <a:bodyPr/>
          <a:lstStyle/>
          <a:p>
            <a:fld id="{CB066C04-F0DD-4D0D-8700-364E6D806A2A}" type="datetimeFigureOut">
              <a:rPr kumimoji="1" lang="ja-JP" altLang="en-US" smtClean="0"/>
              <a:t>2025/5/30</a:t>
            </a:fld>
            <a:endParaRPr kumimoji="1" lang="ja-JP" altLang="en-US"/>
          </a:p>
        </p:txBody>
      </p:sp>
      <p:sp>
        <p:nvSpPr>
          <p:cNvPr id="4" name="フッター プレースホルダー 3">
            <a:extLst>
              <a:ext uri="{FF2B5EF4-FFF2-40B4-BE49-F238E27FC236}">
                <a16:creationId xmlns:a16="http://schemas.microsoft.com/office/drawing/2014/main" id="{6E564D1E-E7BE-3D16-4E89-B3C1C8D3A0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32B31FB-6A9C-C319-BAE4-705706AB63D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90470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6D9EE8-8BE0-C18E-D3B6-0DF703A6A897}"/>
              </a:ext>
            </a:extLst>
          </p:cNvPr>
          <p:cNvSpPr>
            <a:spLocks noGrp="1"/>
          </p:cNvSpPr>
          <p:nvPr>
            <p:ph type="dt" sz="half" idx="10"/>
          </p:nvPr>
        </p:nvSpPr>
        <p:spPr/>
        <p:txBody>
          <a:bodyPr/>
          <a:lstStyle/>
          <a:p>
            <a:fld id="{CB066C04-F0DD-4D0D-8700-364E6D806A2A}" type="datetimeFigureOut">
              <a:rPr kumimoji="1" lang="ja-JP" altLang="en-US" smtClean="0"/>
              <a:t>2025/5/30</a:t>
            </a:fld>
            <a:endParaRPr kumimoji="1" lang="ja-JP" altLang="en-US"/>
          </a:p>
        </p:txBody>
      </p:sp>
      <p:sp>
        <p:nvSpPr>
          <p:cNvPr id="3" name="フッター プレースホルダー 2">
            <a:extLst>
              <a:ext uri="{FF2B5EF4-FFF2-40B4-BE49-F238E27FC236}">
                <a16:creationId xmlns:a16="http://schemas.microsoft.com/office/drawing/2014/main" id="{6BAB7DEE-3FD5-305C-DB70-61A918F297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40D0DA-BE6F-B831-6D82-429B2A9672A5}"/>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6669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F339-B88A-CD87-AD76-9A854D1FC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1EC6A7-157F-3FEF-D111-55DBE65A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8CFAE1-242D-B13E-6568-773B63BF6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5E11-D1EC-07E9-3649-F31A889BFE29}"/>
              </a:ext>
            </a:extLst>
          </p:cNvPr>
          <p:cNvSpPr>
            <a:spLocks noGrp="1"/>
          </p:cNvSpPr>
          <p:nvPr>
            <p:ph type="dt" sz="half" idx="10"/>
          </p:nvPr>
        </p:nvSpPr>
        <p:spPr/>
        <p:txBody>
          <a:bodyPr/>
          <a:lstStyle/>
          <a:p>
            <a:fld id="{CB066C04-F0DD-4D0D-8700-364E6D806A2A}" type="datetimeFigureOut">
              <a:rPr kumimoji="1" lang="ja-JP" altLang="en-US" smtClean="0"/>
              <a:t>2025/5/30</a:t>
            </a:fld>
            <a:endParaRPr kumimoji="1" lang="ja-JP" altLang="en-US"/>
          </a:p>
        </p:txBody>
      </p:sp>
      <p:sp>
        <p:nvSpPr>
          <p:cNvPr id="6" name="フッター プレースホルダー 5">
            <a:extLst>
              <a:ext uri="{FF2B5EF4-FFF2-40B4-BE49-F238E27FC236}">
                <a16:creationId xmlns:a16="http://schemas.microsoft.com/office/drawing/2014/main" id="{95915AA3-2522-EF77-C354-39206782D9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0E642C-E960-1BB7-836D-E2EA649BEF2A}"/>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73844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BB9B-9775-41B1-6FE5-9E6C560C90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535C4C-E1D4-E18C-E7AC-1A32C3139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FBA026-2A66-3EB6-40DE-5E1D6D961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523308-2DB4-57CD-6DFC-FBAF83782589}"/>
              </a:ext>
            </a:extLst>
          </p:cNvPr>
          <p:cNvSpPr>
            <a:spLocks noGrp="1"/>
          </p:cNvSpPr>
          <p:nvPr>
            <p:ph type="dt" sz="half" idx="10"/>
          </p:nvPr>
        </p:nvSpPr>
        <p:spPr/>
        <p:txBody>
          <a:bodyPr/>
          <a:lstStyle/>
          <a:p>
            <a:fld id="{CB066C04-F0DD-4D0D-8700-364E6D806A2A}" type="datetimeFigureOut">
              <a:rPr kumimoji="1" lang="ja-JP" altLang="en-US" smtClean="0"/>
              <a:t>2025/5/30</a:t>
            </a:fld>
            <a:endParaRPr kumimoji="1" lang="ja-JP" altLang="en-US"/>
          </a:p>
        </p:txBody>
      </p:sp>
      <p:sp>
        <p:nvSpPr>
          <p:cNvPr id="6" name="フッター プレースホルダー 5">
            <a:extLst>
              <a:ext uri="{FF2B5EF4-FFF2-40B4-BE49-F238E27FC236}">
                <a16:creationId xmlns:a16="http://schemas.microsoft.com/office/drawing/2014/main" id="{A4424E2A-94D9-AFF4-4403-1764A216A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14E594-9C9A-8AD5-69CA-F5BFE1EA496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2107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4B5B17-8EC5-9C60-4014-51A804049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829179-3A66-4D84-9C57-186A447C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BB25A-883C-8298-632C-9503048C6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66C04-F0DD-4D0D-8700-364E6D806A2A}" type="datetimeFigureOut">
              <a:rPr kumimoji="1" lang="ja-JP" altLang="en-US" smtClean="0"/>
              <a:t>2025/5/30</a:t>
            </a:fld>
            <a:endParaRPr kumimoji="1" lang="ja-JP" altLang="en-US"/>
          </a:p>
        </p:txBody>
      </p:sp>
      <p:sp>
        <p:nvSpPr>
          <p:cNvPr id="5" name="フッター プレースホルダー 4">
            <a:extLst>
              <a:ext uri="{FF2B5EF4-FFF2-40B4-BE49-F238E27FC236}">
                <a16:creationId xmlns:a16="http://schemas.microsoft.com/office/drawing/2014/main" id="{901EDD69-F22F-7EA8-1930-C13BA1D1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324C61-6EEF-152F-8DA1-D73D685F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98715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AB8ABC2-9FE1-AADC-1CBA-D0CCB2540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025" y="3276578"/>
            <a:ext cx="885949" cy="304843"/>
          </a:xfrm>
          <a:prstGeom prst="rect">
            <a:avLst/>
          </a:prstGeom>
        </p:spPr>
      </p:pic>
      <p:pic>
        <p:nvPicPr>
          <p:cNvPr id="9" name="図 8">
            <a:extLst>
              <a:ext uri="{FF2B5EF4-FFF2-40B4-BE49-F238E27FC236}">
                <a16:creationId xmlns:a16="http://schemas.microsoft.com/office/drawing/2014/main" id="{964513B6-AB74-F575-7485-70DF99989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924" y="1804518"/>
            <a:ext cx="285790" cy="533474"/>
          </a:xfrm>
          <a:prstGeom prst="rect">
            <a:avLst/>
          </a:prstGeom>
        </p:spPr>
      </p:pic>
      <p:pic>
        <p:nvPicPr>
          <p:cNvPr id="11" name="図 10">
            <a:extLst>
              <a:ext uri="{FF2B5EF4-FFF2-40B4-BE49-F238E27FC236}">
                <a16:creationId xmlns:a16="http://schemas.microsoft.com/office/drawing/2014/main" id="{0E0E170C-7529-8A00-BCFC-16072B531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2028" y="3467105"/>
            <a:ext cx="1009791" cy="22863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2EBF20DD-5295-8955-C5EC-93A099C00017}"/>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760711" y="935327"/>
            <a:ext cx="2109787" cy="2128815"/>
          </a:xfrm>
          <a:prstGeom prst="flowChartConnector">
            <a:avLst/>
          </a:prstGeom>
        </p:spPr>
      </p:pic>
      <p:sp>
        <p:nvSpPr>
          <p:cNvPr id="14" name="テキスト ボックス 13">
            <a:extLst>
              <a:ext uri="{FF2B5EF4-FFF2-40B4-BE49-F238E27FC236}">
                <a16:creationId xmlns:a16="http://schemas.microsoft.com/office/drawing/2014/main" id="{98D26B8A-CF82-9508-0E7D-B87A605D6914}"/>
              </a:ext>
            </a:extLst>
          </p:cNvPr>
          <p:cNvSpPr txBox="1"/>
          <p:nvPr/>
        </p:nvSpPr>
        <p:spPr>
          <a:xfrm>
            <a:off x="2392218" y="4590474"/>
            <a:ext cx="8494633" cy="923330"/>
          </a:xfrm>
          <a:prstGeom prst="rect">
            <a:avLst/>
          </a:prstGeom>
          <a:noFill/>
        </p:spPr>
        <p:txBody>
          <a:bodyPr wrap="none" rtlCol="0">
            <a:spAutoFit/>
          </a:bodyPr>
          <a:lstStyle/>
          <a:p>
            <a:r>
              <a:rPr kumimoji="1" lang="ja-JP" altLang="en-US" sz="5400" dirty="0"/>
              <a:t>このスライドは色の材料用</a:t>
            </a:r>
          </a:p>
        </p:txBody>
      </p:sp>
    </p:spTree>
    <p:extLst>
      <p:ext uri="{BB962C8B-B14F-4D97-AF65-F5344CB8AC3E}">
        <p14:creationId xmlns:p14="http://schemas.microsoft.com/office/powerpoint/2010/main" val="253934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55325F1-C8BF-7D6E-3E46-C16C5E7925A6}"/>
            </a:ext>
          </a:extLst>
        </p:cNvPr>
        <p:cNvGrpSpPr/>
        <p:nvPr/>
      </p:nvGrpSpPr>
      <p:grpSpPr>
        <a:xfrm>
          <a:off x="0" y="0"/>
          <a:ext cx="0" cy="0"/>
          <a:chOff x="0" y="0"/>
          <a:chExt cx="0" cy="0"/>
        </a:xfrm>
      </p:grpSpPr>
      <p:pic>
        <p:nvPicPr>
          <p:cNvPr id="3" name="図 2" descr="テキスト が含まれている画像&#10;&#10;AI によって生成されたコンテンツは間違っている可能性があります。">
            <a:extLst>
              <a:ext uri="{FF2B5EF4-FFF2-40B4-BE49-F238E27FC236}">
                <a16:creationId xmlns:a16="http://schemas.microsoft.com/office/drawing/2014/main" id="{9000C550-B107-A4E7-71A7-994DAC099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
            <a:ext cx="12192000" cy="6861298"/>
          </a:xfrm>
          <a:prstGeom prst="rect">
            <a:avLst/>
          </a:prstGeom>
        </p:spPr>
      </p:pic>
      <p:sp>
        <p:nvSpPr>
          <p:cNvPr id="4" name="テキスト ボックス 3">
            <a:extLst>
              <a:ext uri="{FF2B5EF4-FFF2-40B4-BE49-F238E27FC236}">
                <a16:creationId xmlns:a16="http://schemas.microsoft.com/office/drawing/2014/main" id="{BFFF4A7F-54D2-84A5-CC4F-700F020F7020}"/>
              </a:ext>
            </a:extLst>
          </p:cNvPr>
          <p:cNvSpPr txBox="1"/>
          <p:nvPr/>
        </p:nvSpPr>
        <p:spPr>
          <a:xfrm>
            <a:off x="8445107" y="6488668"/>
            <a:ext cx="1401346" cy="369332"/>
          </a:xfrm>
          <a:prstGeom prst="rect">
            <a:avLst/>
          </a:prstGeom>
          <a:noFill/>
        </p:spPr>
        <p:txBody>
          <a:bodyPr wrap="none" rtlCol="0">
            <a:spAutoFit/>
          </a:bodyPr>
          <a:lstStyle/>
          <a:p>
            <a:r>
              <a:rPr kumimoji="1" lang="en-US" altLang="ja-JP" dirty="0" err="1"/>
              <a:t>Ver.happon</a:t>
            </a:r>
            <a:endParaRPr kumimoji="1" lang="ja-JP" altLang="en-US" dirty="0"/>
          </a:p>
        </p:txBody>
      </p:sp>
    </p:spTree>
    <p:extLst>
      <p:ext uri="{BB962C8B-B14F-4D97-AF65-F5344CB8AC3E}">
        <p14:creationId xmlns:p14="http://schemas.microsoft.com/office/powerpoint/2010/main" val="45160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0FBFA1F-95D4-72F2-686E-6269A9703F12}"/>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3EA258A8-1D2E-BF81-6D76-61413CF86F4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8452" y="970195"/>
            <a:ext cx="9552046" cy="5596231"/>
          </a:xfrm>
          <a:prstGeom prst="rect">
            <a:avLst/>
          </a:prstGeom>
        </p:spPr>
      </p:pic>
      <p:pic>
        <p:nvPicPr>
          <p:cNvPr id="9" name="図 8">
            <a:extLst>
              <a:ext uri="{FF2B5EF4-FFF2-40B4-BE49-F238E27FC236}">
                <a16:creationId xmlns:a16="http://schemas.microsoft.com/office/drawing/2014/main" id="{3DC357DB-6A11-6B93-4ADB-02AD70C0E9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039350" y="988729"/>
            <a:ext cx="1952624" cy="5577697"/>
          </a:xfrm>
          <a:prstGeom prst="rect">
            <a:avLst/>
          </a:prstGeom>
        </p:spPr>
      </p:pic>
      <p:pic>
        <p:nvPicPr>
          <p:cNvPr id="11" name="図 10">
            <a:extLst>
              <a:ext uri="{FF2B5EF4-FFF2-40B4-BE49-F238E27FC236}">
                <a16:creationId xmlns:a16="http://schemas.microsoft.com/office/drawing/2014/main" id="{335BA4C2-74CD-5494-4408-BB4886656D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39350" y="2057400"/>
            <a:ext cx="1952624" cy="86610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F84CDEA9-E81F-A71A-BCEA-38F30EED7514}"/>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655936" y="2541727"/>
            <a:ext cx="2109787" cy="2128815"/>
          </a:xfrm>
          <a:prstGeom prst="flowChartConnector">
            <a:avLst/>
          </a:prstGeom>
        </p:spPr>
      </p:pic>
      <p:sp>
        <p:nvSpPr>
          <p:cNvPr id="2" name="テキスト ボックス 1">
            <a:extLst>
              <a:ext uri="{FF2B5EF4-FFF2-40B4-BE49-F238E27FC236}">
                <a16:creationId xmlns:a16="http://schemas.microsoft.com/office/drawing/2014/main" id="{4E30A8C2-81EB-8427-7961-8FC7A11BBEAD}"/>
              </a:ext>
            </a:extLst>
          </p:cNvPr>
          <p:cNvSpPr txBox="1"/>
          <p:nvPr/>
        </p:nvSpPr>
        <p:spPr>
          <a:xfrm>
            <a:off x="2743200" y="125713"/>
            <a:ext cx="6705598" cy="830997"/>
          </a:xfrm>
          <a:prstGeom prst="rect">
            <a:avLst/>
          </a:prstGeom>
          <a:noFill/>
        </p:spPr>
        <p:txBody>
          <a:bodyPr wrap="square" rtlCol="0">
            <a:spAutoFit/>
          </a:bodyPr>
          <a:lstStyle/>
          <a:p>
            <a:pPr algn="ct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NIST </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サイバーセキュリティフレームワーク </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2.0: </a:t>
            </a:r>
          </a:p>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スモールビジネス クイックスタートガイドの概要</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3" name="テキスト ボックス 2">
            <a:extLst>
              <a:ext uri="{FF2B5EF4-FFF2-40B4-BE49-F238E27FC236}">
                <a16:creationId xmlns:a16="http://schemas.microsoft.com/office/drawing/2014/main" id="{C6DD481C-85F7-CC88-52AD-A3731F643AEB}"/>
              </a:ext>
            </a:extLst>
          </p:cNvPr>
          <p:cNvSpPr txBox="1"/>
          <p:nvPr/>
        </p:nvSpPr>
        <p:spPr>
          <a:xfrm>
            <a:off x="473650" y="1089286"/>
            <a:ext cx="8975148" cy="5477140"/>
          </a:xfrm>
          <a:prstGeom prst="rect">
            <a:avLst/>
          </a:prstGeom>
          <a:noFill/>
        </p:spPr>
        <p:txBody>
          <a:bodyPr wrap="square" rtlCol="0">
            <a:spAutoFit/>
          </a:bodyPr>
          <a:lstStyle/>
          <a:p>
            <a:pPr>
              <a:lnSpc>
                <a:spcPct val="130000"/>
              </a:lnSpc>
            </a:pPr>
            <a:r>
              <a:rPr lang="ja-JP" altLang="en-US" b="1" dirty="0"/>
              <a:t>目的</a:t>
            </a:r>
            <a:endParaRPr lang="en-US" altLang="ja-JP" b="1" dirty="0"/>
          </a:p>
          <a:p>
            <a:pPr>
              <a:lnSpc>
                <a:spcPct val="130000"/>
              </a:lnSpc>
            </a:pPr>
            <a:r>
              <a:rPr lang="ja-JP" altLang="en-US" sz="1200" dirty="0"/>
              <a:t>本ガイドは、中小企業（</a:t>
            </a:r>
            <a:r>
              <a:rPr lang="en-US" altLang="ja-JP" sz="1200" dirty="0"/>
              <a:t>SMB</a:t>
            </a:r>
            <a:r>
              <a:rPr lang="ja-JP" altLang="en-US" sz="1200" dirty="0"/>
              <a:t>）、特にサイバーセキュリティ計画が不十分または全くない企業や組織に対して、</a:t>
            </a:r>
            <a:r>
              <a:rPr lang="en-US" altLang="ja-JP" sz="1200" dirty="0"/>
              <a:t>NIST </a:t>
            </a:r>
            <a:r>
              <a:rPr lang="ja-JP" altLang="en-US" sz="1200" dirty="0"/>
              <a:t>サイバーセキュリティフレームワーク（</a:t>
            </a:r>
            <a:r>
              <a:rPr lang="en-US" altLang="ja-JP" sz="1200" dirty="0"/>
              <a:t>CSF</a:t>
            </a:r>
            <a:r>
              <a:rPr lang="ja-JP" altLang="en-US" sz="1200" dirty="0"/>
              <a:t>）</a:t>
            </a:r>
            <a:r>
              <a:rPr lang="en-US" altLang="ja-JP" sz="1200" dirty="0"/>
              <a:t>2.0 </a:t>
            </a:r>
            <a:r>
              <a:rPr lang="ja-JP" altLang="en-US" sz="1200" dirty="0"/>
              <a:t>を利用してサイバーセキュリティリスク管理戦略を開始するための検討事項を提供するものである。このガイドは、非営利団体、政府機関、学校などの比較的小規模な組織にも役立つ。本書は </a:t>
            </a:r>
            <a:r>
              <a:rPr lang="en-US" altLang="ja-JP" sz="1200" dirty="0"/>
              <a:t>NIST CSF </a:t>
            </a:r>
            <a:r>
              <a:rPr lang="ja-JP" altLang="en-US" sz="1200" dirty="0"/>
              <a:t>を補足するものであり、</a:t>
            </a:r>
            <a:r>
              <a:rPr lang="en-US" altLang="ja-JP" sz="1200" dirty="0"/>
              <a:t>NIST CSF </a:t>
            </a:r>
            <a:r>
              <a:rPr lang="ja-JP" altLang="en-US" sz="1200" dirty="0"/>
              <a:t>に取って代わるものではない。</a:t>
            </a:r>
            <a:endParaRPr lang="en-US" altLang="ja-JP" sz="1200" dirty="0"/>
          </a:p>
          <a:p>
            <a:pPr>
              <a:lnSpc>
                <a:spcPct val="130000"/>
              </a:lnSpc>
            </a:pPr>
            <a:endParaRPr lang="en-US" altLang="ja-JP" sz="1200"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r>
              <a:rPr lang="ja-JP" altLang="en-US" b="1" dirty="0"/>
              <a:t>サイバーセキュリティフレームワークを使おう</a:t>
            </a:r>
            <a:endParaRPr lang="en-US" altLang="ja-JP" b="1" dirty="0"/>
          </a:p>
          <a:p>
            <a:pPr>
              <a:lnSpc>
                <a:spcPct val="130000"/>
              </a:lnSpc>
            </a:pPr>
            <a:r>
              <a:rPr kumimoji="1" lang="en-US" altLang="ja-JP" sz="1200" dirty="0"/>
              <a:t>CSF </a:t>
            </a:r>
            <a:r>
              <a:rPr kumimoji="1" lang="ja-JP" altLang="en-US" sz="1200" dirty="0"/>
              <a:t>は、サイバーセキュリティの成果を </a:t>
            </a:r>
            <a:r>
              <a:rPr kumimoji="1" lang="en-US" altLang="ja-JP" sz="1200" dirty="0"/>
              <a:t>6 </a:t>
            </a:r>
            <a:r>
              <a:rPr kumimoji="1" lang="ja-JP" altLang="en-US" sz="1200" dirty="0"/>
              <a:t>つの高度な機能に整理している</a:t>
            </a:r>
            <a:r>
              <a:rPr lang="ja-JP" altLang="en-US" sz="1200" dirty="0"/>
              <a:t>。</a:t>
            </a:r>
            <a:r>
              <a:rPr kumimoji="1" lang="ja-JP" altLang="en-US" sz="1200" dirty="0"/>
              <a:t>「ガバナンス」、「識別」、「保護」、「検知」、「対応」、「回復」である。これらの機能を合わせて考えることで、サイバーセキュリティリスク管理するための包括的な視点が得られる。本ガイドの各機能に記載されている活動は、貴社のビジネスにとって良い出発点となるかもしれない。記載されている活動をどのように達成するかについての具体的な行動指向の例については、「</a:t>
            </a:r>
            <a:r>
              <a:rPr kumimoji="1" lang="en-US" altLang="ja-JP" sz="1200" dirty="0"/>
              <a:t>CSF 2.0 </a:t>
            </a:r>
            <a:r>
              <a:rPr kumimoji="1" lang="ja-JP" altLang="en-US" sz="1200" dirty="0"/>
              <a:t>実施例」を参照すること。本ガイドに記載されている活動で、理解できないものや、自分では取り組みにくいものがある場合、本ガイドは、マネージド・セキュリティ・サービス・プロバイダ（</a:t>
            </a:r>
            <a:r>
              <a:rPr kumimoji="1" lang="en-US" altLang="ja-JP" sz="1200" dirty="0"/>
              <a:t>MSSP</a:t>
            </a:r>
            <a:r>
              <a:rPr kumimoji="1" lang="ja-JP" altLang="en-US" sz="1200" dirty="0"/>
              <a:t>）など、サイバーセキュリティ・リスクの低減を支援するために選んだ相手との議論のきっかけとなる。</a:t>
            </a:r>
          </a:p>
        </p:txBody>
      </p:sp>
      <p:sp>
        <p:nvSpPr>
          <p:cNvPr id="4" name="テキスト ボックス 3">
            <a:extLst>
              <a:ext uri="{FF2B5EF4-FFF2-40B4-BE49-F238E27FC236}">
                <a16:creationId xmlns:a16="http://schemas.microsoft.com/office/drawing/2014/main" id="{E7B9CD62-A655-5350-97DA-AAAC14075FEE}"/>
              </a:ext>
            </a:extLst>
          </p:cNvPr>
          <p:cNvSpPr txBox="1"/>
          <p:nvPr/>
        </p:nvSpPr>
        <p:spPr>
          <a:xfrm>
            <a:off x="473650" y="2717607"/>
            <a:ext cx="6865361" cy="1636089"/>
          </a:xfrm>
          <a:prstGeom prst="rect">
            <a:avLst/>
          </a:prstGeom>
          <a:noFill/>
        </p:spPr>
        <p:txBody>
          <a:bodyPr wrap="square" rtlCol="0">
            <a:spAutoFit/>
          </a:bodyPr>
          <a:lstStyle/>
          <a:p>
            <a:pPr>
              <a:lnSpc>
                <a:spcPct val="130000"/>
              </a:lnSpc>
            </a:pPr>
            <a:r>
              <a:rPr kumimoji="1" lang="en-US" altLang="ja-JP" b="1" dirty="0"/>
              <a:t>NIST</a:t>
            </a:r>
            <a:r>
              <a:rPr kumimoji="1" lang="ja-JP" altLang="en-US" b="1" dirty="0"/>
              <a:t>サイバーセキュリティフレームワークとは？</a:t>
            </a:r>
            <a:endParaRPr kumimoji="1" lang="en-US" altLang="ja-JP" b="1" dirty="0"/>
          </a:p>
          <a:p>
            <a:pPr>
              <a:lnSpc>
                <a:spcPct val="130000"/>
              </a:lnSpc>
            </a:pPr>
            <a:r>
              <a:rPr kumimoji="1" lang="en-US" altLang="ja-JP" sz="1200" dirty="0"/>
              <a:t>NIST </a:t>
            </a:r>
            <a:r>
              <a:rPr kumimoji="1" lang="ja-JP" altLang="en-US" sz="1200" dirty="0"/>
              <a:t>サイバーセキュリティ・フレームワークは、規模や業種、成熟度に関係なく、組織がサイバーセキュリティへの取り組みをより理解し、評価し、優先順位を付け、周知</a:t>
            </a:r>
            <a:r>
              <a:rPr lang="ja-JP" altLang="en-US" sz="1200" dirty="0"/>
              <a:t>することを</a:t>
            </a:r>
            <a:r>
              <a:rPr kumimoji="1" lang="ja-JP" altLang="en-US" sz="1200" dirty="0"/>
              <a:t>支援する</a:t>
            </a:r>
            <a:r>
              <a:rPr lang="ja-JP" altLang="en-US" sz="1200" dirty="0"/>
              <a:t>無償</a:t>
            </a:r>
            <a:r>
              <a:rPr kumimoji="1" lang="ja-JP" altLang="en-US" sz="1200" dirty="0"/>
              <a:t>ガイダンスである。フレームワークは、サイバーセキュリティ・リスクを管理するための万能なアプローチではない。この補足文書と </a:t>
            </a:r>
            <a:r>
              <a:rPr kumimoji="1" lang="en-US" altLang="ja-JP" sz="1200" dirty="0"/>
              <a:t>CSF 2.0 </a:t>
            </a:r>
            <a:r>
              <a:rPr kumimoji="1" lang="ja-JP" altLang="en-US" sz="1200" dirty="0"/>
              <a:t>の全文は、組織が独自のリスク許容度、優先順位、脅威、脆弱性、要件などを</a:t>
            </a:r>
            <a:r>
              <a:rPr lang="ja-JP" altLang="en-US" sz="1200" dirty="0"/>
              <a:t>文章化</a:t>
            </a:r>
            <a:r>
              <a:rPr lang="en-US" altLang="ja-JP" sz="1200" dirty="0"/>
              <a:t>※</a:t>
            </a:r>
            <a:r>
              <a:rPr lang="ja-JP" altLang="en-US" sz="1200" dirty="0"/>
              <a:t>するのに</a:t>
            </a:r>
            <a:r>
              <a:rPr kumimoji="1" lang="ja-JP" altLang="en-US" sz="1200" dirty="0"/>
              <a:t>役立つ。</a:t>
            </a:r>
            <a:endParaRPr kumimoji="1" lang="en-US" altLang="ja-JP" sz="1200" dirty="0"/>
          </a:p>
        </p:txBody>
      </p:sp>
      <p:sp>
        <p:nvSpPr>
          <p:cNvPr id="5" name="テキスト ボックス 4">
            <a:extLst>
              <a:ext uri="{FF2B5EF4-FFF2-40B4-BE49-F238E27FC236}">
                <a16:creationId xmlns:a16="http://schemas.microsoft.com/office/drawing/2014/main" id="{706115CD-A891-E190-48B6-8E05EF7F0284}"/>
              </a:ext>
            </a:extLst>
          </p:cNvPr>
          <p:cNvSpPr txBox="1"/>
          <p:nvPr/>
        </p:nvSpPr>
        <p:spPr>
          <a:xfrm>
            <a:off x="10163155" y="1365201"/>
            <a:ext cx="1912051" cy="352404"/>
          </a:xfrm>
          <a:prstGeom prst="rect">
            <a:avLst/>
          </a:prstGeom>
          <a:noFill/>
        </p:spPr>
        <p:txBody>
          <a:bodyPr wrap="square" rtlCol="0">
            <a:spAutoFit/>
          </a:bodyPr>
          <a:lstStyle/>
          <a:p>
            <a:pPr>
              <a:lnSpc>
                <a:spcPct val="130000"/>
              </a:lnSpc>
            </a:pPr>
            <a:r>
              <a:rPr lang="en-US" altLang="ja-JP" sz="1400" b="1" dirty="0"/>
              <a:t>CSF2.0</a:t>
            </a:r>
            <a:r>
              <a:rPr lang="ja-JP" altLang="en-US" sz="1400" b="1" dirty="0"/>
              <a:t>の原本では</a:t>
            </a:r>
            <a:endParaRPr lang="en-US" altLang="ja-JP" sz="1400" b="1" dirty="0"/>
          </a:p>
        </p:txBody>
      </p:sp>
      <p:sp>
        <p:nvSpPr>
          <p:cNvPr id="6" name="テキスト ボックス 5">
            <a:extLst>
              <a:ext uri="{FF2B5EF4-FFF2-40B4-BE49-F238E27FC236}">
                <a16:creationId xmlns:a16="http://schemas.microsoft.com/office/drawing/2014/main" id="{B72CF72B-194B-28B3-EFF9-0722034DCA28}"/>
              </a:ext>
            </a:extLst>
          </p:cNvPr>
          <p:cNvSpPr txBox="1"/>
          <p:nvPr/>
        </p:nvSpPr>
        <p:spPr>
          <a:xfrm>
            <a:off x="10082648" y="2332587"/>
            <a:ext cx="2060124" cy="315727"/>
          </a:xfrm>
          <a:prstGeom prst="rect">
            <a:avLst/>
          </a:prstGeom>
          <a:noFill/>
        </p:spPr>
        <p:txBody>
          <a:bodyPr wrap="square" rtlCol="0">
            <a:spAutoFit/>
          </a:bodyPr>
          <a:lstStyle/>
          <a:p>
            <a:pPr>
              <a:lnSpc>
                <a:spcPct val="130000"/>
              </a:lnSpc>
            </a:pPr>
            <a:r>
              <a:rPr lang="en-US" altLang="ja-JP" sz="1200" dirty="0"/>
              <a:t>nist.gov/</a:t>
            </a:r>
            <a:r>
              <a:rPr lang="en-US" altLang="ja-JP" sz="1200" dirty="0" err="1"/>
              <a:t>cyberframework</a:t>
            </a:r>
            <a:endParaRPr lang="en-US" altLang="ja-JP" sz="1200" dirty="0"/>
          </a:p>
        </p:txBody>
      </p:sp>
      <p:sp>
        <p:nvSpPr>
          <p:cNvPr id="8" name="テキスト ボックス 7">
            <a:extLst>
              <a:ext uri="{FF2B5EF4-FFF2-40B4-BE49-F238E27FC236}">
                <a16:creationId xmlns:a16="http://schemas.microsoft.com/office/drawing/2014/main" id="{CA8A80EF-5528-A946-CEA3-49A9314B6BDC}"/>
              </a:ext>
            </a:extLst>
          </p:cNvPr>
          <p:cNvSpPr txBox="1"/>
          <p:nvPr/>
        </p:nvSpPr>
        <p:spPr>
          <a:xfrm>
            <a:off x="10039350" y="3040825"/>
            <a:ext cx="2060124" cy="297133"/>
          </a:xfrm>
          <a:prstGeom prst="rect">
            <a:avLst/>
          </a:prstGeom>
          <a:noFill/>
        </p:spPr>
        <p:txBody>
          <a:bodyPr wrap="square" rtlCol="0">
            <a:spAutoFit/>
          </a:bodyPr>
          <a:lstStyle/>
          <a:p>
            <a:pPr>
              <a:lnSpc>
                <a:spcPct val="130000"/>
              </a:lnSpc>
            </a:pPr>
            <a:r>
              <a:rPr lang="ja-JP" altLang="en-US" sz="1100" dirty="0"/>
              <a:t>以下について記載されている</a:t>
            </a:r>
            <a:endParaRPr lang="en-US" altLang="ja-JP" sz="1100" dirty="0"/>
          </a:p>
        </p:txBody>
      </p:sp>
      <p:sp>
        <p:nvSpPr>
          <p:cNvPr id="10" name="テキスト ボックス 9">
            <a:extLst>
              <a:ext uri="{FF2B5EF4-FFF2-40B4-BE49-F238E27FC236}">
                <a16:creationId xmlns:a16="http://schemas.microsoft.com/office/drawing/2014/main" id="{CC9747AF-92FD-D70B-CEBD-514CD5BCFA0A}"/>
              </a:ext>
            </a:extLst>
          </p:cNvPr>
          <p:cNvSpPr txBox="1"/>
          <p:nvPr/>
        </p:nvSpPr>
        <p:spPr>
          <a:xfrm>
            <a:off x="10005734" y="3429000"/>
            <a:ext cx="2060124" cy="1275990"/>
          </a:xfrm>
          <a:prstGeom prst="rect">
            <a:avLst/>
          </a:prstGeom>
          <a:noFill/>
        </p:spPr>
        <p:txBody>
          <a:bodyPr wrap="square" rtlCol="0">
            <a:spAutoFit/>
          </a:bodyPr>
          <a:lstStyle/>
          <a:p>
            <a:pPr>
              <a:lnSpc>
                <a:spcPct val="130000"/>
              </a:lnSpc>
            </a:pPr>
            <a:r>
              <a:rPr lang="ja-JP" altLang="en-US" sz="1200" dirty="0"/>
              <a:t>・クイックスタートガイド</a:t>
            </a:r>
            <a:endParaRPr lang="en-US" altLang="ja-JP" sz="1200" dirty="0"/>
          </a:p>
          <a:p>
            <a:pPr>
              <a:lnSpc>
                <a:spcPct val="130000"/>
              </a:lnSpc>
            </a:pPr>
            <a:r>
              <a:rPr lang="ja-JP" altLang="en-US" sz="1200" dirty="0"/>
              <a:t>・実装例</a:t>
            </a:r>
            <a:endParaRPr lang="en-US" altLang="ja-JP" sz="1200" dirty="0"/>
          </a:p>
          <a:p>
            <a:pPr>
              <a:lnSpc>
                <a:spcPct val="130000"/>
              </a:lnSpc>
            </a:pPr>
            <a:r>
              <a:rPr lang="ja-JP" altLang="en-US" sz="1200" dirty="0"/>
              <a:t>・検索ツール</a:t>
            </a:r>
            <a:endParaRPr lang="en-US" altLang="ja-JP" sz="1200" dirty="0"/>
          </a:p>
          <a:p>
            <a:pPr>
              <a:lnSpc>
                <a:spcPct val="130000"/>
              </a:lnSpc>
            </a:pPr>
            <a:r>
              <a:rPr lang="ja-JP" altLang="en-US" sz="1200" dirty="0"/>
              <a:t>・</a:t>
            </a:r>
            <a:r>
              <a:rPr lang="en-US" altLang="ja-JP" sz="1200" dirty="0"/>
              <a:t>FAQ</a:t>
            </a:r>
          </a:p>
          <a:p>
            <a:pPr>
              <a:lnSpc>
                <a:spcPct val="130000"/>
              </a:lnSpc>
            </a:pPr>
            <a:r>
              <a:rPr lang="ja-JP" altLang="en-US" sz="1200" dirty="0"/>
              <a:t>その他多数！</a:t>
            </a:r>
            <a:endParaRPr lang="en-US" altLang="ja-JP" sz="1200" dirty="0"/>
          </a:p>
        </p:txBody>
      </p:sp>
      <p:sp>
        <p:nvSpPr>
          <p:cNvPr id="12" name="テキスト ボックス 11">
            <a:extLst>
              <a:ext uri="{FF2B5EF4-FFF2-40B4-BE49-F238E27FC236}">
                <a16:creationId xmlns:a16="http://schemas.microsoft.com/office/drawing/2014/main" id="{FC3E0FDB-4B31-5843-4943-FE930437FA50}"/>
              </a:ext>
            </a:extLst>
          </p:cNvPr>
          <p:cNvSpPr txBox="1"/>
          <p:nvPr/>
        </p:nvSpPr>
        <p:spPr>
          <a:xfrm>
            <a:off x="7691392" y="6542273"/>
            <a:ext cx="4527064" cy="315727"/>
          </a:xfrm>
          <a:prstGeom prst="rect">
            <a:avLst/>
          </a:prstGeom>
          <a:noFill/>
        </p:spPr>
        <p:txBody>
          <a:bodyPr wrap="square" rtlCol="0">
            <a:spAutoFit/>
          </a:bodyPr>
          <a:lstStyle/>
          <a:p>
            <a:pPr>
              <a:lnSpc>
                <a:spcPct val="130000"/>
              </a:lnSpc>
            </a:pPr>
            <a:r>
              <a:rPr kumimoji="1" lang="en-US" altLang="ja-JP" sz="1200" dirty="0"/>
              <a:t>※</a:t>
            </a:r>
            <a:r>
              <a:rPr lang="ja-JP" altLang="en-US" sz="1200" dirty="0"/>
              <a:t>文章化：ブレインストーミングとドラフト（下書き）の中間</a:t>
            </a:r>
            <a:endParaRPr kumimoji="1" lang="en-US" altLang="ja-JP" sz="1200" dirty="0"/>
          </a:p>
        </p:txBody>
      </p:sp>
    </p:spTree>
    <p:extLst>
      <p:ext uri="{BB962C8B-B14F-4D97-AF65-F5344CB8AC3E}">
        <p14:creationId xmlns:p14="http://schemas.microsoft.com/office/powerpoint/2010/main" val="165086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DBFF517-1501-73CA-7C55-0B6600D24F8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D6891D80-2BEB-4427-A83D-1239C5785D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pic>
        <p:nvPicPr>
          <p:cNvPr id="9" name="図 8">
            <a:extLst>
              <a:ext uri="{FF2B5EF4-FFF2-40B4-BE49-F238E27FC236}">
                <a16:creationId xmlns:a16="http://schemas.microsoft.com/office/drawing/2014/main" id="{CA98C0DD-E184-3C10-1457-A2E31BB56D3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24665"/>
            <a:ext cx="5851401" cy="5517150"/>
          </a:xfrm>
          <a:prstGeom prst="rect">
            <a:avLst/>
          </a:prstGeom>
        </p:spPr>
      </p:pic>
      <p:sp>
        <p:nvSpPr>
          <p:cNvPr id="3" name="テキスト ボックス 2">
            <a:extLst>
              <a:ext uri="{FF2B5EF4-FFF2-40B4-BE49-F238E27FC236}">
                <a16:creationId xmlns:a16="http://schemas.microsoft.com/office/drawing/2014/main" id="{CBF6153C-4B97-8E3B-1FAE-15444C5A1281}"/>
              </a:ext>
            </a:extLst>
          </p:cNvPr>
          <p:cNvSpPr txBox="1"/>
          <p:nvPr/>
        </p:nvSpPr>
        <p:spPr>
          <a:xfrm>
            <a:off x="2743200" y="125713"/>
            <a:ext cx="6705598" cy="461665"/>
          </a:xfrm>
          <a:prstGeom prst="rect">
            <a:avLst/>
          </a:prstGeom>
          <a:noFill/>
        </p:spPr>
        <p:txBody>
          <a:bodyPr wrap="square" rtlCol="0">
            <a:spAutoFit/>
          </a:bodyPr>
          <a:lstStyle/>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4" name="テキスト ボックス 3">
            <a:extLst>
              <a:ext uri="{FF2B5EF4-FFF2-40B4-BE49-F238E27FC236}">
                <a16:creationId xmlns:a16="http://schemas.microsoft.com/office/drawing/2014/main" id="{9079ED1B-0F0A-57D8-1D6A-639AA18E0D9B}"/>
              </a:ext>
            </a:extLst>
          </p:cNvPr>
          <p:cNvSpPr txBox="1"/>
          <p:nvPr/>
        </p:nvSpPr>
        <p:spPr>
          <a:xfrm>
            <a:off x="106340" y="587378"/>
            <a:ext cx="11979320" cy="400110"/>
          </a:xfrm>
          <a:prstGeom prst="rect">
            <a:avLst/>
          </a:prstGeom>
          <a:solidFill>
            <a:srgbClr val="FAF6A8"/>
          </a:solidFill>
        </p:spPr>
        <p:txBody>
          <a:bodyPr wrap="square" rtlCol="0" anchor="ctr">
            <a:spAutoFit/>
          </a:bodyPr>
          <a:lstStyle/>
          <a:p>
            <a:r>
              <a:rPr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endPar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5602EA8-975A-617F-33C4-FCDCE5848145}"/>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BC9411F-3BB3-9CCF-582E-13696044FEFD}"/>
              </a:ext>
            </a:extLst>
          </p:cNvPr>
          <p:cNvSpPr txBox="1"/>
          <p:nvPr/>
        </p:nvSpPr>
        <p:spPr>
          <a:xfrm>
            <a:off x="106338" y="1124664"/>
            <a:ext cx="5851401" cy="400110"/>
          </a:xfrm>
          <a:prstGeom prst="rect">
            <a:avLst/>
          </a:prstGeom>
          <a:solidFill>
            <a:srgbClr val="FAF6A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sp>
        <p:nvSpPr>
          <p:cNvPr id="8" name="テキスト ボックス 7">
            <a:extLst>
              <a:ext uri="{FF2B5EF4-FFF2-40B4-BE49-F238E27FC236}">
                <a16:creationId xmlns:a16="http://schemas.microsoft.com/office/drawing/2014/main" id="{5B8F55F5-65F2-83E6-6637-BF3889EDDAAE}"/>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6" name="テキスト ボックス 5">
            <a:extLst>
              <a:ext uri="{FF2B5EF4-FFF2-40B4-BE49-F238E27FC236}">
                <a16:creationId xmlns:a16="http://schemas.microsoft.com/office/drawing/2014/main" id="{4EAA6DD5-ED47-2A58-3E18-50550216A588}"/>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「統治」機能の導入</a:t>
            </a:r>
            <a:endParaRPr kumimoji="1" lang="en-US" altLang="ja-JP" sz="1400" b="1"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b="1"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10" name="表 9">
            <a:extLst>
              <a:ext uri="{FF2B5EF4-FFF2-40B4-BE49-F238E27FC236}">
                <a16:creationId xmlns:a16="http://schemas.microsoft.com/office/drawing/2014/main" id="{905F9E57-0CDF-3516-1422-EDEE88BED882}"/>
              </a:ext>
            </a:extLst>
          </p:cNvPr>
          <p:cNvGraphicFramePr>
            <a:graphicFrameLocks noGrp="1"/>
          </p:cNvGraphicFramePr>
          <p:nvPr>
            <p:extLst>
              <p:ext uri="{D42A27DB-BD31-4B8C-83A1-F6EECF244321}">
                <p14:modId xmlns:p14="http://schemas.microsoft.com/office/powerpoint/2010/main" val="920079597"/>
              </p:ext>
            </p:extLst>
          </p:nvPr>
        </p:nvGraphicFramePr>
        <p:xfrm>
          <a:off x="6305302" y="1731069"/>
          <a:ext cx="2555894" cy="1627124"/>
        </p:xfrm>
        <a:graphic>
          <a:graphicData uri="http://schemas.openxmlformats.org/drawingml/2006/table">
            <a:tbl>
              <a:tblPr firstRow="1" bandRow="1">
                <a:tableStyleId>{5C22544A-7EE6-4342-B048-85BDC9FD1C3A}</a:tableStyleId>
              </a:tblPr>
              <a:tblGrid>
                <a:gridCol w="1614543">
                  <a:extLst>
                    <a:ext uri="{9D8B030D-6E8A-4147-A177-3AD203B41FA5}">
                      <a16:colId xmlns:a16="http://schemas.microsoft.com/office/drawing/2014/main" val="2367708837"/>
                    </a:ext>
                  </a:extLst>
                </a:gridCol>
                <a:gridCol w="941351">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組織のおかれた状況・背景を設定</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我々のビジネスの</a:t>
                      </a:r>
                      <a:endParaRPr kumimoji="1" lang="en-US" altLang="ja-JP" sz="1200" dirty="0">
                        <a:solidFill>
                          <a:schemeClr val="tx1"/>
                        </a:solidFill>
                      </a:endParaRPr>
                    </a:p>
                    <a:p>
                      <a:pPr>
                        <a:lnSpc>
                          <a:spcPct val="120000"/>
                        </a:lnSpc>
                      </a:pPr>
                      <a:r>
                        <a:rPr kumimoji="1" lang="ja-JP" altLang="en-US" sz="1200" dirty="0">
                          <a:solidFill>
                            <a:schemeClr val="tx1"/>
                          </a:solidFill>
                        </a:rPr>
                        <a:t>使命や存在意義</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使命の達成に影響を及ぼすサイバーセキュリティリスク</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graphicFrame>
        <p:nvGraphicFramePr>
          <p:cNvPr id="11" name="表 10">
            <a:extLst>
              <a:ext uri="{FF2B5EF4-FFF2-40B4-BE49-F238E27FC236}">
                <a16:creationId xmlns:a16="http://schemas.microsoft.com/office/drawing/2014/main" id="{C1425EE7-714D-9AAF-235C-C61524FAF031}"/>
              </a:ext>
            </a:extLst>
          </p:cNvPr>
          <p:cNvGraphicFramePr>
            <a:graphicFrameLocks noGrp="1"/>
          </p:cNvGraphicFramePr>
          <p:nvPr>
            <p:extLst>
              <p:ext uri="{D42A27DB-BD31-4B8C-83A1-F6EECF244321}">
                <p14:modId xmlns:p14="http://schemas.microsoft.com/office/powerpoint/2010/main" val="829491975"/>
              </p:ext>
            </p:extLst>
          </p:nvPr>
        </p:nvGraphicFramePr>
        <p:xfrm>
          <a:off x="9058794" y="1731069"/>
          <a:ext cx="2934284" cy="1483360"/>
        </p:xfrm>
        <a:graphic>
          <a:graphicData uri="http://schemas.openxmlformats.org/drawingml/2006/table">
            <a:tbl>
              <a:tblPr firstRow="1" bandRow="1">
                <a:tableStyleId>{5C22544A-7EE6-4342-B048-85BDC9FD1C3A}</a:tableStyleId>
              </a:tblPr>
              <a:tblGrid>
                <a:gridCol w="1853570">
                  <a:extLst>
                    <a:ext uri="{9D8B030D-6E8A-4147-A177-3AD203B41FA5}">
                      <a16:colId xmlns:a16="http://schemas.microsoft.com/office/drawing/2014/main" val="2367708837"/>
                    </a:ext>
                  </a:extLst>
                </a:gridCol>
                <a:gridCol w="1080714">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サイバーセキュリティ要件を文書化</a:t>
                      </a:r>
                      <a:endParaRPr kumimoji="1" lang="en-US" altLang="ja-JP"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法的要求事項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規則上の要件</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34838"/>
                  </a:ext>
                </a:extLst>
              </a:tr>
              <a:tr h="370840">
                <a:tc>
                  <a:txBody>
                    <a:bodyPr/>
                    <a:lstStyle/>
                    <a:p>
                      <a:pPr>
                        <a:lnSpc>
                          <a:spcPct val="120000"/>
                        </a:lnSpc>
                      </a:pPr>
                      <a:r>
                        <a:rPr kumimoji="1" lang="ja-JP" altLang="en-US" sz="1200" dirty="0">
                          <a:solidFill>
                            <a:schemeClr val="tx1"/>
                          </a:solidFill>
                        </a:rPr>
                        <a:t>契約上の要求事項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spTree>
    <p:extLst>
      <p:ext uri="{BB962C8B-B14F-4D97-AF65-F5344CB8AC3E}">
        <p14:creationId xmlns:p14="http://schemas.microsoft.com/office/powerpoint/2010/main" val="286566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4D47883A-D12A-1B10-41DC-6E43B8AC6447}"/>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14BF66A-F2DF-608F-AEEF-24520FC8E01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0E4C105F-F30C-CF2F-04A8-DB954CAB7C1D}"/>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IDENTIFY</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43DE8B1C-F63F-CDA2-5EDA-F2A85D91940D}"/>
              </a:ext>
            </a:extLst>
          </p:cNvPr>
          <p:cNvSpPr txBox="1"/>
          <p:nvPr/>
        </p:nvSpPr>
        <p:spPr>
          <a:xfrm>
            <a:off x="106340" y="587378"/>
            <a:ext cx="11979320"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「識別」機能 ： </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ビジネスに対する現在のサイバーセキュリティリスクの識別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F9018993-4E93-D31C-7BE5-F55CD40C0057}"/>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8" name="テキスト ボックス 7">
            <a:extLst>
              <a:ext uri="{FF2B5EF4-FFF2-40B4-BE49-F238E27FC236}">
                <a16:creationId xmlns:a16="http://schemas.microsoft.com/office/drawing/2014/main" id="{BC2405FB-DCF6-8624-7D80-7F20DB4169AB}"/>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・ハードウェア、ソフトウェア、システム及びサービスの一覧を作成及び管理することで、ビジネスがどのような資産に依存しているかを理解する（</a:t>
            </a:r>
            <a:r>
              <a:rPr lang="en-US" altLang="ja-JP" sz="1200" dirty="0"/>
              <a:t>ID.AM-01/02/04</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a:t>
            </a:r>
            <a:r>
              <a:rPr lang="en-US" altLang="ja-JP" sz="1200" dirty="0"/>
              <a:t>IT</a:t>
            </a:r>
            <a:r>
              <a:rPr lang="ja-JP" altLang="en-US" sz="1200" dirty="0"/>
              <a:t>及び物理的資産の潜在的な脆弱性を評価する（</a:t>
            </a:r>
            <a:r>
              <a:rPr lang="en-US" altLang="ja-JP" sz="1200" dirty="0"/>
              <a:t>ID.RA-01</a:t>
            </a:r>
            <a:r>
              <a:rPr lang="ja-JP" altLang="en-US" sz="1200" dirty="0"/>
              <a:t>）</a:t>
            </a:r>
            <a:endParaRPr lang="en-US" altLang="ja-JP" sz="1200" dirty="0"/>
          </a:p>
          <a:p>
            <a:pPr marL="176213" indent="-176213">
              <a:lnSpc>
                <a:spcPct val="130000"/>
              </a:lnSpc>
            </a:pPr>
            <a:r>
              <a:rPr lang="ja-JP" altLang="en-US" sz="1200" dirty="0"/>
              <a:t>・ビジネスのサイバーセキュリティプログラムの有効性を評価して改善が必要な領域を識別する（</a:t>
            </a:r>
            <a:r>
              <a:rPr lang="en-US" altLang="ja-JP" sz="1200" dirty="0"/>
              <a:t>ID.IM-01</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・ビジネスデータの一覧を作成及び分類する（</a:t>
            </a:r>
            <a:r>
              <a:rPr lang="en-US" altLang="ja-JP" sz="1200" dirty="0"/>
              <a:t>ID.AM-07</a:t>
            </a:r>
            <a:r>
              <a:rPr lang="ja-JP" altLang="en-US" sz="1200" dirty="0"/>
              <a:t>）</a:t>
            </a:r>
            <a:endParaRPr lang="en-US" altLang="ja-JP" sz="1200" dirty="0"/>
          </a:p>
          <a:p>
            <a:pPr marL="176213" indent="-176213">
              <a:lnSpc>
                <a:spcPct val="130000"/>
              </a:lnSpc>
            </a:pPr>
            <a:r>
              <a:rPr kumimoji="1" lang="ja-JP" altLang="en-US" sz="1200" dirty="0"/>
              <a:t>・リスクレジスタ</a:t>
            </a:r>
            <a:r>
              <a:rPr kumimoji="1" lang="en-US" altLang="ja-JP" sz="1200" dirty="0"/>
              <a:t>※</a:t>
            </a:r>
            <a:r>
              <a:rPr kumimoji="1" lang="ja-JP" altLang="en-US" sz="1200" dirty="0"/>
              <a:t>を使用し内部及び外部のサイバーセキュリティの脅威と関連する対応を文書化する</a:t>
            </a:r>
            <a:r>
              <a:rPr lang="ja-JP" altLang="en-US" sz="1200" dirty="0"/>
              <a:t>（</a:t>
            </a:r>
            <a:r>
              <a:rPr lang="en-US" altLang="ja-JP" sz="1200" dirty="0"/>
              <a:t>ID.RA</a:t>
            </a:r>
            <a:r>
              <a:rPr lang="ja-JP" altLang="en-US" sz="1200" dirty="0"/>
              <a:t>）</a:t>
            </a:r>
            <a:endParaRPr kumimoji="1"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・全職員及び関連する第三者に対しサイバーセキュリティ計画、ポリシー及びベストプラクティスを周知する（</a:t>
            </a:r>
            <a:r>
              <a:rPr lang="en-US" altLang="ja-JP" sz="1200" dirty="0"/>
              <a:t>ID.IM-04</a:t>
            </a:r>
            <a:r>
              <a:rPr lang="ja-JP" altLang="en-US" sz="1200" dirty="0"/>
              <a:t>）</a:t>
            </a:r>
            <a:endParaRPr lang="en-US" altLang="ja-JP" sz="1200" b="1" dirty="0"/>
          </a:p>
          <a:p>
            <a:pPr marL="176213" indent="-176213">
              <a:lnSpc>
                <a:spcPct val="130000"/>
              </a:lnSpc>
            </a:pPr>
            <a:r>
              <a:rPr lang="ja-JP" altLang="en-US" sz="1200" dirty="0"/>
              <a:t>・全職員に対しサイバーセキュリティ計画リスク管理のプロセスとその手順及び活動において必要な改善点を明らかにすることの重要性を周知する（</a:t>
            </a:r>
            <a:r>
              <a:rPr lang="en-US" altLang="ja-JP" sz="1200" dirty="0"/>
              <a:t>ID.IM</a:t>
            </a:r>
            <a:r>
              <a:rPr lang="ja-JP" altLang="en-US" sz="1200" dirty="0"/>
              <a:t>）</a:t>
            </a:r>
            <a:endParaRPr kumimoji="1" lang="en-US" altLang="ja-JP" sz="1200" b="1" dirty="0"/>
          </a:p>
        </p:txBody>
      </p:sp>
      <p:sp>
        <p:nvSpPr>
          <p:cNvPr id="10" name="テキスト ボックス 9">
            <a:extLst>
              <a:ext uri="{FF2B5EF4-FFF2-40B4-BE49-F238E27FC236}">
                <a16:creationId xmlns:a16="http://schemas.microsoft.com/office/drawing/2014/main" id="{D68DBAE0-B731-7F29-27B4-6C3073D44ABC}"/>
              </a:ext>
            </a:extLst>
          </p:cNvPr>
          <p:cNvSpPr txBox="1"/>
          <p:nvPr/>
        </p:nvSpPr>
        <p:spPr>
          <a:xfrm>
            <a:off x="106338" y="1124664"/>
            <a:ext cx="5851401" cy="400110"/>
          </a:xfrm>
          <a:prstGeom prst="rect">
            <a:avLst/>
          </a:prstGeom>
          <a:solidFill>
            <a:srgbClr val="73C3E7"/>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1" name="図 10">
            <a:extLst>
              <a:ext uri="{FF2B5EF4-FFF2-40B4-BE49-F238E27FC236}">
                <a16:creationId xmlns:a16="http://schemas.microsoft.com/office/drawing/2014/main" id="{F687CB0B-6FF0-E26C-571D-FA1356B247D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2" name="テキスト ボックス 11">
            <a:extLst>
              <a:ext uri="{FF2B5EF4-FFF2-40B4-BE49-F238E27FC236}">
                <a16:creationId xmlns:a16="http://schemas.microsoft.com/office/drawing/2014/main" id="{D4388F4E-4505-2860-E3EB-5B251F3554B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ビジネスに対するサイバーセキュリティリスクの「識別」機能の導入</a:t>
            </a:r>
            <a:endParaRPr kumimoji="1" lang="en-US" altLang="ja-JP" sz="1400" b="1" dirty="0"/>
          </a:p>
          <a:p>
            <a:pPr>
              <a:lnSpc>
                <a:spcPct val="130000"/>
              </a:lnSpc>
            </a:pPr>
            <a:r>
              <a:rPr lang="ja-JP" altLang="en-US" sz="1200" dirty="0"/>
              <a:t>資産を保護する前に「識別」する必要がある。その後、ビジネスミッションに対する機密性及び重要度に基づき各資産の適切な防御レベルを決定する。下の表を使用して情報技術（</a:t>
            </a:r>
            <a:r>
              <a:rPr lang="en-US" altLang="ja-JP" sz="1200" dirty="0"/>
              <a:t>IT</a:t>
            </a:r>
            <a:r>
              <a:rPr lang="ja-JP" altLang="en-US" sz="1200" dirty="0"/>
              <a:t>）資産一覧を識別する。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200" dirty="0"/>
              <a:t>ビジネスが成熟してきた際には、全てのビジネス資産を自動で管理する資産イベントり・ソリューションまたはマネージドセキュリティサービスプロバイダを利用することも可能である。</a:t>
            </a:r>
            <a:endParaRPr lang="en-US" altLang="ja-JP" sz="1200" dirty="0"/>
          </a:p>
          <a:p>
            <a:pPr>
              <a:lnSpc>
                <a:spcPct val="130000"/>
              </a:lnSpc>
            </a:pPr>
            <a:r>
              <a:rPr lang="ja-JP" altLang="en-US" sz="1400" b="1" dirty="0"/>
              <a:t>技術的な詳細</a:t>
            </a:r>
            <a:r>
              <a:rPr lang="ja-JP" altLang="en-US" sz="1400" dirty="0"/>
              <a:t>：</a:t>
            </a:r>
            <a:r>
              <a:rPr lang="en-US" altLang="ja-JP" sz="1200" dirty="0"/>
              <a:t>Integrating Cybersecurity and Enterprise Risk Management</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・保護すべき最も重要なビジネス資産（例：データ、ハードウェア、ソフトウェア、システム、施設、サービス、人材）は何か。</a:t>
            </a:r>
            <a:endParaRPr lang="en-US" altLang="ja-JP" sz="1200" dirty="0"/>
          </a:p>
          <a:p>
            <a:pPr marL="182563" indent="-182563">
              <a:lnSpc>
                <a:spcPct val="130000"/>
              </a:lnSpc>
            </a:pPr>
            <a:r>
              <a:rPr lang="ja-JP" altLang="en-US" sz="1200" dirty="0"/>
              <a:t>・各資産に関連するサイバーセキュリティ及びプライバシーのリスクは何か。</a:t>
            </a:r>
            <a:endParaRPr lang="en-US" altLang="ja-JP" sz="1200" dirty="0"/>
          </a:p>
          <a:p>
            <a:pPr marL="182563" indent="-182563">
              <a:lnSpc>
                <a:spcPct val="130000"/>
              </a:lnSpc>
            </a:pPr>
            <a:r>
              <a:rPr lang="ja-JP" altLang="en-US" sz="1200" dirty="0"/>
              <a:t>・職員が業務遂行のために使用する技術またはサービスは何か？これらの技術またはサービスは安全で使用が承認されているか。</a:t>
            </a:r>
            <a:endParaRPr lang="en-US" altLang="ja-JP" sz="1200" dirty="0"/>
          </a:p>
          <a:p>
            <a:pPr marL="182563" indent="-182563">
              <a:lnSpc>
                <a:spcPct val="130000"/>
              </a:lnSpc>
            </a:pPr>
            <a:r>
              <a:rPr lang="ja-JP" altLang="en-US" sz="1400" b="1" dirty="0"/>
              <a:t>関連リリース</a:t>
            </a:r>
            <a:endParaRPr lang="en-US" altLang="ja-JP" sz="1400" b="1" dirty="0"/>
          </a:p>
          <a:p>
            <a:pPr marL="182563" indent="-182563">
              <a:lnSpc>
                <a:spcPct val="130000"/>
              </a:lnSpc>
            </a:pPr>
            <a:r>
              <a:rPr lang="ja-JP" altLang="en-US" sz="1200" dirty="0"/>
              <a:t>・</a:t>
            </a:r>
            <a:r>
              <a:rPr lang="en-US" altLang="ja-JP" sz="1200" dirty="0"/>
              <a:t>NIST Risk Register Template</a:t>
            </a:r>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5" name="表 4">
            <a:extLst>
              <a:ext uri="{FF2B5EF4-FFF2-40B4-BE49-F238E27FC236}">
                <a16:creationId xmlns:a16="http://schemas.microsoft.com/office/drawing/2014/main" id="{F3F02819-8257-112C-485D-ACC627B6E9B0}"/>
              </a:ext>
            </a:extLst>
          </p:cNvPr>
          <p:cNvGraphicFramePr>
            <a:graphicFrameLocks noGrp="1"/>
          </p:cNvGraphicFramePr>
          <p:nvPr>
            <p:extLst>
              <p:ext uri="{D42A27DB-BD31-4B8C-83A1-F6EECF244321}">
                <p14:modId xmlns:p14="http://schemas.microsoft.com/office/powerpoint/2010/main" val="3524027118"/>
              </p:ext>
            </p:extLst>
          </p:nvPr>
        </p:nvGraphicFramePr>
        <p:xfrm>
          <a:off x="6197599" y="2179012"/>
          <a:ext cx="5864011" cy="945188"/>
        </p:xfrm>
        <a:graphic>
          <a:graphicData uri="http://schemas.openxmlformats.org/drawingml/2006/table">
            <a:tbl>
              <a:tblPr firstRow="1" bandRow="1">
                <a:tableStyleId>{5C22544A-7EE6-4342-B048-85BDC9FD1C3A}</a:tableStyleId>
              </a:tblPr>
              <a:tblGrid>
                <a:gridCol w="1067073">
                  <a:extLst>
                    <a:ext uri="{9D8B030D-6E8A-4147-A177-3AD203B41FA5}">
                      <a16:colId xmlns:a16="http://schemas.microsoft.com/office/drawing/2014/main" val="754641343"/>
                    </a:ext>
                  </a:extLst>
                </a:gridCol>
                <a:gridCol w="724970">
                  <a:extLst>
                    <a:ext uri="{9D8B030D-6E8A-4147-A177-3AD203B41FA5}">
                      <a16:colId xmlns:a16="http://schemas.microsoft.com/office/drawing/2014/main" val="1571728493"/>
                    </a:ext>
                  </a:extLst>
                </a:gridCol>
                <a:gridCol w="594653">
                  <a:extLst>
                    <a:ext uri="{9D8B030D-6E8A-4147-A177-3AD203B41FA5}">
                      <a16:colId xmlns:a16="http://schemas.microsoft.com/office/drawing/2014/main" val="248962041"/>
                    </a:ext>
                  </a:extLst>
                </a:gridCol>
                <a:gridCol w="978805">
                  <a:extLst>
                    <a:ext uri="{9D8B030D-6E8A-4147-A177-3AD203B41FA5}">
                      <a16:colId xmlns:a16="http://schemas.microsoft.com/office/drawing/2014/main" val="591332285"/>
                    </a:ext>
                  </a:extLst>
                </a:gridCol>
                <a:gridCol w="1147444">
                  <a:extLst>
                    <a:ext uri="{9D8B030D-6E8A-4147-A177-3AD203B41FA5}">
                      <a16:colId xmlns:a16="http://schemas.microsoft.com/office/drawing/2014/main" val="2045250240"/>
                    </a:ext>
                  </a:extLst>
                </a:gridCol>
                <a:gridCol w="1351066">
                  <a:extLst>
                    <a:ext uri="{9D8B030D-6E8A-4147-A177-3AD203B41FA5}">
                      <a16:colId xmlns:a16="http://schemas.microsoft.com/office/drawing/2014/main" val="2751987207"/>
                    </a:ext>
                  </a:extLst>
                </a:gridCol>
              </a:tblGrid>
              <a:tr h="534904">
                <a:tc>
                  <a:txBody>
                    <a:bodyPr/>
                    <a:lstStyle/>
                    <a:p>
                      <a:r>
                        <a:rPr kumimoji="1" lang="ja-JP" altLang="en-US" sz="900" dirty="0">
                          <a:solidFill>
                            <a:schemeClr val="tx1">
                              <a:lumMod val="95000"/>
                              <a:lumOff val="5000"/>
                            </a:schemeClr>
                          </a:solidFill>
                        </a:rPr>
                        <a:t>ソフトウェア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ハードウェア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システム</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サービス</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資産の正式な用途</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資産の管理者または所有者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資産がアクセスできる来睦データを識別する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この資産にアクセスするのに多要素認証が必要か。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この資産にアクセスできなくなった場合のビジネスへのリスク</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410284">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bl>
          </a:graphicData>
        </a:graphic>
      </p:graphicFrame>
    </p:spTree>
    <p:extLst>
      <p:ext uri="{BB962C8B-B14F-4D97-AF65-F5344CB8AC3E}">
        <p14:creationId xmlns:p14="http://schemas.microsoft.com/office/powerpoint/2010/main" val="5664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F4C265BD-E230-B6A6-FC8B-431C63ACB4F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F835C453-61D8-398C-4E24-1C6DF746472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6C59362B-1ABD-A13D-6DA6-0D776832A788}"/>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PROTECT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90FDD0F-9BC4-27F4-0586-B931DD56F891}"/>
              </a:ext>
            </a:extLst>
          </p:cNvPr>
          <p:cNvSpPr txBox="1"/>
          <p:nvPr/>
        </p:nvSpPr>
        <p:spPr>
          <a:xfrm>
            <a:off x="106340" y="587378"/>
            <a:ext cx="11979320" cy="400110"/>
          </a:xfrm>
          <a:prstGeom prst="rect">
            <a:avLst/>
          </a:prstGeom>
          <a:solidFill>
            <a:srgbClr val="BEBBF3"/>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サイバーセキュリティリスクを防止または軽減するセーフガードの使用を支援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87B7B684-A44A-7D75-4C2F-1ED44B6496AB}"/>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819ED76-DDB8-67AF-E8F8-226D6CBA0BE7}"/>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・職員がアクセスすべき情報またはアクセスすることが望ましい情報を理解する（</a:t>
            </a:r>
            <a:r>
              <a:rPr lang="en-US" altLang="ja-JP" sz="1200" dirty="0"/>
              <a:t>PR.AA-05</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PR.AT-01/02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・多要素認証を提供できる全てのアカウントへの多要素認証要求を優先し、強力なパスワードの生成と保護のためパスワードマネージャーの利用を検討する。（</a:t>
            </a:r>
            <a:r>
              <a:rPr lang="en-US" altLang="ja-JP" sz="1200" dirty="0"/>
              <a:t>PR.AA-03</a:t>
            </a:r>
            <a:r>
              <a:rPr lang="ja-JP" altLang="en-US" sz="1200" dirty="0"/>
              <a:t>）</a:t>
            </a:r>
            <a:endParaRPr lang="en-US" altLang="ja-JP" sz="1200" dirty="0"/>
          </a:p>
          <a:p>
            <a:pPr marL="176213" indent="-176213">
              <a:lnSpc>
                <a:spcPct val="130000"/>
              </a:lnSpc>
            </a:pPr>
            <a:r>
              <a:rPr lang="ja-JP" altLang="en-US" sz="1200" dirty="0"/>
              <a:t>・製造業者の初期設定パスワードの変更を優先する（</a:t>
            </a:r>
            <a:r>
              <a:rPr lang="en-US" altLang="ja-JP" sz="1200" dirty="0"/>
              <a:t>PR.AA-01</a:t>
            </a:r>
            <a:r>
              <a:rPr lang="ja-JP" altLang="en-US" sz="1200" dirty="0"/>
              <a:t>）</a:t>
            </a:r>
            <a:endParaRPr kumimoji="1" lang="en-US" altLang="ja-JP" sz="1200" b="1" dirty="0"/>
          </a:p>
          <a:p>
            <a:pPr marL="176213" indent="-176213">
              <a:lnSpc>
                <a:spcPct val="130000"/>
              </a:lnSpc>
            </a:pPr>
            <a:r>
              <a:rPr lang="ja-JP" altLang="en-US" sz="1200" dirty="0"/>
              <a:t>・ソフトウェアおよび</a:t>
            </a:r>
            <a:r>
              <a:rPr lang="en-US" altLang="ja-JP" sz="1200" dirty="0"/>
              <a:t>OS</a:t>
            </a:r>
            <a:r>
              <a:rPr lang="ja-JP" altLang="en-US" sz="1200" dirty="0"/>
              <a:t>を定期的に更新し、パッチの適用を優先する。または自動アップデートを有効化する（</a:t>
            </a:r>
            <a:r>
              <a:rPr lang="en-US" altLang="ja-JP" sz="1200" dirty="0"/>
              <a:t>PR.PS-02</a:t>
            </a:r>
            <a:r>
              <a:rPr lang="ja-JP" altLang="en-US" sz="1200" dirty="0"/>
              <a:t>）</a:t>
            </a:r>
            <a:endParaRPr lang="en-US" altLang="ja-JP" sz="1200" dirty="0"/>
          </a:p>
          <a:p>
            <a:pPr marL="176213" indent="-176213">
              <a:lnSpc>
                <a:spcPct val="130000"/>
              </a:lnSpc>
            </a:pPr>
            <a:r>
              <a:rPr lang="ja-JP" altLang="en-US" sz="1200" dirty="0"/>
              <a:t>・定期的なデータバックアップとともに、バックアップのテストを優先する（</a:t>
            </a:r>
            <a:r>
              <a:rPr lang="en-US" altLang="ja-JP" sz="1200" dirty="0"/>
              <a:t>PR.DS-11</a:t>
            </a:r>
            <a:r>
              <a:rPr lang="ja-JP" altLang="en-US" sz="1200" dirty="0"/>
              <a:t>）</a:t>
            </a:r>
            <a:endParaRPr lang="en-US" altLang="ja-JP" sz="1200" dirty="0"/>
          </a:p>
          <a:p>
            <a:pPr marL="176213" indent="-176213">
              <a:lnSpc>
                <a:spcPct val="130000"/>
              </a:lnSpc>
            </a:pPr>
            <a:r>
              <a:rPr lang="ja-JP" altLang="en-US" sz="1200" dirty="0"/>
              <a:t>・データを保護するために、タブレットおよびノート</a:t>
            </a:r>
            <a:r>
              <a:rPr lang="en-US" altLang="ja-JP" sz="1200" dirty="0"/>
              <a:t>PC</a:t>
            </a:r>
            <a:r>
              <a:rPr lang="ja-JP" altLang="en-US" sz="1200" dirty="0"/>
              <a:t>がフルディスクでの暗号化を可能とする設定を優先する（</a:t>
            </a:r>
            <a:r>
              <a:rPr lang="en-US" altLang="ja-JP" sz="1200" dirty="0"/>
              <a:t>PR.DS-01</a:t>
            </a:r>
            <a:r>
              <a:rPr lang="ja-JP" altLang="en-US" sz="1200" dirty="0"/>
              <a:t>）</a:t>
            </a:r>
            <a:endParaRPr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・一般的な攻撃を認識し、攻撃または疑わしい活動を報告するとともに、基本的なサイバーセキュリティの実施事項を周知する（</a:t>
            </a:r>
            <a:r>
              <a:rPr lang="en-US" altLang="ja-JP" sz="1200" dirty="0"/>
              <a:t>PR.AT-01/02</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F086E412-597D-F4C5-633D-753D31A80935}"/>
              </a:ext>
            </a:extLst>
          </p:cNvPr>
          <p:cNvSpPr txBox="1"/>
          <p:nvPr/>
        </p:nvSpPr>
        <p:spPr>
          <a:xfrm>
            <a:off x="106338" y="1124664"/>
            <a:ext cx="5851401" cy="400110"/>
          </a:xfrm>
          <a:prstGeom prst="rect">
            <a:avLst/>
          </a:prstGeom>
          <a:solidFill>
            <a:srgbClr val="BEBBF3"/>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DC476EAE-959C-8200-7144-496549801C5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B67EE54D-5C6B-4B2D-8C44-2D1012053E82}"/>
              </a:ext>
            </a:extLst>
          </p:cNvPr>
          <p:cNvSpPr txBox="1"/>
          <p:nvPr/>
        </p:nvSpPr>
        <p:spPr>
          <a:xfrm>
            <a:off x="6095999" y="1124664"/>
            <a:ext cx="5989661" cy="5517151"/>
          </a:xfrm>
          <a:prstGeom prst="rect">
            <a:avLst/>
          </a:prstGeom>
          <a:noFill/>
        </p:spPr>
        <p:txBody>
          <a:bodyPr wrap="square" rtlCol="0">
            <a:spAutoFit/>
          </a:bodyPr>
          <a:lstStyle/>
          <a:p>
            <a:pPr marL="36000">
              <a:lnSpc>
                <a:spcPct val="130000"/>
              </a:lnSpc>
            </a:pPr>
            <a:r>
              <a:rPr lang="ja-JP" altLang="en-US" sz="1400" b="1" dirty="0"/>
              <a:t>ビジネスへの「防御」機能の導入</a:t>
            </a:r>
            <a:endParaRPr kumimoji="1" lang="en-US" altLang="ja-JP" sz="1400" b="1" dirty="0"/>
          </a:p>
          <a:p>
            <a:pPr marL="36000">
              <a:lnSpc>
                <a:spcPct val="130000"/>
              </a:lnSpc>
            </a:pPr>
            <a:r>
              <a:rPr lang="ja-JP" altLang="en-US" sz="1200" dirty="0"/>
              <a:t>多要素認証（</a:t>
            </a:r>
            <a:r>
              <a:rPr lang="en-US" altLang="ja-JP" sz="1200" dirty="0"/>
              <a:t>MFA</a:t>
            </a:r>
            <a:r>
              <a:rPr lang="ja-JP" altLang="en-US" sz="1200" dirty="0"/>
              <a:t>）の有効化は、データ保護のための最も迅速で安価な方法のひとつである。これを最も機密性の高い情報にアクセスできるアカウントから開始する。下のチェックリストを使うことで幸先の良いスタートを切ることができる。なお、実際のリストは下のリストよりも長くなることを忘れないこと。</a:t>
            </a: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400" dirty="0"/>
          </a:p>
          <a:p>
            <a:pPr marL="36000">
              <a:lnSpc>
                <a:spcPct val="130000"/>
              </a:lnSpc>
            </a:pPr>
            <a:r>
              <a:rPr lang="ja-JP" altLang="en-US" sz="1400" b="1" dirty="0"/>
              <a:t>技術的な詳細</a:t>
            </a:r>
            <a:r>
              <a:rPr lang="ja-JP" altLang="en-US" sz="1400" dirty="0"/>
              <a:t>：</a:t>
            </a:r>
            <a:r>
              <a:rPr lang="en-US" altLang="ja-JP" sz="1200" dirty="0"/>
              <a:t>NIST Digital Identity Guidelines</a:t>
            </a:r>
          </a:p>
          <a:p>
            <a:pPr marL="36000">
              <a:lnSpc>
                <a:spcPct val="130000"/>
              </a:lnSpc>
            </a:pPr>
            <a:r>
              <a:rPr lang="ja-JP" altLang="en-US" sz="1400" b="1" dirty="0"/>
              <a:t>検討すべき事項</a:t>
            </a:r>
            <a:endParaRPr lang="en-US" altLang="ja-JP" sz="1400" b="1" dirty="0"/>
          </a:p>
          <a:p>
            <a:pPr marL="92075" indent="-92075">
              <a:lnSpc>
                <a:spcPct val="130000"/>
              </a:lnSpc>
            </a:pPr>
            <a:r>
              <a:rPr lang="ja-JP" altLang="en-US" sz="1200" dirty="0"/>
              <a:t>・必要な人員のみにアクセスおよび権限を限定しているか。不要となった場合はアクセスを取り除いているか</a:t>
            </a:r>
            <a:endParaRPr lang="en-US" altLang="ja-JP" sz="1200" dirty="0"/>
          </a:p>
          <a:p>
            <a:pPr marL="92075" indent="-92075">
              <a:lnSpc>
                <a:spcPct val="130000"/>
              </a:lnSpc>
            </a:pPr>
            <a:r>
              <a:rPr lang="ja-JP" altLang="en-US" sz="1200" dirty="0"/>
              <a:t>・データおよびデータストレージが不要になった場合、それらを安全に完全消去・廃棄するためにどのような方法をとっているか。</a:t>
            </a:r>
            <a:endParaRPr lang="en-US" altLang="ja-JP" sz="1200" dirty="0"/>
          </a:p>
          <a:p>
            <a:pPr marL="92075" indent="-92075">
              <a:lnSpc>
                <a:spcPct val="130000"/>
              </a:lnSpc>
            </a:pPr>
            <a:r>
              <a:rPr lang="ja-JP" altLang="en-US" sz="1200" dirty="0"/>
              <a:t>・職員はセキュリティを意識した上で業務遂行のための知識およびスキルを有しているか。</a:t>
            </a:r>
            <a:endParaRPr lang="en-US" altLang="ja-JP" sz="1200" dirty="0"/>
          </a:p>
          <a:p>
            <a:pPr marL="36000">
              <a:lnSpc>
                <a:spcPct val="130000"/>
              </a:lnSpc>
            </a:pPr>
            <a:r>
              <a:rPr lang="ja-JP" altLang="en-US" sz="1400" b="1" dirty="0"/>
              <a:t>関連リリース</a:t>
            </a:r>
            <a:endParaRPr lang="en-US" altLang="ja-JP" sz="1400" b="1" dirty="0"/>
          </a:p>
          <a:p>
            <a:pPr marL="36000">
              <a:lnSpc>
                <a:spcPct val="130000"/>
              </a:lnSpc>
            </a:pPr>
            <a:r>
              <a:rPr lang="ja-JP" altLang="en-US" sz="1200" dirty="0"/>
              <a:t>・</a:t>
            </a:r>
            <a:r>
              <a:rPr lang="en-US" altLang="ja-JP" sz="1200" dirty="0"/>
              <a:t>Cybersecurity Training Resources</a:t>
            </a:r>
          </a:p>
          <a:p>
            <a:pPr marL="36000">
              <a:lnSpc>
                <a:spcPct val="130000"/>
              </a:lnSpc>
            </a:pPr>
            <a:r>
              <a:rPr lang="ja-JP" altLang="en-US" sz="1200" dirty="0"/>
              <a:t>・</a:t>
            </a:r>
            <a:r>
              <a:rPr lang="en-US" altLang="ja-JP" sz="1200" dirty="0"/>
              <a:t>Multi-Factor Authentication</a:t>
            </a:r>
          </a:p>
          <a:p>
            <a:pPr marL="36000">
              <a:lnSpc>
                <a:spcPct val="130000"/>
              </a:lnSpc>
            </a:pPr>
            <a:r>
              <a:rPr lang="ja-JP" altLang="en-US" sz="1200" dirty="0"/>
              <a:t>・</a:t>
            </a:r>
            <a:r>
              <a:rPr lang="en-US" altLang="ja-JP" sz="1200" dirty="0"/>
              <a:t>Protecting Your Business from </a:t>
            </a:r>
            <a:r>
              <a:rPr lang="en-US" altLang="ja-JP" sz="1200" dirty="0" err="1"/>
              <a:t>Phising</a:t>
            </a:r>
            <a:endParaRPr lang="en-US" altLang="ja-JP" sz="1200" dirty="0"/>
          </a:p>
        </p:txBody>
      </p:sp>
      <p:graphicFrame>
        <p:nvGraphicFramePr>
          <p:cNvPr id="5" name="表 4">
            <a:extLst>
              <a:ext uri="{FF2B5EF4-FFF2-40B4-BE49-F238E27FC236}">
                <a16:creationId xmlns:a16="http://schemas.microsoft.com/office/drawing/2014/main" id="{404FC90E-0307-45FC-F2A6-9DA440A5438C}"/>
              </a:ext>
            </a:extLst>
          </p:cNvPr>
          <p:cNvGraphicFramePr>
            <a:graphicFrameLocks noGrp="1"/>
          </p:cNvGraphicFramePr>
          <p:nvPr>
            <p:extLst>
              <p:ext uri="{D42A27DB-BD31-4B8C-83A1-F6EECF244321}">
                <p14:modId xmlns:p14="http://schemas.microsoft.com/office/powerpoint/2010/main" val="756749497"/>
              </p:ext>
            </p:extLst>
          </p:nvPr>
        </p:nvGraphicFramePr>
        <p:xfrm>
          <a:off x="6204823" y="2381258"/>
          <a:ext cx="5793032" cy="1250760"/>
        </p:xfrm>
        <a:graphic>
          <a:graphicData uri="http://schemas.openxmlformats.org/drawingml/2006/table">
            <a:tbl>
              <a:tblPr firstRow="1" bandRow="1">
                <a:tableStyleId>{5C22544A-7EE6-4342-B048-85BDC9FD1C3A}</a:tableStyleId>
              </a:tblPr>
              <a:tblGrid>
                <a:gridCol w="3449464">
                  <a:extLst>
                    <a:ext uri="{9D8B030D-6E8A-4147-A177-3AD203B41FA5}">
                      <a16:colId xmlns:a16="http://schemas.microsoft.com/office/drawing/2014/main" val="754641343"/>
                    </a:ext>
                  </a:extLst>
                </a:gridCol>
                <a:gridCol w="2343568">
                  <a:extLst>
                    <a:ext uri="{9D8B030D-6E8A-4147-A177-3AD203B41FA5}">
                      <a16:colId xmlns:a16="http://schemas.microsoft.com/office/drawing/2014/main" val="1571728493"/>
                    </a:ext>
                  </a:extLst>
                </a:gridCol>
              </a:tblGrid>
              <a:tr h="174825">
                <a:tc>
                  <a:txBody>
                    <a:bodyPr/>
                    <a:lstStyle/>
                    <a:p>
                      <a:r>
                        <a:rPr kumimoji="1" lang="ja-JP" altLang="en-US" sz="700" dirty="0">
                          <a:solidFill>
                            <a:schemeClr val="tx1">
                              <a:lumMod val="95000"/>
                              <a:lumOff val="5000"/>
                            </a:schemeClr>
                          </a:solidFill>
                        </a:rPr>
                        <a:t>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700" dirty="0">
                          <a:solidFill>
                            <a:schemeClr val="tx1">
                              <a:lumMod val="95000"/>
                              <a:lumOff val="5000"/>
                            </a:schemeClr>
                          </a:solidFill>
                        </a:rPr>
                        <a:t>MFA</a:t>
                      </a:r>
                      <a:r>
                        <a:rPr kumimoji="1" lang="ja-JP" altLang="en-US" sz="700" dirty="0">
                          <a:solidFill>
                            <a:schemeClr val="tx1">
                              <a:lumMod val="95000"/>
                              <a:lumOff val="5000"/>
                            </a:schemeClr>
                          </a:solidFill>
                        </a:rPr>
                        <a:t>を有効にする（はい／いいえ）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178335">
                <a:tc>
                  <a:txBody>
                    <a:bodyPr/>
                    <a:lstStyle/>
                    <a:p>
                      <a:r>
                        <a:rPr kumimoji="1" lang="ja-JP" altLang="en-US" sz="700" dirty="0">
                          <a:solidFill>
                            <a:schemeClr val="tx1">
                              <a:lumMod val="95000"/>
                              <a:lumOff val="5000"/>
                            </a:schemeClr>
                          </a:solidFill>
                        </a:rPr>
                        <a:t>銀行のアカウント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r h="178335">
                <a:tc>
                  <a:txBody>
                    <a:bodyPr/>
                    <a:lstStyle/>
                    <a:p>
                      <a:r>
                        <a:rPr kumimoji="1" lang="ja-JP" altLang="en-US" sz="700" dirty="0">
                          <a:solidFill>
                            <a:schemeClr val="tx1">
                              <a:lumMod val="95000"/>
                              <a:lumOff val="5000"/>
                            </a:schemeClr>
                          </a:solidFill>
                        </a:rPr>
                        <a:t>会計及び税金のアカウント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3385"/>
                  </a:ext>
                </a:extLst>
              </a:tr>
              <a:tr h="178335">
                <a:tc>
                  <a:txBody>
                    <a:bodyPr/>
                    <a:lstStyle/>
                    <a:p>
                      <a:r>
                        <a:rPr kumimoji="1" lang="en-US" altLang="ja-JP" sz="700" dirty="0">
                          <a:solidFill>
                            <a:schemeClr val="tx1">
                              <a:lumMod val="95000"/>
                              <a:lumOff val="5000"/>
                            </a:schemeClr>
                          </a:solidFill>
                        </a:rPr>
                        <a:t>Google</a:t>
                      </a:r>
                      <a:r>
                        <a:rPr kumimoji="1" lang="ja-JP" altLang="en-US" sz="700" dirty="0">
                          <a:solidFill>
                            <a:schemeClr val="tx1">
                              <a:lumMod val="95000"/>
                              <a:lumOff val="5000"/>
                            </a:schemeClr>
                          </a:solidFill>
                        </a:rPr>
                        <a:t>、</a:t>
                      </a:r>
                      <a:r>
                        <a:rPr kumimoji="1" lang="en-US" altLang="ja-JP" sz="700" dirty="0">
                          <a:solidFill>
                            <a:schemeClr val="tx1">
                              <a:lumMod val="95000"/>
                              <a:lumOff val="5000"/>
                            </a:schemeClr>
                          </a:solidFill>
                        </a:rPr>
                        <a:t>Microsoft</a:t>
                      </a:r>
                      <a:r>
                        <a:rPr kumimoji="1" lang="ja-JP" altLang="en-US" sz="700" dirty="0">
                          <a:solidFill>
                            <a:schemeClr val="tx1">
                              <a:lumMod val="95000"/>
                              <a:lumOff val="5000"/>
                            </a:schemeClr>
                          </a:solidFill>
                        </a:rPr>
                        <a:t>及び／または </a:t>
                      </a:r>
                      <a:r>
                        <a:rPr kumimoji="1" lang="en-US" altLang="ja-JP" sz="700" dirty="0">
                          <a:solidFill>
                            <a:schemeClr val="tx1">
                              <a:lumMod val="95000"/>
                              <a:lumOff val="5000"/>
                            </a:schemeClr>
                          </a:solidFill>
                        </a:rPr>
                        <a:t>Apple ID</a:t>
                      </a:r>
                      <a:r>
                        <a:rPr kumimoji="1" lang="ja-JP" altLang="en-US" sz="700" dirty="0">
                          <a:solidFill>
                            <a:schemeClr val="tx1">
                              <a:lumMod val="95000"/>
                              <a:lumOff val="5000"/>
                            </a:schemeClr>
                          </a:solidFill>
                        </a:rPr>
                        <a:t>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914586"/>
                  </a:ext>
                </a:extLst>
              </a:tr>
              <a:tr h="178335">
                <a:tc>
                  <a:txBody>
                    <a:bodyPr/>
                    <a:lstStyle/>
                    <a:p>
                      <a:r>
                        <a:rPr kumimoji="1" lang="ja-JP" altLang="en-US" sz="700" dirty="0">
                          <a:solidFill>
                            <a:schemeClr val="tx1">
                              <a:lumMod val="95000"/>
                              <a:lumOff val="5000"/>
                            </a:schemeClr>
                          </a:solidFill>
                        </a:rPr>
                        <a:t>メールアカウント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3599894"/>
                  </a:ext>
                </a:extLst>
              </a:tr>
              <a:tr h="178335">
                <a:tc>
                  <a:txBody>
                    <a:bodyPr/>
                    <a:lstStyle/>
                    <a:p>
                      <a:r>
                        <a:rPr kumimoji="1" lang="ja-JP" altLang="en-US" sz="700" dirty="0">
                          <a:solidFill>
                            <a:schemeClr val="tx1">
                              <a:lumMod val="95000"/>
                              <a:lumOff val="5000"/>
                            </a:schemeClr>
                          </a:solidFill>
                        </a:rPr>
                        <a:t>パスワードマネージャー</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1370902"/>
                  </a:ext>
                </a:extLst>
              </a:tr>
              <a:tr h="178335">
                <a:tc>
                  <a:txBody>
                    <a:bodyPr/>
                    <a:lstStyle/>
                    <a:p>
                      <a:r>
                        <a:rPr kumimoji="1" lang="ja-JP" altLang="en-US" sz="700" dirty="0">
                          <a:solidFill>
                            <a:schemeClr val="tx1">
                              <a:lumMod val="95000"/>
                              <a:lumOff val="5000"/>
                            </a:schemeClr>
                          </a:solidFill>
                        </a:rPr>
                        <a:t>ウェブサイトのアカウント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6963814"/>
                  </a:ext>
                </a:extLst>
              </a:tr>
            </a:tbl>
          </a:graphicData>
        </a:graphic>
      </p:graphicFrame>
    </p:spTree>
    <p:extLst>
      <p:ext uri="{BB962C8B-B14F-4D97-AF65-F5344CB8AC3E}">
        <p14:creationId xmlns:p14="http://schemas.microsoft.com/office/powerpoint/2010/main" val="401725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01F67B31-D883-1D46-B19E-938973344F53}"/>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1633FB40-3780-6602-33F2-3ECE9C4A691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35172146-FB0D-229F-8E9C-243F36045F96}"/>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DETECT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91A917FC-CD52-EF53-22B6-A6FF6B40DB38}"/>
              </a:ext>
            </a:extLst>
          </p:cNvPr>
          <p:cNvSpPr txBox="1"/>
          <p:nvPr/>
        </p:nvSpPr>
        <p:spPr>
          <a:xfrm>
            <a:off x="106340" y="587378"/>
            <a:ext cx="11979320" cy="400110"/>
          </a:xfrm>
          <a:prstGeom prst="rect">
            <a:avLst/>
          </a:prstGeom>
          <a:solidFill>
            <a:srgbClr val="FCD1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a:t>
            </a:r>
            <a:r>
              <a:rPr lang="ja-JP" altLang="en-US" sz="2000" dirty="0">
                <a:solidFill>
                  <a:prstClr val="black"/>
                </a:solidFill>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検知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」機能 ：</a:t>
            </a:r>
            <a:r>
              <a:rPr lang="ja-JP" altLang="en-US" sz="2000" dirty="0">
                <a:latin typeface="UD デジタル 教科書体 NK-B" panose="02020700000000000000" pitchFamily="18" charset="-128"/>
                <a:ea typeface="UD デジタル 教科書体 NK-B" panose="02020700000000000000" pitchFamily="18" charset="-128"/>
              </a:rPr>
              <a:t>起こり得るサイバー攻撃や侵害の検知および分析に資する情報を提供</a:t>
            </a:r>
            <a:endPar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6B0F3B2-BA07-4A9E-71CF-94C60D26A29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6897D1C5-CD1E-066E-384D-C40459AC2AC3}"/>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・サイバーセキュリティインシデントの一般的な指標を識別する方法について理解する（</a:t>
            </a:r>
            <a:r>
              <a:rPr lang="en-US" altLang="ja-JP" sz="1200" dirty="0"/>
              <a:t>DE.CM</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・使用するコンピュータ技術及び外部サービスについて、想定される一般的な挙動から逸脱していないかを評価する（</a:t>
            </a:r>
            <a:r>
              <a:rPr lang="en-US" altLang="ja-JP" sz="1200" dirty="0"/>
              <a:t>DE.CM-06/09</a:t>
            </a:r>
            <a:r>
              <a:rPr lang="ja-JP" altLang="en-US" sz="1200" dirty="0"/>
              <a:t>）</a:t>
            </a:r>
            <a:endParaRPr lang="en-US" altLang="ja-JP" sz="1200" dirty="0"/>
          </a:p>
          <a:p>
            <a:pPr marL="176213" indent="-176213">
              <a:lnSpc>
                <a:spcPct val="130000"/>
              </a:lnSpc>
            </a:pPr>
            <a:r>
              <a:rPr lang="ja-JP" altLang="en-US" sz="1200" dirty="0"/>
              <a:t>・物理環境について、改ざん又は不審な活動の兆候がないか評価する</a:t>
            </a:r>
            <a:endParaRPr lang="en-US" altLang="ja-JP" sz="1200" dirty="0"/>
          </a:p>
          <a:p>
            <a:pPr marL="176213" indent="-176213">
              <a:lnSpc>
                <a:spcPct val="130000"/>
              </a:lnSpc>
            </a:pPr>
            <a:r>
              <a:rPr lang="en-US" altLang="ja-JP" sz="1200" dirty="0"/>
              <a:t>  </a:t>
            </a:r>
            <a:r>
              <a:rPr lang="ja-JP" altLang="en-US" sz="1200" dirty="0"/>
              <a:t>（</a:t>
            </a:r>
            <a:r>
              <a:rPr lang="en-US" altLang="ja-JP" sz="1200" dirty="0"/>
              <a:t>DE.CM-02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・すべてのビジネスデバイス（サーバー、デスクトップ及びノート</a:t>
            </a:r>
            <a:r>
              <a:rPr lang="en-US" altLang="ja-JP" sz="1200" dirty="0"/>
              <a:t>PC</a:t>
            </a:r>
            <a:r>
              <a:rPr lang="ja-JP" altLang="en-US" sz="1200" dirty="0"/>
              <a:t>を含む）にウィルス対策ソフト及びマルウェア対策ソフトのインストール及び保守することを優先する（</a:t>
            </a:r>
            <a:r>
              <a:rPr lang="en-US" altLang="ja-JP" sz="1200" dirty="0"/>
              <a:t>DE.CM-09</a:t>
            </a:r>
            <a:r>
              <a:rPr lang="ja-JP" altLang="en-US" sz="1200" dirty="0"/>
              <a:t>）</a:t>
            </a:r>
            <a:endParaRPr lang="en-US" altLang="ja-JP" sz="1200" dirty="0"/>
          </a:p>
          <a:p>
            <a:pPr marL="176213" indent="-176213">
              <a:lnSpc>
                <a:spcPct val="130000"/>
              </a:lnSpc>
            </a:pPr>
            <a:r>
              <a:rPr lang="ja-JP" altLang="en-US" sz="1200" dirty="0"/>
              <a:t>・組織内にコンピュータ及びネットワークを監視する資産がない場合、サービスプロバイダーに不審な活動の監視を依頼することを優先する（</a:t>
            </a:r>
            <a:r>
              <a:rPr lang="en-US" altLang="ja-JP" sz="1200" dirty="0"/>
              <a:t>DE.CM</a:t>
            </a:r>
            <a:r>
              <a:rPr lang="ja-JP" altLang="en-US" sz="1200" dirty="0"/>
              <a:t>）</a:t>
            </a:r>
            <a:endParaRPr kumimoji="1"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a:t>
            </a:r>
            <a:r>
              <a:rPr lang="en-US" altLang="ja-JP" sz="1200" dirty="0"/>
              <a:t>MSSP</a:t>
            </a:r>
            <a:r>
              <a:rPr lang="ja-JP" altLang="en-US" sz="1200" dirty="0"/>
              <a:t>などの認可されたインシデント対応車に、分析及び軽減に資するインシデントの詳細を周知する（</a:t>
            </a:r>
            <a:r>
              <a:rPr lang="en-US" altLang="ja-JP" sz="1200" dirty="0"/>
              <a:t>DE.CM-06/07</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4637ABB-F579-708E-073D-F60B207E2136}"/>
              </a:ext>
            </a:extLst>
          </p:cNvPr>
          <p:cNvSpPr txBox="1"/>
          <p:nvPr/>
        </p:nvSpPr>
        <p:spPr>
          <a:xfrm>
            <a:off x="106338" y="1124664"/>
            <a:ext cx="5851401" cy="400110"/>
          </a:xfrm>
          <a:prstGeom prst="rect">
            <a:avLst/>
          </a:prstGeom>
          <a:solidFill>
            <a:srgbClr val="FCD18C"/>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424C1ED9-9676-D58A-CC20-EDC8C3099A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EC44AB53-9ACE-8819-67A3-B1B8C5D589F0}"/>
              </a:ext>
            </a:extLst>
          </p:cNvPr>
          <p:cNvSpPr txBox="1"/>
          <p:nvPr/>
        </p:nvSpPr>
        <p:spPr>
          <a:xfrm>
            <a:off x="6095999" y="1124664"/>
            <a:ext cx="5989661" cy="5277086"/>
          </a:xfrm>
          <a:prstGeom prst="rect">
            <a:avLst/>
          </a:prstGeom>
          <a:noFill/>
        </p:spPr>
        <p:txBody>
          <a:bodyPr wrap="square" rtlCol="0">
            <a:spAutoFit/>
          </a:bodyPr>
          <a:lstStyle/>
          <a:p>
            <a:pPr>
              <a:lnSpc>
                <a:spcPct val="130000"/>
              </a:lnSpc>
            </a:pPr>
            <a:r>
              <a:rPr lang="ja-JP" altLang="en-US" sz="1400" b="1" dirty="0"/>
              <a:t>インシデントの「検知」機能の導入</a:t>
            </a:r>
            <a:endParaRPr kumimoji="1" lang="en-US" altLang="ja-JP" sz="1400" b="1" dirty="0"/>
          </a:p>
          <a:p>
            <a:pPr>
              <a:lnSpc>
                <a:spcPct val="130000"/>
              </a:lnSpc>
            </a:pPr>
            <a:r>
              <a:rPr lang="ja-JP" altLang="en-US" sz="1200" dirty="0"/>
              <a:t>サイバーセキュリティインシデントの一般的な指標には以下のようなものがある。</a:t>
            </a:r>
            <a:endParaRPr lang="en-US" altLang="ja-JP" sz="1200" dirty="0"/>
          </a:p>
          <a:p>
            <a:pPr>
              <a:lnSpc>
                <a:spcPct val="130000"/>
              </a:lnSpc>
            </a:pPr>
            <a:r>
              <a:rPr lang="ja-JP" altLang="en-US" sz="1200" dirty="0"/>
              <a:t>・データ、アプリケーション、又はサービスへの通常アクセスの喪失</a:t>
            </a:r>
            <a:endParaRPr lang="en-US" altLang="ja-JP" sz="1200" dirty="0"/>
          </a:p>
          <a:p>
            <a:pPr>
              <a:lnSpc>
                <a:spcPct val="130000"/>
              </a:lnSpc>
            </a:pPr>
            <a:r>
              <a:rPr lang="ja-JP" altLang="en-US" sz="1200" dirty="0"/>
              <a:t>・ネットワークの速度が異常に遅い</a:t>
            </a:r>
            <a:endParaRPr lang="en-US" altLang="ja-JP" sz="1200" dirty="0"/>
          </a:p>
          <a:p>
            <a:pPr>
              <a:lnSpc>
                <a:spcPct val="130000"/>
              </a:lnSpc>
            </a:pPr>
            <a:r>
              <a:rPr lang="ja-JP" altLang="en-US" sz="1200" dirty="0"/>
              <a:t>・ウィルス対策ソフトウェアがマルウェアに感染していることを検知し、アラート</a:t>
            </a:r>
            <a:endParaRPr lang="en-US" altLang="ja-JP" sz="1200" dirty="0"/>
          </a:p>
          <a:p>
            <a:pPr>
              <a:lnSpc>
                <a:spcPct val="130000"/>
              </a:lnSpc>
            </a:pPr>
            <a:r>
              <a:rPr lang="en-US" altLang="ja-JP" sz="1200" dirty="0"/>
              <a:t>   </a:t>
            </a:r>
            <a:r>
              <a:rPr lang="ja-JP" altLang="en-US" sz="1200" dirty="0"/>
              <a:t>を発する</a:t>
            </a:r>
            <a:endParaRPr lang="en-US" altLang="ja-JP" sz="1200" dirty="0"/>
          </a:p>
          <a:p>
            <a:pPr>
              <a:lnSpc>
                <a:spcPct val="130000"/>
              </a:lnSpc>
            </a:pPr>
            <a:r>
              <a:rPr lang="ja-JP" altLang="en-US" sz="1200" dirty="0"/>
              <a:t>・複数回のログイン試行の失敗</a:t>
            </a:r>
            <a:endParaRPr lang="en-US" altLang="ja-JP" sz="1200" dirty="0"/>
          </a:p>
          <a:p>
            <a:pPr>
              <a:lnSpc>
                <a:spcPct val="130000"/>
              </a:lnSpc>
            </a:pPr>
            <a:r>
              <a:rPr lang="ja-JP" altLang="en-US" sz="1200" dirty="0"/>
              <a:t>・メール管理者が、多数の不審な内容のメールを確認する</a:t>
            </a:r>
            <a:endParaRPr lang="en-US" altLang="ja-JP" sz="1200" dirty="0"/>
          </a:p>
          <a:p>
            <a:pPr>
              <a:lnSpc>
                <a:spcPct val="130000"/>
              </a:lnSpc>
            </a:pPr>
            <a:r>
              <a:rPr lang="ja-JP" altLang="en-US" sz="1200" dirty="0"/>
              <a:t>・ネットワーク管理者による一般的なネットワークトラフィックのフローからの異常 </a:t>
            </a:r>
            <a:endParaRPr lang="en-US" altLang="ja-JP" sz="1200" dirty="0"/>
          </a:p>
          <a:p>
            <a:pPr>
              <a:lnSpc>
                <a:spcPct val="130000"/>
              </a:lnSpc>
            </a:pPr>
            <a:r>
              <a:rPr lang="en-US" altLang="ja-JP" sz="1200" dirty="0"/>
              <a:t>   </a:t>
            </a:r>
            <a:r>
              <a:rPr lang="ja-JP" altLang="en-US" sz="1200" dirty="0"/>
              <a:t>な逸脱の発見</a:t>
            </a:r>
            <a:endParaRPr lang="en-US" altLang="ja-JP" sz="1200" dirty="0"/>
          </a:p>
          <a:p>
            <a:pPr>
              <a:lnSpc>
                <a:spcPct val="130000"/>
              </a:lnSpc>
            </a:pPr>
            <a:r>
              <a:rPr lang="ja-JP" altLang="en-US" sz="1400" b="1" dirty="0"/>
              <a:t>技術的な詳細</a:t>
            </a:r>
            <a:r>
              <a:rPr lang="ja-JP" altLang="en-US" sz="1400" dirty="0"/>
              <a:t>：</a:t>
            </a:r>
            <a:r>
              <a:rPr lang="en-US" altLang="ja-JP" sz="1200" dirty="0"/>
              <a:t>NIST Computer Security Incident Handling Guide</a:t>
            </a:r>
            <a:r>
              <a:rPr lang="ja-JP" altLang="en-US" sz="1200" dirty="0"/>
              <a:t>←リンク</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・業務で使用するデバイスには、所有者を問わずウィルス対策ソフトがインストールされているか。</a:t>
            </a:r>
            <a:endParaRPr lang="en-US" altLang="ja-JP" sz="1200" dirty="0"/>
          </a:p>
          <a:p>
            <a:pPr marL="182563" indent="-182563">
              <a:lnSpc>
                <a:spcPct val="130000"/>
              </a:lnSpc>
            </a:pPr>
            <a:r>
              <a:rPr lang="ja-JP" altLang="en-US" sz="1200" dirty="0"/>
              <a:t>・職員は、サイバー攻撃の可能性を検知した際に報告する方法を知っているか。</a:t>
            </a:r>
            <a:endParaRPr lang="en-US" altLang="ja-JP" sz="1200" dirty="0"/>
          </a:p>
          <a:p>
            <a:pPr marL="182563" indent="-182563">
              <a:lnSpc>
                <a:spcPct val="130000"/>
              </a:lnSpc>
            </a:pPr>
            <a:r>
              <a:rPr lang="ja-JP" altLang="en-US" sz="1200" dirty="0"/>
              <a:t>・潜在的なサイバーインシデントを検知するため、ログ及びアラートをどのように監視しているか。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Ransomware Protection and Response</a:t>
            </a:r>
          </a:p>
          <a:p>
            <a:pPr>
              <a:lnSpc>
                <a:spcPct val="130000"/>
              </a:lnSpc>
            </a:pPr>
            <a:r>
              <a:rPr lang="ja-JP" altLang="en-US" sz="1200" dirty="0"/>
              <a:t>・</a:t>
            </a:r>
            <a:r>
              <a:rPr lang="en-US" altLang="ja-JP" sz="1200" dirty="0"/>
              <a:t>Detecting a Potential Intrusion</a:t>
            </a:r>
          </a:p>
          <a:p>
            <a:pPr>
              <a:lnSpc>
                <a:spcPct val="130000"/>
              </a:lnSpc>
            </a:pPr>
            <a:r>
              <a:rPr lang="ja-JP" altLang="en-US" sz="1200" dirty="0"/>
              <a:t>・</a:t>
            </a:r>
            <a:r>
              <a:rPr lang="en-US" altLang="ja-JP" sz="1200" dirty="0"/>
              <a:t>Cybersecurity Training Resources</a:t>
            </a:r>
          </a:p>
        </p:txBody>
      </p:sp>
    </p:spTree>
    <p:extLst>
      <p:ext uri="{BB962C8B-B14F-4D97-AF65-F5344CB8AC3E}">
        <p14:creationId xmlns:p14="http://schemas.microsoft.com/office/powerpoint/2010/main" val="280962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C69D0B5-BFE5-7E5E-DDEA-8170CC3BE2A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FEA9A84-D8B0-3C11-1A47-8619EB856C9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899DAED9-906C-87B0-4DFD-07E3CF355F1C}"/>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RESPOND</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77B00BA-DE33-1A58-CA5D-38FA20ABB82D}"/>
              </a:ext>
            </a:extLst>
          </p:cNvPr>
          <p:cNvSpPr txBox="1"/>
          <p:nvPr/>
        </p:nvSpPr>
        <p:spPr>
          <a:xfrm>
            <a:off x="106340" y="587378"/>
            <a:ext cx="11979320" cy="400110"/>
          </a:xfrm>
          <a:prstGeom prst="rect">
            <a:avLst/>
          </a:prstGeom>
          <a:solidFill>
            <a:srgbClr val="EFABAB"/>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検知したサイバーセキュリティインシデントに対応する能力を支援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18DA9C6B-8565-8CF4-A857-3DA6E1516C2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94F34EB-9458-438B-883D-24F50B0BE621}"/>
              </a:ext>
            </a:extLst>
          </p:cNvPr>
          <p:cNvSpPr txBox="1"/>
          <p:nvPr/>
        </p:nvSpPr>
        <p:spPr>
          <a:xfrm>
            <a:off x="130389" y="1559708"/>
            <a:ext cx="5832927" cy="3116366"/>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・インシデント対応計画とは何か、計画の各施策を実行する権限及び責任を誰が持っているかを理解する（</a:t>
            </a:r>
            <a:r>
              <a:rPr lang="en-US" altLang="ja-JP" sz="1200" dirty="0"/>
              <a:t>RS.MA-01</a:t>
            </a:r>
            <a:r>
              <a:rPr lang="ja-JP" altLang="en-US" sz="1200" dirty="0"/>
              <a:t>）</a:t>
            </a:r>
            <a:endParaRPr lang="en-US" altLang="ja-JP" sz="1200" dirty="0"/>
          </a:p>
          <a:p>
            <a:pPr marL="176213" indent="-176213">
              <a:lnSpc>
                <a:spcPct val="130000"/>
              </a:lnSpc>
            </a:pPr>
            <a:r>
              <a:rPr lang="ja-JP" altLang="en-US" sz="1400" b="1" dirty="0"/>
              <a:t>評価する</a:t>
            </a:r>
            <a:endParaRPr lang="en-US" altLang="ja-JP" sz="1400" b="1" dirty="0"/>
          </a:p>
          <a:p>
            <a:pPr marL="176213" indent="-176213">
              <a:lnSpc>
                <a:spcPct val="130000"/>
              </a:lnSpc>
            </a:pPr>
            <a:r>
              <a:rPr lang="ja-JP" altLang="en-US" sz="1200" dirty="0"/>
              <a:t>・サイバーセキュリティインシデントへの対応能力を評価する（</a:t>
            </a:r>
            <a:r>
              <a:rPr lang="en-US" altLang="ja-JP" sz="1200" dirty="0"/>
              <a:t>RS.MA-01</a:t>
            </a:r>
            <a:r>
              <a:rPr lang="ja-JP" altLang="en-US" sz="1200" dirty="0"/>
              <a:t>）</a:t>
            </a:r>
            <a:endParaRPr lang="en-US" altLang="ja-JP" sz="1200" dirty="0"/>
          </a:p>
          <a:p>
            <a:pPr marL="176213" indent="-176213">
              <a:lnSpc>
                <a:spcPct val="130000"/>
              </a:lnSpc>
            </a:pPr>
            <a:r>
              <a:rPr kumimoji="1" lang="ja-JP" altLang="en-US" sz="1400" b="1" dirty="0"/>
              <a:t>優先順位付け</a:t>
            </a:r>
            <a:endParaRPr kumimoji="1" lang="en-US" altLang="ja-JP" sz="1400" b="1" dirty="0"/>
          </a:p>
          <a:p>
            <a:pPr>
              <a:lnSpc>
                <a:spcPct val="130000"/>
              </a:lnSpc>
            </a:pPr>
            <a:r>
              <a:rPr lang="ja-JP" altLang="en-US" sz="1200" dirty="0"/>
              <a:t>・被害の拡大を防止することを目的として、優先順位の高いものからインシデントの封じ込め及び根絶の措置を講ずる（</a:t>
            </a:r>
            <a:r>
              <a:rPr lang="en-US" altLang="ja-JP" sz="1200" dirty="0"/>
              <a:t>RS.MI</a:t>
            </a:r>
            <a:r>
              <a:rPr lang="ja-JP" altLang="en-US" sz="1200" dirty="0"/>
              <a:t>）</a:t>
            </a:r>
            <a:endParaRPr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・確認されたサイバーセキュリティインシデントを法律、規制、契約、又は政策によって定められている内外の利害関係者（例：顧客、ビジネスパートナー、法執行機関、規制機関）に周知（</a:t>
            </a:r>
            <a:r>
              <a:rPr lang="en-US" altLang="ja-JP" sz="1200" dirty="0"/>
              <a:t>RS.CO-02/03</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114BFCEB-7AAA-E491-39A3-63F07DF411C8}"/>
              </a:ext>
            </a:extLst>
          </p:cNvPr>
          <p:cNvSpPr txBox="1"/>
          <p:nvPr/>
        </p:nvSpPr>
        <p:spPr>
          <a:xfrm>
            <a:off x="106338" y="1124664"/>
            <a:ext cx="5851401" cy="400110"/>
          </a:xfrm>
          <a:prstGeom prst="rect">
            <a:avLst/>
          </a:prstGeom>
          <a:solidFill>
            <a:srgbClr val="EFABAB"/>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AC6372C-37E8-B1FA-7D24-3BFAD614647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032C9582-ECC1-304F-041E-BA116183125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インシデント「対応」計画の導入</a:t>
            </a:r>
            <a:endParaRPr kumimoji="1" lang="en-US" altLang="ja-JP" sz="1400" b="1" dirty="0"/>
          </a:p>
          <a:p>
            <a:pPr>
              <a:lnSpc>
                <a:spcPct val="130000"/>
              </a:lnSpc>
            </a:pPr>
            <a:r>
              <a:rPr lang="ja-JP" altLang="en-US" sz="1200" dirty="0"/>
              <a:t>インシデントが発生する前に基本的な対応計画を準備する。</a:t>
            </a:r>
            <a:endParaRPr lang="en-US" altLang="ja-JP" sz="1200" dirty="0"/>
          </a:p>
          <a:p>
            <a:pPr>
              <a:lnSpc>
                <a:spcPct val="130000"/>
              </a:lnSpc>
            </a:pPr>
            <a:r>
              <a:rPr lang="ja-JP" altLang="en-US" sz="1200" dirty="0"/>
              <a:t>これはビジネスによってカスタマイズされるが、以下が</a:t>
            </a:r>
            <a:endParaRPr lang="en-US" altLang="ja-JP" sz="1200" dirty="0"/>
          </a:p>
          <a:p>
            <a:pPr>
              <a:lnSpc>
                <a:spcPct val="130000"/>
              </a:lnSpc>
            </a:pPr>
            <a:r>
              <a:rPr lang="ja-JP" altLang="en-US" sz="1200" dirty="0"/>
              <a:t>含まれることが望ましい。</a:t>
            </a:r>
            <a:endParaRPr lang="en-US" altLang="ja-JP" sz="1200" dirty="0"/>
          </a:p>
          <a:p>
            <a:pPr>
              <a:lnSpc>
                <a:spcPct val="130000"/>
              </a:lnSpc>
            </a:pPr>
            <a:r>
              <a:rPr lang="ja-JP" altLang="en-US" sz="1200" dirty="0"/>
              <a:t>✓　ビジネスチャンピオン：</a:t>
            </a:r>
            <a:endParaRPr lang="en-US" altLang="ja-JP" sz="1200" dirty="0"/>
          </a:p>
          <a:p>
            <a:pPr>
              <a:lnSpc>
                <a:spcPct val="130000"/>
              </a:lnSpc>
            </a:pPr>
            <a:r>
              <a:rPr lang="ja-JP" altLang="en-US" sz="1200" dirty="0"/>
              <a:t>　　インシデント対応計画の策定・維持責任者</a:t>
            </a:r>
            <a:endParaRPr lang="en-US" altLang="ja-JP" sz="1200" dirty="0"/>
          </a:p>
          <a:p>
            <a:pPr>
              <a:lnSpc>
                <a:spcPct val="130000"/>
              </a:lnSpc>
            </a:pPr>
            <a:r>
              <a:rPr lang="ja-JP" altLang="en-US" sz="1200" dirty="0"/>
              <a:t>✓　連絡先一覧：</a:t>
            </a:r>
            <a:endParaRPr lang="en-US" altLang="ja-JP" sz="1200" dirty="0"/>
          </a:p>
          <a:p>
            <a:pPr>
              <a:lnSpc>
                <a:spcPct val="130000"/>
              </a:lnSpc>
            </a:pPr>
            <a:r>
              <a:rPr lang="ja-JP" altLang="en-US" sz="1200" dirty="0"/>
              <a:t>　　インシデント対応に参加の可能性がある個人全て。</a:t>
            </a:r>
            <a:endParaRPr lang="en-US" altLang="ja-JP" sz="1200" dirty="0"/>
          </a:p>
          <a:p>
            <a:pPr>
              <a:lnSpc>
                <a:spcPct val="130000"/>
              </a:lnSpc>
            </a:pPr>
            <a:r>
              <a:rPr lang="ja-JP" altLang="en-US" sz="1200" dirty="0"/>
              <a:t>　　この中には連絡先、責任及び権限を含める。</a:t>
            </a:r>
            <a:endParaRPr lang="en-US" altLang="ja-JP" sz="1200" dirty="0"/>
          </a:p>
          <a:p>
            <a:pPr>
              <a:lnSpc>
                <a:spcPct val="130000"/>
              </a:lnSpc>
            </a:pPr>
            <a:r>
              <a:rPr lang="ja-JP" altLang="en-US" sz="1200" dirty="0"/>
              <a:t>✓　報告要領：</a:t>
            </a:r>
            <a:endParaRPr lang="en-US" altLang="ja-JP" sz="1200" dirty="0"/>
          </a:p>
          <a:p>
            <a:pPr marL="266700" indent="-266700">
              <a:lnSpc>
                <a:spcPct val="130000"/>
              </a:lnSpc>
            </a:pPr>
            <a:r>
              <a:rPr lang="ja-JP" altLang="en-US" sz="1200" dirty="0"/>
              <a:t>　　何を／いつ／どのように報告するか。法律、規制、契約、又は政策によって求められているるビジネスの周知／報告の責任を列挙する。</a:t>
            </a:r>
            <a:endParaRPr lang="en-US" altLang="ja-JP" sz="1200" dirty="0"/>
          </a:p>
          <a:p>
            <a:pPr>
              <a:lnSpc>
                <a:spcPct val="130000"/>
              </a:lnSpc>
            </a:pPr>
            <a:r>
              <a:rPr lang="ja-JP" altLang="en-US" sz="1400" b="1" dirty="0"/>
              <a:t>技術的な詳細</a:t>
            </a:r>
            <a:r>
              <a:rPr lang="ja-JP" altLang="en-US" sz="1400" dirty="0"/>
              <a:t>：</a:t>
            </a:r>
            <a:r>
              <a:rPr lang="en-US" altLang="ja-JP" sz="1200" dirty="0"/>
              <a:t> NIST Computer Security Incident Handling Guide</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・サイバーセキュリティインシデント対応計画があるか。ある場合は実行可能の可否を検証しているか。</a:t>
            </a:r>
            <a:endParaRPr lang="en-US" altLang="ja-JP" sz="1200" dirty="0"/>
          </a:p>
          <a:p>
            <a:pPr marL="182563" indent="-182563">
              <a:lnSpc>
                <a:spcPct val="130000"/>
              </a:lnSpc>
            </a:pPr>
            <a:r>
              <a:rPr lang="ja-JP" altLang="en-US" sz="1200" dirty="0"/>
              <a:t>・サイバーセキュリティインシデントが確認された場合に支援を行う内外の主要な利害関係者及び意思決定者が誰か認識されているか。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Incident Response Plan Basic</a:t>
            </a:r>
          </a:p>
          <a:p>
            <a:pPr>
              <a:lnSpc>
                <a:spcPct val="130000"/>
              </a:lnSpc>
            </a:pPr>
            <a:r>
              <a:rPr lang="ja-JP" altLang="en-US" sz="1200" dirty="0"/>
              <a:t>・</a:t>
            </a:r>
            <a:r>
              <a:rPr lang="en-US" altLang="ja-JP" sz="1200" dirty="0"/>
              <a:t>FBI’s Internet Crime Complaint Center</a:t>
            </a:r>
          </a:p>
          <a:p>
            <a:pPr>
              <a:lnSpc>
                <a:spcPct val="130000"/>
              </a:lnSpc>
            </a:pPr>
            <a:r>
              <a:rPr lang="ja-JP" altLang="en-US" sz="1200" dirty="0"/>
              <a:t>・</a:t>
            </a:r>
            <a:r>
              <a:rPr lang="en-US" altLang="ja-JP" sz="1200" dirty="0"/>
              <a:t>Data Breach Response: A Guide for Business</a:t>
            </a:r>
          </a:p>
        </p:txBody>
      </p:sp>
      <p:graphicFrame>
        <p:nvGraphicFramePr>
          <p:cNvPr id="5" name="表 4">
            <a:extLst>
              <a:ext uri="{FF2B5EF4-FFF2-40B4-BE49-F238E27FC236}">
                <a16:creationId xmlns:a16="http://schemas.microsoft.com/office/drawing/2014/main" id="{4231845D-004A-CA99-F7F6-7475541C4229}"/>
              </a:ext>
            </a:extLst>
          </p:cNvPr>
          <p:cNvGraphicFramePr>
            <a:graphicFrameLocks noGrp="1"/>
          </p:cNvGraphicFramePr>
          <p:nvPr>
            <p:extLst>
              <p:ext uri="{D42A27DB-BD31-4B8C-83A1-F6EECF244321}">
                <p14:modId xmlns:p14="http://schemas.microsoft.com/office/powerpoint/2010/main" val="3605432126"/>
              </p:ext>
            </p:extLst>
          </p:nvPr>
        </p:nvGraphicFramePr>
        <p:xfrm>
          <a:off x="10066119" y="1909360"/>
          <a:ext cx="1934447" cy="1357440"/>
        </p:xfrm>
        <a:graphic>
          <a:graphicData uri="http://schemas.openxmlformats.org/drawingml/2006/table">
            <a:tbl>
              <a:tblPr firstRow="1" bandRow="1">
                <a:tableStyleId>{5C22544A-7EE6-4342-B048-85BDC9FD1C3A}</a:tableStyleId>
              </a:tblPr>
              <a:tblGrid>
                <a:gridCol w="630800">
                  <a:extLst>
                    <a:ext uri="{9D8B030D-6E8A-4147-A177-3AD203B41FA5}">
                      <a16:colId xmlns:a16="http://schemas.microsoft.com/office/drawing/2014/main" val="754641343"/>
                    </a:ext>
                  </a:extLst>
                </a:gridCol>
                <a:gridCol w="434549">
                  <a:extLst>
                    <a:ext uri="{9D8B030D-6E8A-4147-A177-3AD203B41FA5}">
                      <a16:colId xmlns:a16="http://schemas.microsoft.com/office/drawing/2014/main" val="859837120"/>
                    </a:ext>
                  </a:extLst>
                </a:gridCol>
                <a:gridCol w="434549">
                  <a:extLst>
                    <a:ext uri="{9D8B030D-6E8A-4147-A177-3AD203B41FA5}">
                      <a16:colId xmlns:a16="http://schemas.microsoft.com/office/drawing/2014/main" val="3635136879"/>
                    </a:ext>
                  </a:extLst>
                </a:gridCol>
                <a:gridCol w="434549">
                  <a:extLst>
                    <a:ext uri="{9D8B030D-6E8A-4147-A177-3AD203B41FA5}">
                      <a16:colId xmlns:a16="http://schemas.microsoft.com/office/drawing/2014/main" val="1571728493"/>
                    </a:ext>
                  </a:extLst>
                </a:gridCol>
              </a:tblGrid>
              <a:tr h="174825">
                <a:tc>
                  <a:txBody>
                    <a:bodyPr/>
                    <a:lstStyle/>
                    <a:p>
                      <a:pPr algn="ctr"/>
                      <a:r>
                        <a:rPr kumimoji="1" lang="ja-JP" altLang="en-US" sz="700" dirty="0">
                          <a:solidFill>
                            <a:schemeClr val="tx1">
                              <a:lumMod val="95000"/>
                              <a:lumOff val="5000"/>
                            </a:schemeClr>
                          </a:solidFill>
                        </a:rPr>
                        <a:t>対象者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責任</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権限</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電話番号</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178335">
                <a:tc>
                  <a:txBody>
                    <a:bodyPr/>
                    <a:lstStyle/>
                    <a:p>
                      <a:r>
                        <a:rPr kumimoji="1" lang="ja-JP" altLang="en-US" sz="700" dirty="0">
                          <a:solidFill>
                            <a:schemeClr val="tx1">
                              <a:lumMod val="95000"/>
                              <a:lumOff val="5000"/>
                            </a:schemeClr>
                          </a:solidFill>
                        </a:rPr>
                        <a:t>ビジネス</a:t>
                      </a:r>
                      <a:endParaRPr kumimoji="1" lang="en-US" altLang="ja-JP" sz="700" dirty="0">
                        <a:solidFill>
                          <a:schemeClr val="tx1">
                            <a:lumMod val="95000"/>
                            <a:lumOff val="5000"/>
                          </a:schemeClr>
                        </a:solidFill>
                      </a:endParaRPr>
                    </a:p>
                    <a:p>
                      <a:r>
                        <a:rPr kumimoji="1" lang="ja-JP" altLang="en-US" sz="700" dirty="0">
                          <a:solidFill>
                            <a:schemeClr val="tx1">
                              <a:lumMod val="95000"/>
                              <a:lumOff val="5000"/>
                            </a:schemeClr>
                          </a:solidFill>
                        </a:rPr>
                        <a:t>チャンピオン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r h="178335">
                <a:tc>
                  <a:txBody>
                    <a:bodyPr/>
                    <a:lstStyle/>
                    <a:p>
                      <a:r>
                        <a:rPr kumimoji="1" lang="ja-JP" altLang="en-US" sz="700" dirty="0">
                          <a:solidFill>
                            <a:schemeClr val="tx1">
                              <a:lumMod val="95000"/>
                              <a:lumOff val="5000"/>
                            </a:schemeClr>
                          </a:solidFill>
                        </a:rPr>
                        <a:t>技術担当者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3385"/>
                  </a:ext>
                </a:extLst>
              </a:tr>
              <a:tr h="178335">
                <a:tc>
                  <a:txBody>
                    <a:bodyPr/>
                    <a:lstStyle/>
                    <a:p>
                      <a:r>
                        <a:rPr kumimoji="1" lang="ja-JP" altLang="en-US" sz="700" dirty="0">
                          <a:solidFill>
                            <a:schemeClr val="tx1">
                              <a:lumMod val="95000"/>
                              <a:lumOff val="5000"/>
                            </a:schemeClr>
                          </a:solidFill>
                        </a:rPr>
                        <a:t>警察</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914586"/>
                  </a:ext>
                </a:extLst>
              </a:tr>
              <a:tr h="178335">
                <a:tc>
                  <a:txBody>
                    <a:bodyPr/>
                    <a:lstStyle/>
                    <a:p>
                      <a:r>
                        <a:rPr kumimoji="1" lang="ja-JP" altLang="en-US" sz="700" dirty="0">
                          <a:solidFill>
                            <a:schemeClr val="tx1">
                              <a:lumMod val="95000"/>
                              <a:lumOff val="5000"/>
                            </a:schemeClr>
                          </a:solidFill>
                        </a:rPr>
                        <a:t>法務</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3599894"/>
                  </a:ext>
                </a:extLst>
              </a:tr>
              <a:tr h="178335">
                <a:tc>
                  <a:txBody>
                    <a:bodyPr/>
                    <a:lstStyle/>
                    <a:p>
                      <a:r>
                        <a:rPr kumimoji="1" lang="ja-JP" altLang="en-US" sz="700" dirty="0">
                          <a:solidFill>
                            <a:schemeClr val="tx1">
                              <a:lumMod val="95000"/>
                              <a:lumOff val="5000"/>
                            </a:schemeClr>
                          </a:solidFill>
                        </a:rPr>
                        <a:t>銀行</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1370902"/>
                  </a:ext>
                </a:extLst>
              </a:tr>
              <a:tr h="178335">
                <a:tc>
                  <a:txBody>
                    <a:bodyPr/>
                    <a:lstStyle/>
                    <a:p>
                      <a:r>
                        <a:rPr kumimoji="1" lang="ja-JP" altLang="en-US" sz="700" dirty="0">
                          <a:solidFill>
                            <a:schemeClr val="tx1">
                              <a:lumMod val="95000"/>
                              <a:lumOff val="5000"/>
                            </a:schemeClr>
                          </a:solidFill>
                        </a:rPr>
                        <a:t>保険</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6963814"/>
                  </a:ext>
                </a:extLst>
              </a:tr>
            </a:tbl>
          </a:graphicData>
        </a:graphic>
      </p:graphicFrame>
      <p:sp>
        <p:nvSpPr>
          <p:cNvPr id="7" name="テキスト ボックス 6">
            <a:extLst>
              <a:ext uri="{FF2B5EF4-FFF2-40B4-BE49-F238E27FC236}">
                <a16:creationId xmlns:a16="http://schemas.microsoft.com/office/drawing/2014/main" id="{CC2A0658-B45D-6313-429A-0EC04D5BAE31}"/>
              </a:ext>
            </a:extLst>
          </p:cNvPr>
          <p:cNvSpPr txBox="1"/>
          <p:nvPr/>
        </p:nvSpPr>
        <p:spPr>
          <a:xfrm>
            <a:off x="10557938" y="3273171"/>
            <a:ext cx="1031051" cy="261610"/>
          </a:xfrm>
          <a:prstGeom prst="rect">
            <a:avLst/>
          </a:prstGeom>
          <a:noFill/>
        </p:spPr>
        <p:txBody>
          <a:bodyPr wrap="none" rtlCol="0">
            <a:spAutoFit/>
          </a:bodyPr>
          <a:lstStyle/>
          <a:p>
            <a:r>
              <a:rPr kumimoji="1" lang="ja-JP" altLang="en-US" sz="1050" dirty="0"/>
              <a:t>連絡先一覧例</a:t>
            </a:r>
          </a:p>
        </p:txBody>
      </p:sp>
    </p:spTree>
    <p:extLst>
      <p:ext uri="{BB962C8B-B14F-4D97-AF65-F5344CB8AC3E}">
        <p14:creationId xmlns:p14="http://schemas.microsoft.com/office/powerpoint/2010/main" val="4086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17241968-42ED-3F72-244B-EDFECA71327B}"/>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D25CE526-A5F5-A127-344E-C40A0B27C9D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E15C7F88-4CC4-CC52-8C17-95ED98ED89CB}"/>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RECOVER</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CC897816-3647-1E2E-6BA0-180DF95D1E5E}"/>
              </a:ext>
            </a:extLst>
          </p:cNvPr>
          <p:cNvSpPr txBox="1"/>
          <p:nvPr/>
        </p:nvSpPr>
        <p:spPr>
          <a:xfrm>
            <a:off x="106340" y="587378"/>
            <a:ext cx="11979320" cy="400110"/>
          </a:xfrm>
          <a:prstGeom prst="rect">
            <a:avLst/>
          </a:prstGeom>
          <a:solidFill>
            <a:srgbClr val="B5F9C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9F0EDC43-E1B5-47E8-CEF1-DA3782DB7F59}"/>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BE35CFC1-6E67-4F52-FC3D-10ABF56A36A2}"/>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1AB9BEB-3361-F0C3-0AF5-4E6B981BC7E0}"/>
              </a:ext>
            </a:extLst>
          </p:cNvPr>
          <p:cNvSpPr txBox="1"/>
          <p:nvPr/>
        </p:nvSpPr>
        <p:spPr>
          <a:xfrm>
            <a:off x="106338" y="1124664"/>
            <a:ext cx="5851401" cy="400110"/>
          </a:xfrm>
          <a:prstGeom prst="rect">
            <a:avLst/>
          </a:prstGeom>
          <a:solidFill>
            <a:srgbClr val="B5F9C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C48E81A-5DFF-9CEC-B367-08991749C4A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D85D7A81-93BA-0C62-5251-E8CF93516994}"/>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dirty="0"/>
              <a:t>「統治」機能の導入</a:t>
            </a:r>
            <a:endParaRPr kumimoji="1" lang="en-US" altLang="ja-JP" sz="1400"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dirty="0"/>
              <a:t>検討すべき事項</a:t>
            </a:r>
            <a:endParaRPr lang="en-US" altLang="ja-JP" sz="1400"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dirty="0"/>
              <a:t>関連リリース</a:t>
            </a:r>
            <a:endParaRPr lang="en-US" altLang="ja-JP" sz="1400"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spTree>
    <p:extLst>
      <p:ext uri="{BB962C8B-B14F-4D97-AF65-F5344CB8AC3E}">
        <p14:creationId xmlns:p14="http://schemas.microsoft.com/office/powerpoint/2010/main" val="37732654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354</TotalTime>
  <Words>2985</Words>
  <Application>Microsoft Office PowerPoint</Application>
  <PresentationFormat>ワイド画面</PresentationFormat>
  <Paragraphs>251</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ツヨシ チダ</dc:creator>
  <cp:lastModifiedBy>ツヨシ チダ</cp:lastModifiedBy>
  <cp:revision>29</cp:revision>
  <dcterms:created xsi:type="dcterms:W3CDTF">2025-05-09T12:07:37Z</dcterms:created>
  <dcterms:modified xsi:type="dcterms:W3CDTF">2025-05-30T12:36:08Z</dcterms:modified>
</cp:coreProperties>
</file>