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6" r:id="rId7"/>
    <p:sldId id="267" r:id="rId8"/>
    <p:sldId id="268"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9C8"/>
    <a:srgbClr val="EFABAB"/>
    <a:srgbClr val="FCD18C"/>
    <a:srgbClr val="BEBBF3"/>
    <a:srgbClr val="73C3E7"/>
    <a:srgbClr val="7DF49F"/>
    <a:srgbClr val="E57676"/>
    <a:srgbClr val="FAB746"/>
    <a:srgbClr val="918CEA"/>
    <a:srgbClr val="4BB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2025/5/20</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2025/5/20</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AB8ABC2-9FE1-AADC-1CBA-D0CCB2540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25" y="3276578"/>
            <a:ext cx="885949" cy="304843"/>
          </a:xfrm>
          <a:prstGeom prst="rect">
            <a:avLst/>
          </a:prstGeom>
        </p:spPr>
      </p:pic>
      <p:pic>
        <p:nvPicPr>
          <p:cNvPr id="9" name="図 8">
            <a:extLst>
              <a:ext uri="{FF2B5EF4-FFF2-40B4-BE49-F238E27FC236}">
                <a16:creationId xmlns:a16="http://schemas.microsoft.com/office/drawing/2014/main" id="{964513B6-AB74-F575-7485-70DF99989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924" y="1804518"/>
            <a:ext cx="285790" cy="533474"/>
          </a:xfrm>
          <a:prstGeom prst="rect">
            <a:avLst/>
          </a:prstGeom>
        </p:spPr>
      </p:pic>
      <p:pic>
        <p:nvPicPr>
          <p:cNvPr id="11" name="図 10">
            <a:extLst>
              <a:ext uri="{FF2B5EF4-FFF2-40B4-BE49-F238E27FC236}">
                <a16:creationId xmlns:a16="http://schemas.microsoft.com/office/drawing/2014/main" id="{0E0E170C-7529-8A00-BCFC-16072B531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028" y="3467105"/>
            <a:ext cx="1009791" cy="22863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2EBF20DD-5295-8955-C5EC-93A099C00017}"/>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760711" y="935327"/>
            <a:ext cx="2109787" cy="2128815"/>
          </a:xfrm>
          <a:prstGeom prst="flowChartConnector">
            <a:avLst/>
          </a:prstGeom>
        </p:spPr>
      </p:pic>
      <p:sp>
        <p:nvSpPr>
          <p:cNvPr id="14" name="テキスト ボックス 13">
            <a:extLst>
              <a:ext uri="{FF2B5EF4-FFF2-40B4-BE49-F238E27FC236}">
                <a16:creationId xmlns:a16="http://schemas.microsoft.com/office/drawing/2014/main" id="{98D26B8A-CF82-9508-0E7D-B87A605D6914}"/>
              </a:ext>
            </a:extLst>
          </p:cNvPr>
          <p:cNvSpPr txBox="1"/>
          <p:nvPr/>
        </p:nvSpPr>
        <p:spPr>
          <a:xfrm>
            <a:off x="2392218" y="4590474"/>
            <a:ext cx="8494633" cy="923330"/>
          </a:xfrm>
          <a:prstGeom prst="rect">
            <a:avLst/>
          </a:prstGeom>
          <a:noFill/>
        </p:spPr>
        <p:txBody>
          <a:bodyPr wrap="none" rtlCol="0">
            <a:spAutoFit/>
          </a:bodyPr>
          <a:lstStyle/>
          <a:p>
            <a:r>
              <a:rPr kumimoji="1" lang="ja-JP" altLang="en-US" sz="5400" dirty="0"/>
              <a:t>このスライドは色の材料用</a:t>
            </a:r>
          </a:p>
        </p:txBody>
      </p:sp>
    </p:spTree>
    <p:extLst>
      <p:ext uri="{BB962C8B-B14F-4D97-AF65-F5344CB8AC3E}">
        <p14:creationId xmlns:p14="http://schemas.microsoft.com/office/powerpoint/2010/main" val="253934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24665"/>
            <a:ext cx="5851401" cy="5517150"/>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2466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6" name="テキスト ボックス 5">
            <a:extLst>
              <a:ext uri="{FF2B5EF4-FFF2-40B4-BE49-F238E27FC236}">
                <a16:creationId xmlns:a16="http://schemas.microsoft.com/office/drawing/2014/main" id="{4EAA6DD5-ED47-2A58-3E18-50550216A588}"/>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「統治」機能の導入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b="1"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10" name="表 9">
            <a:extLst>
              <a:ext uri="{FF2B5EF4-FFF2-40B4-BE49-F238E27FC236}">
                <a16:creationId xmlns:a16="http://schemas.microsoft.com/office/drawing/2014/main" id="{905F9E57-0CDF-3516-1422-EDEE88BED882}"/>
              </a:ext>
            </a:extLst>
          </p:cNvPr>
          <p:cNvGraphicFramePr>
            <a:graphicFrameLocks noGrp="1"/>
          </p:cNvGraphicFramePr>
          <p:nvPr>
            <p:extLst>
              <p:ext uri="{D42A27DB-BD31-4B8C-83A1-F6EECF244321}">
                <p14:modId xmlns:p14="http://schemas.microsoft.com/office/powerpoint/2010/main" val="920079597"/>
              </p:ext>
            </p:extLst>
          </p:nvPr>
        </p:nvGraphicFramePr>
        <p:xfrm>
          <a:off x="6305302" y="1731069"/>
          <a:ext cx="2555894" cy="1627124"/>
        </p:xfrm>
        <a:graphic>
          <a:graphicData uri="http://schemas.openxmlformats.org/drawingml/2006/table">
            <a:tbl>
              <a:tblPr firstRow="1" bandRow="1">
                <a:tableStyleId>{5C22544A-7EE6-4342-B048-85BDC9FD1C3A}</a:tableStyleId>
              </a:tblPr>
              <a:tblGrid>
                <a:gridCol w="1614543">
                  <a:extLst>
                    <a:ext uri="{9D8B030D-6E8A-4147-A177-3AD203B41FA5}">
                      <a16:colId xmlns:a16="http://schemas.microsoft.com/office/drawing/2014/main" val="2367708837"/>
                    </a:ext>
                  </a:extLst>
                </a:gridCol>
                <a:gridCol w="941351">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組織のおかれた状況・背景を設定</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我々のビジネスの</a:t>
                      </a:r>
                      <a:endParaRPr kumimoji="1" lang="en-US" altLang="ja-JP" sz="1200" dirty="0">
                        <a:solidFill>
                          <a:schemeClr val="tx1"/>
                        </a:solidFill>
                      </a:endParaRPr>
                    </a:p>
                    <a:p>
                      <a:pPr>
                        <a:lnSpc>
                          <a:spcPct val="120000"/>
                        </a:lnSpc>
                      </a:pPr>
                      <a:r>
                        <a:rPr kumimoji="1" lang="ja-JP" altLang="en-US" sz="1200" dirty="0">
                          <a:solidFill>
                            <a:schemeClr val="tx1"/>
                          </a:solidFill>
                        </a:rPr>
                        <a:t>使命や存在意義</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使命の達成に影響を及ぼすサイバーセキュリティリスク</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graphicFrame>
        <p:nvGraphicFramePr>
          <p:cNvPr id="11" name="表 10">
            <a:extLst>
              <a:ext uri="{FF2B5EF4-FFF2-40B4-BE49-F238E27FC236}">
                <a16:creationId xmlns:a16="http://schemas.microsoft.com/office/drawing/2014/main" id="{C1425EE7-714D-9AAF-235C-C61524FAF031}"/>
              </a:ext>
            </a:extLst>
          </p:cNvPr>
          <p:cNvGraphicFramePr>
            <a:graphicFrameLocks noGrp="1"/>
          </p:cNvGraphicFramePr>
          <p:nvPr>
            <p:extLst>
              <p:ext uri="{D42A27DB-BD31-4B8C-83A1-F6EECF244321}">
                <p14:modId xmlns:p14="http://schemas.microsoft.com/office/powerpoint/2010/main" val="829491975"/>
              </p:ext>
            </p:extLst>
          </p:nvPr>
        </p:nvGraphicFramePr>
        <p:xfrm>
          <a:off x="9058794" y="1731069"/>
          <a:ext cx="2934284" cy="1483360"/>
        </p:xfrm>
        <a:graphic>
          <a:graphicData uri="http://schemas.openxmlformats.org/drawingml/2006/table">
            <a:tbl>
              <a:tblPr firstRow="1" bandRow="1">
                <a:tableStyleId>{5C22544A-7EE6-4342-B048-85BDC9FD1C3A}</a:tableStyleId>
              </a:tblPr>
              <a:tblGrid>
                <a:gridCol w="1853570">
                  <a:extLst>
                    <a:ext uri="{9D8B030D-6E8A-4147-A177-3AD203B41FA5}">
                      <a16:colId xmlns:a16="http://schemas.microsoft.com/office/drawing/2014/main" val="2367708837"/>
                    </a:ext>
                  </a:extLst>
                </a:gridCol>
                <a:gridCol w="1080714">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サイバーセキュリティ要件を文書化</a:t>
                      </a:r>
                      <a:endParaRPr kumimoji="1" lang="en-US" altLang="ja-JP"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法的要求事項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規則上の要件</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34838"/>
                  </a:ext>
                </a:extLst>
              </a:tr>
              <a:tr h="370840">
                <a:tc>
                  <a:txBody>
                    <a:bodyPr/>
                    <a:lstStyle/>
                    <a:p>
                      <a:pPr>
                        <a:lnSpc>
                          <a:spcPct val="120000"/>
                        </a:lnSpc>
                      </a:pPr>
                      <a:r>
                        <a:rPr kumimoji="1" lang="ja-JP" altLang="en-US" sz="1200" dirty="0">
                          <a:solidFill>
                            <a:schemeClr val="tx1"/>
                          </a:solidFill>
                        </a:rPr>
                        <a:t>契約上の要求事項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spTree>
    <p:extLst>
      <p:ext uri="{BB962C8B-B14F-4D97-AF65-F5344CB8AC3E}">
        <p14:creationId xmlns:p14="http://schemas.microsoft.com/office/powerpoint/2010/main" val="28656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14BF66A-F2DF-608F-AEEF-24520FC8E01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8" name="テキスト ボックス 7">
            <a:extLst>
              <a:ext uri="{FF2B5EF4-FFF2-40B4-BE49-F238E27FC236}">
                <a16:creationId xmlns:a16="http://schemas.microsoft.com/office/drawing/2014/main" id="{BC2405FB-DCF6-8624-7D80-7F20DB4169AB}"/>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・ハードウェア、ソフトウェア、システム及びサービスの一覧を作成及び管理することで、ビジネスがどのような資産に依存しているかを理解する（</a:t>
            </a:r>
            <a:r>
              <a:rPr lang="en-US" altLang="ja-JP" sz="1200" dirty="0"/>
              <a:t>ID.AM-01/02/04</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a:t>
            </a:r>
            <a:r>
              <a:rPr lang="en-US" altLang="ja-JP" sz="1200" dirty="0"/>
              <a:t>IT</a:t>
            </a:r>
            <a:r>
              <a:rPr lang="ja-JP" altLang="en-US" sz="1200" dirty="0"/>
              <a:t>及び物理的資産の潜在的な脆弱性を評価する（</a:t>
            </a:r>
            <a:r>
              <a:rPr lang="en-US" altLang="ja-JP" sz="1200" dirty="0"/>
              <a:t>ID.RA-01</a:t>
            </a:r>
            <a:r>
              <a:rPr lang="ja-JP" altLang="en-US" sz="1200" dirty="0"/>
              <a:t>）</a:t>
            </a:r>
            <a:endParaRPr lang="en-US" altLang="ja-JP" sz="1200" dirty="0"/>
          </a:p>
          <a:p>
            <a:pPr marL="176213" indent="-176213">
              <a:lnSpc>
                <a:spcPct val="130000"/>
              </a:lnSpc>
            </a:pPr>
            <a:r>
              <a:rPr lang="ja-JP" altLang="en-US" sz="1200" dirty="0"/>
              <a:t>・ビジネスのサイバーセキュリティプログラムの有効性を評価して改善が必要な領域を識別する（</a:t>
            </a:r>
            <a:r>
              <a:rPr lang="en-US" altLang="ja-JP" sz="1200" dirty="0"/>
              <a:t>ID.IM-01</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・ビジネスデータの一覧を作成及び分類する（</a:t>
            </a:r>
            <a:r>
              <a:rPr lang="en-US" altLang="ja-JP" sz="1200" dirty="0"/>
              <a:t>ID.AM-07</a:t>
            </a:r>
            <a:r>
              <a:rPr lang="ja-JP" altLang="en-US" sz="1200" dirty="0"/>
              <a:t>）</a:t>
            </a:r>
            <a:endParaRPr lang="en-US" altLang="ja-JP" sz="1200" dirty="0"/>
          </a:p>
          <a:p>
            <a:pPr marL="176213" indent="-176213">
              <a:lnSpc>
                <a:spcPct val="130000"/>
              </a:lnSpc>
            </a:pPr>
            <a:r>
              <a:rPr kumimoji="1" lang="ja-JP" altLang="en-US" sz="1200" dirty="0"/>
              <a:t>・リスクレジスタ</a:t>
            </a:r>
            <a:r>
              <a:rPr kumimoji="1" lang="en-US" altLang="ja-JP" sz="1200" dirty="0"/>
              <a:t>※</a:t>
            </a:r>
            <a:r>
              <a:rPr kumimoji="1" lang="ja-JP" altLang="en-US" sz="1200" dirty="0"/>
              <a:t>を使用し内部及び外部のサイバーセキュリティの脅威と関連する対応を文書化する</a:t>
            </a:r>
            <a:r>
              <a:rPr lang="ja-JP" altLang="en-US" sz="1200" dirty="0"/>
              <a:t>（</a:t>
            </a:r>
            <a:r>
              <a:rPr lang="en-US" altLang="ja-JP" sz="1200" dirty="0"/>
              <a:t>ID.RA</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・全職員及び関連する第三者に対しサイバーセキュリティ計画、ポリシー及びベストプラクティスを周知する（</a:t>
            </a:r>
            <a:r>
              <a:rPr lang="en-US" altLang="ja-JP" sz="1200" dirty="0"/>
              <a:t>ID.IM-04</a:t>
            </a:r>
            <a:r>
              <a:rPr lang="ja-JP" altLang="en-US" sz="1200" dirty="0"/>
              <a:t>）</a:t>
            </a:r>
            <a:endParaRPr lang="en-US" altLang="ja-JP" sz="1200" b="1" dirty="0"/>
          </a:p>
          <a:p>
            <a:pPr marL="176213" indent="-176213">
              <a:lnSpc>
                <a:spcPct val="130000"/>
              </a:lnSpc>
            </a:pPr>
            <a:r>
              <a:rPr lang="ja-JP" altLang="en-US" sz="1200" dirty="0"/>
              <a:t>・全職員に対しサイバーセキュリティ計画リスク管理のプロセスとその手順及び活動において必要な改善点を明らかにすることの重要性を周知する（</a:t>
            </a:r>
            <a:r>
              <a:rPr lang="en-US" altLang="ja-JP" sz="1200" dirty="0"/>
              <a:t>ID.IM</a:t>
            </a:r>
            <a:r>
              <a:rPr lang="ja-JP" altLang="en-US" sz="1200" dirty="0"/>
              <a:t>）</a:t>
            </a:r>
            <a:endParaRPr kumimoji="1" lang="en-US" altLang="ja-JP" sz="1200" b="1" dirty="0"/>
          </a:p>
        </p:txBody>
      </p:sp>
      <p:sp>
        <p:nvSpPr>
          <p:cNvPr id="10" name="テキスト ボックス 9">
            <a:extLst>
              <a:ext uri="{FF2B5EF4-FFF2-40B4-BE49-F238E27FC236}">
                <a16:creationId xmlns:a16="http://schemas.microsoft.com/office/drawing/2014/main" id="{D68DBAE0-B731-7F29-27B4-6C3073D44ABC}"/>
              </a:ext>
            </a:extLst>
          </p:cNvPr>
          <p:cNvSpPr txBox="1"/>
          <p:nvPr/>
        </p:nvSpPr>
        <p:spPr>
          <a:xfrm>
            <a:off x="106338" y="1124664"/>
            <a:ext cx="5851401" cy="400110"/>
          </a:xfrm>
          <a:prstGeom prst="rect">
            <a:avLst/>
          </a:prstGeom>
          <a:solidFill>
            <a:srgbClr val="73C3E7"/>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1" name="図 10">
            <a:extLst>
              <a:ext uri="{FF2B5EF4-FFF2-40B4-BE49-F238E27FC236}">
                <a16:creationId xmlns:a16="http://schemas.microsoft.com/office/drawing/2014/main" id="{F687CB0B-6FF0-E26C-571D-FA1356B247D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2" name="テキスト ボックス 11">
            <a:extLst>
              <a:ext uri="{FF2B5EF4-FFF2-40B4-BE49-F238E27FC236}">
                <a16:creationId xmlns:a16="http://schemas.microsoft.com/office/drawing/2014/main" id="{D4388F4E-4505-2860-E3EB-5B251F3554B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ビジネスに対するサイバーセキュリティリスクの「識別」機能の導入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56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F835C453-61D8-398C-4E24-1C6DF74647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819ED76-DDB8-67AF-E8F8-226D6CBA0BE7}"/>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F086E412-597D-F4C5-633D-753D31A80935}"/>
              </a:ext>
            </a:extLst>
          </p:cNvPr>
          <p:cNvSpPr txBox="1"/>
          <p:nvPr/>
        </p:nvSpPr>
        <p:spPr>
          <a:xfrm>
            <a:off x="106338" y="1124664"/>
            <a:ext cx="5851401" cy="400110"/>
          </a:xfrm>
          <a:prstGeom prst="rect">
            <a:avLst/>
          </a:prstGeom>
          <a:solidFill>
            <a:srgbClr val="BEBBF3"/>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DC476EAE-959C-8200-7144-496549801C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B67EE54D-5C6B-4B2D-8C44-2D1012053E82}"/>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40172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1633FB40-3780-6602-33F2-3ECE9C4A69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6897D1C5-CD1E-066E-384D-C40459AC2AC3}"/>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4637ABB-F579-708E-073D-F60B207E2136}"/>
              </a:ext>
            </a:extLst>
          </p:cNvPr>
          <p:cNvSpPr txBox="1"/>
          <p:nvPr/>
        </p:nvSpPr>
        <p:spPr>
          <a:xfrm>
            <a:off x="106338" y="1124664"/>
            <a:ext cx="5851401" cy="400110"/>
          </a:xfrm>
          <a:prstGeom prst="rect">
            <a:avLst/>
          </a:prstGeom>
          <a:solidFill>
            <a:srgbClr val="FCD18C"/>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424C1ED9-9676-D58A-CC20-EDC8C3099A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EC44AB53-9ACE-8819-67A3-B1B8C5D589F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280962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FEA9A84-D8B0-3C11-1A47-8619EB856C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94F34EB-9458-438B-883D-24F50B0BE621}"/>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114BFCEB-7AAA-E491-39A3-63F07DF411C8}"/>
              </a:ext>
            </a:extLst>
          </p:cNvPr>
          <p:cNvSpPr txBox="1"/>
          <p:nvPr/>
        </p:nvSpPr>
        <p:spPr>
          <a:xfrm>
            <a:off x="106338" y="1124664"/>
            <a:ext cx="5851401" cy="400110"/>
          </a:xfrm>
          <a:prstGeom prst="rect">
            <a:avLst/>
          </a:prstGeom>
          <a:solidFill>
            <a:srgbClr val="EFABAB"/>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AC6372C-37E8-B1FA-7D24-3BFAD614647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032C9582-ECC1-304F-041E-BA116183125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4086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D25CE526-A5F5-A127-344E-C40A0B27C9D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BE35CFC1-6E67-4F52-FC3D-10ABF56A36A2}"/>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1AB9BEB-3361-F0C3-0AF5-4E6B981BC7E0}"/>
              </a:ext>
            </a:extLst>
          </p:cNvPr>
          <p:cNvSpPr txBox="1"/>
          <p:nvPr/>
        </p:nvSpPr>
        <p:spPr>
          <a:xfrm>
            <a:off x="106338" y="1124664"/>
            <a:ext cx="5851401" cy="400110"/>
          </a:xfrm>
          <a:prstGeom prst="rect">
            <a:avLst/>
          </a:prstGeom>
          <a:solidFill>
            <a:srgbClr val="B5F9C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C48E81A-5DFF-9CEC-B367-08991749C4A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D85D7A81-93BA-0C62-5251-E8CF93516994}"/>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3773265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TotalTime>
  <Words>2825</Words>
  <Application>Microsoft Office PowerPoint</Application>
  <PresentationFormat>ワイド画面</PresentationFormat>
  <Paragraphs>235</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20</cp:revision>
  <dcterms:created xsi:type="dcterms:W3CDTF">2025-05-09T12:07:37Z</dcterms:created>
  <dcterms:modified xsi:type="dcterms:W3CDTF">2025-05-20T12:46:48Z</dcterms:modified>
</cp:coreProperties>
</file>