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70" r:id="rId5"/>
    <p:sldId id="261" r:id="rId6"/>
    <p:sldId id="271" r:id="rId7"/>
    <p:sldId id="272" r:id="rId8"/>
    <p:sldId id="273" r:id="rId9"/>
    <p:sldId id="274" r:id="rId10"/>
    <p:sldId id="269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DEB45E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110" d="100"/>
          <a:sy n="110" d="100"/>
        </p:scale>
        <p:origin x="-42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CF0464-9EBA-433F-BCE7-E3B5C999A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FDBD7D1-D5FF-4072-8FA1-AC3E039A9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D79DBF-2C6D-4956-B15C-33C6D70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166F24D-AD2C-4AA5-9B7B-B51FA262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F65391B-9CA0-4952-A0DA-1A711BD0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0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736599-8D0F-48C5-8877-D0931DF0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CE63FF1-B210-4CC3-8F9E-553D12608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73F7CA-0DA7-45AA-B976-C570C74F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54C6E4-859B-4359-89F5-0518A793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66C6F2-6F6B-4B1C-8405-8AFFDDFD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7AC21D0-284B-423B-9176-71116B1E8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83CBB17-4412-4B57-8730-07EF0FA1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D86A8C2-C617-4706-856A-F6B0A87A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0FD452-8576-438A-932C-79E7B74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768C82-B5B0-4A59-A9E3-ABB9BEEE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71CC56-E8CA-4D35-BAE4-39B46FD5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86CE059-9FF9-4CEF-8F9E-C2708465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3A5297-7CFB-4C0E-814F-1495994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1EEA27-3C23-41DB-8FA6-4386093D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5DD658-F9D5-4E2B-BE48-E2E9A55F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8B2394-518A-4234-A021-83C11B3E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0796D26-5F79-4ED1-997E-EF699176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04F040D-AC14-437F-9C8F-AEB6259A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64E42DC-D648-42C8-8968-9CD9760D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71B07F4-6F19-4FA1-AEE9-0B75571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1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25D637-38D4-4F09-94D9-2D73DB1A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01773D6-4773-4164-8795-111BD1E52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FF204F2-3360-495C-BEC8-2A67F043A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88DD38E-2955-4E63-B9C5-F38862BC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591DA0-5D4A-44D1-8C42-7A5FA188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FFE4245-6A39-4A11-8273-44FF2911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4DB8B4-36E1-440D-987C-5D463DA9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2D8EF23-F4E5-4146-BED8-23A561C6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E30A1E8-2784-4ABC-BEB5-7455CB25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CBED79A-8ADD-4714-B62F-BFF080CBD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A4BC6AD-4DCC-4E08-81CD-0CB714380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7DEE9BB-B50C-4A5C-B945-E290FA05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2398ADB-C5F6-4EE1-81A0-20E547A7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489B350-E9FE-474E-A1E7-253082B4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0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F28A7B-2436-413D-81A0-3A1A0EDF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A509432-4A97-4F77-AD8B-AFBEC847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F6B7601-3A1E-45EF-8E7B-6F95E9A7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E913845-1767-4997-AA87-42622F2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5702D9A-6965-4A46-A029-C0562F2E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75F8185-27D5-4D9E-8CED-F513F2B6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06A15F5-FF51-4DFD-A7B4-830A8210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1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347944-3157-40D0-84E4-7795AED9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2142847-7292-47A6-A2FD-4771C47F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347AD17-F6BB-4843-A8CA-6E2AA3A77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D5EC5CB-8B98-40FC-9C9F-47E39B14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6484EB-2F6C-473C-9930-F9BC934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D1895D8-1C45-4301-BB76-B663952B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B94309-33D3-4D4B-B593-EB1A6E36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314E759-33BF-4ACF-8BF6-3DB012349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741C0F7-8664-4614-B443-A2DFC47A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9AF7C9-1E05-43AE-9D39-32510ED3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942CF2-D1BE-42C5-AC77-1C0ED6D3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FFB0DB-ACD1-464C-99F0-32A672AD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2AEFE6F-ABC4-413E-A6BB-279770B2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BD21EDA-24FC-49AC-ABF6-E992A3C2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FF3A545-7999-418D-BE0A-6760C5455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87BC-F66D-4C8D-9A60-061DC328E71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D88C536-D045-4F8A-89C2-4219D06BC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F1A9E59-D90E-42EC-A473-BE8FB2A5C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1466-F276-4555-84E3-ECE81DE78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CC3924C-BD0B-4D04-A890-FAC8B37A8565}"/>
              </a:ext>
            </a:extLst>
          </p:cNvPr>
          <p:cNvSpPr txBox="1"/>
          <p:nvPr/>
        </p:nvSpPr>
        <p:spPr>
          <a:xfrm>
            <a:off x="4905618" y="2867006"/>
            <a:ext cx="23807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DEB45E"/>
                </a:solidFill>
              </a:rPr>
              <a:t>게임 제안서</a:t>
            </a:r>
            <a:endParaRPr lang="en-US" altLang="ko-KR" sz="3200" b="1" dirty="0">
              <a:solidFill>
                <a:srgbClr val="DEB45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2F0CCFF0-B042-4934-AB99-DCA597F33B97}"/>
              </a:ext>
            </a:extLst>
          </p:cNvPr>
          <p:cNvCxnSpPr>
            <a:cxnSpLocks/>
          </p:cNvCxnSpPr>
          <p:nvPr/>
        </p:nvCxnSpPr>
        <p:spPr>
          <a:xfrm>
            <a:off x="10768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F9AF1FF-4FBC-498A-951B-3989619F41CD}"/>
              </a:ext>
            </a:extLst>
          </p:cNvPr>
          <p:cNvSpPr/>
          <p:nvPr/>
        </p:nvSpPr>
        <p:spPr>
          <a:xfrm>
            <a:off x="419658" y="304798"/>
            <a:ext cx="326299" cy="6248401"/>
          </a:xfrm>
          <a:prstGeom prst="rect">
            <a:avLst/>
          </a:prstGeom>
          <a:solidFill>
            <a:srgbClr val="DEB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05618" y="3623731"/>
            <a:ext cx="263326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universe hunter</a:t>
            </a:r>
            <a:endParaRPr lang="ko-KR" altLang="en-US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13334" y="541706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DEB45E"/>
                </a:solidFill>
              </a:rPr>
              <a:t>작성자 </a:t>
            </a:r>
            <a:r>
              <a:rPr lang="en-US" altLang="ko-KR" b="1" dirty="0" smtClean="0">
                <a:solidFill>
                  <a:srgbClr val="DEB45E"/>
                </a:solidFill>
              </a:rPr>
              <a:t>: </a:t>
            </a:r>
            <a:r>
              <a:rPr lang="ko-KR" altLang="en-US" b="1" dirty="0" smtClean="0">
                <a:solidFill>
                  <a:srgbClr val="DEB45E"/>
                </a:solidFill>
              </a:rPr>
              <a:t>김하은</a:t>
            </a:r>
            <a:endParaRPr lang="ko-KR" altLang="en-US" b="1" dirty="0">
              <a:solidFill>
                <a:srgbClr val="DEB4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3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F31F51-A637-4BA0-8C92-C0962D80EBD9}"/>
              </a:ext>
            </a:extLst>
          </p:cNvPr>
          <p:cNvSpPr txBox="1"/>
          <p:nvPr/>
        </p:nvSpPr>
        <p:spPr>
          <a:xfrm>
            <a:off x="5151707" y="775001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DEB45E"/>
                </a:solidFill>
              </a:rPr>
              <a:t>플레이 흐름 </a:t>
            </a:r>
            <a:endParaRPr lang="en-US" altLang="ko-KR" sz="2800" b="1" dirty="0">
              <a:solidFill>
                <a:srgbClr val="DEB45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547129" y="2909371"/>
            <a:ext cx="224287" cy="2242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585291" y="2909370"/>
            <a:ext cx="224287" cy="2242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826432" y="2999264"/>
            <a:ext cx="224287" cy="2242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656296" y="3528203"/>
            <a:ext cx="224287" cy="2242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930011" y="4586307"/>
            <a:ext cx="224287" cy="2242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558885" y="4617654"/>
            <a:ext cx="224287" cy="2242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509272" y="4633227"/>
            <a:ext cx="224287" cy="2242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2547127" y="4633227"/>
            <a:ext cx="224287" cy="20330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4574332" y="4644318"/>
            <a:ext cx="224287" cy="20330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 rot="10800000">
            <a:off x="6791924" y="4633227"/>
            <a:ext cx="224287" cy="20330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rot="7794468">
            <a:off x="8409484" y="4255789"/>
            <a:ext cx="224287" cy="20330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화살표 64"/>
          <p:cNvSpPr/>
          <p:nvPr/>
        </p:nvSpPr>
        <p:spPr>
          <a:xfrm rot="1048880">
            <a:off x="7971689" y="3174384"/>
            <a:ext cx="224287" cy="20330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 rot="151015">
            <a:off x="5723389" y="2954956"/>
            <a:ext cx="224287" cy="20330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 rot="151015">
            <a:off x="3572880" y="2914198"/>
            <a:ext cx="224287" cy="20330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25230" y="2399791"/>
            <a:ext cx="126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4"/>
                </a:solidFill>
              </a:rPr>
              <a:t>캐릭터 설정 및 소속지역 선택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87544" y="2183890"/>
            <a:ext cx="126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accent4"/>
                </a:solidFill>
              </a:rPr>
              <a:t>시놉시스</a:t>
            </a:r>
            <a:r>
              <a:rPr lang="ko-KR" altLang="en-US" sz="1000" dirty="0">
                <a:solidFill>
                  <a:schemeClr val="accent4"/>
                </a:solidFill>
              </a:rPr>
              <a:t>  </a:t>
            </a:r>
            <a:r>
              <a:rPr lang="ko-KR" altLang="en-US" sz="1000" dirty="0" err="1">
                <a:solidFill>
                  <a:schemeClr val="accent4"/>
                </a:solidFill>
              </a:rPr>
              <a:t>애니매이션을</a:t>
            </a:r>
            <a:r>
              <a:rPr lang="ko-KR" altLang="en-US" sz="1000" dirty="0">
                <a:solidFill>
                  <a:schemeClr val="accent4"/>
                </a:solidFill>
              </a:rPr>
              <a:t> 통한 플레이 컨트롤 방법 익히기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04533" y="2337778"/>
            <a:ext cx="126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4"/>
                </a:solidFill>
              </a:rPr>
              <a:t>LV 5. </a:t>
            </a:r>
            <a:r>
              <a:rPr lang="ko-KR" altLang="en-US" sz="1000" dirty="0">
                <a:solidFill>
                  <a:schemeClr val="accent4"/>
                </a:solidFill>
              </a:rPr>
              <a:t>캐릭터 등급 측정</a:t>
            </a:r>
            <a:r>
              <a:rPr lang="en-US" altLang="ko-KR" sz="1000" dirty="0">
                <a:solidFill>
                  <a:schemeClr val="accent4"/>
                </a:solidFill>
              </a:rPr>
              <a:t>(</a:t>
            </a:r>
            <a:r>
              <a:rPr lang="ko-KR" altLang="en-US" sz="1000" dirty="0">
                <a:solidFill>
                  <a:schemeClr val="accent4"/>
                </a:solidFill>
              </a:rPr>
              <a:t>직업선택</a:t>
            </a:r>
            <a:r>
              <a:rPr lang="en-US" altLang="ko-KR" sz="1000" dirty="0">
                <a:solidFill>
                  <a:schemeClr val="accent4"/>
                </a:solidFill>
              </a:rPr>
              <a:t>) 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51250" y="3440291"/>
            <a:ext cx="12680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4"/>
                </a:solidFill>
              </a:rPr>
              <a:t>지역 </a:t>
            </a:r>
            <a:r>
              <a:rPr lang="ko-KR" altLang="en-US" sz="1000" dirty="0" err="1">
                <a:solidFill>
                  <a:schemeClr val="accent4"/>
                </a:solidFill>
              </a:rPr>
              <a:t>퀘스트를</a:t>
            </a:r>
            <a:r>
              <a:rPr lang="ko-KR" altLang="en-US" sz="1000" dirty="0">
                <a:solidFill>
                  <a:schemeClr val="accent4"/>
                </a:solidFill>
              </a:rPr>
              <a:t> 통한 전투 및 플레이어 성장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20256" y="4916560"/>
            <a:ext cx="126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4"/>
                </a:solidFill>
              </a:rPr>
              <a:t>LV10. </a:t>
            </a:r>
            <a:r>
              <a:rPr lang="ko-KR" altLang="en-US" sz="1000" dirty="0">
                <a:solidFill>
                  <a:schemeClr val="accent4"/>
                </a:solidFill>
              </a:rPr>
              <a:t>길드 가입 및 개설 가능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84991" y="5045956"/>
            <a:ext cx="126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accent4"/>
                </a:solidFill>
              </a:rPr>
              <a:t>Gate</a:t>
            </a:r>
            <a:r>
              <a:rPr lang="ko-KR" altLang="en-US" sz="1000" dirty="0" smtClean="0">
                <a:solidFill>
                  <a:schemeClr val="accent4"/>
                </a:solidFill>
              </a:rPr>
              <a:t> </a:t>
            </a:r>
            <a:r>
              <a:rPr lang="ko-KR" altLang="en-US" sz="1000" dirty="0">
                <a:solidFill>
                  <a:schemeClr val="accent4"/>
                </a:solidFill>
              </a:rPr>
              <a:t>사냥 및 </a:t>
            </a:r>
            <a:endParaRPr lang="en-US" altLang="ko-KR" sz="1000" dirty="0" smtClean="0">
              <a:solidFill>
                <a:schemeClr val="accent4"/>
              </a:solidFill>
            </a:endParaRPr>
          </a:p>
          <a:p>
            <a:r>
              <a:rPr lang="en-US" altLang="ko-KR" sz="1000" dirty="0" smtClean="0">
                <a:solidFill>
                  <a:schemeClr val="accent4"/>
                </a:solidFill>
              </a:rPr>
              <a:t>Monster</a:t>
            </a:r>
            <a:r>
              <a:rPr lang="ko-KR" altLang="en-US" sz="1000" dirty="0" smtClean="0">
                <a:solidFill>
                  <a:schemeClr val="accent4"/>
                </a:solidFill>
              </a:rPr>
              <a:t> </a:t>
            </a:r>
            <a:r>
              <a:rPr lang="ko-KR" altLang="en-US" sz="1000" dirty="0">
                <a:solidFill>
                  <a:schemeClr val="accent4"/>
                </a:solidFill>
              </a:rPr>
              <a:t>웨이브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23515" y="5159250"/>
            <a:ext cx="12680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4"/>
                </a:solidFill>
              </a:rPr>
              <a:t>다양한 </a:t>
            </a:r>
            <a:r>
              <a:rPr lang="ko-KR" altLang="en-US" sz="1000" dirty="0" err="1">
                <a:solidFill>
                  <a:schemeClr val="accent4"/>
                </a:solidFill>
              </a:rPr>
              <a:t>퀘스트와</a:t>
            </a:r>
            <a:r>
              <a:rPr lang="ko-KR" altLang="en-US" sz="1000" dirty="0">
                <a:solidFill>
                  <a:schemeClr val="accent4"/>
                </a:solidFill>
              </a:rPr>
              <a:t> 사냥을 통한 캐릭터 성장 </a:t>
            </a:r>
          </a:p>
        </p:txBody>
      </p:sp>
    </p:spTree>
    <p:extLst>
      <p:ext uri="{BB962C8B-B14F-4D97-AF65-F5344CB8AC3E}">
        <p14:creationId xmlns:p14="http://schemas.microsoft.com/office/powerpoint/2010/main" val="417457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F31F51-A637-4BA0-8C92-C0962D80EBD9}"/>
              </a:ext>
            </a:extLst>
          </p:cNvPr>
          <p:cNvSpPr txBox="1"/>
          <p:nvPr/>
        </p:nvSpPr>
        <p:spPr>
          <a:xfrm>
            <a:off x="4760154" y="2861102"/>
            <a:ext cx="2073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DEB45E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90034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C1C56B-C5AF-4760-B90D-A8972CA9C258}"/>
              </a:ext>
            </a:extLst>
          </p:cNvPr>
          <p:cNvSpPr txBox="1"/>
          <p:nvPr/>
        </p:nvSpPr>
        <p:spPr>
          <a:xfrm>
            <a:off x="3217873" y="10211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DEB45E"/>
                </a:solidFill>
              </a:rPr>
              <a:t>목차</a:t>
            </a:r>
            <a:endParaRPr lang="en-US" altLang="ko-KR" sz="2800" b="1" dirty="0">
              <a:solidFill>
                <a:srgbClr val="DEB45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2F972A9-2CC9-43CD-9E2E-379D7C519C2C}"/>
              </a:ext>
            </a:extLst>
          </p:cNvPr>
          <p:cNvSpPr/>
          <p:nvPr/>
        </p:nvSpPr>
        <p:spPr>
          <a:xfrm>
            <a:off x="3486929" y="2414402"/>
            <a:ext cx="321148" cy="338050"/>
          </a:xfrm>
          <a:prstGeom prst="rect">
            <a:avLst/>
          </a:prstGeom>
          <a:solidFill>
            <a:srgbClr val="DEB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5A2A24C-61BE-47D5-9AF9-C98E61EFB872}"/>
              </a:ext>
            </a:extLst>
          </p:cNvPr>
          <p:cNvSpPr/>
          <p:nvPr/>
        </p:nvSpPr>
        <p:spPr>
          <a:xfrm>
            <a:off x="3486929" y="3159777"/>
            <a:ext cx="321148" cy="338050"/>
          </a:xfrm>
          <a:prstGeom prst="rect">
            <a:avLst/>
          </a:prstGeom>
          <a:solidFill>
            <a:srgbClr val="DEB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AE980B3-B72A-435F-BFDD-953776C9D2B4}"/>
              </a:ext>
            </a:extLst>
          </p:cNvPr>
          <p:cNvSpPr/>
          <p:nvPr/>
        </p:nvSpPr>
        <p:spPr>
          <a:xfrm>
            <a:off x="3486929" y="3905152"/>
            <a:ext cx="321148" cy="338050"/>
          </a:xfrm>
          <a:prstGeom prst="rect">
            <a:avLst/>
          </a:prstGeom>
          <a:solidFill>
            <a:srgbClr val="DEB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7D04BD-3D3D-4713-944C-2A192343E60D}"/>
              </a:ext>
            </a:extLst>
          </p:cNvPr>
          <p:cNvSpPr txBox="1"/>
          <p:nvPr/>
        </p:nvSpPr>
        <p:spPr>
          <a:xfrm>
            <a:off x="4120684" y="2398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DEB45E"/>
                </a:solidFill>
              </a:rPr>
              <a:t>게임개요</a:t>
            </a:r>
            <a:endParaRPr lang="ko-KR" altLang="en-US" dirty="0">
              <a:solidFill>
                <a:srgbClr val="DEB45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288D108-2491-459A-A127-71BFD66ED6F8}"/>
              </a:ext>
            </a:extLst>
          </p:cNvPr>
          <p:cNvSpPr txBox="1"/>
          <p:nvPr/>
        </p:nvSpPr>
        <p:spPr>
          <a:xfrm>
            <a:off x="4120684" y="314056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EB45E"/>
                </a:solidFill>
              </a:rPr>
              <a:t>시놉시스</a:t>
            </a:r>
            <a:r>
              <a:rPr lang="ko-KR" altLang="en-US" dirty="0">
                <a:solidFill>
                  <a:srgbClr val="DEB45E"/>
                </a:solidFill>
              </a:rPr>
              <a:t> 및 </a:t>
            </a:r>
            <a:r>
              <a:rPr lang="ko-KR" altLang="en-US" dirty="0" smtClean="0">
                <a:solidFill>
                  <a:srgbClr val="DEB45E"/>
                </a:solidFill>
              </a:rPr>
              <a:t>세계관</a:t>
            </a:r>
            <a:endParaRPr lang="ko-KR" altLang="en-US" dirty="0">
              <a:solidFill>
                <a:srgbClr val="DEB45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864DF67-E7C3-4BB2-9158-2C6EA355B3A1}"/>
              </a:ext>
            </a:extLst>
          </p:cNvPr>
          <p:cNvSpPr txBox="1"/>
          <p:nvPr/>
        </p:nvSpPr>
        <p:spPr>
          <a:xfrm>
            <a:off x="4120684" y="45553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EB45E"/>
                </a:solidFill>
              </a:rPr>
              <a:t>플레이흐름</a:t>
            </a:r>
            <a:endParaRPr lang="ko-KR" altLang="en-US" dirty="0">
              <a:solidFill>
                <a:srgbClr val="DEB45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FA1D8D4-896B-43C7-BDE4-F00446F583A8}"/>
              </a:ext>
            </a:extLst>
          </p:cNvPr>
          <p:cNvSpPr/>
          <p:nvPr/>
        </p:nvSpPr>
        <p:spPr>
          <a:xfrm>
            <a:off x="3575469" y="2509481"/>
            <a:ext cx="146380" cy="1463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DD2E845-AD42-4C02-81A5-30D3AEE26B5B}"/>
              </a:ext>
            </a:extLst>
          </p:cNvPr>
          <p:cNvSpPr/>
          <p:nvPr/>
        </p:nvSpPr>
        <p:spPr>
          <a:xfrm>
            <a:off x="3574313" y="2510237"/>
            <a:ext cx="146380" cy="1463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68215E7-CA0A-4027-9B01-2D3C8DF2A4BF}"/>
              </a:ext>
            </a:extLst>
          </p:cNvPr>
          <p:cNvSpPr/>
          <p:nvPr/>
        </p:nvSpPr>
        <p:spPr>
          <a:xfrm>
            <a:off x="3574313" y="3252040"/>
            <a:ext cx="146380" cy="1463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8C74AB8-605F-4FE4-A10A-E9F5A4B05F1D}"/>
              </a:ext>
            </a:extLst>
          </p:cNvPr>
          <p:cNvSpPr/>
          <p:nvPr/>
        </p:nvSpPr>
        <p:spPr>
          <a:xfrm>
            <a:off x="3574313" y="4000987"/>
            <a:ext cx="146380" cy="1463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AE980B3-B72A-435F-BFDD-953776C9D2B4}"/>
              </a:ext>
            </a:extLst>
          </p:cNvPr>
          <p:cNvSpPr/>
          <p:nvPr/>
        </p:nvSpPr>
        <p:spPr>
          <a:xfrm>
            <a:off x="3486929" y="4586639"/>
            <a:ext cx="321148" cy="338050"/>
          </a:xfrm>
          <a:prstGeom prst="rect">
            <a:avLst/>
          </a:prstGeom>
          <a:solidFill>
            <a:srgbClr val="DEB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8C74AB8-605F-4FE4-A10A-E9F5A4B05F1D}"/>
              </a:ext>
            </a:extLst>
          </p:cNvPr>
          <p:cNvSpPr/>
          <p:nvPr/>
        </p:nvSpPr>
        <p:spPr>
          <a:xfrm>
            <a:off x="3574313" y="4682474"/>
            <a:ext cx="146380" cy="1463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864DF67-E7C3-4BB2-9158-2C6EA355B3A1}"/>
              </a:ext>
            </a:extLst>
          </p:cNvPr>
          <p:cNvSpPr txBox="1"/>
          <p:nvPr/>
        </p:nvSpPr>
        <p:spPr>
          <a:xfrm>
            <a:off x="4120684" y="3889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DEB45E"/>
                </a:solidFill>
              </a:rPr>
              <a:t>주요요소</a:t>
            </a:r>
            <a:endParaRPr lang="ko-KR" altLang="en-US" dirty="0">
              <a:solidFill>
                <a:srgbClr val="DEB4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B681F20-8A65-4C9F-8008-FFFD99465026}"/>
              </a:ext>
            </a:extLst>
          </p:cNvPr>
          <p:cNvSpPr txBox="1"/>
          <p:nvPr/>
        </p:nvSpPr>
        <p:spPr>
          <a:xfrm>
            <a:off x="4726721" y="7750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DEB45E"/>
                </a:solidFill>
              </a:rPr>
              <a:t>게임개요</a:t>
            </a:r>
            <a:endParaRPr lang="en-US" altLang="ko-KR" sz="2800" b="1" dirty="0">
              <a:solidFill>
                <a:srgbClr val="DEB45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3BCD7F0-AD5C-4919-9B56-EEFFC243517C}"/>
              </a:ext>
            </a:extLst>
          </p:cNvPr>
          <p:cNvGrpSpPr/>
          <p:nvPr/>
        </p:nvGrpSpPr>
        <p:grpSpPr>
          <a:xfrm>
            <a:off x="2572752" y="2516863"/>
            <a:ext cx="8166830" cy="2647803"/>
            <a:chOff x="2613329" y="2443016"/>
            <a:chExt cx="6948915" cy="237001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1654B2D-7D69-4761-BAFB-2EAEC24E0325}"/>
                </a:ext>
              </a:extLst>
            </p:cNvPr>
            <p:cNvSpPr txBox="1"/>
            <p:nvPr/>
          </p:nvSpPr>
          <p:spPr>
            <a:xfrm>
              <a:off x="4493942" y="24585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rgbClr val="DEB45E"/>
                  </a:solidFill>
                </a:rPr>
                <a:t>게임개요</a:t>
              </a:r>
              <a:endParaRPr lang="ko-KR" altLang="en-US" sz="1200" b="1" dirty="0">
                <a:solidFill>
                  <a:srgbClr val="DEB45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78F2DCB-4823-467B-B1CE-591F7329D207}"/>
                </a:ext>
              </a:extLst>
            </p:cNvPr>
            <p:cNvSpPr txBox="1"/>
            <p:nvPr/>
          </p:nvSpPr>
          <p:spPr>
            <a:xfrm>
              <a:off x="2613329" y="3057209"/>
              <a:ext cx="2660631" cy="99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>
                  <a:solidFill>
                    <a:srgbClr val="FFD700"/>
                  </a:solidFill>
                </a:rPr>
                <a:t>게임장르 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: 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RPG</a:t>
              </a:r>
              <a:endParaRPr lang="en-US" altLang="ko-KR" sz="1100" dirty="0" smtClean="0">
                <a:solidFill>
                  <a:srgbClr val="FFD700"/>
                </a:solidFill>
              </a:endParaRPr>
            </a:p>
            <a:p>
              <a:pPr algn="r"/>
              <a:r>
                <a:rPr lang="ko-KR" altLang="en-US" sz="1100" dirty="0" smtClean="0">
                  <a:solidFill>
                    <a:srgbClr val="FFD700"/>
                  </a:solidFill>
                </a:rPr>
                <a:t>플랫폼 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: Windows, IOS, Android</a:t>
              </a:r>
            </a:p>
            <a:p>
              <a:pPr algn="r"/>
              <a:r>
                <a:rPr lang="ko-KR" altLang="en-US" sz="1100" dirty="0" smtClean="0">
                  <a:solidFill>
                    <a:srgbClr val="FFD700"/>
                  </a:solidFill>
                </a:rPr>
                <a:t>플레이어 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: 3</a:t>
              </a:r>
              <a:r>
                <a:rPr lang="ko-KR" altLang="en-US" sz="1100" dirty="0" smtClean="0">
                  <a:solidFill>
                    <a:srgbClr val="FFD700"/>
                  </a:solidFill>
                </a:rPr>
                <a:t>인칭 시점 </a:t>
              </a:r>
              <a:endParaRPr lang="en-US" altLang="ko-KR" sz="1100" dirty="0" smtClean="0">
                <a:solidFill>
                  <a:srgbClr val="FFD700"/>
                </a:solidFill>
              </a:endParaRPr>
            </a:p>
            <a:p>
              <a:pPr algn="r"/>
              <a:r>
                <a:rPr lang="ko-KR" altLang="en-US" sz="1100" dirty="0" smtClean="0">
                  <a:solidFill>
                    <a:srgbClr val="FFD700"/>
                  </a:solidFill>
                </a:rPr>
                <a:t>대상 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Target</a:t>
              </a:r>
              <a:r>
                <a:rPr lang="ko-KR" altLang="en-US" sz="1100" dirty="0" smtClean="0">
                  <a:solidFill>
                    <a:srgbClr val="FFD700"/>
                  </a:solidFill>
                </a:rPr>
                <a:t> 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: </a:t>
              </a:r>
              <a:r>
                <a:rPr lang="ko-KR" altLang="en-US" sz="1100" dirty="0" smtClean="0">
                  <a:solidFill>
                    <a:srgbClr val="FFD700"/>
                  </a:solidFill>
                </a:rPr>
                <a:t>만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12</a:t>
              </a:r>
              <a:r>
                <a:rPr lang="ko-KR" altLang="en-US" sz="1100" dirty="0" smtClean="0">
                  <a:solidFill>
                    <a:srgbClr val="FFD700"/>
                  </a:solidFill>
                </a:rPr>
                <a:t>세 이상</a:t>
              </a:r>
              <a:endParaRPr lang="en-US" altLang="ko-KR" sz="1100" dirty="0" smtClean="0">
                <a:solidFill>
                  <a:srgbClr val="FFD700"/>
                </a:solidFill>
              </a:endParaRPr>
            </a:p>
            <a:p>
              <a:pPr algn="r"/>
              <a:r>
                <a:rPr lang="ko-KR" altLang="en-US" sz="1100" dirty="0" smtClean="0">
                  <a:solidFill>
                    <a:srgbClr val="FFD700"/>
                  </a:solidFill>
                </a:rPr>
                <a:t>시간간격 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: </a:t>
              </a:r>
              <a:r>
                <a:rPr lang="ko-KR" altLang="en-US" sz="1100" dirty="0" smtClean="0">
                  <a:solidFill>
                    <a:srgbClr val="FFD700"/>
                  </a:solidFill>
                </a:rPr>
                <a:t>실시간</a:t>
              </a:r>
              <a:endParaRPr lang="en-US" altLang="ko-KR" sz="1100" dirty="0" smtClean="0">
                <a:solidFill>
                  <a:srgbClr val="FFD700"/>
                </a:solidFill>
              </a:endParaRPr>
            </a:p>
            <a:p>
              <a:pPr algn="r"/>
              <a:endParaRPr lang="ko-KR" altLang="en-US" sz="1100" dirty="0">
                <a:solidFill>
                  <a:srgbClr val="FFD7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69464FAA-581C-4D29-AEAF-0AE7F8A747D9}"/>
                </a:ext>
              </a:extLst>
            </p:cNvPr>
            <p:cNvSpPr/>
            <p:nvPr/>
          </p:nvSpPr>
          <p:spPr>
            <a:xfrm>
              <a:off x="5553339" y="2443016"/>
              <a:ext cx="4008905" cy="2370010"/>
            </a:xfrm>
            <a:prstGeom prst="rect">
              <a:avLst/>
            </a:prstGeom>
            <a:noFill/>
            <a:ln>
              <a:solidFill>
                <a:srgbClr val="DEB4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DEB45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78F2DCB-4823-467B-B1CE-591F7329D207}"/>
                </a:ext>
              </a:extLst>
            </p:cNvPr>
            <p:cNvSpPr txBox="1"/>
            <p:nvPr/>
          </p:nvSpPr>
          <p:spPr>
            <a:xfrm>
              <a:off x="2633530" y="4135431"/>
              <a:ext cx="2660631" cy="53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>
                  <a:solidFill>
                    <a:srgbClr val="FFD700"/>
                  </a:solidFill>
                </a:rPr>
                <a:t>게임 목표 </a:t>
              </a:r>
              <a:endParaRPr lang="en-US" altLang="ko-KR" sz="1100" dirty="0" smtClean="0">
                <a:solidFill>
                  <a:srgbClr val="FFD700"/>
                </a:solidFill>
              </a:endParaRPr>
            </a:p>
            <a:p>
              <a:pPr algn="r"/>
              <a:r>
                <a:rPr lang="ko-KR" altLang="en-US" sz="1100" dirty="0" smtClean="0">
                  <a:solidFill>
                    <a:srgbClr val="FFD700"/>
                  </a:solidFill>
                </a:rPr>
                <a:t>플레이어가 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Gate</a:t>
              </a:r>
              <a:r>
                <a:rPr lang="ko-KR" altLang="en-US" sz="1100" dirty="0" smtClean="0">
                  <a:solidFill>
                    <a:srgbClr val="FFD700"/>
                  </a:solidFill>
                </a:rPr>
                <a:t>를 탐험하며 소속된 지역을 </a:t>
              </a:r>
              <a:endParaRPr lang="en-US" altLang="ko-KR" sz="1100" dirty="0" smtClean="0">
                <a:solidFill>
                  <a:srgbClr val="FFD700"/>
                </a:solidFill>
              </a:endParaRPr>
            </a:p>
            <a:p>
              <a:pPr algn="r"/>
              <a:r>
                <a:rPr lang="ko-KR" altLang="en-US" sz="1100" dirty="0" smtClean="0">
                  <a:solidFill>
                    <a:srgbClr val="FFD700"/>
                  </a:solidFill>
                </a:rPr>
                <a:t>발전시켜 성장하는 게임이다</a:t>
              </a:r>
              <a:r>
                <a:rPr lang="en-US" altLang="ko-KR" sz="1100" dirty="0" smtClean="0">
                  <a:solidFill>
                    <a:srgbClr val="FFD700"/>
                  </a:solidFill>
                </a:rPr>
                <a:t>. </a:t>
              </a:r>
              <a:endParaRPr lang="ko-KR" altLang="en-US" sz="1100" dirty="0">
                <a:solidFill>
                  <a:srgbClr val="FFD700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747F39B-5C52-412A-A4A3-0309221D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49" y="2516863"/>
            <a:ext cx="4711533" cy="2647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9237248" y="5275403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DEB45E"/>
                </a:solidFill>
              </a:rPr>
              <a:t>이미지 출처 </a:t>
            </a:r>
            <a:r>
              <a:rPr lang="en-US" altLang="ko-KR" sz="1000" dirty="0" smtClean="0">
                <a:solidFill>
                  <a:srgbClr val="DEB45E"/>
                </a:solidFill>
              </a:rPr>
              <a:t>: </a:t>
            </a:r>
            <a:r>
              <a:rPr lang="ko-KR" altLang="en-US" sz="1000" dirty="0" err="1" smtClean="0">
                <a:solidFill>
                  <a:srgbClr val="DEB45E"/>
                </a:solidFill>
              </a:rPr>
              <a:t>툼</a:t>
            </a:r>
            <a:r>
              <a:rPr lang="ko-KR" altLang="en-US" sz="1000" dirty="0" smtClean="0">
                <a:solidFill>
                  <a:srgbClr val="DEB45E"/>
                </a:solidFill>
              </a:rPr>
              <a:t> 레이더</a:t>
            </a:r>
            <a:endParaRPr lang="ko-KR" altLang="en-US" sz="1000" dirty="0">
              <a:solidFill>
                <a:srgbClr val="DEB4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6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B681F20-8A65-4C9F-8008-FFFD99465026}"/>
              </a:ext>
            </a:extLst>
          </p:cNvPr>
          <p:cNvSpPr txBox="1"/>
          <p:nvPr/>
        </p:nvSpPr>
        <p:spPr>
          <a:xfrm>
            <a:off x="3909596" y="775001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DEB45E"/>
                </a:solidFill>
              </a:rPr>
              <a:t>시놉시스</a:t>
            </a:r>
            <a:r>
              <a:rPr lang="ko-KR" altLang="en-US" sz="2800" b="1" dirty="0" smtClean="0">
                <a:solidFill>
                  <a:srgbClr val="DEB45E"/>
                </a:solidFill>
              </a:rPr>
              <a:t> 및 </a:t>
            </a:r>
            <a:r>
              <a:rPr lang="ko-KR" altLang="en-US" sz="2800" b="1" dirty="0" err="1" smtClean="0">
                <a:solidFill>
                  <a:srgbClr val="DEB45E"/>
                </a:solidFill>
              </a:rPr>
              <a:t>세게관</a:t>
            </a:r>
            <a:r>
              <a:rPr lang="ko-KR" altLang="en-US" sz="2800" b="1" dirty="0" smtClean="0">
                <a:solidFill>
                  <a:srgbClr val="DEB45E"/>
                </a:solidFill>
              </a:rPr>
              <a:t> </a:t>
            </a:r>
            <a:endParaRPr lang="en-US" altLang="ko-KR" sz="2800" b="1" dirty="0">
              <a:solidFill>
                <a:srgbClr val="DEB45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78F2DCB-4823-467B-B1CE-591F7329D207}"/>
              </a:ext>
            </a:extLst>
          </p:cNvPr>
          <p:cNvSpPr txBox="1"/>
          <p:nvPr/>
        </p:nvSpPr>
        <p:spPr>
          <a:xfrm>
            <a:off x="1451318" y="2100916"/>
            <a:ext cx="4544040" cy="25083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FFD700"/>
                </a:solidFill>
              </a:rPr>
              <a:t>시놉시스</a:t>
            </a:r>
            <a:r>
              <a:rPr lang="ko-KR" altLang="en-US" sz="1400" b="1" dirty="0">
                <a:solidFill>
                  <a:srgbClr val="FFD700"/>
                </a:solidFill>
              </a:rPr>
              <a:t> </a:t>
            </a:r>
          </a:p>
          <a:p>
            <a:pPr algn="r"/>
            <a:endParaRPr lang="ko-KR" altLang="en-US" sz="1100" dirty="0">
              <a:solidFill>
                <a:srgbClr val="DEB45E"/>
              </a:solidFill>
            </a:endParaRPr>
          </a:p>
          <a:p>
            <a:r>
              <a:rPr lang="ko-KR" altLang="en-US" sz="1100" dirty="0">
                <a:solidFill>
                  <a:srgbClr val="DEB45E"/>
                </a:solidFill>
              </a:rPr>
              <a:t>평화로운 </a:t>
            </a:r>
            <a:r>
              <a:rPr lang="en-US" altLang="ko-KR" sz="1100" dirty="0">
                <a:solidFill>
                  <a:srgbClr val="DEB45E"/>
                </a:solidFill>
              </a:rPr>
              <a:t>2030</a:t>
            </a:r>
            <a:r>
              <a:rPr lang="ko-KR" altLang="en-US" sz="1100" dirty="0">
                <a:solidFill>
                  <a:srgbClr val="DEB45E"/>
                </a:solidFill>
              </a:rPr>
              <a:t>년을 살고 있는 </a:t>
            </a:r>
            <a:r>
              <a:rPr lang="ko-KR" altLang="en-US" sz="1100" dirty="0" smtClean="0">
                <a:solidFill>
                  <a:srgbClr val="DEB45E"/>
                </a:solidFill>
              </a:rPr>
              <a:t>어느 날 </a:t>
            </a:r>
            <a:r>
              <a:rPr lang="ko-KR" altLang="en-US" sz="1100" dirty="0">
                <a:solidFill>
                  <a:srgbClr val="DEB45E"/>
                </a:solidFill>
              </a:rPr>
              <a:t>하늘이 어두워지고 검은색 소용돌이가 치기 시작하며 형체를 알 수 없는 괴물들이 하늘과 땅 </a:t>
            </a:r>
            <a:r>
              <a:rPr lang="ko-KR" altLang="en-US" sz="1100" dirty="0" smtClean="0">
                <a:solidFill>
                  <a:srgbClr val="DEB45E"/>
                </a:solidFill>
              </a:rPr>
              <a:t>각 곳에서 </a:t>
            </a:r>
            <a:r>
              <a:rPr lang="ko-KR" altLang="en-US" sz="1100" dirty="0">
                <a:solidFill>
                  <a:srgbClr val="DEB45E"/>
                </a:solidFill>
              </a:rPr>
              <a:t>나타나기 시작했다</a:t>
            </a:r>
            <a:r>
              <a:rPr lang="en-US" altLang="ko-KR" sz="1100" dirty="0">
                <a:solidFill>
                  <a:srgbClr val="DEB45E"/>
                </a:solidFill>
              </a:rPr>
              <a:t>. </a:t>
            </a:r>
            <a:r>
              <a:rPr lang="ko-KR" altLang="en-US" sz="1100" dirty="0">
                <a:solidFill>
                  <a:srgbClr val="DEB45E"/>
                </a:solidFill>
              </a:rPr>
              <a:t>괴물들이 사람들을 잡아먹고 죽이기 시작하고 순식간에 지상은 비명이 난자하고 아수라장으로 변하고 순식간에 지옥으로 변했다</a:t>
            </a:r>
            <a:r>
              <a:rPr lang="en-US" altLang="ko-KR" sz="1100" dirty="0">
                <a:solidFill>
                  <a:srgbClr val="DEB45E"/>
                </a:solidFill>
              </a:rPr>
              <a:t>. </a:t>
            </a:r>
            <a:r>
              <a:rPr lang="ko-KR" altLang="en-US" sz="1100" dirty="0">
                <a:solidFill>
                  <a:srgbClr val="DEB45E"/>
                </a:solidFill>
              </a:rPr>
              <a:t>사람들은 </a:t>
            </a:r>
            <a:r>
              <a:rPr lang="ko-KR" altLang="en-US" sz="1100" dirty="0" smtClean="0">
                <a:solidFill>
                  <a:srgbClr val="DEB45E"/>
                </a:solidFill>
              </a:rPr>
              <a:t>살기 위해서 </a:t>
            </a:r>
            <a:r>
              <a:rPr lang="ko-KR" altLang="en-US" sz="1100" dirty="0">
                <a:solidFill>
                  <a:srgbClr val="DEB45E"/>
                </a:solidFill>
              </a:rPr>
              <a:t>괴물들에게 대항하기 시작하였고</a:t>
            </a:r>
            <a:r>
              <a:rPr lang="en-US" altLang="ko-KR" sz="1100" dirty="0">
                <a:solidFill>
                  <a:srgbClr val="DEB45E"/>
                </a:solidFill>
              </a:rPr>
              <a:t>, </a:t>
            </a:r>
            <a:r>
              <a:rPr lang="ko-KR" altLang="en-US" sz="1100" dirty="0">
                <a:solidFill>
                  <a:srgbClr val="DEB45E"/>
                </a:solidFill>
              </a:rPr>
              <a:t>괴물을 </a:t>
            </a:r>
            <a:r>
              <a:rPr lang="ko-KR" altLang="en-US" sz="1100" dirty="0" err="1">
                <a:solidFill>
                  <a:srgbClr val="DEB45E"/>
                </a:solidFill>
              </a:rPr>
              <a:t>몬스터라</a:t>
            </a:r>
            <a:r>
              <a:rPr lang="ko-KR" altLang="en-US" sz="1100" dirty="0">
                <a:solidFill>
                  <a:srgbClr val="DEB45E"/>
                </a:solidFill>
              </a:rPr>
              <a:t> 지정하고 힘을 기르기 시작했다</a:t>
            </a:r>
            <a:r>
              <a:rPr lang="en-US" altLang="ko-KR" sz="1100" dirty="0">
                <a:solidFill>
                  <a:srgbClr val="DEB45E"/>
                </a:solidFill>
              </a:rPr>
              <a:t>. </a:t>
            </a:r>
            <a:r>
              <a:rPr lang="ko-KR" altLang="en-US" sz="1100" dirty="0">
                <a:solidFill>
                  <a:srgbClr val="DEB45E"/>
                </a:solidFill>
              </a:rPr>
              <a:t>하지만 보통의 방법으로는 </a:t>
            </a:r>
            <a:r>
              <a:rPr lang="ko-KR" altLang="en-US" sz="1100" dirty="0" err="1">
                <a:solidFill>
                  <a:srgbClr val="DEB45E"/>
                </a:solidFill>
              </a:rPr>
              <a:t>몬스터를</a:t>
            </a:r>
            <a:r>
              <a:rPr lang="ko-KR" altLang="en-US" sz="1100" dirty="0">
                <a:solidFill>
                  <a:srgbClr val="DEB45E"/>
                </a:solidFill>
              </a:rPr>
              <a:t> 상대할 수 없었고</a:t>
            </a:r>
            <a:r>
              <a:rPr lang="en-US" altLang="ko-KR" sz="1100" dirty="0">
                <a:solidFill>
                  <a:srgbClr val="DEB45E"/>
                </a:solidFill>
              </a:rPr>
              <a:t>, </a:t>
            </a:r>
            <a:r>
              <a:rPr lang="ko-KR" altLang="en-US" sz="1100" dirty="0" err="1">
                <a:solidFill>
                  <a:srgbClr val="DEB45E"/>
                </a:solidFill>
              </a:rPr>
              <a:t>몬스터가</a:t>
            </a:r>
            <a:r>
              <a:rPr lang="ko-KR" altLang="en-US" sz="1100" dirty="0">
                <a:solidFill>
                  <a:srgbClr val="DEB45E"/>
                </a:solidFill>
              </a:rPr>
              <a:t> 나타난 시점부터 </a:t>
            </a:r>
            <a:r>
              <a:rPr lang="ko-KR" altLang="en-US" sz="1100" dirty="0" smtClean="0">
                <a:solidFill>
                  <a:srgbClr val="DEB45E"/>
                </a:solidFill>
              </a:rPr>
              <a:t>선택 받은 </a:t>
            </a:r>
            <a:r>
              <a:rPr lang="ko-KR" altLang="en-US" sz="1100" dirty="0">
                <a:solidFill>
                  <a:srgbClr val="DEB45E"/>
                </a:solidFill>
              </a:rPr>
              <a:t>사람들이 나타나 일반인과는 다른 강함을 가지게 되었다</a:t>
            </a:r>
            <a:r>
              <a:rPr lang="en-US" altLang="ko-KR" sz="1100" dirty="0">
                <a:solidFill>
                  <a:srgbClr val="DEB45E"/>
                </a:solidFill>
              </a:rPr>
              <a:t>. </a:t>
            </a:r>
            <a:r>
              <a:rPr lang="ko-KR" altLang="en-US" sz="1100" dirty="0">
                <a:solidFill>
                  <a:srgbClr val="DEB45E"/>
                </a:solidFill>
              </a:rPr>
              <a:t>그 사람들은 </a:t>
            </a:r>
            <a:r>
              <a:rPr lang="ko-KR" altLang="en-US" sz="1100" dirty="0" err="1">
                <a:solidFill>
                  <a:srgbClr val="DEB45E"/>
                </a:solidFill>
              </a:rPr>
              <a:t>몬스터와</a:t>
            </a:r>
            <a:r>
              <a:rPr lang="ko-KR" altLang="en-US" sz="1100" dirty="0">
                <a:solidFill>
                  <a:srgbClr val="DEB45E"/>
                </a:solidFill>
              </a:rPr>
              <a:t> 대항하며 사람들을 지켜내기 시작하였고 사람들은 끊임없이 새롭게 나타나는 </a:t>
            </a:r>
            <a:r>
              <a:rPr lang="ko-KR" altLang="en-US" sz="1100" dirty="0" err="1">
                <a:solidFill>
                  <a:srgbClr val="DEB45E"/>
                </a:solidFill>
              </a:rPr>
              <a:t>몬스터들로</a:t>
            </a:r>
            <a:r>
              <a:rPr lang="ko-KR" altLang="en-US" sz="1100" dirty="0">
                <a:solidFill>
                  <a:srgbClr val="DEB45E"/>
                </a:solidFill>
              </a:rPr>
              <a:t> 부터 자신들과 자신의 </a:t>
            </a:r>
            <a:r>
              <a:rPr lang="ko-KR" altLang="en-US" sz="1100" dirty="0" smtClean="0">
                <a:solidFill>
                  <a:srgbClr val="DEB45E"/>
                </a:solidFill>
              </a:rPr>
              <a:t>살고 있는 </a:t>
            </a:r>
            <a:r>
              <a:rPr lang="ko-KR" altLang="en-US" sz="1100" dirty="0">
                <a:solidFill>
                  <a:srgbClr val="DEB45E"/>
                </a:solidFill>
              </a:rPr>
              <a:t>곳을 지키기 위해 길드를 만들고 서로가 연합군을 만들어 대항하기 시작하였다</a:t>
            </a:r>
            <a:r>
              <a:rPr lang="en-US" altLang="ko-KR" sz="1100" dirty="0">
                <a:solidFill>
                  <a:srgbClr val="DEB45E"/>
                </a:solidFill>
              </a:rPr>
              <a:t>. </a:t>
            </a:r>
            <a:endParaRPr lang="ko-KR" altLang="en-US" sz="1100" dirty="0">
              <a:solidFill>
                <a:srgbClr val="DEB45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78F2DCB-4823-467B-B1CE-591F7329D207}"/>
              </a:ext>
            </a:extLst>
          </p:cNvPr>
          <p:cNvSpPr txBox="1"/>
          <p:nvPr/>
        </p:nvSpPr>
        <p:spPr>
          <a:xfrm>
            <a:off x="6333869" y="2100916"/>
            <a:ext cx="454404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D700"/>
                </a:solidFill>
              </a:rPr>
              <a:t>세계관 </a:t>
            </a:r>
          </a:p>
          <a:p>
            <a:pPr algn="r"/>
            <a:endParaRPr lang="ko-KR" altLang="en-US" sz="1100" dirty="0">
              <a:solidFill>
                <a:srgbClr val="DEB45E"/>
              </a:solidFill>
            </a:endParaRPr>
          </a:p>
          <a:p>
            <a:r>
              <a:rPr lang="ko-KR" altLang="en-US" sz="1100" dirty="0">
                <a:solidFill>
                  <a:srgbClr val="DEB45E"/>
                </a:solidFill>
              </a:rPr>
              <a:t>현대판타지세계관으로 사람들이 </a:t>
            </a:r>
            <a:r>
              <a:rPr lang="ko-KR" altLang="en-US" sz="1100" dirty="0" smtClean="0">
                <a:solidFill>
                  <a:srgbClr val="DEB45E"/>
                </a:solidFill>
              </a:rPr>
              <a:t>살고 있는 </a:t>
            </a:r>
            <a:r>
              <a:rPr lang="ko-KR" altLang="en-US" sz="1100" dirty="0">
                <a:solidFill>
                  <a:srgbClr val="DEB45E"/>
                </a:solidFill>
              </a:rPr>
              <a:t>곳은 현대 건물과 세계관이 도입되어있지만</a:t>
            </a:r>
            <a:r>
              <a:rPr lang="en-US" altLang="ko-KR" sz="1100" dirty="0">
                <a:solidFill>
                  <a:srgbClr val="DEB45E"/>
                </a:solidFill>
              </a:rPr>
              <a:t>, </a:t>
            </a:r>
            <a:r>
              <a:rPr lang="ko-KR" altLang="en-US" sz="1100" dirty="0" err="1">
                <a:solidFill>
                  <a:srgbClr val="DEB45E"/>
                </a:solidFill>
              </a:rPr>
              <a:t>게이트를</a:t>
            </a:r>
            <a:r>
              <a:rPr lang="ko-KR" altLang="en-US" sz="1100" dirty="0">
                <a:solidFill>
                  <a:srgbClr val="DEB45E"/>
                </a:solidFill>
              </a:rPr>
              <a:t> 통해 </a:t>
            </a:r>
            <a:r>
              <a:rPr lang="ko-KR" altLang="en-US" sz="1100" dirty="0" err="1">
                <a:solidFill>
                  <a:srgbClr val="DEB45E"/>
                </a:solidFill>
              </a:rPr>
              <a:t>던전으로</a:t>
            </a:r>
            <a:r>
              <a:rPr lang="ko-KR" altLang="en-US" sz="1100" dirty="0">
                <a:solidFill>
                  <a:srgbClr val="DEB45E"/>
                </a:solidFill>
              </a:rPr>
              <a:t> </a:t>
            </a:r>
            <a:r>
              <a:rPr lang="ko-KR" altLang="en-US" sz="1100" dirty="0" smtClean="0">
                <a:solidFill>
                  <a:srgbClr val="DEB45E"/>
                </a:solidFill>
              </a:rPr>
              <a:t>가게 되면 </a:t>
            </a:r>
            <a:r>
              <a:rPr lang="ko-KR" altLang="en-US" sz="1100" dirty="0">
                <a:solidFill>
                  <a:srgbClr val="DEB45E"/>
                </a:solidFill>
              </a:rPr>
              <a:t>현대와는 완전 다른 새로운 세계가 펼쳐지게 된다</a:t>
            </a:r>
            <a:r>
              <a:rPr lang="en-US" altLang="ko-KR" sz="1100" dirty="0">
                <a:solidFill>
                  <a:srgbClr val="DEB45E"/>
                </a:solidFill>
              </a:rPr>
              <a:t>. </a:t>
            </a:r>
            <a:endParaRPr lang="en-US" altLang="ko-KR" sz="1100" dirty="0" smtClean="0">
              <a:solidFill>
                <a:srgbClr val="DEB45E"/>
              </a:solidFill>
            </a:endParaRPr>
          </a:p>
          <a:p>
            <a:endParaRPr lang="en-US" altLang="ko-KR" sz="1100" dirty="0">
              <a:solidFill>
                <a:srgbClr val="DEB45E"/>
              </a:solidFill>
            </a:endParaRPr>
          </a:p>
          <a:p>
            <a:r>
              <a:rPr lang="ko-KR" altLang="en-US" sz="1100" dirty="0" err="1" smtClean="0">
                <a:solidFill>
                  <a:srgbClr val="DEB45E"/>
                </a:solidFill>
              </a:rPr>
              <a:t>게이트는</a:t>
            </a:r>
            <a:r>
              <a:rPr lang="ko-KR" altLang="en-US" sz="1100" dirty="0" smtClean="0">
                <a:solidFill>
                  <a:srgbClr val="DEB45E"/>
                </a:solidFill>
              </a:rPr>
              <a:t> 속성별 </a:t>
            </a:r>
            <a:r>
              <a:rPr lang="en-US" altLang="ko-KR" sz="1100" dirty="0" smtClean="0">
                <a:solidFill>
                  <a:srgbClr val="DEB45E"/>
                </a:solidFill>
              </a:rPr>
              <a:t>&amp; </a:t>
            </a:r>
            <a:r>
              <a:rPr lang="ko-KR" altLang="en-US" sz="1100" dirty="0" smtClean="0">
                <a:solidFill>
                  <a:srgbClr val="DEB45E"/>
                </a:solidFill>
              </a:rPr>
              <a:t>난이도별로 나뉘게 되고 </a:t>
            </a:r>
            <a:r>
              <a:rPr lang="ko-KR" altLang="en-US" sz="1100" dirty="0" err="1" smtClean="0">
                <a:solidFill>
                  <a:srgbClr val="DEB45E"/>
                </a:solidFill>
              </a:rPr>
              <a:t>게이트</a:t>
            </a:r>
            <a:r>
              <a:rPr lang="ko-KR" altLang="en-US" sz="1100" dirty="0" smtClean="0">
                <a:solidFill>
                  <a:srgbClr val="DEB45E"/>
                </a:solidFill>
              </a:rPr>
              <a:t> 안에는 중세 판타지 요소의 배경들이 들어가있다 </a:t>
            </a:r>
            <a:endParaRPr lang="ko-KR" altLang="en-US" sz="1100" dirty="0">
              <a:solidFill>
                <a:srgbClr val="DEB4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F31F51-A637-4BA0-8C92-C0962D80EBD9}"/>
              </a:ext>
            </a:extLst>
          </p:cNvPr>
          <p:cNvSpPr txBox="1"/>
          <p:nvPr/>
        </p:nvSpPr>
        <p:spPr>
          <a:xfrm>
            <a:off x="5151707" y="7750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rgbClr val="DEB45E"/>
                </a:solidFill>
              </a:rPr>
              <a:t>주요요소</a:t>
            </a:r>
            <a:endParaRPr lang="en-US" altLang="ko-KR" sz="2800" b="1" dirty="0">
              <a:solidFill>
                <a:srgbClr val="DEB45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AE45E32-E240-4DAD-8A4B-8EC1172A1DEC}"/>
              </a:ext>
            </a:extLst>
          </p:cNvPr>
          <p:cNvGrpSpPr/>
          <p:nvPr/>
        </p:nvGrpSpPr>
        <p:grpSpPr>
          <a:xfrm>
            <a:off x="1943538" y="1979841"/>
            <a:ext cx="8682159" cy="3699275"/>
            <a:chOff x="325088" y="2335164"/>
            <a:chExt cx="8682159" cy="3699275"/>
          </a:xfrm>
        </p:grpSpPr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0D4E92DA-86F3-4E1A-BE5A-0F60D4FC414E}"/>
                </a:ext>
              </a:extLst>
            </p:cNvPr>
            <p:cNvSpPr/>
            <p:nvPr/>
          </p:nvSpPr>
          <p:spPr>
            <a:xfrm>
              <a:off x="3193171" y="2811074"/>
              <a:ext cx="2462182" cy="2462182"/>
            </a:xfrm>
            <a:prstGeom prst="ellipse">
              <a:avLst/>
            </a:prstGeom>
            <a:noFill/>
            <a:ln w="50800">
              <a:solidFill>
                <a:srgbClr val="DEB4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18">
              <a:extLst>
                <a:ext uri="{FF2B5EF4-FFF2-40B4-BE49-F238E27FC236}">
                  <a16:creationId xmlns="" xmlns:a16="http://schemas.microsoft.com/office/drawing/2014/main" id="{98506879-0950-478C-9488-70BA7F843CD4}"/>
                </a:ext>
              </a:extLst>
            </p:cNvPr>
            <p:cNvGrpSpPr/>
            <p:nvPr/>
          </p:nvGrpSpPr>
          <p:grpSpPr>
            <a:xfrm>
              <a:off x="3093795" y="2966048"/>
              <a:ext cx="2748748" cy="2278059"/>
              <a:chOff x="3363901" y="1869678"/>
              <a:chExt cx="2748748" cy="2278059"/>
            </a:xfrm>
          </p:grpSpPr>
          <p:sp>
            <p:nvSpPr>
              <p:cNvPr id="40" name="Oval 50">
                <a:extLst>
                  <a:ext uri="{FF2B5EF4-FFF2-40B4-BE49-F238E27FC236}">
                    <a16:creationId xmlns="" xmlns:a16="http://schemas.microsoft.com/office/drawing/2014/main" id="{F365536D-8578-4191-B39E-A6DA9BD51260}"/>
                  </a:ext>
                </a:extLst>
              </p:cNvPr>
              <p:cNvSpPr/>
              <p:nvPr/>
            </p:nvSpPr>
            <p:spPr>
              <a:xfrm>
                <a:off x="5408588" y="1869678"/>
                <a:ext cx="699516" cy="69951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Oval 51">
                <a:extLst>
                  <a:ext uri="{FF2B5EF4-FFF2-40B4-BE49-F238E27FC236}">
                    <a16:creationId xmlns="" xmlns:a16="http://schemas.microsoft.com/office/drawing/2014/main" id="{81B08503-92C9-462E-A71F-DA10F69F96CD}"/>
                  </a:ext>
                </a:extLst>
              </p:cNvPr>
              <p:cNvSpPr/>
              <p:nvPr/>
            </p:nvSpPr>
            <p:spPr>
              <a:xfrm>
                <a:off x="3363901" y="1957826"/>
                <a:ext cx="699516" cy="699516"/>
              </a:xfrm>
              <a:prstGeom prst="ellipse">
                <a:avLst/>
              </a:prstGeom>
              <a:solidFill>
                <a:srgbClr val="9DC3E6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Oval 52">
                <a:extLst>
                  <a:ext uri="{FF2B5EF4-FFF2-40B4-BE49-F238E27FC236}">
                    <a16:creationId xmlns="" xmlns:a16="http://schemas.microsoft.com/office/drawing/2014/main" id="{72AB3060-4F9A-4278-959E-731BD6DC4D61}"/>
                  </a:ext>
                </a:extLst>
              </p:cNvPr>
              <p:cNvSpPr/>
              <p:nvPr/>
            </p:nvSpPr>
            <p:spPr>
              <a:xfrm>
                <a:off x="3393824" y="3448221"/>
                <a:ext cx="699516" cy="699516"/>
              </a:xfrm>
              <a:prstGeom prst="ellipse">
                <a:avLst/>
              </a:prstGeom>
              <a:solidFill>
                <a:schemeClr val="accent1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Oval 53">
                <a:extLst>
                  <a:ext uri="{FF2B5EF4-FFF2-40B4-BE49-F238E27FC236}">
                    <a16:creationId xmlns="" xmlns:a16="http://schemas.microsoft.com/office/drawing/2014/main" id="{97BB09A1-20EC-45D5-B1C4-C69B238C5701}"/>
                  </a:ext>
                </a:extLst>
              </p:cNvPr>
              <p:cNvSpPr/>
              <p:nvPr/>
            </p:nvSpPr>
            <p:spPr>
              <a:xfrm>
                <a:off x="5413133" y="3351400"/>
                <a:ext cx="699516" cy="69951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08A095B-C67A-4F2C-8063-28CACD86CBED}"/>
                </a:ext>
              </a:extLst>
            </p:cNvPr>
            <p:cNvSpPr txBox="1"/>
            <p:nvPr/>
          </p:nvSpPr>
          <p:spPr>
            <a:xfrm>
              <a:off x="6674877" y="281107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DEB45E"/>
                  </a:solidFill>
                </a:rPr>
                <a:t>전투</a:t>
              </a:r>
              <a:endParaRPr lang="ko-KR" altLang="en-US" sz="1000" b="1" dirty="0">
                <a:solidFill>
                  <a:srgbClr val="DEB45E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A6D4EC3-C930-4A05-B2CA-9238755E588C}"/>
                </a:ext>
              </a:extLst>
            </p:cNvPr>
            <p:cNvSpPr txBox="1"/>
            <p:nvPr/>
          </p:nvSpPr>
          <p:spPr>
            <a:xfrm>
              <a:off x="6674877" y="3054196"/>
              <a:ext cx="1489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플레이어 </a:t>
              </a:r>
              <a:r>
                <a:rPr lang="en-US" altLang="ko-KR" sz="900" dirty="0" err="1" smtClean="0">
                  <a:solidFill>
                    <a:srgbClr val="DEB45E"/>
                  </a:solidFill>
                </a:rPr>
                <a:t>vs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 </a:t>
              </a:r>
              <a:r>
                <a:rPr lang="ko-KR" altLang="en-US" sz="900" dirty="0" err="1" smtClean="0">
                  <a:solidFill>
                    <a:srgbClr val="DEB45E"/>
                  </a:solidFill>
                </a:rPr>
                <a:t>몬스터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플레이어 </a:t>
              </a:r>
              <a:r>
                <a:rPr lang="en-US" altLang="ko-KR" sz="900" dirty="0" err="1" smtClean="0">
                  <a:solidFill>
                    <a:srgbClr val="DEB45E"/>
                  </a:solidFill>
                </a:rPr>
                <a:t>vs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 </a:t>
              </a:r>
              <a:r>
                <a:rPr lang="ko-KR" altLang="en-US" sz="900" dirty="0" err="1" smtClean="0">
                  <a:solidFill>
                    <a:srgbClr val="DEB45E"/>
                  </a:solidFill>
                </a:rPr>
                <a:t>몬스터</a:t>
              </a:r>
              <a:r>
                <a:rPr lang="ko-KR" altLang="en-US" sz="900" dirty="0">
                  <a:solidFill>
                    <a:srgbClr val="DEB45E"/>
                  </a:solidFill>
                </a:rPr>
                <a:t> 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군단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연합 </a:t>
              </a:r>
              <a:r>
                <a:rPr lang="en-US" altLang="ko-KR" sz="900" dirty="0" err="1" smtClean="0">
                  <a:solidFill>
                    <a:srgbClr val="DEB45E"/>
                  </a:solidFill>
                </a:rPr>
                <a:t>vs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 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연합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en-US" altLang="ko-KR" sz="900" dirty="0" smtClean="0">
                  <a:solidFill>
                    <a:srgbClr val="DEB45E"/>
                  </a:solidFill>
                </a:rPr>
                <a:t>PVP</a:t>
              </a:r>
              <a:endParaRPr lang="ko-KR" altLang="en-US" sz="900" dirty="0">
                <a:solidFill>
                  <a:srgbClr val="DEB45E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28B2730E-B09B-471C-BB4A-601B5BC0F0F9}"/>
                </a:ext>
              </a:extLst>
            </p:cNvPr>
            <p:cNvSpPr txBox="1"/>
            <p:nvPr/>
          </p:nvSpPr>
          <p:spPr>
            <a:xfrm>
              <a:off x="6233731" y="472948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DEB45E"/>
                  </a:solidFill>
                </a:rPr>
                <a:t>길드와 연합</a:t>
              </a:r>
              <a:endParaRPr lang="ko-KR" altLang="en-US" sz="1000" b="1" dirty="0">
                <a:solidFill>
                  <a:srgbClr val="DEB45E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B6369ED7-F927-4D4E-ADE8-CB966D7CF605}"/>
                </a:ext>
              </a:extLst>
            </p:cNvPr>
            <p:cNvSpPr txBox="1"/>
            <p:nvPr/>
          </p:nvSpPr>
          <p:spPr>
            <a:xfrm>
              <a:off x="6233731" y="4972610"/>
              <a:ext cx="2773516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DEB45E"/>
                  </a:solidFill>
                </a:rPr>
                <a:t>LV.5 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길드에 가입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or 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직접 개설이 가능하다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길드에 가입을 함으로써 </a:t>
              </a:r>
              <a:r>
                <a:rPr lang="ko-KR" altLang="en-US" sz="900" dirty="0" err="1" smtClean="0">
                  <a:solidFill>
                    <a:srgbClr val="DEB45E"/>
                  </a:solidFill>
                </a:rPr>
                <a:t>길드원들끼리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 힘을 합쳐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err="1" smtClean="0">
                  <a:solidFill>
                    <a:srgbClr val="DEB45E"/>
                  </a:solidFill>
                </a:rPr>
                <a:t>몬스터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 웨이브에서 전투를 할 때 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Buff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효과를 받을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수 있고 다양한 전투에서 다른 플레이어들과 함께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할 수 있다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. </a:t>
              </a: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또한 길드끼리 모이면 연합군이 되고 연합끼리의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전쟁이 가능하다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65664CE-7144-4745-9766-B7AC347D8C9B}"/>
                </a:ext>
              </a:extLst>
            </p:cNvPr>
            <p:cNvSpPr txBox="1"/>
            <p:nvPr/>
          </p:nvSpPr>
          <p:spPr>
            <a:xfrm>
              <a:off x="376777" y="233516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DEB45E"/>
                  </a:solidFill>
                </a:rPr>
                <a:t>성</a:t>
              </a:r>
              <a:r>
                <a:rPr lang="ko-KR" altLang="en-US" sz="1000" b="1" dirty="0">
                  <a:solidFill>
                    <a:srgbClr val="DEB45E"/>
                  </a:solidFill>
                </a:rPr>
                <a:t>장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88E4B65-1360-4F36-A942-36F92C6812B1}"/>
                </a:ext>
              </a:extLst>
            </p:cNvPr>
            <p:cNvSpPr txBox="1"/>
            <p:nvPr/>
          </p:nvSpPr>
          <p:spPr>
            <a:xfrm>
              <a:off x="376777" y="2578286"/>
              <a:ext cx="24625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플레이어는 소유한 장비를 성장시키고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en-US" altLang="ko-KR" sz="900" dirty="0" smtClean="0">
                  <a:solidFill>
                    <a:srgbClr val="DEB45E"/>
                  </a:solidFill>
                </a:rPr>
                <a:t>Monster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를 사냥하고 </a:t>
              </a:r>
              <a:r>
                <a:rPr lang="en-US" altLang="ko-KR" sz="900" dirty="0">
                  <a:solidFill>
                    <a:srgbClr val="DEB45E"/>
                  </a:solidFill>
                </a:rPr>
                <a:t>Monster 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Wave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로부터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마을을 지킴으로 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Level UP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을 시키고 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skill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을</a:t>
              </a:r>
              <a:endParaRPr lang="en-US" altLang="ko-KR" sz="900" dirty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강화함으로 성장한다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. </a:t>
              </a: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또한 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길드를 만들거나 가입하여 성장시키고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그에 따른 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buff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 효과를 만들 수 있다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.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endParaRPr lang="ko-KR" altLang="en-US" sz="900" dirty="0">
                <a:solidFill>
                  <a:srgbClr val="DEB45E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756D1153-179C-47EE-B6DA-BB56BB598477}"/>
                </a:ext>
              </a:extLst>
            </p:cNvPr>
            <p:cNvSpPr txBox="1"/>
            <p:nvPr/>
          </p:nvSpPr>
          <p:spPr>
            <a:xfrm>
              <a:off x="325088" y="477123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DEB45E"/>
                  </a:solidFill>
                </a:rPr>
                <a:t>보호와 성장</a:t>
              </a:r>
              <a:endParaRPr lang="ko-KR" altLang="en-US" sz="1000" b="1" dirty="0">
                <a:solidFill>
                  <a:srgbClr val="DEB45E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226CBB95-749C-4128-B762-21A17E47E9A4}"/>
                </a:ext>
              </a:extLst>
            </p:cNvPr>
            <p:cNvSpPr txBox="1"/>
            <p:nvPr/>
          </p:nvSpPr>
          <p:spPr>
            <a:xfrm>
              <a:off x="325088" y="5069579"/>
              <a:ext cx="27687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자신이 소속되어 있는 지역을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err="1" smtClean="0">
                  <a:solidFill>
                    <a:srgbClr val="DEB45E"/>
                  </a:solidFill>
                </a:rPr>
                <a:t>몬스터</a:t>
              </a:r>
              <a:r>
                <a:rPr lang="ko-KR" altLang="en-US" sz="900" dirty="0" smtClean="0">
                  <a:solidFill>
                    <a:srgbClr val="DEB45E"/>
                  </a:solidFill>
                </a:rPr>
                <a:t> 웨이브로부터 지켜내고 다른 연합으로부터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지켜야 한다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. </a:t>
              </a:r>
              <a:endParaRPr lang="en-US" altLang="ko-KR" sz="900" dirty="0" smtClean="0">
                <a:solidFill>
                  <a:srgbClr val="DEB45E"/>
                </a:solidFill>
              </a:endParaRPr>
            </a:p>
            <a:p>
              <a:r>
                <a:rPr lang="ko-KR" altLang="en-US" sz="900" dirty="0" smtClean="0">
                  <a:solidFill>
                    <a:srgbClr val="DEB45E"/>
                  </a:solidFill>
                </a:rPr>
                <a:t>지역을 성장시킴으로 더욱 강해질 수 있다</a:t>
              </a:r>
              <a:r>
                <a:rPr lang="en-US" altLang="ko-KR" sz="900" dirty="0" smtClean="0">
                  <a:solidFill>
                    <a:srgbClr val="DEB45E"/>
                  </a:solidFill>
                </a:rPr>
                <a:t>.</a:t>
              </a:r>
              <a:endParaRPr lang="ko-KR" altLang="en-US" sz="900" dirty="0">
                <a:solidFill>
                  <a:srgbClr val="DEB45E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E7A06CAF-A1AD-408B-A5ED-8FEEB55DDC20}"/>
                </a:ext>
              </a:extLst>
            </p:cNvPr>
            <p:cNvCxnSpPr/>
            <p:nvPr/>
          </p:nvCxnSpPr>
          <p:spPr>
            <a:xfrm>
              <a:off x="2718395" y="3081632"/>
              <a:ext cx="406834" cy="174676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7DAA07D4-149E-4112-94F2-F558773BF84F}"/>
                </a:ext>
              </a:extLst>
            </p:cNvPr>
            <p:cNvCxnSpPr/>
            <p:nvPr/>
          </p:nvCxnSpPr>
          <p:spPr>
            <a:xfrm flipV="1">
              <a:off x="5791152" y="3011907"/>
              <a:ext cx="773999" cy="158337"/>
            </a:xfrm>
            <a:prstGeom prst="line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3B09808C-43D1-4F79-B97B-630030A390A5}"/>
                </a:ext>
              </a:extLst>
            </p:cNvPr>
            <p:cNvCxnSpPr/>
            <p:nvPr/>
          </p:nvCxnSpPr>
          <p:spPr>
            <a:xfrm>
              <a:off x="5837998" y="4801938"/>
              <a:ext cx="403766" cy="50623"/>
            </a:xfrm>
            <a:prstGeom prst="line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93265CD3-C5AF-47D7-AF74-632BD9FFFAAE}"/>
                </a:ext>
              </a:extLst>
            </p:cNvPr>
            <p:cNvCxnSpPr/>
            <p:nvPr/>
          </p:nvCxnSpPr>
          <p:spPr>
            <a:xfrm flipV="1">
              <a:off x="2727695" y="5072679"/>
              <a:ext cx="472168" cy="74607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79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F31F51-A637-4BA0-8C92-C0962D80EBD9}"/>
              </a:ext>
            </a:extLst>
          </p:cNvPr>
          <p:cNvSpPr txBox="1"/>
          <p:nvPr/>
        </p:nvSpPr>
        <p:spPr>
          <a:xfrm>
            <a:off x="9654696" y="513391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DEB45E"/>
                </a:solidFill>
              </a:rPr>
              <a:t>주요요소</a:t>
            </a:r>
            <a:endParaRPr lang="en-US" altLang="ko-KR" sz="2800" b="1" dirty="0" smtClean="0">
              <a:solidFill>
                <a:srgbClr val="DEB45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DEB45E"/>
                </a:solidFill>
              </a:rPr>
              <a:t>성</a:t>
            </a:r>
            <a:r>
              <a:rPr lang="ko-KR" altLang="en-US" b="1" dirty="0">
                <a:solidFill>
                  <a:srgbClr val="DEB45E"/>
                </a:solidFill>
              </a:rPr>
              <a:t>장</a:t>
            </a:r>
            <a:endParaRPr lang="en-US" altLang="ko-KR" b="1" dirty="0">
              <a:solidFill>
                <a:srgbClr val="DEB45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35170" y="1186132"/>
            <a:ext cx="3692106" cy="2242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ko-KR" altLang="en-US" sz="1000" dirty="0" smtClean="0"/>
              <a:t>검사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검을 기본무기로 사용하는 캐릭터로 근접 </a:t>
            </a:r>
            <a:r>
              <a:rPr lang="ko-KR" altLang="en-US" sz="1000" dirty="0" err="1" smtClean="0"/>
              <a:t>전투형</a:t>
            </a:r>
            <a:endParaRPr lang="en-US" altLang="ko-KR" sz="1000" dirty="0" smtClean="0"/>
          </a:p>
          <a:p>
            <a:r>
              <a:rPr lang="ko-KR" altLang="en-US" sz="1000" dirty="0" smtClean="0"/>
              <a:t>격투가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글러브를 끼고 전투하는 근접 </a:t>
            </a:r>
            <a:r>
              <a:rPr lang="ko-KR" altLang="en-US" sz="1000" dirty="0" err="1" smtClean="0"/>
              <a:t>전투형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err="1" smtClean="0"/>
              <a:t>마검사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마법과 검을 동시에 사용하는 </a:t>
            </a:r>
            <a:r>
              <a:rPr lang="ko-KR" altLang="en-US" sz="1000" dirty="0" err="1" smtClean="0"/>
              <a:t>중거리전투형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마법사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장거리 </a:t>
            </a:r>
            <a:r>
              <a:rPr lang="ko-KR" altLang="en-US" sz="1000" dirty="0" err="1" smtClean="0"/>
              <a:t>전투형으로</a:t>
            </a:r>
            <a:r>
              <a:rPr lang="ko-KR" altLang="en-US" sz="1000" dirty="0" smtClean="0"/>
              <a:t> 마법을 통해 전투하고 성장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네크로멘서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죽은자들을</a:t>
            </a:r>
            <a:r>
              <a:rPr lang="ko-KR" altLang="en-US" sz="1000" dirty="0" smtClean="0"/>
              <a:t> 소환을 하여 전투하는 것이 특징으로 장거리 전투가 가능하다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err="1" smtClean="0"/>
              <a:t>힐러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파티원들에게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Buff </a:t>
            </a:r>
            <a:r>
              <a:rPr lang="ko-KR" altLang="en-US" sz="1000" dirty="0" smtClean="0"/>
              <a:t>효과를 부여해줄 수 있다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대장장이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몬스터를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대적하기 위한 장비들을 직접 제작하고 판매할 수 있다</a:t>
            </a:r>
            <a:r>
              <a:rPr lang="en-US" altLang="ko-KR" sz="1000" dirty="0" smtClean="0"/>
              <a:t>. 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88966" y="1186132"/>
            <a:ext cx="3692106" cy="2242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장비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ko-KR" altLang="en-US" sz="1000" dirty="0" smtClean="0"/>
              <a:t>아이템으로 장비를 업그레이드를 할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업그레이드를 할 수록 전투력이 증기하며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확률이 점점 낮아진다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장비는 대장장이에게 의뢰를 통해서 획득하거나 업그레이드도 가능하며 간혹 </a:t>
            </a:r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사냥을 통해서 특별한 무기를 얻을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88966" y="3929332"/>
            <a:ext cx="3692106" cy="2242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길드</a:t>
            </a:r>
            <a:endParaRPr lang="en-US" altLang="ko-KR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길드를 강화할수록 플레이어가 받는 </a:t>
            </a:r>
            <a:r>
              <a:rPr lang="en-US" altLang="ko-KR" sz="1000" dirty="0" smtClean="0"/>
              <a:t>Buff</a:t>
            </a:r>
            <a:r>
              <a:rPr lang="ko-KR" altLang="en-US" sz="1000" dirty="0" smtClean="0"/>
              <a:t>효과가 커진다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길드는 </a:t>
            </a:r>
            <a:r>
              <a:rPr lang="ko-KR" altLang="en-US" sz="1000" dirty="0" err="1" smtClean="0"/>
              <a:t>길드원들의</a:t>
            </a:r>
            <a:r>
              <a:rPr lang="ko-KR" altLang="en-US" sz="1000" dirty="0" smtClean="0"/>
              <a:t> 후원으로 인해 길드 성장할 수 있는 아이템을 구매할 수 있다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또한 길드는 </a:t>
            </a:r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웨이브에 함께 참여할 수 있고 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외에도 연합전투를 진행할 수 있다</a:t>
            </a:r>
            <a:r>
              <a:rPr lang="en-US" altLang="ko-KR" sz="1000" dirty="0" smtClean="0"/>
              <a:t>.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5170" y="3929332"/>
            <a:ext cx="3692106" cy="2242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r>
              <a:rPr lang="ko-KR" altLang="en-US" sz="1000" dirty="0" err="1" smtClean="0"/>
              <a:t>레벨업을</a:t>
            </a:r>
            <a:r>
              <a:rPr lang="ko-KR" altLang="en-US" sz="1000" dirty="0" smtClean="0"/>
              <a:t> 할 때마다 </a:t>
            </a:r>
            <a:r>
              <a:rPr lang="ko-KR" altLang="en-US" sz="1000" dirty="0" err="1" smtClean="0"/>
              <a:t>스킬업을</a:t>
            </a:r>
            <a:r>
              <a:rPr lang="ko-KR" altLang="en-US" sz="1000" dirty="0" smtClean="0"/>
              <a:t> 시킬 수 있다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자신이 가지는 직업에 따라 사용할 수 있는 </a:t>
            </a:r>
            <a:r>
              <a:rPr lang="ko-KR" altLang="en-US" sz="1000" dirty="0" err="1" smtClean="0"/>
              <a:t>스킬이</a:t>
            </a:r>
            <a:r>
              <a:rPr lang="ko-KR" altLang="en-US" sz="1000" dirty="0" smtClean="0"/>
              <a:t> 다르다 </a:t>
            </a:r>
            <a:endParaRPr lang="en-US" altLang="ko-KR" sz="10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7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9F31F51-A637-4BA0-8C92-C0962D80EBD9}"/>
              </a:ext>
            </a:extLst>
          </p:cNvPr>
          <p:cNvSpPr txBox="1"/>
          <p:nvPr/>
        </p:nvSpPr>
        <p:spPr>
          <a:xfrm>
            <a:off x="9654696" y="513391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DEB45E"/>
                </a:solidFill>
              </a:rPr>
              <a:t>주요요소</a:t>
            </a:r>
            <a:endParaRPr lang="en-US" altLang="ko-KR" sz="2800" b="1" dirty="0" smtClean="0">
              <a:solidFill>
                <a:srgbClr val="DEB45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DEB45E"/>
                </a:solidFill>
              </a:rPr>
              <a:t>전투</a:t>
            </a:r>
            <a:endParaRPr lang="en-US" altLang="ko-KR" b="1" dirty="0">
              <a:solidFill>
                <a:srgbClr val="DEB45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35170" y="1186132"/>
            <a:ext cx="3692106" cy="22428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몬스터와</a:t>
            </a:r>
            <a:r>
              <a:rPr lang="ko-KR" altLang="en-US" dirty="0" smtClean="0"/>
              <a:t> 전투</a:t>
            </a:r>
            <a:endParaRPr lang="en-US" altLang="ko-KR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몬스터는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게이트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던전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에서 등장하며 레벨에 따라 </a:t>
            </a:r>
            <a:r>
              <a:rPr lang="ko-KR" altLang="en-US" sz="1000" dirty="0" err="1" smtClean="0"/>
              <a:t>게이트에</a:t>
            </a:r>
            <a:r>
              <a:rPr lang="ko-KR" altLang="en-US" sz="1000" dirty="0" smtClean="0"/>
              <a:t> 들어 갈 수 있는 곳이 다르다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err="1" smtClean="0"/>
              <a:t>게이트에</a:t>
            </a:r>
            <a:r>
              <a:rPr lang="ko-KR" altLang="en-US" sz="1000" dirty="0" smtClean="0"/>
              <a:t> 레벨 제한은 없으나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권장 레벨</a:t>
            </a:r>
            <a:r>
              <a:rPr lang="en-US" altLang="ko-KR" sz="1000" dirty="0" smtClean="0"/>
              <a:t>(or </a:t>
            </a:r>
            <a:r>
              <a:rPr lang="ko-KR" altLang="en-US" sz="1000" dirty="0" smtClean="0"/>
              <a:t>전투력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안되는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경고창이</a:t>
            </a:r>
            <a:r>
              <a:rPr lang="ko-KR" altLang="en-US" sz="1000" dirty="0" smtClean="0"/>
              <a:t> 뜨게 된다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88966" y="1186132"/>
            <a:ext cx="3692106" cy="22428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연합과의 전쟁</a:t>
            </a:r>
            <a:endParaRPr lang="en-US" altLang="ko-KR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길드들이 서로 연합하여 만들어진 것을 연합군이라 한다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연합군은 전쟁을 할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전쟁을 통해 획득한 자원들을 길드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지역발전에 쓰일 수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연합전쟁에서 상위권에 올라갈 수록 연합군이 얻는 혜택이 커진다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88966" y="3929332"/>
            <a:ext cx="3692106" cy="22428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PvP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플레이어 개인끼리 전투가 가능하며 </a:t>
            </a:r>
            <a:r>
              <a:rPr lang="en-US" altLang="ko-KR" sz="1000" dirty="0" smtClean="0"/>
              <a:t>PK</a:t>
            </a:r>
            <a:r>
              <a:rPr lang="ko-KR" altLang="en-US" sz="1000" dirty="0" smtClean="0"/>
              <a:t>가 가능하다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개인전투를 하는 경우는 서로가 동의에 따라 전투를 진행하는 방식으로 승자에게는 아이템과 경험치가 주어지고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승률과 등수가 올라갈수록 받는 혜택이 커진다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. PK</a:t>
            </a:r>
            <a:r>
              <a:rPr lang="ko-KR" altLang="en-US" sz="1000" dirty="0" smtClean="0"/>
              <a:t>는 동의 없이 플레이어를 </a:t>
            </a:r>
            <a:r>
              <a:rPr lang="en-US" altLang="ko-KR" sz="1000" dirty="0" smtClean="0"/>
              <a:t>Kill</a:t>
            </a:r>
            <a:r>
              <a:rPr lang="ko-KR" altLang="en-US" sz="1000" dirty="0" smtClean="0"/>
              <a:t>하는 경우인데 </a:t>
            </a:r>
            <a:r>
              <a:rPr lang="en-US" altLang="ko-KR" sz="1000" dirty="0" smtClean="0"/>
              <a:t>, PK</a:t>
            </a:r>
            <a:r>
              <a:rPr lang="ko-KR" altLang="en-US" sz="1000" dirty="0" smtClean="0"/>
              <a:t> 할 경우 정도에 따라 수배에 올라갈 수 있다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35170" y="3929332"/>
            <a:ext cx="3692106" cy="22428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몬스터</a:t>
            </a:r>
            <a:r>
              <a:rPr lang="ko-KR" altLang="en-US" dirty="0" smtClean="0"/>
              <a:t> 웨이브</a:t>
            </a:r>
            <a:endParaRPr lang="en-US" altLang="ko-KR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웨이브가 나타날 때 플레이어 화면에 나타나기 직전에 알려주며 그 때 바로 이동이 가능하다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웨이브는 다량의 </a:t>
            </a:r>
            <a:r>
              <a:rPr lang="ko-KR" altLang="en-US" sz="1000" dirty="0" err="1" smtClean="0"/>
              <a:t>몬스터들이</a:t>
            </a:r>
            <a:r>
              <a:rPr lang="ko-KR" altLang="en-US" sz="1000" dirty="0" smtClean="0"/>
              <a:t> 지역을 습격하고 습격한 </a:t>
            </a:r>
            <a:r>
              <a:rPr lang="ko-KR" altLang="en-US" sz="1000" dirty="0" err="1" smtClean="0"/>
              <a:t>몬스터들을</a:t>
            </a:r>
            <a:r>
              <a:rPr lang="ko-KR" altLang="en-US" sz="1000" dirty="0" smtClean="0"/>
              <a:t> 플레이들이 힘을 합쳐 격파할 수 있다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웨이브를 </a:t>
            </a:r>
            <a:r>
              <a:rPr lang="ko-KR" altLang="en-US" sz="1000" dirty="0" err="1" smtClean="0"/>
              <a:t>겪고나면</a:t>
            </a:r>
            <a:r>
              <a:rPr lang="ko-KR" altLang="en-US" sz="1000" dirty="0" smtClean="0"/>
              <a:t> 특별한 보상이 주어지며 </a:t>
            </a:r>
            <a:endParaRPr lang="en-US" altLang="ko-KR" sz="1000" dirty="0" smtClean="0"/>
          </a:p>
          <a:p>
            <a:r>
              <a:rPr lang="ko-KR" altLang="en-US" sz="1000" dirty="0" smtClean="0"/>
              <a:t>파티 </a:t>
            </a:r>
            <a:r>
              <a:rPr lang="en-US" altLang="ko-KR" sz="1000" dirty="0" smtClean="0"/>
              <a:t>or </a:t>
            </a:r>
            <a:r>
              <a:rPr lang="ko-KR" altLang="en-US" sz="1000" dirty="0" err="1" smtClean="0"/>
              <a:t>길드원이</a:t>
            </a:r>
            <a:r>
              <a:rPr lang="ko-KR" altLang="en-US" sz="1000" dirty="0" smtClean="0"/>
              <a:t> 함께 참여했을 경우</a:t>
            </a:r>
            <a:r>
              <a:rPr lang="en-US" altLang="ko-KR" sz="1000" dirty="0" smtClean="0"/>
              <a:t>, Buff</a:t>
            </a:r>
            <a:r>
              <a:rPr lang="ko-KR" altLang="en-US" sz="1000" dirty="0" smtClean="0"/>
              <a:t>효과와 혜택을 받을 수 있다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7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9F31F51-A637-4BA0-8C92-C0962D80EBD9}"/>
              </a:ext>
            </a:extLst>
          </p:cNvPr>
          <p:cNvSpPr txBox="1"/>
          <p:nvPr/>
        </p:nvSpPr>
        <p:spPr>
          <a:xfrm>
            <a:off x="9654696" y="513391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DEB45E"/>
                </a:solidFill>
              </a:rPr>
              <a:t>주요요소</a:t>
            </a:r>
            <a:endParaRPr lang="en-US" altLang="ko-KR" sz="2800" b="1" dirty="0" smtClean="0">
              <a:solidFill>
                <a:srgbClr val="DEB45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DEB45E"/>
                </a:solidFill>
              </a:rPr>
              <a:t>보호와 성장</a:t>
            </a:r>
            <a:endParaRPr lang="en-US" altLang="ko-KR" b="1" dirty="0">
              <a:solidFill>
                <a:srgbClr val="DEB45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35170" y="1186132"/>
            <a:ext cx="3692106" cy="22428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 강화</a:t>
            </a:r>
            <a:endParaRPr lang="en-US" altLang="ko-KR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몬스터웨이브에서</a:t>
            </a:r>
            <a:r>
              <a:rPr lang="ko-KR" altLang="en-US" sz="1000" dirty="0" smtClean="0"/>
              <a:t> 전투에서 승리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피해를 줄이기 위해 건물을 강화할  수 있다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776822" y="1181818"/>
            <a:ext cx="3692106" cy="22428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 장비</a:t>
            </a:r>
            <a:endParaRPr lang="en-US" altLang="ko-KR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일반 장비와는 다른 지역을 지키기 위한 무기로 </a:t>
            </a:r>
            <a:r>
              <a:rPr lang="ko-KR" altLang="en-US" sz="1000" dirty="0" err="1" smtClean="0"/>
              <a:t>포탑을</a:t>
            </a:r>
            <a:r>
              <a:rPr lang="ko-KR" altLang="en-US" sz="1000" dirty="0" smtClean="0"/>
              <a:t> 설치할 수 있다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6226" y="3929332"/>
            <a:ext cx="3692106" cy="22428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연합 효과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지역에 소속된 길드와 연합에 따라서 지역에 방어력과 공격력이 높아진다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7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4BB8BFC2-BC0B-4F14-A595-6490B5005CA0}"/>
              </a:ext>
            </a:extLst>
          </p:cNvPr>
          <p:cNvCxnSpPr>
            <a:cxnSpLocks/>
          </p:cNvCxnSpPr>
          <p:nvPr/>
        </p:nvCxnSpPr>
        <p:spPr>
          <a:xfrm>
            <a:off x="419097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89AFC6-6A7E-4BE7-BC87-52CC27C6057D}"/>
              </a:ext>
            </a:extLst>
          </p:cNvPr>
          <p:cNvCxnSpPr>
            <a:cxnSpLocks/>
          </p:cNvCxnSpPr>
          <p:nvPr/>
        </p:nvCxnSpPr>
        <p:spPr>
          <a:xfrm>
            <a:off x="11746523" y="0"/>
            <a:ext cx="0" cy="685800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B869641-E5B9-4071-93FB-9D3AB97FD616}"/>
              </a:ext>
            </a:extLst>
          </p:cNvPr>
          <p:cNvCxnSpPr>
            <a:cxnSpLocks/>
          </p:cNvCxnSpPr>
          <p:nvPr/>
        </p:nvCxnSpPr>
        <p:spPr>
          <a:xfrm flipH="1">
            <a:off x="0" y="6553200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FD8E11D-AD4E-445B-9C2F-A1B19987E93B}"/>
              </a:ext>
            </a:extLst>
          </p:cNvPr>
          <p:cNvCxnSpPr>
            <a:cxnSpLocks/>
          </p:cNvCxnSpPr>
          <p:nvPr/>
        </p:nvCxnSpPr>
        <p:spPr>
          <a:xfrm flipH="1">
            <a:off x="0" y="304799"/>
            <a:ext cx="12192000" cy="0"/>
          </a:xfrm>
          <a:prstGeom prst="line">
            <a:avLst/>
          </a:prstGeom>
          <a:ln>
            <a:solidFill>
              <a:srgbClr val="DEB4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9F31F51-A637-4BA0-8C92-C0962D80EBD9}"/>
              </a:ext>
            </a:extLst>
          </p:cNvPr>
          <p:cNvSpPr txBox="1"/>
          <p:nvPr/>
        </p:nvSpPr>
        <p:spPr>
          <a:xfrm>
            <a:off x="9654696" y="513391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DEB45E"/>
                </a:solidFill>
              </a:rPr>
              <a:t>주요요소</a:t>
            </a:r>
            <a:endParaRPr lang="en-US" altLang="ko-KR" sz="2800" b="1" dirty="0" smtClean="0">
              <a:solidFill>
                <a:srgbClr val="DEB45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DEB45E"/>
                </a:solidFill>
              </a:rPr>
              <a:t>길드와 연합</a:t>
            </a:r>
            <a:endParaRPr lang="en-US" altLang="ko-KR" b="1" dirty="0">
              <a:solidFill>
                <a:srgbClr val="DEB45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5788" y="1344388"/>
            <a:ext cx="3692106" cy="22428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길드 성장</a:t>
            </a:r>
            <a:endParaRPr lang="en-US" altLang="ko-KR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길드장을</a:t>
            </a:r>
            <a:r>
              <a:rPr lang="ko-KR" altLang="en-US" sz="1000" dirty="0" smtClean="0"/>
              <a:t> 선두로 </a:t>
            </a:r>
            <a:r>
              <a:rPr lang="ko-KR" altLang="en-US" sz="1000" dirty="0" err="1" smtClean="0"/>
              <a:t>길드원들이</a:t>
            </a:r>
            <a:r>
              <a:rPr lang="ko-KR" altLang="en-US" sz="1000" dirty="0" smtClean="0"/>
              <a:t> 길드에 후원하여 성장시킬 수 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</a:t>
            </a:r>
            <a:r>
              <a:rPr lang="ko-KR" altLang="en-US" sz="1000" dirty="0" err="1" smtClean="0"/>
              <a:t>길드원들의</a:t>
            </a:r>
            <a:r>
              <a:rPr lang="ko-KR" altLang="en-US" sz="1000" dirty="0" smtClean="0"/>
              <a:t> 전투력이 높아짐에 따라 길드의 전투력이 높아지며 효과도 점점 증가하게 된다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7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771</Words>
  <Application>Microsoft Office PowerPoint</Application>
  <PresentationFormat>사용자 지정</PresentationFormat>
  <Paragraphs>142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USER</cp:lastModifiedBy>
  <cp:revision>24</cp:revision>
  <dcterms:created xsi:type="dcterms:W3CDTF">2021-09-26T15:03:00Z</dcterms:created>
  <dcterms:modified xsi:type="dcterms:W3CDTF">2021-12-19T13:46:30Z</dcterms:modified>
</cp:coreProperties>
</file>