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" r:id="rId2"/>
    <p:sldId id="287" r:id="rId3"/>
    <p:sldId id="296" r:id="rId4"/>
    <p:sldId id="292" r:id="rId5"/>
    <p:sldId id="295" r:id="rId6"/>
    <p:sldId id="293" r:id="rId7"/>
    <p:sldId id="297" r:id="rId8"/>
    <p:sldId id="264" r:id="rId9"/>
    <p:sldId id="299" r:id="rId10"/>
    <p:sldId id="298" r:id="rId11"/>
    <p:sldId id="291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80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D5D68-5100-4E1A-B0C7-7B62193C18CF}" type="datetimeFigureOut">
              <a:rPr lang="ko-KR" altLang="en-US" smtClean="0"/>
              <a:t>2025-01-22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77F65-AD55-4E29-91AB-A703D6D4AA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3106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D5D68-5100-4E1A-B0C7-7B62193C18CF}" type="datetimeFigureOut">
              <a:rPr lang="ko-KR" altLang="en-US" smtClean="0"/>
              <a:t>2025-01-22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77F65-AD55-4E29-91AB-A703D6D4AA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9027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D5D68-5100-4E1A-B0C7-7B62193C18CF}" type="datetimeFigureOut">
              <a:rPr lang="ko-KR" altLang="en-US" smtClean="0"/>
              <a:t>2025-01-22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77F65-AD55-4E29-91AB-A703D6D4AA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4661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D5D68-5100-4E1A-B0C7-7B62193C18CF}" type="datetimeFigureOut">
              <a:rPr lang="ko-KR" altLang="en-US" smtClean="0"/>
              <a:t>2025-01-22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77F65-AD55-4E29-91AB-A703D6D4AA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7085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D5D68-5100-4E1A-B0C7-7B62193C18CF}" type="datetimeFigureOut">
              <a:rPr lang="ko-KR" altLang="en-US" smtClean="0"/>
              <a:t>2025-01-22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77F65-AD55-4E29-91AB-A703D6D4AA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2782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D5D68-5100-4E1A-B0C7-7B62193C18CF}" type="datetimeFigureOut">
              <a:rPr lang="ko-KR" altLang="en-US" smtClean="0"/>
              <a:t>2025-01-22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77F65-AD55-4E29-91AB-A703D6D4AA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2047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D5D68-5100-4E1A-B0C7-7B62193C18CF}" type="datetimeFigureOut">
              <a:rPr lang="ko-KR" altLang="en-US" smtClean="0"/>
              <a:t>2025-01-22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77F65-AD55-4E29-91AB-A703D6D4AA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4346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D5D68-5100-4E1A-B0C7-7B62193C18CF}" type="datetimeFigureOut">
              <a:rPr lang="ko-KR" altLang="en-US" smtClean="0"/>
              <a:t>2025-01-22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77F65-AD55-4E29-91AB-A703D6D4AA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4700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D5D68-5100-4E1A-B0C7-7B62193C18CF}" type="datetimeFigureOut">
              <a:rPr lang="ko-KR" altLang="en-US" smtClean="0"/>
              <a:t>2025-01-22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77F65-AD55-4E29-91AB-A703D6D4AA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5608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D5D68-5100-4E1A-B0C7-7B62193C18CF}" type="datetimeFigureOut">
              <a:rPr lang="ko-KR" altLang="en-US" smtClean="0"/>
              <a:t>2025-01-22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77F65-AD55-4E29-91AB-A703D6D4AA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8348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D5D68-5100-4E1A-B0C7-7B62193C18CF}" type="datetimeFigureOut">
              <a:rPr lang="ko-KR" altLang="en-US" smtClean="0"/>
              <a:t>2025-01-22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77F65-AD55-4E29-91AB-A703D6D4AA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4723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3D5D68-5100-4E1A-B0C7-7B62193C18CF}" type="datetimeFigureOut">
              <a:rPr lang="ko-KR" altLang="en-US" smtClean="0"/>
              <a:t>2025-01-22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477F65-AD55-4E29-91AB-A703D6D4AA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1264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00250" y="3198168"/>
            <a:ext cx="8191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커피매니저와 함께 하는 객체지향 프로그래밍</a:t>
            </a:r>
            <a:endParaRPr lang="ko-KR" altLang="en-US" sz="2400" b="1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741944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1674" y="230909"/>
            <a:ext cx="35375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기능 확장 해보기</a:t>
            </a:r>
            <a:endParaRPr lang="ko-KR" altLang="en-US" sz="2000" b="1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2070" y="3198167"/>
            <a:ext cx="10827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특정 기간에만 판매하는 커피를 추가 하세요</a:t>
            </a:r>
            <a:r>
              <a:rPr lang="en-US" altLang="ko-KR" sz="240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  <a:r>
              <a:rPr lang="ko-KR" altLang="en-US" sz="240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endParaRPr lang="ko-KR" altLang="en-US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587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67856" y="271562"/>
            <a:ext cx="11665526" cy="6390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객체 지향 프로그래밍의 장점</a:t>
            </a:r>
            <a:endParaRPr lang="en-US" altLang="ko-KR" sz="2000" b="1" smtClean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endParaRPr lang="en-US" altLang="ko-KR" sz="2000" b="1" smtClean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r>
              <a:rPr lang="en-US" altLang="ko-KR" sz="140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	</a:t>
            </a:r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	</a:t>
            </a:r>
            <a:r>
              <a:rPr lang="en-US" altLang="ko-KR" sz="140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1. </a:t>
            </a:r>
            <a:r>
              <a:rPr lang="ko-KR" altLang="en-US" sz="140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객체 간의 메시지만 파악해도 프로그램의 전체 구조를 파악할 수 있다</a:t>
            </a:r>
            <a:r>
              <a:rPr lang="en-US" altLang="ko-KR" sz="140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  <a:endParaRPr lang="en-US" altLang="ko-KR" sz="14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14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	2. </a:t>
            </a:r>
            <a:r>
              <a:rPr lang="ko-KR" altLang="en-US" sz="140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객체간 </a:t>
            </a:r>
            <a:r>
              <a:rPr lang="ko-KR" altLang="en-US" sz="1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메시지를 주고 받는 메서드를 수정하지 않는 이상</a:t>
            </a:r>
            <a:r>
              <a:rPr lang="en-US" altLang="ko-KR" sz="1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sz="1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한 클래스의 변경이 다른 클래스에 영향을 미칠 일이 없다</a:t>
            </a:r>
            <a:r>
              <a:rPr lang="en-US" altLang="ko-KR" sz="1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 (</a:t>
            </a:r>
            <a:r>
              <a:rPr lang="ko-KR" altLang="en-US" sz="1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낮은 결합도</a:t>
            </a:r>
            <a:r>
              <a:rPr lang="en-US" altLang="ko-KR" sz="1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ko-KR" sz="1400" smtClean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	</a:t>
            </a:r>
            <a:r>
              <a:rPr lang="en-US" altLang="ko-KR" sz="140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3. </a:t>
            </a:r>
            <a:r>
              <a:rPr lang="ko-KR" altLang="en-US" sz="140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기능추가를 위한 개념이 명시적으로 드러난다</a:t>
            </a:r>
            <a:r>
              <a:rPr lang="en-US" altLang="ko-KR" sz="140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	 </a:t>
            </a:r>
            <a:r>
              <a:rPr lang="en-US" altLang="ko-KR" sz="140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 </a:t>
            </a:r>
            <a:r>
              <a:rPr lang="ko-KR" altLang="en-US" sz="140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이전 </a:t>
            </a:r>
            <a:r>
              <a:rPr lang="en-US" altLang="ko-KR" sz="140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CoffeeManager</a:t>
            </a:r>
            <a:r>
              <a:rPr lang="ko-KR" altLang="en-US" sz="140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에도 주문</a:t>
            </a:r>
            <a:r>
              <a:rPr lang="en-US" altLang="ko-KR" sz="140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sz="140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판매</a:t>
            </a:r>
            <a:r>
              <a:rPr lang="en-US" altLang="ko-KR" sz="140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sz="140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할인 등의 개념이 있지만</a:t>
            </a:r>
            <a:r>
              <a:rPr lang="en-US" altLang="ko-KR" sz="1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sz="140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해당 개념들은 모두 코드의 동작 안에 숨어있다</a:t>
            </a:r>
            <a:r>
              <a:rPr lang="en-US" altLang="ko-KR" sz="140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	 </a:t>
            </a:r>
            <a:r>
              <a:rPr lang="en-US" altLang="ko-KR" sz="140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 </a:t>
            </a:r>
            <a:r>
              <a:rPr lang="ko-KR" altLang="en-US" sz="140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따라서 판매와 관련된 코드를 수정하기 위해 전체 코드를 읽어야 하는 불편함이 있지만 </a:t>
            </a:r>
            <a:endParaRPr lang="en-US" altLang="ko-KR" sz="1400" smtClean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	 </a:t>
            </a:r>
            <a:r>
              <a:rPr lang="en-US" altLang="ko-KR" sz="140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 </a:t>
            </a:r>
            <a:r>
              <a:rPr lang="ko-KR" altLang="en-US" sz="140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객체지향적으로 설계한 </a:t>
            </a:r>
            <a:r>
              <a:rPr lang="en-US" altLang="ko-KR" sz="140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CoffeeManager</a:t>
            </a:r>
            <a:r>
              <a:rPr lang="ko-KR" altLang="en-US" sz="140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는 개념이 명시적으로 드러나기 때문에 </a:t>
            </a:r>
            <a:r>
              <a:rPr lang="en-US" altLang="ko-KR" sz="140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Coffee</a:t>
            </a:r>
            <a:r>
              <a:rPr lang="ko-KR" altLang="en-US" sz="140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클래스만 읽어도 된다</a:t>
            </a:r>
            <a:r>
              <a:rPr lang="en-US" altLang="ko-KR" sz="140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 (</a:t>
            </a:r>
            <a:r>
              <a:rPr lang="ko-KR" altLang="en-US" sz="140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높은 응집도</a:t>
            </a:r>
            <a:r>
              <a:rPr lang="en-US" altLang="ko-KR" sz="140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ko-KR" sz="14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	4. </a:t>
            </a:r>
            <a:r>
              <a:rPr lang="ko-KR" altLang="en-US" sz="1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새로운 기능을 추가하기 위해 기존의 코드를 수정하지 않아도 된다</a:t>
            </a:r>
            <a:r>
              <a:rPr lang="en-US" altLang="ko-KR" sz="1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		 * OCP </a:t>
            </a:r>
            <a:r>
              <a:rPr lang="ko-KR" altLang="en-US" sz="1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원칙  </a:t>
            </a:r>
            <a:r>
              <a:rPr lang="en-US" altLang="ko-KR" sz="1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</a:t>
            </a:r>
            <a:r>
              <a:rPr lang="ko-KR" altLang="en-US" sz="1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수정에는 닫혀있고 확장에는 열려있다</a:t>
            </a:r>
            <a:r>
              <a:rPr lang="en-US" altLang="ko-KR" sz="1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	</a:t>
            </a:r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	</a:t>
            </a:r>
            <a:r>
              <a:rPr lang="ko-KR" altLang="en-US" sz="140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객체지향적설계를 따르면 </a:t>
            </a:r>
            <a:endParaRPr lang="en-US" altLang="ko-KR" sz="1400" smtClean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	</a:t>
            </a:r>
            <a:r>
              <a:rPr lang="en-US" altLang="ko-KR" sz="140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	=&gt; </a:t>
            </a:r>
            <a:r>
              <a:rPr lang="ko-KR" altLang="en-US" sz="140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메시지만으로 </a:t>
            </a:r>
            <a:r>
              <a:rPr lang="ko-KR" altLang="en-US" sz="1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객체간의 구조가 드러나고 높은 응집도를 갖추고 있다</a:t>
            </a:r>
            <a:r>
              <a:rPr lang="en-US" altLang="ko-KR" sz="1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:  </a:t>
            </a:r>
            <a:r>
              <a:rPr lang="ko-KR" altLang="en-US" sz="1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빠르고 적확하게 프로그램을 파악할 수 있다</a:t>
            </a:r>
            <a:r>
              <a:rPr lang="en-US" altLang="ko-KR" sz="1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		     </a:t>
            </a:r>
            <a:r>
              <a:rPr lang="ko-KR" altLang="en-US" sz="140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낮은 결합도를 가지게 되어 </a:t>
            </a:r>
            <a:r>
              <a:rPr lang="en-US" altLang="ko-KR" sz="140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OCP</a:t>
            </a:r>
            <a:r>
              <a:rPr lang="ko-KR" altLang="en-US" sz="140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원칙을 준수하게 된다 </a:t>
            </a:r>
            <a:r>
              <a:rPr lang="en-US" altLang="ko-KR" sz="140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</a:t>
            </a:r>
            <a:r>
              <a:rPr lang="ko-KR" altLang="en-US" sz="140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기능을 수정할 때 에러가 적게 발생한다</a:t>
            </a:r>
            <a:r>
              <a:rPr lang="en-US" altLang="ko-KR" sz="140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	</a:t>
            </a:r>
            <a:r>
              <a:rPr lang="en-US" altLang="ko-KR" sz="140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	</a:t>
            </a:r>
            <a:endParaRPr lang="en-US" altLang="ko-KR" sz="14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	</a:t>
            </a:r>
            <a:r>
              <a:rPr lang="ko-KR" altLang="en-US" sz="140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유지보수와 기능확장이 용이한 유연한 프로그램 설계를 할 수 있게 된다</a:t>
            </a:r>
            <a:r>
              <a:rPr lang="en-US" altLang="ko-KR" sz="140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  <a:endParaRPr lang="ko-KR" altLang="en-US" sz="12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41491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286329" y="336214"/>
            <a:ext cx="11665526" cy="51552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서비스에서 사용되는 개념을 보편 언어로 정의</a:t>
            </a:r>
            <a:endParaRPr lang="en-US" altLang="ko-KR" sz="2000" b="1" dirty="0" smtClean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lvl="1"/>
            <a:endParaRPr lang="en-US" altLang="ko-KR" sz="1400" dirty="0" smtClean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lvl="1"/>
            <a:r>
              <a:rPr lang="ko-KR" altLang="en-US" sz="1400" dirty="0" err="1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보편언어</a:t>
            </a:r>
            <a:r>
              <a:rPr lang="en-US" altLang="ko-KR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</a:t>
            </a:r>
            <a:r>
              <a:rPr lang="en-US" altLang="ko-KR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Ubiquitous language</a:t>
            </a:r>
            <a:r>
              <a:rPr lang="en-US" altLang="ko-KR" sz="16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)</a:t>
            </a:r>
            <a:r>
              <a:rPr lang="ko-KR" altLang="en-US" sz="1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sz="140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en-US" altLang="ko-KR" sz="140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</a:p>
          <a:p>
            <a:pPr lvl="1"/>
            <a:r>
              <a:rPr lang="en-US" altLang="ko-KR" sz="1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	</a:t>
            </a:r>
            <a:endParaRPr lang="en-US" altLang="ko-KR" sz="1400" smtClean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lvl="1"/>
            <a:r>
              <a:rPr lang="en-US" altLang="ko-KR" sz="1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	</a:t>
            </a:r>
            <a:r>
              <a:rPr lang="en-US" altLang="ko-KR" sz="140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* </a:t>
            </a:r>
            <a:r>
              <a:rPr lang="ko-KR" altLang="en-US" sz="140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모든 관련자들이 </a:t>
            </a:r>
            <a:r>
              <a:rPr lang="ko-KR" altLang="en-US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같은 의미로 </a:t>
            </a:r>
            <a:r>
              <a:rPr lang="ko-KR" altLang="en-US" sz="1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이해하는 </a:t>
            </a:r>
            <a:r>
              <a:rPr lang="ko-KR" altLang="en-US" sz="140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언어</a:t>
            </a:r>
            <a:endParaRPr lang="en-US" altLang="ko-KR" b="1" dirty="0" smtClean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en-US" altLang="ko-KR" b="1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 </a:t>
            </a:r>
          </a:p>
          <a:p>
            <a:r>
              <a:rPr lang="en-US" altLang="ko-KR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CoffeeManager</a:t>
            </a:r>
            <a:r>
              <a:rPr lang="ko-KR" altLang="en-US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는 </a:t>
            </a:r>
            <a:r>
              <a:rPr lang="ko-KR" altLang="en-US" b="1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커피</a:t>
            </a:r>
            <a:r>
              <a:rPr lang="ko-KR" altLang="en-US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를 </a:t>
            </a:r>
            <a:r>
              <a:rPr lang="ko-KR" altLang="en-US" b="1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판매</a:t>
            </a:r>
            <a:r>
              <a:rPr lang="ko-KR" altLang="en-US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하는 프로그램이다</a:t>
            </a:r>
            <a:r>
              <a:rPr lang="en-US" altLang="ko-KR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  <a:endParaRPr lang="en-US" altLang="ko-KR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ko-KR" altLang="en-US" sz="12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endParaRPr lang="en-US" altLang="ko-KR" sz="1400" dirty="0" smtClean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lvl="1"/>
            <a:r>
              <a:rPr lang="en-US" altLang="ko-KR" sz="140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</a:p>
          <a:p>
            <a:pPr lvl="1">
              <a:lnSpc>
                <a:spcPct val="150000"/>
              </a:lnSpc>
            </a:pPr>
            <a:r>
              <a:rPr lang="en-US" altLang="ko-KR" sz="140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sz="1400" b="1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커피</a:t>
            </a:r>
            <a:r>
              <a:rPr lang="en-US" altLang="ko-KR" sz="1400" b="1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	</a:t>
            </a:r>
            <a:r>
              <a:rPr lang="en-US" altLang="ko-KR" sz="1400" b="1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	: </a:t>
            </a:r>
            <a:r>
              <a:rPr lang="en-US" altLang="ko-KR" sz="1400" b="1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	</a:t>
            </a:r>
            <a:r>
              <a:rPr lang="ko-KR" altLang="en-US" sz="140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판매하는 상품 </a:t>
            </a:r>
            <a:endParaRPr lang="en-US" altLang="ko-KR" sz="14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lvl="1">
              <a:lnSpc>
                <a:spcPct val="150000"/>
              </a:lnSpc>
            </a:pPr>
            <a:endParaRPr lang="en-US" altLang="ko-KR" sz="1400" dirty="0" smtClean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1400" b="1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sz="1400" b="1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판매</a:t>
            </a:r>
            <a:r>
              <a:rPr lang="ko-KR" altLang="en-US" sz="140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 </a:t>
            </a:r>
            <a:r>
              <a:rPr lang="ko-KR" altLang="en-US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	</a:t>
            </a:r>
            <a:r>
              <a:rPr lang="en-US" altLang="ko-KR" sz="1400" b="1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</a:t>
            </a:r>
            <a:r>
              <a:rPr lang="en-US" altLang="ko-KR" sz="14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 </a:t>
            </a:r>
            <a:r>
              <a:rPr lang="en-US" altLang="ko-KR" sz="140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	</a:t>
            </a:r>
            <a:r>
              <a:rPr lang="ko-KR" altLang="en-US" sz="1400" b="1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주문</a:t>
            </a:r>
            <a:r>
              <a:rPr lang="ko-KR" altLang="en-US" sz="140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에 따른 상품을 제공하고</a:t>
            </a:r>
            <a:r>
              <a:rPr lang="ko-KR" altLang="en-US" sz="1400" b="1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결제</a:t>
            </a:r>
            <a:r>
              <a:rPr lang="ko-KR" altLang="en-US" sz="140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를 진행하는 과정</a:t>
            </a:r>
            <a:endParaRPr lang="en-US" altLang="ko-KR" sz="1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lvl="1">
              <a:lnSpc>
                <a:spcPct val="150000"/>
              </a:lnSpc>
            </a:pPr>
            <a:endParaRPr lang="ko-KR" altLang="en-US" sz="1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1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sz="1400" b="1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주문</a:t>
            </a:r>
            <a:r>
              <a:rPr lang="ko-KR" altLang="en-US" sz="140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en-US" altLang="ko-KR" sz="140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		</a:t>
            </a:r>
            <a:r>
              <a:rPr lang="en-US" altLang="ko-KR" sz="1400" b="1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</a:t>
            </a:r>
            <a:r>
              <a:rPr lang="en-US" altLang="ko-KR" sz="140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 	</a:t>
            </a:r>
            <a:r>
              <a:rPr lang="ko-KR" altLang="en-US" sz="140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주문 상품</a:t>
            </a:r>
            <a:r>
              <a:rPr lang="en-US" altLang="ko-KR" sz="140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</a:t>
            </a:r>
            <a:r>
              <a:rPr lang="ko-KR" altLang="en-US" sz="140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주문 수량</a:t>
            </a:r>
            <a:r>
              <a:rPr lang="en-US" altLang="ko-KR" sz="140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sz="140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주문 일시</a:t>
            </a:r>
            <a:r>
              <a:rPr lang="en-US" altLang="ko-KR" sz="140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sz="140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주문 금액 정보</a:t>
            </a:r>
            <a:endParaRPr lang="en-US" altLang="ko-KR" sz="1400" dirty="0" smtClean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lvl="1">
              <a:lnSpc>
                <a:spcPct val="150000"/>
              </a:lnSpc>
            </a:pPr>
            <a:endParaRPr lang="ko-KR" altLang="en-US" sz="1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140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sz="1400" b="1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결제</a:t>
            </a:r>
            <a:r>
              <a:rPr lang="ko-KR" altLang="en-US" sz="140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	</a:t>
            </a:r>
            <a:r>
              <a:rPr lang="en-US" altLang="ko-KR" sz="140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	</a:t>
            </a:r>
            <a:r>
              <a:rPr lang="en-US" altLang="ko-KR" sz="1400" b="1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</a:t>
            </a:r>
            <a:r>
              <a:rPr lang="en-US" altLang="ko-KR" sz="140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 	</a:t>
            </a:r>
            <a:r>
              <a:rPr lang="ko-KR" altLang="en-US" sz="140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주문에 따른 결제금액을 계산하고</a:t>
            </a:r>
            <a:r>
              <a:rPr lang="en-US" altLang="ko-KR" sz="140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sz="140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sz="1400" b="1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계좌</a:t>
            </a:r>
            <a:r>
              <a:rPr lang="ko-KR" altLang="en-US" sz="140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에 등록하는 과정</a:t>
            </a:r>
            <a:endParaRPr lang="en-US" altLang="ko-KR" sz="1400" dirty="0" smtClean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lvl="1">
              <a:lnSpc>
                <a:spcPct val="150000"/>
              </a:lnSpc>
            </a:pPr>
            <a:endParaRPr lang="en-US" altLang="ko-KR" sz="1400" dirty="0" smtClean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140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sz="1400" b="1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계좌    </a:t>
            </a:r>
            <a:r>
              <a:rPr lang="en-US" altLang="ko-KR" sz="1400" b="1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	: 	</a:t>
            </a:r>
            <a:r>
              <a:rPr lang="ko-KR" altLang="en-US" sz="14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매출</a:t>
            </a:r>
            <a:r>
              <a:rPr lang="en-US" altLang="ko-KR" sz="14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sz="14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지출</a:t>
            </a:r>
            <a:r>
              <a:rPr lang="en-US" altLang="ko-KR" sz="140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sz="140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잔고</a:t>
            </a:r>
            <a:r>
              <a:rPr lang="en-US" altLang="ko-KR" sz="1400" b="1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sz="140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내역을 기록한 정보</a:t>
            </a:r>
            <a:endParaRPr lang="en-US" altLang="ko-KR" sz="1400" dirty="0" smtClean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6627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86329" y="336214"/>
            <a:ext cx="1166552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도식</a:t>
            </a:r>
            <a:endParaRPr lang="en-US" altLang="ko-KR" sz="2000" dirty="0" smtClean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423935" y="1063092"/>
            <a:ext cx="2293034" cy="122388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판매</a:t>
            </a:r>
            <a:endParaRPr lang="ko-KR" altLang="en-US" sz="320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23317" y="5008434"/>
            <a:ext cx="2293034" cy="122388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커피</a:t>
            </a:r>
            <a:endParaRPr lang="ko-KR" altLang="en-US" sz="320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23317" y="2572156"/>
            <a:ext cx="2293034" cy="122388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주문</a:t>
            </a:r>
            <a:endParaRPr lang="ko-KR" altLang="en-US" sz="320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252690" y="2566407"/>
            <a:ext cx="2293034" cy="122388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결제</a:t>
            </a:r>
            <a:endParaRPr lang="ko-KR" altLang="en-US" sz="320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252690" y="5008434"/>
            <a:ext cx="2293034" cy="122388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계좌</a:t>
            </a:r>
            <a:endParaRPr lang="ko-KR" altLang="en-US" sz="320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12" name="직선 화살표 연결선 11"/>
          <p:cNvCxnSpPr>
            <a:stCxn id="5" idx="1"/>
            <a:endCxn id="8" idx="0"/>
          </p:cNvCxnSpPr>
          <p:nvPr/>
        </p:nvCxnSpPr>
        <p:spPr>
          <a:xfrm flipH="1">
            <a:off x="1769834" y="1675037"/>
            <a:ext cx="2654101" cy="897119"/>
          </a:xfrm>
          <a:prstGeom prst="straightConnector1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5" idx="3"/>
            <a:endCxn id="9" idx="0"/>
          </p:cNvCxnSpPr>
          <p:nvPr/>
        </p:nvCxnSpPr>
        <p:spPr>
          <a:xfrm>
            <a:off x="6716969" y="1675037"/>
            <a:ext cx="2682238" cy="891370"/>
          </a:xfrm>
          <a:prstGeom prst="straightConnector1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endCxn id="7" idx="0"/>
          </p:cNvCxnSpPr>
          <p:nvPr/>
        </p:nvCxnSpPr>
        <p:spPr>
          <a:xfrm>
            <a:off x="1769834" y="3790296"/>
            <a:ext cx="0" cy="1229636"/>
          </a:xfrm>
          <a:prstGeom prst="straightConnector1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776868" y="4040440"/>
            <a:ext cx="1139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제공한다</a:t>
            </a:r>
            <a:endParaRPr lang="ko-KR" altLang="en-US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cxnSp>
        <p:nvCxnSpPr>
          <p:cNvPr id="23" name="직선 화살표 연결선 22"/>
          <p:cNvCxnSpPr>
            <a:endCxn id="10" idx="0"/>
          </p:cNvCxnSpPr>
          <p:nvPr/>
        </p:nvCxnSpPr>
        <p:spPr>
          <a:xfrm>
            <a:off x="9399206" y="3790296"/>
            <a:ext cx="1" cy="1218138"/>
          </a:xfrm>
          <a:prstGeom prst="straightConnector1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9399206" y="4129736"/>
            <a:ext cx="13063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매출을 </a:t>
            </a:r>
            <a:endParaRPr lang="en-US" altLang="ko-KR" smtClean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ko-KR" altLang="en-US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등록한다</a:t>
            </a:r>
            <a:endParaRPr lang="ko-KR" altLang="en-US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473219" y="1633443"/>
            <a:ext cx="1139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진</a:t>
            </a:r>
            <a:r>
              <a:rPr lang="ko-KR" altLang="en-US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행한다</a:t>
            </a:r>
            <a:endParaRPr lang="ko-KR" altLang="en-US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645436" y="1661579"/>
            <a:ext cx="1139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진</a:t>
            </a:r>
            <a:r>
              <a:rPr lang="ko-KR" altLang="en-US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행한다</a:t>
            </a:r>
            <a:endParaRPr lang="ko-KR" altLang="en-US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8289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267856" y="355969"/>
            <a:ext cx="1166552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각 </a:t>
            </a:r>
            <a:r>
              <a:rPr lang="ko-KR" altLang="en-US" sz="2000" b="1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개념에 대한 </a:t>
            </a:r>
            <a:r>
              <a:rPr lang="en-US" altLang="ko-KR" sz="2000" b="1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DOMAIN</a:t>
            </a:r>
            <a:r>
              <a:rPr lang="ko-KR" altLang="en-US" sz="2000" b="1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을 정리</a:t>
            </a:r>
            <a:endParaRPr lang="ko-KR" altLang="en-US" sz="12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0231015"/>
              </p:ext>
            </p:extLst>
          </p:nvPr>
        </p:nvGraphicFramePr>
        <p:xfrm>
          <a:off x="556159" y="923943"/>
          <a:ext cx="11105957" cy="55047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2841">
                  <a:extLst>
                    <a:ext uri="{9D8B030D-6E8A-4147-A177-3AD203B41FA5}">
                      <a16:colId xmlns:a16="http://schemas.microsoft.com/office/drawing/2014/main" val="4192250496"/>
                    </a:ext>
                  </a:extLst>
                </a:gridCol>
                <a:gridCol w="4563154">
                  <a:extLst>
                    <a:ext uri="{9D8B030D-6E8A-4147-A177-3AD203B41FA5}">
                      <a16:colId xmlns:a16="http://schemas.microsoft.com/office/drawing/2014/main" val="3795063294"/>
                    </a:ext>
                  </a:extLst>
                </a:gridCol>
                <a:gridCol w="4979962">
                  <a:extLst>
                    <a:ext uri="{9D8B030D-6E8A-4147-A177-3AD203B41FA5}">
                      <a16:colId xmlns:a16="http://schemas.microsoft.com/office/drawing/2014/main" val="2742693083"/>
                    </a:ext>
                  </a:extLst>
                </a:gridCol>
              </a:tblGrid>
              <a:tr h="5254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 smtClean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Domain</a:t>
                      </a:r>
                      <a:r>
                        <a:rPr lang="en-US" altLang="ko-KR" sz="2100" baseline="0" dirty="0" smtClean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 </a:t>
                      </a:r>
                      <a:endParaRPr lang="ko-KR" altLang="en-US" sz="21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marL="107440" marR="107440" marT="53720" marB="5372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100" smtClean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정의</a:t>
                      </a:r>
                      <a:endParaRPr lang="ko-KR" altLang="en-US" sz="21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marL="107440" marR="107440" marT="53720" marB="5372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100" smtClean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정책</a:t>
                      </a:r>
                      <a:endParaRPr lang="ko-KR" altLang="en-US" sz="21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marL="107440" marR="107440" marT="53720" marB="53720" anchor="ctr"/>
                </a:tc>
                <a:extLst>
                  <a:ext uri="{0D108BD9-81ED-4DB2-BD59-A6C34878D82A}">
                    <a16:rowId xmlns:a16="http://schemas.microsoft.com/office/drawing/2014/main" val="374274533"/>
                  </a:ext>
                </a:extLst>
              </a:tr>
              <a:tr h="8595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커피</a:t>
                      </a:r>
                      <a:endParaRPr lang="ko-KR" altLang="en-US" sz="14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marL="107440" marR="107440" marT="53720" marB="53720" anchor="ctr"/>
                </a:tc>
                <a:tc>
                  <a:txBody>
                    <a:bodyPr/>
                    <a:lstStyle/>
                    <a:p>
                      <a:r>
                        <a:rPr lang="ko-KR" altLang="en-US" sz="1400" smtClean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판매하는 상품 </a:t>
                      </a:r>
                      <a:endParaRPr lang="ko-KR" altLang="en-US" sz="14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marL="107440" marR="107440" marT="53720" marB="53720" anchor="ctr"/>
                </a:tc>
                <a:tc>
                  <a:txBody>
                    <a:bodyPr/>
                    <a:lstStyle/>
                    <a:p>
                      <a:r>
                        <a:rPr lang="ko-KR" altLang="en-US" sz="1400" smtClean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커피의 누적판매량을 기록한다</a:t>
                      </a:r>
                      <a:r>
                        <a:rPr lang="en-US" altLang="ko-KR" sz="1400" smtClean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.  </a:t>
                      </a:r>
                    </a:p>
                    <a:p>
                      <a:r>
                        <a:rPr lang="ko-KR" altLang="en-US" sz="1400" smtClean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재고가 안전재고 기준에 미달하면 기준의 두 배 만큼 </a:t>
                      </a:r>
                      <a:r>
                        <a:rPr lang="ko-KR" altLang="en-US" sz="1400" b="1" smtClean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매입</a:t>
                      </a:r>
                      <a:r>
                        <a:rPr lang="ko-KR" altLang="en-US" sz="1400" smtClean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한다</a:t>
                      </a:r>
                      <a:r>
                        <a:rPr lang="en-US" altLang="ko-KR" sz="1400" smtClean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. </a:t>
                      </a:r>
                      <a:endParaRPr lang="ko-KR" altLang="en-US" sz="14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marL="107440" marR="107440" marT="53720" marB="53720" anchor="ctr"/>
                </a:tc>
                <a:extLst>
                  <a:ext uri="{0D108BD9-81ED-4DB2-BD59-A6C34878D82A}">
                    <a16:rowId xmlns:a16="http://schemas.microsoft.com/office/drawing/2014/main" val="2863085193"/>
                  </a:ext>
                </a:extLst>
              </a:tr>
              <a:tr h="9266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판매</a:t>
                      </a:r>
                      <a:endParaRPr lang="ko-KR" altLang="en-US" sz="14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marL="107440" marR="107440" marT="53720" marB="53720" anchor="ctr"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smtClean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주문</a:t>
                      </a:r>
                      <a:r>
                        <a:rPr lang="ko-KR" altLang="en-US" sz="1400" smtClean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에 따른 상품을 제공하고</a:t>
                      </a:r>
                      <a:r>
                        <a:rPr lang="ko-KR" altLang="en-US" sz="1400" b="1" smtClean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 결제</a:t>
                      </a:r>
                      <a:r>
                        <a:rPr lang="ko-KR" altLang="en-US" sz="1400" smtClean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를 진행하는 과정</a:t>
                      </a:r>
                      <a:endParaRPr lang="en-US" altLang="ko-KR" sz="1400" smtClean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marL="107440" marR="107440" marT="53720" marB="53720" anchor="ctr"/>
                </a:tc>
                <a:tc>
                  <a:txBody>
                    <a:bodyPr/>
                    <a:lstStyle/>
                    <a:p>
                      <a:endParaRPr lang="ko-KR" altLang="en-US" sz="14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marL="107440" marR="107440" marT="53720" marB="53720" anchor="ctr"/>
                </a:tc>
                <a:extLst>
                  <a:ext uri="{0D108BD9-81ED-4DB2-BD59-A6C34878D82A}">
                    <a16:rowId xmlns:a16="http://schemas.microsoft.com/office/drawing/2014/main" val="4270470187"/>
                  </a:ext>
                </a:extLst>
              </a:tr>
              <a:tr h="7778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주문</a:t>
                      </a:r>
                      <a:endParaRPr lang="ko-KR" altLang="en-US" sz="14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marL="107440" marR="107440" marT="53720" marB="53720" anchor="ctr"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주문 상품</a:t>
                      </a:r>
                      <a:r>
                        <a:rPr lang="en-US" altLang="ko-KR" sz="1400" smtClean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,</a:t>
                      </a:r>
                      <a:r>
                        <a:rPr lang="ko-KR" altLang="en-US" sz="1400" smtClean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 주문 수량</a:t>
                      </a:r>
                      <a:r>
                        <a:rPr lang="en-US" altLang="ko-KR" sz="1400" smtClean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, </a:t>
                      </a:r>
                      <a:r>
                        <a:rPr lang="ko-KR" altLang="en-US" sz="1400" smtClean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주문 일시</a:t>
                      </a:r>
                      <a:r>
                        <a:rPr lang="en-US" altLang="ko-KR" sz="1400" smtClean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, </a:t>
                      </a:r>
                      <a:r>
                        <a:rPr lang="ko-KR" altLang="en-US" sz="1400" smtClean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주문 금액 정보</a:t>
                      </a:r>
                      <a:endParaRPr lang="en-US" altLang="ko-KR" sz="1400" smtClean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marL="107440" marR="107440" marT="53720" marB="5372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커피 재고가 부족하면 주문은 취소한다</a:t>
                      </a:r>
                      <a:r>
                        <a:rPr lang="en-US" altLang="ko-KR" sz="1400" smtClean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.</a:t>
                      </a:r>
                      <a:endParaRPr lang="ko-KR" altLang="en-US" sz="14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marL="107440" marR="107440" marT="53720" marB="53720" anchor="ctr"/>
                </a:tc>
                <a:extLst>
                  <a:ext uri="{0D108BD9-81ED-4DB2-BD59-A6C34878D82A}">
                    <a16:rowId xmlns:a16="http://schemas.microsoft.com/office/drawing/2014/main" val="354899625"/>
                  </a:ext>
                </a:extLst>
              </a:tr>
              <a:tr h="8595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결제</a:t>
                      </a:r>
                      <a:endParaRPr lang="ko-KR" altLang="en-US" sz="14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marL="107440" marR="107440" marT="53720" marB="53720" anchor="ctr"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주문에 따른 결제금액을 계산하고</a:t>
                      </a:r>
                      <a:r>
                        <a:rPr lang="en-US" altLang="ko-KR" sz="1400" smtClean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, </a:t>
                      </a:r>
                      <a:r>
                        <a:rPr lang="ko-KR" altLang="en-US" sz="1400" smtClean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 </a:t>
                      </a:r>
                      <a:r>
                        <a:rPr lang="ko-KR" altLang="en-US" sz="1400" b="1" smtClean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계좌</a:t>
                      </a:r>
                      <a:r>
                        <a:rPr lang="ko-KR" altLang="en-US" sz="1400" smtClean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에 등록하는 과정</a:t>
                      </a:r>
                      <a:endParaRPr lang="en-US" altLang="ko-KR" sz="1400" smtClean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marL="107440" marR="107440" marT="53720" marB="53720" anchor="ctr"/>
                </a:tc>
                <a:tc>
                  <a:txBody>
                    <a:bodyPr/>
                    <a:lstStyle/>
                    <a:p>
                      <a:endParaRPr lang="ko-KR" altLang="en-US" sz="14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marL="107440" marR="107440" marT="53720" marB="53720" anchor="ctr"/>
                </a:tc>
                <a:extLst>
                  <a:ext uri="{0D108BD9-81ED-4DB2-BD59-A6C34878D82A}">
                    <a16:rowId xmlns:a16="http://schemas.microsoft.com/office/drawing/2014/main" val="226882837"/>
                  </a:ext>
                </a:extLst>
              </a:tr>
              <a:tr h="7778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계좌</a:t>
                      </a:r>
                      <a:endParaRPr lang="ko-KR" altLang="en-US" sz="14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marL="107440" marR="107440" marT="53720" marB="53720" anchor="ctr"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매출</a:t>
                      </a:r>
                      <a:r>
                        <a:rPr lang="en-US" altLang="ko-KR" sz="1400" smtClean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, </a:t>
                      </a:r>
                      <a:r>
                        <a:rPr lang="ko-KR" altLang="en-US" sz="1400" smtClean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지출</a:t>
                      </a:r>
                      <a:r>
                        <a:rPr lang="en-US" altLang="ko-KR" sz="1400" smtClean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, </a:t>
                      </a:r>
                      <a:r>
                        <a:rPr lang="ko-KR" altLang="en-US" sz="1400" smtClean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잔고</a:t>
                      </a:r>
                      <a:r>
                        <a:rPr lang="en-US" altLang="ko-KR" sz="1400" b="1" smtClean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 </a:t>
                      </a:r>
                      <a:r>
                        <a:rPr lang="ko-KR" altLang="en-US" sz="1400" smtClean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내역을 기록한 정보</a:t>
                      </a:r>
                      <a:endParaRPr lang="en-US" altLang="ko-KR" sz="1400" smtClean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marL="107440" marR="107440" marT="53720" marB="5372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marL="107440" marR="107440" marT="53720" marB="53720" anchor="ctr"/>
                </a:tc>
                <a:extLst>
                  <a:ext uri="{0D108BD9-81ED-4DB2-BD59-A6C34878D82A}">
                    <a16:rowId xmlns:a16="http://schemas.microsoft.com/office/drawing/2014/main" val="3244871595"/>
                  </a:ext>
                </a:extLst>
              </a:tr>
              <a:tr h="7778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매입</a:t>
                      </a:r>
                      <a:endParaRPr lang="ko-KR" altLang="en-US" sz="14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marL="107440" marR="107440" marT="53720" marB="5372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smtClean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커피 재고를 추가하고 매입금액을 계좌에 등록하는 과정</a:t>
                      </a:r>
                      <a:endParaRPr lang="ko-KR" altLang="en-US" sz="14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marL="107440" marR="107440" marT="53720" marB="5372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잔고가 부족하면 매입은 취소한다</a:t>
                      </a:r>
                      <a:r>
                        <a:rPr lang="en-US" altLang="ko-KR" sz="1400" smtClean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.</a:t>
                      </a:r>
                      <a:endParaRPr lang="ko-KR" altLang="en-US" sz="1400" smtClean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marL="107440" marR="107440" marT="53720" marB="5372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513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4144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423935" y="1063092"/>
            <a:ext cx="2293034" cy="122388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판매</a:t>
            </a:r>
            <a:endParaRPr lang="ko-KR" altLang="en-US" sz="320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23317" y="5008434"/>
            <a:ext cx="2293034" cy="122388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커피</a:t>
            </a:r>
            <a:endParaRPr lang="ko-KR" altLang="en-US" sz="320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23317" y="2572156"/>
            <a:ext cx="2293034" cy="122388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주문</a:t>
            </a:r>
            <a:endParaRPr lang="ko-KR" altLang="en-US" sz="320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252690" y="2566407"/>
            <a:ext cx="2293034" cy="122388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결제</a:t>
            </a:r>
            <a:endParaRPr lang="ko-KR" altLang="en-US" sz="320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252690" y="5008434"/>
            <a:ext cx="2293034" cy="122388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계좌</a:t>
            </a:r>
            <a:endParaRPr lang="ko-KR" altLang="en-US" sz="320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12" name="직선 화살표 연결선 11"/>
          <p:cNvCxnSpPr>
            <a:stCxn id="5" idx="1"/>
            <a:endCxn id="8" idx="0"/>
          </p:cNvCxnSpPr>
          <p:nvPr/>
        </p:nvCxnSpPr>
        <p:spPr>
          <a:xfrm flipH="1">
            <a:off x="1769834" y="1675037"/>
            <a:ext cx="2654101" cy="897119"/>
          </a:xfrm>
          <a:prstGeom prst="straightConnector1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5" idx="3"/>
            <a:endCxn id="9" idx="0"/>
          </p:cNvCxnSpPr>
          <p:nvPr/>
        </p:nvCxnSpPr>
        <p:spPr>
          <a:xfrm>
            <a:off x="6716969" y="1675037"/>
            <a:ext cx="2682238" cy="891370"/>
          </a:xfrm>
          <a:prstGeom prst="straightConnector1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endCxn id="7" idx="0"/>
          </p:cNvCxnSpPr>
          <p:nvPr/>
        </p:nvCxnSpPr>
        <p:spPr>
          <a:xfrm>
            <a:off x="1769834" y="3790296"/>
            <a:ext cx="0" cy="1229636"/>
          </a:xfrm>
          <a:prstGeom prst="straightConnector1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776868" y="4096712"/>
            <a:ext cx="1139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제공한다</a:t>
            </a:r>
            <a:endParaRPr lang="ko-KR" altLang="en-US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cxnSp>
        <p:nvCxnSpPr>
          <p:cNvPr id="23" name="직선 화살표 연결선 22"/>
          <p:cNvCxnSpPr>
            <a:endCxn id="10" idx="0"/>
          </p:cNvCxnSpPr>
          <p:nvPr/>
        </p:nvCxnSpPr>
        <p:spPr>
          <a:xfrm>
            <a:off x="9399206" y="3790296"/>
            <a:ext cx="1" cy="1218138"/>
          </a:xfrm>
          <a:prstGeom prst="straightConnector1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9399206" y="4129736"/>
            <a:ext cx="13063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매출을 </a:t>
            </a:r>
            <a:endParaRPr lang="en-US" altLang="ko-KR" smtClean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ko-KR" altLang="en-US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등록한다</a:t>
            </a:r>
            <a:endParaRPr lang="ko-KR" altLang="en-US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423935" y="5008434"/>
            <a:ext cx="2293034" cy="122388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매입</a:t>
            </a:r>
            <a:endParaRPr lang="ko-KR" altLang="en-US" sz="320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15" name="직선 화살표 연결선 14"/>
          <p:cNvCxnSpPr>
            <a:stCxn id="7" idx="3"/>
            <a:endCxn id="14" idx="1"/>
          </p:cNvCxnSpPr>
          <p:nvPr/>
        </p:nvCxnSpPr>
        <p:spPr>
          <a:xfrm>
            <a:off x="2916351" y="5620379"/>
            <a:ext cx="1507584" cy="0"/>
          </a:xfrm>
          <a:prstGeom prst="straightConnector1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14" idx="3"/>
            <a:endCxn id="10" idx="1"/>
          </p:cNvCxnSpPr>
          <p:nvPr/>
        </p:nvCxnSpPr>
        <p:spPr>
          <a:xfrm>
            <a:off x="6716969" y="5620379"/>
            <a:ext cx="1535721" cy="0"/>
          </a:xfrm>
          <a:prstGeom prst="straightConnector1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785782" y="4997829"/>
            <a:ext cx="13402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지출을</a:t>
            </a:r>
            <a:endParaRPr lang="en-US" altLang="ko-KR" smtClean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ko-KR" altLang="en-US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등록한다</a:t>
            </a:r>
            <a:endParaRPr lang="ko-KR" altLang="en-US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473219" y="1633443"/>
            <a:ext cx="1139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진행한다</a:t>
            </a:r>
            <a:endParaRPr lang="ko-KR" altLang="en-US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870520" y="1633443"/>
            <a:ext cx="1139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진행한다</a:t>
            </a:r>
            <a:endParaRPr lang="ko-KR" altLang="en-US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86329" y="336214"/>
            <a:ext cx="1166552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도식</a:t>
            </a:r>
            <a:endParaRPr lang="en-US" altLang="ko-KR" sz="2000" dirty="0" smtClean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138325" y="5251046"/>
            <a:ext cx="1139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진행한다</a:t>
            </a:r>
            <a:endParaRPr lang="ko-KR" altLang="en-US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49155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267856" y="355969"/>
            <a:ext cx="1166552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각 </a:t>
            </a:r>
            <a:r>
              <a:rPr lang="ko-KR" altLang="en-US" sz="2000" b="1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개념에 대한 </a:t>
            </a:r>
            <a:r>
              <a:rPr lang="en-US" altLang="ko-KR" sz="2000" b="1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DOMAIN</a:t>
            </a:r>
            <a:r>
              <a:rPr lang="ko-KR" altLang="en-US" sz="2000" b="1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을 정리</a:t>
            </a:r>
            <a:endParaRPr lang="ko-KR" altLang="en-US" sz="12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6290355"/>
              </p:ext>
            </p:extLst>
          </p:nvPr>
        </p:nvGraphicFramePr>
        <p:xfrm>
          <a:off x="556159" y="923943"/>
          <a:ext cx="11105958" cy="5726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6838">
                  <a:extLst>
                    <a:ext uri="{9D8B030D-6E8A-4147-A177-3AD203B41FA5}">
                      <a16:colId xmlns:a16="http://schemas.microsoft.com/office/drawing/2014/main" val="4192250496"/>
                    </a:ext>
                  </a:extLst>
                </a:gridCol>
                <a:gridCol w="3115274">
                  <a:extLst>
                    <a:ext uri="{9D8B030D-6E8A-4147-A177-3AD203B41FA5}">
                      <a16:colId xmlns:a16="http://schemas.microsoft.com/office/drawing/2014/main" val="3795063294"/>
                    </a:ext>
                  </a:extLst>
                </a:gridCol>
                <a:gridCol w="3207434">
                  <a:extLst>
                    <a:ext uri="{9D8B030D-6E8A-4147-A177-3AD203B41FA5}">
                      <a16:colId xmlns:a16="http://schemas.microsoft.com/office/drawing/2014/main" val="2742693083"/>
                    </a:ext>
                  </a:extLst>
                </a:gridCol>
                <a:gridCol w="3826412">
                  <a:extLst>
                    <a:ext uri="{9D8B030D-6E8A-4147-A177-3AD203B41FA5}">
                      <a16:colId xmlns:a16="http://schemas.microsoft.com/office/drawing/2014/main" val="3516961846"/>
                    </a:ext>
                  </a:extLst>
                </a:gridCol>
              </a:tblGrid>
              <a:tr h="5254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 smtClean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Domain</a:t>
                      </a:r>
                      <a:r>
                        <a:rPr lang="en-US" altLang="ko-KR" sz="2100" baseline="0" dirty="0" smtClean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 </a:t>
                      </a:r>
                      <a:endParaRPr lang="ko-KR" altLang="en-US" sz="21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marL="107440" marR="107440" marT="53720" marB="5372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100" smtClean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정의</a:t>
                      </a:r>
                      <a:endParaRPr lang="ko-KR" altLang="en-US" sz="21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marL="107440" marR="107440" marT="53720" marB="5372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100" smtClean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정책</a:t>
                      </a:r>
                      <a:endParaRPr lang="ko-KR" altLang="en-US" sz="21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marL="107440" marR="107440" marT="53720" marB="5372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100" smtClean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속성</a:t>
                      </a:r>
                      <a:endParaRPr lang="ko-KR" altLang="en-US" sz="21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marL="107440" marR="107440" marT="53720" marB="53720" anchor="ctr"/>
                </a:tc>
                <a:extLst>
                  <a:ext uri="{0D108BD9-81ED-4DB2-BD59-A6C34878D82A}">
                    <a16:rowId xmlns:a16="http://schemas.microsoft.com/office/drawing/2014/main" val="374274533"/>
                  </a:ext>
                </a:extLst>
              </a:tr>
              <a:tr h="8595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커피</a:t>
                      </a:r>
                      <a:endParaRPr lang="ko-KR" altLang="en-US" sz="14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marL="107440" marR="107440" marT="53720" marB="53720" anchor="ctr"/>
                </a:tc>
                <a:tc>
                  <a:txBody>
                    <a:bodyPr/>
                    <a:lstStyle/>
                    <a:p>
                      <a:r>
                        <a:rPr lang="ko-KR" altLang="en-US" sz="1400" smtClean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판매하는 상품 </a:t>
                      </a:r>
                      <a:endParaRPr lang="ko-KR" altLang="en-US" sz="14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marL="107440" marR="107440" marT="53720" marB="53720" anchor="ctr"/>
                </a:tc>
                <a:tc>
                  <a:txBody>
                    <a:bodyPr/>
                    <a:lstStyle/>
                    <a:p>
                      <a:r>
                        <a:rPr lang="ko-KR" altLang="en-US" sz="1400" smtClean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커피의 누적판매량을 기록한다</a:t>
                      </a:r>
                      <a:r>
                        <a:rPr lang="en-US" altLang="ko-KR" sz="1400" smtClean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.  </a:t>
                      </a:r>
                    </a:p>
                    <a:p>
                      <a:r>
                        <a:rPr lang="ko-KR" altLang="en-US" sz="1400" smtClean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재고가 안전재고 기준에 미달하면 </a:t>
                      </a:r>
                      <a:endParaRPr lang="en-US" altLang="ko-KR" sz="1400" smtClean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  <a:p>
                      <a:r>
                        <a:rPr lang="ko-KR" altLang="en-US" sz="1400" smtClean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기준의 두 배 만큼 </a:t>
                      </a:r>
                      <a:r>
                        <a:rPr lang="ko-KR" altLang="en-US" sz="1400" b="1" smtClean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매입</a:t>
                      </a:r>
                      <a:r>
                        <a:rPr lang="ko-KR" altLang="en-US" sz="1400" smtClean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한다</a:t>
                      </a:r>
                      <a:r>
                        <a:rPr lang="en-US" altLang="ko-KR" sz="1400" smtClean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. </a:t>
                      </a:r>
                      <a:endParaRPr lang="ko-KR" altLang="en-US" sz="14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marL="107440" marR="107440" marT="53720" marB="53720" anchor="ctr"/>
                </a:tc>
                <a:tc>
                  <a:txBody>
                    <a:bodyPr/>
                    <a:lstStyle/>
                    <a:p>
                      <a:r>
                        <a:rPr lang="ko-KR" altLang="en-US" sz="1400" smtClean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이름</a:t>
                      </a:r>
                      <a:r>
                        <a:rPr lang="en-US" altLang="ko-KR" sz="1400" smtClean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, </a:t>
                      </a:r>
                      <a:r>
                        <a:rPr lang="ko-KR" altLang="en-US" sz="1400" smtClean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판매가</a:t>
                      </a:r>
                      <a:r>
                        <a:rPr lang="en-US" altLang="ko-KR" sz="1400" smtClean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, </a:t>
                      </a:r>
                      <a:r>
                        <a:rPr lang="ko-KR" altLang="en-US" sz="1400" smtClean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매입가</a:t>
                      </a:r>
                      <a:r>
                        <a:rPr lang="en-US" altLang="ko-KR" sz="1400" smtClean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, </a:t>
                      </a:r>
                      <a:r>
                        <a:rPr lang="ko-KR" altLang="en-US" sz="1400" smtClean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재고</a:t>
                      </a:r>
                      <a:r>
                        <a:rPr lang="en-US" altLang="ko-KR" sz="1400" smtClean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, </a:t>
                      </a:r>
                      <a:r>
                        <a:rPr lang="ko-KR" altLang="en-US" sz="1400" smtClean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안전재고</a:t>
                      </a:r>
                      <a:r>
                        <a:rPr lang="en-US" altLang="ko-KR" sz="1400" baseline="0" smtClean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 </a:t>
                      </a:r>
                    </a:p>
                    <a:p>
                      <a:r>
                        <a:rPr lang="ko-KR" altLang="en-US" sz="1400" baseline="0" smtClean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누적판매량</a:t>
                      </a:r>
                      <a:endParaRPr lang="ko-KR" altLang="en-US" sz="14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marL="107440" marR="107440" marT="53720" marB="53720" anchor="ctr"/>
                </a:tc>
                <a:extLst>
                  <a:ext uri="{0D108BD9-81ED-4DB2-BD59-A6C34878D82A}">
                    <a16:rowId xmlns:a16="http://schemas.microsoft.com/office/drawing/2014/main" val="2863085193"/>
                  </a:ext>
                </a:extLst>
              </a:tr>
              <a:tr h="9266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판매</a:t>
                      </a:r>
                      <a:endParaRPr lang="ko-KR" altLang="en-US" sz="14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marL="107440" marR="107440" marT="53720" marB="53720" anchor="ctr"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smtClean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주문</a:t>
                      </a:r>
                      <a:r>
                        <a:rPr lang="ko-KR" altLang="en-US" sz="1400" smtClean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에 따른 상품을 제공하고</a:t>
                      </a:r>
                      <a:r>
                        <a:rPr lang="ko-KR" altLang="en-US" sz="1400" b="1" smtClean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 </a:t>
                      </a:r>
                      <a:endParaRPr lang="en-US" altLang="ko-KR" sz="1400" b="1" smtClean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smtClean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결제</a:t>
                      </a:r>
                      <a:r>
                        <a:rPr lang="ko-KR" altLang="en-US" sz="1400" smtClean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를 진행하는 과정</a:t>
                      </a:r>
                      <a:endParaRPr lang="en-US" altLang="ko-KR" sz="1400" smtClean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marL="107440" marR="107440" marT="53720" marB="53720" anchor="ctr"/>
                </a:tc>
                <a:tc>
                  <a:txBody>
                    <a:bodyPr/>
                    <a:lstStyle/>
                    <a:p>
                      <a:endParaRPr lang="ko-KR" altLang="en-US" sz="14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marL="107440" marR="107440" marT="53720" marB="53720" anchor="ctr"/>
                </a:tc>
                <a:tc>
                  <a:txBody>
                    <a:bodyPr/>
                    <a:lstStyle/>
                    <a:p>
                      <a:endParaRPr lang="ko-KR" altLang="en-US" sz="14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marL="107440" marR="107440" marT="53720" marB="53720" anchor="ctr"/>
                </a:tc>
                <a:extLst>
                  <a:ext uri="{0D108BD9-81ED-4DB2-BD59-A6C34878D82A}">
                    <a16:rowId xmlns:a16="http://schemas.microsoft.com/office/drawing/2014/main" val="4270470187"/>
                  </a:ext>
                </a:extLst>
              </a:tr>
              <a:tr h="7778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주문</a:t>
                      </a:r>
                      <a:endParaRPr lang="ko-KR" altLang="en-US" sz="14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marL="107440" marR="107440" marT="53720" marB="53720" anchor="ctr"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주문 상품</a:t>
                      </a:r>
                      <a:r>
                        <a:rPr lang="en-US" altLang="ko-KR" sz="1400" smtClean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,</a:t>
                      </a:r>
                      <a:r>
                        <a:rPr lang="ko-KR" altLang="en-US" sz="1400" smtClean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 주문 수량</a:t>
                      </a:r>
                      <a:r>
                        <a:rPr lang="en-US" altLang="ko-KR" sz="1400" smtClean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, </a:t>
                      </a:r>
                      <a:r>
                        <a:rPr lang="ko-KR" altLang="en-US" sz="1400" smtClean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주문 일시</a:t>
                      </a:r>
                      <a:r>
                        <a:rPr lang="en-US" altLang="ko-KR" sz="1400" smtClean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, </a:t>
                      </a:r>
                    </a:p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주문 금액 정보</a:t>
                      </a:r>
                      <a:endParaRPr lang="en-US" altLang="ko-KR" sz="1400" smtClean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marL="107440" marR="107440" marT="53720" marB="5372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커피 재고가 부족하면 주문은 취소한다</a:t>
                      </a:r>
                      <a:r>
                        <a:rPr lang="en-US" altLang="ko-KR" sz="1400" smtClean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.</a:t>
                      </a:r>
                      <a:endParaRPr lang="ko-KR" altLang="en-US" sz="14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marL="107440" marR="107440" marT="53720" marB="53720" anchor="ctr"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주문 상품</a:t>
                      </a:r>
                      <a:r>
                        <a:rPr lang="en-US" altLang="ko-KR" sz="1400" smtClean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,</a:t>
                      </a:r>
                      <a:r>
                        <a:rPr lang="ko-KR" altLang="en-US" sz="1400" smtClean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 주문 수량</a:t>
                      </a:r>
                      <a:r>
                        <a:rPr lang="en-US" altLang="ko-KR" sz="1400" smtClean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, </a:t>
                      </a:r>
                      <a:r>
                        <a:rPr lang="ko-KR" altLang="en-US" sz="1400" smtClean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주문 일시</a:t>
                      </a:r>
                      <a:r>
                        <a:rPr lang="en-US" altLang="ko-KR" sz="1400" smtClean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, </a:t>
                      </a:r>
                      <a:r>
                        <a:rPr lang="ko-KR" altLang="en-US" sz="1400" smtClean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주문 금액 </a:t>
                      </a:r>
                      <a:endParaRPr lang="ko-KR" altLang="en-US" sz="14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marL="107440" marR="107440" marT="53720" marB="53720" anchor="ctr"/>
                </a:tc>
                <a:extLst>
                  <a:ext uri="{0D108BD9-81ED-4DB2-BD59-A6C34878D82A}">
                    <a16:rowId xmlns:a16="http://schemas.microsoft.com/office/drawing/2014/main" val="354899625"/>
                  </a:ext>
                </a:extLst>
              </a:tr>
              <a:tr h="8595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결제</a:t>
                      </a:r>
                      <a:endParaRPr lang="ko-KR" altLang="en-US" sz="14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marL="107440" marR="107440" marT="53720" marB="53720" anchor="ctr"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주문에 따른 결제금액을 계산하고</a:t>
                      </a:r>
                      <a:r>
                        <a:rPr lang="en-US" altLang="ko-KR" sz="1400" smtClean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, </a:t>
                      </a:r>
                      <a:r>
                        <a:rPr lang="ko-KR" altLang="en-US" sz="1400" smtClean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 </a:t>
                      </a:r>
                      <a:endParaRPr lang="en-US" altLang="ko-KR" sz="1400" smtClean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smtClean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계좌</a:t>
                      </a:r>
                      <a:r>
                        <a:rPr lang="ko-KR" altLang="en-US" sz="1400" smtClean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에 등록하는 과정</a:t>
                      </a:r>
                      <a:endParaRPr lang="en-US" altLang="ko-KR" sz="1400" smtClean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marL="107440" marR="107440" marT="53720" marB="53720" anchor="ctr"/>
                </a:tc>
                <a:tc>
                  <a:txBody>
                    <a:bodyPr/>
                    <a:lstStyle/>
                    <a:p>
                      <a:endParaRPr lang="ko-KR" altLang="en-US" sz="14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marL="107440" marR="107440" marT="53720" marB="53720" anchor="ctr"/>
                </a:tc>
                <a:tc>
                  <a:txBody>
                    <a:bodyPr/>
                    <a:lstStyle/>
                    <a:p>
                      <a:r>
                        <a:rPr lang="ko-KR" altLang="en-US" sz="1400" smtClean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주문</a:t>
                      </a:r>
                      <a:r>
                        <a:rPr lang="en-US" altLang="ko-KR" sz="1400" smtClean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, </a:t>
                      </a:r>
                      <a:r>
                        <a:rPr lang="ko-KR" altLang="en-US" sz="1400" smtClean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결제금액</a:t>
                      </a:r>
                      <a:endParaRPr lang="ko-KR" altLang="en-US" sz="14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marL="107440" marR="107440" marT="53720" marB="53720" anchor="ctr"/>
                </a:tc>
                <a:extLst>
                  <a:ext uri="{0D108BD9-81ED-4DB2-BD59-A6C34878D82A}">
                    <a16:rowId xmlns:a16="http://schemas.microsoft.com/office/drawing/2014/main" val="226882837"/>
                  </a:ext>
                </a:extLst>
              </a:tr>
              <a:tr h="7778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계좌</a:t>
                      </a:r>
                      <a:endParaRPr lang="ko-KR" altLang="en-US" sz="14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marL="107440" marR="107440" marT="53720" marB="53720" anchor="ctr"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매출</a:t>
                      </a:r>
                      <a:r>
                        <a:rPr lang="en-US" altLang="ko-KR" sz="1400" smtClean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, </a:t>
                      </a:r>
                      <a:r>
                        <a:rPr lang="ko-KR" altLang="en-US" sz="1400" smtClean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지출</a:t>
                      </a:r>
                      <a:r>
                        <a:rPr lang="en-US" altLang="ko-KR" sz="1400" smtClean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, </a:t>
                      </a:r>
                      <a:r>
                        <a:rPr lang="ko-KR" altLang="en-US" sz="1400" smtClean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잔고</a:t>
                      </a:r>
                      <a:r>
                        <a:rPr lang="en-US" altLang="ko-KR" sz="1400" b="1" smtClean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 </a:t>
                      </a:r>
                      <a:r>
                        <a:rPr lang="ko-KR" altLang="en-US" sz="1400" smtClean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내역을 기록한 정보</a:t>
                      </a:r>
                      <a:endParaRPr lang="en-US" altLang="ko-KR" sz="1400" smtClean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marL="107440" marR="107440" marT="53720" marB="5372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marL="107440" marR="107440" marT="53720" marB="5372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smtClean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매출</a:t>
                      </a:r>
                      <a:r>
                        <a:rPr lang="en-US" altLang="ko-KR" sz="1400" smtClean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, </a:t>
                      </a:r>
                      <a:r>
                        <a:rPr lang="ko-KR" altLang="en-US" sz="1400" smtClean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지출</a:t>
                      </a:r>
                      <a:r>
                        <a:rPr lang="en-US" altLang="ko-KR" sz="1400" smtClean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, </a:t>
                      </a:r>
                      <a:r>
                        <a:rPr lang="ko-KR" altLang="en-US" sz="1400" smtClean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잔고</a:t>
                      </a:r>
                      <a:endParaRPr lang="ko-KR" altLang="en-US" sz="14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marL="107440" marR="107440" marT="53720" marB="53720" anchor="ctr"/>
                </a:tc>
                <a:extLst>
                  <a:ext uri="{0D108BD9-81ED-4DB2-BD59-A6C34878D82A}">
                    <a16:rowId xmlns:a16="http://schemas.microsoft.com/office/drawing/2014/main" val="3244871595"/>
                  </a:ext>
                </a:extLst>
              </a:tr>
              <a:tr h="7778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매입</a:t>
                      </a:r>
                      <a:endParaRPr lang="ko-KR" altLang="en-US" sz="14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marL="107440" marR="107440" marT="53720" marB="5372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smtClean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커피 재고를 추가하고 매입금액을 </a:t>
                      </a:r>
                      <a:endParaRPr lang="en-US" altLang="ko-KR" sz="1400" smtClean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  <a:p>
                      <a:pPr latinLnBrk="1"/>
                      <a:r>
                        <a:rPr lang="ko-KR" altLang="en-US" sz="1400" smtClean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계좌에 등록하는 과정</a:t>
                      </a:r>
                      <a:endParaRPr lang="ko-KR" altLang="en-US" sz="1400" dirty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marL="107440" marR="107440" marT="53720" marB="5372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잔고가 부족하면 매입은 취소한다</a:t>
                      </a:r>
                      <a:r>
                        <a:rPr lang="en-US" altLang="ko-KR" sz="1400" smtClean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.</a:t>
                      </a:r>
                      <a:endParaRPr lang="ko-KR" altLang="en-US" sz="1400" smtClean="0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 marL="107440" marR="107440" marT="53720" marB="5372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커피</a:t>
                      </a:r>
                      <a:r>
                        <a:rPr lang="en-US" altLang="ko-KR" sz="1400" smtClean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, </a:t>
                      </a:r>
                      <a:r>
                        <a:rPr lang="ko-KR" altLang="en-US" sz="1400" smtClean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매입수량</a:t>
                      </a:r>
                    </a:p>
                  </a:txBody>
                  <a:tcPr marL="107440" marR="107440" marT="53720" marB="5372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513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522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화살표 연결선 11"/>
          <p:cNvCxnSpPr>
            <a:endCxn id="8" idx="3"/>
          </p:cNvCxnSpPr>
          <p:nvPr/>
        </p:nvCxnSpPr>
        <p:spPr>
          <a:xfrm flipH="1" flipV="1">
            <a:off x="3211771" y="2525977"/>
            <a:ext cx="1535722" cy="1"/>
          </a:xfrm>
          <a:prstGeom prst="straightConnector1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7040526" y="2525978"/>
            <a:ext cx="1535720" cy="8303"/>
          </a:xfrm>
          <a:prstGeom prst="straightConnector1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2093391" y="3790296"/>
            <a:ext cx="0" cy="396770"/>
          </a:xfrm>
          <a:prstGeom prst="straightConnector1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9722763" y="3790296"/>
            <a:ext cx="1" cy="396770"/>
          </a:xfrm>
          <a:prstGeom prst="straightConnector1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7" idx="3"/>
            <a:endCxn id="14" idx="1"/>
          </p:cNvCxnSpPr>
          <p:nvPr/>
        </p:nvCxnSpPr>
        <p:spPr>
          <a:xfrm>
            <a:off x="3239908" y="5620379"/>
            <a:ext cx="1507584" cy="0"/>
          </a:xfrm>
          <a:prstGeom prst="straightConnector1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14" idx="3"/>
            <a:endCxn id="10" idx="1"/>
          </p:cNvCxnSpPr>
          <p:nvPr/>
        </p:nvCxnSpPr>
        <p:spPr>
          <a:xfrm>
            <a:off x="7040526" y="5620379"/>
            <a:ext cx="1535721" cy="0"/>
          </a:xfrm>
          <a:prstGeom prst="straightConnector1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286329" y="336214"/>
            <a:ext cx="1166552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도식</a:t>
            </a:r>
            <a:endParaRPr lang="en-US" altLang="ko-KR" sz="2000" dirty="0" smtClean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grpSp>
        <p:nvGrpSpPr>
          <p:cNvPr id="37" name="그룹 36"/>
          <p:cNvGrpSpPr/>
          <p:nvPr/>
        </p:nvGrpSpPr>
        <p:grpSpPr>
          <a:xfrm>
            <a:off x="918737" y="1269962"/>
            <a:ext cx="9077352" cy="2512029"/>
            <a:chOff x="918737" y="1278267"/>
            <a:chExt cx="9077352" cy="2512029"/>
          </a:xfrm>
        </p:grpSpPr>
        <p:sp>
          <p:nvSpPr>
            <p:cNvPr id="8" name="직사각형 7"/>
            <p:cNvSpPr/>
            <p:nvPr/>
          </p:nvSpPr>
          <p:spPr>
            <a:xfrm>
              <a:off x="918737" y="1278267"/>
              <a:ext cx="2293034" cy="251202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946873" y="1291738"/>
              <a:ext cx="11465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mtClean="0">
                  <a:solidFill>
                    <a:schemeClr val="bg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Order</a:t>
              </a:r>
              <a:endParaRPr lang="ko-KR" altLang="en-US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941832" y="1696082"/>
              <a:ext cx="224914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smtClean="0">
                  <a:solidFill>
                    <a:schemeClr val="bg1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String name</a:t>
              </a:r>
            </a:p>
            <a:p>
              <a:r>
                <a:rPr lang="en-US" altLang="ko-KR" sz="1200" smtClean="0">
                  <a:solidFill>
                    <a:schemeClr val="bg1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Coffee coffee</a:t>
              </a:r>
            </a:p>
            <a:p>
              <a:r>
                <a:rPr lang="en-US" altLang="ko-KR" sz="1200" smtClean="0">
                  <a:solidFill>
                    <a:schemeClr val="bg1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int orderCnt</a:t>
              </a:r>
            </a:p>
            <a:p>
              <a:r>
                <a:rPr lang="en-US" altLang="ko-KR" sz="1200" smtClean="0">
                  <a:solidFill>
                    <a:schemeClr val="bg1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int orderPrice</a:t>
              </a:r>
            </a:p>
            <a:p>
              <a:r>
                <a:rPr lang="en-US" altLang="ko-KR" sz="1200" smtClean="0">
                  <a:solidFill>
                    <a:schemeClr val="bg1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Date orderTime </a:t>
              </a:r>
              <a:endParaRPr lang="ko-KR" altLang="en-US" sz="120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941831" y="2744319"/>
              <a:ext cx="11465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smtClean="0">
                  <a:solidFill>
                    <a:schemeClr val="bg1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proceed()</a:t>
              </a:r>
              <a:endParaRPr lang="ko-KR" altLang="en-US" sz="120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8849572" y="3079029"/>
              <a:ext cx="11465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smtClean="0">
                  <a:solidFill>
                    <a:schemeClr val="bg1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proceed()</a:t>
              </a:r>
              <a:endParaRPr lang="ko-KR" altLang="en-US" sz="120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</p:grpSp>
      <p:cxnSp>
        <p:nvCxnSpPr>
          <p:cNvPr id="55" name="직선 연결선 54"/>
          <p:cNvCxnSpPr/>
          <p:nvPr/>
        </p:nvCxnSpPr>
        <p:spPr>
          <a:xfrm>
            <a:off x="926079" y="1637328"/>
            <a:ext cx="2264898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>
            <a:off x="926079" y="2702758"/>
            <a:ext cx="2264898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그룹 71"/>
          <p:cNvGrpSpPr/>
          <p:nvPr/>
        </p:nvGrpSpPr>
        <p:grpSpPr>
          <a:xfrm>
            <a:off x="4747492" y="1269962"/>
            <a:ext cx="2293034" cy="2512029"/>
            <a:chOff x="918737" y="1278267"/>
            <a:chExt cx="2293034" cy="2512029"/>
          </a:xfrm>
        </p:grpSpPr>
        <p:grpSp>
          <p:nvGrpSpPr>
            <p:cNvPr id="73" name="그룹 72"/>
            <p:cNvGrpSpPr/>
            <p:nvPr/>
          </p:nvGrpSpPr>
          <p:grpSpPr>
            <a:xfrm>
              <a:off x="918737" y="1278267"/>
              <a:ext cx="2293034" cy="2512029"/>
              <a:chOff x="918737" y="1278267"/>
              <a:chExt cx="2293034" cy="2512029"/>
            </a:xfrm>
          </p:grpSpPr>
          <p:sp>
            <p:nvSpPr>
              <p:cNvPr id="76" name="직사각형 75"/>
              <p:cNvSpPr/>
              <p:nvPr/>
            </p:nvSpPr>
            <p:spPr>
              <a:xfrm>
                <a:off x="918737" y="1278267"/>
                <a:ext cx="2293034" cy="2512029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200">
                  <a:latin typeface="G마켓 산스 TTF Bold" panose="02000000000000000000" pitchFamily="2" charset="-127"/>
                  <a:ea typeface="G마켓 산스 TTF Bold" panose="02000000000000000000" pitchFamily="2" charset="-127"/>
                </a:endParaRPr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946873" y="1291738"/>
                <a:ext cx="11465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mtClean="0">
                    <a:solidFill>
                      <a:schemeClr val="bg1"/>
                    </a:solidFill>
                    <a:latin typeface="G마켓 산스 TTF Bold" panose="02000000000000000000" pitchFamily="2" charset="-127"/>
                    <a:ea typeface="G마켓 산스 TTF Bold" panose="02000000000000000000" pitchFamily="2" charset="-127"/>
                  </a:rPr>
                  <a:t>Sale</a:t>
                </a:r>
                <a:endParaRPr lang="ko-KR" altLang="en-US">
                  <a:solidFill>
                    <a:schemeClr val="bg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endParaRPr>
              </a:p>
            </p:txBody>
          </p:sp>
        </p:grpSp>
        <p:cxnSp>
          <p:nvCxnSpPr>
            <p:cNvPr id="74" name="직선 연결선 73"/>
            <p:cNvCxnSpPr/>
            <p:nvPr/>
          </p:nvCxnSpPr>
          <p:spPr>
            <a:xfrm>
              <a:off x="926079" y="1645633"/>
              <a:ext cx="2264898" cy="0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/>
            <p:cNvCxnSpPr/>
            <p:nvPr/>
          </p:nvCxnSpPr>
          <p:spPr>
            <a:xfrm>
              <a:off x="926079" y="2725133"/>
              <a:ext cx="2264898" cy="0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그룹 79"/>
          <p:cNvGrpSpPr/>
          <p:nvPr/>
        </p:nvGrpSpPr>
        <p:grpSpPr>
          <a:xfrm>
            <a:off x="8576246" y="1269962"/>
            <a:ext cx="2293034" cy="2512029"/>
            <a:chOff x="918737" y="1278267"/>
            <a:chExt cx="2293034" cy="2512029"/>
          </a:xfrm>
        </p:grpSpPr>
        <p:grpSp>
          <p:nvGrpSpPr>
            <p:cNvPr id="81" name="그룹 80"/>
            <p:cNvGrpSpPr/>
            <p:nvPr/>
          </p:nvGrpSpPr>
          <p:grpSpPr>
            <a:xfrm>
              <a:off x="918737" y="1278267"/>
              <a:ext cx="2293034" cy="2512029"/>
              <a:chOff x="918737" y="1278267"/>
              <a:chExt cx="2293034" cy="2512029"/>
            </a:xfrm>
          </p:grpSpPr>
          <p:sp>
            <p:nvSpPr>
              <p:cNvPr id="84" name="직사각형 83"/>
              <p:cNvSpPr/>
              <p:nvPr/>
            </p:nvSpPr>
            <p:spPr>
              <a:xfrm>
                <a:off x="918737" y="1278267"/>
                <a:ext cx="2293034" cy="2512029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200">
                  <a:latin typeface="G마켓 산스 TTF Bold" panose="02000000000000000000" pitchFamily="2" charset="-127"/>
                  <a:ea typeface="G마켓 산스 TTF Bold" panose="02000000000000000000" pitchFamily="2" charset="-127"/>
                </a:endParaRPr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946873" y="1291738"/>
                <a:ext cx="16368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mtClean="0">
                    <a:solidFill>
                      <a:schemeClr val="bg1"/>
                    </a:solidFill>
                    <a:latin typeface="G마켓 산스 TTF Bold" panose="02000000000000000000" pitchFamily="2" charset="-127"/>
                    <a:ea typeface="G마켓 산스 TTF Bold" panose="02000000000000000000" pitchFamily="2" charset="-127"/>
                  </a:rPr>
                  <a:t>Payment</a:t>
                </a:r>
                <a:endParaRPr lang="ko-KR" altLang="en-US">
                  <a:solidFill>
                    <a:schemeClr val="bg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endParaRPr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941832" y="1696082"/>
                <a:ext cx="21343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smtClean="0">
                    <a:solidFill>
                      <a:schemeClr val="bg1"/>
                    </a:solidFill>
                    <a:latin typeface="G마켓 산스 TTF Medium" panose="02000000000000000000" pitchFamily="2" charset="-127"/>
                    <a:ea typeface="G마켓 산스 TTF Medium" panose="02000000000000000000" pitchFamily="2" charset="-127"/>
                  </a:rPr>
                  <a:t>Order order</a:t>
                </a:r>
              </a:p>
              <a:p>
                <a:r>
                  <a:rPr lang="en-US" altLang="ko-KR" sz="1200" smtClean="0">
                    <a:solidFill>
                      <a:schemeClr val="bg1"/>
                    </a:solidFill>
                    <a:latin typeface="G마켓 산스 TTF Medium" panose="02000000000000000000" pitchFamily="2" charset="-127"/>
                    <a:ea typeface="G마켓 산스 TTF Medium" panose="02000000000000000000" pitchFamily="2" charset="-127"/>
                  </a:rPr>
                  <a:t>int paymentPrice</a:t>
                </a:r>
                <a:endParaRPr lang="ko-KR" altLang="en-US" sz="1200">
                  <a:solidFill>
                    <a:schemeClr val="bg1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endParaRPr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941831" y="2744323"/>
                <a:ext cx="11465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smtClean="0">
                    <a:solidFill>
                      <a:schemeClr val="bg1"/>
                    </a:solidFill>
                    <a:latin typeface="G마켓 산스 TTF Medium" panose="02000000000000000000" pitchFamily="2" charset="-127"/>
                    <a:ea typeface="G마켓 산스 TTF Medium" panose="02000000000000000000" pitchFamily="2" charset="-127"/>
                  </a:rPr>
                  <a:t>proceed()</a:t>
                </a:r>
                <a:endParaRPr lang="ko-KR" altLang="en-US" sz="1200">
                  <a:solidFill>
                    <a:schemeClr val="bg1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endParaRPr>
              </a:p>
            </p:txBody>
          </p:sp>
        </p:grpSp>
        <p:cxnSp>
          <p:nvCxnSpPr>
            <p:cNvPr id="82" name="직선 연결선 81"/>
            <p:cNvCxnSpPr/>
            <p:nvPr/>
          </p:nvCxnSpPr>
          <p:spPr>
            <a:xfrm>
              <a:off x="926079" y="1645633"/>
              <a:ext cx="2264898" cy="0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 82"/>
            <p:cNvCxnSpPr/>
            <p:nvPr/>
          </p:nvCxnSpPr>
          <p:spPr>
            <a:xfrm>
              <a:off x="926079" y="2725133"/>
              <a:ext cx="2264898" cy="0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그룹 87"/>
          <p:cNvGrpSpPr/>
          <p:nvPr/>
        </p:nvGrpSpPr>
        <p:grpSpPr>
          <a:xfrm>
            <a:off x="8569520" y="4195371"/>
            <a:ext cx="2293034" cy="2512029"/>
            <a:chOff x="918737" y="1278267"/>
            <a:chExt cx="2293034" cy="2512029"/>
          </a:xfrm>
        </p:grpSpPr>
        <p:grpSp>
          <p:nvGrpSpPr>
            <p:cNvPr id="89" name="그룹 88"/>
            <p:cNvGrpSpPr/>
            <p:nvPr/>
          </p:nvGrpSpPr>
          <p:grpSpPr>
            <a:xfrm>
              <a:off x="918737" y="1278267"/>
              <a:ext cx="2293034" cy="2512029"/>
              <a:chOff x="918737" y="1278267"/>
              <a:chExt cx="2293034" cy="2512029"/>
            </a:xfrm>
          </p:grpSpPr>
          <p:sp>
            <p:nvSpPr>
              <p:cNvPr id="92" name="직사각형 91"/>
              <p:cNvSpPr/>
              <p:nvPr/>
            </p:nvSpPr>
            <p:spPr>
              <a:xfrm>
                <a:off x="918737" y="1278267"/>
                <a:ext cx="2293034" cy="2512029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200">
                  <a:latin typeface="G마켓 산스 TTF Bold" panose="02000000000000000000" pitchFamily="2" charset="-127"/>
                  <a:ea typeface="G마켓 산스 TTF Bold" panose="02000000000000000000" pitchFamily="2" charset="-127"/>
                </a:endParaRPr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946873" y="1291738"/>
                <a:ext cx="14185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mtClean="0">
                    <a:solidFill>
                      <a:schemeClr val="bg1"/>
                    </a:solidFill>
                    <a:latin typeface="G마켓 산스 TTF Bold" panose="02000000000000000000" pitchFamily="2" charset="-127"/>
                    <a:ea typeface="G마켓 산스 TTF Bold" panose="02000000000000000000" pitchFamily="2" charset="-127"/>
                  </a:rPr>
                  <a:t>Account</a:t>
                </a:r>
                <a:endParaRPr lang="ko-KR" altLang="en-US">
                  <a:solidFill>
                    <a:schemeClr val="bg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endParaRPr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941832" y="1696082"/>
                <a:ext cx="224914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smtClean="0">
                    <a:solidFill>
                      <a:schemeClr val="bg1"/>
                    </a:solidFill>
                    <a:latin typeface="G마켓 산스 TTF Medium" panose="02000000000000000000" pitchFamily="2" charset="-127"/>
                    <a:ea typeface="G마켓 산스 TTF Medium" panose="02000000000000000000" pitchFamily="2" charset="-127"/>
                  </a:rPr>
                  <a:t>int balance</a:t>
                </a:r>
              </a:p>
              <a:p>
                <a:r>
                  <a:rPr lang="en-US" altLang="ko-KR" sz="1200" smtClean="0">
                    <a:solidFill>
                      <a:schemeClr val="bg1"/>
                    </a:solidFill>
                    <a:latin typeface="G마켓 산스 TTF Medium" panose="02000000000000000000" pitchFamily="2" charset="-127"/>
                    <a:ea typeface="G마켓 산스 TTF Medium" panose="02000000000000000000" pitchFamily="2" charset="-127"/>
                  </a:rPr>
                  <a:t>int sales</a:t>
                </a:r>
              </a:p>
              <a:p>
                <a:r>
                  <a:rPr lang="en-US" altLang="ko-KR" sz="1200" smtClean="0">
                    <a:solidFill>
                      <a:schemeClr val="bg1"/>
                    </a:solidFill>
                    <a:latin typeface="G마켓 산스 TTF Medium" panose="02000000000000000000" pitchFamily="2" charset="-127"/>
                    <a:ea typeface="G마켓 산스 TTF Medium" panose="02000000000000000000" pitchFamily="2" charset="-127"/>
                  </a:rPr>
                  <a:t>int expences</a:t>
                </a:r>
                <a:endParaRPr lang="ko-KR" altLang="en-US" sz="1200">
                  <a:solidFill>
                    <a:schemeClr val="bg1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endParaRPr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941831" y="2744323"/>
                <a:ext cx="183154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smtClean="0">
                    <a:solidFill>
                      <a:schemeClr val="bg1"/>
                    </a:solidFill>
                    <a:latin typeface="G마켓 산스 TTF Medium" panose="02000000000000000000" pitchFamily="2" charset="-127"/>
                    <a:ea typeface="G마켓 산스 TTF Medium" panose="02000000000000000000" pitchFamily="2" charset="-127"/>
                  </a:rPr>
                  <a:t>registSales(int)</a:t>
                </a:r>
              </a:p>
              <a:p>
                <a:r>
                  <a:rPr lang="en-US" altLang="ko-KR" sz="1200" smtClean="0">
                    <a:solidFill>
                      <a:schemeClr val="bg1"/>
                    </a:solidFill>
                    <a:latin typeface="G마켓 산스 TTF Medium" panose="02000000000000000000" pitchFamily="2" charset="-127"/>
                    <a:ea typeface="G마켓 산스 TTF Medium" panose="02000000000000000000" pitchFamily="2" charset="-127"/>
                  </a:rPr>
                  <a:t>registExpences(int)</a:t>
                </a:r>
                <a:endParaRPr lang="ko-KR" altLang="en-US" sz="1200">
                  <a:solidFill>
                    <a:schemeClr val="bg1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endParaRPr>
              </a:p>
            </p:txBody>
          </p:sp>
        </p:grpSp>
        <p:cxnSp>
          <p:nvCxnSpPr>
            <p:cNvPr id="90" name="직선 연결선 89"/>
            <p:cNvCxnSpPr/>
            <p:nvPr/>
          </p:nvCxnSpPr>
          <p:spPr>
            <a:xfrm>
              <a:off x="926079" y="1645633"/>
              <a:ext cx="2264898" cy="0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 90"/>
            <p:cNvCxnSpPr/>
            <p:nvPr/>
          </p:nvCxnSpPr>
          <p:spPr>
            <a:xfrm>
              <a:off x="926079" y="2725133"/>
              <a:ext cx="2264898" cy="0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6" name="그룹 95"/>
          <p:cNvGrpSpPr/>
          <p:nvPr/>
        </p:nvGrpSpPr>
        <p:grpSpPr>
          <a:xfrm>
            <a:off x="4740766" y="2735368"/>
            <a:ext cx="2320554" cy="3972032"/>
            <a:chOff x="891217" y="-181736"/>
            <a:chExt cx="2320554" cy="3972032"/>
          </a:xfrm>
        </p:grpSpPr>
        <p:grpSp>
          <p:nvGrpSpPr>
            <p:cNvPr id="97" name="그룹 96"/>
            <p:cNvGrpSpPr/>
            <p:nvPr/>
          </p:nvGrpSpPr>
          <p:grpSpPr>
            <a:xfrm>
              <a:off x="891217" y="-181736"/>
              <a:ext cx="2320554" cy="3972032"/>
              <a:chOff x="891217" y="-181736"/>
              <a:chExt cx="2320554" cy="3972032"/>
            </a:xfrm>
          </p:grpSpPr>
          <p:sp>
            <p:nvSpPr>
              <p:cNvPr id="100" name="직사각형 99"/>
              <p:cNvSpPr/>
              <p:nvPr/>
            </p:nvSpPr>
            <p:spPr>
              <a:xfrm>
                <a:off x="918737" y="1278267"/>
                <a:ext cx="2293034" cy="2512029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200">
                  <a:latin typeface="G마켓 산스 TTF Bold" panose="02000000000000000000" pitchFamily="2" charset="-127"/>
                  <a:ea typeface="G마켓 산스 TTF Bold" panose="02000000000000000000" pitchFamily="2" charset="-127"/>
                </a:endParaRPr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946873" y="1291738"/>
                <a:ext cx="17309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mtClean="0">
                    <a:solidFill>
                      <a:schemeClr val="bg1"/>
                    </a:solidFill>
                    <a:latin typeface="G마켓 산스 TTF Bold" panose="02000000000000000000" pitchFamily="2" charset="-127"/>
                    <a:ea typeface="G마켓 산스 TTF Bold" panose="02000000000000000000" pitchFamily="2" charset="-127"/>
                  </a:rPr>
                  <a:t>Purchase</a:t>
                </a:r>
                <a:endParaRPr lang="ko-KR" altLang="en-US">
                  <a:solidFill>
                    <a:schemeClr val="bg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endParaRPr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941832" y="1696082"/>
                <a:ext cx="159535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smtClean="0">
                    <a:solidFill>
                      <a:schemeClr val="bg1"/>
                    </a:solidFill>
                    <a:latin typeface="G마켓 산스 TTF Medium" panose="02000000000000000000" pitchFamily="2" charset="-127"/>
                    <a:ea typeface="G마켓 산스 TTF Medium" panose="02000000000000000000" pitchFamily="2" charset="-127"/>
                  </a:rPr>
                  <a:t>Coffee coffee</a:t>
                </a:r>
              </a:p>
              <a:p>
                <a:r>
                  <a:rPr lang="en-US" altLang="ko-KR" sz="1200" smtClean="0">
                    <a:solidFill>
                      <a:schemeClr val="bg1"/>
                    </a:solidFill>
                    <a:latin typeface="G마켓 산스 TTF Medium" panose="02000000000000000000" pitchFamily="2" charset="-127"/>
                    <a:ea typeface="G마켓 산스 TTF Medium" panose="02000000000000000000" pitchFamily="2" charset="-127"/>
                  </a:rPr>
                  <a:t>int purchaseCnt</a:t>
                </a:r>
              </a:p>
              <a:p>
                <a:endParaRPr lang="ko-KR" altLang="en-US" sz="1200">
                  <a:solidFill>
                    <a:schemeClr val="bg1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endParaRPr>
              </a:p>
            </p:txBody>
          </p:sp>
          <p:sp>
            <p:nvSpPr>
              <p:cNvPr id="103" name="TextBox 102"/>
              <p:cNvSpPr txBox="1"/>
              <p:nvPr/>
            </p:nvSpPr>
            <p:spPr>
              <a:xfrm>
                <a:off x="941831" y="2744323"/>
                <a:ext cx="11465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smtClean="0">
                    <a:solidFill>
                      <a:schemeClr val="bg1"/>
                    </a:solidFill>
                    <a:latin typeface="G마켓 산스 TTF Medium" panose="02000000000000000000" pitchFamily="2" charset="-127"/>
                    <a:ea typeface="G마켓 산스 TTF Medium" panose="02000000000000000000" pitchFamily="2" charset="-127"/>
                  </a:rPr>
                  <a:t>proceed()</a:t>
                </a:r>
                <a:endParaRPr lang="ko-KR" altLang="en-US" sz="1200">
                  <a:solidFill>
                    <a:schemeClr val="bg1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endParaRPr>
              </a:p>
            </p:txBody>
          </p:sp>
          <p:sp>
            <p:nvSpPr>
              <p:cNvPr id="113" name="TextBox 112"/>
              <p:cNvSpPr txBox="1"/>
              <p:nvPr/>
            </p:nvSpPr>
            <p:spPr>
              <a:xfrm>
                <a:off x="891217" y="-181736"/>
                <a:ext cx="16459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smtClean="0">
                    <a:solidFill>
                      <a:schemeClr val="bg1"/>
                    </a:solidFill>
                    <a:latin typeface="G마켓 산스 TTF Medium" panose="02000000000000000000" pitchFamily="2" charset="-127"/>
                    <a:ea typeface="G마켓 산스 TTF Medium" panose="02000000000000000000" pitchFamily="2" charset="-127"/>
                  </a:rPr>
                  <a:t>takeOrder(Order)</a:t>
                </a:r>
                <a:endParaRPr lang="ko-KR" altLang="en-US" sz="1200">
                  <a:solidFill>
                    <a:schemeClr val="bg1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endParaRPr>
              </a:p>
            </p:txBody>
          </p:sp>
        </p:grpSp>
        <p:cxnSp>
          <p:nvCxnSpPr>
            <p:cNvPr id="98" name="직선 연결선 97"/>
            <p:cNvCxnSpPr/>
            <p:nvPr/>
          </p:nvCxnSpPr>
          <p:spPr>
            <a:xfrm>
              <a:off x="926079" y="1645633"/>
              <a:ext cx="2264898" cy="0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/>
            <p:cNvCxnSpPr/>
            <p:nvPr/>
          </p:nvCxnSpPr>
          <p:spPr>
            <a:xfrm>
              <a:off x="926079" y="2725133"/>
              <a:ext cx="2264898" cy="0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그룹 103"/>
          <p:cNvGrpSpPr/>
          <p:nvPr/>
        </p:nvGrpSpPr>
        <p:grpSpPr>
          <a:xfrm>
            <a:off x="926079" y="4195371"/>
            <a:ext cx="2534573" cy="2512029"/>
            <a:chOff x="918737" y="1278267"/>
            <a:chExt cx="2534573" cy="2512029"/>
          </a:xfrm>
        </p:grpSpPr>
        <p:grpSp>
          <p:nvGrpSpPr>
            <p:cNvPr id="105" name="그룹 104"/>
            <p:cNvGrpSpPr/>
            <p:nvPr/>
          </p:nvGrpSpPr>
          <p:grpSpPr>
            <a:xfrm>
              <a:off x="918737" y="1278267"/>
              <a:ext cx="2534573" cy="2512029"/>
              <a:chOff x="918737" y="1278267"/>
              <a:chExt cx="2534573" cy="2512029"/>
            </a:xfrm>
          </p:grpSpPr>
          <p:sp>
            <p:nvSpPr>
              <p:cNvPr id="108" name="직사각형 107"/>
              <p:cNvSpPr/>
              <p:nvPr/>
            </p:nvSpPr>
            <p:spPr>
              <a:xfrm>
                <a:off x="918737" y="1278267"/>
                <a:ext cx="2293034" cy="2512029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200">
                  <a:latin typeface="G마켓 산스 TTF Bold" panose="02000000000000000000" pitchFamily="2" charset="-127"/>
                  <a:ea typeface="G마켓 산스 TTF Bold" panose="02000000000000000000" pitchFamily="2" charset="-127"/>
                </a:endParaRPr>
              </a:p>
            </p:txBody>
          </p:sp>
          <p:sp>
            <p:nvSpPr>
              <p:cNvPr id="109" name="TextBox 108"/>
              <p:cNvSpPr txBox="1"/>
              <p:nvPr/>
            </p:nvSpPr>
            <p:spPr>
              <a:xfrm>
                <a:off x="946873" y="1291738"/>
                <a:ext cx="11465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mtClean="0">
                    <a:solidFill>
                      <a:schemeClr val="bg1"/>
                    </a:solidFill>
                    <a:latin typeface="G마켓 산스 TTF Bold" panose="02000000000000000000" pitchFamily="2" charset="-127"/>
                    <a:ea typeface="G마켓 산스 TTF Bold" panose="02000000000000000000" pitchFamily="2" charset="-127"/>
                  </a:rPr>
                  <a:t>Coffee</a:t>
                </a:r>
                <a:endParaRPr lang="ko-KR" altLang="en-US">
                  <a:solidFill>
                    <a:schemeClr val="bg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endParaRPr>
              </a:p>
            </p:txBody>
          </p:sp>
          <p:sp>
            <p:nvSpPr>
              <p:cNvPr id="110" name="TextBox 109"/>
              <p:cNvSpPr txBox="1"/>
              <p:nvPr/>
            </p:nvSpPr>
            <p:spPr>
              <a:xfrm>
                <a:off x="941832" y="1696082"/>
                <a:ext cx="2511478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>
                    <a:solidFill>
                      <a:schemeClr val="bg1"/>
                    </a:solidFill>
                    <a:latin typeface="G마켓 산스 TTF Medium" panose="02000000000000000000" pitchFamily="2" charset="-127"/>
                    <a:ea typeface="G마켓 산스 TTF Medium" panose="02000000000000000000" pitchFamily="2" charset="-127"/>
                  </a:rPr>
                  <a:t>String name</a:t>
                </a:r>
              </a:p>
              <a:p>
                <a:r>
                  <a:rPr lang="en-US" altLang="ko-KR" sz="1200">
                    <a:solidFill>
                      <a:schemeClr val="bg1"/>
                    </a:solidFill>
                    <a:latin typeface="G마켓 산스 TTF Medium" panose="02000000000000000000" pitchFamily="2" charset="-127"/>
                    <a:ea typeface="G마켓 산스 TTF Medium" panose="02000000000000000000" pitchFamily="2" charset="-127"/>
                  </a:rPr>
                  <a:t>int price</a:t>
                </a:r>
              </a:p>
              <a:p>
                <a:r>
                  <a:rPr lang="en-US" altLang="ko-KR" sz="1200">
                    <a:solidFill>
                      <a:schemeClr val="bg1"/>
                    </a:solidFill>
                    <a:latin typeface="G마켓 산스 TTF Medium" panose="02000000000000000000" pitchFamily="2" charset="-127"/>
                    <a:ea typeface="G마켓 산스 TTF Medium" panose="02000000000000000000" pitchFamily="2" charset="-127"/>
                  </a:rPr>
                  <a:t>int purchasePrice</a:t>
                </a:r>
              </a:p>
              <a:p>
                <a:r>
                  <a:rPr lang="en-US" altLang="ko-KR" sz="1200">
                    <a:solidFill>
                      <a:schemeClr val="bg1"/>
                    </a:solidFill>
                    <a:latin typeface="G마켓 산스 TTF Medium" panose="02000000000000000000" pitchFamily="2" charset="-127"/>
                    <a:ea typeface="G마켓 산스 TTF Medium" panose="02000000000000000000" pitchFamily="2" charset="-127"/>
                  </a:rPr>
                  <a:t>int stock</a:t>
                </a:r>
              </a:p>
              <a:p>
                <a:r>
                  <a:rPr lang="en-US" altLang="ko-KR" sz="1200">
                    <a:solidFill>
                      <a:schemeClr val="bg1"/>
                    </a:solidFill>
                    <a:latin typeface="G마켓 산스 TTF Medium" panose="02000000000000000000" pitchFamily="2" charset="-127"/>
                    <a:ea typeface="G마켓 산스 TTF Medium" panose="02000000000000000000" pitchFamily="2" charset="-127"/>
                  </a:rPr>
                  <a:t>int safetyStock</a:t>
                </a:r>
              </a:p>
              <a:p>
                <a:r>
                  <a:rPr lang="en-US" altLang="ko-KR" sz="1200">
                    <a:solidFill>
                      <a:schemeClr val="bg1"/>
                    </a:solidFill>
                    <a:latin typeface="G마켓 산스 TTF Medium" panose="02000000000000000000" pitchFamily="2" charset="-127"/>
                    <a:ea typeface="G마켓 산스 TTF Medium" panose="02000000000000000000" pitchFamily="2" charset="-127"/>
                  </a:rPr>
                  <a:t>int salesCnt</a:t>
                </a:r>
                <a:endParaRPr lang="ko-KR" altLang="en-US" sz="1200">
                  <a:solidFill>
                    <a:schemeClr val="bg1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endParaRPr>
              </a:p>
              <a:p>
                <a:endParaRPr lang="ko-KR" altLang="en-US" sz="1200">
                  <a:solidFill>
                    <a:schemeClr val="bg1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endParaRPr>
              </a:p>
            </p:txBody>
          </p:sp>
          <p:sp>
            <p:nvSpPr>
              <p:cNvPr id="111" name="TextBox 110"/>
              <p:cNvSpPr txBox="1"/>
              <p:nvPr/>
            </p:nvSpPr>
            <p:spPr>
              <a:xfrm>
                <a:off x="941831" y="2927203"/>
                <a:ext cx="159707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smtClean="0">
                    <a:solidFill>
                      <a:schemeClr val="bg1"/>
                    </a:solidFill>
                    <a:latin typeface="G마켓 산스 TTF Medium" panose="02000000000000000000" pitchFamily="2" charset="-127"/>
                    <a:ea typeface="G마켓 산스 TTF Medium" panose="02000000000000000000" pitchFamily="2" charset="-127"/>
                  </a:rPr>
                  <a:t>provide(int)</a:t>
                </a:r>
                <a:endParaRPr lang="ko-KR" altLang="en-US" sz="1200">
                  <a:solidFill>
                    <a:schemeClr val="bg1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endParaRPr>
              </a:p>
            </p:txBody>
          </p:sp>
        </p:grpSp>
        <p:cxnSp>
          <p:nvCxnSpPr>
            <p:cNvPr id="106" name="직선 연결선 105"/>
            <p:cNvCxnSpPr/>
            <p:nvPr/>
          </p:nvCxnSpPr>
          <p:spPr>
            <a:xfrm>
              <a:off x="926079" y="1645633"/>
              <a:ext cx="2264898" cy="0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>
            <a:xfrm>
              <a:off x="926079" y="2908013"/>
              <a:ext cx="2264898" cy="0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46751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1674" y="230909"/>
            <a:ext cx="35375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기능 확장 해보기</a:t>
            </a:r>
            <a:endParaRPr lang="ko-KR" altLang="en-US" sz="2000" b="1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2070" y="3198167"/>
            <a:ext cx="10827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주문 금액이 </a:t>
            </a:r>
            <a:r>
              <a:rPr lang="en-US" altLang="ko-KR" sz="240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10000</a:t>
            </a:r>
            <a:r>
              <a:rPr lang="ko-KR" altLang="en-US" sz="240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원 </a:t>
            </a:r>
            <a:r>
              <a:rPr lang="ko-KR" altLang="en-US" sz="2400" b="1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이상인</a:t>
            </a:r>
            <a:r>
              <a:rPr lang="ko-KR" altLang="en-US" sz="240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주문은 </a:t>
            </a:r>
            <a:r>
              <a:rPr lang="en-US" altLang="ko-KR" sz="240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10% </a:t>
            </a:r>
            <a:r>
              <a:rPr lang="ko-KR" altLang="en-US" sz="240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할인하는 정책을 추가하세요</a:t>
            </a:r>
            <a:r>
              <a:rPr lang="en-US" altLang="ko-KR" sz="240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  <a:endParaRPr lang="ko-KR" altLang="en-US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77827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423935" y="1063092"/>
            <a:ext cx="2293034" cy="122388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판매</a:t>
            </a:r>
            <a:endParaRPr lang="ko-KR" altLang="en-US" sz="320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23317" y="5008434"/>
            <a:ext cx="2293034" cy="122388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커피</a:t>
            </a:r>
            <a:endParaRPr lang="ko-KR" altLang="en-US" sz="320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23317" y="2572156"/>
            <a:ext cx="2293034" cy="122388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주문</a:t>
            </a:r>
            <a:endParaRPr lang="ko-KR" altLang="en-US" sz="320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252690" y="2566407"/>
            <a:ext cx="2293034" cy="122388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결제</a:t>
            </a:r>
            <a:endParaRPr lang="ko-KR" altLang="en-US" sz="320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252690" y="5008434"/>
            <a:ext cx="2293034" cy="122388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계좌</a:t>
            </a:r>
            <a:endParaRPr lang="ko-KR" altLang="en-US" sz="320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12" name="직선 화살표 연결선 11"/>
          <p:cNvCxnSpPr>
            <a:stCxn id="5" idx="1"/>
            <a:endCxn id="8" idx="0"/>
          </p:cNvCxnSpPr>
          <p:nvPr/>
        </p:nvCxnSpPr>
        <p:spPr>
          <a:xfrm flipH="1">
            <a:off x="1769834" y="1675037"/>
            <a:ext cx="2654101" cy="897119"/>
          </a:xfrm>
          <a:prstGeom prst="straightConnector1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5" idx="3"/>
            <a:endCxn id="9" idx="0"/>
          </p:cNvCxnSpPr>
          <p:nvPr/>
        </p:nvCxnSpPr>
        <p:spPr>
          <a:xfrm>
            <a:off x="6716969" y="1675037"/>
            <a:ext cx="2682238" cy="891370"/>
          </a:xfrm>
          <a:prstGeom prst="straightConnector1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endCxn id="7" idx="0"/>
          </p:cNvCxnSpPr>
          <p:nvPr/>
        </p:nvCxnSpPr>
        <p:spPr>
          <a:xfrm>
            <a:off x="1769834" y="3790296"/>
            <a:ext cx="0" cy="1229636"/>
          </a:xfrm>
          <a:prstGeom prst="straightConnector1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776868" y="4040440"/>
            <a:ext cx="11394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재고를</a:t>
            </a:r>
            <a:endParaRPr lang="en-US" altLang="ko-KR" smtClean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ko-KR" altLang="en-US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차감한다</a:t>
            </a:r>
            <a:endParaRPr lang="ko-KR" altLang="en-US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cxnSp>
        <p:nvCxnSpPr>
          <p:cNvPr id="23" name="직선 화살표 연결선 22"/>
          <p:cNvCxnSpPr>
            <a:endCxn id="10" idx="0"/>
          </p:cNvCxnSpPr>
          <p:nvPr/>
        </p:nvCxnSpPr>
        <p:spPr>
          <a:xfrm>
            <a:off x="9399206" y="3790296"/>
            <a:ext cx="1" cy="1218138"/>
          </a:xfrm>
          <a:prstGeom prst="straightConnector1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9399206" y="4129736"/>
            <a:ext cx="13063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매출을 </a:t>
            </a:r>
            <a:endParaRPr lang="en-US" altLang="ko-KR" smtClean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ko-KR" altLang="en-US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등록한다</a:t>
            </a:r>
            <a:endParaRPr lang="ko-KR" altLang="en-US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423935" y="5008434"/>
            <a:ext cx="2293034" cy="122388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매입</a:t>
            </a:r>
            <a:endParaRPr lang="ko-KR" altLang="en-US" sz="320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15" name="직선 화살표 연결선 14"/>
          <p:cNvCxnSpPr>
            <a:stCxn id="7" idx="3"/>
            <a:endCxn id="14" idx="1"/>
          </p:cNvCxnSpPr>
          <p:nvPr/>
        </p:nvCxnSpPr>
        <p:spPr>
          <a:xfrm>
            <a:off x="2916351" y="5620379"/>
            <a:ext cx="1507584" cy="0"/>
          </a:xfrm>
          <a:prstGeom prst="straightConnector1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14" idx="3"/>
            <a:endCxn id="10" idx="1"/>
          </p:cNvCxnSpPr>
          <p:nvPr/>
        </p:nvCxnSpPr>
        <p:spPr>
          <a:xfrm>
            <a:off x="6716969" y="5620379"/>
            <a:ext cx="1535721" cy="0"/>
          </a:xfrm>
          <a:prstGeom prst="straightConnector1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785782" y="4997829"/>
            <a:ext cx="13402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지출을</a:t>
            </a:r>
            <a:endParaRPr lang="en-US" altLang="ko-KR" smtClean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ko-KR" altLang="en-US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등록한다</a:t>
            </a:r>
            <a:endParaRPr lang="ko-KR" altLang="en-US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473219" y="1633443"/>
            <a:ext cx="1139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진행한다</a:t>
            </a:r>
            <a:endParaRPr lang="ko-KR" altLang="en-US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870520" y="1633443"/>
            <a:ext cx="1139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진행한다</a:t>
            </a:r>
            <a:endParaRPr lang="ko-KR" altLang="en-US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86329" y="336214"/>
            <a:ext cx="1166552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도식</a:t>
            </a:r>
            <a:endParaRPr lang="en-US" altLang="ko-KR" sz="2000" dirty="0" smtClean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138325" y="5251046"/>
            <a:ext cx="1139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진행한다</a:t>
            </a:r>
            <a:endParaRPr lang="ko-KR" altLang="en-US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0934928" y="5011951"/>
            <a:ext cx="1146517" cy="122388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할인</a:t>
            </a:r>
            <a:endParaRPr lang="ko-KR" altLang="en-US" sz="320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22" name="직선 화살표 연결선 21"/>
          <p:cNvCxnSpPr>
            <a:stCxn id="9" idx="3"/>
            <a:endCxn id="21" idx="0"/>
          </p:cNvCxnSpPr>
          <p:nvPr/>
        </p:nvCxnSpPr>
        <p:spPr>
          <a:xfrm>
            <a:off x="10545724" y="3178352"/>
            <a:ext cx="962463" cy="1833599"/>
          </a:xfrm>
          <a:prstGeom prst="straightConnector1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1058657" y="3875290"/>
            <a:ext cx="1306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적용한다</a:t>
            </a:r>
            <a:endParaRPr lang="ko-KR" altLang="en-US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0706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6258</TotalTime>
  <Words>349</Words>
  <Application>Microsoft Office PowerPoint</Application>
  <PresentationFormat>와이드스크린</PresentationFormat>
  <Paragraphs>172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G마켓 산스 TTF Bold</vt:lpstr>
      <vt:lpstr>G마켓 산스 TTF Medium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azimemory</dc:creator>
  <cp:lastModifiedBy>USER</cp:lastModifiedBy>
  <cp:revision>208</cp:revision>
  <cp:lastPrinted>2021-06-04T05:34:22Z</cp:lastPrinted>
  <dcterms:created xsi:type="dcterms:W3CDTF">2020-07-07T11:40:44Z</dcterms:created>
  <dcterms:modified xsi:type="dcterms:W3CDTF">2025-01-22T05:30:33Z</dcterms:modified>
</cp:coreProperties>
</file>