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72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9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1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1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09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6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8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9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63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2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5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0D27A-AF3C-4E43-BD6C-94732106829B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4E22-A347-4B7F-81B3-9FF470038D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0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0348" y="2967335"/>
            <a:ext cx="7951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smtClean="0"/>
              <a:t>객체지향프로그래밍</a:t>
            </a:r>
            <a:endParaRPr lang="ko-KR" altLang="en-US" sz="5400"/>
          </a:p>
        </p:txBody>
      </p:sp>
      <p:sp>
        <p:nvSpPr>
          <p:cNvPr id="5" name="TextBox 4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09404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994609"/>
            <a:ext cx="1132572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Overloading, Overriding</a:t>
            </a:r>
          </a:p>
          <a:p>
            <a:endParaRPr lang="en-US" altLang="ko-KR"/>
          </a:p>
          <a:p>
            <a:r>
              <a:rPr lang="ko-KR" altLang="en-US" sz="1600" smtClean="0"/>
              <a:t>스펠링이 비슷할 뿐 둘은 별 상관이 없다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smtClean="0"/>
          </a:p>
          <a:p>
            <a:endParaRPr lang="en-US" altLang="ko-KR" sz="1600"/>
          </a:p>
          <a:p>
            <a:r>
              <a:rPr lang="en-US" altLang="ko-KR" sz="1600" smtClean="0"/>
              <a:t>Overloading 	: </a:t>
            </a:r>
            <a:r>
              <a:rPr lang="ko-KR" altLang="en-US" sz="1600" smtClean="0"/>
              <a:t> 매개변수의 타입이나 개수를 다르게 지정하여 하나의 이름을 가진 메서드를 여러개 만드는 것</a:t>
            </a:r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smtClean="0"/>
              <a:t>Overriding	:  </a:t>
            </a:r>
            <a:r>
              <a:rPr lang="ko-KR" altLang="en-US" sz="1600" smtClean="0"/>
              <a:t>부모클래스의 메서드를 재정의하는 것</a:t>
            </a:r>
            <a:endParaRPr lang="en-US" altLang="ko-KR" sz="1600"/>
          </a:p>
          <a:p>
            <a:r>
              <a:rPr lang="en-US" altLang="ko-KR" sz="1600" smtClean="0"/>
              <a:t>		  </a:t>
            </a:r>
            <a:r>
              <a:rPr lang="ko-KR" altLang="en-US" sz="1600" smtClean="0"/>
              <a:t>접근제한자를 제외한 메서드의 선언부를 변경할 수 없다</a:t>
            </a:r>
            <a:r>
              <a:rPr lang="en-US" altLang="ko-KR" sz="1600" smtClean="0"/>
              <a:t>.</a:t>
            </a:r>
          </a:p>
          <a:p>
            <a:r>
              <a:rPr lang="en-US" altLang="ko-KR" sz="1600"/>
              <a:t>	</a:t>
            </a:r>
            <a:r>
              <a:rPr lang="en-US" altLang="ko-KR" sz="1600" smtClean="0"/>
              <a:t>	  </a:t>
            </a:r>
            <a:r>
              <a:rPr lang="ko-KR" altLang="en-US" sz="1600" smtClean="0"/>
              <a:t>접근제한자는 부모보다 넓은 범위로만 변경이 가능하다</a:t>
            </a:r>
            <a:r>
              <a:rPr lang="en-US" altLang="ko-KR" sz="1600" smtClean="0"/>
              <a:t>.    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66085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– Abstract </a:t>
            </a:r>
            <a:r>
              <a:rPr lang="en-US" altLang="ko-KR" sz="2400" b="1"/>
              <a:t>C</a:t>
            </a:r>
            <a:r>
              <a:rPr lang="en-US" altLang="ko-KR" sz="2400" b="1" smtClean="0"/>
              <a:t>lass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994609"/>
            <a:ext cx="113257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추상클래스</a:t>
            </a:r>
            <a:r>
              <a:rPr lang="en-US" altLang="ko-KR" sz="2400" b="1" smtClean="0"/>
              <a:t>(Abstract Class)</a:t>
            </a:r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	</a:t>
            </a:r>
            <a:r>
              <a:rPr lang="ko-KR" altLang="en-US"/>
              <a:t>클래스 선언부에 </a:t>
            </a:r>
            <a:r>
              <a:rPr lang="en-US" altLang="ko-KR" smtClean="0"/>
              <a:t>abstract</a:t>
            </a:r>
            <a:r>
              <a:rPr lang="ko-KR" altLang="en-US" smtClean="0"/>
              <a:t>를 선언한 클래스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en-US" altLang="ko-KR" smtClean="0"/>
              <a:t>0</a:t>
            </a:r>
            <a:r>
              <a:rPr lang="ko-KR" altLang="en-US" smtClean="0"/>
              <a:t>개 이상의 추상메서드를 가지고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	</a:t>
            </a:r>
            <a:r>
              <a:rPr lang="ko-KR" altLang="en-US" smtClean="0"/>
              <a:t>구현되지 </a:t>
            </a:r>
            <a:r>
              <a:rPr lang="ko-KR" altLang="en-US"/>
              <a:t>않은 </a:t>
            </a:r>
            <a:r>
              <a:rPr lang="ko-KR" altLang="en-US" smtClean="0"/>
              <a:t>추상메서드가 </a:t>
            </a:r>
            <a:r>
              <a:rPr lang="ko-KR" altLang="en-US"/>
              <a:t>있음으로 </a:t>
            </a:r>
            <a:r>
              <a:rPr lang="en-US" altLang="ko-KR"/>
              <a:t>instance</a:t>
            </a:r>
            <a:r>
              <a:rPr lang="ko-KR" altLang="en-US"/>
              <a:t>화 할 수 없다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 smtClean="0"/>
              <a:t>다른 </a:t>
            </a:r>
            <a:r>
              <a:rPr lang="en-US" altLang="ko-KR" smtClean="0"/>
              <a:t>Concrete Class</a:t>
            </a:r>
            <a:r>
              <a:rPr lang="ko-KR" altLang="en-US" smtClean="0"/>
              <a:t>를 만들 때 도움을 줄 목적으로 사용 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 smtClean="0"/>
              <a:t>추상클래스를 상속 받는 </a:t>
            </a:r>
            <a:r>
              <a:rPr lang="en-US" altLang="ko-KR" smtClean="0"/>
              <a:t>Concrete Class</a:t>
            </a:r>
            <a:r>
              <a:rPr lang="ko-KR" altLang="en-US" smtClean="0"/>
              <a:t>들이 추상클래스의 추상메서드를 구현한다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860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– interface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883774"/>
            <a:ext cx="113257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Interface</a:t>
            </a:r>
          </a:p>
          <a:p>
            <a:r>
              <a:rPr lang="en-US" altLang="ko-KR" sz="2400" b="1" smtClean="0"/>
              <a:t>	</a:t>
            </a:r>
            <a:r>
              <a:rPr lang="en-US" altLang="ko-KR" sz="2400" b="1"/>
              <a:t> </a:t>
            </a:r>
            <a:r>
              <a:rPr lang="en-US" altLang="ko-KR" smtClean="0"/>
              <a:t>- </a:t>
            </a:r>
            <a:r>
              <a:rPr lang="ko-KR" altLang="en-US" smtClean="0"/>
              <a:t>설계 관점에서 인터페이스는 클래스를 수식하기 위한 형용사적 의미를 지니게 된다</a:t>
            </a:r>
            <a:r>
              <a:rPr lang="en-US" altLang="ko-KR" smtClean="0"/>
              <a:t>.</a:t>
            </a:r>
          </a:p>
          <a:p>
            <a:r>
              <a:rPr lang="en-US" altLang="ko-KR" sz="1600"/>
              <a:t>	</a:t>
            </a:r>
            <a:r>
              <a:rPr lang="en-US" altLang="ko-KR" sz="1600" smtClean="0"/>
              <a:t>	ex) comparable String, clonable Person</a:t>
            </a:r>
          </a:p>
          <a:p>
            <a:pPr>
              <a:lnSpc>
                <a:spcPct val="300000"/>
              </a:lnSpc>
            </a:pPr>
            <a:r>
              <a:rPr lang="en-US" altLang="ko-KR"/>
              <a:t>	</a:t>
            </a:r>
            <a:r>
              <a:rPr lang="en-US" altLang="ko-KR" smtClean="0"/>
              <a:t> - </a:t>
            </a:r>
            <a:r>
              <a:rPr lang="ko-KR" altLang="en-US" smtClean="0"/>
              <a:t>클래스를 구현하는데 필요한 규칙을 미리 정의하기 위한 용도로 사용한다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	</a:t>
            </a:r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mtClean="0"/>
              <a:t> - default</a:t>
            </a:r>
            <a:r>
              <a:rPr lang="ko-KR" altLang="en-US" smtClean="0"/>
              <a:t>메서드와 </a:t>
            </a:r>
            <a:r>
              <a:rPr lang="en-US" altLang="ko-KR" smtClean="0"/>
              <a:t> static</a:t>
            </a:r>
            <a:r>
              <a:rPr lang="ko-KR" altLang="en-US" smtClean="0"/>
              <a:t>메서드를 제외하면 추상메서드만 가질 수 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	</a:t>
            </a:r>
            <a:r>
              <a:rPr lang="en-US" altLang="ko-KR" smtClean="0"/>
              <a:t>	</a:t>
            </a:r>
            <a:r>
              <a:rPr lang="en-US" altLang="ko-KR" sz="1600" smtClean="0"/>
              <a:t>static</a:t>
            </a:r>
            <a:r>
              <a:rPr lang="ko-KR" altLang="en-US" sz="1600" smtClean="0"/>
              <a:t>메서드 </a:t>
            </a:r>
            <a:r>
              <a:rPr lang="en-US" altLang="ko-KR" sz="1600" smtClean="0"/>
              <a:t>	: </a:t>
            </a:r>
            <a:r>
              <a:rPr lang="ko-KR" altLang="en-US" sz="1600" smtClean="0"/>
              <a:t>인터페이스의 타입만으로 호출이 가능한 메서드</a:t>
            </a:r>
            <a:endParaRPr lang="en-US" altLang="ko-KR" sz="1600" smtClean="0"/>
          </a:p>
          <a:p>
            <a:r>
              <a:rPr lang="en-US" altLang="ko-KR" sz="1600"/>
              <a:t>	</a:t>
            </a:r>
            <a:r>
              <a:rPr lang="en-US" altLang="ko-KR" sz="1600" smtClean="0"/>
              <a:t>	default</a:t>
            </a:r>
            <a:r>
              <a:rPr lang="ko-KR" altLang="en-US" sz="1600" smtClean="0"/>
              <a:t>메서드 </a:t>
            </a:r>
            <a:r>
              <a:rPr lang="en-US" altLang="ko-KR" sz="1600" smtClean="0"/>
              <a:t>	: </a:t>
            </a:r>
            <a:r>
              <a:rPr lang="ko-KR" altLang="en-US" sz="1600" smtClean="0"/>
              <a:t>인터페이스 구현체의 인스턴스를 통해 호출해야 하는 메서드</a:t>
            </a:r>
            <a:endParaRPr lang="en-US" altLang="ko-KR" smtClean="0"/>
          </a:p>
          <a:p>
            <a:pPr>
              <a:lnSpc>
                <a:spcPct val="200000"/>
              </a:lnSpc>
            </a:pPr>
            <a:r>
              <a:rPr lang="en-US" altLang="ko-KR" smtClean="0"/>
              <a:t>	 </a:t>
            </a:r>
          </a:p>
          <a:p>
            <a:pPr>
              <a:lnSpc>
                <a:spcPct val="200000"/>
              </a:lnSpc>
            </a:pPr>
            <a:r>
              <a:rPr lang="en-US" altLang="ko-KR"/>
              <a:t>	</a:t>
            </a:r>
            <a:r>
              <a:rPr lang="en-US" altLang="ko-KR" smtClean="0"/>
              <a:t>- </a:t>
            </a:r>
            <a:r>
              <a:rPr lang="ko-KR" altLang="en-US" smtClean="0"/>
              <a:t>인터페이스의 필드에 작성한 변수는 자동으로 </a:t>
            </a:r>
            <a:r>
              <a:rPr lang="en-US" altLang="ko-KR" smtClean="0"/>
              <a:t>public static final</a:t>
            </a:r>
            <a:r>
              <a:rPr lang="ko-KR" altLang="en-US" smtClean="0"/>
              <a:t>이 선언 된다</a:t>
            </a:r>
            <a:r>
              <a:rPr lang="en-US" altLang="ko-KR" smtClean="0"/>
              <a:t>.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/>
              <a:t>	</a:t>
            </a:r>
            <a:r>
              <a:rPr lang="en-US" altLang="ko-KR" smtClean="0"/>
              <a:t> - </a:t>
            </a:r>
            <a:r>
              <a:rPr lang="ko-KR" altLang="en-US" smtClean="0"/>
              <a:t>인스턴스를 생성할 수 없다</a:t>
            </a:r>
            <a:r>
              <a:rPr lang="en-US" altLang="ko-KR" smtClean="0"/>
              <a:t>.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 smtClean="0"/>
              <a:t>	 - </a:t>
            </a:r>
            <a:r>
              <a:rPr lang="ko-KR" altLang="en-US" smtClean="0"/>
              <a:t>클래스는 인터페이스를 다중 구현할 수 있다</a:t>
            </a:r>
            <a:r>
              <a:rPr lang="en-US" altLang="ko-KR" smtClean="0"/>
              <a:t>.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 smtClean="0"/>
              <a:t>	 - </a:t>
            </a:r>
            <a:r>
              <a:rPr lang="ko-KR" altLang="en-US" smtClean="0"/>
              <a:t>인터페이스는 인터페이스 간 다중 상속이 허용 된다</a:t>
            </a:r>
            <a:r>
              <a:rPr lang="en-US" altLang="ko-KR" smtClean="0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30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720" y="273243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– final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68593" y="901498"/>
            <a:ext cx="113257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final class</a:t>
            </a:r>
          </a:p>
          <a:p>
            <a:r>
              <a:rPr lang="en-US" altLang="ko-KR" sz="2400" b="1"/>
              <a:t>	</a:t>
            </a:r>
            <a:r>
              <a:rPr lang="ko-KR" altLang="en-US"/>
              <a:t>클래스 선언부에 </a:t>
            </a:r>
            <a:r>
              <a:rPr lang="en-US" altLang="ko-KR"/>
              <a:t>final</a:t>
            </a:r>
            <a:r>
              <a:rPr lang="ko-KR" altLang="en-US"/>
              <a:t>을 선언한 클래스</a:t>
            </a:r>
            <a:endParaRPr lang="en-US" altLang="ko-KR"/>
          </a:p>
          <a:p>
            <a:r>
              <a:rPr lang="en-US" altLang="ko-KR"/>
              <a:t>	</a:t>
            </a:r>
            <a:r>
              <a:rPr lang="ko-KR" altLang="en-US"/>
              <a:t>다른 클래스가 상속 받는 것을 금지한다</a:t>
            </a:r>
            <a:r>
              <a:rPr lang="en-US" altLang="ko-KR"/>
              <a:t>.</a:t>
            </a:r>
          </a:p>
          <a:p>
            <a:endParaRPr lang="en-US" altLang="ko-KR" sz="2400" b="1"/>
          </a:p>
          <a:p>
            <a:r>
              <a:rPr lang="en-US" altLang="ko-KR" sz="2400" b="1" smtClean="0"/>
              <a:t>final method</a:t>
            </a:r>
          </a:p>
          <a:p>
            <a:r>
              <a:rPr lang="en-US" altLang="ko-KR" sz="2400" b="1"/>
              <a:t>	</a:t>
            </a:r>
            <a:r>
              <a:rPr lang="ko-KR" altLang="en-US" smtClean="0"/>
              <a:t>메서드 선언부에 </a:t>
            </a:r>
            <a:r>
              <a:rPr lang="en-US" altLang="ko-KR" smtClean="0"/>
              <a:t>final</a:t>
            </a:r>
            <a:r>
              <a:rPr lang="ko-KR" altLang="en-US" smtClean="0"/>
              <a:t>을 선언한 메서드</a:t>
            </a:r>
            <a:endParaRPr lang="en-US" altLang="ko-KR" smtClean="0"/>
          </a:p>
          <a:p>
            <a:r>
              <a:rPr lang="en-US" altLang="ko-KR" sz="2400" b="1"/>
              <a:t>	</a:t>
            </a:r>
            <a:r>
              <a:rPr lang="ko-KR" altLang="en-US" smtClean="0"/>
              <a:t>자식 클래스에서 </a:t>
            </a:r>
            <a:r>
              <a:rPr lang="en-US" altLang="ko-KR" smtClean="0"/>
              <a:t>override</a:t>
            </a:r>
            <a:r>
              <a:rPr lang="ko-KR" altLang="en-US" smtClean="0"/>
              <a:t>하는 것을 금지한다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z="2400" b="1"/>
              <a:t>final </a:t>
            </a:r>
            <a:r>
              <a:rPr lang="en-US" altLang="ko-KR" sz="2400" b="1" smtClean="0"/>
              <a:t>variables</a:t>
            </a:r>
          </a:p>
          <a:p>
            <a:r>
              <a:rPr lang="en-US" altLang="ko-KR" sz="2400" b="1"/>
              <a:t>	</a:t>
            </a:r>
            <a:r>
              <a:rPr lang="ko-KR" altLang="en-US" smtClean="0"/>
              <a:t>변수를 선언할 때 </a:t>
            </a:r>
            <a:r>
              <a:rPr lang="en-US" altLang="ko-KR" smtClean="0"/>
              <a:t>final</a:t>
            </a:r>
            <a:r>
              <a:rPr lang="ko-KR" altLang="en-US"/>
              <a:t> </a:t>
            </a:r>
            <a:r>
              <a:rPr lang="ko-KR" altLang="en-US" smtClean="0"/>
              <a:t>예약어를 사용하면 초기화 이후 값을 재할당하는 것을 금지한다</a:t>
            </a:r>
            <a:r>
              <a:rPr lang="en-US" altLang="ko-KR" smtClean="0"/>
              <a:t>.	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0516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– Inner Class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883774"/>
            <a:ext cx="1132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	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609600" y="883774"/>
            <a:ext cx="113257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/>
              <a:t>내부클래스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2400" b="1" smtClean="0"/>
              <a:t>	</a:t>
            </a:r>
            <a:r>
              <a:rPr lang="ko-KR" altLang="en-US" smtClean="0"/>
              <a:t>클래스 내부에 선언되는 클래스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/>
              <a:t>	</a:t>
            </a:r>
            <a:r>
              <a:rPr lang="ko-KR" altLang="en-US" smtClean="0"/>
              <a:t>클래스의 멤버와 동일한 접근성을 가진다</a:t>
            </a:r>
            <a:r>
              <a:rPr lang="en-US" altLang="ko-KR" smtClean="0"/>
              <a:t>. -&gt; </a:t>
            </a:r>
            <a:r>
              <a:rPr lang="ko-KR" altLang="en-US" smtClean="0"/>
              <a:t>외부 클래스의 </a:t>
            </a:r>
            <a:r>
              <a:rPr lang="en-US" altLang="ko-KR" smtClean="0"/>
              <a:t>private </a:t>
            </a:r>
            <a:r>
              <a:rPr lang="ko-KR" altLang="en-US" smtClean="0"/>
              <a:t>변수에 접근 가능</a:t>
            </a:r>
            <a:endParaRPr lang="en-US" altLang="ko-KR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690357"/>
              </p:ext>
            </p:extLst>
          </p:nvPr>
        </p:nvGraphicFramePr>
        <p:xfrm>
          <a:off x="609600" y="2837223"/>
          <a:ext cx="1132572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297">
                  <a:extLst>
                    <a:ext uri="{9D8B030D-6E8A-4147-A177-3AD203B41FA5}">
                      <a16:colId xmlns:a16="http://schemas.microsoft.com/office/drawing/2014/main" val="1468587583"/>
                    </a:ext>
                  </a:extLst>
                </a:gridCol>
                <a:gridCol w="8397429">
                  <a:extLst>
                    <a:ext uri="{9D8B030D-6E8A-4147-A177-3AD203B41FA5}">
                      <a16:colId xmlns:a16="http://schemas.microsoft.com/office/drawing/2014/main" val="4150542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내부 클래스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특징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instance class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외부 클래스의 필드</a:t>
                      </a:r>
                      <a:r>
                        <a:rPr lang="ko-KR" altLang="en-US" baseline="0" smtClean="0"/>
                        <a:t> 위치에 선언한다</a:t>
                      </a:r>
                      <a:r>
                        <a:rPr lang="en-US" altLang="ko-KR" baseline="0" smtClean="0"/>
                        <a:t>. </a:t>
                      </a:r>
                    </a:p>
                    <a:p>
                      <a:pPr latinLnBrk="1"/>
                      <a:r>
                        <a:rPr lang="ko-KR" altLang="en-US" baseline="0" smtClean="0"/>
                        <a:t>외부 클래스의 </a:t>
                      </a:r>
                      <a:r>
                        <a:rPr lang="en-US" altLang="ko-KR" baseline="0" smtClean="0"/>
                        <a:t>instance </a:t>
                      </a:r>
                      <a:r>
                        <a:rPr lang="ko-KR" altLang="en-US" baseline="0" smtClean="0"/>
                        <a:t>멤버처럼 다루어 진다</a:t>
                      </a:r>
                      <a:r>
                        <a:rPr lang="en-US" altLang="ko-KR" baseline="0" smtClean="0"/>
                        <a:t>. </a:t>
                      </a:r>
                    </a:p>
                    <a:p>
                      <a:pPr latinLnBrk="1"/>
                      <a:r>
                        <a:rPr lang="ko-KR" altLang="en-US" baseline="0" smtClean="0"/>
                        <a:t>외부 클래스의 </a:t>
                      </a:r>
                      <a:r>
                        <a:rPr lang="en-US" altLang="ko-KR" baseline="0" smtClean="0"/>
                        <a:t>instance</a:t>
                      </a:r>
                      <a:r>
                        <a:rPr lang="ko-KR" altLang="en-US" baseline="0" smtClean="0"/>
                        <a:t> 멤버들과 관련된 작업에 사용할 목적으로 선언된다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6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static class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외부 클래스의 필드 위치에 선언한다</a:t>
                      </a:r>
                      <a:r>
                        <a:rPr lang="en-US" altLang="ko-KR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외부 클래스의 </a:t>
                      </a:r>
                      <a:r>
                        <a:rPr lang="en-US" altLang="ko-KR" smtClean="0"/>
                        <a:t>static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멤버처럼 다루어 진다</a:t>
                      </a:r>
                      <a:r>
                        <a:rPr lang="en-US" altLang="ko-KR" baseline="0" smtClean="0"/>
                        <a:t>.</a:t>
                      </a:r>
                    </a:p>
                    <a:p>
                      <a:pPr latinLnBrk="1"/>
                      <a:r>
                        <a:rPr lang="ko-KR" altLang="en-US" smtClean="0"/>
                        <a:t>외부 클래스의 </a:t>
                      </a:r>
                      <a:r>
                        <a:rPr lang="en-US" altLang="ko-KR" smtClean="0"/>
                        <a:t>static </a:t>
                      </a:r>
                      <a:r>
                        <a:rPr lang="ko-KR" altLang="en-US" smtClean="0"/>
                        <a:t>멤버와 관련된 작업에 사용할 목적으로 선언된다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9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local class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외부 클래스의 </a:t>
                      </a:r>
                      <a:r>
                        <a:rPr lang="en-US" altLang="ko-KR" smtClean="0"/>
                        <a:t>local(</a:t>
                      </a:r>
                      <a:r>
                        <a:rPr lang="ko-KR" altLang="en-US" smtClean="0"/>
                        <a:t>지역</a:t>
                      </a:r>
                      <a:r>
                        <a:rPr lang="en-US" altLang="ko-KR" smtClean="0"/>
                        <a:t>)</a:t>
                      </a:r>
                      <a:r>
                        <a:rPr lang="ko-KR" altLang="en-US" smtClean="0"/>
                        <a:t>에 선언한다</a:t>
                      </a:r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선언된 영역 내부에서만 사용 될 수 있다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2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9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– Anonymous Class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883774"/>
            <a:ext cx="11325726" cy="326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mtClean="0"/>
              <a:t>익명클래스</a:t>
            </a:r>
            <a:endParaRPr lang="en-US" altLang="ko-KR" sz="2000" b="1" smtClean="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	</a:t>
            </a:r>
            <a:r>
              <a:rPr lang="ko-KR" altLang="en-US" sz="2000" smtClean="0"/>
              <a:t>이름이 없는 일회용 클래스</a:t>
            </a:r>
            <a:endParaRPr lang="en-US" altLang="ko-KR" sz="2000" smtClean="0"/>
          </a:p>
          <a:p>
            <a:pPr>
              <a:lnSpc>
                <a:spcPct val="150000"/>
              </a:lnSpc>
            </a:pPr>
            <a:r>
              <a:rPr lang="en-US" altLang="ko-KR" sz="2000"/>
              <a:t>	</a:t>
            </a:r>
            <a:r>
              <a:rPr lang="ko-KR" altLang="en-US" sz="2000" smtClean="0"/>
              <a:t>클래스의 선언과 동시에 객체의 생성을 동시에 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	</a:t>
            </a:r>
            <a:r>
              <a:rPr lang="ko-KR" altLang="en-US" sz="2000" smtClean="0"/>
              <a:t>부모클래스나 인터페이스 타입의 일회성 객체가 필요할 때 사용한다</a:t>
            </a:r>
            <a:r>
              <a:rPr lang="en-US" altLang="ko-KR" sz="20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2000"/>
              <a:t>	</a:t>
            </a:r>
            <a:r>
              <a:rPr lang="en-US" altLang="ko-KR" sz="2000" smtClean="0"/>
              <a:t>new </a:t>
            </a:r>
            <a:r>
              <a:rPr lang="ko-KR" altLang="en-US" sz="2000" smtClean="0"/>
              <a:t>부모클래스이름</a:t>
            </a:r>
            <a:r>
              <a:rPr lang="en-US" altLang="ko-KR" sz="2000" smtClean="0"/>
              <a:t>(){}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en-US" altLang="ko-KR" sz="2000" smtClean="0"/>
              <a:t>	new </a:t>
            </a:r>
            <a:r>
              <a:rPr lang="ko-KR" altLang="en-US" sz="2000" smtClean="0"/>
              <a:t>인터페이스이름</a:t>
            </a:r>
            <a:r>
              <a:rPr lang="en-US" altLang="ko-KR" sz="2000" smtClean="0"/>
              <a:t>(){}</a:t>
            </a:r>
          </a:p>
        </p:txBody>
      </p:sp>
    </p:spTree>
    <p:extLst>
      <p:ext uri="{BB962C8B-B14F-4D97-AF65-F5344CB8AC3E}">
        <p14:creationId xmlns:p14="http://schemas.microsoft.com/office/powerpoint/2010/main" val="341192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– Anonymous Class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883774"/>
            <a:ext cx="113257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mtClean="0"/>
              <a:t>Comparator </a:t>
            </a:r>
            <a:r>
              <a:rPr lang="ko-KR" altLang="en-US" sz="2400" b="1" smtClean="0"/>
              <a:t>인터페이스의 익명클래스 예시</a:t>
            </a:r>
            <a:endParaRPr lang="en-US" altLang="ko-KR" sz="2400" b="1" smtClean="0"/>
          </a:p>
          <a:p>
            <a:pPr>
              <a:lnSpc>
                <a:spcPct val="150000"/>
              </a:lnSpc>
            </a:pPr>
            <a:r>
              <a:rPr lang="en-US" altLang="ko-KR" sz="1400" smtClean="0"/>
              <a:t>	* Collection </a:t>
            </a:r>
            <a:r>
              <a:rPr lang="ko-KR" altLang="en-US" sz="1400" smtClean="0"/>
              <a:t>공부하고 오시면 잘 이해 됩니다</a:t>
            </a:r>
            <a:r>
              <a:rPr lang="en-US" altLang="ko-KR" sz="1400" smtClean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	</a:t>
            </a:r>
            <a:r>
              <a:rPr lang="en-US" altLang="ko-KR"/>
              <a:t>List&lt;Student&gt; studentList = </a:t>
            </a:r>
            <a:r>
              <a:rPr lang="en-US" altLang="ko-KR" b="1"/>
              <a:t>new ArrayList</a:t>
            </a:r>
            <a:r>
              <a:rPr lang="en-US" altLang="ko-KR" b="1" smtClean="0"/>
              <a:t>&lt;&gt;();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	</a:t>
            </a:r>
            <a:r>
              <a:rPr lang="en-US" altLang="ko-KR" sz="1400" b="1" smtClean="0"/>
              <a:t>...</a:t>
            </a:r>
            <a:endParaRPr lang="en-US" altLang="ko-KR" sz="1400" smtClean="0"/>
          </a:p>
          <a:p>
            <a:r>
              <a:rPr lang="en-US" altLang="ko-KR" sz="2400" smtClean="0"/>
              <a:t>	</a:t>
            </a:r>
            <a:r>
              <a:rPr lang="en-US" altLang="ko-KR"/>
              <a:t>studentList.sort(new Comparator&lt;Student&gt;() {</a:t>
            </a:r>
          </a:p>
          <a:p>
            <a:pPr lvl="2"/>
            <a:r>
              <a:rPr lang="en-US" altLang="ko-KR"/>
              <a:t>	@Override</a:t>
            </a:r>
          </a:p>
          <a:p>
            <a:pPr lvl="2"/>
            <a:r>
              <a:rPr lang="en-US" altLang="ko-KR"/>
              <a:t>	public int compare(Student o1, Student o2) {</a:t>
            </a:r>
          </a:p>
          <a:p>
            <a:pPr lvl="2"/>
            <a:r>
              <a:rPr lang="en-US" altLang="ko-KR"/>
              <a:t>		return o1.getAge() - o2.getAge();</a:t>
            </a:r>
          </a:p>
          <a:p>
            <a:pPr lvl="2"/>
            <a:r>
              <a:rPr lang="en-US" altLang="ko-KR"/>
              <a:t>	}</a:t>
            </a:r>
          </a:p>
          <a:p>
            <a:r>
              <a:rPr lang="en-US" altLang="ko-KR" smtClean="0"/>
              <a:t>	});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337509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- </a:t>
            </a:r>
            <a:r>
              <a:rPr lang="en-US" altLang="ko-KR" sz="2400"/>
              <a:t>modifier</a:t>
            </a:r>
            <a:endParaRPr lang="ko-KR" altLang="en-US" sz="2400" b="1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03891"/>
              </p:ext>
            </p:extLst>
          </p:nvPr>
        </p:nvGraphicFramePr>
        <p:xfrm>
          <a:off x="653837" y="1219198"/>
          <a:ext cx="10965508" cy="182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93">
                  <a:extLst>
                    <a:ext uri="{9D8B030D-6E8A-4147-A177-3AD203B41FA5}">
                      <a16:colId xmlns:a16="http://schemas.microsoft.com/office/drawing/2014/main" val="1214760943"/>
                    </a:ext>
                  </a:extLst>
                </a:gridCol>
                <a:gridCol w="9111915">
                  <a:extLst>
                    <a:ext uri="{9D8B030D-6E8A-4147-A177-3AD203B41FA5}">
                      <a16:colId xmlns:a16="http://schemas.microsoft.com/office/drawing/2014/main" val="3960601206"/>
                    </a:ext>
                  </a:extLst>
                </a:gridCol>
              </a:tblGrid>
              <a:tr h="363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접근 제어자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77400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+mn-lt"/>
                        </a:rPr>
                        <a:t>public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접근 제한이 없음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165518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+mn-lt"/>
                        </a:rPr>
                        <a:t>protected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같은 패키지 내에서 접근 가능</a:t>
                      </a:r>
                      <a:r>
                        <a:rPr lang="en-US" altLang="ko-KR" sz="1600" dirty="0" smtClean="0">
                          <a:latin typeface="+mn-lt"/>
                        </a:rPr>
                        <a:t>, </a:t>
                      </a:r>
                      <a:r>
                        <a:rPr lang="ko-KR" altLang="en-US" sz="1600" dirty="0" smtClean="0">
                          <a:latin typeface="+mn-lt"/>
                        </a:rPr>
                        <a:t>다른 패키지의 자식 클래스에서 접근 가능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52707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n-lt"/>
                        </a:rPr>
                        <a:t>기본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같은 패키지 내에서만 접근 가능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87696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+mn-lt"/>
                        </a:rPr>
                        <a:t>private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+mn-lt"/>
                        </a:rPr>
                        <a:t>같은 클래스 내에서만 접근 가능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3634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53349"/>
              </p:ext>
            </p:extLst>
          </p:nvPr>
        </p:nvGraphicFramePr>
        <p:xfrm>
          <a:off x="653837" y="3318488"/>
          <a:ext cx="10965508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16">
                  <a:extLst>
                    <a:ext uri="{9D8B030D-6E8A-4147-A177-3AD203B41FA5}">
                      <a16:colId xmlns:a16="http://schemas.microsoft.com/office/drawing/2014/main" val="1963940782"/>
                    </a:ext>
                  </a:extLst>
                </a:gridCol>
                <a:gridCol w="9084692">
                  <a:extLst>
                    <a:ext uri="{9D8B030D-6E8A-4147-A177-3AD203B41FA5}">
                      <a16:colId xmlns:a16="http://schemas.microsoft.com/office/drawing/2014/main" val="33454095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기타 제어자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4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+mn-lt"/>
                        </a:rPr>
                        <a:t>static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lt"/>
                        </a:rPr>
                        <a:t> </a:t>
                      </a:r>
                      <a:r>
                        <a:rPr lang="en-US" altLang="ko-KR" sz="1600" smtClean="0">
                          <a:latin typeface="+mn-lt"/>
                        </a:rPr>
                        <a:t>- class</a:t>
                      </a:r>
                      <a:r>
                        <a:rPr lang="ko-KR" altLang="en-US" sz="1600" smtClean="0">
                          <a:latin typeface="+mn-lt"/>
                        </a:rPr>
                        <a:t>의</a:t>
                      </a:r>
                      <a:r>
                        <a:rPr lang="en-US" altLang="ko-KR" sz="1600" smtClean="0">
                          <a:latin typeface="+mn-lt"/>
                        </a:rPr>
                        <a:t>, </a:t>
                      </a:r>
                      <a:r>
                        <a:rPr lang="ko-KR" altLang="en-US" sz="1600" smtClean="0">
                          <a:latin typeface="+mn-lt"/>
                        </a:rPr>
                        <a:t>공통의</a:t>
                      </a:r>
                      <a:endParaRPr lang="en-US" altLang="ko-KR" sz="1600" smtClean="0">
                        <a:latin typeface="+mn-lt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smtClean="0">
                          <a:latin typeface="+mn-lt"/>
                        </a:rPr>
                        <a:t> - class</a:t>
                      </a:r>
                      <a:r>
                        <a:rPr lang="ko-KR" altLang="en-US" sz="1600" smtClean="0">
                          <a:latin typeface="+mn-lt"/>
                        </a:rPr>
                        <a:t>정보이기 때문에</a:t>
                      </a:r>
                      <a:r>
                        <a:rPr lang="en-US" altLang="ko-KR" sz="1600" smtClean="0">
                          <a:latin typeface="+mn-lt"/>
                        </a:rPr>
                        <a:t>, </a:t>
                      </a:r>
                      <a:r>
                        <a:rPr lang="ko-KR" altLang="en-US" sz="1600" smtClean="0">
                          <a:latin typeface="+mn-lt"/>
                        </a:rPr>
                        <a:t>인스턴스를 생성 하지 않고도 사용할 수 있다</a:t>
                      </a:r>
                      <a:r>
                        <a:rPr lang="en-US" altLang="ko-KR" sz="1600" smtClean="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smtClean="0">
                          <a:latin typeface="+mn-lt"/>
                        </a:rPr>
                        <a:t> - static</a:t>
                      </a:r>
                      <a:r>
                        <a:rPr lang="ko-KR" altLang="en-US" sz="1600" smtClean="0">
                          <a:latin typeface="+mn-lt"/>
                        </a:rPr>
                        <a:t>변수는 모든 인스턴스에서 공통적으로 사용하는 </a:t>
                      </a:r>
                      <a:r>
                        <a:rPr lang="en-US" altLang="ko-KR" sz="1600" smtClean="0">
                          <a:latin typeface="+mn-lt"/>
                        </a:rPr>
                        <a:t>class</a:t>
                      </a:r>
                      <a:r>
                        <a:rPr lang="ko-KR" altLang="en-US" sz="1600" smtClean="0">
                          <a:latin typeface="+mn-lt"/>
                        </a:rPr>
                        <a:t>변수가 된다</a:t>
                      </a:r>
                      <a:r>
                        <a:rPr lang="en-US" altLang="ko-KR" sz="1600" smtClean="0">
                          <a:latin typeface="+mn-lt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smtClean="0">
                          <a:latin typeface="+mn-lt"/>
                        </a:rPr>
                        <a:t> </a:t>
                      </a:r>
                      <a:r>
                        <a:rPr lang="en-US" altLang="ko-KR" sz="1600" smtClean="0">
                          <a:latin typeface="+mn-lt"/>
                        </a:rPr>
                        <a:t>- class</a:t>
                      </a:r>
                      <a:r>
                        <a:rPr lang="ko-KR" altLang="en-US" sz="1600" smtClean="0">
                          <a:latin typeface="+mn-lt"/>
                        </a:rPr>
                        <a:t>가 메모리에 로드 될 때 생성된다</a:t>
                      </a:r>
                      <a:r>
                        <a:rPr lang="en-US" altLang="ko-KR" sz="1600" smtClean="0">
                          <a:latin typeface="+mn-lt"/>
                        </a:rPr>
                        <a:t>.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2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+mn-lt"/>
                        </a:rPr>
                        <a:t>final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최종의</a:t>
                      </a:r>
                      <a:r>
                        <a:rPr lang="en-US" altLang="ko-KR" sz="1600" smtClean="0">
                          <a:latin typeface="+mn-lt"/>
                        </a:rPr>
                        <a:t>,</a:t>
                      </a:r>
                      <a:r>
                        <a:rPr lang="en-US" altLang="ko-KR" sz="1600" baseline="0" smtClean="0">
                          <a:latin typeface="+mn-lt"/>
                        </a:rPr>
                        <a:t> </a:t>
                      </a:r>
                      <a:r>
                        <a:rPr lang="ko-KR" altLang="en-US" sz="1600" baseline="0" smtClean="0">
                          <a:latin typeface="+mn-lt"/>
                        </a:rPr>
                        <a:t>변경될 수 없는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7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+mn-lt"/>
                        </a:rPr>
                        <a:t>abstract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추상의</a:t>
                      </a:r>
                      <a:r>
                        <a:rPr lang="en-US" altLang="ko-KR" sz="1600" smtClean="0">
                          <a:latin typeface="+mn-lt"/>
                        </a:rPr>
                        <a:t>, </a:t>
                      </a:r>
                      <a:r>
                        <a:rPr lang="ko-KR" altLang="en-US" sz="1600" smtClean="0">
                          <a:latin typeface="+mn-lt"/>
                        </a:rPr>
                        <a:t>미완성의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0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+mn-lt"/>
                        </a:rPr>
                        <a:t>synchronized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smtClean="0">
                          <a:latin typeface="+mn-lt"/>
                        </a:rPr>
                        <a:t>동기화 된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6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3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</a:t>
            </a:r>
            <a:endParaRPr lang="ko-KR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609600" y="994609"/>
            <a:ext cx="113257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객체 지향 언어</a:t>
            </a:r>
            <a:endParaRPr lang="en-US" altLang="ko-KR" sz="2400" b="1" dirty="0"/>
          </a:p>
          <a:p>
            <a:endParaRPr lang="en-US" altLang="ko-KR" dirty="0" smtClean="0"/>
          </a:p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현실 </a:t>
            </a:r>
            <a:r>
              <a:rPr lang="ko-KR" altLang="en-US" dirty="0"/>
              <a:t>세계는 사물이나 개념처럼 독립되고 구분되는 각각의 객체로 이루어져 있으며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	    </a:t>
            </a:r>
            <a:r>
              <a:rPr lang="ko-KR" altLang="en-US" dirty="0" smtClean="0"/>
              <a:t>현실에서 발생하는 </a:t>
            </a:r>
            <a:r>
              <a:rPr lang="ko-KR" altLang="en-US" dirty="0"/>
              <a:t>모든 사건들은 객체간의 상호작용이다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객체 지향 언어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프로그램에서 발생하는 모든 사건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객체간의 상호작용으로 나타내는 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 지향 프로그래밍 언어의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추상화를 통한 프로그램의 유연성 확보</a:t>
            </a:r>
            <a:endParaRPr lang="en-US" altLang="ko-KR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* </a:t>
            </a:r>
            <a:r>
              <a:rPr lang="ko-KR" altLang="en-US" sz="1400" dirty="0" smtClean="0"/>
              <a:t>유연성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프로그램을 변경 하기 쉬운 정도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3879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609600" y="994609"/>
            <a:ext cx="11325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추상화</a:t>
            </a:r>
            <a:endParaRPr lang="en-US" altLang="ko-KR" sz="2400" b="1" smtClean="0"/>
          </a:p>
          <a:p>
            <a:endParaRPr lang="en-US" altLang="ko-KR" smtClean="0"/>
          </a:p>
          <a:p>
            <a:r>
              <a:rPr lang="ko-KR" altLang="en-US" smtClean="0"/>
              <a:t>프로그램에 필요한 속성을 추출 하고</a:t>
            </a:r>
            <a:r>
              <a:rPr lang="en-US" altLang="ko-KR" smtClean="0"/>
              <a:t>,</a:t>
            </a:r>
            <a:r>
              <a:rPr lang="ko-KR" altLang="en-US" smtClean="0"/>
              <a:t> 이외의 속성은 감춰 현실 세계의 구체적인 대상을 추상화 하는 과정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프로그램을 통해 구현할 기능을 정의하고</a:t>
            </a:r>
            <a:r>
              <a:rPr lang="en-US" altLang="ko-KR" smtClean="0"/>
              <a:t>, </a:t>
            </a:r>
            <a:r>
              <a:rPr lang="ko-KR" altLang="en-US" smtClean="0"/>
              <a:t>기능을 구현하는데 필요한 속성을 추출하여 정의한다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ex) </a:t>
            </a:r>
            <a:r>
              <a:rPr lang="ko-KR" altLang="en-US" smtClean="0"/>
              <a:t>국민 정보 관리 프로그램을 만들 때</a:t>
            </a:r>
            <a:r>
              <a:rPr lang="en-US" altLang="ko-KR" smtClean="0"/>
              <a:t>, </a:t>
            </a:r>
            <a:r>
              <a:rPr lang="ko-KR" altLang="en-US" smtClean="0"/>
              <a:t>프로그램에서 요구되는 </a:t>
            </a:r>
            <a:r>
              <a:rPr lang="en-US" altLang="ko-KR" smtClean="0"/>
              <a:t>“</a:t>
            </a:r>
            <a:r>
              <a:rPr lang="ko-KR" altLang="en-US" smtClean="0"/>
              <a:t>국민</a:t>
            </a:r>
            <a:r>
              <a:rPr lang="en-US" altLang="ko-KR" smtClean="0"/>
              <a:t>” </a:t>
            </a:r>
            <a:r>
              <a:rPr lang="ko-KR" altLang="en-US" smtClean="0"/>
              <a:t>의 정보를 추상화 한다면</a:t>
            </a:r>
            <a:r>
              <a:rPr lang="en-US" altLang="ko-KR" smtClean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01830"/>
            <a:ext cx="5382376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8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994609"/>
            <a:ext cx="113257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캡슐화</a:t>
            </a:r>
            <a:endParaRPr lang="en-US" altLang="ko-KR" sz="2400" b="1" smtClean="0"/>
          </a:p>
          <a:p>
            <a:endParaRPr lang="en-US" altLang="ko-KR"/>
          </a:p>
          <a:p>
            <a:r>
              <a:rPr lang="ko-KR" altLang="en-US"/>
              <a:t>프로그램 내에서 같은 기능을 목적으로 작성된 </a:t>
            </a:r>
            <a:r>
              <a:rPr lang="ko-KR" altLang="en-US" smtClean="0"/>
              <a:t>코드들을 클래스로 묶어 관리하는 기법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클래스 내부 구현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, </a:t>
            </a:r>
            <a:r>
              <a:rPr lang="ko-KR" altLang="en-US" smtClean="0"/>
              <a:t>기능</a:t>
            </a:r>
            <a:r>
              <a:rPr lang="en-US" altLang="ko-KR" smtClean="0"/>
              <a:t>)</a:t>
            </a:r>
            <a:r>
              <a:rPr lang="ko-KR" altLang="en-US" smtClean="0"/>
              <a:t>을 감춰</a:t>
            </a:r>
            <a:r>
              <a:rPr lang="en-US" altLang="ko-KR" smtClean="0"/>
              <a:t> </a:t>
            </a:r>
            <a:r>
              <a:rPr lang="ko-KR" altLang="en-US" smtClean="0"/>
              <a:t>프로그램에 수정이 발생 했을 때 영향을 클래스 단위로 격리 시킨다</a:t>
            </a:r>
            <a:endParaRPr lang="en-US" altLang="ko-KR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b="1"/>
              <a:t> </a:t>
            </a:r>
            <a:r>
              <a:rPr lang="en-US" altLang="ko-KR" sz="1600" b="1" smtClean="0"/>
              <a:t>* </a:t>
            </a:r>
            <a:r>
              <a:rPr lang="ko-KR" altLang="en-US" sz="1600" b="1" smtClean="0"/>
              <a:t>캡슐화 방법</a:t>
            </a:r>
            <a:endParaRPr lang="en-US" altLang="ko-KR" sz="1600" b="1" smtClean="0"/>
          </a:p>
          <a:p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 smtClean="0"/>
              <a:t>속성의 접근 제한자는 </a:t>
            </a:r>
            <a:r>
              <a:rPr lang="en-US" altLang="ko-KR" sz="1600" smtClean="0"/>
              <a:t>private</a:t>
            </a:r>
            <a:r>
              <a:rPr lang="ko-KR" altLang="en-US" sz="1600" smtClean="0"/>
              <a:t>을 기본으로 한다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 smtClean="0"/>
              <a:t>외부에서 접근이 필요한 속성은 </a:t>
            </a:r>
            <a:r>
              <a:rPr lang="en-US" altLang="ko-KR" sz="1600" smtClean="0"/>
              <a:t>getter/setter </a:t>
            </a:r>
            <a:r>
              <a:rPr lang="ko-KR" altLang="en-US" sz="1600" smtClean="0"/>
              <a:t>메서드를 제공한다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FontTx/>
              <a:buAutoNum type="arabicPeriod"/>
            </a:pPr>
            <a:r>
              <a:rPr lang="ko-KR" altLang="en-US" sz="1600"/>
              <a:t>외부에서 기능을 호출 하기 위한 </a:t>
            </a:r>
            <a:r>
              <a:rPr lang="en-US" altLang="ko-KR" sz="1600"/>
              <a:t>public </a:t>
            </a:r>
            <a:r>
              <a:rPr lang="ko-KR" altLang="en-US" sz="1600"/>
              <a:t>메서드를 </a:t>
            </a:r>
            <a:r>
              <a:rPr lang="ko-KR" altLang="en-US" sz="1600" smtClean="0"/>
              <a:t>제공하고</a:t>
            </a:r>
            <a:r>
              <a:rPr lang="en-US" altLang="ko-KR" sz="1600" smtClean="0"/>
              <a:t>,</a:t>
            </a:r>
            <a:r>
              <a:rPr lang="ko-KR" altLang="en-US" sz="1600" smtClean="0"/>
              <a:t> 구체적인 구현은 </a:t>
            </a:r>
            <a:r>
              <a:rPr lang="en-US" altLang="ko-KR" sz="1600" smtClean="0"/>
              <a:t>private </a:t>
            </a:r>
            <a:r>
              <a:rPr lang="ko-KR" altLang="en-US" sz="1600" smtClean="0"/>
              <a:t>메서드에 구현해 숨긴다</a:t>
            </a:r>
            <a:r>
              <a:rPr lang="en-US" altLang="ko-KR" sz="1600" smtClean="0"/>
              <a:t>. (</a:t>
            </a:r>
            <a:r>
              <a:rPr lang="ko-KR" altLang="en-US" sz="1600" smtClean="0"/>
              <a:t>추상화</a:t>
            </a:r>
            <a:r>
              <a:rPr lang="en-US" altLang="ko-KR" sz="1600" smtClean="0"/>
              <a:t>)</a:t>
            </a:r>
          </a:p>
          <a:p>
            <a:pPr marL="342900" indent="-342900">
              <a:buAutoNum type="arabicPeriod"/>
            </a:pP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3111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828357"/>
            <a:ext cx="1132572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/>
              <a:t>상속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부모 클래스의 속성과 기능</a:t>
            </a:r>
            <a:r>
              <a:rPr lang="en-US" altLang="ko-KR" smtClean="0"/>
              <a:t>, </a:t>
            </a:r>
            <a:r>
              <a:rPr lang="ko-KR" altLang="en-US" smtClean="0"/>
              <a:t>타입을 자식 클래스가 물려받는 것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	 </a:t>
            </a:r>
            <a:r>
              <a:rPr lang="en-US" altLang="ko-KR" sz="1400" smtClean="0"/>
              <a:t>- private </a:t>
            </a:r>
            <a:r>
              <a:rPr lang="ko-KR" altLang="en-US" sz="1400" smtClean="0"/>
              <a:t>속성은 상속 받지 않는다</a:t>
            </a:r>
            <a:r>
              <a:rPr lang="en-US" altLang="ko-KR" sz="1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	</a:t>
            </a:r>
            <a:r>
              <a:rPr lang="en-US" altLang="ko-KR" sz="1400" smtClean="0"/>
              <a:t> - </a:t>
            </a:r>
            <a:r>
              <a:rPr lang="ko-KR" altLang="en-US" sz="1400" smtClean="0"/>
              <a:t>자식 멤버의 접근제한자는 부모 멤버의 접근제한자 보다 넓은 범위의 접근제한자만 가능하다</a:t>
            </a:r>
            <a:r>
              <a:rPr lang="en-US" altLang="ko-KR" sz="140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자식 클래스는 물려받은 부모 클래스의 속성과 기능</a:t>
            </a:r>
            <a:r>
              <a:rPr lang="en-US" altLang="ko-KR" smtClean="0"/>
              <a:t>, </a:t>
            </a:r>
            <a:r>
              <a:rPr lang="ko-KR" altLang="en-US" smtClean="0"/>
              <a:t>타입을 사용할 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부모 클래스의 기능을 자식 클래스가 재정의</a:t>
            </a:r>
            <a:r>
              <a:rPr lang="en-US" altLang="ko-KR" smtClean="0"/>
              <a:t>(Overriding) </a:t>
            </a:r>
            <a:r>
              <a:rPr lang="ko-KR" altLang="en-US" smtClean="0"/>
              <a:t>할 수 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	</a:t>
            </a:r>
            <a:r>
              <a:rPr lang="en-US" altLang="ko-KR" sz="1400" smtClean="0"/>
              <a:t>- </a:t>
            </a:r>
            <a:r>
              <a:rPr lang="ko-KR" altLang="en-US" sz="1400" smtClean="0"/>
              <a:t>부모 클래스에 선언된 메서드 선언부를 정확하게 지켜야 한다</a:t>
            </a:r>
            <a:r>
              <a:rPr lang="en-US" altLang="ko-KR" sz="1400" smtClean="0"/>
              <a:t>.</a:t>
            </a:r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z="1400" smtClean="0"/>
              <a:t>- </a:t>
            </a:r>
            <a:r>
              <a:rPr lang="ko-KR" altLang="en-US" sz="1400" smtClean="0"/>
              <a:t>접근제한자는 부모 클래스 보다 넓은 범위로만 </a:t>
            </a:r>
            <a:r>
              <a:rPr lang="en-US" altLang="ko-KR" sz="1400" smtClean="0"/>
              <a:t>Overriding </a:t>
            </a:r>
            <a:r>
              <a:rPr lang="ko-KR" altLang="en-US" sz="1400" smtClean="0"/>
              <a:t>할 수 있다</a:t>
            </a:r>
            <a:r>
              <a:rPr lang="en-US" altLang="ko-KR" sz="1400" smtClean="0"/>
              <a:t>.</a:t>
            </a:r>
          </a:p>
          <a:p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 smtClean="0"/>
              <a:t>자식 클래스의 인스턴스는 부모 타입으로 다루어 질 수 있다</a:t>
            </a:r>
            <a:r>
              <a:rPr lang="en-US" altLang="ko-KR" smtClean="0"/>
              <a:t>. (</a:t>
            </a:r>
            <a:r>
              <a:rPr lang="ko-KR" altLang="en-US" smtClean="0"/>
              <a:t>타입의 공유</a:t>
            </a:r>
            <a:r>
              <a:rPr lang="en-US" altLang="ko-KR" smtClean="0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44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994609"/>
            <a:ext cx="11325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다형성</a:t>
            </a:r>
            <a:endParaRPr lang="en-US" altLang="ko-KR" sz="2400" b="1" smtClean="0"/>
          </a:p>
          <a:p>
            <a:endParaRPr lang="en-US" altLang="ko-KR"/>
          </a:p>
          <a:p>
            <a:r>
              <a:rPr lang="ko-KR" altLang="en-US" smtClean="0"/>
              <a:t>자식 클래스의 인스턴스는 부모 타입으로 다루어 질 수 있다</a:t>
            </a:r>
            <a:r>
              <a:rPr lang="en-US" altLang="ko-KR" smtClean="0"/>
              <a:t>. (</a:t>
            </a:r>
            <a:r>
              <a:rPr lang="ko-KR" altLang="en-US" smtClean="0"/>
              <a:t>다형성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mtClean="0"/>
              <a:t>다형성은 구체적인 자식 인스턴스들을 추상적인 부모 타입으로 다루는 방식이다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449782" y="2847832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Product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07128" y="3779526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Drink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49782" y="3779526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Computer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73965" y="3779526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1963" y="4550762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Coffe</a:t>
            </a:r>
            <a:endParaRPr lang="ko-KR" altLang="en-US"/>
          </a:p>
        </p:txBody>
      </p:sp>
      <p:cxnSp>
        <p:nvCxnSpPr>
          <p:cNvPr id="12" name="꺾인 연결선 11"/>
          <p:cNvCxnSpPr>
            <a:stCxn id="7" idx="0"/>
          </p:cNvCxnSpPr>
          <p:nvPr/>
        </p:nvCxnSpPr>
        <p:spPr>
          <a:xfrm rot="5400000" flipH="1" flipV="1">
            <a:off x="3027809" y="2660206"/>
            <a:ext cx="479112" cy="175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230253" y="3300414"/>
            <a:ext cx="1" cy="47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0"/>
          </p:cNvCxnSpPr>
          <p:nvPr/>
        </p:nvCxnSpPr>
        <p:spPr>
          <a:xfrm rot="16200000" flipV="1">
            <a:off x="4935118" y="2660206"/>
            <a:ext cx="479112" cy="175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0"/>
            <a:endCxn id="7" idx="2"/>
          </p:cNvCxnSpPr>
          <p:nvPr/>
        </p:nvCxnSpPr>
        <p:spPr>
          <a:xfrm flipV="1">
            <a:off x="1482436" y="4232108"/>
            <a:ext cx="905165" cy="3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" y="5321998"/>
            <a:ext cx="960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Caffee, Computer, Car, Milk </a:t>
            </a:r>
            <a:r>
              <a:rPr lang="ko-KR" altLang="en-US" sz="1600" smtClean="0"/>
              <a:t>의 인스턴스를 </a:t>
            </a:r>
            <a:r>
              <a:rPr lang="en-US" altLang="ko-KR" sz="1600" smtClean="0"/>
              <a:t>Product</a:t>
            </a:r>
            <a:r>
              <a:rPr lang="ko-KR" altLang="en-US" sz="1600" smtClean="0"/>
              <a:t>라는 하나의 타입으로 다루는 것</a:t>
            </a:r>
            <a:endParaRPr lang="en-US" altLang="ko-KR" sz="1600" smtClean="0"/>
          </a:p>
        </p:txBody>
      </p:sp>
      <p:sp>
        <p:nvSpPr>
          <p:cNvPr id="15" name="직사각형 14"/>
          <p:cNvSpPr/>
          <p:nvPr/>
        </p:nvSpPr>
        <p:spPr>
          <a:xfrm>
            <a:off x="2470728" y="4550762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Milk</a:t>
            </a:r>
            <a:endParaRPr lang="ko-KR" altLang="en-US"/>
          </a:p>
        </p:txBody>
      </p:sp>
      <p:cxnSp>
        <p:nvCxnSpPr>
          <p:cNvPr id="11" name="직선 화살표 연결선 10"/>
          <p:cNvCxnSpPr>
            <a:stCxn id="15" idx="0"/>
            <a:endCxn id="7" idx="2"/>
          </p:cNvCxnSpPr>
          <p:nvPr/>
        </p:nvCxnSpPr>
        <p:spPr>
          <a:xfrm flipH="1" flipV="1">
            <a:off x="2387601" y="4232108"/>
            <a:ext cx="863600" cy="3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3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1481564" y="4064523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Sale</a:t>
            </a:r>
            <a:endParaRPr lang="ko-KR" altLang="en-US" sz="1200"/>
          </a:p>
        </p:txBody>
      </p:sp>
      <p:sp>
        <p:nvSpPr>
          <p:cNvPr id="16" name="직사각형 15"/>
          <p:cNvSpPr/>
          <p:nvPr/>
        </p:nvSpPr>
        <p:spPr>
          <a:xfrm rot="5400000">
            <a:off x="421706" y="3259475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Computer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 rot="5400000">
            <a:off x="2419055" y="3259475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Customer</a:t>
            </a:r>
            <a:endParaRPr lang="ko-KR" altLang="en-US" sz="1200"/>
          </a:p>
        </p:txBody>
      </p:sp>
      <p:cxnSp>
        <p:nvCxnSpPr>
          <p:cNvPr id="23" name="직선 연결선 22"/>
          <p:cNvCxnSpPr>
            <a:stCxn id="16" idx="0"/>
            <a:endCxn id="17" idx="2"/>
          </p:cNvCxnSpPr>
          <p:nvPr/>
        </p:nvCxnSpPr>
        <p:spPr>
          <a:xfrm>
            <a:off x="1038727" y="3684805"/>
            <a:ext cx="1146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3"/>
            <a:endCxn id="7" idx="2"/>
          </p:cNvCxnSpPr>
          <p:nvPr/>
        </p:nvCxnSpPr>
        <p:spPr>
          <a:xfrm>
            <a:off x="613397" y="3876496"/>
            <a:ext cx="634529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0"/>
            <a:endCxn id="17" idx="3"/>
          </p:cNvCxnSpPr>
          <p:nvPr/>
        </p:nvCxnSpPr>
        <p:spPr>
          <a:xfrm flipV="1">
            <a:off x="2098585" y="3876496"/>
            <a:ext cx="512161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489351" y="2709831"/>
            <a:ext cx="2284539" cy="1919058"/>
            <a:chOff x="7519840" y="1017012"/>
            <a:chExt cx="3217724" cy="2702951"/>
          </a:xfrm>
        </p:grpSpPr>
        <p:sp>
          <p:nvSpPr>
            <p:cNvPr id="50" name="직사각형 49"/>
            <p:cNvSpPr/>
            <p:nvPr/>
          </p:nvSpPr>
          <p:spPr>
            <a:xfrm rot="5400000">
              <a:off x="8920642" y="2840533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Sale</a:t>
              </a:r>
              <a:endParaRPr lang="ko-KR" altLang="en-US" sz="1200"/>
            </a:p>
          </p:txBody>
        </p:sp>
        <p:sp>
          <p:nvSpPr>
            <p:cNvPr id="51" name="직사각형 50"/>
            <p:cNvSpPr/>
            <p:nvPr/>
          </p:nvSpPr>
          <p:spPr>
            <a:xfrm rot="5400000">
              <a:off x="7860784" y="2035485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Computer</a:t>
              </a:r>
              <a:endParaRPr lang="ko-KR" altLang="en-US" sz="1200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9858133" y="2035485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Customer</a:t>
              </a:r>
              <a:endParaRPr lang="ko-KR" altLang="en-US" sz="1200"/>
            </a:p>
          </p:txBody>
        </p:sp>
        <p:cxnSp>
          <p:nvCxnSpPr>
            <p:cNvPr id="53" name="직선 연결선 52"/>
            <p:cNvCxnSpPr>
              <a:stCxn id="51" idx="0"/>
              <a:endCxn id="52" idx="2"/>
            </p:cNvCxnSpPr>
            <p:nvPr/>
          </p:nvCxnSpPr>
          <p:spPr>
            <a:xfrm>
              <a:off x="8740215" y="2641702"/>
              <a:ext cx="7849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3"/>
              <a:endCxn id="50" idx="2"/>
            </p:cNvCxnSpPr>
            <p:nvPr/>
          </p:nvCxnSpPr>
          <p:spPr>
            <a:xfrm>
              <a:off x="8133999" y="2914916"/>
              <a:ext cx="453642" cy="531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0" idx="0"/>
              <a:endCxn id="52" idx="3"/>
            </p:cNvCxnSpPr>
            <p:nvPr/>
          </p:nvCxnSpPr>
          <p:spPr>
            <a:xfrm flipV="1">
              <a:off x="9800073" y="2914916"/>
              <a:ext cx="331275" cy="531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 rot="5400000">
              <a:off x="7860784" y="1359749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Car</a:t>
              </a:r>
              <a:endParaRPr lang="ko-KR" altLang="en-US" sz="1200"/>
            </a:p>
          </p:txBody>
        </p:sp>
        <p:cxnSp>
          <p:nvCxnSpPr>
            <p:cNvPr id="57" name="직선 연결선 56"/>
            <p:cNvCxnSpPr>
              <a:stCxn id="56" idx="0"/>
              <a:endCxn id="50" idx="1"/>
            </p:cNvCxnSpPr>
            <p:nvPr/>
          </p:nvCxnSpPr>
          <p:spPr>
            <a:xfrm>
              <a:off x="8740215" y="1965966"/>
              <a:ext cx="453642" cy="1207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6" idx="0"/>
              <a:endCxn id="52" idx="2"/>
            </p:cNvCxnSpPr>
            <p:nvPr/>
          </p:nvCxnSpPr>
          <p:spPr>
            <a:xfrm>
              <a:off x="8740215" y="1965966"/>
              <a:ext cx="784917" cy="675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 rot="5400000">
              <a:off x="7852841" y="684011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Coffee</a:t>
              </a:r>
              <a:endParaRPr lang="ko-KR" altLang="en-US" sz="1200"/>
            </a:p>
          </p:txBody>
        </p:sp>
        <p:cxnSp>
          <p:nvCxnSpPr>
            <p:cNvPr id="61" name="직선 연결선 60"/>
            <p:cNvCxnSpPr>
              <a:stCxn id="59" idx="0"/>
              <a:endCxn id="50" idx="1"/>
            </p:cNvCxnSpPr>
            <p:nvPr/>
          </p:nvCxnSpPr>
          <p:spPr>
            <a:xfrm>
              <a:off x="8732272" y="1290228"/>
              <a:ext cx="461585" cy="188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9" idx="0"/>
              <a:endCxn id="52" idx="2"/>
            </p:cNvCxnSpPr>
            <p:nvPr/>
          </p:nvCxnSpPr>
          <p:spPr>
            <a:xfrm>
              <a:off x="8732272" y="1290228"/>
              <a:ext cx="792860" cy="135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66" name="TextBox 65"/>
          <p:cNvSpPr txBox="1"/>
          <p:nvPr/>
        </p:nvSpPr>
        <p:spPr>
          <a:xfrm>
            <a:off x="609600" y="994609"/>
            <a:ext cx="1132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다형성을 사용하지 않고 기능을 확장 할 때 클래스간 관계 복잡도</a:t>
            </a:r>
            <a:endParaRPr lang="en-US" altLang="ko-KR"/>
          </a:p>
        </p:txBody>
      </p:sp>
      <p:sp>
        <p:nvSpPr>
          <p:cNvPr id="67" name="TextBox 66"/>
          <p:cNvSpPr txBox="1"/>
          <p:nvPr/>
        </p:nvSpPr>
        <p:spPr>
          <a:xfrm>
            <a:off x="675660" y="4880245"/>
            <a:ext cx="18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Computer</a:t>
            </a:r>
            <a:endParaRPr lang="ko-KR" altLang="en-US" sz="1200" b="1"/>
          </a:p>
        </p:txBody>
      </p:sp>
      <p:sp>
        <p:nvSpPr>
          <p:cNvPr id="37" name="직사각형 36"/>
          <p:cNvSpPr/>
          <p:nvPr/>
        </p:nvSpPr>
        <p:spPr>
          <a:xfrm rot="5400000">
            <a:off x="4632206" y="4064525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Sale</a:t>
            </a:r>
            <a:endParaRPr lang="ko-KR" altLang="en-US" sz="1200"/>
          </a:p>
        </p:txBody>
      </p:sp>
      <p:sp>
        <p:nvSpPr>
          <p:cNvPr id="38" name="직사각형 37"/>
          <p:cNvSpPr/>
          <p:nvPr/>
        </p:nvSpPr>
        <p:spPr>
          <a:xfrm rot="5400000">
            <a:off x="3572348" y="3259477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Computer</a:t>
            </a:r>
            <a:endParaRPr lang="ko-KR" altLang="en-US" sz="1200"/>
          </a:p>
        </p:txBody>
      </p:sp>
      <p:sp>
        <p:nvSpPr>
          <p:cNvPr id="39" name="직사각형 38"/>
          <p:cNvSpPr/>
          <p:nvPr/>
        </p:nvSpPr>
        <p:spPr>
          <a:xfrm rot="5400000">
            <a:off x="5569697" y="3259476"/>
            <a:ext cx="383383" cy="85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Customer</a:t>
            </a:r>
            <a:endParaRPr lang="ko-KR" altLang="en-US" sz="1200"/>
          </a:p>
        </p:txBody>
      </p:sp>
      <p:cxnSp>
        <p:nvCxnSpPr>
          <p:cNvPr id="40" name="직선 연결선 39"/>
          <p:cNvCxnSpPr>
            <a:stCxn id="38" idx="0"/>
            <a:endCxn id="39" idx="2"/>
          </p:cNvCxnSpPr>
          <p:nvPr/>
        </p:nvCxnSpPr>
        <p:spPr>
          <a:xfrm>
            <a:off x="4189369" y="3684807"/>
            <a:ext cx="1146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3"/>
            <a:endCxn id="37" idx="2"/>
          </p:cNvCxnSpPr>
          <p:nvPr/>
        </p:nvCxnSpPr>
        <p:spPr>
          <a:xfrm>
            <a:off x="3764039" y="3876498"/>
            <a:ext cx="634529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7" idx="0"/>
            <a:endCxn id="39" idx="3"/>
          </p:cNvCxnSpPr>
          <p:nvPr/>
        </p:nvCxnSpPr>
        <p:spPr>
          <a:xfrm flipV="1">
            <a:off x="5249227" y="3876498"/>
            <a:ext cx="512161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 rot="5400000">
            <a:off x="3572348" y="2780250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Car</a:t>
            </a:r>
            <a:endParaRPr lang="ko-KR" altLang="en-US" sz="1200"/>
          </a:p>
        </p:txBody>
      </p:sp>
      <p:cxnSp>
        <p:nvCxnSpPr>
          <p:cNvPr id="45" name="직선 연결선 44"/>
          <p:cNvCxnSpPr>
            <a:stCxn id="43" idx="0"/>
            <a:endCxn id="37" idx="1"/>
          </p:cNvCxnSpPr>
          <p:nvPr/>
        </p:nvCxnSpPr>
        <p:spPr>
          <a:xfrm>
            <a:off x="4189369" y="3205580"/>
            <a:ext cx="634528" cy="109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0"/>
            <a:endCxn id="39" idx="2"/>
          </p:cNvCxnSpPr>
          <p:nvPr/>
        </p:nvCxnSpPr>
        <p:spPr>
          <a:xfrm>
            <a:off x="4189369" y="3205580"/>
            <a:ext cx="1146689" cy="47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70127" y="4861922"/>
            <a:ext cx="187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Car </a:t>
            </a:r>
            <a:r>
              <a:rPr lang="ko-KR" altLang="en-US" sz="1200" b="1" smtClean="0"/>
              <a:t>추가</a:t>
            </a:r>
            <a:endParaRPr lang="ko-KR" altLang="en-US" sz="1200" b="1"/>
          </a:p>
        </p:txBody>
      </p:sp>
      <p:sp>
        <p:nvSpPr>
          <p:cNvPr id="69" name="TextBox 68"/>
          <p:cNvSpPr txBox="1"/>
          <p:nvPr/>
        </p:nvSpPr>
        <p:spPr>
          <a:xfrm>
            <a:off x="6692722" y="4865517"/>
            <a:ext cx="197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Coffee </a:t>
            </a:r>
            <a:r>
              <a:rPr lang="ko-KR" altLang="en-US" sz="1200" b="1" smtClean="0"/>
              <a:t>추가</a:t>
            </a:r>
            <a:endParaRPr lang="ko-KR" altLang="en-US" sz="1200" b="1"/>
          </a:p>
        </p:txBody>
      </p:sp>
      <p:sp>
        <p:nvSpPr>
          <p:cNvPr id="49" name="직사각형 48"/>
          <p:cNvSpPr/>
          <p:nvPr/>
        </p:nvSpPr>
        <p:spPr>
          <a:xfrm rot="5400000">
            <a:off x="10071073" y="4004505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Sale</a:t>
            </a:r>
            <a:endParaRPr lang="ko-KR" altLang="en-US" sz="1200"/>
          </a:p>
        </p:txBody>
      </p:sp>
      <p:sp>
        <p:nvSpPr>
          <p:cNvPr id="60" name="직사각형 59"/>
          <p:cNvSpPr/>
          <p:nvPr/>
        </p:nvSpPr>
        <p:spPr>
          <a:xfrm rot="5400000">
            <a:off x="9318588" y="3432932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dirty="0" smtClean="0"/>
              <a:t>Computer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 rot="5400000">
            <a:off x="10736678" y="3432932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Customer</a:t>
            </a:r>
            <a:endParaRPr lang="ko-KR" altLang="en-US" sz="1200"/>
          </a:p>
        </p:txBody>
      </p:sp>
      <p:cxnSp>
        <p:nvCxnSpPr>
          <p:cNvPr id="70" name="직선 연결선 69"/>
          <p:cNvCxnSpPr>
            <a:stCxn id="60" idx="0"/>
            <a:endCxn id="62" idx="2"/>
          </p:cNvCxnSpPr>
          <p:nvPr/>
        </p:nvCxnSpPr>
        <p:spPr>
          <a:xfrm>
            <a:off x="9942972" y="3863338"/>
            <a:ext cx="55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3"/>
            <a:endCxn id="49" idx="2"/>
          </p:cNvCxnSpPr>
          <p:nvPr/>
        </p:nvCxnSpPr>
        <p:spPr>
          <a:xfrm>
            <a:off x="9512567" y="4057316"/>
            <a:ext cx="322079" cy="37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9" idx="0"/>
            <a:endCxn id="62" idx="3"/>
          </p:cNvCxnSpPr>
          <p:nvPr/>
        </p:nvCxnSpPr>
        <p:spPr>
          <a:xfrm flipV="1">
            <a:off x="10695457" y="4057316"/>
            <a:ext cx="235201" cy="37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5400000">
            <a:off x="9318588" y="2953169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Car</a:t>
            </a:r>
            <a:endParaRPr lang="ko-KR" altLang="en-US" sz="1200"/>
          </a:p>
        </p:txBody>
      </p:sp>
      <p:cxnSp>
        <p:nvCxnSpPr>
          <p:cNvPr id="74" name="직선 연결선 73"/>
          <p:cNvCxnSpPr>
            <a:stCxn id="73" idx="0"/>
            <a:endCxn id="49" idx="1"/>
          </p:cNvCxnSpPr>
          <p:nvPr/>
        </p:nvCxnSpPr>
        <p:spPr>
          <a:xfrm>
            <a:off x="9942972" y="3383574"/>
            <a:ext cx="322079" cy="85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3" idx="0"/>
            <a:endCxn id="62" idx="2"/>
          </p:cNvCxnSpPr>
          <p:nvPr/>
        </p:nvCxnSpPr>
        <p:spPr>
          <a:xfrm>
            <a:off x="9942972" y="3383574"/>
            <a:ext cx="557280" cy="47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 rot="5400000">
            <a:off x="9312949" y="2473405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Coffee</a:t>
            </a:r>
            <a:endParaRPr lang="ko-KR" altLang="en-US" sz="1200"/>
          </a:p>
        </p:txBody>
      </p:sp>
      <p:cxnSp>
        <p:nvCxnSpPr>
          <p:cNvPr id="77" name="직선 연결선 76"/>
          <p:cNvCxnSpPr>
            <a:stCxn id="76" idx="0"/>
            <a:endCxn id="49" idx="1"/>
          </p:cNvCxnSpPr>
          <p:nvPr/>
        </p:nvCxnSpPr>
        <p:spPr>
          <a:xfrm>
            <a:off x="9937333" y="2903811"/>
            <a:ext cx="327719" cy="133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6" idx="0"/>
            <a:endCxn id="62" idx="2"/>
          </p:cNvCxnSpPr>
          <p:nvPr/>
        </p:nvCxnSpPr>
        <p:spPr>
          <a:xfrm>
            <a:off x="9937333" y="2903811"/>
            <a:ext cx="562919" cy="95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 rot="5400000">
            <a:off x="9312949" y="1988460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Milk</a:t>
            </a:r>
            <a:endParaRPr lang="ko-KR" altLang="en-US" sz="1200"/>
          </a:p>
        </p:txBody>
      </p:sp>
      <p:cxnSp>
        <p:nvCxnSpPr>
          <p:cNvPr id="15" name="직선 연결선 14"/>
          <p:cNvCxnSpPr>
            <a:stCxn id="79" idx="0"/>
            <a:endCxn id="62" idx="2"/>
          </p:cNvCxnSpPr>
          <p:nvPr/>
        </p:nvCxnSpPr>
        <p:spPr>
          <a:xfrm>
            <a:off x="9937333" y="2418866"/>
            <a:ext cx="562919" cy="144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9" idx="0"/>
            <a:endCxn id="49" idx="1"/>
          </p:cNvCxnSpPr>
          <p:nvPr/>
        </p:nvCxnSpPr>
        <p:spPr>
          <a:xfrm>
            <a:off x="9937333" y="2418866"/>
            <a:ext cx="327719" cy="182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279894" y="4861921"/>
            <a:ext cx="197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Milk </a:t>
            </a:r>
            <a:r>
              <a:rPr lang="ko-KR" altLang="en-US" sz="1200" b="1" smtClean="0"/>
              <a:t>추가</a:t>
            </a:r>
            <a:endParaRPr lang="en-US" altLang="ko-KR" sz="1200" b="1" smtClean="0"/>
          </a:p>
          <a:p>
            <a:pPr algn="ctr"/>
            <a:r>
              <a:rPr lang="ko-KR" altLang="en-US" sz="1200" b="1" smtClean="0"/>
              <a:t>기업 고객 추가</a:t>
            </a:r>
            <a:endParaRPr lang="ko-KR" altLang="en-US" sz="1200" b="1"/>
          </a:p>
        </p:txBody>
      </p:sp>
      <p:sp>
        <p:nvSpPr>
          <p:cNvPr id="81" name="직사각형 80"/>
          <p:cNvSpPr/>
          <p:nvPr/>
        </p:nvSpPr>
        <p:spPr>
          <a:xfrm rot="5400000">
            <a:off x="10736677" y="2957223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Company</a:t>
            </a:r>
            <a:endParaRPr lang="ko-KR" altLang="en-US" sz="1200"/>
          </a:p>
        </p:txBody>
      </p:sp>
      <p:cxnSp>
        <p:nvCxnSpPr>
          <p:cNvPr id="27" name="직선 연결선 26"/>
          <p:cNvCxnSpPr>
            <a:stCxn id="79" idx="0"/>
            <a:endCxn id="81" idx="2"/>
          </p:cNvCxnSpPr>
          <p:nvPr/>
        </p:nvCxnSpPr>
        <p:spPr>
          <a:xfrm>
            <a:off x="9937333" y="2418866"/>
            <a:ext cx="562918" cy="96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6" idx="0"/>
            <a:endCxn id="81" idx="2"/>
          </p:cNvCxnSpPr>
          <p:nvPr/>
        </p:nvCxnSpPr>
        <p:spPr>
          <a:xfrm>
            <a:off x="9937333" y="2903811"/>
            <a:ext cx="562918" cy="48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3" idx="0"/>
            <a:endCxn id="81" idx="2"/>
          </p:cNvCxnSpPr>
          <p:nvPr/>
        </p:nvCxnSpPr>
        <p:spPr>
          <a:xfrm>
            <a:off x="9942972" y="3383575"/>
            <a:ext cx="557279" cy="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0" idx="0"/>
            <a:endCxn id="81" idx="2"/>
          </p:cNvCxnSpPr>
          <p:nvPr/>
        </p:nvCxnSpPr>
        <p:spPr>
          <a:xfrm flipV="1">
            <a:off x="9942972" y="3387629"/>
            <a:ext cx="557279" cy="47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1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09600" y="994609"/>
            <a:ext cx="11325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다형성을 사용할 때 클래스간 관계 복잡도</a:t>
            </a:r>
            <a:endParaRPr lang="en-US" altLang="ko-KR" sz="2400" b="1" smtClean="0"/>
          </a:p>
          <a:p>
            <a:endParaRPr lang="en-US" altLang="ko-KR" sz="500" b="1"/>
          </a:p>
          <a:p>
            <a:r>
              <a:rPr lang="ko-KR" altLang="en-US" sz="1600" smtClean="0"/>
              <a:t>구체적인 타입을 감춰 </a:t>
            </a:r>
            <a:r>
              <a:rPr lang="en-US" altLang="ko-KR" sz="1600" smtClean="0"/>
              <a:t>(</a:t>
            </a:r>
            <a:r>
              <a:rPr lang="ko-KR" altLang="en-US" sz="1600" smtClean="0"/>
              <a:t>추상화</a:t>
            </a:r>
            <a:r>
              <a:rPr lang="en-US" altLang="ko-KR" sz="1600" smtClean="0"/>
              <a:t>) </a:t>
            </a:r>
            <a:r>
              <a:rPr lang="ko-KR" altLang="en-US" sz="1600" smtClean="0"/>
              <a:t>설계의 유연성을 확보</a:t>
            </a:r>
            <a:endParaRPr lang="en-US" altLang="ko-KR" sz="1600"/>
          </a:p>
        </p:txBody>
      </p:sp>
      <p:sp>
        <p:nvSpPr>
          <p:cNvPr id="20" name="TextBox 19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직사각형 4"/>
          <p:cNvSpPr/>
          <p:nvPr/>
        </p:nvSpPr>
        <p:spPr>
          <a:xfrm rot="5400000">
            <a:off x="4988125" y="3903739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Product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2492190" y="3258694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Drink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2492190" y="3903739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Computer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2492190" y="4542318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Car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5400000">
            <a:off x="942601" y="3258695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Coffee</a:t>
            </a:r>
            <a:endParaRPr lang="ko-KR" altLang="en-US"/>
          </a:p>
        </p:txBody>
      </p:sp>
      <p:cxnSp>
        <p:nvCxnSpPr>
          <p:cNvPr id="10" name="꺾인 연결선 9"/>
          <p:cNvCxnSpPr>
            <a:stCxn id="6" idx="0"/>
          </p:cNvCxnSpPr>
          <p:nvPr/>
        </p:nvCxnSpPr>
        <p:spPr>
          <a:xfrm>
            <a:off x="3371621" y="3864911"/>
            <a:ext cx="1283503" cy="615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 flipH="1" flipV="1">
            <a:off x="4013372" y="3868203"/>
            <a:ext cx="0" cy="128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0"/>
          </p:cNvCxnSpPr>
          <p:nvPr/>
        </p:nvCxnSpPr>
        <p:spPr>
          <a:xfrm flipV="1">
            <a:off x="3371620" y="4532588"/>
            <a:ext cx="1283504" cy="615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22032" y="3861677"/>
            <a:ext cx="33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5400000">
            <a:off x="6050485" y="4708788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Sale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6987976" y="3903740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cxnSp>
        <p:nvCxnSpPr>
          <p:cNvPr id="23" name="직선 연결선 22"/>
          <p:cNvCxnSpPr>
            <a:endCxn id="22" idx="2"/>
          </p:cNvCxnSpPr>
          <p:nvPr/>
        </p:nvCxnSpPr>
        <p:spPr>
          <a:xfrm>
            <a:off x="5870058" y="4509957"/>
            <a:ext cx="784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0"/>
            <a:endCxn id="22" idx="3"/>
          </p:cNvCxnSpPr>
          <p:nvPr/>
        </p:nvCxnSpPr>
        <p:spPr>
          <a:xfrm flipV="1">
            <a:off x="6929916" y="4783171"/>
            <a:ext cx="331275" cy="53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3"/>
            <a:endCxn id="21" idx="2"/>
          </p:cNvCxnSpPr>
          <p:nvPr/>
        </p:nvCxnSpPr>
        <p:spPr>
          <a:xfrm>
            <a:off x="5261340" y="4783170"/>
            <a:ext cx="456144" cy="53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544467" y="3478196"/>
            <a:ext cx="3436098" cy="2387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942600" y="3903740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Milk</a:t>
            </a:r>
            <a:endParaRPr lang="ko-KR" altLang="en-US"/>
          </a:p>
        </p:txBody>
      </p:sp>
      <p:cxnSp>
        <p:nvCxnSpPr>
          <p:cNvPr id="3" name="직선 화살표 연결선 2"/>
          <p:cNvCxnSpPr>
            <a:stCxn id="25" idx="0"/>
            <a:endCxn id="6" idx="2"/>
          </p:cNvCxnSpPr>
          <p:nvPr/>
        </p:nvCxnSpPr>
        <p:spPr>
          <a:xfrm flipV="1">
            <a:off x="1822031" y="3864911"/>
            <a:ext cx="337158" cy="64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5400000">
            <a:off x="9329387" y="3258694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Customer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9329386" y="3903739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Company</a:t>
            </a:r>
            <a:endParaRPr lang="ko-KR" altLang="en-US"/>
          </a:p>
        </p:txBody>
      </p:sp>
      <p:cxnSp>
        <p:nvCxnSpPr>
          <p:cNvPr id="16" name="꺾인 연결선 15"/>
          <p:cNvCxnSpPr>
            <a:stCxn id="29" idx="2"/>
            <a:endCxn id="22" idx="0"/>
          </p:cNvCxnSpPr>
          <p:nvPr/>
        </p:nvCxnSpPr>
        <p:spPr>
          <a:xfrm rot="10800000" flipV="1">
            <a:off x="7867408" y="3864911"/>
            <a:ext cx="1128979" cy="645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0" idx="2"/>
            <a:endCxn id="22" idx="0"/>
          </p:cNvCxnSpPr>
          <p:nvPr/>
        </p:nvCxnSpPr>
        <p:spPr>
          <a:xfrm rot="10800000" flipV="1">
            <a:off x="7867407" y="4509955"/>
            <a:ext cx="11289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13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479</Words>
  <Application>Microsoft Office PowerPoint</Application>
  <PresentationFormat>와이드스크린</PresentationFormat>
  <Paragraphs>205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azimemory</dc:creator>
  <cp:lastModifiedBy>USER</cp:lastModifiedBy>
  <cp:revision>73</cp:revision>
  <dcterms:created xsi:type="dcterms:W3CDTF">2022-01-07T05:48:53Z</dcterms:created>
  <dcterms:modified xsi:type="dcterms:W3CDTF">2025-01-21T08:08:42Z</dcterms:modified>
</cp:coreProperties>
</file>