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77" r:id="rId2"/>
    <p:sldId id="256" r:id="rId3"/>
    <p:sldId id="257" r:id="rId4"/>
    <p:sldId id="258" r:id="rId5"/>
    <p:sldId id="281" r:id="rId6"/>
    <p:sldId id="260" r:id="rId7"/>
    <p:sldId id="261" r:id="rId8"/>
    <p:sldId id="284" r:id="rId9"/>
    <p:sldId id="262" r:id="rId10"/>
    <p:sldId id="285" r:id="rId11"/>
    <p:sldId id="263" r:id="rId12"/>
    <p:sldId id="264" r:id="rId13"/>
    <p:sldId id="265" r:id="rId14"/>
    <p:sldId id="266" r:id="rId15"/>
    <p:sldId id="286" r:id="rId16"/>
    <p:sldId id="267" r:id="rId17"/>
    <p:sldId id="268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Tony Jamieson" initials="TJ" lastIdx="8" clrIdx="0"/>
  <p:cmAuthor id="1" name="Tarina" initials="T" lastIdx="5" clrIdx="1">
    <p:extLst>
      <p:ext uri="{19B8F6BF-5375-455C-9EA6-DF929625EA0E}">
        <p15:presenceInfo xmlns:p15="http://schemas.microsoft.com/office/powerpoint/2012/main" userId="Tarin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  <a:srgbClr val="0072C6"/>
    <a:srgbClr val="008A00"/>
    <a:srgbClr val="00188F"/>
    <a:srgbClr val="002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8673" autoAdjust="0"/>
    <p:restoredTop sz="90796" autoAdjust="0"/>
  </p:normalViewPr>
  <p:slideViewPr>
    <p:cSldViewPr>
      <p:cViewPr varScale="1">
        <p:scale>
          <a:sx n="162" d="100"/>
          <a:sy n="162" d="100"/>
        </p:scale>
        <p:origin x="2754" y="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70" d="100"/>
          <a:sy n="70" d="100"/>
        </p:scale>
        <p:origin x="2222" y="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8B15CE-72C7-4F52-B44D-DEB2CB65452D}" type="datetimeFigureOut">
              <a:rPr lang="en-US" smtClean="0"/>
              <a:t>2/11/2021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C05FC6-45CD-407B-9538-F397EFA5C0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166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b="1" dirty="0">
                <a:latin typeface="Segoe" panose="020B0502040504020203" pitchFamily="34" charset="0"/>
                <a:cs typeface="Arial" panose="020B0604020202020204" pitchFamily="34" charset="0"/>
              </a:rPr>
              <a:t>Required Materials</a:t>
            </a:r>
          </a:p>
          <a:p>
            <a:r>
              <a:rPr lang="en-US" sz="1000" dirty="0">
                <a:latin typeface="Segoe" panose="020B0502040504020203" pitchFamily="34" charset="0"/>
                <a:cs typeface="Arial" panose="020B0604020202020204" pitchFamily="34" charset="0"/>
              </a:rPr>
              <a:t>To teach this course, you need the following materials:</a:t>
            </a:r>
          </a:p>
          <a:p>
            <a:pPr>
              <a:buFontTx/>
              <a:buChar char="•"/>
            </a:pPr>
            <a:r>
              <a:rPr lang="en-US" sz="1000" dirty="0">
                <a:latin typeface="Segoe" panose="020B0502040504020203" pitchFamily="34" charset="0"/>
                <a:cs typeface="Arial" panose="020B0604020202020204" pitchFamily="34" charset="0"/>
              </a:rPr>
              <a:t> Course Handbook</a:t>
            </a:r>
          </a:p>
          <a:p>
            <a:pPr>
              <a:buFontTx/>
              <a:buChar char="•"/>
            </a:pPr>
            <a:r>
              <a:rPr lang="en-US" sz="1000" dirty="0">
                <a:latin typeface="Segoe" panose="020B0502040504020203" pitchFamily="34" charset="0"/>
                <a:cs typeface="Arial" panose="020B0604020202020204" pitchFamily="34" charset="0"/>
              </a:rPr>
              <a:t> Trainer materials, including:</a:t>
            </a:r>
          </a:p>
          <a:p>
            <a:pPr marL="400050" lvl="1" indent="-171450">
              <a:buFont typeface="Courier New" panose="02070309020205020404" pitchFamily="49" charset="0"/>
              <a:buChar char="o"/>
            </a:pPr>
            <a:r>
              <a:rPr lang="en-US" sz="1000" dirty="0">
                <a:latin typeface="Segoe" panose="020B0502040504020203" pitchFamily="34" charset="0"/>
                <a:cs typeface="Arial" panose="020B0604020202020204" pitchFamily="34" charset="0"/>
              </a:rPr>
              <a:t>Trainer Preparation Guide</a:t>
            </a:r>
          </a:p>
          <a:p>
            <a:pPr marL="400050" lvl="1" indent="-171450">
              <a:buFont typeface="Courier New" panose="02070309020205020404" pitchFamily="49" charset="0"/>
              <a:buChar char="o"/>
            </a:pPr>
            <a:r>
              <a:rPr lang="en-US" sz="1000" dirty="0">
                <a:latin typeface="Segoe" panose="020B0502040504020203" pitchFamily="34" charset="0"/>
                <a:cs typeface="Arial" panose="020B0604020202020204" pitchFamily="34" charset="0"/>
              </a:rPr>
              <a:t>Microsoft PowerPoint files for this course</a:t>
            </a:r>
            <a:endParaRPr lang="en-US" sz="1000" dirty="0">
              <a:solidFill>
                <a:srgbClr val="7030A0"/>
              </a:solidFill>
              <a:latin typeface="Segoe" panose="020B0502040504020203" pitchFamily="34" charset="0"/>
              <a:cs typeface="Arial" panose="020B0604020202020204" pitchFamily="34" charset="0"/>
            </a:endParaRPr>
          </a:p>
          <a:p>
            <a:pPr marL="228600" lvl="1" indent="0">
              <a:buFont typeface="Courier New" panose="02070309020205020404" pitchFamily="49" charset="0"/>
              <a:buNone/>
            </a:pPr>
            <a:endParaRPr lang="en-US" sz="1000" dirty="0">
              <a:latin typeface="Segoe" panose="020B0502040504020203" pitchFamily="34" charset="0"/>
              <a:cs typeface="Arial" panose="020B0604020202020204" pitchFamily="34" charset="0"/>
            </a:endParaRPr>
          </a:p>
          <a:p>
            <a:r>
              <a:rPr lang="en-US" sz="1000" b="1" dirty="0">
                <a:latin typeface="Segoe" panose="020B0502040504020203" pitchFamily="34" charset="0"/>
                <a:cs typeface="Arial" panose="020B0604020202020204" pitchFamily="34" charset="0"/>
              </a:rPr>
              <a:t>Important</a:t>
            </a:r>
            <a:r>
              <a:rPr lang="en-US" sz="1000" b="0" dirty="0">
                <a:latin typeface="Segoe" panose="020B0502040504020203" pitchFamily="34" charset="0"/>
                <a:cs typeface="Arial" panose="020B0604020202020204" pitchFamily="34" charset="0"/>
              </a:rPr>
              <a:t>:</a:t>
            </a:r>
            <a:r>
              <a:rPr lang="en-US" sz="1000" b="1" dirty="0">
                <a:latin typeface="Segoe" panose="020B0502040504020203" pitchFamily="34" charset="0"/>
                <a:cs typeface="Arial" panose="020B0604020202020204" pitchFamily="34" charset="0"/>
              </a:rPr>
              <a:t> </a:t>
            </a:r>
            <a:r>
              <a:rPr lang="en-US" sz="1000" dirty="0">
                <a:latin typeface="Segoe" panose="020B0502040504020203" pitchFamily="34" charset="0"/>
                <a:cs typeface="Arial" panose="020B0604020202020204" pitchFamily="34" charset="0"/>
              </a:rPr>
              <a:t>We recommend that you use Microsoft Office PowerPoint</a:t>
            </a:r>
            <a:r>
              <a:rPr lang="en-CA" sz="1000" kern="1200" dirty="0">
                <a:solidFill>
                  <a:schemeClr val="tx1"/>
                </a:solidFill>
                <a:effectLst/>
                <a:latin typeface="Segoe" panose="020B0502040504020203" pitchFamily="34" charset="0"/>
                <a:cs typeface="Arial" panose="020B0604020202020204" pitchFamily="34" charset="0"/>
              </a:rPr>
              <a:t> </a:t>
            </a:r>
            <a:r>
              <a:rPr lang="en-US" sz="1000" dirty="0">
                <a:latin typeface="Segoe" panose="020B0502040504020203" pitchFamily="34" charset="0"/>
                <a:cs typeface="Arial" panose="020B0604020202020204" pitchFamily="34" charset="0"/>
              </a:rPr>
              <a:t>2007 or a newer version to display the course slides. If you use PowerPoint Viewer or an older version of Office PowerPoint, some features of the slides might not display correctly.</a:t>
            </a:r>
          </a:p>
          <a:p>
            <a:endParaRPr lang="en-US" sz="1000" dirty="0">
              <a:latin typeface="Segoe" panose="020B0502040504020203" pitchFamily="34" charset="0"/>
              <a:cs typeface="Arial" panose="020B0604020202020204" pitchFamily="34" charset="0"/>
            </a:endParaRPr>
          </a:p>
          <a:p>
            <a:r>
              <a:rPr lang="en-US" sz="1000" b="1" dirty="0">
                <a:latin typeface="Segoe" panose="020B0502040504020203" pitchFamily="34" charset="0"/>
                <a:cs typeface="Arial" panose="020B0604020202020204" pitchFamily="34" charset="0"/>
              </a:rPr>
              <a:t>Preparation Tasks</a:t>
            </a:r>
          </a:p>
          <a:p>
            <a:r>
              <a:rPr lang="en-US" sz="1000" dirty="0">
                <a:latin typeface="Segoe" panose="020B0502040504020203" pitchFamily="34" charset="0"/>
                <a:cs typeface="Arial" panose="020B0604020202020204" pitchFamily="34" charset="0"/>
              </a:rPr>
              <a:t>To prepare for this course, you must follow and complete the tasks that the Trainer Preparation Guide outlines.</a:t>
            </a:r>
          </a:p>
          <a:p>
            <a:endParaRPr lang="en-US" sz="1000" dirty="0">
              <a:latin typeface="Segoe" panose="020B0502040504020203" pitchFamily="34" charset="0"/>
              <a:cs typeface="Arial" panose="020B0604020202020204" pitchFamily="34" charset="0"/>
            </a:endParaRPr>
          </a:p>
          <a:p>
            <a:r>
              <a:rPr lang="en-US" sz="1000" b="1" dirty="0">
                <a:latin typeface="Segoe" panose="020B0502040504020203" pitchFamily="34" charset="0"/>
                <a:cs typeface="Arial" panose="020B0604020202020204" pitchFamily="34" charset="0"/>
              </a:rPr>
              <a:t>Presentation</a:t>
            </a:r>
            <a:r>
              <a:rPr lang="en-US" sz="1000" b="0" dirty="0">
                <a:latin typeface="Segoe" panose="020B0502040504020203" pitchFamily="34" charset="0"/>
                <a:cs typeface="Arial" panose="020B0604020202020204" pitchFamily="34" charset="0"/>
              </a:rPr>
              <a:t>:</a:t>
            </a:r>
            <a:r>
              <a:rPr lang="en-US" sz="1000" dirty="0">
                <a:solidFill>
                  <a:srgbClr val="FF0000"/>
                </a:solidFill>
                <a:latin typeface="Segoe" panose="020B0502040504020203" pitchFamily="34" charset="0"/>
                <a:cs typeface="Arial" panose="020B0604020202020204" pitchFamily="34" charset="0"/>
              </a:rPr>
              <a:t> </a:t>
            </a:r>
            <a:r>
              <a:rPr lang="en-US" sz="1000" dirty="0">
                <a:latin typeface="Segoe" panose="020B0502040504020203" pitchFamily="34" charset="0"/>
                <a:cs typeface="Arial" panose="020B0604020202020204" pitchFamily="34" charset="0"/>
              </a:rPr>
              <a:t>30 minutes</a:t>
            </a:r>
          </a:p>
          <a:p>
            <a:endParaRPr lang="en-US" dirty="0">
              <a:latin typeface="Segoe" panose="020B05020405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C05FC6-45CD-407B-9538-F397EFA5C0CC}" type="slidenum">
              <a:rPr lang="en-US" smtClean="0"/>
              <a:t>1</a:t>
            </a:fld>
            <a:endParaRPr 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4D408CE-C7A4-42C1-AE24-690BECA59ED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xfrm>
            <a:off x="264815" y="186683"/>
            <a:ext cx="1955088" cy="485365"/>
          </a:xfrm>
        </p:spPr>
        <p:txBody>
          <a:bodyPr/>
          <a:lstStyle/>
          <a:p>
            <a:pPr algn="l">
              <a:defRPr/>
            </a:pPr>
            <a:r>
              <a:rPr lang="en-US" b="1" dirty="0">
                <a:latin typeface="Arial" pitchFamily="34" charset="0"/>
                <a:cs typeface="Arial" pitchFamily="34" charset="0"/>
              </a:rPr>
              <a:t>Course 20483C</a:t>
            </a:r>
          </a:p>
          <a:p>
            <a:pPr algn="l">
              <a:defRPr/>
            </a:pPr>
            <a:r>
              <a:rPr lang="en-US" b="1" dirty="0">
                <a:solidFill>
                  <a:srgbClr val="336699"/>
                </a:solidFill>
                <a:latin typeface="Arial" pitchFamily="34" charset="0"/>
                <a:cs typeface="Arial" pitchFamily="34" charset="0"/>
              </a:rPr>
              <a:t>Module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>
                <a:solidFill>
                  <a:srgbClr val="336699"/>
                </a:solidFill>
                <a:latin typeface="Arial" pitchFamily="34" charset="0"/>
                <a:cs typeface="Arial" pitchFamily="34" charset="0"/>
              </a:rPr>
              <a:t>0: Introduction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4201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sz="1000" dirty="0">
              <a:latin typeface="Segoe" panose="020B0502040504020203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C05FC6-45CD-407B-9538-F397EFA5C0CC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2E3316C5-F36A-4937-B876-1FE7F254CCA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xfrm>
            <a:off x="264815" y="186683"/>
            <a:ext cx="1955088" cy="485365"/>
          </a:xfrm>
        </p:spPr>
        <p:txBody>
          <a:bodyPr/>
          <a:lstStyle/>
          <a:p>
            <a:pPr algn="l">
              <a:defRPr/>
            </a:pPr>
            <a:r>
              <a:rPr lang="en-US" b="1" dirty="0">
                <a:latin typeface="Arial" pitchFamily="34" charset="0"/>
                <a:cs typeface="Arial" pitchFamily="34" charset="0"/>
              </a:rPr>
              <a:t>Course 20483C</a:t>
            </a:r>
          </a:p>
          <a:p>
            <a:pPr algn="l">
              <a:defRPr/>
            </a:pPr>
            <a:r>
              <a:rPr lang="en-US" b="1" dirty="0">
                <a:solidFill>
                  <a:srgbClr val="336699"/>
                </a:solidFill>
                <a:latin typeface="Arial" pitchFamily="34" charset="0"/>
                <a:cs typeface="Arial" pitchFamily="34" charset="0"/>
              </a:rPr>
              <a:t>Module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>
                <a:solidFill>
                  <a:srgbClr val="336699"/>
                </a:solidFill>
                <a:latin typeface="Arial" pitchFamily="34" charset="0"/>
                <a:cs typeface="Arial" pitchFamily="34" charset="0"/>
              </a:rPr>
              <a:t>0: Introduction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0363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dirty="0">
                <a:latin typeface="Segoe" panose="020B0502040504020203" pitchFamily="34" charset="0"/>
                <a:cs typeface="Arial" panose="020B0604020202020204" pitchFamily="34" charset="0"/>
              </a:rPr>
              <a:t>&lt;&lt; Use this slide for printed courseware. Use next slide for digital courseware. &gt;&gt;</a:t>
            </a:r>
          </a:p>
          <a:p>
            <a:endParaRPr lang="en-CA" sz="1000" dirty="0">
              <a:latin typeface="Segoe" panose="020B0502040504020203" pitchFamily="34" charset="0"/>
              <a:cs typeface="Arial" panose="020B0604020202020204" pitchFamily="34" charset="0"/>
            </a:endParaRPr>
          </a:p>
          <a:p>
            <a:endParaRPr lang="en-US" sz="1000" dirty="0">
              <a:latin typeface="Segoe" panose="020B0502040504020203" pitchFamily="34" charset="0"/>
              <a:cs typeface="Arial" panose="020B0604020202020204" pitchFamily="34" charset="0"/>
            </a:endParaRPr>
          </a:p>
          <a:p>
            <a:r>
              <a:rPr lang="en-US" sz="1000" dirty="0">
                <a:latin typeface="Segoe" panose="020B0502040504020203" pitchFamily="34" charset="0"/>
                <a:cs typeface="Arial" panose="020B0604020202020204" pitchFamily="34" charset="0"/>
              </a:rPr>
              <a:t>Introduce the students to their course materials.</a:t>
            </a:r>
          </a:p>
          <a:p>
            <a:r>
              <a:rPr lang="en-US" sz="1000" dirty="0">
                <a:latin typeface="Segoe" panose="020B0502040504020203" pitchFamily="34" charset="0"/>
                <a:cs typeface="Arial" panose="020B0604020202020204" pitchFamily="34" charset="0"/>
              </a:rPr>
              <a:t>Explain how you intend for students to use the Course Handbook in the class:</a:t>
            </a:r>
            <a:endParaRPr lang="en-US" sz="1000" dirty="0">
              <a:solidFill>
                <a:srgbClr val="FF0000"/>
              </a:solidFill>
              <a:latin typeface="Segoe" panose="020B0502040504020203" pitchFamily="34" charset="0"/>
              <a:cs typeface="Arial" panose="020B0604020202020204" pitchFamily="34" charset="0"/>
            </a:endParaRPr>
          </a:p>
          <a:p>
            <a:pPr marL="454153" lvl="1" indent="-227077">
              <a:buFont typeface="Arial" pitchFamily="34" charset="0"/>
              <a:buChar char="•"/>
            </a:pPr>
            <a:r>
              <a:rPr lang="en-US" sz="1000" dirty="0">
                <a:latin typeface="Segoe" panose="020B0502040504020203" pitchFamily="34" charset="0"/>
                <a:cs typeface="Arial" panose="020B0604020202020204" pitchFamily="34" charset="0"/>
              </a:rPr>
              <a:t>Explain that students can refer to the Course Handbook during the lecture because it contains all of the critical technical information that they need in a crisp, tightly-focused format, which is suited for effective in-class learning experience.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t>11</a:t>
            </a:fld>
            <a:endParaRPr 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8570A8A2-3E96-4456-85E9-C172809BBDC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xfrm>
            <a:off x="264815" y="186683"/>
            <a:ext cx="1955088" cy="485365"/>
          </a:xfrm>
        </p:spPr>
        <p:txBody>
          <a:bodyPr/>
          <a:lstStyle/>
          <a:p>
            <a:pPr algn="l">
              <a:defRPr/>
            </a:pPr>
            <a:r>
              <a:rPr lang="en-US" b="1" dirty="0">
                <a:latin typeface="Arial" pitchFamily="34" charset="0"/>
                <a:cs typeface="Arial" pitchFamily="34" charset="0"/>
              </a:rPr>
              <a:t>Course 20483C</a:t>
            </a:r>
          </a:p>
          <a:p>
            <a:pPr algn="l">
              <a:defRPr/>
            </a:pPr>
            <a:r>
              <a:rPr lang="en-US" b="1" dirty="0">
                <a:solidFill>
                  <a:srgbClr val="336699"/>
                </a:solidFill>
                <a:latin typeface="Arial" pitchFamily="34" charset="0"/>
                <a:cs typeface="Arial" pitchFamily="34" charset="0"/>
              </a:rPr>
              <a:t>Module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>
                <a:solidFill>
                  <a:srgbClr val="336699"/>
                </a:solidFill>
                <a:latin typeface="Arial" pitchFamily="34" charset="0"/>
                <a:cs typeface="Arial" pitchFamily="34" charset="0"/>
              </a:rPr>
              <a:t>0: Introduction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0584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dirty="0">
                <a:latin typeface="Segoe" panose="020B0502040504020203" pitchFamily="34" charset="0"/>
                <a:cs typeface="Arial" panose="020B0604020202020204" pitchFamily="34" charset="0"/>
              </a:rPr>
              <a:t>&lt;&lt;Use this slide for digital courseware. Use previous slide for printed courseware.&gt;&gt;</a:t>
            </a:r>
          </a:p>
          <a:p>
            <a:endParaRPr lang="en-US" sz="1000" dirty="0">
              <a:latin typeface="Segoe" panose="020B0502040504020203" pitchFamily="34" charset="0"/>
              <a:cs typeface="Arial" panose="020B0604020202020204" pitchFamily="34" charset="0"/>
            </a:endParaRPr>
          </a:p>
          <a:p>
            <a:r>
              <a:rPr lang="en-US" sz="1000" dirty="0">
                <a:latin typeface="Segoe" panose="020B0502040504020203" pitchFamily="34" charset="0"/>
                <a:cs typeface="Arial" panose="020B0604020202020204" pitchFamily="34" charset="0"/>
              </a:rPr>
              <a:t>Introduce the students to their course materials.</a:t>
            </a:r>
            <a:endParaRPr lang="en-IE" sz="1000" dirty="0">
              <a:latin typeface="Segoe" panose="020B0502040504020203" pitchFamily="34" charset="0"/>
              <a:cs typeface="Arial" panose="020B0604020202020204" pitchFamily="34" charset="0"/>
            </a:endParaRPr>
          </a:p>
          <a:p>
            <a:endParaRPr lang="en-IE" sz="1000" dirty="0">
              <a:latin typeface="Segoe" panose="020B0502040504020203" pitchFamily="34" charset="0"/>
              <a:cs typeface="Arial" panose="020B0604020202020204" pitchFamily="34" charset="0"/>
            </a:endParaRPr>
          </a:p>
          <a:p>
            <a:r>
              <a:rPr lang="en-IE" sz="1000" dirty="0">
                <a:latin typeface="Segoe" panose="020B0502040504020203" pitchFamily="34" charset="0"/>
                <a:cs typeface="Arial" panose="020B0604020202020204" pitchFamily="34" charset="0"/>
              </a:rPr>
              <a:t>You should take the opportunity to make sure that all students can sign in and access their content. In addition, demonstrate some of the features and functionality. </a:t>
            </a:r>
          </a:p>
          <a:p>
            <a:endParaRPr lang="en-IE" sz="1000" dirty="0">
              <a:latin typeface="Segoe" panose="020B0502040504020203" pitchFamily="34" charset="0"/>
              <a:cs typeface="Arial" panose="020B0604020202020204" pitchFamily="34" charset="0"/>
            </a:endParaRPr>
          </a:p>
          <a:p>
            <a:r>
              <a:rPr lang="en-IE" sz="1000" dirty="0">
                <a:latin typeface="Segoe" panose="020B0502040504020203" pitchFamily="34" charset="0"/>
                <a:cs typeface="Arial" panose="020B0604020202020204" pitchFamily="34" charset="0"/>
              </a:rPr>
              <a:t>You also can mention that the courseware is updated over time. Their content will also be updated so they always have the latest, most technically up-to-date content, and they will not lose any comments, notes, or highlights they have made.</a:t>
            </a:r>
          </a:p>
          <a:p>
            <a:endParaRPr lang="en-IE" sz="1000" baseline="0" dirty="0">
              <a:latin typeface="Segoe" panose="020B05020405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t>12</a:t>
            </a:fld>
            <a:endParaRPr 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60D4CD82-8FC9-4938-B387-E5E4F2E87560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xfrm>
            <a:off x="264815" y="186683"/>
            <a:ext cx="1955088" cy="485365"/>
          </a:xfrm>
        </p:spPr>
        <p:txBody>
          <a:bodyPr/>
          <a:lstStyle/>
          <a:p>
            <a:pPr algn="l">
              <a:defRPr/>
            </a:pPr>
            <a:r>
              <a:rPr lang="en-US" b="1" dirty="0">
                <a:latin typeface="Arial" pitchFamily="34" charset="0"/>
                <a:cs typeface="Arial" pitchFamily="34" charset="0"/>
              </a:rPr>
              <a:t>Course 20483C</a:t>
            </a:r>
          </a:p>
          <a:p>
            <a:pPr algn="l">
              <a:defRPr/>
            </a:pPr>
            <a:r>
              <a:rPr lang="en-US" b="1" dirty="0">
                <a:solidFill>
                  <a:srgbClr val="336699"/>
                </a:solidFill>
                <a:latin typeface="Arial" pitchFamily="34" charset="0"/>
                <a:cs typeface="Arial" pitchFamily="34" charset="0"/>
              </a:rPr>
              <a:t>Module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>
                <a:solidFill>
                  <a:srgbClr val="336699"/>
                </a:solidFill>
                <a:latin typeface="Arial" pitchFamily="34" charset="0"/>
                <a:cs typeface="Arial" pitchFamily="34" charset="0"/>
              </a:rPr>
              <a:t>0: Introduction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4187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sz="1000" baseline="0" dirty="0">
              <a:latin typeface="Segoe" panose="020B05020405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t>13</a:t>
            </a:fld>
            <a:endParaRPr 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264815" y="186683"/>
            <a:ext cx="1955088" cy="485365"/>
          </a:xfrm>
        </p:spPr>
        <p:txBody>
          <a:bodyPr/>
          <a:lstStyle/>
          <a:p>
            <a:pPr algn="l">
              <a:defRPr/>
            </a:pPr>
            <a:r>
              <a:rPr lang="en-US" b="1" dirty="0">
                <a:latin typeface="Arial" pitchFamily="34" charset="0"/>
                <a:cs typeface="Arial" pitchFamily="34" charset="0"/>
              </a:rPr>
              <a:t>Course 20483C</a:t>
            </a:r>
          </a:p>
          <a:p>
            <a:pPr algn="l">
              <a:defRPr/>
            </a:pPr>
            <a:r>
              <a:rPr lang="en-US" b="1" dirty="0">
                <a:solidFill>
                  <a:srgbClr val="336699"/>
                </a:solidFill>
                <a:latin typeface="Arial" pitchFamily="34" charset="0"/>
                <a:cs typeface="Arial" pitchFamily="34" charset="0"/>
              </a:rPr>
              <a:t>Module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>
                <a:solidFill>
                  <a:srgbClr val="336699"/>
                </a:solidFill>
                <a:latin typeface="Arial" pitchFamily="34" charset="0"/>
                <a:cs typeface="Arial" pitchFamily="34" charset="0"/>
              </a:rPr>
              <a:t>0: Introduction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4187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sz="1000" baseline="0" dirty="0">
              <a:latin typeface="Segoe" panose="020B05020405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t>14</a:t>
            </a:fld>
            <a:endParaRPr 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8CD29A0D-06CD-4DB7-A311-5C8E5BA7864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xfrm>
            <a:off x="264815" y="186683"/>
            <a:ext cx="1955088" cy="485365"/>
          </a:xfrm>
        </p:spPr>
        <p:txBody>
          <a:bodyPr/>
          <a:lstStyle/>
          <a:p>
            <a:pPr algn="l">
              <a:defRPr/>
            </a:pPr>
            <a:r>
              <a:rPr lang="en-US" b="1" dirty="0">
                <a:latin typeface="Arial" pitchFamily="34" charset="0"/>
                <a:cs typeface="Arial" pitchFamily="34" charset="0"/>
              </a:rPr>
              <a:t>Course 20483C</a:t>
            </a:r>
          </a:p>
          <a:p>
            <a:pPr algn="l">
              <a:defRPr/>
            </a:pPr>
            <a:r>
              <a:rPr lang="en-US" b="1" dirty="0">
                <a:solidFill>
                  <a:srgbClr val="336699"/>
                </a:solidFill>
                <a:latin typeface="Arial" pitchFamily="34" charset="0"/>
                <a:cs typeface="Arial" pitchFamily="34" charset="0"/>
              </a:rPr>
              <a:t>Module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>
                <a:solidFill>
                  <a:srgbClr val="336699"/>
                </a:solidFill>
                <a:latin typeface="Arial" pitchFamily="34" charset="0"/>
                <a:cs typeface="Arial" pitchFamily="34" charset="0"/>
              </a:rPr>
              <a:t>0: Introduction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4187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sz="1000" baseline="0" dirty="0">
              <a:latin typeface="Segoe" panose="020B05020405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t>15</a:t>
            </a:fld>
            <a:endParaRPr 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9D66E034-C2B2-45E4-A5A1-BCBBD3149CD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xfrm>
            <a:off x="264815" y="186683"/>
            <a:ext cx="1955088" cy="485365"/>
          </a:xfrm>
        </p:spPr>
        <p:txBody>
          <a:bodyPr/>
          <a:lstStyle/>
          <a:p>
            <a:pPr algn="l">
              <a:defRPr/>
            </a:pPr>
            <a:r>
              <a:rPr lang="en-US" b="1" dirty="0">
                <a:latin typeface="Arial" pitchFamily="34" charset="0"/>
                <a:cs typeface="Arial" pitchFamily="34" charset="0"/>
              </a:rPr>
              <a:t>Course 20483C</a:t>
            </a:r>
          </a:p>
          <a:p>
            <a:pPr algn="l">
              <a:defRPr/>
            </a:pPr>
            <a:r>
              <a:rPr lang="en-US" b="1" dirty="0">
                <a:solidFill>
                  <a:srgbClr val="336699"/>
                </a:solidFill>
                <a:latin typeface="Arial" pitchFamily="34" charset="0"/>
                <a:cs typeface="Arial" pitchFamily="34" charset="0"/>
              </a:rPr>
              <a:t>Module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>
                <a:solidFill>
                  <a:srgbClr val="336699"/>
                </a:solidFill>
                <a:latin typeface="Arial" pitchFamily="34" charset="0"/>
                <a:cs typeface="Arial" pitchFamily="34" charset="0"/>
              </a:rPr>
              <a:t>0: Introduction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2792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z="1000" dirty="0">
                <a:latin typeface="Segoe" panose="020B0502040504020203" pitchFamily="34" charset="0"/>
                <a:cs typeface="Arial" panose="020B0604020202020204" pitchFamily="34" charset="0"/>
              </a:rPr>
              <a:t>Mention to the students that this </a:t>
            </a:r>
            <a:r>
              <a:rPr lang="en-US" sz="1000" dirty="0">
                <a:latin typeface="Segoe" panose="020B0502040504020203" pitchFamily="34" charset="0"/>
                <a:cs typeface="Arial" panose="020B0604020202020204" pitchFamily="34" charset="0"/>
              </a:rPr>
              <a:t>course is not associated with any Microsoft certification path.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t>16</a:t>
            </a:fld>
            <a:endParaRPr 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73C94C1F-B071-47FE-8AF0-8D2405C01B6B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xfrm>
            <a:off x="264815" y="186683"/>
            <a:ext cx="1955088" cy="485365"/>
          </a:xfrm>
        </p:spPr>
        <p:txBody>
          <a:bodyPr/>
          <a:lstStyle/>
          <a:p>
            <a:pPr algn="l">
              <a:defRPr/>
            </a:pPr>
            <a:r>
              <a:rPr lang="en-US" b="1" dirty="0">
                <a:latin typeface="Arial" pitchFamily="34" charset="0"/>
                <a:cs typeface="Arial" pitchFamily="34" charset="0"/>
              </a:rPr>
              <a:t>Course 20483C</a:t>
            </a:r>
          </a:p>
          <a:p>
            <a:pPr algn="l">
              <a:defRPr/>
            </a:pPr>
            <a:r>
              <a:rPr lang="en-US" b="1" dirty="0">
                <a:solidFill>
                  <a:srgbClr val="336699"/>
                </a:solidFill>
                <a:latin typeface="Arial" pitchFamily="34" charset="0"/>
                <a:cs typeface="Arial" pitchFamily="34" charset="0"/>
              </a:rPr>
              <a:t>Module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>
                <a:solidFill>
                  <a:srgbClr val="336699"/>
                </a:solidFill>
                <a:latin typeface="Arial" pitchFamily="34" charset="0"/>
                <a:cs typeface="Arial" pitchFamily="34" charset="0"/>
              </a:rPr>
              <a:t>0: Introduction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0867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Segoe" panose="020B05020405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t>17</a:t>
            </a:fld>
            <a:endParaRPr 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F022132B-5103-4CB2-892D-3644540D98E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xfrm>
            <a:off x="264815" y="186683"/>
            <a:ext cx="1955088" cy="485365"/>
          </a:xfrm>
        </p:spPr>
        <p:txBody>
          <a:bodyPr/>
          <a:lstStyle/>
          <a:p>
            <a:pPr algn="l">
              <a:defRPr/>
            </a:pPr>
            <a:r>
              <a:rPr lang="en-US" b="1" dirty="0">
                <a:latin typeface="Arial" pitchFamily="34" charset="0"/>
                <a:cs typeface="Arial" pitchFamily="34" charset="0"/>
              </a:rPr>
              <a:t>Course 20483C</a:t>
            </a:r>
          </a:p>
          <a:p>
            <a:pPr algn="l">
              <a:defRPr/>
            </a:pPr>
            <a:r>
              <a:rPr lang="en-US" b="1" dirty="0">
                <a:solidFill>
                  <a:srgbClr val="336699"/>
                </a:solidFill>
                <a:latin typeface="Arial" pitchFamily="34" charset="0"/>
                <a:cs typeface="Arial" pitchFamily="34" charset="0"/>
              </a:rPr>
              <a:t>Module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>
                <a:solidFill>
                  <a:srgbClr val="336699"/>
                </a:solidFill>
                <a:latin typeface="Arial" pitchFamily="34" charset="0"/>
                <a:cs typeface="Arial" pitchFamily="34" charset="0"/>
              </a:rPr>
              <a:t>0: Introduction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8702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>
              <a:latin typeface="Segoe" panose="020B05020405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C05FC6-45CD-407B-9538-F397EFA5C0CC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4CBAD4D-DD68-42B5-B29E-F1B8FD9C006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xfrm>
            <a:off x="264815" y="186683"/>
            <a:ext cx="1955088" cy="485365"/>
          </a:xfrm>
        </p:spPr>
        <p:txBody>
          <a:bodyPr/>
          <a:lstStyle/>
          <a:p>
            <a:pPr algn="l">
              <a:defRPr/>
            </a:pPr>
            <a:r>
              <a:rPr lang="en-US" b="1" dirty="0">
                <a:latin typeface="Arial" pitchFamily="34" charset="0"/>
                <a:cs typeface="Arial" pitchFamily="34" charset="0"/>
              </a:rPr>
              <a:t>Course 20483C</a:t>
            </a:r>
          </a:p>
          <a:p>
            <a:pPr algn="l">
              <a:defRPr/>
            </a:pPr>
            <a:r>
              <a:rPr lang="en-US" b="1" dirty="0">
                <a:solidFill>
                  <a:srgbClr val="336699"/>
                </a:solidFill>
                <a:latin typeface="Arial" pitchFamily="34" charset="0"/>
                <a:cs typeface="Arial" pitchFamily="34" charset="0"/>
              </a:rPr>
              <a:t>Module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>
                <a:solidFill>
                  <a:srgbClr val="336699"/>
                </a:solidFill>
                <a:latin typeface="Arial" pitchFamily="34" charset="0"/>
                <a:cs typeface="Arial" pitchFamily="34" charset="0"/>
              </a:rPr>
              <a:t>0: Introduction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7316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000" dirty="0">
                <a:latin typeface="Segoe" panose="020B0502040504020203" pitchFamily="34" charset="0"/>
                <a:cs typeface="Arial" panose="020B0604020202020204" pitchFamily="34" charset="0"/>
              </a:rPr>
              <a:t>Welcome students to the course and introduce yourself. Provide a brief overview of your background to establish credibility.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C05FC6-45CD-407B-9538-F397EFA5C0CC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64AD86D-1475-46F4-AC47-F435E0D539C9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xfrm>
            <a:off x="264815" y="186683"/>
            <a:ext cx="1955088" cy="485365"/>
          </a:xfrm>
        </p:spPr>
        <p:txBody>
          <a:bodyPr/>
          <a:lstStyle/>
          <a:p>
            <a:pPr algn="l">
              <a:defRPr/>
            </a:pPr>
            <a:r>
              <a:rPr lang="en-US" b="1" dirty="0">
                <a:latin typeface="Arial" pitchFamily="34" charset="0"/>
                <a:cs typeface="Arial" pitchFamily="34" charset="0"/>
              </a:rPr>
              <a:t>Course 20483C</a:t>
            </a:r>
          </a:p>
          <a:p>
            <a:pPr algn="l">
              <a:defRPr/>
            </a:pPr>
            <a:r>
              <a:rPr lang="en-US" b="1" dirty="0">
                <a:solidFill>
                  <a:srgbClr val="336699"/>
                </a:solidFill>
                <a:latin typeface="Arial" pitchFamily="34" charset="0"/>
                <a:cs typeface="Arial" pitchFamily="34" charset="0"/>
              </a:rPr>
              <a:t>Module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>
                <a:solidFill>
                  <a:srgbClr val="336699"/>
                </a:solidFill>
                <a:latin typeface="Arial" pitchFamily="34" charset="0"/>
                <a:cs typeface="Arial" pitchFamily="34" charset="0"/>
              </a:rPr>
              <a:t>0: Introduction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9111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z="1000" dirty="0">
                <a:latin typeface="Segoe" panose="020B0502040504020203" pitchFamily="34" charset="0"/>
                <a:cs typeface="Arial" panose="020B0604020202020204" pitchFamily="34" charset="0"/>
              </a:rPr>
              <a:t>Ask students to introduce themselves and provide their backgrounds, product experience, and expectations for the course.</a:t>
            </a:r>
          </a:p>
          <a:p>
            <a:endParaRPr lang="en-CA" sz="1000" dirty="0">
              <a:latin typeface="Segoe" panose="020B0502040504020203" pitchFamily="34" charset="0"/>
              <a:cs typeface="Arial" panose="020B0604020202020204" pitchFamily="34" charset="0"/>
            </a:endParaRPr>
          </a:p>
          <a:p>
            <a:r>
              <a:rPr lang="en-CA" sz="1000" dirty="0">
                <a:latin typeface="Segoe" panose="020B0502040504020203" pitchFamily="34" charset="0"/>
                <a:cs typeface="Arial" panose="020B0604020202020204" pitchFamily="34" charset="0"/>
              </a:rPr>
              <a:t>Record student expectations on a whiteboard or flip chart that you can reference during class.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C05FC6-45CD-407B-9538-F397EFA5C0CC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C6216879-E6E2-4B25-8B8E-6F92DCCF91E4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xfrm>
            <a:off x="264815" y="186683"/>
            <a:ext cx="1955088" cy="485365"/>
          </a:xfrm>
        </p:spPr>
        <p:txBody>
          <a:bodyPr/>
          <a:lstStyle/>
          <a:p>
            <a:pPr algn="l">
              <a:defRPr/>
            </a:pPr>
            <a:r>
              <a:rPr lang="en-US" b="1" dirty="0">
                <a:latin typeface="Arial" pitchFamily="34" charset="0"/>
                <a:cs typeface="Arial" pitchFamily="34" charset="0"/>
              </a:rPr>
              <a:t>Course 20483C</a:t>
            </a:r>
          </a:p>
          <a:p>
            <a:pPr algn="l">
              <a:defRPr/>
            </a:pPr>
            <a:r>
              <a:rPr lang="en-US" b="1" dirty="0">
                <a:solidFill>
                  <a:srgbClr val="336699"/>
                </a:solidFill>
                <a:latin typeface="Arial" pitchFamily="34" charset="0"/>
                <a:cs typeface="Arial" pitchFamily="34" charset="0"/>
              </a:rPr>
              <a:t>Module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>
                <a:solidFill>
                  <a:srgbClr val="336699"/>
                </a:solidFill>
                <a:latin typeface="Arial" pitchFamily="34" charset="0"/>
                <a:cs typeface="Arial" pitchFamily="34" charset="0"/>
              </a:rPr>
              <a:t>0: Introduction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9111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z="1000" dirty="0">
                <a:latin typeface="Segoe" panose="020B0502040504020203" pitchFamily="34" charset="0"/>
                <a:cs typeface="Arial" panose="020B0604020202020204" pitchFamily="34" charset="0"/>
              </a:rPr>
              <a:t>Explain </a:t>
            </a:r>
            <a:r>
              <a:rPr lang="en-CA" sz="1000" baseline="0" dirty="0">
                <a:latin typeface="Segoe" panose="020B0502040504020203" pitchFamily="34" charset="0"/>
                <a:cs typeface="Arial" panose="020B0604020202020204" pitchFamily="34" charset="0"/>
              </a:rPr>
              <a:t>class and facility logistics, using the bulleted list. I</a:t>
            </a:r>
            <a:r>
              <a:rPr lang="en-CA" sz="1000" dirty="0">
                <a:latin typeface="Segoe" panose="020B0502040504020203" pitchFamily="34" charset="0"/>
                <a:cs typeface="Arial" panose="020B0604020202020204" pitchFamily="34" charset="0"/>
              </a:rPr>
              <a:t>nform students about any emergency </a:t>
            </a:r>
            <a:r>
              <a:rPr lang="en-US" sz="1000" dirty="0">
                <a:latin typeface="Segoe" panose="020B0502040504020203" pitchFamily="34" charset="0"/>
                <a:cs typeface="Arial" panose="020B0604020202020204" pitchFamily="34" charset="0"/>
              </a:rPr>
              <a:t>procedures, such as emergency exits, </a:t>
            </a:r>
            <a:r>
              <a:rPr lang="en-CA" sz="1000" dirty="0">
                <a:latin typeface="Segoe" panose="020B0502040504020203" pitchFamily="34" charset="0"/>
                <a:cs typeface="Arial" panose="020B0604020202020204" pitchFamily="34" charset="0"/>
              </a:rPr>
              <a:t>and plans in the event of fire or other emergencies.</a:t>
            </a:r>
          </a:p>
          <a:p>
            <a:endParaRPr lang="en-CA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C05FC6-45CD-407B-9538-F397EFA5C0CC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29590C64-DED7-4D27-B86E-1E66A67523CE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xfrm>
            <a:off x="264815" y="186683"/>
            <a:ext cx="1955088" cy="485365"/>
          </a:xfrm>
        </p:spPr>
        <p:txBody>
          <a:bodyPr/>
          <a:lstStyle/>
          <a:p>
            <a:pPr algn="l">
              <a:defRPr/>
            </a:pPr>
            <a:r>
              <a:rPr lang="en-US" b="1" dirty="0">
                <a:latin typeface="Arial" pitchFamily="34" charset="0"/>
                <a:cs typeface="Arial" pitchFamily="34" charset="0"/>
              </a:rPr>
              <a:t>Course 20483C</a:t>
            </a:r>
          </a:p>
          <a:p>
            <a:pPr algn="l">
              <a:defRPr/>
            </a:pPr>
            <a:r>
              <a:rPr lang="en-US" b="1" dirty="0">
                <a:solidFill>
                  <a:srgbClr val="336699"/>
                </a:solidFill>
                <a:latin typeface="Arial" pitchFamily="34" charset="0"/>
                <a:cs typeface="Arial" pitchFamily="34" charset="0"/>
              </a:rPr>
              <a:t>Module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>
                <a:solidFill>
                  <a:srgbClr val="336699"/>
                </a:solidFill>
                <a:latin typeface="Arial" pitchFamily="34" charset="0"/>
                <a:cs typeface="Arial" pitchFamily="34" charset="0"/>
              </a:rPr>
              <a:t>0: Introduction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9111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z="1000" dirty="0">
                <a:latin typeface="Segoe" panose="020B0502040504020203" pitchFamily="34" charset="0"/>
                <a:cs typeface="Arial" panose="020B0604020202020204" pitchFamily="34" charset="0"/>
              </a:rPr>
              <a:t>Describe the audience for this course. This is an opportunity for you to identify students who may not have the appropriate background or experience to attend the course.</a:t>
            </a:r>
            <a:endParaRPr lang="en-US" sz="1000" dirty="0">
              <a:latin typeface="Segoe" panose="020B0502040504020203" pitchFamily="34" charset="0"/>
              <a:cs typeface="Arial" panose="020B0604020202020204" pitchFamily="34" charset="0"/>
            </a:endParaRPr>
          </a:p>
          <a:p>
            <a:endParaRPr lang="en-CA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C05FC6-45CD-407B-9538-F397EFA5C0CC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7C79054D-56B3-4136-A128-49258441D953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xfrm>
            <a:off x="264815" y="186683"/>
            <a:ext cx="1955088" cy="485365"/>
          </a:xfrm>
        </p:spPr>
        <p:txBody>
          <a:bodyPr/>
          <a:lstStyle/>
          <a:p>
            <a:pPr algn="l">
              <a:defRPr/>
            </a:pPr>
            <a:r>
              <a:rPr lang="en-US" b="1" dirty="0">
                <a:latin typeface="Arial" pitchFamily="34" charset="0"/>
                <a:cs typeface="Arial" pitchFamily="34" charset="0"/>
              </a:rPr>
              <a:t>Course 20483C</a:t>
            </a:r>
          </a:p>
          <a:p>
            <a:pPr algn="l">
              <a:defRPr/>
            </a:pPr>
            <a:r>
              <a:rPr lang="en-US" b="1" dirty="0">
                <a:solidFill>
                  <a:srgbClr val="336699"/>
                </a:solidFill>
                <a:latin typeface="Arial" pitchFamily="34" charset="0"/>
                <a:cs typeface="Arial" pitchFamily="34" charset="0"/>
              </a:rPr>
              <a:t>Module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>
                <a:solidFill>
                  <a:srgbClr val="336699"/>
                </a:solidFill>
                <a:latin typeface="Arial" pitchFamily="34" charset="0"/>
                <a:cs typeface="Arial" pitchFamily="34" charset="0"/>
              </a:rPr>
              <a:t>0: Introduction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9111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z="1000" dirty="0">
                <a:latin typeface="Segoe" panose="020B0502040504020203" pitchFamily="34" charset="0"/>
                <a:cs typeface="Arial" panose="020B0604020202020204" pitchFamily="34" charset="0"/>
              </a:rPr>
              <a:t>Describe the course prerequisites.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C05FC6-45CD-407B-9538-F397EFA5C0CC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F99A1547-6EAB-472E-985E-C3FA0AF5767E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xfrm>
            <a:off x="264815" y="186683"/>
            <a:ext cx="1955088" cy="485365"/>
          </a:xfrm>
        </p:spPr>
        <p:txBody>
          <a:bodyPr/>
          <a:lstStyle/>
          <a:p>
            <a:pPr algn="l">
              <a:defRPr/>
            </a:pPr>
            <a:r>
              <a:rPr lang="en-US" b="1" dirty="0">
                <a:latin typeface="Arial" pitchFamily="34" charset="0"/>
                <a:cs typeface="Arial" pitchFamily="34" charset="0"/>
              </a:rPr>
              <a:t>Course 20483C</a:t>
            </a:r>
          </a:p>
          <a:p>
            <a:pPr algn="l">
              <a:defRPr/>
            </a:pPr>
            <a:r>
              <a:rPr lang="en-US" b="1" dirty="0">
                <a:solidFill>
                  <a:srgbClr val="336699"/>
                </a:solidFill>
                <a:latin typeface="Arial" pitchFamily="34" charset="0"/>
                <a:cs typeface="Arial" pitchFamily="34" charset="0"/>
              </a:rPr>
              <a:t>Module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>
                <a:solidFill>
                  <a:srgbClr val="336699"/>
                </a:solidFill>
                <a:latin typeface="Arial" pitchFamily="34" charset="0"/>
                <a:cs typeface="Arial" pitchFamily="34" charset="0"/>
              </a:rPr>
              <a:t>0: Introduction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9111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z="1000" dirty="0">
                <a:latin typeface="Segoe" panose="020B0502040504020203" pitchFamily="34" charset="0"/>
                <a:cs typeface="Arial" panose="020B0604020202020204" pitchFamily="34" charset="0"/>
              </a:rPr>
              <a:t>Describe the course prerequisites.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C05FC6-45CD-407B-9538-F397EFA5C0CC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5113E74-FEBA-40E7-8274-8CEEF487E70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xfrm>
            <a:off x="264815" y="186683"/>
            <a:ext cx="1955088" cy="485365"/>
          </a:xfrm>
        </p:spPr>
        <p:txBody>
          <a:bodyPr/>
          <a:lstStyle/>
          <a:p>
            <a:pPr algn="l">
              <a:defRPr/>
            </a:pPr>
            <a:r>
              <a:rPr lang="en-US" b="1" dirty="0">
                <a:latin typeface="Arial" pitchFamily="34" charset="0"/>
                <a:cs typeface="Arial" pitchFamily="34" charset="0"/>
              </a:rPr>
              <a:t>Course 20483C</a:t>
            </a:r>
          </a:p>
          <a:p>
            <a:pPr algn="l">
              <a:defRPr/>
            </a:pPr>
            <a:r>
              <a:rPr lang="en-US" b="1" dirty="0">
                <a:solidFill>
                  <a:srgbClr val="336699"/>
                </a:solidFill>
                <a:latin typeface="Arial" pitchFamily="34" charset="0"/>
                <a:cs typeface="Arial" pitchFamily="34" charset="0"/>
              </a:rPr>
              <a:t>Module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>
                <a:solidFill>
                  <a:srgbClr val="336699"/>
                </a:solidFill>
                <a:latin typeface="Arial" pitchFamily="34" charset="0"/>
                <a:cs typeface="Arial" pitchFamily="34" charset="0"/>
              </a:rPr>
              <a:t>0: Introduction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923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sz="1000" dirty="0">
              <a:latin typeface="Segoe" panose="020B0502040504020203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C05FC6-45CD-407B-9538-F397EFA5C0CC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3DBB45BA-CAE2-4B81-8300-8AC2819CDC30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xfrm>
            <a:off x="264815" y="186683"/>
            <a:ext cx="1955088" cy="485365"/>
          </a:xfrm>
        </p:spPr>
        <p:txBody>
          <a:bodyPr/>
          <a:lstStyle/>
          <a:p>
            <a:pPr algn="l">
              <a:defRPr/>
            </a:pPr>
            <a:r>
              <a:rPr lang="en-US" b="1" dirty="0">
                <a:latin typeface="Arial" pitchFamily="34" charset="0"/>
                <a:cs typeface="Arial" pitchFamily="34" charset="0"/>
              </a:rPr>
              <a:t>Course 20483C</a:t>
            </a:r>
          </a:p>
          <a:p>
            <a:pPr algn="l">
              <a:defRPr/>
            </a:pPr>
            <a:r>
              <a:rPr lang="en-US" b="1" dirty="0">
                <a:solidFill>
                  <a:srgbClr val="336699"/>
                </a:solidFill>
                <a:latin typeface="Arial" pitchFamily="34" charset="0"/>
                <a:cs typeface="Arial" pitchFamily="34" charset="0"/>
              </a:rPr>
              <a:t>Module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>
                <a:solidFill>
                  <a:srgbClr val="336699"/>
                </a:solidFill>
                <a:latin typeface="Arial" pitchFamily="34" charset="0"/>
                <a:cs typeface="Arial" pitchFamily="34" charset="0"/>
              </a:rPr>
              <a:t>0: Introduction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9111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pt Slide 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8229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0"/>
            <a:ext cx="8229600" cy="822960"/>
          </a:xfrm>
        </p:spPr>
        <p:txBody>
          <a:bodyPr>
            <a:noAutofit/>
          </a:bodyPr>
          <a:lstStyle>
            <a:lvl1pPr algn="l">
              <a:lnSpc>
                <a:spcPct val="90000"/>
              </a:lnSpc>
              <a:defRPr sz="2800" baseline="0">
                <a:solidFill>
                  <a:schemeClr val="bg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28pt Slide Title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D814DA60-3BEE-4BCE-BEDB-E433FD97096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457200" y="6324600"/>
            <a:ext cx="28956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57200" y="1066800"/>
            <a:ext cx="8229600" cy="5105400"/>
          </a:xfrm>
          <a:prstGeom prst="rect">
            <a:avLst/>
          </a:prstGeom>
        </p:spPr>
        <p:txBody>
          <a:bodyPr/>
          <a:lstStyle>
            <a:lvl1pPr marL="457200" indent="-457200">
              <a:buClr>
                <a:srgbClr val="0070C0"/>
              </a:buClr>
              <a:buFont typeface="Arial" pitchFamily="34" charset="0"/>
              <a:buChar char="•"/>
              <a:defRPr sz="2800" b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800100" indent="-342900">
              <a:buClr>
                <a:srgbClr val="0070C0"/>
              </a:buClr>
              <a:buFont typeface="Arial" pitchFamily="34" charset="0"/>
              <a:buChar char="•"/>
              <a:defRPr sz="2400" b="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257300" indent="-342900">
              <a:buClr>
                <a:srgbClr val="0070C0"/>
              </a:buClr>
              <a:buFont typeface="Arial" pitchFamily="34" charset="0"/>
              <a:buChar char="•"/>
              <a:defRPr sz="2000" b="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118172318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C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14177" y="2514600"/>
            <a:ext cx="9144000" cy="2514600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304800" y="1447800"/>
            <a:ext cx="822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200" spc="-1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Microsoft Official Course</a:t>
            </a:r>
          </a:p>
        </p:txBody>
      </p:sp>
      <p:sp>
        <p:nvSpPr>
          <p:cNvPr id="12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2667000" y="2514600"/>
            <a:ext cx="6324599" cy="13716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7200" baseline="0">
                <a:solidFill>
                  <a:schemeClr val="bg1"/>
                </a:solidFill>
                <a:latin typeface="Segoe UI Light" pitchFamily="34" charset="0"/>
              </a:defRPr>
            </a:lvl1pPr>
          </a:lstStyle>
          <a:p>
            <a:pPr lvl="0"/>
            <a:r>
              <a:rPr lang="en-US" dirty="0"/>
              <a:t>0000 (course#)</a:t>
            </a:r>
          </a:p>
        </p:txBody>
      </p:sp>
      <p:sp>
        <p:nvSpPr>
          <p:cNvPr id="13" name="Text Placehold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2667000" y="3886200"/>
            <a:ext cx="6080033" cy="1143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aseline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Course title starts here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5827119"/>
            <a:ext cx="1988671" cy="73152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1" r="9566"/>
          <a:stretch/>
        </p:blipFill>
        <p:spPr>
          <a:xfrm>
            <a:off x="-18481" y="2514600"/>
            <a:ext cx="2533081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558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69B7DB-8367-4EA5-BD31-DC3A1C807884}" type="datetimeFigureOut">
              <a:rPr lang="en-US" smtClean="0"/>
              <a:t>2/11/2021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D814DA60-3BEE-4BCE-BEDB-E433FD97096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526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killpipe.courseware-marketplace.com/en-GB/Account/Login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icrosoft.com/learning/certification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emf"/><Relationship Id="rId5" Type="http://schemas.openxmlformats.org/officeDocument/2006/relationships/image" Target="../media/image15.emf"/><Relationship Id="rId4" Type="http://schemas.openxmlformats.org/officeDocument/2006/relationships/image" Target="../media/image14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20483C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Programming in C#</a:t>
            </a:r>
          </a:p>
        </p:txBody>
      </p:sp>
    </p:spTree>
    <p:extLst>
      <p:ext uri="{BB962C8B-B14F-4D97-AF65-F5344CB8AC3E}">
        <p14:creationId xmlns:p14="http://schemas.microsoft.com/office/powerpoint/2010/main" val="25012021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this course: Objectives, continued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CA" sz="1800" b="1" dirty="0">
                <a:solidFill>
                  <a:srgbClr val="0070C0"/>
                </a:solidFill>
              </a:rPr>
              <a:t>After completing this course, students will be able to:</a:t>
            </a:r>
            <a:endParaRPr lang="en-US" sz="1800" b="1" dirty="0">
              <a:solidFill>
                <a:srgbClr val="0070C0"/>
              </a:solidFill>
            </a:endParaRPr>
          </a:p>
          <a:p>
            <a:pPr lvl="0"/>
            <a:r>
              <a:rPr lang="en-US" sz="1800" dirty="0"/>
              <a:t>Build a graphical user interface by using XAML.</a:t>
            </a:r>
          </a:p>
          <a:p>
            <a:pPr lvl="0"/>
            <a:r>
              <a:rPr lang="en-US" sz="1800" dirty="0"/>
              <a:t>Improve the throughput and response time of applications by using tasks and asynchronous operations. </a:t>
            </a:r>
          </a:p>
          <a:p>
            <a:pPr lvl="0"/>
            <a:r>
              <a:rPr lang="en-US" sz="1800" dirty="0"/>
              <a:t>Integrate unmanaged libraries and dynamic components into a Visual C# application. </a:t>
            </a:r>
          </a:p>
          <a:p>
            <a:pPr lvl="0"/>
            <a:r>
              <a:rPr lang="en-US" sz="1800" dirty="0"/>
              <a:t>Examine the metadata of types by using reflection, create and use custom attributes, generate code at runtime, and manage assembly versions. </a:t>
            </a:r>
          </a:p>
          <a:p>
            <a:r>
              <a:rPr lang="en-US" sz="1800" dirty="0"/>
              <a:t>Encrypt and decrypt data by using symmetric and asymmetric encryption.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610380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2514600" y="2100155"/>
            <a:ext cx="4876800" cy="2247868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Microsoft Official Course handbook</a:t>
            </a:r>
          </a:p>
          <a:p>
            <a:pPr marL="560070" indent="-285750"/>
            <a:r>
              <a:rPr lang="en-US" sz="2000" dirty="0"/>
              <a:t>Organized by modules</a:t>
            </a:r>
          </a:p>
          <a:p>
            <a:pPr marL="560070" indent="-285750"/>
            <a:r>
              <a:rPr lang="en-US" sz="2000" dirty="0"/>
              <a:t>Includes Labs</a:t>
            </a:r>
          </a:p>
          <a:p>
            <a:pPr marL="560070" indent="-285750"/>
            <a:r>
              <a:rPr lang="en-US" sz="2000" dirty="0"/>
              <a:t>Module Reviews and Takeaways make great on-the-job references</a:t>
            </a:r>
            <a:endParaRPr lang="en-US" sz="18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65909" y="0"/>
            <a:ext cx="8229600" cy="822960"/>
          </a:xfrm>
        </p:spPr>
        <p:txBody>
          <a:bodyPr/>
          <a:lstStyle/>
          <a:p>
            <a:r>
              <a:rPr lang="en-US" dirty="0"/>
              <a:t>Your course materials  </a:t>
            </a:r>
            <a:r>
              <a:rPr lang="en-IE" i="1" dirty="0"/>
              <a:t>(OPTIONAL)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3400" y="1066800"/>
            <a:ext cx="8077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Designed to optimize your classroom learning experience </a:t>
            </a:r>
          </a:p>
          <a:p>
            <a:r>
              <a:rPr lang="en-US" sz="2000" dirty="0"/>
              <a:t>and support you back on the job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974" y="2126809"/>
            <a:ext cx="1696245" cy="219456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117028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course materials  </a:t>
            </a:r>
            <a:r>
              <a:rPr lang="en-IE" i="1" dirty="0"/>
              <a:t>(OPTIONAL)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7200" y="1143000"/>
            <a:ext cx="6096000" cy="5159598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800" b="1" dirty="0">
                <a:solidFill>
                  <a:srgbClr val="0070C0"/>
                </a:solidFill>
              </a:rPr>
              <a:t>Microsoft Official Course Handbook (Digital)</a:t>
            </a:r>
          </a:p>
          <a:p>
            <a:pPr marL="560070" indent="-285750">
              <a:spcBef>
                <a:spcPts val="0"/>
              </a:spcBef>
              <a:spcAft>
                <a:spcPts val="600"/>
              </a:spcAft>
            </a:pPr>
            <a:r>
              <a:rPr lang="en-US" sz="1800" dirty="0"/>
              <a:t>Access online using the </a:t>
            </a:r>
            <a:r>
              <a:rPr lang="en-US" sz="1800" dirty="0" err="1"/>
              <a:t>Skillpipe</a:t>
            </a:r>
            <a:r>
              <a:rPr lang="en-US" sz="1800" dirty="0"/>
              <a:t> reader by </a:t>
            </a:r>
            <a:r>
              <a:rPr lang="en-US" sz="1800" dirty="0" err="1"/>
              <a:t>arvato</a:t>
            </a:r>
            <a:r>
              <a:rPr lang="en-US" sz="1800" dirty="0"/>
              <a:t>, at </a:t>
            </a:r>
            <a:r>
              <a:rPr lang="en-US" sz="1800" dirty="0">
                <a:hlinkClick r:id="rId3"/>
              </a:rPr>
              <a:t>https://skillpipe.courseware-marketplace.com/en-GB/Account/Login </a:t>
            </a:r>
            <a:endParaRPr lang="en-US" sz="1800" dirty="0"/>
          </a:p>
          <a:p>
            <a:pPr marL="560070" indent="-285750">
              <a:spcBef>
                <a:spcPts val="0"/>
              </a:spcBef>
              <a:spcAft>
                <a:spcPts val="600"/>
              </a:spcAft>
            </a:pPr>
            <a:r>
              <a:rPr lang="en-US" sz="1800" dirty="0"/>
              <a:t>Register/sign in and redeem your digital courseware</a:t>
            </a:r>
          </a:p>
          <a:p>
            <a:pPr marL="560070" indent="-285750">
              <a:spcBef>
                <a:spcPts val="0"/>
              </a:spcBef>
              <a:spcAft>
                <a:spcPts val="600"/>
              </a:spcAft>
            </a:pPr>
            <a:r>
              <a:rPr lang="en-US" sz="1800" dirty="0"/>
              <a:t>Easily add notes and comments, and highlight content </a:t>
            </a:r>
          </a:p>
          <a:p>
            <a:pPr marL="560070" indent="-285750">
              <a:spcBef>
                <a:spcPts val="0"/>
              </a:spcBef>
              <a:spcAft>
                <a:spcPts val="600"/>
              </a:spcAft>
            </a:pPr>
            <a:r>
              <a:rPr lang="en-US" sz="1800" dirty="0"/>
              <a:t>Organized by module</a:t>
            </a:r>
            <a:endParaRPr lang="en-US" sz="1800" strike="sngStrike" dirty="0"/>
          </a:p>
          <a:p>
            <a:pPr marL="560070" indent="-285750">
              <a:spcBef>
                <a:spcPts val="0"/>
              </a:spcBef>
              <a:spcAft>
                <a:spcPts val="600"/>
              </a:spcAft>
            </a:pPr>
            <a:r>
              <a:rPr lang="en-US" sz="1800" dirty="0"/>
              <a:t>Includes Labs</a:t>
            </a:r>
          </a:p>
          <a:p>
            <a:pPr marL="560070" indent="-285750">
              <a:spcBef>
                <a:spcPts val="0"/>
              </a:spcBef>
              <a:spcAft>
                <a:spcPts val="600"/>
              </a:spcAft>
            </a:pPr>
            <a:r>
              <a:rPr lang="en-US" sz="1800" dirty="0"/>
              <a:t>Module Reviews and Takeaways make great on-the-job references </a:t>
            </a:r>
          </a:p>
        </p:txBody>
      </p:sp>
      <p:grpSp>
        <p:nvGrpSpPr>
          <p:cNvPr id="11" name="Group 10"/>
          <p:cNvGrpSpPr>
            <a:grpSpLocks noChangeAspect="1"/>
          </p:cNvGrpSpPr>
          <p:nvPr/>
        </p:nvGrpSpPr>
        <p:grpSpPr>
          <a:xfrm>
            <a:off x="6477000" y="1746462"/>
            <a:ext cx="2249252" cy="1605783"/>
            <a:chOff x="3410187" y="4340003"/>
            <a:chExt cx="1707683" cy="1219146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10187" y="4340003"/>
              <a:ext cx="1707683" cy="1219146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 bwMode="auto">
            <a:xfrm>
              <a:off x="3602863" y="4380585"/>
              <a:ext cx="1322329" cy="840451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675" y="1986696"/>
            <a:ext cx="1485900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25522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outline</a:t>
            </a:r>
            <a:endParaRPr lang="en-IE" i="1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7200" y="1066800"/>
            <a:ext cx="7924800" cy="51054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CA" sz="2000" dirty="0">
                <a:solidFill>
                  <a:srgbClr val="0070C0"/>
                </a:solidFill>
              </a:rPr>
              <a:t>Module 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Review of Visual C# Syntax</a:t>
            </a:r>
          </a:p>
          <a:p>
            <a:pPr marL="0" indent="0">
              <a:spcBef>
                <a:spcPts val="0"/>
              </a:spcBef>
              <a:buNone/>
            </a:pPr>
            <a:endParaRPr lang="en-CA" sz="2000" dirty="0">
              <a:solidFill>
                <a:srgbClr val="0070C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CA" sz="2000" dirty="0">
                <a:solidFill>
                  <a:srgbClr val="0070C0"/>
                </a:solidFill>
              </a:rPr>
              <a:t>Module 2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Creating Methods, Handling Exceptions, and Monitoring Applications</a:t>
            </a:r>
          </a:p>
          <a:p>
            <a:pPr marL="0" indent="0">
              <a:spcBef>
                <a:spcPts val="0"/>
              </a:spcBef>
              <a:buNone/>
            </a:pPr>
            <a:endParaRPr lang="en-CA" sz="2000" dirty="0">
              <a:solidFill>
                <a:srgbClr val="0070C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CA" sz="2000" dirty="0">
                <a:solidFill>
                  <a:srgbClr val="0070C0"/>
                </a:solidFill>
              </a:rPr>
              <a:t>Module 3</a:t>
            </a:r>
          </a:p>
          <a:p>
            <a:pPr marL="0" indent="0">
              <a:buNone/>
            </a:pPr>
            <a:r>
              <a:rPr lang="en-US" sz="2000" dirty="0"/>
              <a:t>Basic Types and Constructs of Visual C#</a:t>
            </a:r>
          </a:p>
          <a:p>
            <a:pPr marL="0" indent="0">
              <a:spcBef>
                <a:spcPts val="0"/>
              </a:spcBef>
              <a:buNone/>
            </a:pPr>
            <a:endParaRPr lang="en-CA" sz="2000" dirty="0">
              <a:solidFill>
                <a:srgbClr val="0070C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CA" sz="2000" dirty="0">
                <a:solidFill>
                  <a:srgbClr val="0070C0"/>
                </a:solidFill>
              </a:rPr>
              <a:t>Module 4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Creating Classes and Implementing Type-Safe Collections</a:t>
            </a:r>
          </a:p>
          <a:p>
            <a:pPr marL="0" indent="0">
              <a:spcBef>
                <a:spcPts val="0"/>
              </a:spcBef>
              <a:buNone/>
            </a:pPr>
            <a:endParaRPr lang="en-CA" sz="2000" dirty="0">
              <a:solidFill>
                <a:srgbClr val="0070C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CA" sz="2000" dirty="0">
                <a:solidFill>
                  <a:srgbClr val="0070C0"/>
                </a:solidFill>
              </a:rPr>
              <a:t>Module 5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Creating a Class Hierarchy by Using Inheritance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8101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outline, continued</a:t>
            </a:r>
            <a:endParaRPr lang="en-IE" i="1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7200" y="1066800"/>
            <a:ext cx="7924800" cy="51054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CA" sz="2000" dirty="0">
                <a:solidFill>
                  <a:srgbClr val="0070C0"/>
                </a:solidFill>
              </a:rPr>
              <a:t>Module 6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Reading and Writing Local Data</a:t>
            </a:r>
          </a:p>
          <a:p>
            <a:pPr marL="0" indent="0">
              <a:spcBef>
                <a:spcPts val="0"/>
              </a:spcBef>
              <a:buNone/>
            </a:pPr>
            <a:endParaRPr lang="en-CA" sz="2000" dirty="0"/>
          </a:p>
          <a:p>
            <a:pPr marL="0" indent="0">
              <a:spcBef>
                <a:spcPts val="0"/>
              </a:spcBef>
              <a:buNone/>
            </a:pPr>
            <a:r>
              <a:rPr lang="en-CA" sz="2000" dirty="0">
                <a:solidFill>
                  <a:srgbClr val="0070C0"/>
                </a:solidFill>
              </a:rPr>
              <a:t>Module 7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Accessing a Database</a:t>
            </a:r>
          </a:p>
          <a:p>
            <a:pPr marL="0" indent="0">
              <a:spcBef>
                <a:spcPts val="0"/>
              </a:spcBef>
              <a:buNone/>
            </a:pPr>
            <a:endParaRPr lang="en-CA" sz="2000" dirty="0"/>
          </a:p>
          <a:p>
            <a:pPr marL="0" indent="0">
              <a:spcBef>
                <a:spcPts val="0"/>
              </a:spcBef>
              <a:buNone/>
            </a:pPr>
            <a:r>
              <a:rPr lang="en-CA" sz="2000" dirty="0">
                <a:solidFill>
                  <a:srgbClr val="0070C0"/>
                </a:solidFill>
              </a:rPr>
              <a:t>Module 8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Accessing Remote Data</a:t>
            </a:r>
          </a:p>
          <a:p>
            <a:pPr marL="0" indent="0">
              <a:spcBef>
                <a:spcPts val="0"/>
              </a:spcBef>
              <a:buNone/>
            </a:pPr>
            <a:endParaRPr lang="en-CA" sz="2000" dirty="0"/>
          </a:p>
          <a:p>
            <a:pPr marL="0" indent="0">
              <a:spcBef>
                <a:spcPts val="0"/>
              </a:spcBef>
              <a:buNone/>
            </a:pPr>
            <a:r>
              <a:rPr lang="en-CA" sz="2000" dirty="0">
                <a:solidFill>
                  <a:srgbClr val="0070C0"/>
                </a:solidFill>
              </a:rPr>
              <a:t>Module 9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Designing the User Interface for a Graphical Application</a:t>
            </a:r>
          </a:p>
          <a:p>
            <a:pPr marL="0" indent="0">
              <a:spcBef>
                <a:spcPts val="0"/>
              </a:spcBef>
              <a:buNone/>
            </a:pPr>
            <a:endParaRPr lang="en-CA" sz="2000" dirty="0"/>
          </a:p>
          <a:p>
            <a:pPr marL="0" indent="0">
              <a:spcBef>
                <a:spcPts val="0"/>
              </a:spcBef>
              <a:buNone/>
            </a:pPr>
            <a:r>
              <a:rPr lang="en-CA" sz="2000" dirty="0">
                <a:solidFill>
                  <a:srgbClr val="0070C0"/>
                </a:solidFill>
              </a:rPr>
              <a:t>Module 10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Improving Application Performance and Responsiveness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2810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outline, continued</a:t>
            </a:r>
            <a:endParaRPr lang="en-IE" i="1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7200" y="1066800"/>
            <a:ext cx="7924800" cy="51054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CA" sz="2000" dirty="0">
                <a:solidFill>
                  <a:srgbClr val="0070C0"/>
                </a:solidFill>
              </a:rPr>
              <a:t>Module 11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Integrating with Unmanaged Code</a:t>
            </a:r>
          </a:p>
          <a:p>
            <a:pPr marL="0" indent="0">
              <a:spcBef>
                <a:spcPts val="0"/>
              </a:spcBef>
              <a:buNone/>
            </a:pPr>
            <a:endParaRPr lang="en-CA" sz="2000" dirty="0"/>
          </a:p>
          <a:p>
            <a:pPr marL="0" indent="0">
              <a:spcBef>
                <a:spcPts val="0"/>
              </a:spcBef>
              <a:buNone/>
            </a:pPr>
            <a:r>
              <a:rPr lang="en-CA" sz="2000" dirty="0">
                <a:solidFill>
                  <a:srgbClr val="0070C0"/>
                </a:solidFill>
              </a:rPr>
              <a:t>Module 12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Creating Reusable Types and Assemblies</a:t>
            </a:r>
          </a:p>
          <a:p>
            <a:pPr marL="0" indent="0">
              <a:spcBef>
                <a:spcPts val="0"/>
              </a:spcBef>
              <a:buNone/>
            </a:pPr>
            <a:endParaRPr lang="en-CA" sz="2000" dirty="0"/>
          </a:p>
          <a:p>
            <a:pPr marL="0" indent="0">
              <a:spcBef>
                <a:spcPts val="0"/>
              </a:spcBef>
              <a:buNone/>
            </a:pPr>
            <a:r>
              <a:rPr lang="en-CA" sz="2000" dirty="0">
                <a:solidFill>
                  <a:srgbClr val="0070C0"/>
                </a:solidFill>
              </a:rPr>
              <a:t>Module 13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Encrypting and Decrypting Data</a:t>
            </a:r>
            <a:endParaRPr lang="en-CA" sz="2000" dirty="0"/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3391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Microsoft Certification Program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436914"/>
            <a:ext cx="47244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dirty="0">
                <a:solidFill>
                  <a:srgbClr val="0072C6"/>
                </a:solidFill>
              </a:rPr>
              <a:t>Get ahead.</a:t>
            </a:r>
          </a:p>
          <a:p>
            <a:endParaRPr lang="en-US" dirty="0"/>
          </a:p>
          <a:p>
            <a:r>
              <a:rPr lang="en-US" dirty="0"/>
              <a:t>Microsoft Certifications demonstrate that you have the skills to design, deploy, and optimize the latest technology solutions. </a:t>
            </a:r>
          </a:p>
          <a:p>
            <a:endParaRPr lang="en-US" dirty="0"/>
          </a:p>
          <a:p>
            <a:r>
              <a:rPr lang="en-US" dirty="0"/>
              <a:t>Ask your Microsoft Learning Partner how you can prepare for certification.</a:t>
            </a:r>
          </a:p>
          <a:p>
            <a:endParaRPr lang="en-US" dirty="0"/>
          </a:p>
          <a:p>
            <a:r>
              <a:rPr lang="en-US" dirty="0"/>
              <a:t>For more information about Microsoft Certifications, go to:</a:t>
            </a:r>
          </a:p>
          <a:p>
            <a:r>
              <a:rPr lang="en-US" u="sng">
                <a:hlinkClick r:id="rId3"/>
              </a:rPr>
              <a:t>https://www.microsoft.com/learning/certification</a:t>
            </a:r>
            <a:endParaRPr lang="en-US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867400"/>
            <a:ext cx="1898910" cy="69850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1066800"/>
            <a:ext cx="502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188F"/>
                </a:solidFill>
              </a:rPr>
              <a:t>Get trained. Get certified.</a:t>
            </a:r>
          </a:p>
        </p:txBody>
      </p:sp>
      <p:sp>
        <p:nvSpPr>
          <p:cNvPr id="9" name="Rectangle 8"/>
          <p:cNvSpPr/>
          <p:nvPr/>
        </p:nvSpPr>
        <p:spPr>
          <a:xfrm>
            <a:off x="5791200" y="1992086"/>
            <a:ext cx="2819400" cy="1676400"/>
          </a:xfrm>
          <a:prstGeom prst="rect">
            <a:avLst/>
          </a:prstGeom>
          <a:solidFill>
            <a:srgbClr val="0018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003471" y="2322454"/>
            <a:ext cx="2438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Microsoft Certified Solutions Expert (MCSE)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791200" y="3962400"/>
            <a:ext cx="2819400" cy="1676400"/>
          </a:xfrm>
          <a:prstGeom prst="rect">
            <a:avLst/>
          </a:prstGeom>
          <a:solidFill>
            <a:srgbClr val="007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019800" y="4292767"/>
            <a:ext cx="2438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Microsoft Certified Solutions Associate (MCSA)</a:t>
            </a:r>
          </a:p>
        </p:txBody>
      </p:sp>
    </p:spTree>
    <p:extLst>
      <p:ext uri="{BB962C8B-B14F-4D97-AF65-F5344CB8AC3E}">
        <p14:creationId xmlns:p14="http://schemas.microsoft.com/office/powerpoint/2010/main" val="39721338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Preparing for the Labs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57200" y="1066800"/>
            <a:ext cx="6629400" cy="1018169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Your lab activities will be centered around the School of Fine Arts, a fictitious school for gifted children. You will build prototype and production versions of an application that enables teachers to enroll students in a class and to track students’ progress in the subjects that they study.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By working through the labs, you will learn how to create an interactive and scalable application by using Visual C# and the .NET Framework 4.7, with a rich user interface developed by using XAML.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To complete the labs, you will work with the instructions and source code files which you can download from GitHub.</a:t>
            </a:r>
          </a:p>
          <a:p>
            <a:pPr marL="0" indent="0">
              <a:spcAft>
                <a:spcPts val="600"/>
              </a:spcAft>
              <a:buNone/>
            </a:pPr>
            <a:endParaRPr lang="en-US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2277" y="2057400"/>
            <a:ext cx="170646" cy="148330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0866" y="2057400"/>
            <a:ext cx="157519" cy="137829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8440" y="2057400"/>
            <a:ext cx="170646" cy="124702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62905" y="2057400"/>
            <a:ext cx="406924" cy="115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904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"/>
            <a:ext cx="8229600" cy="822960"/>
          </a:xfrm>
        </p:spPr>
        <p:txBody>
          <a:bodyPr/>
          <a:lstStyle/>
          <a:p>
            <a:r>
              <a:rPr lang="en-US" sz="3600" dirty="0"/>
              <a:t>Welcome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5981" y="5867400"/>
            <a:ext cx="2193219" cy="806762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457200" y="1447800"/>
            <a:ext cx="8229600" cy="4921251"/>
          </a:xfrm>
          <a:prstGeom prst="rect">
            <a:avLst/>
          </a:prstGeom>
        </p:spPr>
        <p:txBody>
          <a:bodyPr numCol="2" spcCol="457200"/>
          <a:lstStyle/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We’ve worked together with the Microsoft Partner Network and Microsoft IT Academies to bring you a world-class learning experience. 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b="1" dirty="0">
              <a:solidFill>
                <a:srgbClr val="0070C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70C0"/>
                </a:solidFill>
              </a:rPr>
              <a:t>Microsoft Certified Trainers + Instructors. </a:t>
            </a:r>
            <a:r>
              <a:rPr lang="en-US" sz="1800" dirty="0"/>
              <a:t>Your instructor is a premier technical and instructional expert who meets ongoing certification requirements.  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b="1" dirty="0">
              <a:solidFill>
                <a:srgbClr val="0070C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70C0"/>
                </a:solidFill>
              </a:rPr>
              <a:t>Customer Satisfaction Guarantee.</a:t>
            </a:r>
            <a:r>
              <a:rPr lang="en-US" sz="1800" dirty="0">
                <a:solidFill>
                  <a:srgbClr val="0070C0"/>
                </a:solidFill>
              </a:rPr>
              <a:t> </a:t>
            </a:r>
            <a:r>
              <a:rPr lang="en-US" sz="1800" dirty="0"/>
              <a:t>Our partners offer a satisfaction guarantee and we hold them accountable for it. </a:t>
            </a:r>
            <a:br>
              <a:rPr lang="en-US" sz="1800" dirty="0"/>
            </a:br>
            <a:br>
              <a:rPr lang="en-US" sz="1800" dirty="0"/>
            </a:br>
            <a:br>
              <a:rPr lang="en-US" sz="1800" dirty="0"/>
            </a:br>
            <a:br>
              <a:rPr lang="en-US" sz="1800" dirty="0"/>
            </a:b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At the end of class, please complete an evaluation of today’s experience. We value your feedback!  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b="1" dirty="0">
              <a:solidFill>
                <a:srgbClr val="0070C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70C0"/>
                </a:solidFill>
              </a:rPr>
              <a:t>Certification Exam Benefits. </a:t>
            </a:r>
            <a:r>
              <a:rPr lang="en-US" sz="1800" dirty="0"/>
              <a:t>After training, consider pursuing a Microsoft Certification to help distinguish your technical expertise and experience. Ask your instructor about available exam promotions and discounts.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We wish you a great learning experience and ongoing career success!</a:t>
            </a:r>
          </a:p>
          <a:p>
            <a:pPr marL="0" indent="0">
              <a:lnSpc>
                <a:spcPct val="97000"/>
              </a:lnSpc>
              <a:buNone/>
            </a:pPr>
            <a:endParaRPr lang="en-US" sz="1800" dirty="0"/>
          </a:p>
          <a:p>
            <a:pPr marL="0" indent="0">
              <a:lnSpc>
                <a:spcPct val="97000"/>
              </a:lnSpc>
              <a:buNone/>
            </a:pPr>
            <a:endParaRPr lang="nl-NL" sz="1000" dirty="0"/>
          </a:p>
          <a:p>
            <a:pPr marL="0" indent="0">
              <a:lnSpc>
                <a:spcPct val="97000"/>
              </a:lnSpc>
              <a:buNone/>
            </a:pPr>
            <a:endParaRPr lang="nl-NL" sz="1000" dirty="0"/>
          </a:p>
          <a:p>
            <a:pPr>
              <a:lnSpc>
                <a:spcPct val="97000"/>
              </a:lnSpc>
            </a:pPr>
            <a:endParaRPr lang="en-US" sz="1800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990600"/>
            <a:ext cx="777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Thank you for joining us today.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130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Hello! Instructor introduction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5981" y="5867400"/>
            <a:ext cx="2193219" cy="806762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7200" y="1066800"/>
            <a:ext cx="5486400" cy="5105400"/>
          </a:xfrm>
        </p:spPr>
        <p:txBody>
          <a:bodyPr/>
          <a:lstStyle/>
          <a:p>
            <a:r>
              <a:rPr lang="en-US" sz="2400" dirty="0">
                <a:solidFill>
                  <a:srgbClr val="0070C0"/>
                </a:solidFill>
              </a:rPr>
              <a:t>Instructor: </a:t>
            </a:r>
            <a:r>
              <a:rPr lang="en-US" sz="2400" dirty="0"/>
              <a:t>Oscar Olsson</a:t>
            </a:r>
          </a:p>
          <a:p>
            <a:r>
              <a:rPr lang="en-US" sz="2400" dirty="0"/>
              <a:t>System developer</a:t>
            </a:r>
          </a:p>
          <a:p>
            <a:r>
              <a:rPr lang="en-US" sz="2400" dirty="0" err="1"/>
              <a:t>happybits</a:t>
            </a:r>
            <a:r>
              <a:rPr lang="en-US" sz="2400" dirty="0"/>
              <a:t> AB</a:t>
            </a:r>
          </a:p>
          <a:p>
            <a:r>
              <a:rPr lang="en-US" sz="2400" dirty="0"/>
              <a:t>&lt;A few words about my technical and professional experience&gt; </a:t>
            </a:r>
          </a:p>
          <a:p>
            <a:endParaRPr lang="en-US" sz="2400" dirty="0"/>
          </a:p>
        </p:txBody>
      </p:sp>
      <p:grpSp>
        <p:nvGrpSpPr>
          <p:cNvPr id="17" name="Group 16"/>
          <p:cNvGrpSpPr>
            <a:grpSpLocks noChangeAspect="1"/>
          </p:cNvGrpSpPr>
          <p:nvPr/>
        </p:nvGrpSpPr>
        <p:grpSpPr>
          <a:xfrm>
            <a:off x="6286358" y="1066800"/>
            <a:ext cx="2091928" cy="1331227"/>
            <a:chOff x="1066800" y="1066800"/>
            <a:chExt cx="3352800" cy="2133600"/>
          </a:xfrm>
        </p:grpSpPr>
        <p:grpSp>
          <p:nvGrpSpPr>
            <p:cNvPr id="18" name="Group 17"/>
            <p:cNvGrpSpPr/>
            <p:nvPr/>
          </p:nvGrpSpPr>
          <p:grpSpPr>
            <a:xfrm>
              <a:off x="1066800" y="1066800"/>
              <a:ext cx="3352800" cy="2133600"/>
              <a:chOff x="762000" y="1066800"/>
              <a:chExt cx="3352800" cy="2133600"/>
            </a:xfrm>
            <a:solidFill>
              <a:srgbClr val="0072C6"/>
            </a:solidFill>
          </p:grpSpPr>
          <p:sp>
            <p:nvSpPr>
              <p:cNvPr id="20" name="Rounded Rectangle 19"/>
              <p:cNvSpPr>
                <a:spLocks noChangeAspect="1"/>
              </p:cNvSpPr>
              <p:nvPr/>
            </p:nvSpPr>
            <p:spPr>
              <a:xfrm>
                <a:off x="762000" y="1066800"/>
                <a:ext cx="3352800" cy="2133600"/>
              </a:xfrm>
              <a:prstGeom prst="roundRect">
                <a:avLst/>
              </a:prstGeom>
              <a:solidFill>
                <a:srgbClr val="00188F"/>
              </a:solidFill>
              <a:ln>
                <a:solidFill>
                  <a:srgbClr val="0018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762000" y="1676400"/>
                <a:ext cx="3352800" cy="12192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9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24036" y="1161615"/>
              <a:ext cx="1838325" cy="466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236856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Hello! Student introductions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5981" y="5867400"/>
            <a:ext cx="2193219" cy="806762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Let’s get acquainted:</a:t>
            </a:r>
          </a:p>
          <a:p>
            <a:endParaRPr lang="en-US" sz="1200" dirty="0"/>
          </a:p>
          <a:p>
            <a:r>
              <a:rPr lang="en-US" sz="2400" dirty="0"/>
              <a:t>Your name</a:t>
            </a:r>
          </a:p>
          <a:p>
            <a:r>
              <a:rPr lang="en-US" sz="2400" dirty="0"/>
              <a:t>Company affiliation</a:t>
            </a:r>
          </a:p>
          <a:p>
            <a:r>
              <a:rPr lang="en-US" sz="2400" dirty="0"/>
              <a:t>Title/function</a:t>
            </a:r>
          </a:p>
          <a:p>
            <a:r>
              <a:rPr lang="en-US" sz="2400" dirty="0"/>
              <a:t>Development experience in .NET Framework, ASP .NET, and Visual Studio 2017</a:t>
            </a:r>
          </a:p>
          <a:p>
            <a:r>
              <a:rPr lang="en-US" sz="2400" dirty="0"/>
              <a:t>Windows 10 experience</a:t>
            </a:r>
          </a:p>
          <a:p>
            <a:r>
              <a:rPr lang="en-US" sz="2400" dirty="0"/>
              <a:t>Your expectations for the course</a:t>
            </a:r>
          </a:p>
          <a:p>
            <a:endParaRPr lang="en-CA" sz="2400" dirty="0"/>
          </a:p>
          <a:p>
            <a:endParaRPr lang="en-US" sz="2400" dirty="0"/>
          </a:p>
        </p:txBody>
      </p:sp>
      <p:grpSp>
        <p:nvGrpSpPr>
          <p:cNvPr id="11" name="Group 10"/>
          <p:cNvGrpSpPr>
            <a:grpSpLocks noChangeAspect="1"/>
          </p:cNvGrpSpPr>
          <p:nvPr/>
        </p:nvGrpSpPr>
        <p:grpSpPr>
          <a:xfrm>
            <a:off x="6286358" y="1066800"/>
            <a:ext cx="2091928" cy="1331227"/>
            <a:chOff x="1066800" y="1066800"/>
            <a:chExt cx="3352800" cy="2133600"/>
          </a:xfrm>
        </p:grpSpPr>
        <p:grpSp>
          <p:nvGrpSpPr>
            <p:cNvPr id="12" name="Group 11"/>
            <p:cNvGrpSpPr/>
            <p:nvPr/>
          </p:nvGrpSpPr>
          <p:grpSpPr>
            <a:xfrm>
              <a:off x="1066800" y="1066800"/>
              <a:ext cx="3352800" cy="2133600"/>
              <a:chOff x="762000" y="1066800"/>
              <a:chExt cx="3352800" cy="2133600"/>
            </a:xfrm>
            <a:solidFill>
              <a:srgbClr val="0072C6"/>
            </a:solidFill>
          </p:grpSpPr>
          <p:sp>
            <p:nvSpPr>
              <p:cNvPr id="14" name="Rounded Rectangle 13"/>
              <p:cNvSpPr>
                <a:spLocks noChangeAspect="1"/>
              </p:cNvSpPr>
              <p:nvPr/>
            </p:nvSpPr>
            <p:spPr>
              <a:xfrm>
                <a:off x="762000" y="1066800"/>
                <a:ext cx="3352800" cy="2133600"/>
              </a:xfrm>
              <a:prstGeom prst="roundRect">
                <a:avLst/>
              </a:prstGeom>
              <a:solidFill>
                <a:srgbClr val="00188F"/>
              </a:solidFill>
              <a:ln>
                <a:solidFill>
                  <a:srgbClr val="0018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762000" y="1676400"/>
                <a:ext cx="3352800" cy="12192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3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24036" y="1161615"/>
              <a:ext cx="1838325" cy="466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345115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Facilities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5981" y="5867400"/>
            <a:ext cx="2193219" cy="806762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56960" y="1075461"/>
            <a:ext cx="8229600" cy="51054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Class hours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Building hours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Parking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Restrooms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Meals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Phones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Messages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Smoking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Internet access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Recycling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Emergency procedures</a:t>
            </a:r>
          </a:p>
          <a:p>
            <a:endParaRPr lang="en-CA" sz="2400" dirty="0"/>
          </a:p>
          <a:p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5490" y="2174981"/>
            <a:ext cx="1202732" cy="1202732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03725" y="1691520"/>
            <a:ext cx="1082875" cy="1686193"/>
          </a:xfrm>
          <a:prstGeom prst="rect">
            <a:avLst/>
          </a:prstGeom>
        </p:spPr>
      </p:pic>
      <p:grpSp>
        <p:nvGrpSpPr>
          <p:cNvPr id="39" name="Group 38"/>
          <p:cNvGrpSpPr>
            <a:grpSpLocks noChangeAspect="1"/>
          </p:cNvGrpSpPr>
          <p:nvPr/>
        </p:nvGrpSpPr>
        <p:grpSpPr>
          <a:xfrm>
            <a:off x="4318611" y="3616842"/>
            <a:ext cx="1424169" cy="1015708"/>
            <a:chOff x="975600" y="4290620"/>
            <a:chExt cx="2006088" cy="1430728"/>
          </a:xfrm>
        </p:grpSpPr>
        <p:grpSp>
          <p:nvGrpSpPr>
            <p:cNvPr id="40" name="Group 39"/>
            <p:cNvGrpSpPr>
              <a:grpSpLocks noChangeAspect="1"/>
            </p:cNvGrpSpPr>
            <p:nvPr/>
          </p:nvGrpSpPr>
          <p:grpSpPr>
            <a:xfrm>
              <a:off x="975600" y="4290620"/>
              <a:ext cx="2006088" cy="1430728"/>
              <a:chOff x="1918853" y="3044496"/>
              <a:chExt cx="666391" cy="475141"/>
            </a:xfrm>
          </p:grpSpPr>
          <p:sp>
            <p:nvSpPr>
              <p:cNvPr id="42" name="Round Same Side Corner Rectangle 11"/>
              <p:cNvSpPr/>
              <p:nvPr/>
            </p:nvSpPr>
            <p:spPr>
              <a:xfrm>
                <a:off x="1970085" y="3044496"/>
                <a:ext cx="564520" cy="361776"/>
              </a:xfrm>
              <a:custGeom>
                <a:avLst/>
                <a:gdLst/>
                <a:ahLst/>
                <a:cxnLst/>
                <a:rect l="l" t="t" r="r" b="b"/>
                <a:pathLst>
                  <a:path w="564520" h="361776">
                    <a:moveTo>
                      <a:pt x="21117" y="19360"/>
                    </a:moveTo>
                    <a:lnTo>
                      <a:pt x="21117" y="345592"/>
                    </a:lnTo>
                    <a:lnTo>
                      <a:pt x="543404" y="345592"/>
                    </a:lnTo>
                    <a:lnTo>
                      <a:pt x="543404" y="19360"/>
                    </a:lnTo>
                    <a:close/>
                    <a:moveTo>
                      <a:pt x="17539" y="0"/>
                    </a:moveTo>
                    <a:lnTo>
                      <a:pt x="546981" y="0"/>
                    </a:lnTo>
                    <a:cubicBezTo>
                      <a:pt x="556668" y="0"/>
                      <a:pt x="564520" y="7852"/>
                      <a:pt x="564520" y="17539"/>
                    </a:cubicBezTo>
                    <a:lnTo>
                      <a:pt x="564520" y="361776"/>
                    </a:lnTo>
                    <a:lnTo>
                      <a:pt x="0" y="361776"/>
                    </a:lnTo>
                    <a:lnTo>
                      <a:pt x="0" y="17539"/>
                    </a:lnTo>
                    <a:cubicBezTo>
                      <a:pt x="0" y="7852"/>
                      <a:pt x="7852" y="0"/>
                      <a:pt x="17539" y="0"/>
                    </a:cubicBezTo>
                    <a:close/>
                  </a:path>
                </a:pathLst>
              </a:custGeom>
              <a:solidFill>
                <a:srgbClr val="008A0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Segoe"/>
                  <a:ea typeface="+mn-ea"/>
                  <a:cs typeface="+mn-cs"/>
                </a:endParaRPr>
              </a:p>
            </p:txBody>
          </p:sp>
          <p:sp>
            <p:nvSpPr>
              <p:cNvPr id="43" name="Trapezoid 12"/>
              <p:cNvSpPr/>
              <p:nvPr/>
            </p:nvSpPr>
            <p:spPr>
              <a:xfrm>
                <a:off x="1918853" y="3419324"/>
                <a:ext cx="666391" cy="72881"/>
              </a:xfrm>
              <a:custGeom>
                <a:avLst/>
                <a:gdLst/>
                <a:ahLst/>
                <a:cxnLst/>
                <a:rect l="l" t="t" r="r" b="b"/>
                <a:pathLst>
                  <a:path w="666391" h="84127">
                    <a:moveTo>
                      <a:pt x="257990" y="52557"/>
                    </a:moveTo>
                    <a:lnTo>
                      <a:pt x="241755" y="79989"/>
                    </a:lnTo>
                    <a:lnTo>
                      <a:pt x="424635" y="79989"/>
                    </a:lnTo>
                    <a:lnTo>
                      <a:pt x="408400" y="52557"/>
                    </a:lnTo>
                    <a:close/>
                    <a:moveTo>
                      <a:pt x="49787" y="0"/>
                    </a:moveTo>
                    <a:lnTo>
                      <a:pt x="616604" y="0"/>
                    </a:lnTo>
                    <a:lnTo>
                      <a:pt x="666391" y="84127"/>
                    </a:lnTo>
                    <a:lnTo>
                      <a:pt x="0" y="84127"/>
                    </a:lnTo>
                    <a:close/>
                  </a:path>
                </a:pathLst>
              </a:custGeom>
              <a:solidFill>
                <a:srgbClr val="008A0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Segoe"/>
                  <a:ea typeface="+mn-ea"/>
                  <a:cs typeface="+mn-cs"/>
                </a:endParaRPr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1919446" y="3492205"/>
                <a:ext cx="665798" cy="27432"/>
              </a:xfrm>
              <a:prstGeom prst="rect">
                <a:avLst/>
              </a:prstGeom>
              <a:solidFill>
                <a:srgbClr val="008A0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Segoe"/>
                  <a:ea typeface="+mn-ea"/>
                  <a:cs typeface="+mn-cs"/>
                </a:endParaRPr>
              </a:p>
            </p:txBody>
          </p:sp>
        </p:grpSp>
        <p:sp>
          <p:nvSpPr>
            <p:cNvPr id="41" name="Rectangle 40"/>
            <p:cNvSpPr/>
            <p:nvPr/>
          </p:nvSpPr>
          <p:spPr bwMode="auto">
            <a:xfrm>
              <a:off x="1183880" y="4340003"/>
              <a:ext cx="1572768" cy="990600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08" r="25392" b="1122"/>
          <a:stretch/>
        </p:blipFill>
        <p:spPr>
          <a:xfrm>
            <a:off x="5829139" y="3377713"/>
            <a:ext cx="758815" cy="150060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31" t="1639" r="30003" b="2527"/>
          <a:stretch/>
        </p:blipFill>
        <p:spPr>
          <a:xfrm>
            <a:off x="6477000" y="3476235"/>
            <a:ext cx="609600" cy="1402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950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this course: Audience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7200" y="990600"/>
            <a:ext cx="8229600" cy="5105400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CA" sz="2000" dirty="0"/>
              <a:t>Candidates who attend this course typically are IT professionals who:</a:t>
            </a:r>
          </a:p>
          <a:p>
            <a:r>
              <a:rPr lang="en-US" sz="2000" dirty="0"/>
              <a:t>Are experienced developers having programming experience in C, C++, JavaScript, Objective-C, Microsoft Visual Basic, or Java and understand the concepts of object-oriented programming.</a:t>
            </a:r>
          </a:p>
          <a:p>
            <a:r>
              <a:rPr lang="en-US" sz="2000" dirty="0"/>
              <a:t>Are professional developers who have three to six months of experience creating software applications for a production environment and a basic understanding of Windows client application development. Students should have a minimum of the following experience: </a:t>
            </a:r>
          </a:p>
          <a:p>
            <a:pPr lvl="1"/>
            <a:r>
              <a:rPr lang="en-US" sz="2000" dirty="0"/>
              <a:t>Three months of experience creating .NET Framework applications. </a:t>
            </a:r>
          </a:p>
          <a:p>
            <a:pPr lvl="1"/>
            <a:r>
              <a:rPr lang="en-US" sz="2000" dirty="0"/>
              <a:t>One month of experience using Visual Studio 2015 or Visual Studio 2017.</a:t>
            </a:r>
          </a:p>
          <a:p>
            <a:r>
              <a:rPr lang="en-US" sz="2000" dirty="0"/>
              <a:t>This course is not designed for students who are new to programming; it is targeted at professional developers with at least one month of experience programming in an object-oriented environment.</a:t>
            </a:r>
            <a:endParaRPr lang="en-CA" sz="2000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CA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12014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this course: Prerequisites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CA" sz="2000" dirty="0"/>
              <a:t>Before attending this course, students must have:</a:t>
            </a:r>
          </a:p>
          <a:p>
            <a:r>
              <a:rPr lang="en-US" sz="2000" dirty="0"/>
              <a:t>A least three months professional development experience.</a:t>
            </a:r>
          </a:p>
          <a:p>
            <a:r>
              <a:rPr lang="en-US" sz="2000" dirty="0"/>
              <a:t>Additionally, developers attending this course should already have gained some limited experience using Visual C# to complete basic programming tasks. More specifically, students should have hands-on experience using Visual C# that demonstrates their understanding of the following:</a:t>
            </a:r>
          </a:p>
          <a:p>
            <a:pPr lvl="0"/>
            <a:r>
              <a:rPr lang="en-US" sz="2000" dirty="0"/>
              <a:t>How to name, declare, initialize and assign values to variables within an application.</a:t>
            </a:r>
          </a:p>
          <a:p>
            <a:pPr lvl="0"/>
            <a:r>
              <a:rPr lang="en-US" sz="2000" dirty="0"/>
              <a:t>How to use: </a:t>
            </a:r>
          </a:p>
          <a:p>
            <a:pPr lvl="1"/>
            <a:r>
              <a:rPr lang="en-US" sz="1800" dirty="0"/>
              <a:t>Arithmetic operators to perform arithmetic calculations involving one or more variables.</a:t>
            </a:r>
          </a:p>
          <a:p>
            <a:pPr lvl="1"/>
            <a:r>
              <a:rPr lang="en-US" sz="1800" dirty="0"/>
              <a:t>Relational operators to test the relationship between two variables or expressions.</a:t>
            </a:r>
          </a:p>
          <a:p>
            <a:pPr lvl="1"/>
            <a:r>
              <a:rPr lang="en-US" sz="1800" dirty="0"/>
              <a:t>Logical operators to combine expressions that contain relational operators.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CA" sz="2400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27581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this course: Prerequisites, continued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/>
            <a:r>
              <a:rPr lang="en-US" sz="2000" dirty="0"/>
              <a:t>How to create the code syntax for simple programming statements using Visual C# language keywords and recognize syntax errors by using the Visual Studio IDE.</a:t>
            </a:r>
          </a:p>
          <a:p>
            <a:pPr lvl="0"/>
            <a:r>
              <a:rPr lang="en-US" sz="2000" dirty="0"/>
              <a:t>How to create a simple branching structure using an if statement.</a:t>
            </a:r>
          </a:p>
          <a:p>
            <a:pPr lvl="0"/>
            <a:r>
              <a:rPr lang="en-US" sz="2000" dirty="0"/>
              <a:t>How to create a simple looping structure using a for statement to iterate through a data array.</a:t>
            </a:r>
          </a:p>
          <a:p>
            <a:pPr lvl="0"/>
            <a:r>
              <a:rPr lang="en-US" sz="2000" dirty="0"/>
              <a:t>How to use the Visual Studio IDE to locate simple logic errors.</a:t>
            </a:r>
          </a:p>
          <a:p>
            <a:pPr lvl="0"/>
            <a:r>
              <a:rPr lang="en-US" sz="2000" dirty="0"/>
              <a:t>How to create a method that accepts arguments and returns a value of a specified type.</a:t>
            </a:r>
          </a:p>
          <a:p>
            <a:pPr lvl="0"/>
            <a:r>
              <a:rPr lang="en-US" sz="2000" dirty="0"/>
              <a:t>How to design and build a simple user interface by using standard controls from the Visual Studio toolbox.</a:t>
            </a:r>
          </a:p>
          <a:p>
            <a:pPr lvl="0"/>
            <a:r>
              <a:rPr lang="en-US" sz="2000" dirty="0"/>
              <a:t>How to connect to a SQL Server database and the basics of how to retrieve and store data.</a:t>
            </a:r>
          </a:p>
          <a:p>
            <a:pPr lvl="0"/>
            <a:r>
              <a:rPr lang="en-US" sz="2000" dirty="0"/>
              <a:t>How to sort data in a loop.</a:t>
            </a:r>
          </a:p>
          <a:p>
            <a:pPr lvl="0"/>
            <a:r>
              <a:rPr lang="en-US" sz="2000" dirty="0"/>
              <a:t>How to recognize the classes and methods used in a program.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CA" sz="2400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117283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this course: Objectives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CA" sz="1800" b="1" dirty="0">
                <a:solidFill>
                  <a:srgbClr val="0070C0"/>
                </a:solidFill>
              </a:rPr>
              <a:t>After completing this course, students will be able to:</a:t>
            </a:r>
            <a:endParaRPr lang="en-US" sz="1800" b="1" dirty="0">
              <a:solidFill>
                <a:srgbClr val="0070C0"/>
              </a:solidFill>
            </a:endParaRPr>
          </a:p>
          <a:p>
            <a:pPr lvl="0"/>
            <a:r>
              <a:rPr lang="en-US" sz="1800" dirty="0"/>
              <a:t>Describe the core syntax and features of Visual C#.</a:t>
            </a:r>
          </a:p>
          <a:p>
            <a:pPr lvl="0"/>
            <a:r>
              <a:rPr lang="en-US" sz="1800" dirty="0"/>
              <a:t>Create methods, handle exceptions, and describe the monitoring requirements of large-scale applications.</a:t>
            </a:r>
          </a:p>
          <a:p>
            <a:pPr lvl="0"/>
            <a:r>
              <a:rPr lang="en-US" sz="1800" dirty="0"/>
              <a:t>Implement the basic structure and essential elements of a typical desktop application.</a:t>
            </a:r>
          </a:p>
          <a:p>
            <a:pPr lvl="0"/>
            <a:r>
              <a:rPr lang="en-US" sz="1800" dirty="0"/>
              <a:t>Create classes, define and implement interfaces, and create and use generic collections.</a:t>
            </a:r>
          </a:p>
          <a:p>
            <a:pPr lvl="0"/>
            <a:r>
              <a:rPr lang="en-US" sz="1800" dirty="0"/>
              <a:t>Use inheritance to create a class hierarchy and to extend a .NET Framework class.</a:t>
            </a:r>
          </a:p>
          <a:p>
            <a:pPr lvl="0"/>
            <a:r>
              <a:rPr lang="en-US" sz="1800" dirty="0"/>
              <a:t>Read and write data by using file input/output and streams, and serialize and deserialize data in different formats.</a:t>
            </a:r>
          </a:p>
          <a:p>
            <a:pPr lvl="0"/>
            <a:r>
              <a:rPr lang="en-US" sz="1800" dirty="0"/>
              <a:t>Create and use an entity data model for accessing a database and use LINQ to query data.</a:t>
            </a:r>
          </a:p>
          <a:p>
            <a:pPr lvl="0"/>
            <a:r>
              <a:rPr lang="en-US" sz="1800" dirty="0"/>
              <a:t>Access and query remote data by using the types in the </a:t>
            </a:r>
            <a:r>
              <a:rPr lang="en-US" sz="1800" dirty="0" err="1"/>
              <a:t>System.Net</a:t>
            </a:r>
            <a:r>
              <a:rPr lang="en-US" sz="1800" dirty="0"/>
              <a:t> namespace and WCF Data Services.</a:t>
            </a:r>
          </a:p>
        </p:txBody>
      </p:sp>
    </p:spTree>
    <p:extLst>
      <p:ext uri="{BB962C8B-B14F-4D97-AF65-F5344CB8AC3E}">
        <p14:creationId xmlns:p14="http://schemas.microsoft.com/office/powerpoint/2010/main" val="16562490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OC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1162</TotalTime>
  <Words>1814</Words>
  <Application>Microsoft Office PowerPoint</Application>
  <PresentationFormat>Bildspel på skärmen (4:3)</PresentationFormat>
  <Paragraphs>245</Paragraphs>
  <Slides>17</Slides>
  <Notes>17</Notes>
  <HiddenSlides>0</HiddenSlides>
  <MMClips>0</MMClips>
  <ScaleCrop>false</ScaleCrop>
  <HeadingPairs>
    <vt:vector size="6" baseType="variant">
      <vt:variant>
        <vt:lpstr>Använt teckensnitt</vt:lpstr>
      </vt:variant>
      <vt:variant>
        <vt:i4>6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17</vt:i4>
      </vt:variant>
    </vt:vector>
  </HeadingPairs>
  <TitlesOfParts>
    <vt:vector size="24" baseType="lpstr">
      <vt:lpstr>Arial</vt:lpstr>
      <vt:lpstr>Calibri</vt:lpstr>
      <vt:lpstr>Courier New</vt:lpstr>
      <vt:lpstr>Segoe</vt:lpstr>
      <vt:lpstr>Segoe UI</vt:lpstr>
      <vt:lpstr>Segoe UI Light</vt:lpstr>
      <vt:lpstr>Office Theme</vt:lpstr>
      <vt:lpstr>PowerPoint-presentation</vt:lpstr>
      <vt:lpstr>Welcome</vt:lpstr>
      <vt:lpstr>Hello! Instructor introduction</vt:lpstr>
      <vt:lpstr>Hello! Student introductions</vt:lpstr>
      <vt:lpstr>Facilities</vt:lpstr>
      <vt:lpstr>About this course: Audience </vt:lpstr>
      <vt:lpstr>About this course: Prerequisites</vt:lpstr>
      <vt:lpstr>About this course: Prerequisites, continued</vt:lpstr>
      <vt:lpstr>About this course: Objectives</vt:lpstr>
      <vt:lpstr>About this course: Objectives, continued</vt:lpstr>
      <vt:lpstr>Your course materials  (OPTIONAL)</vt:lpstr>
      <vt:lpstr>Your course materials  (OPTIONAL)</vt:lpstr>
      <vt:lpstr>Course outline</vt:lpstr>
      <vt:lpstr>Course outline, continued</vt:lpstr>
      <vt:lpstr>Course outline, continued</vt:lpstr>
      <vt:lpstr>Microsoft Certification Program</vt:lpstr>
      <vt:lpstr>Preparing for the Labs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Master MOC_new</dc:title>
  <dc:creator>Valerie DeGiulio</dc:creator>
  <dc:description>Welcome!</dc:description>
  <cp:lastModifiedBy>Oscar Olsson</cp:lastModifiedBy>
  <cp:revision>180</cp:revision>
  <dcterms:created xsi:type="dcterms:W3CDTF">2012-05-17T17:18:52Z</dcterms:created>
  <dcterms:modified xsi:type="dcterms:W3CDTF">2021-02-11T08:56:21Z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">
    <vt:lpwstr>Master MOC_new</vt:lpwstr>
  </property>
  <property fmtid="{D5CDD505-2E9C-101B-9397-08002B2CF9AE}" pid="3" name="SlideDescription">
    <vt:lpwstr>Welcome!</vt:lpwstr>
  </property>
</Properties>
</file>